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handoutMasterIdLst>
    <p:handoutMasterId r:id="rId29"/>
  </p:handoutMasterIdLst>
  <p:sldIdLst>
    <p:sldId id="309" r:id="rId2"/>
    <p:sldId id="461" r:id="rId3"/>
    <p:sldId id="465" r:id="rId4"/>
    <p:sldId id="468" r:id="rId5"/>
    <p:sldId id="463" r:id="rId6"/>
    <p:sldId id="482" r:id="rId7"/>
    <p:sldId id="484" r:id="rId8"/>
    <p:sldId id="485" r:id="rId9"/>
    <p:sldId id="486" r:id="rId10"/>
    <p:sldId id="483" r:id="rId11"/>
    <p:sldId id="487" r:id="rId12"/>
    <p:sldId id="469" r:id="rId13"/>
    <p:sldId id="470" r:id="rId14"/>
    <p:sldId id="471" r:id="rId15"/>
    <p:sldId id="472" r:id="rId16"/>
    <p:sldId id="473" r:id="rId17"/>
    <p:sldId id="474" r:id="rId18"/>
    <p:sldId id="475" r:id="rId19"/>
    <p:sldId id="476" r:id="rId20"/>
    <p:sldId id="477" r:id="rId21"/>
    <p:sldId id="488" r:id="rId22"/>
    <p:sldId id="489" r:id="rId23"/>
    <p:sldId id="490" r:id="rId24"/>
    <p:sldId id="491" r:id="rId25"/>
    <p:sldId id="479" r:id="rId26"/>
    <p:sldId id="437" r:id="rId27"/>
  </p:sldIdLst>
  <p:sldSz cx="9144000" cy="6858000" type="screen4x3"/>
  <p:notesSz cx="9271000" cy="6985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720" userDrawn="1">
          <p15:clr>
            <a:srgbClr val="A4A3A4"/>
          </p15:clr>
        </p15:guide>
        <p15:guide id="2" pos="2904" userDrawn="1">
          <p15:clr>
            <a:srgbClr val="A4A3A4"/>
          </p15:clr>
        </p15:guide>
      </p15:sldGuideLst>
    </p:ext>
    <p:ext uri="{2D200454-40CA-4A62-9FC3-DE9A4176ACB9}">
      <p15:notesGuideLst xmlns="" xmlns:p15="http://schemas.microsoft.com/office/powerpoint/2012/main">
        <p15:guide id="1" orient="horz" pos="2200">
          <p15:clr>
            <a:srgbClr val="A4A3A4"/>
          </p15:clr>
        </p15:guide>
        <p15:guide id="2" pos="29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21FF"/>
    <a:srgbClr val="9900CC"/>
    <a:srgbClr val="FFFF66"/>
    <a:srgbClr val="FF00FF"/>
    <a:srgbClr val="CCECFF"/>
    <a:srgbClr val="006600"/>
    <a:srgbClr val="000000"/>
    <a:srgbClr val="003300"/>
    <a:srgbClr val="FF66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07" autoAdjust="0"/>
  </p:normalViewPr>
  <p:slideViewPr>
    <p:cSldViewPr snapToGrid="0">
      <p:cViewPr>
        <p:scale>
          <a:sx n="116" d="100"/>
          <a:sy n="116" d="100"/>
        </p:scale>
        <p:origin x="-3920" y="-624"/>
      </p:cViewPr>
      <p:guideLst>
        <p:guide orient="horz" pos="720"/>
        <p:guide pos="290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702" y="1926"/>
      </p:cViewPr>
      <p:guideLst>
        <p:guide orient="horz" pos="2200"/>
        <p:guide pos="292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 Id="rId2"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16375"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51450" y="0"/>
            <a:ext cx="4017963" cy="349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89250" y="523875"/>
            <a:ext cx="3492500" cy="2619375"/>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7100" y="3317875"/>
            <a:ext cx="7416800" cy="314325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34163"/>
            <a:ext cx="4016375"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51450" y="6634163"/>
            <a:ext cx="4017963" cy="34925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describes 3D seismic data</a:t>
            </a:r>
            <a:r>
              <a:rPr lang="en-US" baseline="0" dirty="0" smtClean="0"/>
              <a:t>.</a:t>
            </a:r>
            <a:endParaRPr 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Another advantage of 3D data is that we can use volume visualization tools and techniques. There are some volume tools that speed up the interpretation process. There are a lot of tools for displaying the data and one’s interpretation. Here a major unconformity over an anticline was mapped. The shape of the interpreted horizon can be displayed as if a light source was positioned at different locations. On the right, the light is high above and just to the right of center. On the left, the light is at a low angle to the left (west). Shadows reveal different fine-scale features (e.g., minor offset faults).</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10</a:t>
            </a:fld>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we’ll shift to the topic of designing and acquiring a 3D seismic survey. The driver is one or more business needs – such as where to locate an exploration or production well. The business needs set the imaging objectives. </a:t>
            </a:r>
            <a:r>
              <a:rPr lang="en-US" dirty="0" smtClean="0"/>
              <a:t>T</a:t>
            </a:r>
            <a:r>
              <a:rPr lang="en-US" baseline="0" dirty="0" smtClean="0"/>
              <a:t>he imaging objectives determine the field parameters for seismic acquisition.</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11</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xfrm>
            <a:off x="933450" y="4403725"/>
            <a:ext cx="5130800" cy="4171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The area covered by a 3D survey always has to be bigger than the area that you need to map.</a:t>
            </a:r>
            <a:r>
              <a:rPr lang="en-US" altLang="en-US" baseline="0" dirty="0" smtClean="0"/>
              <a:t> </a:t>
            </a:r>
            <a:r>
              <a:rPr lang="en-US" altLang="en-US" dirty="0" smtClean="0"/>
              <a:t>The first step is to define what you need to image (e.g., the</a:t>
            </a:r>
            <a:r>
              <a:rPr lang="en-US" altLang="en-US" baseline="0" dirty="0" smtClean="0"/>
              <a:t> crest of the anticline shown on slide 10). </a:t>
            </a:r>
            <a:r>
              <a:rPr lang="en-US" altLang="en-US" dirty="0" smtClean="0"/>
              <a:t>Then,</a:t>
            </a:r>
            <a:r>
              <a:rPr lang="en-US" altLang="en-US" baseline="0" dirty="0" smtClean="0"/>
              <a:t> you have to know the depth of your target and its maximum structural dip.</a:t>
            </a:r>
          </a:p>
          <a:p>
            <a:endParaRPr lang="en-US" altLang="en-US" baseline="0" dirty="0" smtClean="0"/>
          </a:p>
          <a:p>
            <a:r>
              <a:rPr lang="en-US" altLang="en-US" baseline="0" dirty="0" smtClean="0"/>
              <a:t>Given these, we can figure out the surface area so that we: (1) </a:t>
            </a:r>
            <a:r>
              <a:rPr lang="en-US" altLang="en-US" dirty="0" smtClean="0"/>
              <a:t>record arrivals from dipping reflectors, and</a:t>
            </a:r>
            <a:r>
              <a:rPr lang="en-US" altLang="en-US" baseline="0" dirty="0" smtClean="0"/>
              <a:t> (2)</a:t>
            </a:r>
            <a:r>
              <a:rPr lang="en-US" altLang="en-US" dirty="0" smtClean="0"/>
              <a:t> maintain lateral resolution near the map edges.</a:t>
            </a:r>
            <a:r>
              <a:rPr lang="en-US" altLang="en-US" baseline="0" dirty="0" smtClean="0"/>
              <a:t> </a:t>
            </a:r>
            <a:r>
              <a:rPr lang="en-US" altLang="en-US" dirty="0" smtClean="0"/>
              <a:t>For small surveys, this extra recording area can mean that the survey has to occupy double the area that you intend to map.</a:t>
            </a:r>
          </a:p>
        </p:txBody>
      </p:sp>
    </p:spTree>
    <p:extLst>
      <p:ext uri="{BB962C8B-B14F-4D97-AF65-F5344CB8AC3E}">
        <p14:creationId xmlns:p14="http://schemas.microsoft.com/office/powerpoint/2010/main" val="3850801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Here is a cross-section showing three (3) HC levels that we want to image. To determine the surface area for a 3D survey, we have to consider:</a:t>
            </a:r>
          </a:p>
          <a:p>
            <a:pPr lvl="1">
              <a:buFont typeface="Arial" pitchFamily="34" charset="0"/>
              <a:buChar char="•"/>
            </a:pPr>
            <a:r>
              <a:rPr lang="en-US" altLang="en-US" baseline="0" dirty="0" smtClean="0"/>
              <a:t> the fact that the layers dip</a:t>
            </a:r>
          </a:p>
          <a:p>
            <a:pPr lvl="1">
              <a:buFont typeface="Arial" pitchFamily="34" charset="0"/>
              <a:buChar char="•"/>
            </a:pPr>
            <a:r>
              <a:rPr lang="en-US" altLang="en-US" baseline="0" dirty="0" smtClean="0"/>
              <a:t> the targets have different depths</a:t>
            </a:r>
          </a:p>
          <a:p>
            <a:pPr lvl="1">
              <a:buFont typeface="Arial" pitchFamily="34" charset="0"/>
              <a:buChar char="•"/>
            </a:pPr>
            <a:r>
              <a:rPr lang="en-US" altLang="en-US" baseline="0" dirty="0" smtClean="0"/>
              <a:t> the structural dip increases with depth</a:t>
            </a:r>
          </a:p>
          <a:p>
            <a:pPr lvl="1">
              <a:buFont typeface="Arial" pitchFamily="34" charset="0"/>
              <a:buChar char="•"/>
            </a:pPr>
            <a:r>
              <a:rPr lang="en-US" altLang="en-US" baseline="0" dirty="0" smtClean="0"/>
              <a:t> we can have diffractions generated, especially near the edges of the image area.</a:t>
            </a:r>
            <a:endParaRPr lang="en-US" altLang="en-US" dirty="0" smtClean="0"/>
          </a:p>
        </p:txBody>
      </p:sp>
    </p:spTree>
    <p:extLst>
      <p:ext uri="{BB962C8B-B14F-4D97-AF65-F5344CB8AC3E}">
        <p14:creationId xmlns:p14="http://schemas.microsoft.com/office/powerpoint/2010/main" val="32870928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When there are dipping beds near the edge of the image area, we need to extend the surface coverage so that we capture the reflected energy. This extra region on the surface is referred to as the aperture.</a:t>
            </a:r>
          </a:p>
          <a:p>
            <a:endParaRPr lang="en-US" altLang="en-US" dirty="0" smtClean="0"/>
          </a:p>
        </p:txBody>
      </p:sp>
    </p:spTree>
    <p:extLst>
      <p:ext uri="{BB962C8B-B14F-4D97-AF65-F5344CB8AC3E}">
        <p14:creationId xmlns:p14="http://schemas.microsoft.com/office/powerpoint/2010/main" val="1500708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As our target gets deeper, even if the dip remains constant, the aperture gets bigger.</a:t>
            </a:r>
          </a:p>
        </p:txBody>
      </p:sp>
    </p:spTree>
    <p:extLst>
      <p:ext uri="{BB962C8B-B14F-4D97-AF65-F5344CB8AC3E}">
        <p14:creationId xmlns:p14="http://schemas.microsoft.com/office/powerpoint/2010/main" val="41761418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As the structural dip gets larger, so does the extra surface coverage.</a:t>
            </a:r>
            <a:r>
              <a:rPr lang="en-US" altLang="en-US" baseline="0" dirty="0" smtClean="0"/>
              <a:t> </a:t>
            </a:r>
            <a:r>
              <a:rPr lang="en-US" altLang="en-US" dirty="0" smtClean="0"/>
              <a:t>More dip means more aperture.</a:t>
            </a:r>
          </a:p>
        </p:txBody>
      </p:sp>
    </p:spTree>
    <p:extLst>
      <p:ext uri="{BB962C8B-B14F-4D97-AF65-F5344CB8AC3E}">
        <p14:creationId xmlns:p14="http://schemas.microsoft.com/office/powerpoint/2010/main" val="1815422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We can also</a:t>
            </a:r>
            <a:r>
              <a:rPr lang="en-US" altLang="en-US" baseline="0" dirty="0" smtClean="0"/>
              <a:t> have a structural or stratigraphic ‘disruption’ near the edge of our image area that generates a diffraction hyperbola. A small fault is shown on the left. We have to have enough surface coverage to capture diffraction energy out to about 30</a:t>
            </a:r>
            <a:r>
              <a:rPr lang="en-US" altLang="en-US" baseline="0" dirty="0" smtClean="0">
                <a:latin typeface="Arial"/>
                <a:cs typeface="Arial"/>
              </a:rPr>
              <a:t>°. Thus, our aperture has to satisfy this requirement as well.</a:t>
            </a:r>
            <a:endParaRPr lang="en-US" altLang="en-US" dirty="0" smtClean="0"/>
          </a:p>
        </p:txBody>
      </p:sp>
    </p:spTree>
    <p:extLst>
      <p:ext uri="{BB962C8B-B14F-4D97-AF65-F5344CB8AC3E}">
        <p14:creationId xmlns:p14="http://schemas.microsoft.com/office/powerpoint/2010/main" val="12984946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This slide shows the impact of having proper aperture. We want good data for the entire length of the seismic line. If our surface coverage was limited to the length of the image area, we would not get good imaging at either end. This is because the data needed for good imaging at the ends was not acquired. However, if the survey area was enlarged to include the required aperture, we get the line on the bottom. Note how the geology is more clearly represented on the lower line.</a:t>
            </a:r>
          </a:p>
          <a:p>
            <a:endParaRPr lang="en-US" altLang="en-US" dirty="0" smtClean="0"/>
          </a:p>
        </p:txBody>
      </p:sp>
    </p:spTree>
    <p:extLst>
      <p:ext uri="{BB962C8B-B14F-4D97-AF65-F5344CB8AC3E}">
        <p14:creationId xmlns:p14="http://schemas.microsoft.com/office/powerpoint/2010/main" val="12711638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smtClean="0"/>
              <a:t>There is one (1) more factor to consider. We want full fold (maximum number of traces to sum) at the edge of the aperture region. Thus, we have to add surface area to account for fold build-up at the start of a line AND fold drop-off at the end of a line. The term used for this extra surface coverage is TAPER.</a:t>
            </a:r>
          </a:p>
          <a:p>
            <a:endParaRPr lang="en-US" altLang="en-US" baseline="0" dirty="0" smtClean="0"/>
          </a:p>
          <a:p>
            <a:r>
              <a:rPr lang="en-US" altLang="en-US" baseline="0" dirty="0" smtClean="0"/>
              <a:t>Aperture has to be added to all sides of a survey. Taper is only added where fold builds-up or drops-off.</a:t>
            </a:r>
            <a:endParaRPr lang="en-US" altLang="en-US" dirty="0" smtClean="0"/>
          </a:p>
        </p:txBody>
      </p:sp>
    </p:spTree>
    <p:extLst>
      <p:ext uri="{BB962C8B-B14F-4D97-AF65-F5344CB8AC3E}">
        <p14:creationId xmlns:p14="http://schemas.microsoft.com/office/powerpoint/2010/main" val="39093810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70E4DC-17D3-4843-BE66-8715613F14EC}" type="slidenum">
              <a:rPr lang="en-US" altLang="en-US"/>
              <a:pPr eaLnBrk="1" hangingPunct="1"/>
              <a:t>2</a:t>
            </a:fld>
            <a:endParaRPr lang="en-US" altLang="en-US" dirty="0"/>
          </a:p>
        </p:txBody>
      </p:sp>
      <p:sp>
        <p:nvSpPr>
          <p:cNvPr id="57347" name="Rectangle 2"/>
          <p:cNvSpPr>
            <a:spLocks noGrp="1" noRot="1" noChangeAspect="1" noChangeArrowheads="1" noTextEdit="1"/>
          </p:cNvSpPr>
          <p:nvPr>
            <p:ph type="sldImg"/>
          </p:nvPr>
        </p:nvSpPr>
        <p:spPr>
          <a:xfrm>
            <a:off x="2863850" y="514350"/>
            <a:ext cx="3427413" cy="2570163"/>
          </a:xfrm>
          <a:ln/>
        </p:spPr>
      </p:sp>
      <p:sp>
        <p:nvSpPr>
          <p:cNvPr id="57348" name="Rectangle 3"/>
          <p:cNvSpPr>
            <a:spLocks noGrp="1" noChangeArrowheads="1"/>
          </p:cNvSpPr>
          <p:nvPr>
            <p:ph type="body" idx="1"/>
          </p:nvPr>
        </p:nvSpPr>
        <p:spPr>
          <a:xfrm>
            <a:off x="1219200" y="3257550"/>
            <a:ext cx="6705600" cy="30861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baseline="0" dirty="0" smtClean="0"/>
              <a:t>Lecture outline with three (3) main objectives for the lecture.</a:t>
            </a:r>
          </a:p>
          <a:p>
            <a:endParaRPr lang="en-US" altLang="en-US" baseline="0" dirty="0" smtClean="0">
              <a:latin typeface="Arial" panose="020B0604020202020204" pitchFamily="34" charset="0"/>
            </a:endParaRPr>
          </a:p>
          <a:p>
            <a:endParaRPr lang="en-US" altLang="en-US" dirty="0" smtClean="0">
              <a:latin typeface="Arial" panose="020B0604020202020204" pitchFamily="34" charset="0"/>
            </a:endParaRPr>
          </a:p>
        </p:txBody>
      </p:sp>
    </p:spTree>
    <p:extLst>
      <p:ext uri="{BB962C8B-B14F-4D97-AF65-F5344CB8AC3E}">
        <p14:creationId xmlns:p14="http://schemas.microsoft.com/office/powerpoint/2010/main" val="174881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The challenge in survey design and acquisition is obtaining the proper balance between cost and data quality.</a:t>
            </a:r>
            <a:r>
              <a:rPr lang="en-US" altLang="en-US" baseline="0" dirty="0" smtClean="0"/>
              <a:t> </a:t>
            </a:r>
            <a:r>
              <a:rPr lang="en-US" altLang="en-US" dirty="0" smtClean="0"/>
              <a:t>Often, we can get excellent data quality, but it would cost too much.</a:t>
            </a:r>
            <a:r>
              <a:rPr lang="en-US" altLang="en-US" baseline="0" dirty="0" smtClean="0"/>
              <a:t> </a:t>
            </a:r>
            <a:r>
              <a:rPr lang="en-US" altLang="en-US" dirty="0" smtClean="0"/>
              <a:t>Thus, the survey designer has to compromise data quality to stay within budget.</a:t>
            </a:r>
            <a:r>
              <a:rPr lang="en-US" altLang="en-US" baseline="0" dirty="0" smtClean="0"/>
              <a:t> </a:t>
            </a:r>
            <a:r>
              <a:rPr lang="en-US" altLang="en-US" dirty="0" smtClean="0"/>
              <a:t>We want to have enough</a:t>
            </a:r>
            <a:r>
              <a:rPr lang="en-US" altLang="en-US" baseline="0" dirty="0" smtClean="0"/>
              <a:t> data quality to be able to answer the current business needs and needs that may come up for about 8 years (the typical shelf life for a survey). The “accountants” don’t want us spending more than we have to. There is no sense in spending money for seismic data if those data are not going to be good enough to help us.</a:t>
            </a:r>
            <a:endParaRPr lang="en-US" altLang="en-US" dirty="0" smtClean="0"/>
          </a:p>
          <a:p>
            <a:endParaRPr lang="en-US" altLang="en-US" dirty="0" smtClean="0"/>
          </a:p>
          <a:p>
            <a:endParaRPr lang="en-US" altLang="en-US" dirty="0" smtClean="0"/>
          </a:p>
        </p:txBody>
      </p:sp>
    </p:spTree>
    <p:extLst>
      <p:ext uri="{BB962C8B-B14F-4D97-AF65-F5344CB8AC3E}">
        <p14:creationId xmlns:p14="http://schemas.microsoft.com/office/powerpoint/2010/main" val="2338183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say we have an offshore anticline that we want to image.</a:t>
            </a:r>
            <a:r>
              <a:rPr lang="en-US" baseline="0" dirty="0" smtClean="0"/>
              <a:t> </a:t>
            </a:r>
            <a:r>
              <a:rPr lang="en-US" dirty="0" smtClean="0"/>
              <a:t>Given the subsurface</a:t>
            </a:r>
            <a:r>
              <a:rPr lang="en-US" baseline="0" dirty="0" smtClean="0"/>
              <a:t> area we want to image, we can use a set of equations to get the surface area (done in exercise). </a:t>
            </a:r>
            <a:r>
              <a:rPr lang="en-US" dirty="0" smtClean="0"/>
              <a:t>How exactly we would have a survey boat acquire the data?</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 of a Zamboni machine – the machine used to recondition ice at ice hockey games.</a:t>
            </a:r>
            <a:r>
              <a:rPr lang="en-US" baseline="0" dirty="0" smtClean="0"/>
              <a:t> </a:t>
            </a:r>
            <a:r>
              <a:rPr lang="en-US" dirty="0" smtClean="0"/>
              <a:t>The Zamboni does not make tight turns, like you might make moving grass with a push lawn mower.</a:t>
            </a:r>
            <a:r>
              <a:rPr lang="en-US" baseline="0" dirty="0" smtClean="0"/>
              <a:t> </a:t>
            </a:r>
            <a:r>
              <a:rPr lang="en-US" dirty="0" smtClean="0"/>
              <a:t>The Zamboni’s first pass is down</a:t>
            </a:r>
            <a:r>
              <a:rPr lang="en-US" baseline="0" dirty="0" smtClean="0"/>
              <a:t> the center ice, then returns along the side board. Then, the Zamboni goes just off its path near the center pass, etc. A seismic vessel does similar loops to cover the survey area.</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Summary</a:t>
            </a:r>
            <a:r>
              <a:rPr lang="en-US" baseline="0" dirty="0" smtClean="0"/>
              <a:t> of a land </a:t>
            </a:r>
            <a:r>
              <a:rPr lang="en-US" baseline="0" smtClean="0"/>
              <a:t>seismic survey</a:t>
            </a:r>
            <a:endParaRPr lang="en-US" altLang="en-US" dirty="0" smtClean="0"/>
          </a:p>
          <a:p>
            <a:endParaRPr lang="en-US" altLang="en-US" dirty="0" smtClean="0"/>
          </a:p>
        </p:txBody>
      </p:sp>
    </p:spTree>
    <p:extLst>
      <p:ext uri="{BB962C8B-B14F-4D97-AF65-F5344CB8AC3E}">
        <p14:creationId xmlns:p14="http://schemas.microsoft.com/office/powerpoint/2010/main" val="8903419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Summary of a Marine Seismic survey</a:t>
            </a:r>
            <a:endParaRPr lang="en-US" altLang="en-US" dirty="0" smtClean="0"/>
          </a:p>
          <a:p>
            <a:endParaRPr lang="en-US" altLang="en-US" dirty="0" smtClean="0"/>
          </a:p>
        </p:txBody>
      </p:sp>
    </p:spTree>
    <p:extLst>
      <p:ext uri="{BB962C8B-B14F-4D97-AF65-F5344CB8AC3E}">
        <p14:creationId xmlns:p14="http://schemas.microsoft.com/office/powerpoint/2010/main" val="27939711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Summary</a:t>
            </a:r>
            <a:endParaRPr lang="en-US" altLang="en-US" dirty="0" smtClean="0"/>
          </a:p>
          <a:p>
            <a:endParaRPr lang="en-US" altLang="en-US" dirty="0" smtClean="0"/>
          </a:p>
        </p:txBody>
      </p:sp>
    </p:spTree>
    <p:extLst>
      <p:ext uri="{BB962C8B-B14F-4D97-AF65-F5344CB8AC3E}">
        <p14:creationId xmlns:p14="http://schemas.microsoft.com/office/powerpoint/2010/main" val="3005819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SLIDE 18.25</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26</a:t>
            </a:fld>
            <a:endParaRPr lang="en-US" altLang="en-US" dirty="0"/>
          </a:p>
        </p:txBody>
      </p:sp>
    </p:spTree>
    <p:extLst>
      <p:ext uri="{BB962C8B-B14F-4D97-AF65-F5344CB8AC3E}">
        <p14:creationId xmlns:p14="http://schemas.microsoft.com/office/powerpoint/2010/main" val="2133799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Thus far in this course, we have been working with 2D seismic data.</a:t>
            </a:r>
            <a:r>
              <a:rPr lang="en-US" baseline="0" dirty="0" smtClean="0"/>
              <a:t> Here are s</a:t>
            </a:r>
            <a:r>
              <a:rPr lang="en-US" dirty="0" smtClean="0"/>
              <a:t>ome facts about 2D lines and 2D surveys.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few facts about 3D seismic</a:t>
            </a:r>
            <a:r>
              <a:rPr lang="en-US" baseline="0" dirty="0" smtClean="0"/>
              <a:t> surveys.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key difference between 2D</a:t>
            </a:r>
            <a:r>
              <a:rPr lang="en-US" baseline="0" dirty="0" smtClean="0"/>
              <a:t> and 3D data is the much denser spatial sampling of 3D seismic data. This list describes seven (7) important advantages of 3D seismic over 2D seismic.</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baseline="0" dirty="0" smtClean="0"/>
              <a:t>Slide 6 talks about new views (advantage #2).</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baseline="0" dirty="0" smtClean="0"/>
              <a:t>Slide 7 talks about new types of data (advantage #3)</a:t>
            </a:r>
          </a:p>
          <a:p>
            <a:pPr marL="171450" marR="0" indent="-171450" algn="l" defTabSz="914400" rtl="0" eaLnBrk="0" fontAlgn="base" latinLnBrk="0" hangingPunct="0">
              <a:lnSpc>
                <a:spcPct val="100000"/>
              </a:lnSpc>
              <a:spcBef>
                <a:spcPct val="30000"/>
              </a:spcBef>
              <a:spcAft>
                <a:spcPct val="0"/>
              </a:spcAft>
              <a:buClrTx/>
              <a:buSzTx/>
              <a:buFont typeface="Arial"/>
              <a:buChar char="•"/>
              <a:tabLst/>
              <a:defRPr/>
            </a:pPr>
            <a:r>
              <a:rPr lang="en-US" baseline="0" dirty="0" smtClean="0"/>
              <a:t>Slide 10 shows some visualization that helps with communication (advantage #7)</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view vertical lines IN the direction the survey was shot – an Inline. We can also view vertical lines perpendicular to the direction the survey was shot – a </a:t>
            </a:r>
            <a:r>
              <a:rPr lang="en-US" dirty="0" err="1" smtClean="0"/>
              <a:t>crossline</a:t>
            </a:r>
            <a:r>
              <a:rPr lang="en-US" dirty="0" smtClean="0"/>
              <a:t>. We can cut horizontally through the data volume to see a slice with a constant TWT (two-way</a:t>
            </a:r>
            <a:r>
              <a:rPr lang="en-US" baseline="0" dirty="0" smtClean="0"/>
              <a:t> time) </a:t>
            </a:r>
            <a:r>
              <a:rPr lang="en-US" dirty="0" smtClean="0"/>
              <a:t>value – a time slice.</a:t>
            </a:r>
            <a:r>
              <a:rPr lang="en-US" baseline="0" dirty="0" smtClean="0"/>
              <a:t> </a:t>
            </a:r>
            <a:r>
              <a:rPr lang="en-US" dirty="0" smtClean="0"/>
              <a:t>We can define a vertical line with an arbitrary path through the volume – a zigzag line, which I am used to calling a traverse.</a:t>
            </a:r>
            <a:r>
              <a:rPr lang="en-US" baseline="0" dirty="0" smtClean="0"/>
              <a:t> </a:t>
            </a:r>
            <a:r>
              <a:rPr lang="en-US" dirty="0" smtClean="0"/>
              <a:t>We can make a seismic traverse that goes through several well locations.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use different mathematical operations on the standard reflection amplitude data volume to generate new types of 3D data volumes.</a:t>
            </a:r>
            <a:r>
              <a:rPr lang="en-US" baseline="0" dirty="0" smtClean="0"/>
              <a:t> </a:t>
            </a:r>
            <a:r>
              <a:rPr lang="en-US" dirty="0" smtClean="0"/>
              <a:t>Perhaps we apply a frequency filter to the original data to eliminate high-frequency “noise” in the data.</a:t>
            </a:r>
            <a:r>
              <a:rPr lang="en-US" baseline="0" dirty="0" smtClean="0"/>
              <a:t> </a:t>
            </a:r>
            <a:r>
              <a:rPr lang="en-US" dirty="0" smtClean="0"/>
              <a:t>We can cross-correlate each trace with its neighboring trace and get a volume of cross-correlation</a:t>
            </a:r>
            <a:r>
              <a:rPr lang="en-US" baseline="0" dirty="0" smtClean="0"/>
              <a:t> values.  This is a common practice that produces a new data volume often called coherency. More on coherency in the next two slides.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xfrm>
            <a:off x="5251451" y="6634800"/>
            <a:ext cx="4017964" cy="34861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itchFamily="18" charset="0"/>
                <a:ea typeface="MS PGothic" pitchFamily="34" charset="-128"/>
              </a:defRPr>
            </a:lvl1pPr>
            <a:lvl2pPr marL="740573" indent="-284836">
              <a:defRPr sz="2000">
                <a:solidFill>
                  <a:schemeClr val="tx1"/>
                </a:solidFill>
                <a:latin typeface="Times New Roman" pitchFamily="18" charset="0"/>
                <a:ea typeface="MS PGothic" pitchFamily="34" charset="-128"/>
              </a:defRPr>
            </a:lvl2pPr>
            <a:lvl3pPr marL="1139342" indent="-227868">
              <a:defRPr sz="2000">
                <a:solidFill>
                  <a:schemeClr val="tx1"/>
                </a:solidFill>
                <a:latin typeface="Times New Roman" pitchFamily="18" charset="0"/>
                <a:ea typeface="MS PGothic" pitchFamily="34" charset="-128"/>
              </a:defRPr>
            </a:lvl3pPr>
            <a:lvl4pPr marL="1595079" indent="-227868">
              <a:defRPr sz="2000">
                <a:solidFill>
                  <a:schemeClr val="tx1"/>
                </a:solidFill>
                <a:latin typeface="Times New Roman" pitchFamily="18" charset="0"/>
                <a:ea typeface="MS PGothic" pitchFamily="34" charset="-128"/>
              </a:defRPr>
            </a:lvl4pPr>
            <a:lvl5pPr marL="2050816" indent="-227868">
              <a:defRPr sz="2000">
                <a:solidFill>
                  <a:schemeClr val="tx1"/>
                </a:solidFill>
                <a:latin typeface="Times New Roman" pitchFamily="18" charset="0"/>
                <a:ea typeface="MS PGothic" pitchFamily="34" charset="-128"/>
              </a:defRPr>
            </a:lvl5pPr>
            <a:lvl6pPr marL="2506553" indent="-227868" eaLnBrk="0" fontAlgn="base" hangingPunct="0">
              <a:spcBef>
                <a:spcPct val="0"/>
              </a:spcBef>
              <a:spcAft>
                <a:spcPct val="0"/>
              </a:spcAft>
              <a:defRPr sz="2000">
                <a:solidFill>
                  <a:schemeClr val="tx1"/>
                </a:solidFill>
                <a:latin typeface="Times New Roman" pitchFamily="18" charset="0"/>
                <a:ea typeface="MS PGothic" pitchFamily="34" charset="-128"/>
              </a:defRPr>
            </a:lvl6pPr>
            <a:lvl7pPr marL="2962290" indent="-227868" eaLnBrk="0" fontAlgn="base" hangingPunct="0">
              <a:spcBef>
                <a:spcPct val="0"/>
              </a:spcBef>
              <a:spcAft>
                <a:spcPct val="0"/>
              </a:spcAft>
              <a:defRPr sz="2000">
                <a:solidFill>
                  <a:schemeClr val="tx1"/>
                </a:solidFill>
                <a:latin typeface="Times New Roman" pitchFamily="18" charset="0"/>
                <a:ea typeface="MS PGothic" pitchFamily="34" charset="-128"/>
              </a:defRPr>
            </a:lvl7pPr>
            <a:lvl8pPr marL="3418027" indent="-227868" eaLnBrk="0" fontAlgn="base" hangingPunct="0">
              <a:spcBef>
                <a:spcPct val="0"/>
              </a:spcBef>
              <a:spcAft>
                <a:spcPct val="0"/>
              </a:spcAft>
              <a:defRPr sz="2000">
                <a:solidFill>
                  <a:schemeClr val="tx1"/>
                </a:solidFill>
                <a:latin typeface="Times New Roman" pitchFamily="18" charset="0"/>
                <a:ea typeface="MS PGothic" pitchFamily="34" charset="-128"/>
              </a:defRPr>
            </a:lvl8pPr>
            <a:lvl9pPr marL="3873764" indent="-227868" eaLnBrk="0" fontAlgn="base" hangingPunct="0">
              <a:spcBef>
                <a:spcPct val="0"/>
              </a:spcBef>
              <a:spcAft>
                <a:spcPct val="0"/>
              </a:spcAft>
              <a:defRPr sz="2000">
                <a:solidFill>
                  <a:schemeClr val="tx1"/>
                </a:solidFill>
                <a:latin typeface="Times New Roman" pitchFamily="18" charset="0"/>
                <a:ea typeface="MS PGothic" pitchFamily="34" charset="-128"/>
              </a:defRPr>
            </a:lvl9pPr>
          </a:lstStyle>
          <a:p>
            <a:fld id="{C84D8F41-C3D8-4007-B677-E8676B3BC1F4}" type="slidenum">
              <a:rPr lang="en-US" sz="1200"/>
              <a:pPr/>
              <a:t>8</a:t>
            </a:fld>
            <a:endParaRPr lang="en-US" sz="1200" dirty="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Coherency is a seismic attribute that indicates how similar neighboring</a:t>
            </a:r>
            <a:r>
              <a:rPr lang="en-US" baseline="0" dirty="0" smtClean="0"/>
              <a:t> traces are. Mathematically, it is a cross-correlation of the two traces over a small time window (on order of 40 ms). Here we have several traces and a correlation window (light yellow). The first three (3) pairs of traces are quite similar, and cross-correlation values are above 0.9. The cross-correlation of traces 126 and 127 is low within the window – the red trough appears shifted down. The cross-correlation of the other trace pairs is high (traces 127-130). Thus, where the traces are not disrupted, the cross-correlation coefficient is large. Where the traces may be disrupted, the cross-correlation is low.</a:t>
            </a:r>
          </a:p>
          <a:p>
            <a:pPr lvl="1">
              <a:buFontTx/>
              <a:buNone/>
            </a:pPr>
            <a:endParaRPr lang="en-US" dirty="0" smtClean="0"/>
          </a:p>
          <a:p>
            <a:pPr lvl="0">
              <a:buFontTx/>
              <a:buNone/>
            </a:pPr>
            <a:r>
              <a:rPr lang="en-US" dirty="0" smtClean="0"/>
              <a:t>Here is a view of some seismic data, offshore LA. The data is part of a 3D seismic volume.</a:t>
            </a:r>
            <a:r>
              <a:rPr lang="en-US" baseline="0" dirty="0" smtClean="0"/>
              <a:t> </a:t>
            </a:r>
            <a:r>
              <a:rPr lang="en-US" dirty="0" smtClean="0"/>
              <a:t>It is a MAP view at a time depth of 1.856 seconds two-way time; or 1856 milliseconds (</a:t>
            </a:r>
            <a:r>
              <a:rPr lang="en-US" dirty="0" err="1" smtClean="0"/>
              <a:t>ms</a:t>
            </a:r>
            <a:r>
              <a:rPr lang="en-US" dirty="0" smtClean="0"/>
              <a:t>)</a:t>
            </a:r>
            <a:r>
              <a:rPr lang="en-US" baseline="0" dirty="0" smtClean="0"/>
              <a:t>. The blue lines </a:t>
            </a:r>
            <a:r>
              <a:rPr lang="en-US" dirty="0" smtClean="0"/>
              <a:t>identify compressions, and would be</a:t>
            </a:r>
            <a:r>
              <a:rPr lang="en-US" baseline="0" dirty="0" smtClean="0"/>
              <a:t> black on B&amp;W section.</a:t>
            </a:r>
            <a:r>
              <a:rPr lang="en-US" dirty="0" smtClean="0"/>
              <a:t> </a:t>
            </a:r>
            <a:r>
              <a:rPr lang="en-US" dirty="0" smtClean="0"/>
              <a:t>Can </a:t>
            </a:r>
            <a:r>
              <a:rPr lang="en-US" dirty="0" smtClean="0"/>
              <a:t>anyone see evidence for one (1) or more faults?</a:t>
            </a:r>
            <a:r>
              <a:rPr lang="en-US" baseline="0" dirty="0" smtClean="0"/>
              <a:t> A fault is apparent (black line) because of the offset in the red bands (compressions) that are marked in blue. </a:t>
            </a:r>
            <a:r>
              <a:rPr lang="en-US" dirty="0" smtClean="0"/>
              <a:t>Other faults can be seen </a:t>
            </a:r>
            <a:r>
              <a:rPr lang="en-US" dirty="0" smtClean="0"/>
              <a:t>as</a:t>
            </a:r>
            <a:r>
              <a:rPr lang="en-US" baseline="0" dirty="0" smtClean="0"/>
              <a:t> </a:t>
            </a:r>
            <a:r>
              <a:rPr lang="en-US" dirty="0" smtClean="0"/>
              <a:t>small </a:t>
            </a:r>
            <a:r>
              <a:rPr lang="en-US" dirty="0" smtClean="0"/>
              <a:t>offsets in the red reflection </a:t>
            </a:r>
            <a:r>
              <a:rPr lang="en-US" dirty="0" smtClean="0"/>
              <a:t>bands. These faults are relatively easy to spot since the ‘bands’ are at a high angle to the fault traces. There is a curvilinear fault that starts just NW of center and curves towards the SE. This one is hard to see because the ‘bands’ and the fault trace are at low angles</a:t>
            </a:r>
            <a:r>
              <a:rPr lang="en-US" baseline="0" dirty="0" smtClean="0"/>
              <a:t> (almost parallel). In the early 1980s, researchers and staff came up with a technique to enhance faults in 3D seismic data, and Amoco patented this method called coherency. Coherency is basically one trace compared to its neighboring traces over a small time period. If the traces are perfectly identical in shape, a value of 1.0 is assigned. As the similarity of the traces decrease, the assigned values also decrease (are &lt;1). More technically, we perform a cross correlation between a reference trace and its neighboring traces, and the value of the correlation is called the cross-correlation coefficient. </a:t>
            </a:r>
            <a:endParaRPr lang="en-US" dirty="0" smtClean="0"/>
          </a:p>
        </p:txBody>
      </p:sp>
    </p:spTree>
    <p:extLst>
      <p:ext uri="{BB962C8B-B14F-4D97-AF65-F5344CB8AC3E}">
        <p14:creationId xmlns:p14="http://schemas.microsoft.com/office/powerpoint/2010/main" val="3339252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xfrm>
            <a:off x="5251451" y="6634800"/>
            <a:ext cx="4017964" cy="348616"/>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Times New Roman" pitchFamily="18" charset="0"/>
                <a:ea typeface="MS PGothic" pitchFamily="34" charset="-128"/>
              </a:defRPr>
            </a:lvl1pPr>
            <a:lvl2pPr marL="740573" indent="-284836">
              <a:defRPr sz="2000">
                <a:solidFill>
                  <a:schemeClr val="tx1"/>
                </a:solidFill>
                <a:latin typeface="Times New Roman" pitchFamily="18" charset="0"/>
                <a:ea typeface="MS PGothic" pitchFamily="34" charset="-128"/>
              </a:defRPr>
            </a:lvl2pPr>
            <a:lvl3pPr marL="1139342" indent="-227868">
              <a:defRPr sz="2000">
                <a:solidFill>
                  <a:schemeClr val="tx1"/>
                </a:solidFill>
                <a:latin typeface="Times New Roman" pitchFamily="18" charset="0"/>
                <a:ea typeface="MS PGothic" pitchFamily="34" charset="-128"/>
              </a:defRPr>
            </a:lvl3pPr>
            <a:lvl4pPr marL="1595079" indent="-227868">
              <a:defRPr sz="2000">
                <a:solidFill>
                  <a:schemeClr val="tx1"/>
                </a:solidFill>
                <a:latin typeface="Times New Roman" pitchFamily="18" charset="0"/>
                <a:ea typeface="MS PGothic" pitchFamily="34" charset="-128"/>
              </a:defRPr>
            </a:lvl4pPr>
            <a:lvl5pPr marL="2050816" indent="-227868">
              <a:defRPr sz="2000">
                <a:solidFill>
                  <a:schemeClr val="tx1"/>
                </a:solidFill>
                <a:latin typeface="Times New Roman" pitchFamily="18" charset="0"/>
                <a:ea typeface="MS PGothic" pitchFamily="34" charset="-128"/>
              </a:defRPr>
            </a:lvl5pPr>
            <a:lvl6pPr marL="2506553" indent="-227868" eaLnBrk="0" fontAlgn="base" hangingPunct="0">
              <a:spcBef>
                <a:spcPct val="0"/>
              </a:spcBef>
              <a:spcAft>
                <a:spcPct val="0"/>
              </a:spcAft>
              <a:defRPr sz="2000">
                <a:solidFill>
                  <a:schemeClr val="tx1"/>
                </a:solidFill>
                <a:latin typeface="Times New Roman" pitchFamily="18" charset="0"/>
                <a:ea typeface="MS PGothic" pitchFamily="34" charset="-128"/>
              </a:defRPr>
            </a:lvl6pPr>
            <a:lvl7pPr marL="2962290" indent="-227868" eaLnBrk="0" fontAlgn="base" hangingPunct="0">
              <a:spcBef>
                <a:spcPct val="0"/>
              </a:spcBef>
              <a:spcAft>
                <a:spcPct val="0"/>
              </a:spcAft>
              <a:defRPr sz="2000">
                <a:solidFill>
                  <a:schemeClr val="tx1"/>
                </a:solidFill>
                <a:latin typeface="Times New Roman" pitchFamily="18" charset="0"/>
                <a:ea typeface="MS PGothic" pitchFamily="34" charset="-128"/>
              </a:defRPr>
            </a:lvl7pPr>
            <a:lvl8pPr marL="3418027" indent="-227868" eaLnBrk="0" fontAlgn="base" hangingPunct="0">
              <a:spcBef>
                <a:spcPct val="0"/>
              </a:spcBef>
              <a:spcAft>
                <a:spcPct val="0"/>
              </a:spcAft>
              <a:defRPr sz="2000">
                <a:solidFill>
                  <a:schemeClr val="tx1"/>
                </a:solidFill>
                <a:latin typeface="Times New Roman" pitchFamily="18" charset="0"/>
                <a:ea typeface="MS PGothic" pitchFamily="34" charset="-128"/>
              </a:defRPr>
            </a:lvl8pPr>
            <a:lvl9pPr marL="3873764" indent="-227868" eaLnBrk="0" fontAlgn="base" hangingPunct="0">
              <a:spcBef>
                <a:spcPct val="0"/>
              </a:spcBef>
              <a:spcAft>
                <a:spcPct val="0"/>
              </a:spcAft>
              <a:defRPr sz="2000">
                <a:solidFill>
                  <a:schemeClr val="tx1"/>
                </a:solidFill>
                <a:latin typeface="Times New Roman" pitchFamily="18" charset="0"/>
                <a:ea typeface="MS PGothic" pitchFamily="34" charset="-128"/>
              </a:defRPr>
            </a:lvl9pPr>
          </a:lstStyle>
          <a:p>
            <a:fld id="{D9F3F8F1-33B8-4D2D-9536-6EC3048E5BFD}" type="slidenum">
              <a:rPr lang="en-US" sz="1200"/>
              <a:pPr/>
              <a:t>9</a:t>
            </a:fld>
            <a:endParaRPr lang="en-US" sz="1200" dirty="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Here is a display of a time slice from a coherency volume in a grey scale.</a:t>
            </a:r>
            <a:r>
              <a:rPr lang="en-US" baseline="0" dirty="0" smtClean="0"/>
              <a:t> </a:t>
            </a:r>
            <a:r>
              <a:rPr lang="en-US" dirty="0" smtClean="0"/>
              <a:t>The highest cross-correlation values are shown in white,</a:t>
            </a:r>
            <a:r>
              <a:rPr lang="en-US" baseline="0" dirty="0" smtClean="0"/>
              <a:t> while the lowest cross-correlation values are shown in black. </a:t>
            </a:r>
            <a:r>
              <a:rPr lang="en-US" dirty="0" smtClean="0"/>
              <a:t>Intermediate values are in shades of grey.</a:t>
            </a:r>
            <a:r>
              <a:rPr lang="en-US" baseline="0" dirty="0" smtClean="0"/>
              <a:t> </a:t>
            </a:r>
            <a:r>
              <a:rPr lang="en-US" dirty="0" smtClean="0"/>
              <a:t>What do you suppose the black lineations indicate? They are potential fault segments.</a:t>
            </a:r>
            <a:r>
              <a:rPr lang="en-US" baseline="0" dirty="0" smtClean="0"/>
              <a:t> </a:t>
            </a:r>
            <a:r>
              <a:rPr lang="en-US" dirty="0" smtClean="0"/>
              <a:t>Where there is a black lineation, one trace is on the high side and its neighbor is on the low side or in the fault zone.</a:t>
            </a:r>
          </a:p>
          <a:p>
            <a:endParaRPr lang="en-US" dirty="0" smtClean="0"/>
          </a:p>
          <a:p>
            <a:r>
              <a:rPr lang="en-US" dirty="0" smtClean="0"/>
              <a:t>Note the black-grey region to the south.</a:t>
            </a:r>
            <a:r>
              <a:rPr lang="en-US" baseline="0" dirty="0" smtClean="0"/>
              <a:t> </a:t>
            </a:r>
            <a:r>
              <a:rPr lang="en-US" dirty="0" smtClean="0"/>
              <a:t>This indicates a general lack of similarity of traces in this region – an indication of</a:t>
            </a:r>
            <a:r>
              <a:rPr lang="en-US" baseline="0" dirty="0" smtClean="0"/>
              <a:t> poor data quality. </a:t>
            </a:r>
            <a:r>
              <a:rPr lang="en-US" dirty="0" smtClean="0"/>
              <a:t>Another thing that can show up on this type of data are major stratigraphic boundaries – like going from inside to outside a major channel system.</a:t>
            </a:r>
            <a:r>
              <a:rPr lang="en-US" baseline="0" dirty="0" smtClean="0"/>
              <a:t> </a:t>
            </a:r>
            <a:r>
              <a:rPr lang="en-US" dirty="0" smtClean="0"/>
              <a:t>This example does not show any stratigraphic features.</a:t>
            </a:r>
          </a:p>
        </p:txBody>
      </p:sp>
    </p:spTree>
    <p:extLst>
      <p:ext uri="{BB962C8B-B14F-4D97-AF65-F5344CB8AC3E}">
        <p14:creationId xmlns:p14="http://schemas.microsoft.com/office/powerpoint/2010/main" val="2932695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430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62763" y="6518275"/>
            <a:ext cx="2247900" cy="190500"/>
          </a:xfrm>
          <a:prstGeom prst="rect">
            <a:avLst/>
          </a:prstGeom>
        </p:spPr>
        <p:txBody>
          <a:bodyPr/>
          <a:lstStyle>
            <a:lvl1pPr>
              <a:defRPr/>
            </a:lvl1pPr>
          </a:lstStyle>
          <a:p>
            <a:r>
              <a:rPr lang="en-US" altLang="en-US" dirty="0"/>
              <a:t>L12 – Prospect Analysis</a:t>
            </a:r>
          </a:p>
        </p:txBody>
      </p:sp>
      <p:sp>
        <p:nvSpPr>
          <p:cNvPr id="6" name="Footer Placeholder 5"/>
          <p:cNvSpPr>
            <a:spLocks noGrp="1"/>
          </p:cNvSpPr>
          <p:nvPr>
            <p:ph type="ftr" sz="quarter" idx="11"/>
          </p:nvPr>
        </p:nvSpPr>
        <p:spPr>
          <a:xfrm>
            <a:off x="252413" y="6518275"/>
            <a:ext cx="2895600" cy="152400"/>
          </a:xfrm>
          <a:prstGeom prst="rect">
            <a:avLst/>
          </a:prstGeom>
        </p:spPr>
        <p:txBody>
          <a:bodyPr/>
          <a:lstStyle>
            <a:lvl1pPr>
              <a:defRPr/>
            </a:lvl1pPr>
          </a:lstStyle>
          <a:p>
            <a:r>
              <a:rPr lang="en-US" altLang="en-US" dirty="0"/>
              <a:t>Courtesy of ExxonMobil</a:t>
            </a:r>
          </a:p>
        </p:txBody>
      </p:sp>
    </p:spTree>
    <p:extLst>
      <p:ext uri="{BB962C8B-B14F-4D97-AF65-F5344CB8AC3E}">
        <p14:creationId xmlns:p14="http://schemas.microsoft.com/office/powerpoint/2010/main" val="7725491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6" Type="http://schemas.openxmlformats.org/officeDocument/2006/relationships/image" Target="../media/image1.png"/><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pic>
        <p:nvPicPr>
          <p:cNvPr id="1026" name="Picture 1"/>
          <p:cNvPicPr>
            <a:picLocks noChangeAspect="1"/>
          </p:cNvPicPr>
          <p:nvPr userDrawn="1"/>
        </p:nvPicPr>
        <p:blipFill>
          <a:blip r:embed="rId6"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1" name="Picture 2"/>
          <p:cNvPicPr>
            <a:picLocks noChangeAspect="1" noChangeArrowheads="1"/>
          </p:cNvPicPr>
          <p:nvPr userDrawn="1"/>
        </p:nvPicPr>
        <p:blipFill>
          <a:blip r:embed="rId7"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8"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oleObject" Target="../embeddings/oleObject1.bin"/><Relationship Id="rId5" Type="http://schemas.openxmlformats.org/officeDocument/2006/relationships/image" Target="../media/image17.wmf"/><Relationship Id="rId6" Type="http://schemas.openxmlformats.org/officeDocument/2006/relationships/oleObject" Target="../embeddings/oleObject2.bin"/><Relationship Id="rId7" Type="http://schemas.openxmlformats.org/officeDocument/2006/relationships/image" Target="../media/image18.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sp>
        <p:nvSpPr>
          <p:cNvPr id="16" name="Rectangle 15"/>
          <p:cNvSpPr/>
          <p:nvPr/>
        </p:nvSpPr>
        <p:spPr bwMode="auto">
          <a:xfrm>
            <a:off x="1631852" y="1222375"/>
            <a:ext cx="5894363" cy="765175"/>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991584" y="1398467"/>
            <a:ext cx="5154807" cy="443532"/>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  3D Seismic Data </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nvGrpSpPr>
          <p:cNvPr id="8" name="Group 8"/>
          <p:cNvGrpSpPr>
            <a:grpSpLocks/>
          </p:cNvGrpSpPr>
          <p:nvPr/>
        </p:nvGrpSpPr>
        <p:grpSpPr bwMode="auto">
          <a:xfrm>
            <a:off x="1888433" y="2343314"/>
            <a:ext cx="5347254" cy="3419475"/>
            <a:chOff x="4857750" y="2711450"/>
            <a:chExt cx="3856038" cy="3419475"/>
          </a:xfrm>
        </p:grpSpPr>
        <p:pic>
          <p:nvPicPr>
            <p:cNvPr id="9"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7750" y="2711450"/>
              <a:ext cx="3856038"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10"/>
            <p:cNvSpPr>
              <a:spLocks noChangeShapeType="1"/>
            </p:cNvSpPr>
            <p:nvPr/>
          </p:nvSpPr>
          <p:spPr bwMode="auto">
            <a:xfrm>
              <a:off x="6629400" y="3660775"/>
              <a:ext cx="482600" cy="117475"/>
            </a:xfrm>
            <a:prstGeom prst="line">
              <a:avLst/>
            </a:prstGeom>
            <a:noFill/>
            <a:ln w="57150">
              <a:solidFill>
                <a:srgbClr val="006600"/>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11" name="WordArt 11"/>
            <p:cNvSpPr>
              <a:spLocks noChangeArrowheads="1" noChangeShapeType="1" noTextEdit="1"/>
            </p:cNvSpPr>
            <p:nvPr/>
          </p:nvSpPr>
          <p:spPr bwMode="auto">
            <a:xfrm>
              <a:off x="6484938" y="3597275"/>
              <a:ext cx="90487" cy="120650"/>
            </a:xfrm>
            <a:prstGeom prst="rect">
              <a:avLst/>
            </a:prstGeom>
          </p:spPr>
          <p:txBody>
            <a:bodyPr wrap="none" fromWordArt="1">
              <a:prstTxWarp prst="textPlain">
                <a:avLst>
                  <a:gd name="adj" fmla="val 50000"/>
                </a:avLst>
              </a:prstTxWarp>
            </a:bodyPr>
            <a:lstStyle/>
            <a:p>
              <a:pPr algn="ctr"/>
              <a:r>
                <a:rPr lang="en-US" sz="2400" kern="10" dirty="0">
                  <a:ln w="9525">
                    <a:solidFill>
                      <a:srgbClr val="000000"/>
                    </a:solidFill>
                    <a:round/>
                    <a:headEnd/>
                    <a:tailEnd/>
                  </a:ln>
                  <a:solidFill>
                    <a:srgbClr val="00FF00"/>
                  </a:solidFill>
                  <a:latin typeface="Arial Black" panose="020B0A04020102020204" pitchFamily="34" charset="0"/>
                </a:rPr>
                <a:t>N</a:t>
              </a:r>
            </a:p>
          </p:txBody>
        </p:sp>
      </p:gr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Visualization</a:t>
            </a:r>
            <a:endParaRPr lang="en-US" dirty="0"/>
          </a:p>
        </p:txBody>
      </p:sp>
      <p:sp>
        <p:nvSpPr>
          <p:cNvPr id="3" name="Content Placeholder 2"/>
          <p:cNvSpPr>
            <a:spLocks noGrp="1"/>
          </p:cNvSpPr>
          <p:nvPr>
            <p:ph idx="1"/>
          </p:nvPr>
        </p:nvSpPr>
        <p:spPr>
          <a:xfrm>
            <a:off x="465904" y="1237046"/>
            <a:ext cx="7772400" cy="2704333"/>
          </a:xfrm>
        </p:spPr>
        <p:txBody>
          <a:bodyPr/>
          <a:lstStyle/>
          <a:p>
            <a:pPr>
              <a:buNone/>
            </a:pPr>
            <a:r>
              <a:rPr lang="en-US" sz="2800" dirty="0" smtClean="0"/>
              <a:t>Specialized interpretation software can takes advantage of the 3D nature of the data</a:t>
            </a:r>
          </a:p>
          <a:p>
            <a:pPr lvl="1"/>
            <a:r>
              <a:rPr lang="en-US" sz="2400" dirty="0" smtClean="0"/>
              <a:t>Used to speed up interpretation time</a:t>
            </a:r>
          </a:p>
          <a:p>
            <a:pPr lvl="1"/>
            <a:r>
              <a:rPr lang="en-US" sz="2400" dirty="0" smtClean="0"/>
              <a:t>Facilitates QC of horizon and fault interpretations</a:t>
            </a:r>
          </a:p>
          <a:p>
            <a:pPr lvl="1"/>
            <a:r>
              <a:rPr lang="en-US" sz="2400" dirty="0" smtClean="0"/>
              <a:t>Great displays to communicate to peers/managers</a:t>
            </a:r>
            <a:endParaRPr lang="en-US" sz="2400" dirty="0"/>
          </a:p>
        </p:txBody>
      </p:sp>
      <p:grpSp>
        <p:nvGrpSpPr>
          <p:cNvPr id="6" name="Group 12"/>
          <p:cNvGrpSpPr/>
          <p:nvPr/>
        </p:nvGrpSpPr>
        <p:grpSpPr>
          <a:xfrm>
            <a:off x="4677507" y="3763438"/>
            <a:ext cx="3741279" cy="2346326"/>
            <a:chOff x="4677507" y="3763438"/>
            <a:chExt cx="3741279" cy="2346326"/>
          </a:xfrm>
        </p:grpSpPr>
        <p:pic>
          <p:nvPicPr>
            <p:cNvPr id="4" name="Picture 5"/>
            <p:cNvPicPr>
              <a:picLocks noChangeAspect="1" noChangeArrowheads="1"/>
            </p:cNvPicPr>
            <p:nvPr/>
          </p:nvPicPr>
          <p:blipFill>
            <a:blip r:embed="rId3" cstate="print"/>
            <a:srcRect/>
            <a:stretch>
              <a:fillRect/>
            </a:stretch>
          </p:blipFill>
          <p:spPr bwMode="auto">
            <a:xfrm>
              <a:off x="4677507" y="3763438"/>
              <a:ext cx="902314" cy="635771"/>
            </a:xfrm>
            <a:prstGeom prst="rect">
              <a:avLst/>
            </a:prstGeom>
            <a:noFill/>
            <a:ln w="9525">
              <a:noFill/>
              <a:miter lim="800000"/>
              <a:headEnd/>
              <a:tailEnd/>
            </a:ln>
            <a:effectLst/>
          </p:spPr>
        </p:pic>
        <p:grpSp>
          <p:nvGrpSpPr>
            <p:cNvPr id="9" name="Group 13"/>
            <p:cNvGrpSpPr>
              <a:grpSpLocks/>
            </p:cNvGrpSpPr>
            <p:nvPr/>
          </p:nvGrpSpPr>
          <p:grpSpPr bwMode="auto">
            <a:xfrm>
              <a:off x="5657272" y="3763438"/>
              <a:ext cx="2761514" cy="2346326"/>
              <a:chOff x="3319" y="295"/>
              <a:chExt cx="2856" cy="2577"/>
            </a:xfrm>
          </p:grpSpPr>
          <p:pic>
            <p:nvPicPr>
              <p:cNvPr id="7" name="Picture 4"/>
              <p:cNvPicPr>
                <a:picLocks noChangeAspect="1" noChangeArrowheads="1"/>
              </p:cNvPicPr>
              <p:nvPr/>
            </p:nvPicPr>
            <p:blipFill>
              <a:blip r:embed="rId4" cstate="print"/>
              <a:srcRect/>
              <a:stretch>
                <a:fillRect/>
              </a:stretch>
            </p:blipFill>
            <p:spPr bwMode="auto">
              <a:xfrm>
                <a:off x="3319" y="295"/>
                <a:ext cx="2856" cy="2577"/>
              </a:xfrm>
              <a:prstGeom prst="rect">
                <a:avLst/>
              </a:prstGeom>
              <a:noFill/>
              <a:ln w="9525">
                <a:noFill/>
                <a:miter lim="800000"/>
                <a:headEnd/>
                <a:tailEnd/>
              </a:ln>
              <a:effectLst/>
            </p:spPr>
          </p:pic>
          <p:sp>
            <p:nvSpPr>
              <p:cNvPr id="8" name="Line 7"/>
              <p:cNvSpPr>
                <a:spLocks noChangeShapeType="1"/>
              </p:cNvSpPr>
              <p:nvPr/>
            </p:nvSpPr>
            <p:spPr bwMode="auto">
              <a:xfrm>
                <a:off x="4361" y="691"/>
                <a:ext cx="465" cy="46"/>
              </a:xfrm>
              <a:prstGeom prst="line">
                <a:avLst/>
              </a:prstGeom>
              <a:noFill/>
              <a:ln w="57150">
                <a:solidFill>
                  <a:schemeClr val="bg1"/>
                </a:solidFill>
                <a:round/>
                <a:headEnd type="triangle" w="med" len="med"/>
                <a:tailEnd/>
              </a:ln>
              <a:effectLst/>
            </p:spPr>
            <p:txBody>
              <a:bodyPr/>
              <a:lstStyle/>
              <a:p>
                <a:endParaRPr lang="en-US" dirty="0"/>
              </a:p>
            </p:txBody>
          </p:sp>
        </p:grpSp>
      </p:grpSp>
      <p:grpSp>
        <p:nvGrpSpPr>
          <p:cNvPr id="12" name="Group 11"/>
          <p:cNvGrpSpPr/>
          <p:nvPr/>
        </p:nvGrpSpPr>
        <p:grpSpPr>
          <a:xfrm>
            <a:off x="397079" y="3763438"/>
            <a:ext cx="3555515" cy="2340125"/>
            <a:chOff x="397079" y="3763438"/>
            <a:chExt cx="3555515" cy="2340125"/>
          </a:xfrm>
        </p:grpSpPr>
        <p:pic>
          <p:nvPicPr>
            <p:cNvPr id="5" name="Picture 8"/>
            <p:cNvPicPr>
              <a:picLocks noChangeAspect="1" noChangeArrowheads="1"/>
            </p:cNvPicPr>
            <p:nvPr/>
          </p:nvPicPr>
          <p:blipFill>
            <a:blip r:embed="rId5" cstate="print"/>
            <a:srcRect/>
            <a:stretch>
              <a:fillRect/>
            </a:stretch>
          </p:blipFill>
          <p:spPr bwMode="auto">
            <a:xfrm>
              <a:off x="397079" y="3763438"/>
              <a:ext cx="720978" cy="644510"/>
            </a:xfrm>
            <a:prstGeom prst="rect">
              <a:avLst/>
            </a:prstGeom>
            <a:noFill/>
            <a:ln w="9525">
              <a:noFill/>
              <a:miter lim="800000"/>
              <a:headEnd/>
              <a:tailEnd/>
            </a:ln>
            <a:effectLst/>
          </p:spPr>
        </p:pic>
        <p:grpSp>
          <p:nvGrpSpPr>
            <p:cNvPr id="13" name="Group 12"/>
            <p:cNvGrpSpPr>
              <a:grpSpLocks/>
            </p:cNvGrpSpPr>
            <p:nvPr/>
          </p:nvGrpSpPr>
          <p:grpSpPr bwMode="auto">
            <a:xfrm>
              <a:off x="1229710" y="3763438"/>
              <a:ext cx="2722884" cy="2340125"/>
              <a:chOff x="315" y="214"/>
              <a:chExt cx="2816" cy="2570"/>
            </a:xfrm>
          </p:grpSpPr>
          <p:pic>
            <p:nvPicPr>
              <p:cNvPr id="10" name="Picture 6"/>
              <p:cNvPicPr>
                <a:picLocks noChangeAspect="1" noChangeArrowheads="1"/>
              </p:cNvPicPr>
              <p:nvPr/>
            </p:nvPicPr>
            <p:blipFill>
              <a:blip r:embed="rId6" cstate="print"/>
              <a:srcRect/>
              <a:stretch>
                <a:fillRect/>
              </a:stretch>
            </p:blipFill>
            <p:spPr bwMode="auto">
              <a:xfrm>
                <a:off x="315" y="214"/>
                <a:ext cx="2816" cy="2570"/>
              </a:xfrm>
              <a:prstGeom prst="rect">
                <a:avLst/>
              </a:prstGeom>
              <a:noFill/>
              <a:ln w="9525">
                <a:noFill/>
                <a:miter lim="800000"/>
                <a:headEnd/>
                <a:tailEnd/>
              </a:ln>
              <a:effectLst/>
            </p:spPr>
          </p:pic>
          <p:sp>
            <p:nvSpPr>
              <p:cNvPr id="11" name="Line 10"/>
              <p:cNvSpPr>
                <a:spLocks noChangeShapeType="1"/>
              </p:cNvSpPr>
              <p:nvPr/>
            </p:nvSpPr>
            <p:spPr bwMode="auto">
              <a:xfrm>
                <a:off x="1529" y="672"/>
                <a:ext cx="465" cy="46"/>
              </a:xfrm>
              <a:prstGeom prst="line">
                <a:avLst/>
              </a:prstGeom>
              <a:noFill/>
              <a:ln w="57150">
                <a:solidFill>
                  <a:schemeClr val="bg1"/>
                </a:solidFill>
                <a:round/>
                <a:headEnd type="triangle" w="med" len="med"/>
                <a:tailEnd/>
              </a:ln>
              <a:effectLst/>
            </p:spPr>
            <p:txBody>
              <a:bodyPr/>
              <a:lstStyle/>
              <a:p>
                <a:endParaRPr lang="en-US" dirty="0"/>
              </a:p>
            </p:txBody>
          </p:sp>
        </p:gr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ahoma" pitchFamily="34" charset="0"/>
              </a:rPr>
              <a:t>Planning a 3D Seismic Survey</a:t>
            </a:r>
            <a:endParaRPr lang="en-US" dirty="0"/>
          </a:p>
        </p:txBody>
      </p:sp>
      <p:grpSp>
        <p:nvGrpSpPr>
          <p:cNvPr id="4" name="Group 9"/>
          <p:cNvGrpSpPr/>
          <p:nvPr/>
        </p:nvGrpSpPr>
        <p:grpSpPr>
          <a:xfrm>
            <a:off x="472967" y="1954924"/>
            <a:ext cx="3752191" cy="2916621"/>
            <a:chOff x="472967" y="1954924"/>
            <a:chExt cx="3752191" cy="2916621"/>
          </a:xfrm>
        </p:grpSpPr>
        <p:sp>
          <p:nvSpPr>
            <p:cNvPr id="5" name="Content Placeholder 2"/>
            <p:cNvSpPr txBox="1">
              <a:spLocks/>
            </p:cNvSpPr>
            <p:nvPr/>
          </p:nvSpPr>
          <p:spPr bwMode="auto">
            <a:xfrm>
              <a:off x="984851" y="2359025"/>
              <a:ext cx="3240307" cy="2512520"/>
            </a:xfrm>
            <a:prstGeom prst="rect">
              <a:avLst/>
            </a:prstGeom>
            <a:solidFill>
              <a:srgbClr val="FFDF85"/>
            </a:solidFill>
            <a:ln w="9525">
              <a:solidFill>
                <a:srgbClr val="002060"/>
              </a:solidFill>
              <a:miter lim="800000"/>
              <a:headEnd/>
              <a:tailEnd/>
            </a:ln>
          </p:spPr>
          <p:txBody>
            <a:bodyPr vert="horz" wrap="square" lIns="91440" tIns="45720" rIns="91440" bIns="45720" numCol="1" anchor="t" anchorCtr="0" compatLnSpc="1">
              <a:prstTxWarp prst="textNoShape">
                <a:avLst/>
              </a:prstTxWarp>
            </a:bodyPr>
            <a:lstStyle/>
            <a:p>
              <a:pPr marL="111125" marR="0" lvl="0" indent="-111125" algn="ctr" defTabSz="914400" rtl="0" eaLnBrk="0" fontAlgn="base" latinLnBrk="0" hangingPunct="0">
                <a:lnSpc>
                  <a:spcPct val="100000"/>
                </a:lnSpc>
                <a:spcBef>
                  <a:spcPct val="20000"/>
                </a:spcBef>
                <a:spcAft>
                  <a:spcPct val="0"/>
                </a:spcAft>
                <a:buClrTx/>
                <a:buSzTx/>
                <a:tabLst/>
                <a:defRPr/>
              </a:pPr>
              <a:r>
                <a:rPr kumimoji="0" lang="en-US" b="1" i="0" u="none" strike="noStrike" kern="0" cap="none" spc="0" normalizeH="0" baseline="0" noProof="0" dirty="0" smtClean="0">
                  <a:ln>
                    <a:noFill/>
                  </a:ln>
                  <a:solidFill>
                    <a:schemeClr val="tx1"/>
                  </a:solidFill>
                  <a:effectLst/>
                  <a:uLnTx/>
                  <a:uFillTx/>
                  <a:latin typeface="+mn-lt"/>
                  <a:ea typeface="+mn-ea"/>
                  <a:cs typeface="+mn-cs"/>
                </a:rPr>
                <a:t>Imaging Objectives </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smtClean="0">
                  <a:ln>
                    <a:noFill/>
                  </a:ln>
                  <a:solidFill>
                    <a:schemeClr val="tx1"/>
                  </a:solidFill>
                  <a:effectLst/>
                  <a:uLnTx/>
                  <a:uFillTx/>
                  <a:latin typeface="+mn-lt"/>
                  <a:ea typeface="+mn-ea"/>
                  <a:cs typeface="+mn-cs"/>
                </a:rPr>
                <a:t> </a:t>
              </a:r>
              <a:r>
                <a:rPr kumimoji="0" lang="en-US" sz="1800" b="0" i="0" u="none" strike="noStrike" kern="0" cap="none" spc="0" normalizeH="0" baseline="0" noProof="0" dirty="0" smtClean="0">
                  <a:ln>
                    <a:noFill/>
                  </a:ln>
                  <a:solidFill>
                    <a:schemeClr val="tx1"/>
                  </a:solidFill>
                  <a:effectLst/>
                  <a:uLnTx/>
                  <a:uFillTx/>
                  <a:latin typeface="Tahoma" pitchFamily="34" charset="0"/>
                  <a:ea typeface="Tahoma" pitchFamily="34" charset="0"/>
                  <a:cs typeface="Tahoma" pitchFamily="34" charset="0"/>
                </a:rPr>
                <a:t>Target at 4500 m</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lang="en-US" sz="1800" kern="0" dirty="0">
                  <a:latin typeface="Tahoma" pitchFamily="34" charset="0"/>
                  <a:ea typeface="Tahoma" pitchFamily="34" charset="0"/>
                  <a:cs typeface="Tahoma" pitchFamily="34" charset="0"/>
                </a:rPr>
                <a:t> </a:t>
              </a:r>
              <a:r>
                <a:rPr lang="en-US" sz="1800" kern="0" dirty="0" smtClean="0">
                  <a:latin typeface="Tahoma" pitchFamily="34" charset="0"/>
                  <a:ea typeface="Tahoma" pitchFamily="34" charset="0"/>
                  <a:cs typeface="Tahoma" pitchFamily="34" charset="0"/>
                </a:rPr>
                <a:t>Subsurface area 8 x 12 km</a:t>
              </a:r>
              <a:endParaRPr kumimoji="0" lang="en-US" sz="1800" b="0" i="0" u="none" strike="noStrike" kern="0" cap="none" spc="0" normalizeH="0" baseline="0" noProof="0" dirty="0" smtClean="0">
                <a:ln>
                  <a:noFill/>
                </a:ln>
                <a:solidFill>
                  <a:schemeClr val="tx1"/>
                </a:solidFill>
                <a:effectLst/>
                <a:uLnTx/>
                <a:uFillTx/>
                <a:latin typeface="Tahoma" pitchFamily="34" charset="0"/>
                <a:ea typeface="Tahoma" pitchFamily="34" charset="0"/>
                <a:cs typeface="Tahoma" pitchFamily="34" charset="0"/>
              </a:endParaRP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smtClean="0">
                  <a:ln>
                    <a:noFill/>
                  </a:ln>
                  <a:solidFill>
                    <a:schemeClr val="tx1"/>
                  </a:solidFill>
                  <a:effectLst/>
                  <a:uLnTx/>
                  <a:uFillTx/>
                  <a:latin typeface="Tahoma" pitchFamily="34" charset="0"/>
                  <a:ea typeface="Tahoma" pitchFamily="34" charset="0"/>
                  <a:cs typeface="Tahoma" pitchFamily="34" charset="0"/>
                </a:rPr>
                <a:t> Anticline trap</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lang="en-US" sz="1800" kern="0" dirty="0">
                  <a:latin typeface="Tahoma" pitchFamily="34" charset="0"/>
                  <a:ea typeface="Tahoma" pitchFamily="34" charset="0"/>
                  <a:cs typeface="Tahoma" pitchFamily="34" charset="0"/>
                </a:rPr>
                <a:t> </a:t>
              </a:r>
              <a:r>
                <a:rPr lang="en-US" sz="1800" kern="0" dirty="0" smtClean="0">
                  <a:latin typeface="Tahoma" pitchFamily="34" charset="0"/>
                  <a:ea typeface="Tahoma" pitchFamily="34" charset="0"/>
                  <a:cs typeface="Tahoma" pitchFamily="34" charset="0"/>
                </a:rPr>
                <a:t>Dips up to 8°</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a:ln>
                    <a:noFill/>
                  </a:ln>
                  <a:solidFill>
                    <a:schemeClr val="tx1"/>
                  </a:solidFill>
                  <a:effectLst/>
                  <a:uLnTx/>
                  <a:uFillTx/>
                  <a:latin typeface="Tahoma" pitchFamily="34" charset="0"/>
                  <a:ea typeface="Tahoma" pitchFamily="34" charset="0"/>
                  <a:cs typeface="Tahoma" pitchFamily="34" charset="0"/>
                </a:rPr>
                <a:t> </a:t>
              </a:r>
              <a:r>
                <a:rPr kumimoji="0" lang="en-US" sz="1800" b="0" i="0" u="none" strike="noStrike" kern="0" cap="none" spc="0" normalizeH="0" baseline="0" noProof="0" dirty="0" smtClean="0">
                  <a:ln>
                    <a:noFill/>
                  </a:ln>
                  <a:solidFill>
                    <a:schemeClr val="tx1"/>
                  </a:solidFill>
                  <a:effectLst/>
                  <a:uLnTx/>
                  <a:uFillTx/>
                  <a:latin typeface="Tahoma" pitchFamily="34" charset="0"/>
                  <a:ea typeface="Tahoma" pitchFamily="34" charset="0"/>
                  <a:cs typeface="Tahoma" pitchFamily="34" charset="0"/>
                </a:rPr>
                <a:t>50 m resolution</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lang="en-US" sz="1800" kern="0" dirty="0">
                  <a:latin typeface="Tahoma" pitchFamily="34" charset="0"/>
                  <a:ea typeface="Tahoma" pitchFamily="34" charset="0"/>
                  <a:cs typeface="Tahoma" pitchFamily="34" charset="0"/>
                </a:rPr>
                <a:t> </a:t>
              </a:r>
              <a:r>
                <a:rPr lang="en-US" sz="1800" kern="0" dirty="0" smtClean="0">
                  <a:latin typeface="Tahoma" pitchFamily="34" charset="0"/>
                  <a:ea typeface="Tahoma" pitchFamily="34" charset="0"/>
                  <a:cs typeface="Tahoma" pitchFamily="34" charset="0"/>
                </a:rPr>
                <a:t>Etc.</a:t>
              </a:r>
              <a:endParaRPr kumimoji="0" lang="en-US" sz="1800" b="0" i="0" u="none" strike="noStrike" kern="0" cap="none" spc="0" normalizeH="0" baseline="0" noProof="0" dirty="0" smtClean="0">
                <a:ln>
                  <a:noFill/>
                </a:ln>
                <a:solidFill>
                  <a:schemeClr val="tx1"/>
                </a:solidFill>
                <a:effectLst/>
                <a:uLnTx/>
                <a:uFillTx/>
                <a:latin typeface="Tahoma" pitchFamily="34" charset="0"/>
                <a:ea typeface="Tahoma" pitchFamily="34" charset="0"/>
                <a:cs typeface="Tahoma" pitchFamily="34" charset="0"/>
              </a:endParaRPr>
            </a:p>
            <a:p>
              <a:pPr marL="0" marR="0" lvl="0" indent="0" defTabSz="914400" rtl="0" eaLnBrk="0" fontAlgn="base" latinLnBrk="0" hangingPunct="0">
                <a:lnSpc>
                  <a:spcPct val="100000"/>
                </a:lnSpc>
                <a:spcBef>
                  <a:spcPct val="20000"/>
                </a:spcBef>
                <a:spcAft>
                  <a:spcPct val="0"/>
                </a:spcAft>
                <a:buClrTx/>
                <a:buSzTx/>
                <a:buFont typeface="Arial" pitchFamily="34" charset="0"/>
                <a:buChar char="•"/>
                <a:tabLst/>
                <a:defRPr/>
              </a:pPr>
              <a:endParaRPr kumimoji="0" lang="en-US" sz="1800" b="0" i="0" u="none" strike="noStrike" kern="0" cap="none" spc="0" normalizeH="0" baseline="0" noProof="0" dirty="0" smtClean="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6" name="Bent Arrow 5"/>
            <p:cNvSpPr/>
            <p:nvPr/>
          </p:nvSpPr>
          <p:spPr bwMode="auto">
            <a:xfrm rot="2220000" flipV="1">
              <a:off x="472967" y="1954924"/>
              <a:ext cx="590792" cy="630621"/>
            </a:xfrm>
            <a:prstGeom prst="bentArrow">
              <a:avLst/>
            </a:prstGeom>
            <a:solidFill>
              <a:schemeClr val="bg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7" name="Content Placeholder 2"/>
          <p:cNvSpPr txBox="1">
            <a:spLocks/>
          </p:cNvSpPr>
          <p:nvPr/>
        </p:nvSpPr>
        <p:spPr>
          <a:xfrm>
            <a:off x="576261" y="1221280"/>
            <a:ext cx="1630911" cy="780941"/>
          </a:xfrm>
          <a:prstGeom prst="rect">
            <a:avLst/>
          </a:prstGeom>
          <a:solidFill>
            <a:srgbClr val="FFFF66"/>
          </a:solidFill>
          <a:ln>
            <a:solidFill>
              <a:srgbClr val="002060"/>
            </a:solidFill>
          </a:ln>
        </p:spPr>
        <p:txBody>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Business Needs</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grpSp>
        <p:nvGrpSpPr>
          <p:cNvPr id="8" name="Group 10"/>
          <p:cNvGrpSpPr/>
          <p:nvPr/>
        </p:nvGrpSpPr>
        <p:grpSpPr>
          <a:xfrm>
            <a:off x="4303989" y="2353770"/>
            <a:ext cx="3888830" cy="2486244"/>
            <a:chOff x="4303989" y="2353770"/>
            <a:chExt cx="3888830" cy="2486244"/>
          </a:xfrm>
        </p:grpSpPr>
        <p:sp>
          <p:nvSpPr>
            <p:cNvPr id="9" name="Content Placeholder 2"/>
            <p:cNvSpPr txBox="1">
              <a:spLocks/>
            </p:cNvSpPr>
            <p:nvPr/>
          </p:nvSpPr>
          <p:spPr bwMode="auto">
            <a:xfrm>
              <a:off x="5047105" y="2353770"/>
              <a:ext cx="3145714" cy="2486244"/>
            </a:xfrm>
            <a:prstGeom prst="rect">
              <a:avLst/>
            </a:prstGeom>
            <a:solidFill>
              <a:schemeClr val="accent5">
                <a:lumMod val="20000"/>
                <a:lumOff val="80000"/>
              </a:schemeClr>
            </a:solidFill>
            <a:ln w="9525">
              <a:solidFill>
                <a:srgbClr val="002060"/>
              </a:solidFill>
              <a:miter lim="800000"/>
              <a:headEnd/>
              <a:tailEnd/>
            </a:ln>
          </p:spPr>
          <p:txBody>
            <a:bodyPr vert="horz" wrap="square" lIns="91440" tIns="45720" rIns="91440" bIns="45720" numCol="1" anchor="t" anchorCtr="0" compatLnSpc="1">
              <a:prstTxWarp prst="textNoShape">
                <a:avLst/>
              </a:prstTxWarp>
            </a:bodyPr>
            <a:lstStyle/>
            <a:p>
              <a:pPr marL="111125" marR="0" lvl="0" indent="-111125" algn="ctr" defTabSz="914400" rtl="0" eaLnBrk="0" fontAlgn="base" latinLnBrk="0" hangingPunct="0">
                <a:lnSpc>
                  <a:spcPct val="100000"/>
                </a:lnSpc>
                <a:spcBef>
                  <a:spcPct val="20000"/>
                </a:spcBef>
                <a:spcAft>
                  <a:spcPct val="0"/>
                </a:spcAft>
                <a:buClrTx/>
                <a:buSzTx/>
                <a:tabLst/>
                <a:defRPr/>
              </a:pPr>
              <a:r>
                <a:rPr kumimoji="0" lang="en-US" sz="2400" b="1" i="0" u="none" strike="noStrike" kern="0" cap="none" spc="0" normalizeH="0" baseline="0" noProof="0" dirty="0" smtClean="0">
                  <a:ln>
                    <a:noFill/>
                  </a:ln>
                  <a:solidFill>
                    <a:schemeClr val="tx1"/>
                  </a:solidFill>
                  <a:effectLst/>
                  <a:uLnTx/>
                  <a:uFillTx/>
                  <a:latin typeface="+mn-lt"/>
                  <a:ea typeface="+mn-ea"/>
                  <a:cs typeface="+mn-cs"/>
                </a:rPr>
                <a:t>Field Parameters</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smtClean="0">
                  <a:ln>
                    <a:noFill/>
                  </a:ln>
                  <a:solidFill>
                    <a:schemeClr val="tx1"/>
                  </a:solidFill>
                  <a:effectLst/>
                  <a:uLnTx/>
                  <a:uFillTx/>
                  <a:latin typeface="+mn-lt"/>
                  <a:ea typeface="+mn-ea"/>
                  <a:cs typeface="+mn-cs"/>
                </a:rPr>
                <a:t> Survey area</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smtClean="0">
                  <a:ln>
                    <a:noFill/>
                  </a:ln>
                  <a:solidFill>
                    <a:schemeClr val="tx1"/>
                  </a:solidFill>
                  <a:effectLst/>
                  <a:uLnTx/>
                  <a:uFillTx/>
                  <a:latin typeface="+mn-lt"/>
                  <a:ea typeface="+mn-ea"/>
                  <a:cs typeface="+mn-cs"/>
                </a:rPr>
                <a:t> Fold</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lang="en-US" sz="1800" kern="0" dirty="0">
                  <a:latin typeface="+mn-lt"/>
                </a:rPr>
                <a:t> </a:t>
              </a:r>
              <a:r>
                <a:rPr lang="en-US" sz="1800" kern="0" dirty="0" smtClean="0">
                  <a:latin typeface="+mn-lt"/>
                </a:rPr>
                <a:t>Bin size</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a:ln>
                    <a:noFill/>
                  </a:ln>
                  <a:solidFill>
                    <a:schemeClr val="tx1"/>
                  </a:solidFill>
                  <a:effectLst/>
                  <a:uLnTx/>
                  <a:uFillTx/>
                  <a:latin typeface="+mn-lt"/>
                  <a:ea typeface="+mn-ea"/>
                  <a:cs typeface="+mn-cs"/>
                </a:rPr>
                <a:t> </a:t>
              </a:r>
              <a:r>
                <a:rPr kumimoji="0" lang="en-US" sz="1800" b="0" i="0" u="none" strike="noStrike" kern="0" cap="none" spc="0" normalizeH="0" baseline="0" noProof="0" dirty="0" smtClean="0">
                  <a:ln>
                    <a:noFill/>
                  </a:ln>
                  <a:solidFill>
                    <a:schemeClr val="tx1"/>
                  </a:solidFill>
                  <a:effectLst/>
                  <a:uLnTx/>
                  <a:uFillTx/>
                  <a:latin typeface="+mn-lt"/>
                  <a:ea typeface="+mn-ea"/>
                  <a:cs typeface="+mn-cs"/>
                </a:rPr>
                <a:t>Source array</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lang="en-US" sz="1800" kern="0" dirty="0">
                  <a:latin typeface="+mn-lt"/>
                </a:rPr>
                <a:t> </a:t>
              </a:r>
              <a:r>
                <a:rPr lang="en-US" sz="1800" kern="0" dirty="0" smtClean="0">
                  <a:latin typeface="+mn-lt"/>
                </a:rPr>
                <a:t>Streamer length</a:t>
              </a:r>
            </a:p>
            <a:p>
              <a:pPr marL="111125" marR="0" lvl="0" indent="125413" defTabSz="914400" rtl="0" eaLnBrk="0" fontAlgn="base" latinLnBrk="0" hangingPunct="0">
                <a:lnSpc>
                  <a:spcPct val="100000"/>
                </a:lnSpc>
                <a:spcBef>
                  <a:spcPct val="20000"/>
                </a:spcBef>
                <a:spcAft>
                  <a:spcPct val="0"/>
                </a:spcAft>
                <a:buClrTx/>
                <a:buSzTx/>
                <a:buFont typeface="Arial" pitchFamily="34" charset="0"/>
                <a:buChar char="•"/>
                <a:tabLst/>
                <a:defRPr/>
              </a:pPr>
              <a:r>
                <a:rPr kumimoji="0" lang="en-US" sz="1800" b="0" i="0" u="none" strike="noStrike" kern="0" cap="none" spc="0" normalizeH="0" baseline="0" noProof="0" dirty="0">
                  <a:ln>
                    <a:noFill/>
                  </a:ln>
                  <a:solidFill>
                    <a:schemeClr val="tx1"/>
                  </a:solidFill>
                  <a:effectLst/>
                  <a:uLnTx/>
                  <a:uFillTx/>
                  <a:latin typeface="+mn-lt"/>
                  <a:ea typeface="+mn-ea"/>
                  <a:cs typeface="+mn-cs"/>
                </a:rPr>
                <a:t> </a:t>
              </a:r>
              <a:r>
                <a:rPr kumimoji="0" lang="en-US" sz="1800" b="0" i="0" u="none" strike="noStrike" kern="0" cap="none" spc="0" normalizeH="0" baseline="0" noProof="0" dirty="0" smtClean="0">
                  <a:ln>
                    <a:noFill/>
                  </a:ln>
                  <a:solidFill>
                    <a:schemeClr val="tx1"/>
                  </a:solidFill>
                  <a:effectLst/>
                  <a:uLnTx/>
                  <a:uFillTx/>
                  <a:latin typeface="+mn-lt"/>
                  <a:ea typeface="+mn-ea"/>
                  <a:cs typeface="+mn-cs"/>
                </a:rPr>
                <a:t>Etc.</a:t>
              </a:r>
              <a:endParaRPr kumimoji="0" lang="en-US" sz="2400" b="0" i="0" u="none" strike="noStrike" kern="0" cap="none" spc="0" normalizeH="0" baseline="0" noProof="0" dirty="0">
                <a:ln>
                  <a:noFill/>
                </a:ln>
                <a:solidFill>
                  <a:schemeClr val="tx1"/>
                </a:solidFill>
                <a:effectLst/>
                <a:uLnTx/>
                <a:uFillTx/>
                <a:latin typeface="+mn-lt"/>
                <a:ea typeface="+mn-ea"/>
                <a:cs typeface="+mn-cs"/>
              </a:endParaRPr>
            </a:p>
          </p:txBody>
        </p:sp>
        <p:sp>
          <p:nvSpPr>
            <p:cNvPr id="10" name="Right Arrow 9"/>
            <p:cNvSpPr/>
            <p:nvPr/>
          </p:nvSpPr>
          <p:spPr bwMode="auto">
            <a:xfrm>
              <a:off x="4303989" y="3389584"/>
              <a:ext cx="709448" cy="378372"/>
            </a:xfrm>
            <a:prstGeom prst="rightArrow">
              <a:avLst/>
            </a:prstGeom>
            <a:solidFill>
              <a:schemeClr val="bg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a:xfrm>
            <a:off x="266700" y="122238"/>
            <a:ext cx="7772400" cy="692150"/>
          </a:xfrm>
        </p:spPr>
        <p:txBody>
          <a:bodyPr/>
          <a:lstStyle/>
          <a:p>
            <a:r>
              <a:rPr lang="en-US" altLang="en-US" dirty="0" smtClean="0"/>
              <a:t>Image Area and Survey Area</a:t>
            </a:r>
          </a:p>
        </p:txBody>
      </p:sp>
      <p:sp>
        <p:nvSpPr>
          <p:cNvPr id="55301" name="Rectangle 3"/>
          <p:cNvSpPr>
            <a:spLocks noGrp="1" noChangeArrowheads="1"/>
          </p:cNvSpPr>
          <p:nvPr>
            <p:ph type="body" idx="1"/>
          </p:nvPr>
        </p:nvSpPr>
        <p:spPr>
          <a:xfrm>
            <a:off x="365234" y="2325414"/>
            <a:ext cx="3124200" cy="1752600"/>
          </a:xfrm>
        </p:spPr>
        <p:txBody>
          <a:bodyPr/>
          <a:lstStyle/>
          <a:p>
            <a:pPr marL="284163" indent="-284163">
              <a:tabLst>
                <a:tab pos="522288" algn="l"/>
              </a:tabLst>
            </a:pPr>
            <a:r>
              <a:rPr lang="en-US" altLang="en-US" sz="2400" dirty="0" smtClean="0"/>
              <a:t>Subsurface area to 	be imaged</a:t>
            </a:r>
          </a:p>
          <a:p>
            <a:pPr marL="284163" indent="-284163">
              <a:tabLst>
                <a:tab pos="522288" algn="l"/>
              </a:tabLst>
            </a:pPr>
            <a:r>
              <a:rPr lang="en-US" altLang="en-US" sz="2400" dirty="0" smtClean="0"/>
              <a:t>Depth of the target</a:t>
            </a:r>
          </a:p>
          <a:p>
            <a:pPr marL="284163" indent="-284163">
              <a:tabLst>
                <a:tab pos="522288" algn="l"/>
              </a:tabLst>
            </a:pPr>
            <a:r>
              <a:rPr lang="en-US" altLang="en-US" sz="2400" dirty="0" smtClean="0"/>
              <a:t>Maximum 	structural dip</a:t>
            </a:r>
          </a:p>
          <a:p>
            <a:pPr marL="284163" indent="-284163">
              <a:tabLst>
                <a:tab pos="522288" algn="l"/>
              </a:tabLst>
            </a:pPr>
            <a:r>
              <a:rPr lang="en-US" altLang="en-US" sz="2400" dirty="0" smtClean="0"/>
              <a:t>Required lateral 	resolution</a:t>
            </a:r>
          </a:p>
        </p:txBody>
      </p:sp>
      <p:sp>
        <p:nvSpPr>
          <p:cNvPr id="55302" name="Text Box 4"/>
          <p:cNvSpPr txBox="1">
            <a:spLocks noChangeArrowheads="1"/>
          </p:cNvSpPr>
          <p:nvPr/>
        </p:nvSpPr>
        <p:spPr bwMode="auto">
          <a:xfrm>
            <a:off x="613540" y="1326830"/>
            <a:ext cx="302829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0" tIns="0" rIns="0" bIns="0" anchor="ct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buClr>
                <a:srgbClr val="FFCC00"/>
              </a:buClr>
              <a:buFont typeface="Wingdings 3" panose="05040102010807070707" pitchFamily="18" charset="2"/>
              <a:buNone/>
            </a:pPr>
            <a:r>
              <a:rPr lang="en-US" altLang="en-US" b="1" dirty="0">
                <a:latin typeface="Tahoma" panose="020B0604030504040204" pitchFamily="34" charset="0"/>
              </a:rPr>
              <a:t>Area of </a:t>
            </a:r>
            <a:r>
              <a:rPr lang="en-US" altLang="en-US" b="1" dirty="0" smtClean="0">
                <a:latin typeface="Tahoma" panose="020B0604030504040204" pitchFamily="34" charset="0"/>
              </a:rPr>
              <a:t>a 3D Survey depends </a:t>
            </a:r>
            <a:r>
              <a:rPr lang="en-US" altLang="en-US" b="1" dirty="0">
                <a:latin typeface="Tahoma" panose="020B0604030504040204" pitchFamily="34" charset="0"/>
              </a:rPr>
              <a:t>on:</a:t>
            </a:r>
          </a:p>
        </p:txBody>
      </p:sp>
      <p:sp>
        <p:nvSpPr>
          <p:cNvPr id="55303" name="Freeform 6"/>
          <p:cNvSpPr>
            <a:spLocks noChangeAspect="1"/>
          </p:cNvSpPr>
          <p:nvPr/>
        </p:nvSpPr>
        <p:spPr bwMode="auto">
          <a:xfrm>
            <a:off x="4227513" y="1919288"/>
            <a:ext cx="4545012" cy="1425575"/>
          </a:xfrm>
          <a:custGeom>
            <a:avLst/>
            <a:gdLst>
              <a:gd name="T0" fmla="*/ 416 w 1792"/>
              <a:gd name="T1" fmla="*/ 0 h 700"/>
              <a:gd name="T2" fmla="*/ 0 w 1792"/>
              <a:gd name="T3" fmla="*/ 700 h 700"/>
              <a:gd name="T4" fmla="*/ 1396 w 1792"/>
              <a:gd name="T5" fmla="*/ 696 h 700"/>
              <a:gd name="T6" fmla="*/ 1792 w 1792"/>
              <a:gd name="T7" fmla="*/ 0 h 700"/>
              <a:gd name="T8" fmla="*/ 416 w 1792"/>
              <a:gd name="T9" fmla="*/ 0 h 700"/>
              <a:gd name="T10" fmla="*/ 0 60000 65536"/>
              <a:gd name="T11" fmla="*/ 0 60000 65536"/>
              <a:gd name="T12" fmla="*/ 0 60000 65536"/>
              <a:gd name="T13" fmla="*/ 0 60000 65536"/>
              <a:gd name="T14" fmla="*/ 0 60000 65536"/>
              <a:gd name="T15" fmla="*/ 0 w 1792"/>
              <a:gd name="T16" fmla="*/ 0 h 700"/>
              <a:gd name="T17" fmla="*/ 1792 w 1792"/>
              <a:gd name="T18" fmla="*/ 700 h 700"/>
            </a:gdLst>
            <a:ahLst/>
            <a:cxnLst>
              <a:cxn ang="T10">
                <a:pos x="T0" y="T1"/>
              </a:cxn>
              <a:cxn ang="T11">
                <a:pos x="T2" y="T3"/>
              </a:cxn>
              <a:cxn ang="T12">
                <a:pos x="T4" y="T5"/>
              </a:cxn>
              <a:cxn ang="T13">
                <a:pos x="T6" y="T7"/>
              </a:cxn>
              <a:cxn ang="T14">
                <a:pos x="T8" y="T9"/>
              </a:cxn>
            </a:cxnLst>
            <a:rect l="T15" t="T16" r="T17" b="T18"/>
            <a:pathLst>
              <a:path w="1792" h="700">
                <a:moveTo>
                  <a:pt x="416" y="0"/>
                </a:moveTo>
                <a:lnTo>
                  <a:pt x="0" y="700"/>
                </a:lnTo>
                <a:lnTo>
                  <a:pt x="1396" y="696"/>
                </a:lnTo>
                <a:lnTo>
                  <a:pt x="1792" y="0"/>
                </a:lnTo>
                <a:lnTo>
                  <a:pt x="416" y="0"/>
                </a:lnTo>
                <a:close/>
              </a:path>
            </a:pathLst>
          </a:custGeom>
          <a:solidFill>
            <a:schemeClr val="accent5">
              <a:lumMod val="75000"/>
            </a:schemeClr>
          </a:solidFill>
          <a:ln w="12700">
            <a:solidFill>
              <a:schemeClr val="tx1"/>
            </a:solidFill>
            <a:round/>
            <a:headEnd type="none" w="sm" len="sm"/>
            <a:tailEnd type="none" w="sm" len="sm"/>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304" name="Freeform 7"/>
          <p:cNvSpPr>
            <a:spLocks noChangeAspect="1"/>
          </p:cNvSpPr>
          <p:nvPr/>
        </p:nvSpPr>
        <p:spPr bwMode="auto">
          <a:xfrm>
            <a:off x="5497513" y="4778375"/>
            <a:ext cx="1987550" cy="581025"/>
          </a:xfrm>
          <a:custGeom>
            <a:avLst/>
            <a:gdLst>
              <a:gd name="T0" fmla="*/ 180 w 784"/>
              <a:gd name="T1" fmla="*/ 0 h 286"/>
              <a:gd name="T2" fmla="*/ 0 w 784"/>
              <a:gd name="T3" fmla="*/ 284 h 286"/>
              <a:gd name="T4" fmla="*/ 612 w 784"/>
              <a:gd name="T5" fmla="*/ 286 h 286"/>
              <a:gd name="T6" fmla="*/ 784 w 784"/>
              <a:gd name="T7" fmla="*/ 0 h 286"/>
              <a:gd name="T8" fmla="*/ 180 w 784"/>
              <a:gd name="T9" fmla="*/ 0 h 286"/>
              <a:gd name="T10" fmla="*/ 0 60000 65536"/>
              <a:gd name="T11" fmla="*/ 0 60000 65536"/>
              <a:gd name="T12" fmla="*/ 0 60000 65536"/>
              <a:gd name="T13" fmla="*/ 0 60000 65536"/>
              <a:gd name="T14" fmla="*/ 0 60000 65536"/>
              <a:gd name="T15" fmla="*/ 0 w 784"/>
              <a:gd name="T16" fmla="*/ 0 h 286"/>
              <a:gd name="T17" fmla="*/ 784 w 784"/>
              <a:gd name="T18" fmla="*/ 286 h 286"/>
            </a:gdLst>
            <a:ahLst/>
            <a:cxnLst>
              <a:cxn ang="T10">
                <a:pos x="T0" y="T1"/>
              </a:cxn>
              <a:cxn ang="T11">
                <a:pos x="T2" y="T3"/>
              </a:cxn>
              <a:cxn ang="T12">
                <a:pos x="T4" y="T5"/>
              </a:cxn>
              <a:cxn ang="T13">
                <a:pos x="T6" y="T7"/>
              </a:cxn>
              <a:cxn ang="T14">
                <a:pos x="T8" y="T9"/>
              </a:cxn>
            </a:cxnLst>
            <a:rect l="T15" t="T16" r="T17" b="T18"/>
            <a:pathLst>
              <a:path w="784" h="286">
                <a:moveTo>
                  <a:pt x="180" y="0"/>
                </a:moveTo>
                <a:lnTo>
                  <a:pt x="0" y="284"/>
                </a:lnTo>
                <a:lnTo>
                  <a:pt x="612" y="286"/>
                </a:lnTo>
                <a:lnTo>
                  <a:pt x="784" y="0"/>
                </a:lnTo>
                <a:lnTo>
                  <a:pt x="180" y="0"/>
                </a:lnTo>
                <a:close/>
              </a:path>
            </a:pathLst>
          </a:custGeom>
          <a:solidFill>
            <a:srgbClr val="EFE6BF"/>
          </a:solidFill>
          <a:ln w="12700">
            <a:solidFill>
              <a:schemeClr val="tx1"/>
            </a:solidFill>
            <a:round/>
            <a:headEnd type="none" w="sm" len="sm"/>
            <a:tailEnd type="none" w="sm" len="sm"/>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305" name="Freeform 8"/>
          <p:cNvSpPr>
            <a:spLocks noChangeAspect="1"/>
          </p:cNvSpPr>
          <p:nvPr/>
        </p:nvSpPr>
        <p:spPr bwMode="auto">
          <a:xfrm>
            <a:off x="4227513" y="4362450"/>
            <a:ext cx="4540250" cy="1433513"/>
          </a:xfrm>
          <a:custGeom>
            <a:avLst/>
            <a:gdLst>
              <a:gd name="T0" fmla="*/ 412 w 1790"/>
              <a:gd name="T1" fmla="*/ 0 h 704"/>
              <a:gd name="T2" fmla="*/ 0 w 1790"/>
              <a:gd name="T3" fmla="*/ 704 h 704"/>
              <a:gd name="T4" fmla="*/ 1392 w 1790"/>
              <a:gd name="T5" fmla="*/ 704 h 704"/>
              <a:gd name="T6" fmla="*/ 1790 w 1790"/>
              <a:gd name="T7" fmla="*/ 0 h 704"/>
              <a:gd name="T8" fmla="*/ 412 w 1790"/>
              <a:gd name="T9" fmla="*/ 0 h 704"/>
              <a:gd name="T10" fmla="*/ 0 60000 65536"/>
              <a:gd name="T11" fmla="*/ 0 60000 65536"/>
              <a:gd name="T12" fmla="*/ 0 60000 65536"/>
              <a:gd name="T13" fmla="*/ 0 60000 65536"/>
              <a:gd name="T14" fmla="*/ 0 60000 65536"/>
              <a:gd name="T15" fmla="*/ 0 w 1790"/>
              <a:gd name="T16" fmla="*/ 0 h 704"/>
              <a:gd name="T17" fmla="*/ 1790 w 1790"/>
              <a:gd name="T18" fmla="*/ 704 h 704"/>
            </a:gdLst>
            <a:ahLst/>
            <a:cxnLst>
              <a:cxn ang="T10">
                <a:pos x="T0" y="T1"/>
              </a:cxn>
              <a:cxn ang="T11">
                <a:pos x="T2" y="T3"/>
              </a:cxn>
              <a:cxn ang="T12">
                <a:pos x="T4" y="T5"/>
              </a:cxn>
              <a:cxn ang="T13">
                <a:pos x="T6" y="T7"/>
              </a:cxn>
              <a:cxn ang="T14">
                <a:pos x="T8" y="T9"/>
              </a:cxn>
            </a:cxnLst>
            <a:rect l="T15" t="T16" r="T17" b="T18"/>
            <a:pathLst>
              <a:path w="1790" h="704">
                <a:moveTo>
                  <a:pt x="412" y="0"/>
                </a:moveTo>
                <a:lnTo>
                  <a:pt x="0" y="704"/>
                </a:lnTo>
                <a:lnTo>
                  <a:pt x="1392" y="704"/>
                </a:lnTo>
                <a:lnTo>
                  <a:pt x="1790" y="0"/>
                </a:lnTo>
                <a:lnTo>
                  <a:pt x="412" y="0"/>
                </a:lnTo>
                <a:close/>
              </a:path>
            </a:pathLst>
          </a:cu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306" name="Line 9"/>
          <p:cNvSpPr>
            <a:spLocks noChangeAspect="1" noChangeShapeType="1"/>
          </p:cNvSpPr>
          <p:nvPr/>
        </p:nvSpPr>
        <p:spPr bwMode="auto">
          <a:xfrm flipH="1">
            <a:off x="5276850" y="1909763"/>
            <a:ext cx="4763" cy="2460625"/>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07" name="Line 10"/>
          <p:cNvSpPr>
            <a:spLocks noChangeAspect="1" noChangeShapeType="1"/>
          </p:cNvSpPr>
          <p:nvPr/>
        </p:nvSpPr>
        <p:spPr bwMode="auto">
          <a:xfrm>
            <a:off x="8772525" y="1936750"/>
            <a:ext cx="0" cy="242570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08" name="Line 11"/>
          <p:cNvSpPr>
            <a:spLocks noChangeAspect="1" noChangeShapeType="1"/>
          </p:cNvSpPr>
          <p:nvPr/>
        </p:nvSpPr>
        <p:spPr bwMode="auto">
          <a:xfrm flipH="1">
            <a:off x="7485063" y="1951038"/>
            <a:ext cx="1266825" cy="2827337"/>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09" name="Freeform 12"/>
          <p:cNvSpPr>
            <a:spLocks noChangeAspect="1"/>
          </p:cNvSpPr>
          <p:nvPr/>
        </p:nvSpPr>
        <p:spPr bwMode="auto">
          <a:xfrm>
            <a:off x="5276850" y="1919288"/>
            <a:ext cx="681038" cy="2849562"/>
          </a:xfrm>
          <a:custGeom>
            <a:avLst/>
            <a:gdLst>
              <a:gd name="T0" fmla="*/ 0 w 266"/>
              <a:gd name="T1" fmla="*/ 0 h 1388"/>
              <a:gd name="T2" fmla="*/ 266 w 266"/>
              <a:gd name="T3" fmla="*/ 1388 h 1388"/>
              <a:gd name="T4" fmla="*/ 0 60000 65536"/>
              <a:gd name="T5" fmla="*/ 0 60000 65536"/>
              <a:gd name="T6" fmla="*/ 0 w 266"/>
              <a:gd name="T7" fmla="*/ 0 h 1388"/>
              <a:gd name="T8" fmla="*/ 266 w 266"/>
              <a:gd name="T9" fmla="*/ 1388 h 1388"/>
            </a:gdLst>
            <a:ahLst/>
            <a:cxnLst>
              <a:cxn ang="T4">
                <a:pos x="T0" y="T1"/>
              </a:cxn>
              <a:cxn ang="T5">
                <a:pos x="T2" y="T3"/>
              </a:cxn>
            </a:cxnLst>
            <a:rect l="T6" t="T7" r="T8" b="T9"/>
            <a:pathLst>
              <a:path w="266" h="1388">
                <a:moveTo>
                  <a:pt x="0" y="0"/>
                </a:moveTo>
                <a:lnTo>
                  <a:pt x="266" y="1388"/>
                </a:lnTo>
              </a:path>
            </a:pathLst>
          </a:cu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310" name="Line 13"/>
          <p:cNvSpPr>
            <a:spLocks noChangeAspect="1" noChangeShapeType="1"/>
          </p:cNvSpPr>
          <p:nvPr/>
        </p:nvSpPr>
        <p:spPr bwMode="auto">
          <a:xfrm flipH="1">
            <a:off x="7058025" y="3336925"/>
            <a:ext cx="709613" cy="201136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11" name="Freeform 14"/>
          <p:cNvSpPr>
            <a:spLocks noChangeAspect="1"/>
          </p:cNvSpPr>
          <p:nvPr/>
        </p:nvSpPr>
        <p:spPr bwMode="auto">
          <a:xfrm>
            <a:off x="4235450" y="3340100"/>
            <a:ext cx="1262063" cy="2008188"/>
          </a:xfrm>
          <a:custGeom>
            <a:avLst/>
            <a:gdLst>
              <a:gd name="T0" fmla="*/ 0 w 496"/>
              <a:gd name="T1" fmla="*/ 0 h 956"/>
              <a:gd name="T2" fmla="*/ 496 w 496"/>
              <a:gd name="T3" fmla="*/ 956 h 956"/>
              <a:gd name="T4" fmla="*/ 0 60000 65536"/>
              <a:gd name="T5" fmla="*/ 0 60000 65536"/>
              <a:gd name="T6" fmla="*/ 0 w 496"/>
              <a:gd name="T7" fmla="*/ 0 h 956"/>
              <a:gd name="T8" fmla="*/ 496 w 496"/>
              <a:gd name="T9" fmla="*/ 956 h 956"/>
            </a:gdLst>
            <a:ahLst/>
            <a:cxnLst>
              <a:cxn ang="T4">
                <a:pos x="T0" y="T1"/>
              </a:cxn>
              <a:cxn ang="T5">
                <a:pos x="T2" y="T3"/>
              </a:cxn>
            </a:cxnLst>
            <a:rect l="T6" t="T7" r="T8" b="T9"/>
            <a:pathLst>
              <a:path w="496" h="956">
                <a:moveTo>
                  <a:pt x="0" y="0"/>
                </a:moveTo>
                <a:lnTo>
                  <a:pt x="496" y="956"/>
                </a:lnTo>
              </a:path>
            </a:pathLst>
          </a:custGeom>
          <a:noFill/>
          <a:ln w="127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312" name="Line 15"/>
          <p:cNvSpPr>
            <a:spLocks noChangeAspect="1" noChangeShapeType="1"/>
          </p:cNvSpPr>
          <p:nvPr/>
        </p:nvSpPr>
        <p:spPr bwMode="auto">
          <a:xfrm>
            <a:off x="4235450" y="3336925"/>
            <a:ext cx="0" cy="245268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13" name="Line 16"/>
          <p:cNvSpPr>
            <a:spLocks noChangeAspect="1" noChangeShapeType="1"/>
          </p:cNvSpPr>
          <p:nvPr/>
        </p:nvSpPr>
        <p:spPr bwMode="auto">
          <a:xfrm flipH="1">
            <a:off x="7751763" y="3336925"/>
            <a:ext cx="15875" cy="2459038"/>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dirty="0"/>
          </a:p>
        </p:txBody>
      </p:sp>
      <p:sp>
        <p:nvSpPr>
          <p:cNvPr id="55314" name="Line 17"/>
          <p:cNvSpPr>
            <a:spLocks noChangeAspect="1" noChangeShapeType="1"/>
          </p:cNvSpPr>
          <p:nvPr/>
        </p:nvSpPr>
        <p:spPr bwMode="auto">
          <a:xfrm flipV="1">
            <a:off x="5341938" y="1792288"/>
            <a:ext cx="3405187" cy="6350"/>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5315" name="Line 18"/>
          <p:cNvSpPr>
            <a:spLocks noChangeAspect="1" noChangeShapeType="1"/>
          </p:cNvSpPr>
          <p:nvPr/>
        </p:nvSpPr>
        <p:spPr bwMode="auto">
          <a:xfrm>
            <a:off x="3886200" y="3402013"/>
            <a:ext cx="7938" cy="2360612"/>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5316" name="Line 19"/>
          <p:cNvSpPr>
            <a:spLocks noChangeAspect="1" noChangeShapeType="1"/>
          </p:cNvSpPr>
          <p:nvPr/>
        </p:nvSpPr>
        <p:spPr bwMode="auto">
          <a:xfrm flipV="1">
            <a:off x="5988050" y="4679950"/>
            <a:ext cx="1476375" cy="4763"/>
          </a:xfrm>
          <a:prstGeom prst="line">
            <a:avLst/>
          </a:prstGeom>
          <a:noFill/>
          <a:ln w="571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5317" name="Line 20"/>
          <p:cNvSpPr>
            <a:spLocks noChangeAspect="1" noChangeShapeType="1"/>
          </p:cNvSpPr>
          <p:nvPr/>
        </p:nvSpPr>
        <p:spPr bwMode="auto">
          <a:xfrm flipV="1">
            <a:off x="5435600" y="4711700"/>
            <a:ext cx="446088" cy="506413"/>
          </a:xfrm>
          <a:prstGeom prst="line">
            <a:avLst/>
          </a:prstGeom>
          <a:noFill/>
          <a:ln w="5715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5318" name="Line 21"/>
          <p:cNvSpPr>
            <a:spLocks noChangeAspect="1" noChangeShapeType="1"/>
          </p:cNvSpPr>
          <p:nvPr/>
        </p:nvSpPr>
        <p:spPr bwMode="auto">
          <a:xfrm flipV="1">
            <a:off x="3997325" y="1862138"/>
            <a:ext cx="1044575" cy="1385887"/>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dirty="0"/>
          </a:p>
        </p:txBody>
      </p:sp>
      <p:sp>
        <p:nvSpPr>
          <p:cNvPr id="55319" name="Text Box 22"/>
          <p:cNvSpPr txBox="1">
            <a:spLocks noChangeAspect="1" noChangeArrowheads="1"/>
          </p:cNvSpPr>
          <p:nvPr/>
        </p:nvSpPr>
        <p:spPr bwMode="auto">
          <a:xfrm>
            <a:off x="6391275" y="1403350"/>
            <a:ext cx="1657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dirty="0">
                <a:latin typeface="Arial" panose="020B0604020202020204" pitchFamily="34" charset="0"/>
              </a:rPr>
              <a:t>Survey Length</a:t>
            </a:r>
          </a:p>
        </p:txBody>
      </p:sp>
      <p:sp>
        <p:nvSpPr>
          <p:cNvPr id="55320" name="Text Box 23"/>
          <p:cNvSpPr txBox="1">
            <a:spLocks noChangeAspect="1" noChangeArrowheads="1"/>
          </p:cNvSpPr>
          <p:nvPr/>
        </p:nvSpPr>
        <p:spPr bwMode="auto">
          <a:xfrm>
            <a:off x="6202888" y="4310150"/>
            <a:ext cx="9813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dirty="0" smtClean="0">
                <a:latin typeface="Arial" panose="020B0604020202020204" pitchFamily="34" charset="0"/>
              </a:rPr>
              <a:t>4.5 km</a:t>
            </a:r>
            <a:endParaRPr lang="en-US" altLang="en-US" sz="1400" b="1" dirty="0">
              <a:latin typeface="Arial" panose="020B0604020202020204" pitchFamily="34" charset="0"/>
            </a:endParaRPr>
          </a:p>
        </p:txBody>
      </p:sp>
      <p:sp>
        <p:nvSpPr>
          <p:cNvPr id="55321" name="Text Box 24"/>
          <p:cNvSpPr txBox="1">
            <a:spLocks noChangeAspect="1" noChangeArrowheads="1"/>
          </p:cNvSpPr>
          <p:nvPr/>
        </p:nvSpPr>
        <p:spPr bwMode="auto">
          <a:xfrm rot="-3277457">
            <a:off x="5103019" y="4512469"/>
            <a:ext cx="99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dirty="0" smtClean="0">
                <a:latin typeface="Arial" panose="020B0604020202020204" pitchFamily="34" charset="0"/>
              </a:rPr>
              <a:t>4 km</a:t>
            </a:r>
            <a:endParaRPr lang="en-US" altLang="en-US" sz="1800" b="1" dirty="0">
              <a:latin typeface="Arial" panose="020B0604020202020204" pitchFamily="34" charset="0"/>
            </a:endParaRPr>
          </a:p>
        </p:txBody>
      </p:sp>
      <p:sp>
        <p:nvSpPr>
          <p:cNvPr id="55322" name="Text Box 25"/>
          <p:cNvSpPr txBox="1">
            <a:spLocks noChangeAspect="1" noChangeArrowheads="1"/>
          </p:cNvSpPr>
          <p:nvPr/>
        </p:nvSpPr>
        <p:spPr bwMode="auto">
          <a:xfrm rot="-3187896">
            <a:off x="3523457" y="2235993"/>
            <a:ext cx="1581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dirty="0">
                <a:latin typeface="Arial" panose="020B0604020202020204" pitchFamily="34" charset="0"/>
              </a:rPr>
              <a:t>Survey Width</a:t>
            </a:r>
          </a:p>
        </p:txBody>
      </p:sp>
      <p:sp>
        <p:nvSpPr>
          <p:cNvPr id="55323" name="Text Box 26"/>
          <p:cNvSpPr txBox="1">
            <a:spLocks noChangeAspect="1" noChangeArrowheads="1"/>
          </p:cNvSpPr>
          <p:nvPr/>
        </p:nvSpPr>
        <p:spPr bwMode="auto">
          <a:xfrm>
            <a:off x="5680075" y="2382838"/>
            <a:ext cx="1862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solidFill>
                  <a:srgbClr val="FFFF00"/>
                </a:solidFill>
                <a:latin typeface="Arial" panose="020B0604020202020204" pitchFamily="34" charset="0"/>
              </a:rPr>
              <a:t>Survey Area</a:t>
            </a:r>
            <a:endParaRPr lang="en-US" altLang="en-US" sz="1600" dirty="0">
              <a:solidFill>
                <a:srgbClr val="FFFF00"/>
              </a:solidFill>
              <a:latin typeface="Arial" panose="020B0604020202020204" pitchFamily="34" charset="0"/>
            </a:endParaRPr>
          </a:p>
        </p:txBody>
      </p:sp>
      <p:sp>
        <p:nvSpPr>
          <p:cNvPr id="55324" name="Text Box 27"/>
          <p:cNvSpPr txBox="1">
            <a:spLocks noChangeAspect="1" noChangeArrowheads="1"/>
          </p:cNvSpPr>
          <p:nvPr/>
        </p:nvSpPr>
        <p:spPr bwMode="auto">
          <a:xfrm>
            <a:off x="6073775" y="4719638"/>
            <a:ext cx="819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dirty="0">
                <a:latin typeface="Arial" panose="020B0604020202020204" pitchFamily="34" charset="0"/>
              </a:rPr>
              <a:t>Image</a:t>
            </a:r>
          </a:p>
          <a:p>
            <a:pPr eaLnBrk="1" hangingPunct="1"/>
            <a:r>
              <a:rPr lang="en-US" altLang="en-US" sz="1800" dirty="0">
                <a:latin typeface="Arial" panose="020B0604020202020204" pitchFamily="34" charset="0"/>
              </a:rPr>
              <a:t>Area</a:t>
            </a:r>
          </a:p>
        </p:txBody>
      </p:sp>
      <p:sp>
        <p:nvSpPr>
          <p:cNvPr id="55325" name="Text Box 28"/>
          <p:cNvSpPr txBox="1">
            <a:spLocks noChangeAspect="1" noChangeArrowheads="1"/>
          </p:cNvSpPr>
          <p:nvPr/>
        </p:nvSpPr>
        <p:spPr bwMode="auto">
          <a:xfrm rot="-5400000">
            <a:off x="2913857" y="4688681"/>
            <a:ext cx="1517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dirty="0">
                <a:latin typeface="Arial" panose="020B0604020202020204" pitchFamily="34" charset="0"/>
              </a:rPr>
              <a:t>Target Depth</a:t>
            </a:r>
          </a:p>
        </p:txBody>
      </p:sp>
    </p:spTree>
    <p:extLst>
      <p:ext uri="{BB962C8B-B14F-4D97-AF65-F5344CB8AC3E}">
        <p14:creationId xmlns:p14="http://schemas.microsoft.com/office/powerpoint/2010/main" val="141398654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8"/>
          <p:cNvSpPr>
            <a:spLocks noChangeArrowheads="1"/>
          </p:cNvSpPr>
          <p:nvPr/>
        </p:nvSpPr>
        <p:spPr bwMode="auto">
          <a:xfrm>
            <a:off x="465138" y="1422400"/>
            <a:ext cx="5291137"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8" name="Rectangle 37"/>
          <p:cNvSpPr/>
          <p:nvPr/>
        </p:nvSpPr>
        <p:spPr bwMode="auto">
          <a:xfrm>
            <a:off x="1529861" y="2215661"/>
            <a:ext cx="3411416"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6325" name="Freeform 2"/>
          <p:cNvSpPr>
            <a:spLocks/>
          </p:cNvSpPr>
          <p:nvPr/>
        </p:nvSpPr>
        <p:spPr bwMode="auto">
          <a:xfrm>
            <a:off x="420688" y="2122488"/>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26" name="Line 3"/>
          <p:cNvSpPr>
            <a:spLocks noChangeShapeType="1"/>
          </p:cNvSpPr>
          <p:nvPr/>
        </p:nvSpPr>
        <p:spPr bwMode="auto">
          <a:xfrm>
            <a:off x="49926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6327" name="Line 4"/>
          <p:cNvSpPr>
            <a:spLocks noChangeShapeType="1"/>
          </p:cNvSpPr>
          <p:nvPr/>
        </p:nvSpPr>
        <p:spPr bwMode="auto">
          <a:xfrm>
            <a:off x="14874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6328" name="Text Box 7"/>
          <p:cNvSpPr txBox="1">
            <a:spLocks noChangeArrowheads="1"/>
          </p:cNvSpPr>
          <p:nvPr/>
        </p:nvSpPr>
        <p:spPr bwMode="auto">
          <a:xfrm>
            <a:off x="5753100" y="1927225"/>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56329" name="Text Box 8"/>
          <p:cNvSpPr txBox="1">
            <a:spLocks noChangeArrowheads="1"/>
          </p:cNvSpPr>
          <p:nvPr/>
        </p:nvSpPr>
        <p:spPr bwMode="auto">
          <a:xfrm>
            <a:off x="5881688" y="4089400"/>
            <a:ext cx="2743200" cy="1470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pPr>
            <a:r>
              <a:rPr lang="en-US" altLang="en-US" sz="2000" dirty="0">
                <a:solidFill>
                  <a:srgbClr val="FFFFFF"/>
                </a:solidFill>
                <a:latin typeface="Arial" panose="020B0604020202020204" pitchFamily="34" charset="0"/>
              </a:rPr>
              <a:t>KEY EFFECTS</a:t>
            </a:r>
          </a:p>
          <a:p>
            <a:pPr lvl="1">
              <a:spcBef>
                <a:spcPct val="10000"/>
              </a:spcBef>
              <a:buFontTx/>
              <a:buChar char="•"/>
            </a:pPr>
            <a:r>
              <a:rPr lang="en-US" altLang="en-US" sz="1600" dirty="0">
                <a:solidFill>
                  <a:srgbClr val="FFFFFF"/>
                </a:solidFill>
                <a:latin typeface="Arial" panose="020B0604020202020204" pitchFamily="34" charset="0"/>
              </a:rPr>
              <a:t> DIPPING </a:t>
            </a:r>
            <a:r>
              <a:rPr lang="en-US" altLang="en-US" sz="1600" dirty="0" smtClean="0">
                <a:solidFill>
                  <a:srgbClr val="FFFFFF"/>
                </a:solidFill>
                <a:latin typeface="Arial" panose="020B0604020202020204" pitchFamily="34" charset="0"/>
              </a:rPr>
              <a:t>LAYERS</a:t>
            </a:r>
            <a:endParaRPr lang="en-US" altLang="en-US" sz="1600" dirty="0">
              <a:solidFill>
                <a:srgbClr val="FFFFFF"/>
              </a:solidFill>
              <a:latin typeface="Arial" panose="020B0604020202020204" pitchFamily="34" charset="0"/>
            </a:endParaRPr>
          </a:p>
          <a:p>
            <a:pPr lvl="1">
              <a:spcBef>
                <a:spcPct val="10000"/>
              </a:spcBef>
              <a:buFontTx/>
              <a:buChar char="•"/>
            </a:pPr>
            <a:r>
              <a:rPr lang="en-US" altLang="en-US" sz="1600" dirty="0">
                <a:solidFill>
                  <a:srgbClr val="FFFFFF"/>
                </a:solidFill>
                <a:latin typeface="Arial" panose="020B0604020202020204" pitchFamily="34" charset="0"/>
              </a:rPr>
              <a:t> INCREASING DEPTH</a:t>
            </a:r>
          </a:p>
          <a:p>
            <a:pPr lvl="1">
              <a:spcBef>
                <a:spcPct val="10000"/>
              </a:spcBef>
              <a:buFontTx/>
              <a:buChar char="•"/>
            </a:pPr>
            <a:r>
              <a:rPr lang="en-US" altLang="en-US" sz="1600" dirty="0">
                <a:solidFill>
                  <a:srgbClr val="FFFFFF"/>
                </a:solidFill>
                <a:latin typeface="Arial" panose="020B0604020202020204" pitchFamily="34" charset="0"/>
              </a:rPr>
              <a:t> INCREASING DIP</a:t>
            </a:r>
          </a:p>
          <a:p>
            <a:pPr lvl="1">
              <a:spcBef>
                <a:spcPct val="10000"/>
              </a:spcBef>
              <a:buFontTx/>
              <a:buChar char="•"/>
            </a:pPr>
            <a:r>
              <a:rPr lang="en-US" altLang="en-US" sz="1600" dirty="0">
                <a:solidFill>
                  <a:srgbClr val="FFFFFF"/>
                </a:solidFill>
                <a:latin typeface="Arial" panose="020B0604020202020204" pitchFamily="34" charset="0"/>
              </a:rPr>
              <a:t> DIFFRACTIONS</a:t>
            </a:r>
            <a:endParaRPr lang="en-US" altLang="en-US" sz="2000" dirty="0">
              <a:solidFill>
                <a:srgbClr val="FFFFFF"/>
              </a:solidFill>
              <a:latin typeface="Arial" panose="020B0604020202020204" pitchFamily="34" charset="0"/>
            </a:endParaRPr>
          </a:p>
        </p:txBody>
      </p:sp>
      <p:grpSp>
        <p:nvGrpSpPr>
          <p:cNvPr id="2" name="Group 9"/>
          <p:cNvGrpSpPr>
            <a:grpSpLocks/>
          </p:cNvGrpSpPr>
          <p:nvPr/>
        </p:nvGrpSpPr>
        <p:grpSpPr bwMode="auto">
          <a:xfrm>
            <a:off x="649288" y="2954338"/>
            <a:ext cx="4913312" cy="2901950"/>
            <a:chOff x="768" y="2060"/>
            <a:chExt cx="3095" cy="1828"/>
          </a:xfrm>
        </p:grpSpPr>
        <p:sp>
          <p:nvSpPr>
            <p:cNvPr id="56336" name="Line 10"/>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6337" name="Line 11"/>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6338" name="Freeform 12"/>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39" name="Freeform 13"/>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0" name="Freeform 14"/>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1" name="Freeform 15"/>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2" name="Freeform 16"/>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3" name="Freeform 17"/>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4" name="Line 18"/>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6345" name="Freeform 19"/>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6" name="Freeform 20"/>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7" name="Freeform 21"/>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48" name="Line 22"/>
            <p:cNvSpPr>
              <a:spLocks noChangeShapeType="1"/>
            </p:cNvSpPr>
            <p:nvPr/>
          </p:nvSpPr>
          <p:spPr bwMode="auto">
            <a:xfrm>
              <a:off x="1380" y="2592"/>
              <a:ext cx="48" cy="12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3" name="Group 23"/>
            <p:cNvGrpSpPr>
              <a:grpSpLocks/>
            </p:cNvGrpSpPr>
            <p:nvPr/>
          </p:nvGrpSpPr>
          <p:grpSpPr bwMode="auto">
            <a:xfrm>
              <a:off x="800" y="2060"/>
              <a:ext cx="2504" cy="281"/>
              <a:chOff x="800" y="2060"/>
              <a:chExt cx="2504" cy="281"/>
            </a:xfrm>
          </p:grpSpPr>
          <p:sp>
            <p:nvSpPr>
              <p:cNvPr id="56353" name="Freeform 24"/>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4" name="Freeform 25"/>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5" name="Freeform 26"/>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6" name="Freeform 27"/>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7" name="Freeform 28"/>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8" name="Freeform 29"/>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9" name="Freeform 30"/>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4" name="Group 31"/>
            <p:cNvGrpSpPr>
              <a:grpSpLocks/>
            </p:cNvGrpSpPr>
            <p:nvPr/>
          </p:nvGrpSpPr>
          <p:grpSpPr bwMode="auto">
            <a:xfrm>
              <a:off x="768" y="2208"/>
              <a:ext cx="3095" cy="421"/>
              <a:chOff x="668" y="2208"/>
              <a:chExt cx="3195" cy="421"/>
            </a:xfrm>
          </p:grpSpPr>
          <p:sp>
            <p:nvSpPr>
              <p:cNvPr id="56351" name="Freeform 32"/>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6352" name="Freeform 33"/>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sp>
        <p:nvSpPr>
          <p:cNvPr id="56331" name="Rectangle 39"/>
          <p:cNvSpPr>
            <a:spLocks noGrp="1" noChangeArrowheads="1"/>
          </p:cNvSpPr>
          <p:nvPr>
            <p:ph type="title"/>
          </p:nvPr>
        </p:nvSpPr>
        <p:spPr/>
        <p:txBody>
          <a:bodyPr/>
          <a:lstStyle/>
          <a:p>
            <a:r>
              <a:rPr lang="en-US" altLang="en-US" dirty="0" smtClean="0"/>
              <a:t>Determining Surface Area</a:t>
            </a:r>
          </a:p>
        </p:txBody>
      </p:sp>
      <p:grpSp>
        <p:nvGrpSpPr>
          <p:cNvPr id="5" name="Group 40"/>
          <p:cNvGrpSpPr>
            <a:grpSpLocks/>
          </p:cNvGrpSpPr>
          <p:nvPr/>
        </p:nvGrpSpPr>
        <p:grpSpPr bwMode="auto">
          <a:xfrm>
            <a:off x="1504950" y="1514475"/>
            <a:ext cx="3352800" cy="581025"/>
            <a:chOff x="1344" y="1152"/>
            <a:chExt cx="2112" cy="366"/>
          </a:xfrm>
        </p:grpSpPr>
        <p:sp>
          <p:nvSpPr>
            <p:cNvPr id="56333" name="Text Box 41"/>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56334" name="Line 42"/>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56335" name="Line 43"/>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Tree>
    <p:extLst>
      <p:ext uri="{BB962C8B-B14F-4D97-AF65-F5344CB8AC3E}">
        <p14:creationId xmlns:p14="http://schemas.microsoft.com/office/powerpoint/2010/main" val="315690411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47"/>
          <p:cNvSpPr>
            <a:spLocks noChangeArrowheads="1"/>
          </p:cNvSpPr>
          <p:nvPr/>
        </p:nvSpPr>
        <p:spPr bwMode="auto">
          <a:xfrm>
            <a:off x="465138" y="1422400"/>
            <a:ext cx="7389812"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6" name="Rectangle 45"/>
          <p:cNvSpPr/>
          <p:nvPr/>
        </p:nvSpPr>
        <p:spPr bwMode="auto">
          <a:xfrm>
            <a:off x="1529861" y="2215661"/>
            <a:ext cx="3411416"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7349" name="Freeform 2"/>
          <p:cNvSpPr>
            <a:spLocks/>
          </p:cNvSpPr>
          <p:nvPr/>
        </p:nvSpPr>
        <p:spPr bwMode="auto">
          <a:xfrm>
            <a:off x="590550" y="2309813"/>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50" name="Line 3"/>
          <p:cNvSpPr>
            <a:spLocks noChangeShapeType="1"/>
          </p:cNvSpPr>
          <p:nvPr/>
        </p:nvSpPr>
        <p:spPr bwMode="auto">
          <a:xfrm flipV="1">
            <a:off x="4933950" y="2276475"/>
            <a:ext cx="0" cy="1600200"/>
          </a:xfrm>
          <a:prstGeom prst="line">
            <a:avLst/>
          </a:prstGeom>
          <a:noFill/>
          <a:ln w="25400">
            <a:solidFill>
              <a:srgbClr val="800000"/>
            </a:solidFill>
            <a:prstDash val="dash"/>
            <a:round/>
            <a:headEnd type="stealth" w="med" len="lg"/>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7352" name="Freeform 5"/>
          <p:cNvSpPr>
            <a:spLocks/>
          </p:cNvSpPr>
          <p:nvPr/>
        </p:nvSpPr>
        <p:spPr bwMode="auto">
          <a:xfrm>
            <a:off x="4933951" y="2427315"/>
            <a:ext cx="1333846" cy="1417609"/>
          </a:xfrm>
          <a:custGeom>
            <a:avLst/>
            <a:gdLst>
              <a:gd name="T0" fmla="*/ 0 w 1500"/>
              <a:gd name="T1" fmla="*/ 1036 h 1036"/>
              <a:gd name="T2" fmla="*/ 268 w 1500"/>
              <a:gd name="T3" fmla="*/ 952 h 1036"/>
              <a:gd name="T4" fmla="*/ 536 w 1500"/>
              <a:gd name="T5" fmla="*/ 844 h 1036"/>
              <a:gd name="T6" fmla="*/ 936 w 1500"/>
              <a:gd name="T7" fmla="*/ 608 h 1036"/>
              <a:gd name="T8" fmla="*/ 1276 w 1500"/>
              <a:gd name="T9" fmla="*/ 316 h 1036"/>
              <a:gd name="T10" fmla="*/ 1500 w 1500"/>
              <a:gd name="T11" fmla="*/ 0 h 1036"/>
              <a:gd name="T12" fmla="*/ 0 60000 65536"/>
              <a:gd name="T13" fmla="*/ 0 60000 65536"/>
              <a:gd name="T14" fmla="*/ 0 60000 65536"/>
              <a:gd name="T15" fmla="*/ 0 60000 65536"/>
              <a:gd name="T16" fmla="*/ 0 60000 65536"/>
              <a:gd name="T17" fmla="*/ 0 60000 65536"/>
              <a:gd name="T18" fmla="*/ 0 w 1500"/>
              <a:gd name="T19" fmla="*/ 0 h 1036"/>
              <a:gd name="T20" fmla="*/ 1500 w 1500"/>
              <a:gd name="T21" fmla="*/ 1036 h 1036"/>
            </a:gdLst>
            <a:ahLst/>
            <a:cxnLst>
              <a:cxn ang="T12">
                <a:pos x="T0" y="T1"/>
              </a:cxn>
              <a:cxn ang="T13">
                <a:pos x="T2" y="T3"/>
              </a:cxn>
              <a:cxn ang="T14">
                <a:pos x="T4" y="T5"/>
              </a:cxn>
              <a:cxn ang="T15">
                <a:pos x="T6" y="T7"/>
              </a:cxn>
              <a:cxn ang="T16">
                <a:pos x="T8" y="T9"/>
              </a:cxn>
              <a:cxn ang="T17">
                <a:pos x="T10" y="T11"/>
              </a:cxn>
            </a:cxnLst>
            <a:rect l="T18" t="T19" r="T20" b="T21"/>
            <a:pathLst>
              <a:path w="1500" h="1036">
                <a:moveTo>
                  <a:pt x="0" y="1036"/>
                </a:moveTo>
                <a:cubicBezTo>
                  <a:pt x="89" y="1010"/>
                  <a:pt x="179" y="984"/>
                  <a:pt x="268" y="952"/>
                </a:cubicBezTo>
                <a:cubicBezTo>
                  <a:pt x="357" y="920"/>
                  <a:pt x="425" y="901"/>
                  <a:pt x="536" y="844"/>
                </a:cubicBezTo>
                <a:cubicBezTo>
                  <a:pt x="647" y="787"/>
                  <a:pt x="813" y="696"/>
                  <a:pt x="936" y="608"/>
                </a:cubicBezTo>
                <a:cubicBezTo>
                  <a:pt x="1059" y="520"/>
                  <a:pt x="1182" y="417"/>
                  <a:pt x="1276" y="316"/>
                </a:cubicBezTo>
                <a:cubicBezTo>
                  <a:pt x="1370" y="215"/>
                  <a:pt x="1435" y="107"/>
                  <a:pt x="1500" y="0"/>
                </a:cubicBezTo>
              </a:path>
            </a:pathLst>
          </a:custGeom>
          <a:noFill/>
          <a:ln w="25400">
            <a:solidFill>
              <a:srgbClr val="800000"/>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53" name="AutoShape 6"/>
          <p:cNvSpPr>
            <a:spLocks noChangeArrowheads="1"/>
          </p:cNvSpPr>
          <p:nvPr/>
        </p:nvSpPr>
        <p:spPr bwMode="auto">
          <a:xfrm>
            <a:off x="4819650" y="2225675"/>
            <a:ext cx="228600" cy="228600"/>
          </a:xfrm>
          <a:prstGeom prst="irregularSeal1">
            <a:avLst/>
          </a:prstGeom>
          <a:solidFill>
            <a:schemeClr val="tx1"/>
          </a:solidFill>
          <a:ln>
            <a:noFill/>
          </a:ln>
          <a:extLst>
            <a:ext uri="{91240B29-F687-4f45-9708-019B960494DF}">
              <a14:hiddenLine xmlns:a14="http://schemas.microsoft.com/office/drawing/2010/main" w="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54" name="Freeform 7"/>
          <p:cNvSpPr>
            <a:spLocks/>
          </p:cNvSpPr>
          <p:nvPr/>
        </p:nvSpPr>
        <p:spPr bwMode="auto">
          <a:xfrm>
            <a:off x="4933951" y="2491905"/>
            <a:ext cx="547766" cy="1384769"/>
          </a:xfrm>
          <a:custGeom>
            <a:avLst/>
            <a:gdLst>
              <a:gd name="T0" fmla="*/ 0 w 616"/>
              <a:gd name="T1" fmla="*/ 1012 h 1012"/>
              <a:gd name="T2" fmla="*/ 152 w 616"/>
              <a:gd name="T3" fmla="*/ 824 h 1012"/>
              <a:gd name="T4" fmla="*/ 396 w 616"/>
              <a:gd name="T5" fmla="*/ 476 h 1012"/>
              <a:gd name="T6" fmla="*/ 532 w 616"/>
              <a:gd name="T7" fmla="*/ 204 h 1012"/>
              <a:gd name="T8" fmla="*/ 616 w 616"/>
              <a:gd name="T9" fmla="*/ 0 h 1012"/>
              <a:gd name="T10" fmla="*/ 0 60000 65536"/>
              <a:gd name="T11" fmla="*/ 0 60000 65536"/>
              <a:gd name="T12" fmla="*/ 0 60000 65536"/>
              <a:gd name="T13" fmla="*/ 0 60000 65536"/>
              <a:gd name="T14" fmla="*/ 0 60000 65536"/>
              <a:gd name="T15" fmla="*/ 0 w 616"/>
              <a:gd name="T16" fmla="*/ 0 h 1012"/>
              <a:gd name="T17" fmla="*/ 616 w 616"/>
              <a:gd name="T18" fmla="*/ 1012 h 1012"/>
            </a:gdLst>
            <a:ahLst/>
            <a:cxnLst>
              <a:cxn ang="T10">
                <a:pos x="T0" y="T1"/>
              </a:cxn>
              <a:cxn ang="T11">
                <a:pos x="T2" y="T3"/>
              </a:cxn>
              <a:cxn ang="T12">
                <a:pos x="T4" y="T5"/>
              </a:cxn>
              <a:cxn ang="T13">
                <a:pos x="T6" y="T7"/>
              </a:cxn>
              <a:cxn ang="T14">
                <a:pos x="T8" y="T9"/>
              </a:cxn>
            </a:cxnLst>
            <a:rect l="T15" t="T16" r="T17" b="T18"/>
            <a:pathLst>
              <a:path w="616" h="1012">
                <a:moveTo>
                  <a:pt x="0" y="1012"/>
                </a:moveTo>
                <a:cubicBezTo>
                  <a:pt x="43" y="962"/>
                  <a:pt x="86" y="913"/>
                  <a:pt x="152" y="824"/>
                </a:cubicBezTo>
                <a:cubicBezTo>
                  <a:pt x="218" y="735"/>
                  <a:pt x="333" y="579"/>
                  <a:pt x="396" y="476"/>
                </a:cubicBezTo>
                <a:cubicBezTo>
                  <a:pt x="459" y="373"/>
                  <a:pt x="495" y="283"/>
                  <a:pt x="532" y="204"/>
                </a:cubicBezTo>
                <a:cubicBezTo>
                  <a:pt x="569" y="125"/>
                  <a:pt x="592" y="62"/>
                  <a:pt x="616" y="0"/>
                </a:cubicBezTo>
              </a:path>
            </a:pathLst>
          </a:custGeom>
          <a:noFill/>
          <a:ln w="25400">
            <a:solidFill>
              <a:srgbClr val="8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2" name="Group 14"/>
          <p:cNvGrpSpPr>
            <a:grpSpLocks/>
          </p:cNvGrpSpPr>
          <p:nvPr/>
        </p:nvGrpSpPr>
        <p:grpSpPr bwMode="auto">
          <a:xfrm>
            <a:off x="590550" y="2955925"/>
            <a:ext cx="4913313" cy="2901950"/>
            <a:chOff x="768" y="2060"/>
            <a:chExt cx="3095" cy="1828"/>
          </a:xfrm>
        </p:grpSpPr>
        <p:sp>
          <p:nvSpPr>
            <p:cNvPr id="57369" name="Line 15"/>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7370" name="Line 16"/>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7371" name="Freeform 17"/>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2" name="Freeform 18"/>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3" name="Freeform 19"/>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4" name="Freeform 20"/>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5" name="Freeform 21"/>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6" name="Freeform 22"/>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7" name="Line 23"/>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7378" name="Freeform 24"/>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79" name="Freeform 25"/>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0" name="Freeform 26"/>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1" name="Line 27"/>
            <p:cNvSpPr>
              <a:spLocks noChangeShapeType="1"/>
            </p:cNvSpPr>
            <p:nvPr/>
          </p:nvSpPr>
          <p:spPr bwMode="auto">
            <a:xfrm>
              <a:off x="1380" y="2592"/>
              <a:ext cx="48" cy="12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3" name="Group 28"/>
            <p:cNvGrpSpPr>
              <a:grpSpLocks/>
            </p:cNvGrpSpPr>
            <p:nvPr/>
          </p:nvGrpSpPr>
          <p:grpSpPr bwMode="auto">
            <a:xfrm>
              <a:off x="800" y="2060"/>
              <a:ext cx="2504" cy="281"/>
              <a:chOff x="800" y="2060"/>
              <a:chExt cx="2504" cy="281"/>
            </a:xfrm>
          </p:grpSpPr>
          <p:sp>
            <p:nvSpPr>
              <p:cNvPr id="57386" name="Freeform 29"/>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7" name="Freeform 30"/>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8" name="Freeform 31"/>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9" name="Freeform 32"/>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90" name="Freeform 33"/>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91" name="Freeform 34"/>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92" name="Freeform 35"/>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4" name="Group 36"/>
            <p:cNvGrpSpPr>
              <a:grpSpLocks/>
            </p:cNvGrpSpPr>
            <p:nvPr/>
          </p:nvGrpSpPr>
          <p:grpSpPr bwMode="auto">
            <a:xfrm>
              <a:off x="768" y="2208"/>
              <a:ext cx="3095" cy="421"/>
              <a:chOff x="668" y="2208"/>
              <a:chExt cx="3195" cy="421"/>
            </a:xfrm>
          </p:grpSpPr>
          <p:sp>
            <p:nvSpPr>
              <p:cNvPr id="57384" name="Freeform 37"/>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7385" name="Freeform 38"/>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nvGrpSpPr>
          <p:cNvPr id="5" name="Group 39"/>
          <p:cNvGrpSpPr>
            <a:grpSpLocks/>
          </p:cNvGrpSpPr>
          <p:nvPr/>
        </p:nvGrpSpPr>
        <p:grpSpPr bwMode="auto">
          <a:xfrm>
            <a:off x="1504950" y="1514475"/>
            <a:ext cx="3352800" cy="581025"/>
            <a:chOff x="1344" y="1152"/>
            <a:chExt cx="2112" cy="366"/>
          </a:xfrm>
        </p:grpSpPr>
        <p:sp>
          <p:nvSpPr>
            <p:cNvPr id="57366" name="Text Box 40"/>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57367" name="Line 41"/>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57368" name="Line 42"/>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57359" name="Line 43"/>
          <p:cNvSpPr>
            <a:spLocks noChangeShapeType="1"/>
          </p:cNvSpPr>
          <p:nvPr/>
        </p:nvSpPr>
        <p:spPr bwMode="auto">
          <a:xfrm>
            <a:off x="6290310" y="1743075"/>
            <a:ext cx="0" cy="381000"/>
          </a:xfrm>
          <a:prstGeom prst="line">
            <a:avLst/>
          </a:prstGeom>
          <a:noFill/>
          <a:ln w="38100" cap="rnd">
            <a:solidFill>
              <a:srgbClr val="99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7360" name="Text Box 44"/>
          <p:cNvSpPr txBox="1">
            <a:spLocks noChangeArrowheads="1"/>
          </p:cNvSpPr>
          <p:nvPr/>
        </p:nvSpPr>
        <p:spPr bwMode="auto">
          <a:xfrm rot="-2582223">
            <a:off x="5132870" y="1367121"/>
            <a:ext cx="1352550"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FF00FF"/>
                </a:solidFill>
                <a:latin typeface="Arial" panose="020B0604020202020204" pitchFamily="34" charset="0"/>
              </a:rPr>
              <a:t>APERTURE</a:t>
            </a:r>
          </a:p>
        </p:txBody>
      </p:sp>
      <p:sp>
        <p:nvSpPr>
          <p:cNvPr id="57361" name="Text Box 46"/>
          <p:cNvSpPr txBox="1">
            <a:spLocks noChangeArrowheads="1"/>
          </p:cNvSpPr>
          <p:nvPr/>
        </p:nvSpPr>
        <p:spPr bwMode="auto">
          <a:xfrm>
            <a:off x="1862138" y="5583238"/>
            <a:ext cx="4692650" cy="7016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dirty="0">
                <a:solidFill>
                  <a:schemeClr val="bg1"/>
                </a:solidFill>
                <a:latin typeface="Arial" panose="020B0604020202020204" pitchFamily="34" charset="0"/>
              </a:rPr>
              <a:t>Angle of Incidence = Angle of Reflection</a:t>
            </a:r>
          </a:p>
          <a:p>
            <a:pPr algn="ctr"/>
            <a:r>
              <a:rPr lang="en-US" altLang="en-US" sz="2000" dirty="0">
                <a:solidFill>
                  <a:schemeClr val="bg1"/>
                </a:solidFill>
                <a:latin typeface="Arial" panose="020B0604020202020204" pitchFamily="34" charset="0"/>
              </a:rPr>
              <a:t>(just like shooting pool)</a:t>
            </a:r>
          </a:p>
        </p:txBody>
      </p:sp>
      <p:sp>
        <p:nvSpPr>
          <p:cNvPr id="57362" name="Text Box 48"/>
          <p:cNvSpPr txBox="1">
            <a:spLocks noChangeArrowheads="1"/>
          </p:cNvSpPr>
          <p:nvPr/>
        </p:nvSpPr>
        <p:spPr bwMode="auto">
          <a:xfrm>
            <a:off x="2339975" y="2163763"/>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57363" name="Line 45"/>
          <p:cNvSpPr>
            <a:spLocks noChangeShapeType="1"/>
          </p:cNvSpPr>
          <p:nvPr/>
        </p:nvSpPr>
        <p:spPr bwMode="auto">
          <a:xfrm>
            <a:off x="5010150" y="2024063"/>
            <a:ext cx="1207770" cy="0"/>
          </a:xfrm>
          <a:prstGeom prst="line">
            <a:avLst/>
          </a:prstGeom>
          <a:noFill/>
          <a:ln w="57150">
            <a:solidFill>
              <a:srgbClr val="99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57364" name="Text Box 49"/>
          <p:cNvSpPr txBox="1">
            <a:spLocks noChangeArrowheads="1"/>
          </p:cNvSpPr>
          <p:nvPr/>
        </p:nvSpPr>
        <p:spPr bwMode="auto">
          <a:xfrm>
            <a:off x="6151563" y="4029075"/>
            <a:ext cx="2743200" cy="1470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pPr>
            <a:r>
              <a:rPr lang="en-US" altLang="en-US" sz="2000" dirty="0">
                <a:solidFill>
                  <a:srgbClr val="FFFFFF"/>
                </a:solidFill>
                <a:latin typeface="Arial" panose="020B0604020202020204" pitchFamily="34" charset="0"/>
              </a:rPr>
              <a:t>KEY EFFECTS</a:t>
            </a:r>
          </a:p>
          <a:p>
            <a:pPr lvl="1">
              <a:spcBef>
                <a:spcPct val="10000"/>
              </a:spcBef>
              <a:buFontTx/>
              <a:buChar char="•"/>
            </a:pPr>
            <a:r>
              <a:rPr lang="en-US" altLang="en-US" sz="1600" dirty="0">
                <a:solidFill>
                  <a:srgbClr val="FFFFFF"/>
                </a:solidFill>
                <a:latin typeface="Arial" panose="020B0604020202020204" pitchFamily="34" charset="0"/>
              </a:rPr>
              <a:t> </a:t>
            </a:r>
            <a:r>
              <a:rPr lang="en-US" altLang="en-US" sz="1600" b="1" dirty="0">
                <a:solidFill>
                  <a:srgbClr val="FFFF00"/>
                </a:solidFill>
                <a:latin typeface="Arial" panose="020B0604020202020204" pitchFamily="34" charset="0"/>
              </a:rPr>
              <a:t>DIPPING BEDS</a:t>
            </a:r>
          </a:p>
          <a:p>
            <a:pPr lvl="1">
              <a:spcBef>
                <a:spcPct val="10000"/>
              </a:spcBef>
              <a:buFontTx/>
              <a:buChar char="•"/>
            </a:pPr>
            <a:r>
              <a:rPr lang="en-US" altLang="en-US" sz="1600" dirty="0">
                <a:solidFill>
                  <a:srgbClr val="FFFFFF"/>
                </a:solidFill>
                <a:latin typeface="Arial" panose="020B0604020202020204" pitchFamily="34" charset="0"/>
              </a:rPr>
              <a:t> INCREASING DEPTH</a:t>
            </a:r>
          </a:p>
          <a:p>
            <a:pPr lvl="1">
              <a:spcBef>
                <a:spcPct val="10000"/>
              </a:spcBef>
              <a:buFontTx/>
              <a:buChar char="•"/>
            </a:pPr>
            <a:r>
              <a:rPr lang="en-US" altLang="en-US" sz="1600" dirty="0">
                <a:solidFill>
                  <a:srgbClr val="FFFFFF"/>
                </a:solidFill>
                <a:latin typeface="Arial" panose="020B0604020202020204" pitchFamily="34" charset="0"/>
              </a:rPr>
              <a:t> INCREASING DIP</a:t>
            </a:r>
          </a:p>
          <a:p>
            <a:pPr lvl="1">
              <a:spcBef>
                <a:spcPct val="10000"/>
              </a:spcBef>
              <a:buFontTx/>
              <a:buChar char="•"/>
            </a:pPr>
            <a:r>
              <a:rPr lang="en-US" altLang="en-US" sz="1600" dirty="0">
                <a:solidFill>
                  <a:srgbClr val="FFFFFF"/>
                </a:solidFill>
                <a:latin typeface="Arial" panose="020B0604020202020204" pitchFamily="34" charset="0"/>
              </a:rPr>
              <a:t> DIFFRACTIONS</a:t>
            </a:r>
            <a:endParaRPr lang="en-US" altLang="en-US" sz="2000" dirty="0">
              <a:solidFill>
                <a:srgbClr val="FFFFFF"/>
              </a:solidFill>
              <a:latin typeface="Arial" panose="020B0604020202020204" pitchFamily="34" charset="0"/>
            </a:endParaRPr>
          </a:p>
        </p:txBody>
      </p:sp>
      <p:sp>
        <p:nvSpPr>
          <p:cNvPr id="57365" name="Rectangle 50"/>
          <p:cNvSpPr>
            <a:spLocks noGrp="1" noChangeArrowheads="1"/>
          </p:cNvSpPr>
          <p:nvPr>
            <p:ph type="title"/>
          </p:nvPr>
        </p:nvSpPr>
        <p:spPr/>
        <p:txBody>
          <a:bodyPr/>
          <a:lstStyle/>
          <a:p>
            <a:r>
              <a:rPr lang="en-US" altLang="en-US" dirty="0" smtClean="0"/>
              <a:t>Determining Surface Area</a:t>
            </a:r>
          </a:p>
        </p:txBody>
      </p:sp>
      <p:sp>
        <p:nvSpPr>
          <p:cNvPr id="47" name="Line 3"/>
          <p:cNvSpPr>
            <a:spLocks noChangeShapeType="1"/>
          </p:cNvSpPr>
          <p:nvPr/>
        </p:nvSpPr>
        <p:spPr bwMode="auto">
          <a:xfrm>
            <a:off x="49926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8" name="Line 4"/>
          <p:cNvSpPr>
            <a:spLocks noChangeShapeType="1"/>
          </p:cNvSpPr>
          <p:nvPr/>
        </p:nvSpPr>
        <p:spPr bwMode="auto">
          <a:xfrm>
            <a:off x="14874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226119251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1"/>
          <p:cNvSpPr>
            <a:spLocks noChangeArrowheads="1"/>
          </p:cNvSpPr>
          <p:nvPr/>
        </p:nvSpPr>
        <p:spPr bwMode="auto">
          <a:xfrm>
            <a:off x="450850" y="1422400"/>
            <a:ext cx="7389813"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4" name="Rectangle 43"/>
          <p:cNvSpPr/>
          <p:nvPr/>
        </p:nvSpPr>
        <p:spPr bwMode="auto">
          <a:xfrm>
            <a:off x="1529861" y="2215661"/>
            <a:ext cx="3411416"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2" name="Group 42"/>
          <p:cNvGrpSpPr>
            <a:grpSpLocks/>
          </p:cNvGrpSpPr>
          <p:nvPr/>
        </p:nvGrpSpPr>
        <p:grpSpPr bwMode="auto">
          <a:xfrm>
            <a:off x="1504950" y="1514475"/>
            <a:ext cx="3352800" cy="581025"/>
            <a:chOff x="1344" y="1152"/>
            <a:chExt cx="2112" cy="366"/>
          </a:xfrm>
        </p:grpSpPr>
        <p:sp>
          <p:nvSpPr>
            <p:cNvPr id="58408" name="Text Box 43"/>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58409" name="Line 44"/>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58410" name="Line 45"/>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58374" name="Text Box 46"/>
          <p:cNvSpPr txBox="1">
            <a:spLocks noChangeArrowheads="1"/>
          </p:cNvSpPr>
          <p:nvPr/>
        </p:nvSpPr>
        <p:spPr bwMode="auto">
          <a:xfrm>
            <a:off x="2339975" y="2163763"/>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58375" name="Text Box 47"/>
          <p:cNvSpPr txBox="1">
            <a:spLocks noChangeArrowheads="1"/>
          </p:cNvSpPr>
          <p:nvPr/>
        </p:nvSpPr>
        <p:spPr bwMode="auto">
          <a:xfrm>
            <a:off x="6151563" y="4029075"/>
            <a:ext cx="2743200" cy="1470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pPr>
            <a:r>
              <a:rPr lang="en-US" altLang="en-US" sz="2000" dirty="0">
                <a:solidFill>
                  <a:srgbClr val="FFFFFF"/>
                </a:solidFill>
                <a:latin typeface="Arial" panose="020B0604020202020204" pitchFamily="34" charset="0"/>
              </a:rPr>
              <a:t>KEY EFFECTS</a:t>
            </a:r>
          </a:p>
          <a:p>
            <a:pPr lvl="1">
              <a:spcBef>
                <a:spcPct val="10000"/>
              </a:spcBef>
              <a:buFontTx/>
              <a:buChar char="•"/>
            </a:pPr>
            <a:r>
              <a:rPr lang="en-US" altLang="en-US" sz="1600" dirty="0">
                <a:solidFill>
                  <a:schemeClr val="bg1"/>
                </a:solidFill>
                <a:latin typeface="Arial" panose="020B0604020202020204" pitchFamily="34" charset="0"/>
              </a:rPr>
              <a:t> DIPPING BEDS</a:t>
            </a:r>
          </a:p>
          <a:p>
            <a:pPr lvl="1">
              <a:spcBef>
                <a:spcPct val="10000"/>
              </a:spcBef>
              <a:buFontTx/>
              <a:buChar char="•"/>
            </a:pPr>
            <a:r>
              <a:rPr lang="en-US" altLang="en-US" sz="1600" b="1" dirty="0">
                <a:solidFill>
                  <a:srgbClr val="FFFF00"/>
                </a:solidFill>
                <a:latin typeface="Arial" panose="020B0604020202020204" pitchFamily="34" charset="0"/>
              </a:rPr>
              <a:t> INCREASING DEPTH</a:t>
            </a:r>
          </a:p>
          <a:p>
            <a:pPr lvl="1">
              <a:spcBef>
                <a:spcPct val="10000"/>
              </a:spcBef>
              <a:buFontTx/>
              <a:buChar char="•"/>
            </a:pPr>
            <a:r>
              <a:rPr lang="en-US" altLang="en-US" sz="1600" dirty="0">
                <a:solidFill>
                  <a:srgbClr val="FFFFFF"/>
                </a:solidFill>
                <a:latin typeface="Arial" panose="020B0604020202020204" pitchFamily="34" charset="0"/>
              </a:rPr>
              <a:t> INCREASING DIP</a:t>
            </a:r>
          </a:p>
          <a:p>
            <a:pPr lvl="1">
              <a:spcBef>
                <a:spcPct val="10000"/>
              </a:spcBef>
              <a:buFontTx/>
              <a:buChar char="•"/>
            </a:pPr>
            <a:r>
              <a:rPr lang="en-US" altLang="en-US" sz="1600" dirty="0">
                <a:solidFill>
                  <a:srgbClr val="FFFFFF"/>
                </a:solidFill>
                <a:latin typeface="Arial" panose="020B0604020202020204" pitchFamily="34" charset="0"/>
              </a:rPr>
              <a:t> DIFFRACTIONS</a:t>
            </a:r>
            <a:endParaRPr lang="en-US" altLang="en-US" sz="2000" dirty="0">
              <a:solidFill>
                <a:srgbClr val="FFFFFF"/>
              </a:solidFill>
              <a:latin typeface="Arial" panose="020B0604020202020204" pitchFamily="34" charset="0"/>
            </a:endParaRPr>
          </a:p>
        </p:txBody>
      </p:sp>
      <p:sp>
        <p:nvSpPr>
          <p:cNvPr id="58376" name="Freeform 3"/>
          <p:cNvSpPr>
            <a:spLocks/>
          </p:cNvSpPr>
          <p:nvPr/>
        </p:nvSpPr>
        <p:spPr bwMode="auto">
          <a:xfrm>
            <a:off x="4919663" y="2513013"/>
            <a:ext cx="977900" cy="1606550"/>
          </a:xfrm>
          <a:custGeom>
            <a:avLst/>
            <a:gdLst>
              <a:gd name="T0" fmla="*/ 0 w 616"/>
              <a:gd name="T1" fmla="*/ 1012 h 1012"/>
              <a:gd name="T2" fmla="*/ 152 w 616"/>
              <a:gd name="T3" fmla="*/ 824 h 1012"/>
              <a:gd name="T4" fmla="*/ 396 w 616"/>
              <a:gd name="T5" fmla="*/ 476 h 1012"/>
              <a:gd name="T6" fmla="*/ 532 w 616"/>
              <a:gd name="T7" fmla="*/ 204 h 1012"/>
              <a:gd name="T8" fmla="*/ 616 w 616"/>
              <a:gd name="T9" fmla="*/ 0 h 1012"/>
              <a:gd name="T10" fmla="*/ 0 60000 65536"/>
              <a:gd name="T11" fmla="*/ 0 60000 65536"/>
              <a:gd name="T12" fmla="*/ 0 60000 65536"/>
              <a:gd name="T13" fmla="*/ 0 60000 65536"/>
              <a:gd name="T14" fmla="*/ 0 60000 65536"/>
              <a:gd name="T15" fmla="*/ 0 w 616"/>
              <a:gd name="T16" fmla="*/ 0 h 1012"/>
              <a:gd name="T17" fmla="*/ 616 w 616"/>
              <a:gd name="T18" fmla="*/ 1012 h 1012"/>
            </a:gdLst>
            <a:ahLst/>
            <a:cxnLst>
              <a:cxn ang="T10">
                <a:pos x="T0" y="T1"/>
              </a:cxn>
              <a:cxn ang="T11">
                <a:pos x="T2" y="T3"/>
              </a:cxn>
              <a:cxn ang="T12">
                <a:pos x="T4" y="T5"/>
              </a:cxn>
              <a:cxn ang="T13">
                <a:pos x="T6" y="T7"/>
              </a:cxn>
              <a:cxn ang="T14">
                <a:pos x="T8" y="T9"/>
              </a:cxn>
            </a:cxnLst>
            <a:rect l="T15" t="T16" r="T17" b="T18"/>
            <a:pathLst>
              <a:path w="616" h="1012">
                <a:moveTo>
                  <a:pt x="0" y="1012"/>
                </a:moveTo>
                <a:cubicBezTo>
                  <a:pt x="43" y="962"/>
                  <a:pt x="86" y="913"/>
                  <a:pt x="152" y="824"/>
                </a:cubicBezTo>
                <a:cubicBezTo>
                  <a:pt x="218" y="735"/>
                  <a:pt x="333" y="579"/>
                  <a:pt x="396" y="476"/>
                </a:cubicBezTo>
                <a:cubicBezTo>
                  <a:pt x="459" y="373"/>
                  <a:pt x="495" y="283"/>
                  <a:pt x="532" y="204"/>
                </a:cubicBezTo>
                <a:cubicBezTo>
                  <a:pt x="569" y="125"/>
                  <a:pt x="592" y="62"/>
                  <a:pt x="616" y="0"/>
                </a:cubicBezTo>
              </a:path>
            </a:pathLst>
          </a:custGeom>
          <a:noFill/>
          <a:ln w="25400">
            <a:solidFill>
              <a:srgbClr val="8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77" name="Freeform 4"/>
          <p:cNvSpPr>
            <a:spLocks/>
          </p:cNvSpPr>
          <p:nvPr/>
        </p:nvSpPr>
        <p:spPr bwMode="auto">
          <a:xfrm>
            <a:off x="4945063" y="2519363"/>
            <a:ext cx="1422400" cy="2171700"/>
          </a:xfrm>
          <a:custGeom>
            <a:avLst/>
            <a:gdLst>
              <a:gd name="T0" fmla="*/ 0 w 616"/>
              <a:gd name="T1" fmla="*/ 1012 h 1012"/>
              <a:gd name="T2" fmla="*/ 152 w 616"/>
              <a:gd name="T3" fmla="*/ 824 h 1012"/>
              <a:gd name="T4" fmla="*/ 396 w 616"/>
              <a:gd name="T5" fmla="*/ 476 h 1012"/>
              <a:gd name="T6" fmla="*/ 532 w 616"/>
              <a:gd name="T7" fmla="*/ 204 h 1012"/>
              <a:gd name="T8" fmla="*/ 616 w 616"/>
              <a:gd name="T9" fmla="*/ 0 h 1012"/>
              <a:gd name="T10" fmla="*/ 0 60000 65536"/>
              <a:gd name="T11" fmla="*/ 0 60000 65536"/>
              <a:gd name="T12" fmla="*/ 0 60000 65536"/>
              <a:gd name="T13" fmla="*/ 0 60000 65536"/>
              <a:gd name="T14" fmla="*/ 0 60000 65536"/>
              <a:gd name="T15" fmla="*/ 0 w 616"/>
              <a:gd name="T16" fmla="*/ 0 h 1012"/>
              <a:gd name="T17" fmla="*/ 616 w 616"/>
              <a:gd name="T18" fmla="*/ 1012 h 1012"/>
            </a:gdLst>
            <a:ahLst/>
            <a:cxnLst>
              <a:cxn ang="T10">
                <a:pos x="T0" y="T1"/>
              </a:cxn>
              <a:cxn ang="T11">
                <a:pos x="T2" y="T3"/>
              </a:cxn>
              <a:cxn ang="T12">
                <a:pos x="T4" y="T5"/>
              </a:cxn>
              <a:cxn ang="T13">
                <a:pos x="T6" y="T7"/>
              </a:cxn>
              <a:cxn ang="T14">
                <a:pos x="T8" y="T9"/>
              </a:cxn>
            </a:cxnLst>
            <a:rect l="T15" t="T16" r="T17" b="T18"/>
            <a:pathLst>
              <a:path w="616" h="1012">
                <a:moveTo>
                  <a:pt x="0" y="1012"/>
                </a:moveTo>
                <a:cubicBezTo>
                  <a:pt x="43" y="962"/>
                  <a:pt x="86" y="913"/>
                  <a:pt x="152" y="824"/>
                </a:cubicBezTo>
                <a:cubicBezTo>
                  <a:pt x="218" y="735"/>
                  <a:pt x="333" y="579"/>
                  <a:pt x="396" y="476"/>
                </a:cubicBezTo>
                <a:cubicBezTo>
                  <a:pt x="459" y="373"/>
                  <a:pt x="495" y="283"/>
                  <a:pt x="532" y="204"/>
                </a:cubicBezTo>
                <a:cubicBezTo>
                  <a:pt x="569" y="125"/>
                  <a:pt x="592" y="62"/>
                  <a:pt x="616" y="0"/>
                </a:cubicBezTo>
              </a:path>
            </a:pathLst>
          </a:custGeom>
          <a:noFill/>
          <a:ln w="25400">
            <a:solidFill>
              <a:srgbClr val="9966FF"/>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3" name="Group 9"/>
          <p:cNvGrpSpPr>
            <a:grpSpLocks/>
          </p:cNvGrpSpPr>
          <p:nvPr/>
        </p:nvGrpSpPr>
        <p:grpSpPr bwMode="auto">
          <a:xfrm>
            <a:off x="504825" y="3198813"/>
            <a:ext cx="4913313" cy="2901950"/>
            <a:chOff x="768" y="2060"/>
            <a:chExt cx="3095" cy="1828"/>
          </a:xfrm>
        </p:grpSpPr>
        <p:sp>
          <p:nvSpPr>
            <p:cNvPr id="58384" name="Line 10"/>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8385" name="Line 11"/>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8386" name="Freeform 12"/>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87" name="Freeform 13"/>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88" name="Freeform 14"/>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89" name="Freeform 15"/>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0" name="Freeform 16"/>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1" name="Freeform 17"/>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2" name="Line 18"/>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8393" name="Freeform 19"/>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4" name="Freeform 20"/>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5" name="Freeform 21"/>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96" name="Line 22"/>
            <p:cNvSpPr>
              <a:spLocks noChangeShapeType="1"/>
            </p:cNvSpPr>
            <p:nvPr/>
          </p:nvSpPr>
          <p:spPr bwMode="auto">
            <a:xfrm>
              <a:off x="1380" y="2592"/>
              <a:ext cx="48" cy="12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4" name="Group 23"/>
            <p:cNvGrpSpPr>
              <a:grpSpLocks/>
            </p:cNvGrpSpPr>
            <p:nvPr/>
          </p:nvGrpSpPr>
          <p:grpSpPr bwMode="auto">
            <a:xfrm>
              <a:off x="800" y="2060"/>
              <a:ext cx="2504" cy="281"/>
              <a:chOff x="800" y="2060"/>
              <a:chExt cx="2504" cy="281"/>
            </a:xfrm>
          </p:grpSpPr>
          <p:sp>
            <p:nvSpPr>
              <p:cNvPr id="58401" name="Freeform 24"/>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2" name="Freeform 25"/>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3" name="Freeform 26"/>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4" name="Freeform 27"/>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5" name="Freeform 28"/>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6" name="Freeform 29"/>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7" name="Freeform 30"/>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 name="Group 31"/>
            <p:cNvGrpSpPr>
              <a:grpSpLocks/>
            </p:cNvGrpSpPr>
            <p:nvPr/>
          </p:nvGrpSpPr>
          <p:grpSpPr bwMode="auto">
            <a:xfrm>
              <a:off x="768" y="2208"/>
              <a:ext cx="3095" cy="421"/>
              <a:chOff x="668" y="2208"/>
              <a:chExt cx="3195" cy="421"/>
            </a:xfrm>
          </p:grpSpPr>
          <p:sp>
            <p:nvSpPr>
              <p:cNvPr id="58399" name="Freeform 32"/>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400" name="Freeform 33"/>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sp>
        <p:nvSpPr>
          <p:cNvPr id="58381" name="Text Box 8"/>
          <p:cNvSpPr txBox="1">
            <a:spLocks noChangeArrowheads="1"/>
          </p:cNvSpPr>
          <p:nvPr/>
        </p:nvSpPr>
        <p:spPr bwMode="auto">
          <a:xfrm>
            <a:off x="314325" y="5146675"/>
            <a:ext cx="1881188" cy="7302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i="1" dirty="0">
                <a:solidFill>
                  <a:schemeClr val="bg1"/>
                </a:solidFill>
                <a:latin typeface="Arial" panose="020B0604020202020204" pitchFamily="34" charset="0"/>
              </a:rPr>
              <a:t>DEEPER TARGETS REQUIRE MORE APERTURE</a:t>
            </a:r>
            <a:endParaRPr lang="en-US" altLang="en-US" sz="1400" b="1" dirty="0">
              <a:solidFill>
                <a:schemeClr val="bg1"/>
              </a:solidFill>
              <a:latin typeface="Arial" panose="020B0604020202020204" pitchFamily="34" charset="0"/>
            </a:endParaRPr>
          </a:p>
        </p:txBody>
      </p:sp>
      <p:sp>
        <p:nvSpPr>
          <p:cNvPr id="58382" name="Freeform 48"/>
          <p:cNvSpPr>
            <a:spLocks/>
          </p:cNvSpPr>
          <p:nvPr/>
        </p:nvSpPr>
        <p:spPr bwMode="auto">
          <a:xfrm>
            <a:off x="590550" y="2309813"/>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8383" name="Rectangle 49"/>
          <p:cNvSpPr>
            <a:spLocks noGrp="1" noChangeArrowheads="1"/>
          </p:cNvSpPr>
          <p:nvPr>
            <p:ph type="title"/>
          </p:nvPr>
        </p:nvSpPr>
        <p:spPr/>
        <p:txBody>
          <a:bodyPr/>
          <a:lstStyle/>
          <a:p>
            <a:r>
              <a:rPr lang="en-US" altLang="en-US" dirty="0" smtClean="0"/>
              <a:t>Determining Surface Area</a:t>
            </a:r>
          </a:p>
        </p:txBody>
      </p:sp>
      <p:sp>
        <p:nvSpPr>
          <p:cNvPr id="41" name="Freeform 4"/>
          <p:cNvSpPr>
            <a:spLocks/>
          </p:cNvSpPr>
          <p:nvPr/>
        </p:nvSpPr>
        <p:spPr bwMode="auto">
          <a:xfrm>
            <a:off x="4855923" y="2518913"/>
            <a:ext cx="2148725" cy="2842135"/>
          </a:xfrm>
          <a:custGeom>
            <a:avLst/>
            <a:gdLst>
              <a:gd name="T0" fmla="*/ 0 w 616"/>
              <a:gd name="T1" fmla="*/ 1012 h 1012"/>
              <a:gd name="T2" fmla="*/ 152 w 616"/>
              <a:gd name="T3" fmla="*/ 824 h 1012"/>
              <a:gd name="T4" fmla="*/ 396 w 616"/>
              <a:gd name="T5" fmla="*/ 476 h 1012"/>
              <a:gd name="T6" fmla="*/ 532 w 616"/>
              <a:gd name="T7" fmla="*/ 204 h 1012"/>
              <a:gd name="T8" fmla="*/ 616 w 616"/>
              <a:gd name="T9" fmla="*/ 0 h 1012"/>
              <a:gd name="T10" fmla="*/ 0 60000 65536"/>
              <a:gd name="T11" fmla="*/ 0 60000 65536"/>
              <a:gd name="T12" fmla="*/ 0 60000 65536"/>
              <a:gd name="T13" fmla="*/ 0 60000 65536"/>
              <a:gd name="T14" fmla="*/ 0 60000 65536"/>
              <a:gd name="T15" fmla="*/ 0 w 616"/>
              <a:gd name="T16" fmla="*/ 0 h 1012"/>
              <a:gd name="T17" fmla="*/ 616 w 616"/>
              <a:gd name="T18" fmla="*/ 1012 h 1012"/>
            </a:gdLst>
            <a:ahLst/>
            <a:cxnLst>
              <a:cxn ang="T10">
                <a:pos x="T0" y="T1"/>
              </a:cxn>
              <a:cxn ang="T11">
                <a:pos x="T2" y="T3"/>
              </a:cxn>
              <a:cxn ang="T12">
                <a:pos x="T4" y="T5"/>
              </a:cxn>
              <a:cxn ang="T13">
                <a:pos x="T6" y="T7"/>
              </a:cxn>
              <a:cxn ang="T14">
                <a:pos x="T8" y="T9"/>
              </a:cxn>
            </a:cxnLst>
            <a:rect l="T15" t="T16" r="T17" b="T18"/>
            <a:pathLst>
              <a:path w="616" h="1012">
                <a:moveTo>
                  <a:pt x="0" y="1012"/>
                </a:moveTo>
                <a:cubicBezTo>
                  <a:pt x="43" y="962"/>
                  <a:pt x="86" y="913"/>
                  <a:pt x="152" y="824"/>
                </a:cubicBezTo>
                <a:cubicBezTo>
                  <a:pt x="218" y="735"/>
                  <a:pt x="333" y="579"/>
                  <a:pt x="396" y="476"/>
                </a:cubicBezTo>
                <a:cubicBezTo>
                  <a:pt x="459" y="373"/>
                  <a:pt x="495" y="283"/>
                  <a:pt x="532" y="204"/>
                </a:cubicBezTo>
                <a:cubicBezTo>
                  <a:pt x="569" y="125"/>
                  <a:pt x="592" y="62"/>
                  <a:pt x="616" y="0"/>
                </a:cubicBezTo>
              </a:path>
            </a:pathLst>
          </a:custGeom>
          <a:noFill/>
          <a:ln w="25400">
            <a:solidFill>
              <a:srgbClr val="FF00FF"/>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2" name="Line 3"/>
          <p:cNvSpPr>
            <a:spLocks noChangeShapeType="1"/>
          </p:cNvSpPr>
          <p:nvPr/>
        </p:nvSpPr>
        <p:spPr bwMode="auto">
          <a:xfrm>
            <a:off x="49926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3" name="Line 4"/>
          <p:cNvSpPr>
            <a:spLocks noChangeShapeType="1"/>
          </p:cNvSpPr>
          <p:nvPr/>
        </p:nvSpPr>
        <p:spPr bwMode="auto">
          <a:xfrm>
            <a:off x="14874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5" name="Line 43"/>
          <p:cNvSpPr>
            <a:spLocks noChangeShapeType="1"/>
          </p:cNvSpPr>
          <p:nvPr/>
        </p:nvSpPr>
        <p:spPr bwMode="auto">
          <a:xfrm>
            <a:off x="7081617" y="1743075"/>
            <a:ext cx="0" cy="381000"/>
          </a:xfrm>
          <a:prstGeom prst="line">
            <a:avLst/>
          </a:prstGeom>
          <a:noFill/>
          <a:ln w="38100" cap="rnd">
            <a:solidFill>
              <a:srgbClr val="99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6" name="Text Box 44"/>
          <p:cNvSpPr txBox="1">
            <a:spLocks noChangeArrowheads="1"/>
          </p:cNvSpPr>
          <p:nvPr/>
        </p:nvSpPr>
        <p:spPr bwMode="auto">
          <a:xfrm rot="-2582223">
            <a:off x="5537316" y="1367120"/>
            <a:ext cx="1352550"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FF00FF"/>
                </a:solidFill>
                <a:latin typeface="Arial" panose="020B0604020202020204" pitchFamily="34" charset="0"/>
              </a:rPr>
              <a:t>APERTURE</a:t>
            </a:r>
          </a:p>
        </p:txBody>
      </p:sp>
      <p:sp>
        <p:nvSpPr>
          <p:cNvPr id="47" name="Line 45"/>
          <p:cNvSpPr>
            <a:spLocks noChangeShapeType="1"/>
          </p:cNvSpPr>
          <p:nvPr/>
        </p:nvSpPr>
        <p:spPr bwMode="auto">
          <a:xfrm>
            <a:off x="5010150" y="2024063"/>
            <a:ext cx="2006112" cy="0"/>
          </a:xfrm>
          <a:prstGeom prst="line">
            <a:avLst/>
          </a:prstGeom>
          <a:noFill/>
          <a:ln w="57150">
            <a:solidFill>
              <a:srgbClr val="99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237747631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4"/>
          <p:cNvSpPr>
            <a:spLocks noChangeArrowheads="1"/>
          </p:cNvSpPr>
          <p:nvPr/>
        </p:nvSpPr>
        <p:spPr bwMode="auto">
          <a:xfrm>
            <a:off x="450850" y="1422400"/>
            <a:ext cx="7389813"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47" name="Rectangle 46"/>
          <p:cNvSpPr/>
          <p:nvPr/>
        </p:nvSpPr>
        <p:spPr bwMode="auto">
          <a:xfrm>
            <a:off x="1652955" y="2215661"/>
            <a:ext cx="3323491"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9397" name="Text Box 9"/>
          <p:cNvSpPr txBox="1">
            <a:spLocks noChangeArrowheads="1"/>
          </p:cNvSpPr>
          <p:nvPr/>
        </p:nvSpPr>
        <p:spPr bwMode="auto">
          <a:xfrm>
            <a:off x="239713" y="5392738"/>
            <a:ext cx="1612900" cy="7302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i="1" dirty="0">
                <a:solidFill>
                  <a:schemeClr val="bg1"/>
                </a:solidFill>
                <a:latin typeface="Arial" panose="020B0604020202020204" pitchFamily="34" charset="0"/>
              </a:rPr>
              <a:t>STEEPER DIPS REQUIRE MORE APERTURE</a:t>
            </a:r>
            <a:endParaRPr lang="en-US" altLang="en-US" sz="1400" b="1" dirty="0">
              <a:solidFill>
                <a:schemeClr val="bg1"/>
              </a:solidFill>
              <a:latin typeface="Arial" panose="020B0604020202020204" pitchFamily="34" charset="0"/>
            </a:endParaRPr>
          </a:p>
        </p:txBody>
      </p:sp>
      <p:grpSp>
        <p:nvGrpSpPr>
          <p:cNvPr id="2" name="Group 45"/>
          <p:cNvGrpSpPr>
            <a:grpSpLocks/>
          </p:cNvGrpSpPr>
          <p:nvPr/>
        </p:nvGrpSpPr>
        <p:grpSpPr bwMode="auto">
          <a:xfrm>
            <a:off x="847725" y="2200275"/>
            <a:ext cx="6273800" cy="3657600"/>
            <a:chOff x="768" y="1584"/>
            <a:chExt cx="3952" cy="2304"/>
          </a:xfrm>
        </p:grpSpPr>
        <p:grpSp>
          <p:nvGrpSpPr>
            <p:cNvPr id="3" name="Group 3"/>
            <p:cNvGrpSpPr>
              <a:grpSpLocks/>
            </p:cNvGrpSpPr>
            <p:nvPr/>
          </p:nvGrpSpPr>
          <p:grpSpPr bwMode="auto">
            <a:xfrm>
              <a:off x="3244" y="1584"/>
              <a:ext cx="1476" cy="1824"/>
              <a:chOff x="3244" y="1584"/>
              <a:chExt cx="1841" cy="1824"/>
            </a:xfrm>
          </p:grpSpPr>
          <p:sp>
            <p:nvSpPr>
              <p:cNvPr id="59435" name="Line 4"/>
              <p:cNvSpPr>
                <a:spLocks noChangeShapeType="1"/>
              </p:cNvSpPr>
              <p:nvPr/>
            </p:nvSpPr>
            <p:spPr bwMode="auto">
              <a:xfrm flipV="1">
                <a:off x="3244" y="1584"/>
                <a:ext cx="0" cy="1688"/>
              </a:xfrm>
              <a:prstGeom prst="line">
                <a:avLst/>
              </a:prstGeom>
              <a:noFill/>
              <a:ln w="25400">
                <a:solidFill>
                  <a:srgbClr val="333399"/>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9436" name="Freeform 5"/>
              <p:cNvSpPr>
                <a:spLocks/>
              </p:cNvSpPr>
              <p:nvPr/>
            </p:nvSpPr>
            <p:spPr bwMode="auto">
              <a:xfrm>
                <a:off x="3312" y="1616"/>
                <a:ext cx="336" cy="1648"/>
              </a:xfrm>
              <a:custGeom>
                <a:avLst/>
                <a:gdLst>
                  <a:gd name="T0" fmla="*/ 0 w 424"/>
                  <a:gd name="T1" fmla="*/ 1648 h 1648"/>
                  <a:gd name="T2" fmla="*/ 96 w 424"/>
                  <a:gd name="T3" fmla="*/ 1368 h 1648"/>
                  <a:gd name="T4" fmla="*/ 240 w 424"/>
                  <a:gd name="T5" fmla="*/ 880 h 1648"/>
                  <a:gd name="T6" fmla="*/ 388 w 424"/>
                  <a:gd name="T7" fmla="*/ 200 h 1648"/>
                  <a:gd name="T8" fmla="*/ 424 w 424"/>
                  <a:gd name="T9" fmla="*/ 0 h 1648"/>
                  <a:gd name="T10" fmla="*/ 0 60000 65536"/>
                  <a:gd name="T11" fmla="*/ 0 60000 65536"/>
                  <a:gd name="T12" fmla="*/ 0 60000 65536"/>
                  <a:gd name="T13" fmla="*/ 0 60000 65536"/>
                  <a:gd name="T14" fmla="*/ 0 60000 65536"/>
                  <a:gd name="T15" fmla="*/ 0 w 424"/>
                  <a:gd name="T16" fmla="*/ 0 h 1648"/>
                  <a:gd name="T17" fmla="*/ 424 w 424"/>
                  <a:gd name="T18" fmla="*/ 1648 h 1648"/>
                </a:gdLst>
                <a:ahLst/>
                <a:cxnLst>
                  <a:cxn ang="T10">
                    <a:pos x="T0" y="T1"/>
                  </a:cxn>
                  <a:cxn ang="T11">
                    <a:pos x="T2" y="T3"/>
                  </a:cxn>
                  <a:cxn ang="T12">
                    <a:pos x="T4" y="T5"/>
                  </a:cxn>
                  <a:cxn ang="T13">
                    <a:pos x="T6" y="T7"/>
                  </a:cxn>
                  <a:cxn ang="T14">
                    <a:pos x="T8" y="T9"/>
                  </a:cxn>
                </a:cxnLst>
                <a:rect l="T15" t="T16" r="T17" b="T18"/>
                <a:pathLst>
                  <a:path w="424" h="1648">
                    <a:moveTo>
                      <a:pt x="0" y="1648"/>
                    </a:moveTo>
                    <a:cubicBezTo>
                      <a:pt x="28" y="1572"/>
                      <a:pt x="56" y="1496"/>
                      <a:pt x="96" y="1368"/>
                    </a:cubicBezTo>
                    <a:cubicBezTo>
                      <a:pt x="136" y="1240"/>
                      <a:pt x="191" y="1075"/>
                      <a:pt x="240" y="880"/>
                    </a:cubicBezTo>
                    <a:cubicBezTo>
                      <a:pt x="289" y="685"/>
                      <a:pt x="357" y="347"/>
                      <a:pt x="388" y="200"/>
                    </a:cubicBezTo>
                    <a:cubicBezTo>
                      <a:pt x="419" y="53"/>
                      <a:pt x="421" y="26"/>
                      <a:pt x="424"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7" name="Freeform 6"/>
              <p:cNvSpPr>
                <a:spLocks/>
              </p:cNvSpPr>
              <p:nvPr/>
            </p:nvSpPr>
            <p:spPr bwMode="auto">
              <a:xfrm>
                <a:off x="3360" y="1620"/>
                <a:ext cx="912" cy="1696"/>
              </a:xfrm>
              <a:custGeom>
                <a:avLst/>
                <a:gdLst>
                  <a:gd name="T0" fmla="*/ 0 w 1108"/>
                  <a:gd name="T1" fmla="*/ 1692 h 1696"/>
                  <a:gd name="T2" fmla="*/ 24 w 1108"/>
                  <a:gd name="T3" fmla="*/ 1696 h 1696"/>
                  <a:gd name="T4" fmla="*/ 216 w 1108"/>
                  <a:gd name="T5" fmla="*/ 1492 h 1696"/>
                  <a:gd name="T6" fmla="*/ 628 w 1108"/>
                  <a:gd name="T7" fmla="*/ 1004 h 1696"/>
                  <a:gd name="T8" fmla="*/ 948 w 1108"/>
                  <a:gd name="T9" fmla="*/ 460 h 1696"/>
                  <a:gd name="T10" fmla="*/ 1108 w 1108"/>
                  <a:gd name="T11" fmla="*/ 0 h 1696"/>
                  <a:gd name="T12" fmla="*/ 0 60000 65536"/>
                  <a:gd name="T13" fmla="*/ 0 60000 65536"/>
                  <a:gd name="T14" fmla="*/ 0 60000 65536"/>
                  <a:gd name="T15" fmla="*/ 0 60000 65536"/>
                  <a:gd name="T16" fmla="*/ 0 60000 65536"/>
                  <a:gd name="T17" fmla="*/ 0 60000 65536"/>
                  <a:gd name="T18" fmla="*/ 0 w 1108"/>
                  <a:gd name="T19" fmla="*/ 0 h 1696"/>
                  <a:gd name="T20" fmla="*/ 1108 w 1108"/>
                  <a:gd name="T21" fmla="*/ 1696 h 1696"/>
                </a:gdLst>
                <a:ahLst/>
                <a:cxnLst>
                  <a:cxn ang="T12">
                    <a:pos x="T0" y="T1"/>
                  </a:cxn>
                  <a:cxn ang="T13">
                    <a:pos x="T2" y="T3"/>
                  </a:cxn>
                  <a:cxn ang="T14">
                    <a:pos x="T4" y="T5"/>
                  </a:cxn>
                  <a:cxn ang="T15">
                    <a:pos x="T6" y="T7"/>
                  </a:cxn>
                  <a:cxn ang="T16">
                    <a:pos x="T8" y="T9"/>
                  </a:cxn>
                  <a:cxn ang="T17">
                    <a:pos x="T10" y="T11"/>
                  </a:cxn>
                </a:cxnLst>
                <a:rect l="T18" t="T19" r="T20" b="T21"/>
                <a:pathLst>
                  <a:path w="1108" h="1696">
                    <a:moveTo>
                      <a:pt x="0" y="1692"/>
                    </a:moveTo>
                    <a:lnTo>
                      <a:pt x="24" y="1696"/>
                    </a:lnTo>
                    <a:cubicBezTo>
                      <a:pt x="60" y="1663"/>
                      <a:pt x="115" y="1607"/>
                      <a:pt x="216" y="1492"/>
                    </a:cubicBezTo>
                    <a:cubicBezTo>
                      <a:pt x="317" y="1377"/>
                      <a:pt x="506" y="1176"/>
                      <a:pt x="628" y="1004"/>
                    </a:cubicBezTo>
                    <a:cubicBezTo>
                      <a:pt x="750" y="832"/>
                      <a:pt x="868" y="627"/>
                      <a:pt x="948" y="460"/>
                    </a:cubicBezTo>
                    <a:cubicBezTo>
                      <a:pt x="1028" y="293"/>
                      <a:pt x="1068" y="146"/>
                      <a:pt x="1108"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8" name="Freeform 7"/>
              <p:cNvSpPr>
                <a:spLocks/>
              </p:cNvSpPr>
              <p:nvPr/>
            </p:nvSpPr>
            <p:spPr bwMode="auto">
              <a:xfrm>
                <a:off x="3436" y="1624"/>
                <a:ext cx="1649" cy="1784"/>
              </a:xfrm>
              <a:custGeom>
                <a:avLst/>
                <a:gdLst>
                  <a:gd name="T0" fmla="*/ 20 w 2028"/>
                  <a:gd name="T1" fmla="*/ 1784 h 1784"/>
                  <a:gd name="T2" fmla="*/ 0 w 2028"/>
                  <a:gd name="T3" fmla="*/ 1764 h 1784"/>
                  <a:gd name="T4" fmla="*/ 276 w 2028"/>
                  <a:gd name="T5" fmla="*/ 1624 h 1784"/>
                  <a:gd name="T6" fmla="*/ 960 w 2028"/>
                  <a:gd name="T7" fmla="*/ 1208 h 1784"/>
                  <a:gd name="T8" fmla="*/ 1556 w 2028"/>
                  <a:gd name="T9" fmla="*/ 712 h 1784"/>
                  <a:gd name="T10" fmla="*/ 1876 w 2028"/>
                  <a:gd name="T11" fmla="*/ 304 h 1784"/>
                  <a:gd name="T12" fmla="*/ 2028 w 2028"/>
                  <a:gd name="T13" fmla="*/ 0 h 1784"/>
                  <a:gd name="T14" fmla="*/ 0 60000 65536"/>
                  <a:gd name="T15" fmla="*/ 0 60000 65536"/>
                  <a:gd name="T16" fmla="*/ 0 60000 65536"/>
                  <a:gd name="T17" fmla="*/ 0 60000 65536"/>
                  <a:gd name="T18" fmla="*/ 0 60000 65536"/>
                  <a:gd name="T19" fmla="*/ 0 60000 65536"/>
                  <a:gd name="T20" fmla="*/ 0 60000 65536"/>
                  <a:gd name="T21" fmla="*/ 0 w 2028"/>
                  <a:gd name="T22" fmla="*/ 0 h 1784"/>
                  <a:gd name="T23" fmla="*/ 2028 w 2028"/>
                  <a:gd name="T24" fmla="*/ 1784 h 17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8" h="1784">
                    <a:moveTo>
                      <a:pt x="20" y="1784"/>
                    </a:moveTo>
                    <a:lnTo>
                      <a:pt x="0" y="1764"/>
                    </a:lnTo>
                    <a:cubicBezTo>
                      <a:pt x="43" y="1737"/>
                      <a:pt x="116" y="1717"/>
                      <a:pt x="276" y="1624"/>
                    </a:cubicBezTo>
                    <a:cubicBezTo>
                      <a:pt x="436" y="1531"/>
                      <a:pt x="747" y="1360"/>
                      <a:pt x="960" y="1208"/>
                    </a:cubicBezTo>
                    <a:cubicBezTo>
                      <a:pt x="1173" y="1056"/>
                      <a:pt x="1403" y="863"/>
                      <a:pt x="1556" y="712"/>
                    </a:cubicBezTo>
                    <a:cubicBezTo>
                      <a:pt x="1709" y="561"/>
                      <a:pt x="1797" y="423"/>
                      <a:pt x="1876" y="304"/>
                    </a:cubicBezTo>
                    <a:cubicBezTo>
                      <a:pt x="1955" y="185"/>
                      <a:pt x="1991" y="92"/>
                      <a:pt x="2028"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4" name="Group 10"/>
            <p:cNvGrpSpPr>
              <a:grpSpLocks/>
            </p:cNvGrpSpPr>
            <p:nvPr/>
          </p:nvGrpSpPr>
          <p:grpSpPr bwMode="auto">
            <a:xfrm>
              <a:off x="768" y="2060"/>
              <a:ext cx="3095" cy="1828"/>
              <a:chOff x="768" y="2060"/>
              <a:chExt cx="3095" cy="1828"/>
            </a:xfrm>
          </p:grpSpPr>
          <p:sp>
            <p:nvSpPr>
              <p:cNvPr id="59411" name="Line 11"/>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9412" name="Line 12"/>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9413" name="Freeform 13"/>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4" name="Freeform 14"/>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5" name="Freeform 15"/>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6" name="Freeform 16"/>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7" name="Freeform 17"/>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8" name="Freeform 18"/>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19" name="Line 19"/>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9420" name="Freeform 20"/>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21" name="Freeform 21"/>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22" name="Freeform 22"/>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23" name="Line 23"/>
              <p:cNvSpPr>
                <a:spLocks noChangeShapeType="1"/>
              </p:cNvSpPr>
              <p:nvPr/>
            </p:nvSpPr>
            <p:spPr bwMode="auto">
              <a:xfrm>
                <a:off x="1380" y="2592"/>
                <a:ext cx="48" cy="12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5" name="Group 24"/>
              <p:cNvGrpSpPr>
                <a:grpSpLocks/>
              </p:cNvGrpSpPr>
              <p:nvPr/>
            </p:nvGrpSpPr>
            <p:grpSpPr bwMode="auto">
              <a:xfrm>
                <a:off x="800" y="2060"/>
                <a:ext cx="2504" cy="281"/>
                <a:chOff x="800" y="2060"/>
                <a:chExt cx="2504" cy="281"/>
              </a:xfrm>
            </p:grpSpPr>
            <p:sp>
              <p:nvSpPr>
                <p:cNvPr id="59428" name="Freeform 25"/>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29" name="Freeform 26"/>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0" name="Freeform 27"/>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1" name="Freeform 28"/>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2" name="Freeform 29"/>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3" name="Freeform 30"/>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34" name="Freeform 31"/>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6" name="Group 32"/>
              <p:cNvGrpSpPr>
                <a:grpSpLocks/>
              </p:cNvGrpSpPr>
              <p:nvPr/>
            </p:nvGrpSpPr>
            <p:grpSpPr bwMode="auto">
              <a:xfrm>
                <a:off x="768" y="2208"/>
                <a:ext cx="3095" cy="421"/>
                <a:chOff x="668" y="2208"/>
                <a:chExt cx="3195" cy="421"/>
              </a:xfrm>
            </p:grpSpPr>
            <p:sp>
              <p:nvSpPr>
                <p:cNvPr id="59426" name="Freeform 33"/>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27" name="Freeform 34"/>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grpSp>
        <p:nvGrpSpPr>
          <p:cNvPr id="7" name="Group 46"/>
          <p:cNvGrpSpPr>
            <a:grpSpLocks/>
          </p:cNvGrpSpPr>
          <p:nvPr/>
        </p:nvGrpSpPr>
        <p:grpSpPr bwMode="auto">
          <a:xfrm>
            <a:off x="1657350" y="1666875"/>
            <a:ext cx="3352800" cy="581025"/>
            <a:chOff x="1344" y="1152"/>
            <a:chExt cx="2112" cy="366"/>
          </a:xfrm>
        </p:grpSpPr>
        <p:sp>
          <p:nvSpPr>
            <p:cNvPr id="59406" name="Text Box 47"/>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59407" name="Line 48"/>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59408" name="Line 49"/>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59400" name="Text Box 50"/>
          <p:cNvSpPr txBox="1">
            <a:spLocks noChangeArrowheads="1"/>
          </p:cNvSpPr>
          <p:nvPr/>
        </p:nvSpPr>
        <p:spPr bwMode="auto">
          <a:xfrm>
            <a:off x="2492375" y="2316163"/>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59403" name="Freeform 53"/>
          <p:cNvSpPr>
            <a:spLocks/>
          </p:cNvSpPr>
          <p:nvPr/>
        </p:nvSpPr>
        <p:spPr bwMode="auto">
          <a:xfrm>
            <a:off x="742950" y="2462213"/>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9404" name="Text Box 54"/>
          <p:cNvSpPr txBox="1">
            <a:spLocks noChangeArrowheads="1"/>
          </p:cNvSpPr>
          <p:nvPr/>
        </p:nvSpPr>
        <p:spPr bwMode="auto">
          <a:xfrm>
            <a:off x="6165850" y="4433888"/>
            <a:ext cx="2743200" cy="1470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pPr>
            <a:r>
              <a:rPr lang="en-US" altLang="en-US" sz="2000" dirty="0">
                <a:solidFill>
                  <a:srgbClr val="FFFFFF"/>
                </a:solidFill>
                <a:latin typeface="Arial" panose="020B0604020202020204" pitchFamily="34" charset="0"/>
              </a:rPr>
              <a:t>KEY EFFECTS</a:t>
            </a:r>
          </a:p>
          <a:p>
            <a:pPr lvl="1">
              <a:spcBef>
                <a:spcPct val="10000"/>
              </a:spcBef>
              <a:buFontTx/>
              <a:buChar char="•"/>
            </a:pPr>
            <a:r>
              <a:rPr lang="en-US" altLang="en-US" sz="1600" dirty="0">
                <a:solidFill>
                  <a:schemeClr val="bg1"/>
                </a:solidFill>
                <a:latin typeface="Arial" panose="020B0604020202020204" pitchFamily="34" charset="0"/>
              </a:rPr>
              <a:t> DIPPING BEDS</a:t>
            </a:r>
          </a:p>
          <a:p>
            <a:pPr lvl="1">
              <a:spcBef>
                <a:spcPct val="10000"/>
              </a:spcBef>
              <a:buFontTx/>
              <a:buChar char="•"/>
            </a:pPr>
            <a:r>
              <a:rPr lang="en-US" altLang="en-US" sz="1600" dirty="0">
                <a:solidFill>
                  <a:schemeClr val="bg1"/>
                </a:solidFill>
                <a:latin typeface="Arial" panose="020B0604020202020204" pitchFamily="34" charset="0"/>
              </a:rPr>
              <a:t> INCREASING DEPTH</a:t>
            </a:r>
          </a:p>
          <a:p>
            <a:pPr lvl="1">
              <a:spcBef>
                <a:spcPct val="10000"/>
              </a:spcBef>
              <a:buFontTx/>
              <a:buChar char="•"/>
            </a:pPr>
            <a:r>
              <a:rPr lang="en-US" altLang="en-US" sz="1600" b="1" dirty="0">
                <a:solidFill>
                  <a:srgbClr val="FFFF00"/>
                </a:solidFill>
                <a:latin typeface="Arial" panose="020B0604020202020204" pitchFamily="34" charset="0"/>
              </a:rPr>
              <a:t> INCREASING DIP</a:t>
            </a:r>
          </a:p>
          <a:p>
            <a:pPr lvl="1">
              <a:spcBef>
                <a:spcPct val="10000"/>
              </a:spcBef>
              <a:buFontTx/>
              <a:buChar char="•"/>
            </a:pPr>
            <a:r>
              <a:rPr lang="en-US" altLang="en-US" sz="1600" dirty="0">
                <a:solidFill>
                  <a:srgbClr val="FFFFFF"/>
                </a:solidFill>
                <a:latin typeface="Arial" panose="020B0604020202020204" pitchFamily="34" charset="0"/>
              </a:rPr>
              <a:t> DIFFRACTIONS</a:t>
            </a:r>
            <a:endParaRPr lang="en-US" altLang="en-US" sz="2000" dirty="0">
              <a:solidFill>
                <a:srgbClr val="FFFFFF"/>
              </a:solidFill>
              <a:latin typeface="Arial" panose="020B0604020202020204" pitchFamily="34" charset="0"/>
            </a:endParaRPr>
          </a:p>
        </p:txBody>
      </p:sp>
      <p:sp>
        <p:nvSpPr>
          <p:cNvPr id="59405" name="Rectangle 55"/>
          <p:cNvSpPr>
            <a:spLocks noGrp="1" noChangeArrowheads="1"/>
          </p:cNvSpPr>
          <p:nvPr>
            <p:ph type="title"/>
          </p:nvPr>
        </p:nvSpPr>
        <p:spPr/>
        <p:txBody>
          <a:bodyPr/>
          <a:lstStyle/>
          <a:p>
            <a:r>
              <a:rPr lang="en-US" altLang="en-US" dirty="0" smtClean="0"/>
              <a:t>Determining Surface Area</a:t>
            </a:r>
          </a:p>
        </p:txBody>
      </p:sp>
      <p:sp>
        <p:nvSpPr>
          <p:cNvPr id="45" name="Line 3"/>
          <p:cNvSpPr>
            <a:spLocks noChangeShapeType="1"/>
          </p:cNvSpPr>
          <p:nvPr/>
        </p:nvSpPr>
        <p:spPr bwMode="auto">
          <a:xfrm>
            <a:off x="49926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6" name="Line 4"/>
          <p:cNvSpPr>
            <a:spLocks noChangeShapeType="1"/>
          </p:cNvSpPr>
          <p:nvPr/>
        </p:nvSpPr>
        <p:spPr bwMode="auto">
          <a:xfrm>
            <a:off x="162816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8" name="Line 43"/>
          <p:cNvSpPr>
            <a:spLocks noChangeShapeType="1"/>
          </p:cNvSpPr>
          <p:nvPr/>
        </p:nvSpPr>
        <p:spPr bwMode="auto">
          <a:xfrm>
            <a:off x="7134365" y="1743075"/>
            <a:ext cx="0" cy="381000"/>
          </a:xfrm>
          <a:prstGeom prst="line">
            <a:avLst/>
          </a:prstGeom>
          <a:noFill/>
          <a:ln w="38100" cap="rnd">
            <a:solidFill>
              <a:srgbClr val="99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49" name="Text Box 44"/>
          <p:cNvSpPr txBox="1">
            <a:spLocks noChangeArrowheads="1"/>
          </p:cNvSpPr>
          <p:nvPr/>
        </p:nvSpPr>
        <p:spPr bwMode="auto">
          <a:xfrm rot="-2582223">
            <a:off x="5625239" y="1367120"/>
            <a:ext cx="1352550"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FF00FF"/>
                </a:solidFill>
                <a:latin typeface="Arial" panose="020B0604020202020204" pitchFamily="34" charset="0"/>
              </a:rPr>
              <a:t>APERTURE</a:t>
            </a:r>
          </a:p>
        </p:txBody>
      </p:sp>
      <p:sp>
        <p:nvSpPr>
          <p:cNvPr id="50" name="Line 45"/>
          <p:cNvSpPr>
            <a:spLocks noChangeShapeType="1"/>
          </p:cNvSpPr>
          <p:nvPr/>
        </p:nvSpPr>
        <p:spPr bwMode="auto">
          <a:xfrm>
            <a:off x="5010149" y="2024063"/>
            <a:ext cx="2058865" cy="0"/>
          </a:xfrm>
          <a:prstGeom prst="line">
            <a:avLst/>
          </a:prstGeom>
          <a:noFill/>
          <a:ln w="57150">
            <a:solidFill>
              <a:srgbClr val="99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31628698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2"/>
          <p:cNvSpPr>
            <a:spLocks noChangeArrowheads="1"/>
          </p:cNvSpPr>
          <p:nvPr/>
        </p:nvSpPr>
        <p:spPr bwMode="auto">
          <a:xfrm>
            <a:off x="450850" y="1422400"/>
            <a:ext cx="7389813"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55" name="Rectangle 54"/>
          <p:cNvSpPr/>
          <p:nvPr/>
        </p:nvSpPr>
        <p:spPr bwMode="auto">
          <a:xfrm>
            <a:off x="1652955" y="2215661"/>
            <a:ext cx="3323491"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0421" name="Text Box 3"/>
          <p:cNvSpPr txBox="1">
            <a:spLocks noChangeArrowheads="1"/>
          </p:cNvSpPr>
          <p:nvPr/>
        </p:nvSpPr>
        <p:spPr bwMode="auto">
          <a:xfrm>
            <a:off x="1200150" y="5857875"/>
            <a:ext cx="1852613" cy="5175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i="1" dirty="0">
                <a:solidFill>
                  <a:schemeClr val="bg1"/>
                </a:solidFill>
                <a:latin typeface="Arial" panose="020B0604020202020204" pitchFamily="34" charset="0"/>
              </a:rPr>
              <a:t>We need to record diffraction energy</a:t>
            </a:r>
            <a:endParaRPr lang="en-US" altLang="en-US" sz="1400" b="1" dirty="0">
              <a:solidFill>
                <a:schemeClr val="bg1"/>
              </a:solidFill>
              <a:latin typeface="Arial" panose="020B0604020202020204" pitchFamily="34" charset="0"/>
            </a:endParaRPr>
          </a:p>
        </p:txBody>
      </p:sp>
      <p:grpSp>
        <p:nvGrpSpPr>
          <p:cNvPr id="2" name="Group 4"/>
          <p:cNvGrpSpPr>
            <a:grpSpLocks/>
          </p:cNvGrpSpPr>
          <p:nvPr/>
        </p:nvGrpSpPr>
        <p:grpSpPr bwMode="auto">
          <a:xfrm>
            <a:off x="847725" y="2200275"/>
            <a:ext cx="6705600" cy="3657600"/>
            <a:chOff x="768" y="1584"/>
            <a:chExt cx="4224" cy="2304"/>
          </a:xfrm>
        </p:grpSpPr>
        <p:grpSp>
          <p:nvGrpSpPr>
            <p:cNvPr id="3" name="Group 5"/>
            <p:cNvGrpSpPr>
              <a:grpSpLocks/>
            </p:cNvGrpSpPr>
            <p:nvPr/>
          </p:nvGrpSpPr>
          <p:grpSpPr bwMode="auto">
            <a:xfrm>
              <a:off x="3244" y="1584"/>
              <a:ext cx="1748" cy="1824"/>
              <a:chOff x="3244" y="1584"/>
              <a:chExt cx="2180" cy="1824"/>
            </a:xfrm>
          </p:grpSpPr>
          <p:sp>
            <p:nvSpPr>
              <p:cNvPr id="60467" name="Line 6"/>
              <p:cNvSpPr>
                <a:spLocks noChangeShapeType="1"/>
              </p:cNvSpPr>
              <p:nvPr/>
            </p:nvSpPr>
            <p:spPr bwMode="auto">
              <a:xfrm flipV="1">
                <a:off x="3244" y="1584"/>
                <a:ext cx="0" cy="1688"/>
              </a:xfrm>
              <a:prstGeom prst="line">
                <a:avLst/>
              </a:prstGeom>
              <a:noFill/>
              <a:ln w="25400">
                <a:solidFill>
                  <a:srgbClr val="333399"/>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0468" name="Freeform 7"/>
              <p:cNvSpPr>
                <a:spLocks/>
              </p:cNvSpPr>
              <p:nvPr/>
            </p:nvSpPr>
            <p:spPr bwMode="auto">
              <a:xfrm>
                <a:off x="3312" y="1616"/>
                <a:ext cx="336" cy="1648"/>
              </a:xfrm>
              <a:custGeom>
                <a:avLst/>
                <a:gdLst>
                  <a:gd name="T0" fmla="*/ 0 w 424"/>
                  <a:gd name="T1" fmla="*/ 1648 h 1648"/>
                  <a:gd name="T2" fmla="*/ 96 w 424"/>
                  <a:gd name="T3" fmla="*/ 1368 h 1648"/>
                  <a:gd name="T4" fmla="*/ 240 w 424"/>
                  <a:gd name="T5" fmla="*/ 880 h 1648"/>
                  <a:gd name="T6" fmla="*/ 388 w 424"/>
                  <a:gd name="T7" fmla="*/ 200 h 1648"/>
                  <a:gd name="T8" fmla="*/ 424 w 424"/>
                  <a:gd name="T9" fmla="*/ 0 h 1648"/>
                  <a:gd name="T10" fmla="*/ 0 60000 65536"/>
                  <a:gd name="T11" fmla="*/ 0 60000 65536"/>
                  <a:gd name="T12" fmla="*/ 0 60000 65536"/>
                  <a:gd name="T13" fmla="*/ 0 60000 65536"/>
                  <a:gd name="T14" fmla="*/ 0 60000 65536"/>
                  <a:gd name="T15" fmla="*/ 0 w 424"/>
                  <a:gd name="T16" fmla="*/ 0 h 1648"/>
                  <a:gd name="T17" fmla="*/ 424 w 424"/>
                  <a:gd name="T18" fmla="*/ 1648 h 1648"/>
                </a:gdLst>
                <a:ahLst/>
                <a:cxnLst>
                  <a:cxn ang="T10">
                    <a:pos x="T0" y="T1"/>
                  </a:cxn>
                  <a:cxn ang="T11">
                    <a:pos x="T2" y="T3"/>
                  </a:cxn>
                  <a:cxn ang="T12">
                    <a:pos x="T4" y="T5"/>
                  </a:cxn>
                  <a:cxn ang="T13">
                    <a:pos x="T6" y="T7"/>
                  </a:cxn>
                  <a:cxn ang="T14">
                    <a:pos x="T8" y="T9"/>
                  </a:cxn>
                </a:cxnLst>
                <a:rect l="T15" t="T16" r="T17" b="T18"/>
                <a:pathLst>
                  <a:path w="424" h="1648">
                    <a:moveTo>
                      <a:pt x="0" y="1648"/>
                    </a:moveTo>
                    <a:cubicBezTo>
                      <a:pt x="28" y="1572"/>
                      <a:pt x="56" y="1496"/>
                      <a:pt x="96" y="1368"/>
                    </a:cubicBezTo>
                    <a:cubicBezTo>
                      <a:pt x="136" y="1240"/>
                      <a:pt x="191" y="1075"/>
                      <a:pt x="240" y="880"/>
                    </a:cubicBezTo>
                    <a:cubicBezTo>
                      <a:pt x="289" y="685"/>
                      <a:pt x="357" y="347"/>
                      <a:pt x="388" y="200"/>
                    </a:cubicBezTo>
                    <a:cubicBezTo>
                      <a:pt x="419" y="53"/>
                      <a:pt x="421" y="26"/>
                      <a:pt x="424"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9" name="Freeform 8"/>
              <p:cNvSpPr>
                <a:spLocks/>
              </p:cNvSpPr>
              <p:nvPr/>
            </p:nvSpPr>
            <p:spPr bwMode="auto">
              <a:xfrm>
                <a:off x="3360" y="1620"/>
                <a:ext cx="912" cy="1696"/>
              </a:xfrm>
              <a:custGeom>
                <a:avLst/>
                <a:gdLst>
                  <a:gd name="T0" fmla="*/ 0 w 1108"/>
                  <a:gd name="T1" fmla="*/ 1692 h 1696"/>
                  <a:gd name="T2" fmla="*/ 24 w 1108"/>
                  <a:gd name="T3" fmla="*/ 1696 h 1696"/>
                  <a:gd name="T4" fmla="*/ 216 w 1108"/>
                  <a:gd name="T5" fmla="*/ 1492 h 1696"/>
                  <a:gd name="T6" fmla="*/ 628 w 1108"/>
                  <a:gd name="T7" fmla="*/ 1004 h 1696"/>
                  <a:gd name="T8" fmla="*/ 948 w 1108"/>
                  <a:gd name="T9" fmla="*/ 460 h 1696"/>
                  <a:gd name="T10" fmla="*/ 1108 w 1108"/>
                  <a:gd name="T11" fmla="*/ 0 h 1696"/>
                  <a:gd name="T12" fmla="*/ 0 60000 65536"/>
                  <a:gd name="T13" fmla="*/ 0 60000 65536"/>
                  <a:gd name="T14" fmla="*/ 0 60000 65536"/>
                  <a:gd name="T15" fmla="*/ 0 60000 65536"/>
                  <a:gd name="T16" fmla="*/ 0 60000 65536"/>
                  <a:gd name="T17" fmla="*/ 0 60000 65536"/>
                  <a:gd name="T18" fmla="*/ 0 w 1108"/>
                  <a:gd name="T19" fmla="*/ 0 h 1696"/>
                  <a:gd name="T20" fmla="*/ 1108 w 1108"/>
                  <a:gd name="T21" fmla="*/ 1696 h 1696"/>
                </a:gdLst>
                <a:ahLst/>
                <a:cxnLst>
                  <a:cxn ang="T12">
                    <a:pos x="T0" y="T1"/>
                  </a:cxn>
                  <a:cxn ang="T13">
                    <a:pos x="T2" y="T3"/>
                  </a:cxn>
                  <a:cxn ang="T14">
                    <a:pos x="T4" y="T5"/>
                  </a:cxn>
                  <a:cxn ang="T15">
                    <a:pos x="T6" y="T7"/>
                  </a:cxn>
                  <a:cxn ang="T16">
                    <a:pos x="T8" y="T9"/>
                  </a:cxn>
                  <a:cxn ang="T17">
                    <a:pos x="T10" y="T11"/>
                  </a:cxn>
                </a:cxnLst>
                <a:rect l="T18" t="T19" r="T20" b="T21"/>
                <a:pathLst>
                  <a:path w="1108" h="1696">
                    <a:moveTo>
                      <a:pt x="0" y="1692"/>
                    </a:moveTo>
                    <a:lnTo>
                      <a:pt x="24" y="1696"/>
                    </a:lnTo>
                    <a:cubicBezTo>
                      <a:pt x="60" y="1663"/>
                      <a:pt x="115" y="1607"/>
                      <a:pt x="216" y="1492"/>
                    </a:cubicBezTo>
                    <a:cubicBezTo>
                      <a:pt x="317" y="1377"/>
                      <a:pt x="506" y="1176"/>
                      <a:pt x="628" y="1004"/>
                    </a:cubicBezTo>
                    <a:cubicBezTo>
                      <a:pt x="750" y="832"/>
                      <a:pt x="868" y="627"/>
                      <a:pt x="948" y="460"/>
                    </a:cubicBezTo>
                    <a:cubicBezTo>
                      <a:pt x="1028" y="293"/>
                      <a:pt x="1068" y="146"/>
                      <a:pt x="1108"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70" name="Freeform 9"/>
              <p:cNvSpPr>
                <a:spLocks/>
              </p:cNvSpPr>
              <p:nvPr/>
            </p:nvSpPr>
            <p:spPr bwMode="auto">
              <a:xfrm>
                <a:off x="3436" y="1624"/>
                <a:ext cx="1988" cy="1784"/>
              </a:xfrm>
              <a:custGeom>
                <a:avLst/>
                <a:gdLst>
                  <a:gd name="T0" fmla="*/ 20 w 2028"/>
                  <a:gd name="T1" fmla="*/ 1784 h 1784"/>
                  <a:gd name="T2" fmla="*/ 0 w 2028"/>
                  <a:gd name="T3" fmla="*/ 1764 h 1784"/>
                  <a:gd name="T4" fmla="*/ 276 w 2028"/>
                  <a:gd name="T5" fmla="*/ 1624 h 1784"/>
                  <a:gd name="T6" fmla="*/ 960 w 2028"/>
                  <a:gd name="T7" fmla="*/ 1208 h 1784"/>
                  <a:gd name="T8" fmla="*/ 1556 w 2028"/>
                  <a:gd name="T9" fmla="*/ 712 h 1784"/>
                  <a:gd name="T10" fmla="*/ 1876 w 2028"/>
                  <a:gd name="T11" fmla="*/ 304 h 1784"/>
                  <a:gd name="T12" fmla="*/ 2028 w 2028"/>
                  <a:gd name="T13" fmla="*/ 0 h 1784"/>
                  <a:gd name="T14" fmla="*/ 0 60000 65536"/>
                  <a:gd name="T15" fmla="*/ 0 60000 65536"/>
                  <a:gd name="T16" fmla="*/ 0 60000 65536"/>
                  <a:gd name="T17" fmla="*/ 0 60000 65536"/>
                  <a:gd name="T18" fmla="*/ 0 60000 65536"/>
                  <a:gd name="T19" fmla="*/ 0 60000 65536"/>
                  <a:gd name="T20" fmla="*/ 0 60000 65536"/>
                  <a:gd name="T21" fmla="*/ 0 w 2028"/>
                  <a:gd name="T22" fmla="*/ 0 h 1784"/>
                  <a:gd name="T23" fmla="*/ 2028 w 2028"/>
                  <a:gd name="T24" fmla="*/ 1784 h 17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28" h="1784">
                    <a:moveTo>
                      <a:pt x="20" y="1784"/>
                    </a:moveTo>
                    <a:lnTo>
                      <a:pt x="0" y="1764"/>
                    </a:lnTo>
                    <a:cubicBezTo>
                      <a:pt x="43" y="1737"/>
                      <a:pt x="116" y="1717"/>
                      <a:pt x="276" y="1624"/>
                    </a:cubicBezTo>
                    <a:cubicBezTo>
                      <a:pt x="436" y="1531"/>
                      <a:pt x="747" y="1360"/>
                      <a:pt x="960" y="1208"/>
                    </a:cubicBezTo>
                    <a:cubicBezTo>
                      <a:pt x="1173" y="1056"/>
                      <a:pt x="1403" y="863"/>
                      <a:pt x="1556" y="712"/>
                    </a:cubicBezTo>
                    <a:cubicBezTo>
                      <a:pt x="1709" y="561"/>
                      <a:pt x="1797" y="423"/>
                      <a:pt x="1876" y="304"/>
                    </a:cubicBezTo>
                    <a:cubicBezTo>
                      <a:pt x="1955" y="185"/>
                      <a:pt x="1991" y="92"/>
                      <a:pt x="2028" y="0"/>
                    </a:cubicBezTo>
                  </a:path>
                </a:pathLst>
              </a:custGeom>
              <a:noFill/>
              <a:ln w="25400">
                <a:solidFill>
                  <a:srgbClr val="333399"/>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4" name="Group 10"/>
            <p:cNvGrpSpPr>
              <a:grpSpLocks/>
            </p:cNvGrpSpPr>
            <p:nvPr/>
          </p:nvGrpSpPr>
          <p:grpSpPr bwMode="auto">
            <a:xfrm>
              <a:off x="768" y="2060"/>
              <a:ext cx="3095" cy="1828"/>
              <a:chOff x="768" y="2060"/>
              <a:chExt cx="3095" cy="1828"/>
            </a:xfrm>
          </p:grpSpPr>
          <p:sp>
            <p:nvSpPr>
              <p:cNvPr id="60443" name="Line 11"/>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0444" name="Line 12"/>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0445" name="Freeform 13"/>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46" name="Freeform 14"/>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47" name="Freeform 15"/>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48" name="Freeform 16"/>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49" name="Freeform 17"/>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0" name="Freeform 18"/>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1" name="Line 19"/>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0452" name="Freeform 20"/>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3" name="Freeform 21"/>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4" name="Freeform 22"/>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5" name="Line 23"/>
              <p:cNvSpPr>
                <a:spLocks noChangeShapeType="1"/>
              </p:cNvSpPr>
              <p:nvPr/>
            </p:nvSpPr>
            <p:spPr bwMode="auto">
              <a:xfrm>
                <a:off x="1380" y="2592"/>
                <a:ext cx="48" cy="12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5" name="Group 24"/>
              <p:cNvGrpSpPr>
                <a:grpSpLocks/>
              </p:cNvGrpSpPr>
              <p:nvPr/>
            </p:nvGrpSpPr>
            <p:grpSpPr bwMode="auto">
              <a:xfrm>
                <a:off x="800" y="2060"/>
                <a:ext cx="2504" cy="281"/>
                <a:chOff x="800" y="2060"/>
                <a:chExt cx="2504" cy="281"/>
              </a:xfrm>
            </p:grpSpPr>
            <p:sp>
              <p:nvSpPr>
                <p:cNvPr id="60460" name="Freeform 25"/>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1" name="Freeform 26"/>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2" name="Freeform 27"/>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3" name="Freeform 28"/>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4" name="Freeform 29"/>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5" name="Freeform 30"/>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66" name="Freeform 31"/>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6" name="Group 32"/>
              <p:cNvGrpSpPr>
                <a:grpSpLocks/>
              </p:cNvGrpSpPr>
              <p:nvPr/>
            </p:nvGrpSpPr>
            <p:grpSpPr bwMode="auto">
              <a:xfrm>
                <a:off x="768" y="2208"/>
                <a:ext cx="3095" cy="421"/>
                <a:chOff x="668" y="2208"/>
                <a:chExt cx="3195" cy="421"/>
              </a:xfrm>
            </p:grpSpPr>
            <p:sp>
              <p:nvSpPr>
                <p:cNvPr id="60458" name="Freeform 33"/>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59" name="Freeform 34"/>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grpSp>
      <p:grpSp>
        <p:nvGrpSpPr>
          <p:cNvPr id="7" name="Group 35"/>
          <p:cNvGrpSpPr>
            <a:grpSpLocks/>
          </p:cNvGrpSpPr>
          <p:nvPr/>
        </p:nvGrpSpPr>
        <p:grpSpPr bwMode="auto">
          <a:xfrm>
            <a:off x="1657350" y="1666875"/>
            <a:ext cx="3352800" cy="581025"/>
            <a:chOff x="1344" y="1152"/>
            <a:chExt cx="2112" cy="366"/>
          </a:xfrm>
        </p:grpSpPr>
        <p:sp>
          <p:nvSpPr>
            <p:cNvPr id="60438" name="Text Box 36"/>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60439" name="Line 37"/>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60440" name="Line 38"/>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60424" name="Text Box 39"/>
          <p:cNvSpPr txBox="1">
            <a:spLocks noChangeArrowheads="1"/>
          </p:cNvSpPr>
          <p:nvPr/>
        </p:nvSpPr>
        <p:spPr bwMode="auto">
          <a:xfrm>
            <a:off x="2492375" y="2316163"/>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60427" name="Freeform 42"/>
          <p:cNvSpPr>
            <a:spLocks/>
          </p:cNvSpPr>
          <p:nvPr/>
        </p:nvSpPr>
        <p:spPr bwMode="auto">
          <a:xfrm>
            <a:off x="742950" y="2462213"/>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28" name="Text Box 43"/>
          <p:cNvSpPr txBox="1">
            <a:spLocks noChangeArrowheads="1"/>
          </p:cNvSpPr>
          <p:nvPr/>
        </p:nvSpPr>
        <p:spPr bwMode="auto">
          <a:xfrm>
            <a:off x="6165850" y="4433888"/>
            <a:ext cx="2743200" cy="14700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404813" indent="-179388">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pPr>
            <a:r>
              <a:rPr lang="en-US" altLang="en-US" sz="2000" dirty="0">
                <a:solidFill>
                  <a:srgbClr val="FFFFFF"/>
                </a:solidFill>
                <a:latin typeface="Arial" panose="020B0604020202020204" pitchFamily="34" charset="0"/>
              </a:rPr>
              <a:t>KEY EFFECTS</a:t>
            </a:r>
          </a:p>
          <a:p>
            <a:pPr lvl="1">
              <a:spcBef>
                <a:spcPct val="10000"/>
              </a:spcBef>
              <a:buFontTx/>
              <a:buChar char="•"/>
            </a:pPr>
            <a:r>
              <a:rPr lang="en-US" altLang="en-US" sz="1600" dirty="0">
                <a:solidFill>
                  <a:schemeClr val="bg1"/>
                </a:solidFill>
                <a:latin typeface="Arial" panose="020B0604020202020204" pitchFamily="34" charset="0"/>
              </a:rPr>
              <a:t> DIPPING BEDS</a:t>
            </a:r>
          </a:p>
          <a:p>
            <a:pPr lvl="1">
              <a:spcBef>
                <a:spcPct val="10000"/>
              </a:spcBef>
              <a:buFontTx/>
              <a:buChar char="•"/>
            </a:pPr>
            <a:r>
              <a:rPr lang="en-US" altLang="en-US" sz="1600" dirty="0">
                <a:solidFill>
                  <a:schemeClr val="bg1"/>
                </a:solidFill>
                <a:latin typeface="Arial" panose="020B0604020202020204" pitchFamily="34" charset="0"/>
              </a:rPr>
              <a:t> INCREASING DEPTH</a:t>
            </a:r>
          </a:p>
          <a:p>
            <a:pPr lvl="1">
              <a:spcBef>
                <a:spcPct val="10000"/>
              </a:spcBef>
              <a:buFontTx/>
              <a:buChar char="•"/>
            </a:pPr>
            <a:r>
              <a:rPr lang="en-US" altLang="en-US" sz="1600" dirty="0">
                <a:solidFill>
                  <a:schemeClr val="bg1"/>
                </a:solidFill>
                <a:latin typeface="Arial" panose="020B0604020202020204" pitchFamily="34" charset="0"/>
              </a:rPr>
              <a:t> INCREASING DIP</a:t>
            </a:r>
          </a:p>
          <a:p>
            <a:pPr lvl="1">
              <a:spcBef>
                <a:spcPct val="10000"/>
              </a:spcBef>
              <a:buFontTx/>
              <a:buChar char="•"/>
            </a:pPr>
            <a:r>
              <a:rPr lang="en-US" altLang="en-US" sz="1600" b="1" dirty="0">
                <a:solidFill>
                  <a:srgbClr val="FFFF00"/>
                </a:solidFill>
                <a:latin typeface="Arial" panose="020B0604020202020204" pitchFamily="34" charset="0"/>
              </a:rPr>
              <a:t> DIFFRACTIONS</a:t>
            </a:r>
            <a:endParaRPr lang="en-US" altLang="en-US" sz="2000" b="1" dirty="0">
              <a:solidFill>
                <a:srgbClr val="FFFF00"/>
              </a:solidFill>
              <a:latin typeface="Arial" panose="020B0604020202020204" pitchFamily="34" charset="0"/>
            </a:endParaRPr>
          </a:p>
        </p:txBody>
      </p:sp>
      <p:sp>
        <p:nvSpPr>
          <p:cNvPr id="60429" name="Rectangle 44"/>
          <p:cNvSpPr>
            <a:spLocks noGrp="1" noChangeArrowheads="1"/>
          </p:cNvSpPr>
          <p:nvPr>
            <p:ph type="title"/>
          </p:nvPr>
        </p:nvSpPr>
        <p:spPr/>
        <p:txBody>
          <a:bodyPr/>
          <a:lstStyle/>
          <a:p>
            <a:r>
              <a:rPr lang="en-US" altLang="en-US" dirty="0" smtClean="0"/>
              <a:t>Determining Surface Area</a:t>
            </a:r>
          </a:p>
        </p:txBody>
      </p:sp>
      <p:sp>
        <p:nvSpPr>
          <p:cNvPr id="60430" name="Text Box 45"/>
          <p:cNvSpPr txBox="1">
            <a:spLocks noChangeArrowheads="1"/>
          </p:cNvSpPr>
          <p:nvPr/>
        </p:nvSpPr>
        <p:spPr bwMode="auto">
          <a:xfrm rot="-2582223">
            <a:off x="730250" y="1308100"/>
            <a:ext cx="1352550" cy="3365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dirty="0">
                <a:solidFill>
                  <a:srgbClr val="FF00FF"/>
                </a:solidFill>
                <a:latin typeface="Arial" panose="020B0604020202020204" pitchFamily="34" charset="0"/>
              </a:rPr>
              <a:t>APERTURE</a:t>
            </a:r>
          </a:p>
        </p:txBody>
      </p:sp>
      <p:sp>
        <p:nvSpPr>
          <p:cNvPr id="60431" name="Line 46"/>
          <p:cNvSpPr>
            <a:spLocks noChangeShapeType="1"/>
          </p:cNvSpPr>
          <p:nvPr/>
        </p:nvSpPr>
        <p:spPr bwMode="auto">
          <a:xfrm>
            <a:off x="663575" y="2024063"/>
            <a:ext cx="838200" cy="0"/>
          </a:xfrm>
          <a:prstGeom prst="line">
            <a:avLst/>
          </a:prstGeom>
          <a:noFill/>
          <a:ln w="57150">
            <a:solidFill>
              <a:srgbClr val="99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8" name="Group 49"/>
          <p:cNvGrpSpPr>
            <a:grpSpLocks/>
          </p:cNvGrpSpPr>
          <p:nvPr/>
        </p:nvGrpSpPr>
        <p:grpSpPr bwMode="auto">
          <a:xfrm>
            <a:off x="936625" y="3975100"/>
            <a:ext cx="1771650" cy="1228725"/>
            <a:chOff x="500" y="2494"/>
            <a:chExt cx="1287" cy="784"/>
          </a:xfrm>
        </p:grpSpPr>
        <p:sp>
          <p:nvSpPr>
            <p:cNvPr id="60436" name="Freeform 47"/>
            <p:cNvSpPr>
              <a:spLocks/>
            </p:cNvSpPr>
            <p:nvPr/>
          </p:nvSpPr>
          <p:spPr bwMode="auto">
            <a:xfrm>
              <a:off x="500" y="2494"/>
              <a:ext cx="633" cy="784"/>
            </a:xfrm>
            <a:custGeom>
              <a:avLst/>
              <a:gdLst>
                <a:gd name="T0" fmla="*/ 633 w 633"/>
                <a:gd name="T1" fmla="*/ 0 h 784"/>
                <a:gd name="T2" fmla="*/ 388 w 633"/>
                <a:gd name="T3" fmla="*/ 76 h 784"/>
                <a:gd name="T4" fmla="*/ 218 w 633"/>
                <a:gd name="T5" fmla="*/ 293 h 784"/>
                <a:gd name="T6" fmla="*/ 0 w 633"/>
                <a:gd name="T7" fmla="*/ 784 h 784"/>
                <a:gd name="T8" fmla="*/ 0 60000 65536"/>
                <a:gd name="T9" fmla="*/ 0 60000 65536"/>
                <a:gd name="T10" fmla="*/ 0 60000 65536"/>
                <a:gd name="T11" fmla="*/ 0 60000 65536"/>
                <a:gd name="T12" fmla="*/ 0 w 633"/>
                <a:gd name="T13" fmla="*/ 0 h 784"/>
                <a:gd name="T14" fmla="*/ 633 w 633"/>
                <a:gd name="T15" fmla="*/ 784 h 784"/>
              </a:gdLst>
              <a:ahLst/>
              <a:cxnLst>
                <a:cxn ang="T8">
                  <a:pos x="T0" y="T1"/>
                </a:cxn>
                <a:cxn ang="T9">
                  <a:pos x="T2" y="T3"/>
                </a:cxn>
                <a:cxn ang="T10">
                  <a:pos x="T4" y="T5"/>
                </a:cxn>
                <a:cxn ang="T11">
                  <a:pos x="T6" y="T7"/>
                </a:cxn>
              </a:cxnLst>
              <a:rect l="T12" t="T13" r="T14" b="T15"/>
              <a:pathLst>
                <a:path w="633" h="784">
                  <a:moveTo>
                    <a:pt x="633" y="0"/>
                  </a:moveTo>
                  <a:cubicBezTo>
                    <a:pt x="545" y="13"/>
                    <a:pt x="457" y="27"/>
                    <a:pt x="388" y="76"/>
                  </a:cubicBezTo>
                  <a:cubicBezTo>
                    <a:pt x="319" y="125"/>
                    <a:pt x="283" y="175"/>
                    <a:pt x="218" y="293"/>
                  </a:cubicBezTo>
                  <a:cubicBezTo>
                    <a:pt x="153" y="411"/>
                    <a:pt x="76" y="597"/>
                    <a:pt x="0" y="7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37" name="Freeform 48"/>
            <p:cNvSpPr>
              <a:spLocks/>
            </p:cNvSpPr>
            <p:nvPr/>
          </p:nvSpPr>
          <p:spPr bwMode="auto">
            <a:xfrm flipH="1">
              <a:off x="1154" y="2494"/>
              <a:ext cx="633" cy="784"/>
            </a:xfrm>
            <a:custGeom>
              <a:avLst/>
              <a:gdLst>
                <a:gd name="T0" fmla="*/ 633 w 633"/>
                <a:gd name="T1" fmla="*/ 0 h 784"/>
                <a:gd name="T2" fmla="*/ 388 w 633"/>
                <a:gd name="T3" fmla="*/ 76 h 784"/>
                <a:gd name="T4" fmla="*/ 218 w 633"/>
                <a:gd name="T5" fmla="*/ 293 h 784"/>
                <a:gd name="T6" fmla="*/ 0 w 633"/>
                <a:gd name="T7" fmla="*/ 784 h 784"/>
                <a:gd name="T8" fmla="*/ 0 60000 65536"/>
                <a:gd name="T9" fmla="*/ 0 60000 65536"/>
                <a:gd name="T10" fmla="*/ 0 60000 65536"/>
                <a:gd name="T11" fmla="*/ 0 60000 65536"/>
                <a:gd name="T12" fmla="*/ 0 w 633"/>
                <a:gd name="T13" fmla="*/ 0 h 784"/>
                <a:gd name="T14" fmla="*/ 633 w 633"/>
                <a:gd name="T15" fmla="*/ 784 h 784"/>
              </a:gdLst>
              <a:ahLst/>
              <a:cxnLst>
                <a:cxn ang="T8">
                  <a:pos x="T0" y="T1"/>
                </a:cxn>
                <a:cxn ang="T9">
                  <a:pos x="T2" y="T3"/>
                </a:cxn>
                <a:cxn ang="T10">
                  <a:pos x="T4" y="T5"/>
                </a:cxn>
                <a:cxn ang="T11">
                  <a:pos x="T6" y="T7"/>
                </a:cxn>
              </a:cxnLst>
              <a:rect l="T12" t="T13" r="T14" b="T15"/>
              <a:pathLst>
                <a:path w="633" h="784">
                  <a:moveTo>
                    <a:pt x="633" y="0"/>
                  </a:moveTo>
                  <a:cubicBezTo>
                    <a:pt x="545" y="13"/>
                    <a:pt x="457" y="27"/>
                    <a:pt x="388" y="76"/>
                  </a:cubicBezTo>
                  <a:cubicBezTo>
                    <a:pt x="319" y="125"/>
                    <a:pt x="283" y="175"/>
                    <a:pt x="218" y="293"/>
                  </a:cubicBezTo>
                  <a:cubicBezTo>
                    <a:pt x="153" y="411"/>
                    <a:pt x="76" y="597"/>
                    <a:pt x="0" y="7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9" name="Group 50"/>
          <p:cNvGrpSpPr>
            <a:grpSpLocks/>
          </p:cNvGrpSpPr>
          <p:nvPr/>
        </p:nvGrpSpPr>
        <p:grpSpPr bwMode="auto">
          <a:xfrm>
            <a:off x="974725" y="4484688"/>
            <a:ext cx="1771650" cy="1228725"/>
            <a:chOff x="500" y="2494"/>
            <a:chExt cx="1287" cy="784"/>
          </a:xfrm>
        </p:grpSpPr>
        <p:sp>
          <p:nvSpPr>
            <p:cNvPr id="60434" name="Freeform 51"/>
            <p:cNvSpPr>
              <a:spLocks/>
            </p:cNvSpPr>
            <p:nvPr/>
          </p:nvSpPr>
          <p:spPr bwMode="auto">
            <a:xfrm>
              <a:off x="500" y="2494"/>
              <a:ext cx="633" cy="784"/>
            </a:xfrm>
            <a:custGeom>
              <a:avLst/>
              <a:gdLst>
                <a:gd name="T0" fmla="*/ 633 w 633"/>
                <a:gd name="T1" fmla="*/ 0 h 784"/>
                <a:gd name="T2" fmla="*/ 388 w 633"/>
                <a:gd name="T3" fmla="*/ 76 h 784"/>
                <a:gd name="T4" fmla="*/ 218 w 633"/>
                <a:gd name="T5" fmla="*/ 293 h 784"/>
                <a:gd name="T6" fmla="*/ 0 w 633"/>
                <a:gd name="T7" fmla="*/ 784 h 784"/>
                <a:gd name="T8" fmla="*/ 0 60000 65536"/>
                <a:gd name="T9" fmla="*/ 0 60000 65536"/>
                <a:gd name="T10" fmla="*/ 0 60000 65536"/>
                <a:gd name="T11" fmla="*/ 0 60000 65536"/>
                <a:gd name="T12" fmla="*/ 0 w 633"/>
                <a:gd name="T13" fmla="*/ 0 h 784"/>
                <a:gd name="T14" fmla="*/ 633 w 633"/>
                <a:gd name="T15" fmla="*/ 784 h 784"/>
              </a:gdLst>
              <a:ahLst/>
              <a:cxnLst>
                <a:cxn ang="T8">
                  <a:pos x="T0" y="T1"/>
                </a:cxn>
                <a:cxn ang="T9">
                  <a:pos x="T2" y="T3"/>
                </a:cxn>
                <a:cxn ang="T10">
                  <a:pos x="T4" y="T5"/>
                </a:cxn>
                <a:cxn ang="T11">
                  <a:pos x="T6" y="T7"/>
                </a:cxn>
              </a:cxnLst>
              <a:rect l="T12" t="T13" r="T14" b="T15"/>
              <a:pathLst>
                <a:path w="633" h="784">
                  <a:moveTo>
                    <a:pt x="633" y="0"/>
                  </a:moveTo>
                  <a:cubicBezTo>
                    <a:pt x="545" y="13"/>
                    <a:pt x="457" y="27"/>
                    <a:pt x="388" y="76"/>
                  </a:cubicBezTo>
                  <a:cubicBezTo>
                    <a:pt x="319" y="125"/>
                    <a:pt x="283" y="175"/>
                    <a:pt x="218" y="293"/>
                  </a:cubicBezTo>
                  <a:cubicBezTo>
                    <a:pt x="153" y="411"/>
                    <a:pt x="76" y="597"/>
                    <a:pt x="0" y="7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0435" name="Freeform 52"/>
            <p:cNvSpPr>
              <a:spLocks/>
            </p:cNvSpPr>
            <p:nvPr/>
          </p:nvSpPr>
          <p:spPr bwMode="auto">
            <a:xfrm flipH="1">
              <a:off x="1154" y="2494"/>
              <a:ext cx="633" cy="784"/>
            </a:xfrm>
            <a:custGeom>
              <a:avLst/>
              <a:gdLst>
                <a:gd name="T0" fmla="*/ 633 w 633"/>
                <a:gd name="T1" fmla="*/ 0 h 784"/>
                <a:gd name="T2" fmla="*/ 388 w 633"/>
                <a:gd name="T3" fmla="*/ 76 h 784"/>
                <a:gd name="T4" fmla="*/ 218 w 633"/>
                <a:gd name="T5" fmla="*/ 293 h 784"/>
                <a:gd name="T6" fmla="*/ 0 w 633"/>
                <a:gd name="T7" fmla="*/ 784 h 784"/>
                <a:gd name="T8" fmla="*/ 0 60000 65536"/>
                <a:gd name="T9" fmla="*/ 0 60000 65536"/>
                <a:gd name="T10" fmla="*/ 0 60000 65536"/>
                <a:gd name="T11" fmla="*/ 0 60000 65536"/>
                <a:gd name="T12" fmla="*/ 0 w 633"/>
                <a:gd name="T13" fmla="*/ 0 h 784"/>
                <a:gd name="T14" fmla="*/ 633 w 633"/>
                <a:gd name="T15" fmla="*/ 784 h 784"/>
              </a:gdLst>
              <a:ahLst/>
              <a:cxnLst>
                <a:cxn ang="T8">
                  <a:pos x="T0" y="T1"/>
                </a:cxn>
                <a:cxn ang="T9">
                  <a:pos x="T2" y="T3"/>
                </a:cxn>
                <a:cxn ang="T10">
                  <a:pos x="T4" y="T5"/>
                </a:cxn>
                <a:cxn ang="T11">
                  <a:pos x="T6" y="T7"/>
                </a:cxn>
              </a:cxnLst>
              <a:rect l="T12" t="T13" r="T14" b="T15"/>
              <a:pathLst>
                <a:path w="633" h="784">
                  <a:moveTo>
                    <a:pt x="633" y="0"/>
                  </a:moveTo>
                  <a:cubicBezTo>
                    <a:pt x="545" y="13"/>
                    <a:pt x="457" y="27"/>
                    <a:pt x="388" y="76"/>
                  </a:cubicBezTo>
                  <a:cubicBezTo>
                    <a:pt x="319" y="125"/>
                    <a:pt x="283" y="175"/>
                    <a:pt x="218" y="293"/>
                  </a:cubicBezTo>
                  <a:cubicBezTo>
                    <a:pt x="153" y="411"/>
                    <a:pt x="76" y="597"/>
                    <a:pt x="0" y="78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sp>
        <p:nvSpPr>
          <p:cNvPr id="53" name="Line 3"/>
          <p:cNvSpPr>
            <a:spLocks noChangeShapeType="1"/>
          </p:cNvSpPr>
          <p:nvPr/>
        </p:nvSpPr>
        <p:spPr bwMode="auto">
          <a:xfrm>
            <a:off x="499268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54" name="Line 4"/>
          <p:cNvSpPr>
            <a:spLocks noChangeShapeType="1"/>
          </p:cNvSpPr>
          <p:nvPr/>
        </p:nvSpPr>
        <p:spPr bwMode="auto">
          <a:xfrm>
            <a:off x="162816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253727718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descr="dip_aperture"/>
          <p:cNvPicPr>
            <a:picLocks noChangeAspect="1" noChangeArrowheads="1"/>
          </p:cNvPicPr>
          <p:nvPr/>
        </p:nvPicPr>
        <p:blipFill>
          <a:blip r:embed="rId3" cstate="print">
            <a:extLst>
              <a:ext uri="{28A0092B-C50C-407E-A947-70E740481C1C}">
                <a14:useLocalDpi xmlns:a14="http://schemas.microsoft.com/office/drawing/2010/main" val="0"/>
              </a:ext>
            </a:extLst>
          </a:blip>
          <a:srcRect l="7253" t="47972" r="5894" b="11698"/>
          <a:stretch>
            <a:fillRect/>
          </a:stretch>
        </p:blipFill>
        <p:spPr bwMode="auto">
          <a:xfrm>
            <a:off x="639763" y="1281255"/>
            <a:ext cx="6036578" cy="2349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 name="Group 20"/>
          <p:cNvGrpSpPr/>
          <p:nvPr/>
        </p:nvGrpSpPr>
        <p:grpSpPr>
          <a:xfrm>
            <a:off x="639763" y="3874128"/>
            <a:ext cx="7477125" cy="2373258"/>
            <a:chOff x="639763" y="3680693"/>
            <a:chExt cx="7477125" cy="2373258"/>
          </a:xfrm>
        </p:grpSpPr>
        <p:pic>
          <p:nvPicPr>
            <p:cNvPr id="20" name="Picture 4" descr="dip_aperture"/>
            <p:cNvPicPr>
              <a:picLocks noChangeAspect="1" noChangeArrowheads="1"/>
            </p:cNvPicPr>
            <p:nvPr/>
          </p:nvPicPr>
          <p:blipFill>
            <a:blip r:embed="rId3" cstate="print">
              <a:extLst>
                <a:ext uri="{28A0092B-C50C-407E-A947-70E740481C1C}">
                  <a14:useLocalDpi xmlns:a14="http://schemas.microsoft.com/office/drawing/2010/main" val="0"/>
                </a:ext>
              </a:extLst>
            </a:blip>
            <a:srcRect l="7253" t="2356" r="5894" b="56899"/>
            <a:stretch>
              <a:fillRect/>
            </a:stretch>
          </p:blipFill>
          <p:spPr bwMode="auto">
            <a:xfrm>
              <a:off x="639763" y="3680693"/>
              <a:ext cx="6036578" cy="237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Text Box 5"/>
            <p:cNvSpPr txBox="1">
              <a:spLocks noChangeAspect="1" noChangeArrowheads="1"/>
            </p:cNvSpPr>
            <p:nvPr/>
          </p:nvSpPr>
          <p:spPr bwMode="auto">
            <a:xfrm>
              <a:off x="6676341" y="3885490"/>
              <a:ext cx="1440547" cy="82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i="1" dirty="0" smtClean="0">
                  <a:latin typeface="Arial" panose="020B0604020202020204" pitchFamily="34" charset="0"/>
                </a:rPr>
                <a:t>Aperture </a:t>
              </a:r>
              <a:r>
                <a:rPr lang="en-US" altLang="en-US" sz="1600" b="1" i="1" dirty="0">
                  <a:latin typeface="Arial" panose="020B0604020202020204" pitchFamily="34" charset="0"/>
                </a:rPr>
                <a:t>Included in Processing</a:t>
              </a:r>
            </a:p>
          </p:txBody>
        </p:sp>
      </p:grpSp>
      <p:sp>
        <p:nvSpPr>
          <p:cNvPr id="61449" name="Text Box 6"/>
          <p:cNvSpPr txBox="1">
            <a:spLocks noChangeAspect="1" noChangeArrowheads="1"/>
          </p:cNvSpPr>
          <p:nvPr/>
        </p:nvSpPr>
        <p:spPr bwMode="auto">
          <a:xfrm>
            <a:off x="6676340" y="1394253"/>
            <a:ext cx="155325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i="1" dirty="0" smtClean="0">
                <a:latin typeface="Arial" panose="020B0604020202020204" pitchFamily="34" charset="0"/>
              </a:rPr>
              <a:t>NO Aperture </a:t>
            </a:r>
            <a:r>
              <a:rPr lang="en-US" altLang="en-US" sz="1600" b="1" i="1" dirty="0">
                <a:latin typeface="Arial" panose="020B0604020202020204" pitchFamily="34" charset="0"/>
              </a:rPr>
              <a:t>Included in Processing</a:t>
            </a:r>
          </a:p>
        </p:txBody>
      </p:sp>
      <p:sp>
        <p:nvSpPr>
          <p:cNvPr id="61450" name="Oval 7"/>
          <p:cNvSpPr>
            <a:spLocks noChangeAspect="1" noChangeArrowheads="1"/>
          </p:cNvSpPr>
          <p:nvPr/>
        </p:nvSpPr>
        <p:spPr bwMode="auto">
          <a:xfrm>
            <a:off x="708360" y="1394253"/>
            <a:ext cx="1646339" cy="1440530"/>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1451" name="Oval 8"/>
          <p:cNvSpPr>
            <a:spLocks noChangeAspect="1" noChangeArrowheads="1"/>
          </p:cNvSpPr>
          <p:nvPr/>
        </p:nvSpPr>
        <p:spPr bwMode="auto">
          <a:xfrm>
            <a:off x="708360" y="4000927"/>
            <a:ext cx="1646339" cy="1440530"/>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1452" name="Oval 9"/>
          <p:cNvSpPr>
            <a:spLocks noChangeAspect="1" noChangeArrowheads="1"/>
          </p:cNvSpPr>
          <p:nvPr/>
        </p:nvSpPr>
        <p:spPr bwMode="auto">
          <a:xfrm>
            <a:off x="5155325" y="1423317"/>
            <a:ext cx="1450428" cy="2286000"/>
          </a:xfrm>
          <a:prstGeom prst="ellipse">
            <a:avLst/>
          </a:prstGeom>
          <a:noFill/>
          <a:ln w="254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1453" name="Oval 10"/>
          <p:cNvSpPr>
            <a:spLocks noChangeAspect="1" noChangeArrowheads="1"/>
          </p:cNvSpPr>
          <p:nvPr/>
        </p:nvSpPr>
        <p:spPr bwMode="auto">
          <a:xfrm>
            <a:off x="5155325" y="3961394"/>
            <a:ext cx="1450428" cy="2286000"/>
          </a:xfrm>
          <a:prstGeom prst="ellipse">
            <a:avLst/>
          </a:prstGeom>
          <a:noFill/>
          <a:ln w="254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1446" name="Rectangle 11"/>
          <p:cNvSpPr>
            <a:spLocks noGrp="1" noChangeArrowheads="1"/>
          </p:cNvSpPr>
          <p:nvPr>
            <p:ph type="title"/>
          </p:nvPr>
        </p:nvSpPr>
        <p:spPr/>
        <p:txBody>
          <a:bodyPr/>
          <a:lstStyle/>
          <a:p>
            <a:r>
              <a:rPr lang="en-US" altLang="en-US" dirty="0" smtClean="0"/>
              <a:t>Impact of Aperture</a:t>
            </a:r>
          </a:p>
        </p:txBody>
      </p:sp>
      <p:sp>
        <p:nvSpPr>
          <p:cNvPr id="13" name="Text Box 62"/>
          <p:cNvSpPr txBox="1">
            <a:spLocks noChangeArrowheads="1"/>
          </p:cNvSpPr>
          <p:nvPr/>
        </p:nvSpPr>
        <p:spPr bwMode="auto">
          <a:xfrm>
            <a:off x="2502809" y="875569"/>
            <a:ext cx="24678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14" name="Line 63"/>
          <p:cNvSpPr>
            <a:spLocks noChangeShapeType="1"/>
          </p:cNvSpPr>
          <p:nvPr/>
        </p:nvSpPr>
        <p:spPr bwMode="auto">
          <a:xfrm flipV="1">
            <a:off x="4800600" y="1032023"/>
            <a:ext cx="1617785" cy="30786"/>
          </a:xfrm>
          <a:prstGeom prst="line">
            <a:avLst/>
          </a:prstGeom>
          <a:noFill/>
          <a:ln w="5715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15" name="Line 64"/>
          <p:cNvSpPr>
            <a:spLocks noChangeShapeType="1"/>
          </p:cNvSpPr>
          <p:nvPr/>
        </p:nvSpPr>
        <p:spPr bwMode="auto">
          <a:xfrm flipH="1">
            <a:off x="914400" y="1044846"/>
            <a:ext cx="1758462" cy="0"/>
          </a:xfrm>
          <a:prstGeom prst="line">
            <a:avLst/>
          </a:prstGeom>
          <a:noFill/>
          <a:ln w="5715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Tree>
    <p:extLst>
      <p:ext uri="{BB962C8B-B14F-4D97-AF65-F5344CB8AC3E}">
        <p14:creationId xmlns:p14="http://schemas.microsoft.com/office/powerpoint/2010/main" val="38264337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61450"/>
                                        </p:tgtEl>
                                        <p:attrNameLst>
                                          <p:attrName>style.visibility</p:attrName>
                                        </p:attrNameLst>
                                      </p:cBhvr>
                                      <p:to>
                                        <p:strVal val="visible"/>
                                      </p:to>
                                    </p:set>
                                    <p:animEffect transition="in" filter="wheel(4)">
                                      <p:cBhvr>
                                        <p:cTn id="12" dur="500"/>
                                        <p:tgtEl>
                                          <p:spTgt spid="61450"/>
                                        </p:tgtEl>
                                      </p:cBhvr>
                                    </p:animEffect>
                                  </p:childTnLst>
                                </p:cTn>
                              </p:par>
                              <p:par>
                                <p:cTn id="13" presetID="21" presetClass="entr" presetSubtype="4" fill="hold" grpId="0" nodeType="withEffect">
                                  <p:stCondLst>
                                    <p:cond delay="0"/>
                                  </p:stCondLst>
                                  <p:childTnLst>
                                    <p:set>
                                      <p:cBhvr>
                                        <p:cTn id="14" dur="1" fill="hold">
                                          <p:stCondLst>
                                            <p:cond delay="0"/>
                                          </p:stCondLst>
                                        </p:cTn>
                                        <p:tgtEl>
                                          <p:spTgt spid="61451"/>
                                        </p:tgtEl>
                                        <p:attrNameLst>
                                          <p:attrName>style.visibility</p:attrName>
                                        </p:attrNameLst>
                                      </p:cBhvr>
                                      <p:to>
                                        <p:strVal val="visible"/>
                                      </p:to>
                                    </p:set>
                                    <p:animEffect transition="in" filter="wheel(4)">
                                      <p:cBhvr>
                                        <p:cTn id="15" dur="500"/>
                                        <p:tgtEl>
                                          <p:spTgt spid="61451"/>
                                        </p:tgtEl>
                                      </p:cBhvr>
                                    </p:animEffect>
                                  </p:childTnLst>
                                </p:cTn>
                              </p:par>
                              <p:par>
                                <p:cTn id="16" presetID="21" presetClass="entr" presetSubtype="4" fill="hold" grpId="0" nodeType="withEffect">
                                  <p:stCondLst>
                                    <p:cond delay="0"/>
                                  </p:stCondLst>
                                  <p:childTnLst>
                                    <p:set>
                                      <p:cBhvr>
                                        <p:cTn id="17" dur="1" fill="hold">
                                          <p:stCondLst>
                                            <p:cond delay="0"/>
                                          </p:stCondLst>
                                        </p:cTn>
                                        <p:tgtEl>
                                          <p:spTgt spid="61452"/>
                                        </p:tgtEl>
                                        <p:attrNameLst>
                                          <p:attrName>style.visibility</p:attrName>
                                        </p:attrNameLst>
                                      </p:cBhvr>
                                      <p:to>
                                        <p:strVal val="visible"/>
                                      </p:to>
                                    </p:set>
                                    <p:animEffect transition="in" filter="wheel(4)">
                                      <p:cBhvr>
                                        <p:cTn id="18" dur="500"/>
                                        <p:tgtEl>
                                          <p:spTgt spid="61452"/>
                                        </p:tgtEl>
                                      </p:cBhvr>
                                    </p:animEffect>
                                  </p:childTnLst>
                                </p:cTn>
                              </p:par>
                              <p:par>
                                <p:cTn id="19" presetID="21" presetClass="entr" presetSubtype="4" fill="hold" grpId="0" nodeType="withEffect">
                                  <p:stCondLst>
                                    <p:cond delay="0"/>
                                  </p:stCondLst>
                                  <p:childTnLst>
                                    <p:set>
                                      <p:cBhvr>
                                        <p:cTn id="20" dur="1" fill="hold">
                                          <p:stCondLst>
                                            <p:cond delay="0"/>
                                          </p:stCondLst>
                                        </p:cTn>
                                        <p:tgtEl>
                                          <p:spTgt spid="61453"/>
                                        </p:tgtEl>
                                        <p:attrNameLst>
                                          <p:attrName>style.visibility</p:attrName>
                                        </p:attrNameLst>
                                      </p:cBhvr>
                                      <p:to>
                                        <p:strVal val="visible"/>
                                      </p:to>
                                    </p:set>
                                    <p:animEffect transition="in" filter="wheel(4)">
                                      <p:cBhvr>
                                        <p:cTn id="21" dur="500"/>
                                        <p:tgtEl>
                                          <p:spTgt spid="61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0" grpId="0" animBg="1"/>
      <p:bldP spid="61451" grpId="0" animBg="1"/>
      <p:bldP spid="61452" grpId="0" animBg="1"/>
      <p:bldP spid="6145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60"/>
          <p:cNvSpPr>
            <a:spLocks noChangeArrowheads="1"/>
          </p:cNvSpPr>
          <p:nvPr/>
        </p:nvSpPr>
        <p:spPr bwMode="auto">
          <a:xfrm>
            <a:off x="422275" y="1422400"/>
            <a:ext cx="7389813" cy="4511675"/>
          </a:xfrm>
          <a:prstGeom prst="rect">
            <a:avLst/>
          </a:prstGeom>
          <a:solidFill>
            <a:srgbClr val="DDDDDD"/>
          </a:solidFill>
          <a:ln w="952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3" name="Rectangle 62"/>
          <p:cNvSpPr/>
          <p:nvPr/>
        </p:nvSpPr>
        <p:spPr bwMode="auto">
          <a:xfrm>
            <a:off x="5679832" y="5431809"/>
            <a:ext cx="1776046" cy="687641"/>
          </a:xfrm>
          <a:prstGeom prst="rect">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5" name="Freeform 64"/>
          <p:cNvSpPr/>
          <p:nvPr/>
        </p:nvSpPr>
        <p:spPr bwMode="auto">
          <a:xfrm>
            <a:off x="5677469" y="5616054"/>
            <a:ext cx="1781032" cy="504967"/>
          </a:xfrm>
          <a:custGeom>
            <a:avLst/>
            <a:gdLst>
              <a:gd name="connsiteX0" fmla="*/ 13647 w 1781032"/>
              <a:gd name="connsiteY0" fmla="*/ 0 h 504967"/>
              <a:gd name="connsiteX1" fmla="*/ 361665 w 1781032"/>
              <a:gd name="connsiteY1" fmla="*/ 0 h 504967"/>
              <a:gd name="connsiteX2" fmla="*/ 1781032 w 1781032"/>
              <a:gd name="connsiteY2" fmla="*/ 498143 h 504967"/>
              <a:gd name="connsiteX3" fmla="*/ 0 w 1781032"/>
              <a:gd name="connsiteY3" fmla="*/ 504967 h 504967"/>
            </a:gdLst>
            <a:ahLst/>
            <a:cxnLst>
              <a:cxn ang="0">
                <a:pos x="connsiteX0" y="connsiteY0"/>
              </a:cxn>
              <a:cxn ang="0">
                <a:pos x="connsiteX1" y="connsiteY1"/>
              </a:cxn>
              <a:cxn ang="0">
                <a:pos x="connsiteX2" y="connsiteY2"/>
              </a:cxn>
              <a:cxn ang="0">
                <a:pos x="connsiteX3" y="connsiteY3"/>
              </a:cxn>
            </a:cxnLst>
            <a:rect l="l" t="t" r="r" b="b"/>
            <a:pathLst>
              <a:path w="1781032" h="504967">
                <a:moveTo>
                  <a:pt x="13647" y="0"/>
                </a:moveTo>
                <a:lnTo>
                  <a:pt x="361665" y="0"/>
                </a:lnTo>
                <a:lnTo>
                  <a:pt x="1781032" y="498143"/>
                </a:lnTo>
                <a:lnTo>
                  <a:pt x="0" y="504967"/>
                </a:lnTo>
              </a:path>
            </a:pathLst>
          </a:custGeom>
          <a:solidFill>
            <a:srgbClr val="C521FF"/>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9" name="Rectangle 58"/>
          <p:cNvSpPr/>
          <p:nvPr/>
        </p:nvSpPr>
        <p:spPr bwMode="auto">
          <a:xfrm>
            <a:off x="1547446" y="2215661"/>
            <a:ext cx="3446585" cy="3516924"/>
          </a:xfrm>
          <a:prstGeom prst="rect">
            <a:avLst/>
          </a:prstGeom>
          <a:solidFill>
            <a:srgbClr val="FFFF66">
              <a:alpha val="50196"/>
            </a:srgb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2" name="Group 61"/>
          <p:cNvGrpSpPr>
            <a:grpSpLocks/>
          </p:cNvGrpSpPr>
          <p:nvPr/>
        </p:nvGrpSpPr>
        <p:grpSpPr bwMode="auto">
          <a:xfrm>
            <a:off x="1628775" y="1666875"/>
            <a:ext cx="3352800" cy="581025"/>
            <a:chOff x="1344" y="1152"/>
            <a:chExt cx="2112" cy="366"/>
          </a:xfrm>
        </p:grpSpPr>
        <p:sp>
          <p:nvSpPr>
            <p:cNvPr id="62523" name="Text Box 62"/>
            <p:cNvSpPr txBox="1">
              <a:spLocks noChangeArrowheads="1"/>
            </p:cNvSpPr>
            <p:nvPr/>
          </p:nvSpPr>
          <p:spPr bwMode="auto">
            <a:xfrm>
              <a:off x="1944" y="1152"/>
              <a:ext cx="91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600" b="1" dirty="0">
                  <a:latin typeface="Arial" panose="020B0604020202020204" pitchFamily="34" charset="0"/>
                </a:rPr>
                <a:t>Desired Image Area</a:t>
              </a:r>
              <a:endParaRPr lang="en-US" altLang="en-US" dirty="0"/>
            </a:p>
          </p:txBody>
        </p:sp>
        <p:sp>
          <p:nvSpPr>
            <p:cNvPr id="62524" name="Line 63"/>
            <p:cNvSpPr>
              <a:spLocks noChangeShapeType="1"/>
            </p:cNvSpPr>
            <p:nvPr/>
          </p:nvSpPr>
          <p:spPr bwMode="auto">
            <a:xfrm>
              <a:off x="2880"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62525" name="Line 64"/>
            <p:cNvSpPr>
              <a:spLocks noChangeShapeType="1"/>
            </p:cNvSpPr>
            <p:nvPr/>
          </p:nvSpPr>
          <p:spPr bwMode="auto">
            <a:xfrm flipH="1">
              <a:off x="1344" y="1392"/>
              <a:ext cx="576" cy="0"/>
            </a:xfrm>
            <a:prstGeom prst="line">
              <a:avLst/>
            </a:prstGeom>
            <a:noFill/>
            <a:ln w="254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grpSp>
      <p:sp>
        <p:nvSpPr>
          <p:cNvPr id="62470" name="Text Box 65"/>
          <p:cNvSpPr txBox="1">
            <a:spLocks noChangeArrowheads="1"/>
          </p:cNvSpPr>
          <p:nvPr/>
        </p:nvSpPr>
        <p:spPr bwMode="auto">
          <a:xfrm>
            <a:off x="2463800" y="2316163"/>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25000"/>
              </a:spcBef>
            </a:pPr>
            <a:r>
              <a:rPr lang="en-US" altLang="en-US" sz="1400" b="1" dirty="0">
                <a:latin typeface="Arial" panose="020B0604020202020204" pitchFamily="34" charset="0"/>
              </a:rPr>
              <a:t>Ground Surface</a:t>
            </a:r>
            <a:endParaRPr lang="en-US" altLang="en-US" dirty="0">
              <a:latin typeface="Arial" panose="020B0604020202020204" pitchFamily="34" charset="0"/>
            </a:endParaRPr>
          </a:p>
        </p:txBody>
      </p:sp>
      <p:sp>
        <p:nvSpPr>
          <p:cNvPr id="62473" name="Freeform 68"/>
          <p:cNvSpPr>
            <a:spLocks/>
          </p:cNvSpPr>
          <p:nvPr/>
        </p:nvSpPr>
        <p:spPr bwMode="auto">
          <a:xfrm>
            <a:off x="714375" y="2462213"/>
            <a:ext cx="7156450" cy="182562"/>
          </a:xfrm>
          <a:custGeom>
            <a:avLst/>
            <a:gdLst>
              <a:gd name="T0" fmla="*/ 0 w 4508"/>
              <a:gd name="T1" fmla="*/ 38 h 115"/>
              <a:gd name="T2" fmla="*/ 704 w 4508"/>
              <a:gd name="T3" fmla="*/ 38 h 115"/>
              <a:gd name="T4" fmla="*/ 1088 w 4508"/>
              <a:gd name="T5" fmla="*/ 94 h 115"/>
              <a:gd name="T6" fmla="*/ 1256 w 4508"/>
              <a:gd name="T7" fmla="*/ 102 h 115"/>
              <a:gd name="T8" fmla="*/ 1920 w 4508"/>
              <a:gd name="T9" fmla="*/ 78 h 115"/>
              <a:gd name="T10" fmla="*/ 2168 w 4508"/>
              <a:gd name="T11" fmla="*/ 54 h 115"/>
              <a:gd name="T12" fmla="*/ 2760 w 4508"/>
              <a:gd name="T13" fmla="*/ 78 h 115"/>
              <a:gd name="T14" fmla="*/ 3088 w 4508"/>
              <a:gd name="T15" fmla="*/ 54 h 115"/>
              <a:gd name="T16" fmla="*/ 3624 w 4508"/>
              <a:gd name="T17" fmla="*/ 86 h 115"/>
              <a:gd name="T18" fmla="*/ 4160 w 4508"/>
              <a:gd name="T19" fmla="*/ 94 h 115"/>
              <a:gd name="T20" fmla="*/ 4256 w 4508"/>
              <a:gd name="T21" fmla="*/ 86 h 115"/>
              <a:gd name="T22" fmla="*/ 4352 w 4508"/>
              <a:gd name="T23" fmla="*/ 70 h 115"/>
              <a:gd name="T24" fmla="*/ 4424 w 4508"/>
              <a:gd name="T25" fmla="*/ 78 h 115"/>
              <a:gd name="T26" fmla="*/ 4480 w 4508"/>
              <a:gd name="T27" fmla="*/ 94 h 1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08"/>
              <a:gd name="T43" fmla="*/ 0 h 115"/>
              <a:gd name="T44" fmla="*/ 4508 w 4508"/>
              <a:gd name="T45" fmla="*/ 115 h 1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08" h="115">
                <a:moveTo>
                  <a:pt x="0" y="38"/>
                </a:moveTo>
                <a:cubicBezTo>
                  <a:pt x="236" y="72"/>
                  <a:pt x="469" y="58"/>
                  <a:pt x="704" y="38"/>
                </a:cubicBezTo>
                <a:cubicBezTo>
                  <a:pt x="818" y="0"/>
                  <a:pt x="970" y="85"/>
                  <a:pt x="1088" y="94"/>
                </a:cubicBezTo>
                <a:cubicBezTo>
                  <a:pt x="1144" y="98"/>
                  <a:pt x="1200" y="99"/>
                  <a:pt x="1256" y="102"/>
                </a:cubicBezTo>
                <a:cubicBezTo>
                  <a:pt x="1480" y="95"/>
                  <a:pt x="1695" y="83"/>
                  <a:pt x="1920" y="78"/>
                </a:cubicBezTo>
                <a:cubicBezTo>
                  <a:pt x="2002" y="73"/>
                  <a:pt x="2088" y="74"/>
                  <a:pt x="2168" y="54"/>
                </a:cubicBezTo>
                <a:cubicBezTo>
                  <a:pt x="2365" y="63"/>
                  <a:pt x="2566" y="50"/>
                  <a:pt x="2760" y="78"/>
                </a:cubicBezTo>
                <a:cubicBezTo>
                  <a:pt x="2858" y="75"/>
                  <a:pt x="2986" y="88"/>
                  <a:pt x="3088" y="54"/>
                </a:cubicBezTo>
                <a:cubicBezTo>
                  <a:pt x="3270" y="63"/>
                  <a:pt x="3441" y="81"/>
                  <a:pt x="3624" y="86"/>
                </a:cubicBezTo>
                <a:cubicBezTo>
                  <a:pt x="3800" y="115"/>
                  <a:pt x="3984" y="98"/>
                  <a:pt x="4160" y="94"/>
                </a:cubicBezTo>
                <a:cubicBezTo>
                  <a:pt x="4192" y="91"/>
                  <a:pt x="4224" y="90"/>
                  <a:pt x="4256" y="86"/>
                </a:cubicBezTo>
                <a:cubicBezTo>
                  <a:pt x="4288" y="82"/>
                  <a:pt x="4352" y="70"/>
                  <a:pt x="4352" y="70"/>
                </a:cubicBezTo>
                <a:cubicBezTo>
                  <a:pt x="4376" y="73"/>
                  <a:pt x="4400" y="73"/>
                  <a:pt x="4424" y="78"/>
                </a:cubicBezTo>
                <a:cubicBezTo>
                  <a:pt x="4508" y="95"/>
                  <a:pt x="4450" y="94"/>
                  <a:pt x="4480" y="94"/>
                </a:cubicBezTo>
              </a:path>
            </a:pathLst>
          </a:custGeom>
          <a:noFill/>
          <a:ln w="57150">
            <a:solidFill>
              <a:srgbClr val="996633"/>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3" name="Group 15"/>
          <p:cNvGrpSpPr>
            <a:grpSpLocks/>
          </p:cNvGrpSpPr>
          <p:nvPr/>
        </p:nvGrpSpPr>
        <p:grpSpPr bwMode="auto">
          <a:xfrm>
            <a:off x="719138" y="3284538"/>
            <a:ext cx="4913312" cy="2901950"/>
            <a:chOff x="768" y="2060"/>
            <a:chExt cx="3095" cy="1828"/>
          </a:xfrm>
        </p:grpSpPr>
        <p:sp>
          <p:nvSpPr>
            <p:cNvPr id="62499" name="Line 16"/>
            <p:cNvSpPr>
              <a:spLocks noChangeShapeType="1"/>
            </p:cNvSpPr>
            <p:nvPr/>
          </p:nvSpPr>
          <p:spPr bwMode="auto">
            <a:xfrm flipV="1">
              <a:off x="768" y="2688"/>
              <a:ext cx="627" cy="0"/>
            </a:xfrm>
            <a:prstGeom prst="line">
              <a:avLst/>
            </a:prstGeom>
            <a:noFill/>
            <a:ln w="50800">
              <a:solidFill>
                <a:srgbClr val="800000"/>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500" name="Line 17"/>
            <p:cNvSpPr>
              <a:spLocks noChangeShapeType="1"/>
            </p:cNvSpPr>
            <p:nvPr/>
          </p:nvSpPr>
          <p:spPr bwMode="auto">
            <a:xfrm flipV="1">
              <a:off x="768" y="3024"/>
              <a:ext cx="630" cy="0"/>
            </a:xfrm>
            <a:prstGeom prst="line">
              <a:avLst/>
            </a:prstGeom>
            <a:noFill/>
            <a:ln w="50800">
              <a:solidFill>
                <a:srgbClr val="9966FF"/>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501" name="Freeform 18"/>
            <p:cNvSpPr>
              <a:spLocks/>
            </p:cNvSpPr>
            <p:nvPr/>
          </p:nvSpPr>
          <p:spPr bwMode="auto">
            <a:xfrm>
              <a:off x="2693" y="257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2" name="Freeform 19"/>
            <p:cNvSpPr>
              <a:spLocks/>
            </p:cNvSpPr>
            <p:nvPr/>
          </p:nvSpPr>
          <p:spPr bwMode="auto">
            <a:xfrm>
              <a:off x="2840" y="253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3" name="Freeform 20"/>
            <p:cNvSpPr>
              <a:spLocks/>
            </p:cNvSpPr>
            <p:nvPr/>
          </p:nvSpPr>
          <p:spPr bwMode="auto">
            <a:xfrm>
              <a:off x="1383" y="2530"/>
              <a:ext cx="2480"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63500">
              <a:solidFill>
                <a:srgbClr val="8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4" name="Freeform 21"/>
            <p:cNvSpPr>
              <a:spLocks/>
            </p:cNvSpPr>
            <p:nvPr/>
          </p:nvSpPr>
          <p:spPr bwMode="auto">
            <a:xfrm>
              <a:off x="2693" y="2927"/>
              <a:ext cx="824" cy="84"/>
            </a:xfrm>
            <a:custGeom>
              <a:avLst/>
              <a:gdLst>
                <a:gd name="T0" fmla="*/ 138 w 792"/>
                <a:gd name="T1" fmla="*/ 0 h 84"/>
                <a:gd name="T2" fmla="*/ 669 w 792"/>
                <a:gd name="T3" fmla="*/ 0 h 84"/>
                <a:gd name="T4" fmla="*/ 750 w 792"/>
                <a:gd name="T5" fmla="*/ 57 h 84"/>
                <a:gd name="T6" fmla="*/ 792 w 792"/>
                <a:gd name="T7" fmla="*/ 84 h 84"/>
                <a:gd name="T8" fmla="*/ 0 w 792"/>
                <a:gd name="T9" fmla="*/ 84 h 84"/>
                <a:gd name="T10" fmla="*/ 84 w 792"/>
                <a:gd name="T11" fmla="*/ 39 h 84"/>
                <a:gd name="T12" fmla="*/ 138 w 792"/>
                <a:gd name="T13" fmla="*/ 0 h 84"/>
                <a:gd name="T14" fmla="*/ 0 60000 65536"/>
                <a:gd name="T15" fmla="*/ 0 60000 65536"/>
                <a:gd name="T16" fmla="*/ 0 60000 65536"/>
                <a:gd name="T17" fmla="*/ 0 60000 65536"/>
                <a:gd name="T18" fmla="*/ 0 60000 65536"/>
                <a:gd name="T19" fmla="*/ 0 60000 65536"/>
                <a:gd name="T20" fmla="*/ 0 60000 65536"/>
                <a:gd name="T21" fmla="*/ 0 w 792"/>
                <a:gd name="T22" fmla="*/ 0 h 84"/>
                <a:gd name="T23" fmla="*/ 792 w 792"/>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92" h="84">
                  <a:moveTo>
                    <a:pt x="138" y="0"/>
                  </a:moveTo>
                  <a:lnTo>
                    <a:pt x="669" y="0"/>
                  </a:lnTo>
                  <a:lnTo>
                    <a:pt x="750" y="57"/>
                  </a:lnTo>
                  <a:lnTo>
                    <a:pt x="792" y="84"/>
                  </a:lnTo>
                  <a:lnTo>
                    <a:pt x="0" y="84"/>
                  </a:lnTo>
                  <a:lnTo>
                    <a:pt x="84" y="39"/>
                  </a:lnTo>
                  <a:lnTo>
                    <a:pt x="138" y="0"/>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5" name="Freeform 22"/>
            <p:cNvSpPr>
              <a:spLocks/>
            </p:cNvSpPr>
            <p:nvPr/>
          </p:nvSpPr>
          <p:spPr bwMode="auto">
            <a:xfrm>
              <a:off x="2840" y="2885"/>
              <a:ext cx="552" cy="48"/>
            </a:xfrm>
            <a:custGeom>
              <a:avLst/>
              <a:gdLst>
                <a:gd name="T0" fmla="*/ 0 w 531"/>
                <a:gd name="T1" fmla="*/ 48 h 48"/>
                <a:gd name="T2" fmla="*/ 531 w 531"/>
                <a:gd name="T3" fmla="*/ 48 h 48"/>
                <a:gd name="T4" fmla="*/ 429 w 531"/>
                <a:gd name="T5" fmla="*/ 9 h 48"/>
                <a:gd name="T6" fmla="*/ 309 w 531"/>
                <a:gd name="T7" fmla="*/ 0 h 48"/>
                <a:gd name="T8" fmla="*/ 186 w 531"/>
                <a:gd name="T9" fmla="*/ 3 h 48"/>
                <a:gd name="T10" fmla="*/ 63 w 531"/>
                <a:gd name="T11" fmla="*/ 24 h 48"/>
                <a:gd name="T12" fmla="*/ 0 w 531"/>
                <a:gd name="T13" fmla="*/ 48 h 48"/>
                <a:gd name="T14" fmla="*/ 0 60000 65536"/>
                <a:gd name="T15" fmla="*/ 0 60000 65536"/>
                <a:gd name="T16" fmla="*/ 0 60000 65536"/>
                <a:gd name="T17" fmla="*/ 0 60000 65536"/>
                <a:gd name="T18" fmla="*/ 0 60000 65536"/>
                <a:gd name="T19" fmla="*/ 0 60000 65536"/>
                <a:gd name="T20" fmla="*/ 0 60000 65536"/>
                <a:gd name="T21" fmla="*/ 0 w 531"/>
                <a:gd name="T22" fmla="*/ 0 h 48"/>
                <a:gd name="T23" fmla="*/ 531 w 531"/>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1" h="48">
                  <a:moveTo>
                    <a:pt x="0" y="48"/>
                  </a:moveTo>
                  <a:lnTo>
                    <a:pt x="531" y="48"/>
                  </a:lnTo>
                  <a:lnTo>
                    <a:pt x="429" y="9"/>
                  </a:lnTo>
                  <a:lnTo>
                    <a:pt x="309" y="0"/>
                  </a:lnTo>
                  <a:lnTo>
                    <a:pt x="186" y="3"/>
                  </a:lnTo>
                  <a:lnTo>
                    <a:pt x="63" y="24"/>
                  </a:lnTo>
                  <a:lnTo>
                    <a:pt x="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6" name="Freeform 23"/>
            <p:cNvSpPr>
              <a:spLocks/>
            </p:cNvSpPr>
            <p:nvPr/>
          </p:nvSpPr>
          <p:spPr bwMode="auto">
            <a:xfrm>
              <a:off x="1401" y="2880"/>
              <a:ext cx="2462" cy="420"/>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50800">
              <a:solidFill>
                <a:srgbClr val="99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7" name="Line 24"/>
            <p:cNvSpPr>
              <a:spLocks noChangeShapeType="1"/>
            </p:cNvSpPr>
            <p:nvPr/>
          </p:nvSpPr>
          <p:spPr bwMode="auto">
            <a:xfrm flipH="1">
              <a:off x="768" y="3408"/>
              <a:ext cx="639" cy="0"/>
            </a:xfrm>
            <a:prstGeom prst="line">
              <a:avLst/>
            </a:prstGeom>
            <a:noFill/>
            <a:ln w="50800">
              <a:solidFill>
                <a:srgbClr val="333399"/>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508" name="Freeform 25"/>
            <p:cNvSpPr>
              <a:spLocks/>
            </p:cNvSpPr>
            <p:nvPr/>
          </p:nvSpPr>
          <p:spPr bwMode="auto">
            <a:xfrm>
              <a:off x="2828" y="3395"/>
              <a:ext cx="661" cy="66"/>
            </a:xfrm>
            <a:custGeom>
              <a:avLst/>
              <a:gdLst>
                <a:gd name="T0" fmla="*/ 544 w 544"/>
                <a:gd name="T1" fmla="*/ 84 h 84"/>
                <a:gd name="T2" fmla="*/ 0 w 544"/>
                <a:gd name="T3" fmla="*/ 84 h 84"/>
                <a:gd name="T4" fmla="*/ 76 w 544"/>
                <a:gd name="T5" fmla="*/ 0 h 84"/>
                <a:gd name="T6" fmla="*/ 516 w 544"/>
                <a:gd name="T7" fmla="*/ 0 h 84"/>
                <a:gd name="T8" fmla="*/ 544 w 544"/>
                <a:gd name="T9" fmla="*/ 84 h 84"/>
                <a:gd name="T10" fmla="*/ 0 60000 65536"/>
                <a:gd name="T11" fmla="*/ 0 60000 65536"/>
                <a:gd name="T12" fmla="*/ 0 60000 65536"/>
                <a:gd name="T13" fmla="*/ 0 60000 65536"/>
                <a:gd name="T14" fmla="*/ 0 60000 65536"/>
                <a:gd name="T15" fmla="*/ 0 w 544"/>
                <a:gd name="T16" fmla="*/ 0 h 84"/>
                <a:gd name="T17" fmla="*/ 544 w 544"/>
                <a:gd name="T18" fmla="*/ 84 h 84"/>
              </a:gdLst>
              <a:ahLst/>
              <a:cxnLst>
                <a:cxn ang="T10">
                  <a:pos x="T0" y="T1"/>
                </a:cxn>
                <a:cxn ang="T11">
                  <a:pos x="T2" y="T3"/>
                </a:cxn>
                <a:cxn ang="T12">
                  <a:pos x="T4" y="T5"/>
                </a:cxn>
                <a:cxn ang="T13">
                  <a:pos x="T6" y="T7"/>
                </a:cxn>
                <a:cxn ang="T14">
                  <a:pos x="T8" y="T9"/>
                </a:cxn>
              </a:cxnLst>
              <a:rect l="T15" t="T16" r="T17" b="T18"/>
              <a:pathLst>
                <a:path w="544" h="84">
                  <a:moveTo>
                    <a:pt x="544" y="84"/>
                  </a:moveTo>
                  <a:lnTo>
                    <a:pt x="0" y="84"/>
                  </a:lnTo>
                  <a:lnTo>
                    <a:pt x="76" y="0"/>
                  </a:lnTo>
                  <a:lnTo>
                    <a:pt x="516" y="0"/>
                  </a:lnTo>
                  <a:lnTo>
                    <a:pt x="544" y="84"/>
                  </a:lnTo>
                  <a:close/>
                </a:path>
              </a:pathLst>
            </a:custGeom>
            <a:solidFill>
              <a:srgbClr val="33CC3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09" name="Freeform 26"/>
            <p:cNvSpPr>
              <a:spLocks/>
            </p:cNvSpPr>
            <p:nvPr/>
          </p:nvSpPr>
          <p:spPr bwMode="auto">
            <a:xfrm>
              <a:off x="2930" y="3267"/>
              <a:ext cx="530" cy="144"/>
            </a:xfrm>
            <a:custGeom>
              <a:avLst/>
              <a:gdLst>
                <a:gd name="T0" fmla="*/ 0 w 468"/>
                <a:gd name="T1" fmla="*/ 184 h 184"/>
                <a:gd name="T2" fmla="*/ 468 w 468"/>
                <a:gd name="T3" fmla="*/ 184 h 184"/>
                <a:gd name="T4" fmla="*/ 424 w 468"/>
                <a:gd name="T5" fmla="*/ 84 h 184"/>
                <a:gd name="T6" fmla="*/ 360 w 468"/>
                <a:gd name="T7" fmla="*/ 32 h 184"/>
                <a:gd name="T8" fmla="*/ 280 w 468"/>
                <a:gd name="T9" fmla="*/ 0 h 184"/>
                <a:gd name="T10" fmla="*/ 224 w 468"/>
                <a:gd name="T11" fmla="*/ 4 h 184"/>
                <a:gd name="T12" fmla="*/ 112 w 468"/>
                <a:gd name="T13" fmla="*/ 72 h 184"/>
                <a:gd name="T14" fmla="*/ 0 w 468"/>
                <a:gd name="T15" fmla="*/ 184 h 184"/>
                <a:gd name="T16" fmla="*/ 0 60000 65536"/>
                <a:gd name="T17" fmla="*/ 0 60000 65536"/>
                <a:gd name="T18" fmla="*/ 0 60000 65536"/>
                <a:gd name="T19" fmla="*/ 0 60000 65536"/>
                <a:gd name="T20" fmla="*/ 0 60000 65536"/>
                <a:gd name="T21" fmla="*/ 0 60000 65536"/>
                <a:gd name="T22" fmla="*/ 0 60000 65536"/>
                <a:gd name="T23" fmla="*/ 0 60000 65536"/>
                <a:gd name="T24" fmla="*/ 0 w 468"/>
                <a:gd name="T25" fmla="*/ 0 h 184"/>
                <a:gd name="T26" fmla="*/ 468 w 468"/>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68" h="184">
                  <a:moveTo>
                    <a:pt x="0" y="184"/>
                  </a:moveTo>
                  <a:lnTo>
                    <a:pt x="468" y="184"/>
                  </a:lnTo>
                  <a:lnTo>
                    <a:pt x="424" y="84"/>
                  </a:lnTo>
                  <a:lnTo>
                    <a:pt x="360" y="32"/>
                  </a:lnTo>
                  <a:lnTo>
                    <a:pt x="280" y="0"/>
                  </a:lnTo>
                  <a:lnTo>
                    <a:pt x="224" y="4"/>
                  </a:lnTo>
                  <a:lnTo>
                    <a:pt x="112" y="72"/>
                  </a:lnTo>
                  <a:lnTo>
                    <a:pt x="0" y="18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0" name="Freeform 27"/>
            <p:cNvSpPr>
              <a:spLocks/>
            </p:cNvSpPr>
            <p:nvPr/>
          </p:nvSpPr>
          <p:spPr bwMode="auto">
            <a:xfrm>
              <a:off x="1425" y="3264"/>
              <a:ext cx="2079" cy="291"/>
            </a:xfrm>
            <a:custGeom>
              <a:avLst/>
              <a:gdLst>
                <a:gd name="T0" fmla="*/ 2280 w 2280"/>
                <a:gd name="T1" fmla="*/ 354 h 369"/>
                <a:gd name="T2" fmla="*/ 2256 w 2280"/>
                <a:gd name="T3" fmla="*/ 234 h 369"/>
                <a:gd name="T4" fmla="*/ 2220 w 2280"/>
                <a:gd name="T5" fmla="*/ 158 h 369"/>
                <a:gd name="T6" fmla="*/ 2168 w 2280"/>
                <a:gd name="T7" fmla="*/ 86 h 369"/>
                <a:gd name="T8" fmla="*/ 2088 w 2280"/>
                <a:gd name="T9" fmla="*/ 34 h 369"/>
                <a:gd name="T10" fmla="*/ 2020 w 2280"/>
                <a:gd name="T11" fmla="*/ 14 h 369"/>
                <a:gd name="T12" fmla="*/ 1936 w 2280"/>
                <a:gd name="T13" fmla="*/ 6 h 369"/>
                <a:gd name="T14" fmla="*/ 1832 w 2280"/>
                <a:gd name="T15" fmla="*/ 50 h 369"/>
                <a:gd name="T16" fmla="*/ 1664 w 2280"/>
                <a:gd name="T17" fmla="*/ 166 h 369"/>
                <a:gd name="T18" fmla="*/ 1484 w 2280"/>
                <a:gd name="T19" fmla="*/ 298 h 369"/>
                <a:gd name="T20" fmla="*/ 1136 w 2280"/>
                <a:gd name="T21" fmla="*/ 358 h 369"/>
                <a:gd name="T22" fmla="*/ 0 w 2280"/>
                <a:gd name="T23" fmla="*/ 362 h 3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80"/>
                <a:gd name="T37" fmla="*/ 0 h 369"/>
                <a:gd name="T38" fmla="*/ 2280 w 2280"/>
                <a:gd name="T39" fmla="*/ 369 h 3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80" h="369">
                  <a:moveTo>
                    <a:pt x="2280" y="354"/>
                  </a:moveTo>
                  <a:cubicBezTo>
                    <a:pt x="2273" y="310"/>
                    <a:pt x="2266" y="267"/>
                    <a:pt x="2256" y="234"/>
                  </a:cubicBezTo>
                  <a:cubicBezTo>
                    <a:pt x="2246" y="201"/>
                    <a:pt x="2235" y="183"/>
                    <a:pt x="2220" y="158"/>
                  </a:cubicBezTo>
                  <a:cubicBezTo>
                    <a:pt x="2205" y="133"/>
                    <a:pt x="2190" y="107"/>
                    <a:pt x="2168" y="86"/>
                  </a:cubicBezTo>
                  <a:cubicBezTo>
                    <a:pt x="2146" y="65"/>
                    <a:pt x="2113" y="46"/>
                    <a:pt x="2088" y="34"/>
                  </a:cubicBezTo>
                  <a:cubicBezTo>
                    <a:pt x="2063" y="22"/>
                    <a:pt x="2045" y="19"/>
                    <a:pt x="2020" y="14"/>
                  </a:cubicBezTo>
                  <a:cubicBezTo>
                    <a:pt x="1995" y="9"/>
                    <a:pt x="1967" y="0"/>
                    <a:pt x="1936" y="6"/>
                  </a:cubicBezTo>
                  <a:cubicBezTo>
                    <a:pt x="1905" y="12"/>
                    <a:pt x="1877" y="23"/>
                    <a:pt x="1832" y="50"/>
                  </a:cubicBezTo>
                  <a:cubicBezTo>
                    <a:pt x="1787" y="77"/>
                    <a:pt x="1722" y="125"/>
                    <a:pt x="1664" y="166"/>
                  </a:cubicBezTo>
                  <a:cubicBezTo>
                    <a:pt x="1606" y="207"/>
                    <a:pt x="1572" y="266"/>
                    <a:pt x="1484" y="298"/>
                  </a:cubicBezTo>
                  <a:cubicBezTo>
                    <a:pt x="1396" y="330"/>
                    <a:pt x="1383" y="347"/>
                    <a:pt x="1136" y="358"/>
                  </a:cubicBezTo>
                  <a:cubicBezTo>
                    <a:pt x="889" y="369"/>
                    <a:pt x="444" y="365"/>
                    <a:pt x="0" y="362"/>
                  </a:cubicBezTo>
                </a:path>
              </a:pathLst>
            </a:custGeom>
            <a:noFill/>
            <a:ln w="5080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1" name="Line 28"/>
            <p:cNvSpPr>
              <a:spLocks noChangeShapeType="1"/>
            </p:cNvSpPr>
            <p:nvPr/>
          </p:nvSpPr>
          <p:spPr bwMode="auto">
            <a:xfrm>
              <a:off x="1380" y="2592"/>
              <a:ext cx="48" cy="1296"/>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dirty="0"/>
            </a:p>
          </p:txBody>
        </p:sp>
        <p:grpSp>
          <p:nvGrpSpPr>
            <p:cNvPr id="4" name="Group 29"/>
            <p:cNvGrpSpPr>
              <a:grpSpLocks/>
            </p:cNvGrpSpPr>
            <p:nvPr/>
          </p:nvGrpSpPr>
          <p:grpSpPr bwMode="auto">
            <a:xfrm>
              <a:off x="800" y="2060"/>
              <a:ext cx="2504" cy="281"/>
              <a:chOff x="800" y="2060"/>
              <a:chExt cx="2504" cy="281"/>
            </a:xfrm>
          </p:grpSpPr>
          <p:sp>
            <p:nvSpPr>
              <p:cNvPr id="62516" name="Freeform 30"/>
              <p:cNvSpPr>
                <a:spLocks/>
              </p:cNvSpPr>
              <p:nvPr/>
            </p:nvSpPr>
            <p:spPr bwMode="auto">
              <a:xfrm>
                <a:off x="804" y="2163"/>
                <a:ext cx="2500" cy="97"/>
              </a:xfrm>
              <a:custGeom>
                <a:avLst/>
                <a:gdLst>
                  <a:gd name="T0" fmla="*/ 0 w 2500"/>
                  <a:gd name="T1" fmla="*/ 5 h 97"/>
                  <a:gd name="T2" fmla="*/ 312 w 2500"/>
                  <a:gd name="T3" fmla="*/ 17 h 97"/>
                  <a:gd name="T4" fmla="*/ 452 w 2500"/>
                  <a:gd name="T5" fmla="*/ 29 h 97"/>
                  <a:gd name="T6" fmla="*/ 516 w 2500"/>
                  <a:gd name="T7" fmla="*/ 57 h 97"/>
                  <a:gd name="T8" fmla="*/ 692 w 2500"/>
                  <a:gd name="T9" fmla="*/ 97 h 97"/>
                  <a:gd name="T10" fmla="*/ 844 w 2500"/>
                  <a:gd name="T11" fmla="*/ 93 h 97"/>
                  <a:gd name="T12" fmla="*/ 908 w 2500"/>
                  <a:gd name="T13" fmla="*/ 77 h 97"/>
                  <a:gd name="T14" fmla="*/ 1000 w 2500"/>
                  <a:gd name="T15" fmla="*/ 69 h 97"/>
                  <a:gd name="T16" fmla="*/ 1068 w 2500"/>
                  <a:gd name="T17" fmla="*/ 45 h 97"/>
                  <a:gd name="T18" fmla="*/ 1132 w 2500"/>
                  <a:gd name="T19" fmla="*/ 29 h 97"/>
                  <a:gd name="T20" fmla="*/ 1216 w 2500"/>
                  <a:gd name="T21" fmla="*/ 1 h 97"/>
                  <a:gd name="T22" fmla="*/ 1604 w 2500"/>
                  <a:gd name="T23" fmla="*/ 17 h 97"/>
                  <a:gd name="T24" fmla="*/ 2336 w 2500"/>
                  <a:gd name="T25" fmla="*/ 21 h 97"/>
                  <a:gd name="T26" fmla="*/ 2500 w 2500"/>
                  <a:gd name="T27" fmla="*/ 25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00"/>
                  <a:gd name="T43" fmla="*/ 0 h 97"/>
                  <a:gd name="T44" fmla="*/ 2500 w 2500"/>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00" h="97">
                    <a:moveTo>
                      <a:pt x="0" y="5"/>
                    </a:moveTo>
                    <a:cubicBezTo>
                      <a:pt x="106" y="2"/>
                      <a:pt x="207" y="0"/>
                      <a:pt x="312" y="17"/>
                    </a:cubicBezTo>
                    <a:cubicBezTo>
                      <a:pt x="358" y="25"/>
                      <a:pt x="452" y="29"/>
                      <a:pt x="452" y="29"/>
                    </a:cubicBezTo>
                    <a:cubicBezTo>
                      <a:pt x="476" y="35"/>
                      <a:pt x="494" y="49"/>
                      <a:pt x="516" y="57"/>
                    </a:cubicBezTo>
                    <a:cubicBezTo>
                      <a:pt x="573" y="78"/>
                      <a:pt x="632" y="93"/>
                      <a:pt x="692" y="97"/>
                    </a:cubicBezTo>
                    <a:cubicBezTo>
                      <a:pt x="743" y="96"/>
                      <a:pt x="793" y="95"/>
                      <a:pt x="844" y="93"/>
                    </a:cubicBezTo>
                    <a:cubicBezTo>
                      <a:pt x="867" y="92"/>
                      <a:pt x="886" y="81"/>
                      <a:pt x="908" y="77"/>
                    </a:cubicBezTo>
                    <a:cubicBezTo>
                      <a:pt x="954" y="69"/>
                      <a:pt x="924" y="73"/>
                      <a:pt x="1000" y="69"/>
                    </a:cubicBezTo>
                    <a:cubicBezTo>
                      <a:pt x="1025" y="64"/>
                      <a:pt x="1045" y="52"/>
                      <a:pt x="1068" y="45"/>
                    </a:cubicBezTo>
                    <a:cubicBezTo>
                      <a:pt x="1076" y="43"/>
                      <a:pt x="1120" y="37"/>
                      <a:pt x="1132" y="29"/>
                    </a:cubicBezTo>
                    <a:cubicBezTo>
                      <a:pt x="1162" y="9"/>
                      <a:pt x="1179" y="5"/>
                      <a:pt x="1216" y="1"/>
                    </a:cubicBezTo>
                    <a:cubicBezTo>
                      <a:pt x="1346" y="5"/>
                      <a:pt x="1475" y="11"/>
                      <a:pt x="1604" y="17"/>
                    </a:cubicBezTo>
                    <a:cubicBezTo>
                      <a:pt x="1846" y="44"/>
                      <a:pt x="2093" y="27"/>
                      <a:pt x="2336" y="21"/>
                    </a:cubicBezTo>
                    <a:cubicBezTo>
                      <a:pt x="2463" y="26"/>
                      <a:pt x="2408" y="25"/>
                      <a:pt x="2500" y="25"/>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7" name="Freeform 31"/>
              <p:cNvSpPr>
                <a:spLocks/>
              </p:cNvSpPr>
              <p:nvPr/>
            </p:nvSpPr>
            <p:spPr bwMode="auto">
              <a:xfrm>
                <a:off x="800" y="2211"/>
                <a:ext cx="516" cy="9"/>
              </a:xfrm>
              <a:custGeom>
                <a:avLst/>
                <a:gdLst>
                  <a:gd name="T0" fmla="*/ 0 w 516"/>
                  <a:gd name="T1" fmla="*/ 5 h 9"/>
                  <a:gd name="T2" fmla="*/ 516 w 516"/>
                  <a:gd name="T3" fmla="*/ 9 h 9"/>
                  <a:gd name="T4" fmla="*/ 0 60000 65536"/>
                  <a:gd name="T5" fmla="*/ 0 60000 65536"/>
                  <a:gd name="T6" fmla="*/ 0 w 516"/>
                  <a:gd name="T7" fmla="*/ 0 h 9"/>
                  <a:gd name="T8" fmla="*/ 516 w 516"/>
                  <a:gd name="T9" fmla="*/ 9 h 9"/>
                </a:gdLst>
                <a:ahLst/>
                <a:cxnLst>
                  <a:cxn ang="T4">
                    <a:pos x="T0" y="T1"/>
                  </a:cxn>
                  <a:cxn ang="T5">
                    <a:pos x="T2" y="T3"/>
                  </a:cxn>
                </a:cxnLst>
                <a:rect l="T6" t="T7" r="T8" b="T9"/>
                <a:pathLst>
                  <a:path w="516" h="9">
                    <a:moveTo>
                      <a:pt x="0" y="5"/>
                    </a:moveTo>
                    <a:cubicBezTo>
                      <a:pt x="175" y="0"/>
                      <a:pt x="340" y="9"/>
                      <a:pt x="516" y="9"/>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8" name="Freeform 32"/>
              <p:cNvSpPr>
                <a:spLocks/>
              </p:cNvSpPr>
              <p:nvPr/>
            </p:nvSpPr>
            <p:spPr bwMode="auto">
              <a:xfrm>
                <a:off x="1896" y="2208"/>
                <a:ext cx="1092" cy="46"/>
              </a:xfrm>
              <a:custGeom>
                <a:avLst/>
                <a:gdLst>
                  <a:gd name="T0" fmla="*/ 0 w 1092"/>
                  <a:gd name="T1" fmla="*/ 0 h 46"/>
                  <a:gd name="T2" fmla="*/ 604 w 1092"/>
                  <a:gd name="T3" fmla="*/ 20 h 46"/>
                  <a:gd name="T4" fmla="*/ 832 w 1092"/>
                  <a:gd name="T5" fmla="*/ 32 h 46"/>
                  <a:gd name="T6" fmla="*/ 1092 w 1092"/>
                  <a:gd name="T7" fmla="*/ 32 h 46"/>
                  <a:gd name="T8" fmla="*/ 0 60000 65536"/>
                  <a:gd name="T9" fmla="*/ 0 60000 65536"/>
                  <a:gd name="T10" fmla="*/ 0 60000 65536"/>
                  <a:gd name="T11" fmla="*/ 0 60000 65536"/>
                  <a:gd name="T12" fmla="*/ 0 w 1092"/>
                  <a:gd name="T13" fmla="*/ 0 h 46"/>
                  <a:gd name="T14" fmla="*/ 1092 w 1092"/>
                  <a:gd name="T15" fmla="*/ 46 h 46"/>
                </a:gdLst>
                <a:ahLst/>
                <a:cxnLst>
                  <a:cxn ang="T8">
                    <a:pos x="T0" y="T1"/>
                  </a:cxn>
                  <a:cxn ang="T9">
                    <a:pos x="T2" y="T3"/>
                  </a:cxn>
                  <a:cxn ang="T10">
                    <a:pos x="T4" y="T5"/>
                  </a:cxn>
                  <a:cxn ang="T11">
                    <a:pos x="T6" y="T7"/>
                  </a:cxn>
                </a:cxnLst>
                <a:rect l="T12" t="T13" r="T14" b="T15"/>
                <a:pathLst>
                  <a:path w="1092" h="46">
                    <a:moveTo>
                      <a:pt x="0" y="0"/>
                    </a:moveTo>
                    <a:cubicBezTo>
                      <a:pt x="205" y="4"/>
                      <a:pt x="397" y="17"/>
                      <a:pt x="604" y="20"/>
                    </a:cubicBezTo>
                    <a:cubicBezTo>
                      <a:pt x="683" y="36"/>
                      <a:pt x="735" y="30"/>
                      <a:pt x="832" y="32"/>
                    </a:cubicBezTo>
                    <a:cubicBezTo>
                      <a:pt x="918" y="46"/>
                      <a:pt x="1005" y="32"/>
                      <a:pt x="1092" y="32"/>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9" name="Freeform 33"/>
              <p:cNvSpPr>
                <a:spLocks/>
              </p:cNvSpPr>
              <p:nvPr/>
            </p:nvSpPr>
            <p:spPr bwMode="auto">
              <a:xfrm>
                <a:off x="812" y="2256"/>
                <a:ext cx="2064" cy="44"/>
              </a:xfrm>
              <a:custGeom>
                <a:avLst/>
                <a:gdLst>
                  <a:gd name="T0" fmla="*/ 0 w 2064"/>
                  <a:gd name="T1" fmla="*/ 24 h 44"/>
                  <a:gd name="T2" fmla="*/ 168 w 2064"/>
                  <a:gd name="T3" fmla="*/ 4 h 44"/>
                  <a:gd name="T4" fmla="*/ 608 w 2064"/>
                  <a:gd name="T5" fmla="*/ 0 h 44"/>
                  <a:gd name="T6" fmla="*/ 832 w 2064"/>
                  <a:gd name="T7" fmla="*/ 16 h 44"/>
                  <a:gd name="T8" fmla="*/ 1292 w 2064"/>
                  <a:gd name="T9" fmla="*/ 12 h 44"/>
                  <a:gd name="T10" fmla="*/ 1572 w 2064"/>
                  <a:gd name="T11" fmla="*/ 8 h 44"/>
                  <a:gd name="T12" fmla="*/ 1800 w 2064"/>
                  <a:gd name="T13" fmla="*/ 24 h 44"/>
                  <a:gd name="T14" fmla="*/ 1856 w 2064"/>
                  <a:gd name="T15" fmla="*/ 36 h 44"/>
                  <a:gd name="T16" fmla="*/ 1880 w 2064"/>
                  <a:gd name="T17" fmla="*/ 44 h 44"/>
                  <a:gd name="T18" fmla="*/ 2064 w 2064"/>
                  <a:gd name="T19" fmla="*/ 24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4"/>
                  <a:gd name="T31" fmla="*/ 0 h 44"/>
                  <a:gd name="T32" fmla="*/ 2064 w 206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4" h="44">
                    <a:moveTo>
                      <a:pt x="0" y="24"/>
                    </a:moveTo>
                    <a:cubicBezTo>
                      <a:pt x="59" y="21"/>
                      <a:pt x="111" y="10"/>
                      <a:pt x="168" y="4"/>
                    </a:cubicBezTo>
                    <a:cubicBezTo>
                      <a:pt x="243" y="5"/>
                      <a:pt x="487" y="24"/>
                      <a:pt x="608" y="0"/>
                    </a:cubicBezTo>
                    <a:cubicBezTo>
                      <a:pt x="683" y="3"/>
                      <a:pt x="757" y="11"/>
                      <a:pt x="832" y="16"/>
                    </a:cubicBezTo>
                    <a:cubicBezTo>
                      <a:pt x="994" y="14"/>
                      <a:pt x="1134" y="8"/>
                      <a:pt x="1292" y="12"/>
                    </a:cubicBezTo>
                    <a:cubicBezTo>
                      <a:pt x="1384" y="30"/>
                      <a:pt x="1480" y="26"/>
                      <a:pt x="1572" y="8"/>
                    </a:cubicBezTo>
                    <a:cubicBezTo>
                      <a:pt x="1650" y="11"/>
                      <a:pt x="1722" y="19"/>
                      <a:pt x="1800" y="24"/>
                    </a:cubicBezTo>
                    <a:cubicBezTo>
                      <a:pt x="1809" y="26"/>
                      <a:pt x="1841" y="32"/>
                      <a:pt x="1856" y="36"/>
                    </a:cubicBezTo>
                    <a:cubicBezTo>
                      <a:pt x="1864" y="38"/>
                      <a:pt x="1880" y="44"/>
                      <a:pt x="1880" y="44"/>
                    </a:cubicBezTo>
                    <a:cubicBezTo>
                      <a:pt x="1906" y="42"/>
                      <a:pt x="2047" y="32"/>
                      <a:pt x="2064" y="24"/>
                    </a:cubicBezTo>
                  </a:path>
                </a:pathLst>
              </a:custGeom>
              <a:noFill/>
              <a:ln w="15875">
                <a:solidFill>
                  <a:srgbClr val="0000C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20" name="Freeform 34"/>
              <p:cNvSpPr>
                <a:spLocks/>
              </p:cNvSpPr>
              <p:nvPr/>
            </p:nvSpPr>
            <p:spPr bwMode="auto">
              <a:xfrm>
                <a:off x="812" y="2316"/>
                <a:ext cx="1988" cy="25"/>
              </a:xfrm>
              <a:custGeom>
                <a:avLst/>
                <a:gdLst>
                  <a:gd name="T0" fmla="*/ 0 w 1988"/>
                  <a:gd name="T1" fmla="*/ 24 h 25"/>
                  <a:gd name="T2" fmla="*/ 148 w 1988"/>
                  <a:gd name="T3" fmla="*/ 0 h 25"/>
                  <a:gd name="T4" fmla="*/ 948 w 1988"/>
                  <a:gd name="T5" fmla="*/ 20 h 25"/>
                  <a:gd name="T6" fmla="*/ 1260 w 1988"/>
                  <a:gd name="T7" fmla="*/ 8 h 25"/>
                  <a:gd name="T8" fmla="*/ 1624 w 1988"/>
                  <a:gd name="T9" fmla="*/ 20 h 25"/>
                  <a:gd name="T10" fmla="*/ 1948 w 1988"/>
                  <a:gd name="T11" fmla="*/ 20 h 25"/>
                  <a:gd name="T12" fmla="*/ 1988 w 1988"/>
                  <a:gd name="T13" fmla="*/ 24 h 25"/>
                  <a:gd name="T14" fmla="*/ 0 60000 65536"/>
                  <a:gd name="T15" fmla="*/ 0 60000 65536"/>
                  <a:gd name="T16" fmla="*/ 0 60000 65536"/>
                  <a:gd name="T17" fmla="*/ 0 60000 65536"/>
                  <a:gd name="T18" fmla="*/ 0 60000 65536"/>
                  <a:gd name="T19" fmla="*/ 0 60000 65536"/>
                  <a:gd name="T20" fmla="*/ 0 60000 65536"/>
                  <a:gd name="T21" fmla="*/ 0 w 1988"/>
                  <a:gd name="T22" fmla="*/ 0 h 25"/>
                  <a:gd name="T23" fmla="*/ 1988 w 198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8" h="25">
                    <a:moveTo>
                      <a:pt x="0" y="24"/>
                    </a:moveTo>
                    <a:cubicBezTo>
                      <a:pt x="51" y="19"/>
                      <a:pt x="98" y="10"/>
                      <a:pt x="148" y="0"/>
                    </a:cubicBezTo>
                    <a:cubicBezTo>
                      <a:pt x="415" y="15"/>
                      <a:pt x="679" y="18"/>
                      <a:pt x="948" y="20"/>
                    </a:cubicBezTo>
                    <a:cubicBezTo>
                      <a:pt x="1052" y="18"/>
                      <a:pt x="1156" y="15"/>
                      <a:pt x="1260" y="8"/>
                    </a:cubicBezTo>
                    <a:cubicBezTo>
                      <a:pt x="1382" y="10"/>
                      <a:pt x="1502" y="16"/>
                      <a:pt x="1624" y="20"/>
                    </a:cubicBezTo>
                    <a:cubicBezTo>
                      <a:pt x="1731" y="7"/>
                      <a:pt x="1840" y="17"/>
                      <a:pt x="1948" y="20"/>
                    </a:cubicBezTo>
                    <a:cubicBezTo>
                      <a:pt x="1977" y="25"/>
                      <a:pt x="1964" y="24"/>
                      <a:pt x="1988" y="2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21" name="Freeform 35"/>
              <p:cNvSpPr>
                <a:spLocks/>
              </p:cNvSpPr>
              <p:nvPr/>
            </p:nvSpPr>
            <p:spPr bwMode="auto">
              <a:xfrm>
                <a:off x="808" y="2120"/>
                <a:ext cx="2496" cy="62"/>
              </a:xfrm>
              <a:custGeom>
                <a:avLst/>
                <a:gdLst>
                  <a:gd name="T0" fmla="*/ 0 w 2496"/>
                  <a:gd name="T1" fmla="*/ 20 h 62"/>
                  <a:gd name="T2" fmla="*/ 536 w 2496"/>
                  <a:gd name="T3" fmla="*/ 0 h 62"/>
                  <a:gd name="T4" fmla="*/ 776 w 2496"/>
                  <a:gd name="T5" fmla="*/ 20 h 62"/>
                  <a:gd name="T6" fmla="*/ 1696 w 2496"/>
                  <a:gd name="T7" fmla="*/ 28 h 62"/>
                  <a:gd name="T8" fmla="*/ 1848 w 2496"/>
                  <a:gd name="T9" fmla="*/ 44 h 62"/>
                  <a:gd name="T10" fmla="*/ 2188 w 2496"/>
                  <a:gd name="T11" fmla="*/ 36 h 62"/>
                  <a:gd name="T12" fmla="*/ 2328 w 2496"/>
                  <a:gd name="T13" fmla="*/ 32 h 62"/>
                  <a:gd name="T14" fmla="*/ 2496 w 2496"/>
                  <a:gd name="T15" fmla="*/ 44 h 62"/>
                  <a:gd name="T16" fmla="*/ 0 60000 65536"/>
                  <a:gd name="T17" fmla="*/ 0 60000 65536"/>
                  <a:gd name="T18" fmla="*/ 0 60000 65536"/>
                  <a:gd name="T19" fmla="*/ 0 60000 65536"/>
                  <a:gd name="T20" fmla="*/ 0 60000 65536"/>
                  <a:gd name="T21" fmla="*/ 0 60000 65536"/>
                  <a:gd name="T22" fmla="*/ 0 60000 65536"/>
                  <a:gd name="T23" fmla="*/ 0 60000 65536"/>
                  <a:gd name="T24" fmla="*/ 0 w 2496"/>
                  <a:gd name="T25" fmla="*/ 0 h 62"/>
                  <a:gd name="T26" fmla="*/ 2496 w 2496"/>
                  <a:gd name="T27" fmla="*/ 62 h 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96" h="62">
                    <a:moveTo>
                      <a:pt x="0" y="20"/>
                    </a:moveTo>
                    <a:cubicBezTo>
                      <a:pt x="181" y="18"/>
                      <a:pt x="358" y="25"/>
                      <a:pt x="536" y="0"/>
                    </a:cubicBezTo>
                    <a:cubicBezTo>
                      <a:pt x="616" y="6"/>
                      <a:pt x="695" y="16"/>
                      <a:pt x="776" y="20"/>
                    </a:cubicBezTo>
                    <a:cubicBezTo>
                      <a:pt x="1083" y="16"/>
                      <a:pt x="1389" y="24"/>
                      <a:pt x="1696" y="28"/>
                    </a:cubicBezTo>
                    <a:cubicBezTo>
                      <a:pt x="1747" y="34"/>
                      <a:pt x="1797" y="40"/>
                      <a:pt x="1848" y="44"/>
                    </a:cubicBezTo>
                    <a:cubicBezTo>
                      <a:pt x="1919" y="62"/>
                      <a:pt x="2117" y="38"/>
                      <a:pt x="2188" y="36"/>
                    </a:cubicBezTo>
                    <a:cubicBezTo>
                      <a:pt x="2245" y="29"/>
                      <a:pt x="2256" y="29"/>
                      <a:pt x="2328" y="32"/>
                    </a:cubicBezTo>
                    <a:cubicBezTo>
                      <a:pt x="2385" y="42"/>
                      <a:pt x="2439" y="44"/>
                      <a:pt x="2496" y="44"/>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22" name="Freeform 36"/>
              <p:cNvSpPr>
                <a:spLocks/>
              </p:cNvSpPr>
              <p:nvPr/>
            </p:nvSpPr>
            <p:spPr bwMode="auto">
              <a:xfrm>
                <a:off x="812" y="2060"/>
                <a:ext cx="2472" cy="68"/>
              </a:xfrm>
              <a:custGeom>
                <a:avLst/>
                <a:gdLst>
                  <a:gd name="T0" fmla="*/ 0 w 2472"/>
                  <a:gd name="T1" fmla="*/ 32 h 68"/>
                  <a:gd name="T2" fmla="*/ 212 w 2472"/>
                  <a:gd name="T3" fmla="*/ 16 h 68"/>
                  <a:gd name="T4" fmla="*/ 300 w 2472"/>
                  <a:gd name="T5" fmla="*/ 0 h 68"/>
                  <a:gd name="T6" fmla="*/ 412 w 2472"/>
                  <a:gd name="T7" fmla="*/ 4 h 68"/>
                  <a:gd name="T8" fmla="*/ 1056 w 2472"/>
                  <a:gd name="T9" fmla="*/ 32 h 68"/>
                  <a:gd name="T10" fmla="*/ 1156 w 2472"/>
                  <a:gd name="T11" fmla="*/ 44 h 68"/>
                  <a:gd name="T12" fmla="*/ 2240 w 2472"/>
                  <a:gd name="T13" fmla="*/ 44 h 68"/>
                  <a:gd name="T14" fmla="*/ 2472 w 2472"/>
                  <a:gd name="T15" fmla="*/ 68 h 68"/>
                  <a:gd name="T16" fmla="*/ 0 60000 65536"/>
                  <a:gd name="T17" fmla="*/ 0 60000 65536"/>
                  <a:gd name="T18" fmla="*/ 0 60000 65536"/>
                  <a:gd name="T19" fmla="*/ 0 60000 65536"/>
                  <a:gd name="T20" fmla="*/ 0 60000 65536"/>
                  <a:gd name="T21" fmla="*/ 0 60000 65536"/>
                  <a:gd name="T22" fmla="*/ 0 60000 65536"/>
                  <a:gd name="T23" fmla="*/ 0 60000 65536"/>
                  <a:gd name="T24" fmla="*/ 0 w 2472"/>
                  <a:gd name="T25" fmla="*/ 0 h 68"/>
                  <a:gd name="T26" fmla="*/ 2472 w 2472"/>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72" h="68">
                    <a:moveTo>
                      <a:pt x="0" y="32"/>
                    </a:moveTo>
                    <a:cubicBezTo>
                      <a:pt x="71" y="23"/>
                      <a:pt x="142" y="23"/>
                      <a:pt x="212" y="16"/>
                    </a:cubicBezTo>
                    <a:cubicBezTo>
                      <a:pt x="241" y="6"/>
                      <a:pt x="270" y="3"/>
                      <a:pt x="300" y="0"/>
                    </a:cubicBezTo>
                    <a:cubicBezTo>
                      <a:pt x="327" y="2"/>
                      <a:pt x="381" y="12"/>
                      <a:pt x="412" y="4"/>
                    </a:cubicBezTo>
                    <a:cubicBezTo>
                      <a:pt x="627" y="11"/>
                      <a:pt x="840" y="29"/>
                      <a:pt x="1056" y="32"/>
                    </a:cubicBezTo>
                    <a:cubicBezTo>
                      <a:pt x="1089" y="38"/>
                      <a:pt x="1122" y="41"/>
                      <a:pt x="1156" y="44"/>
                    </a:cubicBezTo>
                    <a:cubicBezTo>
                      <a:pt x="1663" y="39"/>
                      <a:pt x="1640" y="37"/>
                      <a:pt x="2240" y="44"/>
                    </a:cubicBezTo>
                    <a:cubicBezTo>
                      <a:pt x="2319" y="45"/>
                      <a:pt x="2390" y="68"/>
                      <a:pt x="2472" y="68"/>
                    </a:cubicBezTo>
                  </a:path>
                </a:pathLst>
              </a:custGeom>
              <a:noFill/>
              <a:ln w="15875">
                <a:solidFill>
                  <a:srgbClr val="808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nvGrpSpPr>
            <p:cNvPr id="5" name="Group 37"/>
            <p:cNvGrpSpPr>
              <a:grpSpLocks/>
            </p:cNvGrpSpPr>
            <p:nvPr/>
          </p:nvGrpSpPr>
          <p:grpSpPr bwMode="auto">
            <a:xfrm>
              <a:off x="768" y="2208"/>
              <a:ext cx="3095" cy="421"/>
              <a:chOff x="668" y="2208"/>
              <a:chExt cx="3195" cy="421"/>
            </a:xfrm>
          </p:grpSpPr>
          <p:sp>
            <p:nvSpPr>
              <p:cNvPr id="62514" name="Freeform 38"/>
              <p:cNvSpPr>
                <a:spLocks/>
              </p:cNvSpPr>
              <p:nvPr/>
            </p:nvSpPr>
            <p:spPr bwMode="auto">
              <a:xfrm>
                <a:off x="1536" y="2208"/>
                <a:ext cx="2327" cy="421"/>
              </a:xfrm>
              <a:custGeom>
                <a:avLst/>
                <a:gdLst>
                  <a:gd name="T0" fmla="*/ 0 w 3408"/>
                  <a:gd name="T1" fmla="*/ 592 h 1120"/>
                  <a:gd name="T2" fmla="*/ 1344 w 3408"/>
                  <a:gd name="T3" fmla="*/ 592 h 1120"/>
                  <a:gd name="T4" fmla="*/ 1728 w 3408"/>
                  <a:gd name="T5" fmla="*/ 448 h 1120"/>
                  <a:gd name="T6" fmla="*/ 2064 w 3408"/>
                  <a:gd name="T7" fmla="*/ 112 h 1120"/>
                  <a:gd name="T8" fmla="*/ 2448 w 3408"/>
                  <a:gd name="T9" fmla="*/ 16 h 1120"/>
                  <a:gd name="T10" fmla="*/ 2832 w 3408"/>
                  <a:gd name="T11" fmla="*/ 208 h 1120"/>
                  <a:gd name="T12" fmla="*/ 3408 w 3408"/>
                  <a:gd name="T13" fmla="*/ 1120 h 1120"/>
                  <a:gd name="T14" fmla="*/ 0 60000 65536"/>
                  <a:gd name="T15" fmla="*/ 0 60000 65536"/>
                  <a:gd name="T16" fmla="*/ 0 60000 65536"/>
                  <a:gd name="T17" fmla="*/ 0 60000 65536"/>
                  <a:gd name="T18" fmla="*/ 0 60000 65536"/>
                  <a:gd name="T19" fmla="*/ 0 60000 65536"/>
                  <a:gd name="T20" fmla="*/ 0 60000 65536"/>
                  <a:gd name="T21" fmla="*/ 0 w 3408"/>
                  <a:gd name="T22" fmla="*/ 0 h 1120"/>
                  <a:gd name="T23" fmla="*/ 3408 w 3408"/>
                  <a:gd name="T24" fmla="*/ 1120 h 11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8" h="1120">
                    <a:moveTo>
                      <a:pt x="0" y="592"/>
                    </a:moveTo>
                    <a:cubicBezTo>
                      <a:pt x="528" y="604"/>
                      <a:pt x="1056" y="616"/>
                      <a:pt x="1344" y="592"/>
                    </a:cubicBezTo>
                    <a:cubicBezTo>
                      <a:pt x="1632" y="568"/>
                      <a:pt x="1608" y="528"/>
                      <a:pt x="1728" y="448"/>
                    </a:cubicBezTo>
                    <a:cubicBezTo>
                      <a:pt x="1848" y="368"/>
                      <a:pt x="1944" y="184"/>
                      <a:pt x="2064" y="112"/>
                    </a:cubicBezTo>
                    <a:cubicBezTo>
                      <a:pt x="2184" y="40"/>
                      <a:pt x="2320" y="0"/>
                      <a:pt x="2448" y="16"/>
                    </a:cubicBezTo>
                    <a:cubicBezTo>
                      <a:pt x="2576" y="32"/>
                      <a:pt x="2672" y="24"/>
                      <a:pt x="2832" y="208"/>
                    </a:cubicBezTo>
                    <a:cubicBezTo>
                      <a:pt x="2992" y="392"/>
                      <a:pt x="3200" y="756"/>
                      <a:pt x="3408" y="1120"/>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515" name="Freeform 39"/>
              <p:cNvSpPr>
                <a:spLocks/>
              </p:cNvSpPr>
              <p:nvPr/>
            </p:nvSpPr>
            <p:spPr bwMode="auto">
              <a:xfrm>
                <a:off x="668" y="2392"/>
                <a:ext cx="1136" cy="47"/>
              </a:xfrm>
              <a:custGeom>
                <a:avLst/>
                <a:gdLst>
                  <a:gd name="T0" fmla="*/ 1136 w 1136"/>
                  <a:gd name="T1" fmla="*/ 42 h 47"/>
                  <a:gd name="T2" fmla="*/ 992 w 1136"/>
                  <a:gd name="T3" fmla="*/ 42 h 47"/>
                  <a:gd name="T4" fmla="*/ 848 w 1136"/>
                  <a:gd name="T5" fmla="*/ 42 h 47"/>
                  <a:gd name="T6" fmla="*/ 748 w 1136"/>
                  <a:gd name="T7" fmla="*/ 14 h 47"/>
                  <a:gd name="T8" fmla="*/ 628 w 1136"/>
                  <a:gd name="T9" fmla="*/ 2 h 47"/>
                  <a:gd name="T10" fmla="*/ 0 w 1136"/>
                  <a:gd name="T11" fmla="*/ 2 h 47"/>
                  <a:gd name="T12" fmla="*/ 0 60000 65536"/>
                  <a:gd name="T13" fmla="*/ 0 60000 65536"/>
                  <a:gd name="T14" fmla="*/ 0 60000 65536"/>
                  <a:gd name="T15" fmla="*/ 0 60000 65536"/>
                  <a:gd name="T16" fmla="*/ 0 60000 65536"/>
                  <a:gd name="T17" fmla="*/ 0 60000 65536"/>
                  <a:gd name="T18" fmla="*/ 0 w 1136"/>
                  <a:gd name="T19" fmla="*/ 0 h 47"/>
                  <a:gd name="T20" fmla="*/ 1136 w 1136"/>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1136" h="47">
                    <a:moveTo>
                      <a:pt x="1136" y="42"/>
                    </a:moveTo>
                    <a:cubicBezTo>
                      <a:pt x="1088" y="42"/>
                      <a:pt x="1040" y="42"/>
                      <a:pt x="992" y="42"/>
                    </a:cubicBezTo>
                    <a:cubicBezTo>
                      <a:pt x="944" y="42"/>
                      <a:pt x="889" y="47"/>
                      <a:pt x="848" y="42"/>
                    </a:cubicBezTo>
                    <a:cubicBezTo>
                      <a:pt x="807" y="37"/>
                      <a:pt x="785" y="21"/>
                      <a:pt x="748" y="14"/>
                    </a:cubicBezTo>
                    <a:cubicBezTo>
                      <a:pt x="711" y="7"/>
                      <a:pt x="753" y="4"/>
                      <a:pt x="628" y="2"/>
                    </a:cubicBezTo>
                    <a:cubicBezTo>
                      <a:pt x="503" y="0"/>
                      <a:pt x="107" y="3"/>
                      <a:pt x="0" y="2"/>
                    </a:cubicBezTo>
                  </a:path>
                </a:pathLst>
              </a:custGeom>
              <a:noFill/>
              <a:ln w="25400">
                <a:solidFill>
                  <a:srgbClr val="FF66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grpSp>
      <p:sp>
        <p:nvSpPr>
          <p:cNvPr id="62486" name="Line 45"/>
          <p:cNvSpPr>
            <a:spLocks noChangeShapeType="1"/>
          </p:cNvSpPr>
          <p:nvPr/>
        </p:nvSpPr>
        <p:spPr bwMode="auto">
          <a:xfrm>
            <a:off x="5062538" y="4357688"/>
            <a:ext cx="0" cy="1600200"/>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87" name="Line 46"/>
          <p:cNvSpPr>
            <a:spLocks noChangeShapeType="1"/>
          </p:cNvSpPr>
          <p:nvPr/>
        </p:nvSpPr>
        <p:spPr bwMode="auto">
          <a:xfrm>
            <a:off x="7500938" y="2833688"/>
            <a:ext cx="0" cy="3124200"/>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88" name="Text Box 47"/>
          <p:cNvSpPr txBox="1">
            <a:spLocks noChangeArrowheads="1"/>
          </p:cNvSpPr>
          <p:nvPr/>
        </p:nvSpPr>
        <p:spPr bwMode="auto">
          <a:xfrm rot="-5400000">
            <a:off x="4375378" y="4998584"/>
            <a:ext cx="1676400" cy="3048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400" b="1" dirty="0">
                <a:latin typeface="Arial" panose="020B0604020202020204" pitchFamily="34" charset="0"/>
              </a:rPr>
              <a:t>EDGE OF IMAGE</a:t>
            </a:r>
          </a:p>
        </p:txBody>
      </p:sp>
      <p:sp>
        <p:nvSpPr>
          <p:cNvPr id="62489" name="Text Box 48"/>
          <p:cNvSpPr txBox="1">
            <a:spLocks noChangeArrowheads="1"/>
          </p:cNvSpPr>
          <p:nvPr/>
        </p:nvSpPr>
        <p:spPr bwMode="auto">
          <a:xfrm rot="-5400000">
            <a:off x="4784715" y="3942456"/>
            <a:ext cx="2282825" cy="3077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400" b="1" dirty="0">
                <a:latin typeface="Arial" panose="020B0604020202020204" pitchFamily="34" charset="0"/>
              </a:rPr>
              <a:t>EDGE OF </a:t>
            </a:r>
            <a:r>
              <a:rPr lang="en-US" altLang="en-US" sz="1400" b="1" dirty="0" smtClean="0">
                <a:latin typeface="Arial" panose="020B0604020202020204" pitchFamily="34" charset="0"/>
              </a:rPr>
              <a:t>APERTURE</a:t>
            </a:r>
            <a:endParaRPr lang="en-US" altLang="en-US" sz="1400" b="1" dirty="0">
              <a:latin typeface="Arial" panose="020B0604020202020204" pitchFamily="34" charset="0"/>
            </a:endParaRPr>
          </a:p>
        </p:txBody>
      </p:sp>
      <p:sp>
        <p:nvSpPr>
          <p:cNvPr id="62490" name="Text Box 49"/>
          <p:cNvSpPr txBox="1">
            <a:spLocks noChangeArrowheads="1"/>
          </p:cNvSpPr>
          <p:nvPr/>
        </p:nvSpPr>
        <p:spPr bwMode="auto">
          <a:xfrm rot="-5400000">
            <a:off x="6080855" y="3236526"/>
            <a:ext cx="3044825" cy="3048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400" b="1" dirty="0">
                <a:latin typeface="Arial" panose="020B0604020202020204" pitchFamily="34" charset="0"/>
              </a:rPr>
              <a:t>EDGE OF SURFACE COVERAGE</a:t>
            </a:r>
          </a:p>
        </p:txBody>
      </p:sp>
      <p:sp>
        <p:nvSpPr>
          <p:cNvPr id="62492" name="Line 54"/>
          <p:cNvSpPr>
            <a:spLocks noChangeShapeType="1"/>
          </p:cNvSpPr>
          <p:nvPr/>
        </p:nvSpPr>
        <p:spPr bwMode="auto">
          <a:xfrm>
            <a:off x="6053138" y="2071688"/>
            <a:ext cx="0" cy="381000"/>
          </a:xfrm>
          <a:prstGeom prst="line">
            <a:avLst/>
          </a:prstGeom>
          <a:noFill/>
          <a:ln w="38100" cap="rnd">
            <a:solidFill>
              <a:srgbClr val="99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93" name="Text Box 55"/>
          <p:cNvSpPr txBox="1">
            <a:spLocks noChangeArrowheads="1"/>
          </p:cNvSpPr>
          <p:nvPr/>
        </p:nvSpPr>
        <p:spPr bwMode="auto">
          <a:xfrm rot="-2582223">
            <a:off x="5214938" y="1614488"/>
            <a:ext cx="12192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dirty="0">
                <a:solidFill>
                  <a:srgbClr val="FF00FF"/>
                </a:solidFill>
                <a:latin typeface="Arial" panose="020B0604020202020204" pitchFamily="34" charset="0"/>
              </a:rPr>
              <a:t>APERTURE</a:t>
            </a:r>
          </a:p>
        </p:txBody>
      </p:sp>
      <p:sp>
        <p:nvSpPr>
          <p:cNvPr id="62495" name="Line 57"/>
          <p:cNvSpPr>
            <a:spLocks noChangeShapeType="1"/>
          </p:cNvSpPr>
          <p:nvPr/>
        </p:nvSpPr>
        <p:spPr bwMode="auto">
          <a:xfrm>
            <a:off x="7500938" y="2071688"/>
            <a:ext cx="0" cy="381000"/>
          </a:xfrm>
          <a:prstGeom prst="line">
            <a:avLst/>
          </a:prstGeom>
          <a:noFill/>
          <a:ln w="38100" cap="rnd">
            <a:solidFill>
              <a:srgbClr val="99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96" name="Text Box 59"/>
          <p:cNvSpPr txBox="1">
            <a:spLocks noChangeArrowheads="1"/>
          </p:cNvSpPr>
          <p:nvPr/>
        </p:nvSpPr>
        <p:spPr bwMode="auto">
          <a:xfrm rot="-2582223">
            <a:off x="6281738" y="1462088"/>
            <a:ext cx="1219200" cy="517525"/>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400" b="1" dirty="0">
                <a:solidFill>
                  <a:srgbClr val="FF0000"/>
                </a:solidFill>
                <a:latin typeface="Arial" panose="020B0604020202020204" pitchFamily="34" charset="0"/>
              </a:rPr>
              <a:t>FOLD BUILD-UP</a:t>
            </a:r>
          </a:p>
        </p:txBody>
      </p:sp>
      <p:sp>
        <p:nvSpPr>
          <p:cNvPr id="62474" name="Line 3"/>
          <p:cNvSpPr>
            <a:spLocks noChangeShapeType="1"/>
          </p:cNvSpPr>
          <p:nvPr/>
        </p:nvSpPr>
        <p:spPr bwMode="auto">
          <a:xfrm flipV="1">
            <a:off x="5000768" y="2605088"/>
            <a:ext cx="0" cy="1600200"/>
          </a:xfrm>
          <a:prstGeom prst="line">
            <a:avLst/>
          </a:prstGeom>
          <a:noFill/>
          <a:ln w="25400">
            <a:solidFill>
              <a:srgbClr val="800000"/>
            </a:solidFill>
            <a:prstDash val="dash"/>
            <a:round/>
            <a:headEnd type="none" w="med" len="lg"/>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75" name="Freeform 4"/>
          <p:cNvSpPr>
            <a:spLocks/>
          </p:cNvSpPr>
          <p:nvPr/>
        </p:nvSpPr>
        <p:spPr bwMode="auto">
          <a:xfrm>
            <a:off x="5000768" y="2560638"/>
            <a:ext cx="1100487" cy="1644650"/>
          </a:xfrm>
          <a:custGeom>
            <a:avLst/>
            <a:gdLst>
              <a:gd name="T0" fmla="*/ 0 w 1500"/>
              <a:gd name="T1" fmla="*/ 1036 h 1036"/>
              <a:gd name="T2" fmla="*/ 268 w 1500"/>
              <a:gd name="T3" fmla="*/ 952 h 1036"/>
              <a:gd name="T4" fmla="*/ 536 w 1500"/>
              <a:gd name="T5" fmla="*/ 844 h 1036"/>
              <a:gd name="T6" fmla="*/ 936 w 1500"/>
              <a:gd name="T7" fmla="*/ 608 h 1036"/>
              <a:gd name="T8" fmla="*/ 1276 w 1500"/>
              <a:gd name="T9" fmla="*/ 316 h 1036"/>
              <a:gd name="T10" fmla="*/ 1500 w 1500"/>
              <a:gd name="T11" fmla="*/ 0 h 1036"/>
              <a:gd name="T12" fmla="*/ 0 60000 65536"/>
              <a:gd name="T13" fmla="*/ 0 60000 65536"/>
              <a:gd name="T14" fmla="*/ 0 60000 65536"/>
              <a:gd name="T15" fmla="*/ 0 60000 65536"/>
              <a:gd name="T16" fmla="*/ 0 60000 65536"/>
              <a:gd name="T17" fmla="*/ 0 60000 65536"/>
              <a:gd name="T18" fmla="*/ 0 w 1500"/>
              <a:gd name="T19" fmla="*/ 0 h 1036"/>
              <a:gd name="T20" fmla="*/ 1500 w 1500"/>
              <a:gd name="T21" fmla="*/ 1036 h 1036"/>
            </a:gdLst>
            <a:ahLst/>
            <a:cxnLst>
              <a:cxn ang="T12">
                <a:pos x="T0" y="T1"/>
              </a:cxn>
              <a:cxn ang="T13">
                <a:pos x="T2" y="T3"/>
              </a:cxn>
              <a:cxn ang="T14">
                <a:pos x="T4" y="T5"/>
              </a:cxn>
              <a:cxn ang="T15">
                <a:pos x="T6" y="T7"/>
              </a:cxn>
              <a:cxn ang="T16">
                <a:pos x="T8" y="T9"/>
              </a:cxn>
              <a:cxn ang="T17">
                <a:pos x="T10" y="T11"/>
              </a:cxn>
            </a:cxnLst>
            <a:rect l="T18" t="T19" r="T20" b="T21"/>
            <a:pathLst>
              <a:path w="1500" h="1036">
                <a:moveTo>
                  <a:pt x="0" y="1036"/>
                </a:moveTo>
                <a:cubicBezTo>
                  <a:pt x="89" y="1010"/>
                  <a:pt x="179" y="984"/>
                  <a:pt x="268" y="952"/>
                </a:cubicBezTo>
                <a:cubicBezTo>
                  <a:pt x="357" y="920"/>
                  <a:pt x="425" y="901"/>
                  <a:pt x="536" y="844"/>
                </a:cubicBezTo>
                <a:cubicBezTo>
                  <a:pt x="647" y="787"/>
                  <a:pt x="813" y="696"/>
                  <a:pt x="936" y="608"/>
                </a:cubicBezTo>
                <a:cubicBezTo>
                  <a:pt x="1059" y="520"/>
                  <a:pt x="1182" y="417"/>
                  <a:pt x="1276" y="316"/>
                </a:cubicBezTo>
                <a:cubicBezTo>
                  <a:pt x="1370" y="215"/>
                  <a:pt x="1435" y="107"/>
                  <a:pt x="1500" y="0"/>
                </a:cubicBezTo>
              </a:path>
            </a:pathLst>
          </a:custGeom>
          <a:noFill/>
          <a:ln w="25400">
            <a:solidFill>
              <a:srgbClr val="800000"/>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76" name="AutoShape 5"/>
          <p:cNvSpPr>
            <a:spLocks noChangeArrowheads="1"/>
          </p:cNvSpPr>
          <p:nvPr/>
        </p:nvSpPr>
        <p:spPr bwMode="auto">
          <a:xfrm>
            <a:off x="4948238" y="2554288"/>
            <a:ext cx="105060" cy="228600"/>
          </a:xfrm>
          <a:prstGeom prst="irregularSeal1">
            <a:avLst/>
          </a:prstGeom>
          <a:solidFill>
            <a:schemeClr val="tx1"/>
          </a:solidFill>
          <a:ln>
            <a:noFill/>
          </a:ln>
          <a:extLst>
            <a:ext uri="{91240B29-F687-4f45-9708-019B960494DF}">
              <a14:hiddenLine xmlns:a14="http://schemas.microsoft.com/office/drawing/2010/main" w="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78" name="Freeform 9"/>
          <p:cNvSpPr>
            <a:spLocks/>
          </p:cNvSpPr>
          <p:nvPr/>
        </p:nvSpPr>
        <p:spPr bwMode="auto">
          <a:xfrm>
            <a:off x="5000768" y="2636838"/>
            <a:ext cx="142998" cy="1492250"/>
          </a:xfrm>
          <a:custGeom>
            <a:avLst/>
            <a:gdLst>
              <a:gd name="T0" fmla="*/ 240 w 240"/>
              <a:gd name="T1" fmla="*/ 0 h 960"/>
              <a:gd name="T2" fmla="*/ 192 w 240"/>
              <a:gd name="T3" fmla="*/ 384 h 960"/>
              <a:gd name="T4" fmla="*/ 96 w 240"/>
              <a:gd name="T5" fmla="*/ 720 h 960"/>
              <a:gd name="T6" fmla="*/ 0 w 240"/>
              <a:gd name="T7" fmla="*/ 960 h 960"/>
              <a:gd name="T8" fmla="*/ 0 60000 65536"/>
              <a:gd name="T9" fmla="*/ 0 60000 65536"/>
              <a:gd name="T10" fmla="*/ 0 60000 65536"/>
              <a:gd name="T11" fmla="*/ 0 60000 65536"/>
              <a:gd name="T12" fmla="*/ 0 w 240"/>
              <a:gd name="T13" fmla="*/ 0 h 960"/>
              <a:gd name="T14" fmla="*/ 240 w 240"/>
              <a:gd name="T15" fmla="*/ 960 h 960"/>
            </a:gdLst>
            <a:ahLst/>
            <a:cxnLst>
              <a:cxn ang="T8">
                <a:pos x="T0" y="T1"/>
              </a:cxn>
              <a:cxn ang="T9">
                <a:pos x="T2" y="T3"/>
              </a:cxn>
              <a:cxn ang="T10">
                <a:pos x="T4" y="T5"/>
              </a:cxn>
              <a:cxn ang="T11">
                <a:pos x="T6" y="T7"/>
              </a:cxn>
            </a:cxnLst>
            <a:rect l="T12" t="T13" r="T14" b="T15"/>
            <a:pathLst>
              <a:path w="240" h="960">
                <a:moveTo>
                  <a:pt x="240" y="0"/>
                </a:moveTo>
                <a:cubicBezTo>
                  <a:pt x="228" y="132"/>
                  <a:pt x="216" y="264"/>
                  <a:pt x="192" y="384"/>
                </a:cubicBezTo>
                <a:cubicBezTo>
                  <a:pt x="168" y="504"/>
                  <a:pt x="128" y="624"/>
                  <a:pt x="96" y="720"/>
                </a:cubicBezTo>
                <a:cubicBezTo>
                  <a:pt x="64" y="816"/>
                  <a:pt x="32" y="888"/>
                  <a:pt x="0" y="960"/>
                </a:cubicBezTo>
              </a:path>
            </a:pathLst>
          </a:custGeom>
          <a:noFill/>
          <a:ln w="25400">
            <a:solidFill>
              <a:srgbClr val="8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79" name="Freeform 10"/>
          <p:cNvSpPr>
            <a:spLocks/>
          </p:cNvSpPr>
          <p:nvPr/>
        </p:nvSpPr>
        <p:spPr bwMode="auto">
          <a:xfrm>
            <a:off x="5000768" y="2674938"/>
            <a:ext cx="300588" cy="1530350"/>
          </a:xfrm>
          <a:custGeom>
            <a:avLst/>
            <a:gdLst>
              <a:gd name="T0" fmla="*/ 432 w 432"/>
              <a:gd name="T1" fmla="*/ 0 h 1008"/>
              <a:gd name="T2" fmla="*/ 384 w 432"/>
              <a:gd name="T3" fmla="*/ 288 h 1008"/>
              <a:gd name="T4" fmla="*/ 192 w 432"/>
              <a:gd name="T5" fmla="*/ 720 h 1008"/>
              <a:gd name="T6" fmla="*/ 0 w 432"/>
              <a:gd name="T7" fmla="*/ 1008 h 1008"/>
              <a:gd name="T8" fmla="*/ 0 60000 65536"/>
              <a:gd name="T9" fmla="*/ 0 60000 65536"/>
              <a:gd name="T10" fmla="*/ 0 60000 65536"/>
              <a:gd name="T11" fmla="*/ 0 60000 65536"/>
              <a:gd name="T12" fmla="*/ 0 w 432"/>
              <a:gd name="T13" fmla="*/ 0 h 1008"/>
              <a:gd name="T14" fmla="*/ 432 w 432"/>
              <a:gd name="T15" fmla="*/ 1008 h 1008"/>
            </a:gdLst>
            <a:ahLst/>
            <a:cxnLst>
              <a:cxn ang="T8">
                <a:pos x="T0" y="T1"/>
              </a:cxn>
              <a:cxn ang="T9">
                <a:pos x="T2" y="T3"/>
              </a:cxn>
              <a:cxn ang="T10">
                <a:pos x="T4" y="T5"/>
              </a:cxn>
              <a:cxn ang="T11">
                <a:pos x="T6" y="T7"/>
              </a:cxn>
            </a:cxnLst>
            <a:rect l="T12" t="T13" r="T14" b="T15"/>
            <a:pathLst>
              <a:path w="432" h="1008">
                <a:moveTo>
                  <a:pt x="432" y="0"/>
                </a:moveTo>
                <a:cubicBezTo>
                  <a:pt x="428" y="84"/>
                  <a:pt x="424" y="168"/>
                  <a:pt x="384" y="288"/>
                </a:cubicBezTo>
                <a:cubicBezTo>
                  <a:pt x="344" y="408"/>
                  <a:pt x="256" y="600"/>
                  <a:pt x="192" y="720"/>
                </a:cubicBezTo>
                <a:cubicBezTo>
                  <a:pt x="128" y="840"/>
                  <a:pt x="64" y="924"/>
                  <a:pt x="0" y="1008"/>
                </a:cubicBezTo>
              </a:path>
            </a:pathLst>
          </a:custGeom>
          <a:noFill/>
          <a:ln w="25400">
            <a:solidFill>
              <a:srgbClr val="80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80" name="Freeform 11"/>
          <p:cNvSpPr>
            <a:spLocks/>
          </p:cNvSpPr>
          <p:nvPr/>
        </p:nvSpPr>
        <p:spPr bwMode="auto">
          <a:xfrm>
            <a:off x="5000768" y="2605088"/>
            <a:ext cx="665379" cy="1600200"/>
          </a:xfrm>
          <a:custGeom>
            <a:avLst/>
            <a:gdLst>
              <a:gd name="T0" fmla="*/ 0 w 912"/>
              <a:gd name="T1" fmla="*/ 1008 h 1008"/>
              <a:gd name="T2" fmla="*/ 528 w 912"/>
              <a:gd name="T3" fmla="*/ 576 h 1008"/>
              <a:gd name="T4" fmla="*/ 816 w 912"/>
              <a:gd name="T5" fmla="*/ 192 h 1008"/>
              <a:gd name="T6" fmla="*/ 912 w 912"/>
              <a:gd name="T7" fmla="*/ 0 h 1008"/>
              <a:gd name="T8" fmla="*/ 0 60000 65536"/>
              <a:gd name="T9" fmla="*/ 0 60000 65536"/>
              <a:gd name="T10" fmla="*/ 0 60000 65536"/>
              <a:gd name="T11" fmla="*/ 0 60000 65536"/>
              <a:gd name="T12" fmla="*/ 0 w 912"/>
              <a:gd name="T13" fmla="*/ 0 h 1008"/>
              <a:gd name="T14" fmla="*/ 912 w 912"/>
              <a:gd name="T15" fmla="*/ 1008 h 1008"/>
            </a:gdLst>
            <a:ahLst/>
            <a:cxnLst>
              <a:cxn ang="T8">
                <a:pos x="T0" y="T1"/>
              </a:cxn>
              <a:cxn ang="T9">
                <a:pos x="T2" y="T3"/>
              </a:cxn>
              <a:cxn ang="T10">
                <a:pos x="T4" y="T5"/>
              </a:cxn>
              <a:cxn ang="T11">
                <a:pos x="T6" y="T7"/>
              </a:cxn>
            </a:cxnLst>
            <a:rect l="T12" t="T13" r="T14" b="T15"/>
            <a:pathLst>
              <a:path w="912" h="1008">
                <a:moveTo>
                  <a:pt x="0" y="1008"/>
                </a:moveTo>
                <a:cubicBezTo>
                  <a:pt x="196" y="860"/>
                  <a:pt x="392" y="712"/>
                  <a:pt x="528" y="576"/>
                </a:cubicBezTo>
                <a:cubicBezTo>
                  <a:pt x="664" y="440"/>
                  <a:pt x="752" y="288"/>
                  <a:pt x="816" y="192"/>
                </a:cubicBezTo>
                <a:cubicBezTo>
                  <a:pt x="880" y="96"/>
                  <a:pt x="896" y="48"/>
                  <a:pt x="912" y="0"/>
                </a:cubicBezTo>
              </a:path>
            </a:pathLst>
          </a:custGeom>
          <a:noFill/>
          <a:ln w="25400">
            <a:solidFill>
              <a:srgbClr val="800000"/>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81" name="Freeform 12"/>
          <p:cNvSpPr>
            <a:spLocks/>
          </p:cNvSpPr>
          <p:nvPr/>
        </p:nvSpPr>
        <p:spPr bwMode="auto">
          <a:xfrm>
            <a:off x="5000768" y="2605088"/>
            <a:ext cx="910519" cy="1600200"/>
          </a:xfrm>
          <a:custGeom>
            <a:avLst/>
            <a:gdLst>
              <a:gd name="T0" fmla="*/ 0 w 1248"/>
              <a:gd name="T1" fmla="*/ 1008 h 1008"/>
              <a:gd name="T2" fmla="*/ 576 w 1248"/>
              <a:gd name="T3" fmla="*/ 720 h 1008"/>
              <a:gd name="T4" fmla="*/ 960 w 1248"/>
              <a:gd name="T5" fmla="*/ 384 h 1008"/>
              <a:gd name="T6" fmla="*/ 1248 w 1248"/>
              <a:gd name="T7" fmla="*/ 0 h 1008"/>
              <a:gd name="T8" fmla="*/ 0 60000 65536"/>
              <a:gd name="T9" fmla="*/ 0 60000 65536"/>
              <a:gd name="T10" fmla="*/ 0 60000 65536"/>
              <a:gd name="T11" fmla="*/ 0 60000 65536"/>
              <a:gd name="T12" fmla="*/ 0 w 1248"/>
              <a:gd name="T13" fmla="*/ 0 h 1008"/>
              <a:gd name="T14" fmla="*/ 1248 w 1248"/>
              <a:gd name="T15" fmla="*/ 1008 h 1008"/>
            </a:gdLst>
            <a:ahLst/>
            <a:cxnLst>
              <a:cxn ang="T8">
                <a:pos x="T0" y="T1"/>
              </a:cxn>
              <a:cxn ang="T9">
                <a:pos x="T2" y="T3"/>
              </a:cxn>
              <a:cxn ang="T10">
                <a:pos x="T4" y="T5"/>
              </a:cxn>
              <a:cxn ang="T11">
                <a:pos x="T6" y="T7"/>
              </a:cxn>
            </a:cxnLst>
            <a:rect l="T12" t="T13" r="T14" b="T15"/>
            <a:pathLst>
              <a:path w="1248" h="1008">
                <a:moveTo>
                  <a:pt x="0" y="1008"/>
                </a:moveTo>
                <a:cubicBezTo>
                  <a:pt x="208" y="916"/>
                  <a:pt x="416" y="824"/>
                  <a:pt x="576" y="720"/>
                </a:cubicBezTo>
                <a:cubicBezTo>
                  <a:pt x="736" y="616"/>
                  <a:pt x="848" y="504"/>
                  <a:pt x="960" y="384"/>
                </a:cubicBezTo>
                <a:cubicBezTo>
                  <a:pt x="1072" y="264"/>
                  <a:pt x="1160" y="132"/>
                  <a:pt x="1248" y="0"/>
                </a:cubicBezTo>
              </a:path>
            </a:pathLst>
          </a:custGeom>
          <a:noFill/>
          <a:ln w="25400">
            <a:solidFill>
              <a:srgbClr val="800000"/>
            </a:solidFill>
            <a:prstDash val="dash"/>
            <a:round/>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82" name="AutoShape 13"/>
          <p:cNvSpPr>
            <a:spLocks noChangeArrowheads="1"/>
          </p:cNvSpPr>
          <p:nvPr/>
        </p:nvSpPr>
        <p:spPr bwMode="auto">
          <a:xfrm>
            <a:off x="5097073" y="2547938"/>
            <a:ext cx="105060" cy="228600"/>
          </a:xfrm>
          <a:prstGeom prst="irregularSeal1">
            <a:avLst/>
          </a:prstGeom>
          <a:solidFill>
            <a:schemeClr val="tx1"/>
          </a:solidFill>
          <a:ln>
            <a:noFill/>
          </a:ln>
          <a:extLst>
            <a:ext uri="{91240B29-F687-4f45-9708-019B960494DF}">
              <a14:hiddenLine xmlns:a14="http://schemas.microsoft.com/office/drawing/2010/main" w="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83" name="AutoShape 14"/>
          <p:cNvSpPr>
            <a:spLocks noChangeArrowheads="1"/>
          </p:cNvSpPr>
          <p:nvPr/>
        </p:nvSpPr>
        <p:spPr bwMode="auto">
          <a:xfrm>
            <a:off x="5251744" y="2573338"/>
            <a:ext cx="105060" cy="228600"/>
          </a:xfrm>
          <a:prstGeom prst="irregularSeal1">
            <a:avLst/>
          </a:prstGeom>
          <a:solidFill>
            <a:schemeClr val="tx1"/>
          </a:solidFill>
          <a:ln>
            <a:noFill/>
          </a:ln>
          <a:extLst>
            <a:ext uri="{91240B29-F687-4f45-9708-019B960494DF}">
              <a14:hiddenLine xmlns:a14="http://schemas.microsoft.com/office/drawing/2010/main" w="0">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91" name="Freeform 50"/>
          <p:cNvSpPr>
            <a:spLocks/>
          </p:cNvSpPr>
          <p:nvPr/>
        </p:nvSpPr>
        <p:spPr bwMode="auto">
          <a:xfrm>
            <a:off x="5000768" y="2598738"/>
            <a:ext cx="449423" cy="1606550"/>
          </a:xfrm>
          <a:custGeom>
            <a:avLst/>
            <a:gdLst>
              <a:gd name="T0" fmla="*/ 0 w 616"/>
              <a:gd name="T1" fmla="*/ 1012 h 1012"/>
              <a:gd name="T2" fmla="*/ 152 w 616"/>
              <a:gd name="T3" fmla="*/ 824 h 1012"/>
              <a:gd name="T4" fmla="*/ 396 w 616"/>
              <a:gd name="T5" fmla="*/ 476 h 1012"/>
              <a:gd name="T6" fmla="*/ 532 w 616"/>
              <a:gd name="T7" fmla="*/ 204 h 1012"/>
              <a:gd name="T8" fmla="*/ 616 w 616"/>
              <a:gd name="T9" fmla="*/ 0 h 1012"/>
              <a:gd name="T10" fmla="*/ 0 60000 65536"/>
              <a:gd name="T11" fmla="*/ 0 60000 65536"/>
              <a:gd name="T12" fmla="*/ 0 60000 65536"/>
              <a:gd name="T13" fmla="*/ 0 60000 65536"/>
              <a:gd name="T14" fmla="*/ 0 60000 65536"/>
              <a:gd name="T15" fmla="*/ 0 w 616"/>
              <a:gd name="T16" fmla="*/ 0 h 1012"/>
              <a:gd name="T17" fmla="*/ 616 w 616"/>
              <a:gd name="T18" fmla="*/ 1012 h 1012"/>
            </a:gdLst>
            <a:ahLst/>
            <a:cxnLst>
              <a:cxn ang="T10">
                <a:pos x="T0" y="T1"/>
              </a:cxn>
              <a:cxn ang="T11">
                <a:pos x="T2" y="T3"/>
              </a:cxn>
              <a:cxn ang="T12">
                <a:pos x="T4" y="T5"/>
              </a:cxn>
              <a:cxn ang="T13">
                <a:pos x="T6" y="T7"/>
              </a:cxn>
              <a:cxn ang="T14">
                <a:pos x="T8" y="T9"/>
              </a:cxn>
            </a:cxnLst>
            <a:rect l="T15" t="T16" r="T17" b="T18"/>
            <a:pathLst>
              <a:path w="616" h="1012">
                <a:moveTo>
                  <a:pt x="0" y="1012"/>
                </a:moveTo>
                <a:cubicBezTo>
                  <a:pt x="43" y="962"/>
                  <a:pt x="86" y="913"/>
                  <a:pt x="152" y="824"/>
                </a:cubicBezTo>
                <a:cubicBezTo>
                  <a:pt x="218" y="735"/>
                  <a:pt x="333" y="579"/>
                  <a:pt x="396" y="476"/>
                </a:cubicBezTo>
                <a:cubicBezTo>
                  <a:pt x="459" y="373"/>
                  <a:pt x="495" y="283"/>
                  <a:pt x="532" y="204"/>
                </a:cubicBezTo>
                <a:cubicBezTo>
                  <a:pt x="569" y="125"/>
                  <a:pt x="592" y="62"/>
                  <a:pt x="616" y="0"/>
                </a:cubicBezTo>
              </a:path>
            </a:pathLst>
          </a:custGeom>
          <a:noFill/>
          <a:ln w="25400">
            <a:solidFill>
              <a:srgbClr val="80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62494" name="Line 56"/>
          <p:cNvSpPr>
            <a:spLocks noChangeShapeType="1"/>
          </p:cNvSpPr>
          <p:nvPr/>
        </p:nvSpPr>
        <p:spPr bwMode="auto">
          <a:xfrm>
            <a:off x="5035788" y="2224087"/>
            <a:ext cx="1049702" cy="0"/>
          </a:xfrm>
          <a:prstGeom prst="line">
            <a:avLst/>
          </a:prstGeom>
          <a:noFill/>
          <a:ln w="57150">
            <a:solidFill>
              <a:srgbClr val="99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62497" name="Line 58"/>
          <p:cNvSpPr>
            <a:spLocks noChangeShapeType="1"/>
          </p:cNvSpPr>
          <p:nvPr/>
        </p:nvSpPr>
        <p:spPr bwMode="auto">
          <a:xfrm>
            <a:off x="6158371" y="2224087"/>
            <a:ext cx="1282953" cy="0"/>
          </a:xfrm>
          <a:prstGeom prst="line">
            <a:avLst/>
          </a:prstGeom>
          <a:noFill/>
          <a:ln w="57150">
            <a:solidFill>
              <a:srgbClr val="FF0000"/>
            </a:solidFill>
            <a:round/>
            <a:headEnd type="stealth" w="med" len="lg"/>
            <a:tailEnd type="stealth" w="med" len="lg"/>
          </a:ln>
          <a:extLst>
            <a:ext uri="{909E8E84-426E-40dd-AFC4-6F175D3DCCD1}">
              <a14:hiddenFill xmlns:a14="http://schemas.microsoft.com/office/drawing/2010/main">
                <a:noFill/>
              </a14:hiddenFill>
            </a:ext>
          </a:extLst>
        </p:spPr>
        <p:txBody>
          <a:bodyPr wrap="none" anchor="ctr"/>
          <a:lstStyle/>
          <a:p>
            <a:endParaRPr lang="en-US" dirty="0"/>
          </a:p>
        </p:txBody>
      </p:sp>
      <p:sp>
        <p:nvSpPr>
          <p:cNvPr id="62498" name="Rectangle 70"/>
          <p:cNvSpPr>
            <a:spLocks noGrp="1" noChangeArrowheads="1"/>
          </p:cNvSpPr>
          <p:nvPr>
            <p:ph type="title"/>
          </p:nvPr>
        </p:nvSpPr>
        <p:spPr/>
        <p:txBody>
          <a:bodyPr/>
          <a:lstStyle/>
          <a:p>
            <a:r>
              <a:rPr lang="en-US" altLang="en-US" dirty="0" smtClean="0"/>
              <a:t>Extra Line Length for Fold Build-Up</a:t>
            </a:r>
          </a:p>
        </p:txBody>
      </p:sp>
      <p:sp>
        <p:nvSpPr>
          <p:cNvPr id="60" name="Line 3"/>
          <p:cNvSpPr>
            <a:spLocks noChangeShapeType="1"/>
          </p:cNvSpPr>
          <p:nvPr/>
        </p:nvSpPr>
        <p:spPr bwMode="auto">
          <a:xfrm>
            <a:off x="502785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1" name="Line 4"/>
          <p:cNvSpPr>
            <a:spLocks noChangeShapeType="1"/>
          </p:cNvSpPr>
          <p:nvPr/>
        </p:nvSpPr>
        <p:spPr bwMode="auto">
          <a:xfrm>
            <a:off x="1522658" y="1741488"/>
            <a:ext cx="0" cy="3886200"/>
          </a:xfrm>
          <a:prstGeom prst="line">
            <a:avLst/>
          </a:prstGeom>
          <a:noFill/>
          <a:ln w="38100" cap="rnd">
            <a:solidFill>
              <a:srgbClr val="FF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2485" name="Line 44"/>
          <p:cNvSpPr>
            <a:spLocks noChangeShapeType="1"/>
          </p:cNvSpPr>
          <p:nvPr/>
        </p:nvSpPr>
        <p:spPr bwMode="auto">
          <a:xfrm>
            <a:off x="6053138" y="2833688"/>
            <a:ext cx="0" cy="3124200"/>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dirty="0"/>
          </a:p>
        </p:txBody>
      </p:sp>
      <p:sp>
        <p:nvSpPr>
          <p:cNvPr id="64" name="Freeform 63"/>
          <p:cNvSpPr/>
          <p:nvPr/>
        </p:nvSpPr>
        <p:spPr bwMode="auto">
          <a:xfrm>
            <a:off x="5684293" y="5616054"/>
            <a:ext cx="1767385" cy="491319"/>
          </a:xfrm>
          <a:custGeom>
            <a:avLst/>
            <a:gdLst>
              <a:gd name="connsiteX0" fmla="*/ 0 w 1767385"/>
              <a:gd name="connsiteY0" fmla="*/ 0 h 491319"/>
              <a:gd name="connsiteX1" fmla="*/ 375313 w 1767385"/>
              <a:gd name="connsiteY1" fmla="*/ 0 h 491319"/>
              <a:gd name="connsiteX2" fmla="*/ 1767385 w 1767385"/>
              <a:gd name="connsiteY2" fmla="*/ 491319 h 491319"/>
              <a:gd name="connsiteX3" fmla="*/ 1767385 w 1767385"/>
              <a:gd name="connsiteY3" fmla="*/ 491319 h 491319"/>
              <a:gd name="connsiteX4" fmla="*/ 1767385 w 1767385"/>
              <a:gd name="connsiteY4" fmla="*/ 491319 h 491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385" h="491319">
                <a:moveTo>
                  <a:pt x="0" y="0"/>
                </a:moveTo>
                <a:lnTo>
                  <a:pt x="375313" y="0"/>
                </a:lnTo>
                <a:lnTo>
                  <a:pt x="1767385" y="491319"/>
                </a:lnTo>
                <a:lnTo>
                  <a:pt x="1767385" y="491319"/>
                </a:lnTo>
                <a:lnTo>
                  <a:pt x="1767385" y="491319"/>
                </a:lnTo>
              </a:path>
            </a:pathLst>
          </a:custGeom>
          <a:noFill/>
          <a:ln w="57150" cap="flat" cmpd="sng" algn="ctr">
            <a:solidFill>
              <a:schemeClr val="tx1"/>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2" name="Text Box 48"/>
          <p:cNvSpPr txBox="1">
            <a:spLocks noChangeArrowheads="1"/>
          </p:cNvSpPr>
          <p:nvPr/>
        </p:nvSpPr>
        <p:spPr bwMode="auto">
          <a:xfrm>
            <a:off x="6736491" y="5505513"/>
            <a:ext cx="754551" cy="3385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dirty="0" smtClean="0">
                <a:latin typeface="Arial" panose="020B0604020202020204" pitchFamily="34" charset="0"/>
              </a:rPr>
              <a:t>FOLD</a:t>
            </a:r>
            <a:endParaRPr lang="en-US" altLang="en-US" sz="1600" b="1" dirty="0">
              <a:latin typeface="Arial" panose="020B0604020202020204" pitchFamily="34" charset="0"/>
            </a:endParaRPr>
          </a:p>
        </p:txBody>
      </p:sp>
      <p:sp>
        <p:nvSpPr>
          <p:cNvPr id="66" name="Text Box 48"/>
          <p:cNvSpPr txBox="1">
            <a:spLocks noChangeArrowheads="1"/>
          </p:cNvSpPr>
          <p:nvPr/>
        </p:nvSpPr>
        <p:spPr bwMode="auto">
          <a:xfrm>
            <a:off x="6001786" y="5453196"/>
            <a:ext cx="754551" cy="2154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800" b="1" dirty="0" smtClean="0">
                <a:latin typeface="Arial Black" pitchFamily="34" charset="0"/>
              </a:rPr>
              <a:t>Full</a:t>
            </a:r>
            <a:endParaRPr lang="en-US" altLang="en-US" sz="800" b="1" dirty="0">
              <a:latin typeface="Arial Black" pitchFamily="34" charset="0"/>
            </a:endParaRPr>
          </a:p>
        </p:txBody>
      </p:sp>
    </p:spTree>
    <p:extLst>
      <p:ext uri="{BB962C8B-B14F-4D97-AF65-F5344CB8AC3E}">
        <p14:creationId xmlns:p14="http://schemas.microsoft.com/office/powerpoint/2010/main" val="343680650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294967295"/>
          </p:nvPr>
        </p:nvSpPr>
        <p:spPr>
          <a:xfrm>
            <a:off x="7953375" y="6429375"/>
            <a:ext cx="792163" cy="341313"/>
          </a:xfrm>
          <a:prstGeom prst="rect">
            <a:avLst/>
          </a:prstGeom>
        </p:spPr>
        <p:txBody>
          <a:bodyPr/>
          <a:lstStyle/>
          <a:p>
            <a:fld id="{45B9EBA0-D18D-46E9-8100-EC3DC9CBBFAC}" type="slidenum">
              <a:rPr lang="en-US" altLang="en-US"/>
              <a:pPr/>
              <a:t>2</a:t>
            </a:fld>
            <a:endParaRPr lang="en-US" altLang="en-US" dirty="0"/>
          </a:p>
        </p:txBody>
      </p:sp>
      <p:sp>
        <p:nvSpPr>
          <p:cNvPr id="5123" name="Rectangle 3"/>
          <p:cNvSpPr>
            <a:spLocks noGrp="1" noChangeArrowheads="1"/>
          </p:cNvSpPr>
          <p:nvPr>
            <p:ph type="title" idx="4294967295"/>
          </p:nvPr>
        </p:nvSpPr>
        <p:spPr/>
        <p:txBody>
          <a:bodyPr/>
          <a:lstStyle/>
          <a:p>
            <a:r>
              <a:rPr lang="en-US" altLang="en-US" dirty="0" smtClean="0"/>
              <a:t>Outline</a:t>
            </a:r>
          </a:p>
        </p:txBody>
      </p:sp>
      <p:sp>
        <p:nvSpPr>
          <p:cNvPr id="5124" name="Slide Number Placeholder 4"/>
          <p:cNvSpPr txBox="1">
            <a:spLocks noGrp="1"/>
          </p:cNvSpPr>
          <p:nvPr/>
        </p:nvSpPr>
        <p:spPr bwMode="auto">
          <a:xfrm>
            <a:off x="7953375" y="6429375"/>
            <a:ext cx="79216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A84315CD-F6E7-4775-9D06-17631E552521}" type="slidenum">
              <a:rPr lang="en-US" altLang="en-US" sz="1400">
                <a:solidFill>
                  <a:srgbClr val="66FFFF"/>
                </a:solidFill>
                <a:latin typeface="Verdana" panose="020B0604030504040204" pitchFamily="34" charset="0"/>
              </a:rPr>
              <a:pPr algn="r" eaLnBrk="1" hangingPunct="1"/>
              <a:t>2</a:t>
            </a:fld>
            <a:endParaRPr lang="en-US" altLang="en-US" sz="1400" dirty="0">
              <a:solidFill>
                <a:srgbClr val="66FFFF"/>
              </a:solidFill>
              <a:latin typeface="Verdana" panose="020B0604030504040204" pitchFamily="34" charset="0"/>
            </a:endParaRPr>
          </a:p>
        </p:txBody>
      </p:sp>
      <p:sp>
        <p:nvSpPr>
          <p:cNvPr id="7" name="Rectangle 3"/>
          <p:cNvSpPr txBox="1">
            <a:spLocks noChangeArrowheads="1"/>
          </p:cNvSpPr>
          <p:nvPr/>
        </p:nvSpPr>
        <p:spPr bwMode="auto">
          <a:xfrm>
            <a:off x="577018" y="1270916"/>
            <a:ext cx="6211824" cy="27467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a:lstStyle>
          <a:p>
            <a:pPr>
              <a:lnSpc>
                <a:spcPct val="150000"/>
              </a:lnSpc>
              <a:spcBef>
                <a:spcPts val="1200"/>
              </a:spcBef>
              <a:defRPr/>
            </a:pPr>
            <a:r>
              <a:rPr lang="en-US" sz="2800" kern="0" dirty="0">
                <a:latin typeface="Tahoma" pitchFamily="34" charset="0"/>
              </a:rPr>
              <a:t>What is 3D Seismic Data?</a:t>
            </a:r>
          </a:p>
          <a:p>
            <a:pPr>
              <a:lnSpc>
                <a:spcPct val="150000"/>
              </a:lnSpc>
              <a:spcBef>
                <a:spcPts val="1200"/>
              </a:spcBef>
              <a:defRPr/>
            </a:pPr>
            <a:r>
              <a:rPr lang="en-US" sz="2800" kern="0" dirty="0">
                <a:latin typeface="Tahoma" pitchFamily="34" charset="0"/>
              </a:rPr>
              <a:t>Advantages of 3D Seismic Data</a:t>
            </a:r>
          </a:p>
          <a:p>
            <a:pPr>
              <a:lnSpc>
                <a:spcPct val="150000"/>
              </a:lnSpc>
              <a:spcBef>
                <a:spcPts val="1200"/>
              </a:spcBef>
              <a:defRPr/>
            </a:pPr>
            <a:r>
              <a:rPr lang="en-US" sz="2800" kern="0" dirty="0">
                <a:latin typeface="Tahoma" pitchFamily="34" charset="0"/>
              </a:rPr>
              <a:t>Planning a 3D Seismic Survey</a:t>
            </a:r>
          </a:p>
        </p:txBody>
      </p:sp>
    </p:spTree>
    <p:extLst>
      <p:ext uri="{BB962C8B-B14F-4D97-AF65-F5344CB8AC3E}">
        <p14:creationId xmlns:p14="http://schemas.microsoft.com/office/powerpoint/2010/main" val="1226891229"/>
      </p:ext>
    </p:extLst>
  </p:cSld>
  <p:clrMapOvr>
    <a:masterClrMapping/>
  </p:clrMapOvr>
  <p:transition xmlns:p14="http://schemas.microsoft.com/office/powerpoint/2010/main">
    <p:wipe dir="d"/>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2"/>
          <p:cNvSpPr>
            <a:spLocks noGrp="1" noChangeArrowheads="1"/>
          </p:cNvSpPr>
          <p:nvPr>
            <p:ph type="title"/>
          </p:nvPr>
        </p:nvSpPr>
        <p:spPr/>
        <p:txBody>
          <a:bodyPr/>
          <a:lstStyle/>
          <a:p>
            <a:r>
              <a:rPr lang="en-US" altLang="en-US" dirty="0" smtClean="0"/>
              <a:t>What is the Proper Balance?</a:t>
            </a:r>
          </a:p>
        </p:txBody>
      </p:sp>
      <p:sp>
        <p:nvSpPr>
          <p:cNvPr id="3079" name="Rectangle 3"/>
          <p:cNvSpPr>
            <a:spLocks noChangeArrowheads="1"/>
          </p:cNvSpPr>
          <p:nvPr/>
        </p:nvSpPr>
        <p:spPr bwMode="auto">
          <a:xfrm>
            <a:off x="228600" y="304800"/>
            <a:ext cx="7772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sz="2800" b="1" dirty="0">
              <a:solidFill>
                <a:srgbClr val="FFFF00"/>
              </a:solidFill>
              <a:latin typeface="Tahoma" panose="020B0604030504040204" pitchFamily="34" charset="0"/>
            </a:endParaRPr>
          </a:p>
        </p:txBody>
      </p:sp>
      <p:sp>
        <p:nvSpPr>
          <p:cNvPr id="3080" name="AutoShape 4"/>
          <p:cNvSpPr>
            <a:spLocks noChangeArrowheads="1"/>
          </p:cNvSpPr>
          <p:nvPr/>
        </p:nvSpPr>
        <p:spPr bwMode="auto">
          <a:xfrm>
            <a:off x="4138613" y="4056063"/>
            <a:ext cx="896937" cy="1770062"/>
          </a:xfrm>
          <a:prstGeom prst="triangle">
            <a:avLst>
              <a:gd name="adj" fmla="val 50000"/>
            </a:avLst>
          </a:prstGeom>
          <a:solidFill>
            <a:srgbClr val="DDDDDD"/>
          </a:solidFill>
          <a:ln w="2857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81" name="Rectangle 5"/>
          <p:cNvSpPr>
            <a:spLocks noChangeArrowheads="1"/>
          </p:cNvSpPr>
          <p:nvPr/>
        </p:nvSpPr>
        <p:spPr bwMode="auto">
          <a:xfrm rot="-820752">
            <a:off x="817563" y="3824288"/>
            <a:ext cx="7539037" cy="273050"/>
          </a:xfrm>
          <a:prstGeom prst="rect">
            <a:avLst/>
          </a:prstGeom>
          <a:solidFill>
            <a:srgbClr val="DDDDDD"/>
          </a:solidFill>
          <a:ln w="28575">
            <a:solidFill>
              <a:schemeClr val="tx1"/>
            </a:solidFill>
            <a:miter lim="800000"/>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grpSp>
        <p:nvGrpSpPr>
          <p:cNvPr id="2" name="Group 6"/>
          <p:cNvGrpSpPr>
            <a:grpSpLocks/>
          </p:cNvGrpSpPr>
          <p:nvPr/>
        </p:nvGrpSpPr>
        <p:grpSpPr bwMode="auto">
          <a:xfrm>
            <a:off x="6684963" y="1763713"/>
            <a:ext cx="1501775" cy="1912937"/>
            <a:chOff x="1031" y="1111"/>
            <a:chExt cx="946" cy="1205"/>
          </a:xfrm>
        </p:grpSpPr>
        <p:graphicFrame>
          <p:nvGraphicFramePr>
            <p:cNvPr id="3075" name="Object 7"/>
            <p:cNvGraphicFramePr>
              <a:graphicFrameLocks noChangeAspect="1"/>
            </p:cNvGraphicFramePr>
            <p:nvPr/>
          </p:nvGraphicFramePr>
          <p:xfrm>
            <a:off x="1031" y="1111"/>
            <a:ext cx="946" cy="1205"/>
          </p:xfrm>
          <a:graphic>
            <a:graphicData uri="http://schemas.openxmlformats.org/presentationml/2006/ole">
              <mc:AlternateContent xmlns:mc="http://schemas.openxmlformats.org/markup-compatibility/2006">
                <mc:Choice xmlns:v="urn:schemas-microsoft-com:vml" Requires="v">
                  <p:oleObj spid="_x0000_s1067" name="Clip" r:id="rId4" imgW="1502359" imgH="1913839" progId="">
                    <p:embed/>
                  </p:oleObj>
                </mc:Choice>
                <mc:Fallback>
                  <p:oleObj name="Clip" r:id="rId4" imgW="1502359" imgH="1913839"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1" y="1111"/>
                          <a:ext cx="946" cy="120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04" name="Oval 8"/>
            <p:cNvSpPr>
              <a:spLocks noChangeArrowheads="1"/>
            </p:cNvSpPr>
            <p:nvPr/>
          </p:nvSpPr>
          <p:spPr bwMode="auto">
            <a:xfrm>
              <a:off x="1065" y="1145"/>
              <a:ext cx="877" cy="878"/>
            </a:xfrm>
            <a:prstGeom prst="ellipse">
              <a:avLst/>
            </a:prstGeom>
            <a:solidFill>
              <a:srgbClr val="EEC30E"/>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05" name="Text Box 9"/>
            <p:cNvSpPr txBox="1">
              <a:spLocks noChangeArrowheads="1"/>
            </p:cNvSpPr>
            <p:nvPr/>
          </p:nvSpPr>
          <p:spPr bwMode="auto">
            <a:xfrm>
              <a:off x="1075" y="1372"/>
              <a:ext cx="880"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dirty="0">
                  <a:latin typeface="Tahoma" panose="020B0604030504040204" pitchFamily="34" charset="0"/>
                </a:rPr>
                <a:t>Excellence</a:t>
              </a:r>
            </a:p>
            <a:p>
              <a:pPr algn="ctr"/>
              <a:r>
                <a:rPr lang="en-US" altLang="en-US" sz="1800" b="1" dirty="0">
                  <a:latin typeface="Tahoma" panose="020B0604030504040204" pitchFamily="34" charset="0"/>
                </a:rPr>
                <a:t>in Data</a:t>
              </a:r>
            </a:p>
            <a:p>
              <a:pPr algn="ctr"/>
              <a:r>
                <a:rPr lang="en-US" altLang="en-US" sz="1800" b="1" dirty="0">
                  <a:latin typeface="Tahoma" panose="020B0604030504040204" pitchFamily="34" charset="0"/>
                </a:rPr>
                <a:t>Quality</a:t>
              </a:r>
            </a:p>
          </p:txBody>
        </p:sp>
      </p:grpSp>
      <p:grpSp>
        <p:nvGrpSpPr>
          <p:cNvPr id="3" name="Group 10"/>
          <p:cNvGrpSpPr>
            <a:grpSpLocks/>
          </p:cNvGrpSpPr>
          <p:nvPr/>
        </p:nvGrpSpPr>
        <p:grpSpPr bwMode="auto">
          <a:xfrm>
            <a:off x="860425" y="3173413"/>
            <a:ext cx="938213" cy="1268412"/>
            <a:chOff x="2007" y="1030"/>
            <a:chExt cx="591" cy="799"/>
          </a:xfrm>
        </p:grpSpPr>
        <p:sp>
          <p:nvSpPr>
            <p:cNvPr id="3102" name="Freeform 11"/>
            <p:cNvSpPr>
              <a:spLocks/>
            </p:cNvSpPr>
            <p:nvPr/>
          </p:nvSpPr>
          <p:spPr bwMode="auto">
            <a:xfrm>
              <a:off x="2007" y="1030"/>
              <a:ext cx="584" cy="799"/>
            </a:xfrm>
            <a:custGeom>
              <a:avLst/>
              <a:gdLst>
                <a:gd name="T0" fmla="*/ 270 w 670"/>
                <a:gd name="T1" fmla="*/ 298 h 1004"/>
                <a:gd name="T2" fmla="*/ 216 w 670"/>
                <a:gd name="T3" fmla="*/ 384 h 1004"/>
                <a:gd name="T4" fmla="*/ 150 w 670"/>
                <a:gd name="T5" fmla="*/ 446 h 1004"/>
                <a:gd name="T6" fmla="*/ 54 w 670"/>
                <a:gd name="T7" fmla="*/ 530 h 1004"/>
                <a:gd name="T8" fmla="*/ 4 w 670"/>
                <a:gd name="T9" fmla="*/ 664 h 1004"/>
                <a:gd name="T10" fmla="*/ 30 w 670"/>
                <a:gd name="T11" fmla="*/ 814 h 1004"/>
                <a:gd name="T12" fmla="*/ 96 w 670"/>
                <a:gd name="T13" fmla="*/ 920 h 1004"/>
                <a:gd name="T14" fmla="*/ 236 w 670"/>
                <a:gd name="T15" fmla="*/ 990 h 1004"/>
                <a:gd name="T16" fmla="*/ 400 w 670"/>
                <a:gd name="T17" fmla="*/ 998 h 1004"/>
                <a:gd name="T18" fmla="*/ 536 w 670"/>
                <a:gd name="T19" fmla="*/ 952 h 1004"/>
                <a:gd name="T20" fmla="*/ 630 w 670"/>
                <a:gd name="T21" fmla="*/ 846 h 1004"/>
                <a:gd name="T22" fmla="*/ 666 w 670"/>
                <a:gd name="T23" fmla="*/ 710 h 1004"/>
                <a:gd name="T24" fmla="*/ 606 w 670"/>
                <a:gd name="T25" fmla="*/ 534 h 1004"/>
                <a:gd name="T26" fmla="*/ 502 w 670"/>
                <a:gd name="T27" fmla="*/ 454 h 1004"/>
                <a:gd name="T28" fmla="*/ 442 w 670"/>
                <a:gd name="T29" fmla="*/ 414 h 1004"/>
                <a:gd name="T30" fmla="*/ 388 w 670"/>
                <a:gd name="T31" fmla="*/ 306 h 1004"/>
                <a:gd name="T32" fmla="*/ 398 w 670"/>
                <a:gd name="T33" fmla="*/ 196 h 1004"/>
                <a:gd name="T34" fmla="*/ 490 w 670"/>
                <a:gd name="T35" fmla="*/ 74 h 1004"/>
                <a:gd name="T36" fmla="*/ 550 w 670"/>
                <a:gd name="T37" fmla="*/ 22 h 1004"/>
                <a:gd name="T38" fmla="*/ 438 w 670"/>
                <a:gd name="T39" fmla="*/ 10 h 1004"/>
                <a:gd name="T40" fmla="*/ 394 w 670"/>
                <a:gd name="T41" fmla="*/ 14 h 1004"/>
                <a:gd name="T42" fmla="*/ 384 w 670"/>
                <a:gd name="T43" fmla="*/ 92 h 1004"/>
                <a:gd name="T44" fmla="*/ 404 w 670"/>
                <a:gd name="T45" fmla="*/ 20 h 1004"/>
                <a:gd name="T46" fmla="*/ 358 w 670"/>
                <a:gd name="T47" fmla="*/ 8 h 1004"/>
                <a:gd name="T48" fmla="*/ 224 w 670"/>
                <a:gd name="T49" fmla="*/ 18 h 1004"/>
                <a:gd name="T50" fmla="*/ 228 w 670"/>
                <a:gd name="T51" fmla="*/ 98 h 1004"/>
                <a:gd name="T52" fmla="*/ 238 w 670"/>
                <a:gd name="T53" fmla="*/ 68 h 1004"/>
                <a:gd name="T54" fmla="*/ 210 w 670"/>
                <a:gd name="T55" fmla="*/ 20 h 1004"/>
                <a:gd name="T56" fmla="*/ 134 w 670"/>
                <a:gd name="T57" fmla="*/ 28 h 1004"/>
                <a:gd name="T58" fmla="*/ 186 w 670"/>
                <a:gd name="T59" fmla="*/ 108 h 1004"/>
                <a:gd name="T60" fmla="*/ 242 w 670"/>
                <a:gd name="T61" fmla="*/ 188 h 1004"/>
                <a:gd name="T62" fmla="*/ 274 w 670"/>
                <a:gd name="T63" fmla="*/ 254 h 1004"/>
                <a:gd name="T64" fmla="*/ 270 w 670"/>
                <a:gd name="T65" fmla="*/ 298 h 10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70"/>
                <a:gd name="T100" fmla="*/ 0 h 1004"/>
                <a:gd name="T101" fmla="*/ 670 w 670"/>
                <a:gd name="T102" fmla="*/ 1004 h 10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70" h="1004">
                  <a:moveTo>
                    <a:pt x="270" y="298"/>
                  </a:moveTo>
                  <a:cubicBezTo>
                    <a:pt x="260" y="320"/>
                    <a:pt x="236" y="359"/>
                    <a:pt x="216" y="384"/>
                  </a:cubicBezTo>
                  <a:cubicBezTo>
                    <a:pt x="196" y="409"/>
                    <a:pt x="177" y="422"/>
                    <a:pt x="150" y="446"/>
                  </a:cubicBezTo>
                  <a:cubicBezTo>
                    <a:pt x="123" y="470"/>
                    <a:pt x="78" y="494"/>
                    <a:pt x="54" y="530"/>
                  </a:cubicBezTo>
                  <a:cubicBezTo>
                    <a:pt x="30" y="566"/>
                    <a:pt x="8" y="617"/>
                    <a:pt x="4" y="664"/>
                  </a:cubicBezTo>
                  <a:cubicBezTo>
                    <a:pt x="0" y="711"/>
                    <a:pt x="15" y="771"/>
                    <a:pt x="30" y="814"/>
                  </a:cubicBezTo>
                  <a:cubicBezTo>
                    <a:pt x="45" y="857"/>
                    <a:pt x="62" y="891"/>
                    <a:pt x="96" y="920"/>
                  </a:cubicBezTo>
                  <a:cubicBezTo>
                    <a:pt x="130" y="949"/>
                    <a:pt x="185" y="977"/>
                    <a:pt x="236" y="990"/>
                  </a:cubicBezTo>
                  <a:cubicBezTo>
                    <a:pt x="287" y="1003"/>
                    <a:pt x="350" y="1004"/>
                    <a:pt x="400" y="998"/>
                  </a:cubicBezTo>
                  <a:cubicBezTo>
                    <a:pt x="450" y="992"/>
                    <a:pt x="498" y="977"/>
                    <a:pt x="536" y="952"/>
                  </a:cubicBezTo>
                  <a:cubicBezTo>
                    <a:pt x="574" y="927"/>
                    <a:pt x="608" y="886"/>
                    <a:pt x="630" y="846"/>
                  </a:cubicBezTo>
                  <a:cubicBezTo>
                    <a:pt x="652" y="806"/>
                    <a:pt x="670" y="762"/>
                    <a:pt x="666" y="710"/>
                  </a:cubicBezTo>
                  <a:cubicBezTo>
                    <a:pt x="662" y="658"/>
                    <a:pt x="633" y="577"/>
                    <a:pt x="606" y="534"/>
                  </a:cubicBezTo>
                  <a:cubicBezTo>
                    <a:pt x="579" y="491"/>
                    <a:pt x="529" y="474"/>
                    <a:pt x="502" y="454"/>
                  </a:cubicBezTo>
                  <a:cubicBezTo>
                    <a:pt x="475" y="434"/>
                    <a:pt x="461" y="439"/>
                    <a:pt x="442" y="414"/>
                  </a:cubicBezTo>
                  <a:cubicBezTo>
                    <a:pt x="423" y="389"/>
                    <a:pt x="395" y="342"/>
                    <a:pt x="388" y="306"/>
                  </a:cubicBezTo>
                  <a:cubicBezTo>
                    <a:pt x="381" y="270"/>
                    <a:pt x="381" y="235"/>
                    <a:pt x="398" y="196"/>
                  </a:cubicBezTo>
                  <a:cubicBezTo>
                    <a:pt x="415" y="157"/>
                    <a:pt x="465" y="103"/>
                    <a:pt x="490" y="74"/>
                  </a:cubicBezTo>
                  <a:cubicBezTo>
                    <a:pt x="515" y="45"/>
                    <a:pt x="559" y="33"/>
                    <a:pt x="550" y="22"/>
                  </a:cubicBezTo>
                  <a:cubicBezTo>
                    <a:pt x="541" y="11"/>
                    <a:pt x="464" y="11"/>
                    <a:pt x="438" y="10"/>
                  </a:cubicBezTo>
                  <a:cubicBezTo>
                    <a:pt x="412" y="9"/>
                    <a:pt x="403" y="0"/>
                    <a:pt x="394" y="14"/>
                  </a:cubicBezTo>
                  <a:cubicBezTo>
                    <a:pt x="385" y="28"/>
                    <a:pt x="382" y="91"/>
                    <a:pt x="384" y="92"/>
                  </a:cubicBezTo>
                  <a:cubicBezTo>
                    <a:pt x="386" y="93"/>
                    <a:pt x="408" y="34"/>
                    <a:pt x="404" y="20"/>
                  </a:cubicBezTo>
                  <a:cubicBezTo>
                    <a:pt x="400" y="6"/>
                    <a:pt x="388" y="8"/>
                    <a:pt x="358" y="8"/>
                  </a:cubicBezTo>
                  <a:cubicBezTo>
                    <a:pt x="328" y="8"/>
                    <a:pt x="246" y="3"/>
                    <a:pt x="224" y="18"/>
                  </a:cubicBezTo>
                  <a:cubicBezTo>
                    <a:pt x="202" y="33"/>
                    <a:pt x="226" y="90"/>
                    <a:pt x="228" y="98"/>
                  </a:cubicBezTo>
                  <a:cubicBezTo>
                    <a:pt x="230" y="106"/>
                    <a:pt x="241" y="81"/>
                    <a:pt x="238" y="68"/>
                  </a:cubicBezTo>
                  <a:cubicBezTo>
                    <a:pt x="235" y="55"/>
                    <a:pt x="227" y="27"/>
                    <a:pt x="210" y="20"/>
                  </a:cubicBezTo>
                  <a:cubicBezTo>
                    <a:pt x="193" y="13"/>
                    <a:pt x="138" y="13"/>
                    <a:pt x="134" y="28"/>
                  </a:cubicBezTo>
                  <a:cubicBezTo>
                    <a:pt x="130" y="43"/>
                    <a:pt x="168" y="81"/>
                    <a:pt x="186" y="108"/>
                  </a:cubicBezTo>
                  <a:cubicBezTo>
                    <a:pt x="204" y="135"/>
                    <a:pt x="227" y="164"/>
                    <a:pt x="242" y="188"/>
                  </a:cubicBezTo>
                  <a:cubicBezTo>
                    <a:pt x="257" y="212"/>
                    <a:pt x="270" y="235"/>
                    <a:pt x="274" y="254"/>
                  </a:cubicBezTo>
                  <a:cubicBezTo>
                    <a:pt x="278" y="273"/>
                    <a:pt x="280" y="276"/>
                    <a:pt x="270" y="298"/>
                  </a:cubicBezTo>
                  <a:close/>
                </a:path>
              </a:pathLst>
            </a:custGeom>
            <a:solidFill>
              <a:srgbClr val="FFF2CD"/>
            </a:solidFill>
            <a:ln w="2857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03" name="Text Box 12"/>
            <p:cNvSpPr txBox="1">
              <a:spLocks noChangeArrowheads="1"/>
            </p:cNvSpPr>
            <p:nvPr/>
          </p:nvSpPr>
          <p:spPr bwMode="auto">
            <a:xfrm>
              <a:off x="2071" y="1426"/>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dirty="0">
                  <a:latin typeface="Tahoma" panose="020B0604030504040204" pitchFamily="34" charset="0"/>
                </a:rPr>
                <a:t>$$$</a:t>
              </a:r>
            </a:p>
          </p:txBody>
        </p:sp>
      </p:grpSp>
      <p:grpSp>
        <p:nvGrpSpPr>
          <p:cNvPr id="4" name="Group 13"/>
          <p:cNvGrpSpPr>
            <a:grpSpLocks/>
          </p:cNvGrpSpPr>
          <p:nvPr/>
        </p:nvGrpSpPr>
        <p:grpSpPr bwMode="auto">
          <a:xfrm>
            <a:off x="1760538" y="3189288"/>
            <a:ext cx="938212" cy="1268412"/>
            <a:chOff x="2007" y="1030"/>
            <a:chExt cx="591" cy="799"/>
          </a:xfrm>
        </p:grpSpPr>
        <p:sp>
          <p:nvSpPr>
            <p:cNvPr id="3100" name="Freeform 14"/>
            <p:cNvSpPr>
              <a:spLocks/>
            </p:cNvSpPr>
            <p:nvPr/>
          </p:nvSpPr>
          <p:spPr bwMode="auto">
            <a:xfrm>
              <a:off x="2007" y="1030"/>
              <a:ext cx="584" cy="799"/>
            </a:xfrm>
            <a:custGeom>
              <a:avLst/>
              <a:gdLst>
                <a:gd name="T0" fmla="*/ 270 w 670"/>
                <a:gd name="T1" fmla="*/ 298 h 1004"/>
                <a:gd name="T2" fmla="*/ 216 w 670"/>
                <a:gd name="T3" fmla="*/ 384 h 1004"/>
                <a:gd name="T4" fmla="*/ 150 w 670"/>
                <a:gd name="T5" fmla="*/ 446 h 1004"/>
                <a:gd name="T6" fmla="*/ 54 w 670"/>
                <a:gd name="T7" fmla="*/ 530 h 1004"/>
                <a:gd name="T8" fmla="*/ 4 w 670"/>
                <a:gd name="T9" fmla="*/ 664 h 1004"/>
                <a:gd name="T10" fmla="*/ 30 w 670"/>
                <a:gd name="T11" fmla="*/ 814 h 1004"/>
                <a:gd name="T12" fmla="*/ 96 w 670"/>
                <a:gd name="T13" fmla="*/ 920 h 1004"/>
                <a:gd name="T14" fmla="*/ 236 w 670"/>
                <a:gd name="T15" fmla="*/ 990 h 1004"/>
                <a:gd name="T16" fmla="*/ 400 w 670"/>
                <a:gd name="T17" fmla="*/ 998 h 1004"/>
                <a:gd name="T18" fmla="*/ 536 w 670"/>
                <a:gd name="T19" fmla="*/ 952 h 1004"/>
                <a:gd name="T20" fmla="*/ 630 w 670"/>
                <a:gd name="T21" fmla="*/ 846 h 1004"/>
                <a:gd name="T22" fmla="*/ 666 w 670"/>
                <a:gd name="T23" fmla="*/ 710 h 1004"/>
                <a:gd name="T24" fmla="*/ 606 w 670"/>
                <a:gd name="T25" fmla="*/ 534 h 1004"/>
                <a:gd name="T26" fmla="*/ 502 w 670"/>
                <a:gd name="T27" fmla="*/ 454 h 1004"/>
                <a:gd name="T28" fmla="*/ 442 w 670"/>
                <a:gd name="T29" fmla="*/ 414 h 1004"/>
                <a:gd name="T30" fmla="*/ 388 w 670"/>
                <a:gd name="T31" fmla="*/ 306 h 1004"/>
                <a:gd name="T32" fmla="*/ 398 w 670"/>
                <a:gd name="T33" fmla="*/ 196 h 1004"/>
                <a:gd name="T34" fmla="*/ 490 w 670"/>
                <a:gd name="T35" fmla="*/ 74 h 1004"/>
                <a:gd name="T36" fmla="*/ 550 w 670"/>
                <a:gd name="T37" fmla="*/ 22 h 1004"/>
                <a:gd name="T38" fmla="*/ 438 w 670"/>
                <a:gd name="T39" fmla="*/ 10 h 1004"/>
                <a:gd name="T40" fmla="*/ 394 w 670"/>
                <a:gd name="T41" fmla="*/ 14 h 1004"/>
                <a:gd name="T42" fmla="*/ 384 w 670"/>
                <a:gd name="T43" fmla="*/ 92 h 1004"/>
                <a:gd name="T44" fmla="*/ 404 w 670"/>
                <a:gd name="T45" fmla="*/ 20 h 1004"/>
                <a:gd name="T46" fmla="*/ 358 w 670"/>
                <a:gd name="T47" fmla="*/ 8 h 1004"/>
                <a:gd name="T48" fmla="*/ 224 w 670"/>
                <a:gd name="T49" fmla="*/ 18 h 1004"/>
                <a:gd name="T50" fmla="*/ 228 w 670"/>
                <a:gd name="T51" fmla="*/ 98 h 1004"/>
                <a:gd name="T52" fmla="*/ 238 w 670"/>
                <a:gd name="T53" fmla="*/ 68 h 1004"/>
                <a:gd name="T54" fmla="*/ 210 w 670"/>
                <a:gd name="T55" fmla="*/ 20 h 1004"/>
                <a:gd name="T56" fmla="*/ 134 w 670"/>
                <a:gd name="T57" fmla="*/ 28 h 1004"/>
                <a:gd name="T58" fmla="*/ 186 w 670"/>
                <a:gd name="T59" fmla="*/ 108 h 1004"/>
                <a:gd name="T60" fmla="*/ 242 w 670"/>
                <a:gd name="T61" fmla="*/ 188 h 1004"/>
                <a:gd name="T62" fmla="*/ 274 w 670"/>
                <a:gd name="T63" fmla="*/ 254 h 1004"/>
                <a:gd name="T64" fmla="*/ 270 w 670"/>
                <a:gd name="T65" fmla="*/ 298 h 10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70"/>
                <a:gd name="T100" fmla="*/ 0 h 1004"/>
                <a:gd name="T101" fmla="*/ 670 w 670"/>
                <a:gd name="T102" fmla="*/ 1004 h 10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70" h="1004">
                  <a:moveTo>
                    <a:pt x="270" y="298"/>
                  </a:moveTo>
                  <a:cubicBezTo>
                    <a:pt x="260" y="320"/>
                    <a:pt x="236" y="359"/>
                    <a:pt x="216" y="384"/>
                  </a:cubicBezTo>
                  <a:cubicBezTo>
                    <a:pt x="196" y="409"/>
                    <a:pt x="177" y="422"/>
                    <a:pt x="150" y="446"/>
                  </a:cubicBezTo>
                  <a:cubicBezTo>
                    <a:pt x="123" y="470"/>
                    <a:pt x="78" y="494"/>
                    <a:pt x="54" y="530"/>
                  </a:cubicBezTo>
                  <a:cubicBezTo>
                    <a:pt x="30" y="566"/>
                    <a:pt x="8" y="617"/>
                    <a:pt x="4" y="664"/>
                  </a:cubicBezTo>
                  <a:cubicBezTo>
                    <a:pt x="0" y="711"/>
                    <a:pt x="15" y="771"/>
                    <a:pt x="30" y="814"/>
                  </a:cubicBezTo>
                  <a:cubicBezTo>
                    <a:pt x="45" y="857"/>
                    <a:pt x="62" y="891"/>
                    <a:pt x="96" y="920"/>
                  </a:cubicBezTo>
                  <a:cubicBezTo>
                    <a:pt x="130" y="949"/>
                    <a:pt x="185" y="977"/>
                    <a:pt x="236" y="990"/>
                  </a:cubicBezTo>
                  <a:cubicBezTo>
                    <a:pt x="287" y="1003"/>
                    <a:pt x="350" y="1004"/>
                    <a:pt x="400" y="998"/>
                  </a:cubicBezTo>
                  <a:cubicBezTo>
                    <a:pt x="450" y="992"/>
                    <a:pt x="498" y="977"/>
                    <a:pt x="536" y="952"/>
                  </a:cubicBezTo>
                  <a:cubicBezTo>
                    <a:pt x="574" y="927"/>
                    <a:pt x="608" y="886"/>
                    <a:pt x="630" y="846"/>
                  </a:cubicBezTo>
                  <a:cubicBezTo>
                    <a:pt x="652" y="806"/>
                    <a:pt x="670" y="762"/>
                    <a:pt x="666" y="710"/>
                  </a:cubicBezTo>
                  <a:cubicBezTo>
                    <a:pt x="662" y="658"/>
                    <a:pt x="633" y="577"/>
                    <a:pt x="606" y="534"/>
                  </a:cubicBezTo>
                  <a:cubicBezTo>
                    <a:pt x="579" y="491"/>
                    <a:pt x="529" y="474"/>
                    <a:pt x="502" y="454"/>
                  </a:cubicBezTo>
                  <a:cubicBezTo>
                    <a:pt x="475" y="434"/>
                    <a:pt x="461" y="439"/>
                    <a:pt x="442" y="414"/>
                  </a:cubicBezTo>
                  <a:cubicBezTo>
                    <a:pt x="423" y="389"/>
                    <a:pt x="395" y="342"/>
                    <a:pt x="388" y="306"/>
                  </a:cubicBezTo>
                  <a:cubicBezTo>
                    <a:pt x="381" y="270"/>
                    <a:pt x="381" y="235"/>
                    <a:pt x="398" y="196"/>
                  </a:cubicBezTo>
                  <a:cubicBezTo>
                    <a:pt x="415" y="157"/>
                    <a:pt x="465" y="103"/>
                    <a:pt x="490" y="74"/>
                  </a:cubicBezTo>
                  <a:cubicBezTo>
                    <a:pt x="515" y="45"/>
                    <a:pt x="559" y="33"/>
                    <a:pt x="550" y="22"/>
                  </a:cubicBezTo>
                  <a:cubicBezTo>
                    <a:pt x="541" y="11"/>
                    <a:pt x="464" y="11"/>
                    <a:pt x="438" y="10"/>
                  </a:cubicBezTo>
                  <a:cubicBezTo>
                    <a:pt x="412" y="9"/>
                    <a:pt x="403" y="0"/>
                    <a:pt x="394" y="14"/>
                  </a:cubicBezTo>
                  <a:cubicBezTo>
                    <a:pt x="385" y="28"/>
                    <a:pt x="382" y="91"/>
                    <a:pt x="384" y="92"/>
                  </a:cubicBezTo>
                  <a:cubicBezTo>
                    <a:pt x="386" y="93"/>
                    <a:pt x="408" y="34"/>
                    <a:pt x="404" y="20"/>
                  </a:cubicBezTo>
                  <a:cubicBezTo>
                    <a:pt x="400" y="6"/>
                    <a:pt x="388" y="8"/>
                    <a:pt x="358" y="8"/>
                  </a:cubicBezTo>
                  <a:cubicBezTo>
                    <a:pt x="328" y="8"/>
                    <a:pt x="246" y="3"/>
                    <a:pt x="224" y="18"/>
                  </a:cubicBezTo>
                  <a:cubicBezTo>
                    <a:pt x="202" y="33"/>
                    <a:pt x="226" y="90"/>
                    <a:pt x="228" y="98"/>
                  </a:cubicBezTo>
                  <a:cubicBezTo>
                    <a:pt x="230" y="106"/>
                    <a:pt x="241" y="81"/>
                    <a:pt x="238" y="68"/>
                  </a:cubicBezTo>
                  <a:cubicBezTo>
                    <a:pt x="235" y="55"/>
                    <a:pt x="227" y="27"/>
                    <a:pt x="210" y="20"/>
                  </a:cubicBezTo>
                  <a:cubicBezTo>
                    <a:pt x="193" y="13"/>
                    <a:pt x="138" y="13"/>
                    <a:pt x="134" y="28"/>
                  </a:cubicBezTo>
                  <a:cubicBezTo>
                    <a:pt x="130" y="43"/>
                    <a:pt x="168" y="81"/>
                    <a:pt x="186" y="108"/>
                  </a:cubicBezTo>
                  <a:cubicBezTo>
                    <a:pt x="204" y="135"/>
                    <a:pt x="227" y="164"/>
                    <a:pt x="242" y="188"/>
                  </a:cubicBezTo>
                  <a:cubicBezTo>
                    <a:pt x="257" y="212"/>
                    <a:pt x="270" y="235"/>
                    <a:pt x="274" y="254"/>
                  </a:cubicBezTo>
                  <a:cubicBezTo>
                    <a:pt x="278" y="273"/>
                    <a:pt x="280" y="276"/>
                    <a:pt x="270" y="298"/>
                  </a:cubicBezTo>
                  <a:close/>
                </a:path>
              </a:pathLst>
            </a:custGeom>
            <a:solidFill>
              <a:srgbClr val="FFF2CD"/>
            </a:solidFill>
            <a:ln w="2857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101" name="Text Box 15"/>
            <p:cNvSpPr txBox="1">
              <a:spLocks noChangeArrowheads="1"/>
            </p:cNvSpPr>
            <p:nvPr/>
          </p:nvSpPr>
          <p:spPr bwMode="auto">
            <a:xfrm>
              <a:off x="2071" y="1426"/>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dirty="0">
                  <a:latin typeface="Tahoma" panose="020B0604030504040204" pitchFamily="34" charset="0"/>
                </a:rPr>
                <a:t>$$$</a:t>
              </a:r>
            </a:p>
          </p:txBody>
        </p:sp>
      </p:grpSp>
      <p:grpSp>
        <p:nvGrpSpPr>
          <p:cNvPr id="5" name="Group 16"/>
          <p:cNvGrpSpPr>
            <a:grpSpLocks/>
          </p:cNvGrpSpPr>
          <p:nvPr/>
        </p:nvGrpSpPr>
        <p:grpSpPr bwMode="auto">
          <a:xfrm>
            <a:off x="1354138" y="3316288"/>
            <a:ext cx="938212" cy="1268412"/>
            <a:chOff x="2007" y="1030"/>
            <a:chExt cx="591" cy="799"/>
          </a:xfrm>
        </p:grpSpPr>
        <p:sp>
          <p:nvSpPr>
            <p:cNvPr id="3098" name="Freeform 17"/>
            <p:cNvSpPr>
              <a:spLocks/>
            </p:cNvSpPr>
            <p:nvPr/>
          </p:nvSpPr>
          <p:spPr bwMode="auto">
            <a:xfrm>
              <a:off x="2007" y="1030"/>
              <a:ext cx="584" cy="799"/>
            </a:xfrm>
            <a:custGeom>
              <a:avLst/>
              <a:gdLst>
                <a:gd name="T0" fmla="*/ 270 w 670"/>
                <a:gd name="T1" fmla="*/ 298 h 1004"/>
                <a:gd name="T2" fmla="*/ 216 w 670"/>
                <a:gd name="T3" fmla="*/ 384 h 1004"/>
                <a:gd name="T4" fmla="*/ 150 w 670"/>
                <a:gd name="T5" fmla="*/ 446 h 1004"/>
                <a:gd name="T6" fmla="*/ 54 w 670"/>
                <a:gd name="T7" fmla="*/ 530 h 1004"/>
                <a:gd name="T8" fmla="*/ 4 w 670"/>
                <a:gd name="T9" fmla="*/ 664 h 1004"/>
                <a:gd name="T10" fmla="*/ 30 w 670"/>
                <a:gd name="T11" fmla="*/ 814 h 1004"/>
                <a:gd name="T12" fmla="*/ 96 w 670"/>
                <a:gd name="T13" fmla="*/ 920 h 1004"/>
                <a:gd name="T14" fmla="*/ 236 w 670"/>
                <a:gd name="T15" fmla="*/ 990 h 1004"/>
                <a:gd name="T16" fmla="*/ 400 w 670"/>
                <a:gd name="T17" fmla="*/ 998 h 1004"/>
                <a:gd name="T18" fmla="*/ 536 w 670"/>
                <a:gd name="T19" fmla="*/ 952 h 1004"/>
                <a:gd name="T20" fmla="*/ 630 w 670"/>
                <a:gd name="T21" fmla="*/ 846 h 1004"/>
                <a:gd name="T22" fmla="*/ 666 w 670"/>
                <a:gd name="T23" fmla="*/ 710 h 1004"/>
                <a:gd name="T24" fmla="*/ 606 w 670"/>
                <a:gd name="T25" fmla="*/ 534 h 1004"/>
                <a:gd name="T26" fmla="*/ 502 w 670"/>
                <a:gd name="T27" fmla="*/ 454 h 1004"/>
                <a:gd name="T28" fmla="*/ 442 w 670"/>
                <a:gd name="T29" fmla="*/ 414 h 1004"/>
                <a:gd name="T30" fmla="*/ 388 w 670"/>
                <a:gd name="T31" fmla="*/ 306 h 1004"/>
                <a:gd name="T32" fmla="*/ 398 w 670"/>
                <a:gd name="T33" fmla="*/ 196 h 1004"/>
                <a:gd name="T34" fmla="*/ 490 w 670"/>
                <a:gd name="T35" fmla="*/ 74 h 1004"/>
                <a:gd name="T36" fmla="*/ 550 w 670"/>
                <a:gd name="T37" fmla="*/ 22 h 1004"/>
                <a:gd name="T38" fmla="*/ 438 w 670"/>
                <a:gd name="T39" fmla="*/ 10 h 1004"/>
                <a:gd name="T40" fmla="*/ 394 w 670"/>
                <a:gd name="T41" fmla="*/ 14 h 1004"/>
                <a:gd name="T42" fmla="*/ 384 w 670"/>
                <a:gd name="T43" fmla="*/ 92 h 1004"/>
                <a:gd name="T44" fmla="*/ 404 w 670"/>
                <a:gd name="T45" fmla="*/ 20 h 1004"/>
                <a:gd name="T46" fmla="*/ 358 w 670"/>
                <a:gd name="T47" fmla="*/ 8 h 1004"/>
                <a:gd name="T48" fmla="*/ 224 w 670"/>
                <a:gd name="T49" fmla="*/ 18 h 1004"/>
                <a:gd name="T50" fmla="*/ 228 w 670"/>
                <a:gd name="T51" fmla="*/ 98 h 1004"/>
                <a:gd name="T52" fmla="*/ 238 w 670"/>
                <a:gd name="T53" fmla="*/ 68 h 1004"/>
                <a:gd name="T54" fmla="*/ 210 w 670"/>
                <a:gd name="T55" fmla="*/ 20 h 1004"/>
                <a:gd name="T56" fmla="*/ 134 w 670"/>
                <a:gd name="T57" fmla="*/ 28 h 1004"/>
                <a:gd name="T58" fmla="*/ 186 w 670"/>
                <a:gd name="T59" fmla="*/ 108 h 1004"/>
                <a:gd name="T60" fmla="*/ 242 w 670"/>
                <a:gd name="T61" fmla="*/ 188 h 1004"/>
                <a:gd name="T62" fmla="*/ 274 w 670"/>
                <a:gd name="T63" fmla="*/ 254 h 1004"/>
                <a:gd name="T64" fmla="*/ 270 w 670"/>
                <a:gd name="T65" fmla="*/ 298 h 10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70"/>
                <a:gd name="T100" fmla="*/ 0 h 1004"/>
                <a:gd name="T101" fmla="*/ 670 w 670"/>
                <a:gd name="T102" fmla="*/ 1004 h 10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70" h="1004">
                  <a:moveTo>
                    <a:pt x="270" y="298"/>
                  </a:moveTo>
                  <a:cubicBezTo>
                    <a:pt x="260" y="320"/>
                    <a:pt x="236" y="359"/>
                    <a:pt x="216" y="384"/>
                  </a:cubicBezTo>
                  <a:cubicBezTo>
                    <a:pt x="196" y="409"/>
                    <a:pt x="177" y="422"/>
                    <a:pt x="150" y="446"/>
                  </a:cubicBezTo>
                  <a:cubicBezTo>
                    <a:pt x="123" y="470"/>
                    <a:pt x="78" y="494"/>
                    <a:pt x="54" y="530"/>
                  </a:cubicBezTo>
                  <a:cubicBezTo>
                    <a:pt x="30" y="566"/>
                    <a:pt x="8" y="617"/>
                    <a:pt x="4" y="664"/>
                  </a:cubicBezTo>
                  <a:cubicBezTo>
                    <a:pt x="0" y="711"/>
                    <a:pt x="15" y="771"/>
                    <a:pt x="30" y="814"/>
                  </a:cubicBezTo>
                  <a:cubicBezTo>
                    <a:pt x="45" y="857"/>
                    <a:pt x="62" y="891"/>
                    <a:pt x="96" y="920"/>
                  </a:cubicBezTo>
                  <a:cubicBezTo>
                    <a:pt x="130" y="949"/>
                    <a:pt x="185" y="977"/>
                    <a:pt x="236" y="990"/>
                  </a:cubicBezTo>
                  <a:cubicBezTo>
                    <a:pt x="287" y="1003"/>
                    <a:pt x="350" y="1004"/>
                    <a:pt x="400" y="998"/>
                  </a:cubicBezTo>
                  <a:cubicBezTo>
                    <a:pt x="450" y="992"/>
                    <a:pt x="498" y="977"/>
                    <a:pt x="536" y="952"/>
                  </a:cubicBezTo>
                  <a:cubicBezTo>
                    <a:pt x="574" y="927"/>
                    <a:pt x="608" y="886"/>
                    <a:pt x="630" y="846"/>
                  </a:cubicBezTo>
                  <a:cubicBezTo>
                    <a:pt x="652" y="806"/>
                    <a:pt x="670" y="762"/>
                    <a:pt x="666" y="710"/>
                  </a:cubicBezTo>
                  <a:cubicBezTo>
                    <a:pt x="662" y="658"/>
                    <a:pt x="633" y="577"/>
                    <a:pt x="606" y="534"/>
                  </a:cubicBezTo>
                  <a:cubicBezTo>
                    <a:pt x="579" y="491"/>
                    <a:pt x="529" y="474"/>
                    <a:pt x="502" y="454"/>
                  </a:cubicBezTo>
                  <a:cubicBezTo>
                    <a:pt x="475" y="434"/>
                    <a:pt x="461" y="439"/>
                    <a:pt x="442" y="414"/>
                  </a:cubicBezTo>
                  <a:cubicBezTo>
                    <a:pt x="423" y="389"/>
                    <a:pt x="395" y="342"/>
                    <a:pt x="388" y="306"/>
                  </a:cubicBezTo>
                  <a:cubicBezTo>
                    <a:pt x="381" y="270"/>
                    <a:pt x="381" y="235"/>
                    <a:pt x="398" y="196"/>
                  </a:cubicBezTo>
                  <a:cubicBezTo>
                    <a:pt x="415" y="157"/>
                    <a:pt x="465" y="103"/>
                    <a:pt x="490" y="74"/>
                  </a:cubicBezTo>
                  <a:cubicBezTo>
                    <a:pt x="515" y="45"/>
                    <a:pt x="559" y="33"/>
                    <a:pt x="550" y="22"/>
                  </a:cubicBezTo>
                  <a:cubicBezTo>
                    <a:pt x="541" y="11"/>
                    <a:pt x="464" y="11"/>
                    <a:pt x="438" y="10"/>
                  </a:cubicBezTo>
                  <a:cubicBezTo>
                    <a:pt x="412" y="9"/>
                    <a:pt x="403" y="0"/>
                    <a:pt x="394" y="14"/>
                  </a:cubicBezTo>
                  <a:cubicBezTo>
                    <a:pt x="385" y="28"/>
                    <a:pt x="382" y="91"/>
                    <a:pt x="384" y="92"/>
                  </a:cubicBezTo>
                  <a:cubicBezTo>
                    <a:pt x="386" y="93"/>
                    <a:pt x="408" y="34"/>
                    <a:pt x="404" y="20"/>
                  </a:cubicBezTo>
                  <a:cubicBezTo>
                    <a:pt x="400" y="6"/>
                    <a:pt x="388" y="8"/>
                    <a:pt x="358" y="8"/>
                  </a:cubicBezTo>
                  <a:cubicBezTo>
                    <a:pt x="328" y="8"/>
                    <a:pt x="246" y="3"/>
                    <a:pt x="224" y="18"/>
                  </a:cubicBezTo>
                  <a:cubicBezTo>
                    <a:pt x="202" y="33"/>
                    <a:pt x="226" y="90"/>
                    <a:pt x="228" y="98"/>
                  </a:cubicBezTo>
                  <a:cubicBezTo>
                    <a:pt x="230" y="106"/>
                    <a:pt x="241" y="81"/>
                    <a:pt x="238" y="68"/>
                  </a:cubicBezTo>
                  <a:cubicBezTo>
                    <a:pt x="235" y="55"/>
                    <a:pt x="227" y="27"/>
                    <a:pt x="210" y="20"/>
                  </a:cubicBezTo>
                  <a:cubicBezTo>
                    <a:pt x="193" y="13"/>
                    <a:pt x="138" y="13"/>
                    <a:pt x="134" y="28"/>
                  </a:cubicBezTo>
                  <a:cubicBezTo>
                    <a:pt x="130" y="43"/>
                    <a:pt x="168" y="81"/>
                    <a:pt x="186" y="108"/>
                  </a:cubicBezTo>
                  <a:cubicBezTo>
                    <a:pt x="204" y="135"/>
                    <a:pt x="227" y="164"/>
                    <a:pt x="242" y="188"/>
                  </a:cubicBezTo>
                  <a:cubicBezTo>
                    <a:pt x="257" y="212"/>
                    <a:pt x="270" y="235"/>
                    <a:pt x="274" y="254"/>
                  </a:cubicBezTo>
                  <a:cubicBezTo>
                    <a:pt x="278" y="273"/>
                    <a:pt x="280" y="276"/>
                    <a:pt x="270" y="298"/>
                  </a:cubicBezTo>
                  <a:close/>
                </a:path>
              </a:pathLst>
            </a:custGeom>
            <a:solidFill>
              <a:srgbClr val="FFF2CD"/>
            </a:solidFill>
            <a:ln w="2857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9" name="Text Box 18"/>
            <p:cNvSpPr txBox="1">
              <a:spLocks noChangeArrowheads="1"/>
            </p:cNvSpPr>
            <p:nvPr/>
          </p:nvSpPr>
          <p:spPr bwMode="auto">
            <a:xfrm>
              <a:off x="2071" y="1426"/>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dirty="0">
                  <a:latin typeface="Tahoma" panose="020B0604030504040204" pitchFamily="34" charset="0"/>
                </a:rPr>
                <a:t>$$$</a:t>
              </a:r>
            </a:p>
          </p:txBody>
        </p:sp>
      </p:grpSp>
      <p:grpSp>
        <p:nvGrpSpPr>
          <p:cNvPr id="6" name="Group 19"/>
          <p:cNvGrpSpPr>
            <a:grpSpLocks/>
          </p:cNvGrpSpPr>
          <p:nvPr/>
        </p:nvGrpSpPr>
        <p:grpSpPr bwMode="auto">
          <a:xfrm>
            <a:off x="744538" y="3535363"/>
            <a:ext cx="938212" cy="1268412"/>
            <a:chOff x="2007" y="1030"/>
            <a:chExt cx="591" cy="799"/>
          </a:xfrm>
        </p:grpSpPr>
        <p:sp>
          <p:nvSpPr>
            <p:cNvPr id="3096" name="Freeform 20"/>
            <p:cNvSpPr>
              <a:spLocks/>
            </p:cNvSpPr>
            <p:nvPr/>
          </p:nvSpPr>
          <p:spPr bwMode="auto">
            <a:xfrm>
              <a:off x="2007" y="1030"/>
              <a:ext cx="584" cy="799"/>
            </a:xfrm>
            <a:custGeom>
              <a:avLst/>
              <a:gdLst>
                <a:gd name="T0" fmla="*/ 270 w 670"/>
                <a:gd name="T1" fmla="*/ 298 h 1004"/>
                <a:gd name="T2" fmla="*/ 216 w 670"/>
                <a:gd name="T3" fmla="*/ 384 h 1004"/>
                <a:gd name="T4" fmla="*/ 150 w 670"/>
                <a:gd name="T5" fmla="*/ 446 h 1004"/>
                <a:gd name="T6" fmla="*/ 54 w 670"/>
                <a:gd name="T7" fmla="*/ 530 h 1004"/>
                <a:gd name="T8" fmla="*/ 4 w 670"/>
                <a:gd name="T9" fmla="*/ 664 h 1004"/>
                <a:gd name="T10" fmla="*/ 30 w 670"/>
                <a:gd name="T11" fmla="*/ 814 h 1004"/>
                <a:gd name="T12" fmla="*/ 96 w 670"/>
                <a:gd name="T13" fmla="*/ 920 h 1004"/>
                <a:gd name="T14" fmla="*/ 236 w 670"/>
                <a:gd name="T15" fmla="*/ 990 h 1004"/>
                <a:gd name="T16" fmla="*/ 400 w 670"/>
                <a:gd name="T17" fmla="*/ 998 h 1004"/>
                <a:gd name="T18" fmla="*/ 536 w 670"/>
                <a:gd name="T19" fmla="*/ 952 h 1004"/>
                <a:gd name="T20" fmla="*/ 630 w 670"/>
                <a:gd name="T21" fmla="*/ 846 h 1004"/>
                <a:gd name="T22" fmla="*/ 666 w 670"/>
                <a:gd name="T23" fmla="*/ 710 h 1004"/>
                <a:gd name="T24" fmla="*/ 606 w 670"/>
                <a:gd name="T25" fmla="*/ 534 h 1004"/>
                <a:gd name="T26" fmla="*/ 502 w 670"/>
                <a:gd name="T27" fmla="*/ 454 h 1004"/>
                <a:gd name="T28" fmla="*/ 442 w 670"/>
                <a:gd name="T29" fmla="*/ 414 h 1004"/>
                <a:gd name="T30" fmla="*/ 388 w 670"/>
                <a:gd name="T31" fmla="*/ 306 h 1004"/>
                <a:gd name="T32" fmla="*/ 398 w 670"/>
                <a:gd name="T33" fmla="*/ 196 h 1004"/>
                <a:gd name="T34" fmla="*/ 490 w 670"/>
                <a:gd name="T35" fmla="*/ 74 h 1004"/>
                <a:gd name="T36" fmla="*/ 550 w 670"/>
                <a:gd name="T37" fmla="*/ 22 h 1004"/>
                <a:gd name="T38" fmla="*/ 438 w 670"/>
                <a:gd name="T39" fmla="*/ 10 h 1004"/>
                <a:gd name="T40" fmla="*/ 394 w 670"/>
                <a:gd name="T41" fmla="*/ 14 h 1004"/>
                <a:gd name="T42" fmla="*/ 384 w 670"/>
                <a:gd name="T43" fmla="*/ 92 h 1004"/>
                <a:gd name="T44" fmla="*/ 404 w 670"/>
                <a:gd name="T45" fmla="*/ 20 h 1004"/>
                <a:gd name="T46" fmla="*/ 358 w 670"/>
                <a:gd name="T47" fmla="*/ 8 h 1004"/>
                <a:gd name="T48" fmla="*/ 224 w 670"/>
                <a:gd name="T49" fmla="*/ 18 h 1004"/>
                <a:gd name="T50" fmla="*/ 228 w 670"/>
                <a:gd name="T51" fmla="*/ 98 h 1004"/>
                <a:gd name="T52" fmla="*/ 238 w 670"/>
                <a:gd name="T53" fmla="*/ 68 h 1004"/>
                <a:gd name="T54" fmla="*/ 210 w 670"/>
                <a:gd name="T55" fmla="*/ 20 h 1004"/>
                <a:gd name="T56" fmla="*/ 134 w 670"/>
                <a:gd name="T57" fmla="*/ 28 h 1004"/>
                <a:gd name="T58" fmla="*/ 186 w 670"/>
                <a:gd name="T59" fmla="*/ 108 h 1004"/>
                <a:gd name="T60" fmla="*/ 242 w 670"/>
                <a:gd name="T61" fmla="*/ 188 h 1004"/>
                <a:gd name="T62" fmla="*/ 274 w 670"/>
                <a:gd name="T63" fmla="*/ 254 h 1004"/>
                <a:gd name="T64" fmla="*/ 270 w 670"/>
                <a:gd name="T65" fmla="*/ 298 h 10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70"/>
                <a:gd name="T100" fmla="*/ 0 h 1004"/>
                <a:gd name="T101" fmla="*/ 670 w 670"/>
                <a:gd name="T102" fmla="*/ 1004 h 10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70" h="1004">
                  <a:moveTo>
                    <a:pt x="270" y="298"/>
                  </a:moveTo>
                  <a:cubicBezTo>
                    <a:pt x="260" y="320"/>
                    <a:pt x="236" y="359"/>
                    <a:pt x="216" y="384"/>
                  </a:cubicBezTo>
                  <a:cubicBezTo>
                    <a:pt x="196" y="409"/>
                    <a:pt x="177" y="422"/>
                    <a:pt x="150" y="446"/>
                  </a:cubicBezTo>
                  <a:cubicBezTo>
                    <a:pt x="123" y="470"/>
                    <a:pt x="78" y="494"/>
                    <a:pt x="54" y="530"/>
                  </a:cubicBezTo>
                  <a:cubicBezTo>
                    <a:pt x="30" y="566"/>
                    <a:pt x="8" y="617"/>
                    <a:pt x="4" y="664"/>
                  </a:cubicBezTo>
                  <a:cubicBezTo>
                    <a:pt x="0" y="711"/>
                    <a:pt x="15" y="771"/>
                    <a:pt x="30" y="814"/>
                  </a:cubicBezTo>
                  <a:cubicBezTo>
                    <a:pt x="45" y="857"/>
                    <a:pt x="62" y="891"/>
                    <a:pt x="96" y="920"/>
                  </a:cubicBezTo>
                  <a:cubicBezTo>
                    <a:pt x="130" y="949"/>
                    <a:pt x="185" y="977"/>
                    <a:pt x="236" y="990"/>
                  </a:cubicBezTo>
                  <a:cubicBezTo>
                    <a:pt x="287" y="1003"/>
                    <a:pt x="350" y="1004"/>
                    <a:pt x="400" y="998"/>
                  </a:cubicBezTo>
                  <a:cubicBezTo>
                    <a:pt x="450" y="992"/>
                    <a:pt x="498" y="977"/>
                    <a:pt x="536" y="952"/>
                  </a:cubicBezTo>
                  <a:cubicBezTo>
                    <a:pt x="574" y="927"/>
                    <a:pt x="608" y="886"/>
                    <a:pt x="630" y="846"/>
                  </a:cubicBezTo>
                  <a:cubicBezTo>
                    <a:pt x="652" y="806"/>
                    <a:pt x="670" y="762"/>
                    <a:pt x="666" y="710"/>
                  </a:cubicBezTo>
                  <a:cubicBezTo>
                    <a:pt x="662" y="658"/>
                    <a:pt x="633" y="577"/>
                    <a:pt x="606" y="534"/>
                  </a:cubicBezTo>
                  <a:cubicBezTo>
                    <a:pt x="579" y="491"/>
                    <a:pt x="529" y="474"/>
                    <a:pt x="502" y="454"/>
                  </a:cubicBezTo>
                  <a:cubicBezTo>
                    <a:pt x="475" y="434"/>
                    <a:pt x="461" y="439"/>
                    <a:pt x="442" y="414"/>
                  </a:cubicBezTo>
                  <a:cubicBezTo>
                    <a:pt x="423" y="389"/>
                    <a:pt x="395" y="342"/>
                    <a:pt x="388" y="306"/>
                  </a:cubicBezTo>
                  <a:cubicBezTo>
                    <a:pt x="381" y="270"/>
                    <a:pt x="381" y="235"/>
                    <a:pt x="398" y="196"/>
                  </a:cubicBezTo>
                  <a:cubicBezTo>
                    <a:pt x="415" y="157"/>
                    <a:pt x="465" y="103"/>
                    <a:pt x="490" y="74"/>
                  </a:cubicBezTo>
                  <a:cubicBezTo>
                    <a:pt x="515" y="45"/>
                    <a:pt x="559" y="33"/>
                    <a:pt x="550" y="22"/>
                  </a:cubicBezTo>
                  <a:cubicBezTo>
                    <a:pt x="541" y="11"/>
                    <a:pt x="464" y="11"/>
                    <a:pt x="438" y="10"/>
                  </a:cubicBezTo>
                  <a:cubicBezTo>
                    <a:pt x="412" y="9"/>
                    <a:pt x="403" y="0"/>
                    <a:pt x="394" y="14"/>
                  </a:cubicBezTo>
                  <a:cubicBezTo>
                    <a:pt x="385" y="28"/>
                    <a:pt x="382" y="91"/>
                    <a:pt x="384" y="92"/>
                  </a:cubicBezTo>
                  <a:cubicBezTo>
                    <a:pt x="386" y="93"/>
                    <a:pt x="408" y="34"/>
                    <a:pt x="404" y="20"/>
                  </a:cubicBezTo>
                  <a:cubicBezTo>
                    <a:pt x="400" y="6"/>
                    <a:pt x="388" y="8"/>
                    <a:pt x="358" y="8"/>
                  </a:cubicBezTo>
                  <a:cubicBezTo>
                    <a:pt x="328" y="8"/>
                    <a:pt x="246" y="3"/>
                    <a:pt x="224" y="18"/>
                  </a:cubicBezTo>
                  <a:cubicBezTo>
                    <a:pt x="202" y="33"/>
                    <a:pt x="226" y="90"/>
                    <a:pt x="228" y="98"/>
                  </a:cubicBezTo>
                  <a:cubicBezTo>
                    <a:pt x="230" y="106"/>
                    <a:pt x="241" y="81"/>
                    <a:pt x="238" y="68"/>
                  </a:cubicBezTo>
                  <a:cubicBezTo>
                    <a:pt x="235" y="55"/>
                    <a:pt x="227" y="27"/>
                    <a:pt x="210" y="20"/>
                  </a:cubicBezTo>
                  <a:cubicBezTo>
                    <a:pt x="193" y="13"/>
                    <a:pt x="138" y="13"/>
                    <a:pt x="134" y="28"/>
                  </a:cubicBezTo>
                  <a:cubicBezTo>
                    <a:pt x="130" y="43"/>
                    <a:pt x="168" y="81"/>
                    <a:pt x="186" y="108"/>
                  </a:cubicBezTo>
                  <a:cubicBezTo>
                    <a:pt x="204" y="135"/>
                    <a:pt x="227" y="164"/>
                    <a:pt x="242" y="188"/>
                  </a:cubicBezTo>
                  <a:cubicBezTo>
                    <a:pt x="257" y="212"/>
                    <a:pt x="270" y="235"/>
                    <a:pt x="274" y="254"/>
                  </a:cubicBezTo>
                  <a:cubicBezTo>
                    <a:pt x="278" y="273"/>
                    <a:pt x="280" y="276"/>
                    <a:pt x="270" y="298"/>
                  </a:cubicBezTo>
                  <a:close/>
                </a:path>
              </a:pathLst>
            </a:custGeom>
            <a:solidFill>
              <a:srgbClr val="FFF2CD"/>
            </a:solidFill>
            <a:ln w="2857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7" name="Text Box 21"/>
            <p:cNvSpPr txBox="1">
              <a:spLocks noChangeArrowheads="1"/>
            </p:cNvSpPr>
            <p:nvPr/>
          </p:nvSpPr>
          <p:spPr bwMode="auto">
            <a:xfrm>
              <a:off x="2071" y="1426"/>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dirty="0">
                  <a:latin typeface="Tahoma" panose="020B0604030504040204" pitchFamily="34" charset="0"/>
                </a:rPr>
                <a:t>$$$</a:t>
              </a:r>
            </a:p>
          </p:txBody>
        </p:sp>
      </p:grpSp>
      <p:graphicFrame>
        <p:nvGraphicFramePr>
          <p:cNvPr id="3074" name="Object 22"/>
          <p:cNvGraphicFramePr>
            <a:graphicFrameLocks noChangeAspect="1"/>
          </p:cNvGraphicFramePr>
          <p:nvPr/>
        </p:nvGraphicFramePr>
        <p:xfrm>
          <a:off x="728663" y="1157288"/>
          <a:ext cx="1401762" cy="1587500"/>
        </p:xfrm>
        <a:graphic>
          <a:graphicData uri="http://schemas.openxmlformats.org/presentationml/2006/ole">
            <mc:AlternateContent xmlns:mc="http://schemas.openxmlformats.org/markup-compatibility/2006">
              <mc:Choice xmlns:v="urn:schemas-microsoft-com:vml" Requires="v">
                <p:oleObj spid="_x0000_s1068" name="Clip" r:id="rId6" imgW="694030" imgH="787298" progId="">
                  <p:embed/>
                </p:oleObj>
              </mc:Choice>
              <mc:Fallback>
                <p:oleObj name="Clip" r:id="rId6" imgW="694030" imgH="787298"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663" y="1157288"/>
                        <a:ext cx="1401762" cy="1587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7" name="Text Box 23"/>
          <p:cNvSpPr txBox="1">
            <a:spLocks noChangeArrowheads="1"/>
          </p:cNvSpPr>
          <p:nvPr/>
        </p:nvSpPr>
        <p:spPr bwMode="auto">
          <a:xfrm>
            <a:off x="1035050" y="1936750"/>
            <a:ext cx="9604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200" dirty="0">
                <a:latin typeface="Tahoma" panose="020B0604030504040204" pitchFamily="34" charset="0"/>
              </a:rPr>
              <a:t>$$$</a:t>
            </a:r>
          </a:p>
        </p:txBody>
      </p:sp>
      <p:sp>
        <p:nvSpPr>
          <p:cNvPr id="3088" name="AutoShape 24"/>
          <p:cNvSpPr>
            <a:spLocks noChangeArrowheads="1"/>
          </p:cNvSpPr>
          <p:nvPr/>
        </p:nvSpPr>
        <p:spPr bwMode="auto">
          <a:xfrm>
            <a:off x="7321550" y="3932238"/>
            <a:ext cx="598488" cy="449262"/>
          </a:xfrm>
          <a:prstGeom prst="triangle">
            <a:avLst>
              <a:gd name="adj" fmla="val 50000"/>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89" name="AutoShape 25"/>
          <p:cNvSpPr>
            <a:spLocks noChangeArrowheads="1"/>
          </p:cNvSpPr>
          <p:nvPr/>
        </p:nvSpPr>
        <p:spPr bwMode="auto">
          <a:xfrm rot="7916813">
            <a:off x="6680994" y="4067969"/>
            <a:ext cx="1130300" cy="925512"/>
          </a:xfrm>
          <a:custGeom>
            <a:avLst/>
            <a:gdLst>
              <a:gd name="T0" fmla="*/ 565150 w 21600"/>
              <a:gd name="T1" fmla="*/ 0 h 21600"/>
              <a:gd name="T2" fmla="*/ 141288 w 21600"/>
              <a:gd name="T3" fmla="*/ 462756 h 21600"/>
              <a:gd name="T4" fmla="*/ 565150 w 21600"/>
              <a:gd name="T5" fmla="*/ 231378 h 21600"/>
              <a:gd name="T6" fmla="*/ 989013 w 21600"/>
              <a:gd name="T7" fmla="*/ 46275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0" name="AutoShape 26"/>
          <p:cNvSpPr>
            <a:spLocks noChangeArrowheads="1"/>
          </p:cNvSpPr>
          <p:nvPr/>
        </p:nvSpPr>
        <p:spPr bwMode="auto">
          <a:xfrm rot="740591">
            <a:off x="6540500" y="4654550"/>
            <a:ext cx="995363" cy="407988"/>
          </a:xfrm>
          <a:prstGeom prst="triangle">
            <a:avLst>
              <a:gd name="adj" fmla="val 50000"/>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1" name="Text Box 27"/>
          <p:cNvSpPr txBox="1">
            <a:spLocks noChangeArrowheads="1"/>
          </p:cNvSpPr>
          <p:nvPr/>
        </p:nvSpPr>
        <p:spPr bwMode="auto">
          <a:xfrm>
            <a:off x="5750416" y="4878388"/>
            <a:ext cx="232788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b="1" dirty="0">
                <a:latin typeface="Tahoma" panose="020B0604030504040204" pitchFamily="34" charset="0"/>
              </a:rPr>
              <a:t>Boosting </a:t>
            </a:r>
          </a:p>
          <a:p>
            <a:pPr algn="ctr"/>
            <a:r>
              <a:rPr lang="en-US" altLang="en-US" b="1" dirty="0">
                <a:latin typeface="Tahoma" panose="020B0604030504040204" pitchFamily="34" charset="0"/>
              </a:rPr>
              <a:t>Data Quality</a:t>
            </a:r>
          </a:p>
          <a:p>
            <a:pPr algn="ctr"/>
            <a:r>
              <a:rPr lang="en-US" altLang="en-US" b="1" dirty="0">
                <a:latin typeface="Tahoma" panose="020B0604030504040204" pitchFamily="34" charset="0"/>
              </a:rPr>
              <a:t>Is Very Costly</a:t>
            </a:r>
          </a:p>
        </p:txBody>
      </p:sp>
      <p:sp>
        <p:nvSpPr>
          <p:cNvPr id="3092" name="AutoShape 28"/>
          <p:cNvSpPr>
            <a:spLocks noChangeArrowheads="1"/>
          </p:cNvSpPr>
          <p:nvPr/>
        </p:nvSpPr>
        <p:spPr bwMode="auto">
          <a:xfrm flipH="1">
            <a:off x="2543175" y="2546350"/>
            <a:ext cx="598488" cy="449263"/>
          </a:xfrm>
          <a:prstGeom prst="triangle">
            <a:avLst>
              <a:gd name="adj" fmla="val 50000"/>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3" name="AutoShape 29"/>
          <p:cNvSpPr>
            <a:spLocks noChangeArrowheads="1"/>
          </p:cNvSpPr>
          <p:nvPr/>
        </p:nvSpPr>
        <p:spPr bwMode="auto">
          <a:xfrm rot="13683187" flipH="1">
            <a:off x="2651919" y="2682082"/>
            <a:ext cx="1130300" cy="925512"/>
          </a:xfrm>
          <a:custGeom>
            <a:avLst/>
            <a:gdLst>
              <a:gd name="T0" fmla="*/ 565150 w 21600"/>
              <a:gd name="T1" fmla="*/ 0 h 21600"/>
              <a:gd name="T2" fmla="*/ 141288 w 21600"/>
              <a:gd name="T3" fmla="*/ 462756 h 21600"/>
              <a:gd name="T4" fmla="*/ 565150 w 21600"/>
              <a:gd name="T5" fmla="*/ 231378 h 21600"/>
              <a:gd name="T6" fmla="*/ 989013 w 21600"/>
              <a:gd name="T7" fmla="*/ 46275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4" name="AutoShape 30"/>
          <p:cNvSpPr>
            <a:spLocks noChangeArrowheads="1"/>
          </p:cNvSpPr>
          <p:nvPr/>
        </p:nvSpPr>
        <p:spPr bwMode="auto">
          <a:xfrm rot="20859409" flipH="1">
            <a:off x="2927350" y="3268663"/>
            <a:ext cx="995363" cy="407987"/>
          </a:xfrm>
          <a:prstGeom prst="triangle">
            <a:avLst>
              <a:gd name="adj" fmla="val 50000"/>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dirty="0"/>
          </a:p>
        </p:txBody>
      </p:sp>
      <p:sp>
        <p:nvSpPr>
          <p:cNvPr id="3095" name="Text Box 31"/>
          <p:cNvSpPr txBox="1">
            <a:spLocks noChangeArrowheads="1"/>
          </p:cNvSpPr>
          <p:nvPr/>
        </p:nvSpPr>
        <p:spPr bwMode="auto">
          <a:xfrm>
            <a:off x="2582865" y="1352550"/>
            <a:ext cx="242887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b="1" dirty="0">
                <a:latin typeface="Tahoma" panose="020B0604030504040204" pitchFamily="34" charset="0"/>
              </a:rPr>
              <a:t>Saving Money </a:t>
            </a:r>
          </a:p>
          <a:p>
            <a:pPr algn="ctr"/>
            <a:r>
              <a:rPr lang="en-US" altLang="en-US" b="1" dirty="0">
                <a:latin typeface="Tahoma" panose="020B0604030504040204" pitchFamily="34" charset="0"/>
              </a:rPr>
              <a:t>Compromises </a:t>
            </a:r>
          </a:p>
          <a:p>
            <a:pPr algn="ctr"/>
            <a:r>
              <a:rPr lang="en-US" altLang="en-US" b="1" dirty="0">
                <a:latin typeface="Tahoma" panose="020B0604030504040204" pitchFamily="34" charset="0"/>
              </a:rPr>
              <a:t>Data Quality</a:t>
            </a:r>
          </a:p>
        </p:txBody>
      </p:sp>
    </p:spTree>
    <p:extLst>
      <p:ext uri="{BB962C8B-B14F-4D97-AF65-F5344CB8AC3E}">
        <p14:creationId xmlns:p14="http://schemas.microsoft.com/office/powerpoint/2010/main" val="100533466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Field Operations</a:t>
            </a:r>
            <a:endParaRPr lang="en-US" dirty="0"/>
          </a:p>
        </p:txBody>
      </p:sp>
      <p:sp>
        <p:nvSpPr>
          <p:cNvPr id="10" name="Rectangle 43"/>
          <p:cNvSpPr>
            <a:spLocks noChangeArrowheads="1"/>
          </p:cNvSpPr>
          <p:nvPr/>
        </p:nvSpPr>
        <p:spPr bwMode="auto">
          <a:xfrm rot="-1338558">
            <a:off x="2646825" y="1925638"/>
            <a:ext cx="5634038" cy="3524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 name="Freeform 9"/>
          <p:cNvSpPr>
            <a:spLocks noChangeAspect="1"/>
          </p:cNvSpPr>
          <p:nvPr/>
        </p:nvSpPr>
        <p:spPr bwMode="auto">
          <a:xfrm>
            <a:off x="5161425" y="3644900"/>
            <a:ext cx="1160463" cy="615950"/>
          </a:xfrm>
          <a:custGeom>
            <a:avLst/>
            <a:gdLst>
              <a:gd name="T0" fmla="*/ 369 w 959"/>
              <a:gd name="T1" fmla="*/ 236 h 510"/>
              <a:gd name="T2" fmla="*/ 112 w 959"/>
              <a:gd name="T3" fmla="*/ 374 h 510"/>
              <a:gd name="T4" fmla="*/ 12 w 959"/>
              <a:gd name="T5" fmla="*/ 493 h 510"/>
              <a:gd name="T6" fmla="*/ 181 w 959"/>
              <a:gd name="T7" fmla="*/ 474 h 510"/>
              <a:gd name="T8" fmla="*/ 506 w 959"/>
              <a:gd name="T9" fmla="*/ 380 h 510"/>
              <a:gd name="T10" fmla="*/ 769 w 959"/>
              <a:gd name="T11" fmla="*/ 230 h 510"/>
              <a:gd name="T12" fmla="*/ 913 w 959"/>
              <a:gd name="T13" fmla="*/ 105 h 510"/>
              <a:gd name="T14" fmla="*/ 957 w 959"/>
              <a:gd name="T15" fmla="*/ 17 h 510"/>
              <a:gd name="T16" fmla="*/ 901 w 959"/>
              <a:gd name="T17" fmla="*/ 5 h 510"/>
              <a:gd name="T18" fmla="*/ 782 w 959"/>
              <a:gd name="T19" fmla="*/ 42 h 510"/>
              <a:gd name="T20" fmla="*/ 638 w 959"/>
              <a:gd name="T21" fmla="*/ 136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9" h="510">
                <a:moveTo>
                  <a:pt x="369" y="236"/>
                </a:moveTo>
                <a:cubicBezTo>
                  <a:pt x="270" y="283"/>
                  <a:pt x="171" y="331"/>
                  <a:pt x="112" y="374"/>
                </a:cubicBezTo>
                <a:cubicBezTo>
                  <a:pt x="53" y="417"/>
                  <a:pt x="0" y="476"/>
                  <a:pt x="12" y="493"/>
                </a:cubicBezTo>
                <a:cubicBezTo>
                  <a:pt x="24" y="510"/>
                  <a:pt x="99" y="493"/>
                  <a:pt x="181" y="474"/>
                </a:cubicBezTo>
                <a:cubicBezTo>
                  <a:pt x="263" y="455"/>
                  <a:pt x="408" y="421"/>
                  <a:pt x="506" y="380"/>
                </a:cubicBezTo>
                <a:cubicBezTo>
                  <a:pt x="604" y="339"/>
                  <a:pt x="701" y="276"/>
                  <a:pt x="769" y="230"/>
                </a:cubicBezTo>
                <a:cubicBezTo>
                  <a:pt x="837" y="184"/>
                  <a:pt x="882" y="141"/>
                  <a:pt x="913" y="105"/>
                </a:cubicBezTo>
                <a:cubicBezTo>
                  <a:pt x="944" y="69"/>
                  <a:pt x="959" y="34"/>
                  <a:pt x="957" y="17"/>
                </a:cubicBezTo>
                <a:cubicBezTo>
                  <a:pt x="955" y="0"/>
                  <a:pt x="930" y="1"/>
                  <a:pt x="901" y="5"/>
                </a:cubicBezTo>
                <a:cubicBezTo>
                  <a:pt x="872" y="9"/>
                  <a:pt x="826" y="20"/>
                  <a:pt x="782" y="42"/>
                </a:cubicBezTo>
                <a:cubicBezTo>
                  <a:pt x="738" y="64"/>
                  <a:pt x="688" y="100"/>
                  <a:pt x="638" y="136"/>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2" name="Freeform 10"/>
          <p:cNvSpPr>
            <a:spLocks noChangeAspect="1"/>
          </p:cNvSpPr>
          <p:nvPr/>
        </p:nvSpPr>
        <p:spPr bwMode="auto">
          <a:xfrm>
            <a:off x="4801063" y="3422650"/>
            <a:ext cx="1716087" cy="1025525"/>
          </a:xfrm>
          <a:custGeom>
            <a:avLst/>
            <a:gdLst>
              <a:gd name="T0" fmla="*/ 943 w 1420"/>
              <a:gd name="T1" fmla="*/ 183 h 849"/>
              <a:gd name="T2" fmla="*/ 680 w 1420"/>
              <a:gd name="T3" fmla="*/ 333 h 849"/>
              <a:gd name="T4" fmla="*/ 386 w 1420"/>
              <a:gd name="T5" fmla="*/ 477 h 849"/>
              <a:gd name="T6" fmla="*/ 192 w 1420"/>
              <a:gd name="T7" fmla="*/ 546 h 849"/>
              <a:gd name="T8" fmla="*/ 35 w 1420"/>
              <a:gd name="T9" fmla="*/ 683 h 849"/>
              <a:gd name="T10" fmla="*/ 10 w 1420"/>
              <a:gd name="T11" fmla="*/ 790 h 849"/>
              <a:gd name="T12" fmla="*/ 98 w 1420"/>
              <a:gd name="T13" fmla="*/ 840 h 849"/>
              <a:gd name="T14" fmla="*/ 405 w 1420"/>
              <a:gd name="T15" fmla="*/ 734 h 849"/>
              <a:gd name="T16" fmla="*/ 737 w 1420"/>
              <a:gd name="T17" fmla="*/ 633 h 849"/>
              <a:gd name="T18" fmla="*/ 1075 w 1420"/>
              <a:gd name="T19" fmla="*/ 483 h 849"/>
              <a:gd name="T20" fmla="*/ 1262 w 1420"/>
              <a:gd name="T21" fmla="*/ 345 h 849"/>
              <a:gd name="T22" fmla="*/ 1381 w 1420"/>
              <a:gd name="T23" fmla="*/ 189 h 849"/>
              <a:gd name="T24" fmla="*/ 1419 w 1420"/>
              <a:gd name="T25" fmla="*/ 51 h 849"/>
              <a:gd name="T26" fmla="*/ 1375 w 1420"/>
              <a:gd name="T27" fmla="*/ 1 h 849"/>
              <a:gd name="T28" fmla="*/ 1225 w 1420"/>
              <a:gd name="T29" fmla="*/ 4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0" h="849">
                <a:moveTo>
                  <a:pt x="943" y="183"/>
                </a:moveTo>
                <a:cubicBezTo>
                  <a:pt x="858" y="233"/>
                  <a:pt x="773" y="284"/>
                  <a:pt x="680" y="333"/>
                </a:cubicBezTo>
                <a:cubicBezTo>
                  <a:pt x="587" y="382"/>
                  <a:pt x="467" y="441"/>
                  <a:pt x="386" y="477"/>
                </a:cubicBezTo>
                <a:cubicBezTo>
                  <a:pt x="305" y="513"/>
                  <a:pt x="251" y="512"/>
                  <a:pt x="192" y="546"/>
                </a:cubicBezTo>
                <a:cubicBezTo>
                  <a:pt x="133" y="580"/>
                  <a:pt x="65" y="642"/>
                  <a:pt x="35" y="683"/>
                </a:cubicBezTo>
                <a:cubicBezTo>
                  <a:pt x="5" y="724"/>
                  <a:pt x="0" y="764"/>
                  <a:pt x="10" y="790"/>
                </a:cubicBezTo>
                <a:cubicBezTo>
                  <a:pt x="20" y="816"/>
                  <a:pt x="32" y="849"/>
                  <a:pt x="98" y="840"/>
                </a:cubicBezTo>
                <a:cubicBezTo>
                  <a:pt x="164" y="831"/>
                  <a:pt x="299" y="769"/>
                  <a:pt x="405" y="734"/>
                </a:cubicBezTo>
                <a:cubicBezTo>
                  <a:pt x="511" y="699"/>
                  <a:pt x="625" y="675"/>
                  <a:pt x="737" y="633"/>
                </a:cubicBezTo>
                <a:cubicBezTo>
                  <a:pt x="849" y="591"/>
                  <a:pt x="988" y="531"/>
                  <a:pt x="1075" y="483"/>
                </a:cubicBezTo>
                <a:cubicBezTo>
                  <a:pt x="1162" y="435"/>
                  <a:pt x="1211" y="394"/>
                  <a:pt x="1262" y="345"/>
                </a:cubicBezTo>
                <a:cubicBezTo>
                  <a:pt x="1313" y="296"/>
                  <a:pt x="1355" y="238"/>
                  <a:pt x="1381" y="189"/>
                </a:cubicBezTo>
                <a:cubicBezTo>
                  <a:pt x="1407" y="140"/>
                  <a:pt x="1420" y="82"/>
                  <a:pt x="1419" y="51"/>
                </a:cubicBezTo>
                <a:cubicBezTo>
                  <a:pt x="1418" y="20"/>
                  <a:pt x="1407" y="2"/>
                  <a:pt x="1375" y="1"/>
                </a:cubicBezTo>
                <a:cubicBezTo>
                  <a:pt x="1343" y="0"/>
                  <a:pt x="1284" y="22"/>
                  <a:pt x="1225" y="45"/>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3" name="Freeform 11"/>
          <p:cNvSpPr>
            <a:spLocks noChangeAspect="1"/>
          </p:cNvSpPr>
          <p:nvPr/>
        </p:nvSpPr>
        <p:spPr bwMode="auto">
          <a:xfrm>
            <a:off x="4451813" y="3178175"/>
            <a:ext cx="2384425" cy="1466850"/>
          </a:xfrm>
          <a:custGeom>
            <a:avLst/>
            <a:gdLst>
              <a:gd name="T0" fmla="*/ 1289 w 1973"/>
              <a:gd name="T1" fmla="*/ 241 h 1213"/>
              <a:gd name="T2" fmla="*/ 919 w 1973"/>
              <a:gd name="T3" fmla="*/ 422 h 1213"/>
              <a:gd name="T4" fmla="*/ 487 w 1973"/>
              <a:gd name="T5" fmla="*/ 641 h 1213"/>
              <a:gd name="T6" fmla="*/ 174 w 1973"/>
              <a:gd name="T7" fmla="*/ 842 h 1213"/>
              <a:gd name="T8" fmla="*/ 61 w 1973"/>
              <a:gd name="T9" fmla="*/ 998 h 1213"/>
              <a:gd name="T10" fmla="*/ 43 w 1973"/>
              <a:gd name="T11" fmla="*/ 1186 h 1213"/>
              <a:gd name="T12" fmla="*/ 318 w 1973"/>
              <a:gd name="T13" fmla="*/ 1161 h 1213"/>
              <a:gd name="T14" fmla="*/ 781 w 1973"/>
              <a:gd name="T15" fmla="*/ 998 h 1213"/>
              <a:gd name="T16" fmla="*/ 1245 w 1973"/>
              <a:gd name="T17" fmla="*/ 792 h 1213"/>
              <a:gd name="T18" fmla="*/ 1539 w 1973"/>
              <a:gd name="T19" fmla="*/ 648 h 1213"/>
              <a:gd name="T20" fmla="*/ 1783 w 1973"/>
              <a:gd name="T21" fmla="*/ 428 h 1213"/>
              <a:gd name="T22" fmla="*/ 1946 w 1973"/>
              <a:gd name="T23" fmla="*/ 247 h 1213"/>
              <a:gd name="T24" fmla="*/ 1946 w 1973"/>
              <a:gd name="T25" fmla="*/ 72 h 1213"/>
              <a:gd name="T26" fmla="*/ 1827 w 1973"/>
              <a:gd name="T27" fmla="*/ 3 h 1213"/>
              <a:gd name="T28" fmla="*/ 1495 w 1973"/>
              <a:gd name="T29" fmla="*/ 90 h 1213"/>
              <a:gd name="T30" fmla="*/ 1289 w 1973"/>
              <a:gd name="T31" fmla="*/ 241 h 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3" h="1213">
                <a:moveTo>
                  <a:pt x="1289" y="241"/>
                </a:moveTo>
                <a:cubicBezTo>
                  <a:pt x="1193" y="296"/>
                  <a:pt x="1053" y="355"/>
                  <a:pt x="919" y="422"/>
                </a:cubicBezTo>
                <a:cubicBezTo>
                  <a:pt x="785" y="489"/>
                  <a:pt x="611" y="571"/>
                  <a:pt x="487" y="641"/>
                </a:cubicBezTo>
                <a:cubicBezTo>
                  <a:pt x="363" y="711"/>
                  <a:pt x="245" y="782"/>
                  <a:pt x="174" y="842"/>
                </a:cubicBezTo>
                <a:cubicBezTo>
                  <a:pt x="103" y="902"/>
                  <a:pt x="83" y="941"/>
                  <a:pt x="61" y="998"/>
                </a:cubicBezTo>
                <a:cubicBezTo>
                  <a:pt x="39" y="1055"/>
                  <a:pt x="0" y="1159"/>
                  <a:pt x="43" y="1186"/>
                </a:cubicBezTo>
                <a:cubicBezTo>
                  <a:pt x="86" y="1213"/>
                  <a:pt x="195" y="1192"/>
                  <a:pt x="318" y="1161"/>
                </a:cubicBezTo>
                <a:cubicBezTo>
                  <a:pt x="441" y="1130"/>
                  <a:pt x="627" y="1059"/>
                  <a:pt x="781" y="998"/>
                </a:cubicBezTo>
                <a:cubicBezTo>
                  <a:pt x="935" y="937"/>
                  <a:pt x="1119" y="850"/>
                  <a:pt x="1245" y="792"/>
                </a:cubicBezTo>
                <a:cubicBezTo>
                  <a:pt x="1371" y="734"/>
                  <a:pt x="1449" y="709"/>
                  <a:pt x="1539" y="648"/>
                </a:cubicBezTo>
                <a:cubicBezTo>
                  <a:pt x="1629" y="587"/>
                  <a:pt x="1715" y="495"/>
                  <a:pt x="1783" y="428"/>
                </a:cubicBezTo>
                <a:cubicBezTo>
                  <a:pt x="1851" y="361"/>
                  <a:pt x="1919" y="306"/>
                  <a:pt x="1946" y="247"/>
                </a:cubicBezTo>
                <a:cubicBezTo>
                  <a:pt x="1973" y="188"/>
                  <a:pt x="1966" y="113"/>
                  <a:pt x="1946" y="72"/>
                </a:cubicBezTo>
                <a:cubicBezTo>
                  <a:pt x="1926" y="31"/>
                  <a:pt x="1902" y="0"/>
                  <a:pt x="1827" y="3"/>
                </a:cubicBezTo>
                <a:cubicBezTo>
                  <a:pt x="1752" y="6"/>
                  <a:pt x="1582" y="52"/>
                  <a:pt x="1495" y="90"/>
                </a:cubicBezTo>
                <a:cubicBezTo>
                  <a:pt x="1408" y="128"/>
                  <a:pt x="1385" y="186"/>
                  <a:pt x="1289" y="241"/>
                </a:cubicBezTo>
                <a:close/>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4" name="Freeform 12"/>
          <p:cNvSpPr>
            <a:spLocks noChangeAspect="1"/>
          </p:cNvSpPr>
          <p:nvPr/>
        </p:nvSpPr>
        <p:spPr bwMode="auto">
          <a:xfrm>
            <a:off x="4099388" y="2752725"/>
            <a:ext cx="2998787" cy="2057400"/>
          </a:xfrm>
          <a:custGeom>
            <a:avLst/>
            <a:gdLst>
              <a:gd name="T0" fmla="*/ 640 w 2481"/>
              <a:gd name="T1" fmla="*/ 905 h 1701"/>
              <a:gd name="T2" fmla="*/ 352 w 2481"/>
              <a:gd name="T3" fmla="*/ 1042 h 1701"/>
              <a:gd name="T4" fmla="*/ 89 w 2481"/>
              <a:gd name="T5" fmla="*/ 1236 h 1701"/>
              <a:gd name="T6" fmla="*/ 2 w 2481"/>
              <a:gd name="T7" fmla="*/ 1468 h 1701"/>
              <a:gd name="T8" fmla="*/ 77 w 2481"/>
              <a:gd name="T9" fmla="*/ 1650 h 1701"/>
              <a:gd name="T10" fmla="*/ 277 w 2481"/>
              <a:gd name="T11" fmla="*/ 1687 h 1701"/>
              <a:gd name="T12" fmla="*/ 665 w 2481"/>
              <a:gd name="T13" fmla="*/ 1568 h 1701"/>
              <a:gd name="T14" fmla="*/ 1229 w 2481"/>
              <a:gd name="T15" fmla="*/ 1362 h 1701"/>
              <a:gd name="T16" fmla="*/ 1642 w 2481"/>
              <a:gd name="T17" fmla="*/ 1155 h 1701"/>
              <a:gd name="T18" fmla="*/ 1980 w 2481"/>
              <a:gd name="T19" fmla="*/ 973 h 1701"/>
              <a:gd name="T20" fmla="*/ 2293 w 2481"/>
              <a:gd name="T21" fmla="*/ 692 h 1701"/>
              <a:gd name="T22" fmla="*/ 2456 w 2481"/>
              <a:gd name="T23" fmla="*/ 435 h 1701"/>
              <a:gd name="T24" fmla="*/ 2444 w 2481"/>
              <a:gd name="T25" fmla="*/ 128 h 1701"/>
              <a:gd name="T26" fmla="*/ 2331 w 2481"/>
              <a:gd name="T27" fmla="*/ 22 h 1701"/>
              <a:gd name="T28" fmla="*/ 2137 w 2481"/>
              <a:gd name="T29" fmla="*/ 28 h 1701"/>
              <a:gd name="T30" fmla="*/ 1924 w 2481"/>
              <a:gd name="T31" fmla="*/ 191 h 1701"/>
              <a:gd name="T32" fmla="*/ 1586 w 2481"/>
              <a:gd name="T33" fmla="*/ 423 h 1701"/>
              <a:gd name="T34" fmla="*/ 1317 w 2481"/>
              <a:gd name="T35" fmla="*/ 592 h 1701"/>
              <a:gd name="T36" fmla="*/ 978 w 2481"/>
              <a:gd name="T37" fmla="*/ 76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81" h="1701">
                <a:moveTo>
                  <a:pt x="640" y="905"/>
                </a:moveTo>
                <a:cubicBezTo>
                  <a:pt x="542" y="946"/>
                  <a:pt x="444" y="987"/>
                  <a:pt x="352" y="1042"/>
                </a:cubicBezTo>
                <a:cubicBezTo>
                  <a:pt x="260" y="1097"/>
                  <a:pt x="147" y="1165"/>
                  <a:pt x="89" y="1236"/>
                </a:cubicBezTo>
                <a:cubicBezTo>
                  <a:pt x="31" y="1307"/>
                  <a:pt x="4" y="1399"/>
                  <a:pt x="2" y="1468"/>
                </a:cubicBezTo>
                <a:cubicBezTo>
                  <a:pt x="0" y="1537"/>
                  <a:pt x="31" y="1614"/>
                  <a:pt x="77" y="1650"/>
                </a:cubicBezTo>
                <a:cubicBezTo>
                  <a:pt x="123" y="1686"/>
                  <a:pt x="179" y="1701"/>
                  <a:pt x="277" y="1687"/>
                </a:cubicBezTo>
                <a:cubicBezTo>
                  <a:pt x="375" y="1673"/>
                  <a:pt x="506" y="1622"/>
                  <a:pt x="665" y="1568"/>
                </a:cubicBezTo>
                <a:cubicBezTo>
                  <a:pt x="824" y="1514"/>
                  <a:pt x="1066" y="1431"/>
                  <a:pt x="1229" y="1362"/>
                </a:cubicBezTo>
                <a:cubicBezTo>
                  <a:pt x="1392" y="1293"/>
                  <a:pt x="1517" y="1220"/>
                  <a:pt x="1642" y="1155"/>
                </a:cubicBezTo>
                <a:cubicBezTo>
                  <a:pt x="1767" y="1090"/>
                  <a:pt x="1872" y="1050"/>
                  <a:pt x="1980" y="973"/>
                </a:cubicBezTo>
                <a:cubicBezTo>
                  <a:pt x="2088" y="896"/>
                  <a:pt x="2214" y="782"/>
                  <a:pt x="2293" y="692"/>
                </a:cubicBezTo>
                <a:cubicBezTo>
                  <a:pt x="2372" y="602"/>
                  <a:pt x="2431" y="529"/>
                  <a:pt x="2456" y="435"/>
                </a:cubicBezTo>
                <a:cubicBezTo>
                  <a:pt x="2481" y="341"/>
                  <a:pt x="2465" y="197"/>
                  <a:pt x="2444" y="128"/>
                </a:cubicBezTo>
                <a:cubicBezTo>
                  <a:pt x="2423" y="59"/>
                  <a:pt x="2382" y="39"/>
                  <a:pt x="2331" y="22"/>
                </a:cubicBezTo>
                <a:cubicBezTo>
                  <a:pt x="2280" y="5"/>
                  <a:pt x="2205" y="0"/>
                  <a:pt x="2137" y="28"/>
                </a:cubicBezTo>
                <a:cubicBezTo>
                  <a:pt x="2069" y="56"/>
                  <a:pt x="2016" y="125"/>
                  <a:pt x="1924" y="191"/>
                </a:cubicBezTo>
                <a:cubicBezTo>
                  <a:pt x="1832" y="257"/>
                  <a:pt x="1687" y="356"/>
                  <a:pt x="1586" y="423"/>
                </a:cubicBezTo>
                <a:cubicBezTo>
                  <a:pt x="1485" y="490"/>
                  <a:pt x="1418" y="536"/>
                  <a:pt x="1317" y="592"/>
                </a:cubicBezTo>
                <a:cubicBezTo>
                  <a:pt x="1216" y="648"/>
                  <a:pt x="1097" y="704"/>
                  <a:pt x="978" y="76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5" name="Freeform 13"/>
          <p:cNvSpPr>
            <a:spLocks noChangeAspect="1"/>
          </p:cNvSpPr>
          <p:nvPr/>
        </p:nvSpPr>
        <p:spPr bwMode="auto">
          <a:xfrm>
            <a:off x="3619963" y="2287588"/>
            <a:ext cx="3803650" cy="2822575"/>
          </a:xfrm>
          <a:custGeom>
            <a:avLst/>
            <a:gdLst>
              <a:gd name="T0" fmla="*/ 2376 w 3146"/>
              <a:gd name="T1" fmla="*/ 150 h 2334"/>
              <a:gd name="T2" fmla="*/ 2220 w 3146"/>
              <a:gd name="T3" fmla="*/ 313 h 2334"/>
              <a:gd name="T4" fmla="*/ 1944 w 3146"/>
              <a:gd name="T5" fmla="*/ 588 h 2334"/>
              <a:gd name="T6" fmla="*/ 1662 w 3146"/>
              <a:gd name="T7" fmla="*/ 757 h 2334"/>
              <a:gd name="T8" fmla="*/ 1343 w 3146"/>
              <a:gd name="T9" fmla="*/ 908 h 2334"/>
              <a:gd name="T10" fmla="*/ 1049 w 3146"/>
              <a:gd name="T11" fmla="*/ 1002 h 2334"/>
              <a:gd name="T12" fmla="*/ 705 w 3146"/>
              <a:gd name="T13" fmla="*/ 1133 h 2334"/>
              <a:gd name="T14" fmla="*/ 348 w 3146"/>
              <a:gd name="T15" fmla="*/ 1277 h 2334"/>
              <a:gd name="T16" fmla="*/ 154 w 3146"/>
              <a:gd name="T17" fmla="*/ 1496 h 2334"/>
              <a:gd name="T18" fmla="*/ 47 w 3146"/>
              <a:gd name="T19" fmla="*/ 1765 h 2334"/>
              <a:gd name="T20" fmla="*/ 3 w 3146"/>
              <a:gd name="T21" fmla="*/ 2035 h 2334"/>
              <a:gd name="T22" fmla="*/ 66 w 3146"/>
              <a:gd name="T23" fmla="*/ 2197 h 2334"/>
              <a:gd name="T24" fmla="*/ 216 w 3146"/>
              <a:gd name="T25" fmla="*/ 2310 h 2334"/>
              <a:gd name="T26" fmla="*/ 404 w 3146"/>
              <a:gd name="T27" fmla="*/ 2316 h 2334"/>
              <a:gd name="T28" fmla="*/ 723 w 3146"/>
              <a:gd name="T29" fmla="*/ 2204 h 2334"/>
              <a:gd name="T30" fmla="*/ 1055 w 3146"/>
              <a:gd name="T31" fmla="*/ 2035 h 2334"/>
              <a:gd name="T32" fmla="*/ 1606 w 3146"/>
              <a:gd name="T33" fmla="*/ 1816 h 2334"/>
              <a:gd name="T34" fmla="*/ 2138 w 3146"/>
              <a:gd name="T35" fmla="*/ 1596 h 2334"/>
              <a:gd name="T36" fmla="*/ 2489 w 3146"/>
              <a:gd name="T37" fmla="*/ 1384 h 2334"/>
              <a:gd name="T38" fmla="*/ 2702 w 3146"/>
              <a:gd name="T39" fmla="*/ 1233 h 2334"/>
              <a:gd name="T40" fmla="*/ 2927 w 3146"/>
              <a:gd name="T41" fmla="*/ 995 h 2334"/>
              <a:gd name="T42" fmla="*/ 3084 w 3146"/>
              <a:gd name="T43" fmla="*/ 664 h 2334"/>
              <a:gd name="T44" fmla="*/ 3140 w 3146"/>
              <a:gd name="T45" fmla="*/ 350 h 2334"/>
              <a:gd name="T46" fmla="*/ 3046 w 3146"/>
              <a:gd name="T47" fmla="*/ 144 h 2334"/>
              <a:gd name="T48" fmla="*/ 2890 w 3146"/>
              <a:gd name="T49" fmla="*/ 6 h 2334"/>
              <a:gd name="T50" fmla="*/ 2514 w 3146"/>
              <a:gd name="T51" fmla="*/ 106 h 2334"/>
              <a:gd name="T52" fmla="*/ 2345 w 3146"/>
              <a:gd name="T53" fmla="*/ 175 h 2334"/>
              <a:gd name="T54" fmla="*/ 2270 w 3146"/>
              <a:gd name="T55" fmla="*/ 275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6" h="2334">
                <a:moveTo>
                  <a:pt x="2376" y="150"/>
                </a:moveTo>
                <a:cubicBezTo>
                  <a:pt x="2334" y="195"/>
                  <a:pt x="2292" y="240"/>
                  <a:pt x="2220" y="313"/>
                </a:cubicBezTo>
                <a:cubicBezTo>
                  <a:pt x="2148" y="386"/>
                  <a:pt x="2037" y="514"/>
                  <a:pt x="1944" y="588"/>
                </a:cubicBezTo>
                <a:cubicBezTo>
                  <a:pt x="1851" y="662"/>
                  <a:pt x="1762" y="704"/>
                  <a:pt x="1662" y="757"/>
                </a:cubicBezTo>
                <a:cubicBezTo>
                  <a:pt x="1562" y="810"/>
                  <a:pt x="1445" y="867"/>
                  <a:pt x="1343" y="908"/>
                </a:cubicBezTo>
                <a:cubicBezTo>
                  <a:pt x="1241" y="949"/>
                  <a:pt x="1155" y="965"/>
                  <a:pt x="1049" y="1002"/>
                </a:cubicBezTo>
                <a:cubicBezTo>
                  <a:pt x="943" y="1039"/>
                  <a:pt x="822" y="1087"/>
                  <a:pt x="705" y="1133"/>
                </a:cubicBezTo>
                <a:cubicBezTo>
                  <a:pt x="588" y="1179"/>
                  <a:pt x="440" y="1217"/>
                  <a:pt x="348" y="1277"/>
                </a:cubicBezTo>
                <a:cubicBezTo>
                  <a:pt x="256" y="1337"/>
                  <a:pt x="204" y="1415"/>
                  <a:pt x="154" y="1496"/>
                </a:cubicBezTo>
                <a:cubicBezTo>
                  <a:pt x="104" y="1577"/>
                  <a:pt x="72" y="1675"/>
                  <a:pt x="47" y="1765"/>
                </a:cubicBezTo>
                <a:cubicBezTo>
                  <a:pt x="22" y="1855"/>
                  <a:pt x="0" y="1963"/>
                  <a:pt x="3" y="2035"/>
                </a:cubicBezTo>
                <a:cubicBezTo>
                  <a:pt x="6" y="2107"/>
                  <a:pt x="31" y="2151"/>
                  <a:pt x="66" y="2197"/>
                </a:cubicBezTo>
                <a:cubicBezTo>
                  <a:pt x="101" y="2243"/>
                  <a:pt x="160" y="2290"/>
                  <a:pt x="216" y="2310"/>
                </a:cubicBezTo>
                <a:cubicBezTo>
                  <a:pt x="272" y="2330"/>
                  <a:pt x="320" y="2334"/>
                  <a:pt x="404" y="2316"/>
                </a:cubicBezTo>
                <a:cubicBezTo>
                  <a:pt x="488" y="2298"/>
                  <a:pt x="615" y="2251"/>
                  <a:pt x="723" y="2204"/>
                </a:cubicBezTo>
                <a:cubicBezTo>
                  <a:pt x="831" y="2157"/>
                  <a:pt x="908" y="2100"/>
                  <a:pt x="1055" y="2035"/>
                </a:cubicBezTo>
                <a:cubicBezTo>
                  <a:pt x="1202" y="1970"/>
                  <a:pt x="1426" y="1889"/>
                  <a:pt x="1606" y="1816"/>
                </a:cubicBezTo>
                <a:cubicBezTo>
                  <a:pt x="1786" y="1743"/>
                  <a:pt x="1991" y="1668"/>
                  <a:pt x="2138" y="1596"/>
                </a:cubicBezTo>
                <a:cubicBezTo>
                  <a:pt x="2285" y="1524"/>
                  <a:pt x="2395" y="1444"/>
                  <a:pt x="2489" y="1384"/>
                </a:cubicBezTo>
                <a:cubicBezTo>
                  <a:pt x="2583" y="1324"/>
                  <a:pt x="2629" y="1298"/>
                  <a:pt x="2702" y="1233"/>
                </a:cubicBezTo>
                <a:cubicBezTo>
                  <a:pt x="2775" y="1168"/>
                  <a:pt x="2863" y="1090"/>
                  <a:pt x="2927" y="995"/>
                </a:cubicBezTo>
                <a:cubicBezTo>
                  <a:pt x="2991" y="900"/>
                  <a:pt x="3049" y="771"/>
                  <a:pt x="3084" y="664"/>
                </a:cubicBezTo>
                <a:cubicBezTo>
                  <a:pt x="3119" y="557"/>
                  <a:pt x="3146" y="437"/>
                  <a:pt x="3140" y="350"/>
                </a:cubicBezTo>
                <a:cubicBezTo>
                  <a:pt x="3134" y="263"/>
                  <a:pt x="3088" y="201"/>
                  <a:pt x="3046" y="144"/>
                </a:cubicBezTo>
                <a:cubicBezTo>
                  <a:pt x="3004" y="87"/>
                  <a:pt x="2979" y="12"/>
                  <a:pt x="2890" y="6"/>
                </a:cubicBezTo>
                <a:cubicBezTo>
                  <a:pt x="2801" y="0"/>
                  <a:pt x="2605" y="78"/>
                  <a:pt x="2514" y="106"/>
                </a:cubicBezTo>
                <a:cubicBezTo>
                  <a:pt x="2423" y="134"/>
                  <a:pt x="2386" y="147"/>
                  <a:pt x="2345" y="175"/>
                </a:cubicBezTo>
                <a:cubicBezTo>
                  <a:pt x="2304" y="203"/>
                  <a:pt x="2287" y="239"/>
                  <a:pt x="2270" y="275"/>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Freeform 14"/>
          <p:cNvSpPr>
            <a:spLocks noChangeAspect="1"/>
          </p:cNvSpPr>
          <p:nvPr/>
        </p:nvSpPr>
        <p:spPr bwMode="auto">
          <a:xfrm>
            <a:off x="3216738" y="3370263"/>
            <a:ext cx="1263650" cy="1935162"/>
          </a:xfrm>
          <a:custGeom>
            <a:avLst/>
            <a:gdLst>
              <a:gd name="T0" fmla="*/ 744 w 1045"/>
              <a:gd name="T1" fmla="*/ 0 h 1601"/>
              <a:gd name="T2" fmla="*/ 394 w 1045"/>
              <a:gd name="T3" fmla="*/ 332 h 1601"/>
              <a:gd name="T4" fmla="*/ 137 w 1045"/>
              <a:gd name="T5" fmla="*/ 670 h 1601"/>
              <a:gd name="T6" fmla="*/ 18 w 1045"/>
              <a:gd name="T7" fmla="*/ 1021 h 1601"/>
              <a:gd name="T8" fmla="*/ 31 w 1045"/>
              <a:gd name="T9" fmla="*/ 1346 h 1601"/>
              <a:gd name="T10" fmla="*/ 143 w 1045"/>
              <a:gd name="T11" fmla="*/ 1509 h 1601"/>
              <a:gd name="T12" fmla="*/ 319 w 1045"/>
              <a:gd name="T13" fmla="*/ 1565 h 1601"/>
              <a:gd name="T14" fmla="*/ 644 w 1045"/>
              <a:gd name="T15" fmla="*/ 1597 h 1601"/>
              <a:gd name="T16" fmla="*/ 844 w 1045"/>
              <a:gd name="T17" fmla="*/ 1578 h 1601"/>
              <a:gd name="T18" fmla="*/ 1045 w 1045"/>
              <a:gd name="T19" fmla="*/ 145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5" h="1601">
                <a:moveTo>
                  <a:pt x="744" y="0"/>
                </a:moveTo>
                <a:cubicBezTo>
                  <a:pt x="619" y="110"/>
                  <a:pt x="495" y="220"/>
                  <a:pt x="394" y="332"/>
                </a:cubicBezTo>
                <a:cubicBezTo>
                  <a:pt x="293" y="444"/>
                  <a:pt x="200" y="555"/>
                  <a:pt x="137" y="670"/>
                </a:cubicBezTo>
                <a:cubicBezTo>
                  <a:pt x="74" y="785"/>
                  <a:pt x="36" y="908"/>
                  <a:pt x="18" y="1021"/>
                </a:cubicBezTo>
                <a:cubicBezTo>
                  <a:pt x="0" y="1134"/>
                  <a:pt x="10" y="1265"/>
                  <a:pt x="31" y="1346"/>
                </a:cubicBezTo>
                <a:cubicBezTo>
                  <a:pt x="52" y="1427"/>
                  <a:pt x="95" y="1473"/>
                  <a:pt x="143" y="1509"/>
                </a:cubicBezTo>
                <a:cubicBezTo>
                  <a:pt x="191" y="1545"/>
                  <a:pt x="236" y="1550"/>
                  <a:pt x="319" y="1565"/>
                </a:cubicBezTo>
                <a:cubicBezTo>
                  <a:pt x="402" y="1580"/>
                  <a:pt x="557" y="1595"/>
                  <a:pt x="644" y="1597"/>
                </a:cubicBezTo>
                <a:cubicBezTo>
                  <a:pt x="731" y="1599"/>
                  <a:pt x="777" y="1601"/>
                  <a:pt x="844" y="1578"/>
                </a:cubicBezTo>
                <a:cubicBezTo>
                  <a:pt x="911" y="1555"/>
                  <a:pt x="978" y="1507"/>
                  <a:pt x="1045" y="145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Freeform 15"/>
          <p:cNvSpPr>
            <a:spLocks noChangeAspect="1"/>
          </p:cNvSpPr>
          <p:nvPr/>
        </p:nvSpPr>
        <p:spPr bwMode="auto">
          <a:xfrm>
            <a:off x="4562938" y="2160588"/>
            <a:ext cx="3084512" cy="2798762"/>
          </a:xfrm>
          <a:custGeom>
            <a:avLst/>
            <a:gdLst>
              <a:gd name="T0" fmla="*/ 225 w 2551"/>
              <a:gd name="T1" fmla="*/ 2315 h 2315"/>
              <a:gd name="T2" fmla="*/ 538 w 2551"/>
              <a:gd name="T3" fmla="*/ 2152 h 2315"/>
              <a:gd name="T4" fmla="*/ 914 w 2551"/>
              <a:gd name="T5" fmla="*/ 2002 h 2315"/>
              <a:gd name="T6" fmla="*/ 1227 w 2551"/>
              <a:gd name="T7" fmla="*/ 1883 h 2315"/>
              <a:gd name="T8" fmla="*/ 1628 w 2551"/>
              <a:gd name="T9" fmla="*/ 1664 h 2315"/>
              <a:gd name="T10" fmla="*/ 2041 w 2551"/>
              <a:gd name="T11" fmla="*/ 1388 h 2315"/>
              <a:gd name="T12" fmla="*/ 2360 w 2551"/>
              <a:gd name="T13" fmla="*/ 1125 h 2315"/>
              <a:gd name="T14" fmla="*/ 2504 w 2551"/>
              <a:gd name="T15" fmla="*/ 812 h 2315"/>
              <a:gd name="T16" fmla="*/ 2542 w 2551"/>
              <a:gd name="T17" fmla="*/ 462 h 2315"/>
              <a:gd name="T18" fmla="*/ 2448 w 2551"/>
              <a:gd name="T19" fmla="*/ 130 h 2315"/>
              <a:gd name="T20" fmla="*/ 2329 w 2551"/>
              <a:gd name="T21" fmla="*/ 30 h 2315"/>
              <a:gd name="T22" fmla="*/ 2122 w 2551"/>
              <a:gd name="T23" fmla="*/ 5 h 2315"/>
              <a:gd name="T24" fmla="*/ 1828 w 2551"/>
              <a:gd name="T25" fmla="*/ 17 h 2315"/>
              <a:gd name="T26" fmla="*/ 1521 w 2551"/>
              <a:gd name="T27" fmla="*/ 105 h 2315"/>
              <a:gd name="T28" fmla="*/ 1252 w 2551"/>
              <a:gd name="T29" fmla="*/ 299 h 2315"/>
              <a:gd name="T30" fmla="*/ 970 w 2551"/>
              <a:gd name="T31" fmla="*/ 574 h 2315"/>
              <a:gd name="T32" fmla="*/ 663 w 2551"/>
              <a:gd name="T33" fmla="*/ 693 h 2315"/>
              <a:gd name="T34" fmla="*/ 288 w 2551"/>
              <a:gd name="T35" fmla="*/ 756 h 2315"/>
              <a:gd name="T36" fmla="*/ 0 w 2551"/>
              <a:gd name="T37" fmla="*/ 819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51" h="2315">
                <a:moveTo>
                  <a:pt x="225" y="2315"/>
                </a:moveTo>
                <a:cubicBezTo>
                  <a:pt x="324" y="2259"/>
                  <a:pt x="423" y="2204"/>
                  <a:pt x="538" y="2152"/>
                </a:cubicBezTo>
                <a:cubicBezTo>
                  <a:pt x="653" y="2100"/>
                  <a:pt x="799" y="2047"/>
                  <a:pt x="914" y="2002"/>
                </a:cubicBezTo>
                <a:cubicBezTo>
                  <a:pt x="1029" y="1957"/>
                  <a:pt x="1108" y="1939"/>
                  <a:pt x="1227" y="1883"/>
                </a:cubicBezTo>
                <a:cubicBezTo>
                  <a:pt x="1346" y="1827"/>
                  <a:pt x="1492" y="1746"/>
                  <a:pt x="1628" y="1664"/>
                </a:cubicBezTo>
                <a:cubicBezTo>
                  <a:pt x="1764" y="1582"/>
                  <a:pt x="1919" y="1478"/>
                  <a:pt x="2041" y="1388"/>
                </a:cubicBezTo>
                <a:cubicBezTo>
                  <a:pt x="2163" y="1298"/>
                  <a:pt x="2283" y="1221"/>
                  <a:pt x="2360" y="1125"/>
                </a:cubicBezTo>
                <a:cubicBezTo>
                  <a:pt x="2437" y="1029"/>
                  <a:pt x="2474" y="922"/>
                  <a:pt x="2504" y="812"/>
                </a:cubicBezTo>
                <a:cubicBezTo>
                  <a:pt x="2534" y="702"/>
                  <a:pt x="2551" y="576"/>
                  <a:pt x="2542" y="462"/>
                </a:cubicBezTo>
                <a:cubicBezTo>
                  <a:pt x="2533" y="348"/>
                  <a:pt x="2484" y="202"/>
                  <a:pt x="2448" y="130"/>
                </a:cubicBezTo>
                <a:cubicBezTo>
                  <a:pt x="2412" y="58"/>
                  <a:pt x="2383" y="51"/>
                  <a:pt x="2329" y="30"/>
                </a:cubicBezTo>
                <a:cubicBezTo>
                  <a:pt x="2275" y="9"/>
                  <a:pt x="2205" y="7"/>
                  <a:pt x="2122" y="5"/>
                </a:cubicBezTo>
                <a:cubicBezTo>
                  <a:pt x="2039" y="3"/>
                  <a:pt x="1928" y="0"/>
                  <a:pt x="1828" y="17"/>
                </a:cubicBezTo>
                <a:cubicBezTo>
                  <a:pt x="1728" y="34"/>
                  <a:pt x="1617" y="58"/>
                  <a:pt x="1521" y="105"/>
                </a:cubicBezTo>
                <a:cubicBezTo>
                  <a:pt x="1425" y="152"/>
                  <a:pt x="1344" y="221"/>
                  <a:pt x="1252" y="299"/>
                </a:cubicBezTo>
                <a:cubicBezTo>
                  <a:pt x="1160" y="377"/>
                  <a:pt x="1068" y="508"/>
                  <a:pt x="970" y="574"/>
                </a:cubicBezTo>
                <a:cubicBezTo>
                  <a:pt x="872" y="640"/>
                  <a:pt x="777" y="663"/>
                  <a:pt x="663" y="693"/>
                </a:cubicBezTo>
                <a:cubicBezTo>
                  <a:pt x="549" y="723"/>
                  <a:pt x="398" y="735"/>
                  <a:pt x="288" y="756"/>
                </a:cubicBezTo>
                <a:cubicBezTo>
                  <a:pt x="178" y="777"/>
                  <a:pt x="89" y="798"/>
                  <a:pt x="0" y="81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8" name="Freeform 16"/>
          <p:cNvSpPr>
            <a:spLocks noChangeAspect="1"/>
          </p:cNvSpPr>
          <p:nvPr/>
        </p:nvSpPr>
        <p:spPr bwMode="auto">
          <a:xfrm>
            <a:off x="3178638" y="2106613"/>
            <a:ext cx="4699000" cy="3382962"/>
          </a:xfrm>
          <a:custGeom>
            <a:avLst/>
            <a:gdLst>
              <a:gd name="T0" fmla="*/ 0 w 3888"/>
              <a:gd name="T1" fmla="*/ 2798 h 2798"/>
              <a:gd name="T2" fmla="*/ 676 w 3888"/>
              <a:gd name="T3" fmla="*/ 2767 h 2798"/>
              <a:gd name="T4" fmla="*/ 1102 w 3888"/>
              <a:gd name="T5" fmla="*/ 2717 h 2798"/>
              <a:gd name="T6" fmla="*/ 1440 w 3888"/>
              <a:gd name="T7" fmla="*/ 2598 h 2798"/>
              <a:gd name="T8" fmla="*/ 1740 w 3888"/>
              <a:gd name="T9" fmla="*/ 2347 h 2798"/>
              <a:gd name="T10" fmla="*/ 2210 w 3888"/>
              <a:gd name="T11" fmla="*/ 2103 h 2798"/>
              <a:gd name="T12" fmla="*/ 2717 w 3888"/>
              <a:gd name="T13" fmla="*/ 1890 h 2798"/>
              <a:gd name="T14" fmla="*/ 3206 w 3888"/>
              <a:gd name="T15" fmla="*/ 1609 h 2798"/>
              <a:gd name="T16" fmla="*/ 3594 w 3888"/>
              <a:gd name="T17" fmla="*/ 1314 h 2798"/>
              <a:gd name="T18" fmla="*/ 3807 w 3888"/>
              <a:gd name="T19" fmla="*/ 870 h 2798"/>
              <a:gd name="T20" fmla="*/ 3875 w 3888"/>
              <a:gd name="T21" fmla="*/ 444 h 2798"/>
              <a:gd name="T22" fmla="*/ 3875 w 3888"/>
              <a:gd name="T23" fmla="*/ 106 h 2798"/>
              <a:gd name="T24" fmla="*/ 3794 w 3888"/>
              <a:gd name="T25" fmla="*/ 0 h 2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88" h="2798">
                <a:moveTo>
                  <a:pt x="0" y="2798"/>
                </a:moveTo>
                <a:cubicBezTo>
                  <a:pt x="246" y="2789"/>
                  <a:pt x="492" y="2780"/>
                  <a:pt x="676" y="2767"/>
                </a:cubicBezTo>
                <a:cubicBezTo>
                  <a:pt x="860" y="2754"/>
                  <a:pt x="975" y="2745"/>
                  <a:pt x="1102" y="2717"/>
                </a:cubicBezTo>
                <a:cubicBezTo>
                  <a:pt x="1229" y="2689"/>
                  <a:pt x="1334" y="2660"/>
                  <a:pt x="1440" y="2598"/>
                </a:cubicBezTo>
                <a:cubicBezTo>
                  <a:pt x="1546" y="2536"/>
                  <a:pt x="1612" y="2429"/>
                  <a:pt x="1740" y="2347"/>
                </a:cubicBezTo>
                <a:cubicBezTo>
                  <a:pt x="1868" y="2265"/>
                  <a:pt x="2047" y="2179"/>
                  <a:pt x="2210" y="2103"/>
                </a:cubicBezTo>
                <a:cubicBezTo>
                  <a:pt x="2373" y="2027"/>
                  <a:pt x="2551" y="1972"/>
                  <a:pt x="2717" y="1890"/>
                </a:cubicBezTo>
                <a:cubicBezTo>
                  <a:pt x="2883" y="1808"/>
                  <a:pt x="3060" y="1705"/>
                  <a:pt x="3206" y="1609"/>
                </a:cubicBezTo>
                <a:cubicBezTo>
                  <a:pt x="3352" y="1513"/>
                  <a:pt x="3494" y="1437"/>
                  <a:pt x="3594" y="1314"/>
                </a:cubicBezTo>
                <a:cubicBezTo>
                  <a:pt x="3694" y="1191"/>
                  <a:pt x="3760" y="1015"/>
                  <a:pt x="3807" y="870"/>
                </a:cubicBezTo>
                <a:cubicBezTo>
                  <a:pt x="3854" y="725"/>
                  <a:pt x="3864" y="571"/>
                  <a:pt x="3875" y="444"/>
                </a:cubicBezTo>
                <a:cubicBezTo>
                  <a:pt x="3886" y="317"/>
                  <a:pt x="3888" y="180"/>
                  <a:pt x="3875" y="106"/>
                </a:cubicBezTo>
                <a:cubicBezTo>
                  <a:pt x="3862" y="32"/>
                  <a:pt x="3828" y="16"/>
                  <a:pt x="379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9" name="Freeform 17"/>
          <p:cNvSpPr>
            <a:spLocks noChangeAspect="1"/>
          </p:cNvSpPr>
          <p:nvPr/>
        </p:nvSpPr>
        <p:spPr bwMode="auto">
          <a:xfrm>
            <a:off x="6402850" y="3052763"/>
            <a:ext cx="1663700" cy="1846262"/>
          </a:xfrm>
          <a:custGeom>
            <a:avLst/>
            <a:gdLst>
              <a:gd name="T0" fmla="*/ 0 w 1377"/>
              <a:gd name="T1" fmla="*/ 1528 h 1528"/>
              <a:gd name="T2" fmla="*/ 182 w 1377"/>
              <a:gd name="T3" fmla="*/ 1384 h 1528"/>
              <a:gd name="T4" fmla="*/ 269 w 1377"/>
              <a:gd name="T5" fmla="*/ 1277 h 1528"/>
              <a:gd name="T6" fmla="*/ 620 w 1377"/>
              <a:gd name="T7" fmla="*/ 1140 h 1528"/>
              <a:gd name="T8" fmla="*/ 927 w 1377"/>
              <a:gd name="T9" fmla="*/ 996 h 1528"/>
              <a:gd name="T10" fmla="*/ 1127 w 1377"/>
              <a:gd name="T11" fmla="*/ 758 h 1528"/>
              <a:gd name="T12" fmla="*/ 1377 w 1377"/>
              <a:gd name="T13" fmla="*/ 0 h 1528"/>
            </a:gdLst>
            <a:ahLst/>
            <a:cxnLst>
              <a:cxn ang="0">
                <a:pos x="T0" y="T1"/>
              </a:cxn>
              <a:cxn ang="0">
                <a:pos x="T2" y="T3"/>
              </a:cxn>
              <a:cxn ang="0">
                <a:pos x="T4" y="T5"/>
              </a:cxn>
              <a:cxn ang="0">
                <a:pos x="T6" y="T7"/>
              </a:cxn>
              <a:cxn ang="0">
                <a:pos x="T8" y="T9"/>
              </a:cxn>
              <a:cxn ang="0">
                <a:pos x="T10" y="T11"/>
              </a:cxn>
              <a:cxn ang="0">
                <a:pos x="T12" y="T13"/>
              </a:cxn>
            </a:cxnLst>
            <a:rect l="0" t="0" r="r" b="b"/>
            <a:pathLst>
              <a:path w="1377" h="1528">
                <a:moveTo>
                  <a:pt x="0" y="1528"/>
                </a:moveTo>
                <a:cubicBezTo>
                  <a:pt x="68" y="1477"/>
                  <a:pt x="137" y="1426"/>
                  <a:pt x="182" y="1384"/>
                </a:cubicBezTo>
                <a:cubicBezTo>
                  <a:pt x="227" y="1342"/>
                  <a:pt x="196" y="1318"/>
                  <a:pt x="269" y="1277"/>
                </a:cubicBezTo>
                <a:cubicBezTo>
                  <a:pt x="342" y="1236"/>
                  <a:pt x="510" y="1187"/>
                  <a:pt x="620" y="1140"/>
                </a:cubicBezTo>
                <a:cubicBezTo>
                  <a:pt x="730" y="1093"/>
                  <a:pt x="843" y="1060"/>
                  <a:pt x="927" y="996"/>
                </a:cubicBezTo>
                <a:cubicBezTo>
                  <a:pt x="1011" y="932"/>
                  <a:pt x="1052" y="924"/>
                  <a:pt x="1127" y="758"/>
                </a:cubicBezTo>
                <a:cubicBezTo>
                  <a:pt x="1202" y="592"/>
                  <a:pt x="1289" y="296"/>
                  <a:pt x="137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0" name="Text Box 18"/>
          <p:cNvSpPr txBox="1">
            <a:spLocks noChangeAspect="1" noChangeArrowheads="1"/>
          </p:cNvSpPr>
          <p:nvPr/>
        </p:nvSpPr>
        <p:spPr bwMode="auto">
          <a:xfrm>
            <a:off x="7137863" y="5280025"/>
            <a:ext cx="8128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1600" b="1" dirty="0">
                <a:latin typeface="Arial" panose="020B0604020202020204" pitchFamily="34" charset="0"/>
                <a:cs typeface="Arial" panose="020B0604020202020204" pitchFamily="34" charset="0"/>
              </a:rPr>
              <a:t>5 km</a:t>
            </a:r>
          </a:p>
          <a:p>
            <a:pPr algn="ctr" eaLnBrk="1" hangingPunct="1"/>
            <a:r>
              <a:rPr lang="en-US" altLang="en-US" sz="1000" b="1" dirty="0">
                <a:latin typeface="Arial" panose="020B0604020202020204" pitchFamily="34" charset="0"/>
                <a:cs typeface="Arial" panose="020B0604020202020204" pitchFamily="34" charset="0"/>
              </a:rPr>
              <a:t>C.I. = 50 m</a:t>
            </a:r>
          </a:p>
        </p:txBody>
      </p:sp>
      <p:sp>
        <p:nvSpPr>
          <p:cNvPr id="21" name="Freeform 20"/>
          <p:cNvSpPr>
            <a:spLocks noChangeAspect="1"/>
          </p:cNvSpPr>
          <p:nvPr/>
        </p:nvSpPr>
        <p:spPr bwMode="auto">
          <a:xfrm>
            <a:off x="6039313" y="4808538"/>
            <a:ext cx="393700" cy="309562"/>
          </a:xfrm>
          <a:custGeom>
            <a:avLst/>
            <a:gdLst>
              <a:gd name="T0" fmla="*/ 0 w 325"/>
              <a:gd name="T1" fmla="*/ 256 h 256"/>
              <a:gd name="T2" fmla="*/ 131 w 325"/>
              <a:gd name="T3" fmla="*/ 156 h 256"/>
              <a:gd name="T4" fmla="*/ 237 w 325"/>
              <a:gd name="T5" fmla="*/ 50 h 256"/>
              <a:gd name="T6" fmla="*/ 325 w 325"/>
              <a:gd name="T7" fmla="*/ 0 h 256"/>
            </a:gdLst>
            <a:ahLst/>
            <a:cxnLst>
              <a:cxn ang="0">
                <a:pos x="T0" y="T1"/>
              </a:cxn>
              <a:cxn ang="0">
                <a:pos x="T2" y="T3"/>
              </a:cxn>
              <a:cxn ang="0">
                <a:pos x="T4" y="T5"/>
              </a:cxn>
              <a:cxn ang="0">
                <a:pos x="T6" y="T7"/>
              </a:cxn>
            </a:cxnLst>
            <a:rect l="0" t="0" r="r" b="b"/>
            <a:pathLst>
              <a:path w="325" h="256">
                <a:moveTo>
                  <a:pt x="0" y="256"/>
                </a:moveTo>
                <a:cubicBezTo>
                  <a:pt x="46" y="223"/>
                  <a:pt x="92" y="190"/>
                  <a:pt x="131" y="156"/>
                </a:cubicBezTo>
                <a:cubicBezTo>
                  <a:pt x="170" y="122"/>
                  <a:pt x="205" y="76"/>
                  <a:pt x="237" y="50"/>
                </a:cubicBezTo>
                <a:cubicBezTo>
                  <a:pt x="269" y="24"/>
                  <a:pt x="297" y="12"/>
                  <a:pt x="325" y="0"/>
                </a:cubicBez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2" name="Text Box 21"/>
          <p:cNvSpPr txBox="1">
            <a:spLocks noChangeAspect="1" noChangeArrowheads="1"/>
          </p:cNvSpPr>
          <p:nvPr/>
        </p:nvSpPr>
        <p:spPr bwMode="auto">
          <a:xfrm rot="-1561903">
            <a:off x="6010738" y="4878388"/>
            <a:ext cx="558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b="1" dirty="0">
                <a:latin typeface="Comic Sans MS" panose="030F0702030302020204" pitchFamily="66" charset="0"/>
                <a:cs typeface="Arial" panose="020B0604020202020204" pitchFamily="34" charset="0"/>
              </a:rPr>
              <a:t>1700</a:t>
            </a:r>
          </a:p>
        </p:txBody>
      </p:sp>
      <p:sp>
        <p:nvSpPr>
          <p:cNvPr id="23" name="Freeform 22"/>
          <p:cNvSpPr>
            <a:spLocks noChangeAspect="1"/>
          </p:cNvSpPr>
          <p:nvPr/>
        </p:nvSpPr>
        <p:spPr bwMode="auto">
          <a:xfrm>
            <a:off x="4502613" y="4956175"/>
            <a:ext cx="339725" cy="192088"/>
          </a:xfrm>
          <a:custGeom>
            <a:avLst/>
            <a:gdLst>
              <a:gd name="T0" fmla="*/ 0 w 282"/>
              <a:gd name="T1" fmla="*/ 158 h 158"/>
              <a:gd name="T2" fmla="*/ 90 w 282"/>
              <a:gd name="T3" fmla="*/ 101 h 158"/>
              <a:gd name="T4" fmla="*/ 282 w 282"/>
              <a:gd name="T5" fmla="*/ 0 h 158"/>
            </a:gdLst>
            <a:ahLst/>
            <a:cxnLst>
              <a:cxn ang="0">
                <a:pos x="T0" y="T1"/>
              </a:cxn>
              <a:cxn ang="0">
                <a:pos x="T2" y="T3"/>
              </a:cxn>
              <a:cxn ang="0">
                <a:pos x="T4" y="T5"/>
              </a:cxn>
            </a:cxnLst>
            <a:rect l="0" t="0" r="r" b="b"/>
            <a:pathLst>
              <a:path w="282" h="158">
                <a:moveTo>
                  <a:pt x="0" y="158"/>
                </a:moveTo>
                <a:lnTo>
                  <a:pt x="90" y="101"/>
                </a:lnTo>
                <a:lnTo>
                  <a:pt x="282"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4" name="Text Box 23"/>
          <p:cNvSpPr txBox="1">
            <a:spLocks noChangeAspect="1" noChangeArrowheads="1"/>
          </p:cNvSpPr>
          <p:nvPr/>
        </p:nvSpPr>
        <p:spPr bwMode="auto">
          <a:xfrm rot="-1561903">
            <a:off x="4445463" y="4926013"/>
            <a:ext cx="558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b="1" dirty="0">
                <a:latin typeface="Comic Sans MS" panose="030F0702030302020204" pitchFamily="66" charset="0"/>
                <a:cs typeface="Arial" panose="020B0604020202020204" pitchFamily="34" charset="0"/>
              </a:rPr>
              <a:t>1600</a:t>
            </a:r>
          </a:p>
        </p:txBody>
      </p:sp>
      <p:sp>
        <p:nvSpPr>
          <p:cNvPr id="25" name="Freeform 24"/>
          <p:cNvSpPr>
            <a:spLocks noChangeAspect="1"/>
          </p:cNvSpPr>
          <p:nvPr/>
        </p:nvSpPr>
        <p:spPr bwMode="auto">
          <a:xfrm>
            <a:off x="5969463" y="3497263"/>
            <a:ext cx="350837" cy="149225"/>
          </a:xfrm>
          <a:custGeom>
            <a:avLst/>
            <a:gdLst>
              <a:gd name="T0" fmla="*/ 0 w 316"/>
              <a:gd name="T1" fmla="*/ 136 h 136"/>
              <a:gd name="T2" fmla="*/ 108 w 316"/>
              <a:gd name="T3" fmla="*/ 62 h 136"/>
              <a:gd name="T4" fmla="*/ 237 w 316"/>
              <a:gd name="T5" fmla="*/ 0 h 136"/>
              <a:gd name="T6" fmla="*/ 316 w 316"/>
              <a:gd name="T7" fmla="*/ 0 h 136"/>
            </a:gdLst>
            <a:ahLst/>
            <a:cxnLst>
              <a:cxn ang="0">
                <a:pos x="T0" y="T1"/>
              </a:cxn>
              <a:cxn ang="0">
                <a:pos x="T2" y="T3"/>
              </a:cxn>
              <a:cxn ang="0">
                <a:pos x="T4" y="T5"/>
              </a:cxn>
              <a:cxn ang="0">
                <a:pos x="T6" y="T7"/>
              </a:cxn>
            </a:cxnLst>
            <a:rect l="0" t="0" r="r" b="b"/>
            <a:pathLst>
              <a:path w="316" h="136">
                <a:moveTo>
                  <a:pt x="0" y="136"/>
                </a:moveTo>
                <a:lnTo>
                  <a:pt x="108" y="62"/>
                </a:lnTo>
                <a:lnTo>
                  <a:pt x="237" y="0"/>
                </a:lnTo>
                <a:lnTo>
                  <a:pt x="316"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6" name="Text Box 25"/>
          <p:cNvSpPr txBox="1">
            <a:spLocks noChangeAspect="1" noChangeArrowheads="1"/>
          </p:cNvSpPr>
          <p:nvPr/>
        </p:nvSpPr>
        <p:spPr bwMode="auto">
          <a:xfrm rot="-1561903">
            <a:off x="5918663" y="3416300"/>
            <a:ext cx="558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b="1" dirty="0">
                <a:latin typeface="Comic Sans MS" panose="030F0702030302020204" pitchFamily="66" charset="0"/>
                <a:cs typeface="Arial" panose="020B0604020202020204" pitchFamily="34" charset="0"/>
              </a:rPr>
              <a:t>1400</a:t>
            </a:r>
          </a:p>
        </p:txBody>
      </p:sp>
      <p:sp>
        <p:nvSpPr>
          <p:cNvPr id="27" name="Freeform 26"/>
          <p:cNvSpPr>
            <a:spLocks noChangeAspect="1"/>
          </p:cNvSpPr>
          <p:nvPr/>
        </p:nvSpPr>
        <p:spPr bwMode="auto">
          <a:xfrm>
            <a:off x="5744038" y="3795713"/>
            <a:ext cx="198437" cy="109537"/>
          </a:xfrm>
          <a:custGeom>
            <a:avLst/>
            <a:gdLst>
              <a:gd name="T0" fmla="*/ 0 w 164"/>
              <a:gd name="T1" fmla="*/ 90 h 90"/>
              <a:gd name="T2" fmla="*/ 79 w 164"/>
              <a:gd name="T3" fmla="*/ 39 h 90"/>
              <a:gd name="T4" fmla="*/ 164 w 164"/>
              <a:gd name="T5" fmla="*/ 0 h 90"/>
            </a:gdLst>
            <a:ahLst/>
            <a:cxnLst>
              <a:cxn ang="0">
                <a:pos x="T0" y="T1"/>
              </a:cxn>
              <a:cxn ang="0">
                <a:pos x="T2" y="T3"/>
              </a:cxn>
              <a:cxn ang="0">
                <a:pos x="T4" y="T5"/>
              </a:cxn>
            </a:cxnLst>
            <a:rect l="0" t="0" r="r" b="b"/>
            <a:pathLst>
              <a:path w="164" h="90">
                <a:moveTo>
                  <a:pt x="0" y="90"/>
                </a:moveTo>
                <a:lnTo>
                  <a:pt x="79" y="39"/>
                </a:lnTo>
                <a:lnTo>
                  <a:pt x="164"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8" name="Text Box 27"/>
          <p:cNvSpPr txBox="1">
            <a:spLocks noChangeAspect="1" noChangeArrowheads="1"/>
          </p:cNvSpPr>
          <p:nvPr/>
        </p:nvSpPr>
        <p:spPr bwMode="auto">
          <a:xfrm rot="-1561903">
            <a:off x="5593225" y="3757613"/>
            <a:ext cx="495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000" b="1" dirty="0">
                <a:latin typeface="Comic Sans MS" panose="030F0702030302020204" pitchFamily="66" charset="0"/>
                <a:cs typeface="Arial" panose="020B0604020202020204" pitchFamily="34" charset="0"/>
              </a:rPr>
              <a:t>1350</a:t>
            </a:r>
          </a:p>
        </p:txBody>
      </p:sp>
      <p:sp>
        <p:nvSpPr>
          <p:cNvPr id="29" name="Freeform 28"/>
          <p:cNvSpPr>
            <a:spLocks noChangeAspect="1"/>
          </p:cNvSpPr>
          <p:nvPr/>
        </p:nvSpPr>
        <p:spPr bwMode="auto">
          <a:xfrm>
            <a:off x="4862975" y="3692525"/>
            <a:ext cx="384175" cy="157163"/>
          </a:xfrm>
          <a:custGeom>
            <a:avLst/>
            <a:gdLst>
              <a:gd name="T0" fmla="*/ 0 w 317"/>
              <a:gd name="T1" fmla="*/ 130 h 130"/>
              <a:gd name="T2" fmla="*/ 142 w 317"/>
              <a:gd name="T3" fmla="*/ 85 h 130"/>
              <a:gd name="T4" fmla="*/ 317 w 317"/>
              <a:gd name="T5" fmla="*/ 0 h 130"/>
            </a:gdLst>
            <a:ahLst/>
            <a:cxnLst>
              <a:cxn ang="0">
                <a:pos x="T0" y="T1"/>
              </a:cxn>
              <a:cxn ang="0">
                <a:pos x="T2" y="T3"/>
              </a:cxn>
              <a:cxn ang="0">
                <a:pos x="T4" y="T5"/>
              </a:cxn>
            </a:cxnLst>
            <a:rect l="0" t="0" r="r" b="b"/>
            <a:pathLst>
              <a:path w="317" h="130">
                <a:moveTo>
                  <a:pt x="0" y="130"/>
                </a:moveTo>
                <a:lnTo>
                  <a:pt x="142" y="85"/>
                </a:lnTo>
                <a:lnTo>
                  <a:pt x="317"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0" name="Text Box 29"/>
          <p:cNvSpPr txBox="1">
            <a:spLocks noChangeAspect="1" noChangeArrowheads="1"/>
          </p:cNvSpPr>
          <p:nvPr/>
        </p:nvSpPr>
        <p:spPr bwMode="auto">
          <a:xfrm rot="-1561903">
            <a:off x="4858213" y="3644900"/>
            <a:ext cx="558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b="1" dirty="0">
                <a:latin typeface="Comic Sans MS" panose="030F0702030302020204" pitchFamily="66" charset="0"/>
                <a:cs typeface="Arial" panose="020B0604020202020204" pitchFamily="34" charset="0"/>
              </a:rPr>
              <a:t>1500</a:t>
            </a:r>
          </a:p>
        </p:txBody>
      </p:sp>
      <p:sp>
        <p:nvSpPr>
          <p:cNvPr id="31" name="Freeform 30"/>
          <p:cNvSpPr>
            <a:spLocks noChangeAspect="1"/>
          </p:cNvSpPr>
          <p:nvPr/>
        </p:nvSpPr>
        <p:spPr bwMode="auto">
          <a:xfrm>
            <a:off x="4147013" y="3187700"/>
            <a:ext cx="314325" cy="157163"/>
          </a:xfrm>
          <a:custGeom>
            <a:avLst/>
            <a:gdLst>
              <a:gd name="T0" fmla="*/ 0 w 260"/>
              <a:gd name="T1" fmla="*/ 130 h 130"/>
              <a:gd name="T2" fmla="*/ 80 w 260"/>
              <a:gd name="T3" fmla="*/ 45 h 130"/>
              <a:gd name="T4" fmla="*/ 170 w 260"/>
              <a:gd name="T5" fmla="*/ 23 h 130"/>
              <a:gd name="T6" fmla="*/ 260 w 260"/>
              <a:gd name="T7" fmla="*/ 0 h 130"/>
            </a:gdLst>
            <a:ahLst/>
            <a:cxnLst>
              <a:cxn ang="0">
                <a:pos x="T0" y="T1"/>
              </a:cxn>
              <a:cxn ang="0">
                <a:pos x="T2" y="T3"/>
              </a:cxn>
              <a:cxn ang="0">
                <a:pos x="T4" y="T5"/>
              </a:cxn>
              <a:cxn ang="0">
                <a:pos x="T6" y="T7"/>
              </a:cxn>
            </a:cxnLst>
            <a:rect l="0" t="0" r="r" b="b"/>
            <a:pathLst>
              <a:path w="260" h="130">
                <a:moveTo>
                  <a:pt x="0" y="130"/>
                </a:moveTo>
                <a:cubicBezTo>
                  <a:pt x="26" y="96"/>
                  <a:pt x="52" y="63"/>
                  <a:pt x="80" y="45"/>
                </a:cubicBezTo>
                <a:cubicBezTo>
                  <a:pt x="108" y="27"/>
                  <a:pt x="140" y="30"/>
                  <a:pt x="170" y="23"/>
                </a:cubicBezTo>
                <a:cubicBezTo>
                  <a:pt x="200" y="16"/>
                  <a:pt x="230" y="8"/>
                  <a:pt x="260" y="0"/>
                </a:cubicBez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2" name="Text Box 31"/>
          <p:cNvSpPr txBox="1">
            <a:spLocks noChangeAspect="1" noChangeArrowheads="1"/>
          </p:cNvSpPr>
          <p:nvPr/>
        </p:nvSpPr>
        <p:spPr bwMode="auto">
          <a:xfrm rot="-1561903">
            <a:off x="4153363" y="3113088"/>
            <a:ext cx="5588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200" b="1" dirty="0">
                <a:latin typeface="Comic Sans MS" panose="030F0702030302020204" pitchFamily="66" charset="0"/>
                <a:cs typeface="Arial" panose="020B0604020202020204" pitchFamily="34" charset="0"/>
              </a:rPr>
              <a:t>1600</a:t>
            </a:r>
          </a:p>
        </p:txBody>
      </p:sp>
      <p:sp>
        <p:nvSpPr>
          <p:cNvPr id="33" name="Freeform 32"/>
          <p:cNvSpPr>
            <a:spLocks noChangeAspect="1"/>
          </p:cNvSpPr>
          <p:nvPr/>
        </p:nvSpPr>
        <p:spPr bwMode="auto">
          <a:xfrm>
            <a:off x="3135775" y="2706688"/>
            <a:ext cx="1111250" cy="981075"/>
          </a:xfrm>
          <a:custGeom>
            <a:avLst/>
            <a:gdLst>
              <a:gd name="T0" fmla="*/ 0 w 895"/>
              <a:gd name="T1" fmla="*/ 814 h 814"/>
              <a:gd name="T2" fmla="*/ 313 w 895"/>
              <a:gd name="T3" fmla="*/ 470 h 814"/>
              <a:gd name="T4" fmla="*/ 526 w 895"/>
              <a:gd name="T5" fmla="*/ 201 h 814"/>
              <a:gd name="T6" fmla="*/ 714 w 895"/>
              <a:gd name="T7" fmla="*/ 44 h 814"/>
              <a:gd name="T8" fmla="*/ 895 w 895"/>
              <a:gd name="T9" fmla="*/ 0 h 814"/>
            </a:gdLst>
            <a:ahLst/>
            <a:cxnLst>
              <a:cxn ang="0">
                <a:pos x="T0" y="T1"/>
              </a:cxn>
              <a:cxn ang="0">
                <a:pos x="T2" y="T3"/>
              </a:cxn>
              <a:cxn ang="0">
                <a:pos x="T4" y="T5"/>
              </a:cxn>
              <a:cxn ang="0">
                <a:pos x="T6" y="T7"/>
              </a:cxn>
              <a:cxn ang="0">
                <a:pos x="T8" y="T9"/>
              </a:cxn>
            </a:cxnLst>
            <a:rect l="0" t="0" r="r" b="b"/>
            <a:pathLst>
              <a:path w="895" h="814">
                <a:moveTo>
                  <a:pt x="0" y="814"/>
                </a:moveTo>
                <a:cubicBezTo>
                  <a:pt x="112" y="693"/>
                  <a:pt x="225" y="572"/>
                  <a:pt x="313" y="470"/>
                </a:cubicBezTo>
                <a:cubicBezTo>
                  <a:pt x="401" y="368"/>
                  <a:pt x="459" y="272"/>
                  <a:pt x="526" y="201"/>
                </a:cubicBezTo>
                <a:cubicBezTo>
                  <a:pt x="593" y="130"/>
                  <a:pt x="652" y="78"/>
                  <a:pt x="714" y="44"/>
                </a:cubicBezTo>
                <a:cubicBezTo>
                  <a:pt x="776" y="10"/>
                  <a:pt x="835" y="5"/>
                  <a:pt x="895"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4" name="Freeform 33"/>
          <p:cNvSpPr>
            <a:spLocks noChangeAspect="1"/>
          </p:cNvSpPr>
          <p:nvPr/>
        </p:nvSpPr>
        <p:spPr bwMode="auto">
          <a:xfrm>
            <a:off x="4624850" y="2082800"/>
            <a:ext cx="1401763" cy="477838"/>
          </a:xfrm>
          <a:custGeom>
            <a:avLst/>
            <a:gdLst>
              <a:gd name="T0" fmla="*/ 0 w 1120"/>
              <a:gd name="T1" fmla="*/ 344 h 344"/>
              <a:gd name="T2" fmla="*/ 200 w 1120"/>
              <a:gd name="T3" fmla="*/ 307 h 344"/>
              <a:gd name="T4" fmla="*/ 469 w 1120"/>
              <a:gd name="T5" fmla="*/ 288 h 344"/>
              <a:gd name="T6" fmla="*/ 745 w 1120"/>
              <a:gd name="T7" fmla="*/ 275 h 344"/>
              <a:gd name="T8" fmla="*/ 920 w 1120"/>
              <a:gd name="T9" fmla="*/ 194 h 344"/>
              <a:gd name="T10" fmla="*/ 1120 w 1120"/>
              <a:gd name="T11" fmla="*/ 0 h 344"/>
            </a:gdLst>
            <a:ahLst/>
            <a:cxnLst>
              <a:cxn ang="0">
                <a:pos x="T0" y="T1"/>
              </a:cxn>
              <a:cxn ang="0">
                <a:pos x="T2" y="T3"/>
              </a:cxn>
              <a:cxn ang="0">
                <a:pos x="T4" y="T5"/>
              </a:cxn>
              <a:cxn ang="0">
                <a:pos x="T6" y="T7"/>
              </a:cxn>
              <a:cxn ang="0">
                <a:pos x="T8" y="T9"/>
              </a:cxn>
              <a:cxn ang="0">
                <a:pos x="T10" y="T11"/>
              </a:cxn>
            </a:cxnLst>
            <a:rect l="0" t="0" r="r" b="b"/>
            <a:pathLst>
              <a:path w="1120" h="344">
                <a:moveTo>
                  <a:pt x="0" y="344"/>
                </a:moveTo>
                <a:cubicBezTo>
                  <a:pt x="61" y="330"/>
                  <a:pt x="122" y="316"/>
                  <a:pt x="200" y="307"/>
                </a:cubicBezTo>
                <a:cubicBezTo>
                  <a:pt x="278" y="298"/>
                  <a:pt x="378" y="293"/>
                  <a:pt x="469" y="288"/>
                </a:cubicBezTo>
                <a:cubicBezTo>
                  <a:pt x="560" y="283"/>
                  <a:pt x="670" y="291"/>
                  <a:pt x="745" y="275"/>
                </a:cubicBezTo>
                <a:cubicBezTo>
                  <a:pt x="820" y="259"/>
                  <a:pt x="858" y="240"/>
                  <a:pt x="920" y="194"/>
                </a:cubicBezTo>
                <a:cubicBezTo>
                  <a:pt x="982" y="148"/>
                  <a:pt x="1051" y="74"/>
                  <a:pt x="1120"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5" name="Text Box 34"/>
          <p:cNvSpPr txBox="1">
            <a:spLocks noChangeAspect="1" noChangeArrowheads="1"/>
          </p:cNvSpPr>
          <p:nvPr/>
        </p:nvSpPr>
        <p:spPr bwMode="auto">
          <a:xfrm rot="-1254503">
            <a:off x="4164475" y="2501900"/>
            <a:ext cx="5603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1200" b="1" dirty="0">
                <a:latin typeface="Comic Sans MS" panose="030F0702030302020204" pitchFamily="66" charset="0"/>
                <a:cs typeface="Arial" panose="020B0604020202020204" pitchFamily="34" charset="0"/>
              </a:rPr>
              <a:t>1650</a:t>
            </a:r>
          </a:p>
        </p:txBody>
      </p:sp>
      <p:sp>
        <p:nvSpPr>
          <p:cNvPr id="36" name="Freeform 35"/>
          <p:cNvSpPr>
            <a:spLocks noChangeAspect="1"/>
          </p:cNvSpPr>
          <p:nvPr/>
        </p:nvSpPr>
        <p:spPr bwMode="auto">
          <a:xfrm>
            <a:off x="4502613" y="5118100"/>
            <a:ext cx="1528762" cy="455613"/>
          </a:xfrm>
          <a:custGeom>
            <a:avLst/>
            <a:gdLst>
              <a:gd name="T0" fmla="*/ 0 w 1264"/>
              <a:gd name="T1" fmla="*/ 376 h 376"/>
              <a:gd name="T2" fmla="*/ 563 w 1264"/>
              <a:gd name="T3" fmla="*/ 245 h 376"/>
              <a:gd name="T4" fmla="*/ 1114 w 1264"/>
              <a:gd name="T5" fmla="*/ 94 h 376"/>
              <a:gd name="T6" fmla="*/ 1264 w 1264"/>
              <a:gd name="T7" fmla="*/ 0 h 376"/>
            </a:gdLst>
            <a:ahLst/>
            <a:cxnLst>
              <a:cxn ang="0">
                <a:pos x="T0" y="T1"/>
              </a:cxn>
              <a:cxn ang="0">
                <a:pos x="T2" y="T3"/>
              </a:cxn>
              <a:cxn ang="0">
                <a:pos x="T4" y="T5"/>
              </a:cxn>
              <a:cxn ang="0">
                <a:pos x="T6" y="T7"/>
              </a:cxn>
            </a:cxnLst>
            <a:rect l="0" t="0" r="r" b="b"/>
            <a:pathLst>
              <a:path w="1264" h="376">
                <a:moveTo>
                  <a:pt x="0" y="376"/>
                </a:moveTo>
                <a:cubicBezTo>
                  <a:pt x="188" y="334"/>
                  <a:pt x="377" y="292"/>
                  <a:pt x="563" y="245"/>
                </a:cubicBezTo>
                <a:cubicBezTo>
                  <a:pt x="749" y="198"/>
                  <a:pt x="997" y="135"/>
                  <a:pt x="1114" y="94"/>
                </a:cubicBezTo>
                <a:cubicBezTo>
                  <a:pt x="1231" y="53"/>
                  <a:pt x="1247" y="26"/>
                  <a:pt x="126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nvGrpSpPr>
          <p:cNvPr id="37" name="Group 48"/>
          <p:cNvGrpSpPr>
            <a:grpSpLocks/>
          </p:cNvGrpSpPr>
          <p:nvPr/>
        </p:nvGrpSpPr>
        <p:grpSpPr bwMode="auto">
          <a:xfrm>
            <a:off x="7255338" y="5189538"/>
            <a:ext cx="534987" cy="73025"/>
            <a:chOff x="3921" y="3285"/>
            <a:chExt cx="337" cy="30"/>
          </a:xfrm>
        </p:grpSpPr>
        <p:sp>
          <p:nvSpPr>
            <p:cNvPr id="38" name="Rectangle 37"/>
            <p:cNvSpPr>
              <a:spLocks noChangeAspect="1" noChangeArrowheads="1"/>
            </p:cNvSpPr>
            <p:nvPr/>
          </p:nvSpPr>
          <p:spPr bwMode="auto">
            <a:xfrm>
              <a:off x="3921" y="3285"/>
              <a:ext cx="65"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600" b="1" dirty="0">
                <a:latin typeface="Arial" panose="020B0604020202020204" pitchFamily="34" charset="0"/>
                <a:cs typeface="Arial" panose="020B0604020202020204" pitchFamily="34" charset="0"/>
              </a:endParaRPr>
            </a:p>
          </p:txBody>
        </p:sp>
        <p:sp>
          <p:nvSpPr>
            <p:cNvPr id="39" name="Rectangle 38"/>
            <p:cNvSpPr>
              <a:spLocks noChangeAspect="1" noChangeArrowheads="1"/>
            </p:cNvSpPr>
            <p:nvPr/>
          </p:nvSpPr>
          <p:spPr bwMode="auto">
            <a:xfrm>
              <a:off x="3989" y="3285"/>
              <a:ext cx="65" cy="30"/>
            </a:xfrm>
            <a:prstGeom prst="rect">
              <a:avLst/>
            </a:prstGeom>
            <a:solidFill>
              <a:srgbClr val="FFFF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600" b="1" dirty="0">
                <a:latin typeface="Arial" panose="020B0604020202020204" pitchFamily="34" charset="0"/>
                <a:cs typeface="Arial" panose="020B0604020202020204" pitchFamily="34" charset="0"/>
              </a:endParaRPr>
            </a:p>
          </p:txBody>
        </p:sp>
        <p:sp>
          <p:nvSpPr>
            <p:cNvPr id="40" name="Rectangle 39"/>
            <p:cNvSpPr>
              <a:spLocks noChangeAspect="1" noChangeArrowheads="1"/>
            </p:cNvSpPr>
            <p:nvPr/>
          </p:nvSpPr>
          <p:spPr bwMode="auto">
            <a:xfrm>
              <a:off x="4193" y="3285"/>
              <a:ext cx="65"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600" b="1" dirty="0">
                <a:latin typeface="Arial" panose="020B0604020202020204" pitchFamily="34" charset="0"/>
                <a:cs typeface="Arial" panose="020B0604020202020204" pitchFamily="34" charset="0"/>
              </a:endParaRPr>
            </a:p>
          </p:txBody>
        </p:sp>
        <p:sp>
          <p:nvSpPr>
            <p:cNvPr id="41" name="Rectangle 40"/>
            <p:cNvSpPr>
              <a:spLocks noChangeAspect="1" noChangeArrowheads="1"/>
            </p:cNvSpPr>
            <p:nvPr/>
          </p:nvSpPr>
          <p:spPr bwMode="auto">
            <a:xfrm>
              <a:off x="4056" y="3285"/>
              <a:ext cx="66"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600" b="1" dirty="0">
                <a:latin typeface="Arial" panose="020B0604020202020204" pitchFamily="34" charset="0"/>
                <a:cs typeface="Arial" panose="020B0604020202020204" pitchFamily="34" charset="0"/>
              </a:endParaRPr>
            </a:p>
          </p:txBody>
        </p:sp>
        <p:sp>
          <p:nvSpPr>
            <p:cNvPr id="42" name="Rectangle 41"/>
            <p:cNvSpPr>
              <a:spLocks noChangeAspect="1" noChangeArrowheads="1"/>
            </p:cNvSpPr>
            <p:nvPr/>
          </p:nvSpPr>
          <p:spPr bwMode="auto">
            <a:xfrm>
              <a:off x="4124" y="3285"/>
              <a:ext cx="66" cy="30"/>
            </a:xfrm>
            <a:prstGeom prst="rect">
              <a:avLst/>
            </a:prstGeom>
            <a:solidFill>
              <a:srgbClr val="FFFF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600" b="1" dirty="0">
                <a:latin typeface="Arial" panose="020B0604020202020204" pitchFamily="34" charset="0"/>
                <a:cs typeface="Arial" panose="020B0604020202020204" pitchFamily="34" charset="0"/>
              </a:endParaRPr>
            </a:p>
          </p:txBody>
        </p:sp>
      </p:grpSp>
      <p:sp>
        <p:nvSpPr>
          <p:cNvPr id="43" name="Rectangle 42"/>
          <p:cNvSpPr>
            <a:spLocks noChangeAspect="1" noChangeArrowheads="1"/>
          </p:cNvSpPr>
          <p:nvPr/>
        </p:nvSpPr>
        <p:spPr bwMode="auto">
          <a:xfrm rot="-1376453">
            <a:off x="2807163" y="2065338"/>
            <a:ext cx="5311775" cy="3287712"/>
          </a:xfrm>
          <a:prstGeom prst="rect">
            <a:avLst/>
          </a:prstGeom>
          <a:noFill/>
          <a:ln w="57150" cmpd="thinThick">
            <a:solidFill>
              <a:srgbClr val="FF0000"/>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44" name="WordArt 45"/>
          <p:cNvSpPr>
            <a:spLocks noChangeArrowheads="1" noChangeShapeType="1" noTextEdit="1"/>
          </p:cNvSpPr>
          <p:nvPr/>
        </p:nvSpPr>
        <p:spPr bwMode="auto">
          <a:xfrm>
            <a:off x="781109" y="3096401"/>
            <a:ext cx="1228725" cy="2762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1600" kern="10" dirty="0">
                <a:ln w="3175">
                  <a:solidFill>
                    <a:srgbClr val="C00000"/>
                  </a:solidFill>
                  <a:round/>
                  <a:headEnd/>
                  <a:tailEnd/>
                </a:ln>
                <a:solidFill>
                  <a:srgbClr val="F2F0BE"/>
                </a:solidFill>
                <a:latin typeface="Arial Black" panose="020B0A04020102020204" pitchFamily="34" charset="0"/>
              </a:rPr>
              <a:t>Subsurface</a:t>
            </a:r>
          </a:p>
        </p:txBody>
      </p:sp>
      <p:sp>
        <p:nvSpPr>
          <p:cNvPr id="45" name="WordArt 46"/>
          <p:cNvSpPr>
            <a:spLocks noChangeArrowheads="1" noChangeShapeType="1" noTextEdit="1"/>
          </p:cNvSpPr>
          <p:nvPr/>
        </p:nvSpPr>
        <p:spPr bwMode="auto">
          <a:xfrm>
            <a:off x="509646" y="3449176"/>
            <a:ext cx="1771650" cy="3143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1800" kern="10" dirty="0">
                <a:ln w="3175">
                  <a:solidFill>
                    <a:srgbClr val="C00000"/>
                  </a:solidFill>
                  <a:round/>
                  <a:headEnd/>
                  <a:tailEnd/>
                </a:ln>
                <a:solidFill>
                  <a:srgbClr val="F2F0BE"/>
                </a:solidFill>
                <a:latin typeface="Arial Black" panose="020B0A04020102020204" pitchFamily="34" charset="0"/>
              </a:rPr>
              <a:t>Area to Image</a:t>
            </a:r>
          </a:p>
        </p:txBody>
      </p:sp>
      <p:sp>
        <p:nvSpPr>
          <p:cNvPr id="46" name="Freeform 47"/>
          <p:cNvSpPr>
            <a:spLocks/>
          </p:cNvSpPr>
          <p:nvPr/>
        </p:nvSpPr>
        <p:spPr bwMode="auto">
          <a:xfrm rot="-2280000">
            <a:off x="1597718" y="3802439"/>
            <a:ext cx="1020762" cy="1298575"/>
          </a:xfrm>
          <a:custGeom>
            <a:avLst/>
            <a:gdLst>
              <a:gd name="T0" fmla="*/ 470 w 643"/>
              <a:gd name="T1" fmla="*/ 0 h 818"/>
              <a:gd name="T2" fmla="*/ 29 w 643"/>
              <a:gd name="T3" fmla="*/ 692 h 818"/>
              <a:gd name="T4" fmla="*/ 643 w 643"/>
              <a:gd name="T5" fmla="*/ 759 h 818"/>
            </a:gdLst>
            <a:ahLst/>
            <a:cxnLst>
              <a:cxn ang="0">
                <a:pos x="T0" y="T1"/>
              </a:cxn>
              <a:cxn ang="0">
                <a:pos x="T2" y="T3"/>
              </a:cxn>
              <a:cxn ang="0">
                <a:pos x="T4" y="T5"/>
              </a:cxn>
            </a:cxnLst>
            <a:rect l="0" t="0" r="r" b="b"/>
            <a:pathLst>
              <a:path w="643" h="818">
                <a:moveTo>
                  <a:pt x="470" y="0"/>
                </a:moveTo>
                <a:cubicBezTo>
                  <a:pt x="235" y="283"/>
                  <a:pt x="0" y="566"/>
                  <a:pt x="29" y="692"/>
                </a:cubicBezTo>
                <a:cubicBezTo>
                  <a:pt x="58" y="818"/>
                  <a:pt x="350" y="788"/>
                  <a:pt x="643" y="759"/>
                </a:cubicBezTo>
              </a:path>
            </a:pathLst>
          </a:custGeom>
          <a:noFill/>
          <a:ln w="76200" cmpd="sng">
            <a:solidFill>
              <a:srgbClr val="FF0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7" name="TextBox 46"/>
          <p:cNvSpPr txBox="1"/>
          <p:nvPr/>
        </p:nvSpPr>
        <p:spPr>
          <a:xfrm>
            <a:off x="249381" y="1014152"/>
            <a:ext cx="4871259" cy="892552"/>
          </a:xfrm>
          <a:prstGeom prst="rect">
            <a:avLst/>
          </a:prstGeom>
          <a:noFill/>
        </p:spPr>
        <p:txBody>
          <a:bodyPr wrap="square" rtlCol="0">
            <a:spAutoFit/>
          </a:bodyPr>
          <a:lstStyle/>
          <a:p>
            <a:r>
              <a:rPr lang="en-US" sz="2600" dirty="0" smtClean="0">
                <a:latin typeface="Arial Black" pitchFamily="34" charset="0"/>
              </a:rPr>
              <a:t>How would we acquire this offshore survey?</a:t>
            </a:r>
            <a:endParaRPr lang="en-US" sz="2600" dirty="0">
              <a:latin typeface="Arial Black"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Field Operations</a:t>
            </a:r>
            <a:endParaRPr lang="en-US" dirty="0"/>
          </a:p>
        </p:txBody>
      </p:sp>
      <p:grpSp>
        <p:nvGrpSpPr>
          <p:cNvPr id="48" name="Group 47"/>
          <p:cNvGrpSpPr>
            <a:grpSpLocks noChangeAspect="1"/>
          </p:cNvGrpSpPr>
          <p:nvPr/>
        </p:nvGrpSpPr>
        <p:grpSpPr>
          <a:xfrm>
            <a:off x="3295218" y="2474278"/>
            <a:ext cx="4788932" cy="3297506"/>
            <a:chOff x="2646825" y="1925638"/>
            <a:chExt cx="5634038" cy="3879419"/>
          </a:xfrm>
        </p:grpSpPr>
        <p:sp>
          <p:nvSpPr>
            <p:cNvPr id="10" name="Rectangle 43"/>
            <p:cNvSpPr>
              <a:spLocks noChangeArrowheads="1"/>
            </p:cNvSpPr>
            <p:nvPr/>
          </p:nvSpPr>
          <p:spPr bwMode="auto">
            <a:xfrm rot="-1338558">
              <a:off x="2646825" y="1925638"/>
              <a:ext cx="5634038" cy="3524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 name="Freeform 9"/>
            <p:cNvSpPr>
              <a:spLocks noChangeAspect="1"/>
            </p:cNvSpPr>
            <p:nvPr/>
          </p:nvSpPr>
          <p:spPr bwMode="auto">
            <a:xfrm>
              <a:off x="5161425" y="3644900"/>
              <a:ext cx="1160463" cy="615950"/>
            </a:xfrm>
            <a:custGeom>
              <a:avLst/>
              <a:gdLst>
                <a:gd name="T0" fmla="*/ 369 w 959"/>
                <a:gd name="T1" fmla="*/ 236 h 510"/>
                <a:gd name="T2" fmla="*/ 112 w 959"/>
                <a:gd name="T3" fmla="*/ 374 h 510"/>
                <a:gd name="T4" fmla="*/ 12 w 959"/>
                <a:gd name="T5" fmla="*/ 493 h 510"/>
                <a:gd name="T6" fmla="*/ 181 w 959"/>
                <a:gd name="T7" fmla="*/ 474 h 510"/>
                <a:gd name="T8" fmla="*/ 506 w 959"/>
                <a:gd name="T9" fmla="*/ 380 h 510"/>
                <a:gd name="T10" fmla="*/ 769 w 959"/>
                <a:gd name="T11" fmla="*/ 230 h 510"/>
                <a:gd name="T12" fmla="*/ 913 w 959"/>
                <a:gd name="T13" fmla="*/ 105 h 510"/>
                <a:gd name="T14" fmla="*/ 957 w 959"/>
                <a:gd name="T15" fmla="*/ 17 h 510"/>
                <a:gd name="T16" fmla="*/ 901 w 959"/>
                <a:gd name="T17" fmla="*/ 5 h 510"/>
                <a:gd name="T18" fmla="*/ 782 w 959"/>
                <a:gd name="T19" fmla="*/ 42 h 510"/>
                <a:gd name="T20" fmla="*/ 638 w 959"/>
                <a:gd name="T21" fmla="*/ 136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9" h="510">
                  <a:moveTo>
                    <a:pt x="369" y="236"/>
                  </a:moveTo>
                  <a:cubicBezTo>
                    <a:pt x="270" y="283"/>
                    <a:pt x="171" y="331"/>
                    <a:pt x="112" y="374"/>
                  </a:cubicBezTo>
                  <a:cubicBezTo>
                    <a:pt x="53" y="417"/>
                    <a:pt x="0" y="476"/>
                    <a:pt x="12" y="493"/>
                  </a:cubicBezTo>
                  <a:cubicBezTo>
                    <a:pt x="24" y="510"/>
                    <a:pt x="99" y="493"/>
                    <a:pt x="181" y="474"/>
                  </a:cubicBezTo>
                  <a:cubicBezTo>
                    <a:pt x="263" y="455"/>
                    <a:pt x="408" y="421"/>
                    <a:pt x="506" y="380"/>
                  </a:cubicBezTo>
                  <a:cubicBezTo>
                    <a:pt x="604" y="339"/>
                    <a:pt x="701" y="276"/>
                    <a:pt x="769" y="230"/>
                  </a:cubicBezTo>
                  <a:cubicBezTo>
                    <a:pt x="837" y="184"/>
                    <a:pt x="882" y="141"/>
                    <a:pt x="913" y="105"/>
                  </a:cubicBezTo>
                  <a:cubicBezTo>
                    <a:pt x="944" y="69"/>
                    <a:pt x="959" y="34"/>
                    <a:pt x="957" y="17"/>
                  </a:cubicBezTo>
                  <a:cubicBezTo>
                    <a:pt x="955" y="0"/>
                    <a:pt x="930" y="1"/>
                    <a:pt x="901" y="5"/>
                  </a:cubicBezTo>
                  <a:cubicBezTo>
                    <a:pt x="872" y="9"/>
                    <a:pt x="826" y="20"/>
                    <a:pt x="782" y="42"/>
                  </a:cubicBezTo>
                  <a:cubicBezTo>
                    <a:pt x="738" y="64"/>
                    <a:pt x="688" y="100"/>
                    <a:pt x="638" y="136"/>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2" name="Freeform 10"/>
            <p:cNvSpPr>
              <a:spLocks noChangeAspect="1"/>
            </p:cNvSpPr>
            <p:nvPr/>
          </p:nvSpPr>
          <p:spPr bwMode="auto">
            <a:xfrm>
              <a:off x="4801063" y="3422650"/>
              <a:ext cx="1716087" cy="1025525"/>
            </a:xfrm>
            <a:custGeom>
              <a:avLst/>
              <a:gdLst>
                <a:gd name="T0" fmla="*/ 943 w 1420"/>
                <a:gd name="T1" fmla="*/ 183 h 849"/>
                <a:gd name="T2" fmla="*/ 680 w 1420"/>
                <a:gd name="T3" fmla="*/ 333 h 849"/>
                <a:gd name="T4" fmla="*/ 386 w 1420"/>
                <a:gd name="T5" fmla="*/ 477 h 849"/>
                <a:gd name="T6" fmla="*/ 192 w 1420"/>
                <a:gd name="T7" fmla="*/ 546 h 849"/>
                <a:gd name="T8" fmla="*/ 35 w 1420"/>
                <a:gd name="T9" fmla="*/ 683 h 849"/>
                <a:gd name="T10" fmla="*/ 10 w 1420"/>
                <a:gd name="T11" fmla="*/ 790 h 849"/>
                <a:gd name="T12" fmla="*/ 98 w 1420"/>
                <a:gd name="T13" fmla="*/ 840 h 849"/>
                <a:gd name="T14" fmla="*/ 405 w 1420"/>
                <a:gd name="T15" fmla="*/ 734 h 849"/>
                <a:gd name="T16" fmla="*/ 737 w 1420"/>
                <a:gd name="T17" fmla="*/ 633 h 849"/>
                <a:gd name="T18" fmla="*/ 1075 w 1420"/>
                <a:gd name="T19" fmla="*/ 483 h 849"/>
                <a:gd name="T20" fmla="*/ 1262 w 1420"/>
                <a:gd name="T21" fmla="*/ 345 h 849"/>
                <a:gd name="T22" fmla="*/ 1381 w 1420"/>
                <a:gd name="T23" fmla="*/ 189 h 849"/>
                <a:gd name="T24" fmla="*/ 1419 w 1420"/>
                <a:gd name="T25" fmla="*/ 51 h 849"/>
                <a:gd name="T26" fmla="*/ 1375 w 1420"/>
                <a:gd name="T27" fmla="*/ 1 h 849"/>
                <a:gd name="T28" fmla="*/ 1225 w 1420"/>
                <a:gd name="T29" fmla="*/ 45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0" h="849">
                  <a:moveTo>
                    <a:pt x="943" y="183"/>
                  </a:moveTo>
                  <a:cubicBezTo>
                    <a:pt x="858" y="233"/>
                    <a:pt x="773" y="284"/>
                    <a:pt x="680" y="333"/>
                  </a:cubicBezTo>
                  <a:cubicBezTo>
                    <a:pt x="587" y="382"/>
                    <a:pt x="467" y="441"/>
                    <a:pt x="386" y="477"/>
                  </a:cubicBezTo>
                  <a:cubicBezTo>
                    <a:pt x="305" y="513"/>
                    <a:pt x="251" y="512"/>
                    <a:pt x="192" y="546"/>
                  </a:cubicBezTo>
                  <a:cubicBezTo>
                    <a:pt x="133" y="580"/>
                    <a:pt x="65" y="642"/>
                    <a:pt x="35" y="683"/>
                  </a:cubicBezTo>
                  <a:cubicBezTo>
                    <a:pt x="5" y="724"/>
                    <a:pt x="0" y="764"/>
                    <a:pt x="10" y="790"/>
                  </a:cubicBezTo>
                  <a:cubicBezTo>
                    <a:pt x="20" y="816"/>
                    <a:pt x="32" y="849"/>
                    <a:pt x="98" y="840"/>
                  </a:cubicBezTo>
                  <a:cubicBezTo>
                    <a:pt x="164" y="831"/>
                    <a:pt x="299" y="769"/>
                    <a:pt x="405" y="734"/>
                  </a:cubicBezTo>
                  <a:cubicBezTo>
                    <a:pt x="511" y="699"/>
                    <a:pt x="625" y="675"/>
                    <a:pt x="737" y="633"/>
                  </a:cubicBezTo>
                  <a:cubicBezTo>
                    <a:pt x="849" y="591"/>
                    <a:pt x="988" y="531"/>
                    <a:pt x="1075" y="483"/>
                  </a:cubicBezTo>
                  <a:cubicBezTo>
                    <a:pt x="1162" y="435"/>
                    <a:pt x="1211" y="394"/>
                    <a:pt x="1262" y="345"/>
                  </a:cubicBezTo>
                  <a:cubicBezTo>
                    <a:pt x="1313" y="296"/>
                    <a:pt x="1355" y="238"/>
                    <a:pt x="1381" y="189"/>
                  </a:cubicBezTo>
                  <a:cubicBezTo>
                    <a:pt x="1407" y="140"/>
                    <a:pt x="1420" y="82"/>
                    <a:pt x="1419" y="51"/>
                  </a:cubicBezTo>
                  <a:cubicBezTo>
                    <a:pt x="1418" y="20"/>
                    <a:pt x="1407" y="2"/>
                    <a:pt x="1375" y="1"/>
                  </a:cubicBezTo>
                  <a:cubicBezTo>
                    <a:pt x="1343" y="0"/>
                    <a:pt x="1284" y="22"/>
                    <a:pt x="1225" y="45"/>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3" name="Freeform 11"/>
            <p:cNvSpPr>
              <a:spLocks noChangeAspect="1"/>
            </p:cNvSpPr>
            <p:nvPr/>
          </p:nvSpPr>
          <p:spPr bwMode="auto">
            <a:xfrm>
              <a:off x="4451813" y="3178175"/>
              <a:ext cx="2384425" cy="1466850"/>
            </a:xfrm>
            <a:custGeom>
              <a:avLst/>
              <a:gdLst>
                <a:gd name="T0" fmla="*/ 1289 w 1973"/>
                <a:gd name="T1" fmla="*/ 241 h 1213"/>
                <a:gd name="T2" fmla="*/ 919 w 1973"/>
                <a:gd name="T3" fmla="*/ 422 h 1213"/>
                <a:gd name="T4" fmla="*/ 487 w 1973"/>
                <a:gd name="T5" fmla="*/ 641 h 1213"/>
                <a:gd name="T6" fmla="*/ 174 w 1973"/>
                <a:gd name="T7" fmla="*/ 842 h 1213"/>
                <a:gd name="T8" fmla="*/ 61 w 1973"/>
                <a:gd name="T9" fmla="*/ 998 h 1213"/>
                <a:gd name="T10" fmla="*/ 43 w 1973"/>
                <a:gd name="T11" fmla="*/ 1186 h 1213"/>
                <a:gd name="T12" fmla="*/ 318 w 1973"/>
                <a:gd name="T13" fmla="*/ 1161 h 1213"/>
                <a:gd name="T14" fmla="*/ 781 w 1973"/>
                <a:gd name="T15" fmla="*/ 998 h 1213"/>
                <a:gd name="T16" fmla="*/ 1245 w 1973"/>
                <a:gd name="T17" fmla="*/ 792 h 1213"/>
                <a:gd name="T18" fmla="*/ 1539 w 1973"/>
                <a:gd name="T19" fmla="*/ 648 h 1213"/>
                <a:gd name="T20" fmla="*/ 1783 w 1973"/>
                <a:gd name="T21" fmla="*/ 428 h 1213"/>
                <a:gd name="T22" fmla="*/ 1946 w 1973"/>
                <a:gd name="T23" fmla="*/ 247 h 1213"/>
                <a:gd name="T24" fmla="*/ 1946 w 1973"/>
                <a:gd name="T25" fmla="*/ 72 h 1213"/>
                <a:gd name="T26" fmla="*/ 1827 w 1973"/>
                <a:gd name="T27" fmla="*/ 3 h 1213"/>
                <a:gd name="T28" fmla="*/ 1495 w 1973"/>
                <a:gd name="T29" fmla="*/ 90 h 1213"/>
                <a:gd name="T30" fmla="*/ 1289 w 1973"/>
                <a:gd name="T31" fmla="*/ 241 h 1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3" h="1213">
                  <a:moveTo>
                    <a:pt x="1289" y="241"/>
                  </a:moveTo>
                  <a:cubicBezTo>
                    <a:pt x="1193" y="296"/>
                    <a:pt x="1053" y="355"/>
                    <a:pt x="919" y="422"/>
                  </a:cubicBezTo>
                  <a:cubicBezTo>
                    <a:pt x="785" y="489"/>
                    <a:pt x="611" y="571"/>
                    <a:pt x="487" y="641"/>
                  </a:cubicBezTo>
                  <a:cubicBezTo>
                    <a:pt x="363" y="711"/>
                    <a:pt x="245" y="782"/>
                    <a:pt x="174" y="842"/>
                  </a:cubicBezTo>
                  <a:cubicBezTo>
                    <a:pt x="103" y="902"/>
                    <a:pt x="83" y="941"/>
                    <a:pt x="61" y="998"/>
                  </a:cubicBezTo>
                  <a:cubicBezTo>
                    <a:pt x="39" y="1055"/>
                    <a:pt x="0" y="1159"/>
                    <a:pt x="43" y="1186"/>
                  </a:cubicBezTo>
                  <a:cubicBezTo>
                    <a:pt x="86" y="1213"/>
                    <a:pt x="195" y="1192"/>
                    <a:pt x="318" y="1161"/>
                  </a:cubicBezTo>
                  <a:cubicBezTo>
                    <a:pt x="441" y="1130"/>
                    <a:pt x="627" y="1059"/>
                    <a:pt x="781" y="998"/>
                  </a:cubicBezTo>
                  <a:cubicBezTo>
                    <a:pt x="935" y="937"/>
                    <a:pt x="1119" y="850"/>
                    <a:pt x="1245" y="792"/>
                  </a:cubicBezTo>
                  <a:cubicBezTo>
                    <a:pt x="1371" y="734"/>
                    <a:pt x="1449" y="709"/>
                    <a:pt x="1539" y="648"/>
                  </a:cubicBezTo>
                  <a:cubicBezTo>
                    <a:pt x="1629" y="587"/>
                    <a:pt x="1715" y="495"/>
                    <a:pt x="1783" y="428"/>
                  </a:cubicBezTo>
                  <a:cubicBezTo>
                    <a:pt x="1851" y="361"/>
                    <a:pt x="1919" y="306"/>
                    <a:pt x="1946" y="247"/>
                  </a:cubicBezTo>
                  <a:cubicBezTo>
                    <a:pt x="1973" y="188"/>
                    <a:pt x="1966" y="113"/>
                    <a:pt x="1946" y="72"/>
                  </a:cubicBezTo>
                  <a:cubicBezTo>
                    <a:pt x="1926" y="31"/>
                    <a:pt x="1902" y="0"/>
                    <a:pt x="1827" y="3"/>
                  </a:cubicBezTo>
                  <a:cubicBezTo>
                    <a:pt x="1752" y="6"/>
                    <a:pt x="1582" y="52"/>
                    <a:pt x="1495" y="90"/>
                  </a:cubicBezTo>
                  <a:cubicBezTo>
                    <a:pt x="1408" y="128"/>
                    <a:pt x="1385" y="186"/>
                    <a:pt x="1289" y="241"/>
                  </a:cubicBezTo>
                  <a:close/>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4" name="Freeform 12"/>
            <p:cNvSpPr>
              <a:spLocks noChangeAspect="1"/>
            </p:cNvSpPr>
            <p:nvPr/>
          </p:nvSpPr>
          <p:spPr bwMode="auto">
            <a:xfrm>
              <a:off x="4099388" y="2752725"/>
              <a:ext cx="2998787" cy="2057400"/>
            </a:xfrm>
            <a:custGeom>
              <a:avLst/>
              <a:gdLst>
                <a:gd name="T0" fmla="*/ 640 w 2481"/>
                <a:gd name="T1" fmla="*/ 905 h 1701"/>
                <a:gd name="T2" fmla="*/ 352 w 2481"/>
                <a:gd name="T3" fmla="*/ 1042 h 1701"/>
                <a:gd name="T4" fmla="*/ 89 w 2481"/>
                <a:gd name="T5" fmla="*/ 1236 h 1701"/>
                <a:gd name="T6" fmla="*/ 2 w 2481"/>
                <a:gd name="T7" fmla="*/ 1468 h 1701"/>
                <a:gd name="T8" fmla="*/ 77 w 2481"/>
                <a:gd name="T9" fmla="*/ 1650 h 1701"/>
                <a:gd name="T10" fmla="*/ 277 w 2481"/>
                <a:gd name="T11" fmla="*/ 1687 h 1701"/>
                <a:gd name="T12" fmla="*/ 665 w 2481"/>
                <a:gd name="T13" fmla="*/ 1568 h 1701"/>
                <a:gd name="T14" fmla="*/ 1229 w 2481"/>
                <a:gd name="T15" fmla="*/ 1362 h 1701"/>
                <a:gd name="T16" fmla="*/ 1642 w 2481"/>
                <a:gd name="T17" fmla="*/ 1155 h 1701"/>
                <a:gd name="T18" fmla="*/ 1980 w 2481"/>
                <a:gd name="T19" fmla="*/ 973 h 1701"/>
                <a:gd name="T20" fmla="*/ 2293 w 2481"/>
                <a:gd name="T21" fmla="*/ 692 h 1701"/>
                <a:gd name="T22" fmla="*/ 2456 w 2481"/>
                <a:gd name="T23" fmla="*/ 435 h 1701"/>
                <a:gd name="T24" fmla="*/ 2444 w 2481"/>
                <a:gd name="T25" fmla="*/ 128 h 1701"/>
                <a:gd name="T26" fmla="*/ 2331 w 2481"/>
                <a:gd name="T27" fmla="*/ 22 h 1701"/>
                <a:gd name="T28" fmla="*/ 2137 w 2481"/>
                <a:gd name="T29" fmla="*/ 28 h 1701"/>
                <a:gd name="T30" fmla="*/ 1924 w 2481"/>
                <a:gd name="T31" fmla="*/ 191 h 1701"/>
                <a:gd name="T32" fmla="*/ 1586 w 2481"/>
                <a:gd name="T33" fmla="*/ 423 h 1701"/>
                <a:gd name="T34" fmla="*/ 1317 w 2481"/>
                <a:gd name="T35" fmla="*/ 592 h 1701"/>
                <a:gd name="T36" fmla="*/ 978 w 2481"/>
                <a:gd name="T37" fmla="*/ 76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81" h="1701">
                  <a:moveTo>
                    <a:pt x="640" y="905"/>
                  </a:moveTo>
                  <a:cubicBezTo>
                    <a:pt x="542" y="946"/>
                    <a:pt x="444" y="987"/>
                    <a:pt x="352" y="1042"/>
                  </a:cubicBezTo>
                  <a:cubicBezTo>
                    <a:pt x="260" y="1097"/>
                    <a:pt x="147" y="1165"/>
                    <a:pt x="89" y="1236"/>
                  </a:cubicBezTo>
                  <a:cubicBezTo>
                    <a:pt x="31" y="1307"/>
                    <a:pt x="4" y="1399"/>
                    <a:pt x="2" y="1468"/>
                  </a:cubicBezTo>
                  <a:cubicBezTo>
                    <a:pt x="0" y="1537"/>
                    <a:pt x="31" y="1614"/>
                    <a:pt x="77" y="1650"/>
                  </a:cubicBezTo>
                  <a:cubicBezTo>
                    <a:pt x="123" y="1686"/>
                    <a:pt x="179" y="1701"/>
                    <a:pt x="277" y="1687"/>
                  </a:cubicBezTo>
                  <a:cubicBezTo>
                    <a:pt x="375" y="1673"/>
                    <a:pt x="506" y="1622"/>
                    <a:pt x="665" y="1568"/>
                  </a:cubicBezTo>
                  <a:cubicBezTo>
                    <a:pt x="824" y="1514"/>
                    <a:pt x="1066" y="1431"/>
                    <a:pt x="1229" y="1362"/>
                  </a:cubicBezTo>
                  <a:cubicBezTo>
                    <a:pt x="1392" y="1293"/>
                    <a:pt x="1517" y="1220"/>
                    <a:pt x="1642" y="1155"/>
                  </a:cubicBezTo>
                  <a:cubicBezTo>
                    <a:pt x="1767" y="1090"/>
                    <a:pt x="1872" y="1050"/>
                    <a:pt x="1980" y="973"/>
                  </a:cubicBezTo>
                  <a:cubicBezTo>
                    <a:pt x="2088" y="896"/>
                    <a:pt x="2214" y="782"/>
                    <a:pt x="2293" y="692"/>
                  </a:cubicBezTo>
                  <a:cubicBezTo>
                    <a:pt x="2372" y="602"/>
                    <a:pt x="2431" y="529"/>
                    <a:pt x="2456" y="435"/>
                  </a:cubicBezTo>
                  <a:cubicBezTo>
                    <a:pt x="2481" y="341"/>
                    <a:pt x="2465" y="197"/>
                    <a:pt x="2444" y="128"/>
                  </a:cubicBezTo>
                  <a:cubicBezTo>
                    <a:pt x="2423" y="59"/>
                    <a:pt x="2382" y="39"/>
                    <a:pt x="2331" y="22"/>
                  </a:cubicBezTo>
                  <a:cubicBezTo>
                    <a:pt x="2280" y="5"/>
                    <a:pt x="2205" y="0"/>
                    <a:pt x="2137" y="28"/>
                  </a:cubicBezTo>
                  <a:cubicBezTo>
                    <a:pt x="2069" y="56"/>
                    <a:pt x="2016" y="125"/>
                    <a:pt x="1924" y="191"/>
                  </a:cubicBezTo>
                  <a:cubicBezTo>
                    <a:pt x="1832" y="257"/>
                    <a:pt x="1687" y="356"/>
                    <a:pt x="1586" y="423"/>
                  </a:cubicBezTo>
                  <a:cubicBezTo>
                    <a:pt x="1485" y="490"/>
                    <a:pt x="1418" y="536"/>
                    <a:pt x="1317" y="592"/>
                  </a:cubicBezTo>
                  <a:cubicBezTo>
                    <a:pt x="1216" y="648"/>
                    <a:pt x="1097" y="704"/>
                    <a:pt x="978" y="76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5" name="Freeform 13"/>
            <p:cNvSpPr>
              <a:spLocks noChangeAspect="1"/>
            </p:cNvSpPr>
            <p:nvPr/>
          </p:nvSpPr>
          <p:spPr bwMode="auto">
            <a:xfrm>
              <a:off x="3619963" y="2287588"/>
              <a:ext cx="3803650" cy="2822575"/>
            </a:xfrm>
            <a:custGeom>
              <a:avLst/>
              <a:gdLst>
                <a:gd name="T0" fmla="*/ 2376 w 3146"/>
                <a:gd name="T1" fmla="*/ 150 h 2334"/>
                <a:gd name="T2" fmla="*/ 2220 w 3146"/>
                <a:gd name="T3" fmla="*/ 313 h 2334"/>
                <a:gd name="T4" fmla="*/ 1944 w 3146"/>
                <a:gd name="T5" fmla="*/ 588 h 2334"/>
                <a:gd name="T6" fmla="*/ 1662 w 3146"/>
                <a:gd name="T7" fmla="*/ 757 h 2334"/>
                <a:gd name="T8" fmla="*/ 1343 w 3146"/>
                <a:gd name="T9" fmla="*/ 908 h 2334"/>
                <a:gd name="T10" fmla="*/ 1049 w 3146"/>
                <a:gd name="T11" fmla="*/ 1002 h 2334"/>
                <a:gd name="T12" fmla="*/ 705 w 3146"/>
                <a:gd name="T13" fmla="*/ 1133 h 2334"/>
                <a:gd name="T14" fmla="*/ 348 w 3146"/>
                <a:gd name="T15" fmla="*/ 1277 h 2334"/>
                <a:gd name="T16" fmla="*/ 154 w 3146"/>
                <a:gd name="T17" fmla="*/ 1496 h 2334"/>
                <a:gd name="T18" fmla="*/ 47 w 3146"/>
                <a:gd name="T19" fmla="*/ 1765 h 2334"/>
                <a:gd name="T20" fmla="*/ 3 w 3146"/>
                <a:gd name="T21" fmla="*/ 2035 h 2334"/>
                <a:gd name="T22" fmla="*/ 66 w 3146"/>
                <a:gd name="T23" fmla="*/ 2197 h 2334"/>
                <a:gd name="T24" fmla="*/ 216 w 3146"/>
                <a:gd name="T25" fmla="*/ 2310 h 2334"/>
                <a:gd name="T26" fmla="*/ 404 w 3146"/>
                <a:gd name="T27" fmla="*/ 2316 h 2334"/>
                <a:gd name="T28" fmla="*/ 723 w 3146"/>
                <a:gd name="T29" fmla="*/ 2204 h 2334"/>
                <a:gd name="T30" fmla="*/ 1055 w 3146"/>
                <a:gd name="T31" fmla="*/ 2035 h 2334"/>
                <a:gd name="T32" fmla="*/ 1606 w 3146"/>
                <a:gd name="T33" fmla="*/ 1816 h 2334"/>
                <a:gd name="T34" fmla="*/ 2138 w 3146"/>
                <a:gd name="T35" fmla="*/ 1596 h 2334"/>
                <a:gd name="T36" fmla="*/ 2489 w 3146"/>
                <a:gd name="T37" fmla="*/ 1384 h 2334"/>
                <a:gd name="T38" fmla="*/ 2702 w 3146"/>
                <a:gd name="T39" fmla="*/ 1233 h 2334"/>
                <a:gd name="T40" fmla="*/ 2927 w 3146"/>
                <a:gd name="T41" fmla="*/ 995 h 2334"/>
                <a:gd name="T42" fmla="*/ 3084 w 3146"/>
                <a:gd name="T43" fmla="*/ 664 h 2334"/>
                <a:gd name="T44" fmla="*/ 3140 w 3146"/>
                <a:gd name="T45" fmla="*/ 350 h 2334"/>
                <a:gd name="T46" fmla="*/ 3046 w 3146"/>
                <a:gd name="T47" fmla="*/ 144 h 2334"/>
                <a:gd name="T48" fmla="*/ 2890 w 3146"/>
                <a:gd name="T49" fmla="*/ 6 h 2334"/>
                <a:gd name="T50" fmla="*/ 2514 w 3146"/>
                <a:gd name="T51" fmla="*/ 106 h 2334"/>
                <a:gd name="T52" fmla="*/ 2345 w 3146"/>
                <a:gd name="T53" fmla="*/ 175 h 2334"/>
                <a:gd name="T54" fmla="*/ 2270 w 3146"/>
                <a:gd name="T55" fmla="*/ 275 h 2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6" h="2334">
                  <a:moveTo>
                    <a:pt x="2376" y="150"/>
                  </a:moveTo>
                  <a:cubicBezTo>
                    <a:pt x="2334" y="195"/>
                    <a:pt x="2292" y="240"/>
                    <a:pt x="2220" y="313"/>
                  </a:cubicBezTo>
                  <a:cubicBezTo>
                    <a:pt x="2148" y="386"/>
                    <a:pt x="2037" y="514"/>
                    <a:pt x="1944" y="588"/>
                  </a:cubicBezTo>
                  <a:cubicBezTo>
                    <a:pt x="1851" y="662"/>
                    <a:pt x="1762" y="704"/>
                    <a:pt x="1662" y="757"/>
                  </a:cubicBezTo>
                  <a:cubicBezTo>
                    <a:pt x="1562" y="810"/>
                    <a:pt x="1445" y="867"/>
                    <a:pt x="1343" y="908"/>
                  </a:cubicBezTo>
                  <a:cubicBezTo>
                    <a:pt x="1241" y="949"/>
                    <a:pt x="1155" y="965"/>
                    <a:pt x="1049" y="1002"/>
                  </a:cubicBezTo>
                  <a:cubicBezTo>
                    <a:pt x="943" y="1039"/>
                    <a:pt x="822" y="1087"/>
                    <a:pt x="705" y="1133"/>
                  </a:cubicBezTo>
                  <a:cubicBezTo>
                    <a:pt x="588" y="1179"/>
                    <a:pt x="440" y="1217"/>
                    <a:pt x="348" y="1277"/>
                  </a:cubicBezTo>
                  <a:cubicBezTo>
                    <a:pt x="256" y="1337"/>
                    <a:pt x="204" y="1415"/>
                    <a:pt x="154" y="1496"/>
                  </a:cubicBezTo>
                  <a:cubicBezTo>
                    <a:pt x="104" y="1577"/>
                    <a:pt x="72" y="1675"/>
                    <a:pt x="47" y="1765"/>
                  </a:cubicBezTo>
                  <a:cubicBezTo>
                    <a:pt x="22" y="1855"/>
                    <a:pt x="0" y="1963"/>
                    <a:pt x="3" y="2035"/>
                  </a:cubicBezTo>
                  <a:cubicBezTo>
                    <a:pt x="6" y="2107"/>
                    <a:pt x="31" y="2151"/>
                    <a:pt x="66" y="2197"/>
                  </a:cubicBezTo>
                  <a:cubicBezTo>
                    <a:pt x="101" y="2243"/>
                    <a:pt x="160" y="2290"/>
                    <a:pt x="216" y="2310"/>
                  </a:cubicBezTo>
                  <a:cubicBezTo>
                    <a:pt x="272" y="2330"/>
                    <a:pt x="320" y="2334"/>
                    <a:pt x="404" y="2316"/>
                  </a:cubicBezTo>
                  <a:cubicBezTo>
                    <a:pt x="488" y="2298"/>
                    <a:pt x="615" y="2251"/>
                    <a:pt x="723" y="2204"/>
                  </a:cubicBezTo>
                  <a:cubicBezTo>
                    <a:pt x="831" y="2157"/>
                    <a:pt x="908" y="2100"/>
                    <a:pt x="1055" y="2035"/>
                  </a:cubicBezTo>
                  <a:cubicBezTo>
                    <a:pt x="1202" y="1970"/>
                    <a:pt x="1426" y="1889"/>
                    <a:pt x="1606" y="1816"/>
                  </a:cubicBezTo>
                  <a:cubicBezTo>
                    <a:pt x="1786" y="1743"/>
                    <a:pt x="1991" y="1668"/>
                    <a:pt x="2138" y="1596"/>
                  </a:cubicBezTo>
                  <a:cubicBezTo>
                    <a:pt x="2285" y="1524"/>
                    <a:pt x="2395" y="1444"/>
                    <a:pt x="2489" y="1384"/>
                  </a:cubicBezTo>
                  <a:cubicBezTo>
                    <a:pt x="2583" y="1324"/>
                    <a:pt x="2629" y="1298"/>
                    <a:pt x="2702" y="1233"/>
                  </a:cubicBezTo>
                  <a:cubicBezTo>
                    <a:pt x="2775" y="1168"/>
                    <a:pt x="2863" y="1090"/>
                    <a:pt x="2927" y="995"/>
                  </a:cubicBezTo>
                  <a:cubicBezTo>
                    <a:pt x="2991" y="900"/>
                    <a:pt x="3049" y="771"/>
                    <a:pt x="3084" y="664"/>
                  </a:cubicBezTo>
                  <a:cubicBezTo>
                    <a:pt x="3119" y="557"/>
                    <a:pt x="3146" y="437"/>
                    <a:pt x="3140" y="350"/>
                  </a:cubicBezTo>
                  <a:cubicBezTo>
                    <a:pt x="3134" y="263"/>
                    <a:pt x="3088" y="201"/>
                    <a:pt x="3046" y="144"/>
                  </a:cubicBezTo>
                  <a:cubicBezTo>
                    <a:pt x="3004" y="87"/>
                    <a:pt x="2979" y="12"/>
                    <a:pt x="2890" y="6"/>
                  </a:cubicBezTo>
                  <a:cubicBezTo>
                    <a:pt x="2801" y="0"/>
                    <a:pt x="2605" y="78"/>
                    <a:pt x="2514" y="106"/>
                  </a:cubicBezTo>
                  <a:cubicBezTo>
                    <a:pt x="2423" y="134"/>
                    <a:pt x="2386" y="147"/>
                    <a:pt x="2345" y="175"/>
                  </a:cubicBezTo>
                  <a:cubicBezTo>
                    <a:pt x="2304" y="203"/>
                    <a:pt x="2287" y="239"/>
                    <a:pt x="2270" y="275"/>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6" name="Freeform 14"/>
            <p:cNvSpPr>
              <a:spLocks noChangeAspect="1"/>
            </p:cNvSpPr>
            <p:nvPr/>
          </p:nvSpPr>
          <p:spPr bwMode="auto">
            <a:xfrm>
              <a:off x="3216738" y="3370263"/>
              <a:ext cx="1263650" cy="1935162"/>
            </a:xfrm>
            <a:custGeom>
              <a:avLst/>
              <a:gdLst>
                <a:gd name="T0" fmla="*/ 744 w 1045"/>
                <a:gd name="T1" fmla="*/ 0 h 1601"/>
                <a:gd name="T2" fmla="*/ 394 w 1045"/>
                <a:gd name="T3" fmla="*/ 332 h 1601"/>
                <a:gd name="T4" fmla="*/ 137 w 1045"/>
                <a:gd name="T5" fmla="*/ 670 h 1601"/>
                <a:gd name="T6" fmla="*/ 18 w 1045"/>
                <a:gd name="T7" fmla="*/ 1021 h 1601"/>
                <a:gd name="T8" fmla="*/ 31 w 1045"/>
                <a:gd name="T9" fmla="*/ 1346 h 1601"/>
                <a:gd name="T10" fmla="*/ 143 w 1045"/>
                <a:gd name="T11" fmla="*/ 1509 h 1601"/>
                <a:gd name="T12" fmla="*/ 319 w 1045"/>
                <a:gd name="T13" fmla="*/ 1565 h 1601"/>
                <a:gd name="T14" fmla="*/ 644 w 1045"/>
                <a:gd name="T15" fmla="*/ 1597 h 1601"/>
                <a:gd name="T16" fmla="*/ 844 w 1045"/>
                <a:gd name="T17" fmla="*/ 1578 h 1601"/>
                <a:gd name="T18" fmla="*/ 1045 w 1045"/>
                <a:gd name="T19" fmla="*/ 1459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45" h="1601">
                  <a:moveTo>
                    <a:pt x="744" y="0"/>
                  </a:moveTo>
                  <a:cubicBezTo>
                    <a:pt x="619" y="110"/>
                    <a:pt x="495" y="220"/>
                    <a:pt x="394" y="332"/>
                  </a:cubicBezTo>
                  <a:cubicBezTo>
                    <a:pt x="293" y="444"/>
                    <a:pt x="200" y="555"/>
                    <a:pt x="137" y="670"/>
                  </a:cubicBezTo>
                  <a:cubicBezTo>
                    <a:pt x="74" y="785"/>
                    <a:pt x="36" y="908"/>
                    <a:pt x="18" y="1021"/>
                  </a:cubicBezTo>
                  <a:cubicBezTo>
                    <a:pt x="0" y="1134"/>
                    <a:pt x="10" y="1265"/>
                    <a:pt x="31" y="1346"/>
                  </a:cubicBezTo>
                  <a:cubicBezTo>
                    <a:pt x="52" y="1427"/>
                    <a:pt x="95" y="1473"/>
                    <a:pt x="143" y="1509"/>
                  </a:cubicBezTo>
                  <a:cubicBezTo>
                    <a:pt x="191" y="1545"/>
                    <a:pt x="236" y="1550"/>
                    <a:pt x="319" y="1565"/>
                  </a:cubicBezTo>
                  <a:cubicBezTo>
                    <a:pt x="402" y="1580"/>
                    <a:pt x="557" y="1595"/>
                    <a:pt x="644" y="1597"/>
                  </a:cubicBezTo>
                  <a:cubicBezTo>
                    <a:pt x="731" y="1599"/>
                    <a:pt x="777" y="1601"/>
                    <a:pt x="844" y="1578"/>
                  </a:cubicBezTo>
                  <a:cubicBezTo>
                    <a:pt x="911" y="1555"/>
                    <a:pt x="978" y="1507"/>
                    <a:pt x="1045" y="145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7" name="Freeform 15"/>
            <p:cNvSpPr>
              <a:spLocks noChangeAspect="1"/>
            </p:cNvSpPr>
            <p:nvPr/>
          </p:nvSpPr>
          <p:spPr bwMode="auto">
            <a:xfrm>
              <a:off x="4562938" y="2160588"/>
              <a:ext cx="3084512" cy="2798762"/>
            </a:xfrm>
            <a:custGeom>
              <a:avLst/>
              <a:gdLst>
                <a:gd name="T0" fmla="*/ 225 w 2551"/>
                <a:gd name="T1" fmla="*/ 2315 h 2315"/>
                <a:gd name="T2" fmla="*/ 538 w 2551"/>
                <a:gd name="T3" fmla="*/ 2152 h 2315"/>
                <a:gd name="T4" fmla="*/ 914 w 2551"/>
                <a:gd name="T5" fmla="*/ 2002 h 2315"/>
                <a:gd name="T6" fmla="*/ 1227 w 2551"/>
                <a:gd name="T7" fmla="*/ 1883 h 2315"/>
                <a:gd name="T8" fmla="*/ 1628 w 2551"/>
                <a:gd name="T9" fmla="*/ 1664 h 2315"/>
                <a:gd name="T10" fmla="*/ 2041 w 2551"/>
                <a:gd name="T11" fmla="*/ 1388 h 2315"/>
                <a:gd name="T12" fmla="*/ 2360 w 2551"/>
                <a:gd name="T13" fmla="*/ 1125 h 2315"/>
                <a:gd name="T14" fmla="*/ 2504 w 2551"/>
                <a:gd name="T15" fmla="*/ 812 h 2315"/>
                <a:gd name="T16" fmla="*/ 2542 w 2551"/>
                <a:gd name="T17" fmla="*/ 462 h 2315"/>
                <a:gd name="T18" fmla="*/ 2448 w 2551"/>
                <a:gd name="T19" fmla="*/ 130 h 2315"/>
                <a:gd name="T20" fmla="*/ 2329 w 2551"/>
                <a:gd name="T21" fmla="*/ 30 h 2315"/>
                <a:gd name="T22" fmla="*/ 2122 w 2551"/>
                <a:gd name="T23" fmla="*/ 5 h 2315"/>
                <a:gd name="T24" fmla="*/ 1828 w 2551"/>
                <a:gd name="T25" fmla="*/ 17 h 2315"/>
                <a:gd name="T26" fmla="*/ 1521 w 2551"/>
                <a:gd name="T27" fmla="*/ 105 h 2315"/>
                <a:gd name="T28" fmla="*/ 1252 w 2551"/>
                <a:gd name="T29" fmla="*/ 299 h 2315"/>
                <a:gd name="T30" fmla="*/ 970 w 2551"/>
                <a:gd name="T31" fmla="*/ 574 h 2315"/>
                <a:gd name="T32" fmla="*/ 663 w 2551"/>
                <a:gd name="T33" fmla="*/ 693 h 2315"/>
                <a:gd name="T34" fmla="*/ 288 w 2551"/>
                <a:gd name="T35" fmla="*/ 756 h 2315"/>
                <a:gd name="T36" fmla="*/ 0 w 2551"/>
                <a:gd name="T37" fmla="*/ 819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51" h="2315">
                  <a:moveTo>
                    <a:pt x="225" y="2315"/>
                  </a:moveTo>
                  <a:cubicBezTo>
                    <a:pt x="324" y="2259"/>
                    <a:pt x="423" y="2204"/>
                    <a:pt x="538" y="2152"/>
                  </a:cubicBezTo>
                  <a:cubicBezTo>
                    <a:pt x="653" y="2100"/>
                    <a:pt x="799" y="2047"/>
                    <a:pt x="914" y="2002"/>
                  </a:cubicBezTo>
                  <a:cubicBezTo>
                    <a:pt x="1029" y="1957"/>
                    <a:pt x="1108" y="1939"/>
                    <a:pt x="1227" y="1883"/>
                  </a:cubicBezTo>
                  <a:cubicBezTo>
                    <a:pt x="1346" y="1827"/>
                    <a:pt x="1492" y="1746"/>
                    <a:pt x="1628" y="1664"/>
                  </a:cubicBezTo>
                  <a:cubicBezTo>
                    <a:pt x="1764" y="1582"/>
                    <a:pt x="1919" y="1478"/>
                    <a:pt x="2041" y="1388"/>
                  </a:cubicBezTo>
                  <a:cubicBezTo>
                    <a:pt x="2163" y="1298"/>
                    <a:pt x="2283" y="1221"/>
                    <a:pt x="2360" y="1125"/>
                  </a:cubicBezTo>
                  <a:cubicBezTo>
                    <a:pt x="2437" y="1029"/>
                    <a:pt x="2474" y="922"/>
                    <a:pt x="2504" y="812"/>
                  </a:cubicBezTo>
                  <a:cubicBezTo>
                    <a:pt x="2534" y="702"/>
                    <a:pt x="2551" y="576"/>
                    <a:pt x="2542" y="462"/>
                  </a:cubicBezTo>
                  <a:cubicBezTo>
                    <a:pt x="2533" y="348"/>
                    <a:pt x="2484" y="202"/>
                    <a:pt x="2448" y="130"/>
                  </a:cubicBezTo>
                  <a:cubicBezTo>
                    <a:pt x="2412" y="58"/>
                    <a:pt x="2383" y="51"/>
                    <a:pt x="2329" y="30"/>
                  </a:cubicBezTo>
                  <a:cubicBezTo>
                    <a:pt x="2275" y="9"/>
                    <a:pt x="2205" y="7"/>
                    <a:pt x="2122" y="5"/>
                  </a:cubicBezTo>
                  <a:cubicBezTo>
                    <a:pt x="2039" y="3"/>
                    <a:pt x="1928" y="0"/>
                    <a:pt x="1828" y="17"/>
                  </a:cubicBezTo>
                  <a:cubicBezTo>
                    <a:pt x="1728" y="34"/>
                    <a:pt x="1617" y="58"/>
                    <a:pt x="1521" y="105"/>
                  </a:cubicBezTo>
                  <a:cubicBezTo>
                    <a:pt x="1425" y="152"/>
                    <a:pt x="1344" y="221"/>
                    <a:pt x="1252" y="299"/>
                  </a:cubicBezTo>
                  <a:cubicBezTo>
                    <a:pt x="1160" y="377"/>
                    <a:pt x="1068" y="508"/>
                    <a:pt x="970" y="574"/>
                  </a:cubicBezTo>
                  <a:cubicBezTo>
                    <a:pt x="872" y="640"/>
                    <a:pt x="777" y="663"/>
                    <a:pt x="663" y="693"/>
                  </a:cubicBezTo>
                  <a:cubicBezTo>
                    <a:pt x="549" y="723"/>
                    <a:pt x="398" y="735"/>
                    <a:pt x="288" y="756"/>
                  </a:cubicBezTo>
                  <a:cubicBezTo>
                    <a:pt x="178" y="777"/>
                    <a:pt x="89" y="798"/>
                    <a:pt x="0" y="81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8" name="Freeform 16"/>
            <p:cNvSpPr>
              <a:spLocks noChangeAspect="1"/>
            </p:cNvSpPr>
            <p:nvPr/>
          </p:nvSpPr>
          <p:spPr bwMode="auto">
            <a:xfrm>
              <a:off x="3178638" y="2106613"/>
              <a:ext cx="4699000" cy="3382962"/>
            </a:xfrm>
            <a:custGeom>
              <a:avLst/>
              <a:gdLst>
                <a:gd name="T0" fmla="*/ 0 w 3888"/>
                <a:gd name="T1" fmla="*/ 2798 h 2798"/>
                <a:gd name="T2" fmla="*/ 676 w 3888"/>
                <a:gd name="T3" fmla="*/ 2767 h 2798"/>
                <a:gd name="T4" fmla="*/ 1102 w 3888"/>
                <a:gd name="T5" fmla="*/ 2717 h 2798"/>
                <a:gd name="T6" fmla="*/ 1440 w 3888"/>
                <a:gd name="T7" fmla="*/ 2598 h 2798"/>
                <a:gd name="T8" fmla="*/ 1740 w 3888"/>
                <a:gd name="T9" fmla="*/ 2347 h 2798"/>
                <a:gd name="T10" fmla="*/ 2210 w 3888"/>
                <a:gd name="T11" fmla="*/ 2103 h 2798"/>
                <a:gd name="T12" fmla="*/ 2717 w 3888"/>
                <a:gd name="T13" fmla="*/ 1890 h 2798"/>
                <a:gd name="T14" fmla="*/ 3206 w 3888"/>
                <a:gd name="T15" fmla="*/ 1609 h 2798"/>
                <a:gd name="T16" fmla="*/ 3594 w 3888"/>
                <a:gd name="T17" fmla="*/ 1314 h 2798"/>
                <a:gd name="T18" fmla="*/ 3807 w 3888"/>
                <a:gd name="T19" fmla="*/ 870 h 2798"/>
                <a:gd name="T20" fmla="*/ 3875 w 3888"/>
                <a:gd name="T21" fmla="*/ 444 h 2798"/>
                <a:gd name="T22" fmla="*/ 3875 w 3888"/>
                <a:gd name="T23" fmla="*/ 106 h 2798"/>
                <a:gd name="T24" fmla="*/ 3794 w 3888"/>
                <a:gd name="T25" fmla="*/ 0 h 2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88" h="2798">
                  <a:moveTo>
                    <a:pt x="0" y="2798"/>
                  </a:moveTo>
                  <a:cubicBezTo>
                    <a:pt x="246" y="2789"/>
                    <a:pt x="492" y="2780"/>
                    <a:pt x="676" y="2767"/>
                  </a:cubicBezTo>
                  <a:cubicBezTo>
                    <a:pt x="860" y="2754"/>
                    <a:pt x="975" y="2745"/>
                    <a:pt x="1102" y="2717"/>
                  </a:cubicBezTo>
                  <a:cubicBezTo>
                    <a:pt x="1229" y="2689"/>
                    <a:pt x="1334" y="2660"/>
                    <a:pt x="1440" y="2598"/>
                  </a:cubicBezTo>
                  <a:cubicBezTo>
                    <a:pt x="1546" y="2536"/>
                    <a:pt x="1612" y="2429"/>
                    <a:pt x="1740" y="2347"/>
                  </a:cubicBezTo>
                  <a:cubicBezTo>
                    <a:pt x="1868" y="2265"/>
                    <a:pt x="2047" y="2179"/>
                    <a:pt x="2210" y="2103"/>
                  </a:cubicBezTo>
                  <a:cubicBezTo>
                    <a:pt x="2373" y="2027"/>
                    <a:pt x="2551" y="1972"/>
                    <a:pt x="2717" y="1890"/>
                  </a:cubicBezTo>
                  <a:cubicBezTo>
                    <a:pt x="2883" y="1808"/>
                    <a:pt x="3060" y="1705"/>
                    <a:pt x="3206" y="1609"/>
                  </a:cubicBezTo>
                  <a:cubicBezTo>
                    <a:pt x="3352" y="1513"/>
                    <a:pt x="3494" y="1437"/>
                    <a:pt x="3594" y="1314"/>
                  </a:cubicBezTo>
                  <a:cubicBezTo>
                    <a:pt x="3694" y="1191"/>
                    <a:pt x="3760" y="1015"/>
                    <a:pt x="3807" y="870"/>
                  </a:cubicBezTo>
                  <a:cubicBezTo>
                    <a:pt x="3854" y="725"/>
                    <a:pt x="3864" y="571"/>
                    <a:pt x="3875" y="444"/>
                  </a:cubicBezTo>
                  <a:cubicBezTo>
                    <a:pt x="3886" y="317"/>
                    <a:pt x="3888" y="180"/>
                    <a:pt x="3875" y="106"/>
                  </a:cubicBezTo>
                  <a:cubicBezTo>
                    <a:pt x="3862" y="32"/>
                    <a:pt x="3828" y="16"/>
                    <a:pt x="379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19" name="Freeform 17"/>
            <p:cNvSpPr>
              <a:spLocks noChangeAspect="1"/>
            </p:cNvSpPr>
            <p:nvPr/>
          </p:nvSpPr>
          <p:spPr bwMode="auto">
            <a:xfrm>
              <a:off x="6402850" y="3052763"/>
              <a:ext cx="1663700" cy="1846262"/>
            </a:xfrm>
            <a:custGeom>
              <a:avLst/>
              <a:gdLst>
                <a:gd name="T0" fmla="*/ 0 w 1377"/>
                <a:gd name="T1" fmla="*/ 1528 h 1528"/>
                <a:gd name="T2" fmla="*/ 182 w 1377"/>
                <a:gd name="T3" fmla="*/ 1384 h 1528"/>
                <a:gd name="T4" fmla="*/ 269 w 1377"/>
                <a:gd name="T5" fmla="*/ 1277 h 1528"/>
                <a:gd name="T6" fmla="*/ 620 w 1377"/>
                <a:gd name="T7" fmla="*/ 1140 h 1528"/>
                <a:gd name="T8" fmla="*/ 927 w 1377"/>
                <a:gd name="T9" fmla="*/ 996 h 1528"/>
                <a:gd name="T10" fmla="*/ 1127 w 1377"/>
                <a:gd name="T11" fmla="*/ 758 h 1528"/>
                <a:gd name="T12" fmla="*/ 1377 w 1377"/>
                <a:gd name="T13" fmla="*/ 0 h 1528"/>
              </a:gdLst>
              <a:ahLst/>
              <a:cxnLst>
                <a:cxn ang="0">
                  <a:pos x="T0" y="T1"/>
                </a:cxn>
                <a:cxn ang="0">
                  <a:pos x="T2" y="T3"/>
                </a:cxn>
                <a:cxn ang="0">
                  <a:pos x="T4" y="T5"/>
                </a:cxn>
                <a:cxn ang="0">
                  <a:pos x="T6" y="T7"/>
                </a:cxn>
                <a:cxn ang="0">
                  <a:pos x="T8" y="T9"/>
                </a:cxn>
                <a:cxn ang="0">
                  <a:pos x="T10" y="T11"/>
                </a:cxn>
                <a:cxn ang="0">
                  <a:pos x="T12" y="T13"/>
                </a:cxn>
              </a:cxnLst>
              <a:rect l="0" t="0" r="r" b="b"/>
              <a:pathLst>
                <a:path w="1377" h="1528">
                  <a:moveTo>
                    <a:pt x="0" y="1528"/>
                  </a:moveTo>
                  <a:cubicBezTo>
                    <a:pt x="68" y="1477"/>
                    <a:pt x="137" y="1426"/>
                    <a:pt x="182" y="1384"/>
                  </a:cubicBezTo>
                  <a:cubicBezTo>
                    <a:pt x="227" y="1342"/>
                    <a:pt x="196" y="1318"/>
                    <a:pt x="269" y="1277"/>
                  </a:cubicBezTo>
                  <a:cubicBezTo>
                    <a:pt x="342" y="1236"/>
                    <a:pt x="510" y="1187"/>
                    <a:pt x="620" y="1140"/>
                  </a:cubicBezTo>
                  <a:cubicBezTo>
                    <a:pt x="730" y="1093"/>
                    <a:pt x="843" y="1060"/>
                    <a:pt x="927" y="996"/>
                  </a:cubicBezTo>
                  <a:cubicBezTo>
                    <a:pt x="1011" y="932"/>
                    <a:pt x="1052" y="924"/>
                    <a:pt x="1127" y="758"/>
                  </a:cubicBezTo>
                  <a:cubicBezTo>
                    <a:pt x="1202" y="592"/>
                    <a:pt x="1289" y="296"/>
                    <a:pt x="1377"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20" name="Text Box 18"/>
            <p:cNvSpPr txBox="1">
              <a:spLocks noChangeAspect="1" noChangeArrowheads="1"/>
            </p:cNvSpPr>
            <p:nvPr/>
          </p:nvSpPr>
          <p:spPr bwMode="auto">
            <a:xfrm>
              <a:off x="7098063" y="5280026"/>
              <a:ext cx="892401" cy="525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1400" b="1" dirty="0">
                  <a:latin typeface="Arial" panose="020B0604020202020204" pitchFamily="34" charset="0"/>
                  <a:cs typeface="Arial" panose="020B0604020202020204" pitchFamily="34" charset="0"/>
                </a:rPr>
                <a:t>5 km</a:t>
              </a:r>
            </a:p>
            <a:p>
              <a:pPr algn="ctr" eaLnBrk="1" hangingPunct="1"/>
              <a:r>
                <a:rPr lang="en-US" altLang="en-US" sz="900" b="1" dirty="0">
                  <a:latin typeface="Arial" panose="020B0604020202020204" pitchFamily="34" charset="0"/>
                  <a:cs typeface="Arial" panose="020B0604020202020204" pitchFamily="34" charset="0"/>
                </a:rPr>
                <a:t>C.I. = 50 m</a:t>
              </a:r>
            </a:p>
          </p:txBody>
        </p:sp>
        <p:sp>
          <p:nvSpPr>
            <p:cNvPr id="21" name="Freeform 20"/>
            <p:cNvSpPr>
              <a:spLocks noChangeAspect="1"/>
            </p:cNvSpPr>
            <p:nvPr/>
          </p:nvSpPr>
          <p:spPr bwMode="auto">
            <a:xfrm>
              <a:off x="6039313" y="4808538"/>
              <a:ext cx="393700" cy="309562"/>
            </a:xfrm>
            <a:custGeom>
              <a:avLst/>
              <a:gdLst>
                <a:gd name="T0" fmla="*/ 0 w 325"/>
                <a:gd name="T1" fmla="*/ 256 h 256"/>
                <a:gd name="T2" fmla="*/ 131 w 325"/>
                <a:gd name="T3" fmla="*/ 156 h 256"/>
                <a:gd name="T4" fmla="*/ 237 w 325"/>
                <a:gd name="T5" fmla="*/ 50 h 256"/>
                <a:gd name="T6" fmla="*/ 325 w 325"/>
                <a:gd name="T7" fmla="*/ 0 h 256"/>
              </a:gdLst>
              <a:ahLst/>
              <a:cxnLst>
                <a:cxn ang="0">
                  <a:pos x="T0" y="T1"/>
                </a:cxn>
                <a:cxn ang="0">
                  <a:pos x="T2" y="T3"/>
                </a:cxn>
                <a:cxn ang="0">
                  <a:pos x="T4" y="T5"/>
                </a:cxn>
                <a:cxn ang="0">
                  <a:pos x="T6" y="T7"/>
                </a:cxn>
              </a:cxnLst>
              <a:rect l="0" t="0" r="r" b="b"/>
              <a:pathLst>
                <a:path w="325" h="256">
                  <a:moveTo>
                    <a:pt x="0" y="256"/>
                  </a:moveTo>
                  <a:cubicBezTo>
                    <a:pt x="46" y="223"/>
                    <a:pt x="92" y="190"/>
                    <a:pt x="131" y="156"/>
                  </a:cubicBezTo>
                  <a:cubicBezTo>
                    <a:pt x="170" y="122"/>
                    <a:pt x="205" y="76"/>
                    <a:pt x="237" y="50"/>
                  </a:cubicBezTo>
                  <a:cubicBezTo>
                    <a:pt x="269" y="24"/>
                    <a:pt x="297" y="12"/>
                    <a:pt x="325" y="0"/>
                  </a:cubicBez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22" name="Text Box 21"/>
            <p:cNvSpPr txBox="1">
              <a:spLocks noChangeAspect="1" noChangeArrowheads="1"/>
            </p:cNvSpPr>
            <p:nvPr/>
          </p:nvSpPr>
          <p:spPr bwMode="auto">
            <a:xfrm rot="20038097">
              <a:off x="5977836" y="4861818"/>
              <a:ext cx="624606"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100" b="1" dirty="0">
                  <a:latin typeface="Comic Sans MS" panose="030F0702030302020204" pitchFamily="66" charset="0"/>
                  <a:cs typeface="Arial" panose="020B0604020202020204" pitchFamily="34" charset="0"/>
                </a:rPr>
                <a:t>1700</a:t>
              </a:r>
            </a:p>
          </p:txBody>
        </p:sp>
        <p:sp>
          <p:nvSpPr>
            <p:cNvPr id="23" name="Freeform 22"/>
            <p:cNvSpPr>
              <a:spLocks noChangeAspect="1"/>
            </p:cNvSpPr>
            <p:nvPr/>
          </p:nvSpPr>
          <p:spPr bwMode="auto">
            <a:xfrm>
              <a:off x="4502613" y="4956175"/>
              <a:ext cx="339725" cy="192088"/>
            </a:xfrm>
            <a:custGeom>
              <a:avLst/>
              <a:gdLst>
                <a:gd name="T0" fmla="*/ 0 w 282"/>
                <a:gd name="T1" fmla="*/ 158 h 158"/>
                <a:gd name="T2" fmla="*/ 90 w 282"/>
                <a:gd name="T3" fmla="*/ 101 h 158"/>
                <a:gd name="T4" fmla="*/ 282 w 282"/>
                <a:gd name="T5" fmla="*/ 0 h 158"/>
              </a:gdLst>
              <a:ahLst/>
              <a:cxnLst>
                <a:cxn ang="0">
                  <a:pos x="T0" y="T1"/>
                </a:cxn>
                <a:cxn ang="0">
                  <a:pos x="T2" y="T3"/>
                </a:cxn>
                <a:cxn ang="0">
                  <a:pos x="T4" y="T5"/>
                </a:cxn>
              </a:cxnLst>
              <a:rect l="0" t="0" r="r" b="b"/>
              <a:pathLst>
                <a:path w="282" h="158">
                  <a:moveTo>
                    <a:pt x="0" y="158"/>
                  </a:moveTo>
                  <a:lnTo>
                    <a:pt x="90" y="101"/>
                  </a:lnTo>
                  <a:lnTo>
                    <a:pt x="282"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24" name="Text Box 23"/>
            <p:cNvSpPr txBox="1">
              <a:spLocks noChangeAspect="1" noChangeArrowheads="1"/>
            </p:cNvSpPr>
            <p:nvPr/>
          </p:nvSpPr>
          <p:spPr bwMode="auto">
            <a:xfrm rot="20038097">
              <a:off x="4412560" y="4909443"/>
              <a:ext cx="624606"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100" b="1" dirty="0">
                  <a:latin typeface="Comic Sans MS" panose="030F0702030302020204" pitchFamily="66" charset="0"/>
                  <a:cs typeface="Arial" panose="020B0604020202020204" pitchFamily="34" charset="0"/>
                </a:rPr>
                <a:t>1600</a:t>
              </a:r>
            </a:p>
          </p:txBody>
        </p:sp>
        <p:sp>
          <p:nvSpPr>
            <p:cNvPr id="25" name="Freeform 24"/>
            <p:cNvSpPr>
              <a:spLocks noChangeAspect="1"/>
            </p:cNvSpPr>
            <p:nvPr/>
          </p:nvSpPr>
          <p:spPr bwMode="auto">
            <a:xfrm>
              <a:off x="5969463" y="3497263"/>
              <a:ext cx="350837" cy="149225"/>
            </a:xfrm>
            <a:custGeom>
              <a:avLst/>
              <a:gdLst>
                <a:gd name="T0" fmla="*/ 0 w 316"/>
                <a:gd name="T1" fmla="*/ 136 h 136"/>
                <a:gd name="T2" fmla="*/ 108 w 316"/>
                <a:gd name="T3" fmla="*/ 62 h 136"/>
                <a:gd name="T4" fmla="*/ 237 w 316"/>
                <a:gd name="T5" fmla="*/ 0 h 136"/>
                <a:gd name="T6" fmla="*/ 316 w 316"/>
                <a:gd name="T7" fmla="*/ 0 h 136"/>
              </a:gdLst>
              <a:ahLst/>
              <a:cxnLst>
                <a:cxn ang="0">
                  <a:pos x="T0" y="T1"/>
                </a:cxn>
                <a:cxn ang="0">
                  <a:pos x="T2" y="T3"/>
                </a:cxn>
                <a:cxn ang="0">
                  <a:pos x="T4" y="T5"/>
                </a:cxn>
                <a:cxn ang="0">
                  <a:pos x="T6" y="T7"/>
                </a:cxn>
              </a:cxnLst>
              <a:rect l="0" t="0" r="r" b="b"/>
              <a:pathLst>
                <a:path w="316" h="136">
                  <a:moveTo>
                    <a:pt x="0" y="136"/>
                  </a:moveTo>
                  <a:lnTo>
                    <a:pt x="108" y="62"/>
                  </a:lnTo>
                  <a:lnTo>
                    <a:pt x="237" y="0"/>
                  </a:lnTo>
                  <a:lnTo>
                    <a:pt x="316"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26" name="Text Box 25"/>
            <p:cNvSpPr txBox="1">
              <a:spLocks noChangeAspect="1" noChangeArrowheads="1"/>
            </p:cNvSpPr>
            <p:nvPr/>
          </p:nvSpPr>
          <p:spPr bwMode="auto">
            <a:xfrm rot="20038097">
              <a:off x="5885760" y="3399731"/>
              <a:ext cx="624606"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100" b="1" dirty="0">
                  <a:latin typeface="Comic Sans MS" panose="030F0702030302020204" pitchFamily="66" charset="0"/>
                  <a:cs typeface="Arial" panose="020B0604020202020204" pitchFamily="34" charset="0"/>
                </a:rPr>
                <a:t>1400</a:t>
              </a:r>
            </a:p>
          </p:txBody>
        </p:sp>
        <p:sp>
          <p:nvSpPr>
            <p:cNvPr id="27" name="Freeform 26"/>
            <p:cNvSpPr>
              <a:spLocks noChangeAspect="1"/>
            </p:cNvSpPr>
            <p:nvPr/>
          </p:nvSpPr>
          <p:spPr bwMode="auto">
            <a:xfrm>
              <a:off x="5744038" y="3795713"/>
              <a:ext cx="198437" cy="109537"/>
            </a:xfrm>
            <a:custGeom>
              <a:avLst/>
              <a:gdLst>
                <a:gd name="T0" fmla="*/ 0 w 164"/>
                <a:gd name="T1" fmla="*/ 90 h 90"/>
                <a:gd name="T2" fmla="*/ 79 w 164"/>
                <a:gd name="T3" fmla="*/ 39 h 90"/>
                <a:gd name="T4" fmla="*/ 164 w 164"/>
                <a:gd name="T5" fmla="*/ 0 h 90"/>
              </a:gdLst>
              <a:ahLst/>
              <a:cxnLst>
                <a:cxn ang="0">
                  <a:pos x="T0" y="T1"/>
                </a:cxn>
                <a:cxn ang="0">
                  <a:pos x="T2" y="T3"/>
                </a:cxn>
                <a:cxn ang="0">
                  <a:pos x="T4" y="T5"/>
                </a:cxn>
              </a:cxnLst>
              <a:rect l="0" t="0" r="r" b="b"/>
              <a:pathLst>
                <a:path w="164" h="90">
                  <a:moveTo>
                    <a:pt x="0" y="90"/>
                  </a:moveTo>
                  <a:lnTo>
                    <a:pt x="79" y="39"/>
                  </a:lnTo>
                  <a:lnTo>
                    <a:pt x="164"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28" name="Text Box 27"/>
            <p:cNvSpPr txBox="1">
              <a:spLocks noChangeAspect="1" noChangeArrowheads="1"/>
            </p:cNvSpPr>
            <p:nvPr/>
          </p:nvSpPr>
          <p:spPr bwMode="auto">
            <a:xfrm rot="20038097">
              <a:off x="5566291" y="3744067"/>
              <a:ext cx="549169" cy="271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900" b="1" dirty="0">
                  <a:latin typeface="Comic Sans MS" panose="030F0702030302020204" pitchFamily="66" charset="0"/>
                  <a:cs typeface="Arial" panose="020B0604020202020204" pitchFamily="34" charset="0"/>
                </a:rPr>
                <a:t>1350</a:t>
              </a:r>
            </a:p>
          </p:txBody>
        </p:sp>
        <p:sp>
          <p:nvSpPr>
            <p:cNvPr id="29" name="Freeform 28"/>
            <p:cNvSpPr>
              <a:spLocks noChangeAspect="1"/>
            </p:cNvSpPr>
            <p:nvPr/>
          </p:nvSpPr>
          <p:spPr bwMode="auto">
            <a:xfrm>
              <a:off x="4862975" y="3692525"/>
              <a:ext cx="384175" cy="157163"/>
            </a:xfrm>
            <a:custGeom>
              <a:avLst/>
              <a:gdLst>
                <a:gd name="T0" fmla="*/ 0 w 317"/>
                <a:gd name="T1" fmla="*/ 130 h 130"/>
                <a:gd name="T2" fmla="*/ 142 w 317"/>
                <a:gd name="T3" fmla="*/ 85 h 130"/>
                <a:gd name="T4" fmla="*/ 317 w 317"/>
                <a:gd name="T5" fmla="*/ 0 h 130"/>
              </a:gdLst>
              <a:ahLst/>
              <a:cxnLst>
                <a:cxn ang="0">
                  <a:pos x="T0" y="T1"/>
                </a:cxn>
                <a:cxn ang="0">
                  <a:pos x="T2" y="T3"/>
                </a:cxn>
                <a:cxn ang="0">
                  <a:pos x="T4" y="T5"/>
                </a:cxn>
              </a:cxnLst>
              <a:rect l="0" t="0" r="r" b="b"/>
              <a:pathLst>
                <a:path w="317" h="130">
                  <a:moveTo>
                    <a:pt x="0" y="130"/>
                  </a:moveTo>
                  <a:lnTo>
                    <a:pt x="142" y="85"/>
                  </a:lnTo>
                  <a:lnTo>
                    <a:pt x="317" y="0"/>
                  </a:ln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30" name="Text Box 29"/>
            <p:cNvSpPr txBox="1">
              <a:spLocks noChangeAspect="1" noChangeArrowheads="1"/>
            </p:cNvSpPr>
            <p:nvPr/>
          </p:nvSpPr>
          <p:spPr bwMode="auto">
            <a:xfrm rot="20038097">
              <a:off x="4825311" y="3628330"/>
              <a:ext cx="624606"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100" b="1" dirty="0">
                  <a:latin typeface="Comic Sans MS" panose="030F0702030302020204" pitchFamily="66" charset="0"/>
                  <a:cs typeface="Arial" panose="020B0604020202020204" pitchFamily="34" charset="0"/>
                </a:rPr>
                <a:t>1500</a:t>
              </a:r>
            </a:p>
          </p:txBody>
        </p:sp>
        <p:sp>
          <p:nvSpPr>
            <p:cNvPr id="31" name="Freeform 30"/>
            <p:cNvSpPr>
              <a:spLocks noChangeAspect="1"/>
            </p:cNvSpPr>
            <p:nvPr/>
          </p:nvSpPr>
          <p:spPr bwMode="auto">
            <a:xfrm>
              <a:off x="4147013" y="3187700"/>
              <a:ext cx="314325" cy="157163"/>
            </a:xfrm>
            <a:custGeom>
              <a:avLst/>
              <a:gdLst>
                <a:gd name="T0" fmla="*/ 0 w 260"/>
                <a:gd name="T1" fmla="*/ 130 h 130"/>
                <a:gd name="T2" fmla="*/ 80 w 260"/>
                <a:gd name="T3" fmla="*/ 45 h 130"/>
                <a:gd name="T4" fmla="*/ 170 w 260"/>
                <a:gd name="T5" fmla="*/ 23 h 130"/>
                <a:gd name="T6" fmla="*/ 260 w 260"/>
                <a:gd name="T7" fmla="*/ 0 h 130"/>
              </a:gdLst>
              <a:ahLst/>
              <a:cxnLst>
                <a:cxn ang="0">
                  <a:pos x="T0" y="T1"/>
                </a:cxn>
                <a:cxn ang="0">
                  <a:pos x="T2" y="T3"/>
                </a:cxn>
                <a:cxn ang="0">
                  <a:pos x="T4" y="T5"/>
                </a:cxn>
                <a:cxn ang="0">
                  <a:pos x="T6" y="T7"/>
                </a:cxn>
              </a:cxnLst>
              <a:rect l="0" t="0" r="r" b="b"/>
              <a:pathLst>
                <a:path w="260" h="130">
                  <a:moveTo>
                    <a:pt x="0" y="130"/>
                  </a:moveTo>
                  <a:cubicBezTo>
                    <a:pt x="26" y="96"/>
                    <a:pt x="52" y="63"/>
                    <a:pt x="80" y="45"/>
                  </a:cubicBezTo>
                  <a:cubicBezTo>
                    <a:pt x="108" y="27"/>
                    <a:pt x="140" y="30"/>
                    <a:pt x="170" y="23"/>
                  </a:cubicBezTo>
                  <a:cubicBezTo>
                    <a:pt x="200" y="16"/>
                    <a:pt x="230" y="8"/>
                    <a:pt x="260" y="0"/>
                  </a:cubicBezTo>
                </a:path>
              </a:pathLst>
            </a:custGeom>
            <a:noFill/>
            <a:ln w="57150" cmpd="sng">
              <a:solidFill>
                <a:schemeClr val="bg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32" name="Text Box 31"/>
            <p:cNvSpPr txBox="1">
              <a:spLocks noChangeAspect="1" noChangeArrowheads="1"/>
            </p:cNvSpPr>
            <p:nvPr/>
          </p:nvSpPr>
          <p:spPr bwMode="auto">
            <a:xfrm rot="20038097">
              <a:off x="4120460" y="3096518"/>
              <a:ext cx="624606"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1100" b="1" dirty="0">
                  <a:latin typeface="Comic Sans MS" panose="030F0702030302020204" pitchFamily="66" charset="0"/>
                  <a:cs typeface="Arial" panose="020B0604020202020204" pitchFamily="34" charset="0"/>
                </a:rPr>
                <a:t>1600</a:t>
              </a:r>
            </a:p>
          </p:txBody>
        </p:sp>
        <p:sp>
          <p:nvSpPr>
            <p:cNvPr id="33" name="Freeform 32"/>
            <p:cNvSpPr>
              <a:spLocks noChangeAspect="1"/>
            </p:cNvSpPr>
            <p:nvPr/>
          </p:nvSpPr>
          <p:spPr bwMode="auto">
            <a:xfrm>
              <a:off x="3135775" y="2706688"/>
              <a:ext cx="1111250" cy="981075"/>
            </a:xfrm>
            <a:custGeom>
              <a:avLst/>
              <a:gdLst>
                <a:gd name="T0" fmla="*/ 0 w 895"/>
                <a:gd name="T1" fmla="*/ 814 h 814"/>
                <a:gd name="T2" fmla="*/ 313 w 895"/>
                <a:gd name="T3" fmla="*/ 470 h 814"/>
                <a:gd name="T4" fmla="*/ 526 w 895"/>
                <a:gd name="T5" fmla="*/ 201 h 814"/>
                <a:gd name="T6" fmla="*/ 714 w 895"/>
                <a:gd name="T7" fmla="*/ 44 h 814"/>
                <a:gd name="T8" fmla="*/ 895 w 895"/>
                <a:gd name="T9" fmla="*/ 0 h 814"/>
              </a:gdLst>
              <a:ahLst/>
              <a:cxnLst>
                <a:cxn ang="0">
                  <a:pos x="T0" y="T1"/>
                </a:cxn>
                <a:cxn ang="0">
                  <a:pos x="T2" y="T3"/>
                </a:cxn>
                <a:cxn ang="0">
                  <a:pos x="T4" y="T5"/>
                </a:cxn>
                <a:cxn ang="0">
                  <a:pos x="T6" y="T7"/>
                </a:cxn>
                <a:cxn ang="0">
                  <a:pos x="T8" y="T9"/>
                </a:cxn>
              </a:cxnLst>
              <a:rect l="0" t="0" r="r" b="b"/>
              <a:pathLst>
                <a:path w="895" h="814">
                  <a:moveTo>
                    <a:pt x="0" y="814"/>
                  </a:moveTo>
                  <a:cubicBezTo>
                    <a:pt x="112" y="693"/>
                    <a:pt x="225" y="572"/>
                    <a:pt x="313" y="470"/>
                  </a:cubicBezTo>
                  <a:cubicBezTo>
                    <a:pt x="401" y="368"/>
                    <a:pt x="459" y="272"/>
                    <a:pt x="526" y="201"/>
                  </a:cubicBezTo>
                  <a:cubicBezTo>
                    <a:pt x="593" y="130"/>
                    <a:pt x="652" y="78"/>
                    <a:pt x="714" y="44"/>
                  </a:cubicBezTo>
                  <a:cubicBezTo>
                    <a:pt x="776" y="10"/>
                    <a:pt x="835" y="5"/>
                    <a:pt x="895"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34" name="Freeform 33"/>
            <p:cNvSpPr>
              <a:spLocks noChangeAspect="1"/>
            </p:cNvSpPr>
            <p:nvPr/>
          </p:nvSpPr>
          <p:spPr bwMode="auto">
            <a:xfrm>
              <a:off x="4624850" y="2082800"/>
              <a:ext cx="1401763" cy="477838"/>
            </a:xfrm>
            <a:custGeom>
              <a:avLst/>
              <a:gdLst>
                <a:gd name="T0" fmla="*/ 0 w 1120"/>
                <a:gd name="T1" fmla="*/ 344 h 344"/>
                <a:gd name="T2" fmla="*/ 200 w 1120"/>
                <a:gd name="T3" fmla="*/ 307 h 344"/>
                <a:gd name="T4" fmla="*/ 469 w 1120"/>
                <a:gd name="T5" fmla="*/ 288 h 344"/>
                <a:gd name="T6" fmla="*/ 745 w 1120"/>
                <a:gd name="T7" fmla="*/ 275 h 344"/>
                <a:gd name="T8" fmla="*/ 920 w 1120"/>
                <a:gd name="T9" fmla="*/ 194 h 344"/>
                <a:gd name="T10" fmla="*/ 1120 w 1120"/>
                <a:gd name="T11" fmla="*/ 0 h 344"/>
              </a:gdLst>
              <a:ahLst/>
              <a:cxnLst>
                <a:cxn ang="0">
                  <a:pos x="T0" y="T1"/>
                </a:cxn>
                <a:cxn ang="0">
                  <a:pos x="T2" y="T3"/>
                </a:cxn>
                <a:cxn ang="0">
                  <a:pos x="T4" y="T5"/>
                </a:cxn>
                <a:cxn ang="0">
                  <a:pos x="T6" y="T7"/>
                </a:cxn>
                <a:cxn ang="0">
                  <a:pos x="T8" y="T9"/>
                </a:cxn>
                <a:cxn ang="0">
                  <a:pos x="T10" y="T11"/>
                </a:cxn>
              </a:cxnLst>
              <a:rect l="0" t="0" r="r" b="b"/>
              <a:pathLst>
                <a:path w="1120" h="344">
                  <a:moveTo>
                    <a:pt x="0" y="344"/>
                  </a:moveTo>
                  <a:cubicBezTo>
                    <a:pt x="61" y="330"/>
                    <a:pt x="122" y="316"/>
                    <a:pt x="200" y="307"/>
                  </a:cubicBezTo>
                  <a:cubicBezTo>
                    <a:pt x="278" y="298"/>
                    <a:pt x="378" y="293"/>
                    <a:pt x="469" y="288"/>
                  </a:cubicBezTo>
                  <a:cubicBezTo>
                    <a:pt x="560" y="283"/>
                    <a:pt x="670" y="291"/>
                    <a:pt x="745" y="275"/>
                  </a:cubicBezTo>
                  <a:cubicBezTo>
                    <a:pt x="820" y="259"/>
                    <a:pt x="858" y="240"/>
                    <a:pt x="920" y="194"/>
                  </a:cubicBezTo>
                  <a:cubicBezTo>
                    <a:pt x="982" y="148"/>
                    <a:pt x="1051" y="74"/>
                    <a:pt x="1120"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sp>
          <p:nvSpPr>
            <p:cNvPr id="35" name="Text Box 34"/>
            <p:cNvSpPr txBox="1">
              <a:spLocks noChangeAspect="1" noChangeArrowheads="1"/>
            </p:cNvSpPr>
            <p:nvPr/>
          </p:nvSpPr>
          <p:spPr bwMode="auto">
            <a:xfrm rot="20345497">
              <a:off x="4164475" y="2385757"/>
              <a:ext cx="560388" cy="506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en-US" sz="1100" b="1" dirty="0">
                  <a:latin typeface="Comic Sans MS" panose="030F0702030302020204" pitchFamily="66" charset="0"/>
                  <a:cs typeface="Arial" panose="020B0604020202020204" pitchFamily="34" charset="0"/>
                </a:rPr>
                <a:t>1650</a:t>
              </a:r>
            </a:p>
          </p:txBody>
        </p:sp>
        <p:sp>
          <p:nvSpPr>
            <p:cNvPr id="36" name="Freeform 35"/>
            <p:cNvSpPr>
              <a:spLocks noChangeAspect="1"/>
            </p:cNvSpPr>
            <p:nvPr/>
          </p:nvSpPr>
          <p:spPr bwMode="auto">
            <a:xfrm>
              <a:off x="4502613" y="5118100"/>
              <a:ext cx="1528762" cy="455613"/>
            </a:xfrm>
            <a:custGeom>
              <a:avLst/>
              <a:gdLst>
                <a:gd name="T0" fmla="*/ 0 w 1264"/>
                <a:gd name="T1" fmla="*/ 376 h 376"/>
                <a:gd name="T2" fmla="*/ 563 w 1264"/>
                <a:gd name="T3" fmla="*/ 245 h 376"/>
                <a:gd name="T4" fmla="*/ 1114 w 1264"/>
                <a:gd name="T5" fmla="*/ 94 h 376"/>
                <a:gd name="T6" fmla="*/ 1264 w 1264"/>
                <a:gd name="T7" fmla="*/ 0 h 376"/>
              </a:gdLst>
              <a:ahLst/>
              <a:cxnLst>
                <a:cxn ang="0">
                  <a:pos x="T0" y="T1"/>
                </a:cxn>
                <a:cxn ang="0">
                  <a:pos x="T2" y="T3"/>
                </a:cxn>
                <a:cxn ang="0">
                  <a:pos x="T4" y="T5"/>
                </a:cxn>
                <a:cxn ang="0">
                  <a:pos x="T6" y="T7"/>
                </a:cxn>
              </a:cxnLst>
              <a:rect l="0" t="0" r="r" b="b"/>
              <a:pathLst>
                <a:path w="1264" h="376">
                  <a:moveTo>
                    <a:pt x="0" y="376"/>
                  </a:moveTo>
                  <a:cubicBezTo>
                    <a:pt x="188" y="334"/>
                    <a:pt x="377" y="292"/>
                    <a:pt x="563" y="245"/>
                  </a:cubicBezTo>
                  <a:cubicBezTo>
                    <a:pt x="749" y="198"/>
                    <a:pt x="997" y="135"/>
                    <a:pt x="1114" y="94"/>
                  </a:cubicBezTo>
                  <a:cubicBezTo>
                    <a:pt x="1231" y="53"/>
                    <a:pt x="1247" y="26"/>
                    <a:pt x="1264" y="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2000" dirty="0"/>
            </a:p>
          </p:txBody>
        </p:sp>
        <p:grpSp>
          <p:nvGrpSpPr>
            <p:cNvPr id="3" name="Group 48"/>
            <p:cNvGrpSpPr>
              <a:grpSpLocks/>
            </p:cNvGrpSpPr>
            <p:nvPr/>
          </p:nvGrpSpPr>
          <p:grpSpPr bwMode="auto">
            <a:xfrm>
              <a:off x="7255338" y="5189538"/>
              <a:ext cx="534987" cy="73025"/>
              <a:chOff x="3921" y="3285"/>
              <a:chExt cx="337" cy="30"/>
            </a:xfrm>
          </p:grpSpPr>
          <p:sp>
            <p:nvSpPr>
              <p:cNvPr id="38" name="Rectangle 37"/>
              <p:cNvSpPr>
                <a:spLocks noChangeAspect="1" noChangeArrowheads="1"/>
              </p:cNvSpPr>
              <p:nvPr/>
            </p:nvSpPr>
            <p:spPr bwMode="auto">
              <a:xfrm>
                <a:off x="3921" y="3285"/>
                <a:ext cx="65"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400" b="1" dirty="0">
                  <a:latin typeface="Arial" panose="020B0604020202020204" pitchFamily="34" charset="0"/>
                  <a:cs typeface="Arial" panose="020B0604020202020204" pitchFamily="34" charset="0"/>
                </a:endParaRPr>
              </a:p>
            </p:txBody>
          </p:sp>
          <p:sp>
            <p:nvSpPr>
              <p:cNvPr id="39" name="Rectangle 38"/>
              <p:cNvSpPr>
                <a:spLocks noChangeAspect="1" noChangeArrowheads="1"/>
              </p:cNvSpPr>
              <p:nvPr/>
            </p:nvSpPr>
            <p:spPr bwMode="auto">
              <a:xfrm>
                <a:off x="3989" y="3285"/>
                <a:ext cx="65" cy="30"/>
              </a:xfrm>
              <a:prstGeom prst="rect">
                <a:avLst/>
              </a:prstGeom>
              <a:solidFill>
                <a:srgbClr val="FFFF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400" b="1" dirty="0">
                  <a:latin typeface="Arial" panose="020B0604020202020204" pitchFamily="34" charset="0"/>
                  <a:cs typeface="Arial" panose="020B0604020202020204" pitchFamily="34" charset="0"/>
                </a:endParaRPr>
              </a:p>
            </p:txBody>
          </p:sp>
          <p:sp>
            <p:nvSpPr>
              <p:cNvPr id="40" name="Rectangle 39"/>
              <p:cNvSpPr>
                <a:spLocks noChangeAspect="1" noChangeArrowheads="1"/>
              </p:cNvSpPr>
              <p:nvPr/>
            </p:nvSpPr>
            <p:spPr bwMode="auto">
              <a:xfrm>
                <a:off x="4193" y="3285"/>
                <a:ext cx="65"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400" b="1" dirty="0">
                  <a:latin typeface="Arial" panose="020B0604020202020204" pitchFamily="34" charset="0"/>
                  <a:cs typeface="Arial" panose="020B0604020202020204" pitchFamily="34" charset="0"/>
                </a:endParaRPr>
              </a:p>
            </p:txBody>
          </p:sp>
          <p:sp>
            <p:nvSpPr>
              <p:cNvPr id="41" name="Rectangle 40"/>
              <p:cNvSpPr>
                <a:spLocks noChangeAspect="1" noChangeArrowheads="1"/>
              </p:cNvSpPr>
              <p:nvPr/>
            </p:nvSpPr>
            <p:spPr bwMode="auto">
              <a:xfrm>
                <a:off x="4056" y="3285"/>
                <a:ext cx="66" cy="30"/>
              </a:xfrm>
              <a:prstGeom prst="rect">
                <a:avLst/>
              </a:prstGeom>
              <a:solidFill>
                <a:srgbClr val="FF99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400" b="1" dirty="0">
                  <a:latin typeface="Arial" panose="020B0604020202020204" pitchFamily="34" charset="0"/>
                  <a:cs typeface="Arial" panose="020B0604020202020204" pitchFamily="34" charset="0"/>
                </a:endParaRPr>
              </a:p>
            </p:txBody>
          </p:sp>
          <p:sp>
            <p:nvSpPr>
              <p:cNvPr id="42" name="Rectangle 41"/>
              <p:cNvSpPr>
                <a:spLocks noChangeAspect="1" noChangeArrowheads="1"/>
              </p:cNvSpPr>
              <p:nvPr/>
            </p:nvSpPr>
            <p:spPr bwMode="auto">
              <a:xfrm>
                <a:off x="4124" y="3285"/>
                <a:ext cx="66" cy="30"/>
              </a:xfrm>
              <a:prstGeom prst="rect">
                <a:avLst/>
              </a:prstGeom>
              <a:solidFill>
                <a:srgbClr val="FFFF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1400" b="1" dirty="0">
                  <a:latin typeface="Arial" panose="020B0604020202020204" pitchFamily="34" charset="0"/>
                  <a:cs typeface="Arial" panose="020B0604020202020204" pitchFamily="34" charset="0"/>
                </a:endParaRPr>
              </a:p>
            </p:txBody>
          </p:sp>
        </p:grpSp>
        <p:sp>
          <p:nvSpPr>
            <p:cNvPr id="43" name="Rectangle 42"/>
            <p:cNvSpPr>
              <a:spLocks noChangeAspect="1" noChangeArrowheads="1"/>
            </p:cNvSpPr>
            <p:nvPr/>
          </p:nvSpPr>
          <p:spPr bwMode="auto">
            <a:xfrm rot="-1376453">
              <a:off x="2807163" y="2065338"/>
              <a:ext cx="5311775" cy="3287712"/>
            </a:xfrm>
            <a:prstGeom prst="rect">
              <a:avLst/>
            </a:prstGeom>
            <a:noFill/>
            <a:ln w="38100" cmpd="sng">
              <a:solidFill>
                <a:srgbClr val="FF0000"/>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47" name="TextBox 46"/>
          <p:cNvSpPr txBox="1"/>
          <p:nvPr/>
        </p:nvSpPr>
        <p:spPr>
          <a:xfrm>
            <a:off x="249381" y="1014152"/>
            <a:ext cx="4871259" cy="492443"/>
          </a:xfrm>
          <a:prstGeom prst="rect">
            <a:avLst/>
          </a:prstGeom>
          <a:noFill/>
        </p:spPr>
        <p:txBody>
          <a:bodyPr wrap="square" rtlCol="0">
            <a:spAutoFit/>
          </a:bodyPr>
          <a:lstStyle/>
          <a:p>
            <a:r>
              <a:rPr lang="en-US" sz="2600" dirty="0" smtClean="0">
                <a:latin typeface="Arial Black" pitchFamily="34" charset="0"/>
              </a:rPr>
              <a:t>Think Zamboni Machine</a:t>
            </a:r>
            <a:endParaRPr lang="en-US" sz="2600" dirty="0">
              <a:latin typeface="Arial Black" pitchFamily="34" charset="0"/>
            </a:endParaRPr>
          </a:p>
        </p:txBody>
      </p:sp>
      <p:pic>
        <p:nvPicPr>
          <p:cNvPr id="49" name="Picture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934" y="1640911"/>
            <a:ext cx="2857500" cy="1571625"/>
          </a:xfrm>
          <a:prstGeom prst="rect">
            <a:avLst/>
          </a:prstGeom>
        </p:spPr>
      </p:pic>
      <p:sp>
        <p:nvSpPr>
          <p:cNvPr id="50" name="Freeform 49"/>
          <p:cNvSpPr/>
          <p:nvPr/>
        </p:nvSpPr>
        <p:spPr bwMode="auto">
          <a:xfrm>
            <a:off x="2100349" y="1548938"/>
            <a:ext cx="6298277" cy="3283527"/>
          </a:xfrm>
          <a:custGeom>
            <a:avLst/>
            <a:gdLst>
              <a:gd name="connsiteX0" fmla="*/ 1008611 w 6298277"/>
              <a:gd name="connsiteY0" fmla="*/ 2025535 h 3283527"/>
              <a:gd name="connsiteX1" fmla="*/ 3302924 w 6298277"/>
              <a:gd name="connsiteY1" fmla="*/ 1044633 h 3283527"/>
              <a:gd name="connsiteX2" fmla="*/ 5397731 w 6298277"/>
              <a:gd name="connsiteY2" fmla="*/ 163484 h 3283527"/>
              <a:gd name="connsiteX3" fmla="*/ 5896495 w 6298277"/>
              <a:gd name="connsiteY3" fmla="*/ 63731 h 3283527"/>
              <a:gd name="connsiteX4" fmla="*/ 6229004 w 6298277"/>
              <a:gd name="connsiteY4" fmla="*/ 362989 h 3283527"/>
              <a:gd name="connsiteX5" fmla="*/ 6278880 w 6298277"/>
              <a:gd name="connsiteY5" fmla="*/ 628997 h 3283527"/>
              <a:gd name="connsiteX6" fmla="*/ 6229004 w 6298277"/>
              <a:gd name="connsiteY6" fmla="*/ 878378 h 3283527"/>
              <a:gd name="connsiteX7" fmla="*/ 5863244 w 6298277"/>
              <a:gd name="connsiteY7" fmla="*/ 1127760 h 3283527"/>
              <a:gd name="connsiteX8" fmla="*/ 5430982 w 6298277"/>
              <a:gd name="connsiteY8" fmla="*/ 1294015 h 3283527"/>
              <a:gd name="connsiteX9" fmla="*/ 925484 w 6298277"/>
              <a:gd name="connsiteY9" fmla="*/ 3039687 h 3283527"/>
              <a:gd name="connsiteX10" fmla="*/ 94211 w 6298277"/>
              <a:gd name="connsiteY10" fmla="*/ 2757055 h 3283527"/>
              <a:gd name="connsiteX11" fmla="*/ 360218 w 6298277"/>
              <a:gd name="connsiteY11" fmla="*/ 2424546 h 3283527"/>
              <a:gd name="connsiteX12" fmla="*/ 1324495 w 6298277"/>
              <a:gd name="connsiteY12" fmla="*/ 2075411 h 3283527"/>
              <a:gd name="connsiteX13" fmla="*/ 4067695 w 6298277"/>
              <a:gd name="connsiteY13" fmla="*/ 928255 h 3283527"/>
              <a:gd name="connsiteX14" fmla="*/ 4799215 w 6298277"/>
              <a:gd name="connsiteY14" fmla="*/ 645622 h 328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8277" h="3283527">
                <a:moveTo>
                  <a:pt x="1008611" y="2025535"/>
                </a:moveTo>
                <a:lnTo>
                  <a:pt x="3302924" y="1044633"/>
                </a:lnTo>
                <a:cubicBezTo>
                  <a:pt x="4034444" y="734291"/>
                  <a:pt x="4965469" y="326968"/>
                  <a:pt x="5397731" y="163484"/>
                </a:cubicBezTo>
                <a:cubicBezTo>
                  <a:pt x="5829993" y="0"/>
                  <a:pt x="5757949" y="30480"/>
                  <a:pt x="5896495" y="63731"/>
                </a:cubicBezTo>
                <a:cubicBezTo>
                  <a:pt x="6035041" y="96982"/>
                  <a:pt x="6165273" y="268778"/>
                  <a:pt x="6229004" y="362989"/>
                </a:cubicBezTo>
                <a:cubicBezTo>
                  <a:pt x="6292735" y="457200"/>
                  <a:pt x="6278880" y="543099"/>
                  <a:pt x="6278880" y="628997"/>
                </a:cubicBezTo>
                <a:cubicBezTo>
                  <a:pt x="6278880" y="714895"/>
                  <a:pt x="6298277" y="795251"/>
                  <a:pt x="6229004" y="878378"/>
                </a:cubicBezTo>
                <a:cubicBezTo>
                  <a:pt x="6159731" y="961505"/>
                  <a:pt x="5996248" y="1058487"/>
                  <a:pt x="5863244" y="1127760"/>
                </a:cubicBezTo>
                <a:cubicBezTo>
                  <a:pt x="5730240" y="1197033"/>
                  <a:pt x="5430982" y="1294015"/>
                  <a:pt x="5430982" y="1294015"/>
                </a:cubicBezTo>
                <a:cubicBezTo>
                  <a:pt x="4608022" y="1612669"/>
                  <a:pt x="1814946" y="2795847"/>
                  <a:pt x="925484" y="3039687"/>
                </a:cubicBezTo>
                <a:cubicBezTo>
                  <a:pt x="36022" y="3283527"/>
                  <a:pt x="188422" y="2859579"/>
                  <a:pt x="94211" y="2757055"/>
                </a:cubicBezTo>
                <a:cubicBezTo>
                  <a:pt x="0" y="2654532"/>
                  <a:pt x="155171" y="2538153"/>
                  <a:pt x="360218" y="2424546"/>
                </a:cubicBezTo>
                <a:cubicBezTo>
                  <a:pt x="565265" y="2310939"/>
                  <a:pt x="706582" y="2324793"/>
                  <a:pt x="1324495" y="2075411"/>
                </a:cubicBezTo>
                <a:cubicBezTo>
                  <a:pt x="1942408" y="1826029"/>
                  <a:pt x="3488575" y="1166553"/>
                  <a:pt x="4067695" y="928255"/>
                </a:cubicBezTo>
                <a:cubicBezTo>
                  <a:pt x="4646815" y="689957"/>
                  <a:pt x="4723015" y="667789"/>
                  <a:pt x="4799215" y="645622"/>
                </a:cubicBezTo>
              </a:path>
            </a:pathLst>
          </a:custGeom>
          <a:noFill/>
          <a:ln w="76200" cap="flat" cmpd="sng" algn="ctr">
            <a:solidFill>
              <a:srgbClr val="FF00FF"/>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4" name="Freeform 43"/>
          <p:cNvSpPr/>
          <p:nvPr/>
        </p:nvSpPr>
        <p:spPr bwMode="auto">
          <a:xfrm>
            <a:off x="2143894" y="1723109"/>
            <a:ext cx="6298277" cy="3283527"/>
          </a:xfrm>
          <a:custGeom>
            <a:avLst/>
            <a:gdLst>
              <a:gd name="connsiteX0" fmla="*/ 1008611 w 6298277"/>
              <a:gd name="connsiteY0" fmla="*/ 2025535 h 3283527"/>
              <a:gd name="connsiteX1" fmla="*/ 3302924 w 6298277"/>
              <a:gd name="connsiteY1" fmla="*/ 1044633 h 3283527"/>
              <a:gd name="connsiteX2" fmla="*/ 5397731 w 6298277"/>
              <a:gd name="connsiteY2" fmla="*/ 163484 h 3283527"/>
              <a:gd name="connsiteX3" fmla="*/ 5896495 w 6298277"/>
              <a:gd name="connsiteY3" fmla="*/ 63731 h 3283527"/>
              <a:gd name="connsiteX4" fmla="*/ 6229004 w 6298277"/>
              <a:gd name="connsiteY4" fmla="*/ 362989 h 3283527"/>
              <a:gd name="connsiteX5" fmla="*/ 6278880 w 6298277"/>
              <a:gd name="connsiteY5" fmla="*/ 628997 h 3283527"/>
              <a:gd name="connsiteX6" fmla="*/ 6229004 w 6298277"/>
              <a:gd name="connsiteY6" fmla="*/ 878378 h 3283527"/>
              <a:gd name="connsiteX7" fmla="*/ 5863244 w 6298277"/>
              <a:gd name="connsiteY7" fmla="*/ 1127760 h 3283527"/>
              <a:gd name="connsiteX8" fmla="*/ 5430982 w 6298277"/>
              <a:gd name="connsiteY8" fmla="*/ 1294015 h 3283527"/>
              <a:gd name="connsiteX9" fmla="*/ 925484 w 6298277"/>
              <a:gd name="connsiteY9" fmla="*/ 3039687 h 3283527"/>
              <a:gd name="connsiteX10" fmla="*/ 94211 w 6298277"/>
              <a:gd name="connsiteY10" fmla="*/ 2757055 h 3283527"/>
              <a:gd name="connsiteX11" fmla="*/ 360218 w 6298277"/>
              <a:gd name="connsiteY11" fmla="*/ 2424546 h 3283527"/>
              <a:gd name="connsiteX12" fmla="*/ 1324495 w 6298277"/>
              <a:gd name="connsiteY12" fmla="*/ 2075411 h 3283527"/>
              <a:gd name="connsiteX13" fmla="*/ 4067695 w 6298277"/>
              <a:gd name="connsiteY13" fmla="*/ 928255 h 3283527"/>
              <a:gd name="connsiteX14" fmla="*/ 4799215 w 6298277"/>
              <a:gd name="connsiteY14" fmla="*/ 645622 h 328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8277" h="3283527">
                <a:moveTo>
                  <a:pt x="1008611" y="2025535"/>
                </a:moveTo>
                <a:lnTo>
                  <a:pt x="3302924" y="1044633"/>
                </a:lnTo>
                <a:cubicBezTo>
                  <a:pt x="4034444" y="734291"/>
                  <a:pt x="4965469" y="326968"/>
                  <a:pt x="5397731" y="163484"/>
                </a:cubicBezTo>
                <a:cubicBezTo>
                  <a:pt x="5829993" y="0"/>
                  <a:pt x="5757949" y="30480"/>
                  <a:pt x="5896495" y="63731"/>
                </a:cubicBezTo>
                <a:cubicBezTo>
                  <a:pt x="6035041" y="96982"/>
                  <a:pt x="6165273" y="268778"/>
                  <a:pt x="6229004" y="362989"/>
                </a:cubicBezTo>
                <a:cubicBezTo>
                  <a:pt x="6292735" y="457200"/>
                  <a:pt x="6278880" y="543099"/>
                  <a:pt x="6278880" y="628997"/>
                </a:cubicBezTo>
                <a:cubicBezTo>
                  <a:pt x="6278880" y="714895"/>
                  <a:pt x="6298277" y="795251"/>
                  <a:pt x="6229004" y="878378"/>
                </a:cubicBezTo>
                <a:cubicBezTo>
                  <a:pt x="6159731" y="961505"/>
                  <a:pt x="5996248" y="1058487"/>
                  <a:pt x="5863244" y="1127760"/>
                </a:cubicBezTo>
                <a:cubicBezTo>
                  <a:pt x="5730240" y="1197033"/>
                  <a:pt x="5430982" y="1294015"/>
                  <a:pt x="5430982" y="1294015"/>
                </a:cubicBezTo>
                <a:cubicBezTo>
                  <a:pt x="4608022" y="1612669"/>
                  <a:pt x="1814946" y="2795847"/>
                  <a:pt x="925484" y="3039687"/>
                </a:cubicBezTo>
                <a:cubicBezTo>
                  <a:pt x="36022" y="3283527"/>
                  <a:pt x="188422" y="2859579"/>
                  <a:pt x="94211" y="2757055"/>
                </a:cubicBezTo>
                <a:cubicBezTo>
                  <a:pt x="0" y="2654532"/>
                  <a:pt x="155171" y="2538153"/>
                  <a:pt x="360218" y="2424546"/>
                </a:cubicBezTo>
                <a:cubicBezTo>
                  <a:pt x="565265" y="2310939"/>
                  <a:pt x="706582" y="2324793"/>
                  <a:pt x="1324495" y="2075411"/>
                </a:cubicBezTo>
                <a:cubicBezTo>
                  <a:pt x="1942408" y="1826029"/>
                  <a:pt x="3488575" y="1166553"/>
                  <a:pt x="4067695" y="928255"/>
                </a:cubicBezTo>
                <a:cubicBezTo>
                  <a:pt x="4646815" y="689957"/>
                  <a:pt x="4723015" y="667789"/>
                  <a:pt x="4799215" y="645622"/>
                </a:cubicBezTo>
              </a:path>
            </a:pathLst>
          </a:custGeom>
          <a:noFill/>
          <a:ln w="76200" cap="flat" cmpd="sng" algn="ctr">
            <a:solidFill>
              <a:srgbClr val="FF00FF"/>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5" name="Freeform 44"/>
          <p:cNvSpPr/>
          <p:nvPr/>
        </p:nvSpPr>
        <p:spPr bwMode="auto">
          <a:xfrm>
            <a:off x="2209210" y="1897280"/>
            <a:ext cx="6298277" cy="3283527"/>
          </a:xfrm>
          <a:custGeom>
            <a:avLst/>
            <a:gdLst>
              <a:gd name="connsiteX0" fmla="*/ 1008611 w 6298277"/>
              <a:gd name="connsiteY0" fmla="*/ 2025535 h 3283527"/>
              <a:gd name="connsiteX1" fmla="*/ 3302924 w 6298277"/>
              <a:gd name="connsiteY1" fmla="*/ 1044633 h 3283527"/>
              <a:gd name="connsiteX2" fmla="*/ 5397731 w 6298277"/>
              <a:gd name="connsiteY2" fmla="*/ 163484 h 3283527"/>
              <a:gd name="connsiteX3" fmla="*/ 5896495 w 6298277"/>
              <a:gd name="connsiteY3" fmla="*/ 63731 h 3283527"/>
              <a:gd name="connsiteX4" fmla="*/ 6229004 w 6298277"/>
              <a:gd name="connsiteY4" fmla="*/ 362989 h 3283527"/>
              <a:gd name="connsiteX5" fmla="*/ 6278880 w 6298277"/>
              <a:gd name="connsiteY5" fmla="*/ 628997 h 3283527"/>
              <a:gd name="connsiteX6" fmla="*/ 6229004 w 6298277"/>
              <a:gd name="connsiteY6" fmla="*/ 878378 h 3283527"/>
              <a:gd name="connsiteX7" fmla="*/ 5863244 w 6298277"/>
              <a:gd name="connsiteY7" fmla="*/ 1127760 h 3283527"/>
              <a:gd name="connsiteX8" fmla="*/ 5430982 w 6298277"/>
              <a:gd name="connsiteY8" fmla="*/ 1294015 h 3283527"/>
              <a:gd name="connsiteX9" fmla="*/ 925484 w 6298277"/>
              <a:gd name="connsiteY9" fmla="*/ 3039687 h 3283527"/>
              <a:gd name="connsiteX10" fmla="*/ 94211 w 6298277"/>
              <a:gd name="connsiteY10" fmla="*/ 2757055 h 3283527"/>
              <a:gd name="connsiteX11" fmla="*/ 360218 w 6298277"/>
              <a:gd name="connsiteY11" fmla="*/ 2424546 h 3283527"/>
              <a:gd name="connsiteX12" fmla="*/ 1324495 w 6298277"/>
              <a:gd name="connsiteY12" fmla="*/ 2075411 h 3283527"/>
              <a:gd name="connsiteX13" fmla="*/ 4067695 w 6298277"/>
              <a:gd name="connsiteY13" fmla="*/ 928255 h 3283527"/>
              <a:gd name="connsiteX14" fmla="*/ 4799215 w 6298277"/>
              <a:gd name="connsiteY14" fmla="*/ 645622 h 3283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8277" h="3283527">
                <a:moveTo>
                  <a:pt x="1008611" y="2025535"/>
                </a:moveTo>
                <a:lnTo>
                  <a:pt x="3302924" y="1044633"/>
                </a:lnTo>
                <a:cubicBezTo>
                  <a:pt x="4034444" y="734291"/>
                  <a:pt x="4965469" y="326968"/>
                  <a:pt x="5397731" y="163484"/>
                </a:cubicBezTo>
                <a:cubicBezTo>
                  <a:pt x="5829993" y="0"/>
                  <a:pt x="5757949" y="30480"/>
                  <a:pt x="5896495" y="63731"/>
                </a:cubicBezTo>
                <a:cubicBezTo>
                  <a:pt x="6035041" y="96982"/>
                  <a:pt x="6165273" y="268778"/>
                  <a:pt x="6229004" y="362989"/>
                </a:cubicBezTo>
                <a:cubicBezTo>
                  <a:pt x="6292735" y="457200"/>
                  <a:pt x="6278880" y="543099"/>
                  <a:pt x="6278880" y="628997"/>
                </a:cubicBezTo>
                <a:cubicBezTo>
                  <a:pt x="6278880" y="714895"/>
                  <a:pt x="6298277" y="795251"/>
                  <a:pt x="6229004" y="878378"/>
                </a:cubicBezTo>
                <a:cubicBezTo>
                  <a:pt x="6159731" y="961505"/>
                  <a:pt x="5996248" y="1058487"/>
                  <a:pt x="5863244" y="1127760"/>
                </a:cubicBezTo>
                <a:cubicBezTo>
                  <a:pt x="5730240" y="1197033"/>
                  <a:pt x="5430982" y="1294015"/>
                  <a:pt x="5430982" y="1294015"/>
                </a:cubicBezTo>
                <a:cubicBezTo>
                  <a:pt x="4608022" y="1612669"/>
                  <a:pt x="1814946" y="2795847"/>
                  <a:pt x="925484" y="3039687"/>
                </a:cubicBezTo>
                <a:cubicBezTo>
                  <a:pt x="36022" y="3283527"/>
                  <a:pt x="188422" y="2859579"/>
                  <a:pt x="94211" y="2757055"/>
                </a:cubicBezTo>
                <a:cubicBezTo>
                  <a:pt x="0" y="2654532"/>
                  <a:pt x="155171" y="2538153"/>
                  <a:pt x="360218" y="2424546"/>
                </a:cubicBezTo>
                <a:cubicBezTo>
                  <a:pt x="565265" y="2310939"/>
                  <a:pt x="706582" y="2324793"/>
                  <a:pt x="1324495" y="2075411"/>
                </a:cubicBezTo>
                <a:cubicBezTo>
                  <a:pt x="1942408" y="1826029"/>
                  <a:pt x="3488575" y="1166553"/>
                  <a:pt x="4067695" y="928255"/>
                </a:cubicBezTo>
                <a:cubicBezTo>
                  <a:pt x="4646815" y="689957"/>
                  <a:pt x="4723015" y="667789"/>
                  <a:pt x="4799215" y="645622"/>
                </a:cubicBezTo>
              </a:path>
            </a:pathLst>
          </a:custGeom>
          <a:noFill/>
          <a:ln w="76200" cap="flat" cmpd="sng" algn="ctr">
            <a:solidFill>
              <a:srgbClr val="FF00FF"/>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44" grpId="0" animBg="1"/>
      <p:bldP spid="4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p:txBody>
          <a:bodyPr/>
          <a:lstStyle/>
          <a:p>
            <a:r>
              <a:rPr lang="en-US" altLang="en-US" dirty="0" smtClean="0"/>
              <a:t>Summary</a:t>
            </a:r>
          </a:p>
        </p:txBody>
      </p:sp>
      <p:sp>
        <p:nvSpPr>
          <p:cNvPr id="66565" name="Text Box 5"/>
          <p:cNvSpPr txBox="1">
            <a:spLocks noChangeArrowheads="1"/>
          </p:cNvSpPr>
          <p:nvPr/>
        </p:nvSpPr>
        <p:spPr bwMode="auto">
          <a:xfrm>
            <a:off x="355599" y="1074738"/>
            <a:ext cx="8305321" cy="197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1200"/>
              </a:spcBef>
            </a:pPr>
            <a:r>
              <a:rPr lang="en-US" altLang="en-US" b="1" dirty="0">
                <a:latin typeface="Arial" panose="020B0604020202020204" pitchFamily="34" charset="0"/>
              </a:rPr>
              <a:t>Land Seismic </a:t>
            </a:r>
          </a:p>
          <a:p>
            <a:pPr>
              <a:lnSpc>
                <a:spcPct val="85000"/>
              </a:lnSpc>
              <a:spcBef>
                <a:spcPts val="1200"/>
              </a:spcBef>
              <a:tabLst>
                <a:tab pos="620713" algn="l"/>
              </a:tabLst>
            </a:pPr>
            <a:r>
              <a:rPr lang="en-US" altLang="en-US" dirty="0">
                <a:latin typeface="Arial" panose="020B0604020202020204" pitchFamily="34" charset="0"/>
              </a:rPr>
              <a:t>    The source produces ground motion that is reflected in </a:t>
            </a:r>
            <a:r>
              <a:rPr lang="en-US" altLang="en-US" dirty="0" smtClean="0">
                <a:latin typeface="Arial" panose="020B0604020202020204" pitchFamily="34" charset="0"/>
              </a:rPr>
              <a:t>	the </a:t>
            </a:r>
            <a:r>
              <a:rPr lang="en-US" altLang="en-US" dirty="0">
                <a:latin typeface="Arial" panose="020B0604020202020204" pitchFamily="34" charset="0"/>
              </a:rPr>
              <a:t>subsurface and then recorded by geophones.  </a:t>
            </a:r>
            <a:r>
              <a:rPr lang="en-US" altLang="en-US" dirty="0" smtClean="0">
                <a:latin typeface="Arial" panose="020B0604020202020204" pitchFamily="34" charset="0"/>
              </a:rPr>
              <a:t>	Typically</a:t>
            </a:r>
            <a:r>
              <a:rPr lang="en-US" altLang="en-US" dirty="0">
                <a:latin typeface="Arial" panose="020B0604020202020204" pitchFamily="34" charset="0"/>
              </a:rPr>
              <a:t>, the source of ground motion is vibroseis and </a:t>
            </a:r>
            <a:r>
              <a:rPr lang="en-US" altLang="en-US" dirty="0" smtClean="0">
                <a:latin typeface="Arial" panose="020B0604020202020204" pitchFamily="34" charset="0"/>
              </a:rPr>
              <a:t>	occasionally </a:t>
            </a:r>
            <a:r>
              <a:rPr lang="en-US" altLang="en-US" dirty="0">
                <a:latin typeface="Arial" panose="020B0604020202020204" pitchFamily="34" charset="0"/>
              </a:rPr>
              <a:t>dynamite. </a:t>
            </a:r>
          </a:p>
        </p:txBody>
      </p:sp>
      <p:pic>
        <p:nvPicPr>
          <p:cNvPr id="4" name="Picture 3" descr="Vibrators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4100" y="2876550"/>
            <a:ext cx="4495800" cy="337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20222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4"/>
          <p:cNvSpPr>
            <a:spLocks noGrp="1" noChangeArrowheads="1"/>
          </p:cNvSpPr>
          <p:nvPr>
            <p:ph type="title"/>
          </p:nvPr>
        </p:nvSpPr>
        <p:spPr/>
        <p:txBody>
          <a:bodyPr/>
          <a:lstStyle/>
          <a:p>
            <a:r>
              <a:rPr lang="en-US" altLang="en-US" dirty="0" smtClean="0"/>
              <a:t>Summary</a:t>
            </a:r>
          </a:p>
        </p:txBody>
      </p:sp>
      <p:sp>
        <p:nvSpPr>
          <p:cNvPr id="66565" name="Text Box 5"/>
          <p:cNvSpPr txBox="1">
            <a:spLocks noChangeArrowheads="1"/>
          </p:cNvSpPr>
          <p:nvPr/>
        </p:nvSpPr>
        <p:spPr bwMode="auto">
          <a:xfrm>
            <a:off x="355599" y="1074738"/>
            <a:ext cx="8305321" cy="250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1200"/>
              </a:spcBef>
            </a:pPr>
            <a:r>
              <a:rPr lang="en-US" altLang="en-US" b="1" dirty="0" smtClean="0">
                <a:latin typeface="Arial" panose="020B0604020202020204" pitchFamily="34" charset="0"/>
              </a:rPr>
              <a:t>Marine </a:t>
            </a:r>
            <a:r>
              <a:rPr lang="en-US" altLang="en-US" b="1" dirty="0">
                <a:latin typeface="Arial" panose="020B0604020202020204" pitchFamily="34" charset="0"/>
              </a:rPr>
              <a:t>Seismic</a:t>
            </a:r>
          </a:p>
          <a:p>
            <a:pPr>
              <a:lnSpc>
                <a:spcPct val="85000"/>
              </a:lnSpc>
              <a:spcBef>
                <a:spcPts val="1200"/>
              </a:spcBef>
              <a:tabLst>
                <a:tab pos="620713" algn="l"/>
              </a:tabLst>
            </a:pPr>
            <a:r>
              <a:rPr lang="en-US" altLang="en-US" dirty="0">
                <a:latin typeface="Arial" panose="020B0604020202020204" pitchFamily="34" charset="0"/>
              </a:rPr>
              <a:t>    The source is usually compressed air, producing a </a:t>
            </a:r>
            <a:r>
              <a:rPr lang="en-US" altLang="en-US" dirty="0" smtClean="0">
                <a:latin typeface="Arial" panose="020B0604020202020204" pitchFamily="34" charset="0"/>
              </a:rPr>
              <a:t>	pressure </a:t>
            </a:r>
            <a:r>
              <a:rPr lang="en-US" altLang="en-US" dirty="0">
                <a:latin typeface="Arial" panose="020B0604020202020204" pitchFamily="34" charset="0"/>
              </a:rPr>
              <a:t>wave that is reflected in the subsurface and </a:t>
            </a:r>
            <a:r>
              <a:rPr lang="en-US" altLang="en-US" dirty="0" smtClean="0">
                <a:latin typeface="Arial" panose="020B0604020202020204" pitchFamily="34" charset="0"/>
              </a:rPr>
              <a:t>	recorded </a:t>
            </a:r>
            <a:r>
              <a:rPr lang="en-US" altLang="en-US" dirty="0">
                <a:latin typeface="Arial" panose="020B0604020202020204" pitchFamily="34" charset="0"/>
              </a:rPr>
              <a:t>by hydrophones that are pressure detectors. </a:t>
            </a:r>
            <a:r>
              <a:rPr lang="en-US" altLang="en-US" dirty="0" smtClean="0">
                <a:latin typeface="Arial" panose="020B0604020202020204" pitchFamily="34" charset="0"/>
              </a:rPr>
              <a:t>	The </a:t>
            </a:r>
            <a:r>
              <a:rPr lang="en-US" altLang="en-US" dirty="0">
                <a:latin typeface="Arial" panose="020B0604020202020204" pitchFamily="34" charset="0"/>
              </a:rPr>
              <a:t>efficiency acquiring a marine 3-D survey is </a:t>
            </a:r>
            <a:r>
              <a:rPr lang="en-US" altLang="en-US" dirty="0" smtClean="0">
                <a:latin typeface="Arial" panose="020B0604020202020204" pitchFamily="34" charset="0"/>
              </a:rPr>
              <a:t>	produced </a:t>
            </a:r>
            <a:r>
              <a:rPr lang="en-US" altLang="en-US" dirty="0">
                <a:latin typeface="Arial" panose="020B0604020202020204" pitchFamily="34" charset="0"/>
              </a:rPr>
              <a:t>by the boat towing multiple </a:t>
            </a:r>
            <a:r>
              <a:rPr lang="en-US" altLang="en-US" dirty="0" smtClean="0">
                <a:latin typeface="Arial" panose="020B0604020202020204" pitchFamily="34" charset="0"/>
              </a:rPr>
              <a:t>source arrays and 	multiple streamers.</a:t>
            </a:r>
            <a:endParaRPr lang="en-US" altLang="en-US" dirty="0">
              <a:latin typeface="Arial" panose="020B0604020202020204" pitchFamily="34" charset="0"/>
            </a:endParaRPr>
          </a:p>
        </p:txBody>
      </p:sp>
      <p:pic>
        <p:nvPicPr>
          <p:cNvPr id="4" name="Picture 3" descr="Geco"/>
          <p:cNvPicPr>
            <a:picLocks noChangeAspect="1" noChangeArrowheads="1"/>
          </p:cNvPicPr>
          <p:nvPr/>
        </p:nvPicPr>
        <p:blipFill>
          <a:blip r:embed="rId3" cstate="print">
            <a:extLst>
              <a:ext uri="{28A0092B-C50C-407E-A947-70E740481C1C}">
                <a14:useLocalDpi xmlns:a14="http://schemas.microsoft.com/office/drawing/2010/main" val="0"/>
              </a:ext>
            </a:extLst>
          </a:blip>
          <a:srcRect t="6984" b="40971"/>
          <a:stretch>
            <a:fillRect/>
          </a:stretch>
        </p:blipFill>
        <p:spPr bwMode="auto">
          <a:xfrm>
            <a:off x="2374901" y="3455206"/>
            <a:ext cx="4417518" cy="290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42439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p:txBody>
          <a:bodyPr/>
          <a:lstStyle/>
          <a:p>
            <a:r>
              <a:rPr lang="en-US" altLang="en-US" dirty="0" smtClean="0"/>
              <a:t>Summary</a:t>
            </a:r>
          </a:p>
        </p:txBody>
      </p:sp>
      <p:sp>
        <p:nvSpPr>
          <p:cNvPr id="67589" name="Text Box 5"/>
          <p:cNvSpPr txBox="1">
            <a:spLocks noChangeArrowheads="1"/>
          </p:cNvSpPr>
          <p:nvPr/>
        </p:nvSpPr>
        <p:spPr bwMode="auto">
          <a:xfrm>
            <a:off x="427037" y="1063625"/>
            <a:ext cx="8285641"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a:defRPr sz="2400">
                <a:solidFill>
                  <a:schemeClr val="tx1"/>
                </a:solidFill>
                <a:latin typeface="Times New Roman" panose="02020603050405020304" pitchFamily="18" charset="0"/>
              </a:defRPr>
            </a:lvl1pPr>
            <a:lvl2pPr marL="455613">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ts val="1200"/>
              </a:spcBef>
            </a:pPr>
            <a:r>
              <a:rPr lang="en-US" altLang="en-US" b="1" dirty="0">
                <a:latin typeface="Arial" panose="020B0604020202020204" pitchFamily="34" charset="0"/>
              </a:rPr>
              <a:t>Survey Design</a:t>
            </a:r>
            <a:r>
              <a:rPr lang="en-US" altLang="en-US" dirty="0">
                <a:latin typeface="Arial" panose="020B0604020202020204" pitchFamily="34" charset="0"/>
              </a:rPr>
              <a:t> </a:t>
            </a:r>
          </a:p>
          <a:p>
            <a:pPr lvl="1">
              <a:lnSpc>
                <a:spcPct val="85000"/>
              </a:lnSpc>
              <a:spcBef>
                <a:spcPts val="1200"/>
              </a:spcBef>
              <a:tabLst>
                <a:tab pos="741363" algn="l"/>
              </a:tabLst>
            </a:pPr>
            <a:r>
              <a:rPr lang="en-US" altLang="en-US" dirty="0">
                <a:latin typeface="Arial" panose="020B0604020202020204" pitchFamily="34" charset="0"/>
              </a:rPr>
              <a:t>To properly image and migrate dipping reflectors, the </a:t>
            </a:r>
            <a:r>
              <a:rPr lang="en-US" altLang="en-US" dirty="0" smtClean="0">
                <a:latin typeface="Arial" panose="020B0604020202020204" pitchFamily="34" charset="0"/>
              </a:rPr>
              <a:t>	acquisition </a:t>
            </a:r>
            <a:r>
              <a:rPr lang="en-US" altLang="en-US" dirty="0">
                <a:latin typeface="Arial" panose="020B0604020202020204" pitchFamily="34" charset="0"/>
              </a:rPr>
              <a:t>layout must be designed to record the data </a:t>
            </a:r>
            <a:r>
              <a:rPr lang="en-US" altLang="en-US" dirty="0" smtClean="0">
                <a:latin typeface="Arial" panose="020B0604020202020204" pitchFamily="34" charset="0"/>
              </a:rPr>
              <a:t>	over </a:t>
            </a:r>
            <a:r>
              <a:rPr lang="en-US" altLang="en-US" dirty="0">
                <a:latin typeface="Arial" panose="020B0604020202020204" pitchFamily="34" charset="0"/>
              </a:rPr>
              <a:t>a large enough area that reflections from the </a:t>
            </a:r>
            <a:r>
              <a:rPr lang="en-US" altLang="en-US" dirty="0" smtClean="0">
                <a:latin typeface="Arial" panose="020B0604020202020204" pitchFamily="34" charset="0"/>
              </a:rPr>
              <a:t>	zone </a:t>
            </a:r>
            <a:r>
              <a:rPr lang="en-US" altLang="en-US" dirty="0">
                <a:latin typeface="Arial" panose="020B0604020202020204" pitchFamily="34" charset="0"/>
              </a:rPr>
              <a:t>of interest are properly represented in the data.  </a:t>
            </a:r>
          </a:p>
          <a:p>
            <a:pPr lvl="1">
              <a:lnSpc>
                <a:spcPct val="85000"/>
              </a:lnSpc>
              <a:spcBef>
                <a:spcPts val="1200"/>
              </a:spcBef>
              <a:tabLst>
                <a:tab pos="741363" algn="l"/>
              </a:tabLst>
            </a:pPr>
            <a:r>
              <a:rPr lang="en-US" altLang="en-US" dirty="0" smtClean="0">
                <a:latin typeface="Arial" panose="020B0604020202020204" pitchFamily="34" charset="0"/>
              </a:rPr>
              <a:t>This </a:t>
            </a:r>
            <a:r>
              <a:rPr lang="en-US" altLang="en-US" dirty="0">
                <a:latin typeface="Arial" panose="020B0604020202020204" pitchFamily="34" charset="0"/>
              </a:rPr>
              <a:t>also includes recording enough reflection time that </a:t>
            </a:r>
            <a:r>
              <a:rPr lang="en-US" altLang="en-US" dirty="0" smtClean="0">
                <a:latin typeface="Arial" panose="020B0604020202020204" pitchFamily="34" charset="0"/>
              </a:rPr>
              <a:t>	the </a:t>
            </a:r>
            <a:r>
              <a:rPr lang="en-US" altLang="en-US" dirty="0">
                <a:latin typeface="Arial" panose="020B0604020202020204" pitchFamily="34" charset="0"/>
              </a:rPr>
              <a:t>unmigrated image is captured. </a:t>
            </a:r>
            <a:r>
              <a:rPr lang="en-US" altLang="en-US" dirty="0" smtClean="0">
                <a:latin typeface="Arial" panose="020B0604020202020204" pitchFamily="34" charset="0"/>
              </a:rPr>
              <a:t>Dipping </a:t>
            </a:r>
            <a:r>
              <a:rPr lang="en-US" altLang="en-US" dirty="0">
                <a:latin typeface="Arial" panose="020B0604020202020204" pitchFamily="34" charset="0"/>
              </a:rPr>
              <a:t>reflectors </a:t>
            </a:r>
            <a:r>
              <a:rPr lang="en-US" altLang="en-US" dirty="0" smtClean="0">
                <a:latin typeface="Arial" panose="020B0604020202020204" pitchFamily="34" charset="0"/>
              </a:rPr>
              <a:t>	must </a:t>
            </a:r>
            <a:r>
              <a:rPr lang="en-US" altLang="en-US" dirty="0">
                <a:latin typeface="Arial" panose="020B0604020202020204" pitchFamily="34" charset="0"/>
              </a:rPr>
              <a:t>have sufficient horizontal sampling that they can </a:t>
            </a:r>
            <a:r>
              <a:rPr lang="en-US" altLang="en-US" dirty="0" smtClean="0">
                <a:latin typeface="Arial" panose="020B0604020202020204" pitchFamily="34" charset="0"/>
              </a:rPr>
              <a:t>	be </a:t>
            </a:r>
            <a:r>
              <a:rPr lang="en-US" altLang="en-US" dirty="0">
                <a:latin typeface="Arial" panose="020B0604020202020204" pitchFamily="34" charset="0"/>
              </a:rPr>
              <a:t>properly migrated.  </a:t>
            </a:r>
          </a:p>
          <a:p>
            <a:pPr lvl="1">
              <a:lnSpc>
                <a:spcPct val="85000"/>
              </a:lnSpc>
              <a:spcBef>
                <a:spcPts val="1200"/>
              </a:spcBef>
              <a:tabLst>
                <a:tab pos="741363" algn="l"/>
              </a:tabLst>
            </a:pPr>
            <a:r>
              <a:rPr lang="en-US" altLang="en-US" dirty="0">
                <a:latin typeface="Arial" panose="020B0604020202020204" pitchFamily="34" charset="0"/>
              </a:rPr>
              <a:t>In noise-problem areas, the design must attenuate as </a:t>
            </a:r>
            <a:r>
              <a:rPr lang="en-US" altLang="en-US" dirty="0" smtClean="0">
                <a:latin typeface="Arial" panose="020B0604020202020204" pitchFamily="34" charset="0"/>
              </a:rPr>
              <a:t>	much </a:t>
            </a:r>
            <a:r>
              <a:rPr lang="en-US" altLang="en-US" dirty="0">
                <a:latin typeface="Arial" panose="020B0604020202020204" pitchFamily="34" charset="0"/>
              </a:rPr>
              <a:t>noise as possible, enhance signal, and properly </a:t>
            </a:r>
            <a:r>
              <a:rPr lang="en-US" altLang="en-US" dirty="0" smtClean="0">
                <a:latin typeface="Arial" panose="020B0604020202020204" pitchFamily="34" charset="0"/>
              </a:rPr>
              <a:t>	sample </a:t>
            </a:r>
            <a:r>
              <a:rPr lang="en-US" altLang="en-US" dirty="0">
                <a:latin typeface="Arial" panose="020B0604020202020204" pitchFamily="34" charset="0"/>
              </a:rPr>
              <a:t>remaining noise for removal by processing.</a:t>
            </a:r>
          </a:p>
          <a:p>
            <a:pPr>
              <a:lnSpc>
                <a:spcPct val="85000"/>
              </a:lnSpc>
              <a:spcBef>
                <a:spcPts val="1200"/>
              </a:spcBef>
            </a:pPr>
            <a:endParaRPr lang="en-US" altLang="en-US" dirty="0">
              <a:latin typeface="Arial" panose="020B0604020202020204" pitchFamily="34" charset="0"/>
            </a:endParaRPr>
          </a:p>
        </p:txBody>
      </p:sp>
    </p:spTree>
    <p:extLst>
      <p:ext uri="{BB962C8B-B14F-4D97-AF65-F5344CB8AC3E}">
        <p14:creationId xmlns:p14="http://schemas.microsoft.com/office/powerpoint/2010/main" val="376124790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Thus Far…</a:t>
            </a:r>
            <a:endParaRPr lang="en-US" dirty="0"/>
          </a:p>
        </p:txBody>
      </p:sp>
      <p:sp>
        <p:nvSpPr>
          <p:cNvPr id="3" name="Rectangle 3"/>
          <p:cNvSpPr txBox="1">
            <a:spLocks noChangeArrowheads="1"/>
          </p:cNvSpPr>
          <p:nvPr/>
        </p:nvSpPr>
        <p:spPr bwMode="auto">
          <a:xfrm>
            <a:off x="457200" y="1060704"/>
            <a:ext cx="8229600" cy="360883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a:lstStyle>
          <a:p>
            <a:pPr marL="284163" indent="-284163">
              <a:lnSpc>
                <a:spcPct val="95000"/>
              </a:lnSpc>
              <a:spcBef>
                <a:spcPts val="1200"/>
              </a:spcBef>
              <a:tabLst>
                <a:tab pos="520700" algn="l"/>
              </a:tabLst>
              <a:defRPr/>
            </a:pPr>
            <a:r>
              <a:rPr lang="en-US" sz="2400" kern="0" dirty="0" smtClean="0">
                <a:latin typeface="Tahoma" pitchFamily="34" charset="0"/>
              </a:rPr>
              <a:t>In the past, we have described and used 2D seismic data</a:t>
            </a:r>
          </a:p>
          <a:p>
            <a:pPr marL="284163" indent="-284163">
              <a:lnSpc>
                <a:spcPct val="95000"/>
              </a:lnSpc>
              <a:spcBef>
                <a:spcPts val="1200"/>
              </a:spcBef>
              <a:tabLst>
                <a:tab pos="520700" algn="l"/>
              </a:tabLst>
              <a:defRPr/>
            </a:pPr>
            <a:r>
              <a:rPr lang="en-US" sz="2400" kern="0" dirty="0" smtClean="0">
                <a:latin typeface="Tahoma" pitchFamily="34" charset="0"/>
              </a:rPr>
              <a:t>A 2D seismic survey is a series of single lines acquired in 	a geographic area, usually at the same time</a:t>
            </a:r>
          </a:p>
          <a:p>
            <a:pPr marL="284163" indent="-284163">
              <a:lnSpc>
                <a:spcPct val="95000"/>
              </a:lnSpc>
              <a:spcBef>
                <a:spcPts val="1200"/>
              </a:spcBef>
              <a:tabLst>
                <a:tab pos="520700" algn="l"/>
              </a:tabLst>
              <a:defRPr/>
            </a:pPr>
            <a:r>
              <a:rPr lang="en-US" sz="2400" kern="0" dirty="0" smtClean="0">
                <a:latin typeface="Tahoma" pitchFamily="34" charset="0"/>
              </a:rPr>
              <a:t>The subsurface is sampled densely along the shot lines</a:t>
            </a:r>
          </a:p>
          <a:p>
            <a:pPr marL="284163" indent="-284163">
              <a:lnSpc>
                <a:spcPct val="95000"/>
              </a:lnSpc>
              <a:spcBef>
                <a:spcPts val="1200"/>
              </a:spcBef>
              <a:tabLst>
                <a:tab pos="520700" algn="l"/>
              </a:tabLst>
              <a:defRPr/>
            </a:pPr>
            <a:r>
              <a:rPr lang="en-US" sz="2400" kern="0" dirty="0" smtClean="0">
                <a:latin typeface="Tahoma" pitchFamily="34" charset="0"/>
              </a:rPr>
              <a:t>There is one source array and one line of receivers</a:t>
            </a:r>
          </a:p>
          <a:p>
            <a:pPr marL="284163" indent="-284163">
              <a:lnSpc>
                <a:spcPct val="95000"/>
              </a:lnSpc>
              <a:spcBef>
                <a:spcPts val="1200"/>
              </a:spcBef>
              <a:tabLst>
                <a:tab pos="520700" algn="l"/>
              </a:tabLst>
              <a:defRPr/>
            </a:pPr>
            <a:r>
              <a:rPr lang="en-US" sz="2400" kern="0" dirty="0" smtClean="0">
                <a:latin typeface="Tahoma" pitchFamily="34" charset="0"/>
              </a:rPr>
              <a:t>Distance between individual lines can be between one (1) mile and tens (10s) of miles</a:t>
            </a:r>
          </a:p>
        </p:txBody>
      </p:sp>
      <p:pic>
        <p:nvPicPr>
          <p:cNvPr id="4" name="Picture 3"/>
          <p:cNvPicPr>
            <a:picLocks noChangeAspect="1"/>
          </p:cNvPicPr>
          <p:nvPr/>
        </p:nvPicPr>
        <p:blipFill>
          <a:blip r:embed="rId3" cstate="print"/>
          <a:stretch>
            <a:fillRect/>
          </a:stretch>
        </p:blipFill>
        <p:spPr>
          <a:xfrm>
            <a:off x="1332272" y="4318735"/>
            <a:ext cx="2581085" cy="1890039"/>
          </a:xfrm>
          <a:prstGeom prst="rect">
            <a:avLst/>
          </a:prstGeom>
        </p:spPr>
      </p:pic>
      <p:grpSp>
        <p:nvGrpSpPr>
          <p:cNvPr id="14" name="Group 13"/>
          <p:cNvGrpSpPr>
            <a:grpSpLocks noChangeAspect="1"/>
          </p:cNvGrpSpPr>
          <p:nvPr/>
        </p:nvGrpSpPr>
        <p:grpSpPr>
          <a:xfrm>
            <a:off x="1308457" y="5946198"/>
            <a:ext cx="837089" cy="267339"/>
            <a:chOff x="224078" y="5486718"/>
            <a:chExt cx="935662" cy="334174"/>
          </a:xfrm>
        </p:grpSpPr>
        <p:sp>
          <p:nvSpPr>
            <p:cNvPr id="7" name="Rectangle 26"/>
            <p:cNvSpPr>
              <a:spLocks noChangeAspect="1" noChangeArrowheads="1"/>
            </p:cNvSpPr>
            <p:nvPr/>
          </p:nvSpPr>
          <p:spPr bwMode="auto">
            <a:xfrm>
              <a:off x="389826" y="5486718"/>
              <a:ext cx="153988" cy="95250"/>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800" dirty="0"/>
            </a:p>
          </p:txBody>
        </p:sp>
        <p:sp>
          <p:nvSpPr>
            <p:cNvPr id="8" name="Rectangle 27"/>
            <p:cNvSpPr>
              <a:spLocks noChangeAspect="1" noChangeArrowheads="1"/>
            </p:cNvSpPr>
            <p:nvPr/>
          </p:nvSpPr>
          <p:spPr bwMode="auto">
            <a:xfrm>
              <a:off x="543814" y="5486718"/>
              <a:ext cx="153987" cy="95250"/>
            </a:xfrm>
            <a:prstGeom prst="rect">
              <a:avLst/>
            </a:prstGeom>
            <a:solidFill>
              <a:srgbClr val="FFFF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800" dirty="0"/>
            </a:p>
          </p:txBody>
        </p:sp>
        <p:sp>
          <p:nvSpPr>
            <p:cNvPr id="9" name="Rectangle 28"/>
            <p:cNvSpPr>
              <a:spLocks noChangeAspect="1" noChangeArrowheads="1"/>
            </p:cNvSpPr>
            <p:nvPr/>
          </p:nvSpPr>
          <p:spPr bwMode="auto">
            <a:xfrm>
              <a:off x="697801" y="5486718"/>
              <a:ext cx="153988" cy="95250"/>
            </a:xfrm>
            <a:prstGeom prst="rect">
              <a:avLst/>
            </a:prstGeom>
            <a:solidFill>
              <a:srgbClr val="FF00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800" dirty="0"/>
            </a:p>
          </p:txBody>
        </p:sp>
        <p:sp>
          <p:nvSpPr>
            <p:cNvPr id="10" name="Rectangle 29"/>
            <p:cNvSpPr>
              <a:spLocks noChangeAspect="1" noChangeArrowheads="1"/>
            </p:cNvSpPr>
            <p:nvPr/>
          </p:nvSpPr>
          <p:spPr bwMode="auto">
            <a:xfrm>
              <a:off x="851789" y="5486718"/>
              <a:ext cx="152400" cy="95250"/>
            </a:xfrm>
            <a:prstGeom prst="rect">
              <a:avLst/>
            </a:prstGeom>
            <a:solidFill>
              <a:srgbClr val="FFFF00"/>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800" dirty="0"/>
            </a:p>
          </p:txBody>
        </p:sp>
        <p:sp>
          <p:nvSpPr>
            <p:cNvPr id="12" name="Text Box 31"/>
            <p:cNvSpPr txBox="1">
              <a:spLocks noChangeAspect="1" noChangeArrowheads="1"/>
            </p:cNvSpPr>
            <p:nvPr/>
          </p:nvSpPr>
          <p:spPr bwMode="auto">
            <a:xfrm>
              <a:off x="224078" y="5570823"/>
              <a:ext cx="935662" cy="25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700" b="1" dirty="0">
                  <a:latin typeface="Verdana" panose="020B0604030504040204" pitchFamily="34" charset="0"/>
                </a:rPr>
                <a:t> 0  </a:t>
              </a:r>
              <a:r>
                <a:rPr lang="en-US" altLang="en-US" sz="700" b="1" dirty="0" smtClean="0">
                  <a:latin typeface="Verdana" panose="020B0604030504040204" pitchFamily="34" charset="0"/>
                </a:rPr>
                <a:t>   km    20</a:t>
              </a:r>
              <a:endParaRPr lang="en-US" altLang="en-US" sz="700" b="1" dirty="0">
                <a:latin typeface="Verdana" panose="020B0604030504040204" pitchFamily="34" charset="0"/>
              </a:endParaRPr>
            </a:p>
          </p:txBody>
        </p:sp>
      </p:grpSp>
      <p:grpSp>
        <p:nvGrpSpPr>
          <p:cNvPr id="15" name="Group 14"/>
          <p:cNvGrpSpPr/>
          <p:nvPr/>
        </p:nvGrpSpPr>
        <p:grpSpPr>
          <a:xfrm>
            <a:off x="5367356" y="4166873"/>
            <a:ext cx="2447096" cy="2136497"/>
            <a:chOff x="2724979" y="2714625"/>
            <a:chExt cx="2447096" cy="2136497"/>
          </a:xfrm>
        </p:grpSpPr>
        <p:sp>
          <p:nvSpPr>
            <p:cNvPr id="16" name="Rectangle 15"/>
            <p:cNvSpPr/>
            <p:nvPr/>
          </p:nvSpPr>
          <p:spPr bwMode="auto">
            <a:xfrm>
              <a:off x="2724979" y="2714625"/>
              <a:ext cx="2447096" cy="2136497"/>
            </a:xfrm>
            <a:prstGeom prst="rect">
              <a:avLst/>
            </a:prstGeom>
            <a:solidFill>
              <a:schemeClr val="bg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Times New Roman" pitchFamily="18" charset="0"/>
              </a:endParaRPr>
            </a:p>
          </p:txBody>
        </p:sp>
        <p:grpSp>
          <p:nvGrpSpPr>
            <p:cNvPr id="17" name="Group 37"/>
            <p:cNvGrpSpPr>
              <a:grpSpLocks noChangeAspect="1"/>
            </p:cNvGrpSpPr>
            <p:nvPr/>
          </p:nvGrpSpPr>
          <p:grpSpPr>
            <a:xfrm>
              <a:off x="2880469" y="2833096"/>
              <a:ext cx="2257433" cy="1889077"/>
              <a:chOff x="3013818" y="2899771"/>
              <a:chExt cx="2687420" cy="2248901"/>
            </a:xfrm>
          </p:grpSpPr>
          <p:sp>
            <p:nvSpPr>
              <p:cNvPr id="18" name="Rectangle 5"/>
              <p:cNvSpPr>
                <a:spLocks noChangeArrowheads="1"/>
              </p:cNvSpPr>
              <p:nvPr/>
            </p:nvSpPr>
            <p:spPr bwMode="auto">
              <a:xfrm rot="1071630">
                <a:off x="3562081" y="3166804"/>
                <a:ext cx="1759100" cy="146096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sp>
            <p:nvSpPr>
              <p:cNvPr id="19" name="Line 6"/>
              <p:cNvSpPr>
                <a:spLocks noChangeShapeType="1"/>
              </p:cNvSpPr>
              <p:nvPr/>
            </p:nvSpPr>
            <p:spPr bwMode="auto">
              <a:xfrm>
                <a:off x="3437592" y="4245576"/>
                <a:ext cx="1569195" cy="50826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0" name="Line 7"/>
              <p:cNvSpPr>
                <a:spLocks noChangeShapeType="1"/>
              </p:cNvSpPr>
              <p:nvPr/>
            </p:nvSpPr>
            <p:spPr bwMode="auto">
              <a:xfrm rot="16200000">
                <a:off x="3016748" y="3461176"/>
                <a:ext cx="1311495" cy="42698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1" name="Line 8"/>
              <p:cNvSpPr>
                <a:spLocks noChangeShapeType="1"/>
              </p:cNvSpPr>
              <p:nvPr/>
            </p:nvSpPr>
            <p:spPr bwMode="auto">
              <a:xfrm rot="16200000">
                <a:off x="3333521" y="3563067"/>
                <a:ext cx="1321010" cy="433332"/>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2" name="Line 9"/>
              <p:cNvSpPr>
                <a:spLocks noChangeShapeType="1"/>
              </p:cNvSpPr>
              <p:nvPr/>
            </p:nvSpPr>
            <p:spPr bwMode="auto">
              <a:xfrm rot="16200000">
                <a:off x="3671306" y="3655443"/>
                <a:ext cx="1305152" cy="42698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3" name="Line 10"/>
              <p:cNvSpPr>
                <a:spLocks noChangeShapeType="1"/>
              </p:cNvSpPr>
              <p:nvPr/>
            </p:nvSpPr>
            <p:spPr bwMode="auto">
              <a:xfrm rot="16200000">
                <a:off x="3993827" y="3770218"/>
                <a:ext cx="1304755" cy="426989"/>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4" name="Line 11"/>
              <p:cNvSpPr>
                <a:spLocks noChangeShapeType="1"/>
              </p:cNvSpPr>
              <p:nvPr/>
            </p:nvSpPr>
            <p:spPr bwMode="auto">
              <a:xfrm rot="16200000">
                <a:off x="4312781" y="3871118"/>
                <a:ext cx="1311495" cy="42381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5" name="Line 12"/>
              <p:cNvSpPr>
                <a:spLocks noChangeShapeType="1"/>
              </p:cNvSpPr>
              <p:nvPr/>
            </p:nvSpPr>
            <p:spPr bwMode="auto">
              <a:xfrm>
                <a:off x="3521642" y="4004527"/>
                <a:ext cx="1553336" cy="505489"/>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6" name="Line 13"/>
              <p:cNvSpPr>
                <a:spLocks noChangeShapeType="1"/>
              </p:cNvSpPr>
              <p:nvPr/>
            </p:nvSpPr>
            <p:spPr bwMode="auto">
              <a:xfrm>
                <a:off x="3593005" y="3759514"/>
                <a:ext cx="1562852" cy="505092"/>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7" name="Line 14"/>
              <p:cNvSpPr>
                <a:spLocks noChangeShapeType="1"/>
              </p:cNvSpPr>
              <p:nvPr/>
            </p:nvSpPr>
            <p:spPr bwMode="auto">
              <a:xfrm>
                <a:off x="3665557" y="3511725"/>
                <a:ext cx="1581882" cy="514607"/>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8" name="Line 15"/>
              <p:cNvSpPr>
                <a:spLocks noChangeShapeType="1"/>
              </p:cNvSpPr>
              <p:nvPr/>
            </p:nvSpPr>
            <p:spPr bwMode="auto">
              <a:xfrm>
                <a:off x="3753175" y="3274641"/>
                <a:ext cx="1572367" cy="5114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050" dirty="0"/>
              </a:p>
            </p:txBody>
          </p:sp>
          <p:sp>
            <p:nvSpPr>
              <p:cNvPr id="29" name="Line 16"/>
              <p:cNvSpPr>
                <a:spLocks noChangeShapeType="1"/>
              </p:cNvSpPr>
              <p:nvPr/>
            </p:nvSpPr>
            <p:spPr bwMode="auto">
              <a:xfrm>
                <a:off x="3824935" y="3028042"/>
                <a:ext cx="1571970" cy="511436"/>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en-US" sz="1050" dirty="0"/>
              </a:p>
            </p:txBody>
          </p:sp>
          <p:grpSp>
            <p:nvGrpSpPr>
              <p:cNvPr id="30" name="Group 30"/>
              <p:cNvGrpSpPr>
                <a:grpSpLocks/>
              </p:cNvGrpSpPr>
              <p:nvPr/>
            </p:nvGrpSpPr>
            <p:grpSpPr bwMode="auto">
              <a:xfrm>
                <a:off x="5245491" y="4653538"/>
                <a:ext cx="346251" cy="42663"/>
                <a:chOff x="4009" y="3503"/>
                <a:chExt cx="606" cy="75"/>
              </a:xfrm>
            </p:grpSpPr>
            <p:sp>
              <p:nvSpPr>
                <p:cNvPr id="45" name="Rectangle 44"/>
                <p:cNvSpPr>
                  <a:spLocks noChangeArrowheads="1"/>
                </p:cNvSpPr>
                <p:nvPr/>
              </p:nvSpPr>
              <p:spPr bwMode="auto">
                <a:xfrm>
                  <a:off x="4009" y="3503"/>
                  <a:ext cx="121" cy="75"/>
                </a:xfrm>
                <a:prstGeom prst="rect">
                  <a:avLst/>
                </a:prstGeom>
                <a:solidFill>
                  <a:schemeClr val="tx1"/>
                </a:solidFill>
                <a:ln w="3175">
                  <a:solidFill>
                    <a:schemeClr val="tx1"/>
                  </a:solidFill>
                  <a:miter lim="800000"/>
                  <a:headEnd/>
                  <a:tailEnd/>
                </a:ln>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sp>
              <p:nvSpPr>
                <p:cNvPr id="46" name="Rectangle 45"/>
                <p:cNvSpPr>
                  <a:spLocks noChangeArrowheads="1"/>
                </p:cNvSpPr>
                <p:nvPr/>
              </p:nvSpPr>
              <p:spPr bwMode="auto">
                <a:xfrm>
                  <a:off x="4130" y="3503"/>
                  <a:ext cx="121" cy="75"/>
                </a:xfrm>
                <a:prstGeom prst="rect">
                  <a:avLst/>
                </a:prstGeom>
                <a:solidFill>
                  <a:srgbClr val="FFFF66"/>
                </a:solidFill>
                <a:ln w="3175">
                  <a:solidFill>
                    <a:schemeClr val="tx1"/>
                  </a:solidFill>
                  <a:miter lim="800000"/>
                  <a:headEnd/>
                  <a:tailEnd/>
                </a:ln>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sp>
              <p:nvSpPr>
                <p:cNvPr id="47" name="Rectangle 46"/>
                <p:cNvSpPr>
                  <a:spLocks noChangeArrowheads="1"/>
                </p:cNvSpPr>
                <p:nvPr/>
              </p:nvSpPr>
              <p:spPr bwMode="auto">
                <a:xfrm>
                  <a:off x="4251" y="3503"/>
                  <a:ext cx="121" cy="75"/>
                </a:xfrm>
                <a:prstGeom prst="rect">
                  <a:avLst/>
                </a:prstGeom>
                <a:solidFill>
                  <a:schemeClr val="tx1"/>
                </a:solidFill>
                <a:ln w="3175">
                  <a:solidFill>
                    <a:schemeClr val="tx1"/>
                  </a:solidFill>
                  <a:miter lim="800000"/>
                  <a:headEnd/>
                  <a:tailEnd/>
                </a:ln>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sp>
              <p:nvSpPr>
                <p:cNvPr id="48" name="Rectangle 47"/>
                <p:cNvSpPr>
                  <a:spLocks noChangeArrowheads="1"/>
                </p:cNvSpPr>
                <p:nvPr/>
              </p:nvSpPr>
              <p:spPr bwMode="auto">
                <a:xfrm>
                  <a:off x="4372" y="3503"/>
                  <a:ext cx="121" cy="75"/>
                </a:xfrm>
                <a:prstGeom prst="rect">
                  <a:avLst/>
                </a:prstGeom>
                <a:solidFill>
                  <a:srgbClr val="FFFF66"/>
                </a:solidFill>
                <a:ln w="3175">
                  <a:solidFill>
                    <a:schemeClr val="tx1"/>
                  </a:solidFill>
                  <a:miter lim="800000"/>
                  <a:headEnd/>
                  <a:tailEnd/>
                </a:ln>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sp>
              <p:nvSpPr>
                <p:cNvPr id="49" name="Rectangle 48"/>
                <p:cNvSpPr>
                  <a:spLocks noChangeArrowheads="1"/>
                </p:cNvSpPr>
                <p:nvPr/>
              </p:nvSpPr>
              <p:spPr bwMode="auto">
                <a:xfrm>
                  <a:off x="4494" y="3503"/>
                  <a:ext cx="121" cy="75"/>
                </a:xfrm>
                <a:prstGeom prst="rect">
                  <a:avLst/>
                </a:prstGeom>
                <a:solidFill>
                  <a:schemeClr val="tx1"/>
                </a:solidFill>
                <a:ln w="3175">
                  <a:solidFill>
                    <a:schemeClr val="tx1"/>
                  </a:solidFill>
                  <a:miter lim="800000"/>
                  <a:headEnd/>
                  <a:tailEnd/>
                </a:ln>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endParaRPr lang="en-US" altLang="en-US" sz="1400" dirty="0"/>
                </a:p>
              </p:txBody>
            </p:sp>
          </p:grpSp>
          <p:sp>
            <p:nvSpPr>
              <p:cNvPr id="31" name="Text Box 36"/>
              <p:cNvSpPr txBox="1">
                <a:spLocks noChangeArrowheads="1"/>
              </p:cNvSpPr>
              <p:nvPr/>
            </p:nvSpPr>
            <p:spPr bwMode="auto">
              <a:xfrm>
                <a:off x="5113738" y="4689375"/>
                <a:ext cx="587500" cy="192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eaLnBrk="1" hangingPunct="1"/>
                <a:r>
                  <a:rPr lang="en-US" altLang="en-US" sz="400" b="1" dirty="0">
                    <a:latin typeface="Verdana" panose="020B0604030504040204" pitchFamily="34" charset="0"/>
                  </a:rPr>
                  <a:t> 0   </a:t>
                </a:r>
                <a:r>
                  <a:rPr lang="en-US" altLang="en-US" sz="400" b="1" dirty="0" smtClean="0">
                    <a:latin typeface="Verdana" panose="020B0604030504040204" pitchFamily="34" charset="0"/>
                  </a:rPr>
                  <a:t>km   5</a:t>
                </a:r>
                <a:endParaRPr lang="en-US" altLang="en-US" sz="400" b="1" dirty="0">
                  <a:latin typeface="Verdana" panose="020B0604030504040204" pitchFamily="34" charset="0"/>
                </a:endParaRPr>
              </a:p>
            </p:txBody>
          </p:sp>
          <p:sp>
            <p:nvSpPr>
              <p:cNvPr id="32" name="Line 37"/>
              <p:cNvSpPr>
                <a:spLocks noChangeShapeType="1"/>
              </p:cNvSpPr>
              <p:nvPr/>
            </p:nvSpPr>
            <p:spPr bwMode="auto">
              <a:xfrm>
                <a:off x="5513068" y="4054878"/>
                <a:ext cx="0" cy="219640"/>
              </a:xfrm>
              <a:prstGeom prst="line">
                <a:avLst/>
              </a:prstGeom>
              <a:noFill/>
              <a:ln w="57150">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en-US" sz="1050" dirty="0"/>
              </a:p>
            </p:txBody>
          </p:sp>
          <p:sp>
            <p:nvSpPr>
              <p:cNvPr id="33" name="WordArt 38"/>
              <p:cNvSpPr>
                <a:spLocks noChangeArrowheads="1" noChangeShapeType="1" noTextEdit="1"/>
              </p:cNvSpPr>
              <p:nvPr/>
            </p:nvSpPr>
            <p:spPr bwMode="auto">
              <a:xfrm>
                <a:off x="5482144" y="4316146"/>
                <a:ext cx="61848" cy="102684"/>
              </a:xfrm>
              <a:prstGeom prst="rect">
                <a:avLst/>
              </a:prstGeom>
            </p:spPr>
            <p:txBody>
              <a:bodyPr wrap="none" fromWordArt="1">
                <a:prstTxWarp prst="textPlain">
                  <a:avLst>
                    <a:gd name="adj" fmla="val 50000"/>
                  </a:avLst>
                </a:prstTxWarp>
              </a:bodyPr>
              <a:lstStyle/>
              <a:p>
                <a:pPr algn="ctr"/>
                <a:r>
                  <a:rPr lang="en-US" sz="1000" b="1" kern="10" dirty="0">
                    <a:ln w="9525">
                      <a:solidFill>
                        <a:srgbClr val="000000"/>
                      </a:solidFill>
                      <a:round/>
                      <a:headEnd/>
                      <a:tailEnd/>
                    </a:ln>
                    <a:solidFill>
                      <a:srgbClr val="FFF9E7"/>
                    </a:solidFill>
                    <a:latin typeface="Arial Black" panose="020B0A04020102020204" pitchFamily="34" charset="0"/>
                  </a:rPr>
                  <a:t>N</a:t>
                </a:r>
              </a:p>
            </p:txBody>
          </p:sp>
          <p:sp>
            <p:nvSpPr>
              <p:cNvPr id="34" name="Rectangle 179"/>
              <p:cNvSpPr>
                <a:spLocks noChangeAspect="1" noChangeArrowheads="1"/>
              </p:cNvSpPr>
              <p:nvPr/>
            </p:nvSpPr>
            <p:spPr bwMode="auto">
              <a:xfrm rot="1071628">
                <a:off x="3013818" y="4125234"/>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60</a:t>
                </a:r>
              </a:p>
            </p:txBody>
          </p:sp>
          <p:sp>
            <p:nvSpPr>
              <p:cNvPr id="35" name="Rectangle 180"/>
              <p:cNvSpPr>
                <a:spLocks noChangeAspect="1" noChangeArrowheads="1"/>
              </p:cNvSpPr>
              <p:nvPr/>
            </p:nvSpPr>
            <p:spPr bwMode="auto">
              <a:xfrm rot="1071628">
                <a:off x="3100643" y="3876652"/>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63</a:t>
                </a:r>
              </a:p>
            </p:txBody>
          </p:sp>
          <p:sp>
            <p:nvSpPr>
              <p:cNvPr id="36" name="Rectangle 185"/>
              <p:cNvSpPr>
                <a:spLocks noChangeAspect="1" noChangeArrowheads="1"/>
              </p:cNvSpPr>
              <p:nvPr/>
            </p:nvSpPr>
            <p:spPr bwMode="auto">
              <a:xfrm rot="1071628">
                <a:off x="3178349" y="3641154"/>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66</a:t>
                </a:r>
              </a:p>
            </p:txBody>
          </p:sp>
          <p:sp>
            <p:nvSpPr>
              <p:cNvPr id="37" name="Rectangle 186"/>
              <p:cNvSpPr>
                <a:spLocks noChangeAspect="1" noChangeArrowheads="1"/>
              </p:cNvSpPr>
              <p:nvPr/>
            </p:nvSpPr>
            <p:spPr bwMode="auto">
              <a:xfrm rot="1071628">
                <a:off x="3249316" y="3394555"/>
                <a:ext cx="277523"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69</a:t>
                </a:r>
              </a:p>
            </p:txBody>
          </p:sp>
          <p:sp>
            <p:nvSpPr>
              <p:cNvPr id="38" name="Rectangle 187"/>
              <p:cNvSpPr>
                <a:spLocks noChangeAspect="1" noChangeArrowheads="1"/>
              </p:cNvSpPr>
              <p:nvPr/>
            </p:nvSpPr>
            <p:spPr bwMode="auto">
              <a:xfrm rot="1071628">
                <a:off x="3333762" y="3155885"/>
                <a:ext cx="277127" cy="8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72</a:t>
                </a:r>
              </a:p>
            </p:txBody>
          </p:sp>
          <p:sp>
            <p:nvSpPr>
              <p:cNvPr id="39" name="Rectangle 188"/>
              <p:cNvSpPr>
                <a:spLocks noChangeAspect="1" noChangeArrowheads="1"/>
              </p:cNvSpPr>
              <p:nvPr/>
            </p:nvSpPr>
            <p:spPr bwMode="auto">
              <a:xfrm rot="1071628">
                <a:off x="3412658" y="2899771"/>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75</a:t>
                </a:r>
              </a:p>
            </p:txBody>
          </p:sp>
          <p:sp>
            <p:nvSpPr>
              <p:cNvPr id="40" name="Rectangle 17"/>
              <p:cNvSpPr>
                <a:spLocks noChangeAspect="1" noChangeArrowheads="1"/>
              </p:cNvSpPr>
              <p:nvPr/>
            </p:nvSpPr>
            <p:spPr bwMode="auto">
              <a:xfrm rot="17271630">
                <a:off x="3230966" y="4549024"/>
                <a:ext cx="277127" cy="8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10</a:t>
                </a:r>
              </a:p>
            </p:txBody>
          </p:sp>
          <p:sp>
            <p:nvSpPr>
              <p:cNvPr id="41" name="Rectangle 20"/>
              <p:cNvSpPr>
                <a:spLocks noChangeAspect="1" noChangeArrowheads="1"/>
              </p:cNvSpPr>
              <p:nvPr/>
            </p:nvSpPr>
            <p:spPr bwMode="auto">
              <a:xfrm rot="17271630">
                <a:off x="4211614" y="4864409"/>
                <a:ext cx="277523" cy="8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22</a:t>
                </a:r>
              </a:p>
            </p:txBody>
          </p:sp>
          <p:sp>
            <p:nvSpPr>
              <p:cNvPr id="42" name="Rectangle 21"/>
              <p:cNvSpPr>
                <a:spLocks noChangeAspect="1" noChangeArrowheads="1"/>
              </p:cNvSpPr>
              <p:nvPr/>
            </p:nvSpPr>
            <p:spPr bwMode="auto">
              <a:xfrm rot="17271630">
                <a:off x="3882749" y="4758752"/>
                <a:ext cx="277523"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18 </a:t>
                </a:r>
              </a:p>
            </p:txBody>
          </p:sp>
          <p:sp>
            <p:nvSpPr>
              <p:cNvPr id="43" name="Rectangle 22"/>
              <p:cNvSpPr>
                <a:spLocks noChangeAspect="1" noChangeArrowheads="1"/>
              </p:cNvSpPr>
              <p:nvPr/>
            </p:nvSpPr>
            <p:spPr bwMode="auto">
              <a:xfrm rot="17271630">
                <a:off x="3551109" y="4655870"/>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14</a:t>
                </a:r>
              </a:p>
            </p:txBody>
          </p:sp>
          <p:sp>
            <p:nvSpPr>
              <p:cNvPr id="44" name="Rectangle 23"/>
              <p:cNvSpPr>
                <a:spLocks noChangeAspect="1" noChangeArrowheads="1"/>
              </p:cNvSpPr>
              <p:nvPr/>
            </p:nvSpPr>
            <p:spPr bwMode="auto">
              <a:xfrm rot="17271630">
                <a:off x="4527990" y="4969868"/>
                <a:ext cx="277127" cy="8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700">
                    <a:solidFill>
                      <a:schemeClr val="tx1"/>
                    </a:solidFill>
                    <a:latin typeface="Arial" panose="020B0604020202020204" pitchFamily="34" charset="0"/>
                  </a:defRPr>
                </a:lvl1pPr>
                <a:lvl2pPr marL="742950" indent="-285750" eaLnBrk="0" hangingPunct="0">
                  <a:defRPr sz="2700">
                    <a:solidFill>
                      <a:schemeClr val="tx1"/>
                    </a:solidFill>
                    <a:latin typeface="Arial" panose="020B0604020202020204" pitchFamily="34" charset="0"/>
                  </a:defRPr>
                </a:lvl2pPr>
                <a:lvl3pPr marL="1143000" indent="-228600" eaLnBrk="0" hangingPunct="0">
                  <a:defRPr sz="2700">
                    <a:solidFill>
                      <a:schemeClr val="tx1"/>
                    </a:solidFill>
                    <a:latin typeface="Arial" panose="020B0604020202020204" pitchFamily="34" charset="0"/>
                  </a:defRPr>
                </a:lvl3pPr>
                <a:lvl4pPr marL="1600200" indent="-228600" eaLnBrk="0" hangingPunct="0">
                  <a:defRPr sz="2700">
                    <a:solidFill>
                      <a:schemeClr val="tx1"/>
                    </a:solidFill>
                    <a:latin typeface="Arial" panose="020B0604020202020204" pitchFamily="34" charset="0"/>
                  </a:defRPr>
                </a:lvl4pPr>
                <a:lvl5pPr marL="2057400" indent="-228600" eaLnBrk="0" hangingPunct="0">
                  <a:defRPr sz="2700">
                    <a:solidFill>
                      <a:schemeClr val="tx1"/>
                    </a:solidFill>
                    <a:latin typeface="Arial" panose="020B0604020202020204" pitchFamily="34" charset="0"/>
                  </a:defRPr>
                </a:lvl5pPr>
                <a:lvl6pPr marL="2514600" indent="-228600" eaLnBrk="0" fontAlgn="base" hangingPunct="0">
                  <a:spcBef>
                    <a:spcPct val="0"/>
                  </a:spcBef>
                  <a:spcAft>
                    <a:spcPct val="0"/>
                  </a:spcAft>
                  <a:defRPr sz="2700">
                    <a:solidFill>
                      <a:schemeClr val="tx1"/>
                    </a:solidFill>
                    <a:latin typeface="Arial" panose="020B0604020202020204" pitchFamily="34" charset="0"/>
                  </a:defRPr>
                </a:lvl6pPr>
                <a:lvl7pPr marL="2971800" indent="-228600" eaLnBrk="0" fontAlgn="base" hangingPunct="0">
                  <a:spcBef>
                    <a:spcPct val="0"/>
                  </a:spcBef>
                  <a:spcAft>
                    <a:spcPct val="0"/>
                  </a:spcAft>
                  <a:defRPr sz="2700">
                    <a:solidFill>
                      <a:schemeClr val="tx1"/>
                    </a:solidFill>
                    <a:latin typeface="Arial" panose="020B0604020202020204" pitchFamily="34" charset="0"/>
                  </a:defRPr>
                </a:lvl7pPr>
                <a:lvl8pPr marL="3429000" indent="-228600" eaLnBrk="0" fontAlgn="base" hangingPunct="0">
                  <a:spcBef>
                    <a:spcPct val="0"/>
                  </a:spcBef>
                  <a:spcAft>
                    <a:spcPct val="0"/>
                  </a:spcAft>
                  <a:defRPr sz="2700">
                    <a:solidFill>
                      <a:schemeClr val="tx1"/>
                    </a:solidFill>
                    <a:latin typeface="Arial" panose="020B0604020202020204" pitchFamily="34" charset="0"/>
                  </a:defRPr>
                </a:lvl8pPr>
                <a:lvl9pPr marL="3886200" indent="-228600" eaLnBrk="0" fontAlgn="base" hangingPunct="0">
                  <a:spcBef>
                    <a:spcPct val="0"/>
                  </a:spcBef>
                  <a:spcAft>
                    <a:spcPct val="0"/>
                  </a:spcAft>
                  <a:defRPr sz="2700">
                    <a:solidFill>
                      <a:schemeClr val="tx1"/>
                    </a:solidFill>
                    <a:latin typeface="Arial" panose="020B0604020202020204" pitchFamily="34" charset="0"/>
                  </a:defRPr>
                </a:lvl9pPr>
              </a:lstStyle>
              <a:p>
                <a:pPr algn="ctr" eaLnBrk="1" hangingPunct="1"/>
                <a:r>
                  <a:rPr lang="en-US" altLang="en-US" sz="900" b="1" dirty="0"/>
                  <a:t>Line 26</a:t>
                </a:r>
              </a:p>
            </p:txBody>
          </p:sp>
        </p:grpSp>
      </p:grpSp>
    </p:spTree>
    <p:extLst>
      <p:ext uri="{BB962C8B-B14F-4D97-AF65-F5344CB8AC3E}">
        <p14:creationId xmlns:p14="http://schemas.microsoft.com/office/powerpoint/2010/main" val="13150873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What is 3D Seismic Data?</a:t>
            </a:r>
            <a:endParaRPr lang="en-US" dirty="0"/>
          </a:p>
        </p:txBody>
      </p:sp>
      <p:sp>
        <p:nvSpPr>
          <p:cNvPr id="3" name="Rectangle 3"/>
          <p:cNvSpPr txBox="1">
            <a:spLocks noChangeArrowheads="1"/>
          </p:cNvSpPr>
          <p:nvPr/>
        </p:nvSpPr>
        <p:spPr bwMode="auto">
          <a:xfrm>
            <a:off x="164214" y="1060705"/>
            <a:ext cx="8522585" cy="13381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a:lstStyle>
          <a:p>
            <a:pPr>
              <a:lnSpc>
                <a:spcPct val="90000"/>
              </a:lnSpc>
              <a:spcBef>
                <a:spcPts val="0"/>
              </a:spcBef>
              <a:tabLst>
                <a:tab pos="515938" algn="l"/>
              </a:tabLst>
              <a:defRPr/>
            </a:pPr>
            <a:r>
              <a:rPr lang="en-US" sz="2400" kern="0" dirty="0" smtClean="0">
                <a:latin typeface="Tahoma" pitchFamily="34" charset="0"/>
              </a:rPr>
              <a:t>A 3D seismic survey is one in which the seismic data is 	acquired so densely that the data are processed and 	interpreted as a volume of data</a:t>
            </a:r>
          </a:p>
        </p:txBody>
      </p:sp>
      <p:grpSp>
        <p:nvGrpSpPr>
          <p:cNvPr id="4" name="Group 8"/>
          <p:cNvGrpSpPr>
            <a:grpSpLocks/>
          </p:cNvGrpSpPr>
          <p:nvPr/>
        </p:nvGrpSpPr>
        <p:grpSpPr bwMode="auto">
          <a:xfrm>
            <a:off x="5107137" y="2553196"/>
            <a:ext cx="3800104" cy="3106626"/>
            <a:chOff x="4857750" y="2711450"/>
            <a:chExt cx="3856038" cy="3419475"/>
          </a:xfrm>
        </p:grpSpPr>
        <p:pic>
          <p:nvPicPr>
            <p:cNvPr id="5"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7750" y="2711450"/>
              <a:ext cx="3856038"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10"/>
            <p:cNvSpPr>
              <a:spLocks noChangeShapeType="1"/>
            </p:cNvSpPr>
            <p:nvPr/>
          </p:nvSpPr>
          <p:spPr bwMode="auto">
            <a:xfrm>
              <a:off x="6629400" y="3660775"/>
              <a:ext cx="482600" cy="117475"/>
            </a:xfrm>
            <a:prstGeom prst="line">
              <a:avLst/>
            </a:prstGeom>
            <a:noFill/>
            <a:ln w="57150">
              <a:solidFill>
                <a:srgbClr val="00FF00"/>
              </a:solidFill>
              <a:round/>
              <a:headEnd type="triangle" w="med" len="med"/>
              <a:tailEnd/>
            </a:ln>
            <a:extLst>
              <a:ext uri="{909E8E84-426E-40dd-AFC4-6F175D3DCCD1}">
                <a14:hiddenFill xmlns:a14="http://schemas.microsoft.com/office/drawing/2010/main">
                  <a:noFill/>
                </a14:hiddenFill>
              </a:ext>
            </a:extLst>
          </p:spPr>
          <p:txBody>
            <a:bodyPr/>
            <a:lstStyle/>
            <a:p>
              <a:endParaRPr lang="en-US" dirty="0"/>
            </a:p>
          </p:txBody>
        </p:sp>
        <p:sp>
          <p:nvSpPr>
            <p:cNvPr id="7" name="WordArt 11"/>
            <p:cNvSpPr>
              <a:spLocks noChangeArrowheads="1" noChangeShapeType="1" noTextEdit="1"/>
            </p:cNvSpPr>
            <p:nvPr/>
          </p:nvSpPr>
          <p:spPr bwMode="auto">
            <a:xfrm>
              <a:off x="6484938" y="3597275"/>
              <a:ext cx="90487" cy="120650"/>
            </a:xfrm>
            <a:prstGeom prst="rect">
              <a:avLst/>
            </a:prstGeom>
          </p:spPr>
          <p:txBody>
            <a:bodyPr wrap="none" fromWordArt="1">
              <a:prstTxWarp prst="textPlain">
                <a:avLst>
                  <a:gd name="adj" fmla="val 50000"/>
                </a:avLst>
              </a:prstTxWarp>
            </a:bodyPr>
            <a:lstStyle/>
            <a:p>
              <a:pPr algn="ctr"/>
              <a:r>
                <a:rPr lang="en-US" sz="2400" kern="10" dirty="0">
                  <a:ln w="9525">
                    <a:solidFill>
                      <a:srgbClr val="000000"/>
                    </a:solidFill>
                    <a:round/>
                    <a:headEnd/>
                    <a:tailEnd/>
                  </a:ln>
                  <a:solidFill>
                    <a:srgbClr val="00FF00"/>
                  </a:solidFill>
                  <a:latin typeface="Arial Black" panose="020B0A04020102020204" pitchFamily="34" charset="0"/>
                </a:rPr>
                <a:t>N</a:t>
              </a:r>
            </a:p>
          </p:txBody>
        </p:sp>
      </p:grpSp>
      <p:sp>
        <p:nvSpPr>
          <p:cNvPr id="8" name="Rectangle 3"/>
          <p:cNvSpPr txBox="1">
            <a:spLocks noChangeArrowheads="1"/>
          </p:cNvSpPr>
          <p:nvPr/>
        </p:nvSpPr>
        <p:spPr bwMode="auto">
          <a:xfrm>
            <a:off x="142320" y="2280062"/>
            <a:ext cx="5057800" cy="23894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a:lstStyle>
          <a:p>
            <a:pPr>
              <a:lnSpc>
                <a:spcPct val="90000"/>
              </a:lnSpc>
              <a:spcBef>
                <a:spcPts val="0"/>
              </a:spcBef>
              <a:spcAft>
                <a:spcPts val="1800"/>
              </a:spcAft>
              <a:tabLst>
                <a:tab pos="515938" algn="l"/>
              </a:tabLst>
              <a:defRPr/>
            </a:pPr>
            <a:r>
              <a:rPr lang="en-US" sz="2400" kern="0" dirty="0" smtClean="0">
                <a:latin typeface="Tahoma" pitchFamily="34" charset="0"/>
              </a:rPr>
              <a:t>Modern 3D surveys have 	traces spaced about every 	12.5 meters (12.5 m x 12.5 m) </a:t>
            </a:r>
          </a:p>
          <a:p>
            <a:pPr>
              <a:lnSpc>
                <a:spcPct val="90000"/>
              </a:lnSpc>
              <a:spcBef>
                <a:spcPts val="0"/>
              </a:spcBef>
              <a:spcAft>
                <a:spcPts val="1800"/>
              </a:spcAft>
              <a:tabLst>
                <a:tab pos="515938" algn="l"/>
              </a:tabLst>
              <a:defRPr/>
            </a:pPr>
            <a:r>
              <a:rPr lang="en-US" sz="2400" kern="0" dirty="0" smtClean="0">
                <a:latin typeface="Tahoma" pitchFamily="34" charset="0"/>
              </a:rPr>
              <a:t>People refer to 3D data sets as seismic volumes or seismic cubes</a:t>
            </a:r>
          </a:p>
        </p:txBody>
      </p:sp>
    </p:spTree>
    <p:extLst>
      <p:ext uri="{BB962C8B-B14F-4D97-AF65-F5344CB8AC3E}">
        <p14:creationId xmlns:p14="http://schemas.microsoft.com/office/powerpoint/2010/main" val="38308751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p:txBody>
          <a:bodyPr/>
          <a:lstStyle/>
          <a:p>
            <a:r>
              <a:rPr lang="en-US" altLang="en-US" dirty="0" smtClean="0"/>
              <a:t>Advantages of 3D Seismic</a:t>
            </a:r>
          </a:p>
        </p:txBody>
      </p:sp>
      <p:sp>
        <p:nvSpPr>
          <p:cNvPr id="7172" name="Rectangle 3"/>
          <p:cNvSpPr>
            <a:spLocks noGrp="1" noChangeArrowheads="1"/>
          </p:cNvSpPr>
          <p:nvPr>
            <p:ph type="body" idx="4294967295"/>
          </p:nvPr>
        </p:nvSpPr>
        <p:spPr>
          <a:xfrm>
            <a:off x="76633" y="934660"/>
            <a:ext cx="9067367" cy="4525963"/>
          </a:xfrm>
        </p:spPr>
        <p:txBody>
          <a:bodyPr/>
          <a:lstStyle/>
          <a:p>
            <a:pPr>
              <a:lnSpc>
                <a:spcPct val="90000"/>
              </a:lnSpc>
              <a:spcBef>
                <a:spcPts val="1200"/>
              </a:spcBef>
              <a:buFontTx/>
              <a:buNone/>
              <a:defRPr/>
            </a:pPr>
            <a:r>
              <a:rPr lang="en-US" sz="2400" b="1" dirty="0" smtClean="0">
                <a:solidFill>
                  <a:schemeClr val="accent6"/>
                </a:solidFill>
                <a:latin typeface="Tahoma" pitchFamily="34" charset="0"/>
              </a:rPr>
              <a:t>The dense spatial sampling of 3D seismic data allows us to:</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Utilize true 3D processing technology so that we can obtain greatly improved images of the subsurface</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Provide new views of the subsurface (time slices)</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Derive new types of specialized data (e.g., coherency)</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Employ new 3D interpretation tools (e.g., auto-trackers)</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Quickly define ‘geobodies’ – connected samples with a 	specified range of attribute values (e.g., amplitude 	anomalies)</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Visualize the data and the interpretation in 3D space</a:t>
            </a:r>
          </a:p>
          <a:p>
            <a:pPr marL="630238" indent="-393700">
              <a:lnSpc>
                <a:spcPct val="90000"/>
              </a:lnSpc>
              <a:spcBef>
                <a:spcPts val="1200"/>
              </a:spcBef>
              <a:buFont typeface="+mj-lt"/>
              <a:buAutoNum type="arabicPeriod"/>
              <a:tabLst>
                <a:tab pos="850900" algn="l"/>
              </a:tabLst>
              <a:defRPr/>
            </a:pPr>
            <a:r>
              <a:rPr lang="en-US" sz="2400" dirty="0" smtClean="0">
                <a:latin typeface="Tahoma" pitchFamily="34" charset="0"/>
              </a:rPr>
              <a:t>Communicate better with peers &amp; management</a:t>
            </a:r>
          </a:p>
        </p:txBody>
      </p:sp>
    </p:spTree>
    <p:extLst>
      <p:ext uri="{BB962C8B-B14F-4D97-AF65-F5344CB8AC3E}">
        <p14:creationId xmlns:p14="http://schemas.microsoft.com/office/powerpoint/2010/main" val="4273663502"/>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 Seismic Displays</a:t>
            </a:r>
            <a:endParaRPr lang="en-US" dirty="0"/>
          </a:p>
        </p:txBody>
      </p:sp>
      <p:pic>
        <p:nvPicPr>
          <p:cNvPr id="4"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479" y="1348829"/>
            <a:ext cx="2980824" cy="230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461526" y="999326"/>
            <a:ext cx="2520242" cy="400110"/>
          </a:xfrm>
          <a:prstGeom prst="rect">
            <a:avLst/>
          </a:prstGeom>
          <a:noFill/>
        </p:spPr>
        <p:txBody>
          <a:bodyPr wrap="none" lIns="91440" tIns="45720" rIns="91440" bIns="45720">
            <a:spAutoFit/>
          </a:bodyPr>
          <a:lstStyle/>
          <a:p>
            <a:pPr algn="ctr"/>
            <a:r>
              <a:rPr lang="en-US" sz="2000" b="1" cap="none" spc="0" dirty="0" smtClean="0">
                <a:ln w="19050" cmpd="sng">
                  <a:solidFill>
                    <a:srgbClr val="C00000"/>
                  </a:solidFill>
                  <a:prstDash val="solid"/>
                </a:ln>
                <a:solidFill>
                  <a:srgbClr val="FFD253"/>
                </a:solidFill>
                <a:effectLst/>
                <a:latin typeface="Comic Sans MS" panose="030F0702030302020204" pitchFamily="66" charset="0"/>
              </a:rPr>
              <a:t>3D Seismic Volume</a:t>
            </a:r>
            <a:endParaRPr lang="en-US" sz="2000" b="1" cap="none" spc="0" dirty="0">
              <a:ln w="19050" cmpd="sng">
                <a:solidFill>
                  <a:srgbClr val="C00000"/>
                </a:solidFill>
                <a:prstDash val="solid"/>
              </a:ln>
              <a:solidFill>
                <a:srgbClr val="FFD253"/>
              </a:solidFill>
              <a:effectLst/>
              <a:latin typeface="Comic Sans MS" panose="030F0702030302020204" pitchFamily="66" charset="0"/>
            </a:endParaRPr>
          </a:p>
        </p:txBody>
      </p:sp>
      <p:grpSp>
        <p:nvGrpSpPr>
          <p:cNvPr id="3" name="Group 39"/>
          <p:cNvGrpSpPr/>
          <p:nvPr/>
        </p:nvGrpSpPr>
        <p:grpSpPr>
          <a:xfrm>
            <a:off x="851887" y="1120396"/>
            <a:ext cx="5441849" cy="2430267"/>
            <a:chOff x="851887" y="1120396"/>
            <a:chExt cx="5441849" cy="2430267"/>
          </a:xfrm>
        </p:grpSpPr>
        <p:sp>
          <p:nvSpPr>
            <p:cNvPr id="19" name="Freeform 18"/>
            <p:cNvSpPr/>
            <p:nvPr/>
          </p:nvSpPr>
          <p:spPr bwMode="auto">
            <a:xfrm>
              <a:off x="971550" y="1920240"/>
              <a:ext cx="1139190" cy="510540"/>
            </a:xfrm>
            <a:custGeom>
              <a:avLst/>
              <a:gdLst>
                <a:gd name="connsiteX0" fmla="*/ 0 w 1139190"/>
                <a:gd name="connsiteY0" fmla="*/ 68580 h 510540"/>
                <a:gd name="connsiteX1" fmla="*/ 0 w 1139190"/>
                <a:gd name="connsiteY1" fmla="*/ 0 h 510540"/>
                <a:gd name="connsiteX2" fmla="*/ 1139190 w 1139190"/>
                <a:gd name="connsiteY2" fmla="*/ 445770 h 510540"/>
                <a:gd name="connsiteX3" fmla="*/ 1139190 w 1139190"/>
                <a:gd name="connsiteY3" fmla="*/ 510540 h 510540"/>
              </a:gdLst>
              <a:ahLst/>
              <a:cxnLst>
                <a:cxn ang="0">
                  <a:pos x="connsiteX0" y="connsiteY0"/>
                </a:cxn>
                <a:cxn ang="0">
                  <a:pos x="connsiteX1" y="connsiteY1"/>
                </a:cxn>
                <a:cxn ang="0">
                  <a:pos x="connsiteX2" y="connsiteY2"/>
                </a:cxn>
                <a:cxn ang="0">
                  <a:pos x="connsiteX3" y="connsiteY3"/>
                </a:cxn>
              </a:cxnLst>
              <a:rect l="l" t="t" r="r" b="b"/>
              <a:pathLst>
                <a:path w="1139190" h="510540">
                  <a:moveTo>
                    <a:pt x="0" y="68580"/>
                  </a:moveTo>
                  <a:lnTo>
                    <a:pt x="0" y="0"/>
                  </a:lnTo>
                  <a:lnTo>
                    <a:pt x="1139190" y="445770"/>
                  </a:lnTo>
                  <a:lnTo>
                    <a:pt x="1139190" y="510540"/>
                  </a:lnTo>
                </a:path>
              </a:pathLst>
            </a:cu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cxnSp>
          <p:nvCxnSpPr>
            <p:cNvPr id="21" name="Straight Connector 20"/>
            <p:cNvCxnSpPr/>
            <p:nvPr/>
          </p:nvCxnSpPr>
          <p:spPr bwMode="auto">
            <a:xfrm>
              <a:off x="2106651" y="2436390"/>
              <a:ext cx="0" cy="96393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 Box 12"/>
            <p:cNvSpPr txBox="1">
              <a:spLocks noChangeArrowheads="1"/>
            </p:cNvSpPr>
            <p:nvPr/>
          </p:nvSpPr>
          <p:spPr bwMode="auto">
            <a:xfrm rot="1260000">
              <a:off x="851887" y="1951548"/>
              <a:ext cx="726481"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b="1" dirty="0">
                  <a:solidFill>
                    <a:srgbClr val="FFFF00"/>
                  </a:solidFill>
                  <a:latin typeface="Arial Black" panose="020B0A04020102020204" pitchFamily="34" charset="0"/>
                </a:rPr>
                <a:t>Inline </a:t>
              </a:r>
              <a:r>
                <a:rPr lang="en-US" altLang="en-US" sz="700" b="1" dirty="0" smtClean="0">
                  <a:solidFill>
                    <a:srgbClr val="FFFF00"/>
                  </a:solidFill>
                  <a:latin typeface="Arial Black" panose="020B0A04020102020204" pitchFamily="34" charset="0"/>
                </a:rPr>
                <a:t>1500</a:t>
              </a:r>
              <a:endParaRPr lang="en-US" altLang="en-US" sz="700" b="1" dirty="0">
                <a:solidFill>
                  <a:srgbClr val="FFFF00"/>
                </a:solidFill>
                <a:latin typeface="Arial Black" panose="020B0A04020102020204" pitchFamily="34" charset="0"/>
              </a:endParaRPr>
            </a:p>
          </p:txBody>
        </p:sp>
        <p:grpSp>
          <p:nvGrpSpPr>
            <p:cNvPr id="5" name="Group 38"/>
            <p:cNvGrpSpPr/>
            <p:nvPr/>
          </p:nvGrpSpPr>
          <p:grpSpPr>
            <a:xfrm>
              <a:off x="3693411" y="1120396"/>
              <a:ext cx="2600325" cy="2430267"/>
              <a:chOff x="4018962" y="1245547"/>
              <a:chExt cx="2600325" cy="2430267"/>
            </a:xfrm>
          </p:grpSpPr>
          <p:sp>
            <p:nvSpPr>
              <p:cNvPr id="8" name="Text Box 12"/>
              <p:cNvSpPr txBox="1">
                <a:spLocks noChangeArrowheads="1"/>
              </p:cNvSpPr>
              <p:nvPr/>
            </p:nvSpPr>
            <p:spPr bwMode="auto">
              <a:xfrm>
                <a:off x="4018962" y="1245547"/>
                <a:ext cx="11865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Comic Sans MS" panose="030F0702030302020204" pitchFamily="66" charset="0"/>
                  </a:rPr>
                  <a:t>Inline </a:t>
                </a:r>
                <a:r>
                  <a:rPr lang="en-US" altLang="en-US" sz="1400" b="1" dirty="0" smtClean="0">
                    <a:latin typeface="Comic Sans MS" panose="030F0702030302020204" pitchFamily="66" charset="0"/>
                  </a:rPr>
                  <a:t>1500</a:t>
                </a:r>
                <a:endParaRPr lang="en-US" altLang="en-US" sz="1400" b="1" dirty="0">
                  <a:latin typeface="Comic Sans MS" panose="030F0702030302020204" pitchFamily="66" charset="0"/>
                </a:endParaRPr>
              </a:p>
            </p:txBody>
          </p:sp>
          <p:pic>
            <p:nvPicPr>
              <p:cNvPr id="31" name="Picture 30"/>
              <p:cNvPicPr>
                <a:picLocks noChangeAspect="1"/>
              </p:cNvPicPr>
              <p:nvPr/>
            </p:nvPicPr>
            <p:blipFill>
              <a:blip r:embed="rId4" cstate="print"/>
              <a:stretch>
                <a:fillRect/>
              </a:stretch>
            </p:blipFill>
            <p:spPr>
              <a:xfrm>
                <a:off x="4018962" y="1512210"/>
                <a:ext cx="2600325" cy="2163604"/>
              </a:xfrm>
              <a:prstGeom prst="rect">
                <a:avLst/>
              </a:prstGeom>
            </p:spPr>
          </p:pic>
        </p:grpSp>
      </p:grpSp>
      <p:grpSp>
        <p:nvGrpSpPr>
          <p:cNvPr id="6" name="Group 40"/>
          <p:cNvGrpSpPr/>
          <p:nvPr/>
        </p:nvGrpSpPr>
        <p:grpSpPr>
          <a:xfrm>
            <a:off x="337970" y="1664970"/>
            <a:ext cx="3141680" cy="4592749"/>
            <a:chOff x="337970" y="1664970"/>
            <a:chExt cx="3141680" cy="4592749"/>
          </a:xfrm>
        </p:grpSpPr>
        <p:cxnSp>
          <p:nvCxnSpPr>
            <p:cNvPr id="22" name="Straight Connector 21"/>
            <p:cNvCxnSpPr/>
            <p:nvPr/>
          </p:nvCxnSpPr>
          <p:spPr bwMode="auto">
            <a:xfrm>
              <a:off x="1266441" y="2341568"/>
              <a:ext cx="0" cy="96393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Freeform 22"/>
            <p:cNvSpPr/>
            <p:nvPr/>
          </p:nvSpPr>
          <p:spPr bwMode="auto">
            <a:xfrm>
              <a:off x="1268730" y="1664970"/>
              <a:ext cx="1280160" cy="670560"/>
            </a:xfrm>
            <a:custGeom>
              <a:avLst/>
              <a:gdLst>
                <a:gd name="connsiteX0" fmla="*/ 0 w 1280160"/>
                <a:gd name="connsiteY0" fmla="*/ 670560 h 670560"/>
                <a:gd name="connsiteX1" fmla="*/ 0 w 1280160"/>
                <a:gd name="connsiteY1" fmla="*/ 590550 h 670560"/>
                <a:gd name="connsiteX2" fmla="*/ 1280160 w 1280160"/>
                <a:gd name="connsiteY2" fmla="*/ 0 h 670560"/>
                <a:gd name="connsiteX3" fmla="*/ 1280160 w 1280160"/>
                <a:gd name="connsiteY3" fmla="*/ 68580 h 670560"/>
              </a:gdLst>
              <a:ahLst/>
              <a:cxnLst>
                <a:cxn ang="0">
                  <a:pos x="connsiteX0" y="connsiteY0"/>
                </a:cxn>
                <a:cxn ang="0">
                  <a:pos x="connsiteX1" y="connsiteY1"/>
                </a:cxn>
                <a:cxn ang="0">
                  <a:pos x="connsiteX2" y="connsiteY2"/>
                </a:cxn>
                <a:cxn ang="0">
                  <a:pos x="connsiteX3" y="connsiteY3"/>
                </a:cxn>
              </a:cxnLst>
              <a:rect l="l" t="t" r="r" b="b"/>
              <a:pathLst>
                <a:path w="1280160" h="670560">
                  <a:moveTo>
                    <a:pt x="0" y="670560"/>
                  </a:moveTo>
                  <a:lnTo>
                    <a:pt x="0" y="590550"/>
                  </a:lnTo>
                  <a:lnTo>
                    <a:pt x="1280160" y="0"/>
                  </a:lnTo>
                  <a:lnTo>
                    <a:pt x="1280160" y="68580"/>
                  </a:lnTo>
                </a:path>
              </a:pathLst>
            </a:cu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6" name="Text Box 12"/>
            <p:cNvSpPr txBox="1">
              <a:spLocks noChangeArrowheads="1"/>
            </p:cNvSpPr>
            <p:nvPr/>
          </p:nvSpPr>
          <p:spPr bwMode="auto">
            <a:xfrm rot="-1440000">
              <a:off x="1771071" y="1750443"/>
              <a:ext cx="91082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b="1" dirty="0" smtClean="0">
                  <a:solidFill>
                    <a:srgbClr val="FFFF00"/>
                  </a:solidFill>
                  <a:latin typeface="Arial Black" panose="020B0A04020102020204" pitchFamily="34" charset="0"/>
                </a:rPr>
                <a:t>Crossline 3300</a:t>
              </a:r>
              <a:endParaRPr lang="en-US" altLang="en-US" sz="700" b="1" dirty="0">
                <a:solidFill>
                  <a:srgbClr val="FFFF00"/>
                </a:solidFill>
                <a:latin typeface="Arial Black" panose="020B0A04020102020204" pitchFamily="34" charset="0"/>
              </a:endParaRPr>
            </a:p>
          </p:txBody>
        </p:sp>
        <p:grpSp>
          <p:nvGrpSpPr>
            <p:cNvPr id="7" name="Group 37"/>
            <p:cNvGrpSpPr/>
            <p:nvPr/>
          </p:nvGrpSpPr>
          <p:grpSpPr>
            <a:xfrm>
              <a:off x="337970" y="3817206"/>
              <a:ext cx="3141680" cy="2440513"/>
              <a:chOff x="6574938" y="3056145"/>
              <a:chExt cx="3141680" cy="2440513"/>
            </a:xfrm>
          </p:grpSpPr>
          <p:sp>
            <p:nvSpPr>
              <p:cNvPr id="10" name="Text Box 16"/>
              <p:cNvSpPr txBox="1">
                <a:spLocks noChangeArrowheads="1"/>
              </p:cNvSpPr>
              <p:nvPr/>
            </p:nvSpPr>
            <p:spPr bwMode="auto">
              <a:xfrm>
                <a:off x="6574938" y="3056145"/>
                <a:ext cx="146226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a:latin typeface="Comic Sans MS" panose="030F0702030302020204" pitchFamily="66" charset="0"/>
                  </a:rPr>
                  <a:t>Crossline </a:t>
                </a:r>
                <a:r>
                  <a:rPr lang="en-US" altLang="en-US" sz="1400" b="1" dirty="0" smtClean="0">
                    <a:latin typeface="Comic Sans MS" panose="030F0702030302020204" pitchFamily="66" charset="0"/>
                  </a:rPr>
                  <a:t>3300</a:t>
                </a:r>
                <a:endParaRPr lang="en-US" altLang="en-US" sz="1400" b="1" dirty="0">
                  <a:latin typeface="Comic Sans MS" panose="030F0702030302020204" pitchFamily="66" charset="0"/>
                </a:endParaRPr>
              </a:p>
            </p:txBody>
          </p:sp>
          <p:pic>
            <p:nvPicPr>
              <p:cNvPr id="32" name="Picture 31"/>
              <p:cNvPicPr>
                <a:picLocks noChangeAspect="1"/>
              </p:cNvPicPr>
              <p:nvPr/>
            </p:nvPicPr>
            <p:blipFill>
              <a:blip r:embed="rId5" cstate="print"/>
              <a:stretch>
                <a:fillRect/>
              </a:stretch>
            </p:blipFill>
            <p:spPr>
              <a:xfrm>
                <a:off x="6586227" y="3365501"/>
                <a:ext cx="3130391" cy="2131157"/>
              </a:xfrm>
              <a:prstGeom prst="rect">
                <a:avLst/>
              </a:prstGeom>
            </p:spPr>
          </p:pic>
        </p:grpSp>
      </p:grpSp>
      <p:grpSp>
        <p:nvGrpSpPr>
          <p:cNvPr id="9" name="Group 42"/>
          <p:cNvGrpSpPr/>
          <p:nvPr/>
        </p:nvGrpSpPr>
        <p:grpSpPr>
          <a:xfrm>
            <a:off x="670560" y="2400300"/>
            <a:ext cx="7039750" cy="3752144"/>
            <a:chOff x="670560" y="2400300"/>
            <a:chExt cx="7039750" cy="3752144"/>
          </a:xfrm>
        </p:grpSpPr>
        <p:sp>
          <p:nvSpPr>
            <p:cNvPr id="24" name="Freeform 23"/>
            <p:cNvSpPr/>
            <p:nvPr/>
          </p:nvSpPr>
          <p:spPr bwMode="auto">
            <a:xfrm>
              <a:off x="670560" y="2400300"/>
              <a:ext cx="2426970" cy="621030"/>
            </a:xfrm>
            <a:custGeom>
              <a:avLst/>
              <a:gdLst>
                <a:gd name="connsiteX0" fmla="*/ 64770 w 2426970"/>
                <a:gd name="connsiteY0" fmla="*/ 129540 h 621030"/>
                <a:gd name="connsiteX1" fmla="*/ 0 w 2426970"/>
                <a:gd name="connsiteY1" fmla="*/ 163830 h 621030"/>
                <a:gd name="connsiteX2" fmla="*/ 1173480 w 2426970"/>
                <a:gd name="connsiteY2" fmla="*/ 621030 h 621030"/>
                <a:gd name="connsiteX3" fmla="*/ 2426970 w 2426970"/>
                <a:gd name="connsiteY3" fmla="*/ 34290 h 621030"/>
                <a:gd name="connsiteX4" fmla="*/ 2358390 w 2426970"/>
                <a:gd name="connsiteY4" fmla="*/ 0 h 621030"/>
                <a:gd name="connsiteX5" fmla="*/ 1131570 w 2426970"/>
                <a:gd name="connsiteY5" fmla="*/ 548640 h 621030"/>
                <a:gd name="connsiteX6" fmla="*/ 64770 w 2426970"/>
                <a:gd name="connsiteY6" fmla="*/ 129540 h 621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6970" h="621030">
                  <a:moveTo>
                    <a:pt x="64770" y="129540"/>
                  </a:moveTo>
                  <a:lnTo>
                    <a:pt x="0" y="163830"/>
                  </a:lnTo>
                  <a:lnTo>
                    <a:pt x="1173480" y="621030"/>
                  </a:lnTo>
                  <a:lnTo>
                    <a:pt x="2426970" y="34290"/>
                  </a:lnTo>
                  <a:lnTo>
                    <a:pt x="2358390" y="0"/>
                  </a:lnTo>
                  <a:lnTo>
                    <a:pt x="1131570" y="548640"/>
                  </a:lnTo>
                  <a:lnTo>
                    <a:pt x="64770" y="129540"/>
                  </a:lnTo>
                  <a:close/>
                </a:path>
              </a:pathLst>
            </a:cu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7" name="Text Box 12"/>
            <p:cNvSpPr txBox="1">
              <a:spLocks noChangeArrowheads="1"/>
            </p:cNvSpPr>
            <p:nvPr/>
          </p:nvSpPr>
          <p:spPr bwMode="auto">
            <a:xfrm rot="-1440000">
              <a:off x="2195805" y="2490152"/>
              <a:ext cx="970137"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b="1" dirty="0" smtClean="0">
                  <a:solidFill>
                    <a:srgbClr val="FFFF00"/>
                  </a:solidFill>
                  <a:latin typeface="Arial Black" panose="020B0A04020102020204" pitchFamily="34" charset="0"/>
                </a:rPr>
                <a:t>Time Slice 1000</a:t>
              </a:r>
              <a:endParaRPr lang="en-US" altLang="en-US" sz="700" b="1" dirty="0">
                <a:solidFill>
                  <a:srgbClr val="FFFF00"/>
                </a:solidFill>
                <a:latin typeface="Arial Black" panose="020B0A04020102020204" pitchFamily="34" charset="0"/>
              </a:endParaRPr>
            </a:p>
          </p:txBody>
        </p:sp>
        <p:grpSp>
          <p:nvGrpSpPr>
            <p:cNvPr id="11" name="Group 41"/>
            <p:cNvGrpSpPr/>
            <p:nvPr/>
          </p:nvGrpSpPr>
          <p:grpSpPr>
            <a:xfrm>
              <a:off x="3943272" y="3817206"/>
              <a:ext cx="3767038" cy="2335238"/>
              <a:chOff x="3943272" y="3817206"/>
              <a:chExt cx="3767038" cy="2335238"/>
            </a:xfrm>
          </p:grpSpPr>
          <p:sp>
            <p:nvSpPr>
              <p:cNvPr id="14" name="Text Box 16"/>
              <p:cNvSpPr txBox="1">
                <a:spLocks noChangeArrowheads="1"/>
              </p:cNvSpPr>
              <p:nvPr/>
            </p:nvSpPr>
            <p:spPr bwMode="auto">
              <a:xfrm>
                <a:off x="3943272" y="3817206"/>
                <a:ext cx="1611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smtClean="0">
                    <a:latin typeface="Comic Sans MS" panose="030F0702030302020204" pitchFamily="66" charset="0"/>
                  </a:rPr>
                  <a:t>Time Slice 1000</a:t>
                </a:r>
                <a:endParaRPr lang="en-US" altLang="en-US" sz="1400" b="1" dirty="0">
                  <a:latin typeface="Comic Sans MS" panose="030F0702030302020204" pitchFamily="66" charset="0"/>
                </a:endParaRPr>
              </a:p>
            </p:txBody>
          </p:sp>
          <p:pic>
            <p:nvPicPr>
              <p:cNvPr id="33" name="Picture 32"/>
              <p:cNvPicPr>
                <a:picLocks noChangeAspect="1"/>
              </p:cNvPicPr>
              <p:nvPr/>
            </p:nvPicPr>
            <p:blipFill>
              <a:blip r:embed="rId6" cstate="print"/>
              <a:stretch>
                <a:fillRect/>
              </a:stretch>
            </p:blipFill>
            <p:spPr>
              <a:xfrm>
                <a:off x="4019195" y="4113694"/>
                <a:ext cx="3691115" cy="2038750"/>
              </a:xfrm>
              <a:prstGeom prst="rect">
                <a:avLst/>
              </a:prstGeom>
            </p:spPr>
          </p:pic>
        </p:grpSp>
      </p:grpSp>
      <p:grpSp>
        <p:nvGrpSpPr>
          <p:cNvPr id="12" name="Group 43"/>
          <p:cNvGrpSpPr/>
          <p:nvPr/>
        </p:nvGrpSpPr>
        <p:grpSpPr>
          <a:xfrm>
            <a:off x="2197056" y="1120396"/>
            <a:ext cx="6752605" cy="2470970"/>
            <a:chOff x="2197056" y="1120396"/>
            <a:chExt cx="6752605" cy="2470970"/>
          </a:xfrm>
        </p:grpSpPr>
        <p:sp>
          <p:nvSpPr>
            <p:cNvPr id="28" name="Freeform 27"/>
            <p:cNvSpPr/>
            <p:nvPr/>
          </p:nvSpPr>
          <p:spPr bwMode="auto">
            <a:xfrm>
              <a:off x="2198637" y="1665722"/>
              <a:ext cx="407694" cy="716377"/>
            </a:xfrm>
            <a:custGeom>
              <a:avLst/>
              <a:gdLst>
                <a:gd name="connsiteX0" fmla="*/ 407694 w 407694"/>
                <a:gd name="connsiteY0" fmla="*/ 101924 h 716377"/>
                <a:gd name="connsiteX1" fmla="*/ 407694 w 407694"/>
                <a:gd name="connsiteY1" fmla="*/ 0 h 716377"/>
                <a:gd name="connsiteX2" fmla="*/ 0 w 407694"/>
                <a:gd name="connsiteY2" fmla="*/ 634839 h 716377"/>
                <a:gd name="connsiteX3" fmla="*/ 0 w 407694"/>
                <a:gd name="connsiteY3" fmla="*/ 716377 h 716377"/>
                <a:gd name="connsiteX4" fmla="*/ 0 w 407694"/>
                <a:gd name="connsiteY4" fmla="*/ 716377 h 71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694" h="716377">
                  <a:moveTo>
                    <a:pt x="407694" y="101924"/>
                  </a:moveTo>
                  <a:lnTo>
                    <a:pt x="407694" y="0"/>
                  </a:lnTo>
                  <a:lnTo>
                    <a:pt x="0" y="634839"/>
                  </a:lnTo>
                  <a:lnTo>
                    <a:pt x="0" y="716377"/>
                  </a:lnTo>
                  <a:lnTo>
                    <a:pt x="0" y="716377"/>
                  </a:lnTo>
                </a:path>
              </a:pathLst>
            </a:custGeom>
            <a:solidFill>
              <a:schemeClr val="bg1">
                <a:lumMod val="5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9" name="Text Box 12"/>
            <p:cNvSpPr txBox="1">
              <a:spLocks noChangeArrowheads="1"/>
            </p:cNvSpPr>
            <p:nvPr/>
          </p:nvSpPr>
          <p:spPr bwMode="auto">
            <a:xfrm rot="-3420000">
              <a:off x="2053298" y="1917931"/>
              <a:ext cx="716863"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b="1" dirty="0" smtClean="0">
                  <a:solidFill>
                    <a:srgbClr val="FFFF00"/>
                  </a:solidFill>
                  <a:latin typeface="Arial Black" panose="020B0A04020102020204" pitchFamily="34" charset="0"/>
                </a:rPr>
                <a:t>Traverse A</a:t>
              </a:r>
              <a:endParaRPr lang="en-US" altLang="en-US" sz="700" b="1" dirty="0">
                <a:solidFill>
                  <a:srgbClr val="FFFF00"/>
                </a:solidFill>
                <a:latin typeface="Arial Black" panose="020B0A04020102020204" pitchFamily="34" charset="0"/>
              </a:endParaRPr>
            </a:p>
          </p:txBody>
        </p:sp>
        <p:cxnSp>
          <p:nvCxnSpPr>
            <p:cNvPr id="30" name="Straight Connector 29"/>
            <p:cNvCxnSpPr/>
            <p:nvPr/>
          </p:nvCxnSpPr>
          <p:spPr bwMode="auto">
            <a:xfrm>
              <a:off x="2197056" y="2382099"/>
              <a:ext cx="0" cy="96393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Group 35"/>
            <p:cNvGrpSpPr/>
            <p:nvPr/>
          </p:nvGrpSpPr>
          <p:grpSpPr>
            <a:xfrm>
              <a:off x="6677844" y="1120396"/>
              <a:ext cx="2271817" cy="2470970"/>
              <a:chOff x="2132623" y="4350688"/>
              <a:chExt cx="2271817" cy="2470970"/>
            </a:xfrm>
          </p:grpSpPr>
          <p:pic>
            <p:nvPicPr>
              <p:cNvPr id="34" name="Picture 33"/>
              <p:cNvPicPr>
                <a:picLocks noChangeAspect="1"/>
              </p:cNvPicPr>
              <p:nvPr/>
            </p:nvPicPr>
            <p:blipFill>
              <a:blip r:embed="rId7" cstate="print"/>
              <a:stretch>
                <a:fillRect/>
              </a:stretch>
            </p:blipFill>
            <p:spPr>
              <a:xfrm>
                <a:off x="2214166" y="4645272"/>
                <a:ext cx="2190274" cy="2176386"/>
              </a:xfrm>
              <a:prstGeom prst="rect">
                <a:avLst/>
              </a:prstGeom>
            </p:spPr>
          </p:pic>
          <p:sp>
            <p:nvSpPr>
              <p:cNvPr id="35" name="Text Box 12"/>
              <p:cNvSpPr txBox="1">
                <a:spLocks noChangeArrowheads="1"/>
              </p:cNvSpPr>
              <p:nvPr/>
            </p:nvSpPr>
            <p:spPr bwMode="auto">
              <a:xfrm>
                <a:off x="2132623" y="4350688"/>
                <a:ext cx="11689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dirty="0" smtClean="0">
                    <a:latin typeface="Comic Sans MS" panose="030F0702030302020204" pitchFamily="66" charset="0"/>
                  </a:rPr>
                  <a:t>Traverse A</a:t>
                </a:r>
                <a:endParaRPr lang="en-US" altLang="en-US" sz="1400" b="1" dirty="0">
                  <a:latin typeface="Comic Sans MS" panose="030F0702030302020204" pitchFamily="66" charset="0"/>
                </a:endParaRPr>
              </a:p>
            </p:txBody>
          </p:sp>
        </p:grpSp>
      </p:grpSp>
    </p:spTree>
    <p:extLst>
      <p:ext uri="{BB962C8B-B14F-4D97-AF65-F5344CB8AC3E}">
        <p14:creationId xmlns:p14="http://schemas.microsoft.com/office/powerpoint/2010/main" val="26615245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 Types of Data</a:t>
            </a:r>
            <a:endParaRPr lang="en-US" dirty="0"/>
          </a:p>
        </p:txBody>
      </p:sp>
      <p:sp>
        <p:nvSpPr>
          <p:cNvPr id="3" name="Rectangle 3"/>
          <p:cNvSpPr txBox="1">
            <a:spLocks noChangeArrowheads="1"/>
          </p:cNvSpPr>
          <p:nvPr/>
        </p:nvSpPr>
        <p:spPr bwMode="auto">
          <a:xfrm>
            <a:off x="252248" y="1051035"/>
            <a:ext cx="8229600" cy="1550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630238" marR="0" lvl="0" indent="-393700" algn="l" defTabSz="914400" rtl="0" eaLnBrk="0" fontAlgn="base" latinLnBrk="0" hangingPunct="0">
              <a:lnSpc>
                <a:spcPct val="90000"/>
              </a:lnSpc>
              <a:spcBef>
                <a:spcPts val="1200"/>
              </a:spcBef>
              <a:spcAft>
                <a:spcPct val="0"/>
              </a:spcAft>
              <a:buClrTx/>
              <a:buSzTx/>
              <a:tabLst>
                <a:tab pos="850900" algn="l"/>
              </a:tabLst>
              <a:defRPr/>
            </a:pPr>
            <a:r>
              <a:rPr kumimoji="0" lang="en-US" sz="2400" b="0" i="0" u="none" strike="noStrike" kern="0" cap="none" spc="0" normalizeH="0" baseline="0" noProof="0" dirty="0" smtClean="0">
                <a:ln>
                  <a:noFill/>
                </a:ln>
                <a:solidFill>
                  <a:schemeClr val="tx1"/>
                </a:solidFill>
                <a:effectLst/>
                <a:uLnTx/>
                <a:uFillTx/>
                <a:latin typeface="Tahoma" pitchFamily="34" charset="0"/>
                <a:ea typeface="+mn-ea"/>
                <a:cs typeface="+mn-cs"/>
              </a:rPr>
              <a:t>Given a volume of 3D seismic data, we can do mathematical operations on the standard reflection amplitude data to generate new types of </a:t>
            </a:r>
            <a:r>
              <a:rPr lang="en-US" kern="0" dirty="0" smtClean="0">
                <a:latin typeface="Tahoma" pitchFamily="34" charset="0"/>
              </a:rPr>
              <a:t>3D data volumes</a:t>
            </a:r>
            <a:endParaRPr kumimoji="0" lang="en-US" sz="2400" b="0" i="0" u="none" strike="noStrike" kern="0" cap="none" spc="0" normalizeH="0" baseline="0" noProof="0" dirty="0" smtClean="0">
              <a:ln>
                <a:noFill/>
              </a:ln>
              <a:solidFill>
                <a:schemeClr val="tx1"/>
              </a:solidFill>
              <a:effectLst/>
              <a:uLnTx/>
              <a:uFillTx/>
              <a:latin typeface="Tahoma" pitchFamily="34" charset="0"/>
              <a:ea typeface="+mn-ea"/>
              <a:cs typeface="+mn-cs"/>
            </a:endParaRPr>
          </a:p>
        </p:txBody>
      </p:sp>
      <p:sp>
        <p:nvSpPr>
          <p:cNvPr id="4" name="Cube 3"/>
          <p:cNvSpPr/>
          <p:nvPr/>
        </p:nvSpPr>
        <p:spPr bwMode="auto">
          <a:xfrm>
            <a:off x="981068" y="3515703"/>
            <a:ext cx="1639614" cy="1418896"/>
          </a:xfrm>
          <a:prstGeom prst="cube">
            <a:avLst/>
          </a:prstGeom>
          <a:solidFill>
            <a:srgbClr val="FFFF00"/>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5" name="Cube 4"/>
          <p:cNvSpPr/>
          <p:nvPr/>
        </p:nvSpPr>
        <p:spPr bwMode="auto">
          <a:xfrm>
            <a:off x="5749158" y="2375336"/>
            <a:ext cx="1639614" cy="1418896"/>
          </a:xfrm>
          <a:prstGeom prst="cube">
            <a:avLst/>
          </a:prstGeom>
          <a:solidFill>
            <a:schemeClr val="accent1">
              <a:lumMod val="60000"/>
              <a:lumOff val="40000"/>
            </a:schemeClr>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 name="Cube 5"/>
          <p:cNvSpPr/>
          <p:nvPr/>
        </p:nvSpPr>
        <p:spPr bwMode="auto">
          <a:xfrm>
            <a:off x="5749158" y="4550978"/>
            <a:ext cx="1639614" cy="1418896"/>
          </a:xfrm>
          <a:prstGeom prst="cube">
            <a:avLst/>
          </a:prstGeom>
          <a:solidFill>
            <a:srgbClr val="00B050"/>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nvGrpSpPr>
          <p:cNvPr id="11" name="Group 10"/>
          <p:cNvGrpSpPr/>
          <p:nvPr/>
        </p:nvGrpSpPr>
        <p:grpSpPr>
          <a:xfrm>
            <a:off x="2475186" y="3121569"/>
            <a:ext cx="3137338" cy="2270234"/>
            <a:chOff x="2822028" y="3247697"/>
            <a:chExt cx="2790496" cy="1177159"/>
          </a:xfrm>
        </p:grpSpPr>
        <p:sp>
          <p:nvSpPr>
            <p:cNvPr id="9" name="Freeform 8"/>
            <p:cNvSpPr/>
            <p:nvPr/>
          </p:nvSpPr>
          <p:spPr bwMode="auto">
            <a:xfrm>
              <a:off x="2822028" y="3247697"/>
              <a:ext cx="2790496" cy="583324"/>
            </a:xfrm>
            <a:custGeom>
              <a:avLst/>
              <a:gdLst>
                <a:gd name="connsiteX0" fmla="*/ 2159876 w 2159876"/>
                <a:gd name="connsiteY0" fmla="*/ 15765 h 583324"/>
                <a:gd name="connsiteX1" fmla="*/ 346842 w 2159876"/>
                <a:gd name="connsiteY1" fmla="*/ 0 h 583324"/>
                <a:gd name="connsiteX2" fmla="*/ 362607 w 2159876"/>
                <a:gd name="connsiteY2" fmla="*/ 583324 h 583324"/>
                <a:gd name="connsiteX3" fmla="*/ 0 w 2159876"/>
                <a:gd name="connsiteY3" fmla="*/ 583324 h 583324"/>
              </a:gdLst>
              <a:ahLst/>
              <a:cxnLst>
                <a:cxn ang="0">
                  <a:pos x="connsiteX0" y="connsiteY0"/>
                </a:cxn>
                <a:cxn ang="0">
                  <a:pos x="connsiteX1" y="connsiteY1"/>
                </a:cxn>
                <a:cxn ang="0">
                  <a:pos x="connsiteX2" y="connsiteY2"/>
                </a:cxn>
                <a:cxn ang="0">
                  <a:pos x="connsiteX3" y="connsiteY3"/>
                </a:cxn>
              </a:cxnLst>
              <a:rect l="l" t="t" r="r" b="b"/>
              <a:pathLst>
                <a:path w="2159876" h="583324">
                  <a:moveTo>
                    <a:pt x="2159876" y="15765"/>
                  </a:moveTo>
                  <a:lnTo>
                    <a:pt x="346842" y="0"/>
                  </a:lnTo>
                  <a:lnTo>
                    <a:pt x="362607" y="583324"/>
                  </a:lnTo>
                  <a:lnTo>
                    <a:pt x="0" y="583324"/>
                  </a:lnTo>
                </a:path>
              </a:pathLst>
            </a:custGeom>
            <a:noFill/>
            <a:ln w="57150"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0" name="Freeform 9"/>
            <p:cNvSpPr/>
            <p:nvPr/>
          </p:nvSpPr>
          <p:spPr bwMode="auto">
            <a:xfrm flipV="1">
              <a:off x="2822028" y="3841532"/>
              <a:ext cx="2790496" cy="583324"/>
            </a:xfrm>
            <a:custGeom>
              <a:avLst/>
              <a:gdLst>
                <a:gd name="connsiteX0" fmla="*/ 2159876 w 2159876"/>
                <a:gd name="connsiteY0" fmla="*/ 15765 h 583324"/>
                <a:gd name="connsiteX1" fmla="*/ 346842 w 2159876"/>
                <a:gd name="connsiteY1" fmla="*/ 0 h 583324"/>
                <a:gd name="connsiteX2" fmla="*/ 362607 w 2159876"/>
                <a:gd name="connsiteY2" fmla="*/ 583324 h 583324"/>
                <a:gd name="connsiteX3" fmla="*/ 0 w 2159876"/>
                <a:gd name="connsiteY3" fmla="*/ 583324 h 583324"/>
              </a:gdLst>
              <a:ahLst/>
              <a:cxnLst>
                <a:cxn ang="0">
                  <a:pos x="connsiteX0" y="connsiteY0"/>
                </a:cxn>
                <a:cxn ang="0">
                  <a:pos x="connsiteX1" y="connsiteY1"/>
                </a:cxn>
                <a:cxn ang="0">
                  <a:pos x="connsiteX2" y="connsiteY2"/>
                </a:cxn>
                <a:cxn ang="0">
                  <a:pos x="connsiteX3" y="connsiteY3"/>
                </a:cxn>
              </a:cxnLst>
              <a:rect l="l" t="t" r="r" b="b"/>
              <a:pathLst>
                <a:path w="2159876" h="583324">
                  <a:moveTo>
                    <a:pt x="2159876" y="15765"/>
                  </a:moveTo>
                  <a:lnTo>
                    <a:pt x="346842" y="0"/>
                  </a:lnTo>
                  <a:lnTo>
                    <a:pt x="362607" y="583324"/>
                  </a:lnTo>
                  <a:lnTo>
                    <a:pt x="0" y="583324"/>
                  </a:lnTo>
                </a:path>
              </a:pathLst>
            </a:custGeom>
            <a:noFill/>
            <a:ln w="57150" cap="flat" cmpd="sng" algn="ctr">
              <a:solidFill>
                <a:schemeClr val="tx1"/>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grpSp>
      <p:sp>
        <p:nvSpPr>
          <p:cNvPr id="12" name="TextBox 11"/>
          <p:cNvSpPr txBox="1"/>
          <p:nvPr/>
        </p:nvSpPr>
        <p:spPr>
          <a:xfrm>
            <a:off x="3237459" y="4713886"/>
            <a:ext cx="1785681" cy="677108"/>
          </a:xfrm>
          <a:prstGeom prst="rect">
            <a:avLst/>
          </a:prstGeom>
          <a:noFill/>
        </p:spPr>
        <p:txBody>
          <a:bodyPr wrap="none" rtlCol="0">
            <a:spAutoFit/>
          </a:bodyPr>
          <a:lstStyle/>
          <a:p>
            <a:pPr algn="ctr"/>
            <a:r>
              <a:rPr lang="en-US" sz="2000" b="1" dirty="0" smtClean="0">
                <a:latin typeface="Rockwell Extra Bold" pitchFamily="18" charset="0"/>
              </a:rPr>
              <a:t>Cross</a:t>
            </a:r>
          </a:p>
          <a:p>
            <a:pPr algn="ctr"/>
            <a:r>
              <a:rPr lang="en-US" sz="1800" b="1" dirty="0" smtClean="0">
                <a:latin typeface="Rockwell Extra Bold" pitchFamily="18" charset="0"/>
              </a:rPr>
              <a:t>Correlation</a:t>
            </a:r>
            <a:endParaRPr lang="en-US" sz="2000" b="1" dirty="0">
              <a:latin typeface="Rockwell Extra Bold" pitchFamily="18" charset="0"/>
            </a:endParaRPr>
          </a:p>
        </p:txBody>
      </p:sp>
      <p:sp>
        <p:nvSpPr>
          <p:cNvPr id="13" name="TextBox 12"/>
          <p:cNvSpPr txBox="1"/>
          <p:nvPr/>
        </p:nvSpPr>
        <p:spPr>
          <a:xfrm>
            <a:off x="3221397" y="2438397"/>
            <a:ext cx="1817805" cy="707886"/>
          </a:xfrm>
          <a:prstGeom prst="rect">
            <a:avLst/>
          </a:prstGeom>
          <a:noFill/>
        </p:spPr>
        <p:txBody>
          <a:bodyPr wrap="none" rtlCol="0">
            <a:spAutoFit/>
          </a:bodyPr>
          <a:lstStyle/>
          <a:p>
            <a:pPr algn="ctr"/>
            <a:r>
              <a:rPr lang="en-US" sz="2000" b="1" dirty="0" smtClean="0">
                <a:latin typeface="Rockwell Extra Bold" pitchFamily="18" charset="0"/>
              </a:rPr>
              <a:t>Frequency</a:t>
            </a:r>
          </a:p>
          <a:p>
            <a:pPr algn="ctr"/>
            <a:r>
              <a:rPr lang="en-US" sz="2000" b="1" dirty="0" smtClean="0">
                <a:latin typeface="Rockwell Extra Bold" pitchFamily="18" charset="0"/>
              </a:rPr>
              <a:t>Filter</a:t>
            </a:r>
            <a:endParaRPr lang="en-US" sz="2000" b="1" dirty="0">
              <a:latin typeface="Rockwell Extra Bold" pitchFamily="18" charset="0"/>
            </a:endParaRPr>
          </a:p>
        </p:txBody>
      </p:sp>
      <p:sp>
        <p:nvSpPr>
          <p:cNvPr id="14" name="TextBox 13"/>
          <p:cNvSpPr txBox="1"/>
          <p:nvPr/>
        </p:nvSpPr>
        <p:spPr>
          <a:xfrm>
            <a:off x="5645795" y="5906813"/>
            <a:ext cx="1667443" cy="646331"/>
          </a:xfrm>
          <a:prstGeom prst="rect">
            <a:avLst/>
          </a:prstGeom>
          <a:noFill/>
        </p:spPr>
        <p:txBody>
          <a:bodyPr wrap="none" rtlCol="0">
            <a:spAutoFit/>
          </a:bodyPr>
          <a:lstStyle/>
          <a:p>
            <a:pPr algn="ctr"/>
            <a:r>
              <a:rPr lang="en-US" sz="1800" b="1" dirty="0" smtClean="0">
                <a:latin typeface="Rockwell Extra Bold" pitchFamily="18" charset="0"/>
              </a:rPr>
              <a:t>Coherency</a:t>
            </a:r>
          </a:p>
          <a:p>
            <a:pPr algn="ctr"/>
            <a:r>
              <a:rPr lang="en-US" sz="1800" b="1" dirty="0" smtClean="0">
                <a:latin typeface="Rockwell Extra Bold" pitchFamily="18" charset="0"/>
              </a:rPr>
              <a:t>3D Volume</a:t>
            </a:r>
            <a:endParaRPr lang="en-US" sz="1800" b="1" dirty="0">
              <a:latin typeface="Rockwell Extra Bold" pitchFamily="18" charset="0"/>
            </a:endParaRPr>
          </a:p>
        </p:txBody>
      </p:sp>
      <p:sp>
        <p:nvSpPr>
          <p:cNvPr id="15" name="TextBox 14"/>
          <p:cNvSpPr txBox="1"/>
          <p:nvPr/>
        </p:nvSpPr>
        <p:spPr>
          <a:xfrm>
            <a:off x="5342154" y="3725914"/>
            <a:ext cx="2274725" cy="646331"/>
          </a:xfrm>
          <a:prstGeom prst="rect">
            <a:avLst/>
          </a:prstGeom>
          <a:noFill/>
        </p:spPr>
        <p:txBody>
          <a:bodyPr wrap="none" rtlCol="0">
            <a:spAutoFit/>
          </a:bodyPr>
          <a:lstStyle/>
          <a:p>
            <a:pPr algn="ctr"/>
            <a:r>
              <a:rPr lang="en-US" sz="1800" b="1" dirty="0" smtClean="0">
                <a:latin typeface="Rockwell Extra Bold" pitchFamily="18" charset="0"/>
              </a:rPr>
              <a:t>Low Frequency</a:t>
            </a:r>
          </a:p>
          <a:p>
            <a:pPr algn="ctr"/>
            <a:r>
              <a:rPr lang="en-US" sz="1800" b="1" dirty="0" smtClean="0">
                <a:latin typeface="Rockwell Extra Bold" pitchFamily="18" charset="0"/>
              </a:rPr>
              <a:t>3D Volume</a:t>
            </a:r>
            <a:endParaRPr lang="en-US" sz="1800" b="1" dirty="0">
              <a:latin typeface="Rockwell Extra Bold" pitchFamily="18" charset="0"/>
            </a:endParaRPr>
          </a:p>
        </p:txBody>
      </p:sp>
      <p:sp>
        <p:nvSpPr>
          <p:cNvPr id="16" name="TextBox 15"/>
          <p:cNvSpPr txBox="1"/>
          <p:nvPr/>
        </p:nvSpPr>
        <p:spPr>
          <a:xfrm>
            <a:off x="979977" y="4966134"/>
            <a:ext cx="1641796" cy="646331"/>
          </a:xfrm>
          <a:prstGeom prst="rect">
            <a:avLst/>
          </a:prstGeom>
          <a:noFill/>
        </p:spPr>
        <p:txBody>
          <a:bodyPr wrap="none" rtlCol="0">
            <a:spAutoFit/>
          </a:bodyPr>
          <a:lstStyle/>
          <a:p>
            <a:pPr algn="ctr"/>
            <a:r>
              <a:rPr lang="en-US" sz="1800" b="1" dirty="0" smtClean="0">
                <a:latin typeface="Rockwell Extra Bold" pitchFamily="18" charset="0"/>
              </a:rPr>
              <a:t>Reflection</a:t>
            </a:r>
          </a:p>
          <a:p>
            <a:pPr algn="ctr"/>
            <a:r>
              <a:rPr lang="en-US" sz="1800" b="1" dirty="0" smtClean="0">
                <a:latin typeface="Rockwell Extra Bold" pitchFamily="18" charset="0"/>
              </a:rPr>
              <a:t>Amplitude</a:t>
            </a:r>
            <a:endParaRPr lang="en-US" sz="1800" b="1" dirty="0">
              <a:latin typeface="Rockwell Extra Bold" pitchFamily="18" charset="0"/>
            </a:endParaRPr>
          </a:p>
        </p:txBody>
      </p:sp>
      <p:sp>
        <p:nvSpPr>
          <p:cNvPr id="17" name="Rectangle 16"/>
          <p:cNvSpPr/>
          <p:nvPr/>
        </p:nvSpPr>
        <p:spPr>
          <a:xfrm>
            <a:off x="862156" y="2632840"/>
            <a:ext cx="1877438" cy="923330"/>
          </a:xfrm>
          <a:prstGeom prst="rect">
            <a:avLst/>
          </a:prstGeom>
          <a:noFill/>
        </p:spPr>
        <p:txBody>
          <a:bodyPr wrap="squar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ea typeface="Arial Unicode MS" pitchFamily="34" charset="-128"/>
                <a:cs typeface="Arial" pitchFamily="34" charset="0"/>
              </a:rPr>
              <a:t>Input</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pitchFamily="34" charset="0"/>
              <a:ea typeface="Arial Unicode MS" pitchFamily="34" charset="-128"/>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78256" y="3730286"/>
            <a:ext cx="6002250" cy="934583"/>
          </a:xfrm>
          <a:prstGeom prst="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771" name="Rectangle 2"/>
          <p:cNvSpPr>
            <a:spLocks noGrp="1" noChangeArrowheads="1"/>
          </p:cNvSpPr>
          <p:nvPr>
            <p:ph type="title"/>
          </p:nvPr>
        </p:nvSpPr>
        <p:spPr/>
        <p:txBody>
          <a:bodyPr>
            <a:noAutofit/>
          </a:bodyPr>
          <a:lstStyle/>
          <a:p>
            <a:r>
              <a:rPr lang="en-US" dirty="0" smtClean="0"/>
              <a:t>Coherency: A New Type of Data</a:t>
            </a:r>
          </a:p>
        </p:txBody>
      </p:sp>
      <p:grpSp>
        <p:nvGrpSpPr>
          <p:cNvPr id="2" name="Group 81"/>
          <p:cNvGrpSpPr>
            <a:grpSpLocks/>
          </p:cNvGrpSpPr>
          <p:nvPr/>
        </p:nvGrpSpPr>
        <p:grpSpPr bwMode="auto">
          <a:xfrm>
            <a:off x="1710693" y="3058320"/>
            <a:ext cx="451338" cy="2057399"/>
            <a:chOff x="942975" y="3867149"/>
            <a:chExt cx="747712" cy="2905126"/>
          </a:xfrm>
        </p:grpSpPr>
        <p:sp>
          <p:nvSpPr>
            <p:cNvPr id="77" name="Freeform 76"/>
            <p:cNvSpPr/>
            <p:nvPr/>
          </p:nvSpPr>
          <p:spPr>
            <a:xfrm>
              <a:off x="1137186" y="6285846"/>
              <a:ext cx="349580" cy="481946"/>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8" name="Freeform 77"/>
            <p:cNvSpPr/>
            <p:nvPr/>
          </p:nvSpPr>
          <p:spPr>
            <a:xfrm>
              <a:off x="1006094" y="5095550"/>
              <a:ext cx="470961" cy="876470"/>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9" name="Freeform 78"/>
            <p:cNvSpPr/>
            <p:nvPr/>
          </p:nvSpPr>
          <p:spPr>
            <a:xfrm>
              <a:off x="967251" y="4205632"/>
              <a:ext cx="504948"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0" name="Freeform 79"/>
            <p:cNvSpPr/>
            <p:nvPr/>
          </p:nvSpPr>
          <p:spPr>
            <a:xfrm>
              <a:off x="1481910" y="5980987"/>
              <a:ext cx="194211"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1" name="Freeform 80"/>
            <p:cNvSpPr/>
            <p:nvPr/>
          </p:nvSpPr>
          <p:spPr>
            <a:xfrm>
              <a:off x="1477055" y="4757068"/>
              <a:ext cx="118953" cy="338483"/>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82" name="Straight Connector 81"/>
            <p:cNvCxnSpPr>
              <a:endCxn id="84" idx="29"/>
            </p:cNvCxnSpPr>
            <p:nvPr/>
          </p:nvCxnSpPr>
          <p:spPr>
            <a:xfrm rot="16200000" flipH="1">
              <a:off x="29347" y="5314856"/>
              <a:ext cx="2905127" cy="971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83" name="Freeform 82"/>
            <p:cNvSpPr/>
            <p:nvPr/>
          </p:nvSpPr>
          <p:spPr>
            <a:xfrm>
              <a:off x="1467344" y="3867148"/>
              <a:ext cx="165079" cy="334001"/>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84" name="Freeform 83"/>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6" name="Group 90"/>
          <p:cNvGrpSpPr>
            <a:grpSpLocks/>
          </p:cNvGrpSpPr>
          <p:nvPr/>
        </p:nvGrpSpPr>
        <p:grpSpPr bwMode="auto">
          <a:xfrm>
            <a:off x="2241979" y="3058320"/>
            <a:ext cx="451338" cy="2057399"/>
            <a:chOff x="942975" y="3867149"/>
            <a:chExt cx="747712" cy="2905126"/>
          </a:xfrm>
        </p:grpSpPr>
        <p:sp>
          <p:nvSpPr>
            <p:cNvPr id="69" name="Freeform 68"/>
            <p:cNvSpPr/>
            <p:nvPr/>
          </p:nvSpPr>
          <p:spPr>
            <a:xfrm>
              <a:off x="1137186" y="6285846"/>
              <a:ext cx="349580" cy="481946"/>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0" name="Freeform 69"/>
            <p:cNvSpPr/>
            <p:nvPr/>
          </p:nvSpPr>
          <p:spPr>
            <a:xfrm>
              <a:off x="1006094" y="5095550"/>
              <a:ext cx="470961" cy="876470"/>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1" name="Freeform 70"/>
            <p:cNvSpPr/>
            <p:nvPr/>
          </p:nvSpPr>
          <p:spPr>
            <a:xfrm>
              <a:off x="967251" y="4205632"/>
              <a:ext cx="504948"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2" name="Freeform 71"/>
            <p:cNvSpPr/>
            <p:nvPr/>
          </p:nvSpPr>
          <p:spPr>
            <a:xfrm>
              <a:off x="1481910" y="5980987"/>
              <a:ext cx="194211"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3" name="Freeform 72"/>
            <p:cNvSpPr/>
            <p:nvPr/>
          </p:nvSpPr>
          <p:spPr>
            <a:xfrm>
              <a:off x="1477055" y="4757068"/>
              <a:ext cx="118953" cy="338483"/>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74" name="Straight Connector 73"/>
            <p:cNvCxnSpPr>
              <a:endCxn id="76" idx="29"/>
            </p:cNvCxnSpPr>
            <p:nvPr/>
          </p:nvCxnSpPr>
          <p:spPr>
            <a:xfrm rot="16200000" flipH="1">
              <a:off x="29347" y="5314856"/>
              <a:ext cx="2905127" cy="971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75" name="Freeform 74"/>
            <p:cNvSpPr/>
            <p:nvPr/>
          </p:nvSpPr>
          <p:spPr>
            <a:xfrm>
              <a:off x="1467344" y="3867148"/>
              <a:ext cx="165079" cy="334001"/>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76" name="Freeform 75"/>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8" name="Group 99"/>
          <p:cNvGrpSpPr>
            <a:grpSpLocks/>
          </p:cNvGrpSpPr>
          <p:nvPr/>
        </p:nvGrpSpPr>
        <p:grpSpPr bwMode="auto">
          <a:xfrm>
            <a:off x="2773265" y="3058320"/>
            <a:ext cx="452804" cy="2057399"/>
            <a:chOff x="942975" y="3867149"/>
            <a:chExt cx="747712" cy="2905126"/>
          </a:xfrm>
        </p:grpSpPr>
        <p:sp>
          <p:nvSpPr>
            <p:cNvPr id="61" name="Freeform 60"/>
            <p:cNvSpPr/>
            <p:nvPr/>
          </p:nvSpPr>
          <p:spPr>
            <a:xfrm>
              <a:off x="1138978" y="6285846"/>
              <a:ext cx="346027" cy="481946"/>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2" name="Freeform 61"/>
            <p:cNvSpPr/>
            <p:nvPr/>
          </p:nvSpPr>
          <p:spPr>
            <a:xfrm>
              <a:off x="1005889" y="5095550"/>
              <a:ext cx="469437" cy="876470"/>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3" name="Freeform 62"/>
            <p:cNvSpPr/>
            <p:nvPr/>
          </p:nvSpPr>
          <p:spPr>
            <a:xfrm>
              <a:off x="967173" y="4205632"/>
              <a:ext cx="503314"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4" name="Freeform 63"/>
            <p:cNvSpPr/>
            <p:nvPr/>
          </p:nvSpPr>
          <p:spPr>
            <a:xfrm>
              <a:off x="1480166" y="5980987"/>
              <a:ext cx="196003"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5" name="Freeform 64"/>
            <p:cNvSpPr/>
            <p:nvPr/>
          </p:nvSpPr>
          <p:spPr>
            <a:xfrm>
              <a:off x="1475326" y="4757068"/>
              <a:ext cx="120989" cy="338483"/>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66" name="Straight Connector 65"/>
            <p:cNvCxnSpPr>
              <a:endCxn id="68" idx="29"/>
            </p:cNvCxnSpPr>
            <p:nvPr/>
          </p:nvCxnSpPr>
          <p:spPr>
            <a:xfrm rot="16200000" flipH="1">
              <a:off x="27602" y="5314872"/>
              <a:ext cx="2905127" cy="9679"/>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7" name="Freeform 66"/>
            <p:cNvSpPr/>
            <p:nvPr/>
          </p:nvSpPr>
          <p:spPr>
            <a:xfrm>
              <a:off x="1465647" y="3867148"/>
              <a:ext cx="166965" cy="334001"/>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8" name="Freeform 67"/>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9" name="Group 108"/>
          <p:cNvGrpSpPr>
            <a:grpSpLocks/>
          </p:cNvGrpSpPr>
          <p:nvPr/>
        </p:nvGrpSpPr>
        <p:grpSpPr bwMode="auto">
          <a:xfrm>
            <a:off x="3306017" y="3058320"/>
            <a:ext cx="452804" cy="2057399"/>
            <a:chOff x="942975" y="3867149"/>
            <a:chExt cx="747712" cy="2905126"/>
          </a:xfrm>
        </p:grpSpPr>
        <p:sp>
          <p:nvSpPr>
            <p:cNvPr id="53" name="Freeform 52"/>
            <p:cNvSpPr/>
            <p:nvPr/>
          </p:nvSpPr>
          <p:spPr>
            <a:xfrm>
              <a:off x="1138978" y="6285846"/>
              <a:ext cx="346027" cy="481946"/>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4" name="Freeform 53"/>
            <p:cNvSpPr/>
            <p:nvPr/>
          </p:nvSpPr>
          <p:spPr>
            <a:xfrm>
              <a:off x="1005889" y="5095550"/>
              <a:ext cx="469437" cy="876470"/>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5" name="Freeform 54"/>
            <p:cNvSpPr/>
            <p:nvPr/>
          </p:nvSpPr>
          <p:spPr>
            <a:xfrm>
              <a:off x="967173" y="4205632"/>
              <a:ext cx="503314"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6" name="Freeform 55"/>
            <p:cNvSpPr/>
            <p:nvPr/>
          </p:nvSpPr>
          <p:spPr>
            <a:xfrm>
              <a:off x="1480166" y="5980987"/>
              <a:ext cx="196003"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7" name="Freeform 56"/>
            <p:cNvSpPr/>
            <p:nvPr/>
          </p:nvSpPr>
          <p:spPr>
            <a:xfrm>
              <a:off x="1475326" y="4757068"/>
              <a:ext cx="120989" cy="338483"/>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58" name="Straight Connector 57"/>
            <p:cNvCxnSpPr>
              <a:endCxn id="60" idx="29"/>
            </p:cNvCxnSpPr>
            <p:nvPr/>
          </p:nvCxnSpPr>
          <p:spPr>
            <a:xfrm rot="16200000" flipH="1">
              <a:off x="27602" y="5314872"/>
              <a:ext cx="2905127" cy="9679"/>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9" name="Freeform 58"/>
            <p:cNvSpPr/>
            <p:nvPr/>
          </p:nvSpPr>
          <p:spPr>
            <a:xfrm>
              <a:off x="1465647" y="3867148"/>
              <a:ext cx="166965" cy="334001"/>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0" name="Freeform 59"/>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10" name="Group 117"/>
          <p:cNvGrpSpPr>
            <a:grpSpLocks/>
          </p:cNvGrpSpPr>
          <p:nvPr/>
        </p:nvGrpSpPr>
        <p:grpSpPr bwMode="auto">
          <a:xfrm>
            <a:off x="3838769" y="3577433"/>
            <a:ext cx="451338" cy="2057399"/>
            <a:chOff x="942975" y="3867149"/>
            <a:chExt cx="747712" cy="2905126"/>
          </a:xfrm>
        </p:grpSpPr>
        <p:sp>
          <p:nvSpPr>
            <p:cNvPr id="45" name="Freeform 44"/>
            <p:cNvSpPr/>
            <p:nvPr/>
          </p:nvSpPr>
          <p:spPr>
            <a:xfrm>
              <a:off x="1137186" y="6285845"/>
              <a:ext cx="349580" cy="481947"/>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6" name="Freeform 45"/>
            <p:cNvSpPr/>
            <p:nvPr/>
          </p:nvSpPr>
          <p:spPr>
            <a:xfrm>
              <a:off x="1006094" y="5095550"/>
              <a:ext cx="470961" cy="876469"/>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7" name="Freeform 46"/>
            <p:cNvSpPr/>
            <p:nvPr/>
          </p:nvSpPr>
          <p:spPr>
            <a:xfrm>
              <a:off x="967251" y="4205630"/>
              <a:ext cx="504948"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8" name="Freeform 47"/>
            <p:cNvSpPr/>
            <p:nvPr/>
          </p:nvSpPr>
          <p:spPr>
            <a:xfrm>
              <a:off x="1481910" y="5980986"/>
              <a:ext cx="194211"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9" name="Freeform 48"/>
            <p:cNvSpPr/>
            <p:nvPr/>
          </p:nvSpPr>
          <p:spPr>
            <a:xfrm>
              <a:off x="1477055" y="4757066"/>
              <a:ext cx="118955" cy="338484"/>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50" name="Straight Connector 49"/>
            <p:cNvCxnSpPr>
              <a:endCxn id="52" idx="29"/>
            </p:cNvCxnSpPr>
            <p:nvPr/>
          </p:nvCxnSpPr>
          <p:spPr>
            <a:xfrm rot="16200000" flipH="1">
              <a:off x="29347" y="5314856"/>
              <a:ext cx="2905127" cy="971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1" name="Freeform 50"/>
            <p:cNvSpPr/>
            <p:nvPr/>
          </p:nvSpPr>
          <p:spPr>
            <a:xfrm>
              <a:off x="1467344" y="3867148"/>
              <a:ext cx="165079" cy="333999"/>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52" name="Freeform 51"/>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11" name="Group 126"/>
          <p:cNvGrpSpPr>
            <a:grpSpLocks/>
          </p:cNvGrpSpPr>
          <p:nvPr/>
        </p:nvGrpSpPr>
        <p:grpSpPr bwMode="auto">
          <a:xfrm>
            <a:off x="4370055" y="3577433"/>
            <a:ext cx="451338" cy="2057399"/>
            <a:chOff x="942975" y="3867149"/>
            <a:chExt cx="747712" cy="2905126"/>
          </a:xfrm>
        </p:grpSpPr>
        <p:sp>
          <p:nvSpPr>
            <p:cNvPr id="37" name="Freeform 36"/>
            <p:cNvSpPr/>
            <p:nvPr/>
          </p:nvSpPr>
          <p:spPr>
            <a:xfrm>
              <a:off x="1137186" y="6285845"/>
              <a:ext cx="349580" cy="481947"/>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8" name="Freeform 37"/>
            <p:cNvSpPr/>
            <p:nvPr/>
          </p:nvSpPr>
          <p:spPr>
            <a:xfrm>
              <a:off x="1006094" y="5095550"/>
              <a:ext cx="470961" cy="876469"/>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9" name="Freeform 38"/>
            <p:cNvSpPr/>
            <p:nvPr/>
          </p:nvSpPr>
          <p:spPr>
            <a:xfrm>
              <a:off x="967251" y="4205630"/>
              <a:ext cx="504948"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0" name="Freeform 39"/>
            <p:cNvSpPr/>
            <p:nvPr/>
          </p:nvSpPr>
          <p:spPr>
            <a:xfrm>
              <a:off x="1481910" y="5980986"/>
              <a:ext cx="194211"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1" name="Freeform 40"/>
            <p:cNvSpPr/>
            <p:nvPr/>
          </p:nvSpPr>
          <p:spPr>
            <a:xfrm>
              <a:off x="1477055" y="4757066"/>
              <a:ext cx="118955" cy="338484"/>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42" name="Straight Connector 41"/>
            <p:cNvCxnSpPr>
              <a:endCxn id="44" idx="29"/>
            </p:cNvCxnSpPr>
            <p:nvPr/>
          </p:nvCxnSpPr>
          <p:spPr>
            <a:xfrm rot="16200000" flipH="1">
              <a:off x="29347" y="5314856"/>
              <a:ext cx="2905127" cy="971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3" name="Freeform 42"/>
            <p:cNvSpPr/>
            <p:nvPr/>
          </p:nvSpPr>
          <p:spPr>
            <a:xfrm>
              <a:off x="1467344" y="3867148"/>
              <a:ext cx="165079" cy="333999"/>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4" name="Freeform 43"/>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12" name="Group 135"/>
          <p:cNvGrpSpPr>
            <a:grpSpLocks/>
          </p:cNvGrpSpPr>
          <p:nvPr/>
        </p:nvGrpSpPr>
        <p:grpSpPr bwMode="auto">
          <a:xfrm>
            <a:off x="4901342" y="3577433"/>
            <a:ext cx="452803" cy="2057399"/>
            <a:chOff x="942975" y="3867149"/>
            <a:chExt cx="747712" cy="2905126"/>
          </a:xfrm>
        </p:grpSpPr>
        <p:sp>
          <p:nvSpPr>
            <p:cNvPr id="29" name="Freeform 28"/>
            <p:cNvSpPr/>
            <p:nvPr/>
          </p:nvSpPr>
          <p:spPr>
            <a:xfrm>
              <a:off x="1138977" y="6285845"/>
              <a:ext cx="346030" cy="481947"/>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0" name="Freeform 29"/>
            <p:cNvSpPr/>
            <p:nvPr/>
          </p:nvSpPr>
          <p:spPr>
            <a:xfrm>
              <a:off x="1005889" y="5095550"/>
              <a:ext cx="469438" cy="876469"/>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1" name="Freeform 30"/>
            <p:cNvSpPr/>
            <p:nvPr/>
          </p:nvSpPr>
          <p:spPr>
            <a:xfrm>
              <a:off x="967173" y="4205630"/>
              <a:ext cx="503315"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2" name="Freeform 31"/>
            <p:cNvSpPr/>
            <p:nvPr/>
          </p:nvSpPr>
          <p:spPr>
            <a:xfrm>
              <a:off x="1480167" y="5980986"/>
              <a:ext cx="196002"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3" name="Freeform 32"/>
            <p:cNvSpPr/>
            <p:nvPr/>
          </p:nvSpPr>
          <p:spPr>
            <a:xfrm>
              <a:off x="1475327" y="4757066"/>
              <a:ext cx="120989" cy="338484"/>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4" name="Straight Connector 33"/>
            <p:cNvCxnSpPr>
              <a:endCxn id="36" idx="29"/>
            </p:cNvCxnSpPr>
            <p:nvPr/>
          </p:nvCxnSpPr>
          <p:spPr>
            <a:xfrm rot="16200000" flipH="1">
              <a:off x="27603" y="5314872"/>
              <a:ext cx="2905127" cy="9679"/>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5" name="Freeform 34"/>
            <p:cNvSpPr/>
            <p:nvPr/>
          </p:nvSpPr>
          <p:spPr>
            <a:xfrm>
              <a:off x="1465648" y="3867148"/>
              <a:ext cx="166964" cy="333999"/>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6" name="Freeform 35"/>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13" name="Group 144"/>
          <p:cNvGrpSpPr>
            <a:grpSpLocks/>
          </p:cNvGrpSpPr>
          <p:nvPr/>
        </p:nvGrpSpPr>
        <p:grpSpPr bwMode="auto">
          <a:xfrm>
            <a:off x="5434092" y="3577433"/>
            <a:ext cx="451338" cy="2057399"/>
            <a:chOff x="942975" y="3867149"/>
            <a:chExt cx="747712" cy="2905126"/>
          </a:xfrm>
        </p:grpSpPr>
        <p:sp>
          <p:nvSpPr>
            <p:cNvPr id="21" name="Freeform 20"/>
            <p:cNvSpPr/>
            <p:nvPr/>
          </p:nvSpPr>
          <p:spPr>
            <a:xfrm>
              <a:off x="1137186" y="6285845"/>
              <a:ext cx="349580" cy="481947"/>
            </a:xfrm>
            <a:custGeom>
              <a:avLst/>
              <a:gdLst>
                <a:gd name="connsiteX0" fmla="*/ 342900 w 347662"/>
                <a:gd name="connsiteY0" fmla="*/ 0 h 481013"/>
                <a:gd name="connsiteX1" fmla="*/ 209550 w 347662"/>
                <a:gd name="connsiteY1" fmla="*/ 61913 h 481013"/>
                <a:gd name="connsiteX2" fmla="*/ 90487 w 347662"/>
                <a:gd name="connsiteY2" fmla="*/ 133350 h 481013"/>
                <a:gd name="connsiteX3" fmla="*/ 0 w 347662"/>
                <a:gd name="connsiteY3" fmla="*/ 238125 h 481013"/>
                <a:gd name="connsiteX4" fmla="*/ 4762 w 347662"/>
                <a:gd name="connsiteY4" fmla="*/ 323850 h 481013"/>
                <a:gd name="connsiteX5" fmla="*/ 90487 w 347662"/>
                <a:gd name="connsiteY5" fmla="*/ 352425 h 481013"/>
                <a:gd name="connsiteX6" fmla="*/ 223837 w 347662"/>
                <a:gd name="connsiteY6" fmla="*/ 433388 h 481013"/>
                <a:gd name="connsiteX7" fmla="*/ 347662 w 347662"/>
                <a:gd name="connsiteY7" fmla="*/ 481013 h 48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662" h="481013">
                  <a:moveTo>
                    <a:pt x="342900" y="0"/>
                  </a:moveTo>
                  <a:lnTo>
                    <a:pt x="209550" y="61913"/>
                  </a:lnTo>
                  <a:lnTo>
                    <a:pt x="90487" y="133350"/>
                  </a:lnTo>
                  <a:lnTo>
                    <a:pt x="0" y="238125"/>
                  </a:lnTo>
                  <a:lnTo>
                    <a:pt x="4762" y="323850"/>
                  </a:lnTo>
                  <a:lnTo>
                    <a:pt x="90487" y="352425"/>
                  </a:lnTo>
                  <a:lnTo>
                    <a:pt x="223837" y="433388"/>
                  </a:lnTo>
                  <a:lnTo>
                    <a:pt x="347662" y="481013"/>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2" name="Freeform 21"/>
            <p:cNvSpPr/>
            <p:nvPr/>
          </p:nvSpPr>
          <p:spPr>
            <a:xfrm>
              <a:off x="1006094" y="5095550"/>
              <a:ext cx="470961" cy="876469"/>
            </a:xfrm>
            <a:custGeom>
              <a:avLst/>
              <a:gdLst>
                <a:gd name="connsiteX0" fmla="*/ 461962 w 471487"/>
                <a:gd name="connsiteY0" fmla="*/ 0 h 876300"/>
                <a:gd name="connsiteX1" fmla="*/ 352425 w 471487"/>
                <a:gd name="connsiteY1" fmla="*/ 42863 h 876300"/>
                <a:gd name="connsiteX2" fmla="*/ 304800 w 471487"/>
                <a:gd name="connsiteY2" fmla="*/ 71438 h 876300"/>
                <a:gd name="connsiteX3" fmla="*/ 280987 w 471487"/>
                <a:gd name="connsiteY3" fmla="*/ 138113 h 876300"/>
                <a:gd name="connsiteX4" fmla="*/ 228600 w 471487"/>
                <a:gd name="connsiteY4" fmla="*/ 238125 h 876300"/>
                <a:gd name="connsiteX5" fmla="*/ 180975 w 471487"/>
                <a:gd name="connsiteY5" fmla="*/ 309563 h 876300"/>
                <a:gd name="connsiteX6" fmla="*/ 57150 w 471487"/>
                <a:gd name="connsiteY6" fmla="*/ 366713 h 876300"/>
                <a:gd name="connsiteX7" fmla="*/ 4762 w 471487"/>
                <a:gd name="connsiteY7" fmla="*/ 395288 h 876300"/>
                <a:gd name="connsiteX8" fmla="*/ 0 w 471487"/>
                <a:gd name="connsiteY8" fmla="*/ 481013 h 876300"/>
                <a:gd name="connsiteX9" fmla="*/ 19050 w 471487"/>
                <a:gd name="connsiteY9" fmla="*/ 595313 h 876300"/>
                <a:gd name="connsiteX10" fmla="*/ 71437 w 471487"/>
                <a:gd name="connsiteY10" fmla="*/ 661988 h 876300"/>
                <a:gd name="connsiteX11" fmla="*/ 242887 w 471487"/>
                <a:gd name="connsiteY11" fmla="*/ 771525 h 876300"/>
                <a:gd name="connsiteX12" fmla="*/ 471487 w 471487"/>
                <a:gd name="connsiteY12" fmla="*/ 876300 h 876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1487" h="876300">
                  <a:moveTo>
                    <a:pt x="461962" y="0"/>
                  </a:moveTo>
                  <a:lnTo>
                    <a:pt x="352425" y="42863"/>
                  </a:lnTo>
                  <a:lnTo>
                    <a:pt x="304800" y="71438"/>
                  </a:lnTo>
                  <a:lnTo>
                    <a:pt x="280987" y="138113"/>
                  </a:lnTo>
                  <a:lnTo>
                    <a:pt x="228600" y="238125"/>
                  </a:lnTo>
                  <a:lnTo>
                    <a:pt x="180975" y="309563"/>
                  </a:lnTo>
                  <a:lnTo>
                    <a:pt x="57150" y="366713"/>
                  </a:lnTo>
                  <a:lnTo>
                    <a:pt x="4762" y="395288"/>
                  </a:lnTo>
                  <a:lnTo>
                    <a:pt x="0" y="481013"/>
                  </a:lnTo>
                  <a:lnTo>
                    <a:pt x="19050" y="595313"/>
                  </a:lnTo>
                  <a:lnTo>
                    <a:pt x="71437" y="661988"/>
                  </a:lnTo>
                  <a:lnTo>
                    <a:pt x="242887" y="771525"/>
                  </a:lnTo>
                  <a:lnTo>
                    <a:pt x="471487" y="8763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3" name="Freeform 22"/>
            <p:cNvSpPr/>
            <p:nvPr/>
          </p:nvSpPr>
          <p:spPr>
            <a:xfrm>
              <a:off x="967251" y="4205630"/>
              <a:ext cx="504948" cy="533503"/>
            </a:xfrm>
            <a:custGeom>
              <a:avLst/>
              <a:gdLst>
                <a:gd name="connsiteX0" fmla="*/ 504825 w 504825"/>
                <a:gd name="connsiteY0" fmla="*/ 0 h 533400"/>
                <a:gd name="connsiteX1" fmla="*/ 333375 w 504825"/>
                <a:gd name="connsiteY1" fmla="*/ 61912 h 533400"/>
                <a:gd name="connsiteX2" fmla="*/ 176212 w 504825"/>
                <a:gd name="connsiteY2" fmla="*/ 128587 h 533400"/>
                <a:gd name="connsiteX3" fmla="*/ 66675 w 504825"/>
                <a:gd name="connsiteY3" fmla="*/ 171450 h 533400"/>
                <a:gd name="connsiteX4" fmla="*/ 0 w 504825"/>
                <a:gd name="connsiteY4" fmla="*/ 257175 h 533400"/>
                <a:gd name="connsiteX5" fmla="*/ 4762 w 504825"/>
                <a:gd name="connsiteY5" fmla="*/ 328612 h 533400"/>
                <a:gd name="connsiteX6" fmla="*/ 71437 w 504825"/>
                <a:gd name="connsiteY6" fmla="*/ 390525 h 533400"/>
                <a:gd name="connsiteX7" fmla="*/ 257175 w 504825"/>
                <a:gd name="connsiteY7" fmla="*/ 461962 h 533400"/>
                <a:gd name="connsiteX8" fmla="*/ 404812 w 504825"/>
                <a:gd name="connsiteY8" fmla="*/ 495300 h 533400"/>
                <a:gd name="connsiteX9" fmla="*/ 504825 w 504825"/>
                <a:gd name="connsiteY9" fmla="*/ 53340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4825" h="533400">
                  <a:moveTo>
                    <a:pt x="504825" y="0"/>
                  </a:moveTo>
                  <a:lnTo>
                    <a:pt x="333375" y="61912"/>
                  </a:lnTo>
                  <a:lnTo>
                    <a:pt x="176212" y="128587"/>
                  </a:lnTo>
                  <a:lnTo>
                    <a:pt x="66675" y="171450"/>
                  </a:lnTo>
                  <a:lnTo>
                    <a:pt x="0" y="257175"/>
                  </a:lnTo>
                  <a:lnTo>
                    <a:pt x="4762" y="328612"/>
                  </a:lnTo>
                  <a:lnTo>
                    <a:pt x="71437" y="390525"/>
                  </a:lnTo>
                  <a:lnTo>
                    <a:pt x="257175" y="461962"/>
                  </a:lnTo>
                  <a:lnTo>
                    <a:pt x="404812" y="495300"/>
                  </a:lnTo>
                  <a:lnTo>
                    <a:pt x="504825" y="533400"/>
                  </a:lnTo>
                </a:path>
              </a:pathLst>
            </a:custGeom>
            <a:solidFill>
              <a:srgbClr val="CC0000"/>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4" name="Freeform 23"/>
            <p:cNvSpPr/>
            <p:nvPr/>
          </p:nvSpPr>
          <p:spPr>
            <a:xfrm>
              <a:off x="1481910" y="5980986"/>
              <a:ext cx="194211" cy="309342"/>
            </a:xfrm>
            <a:custGeom>
              <a:avLst/>
              <a:gdLst>
                <a:gd name="connsiteX0" fmla="*/ 0 w 195262"/>
                <a:gd name="connsiteY0" fmla="*/ 0 h 309563"/>
                <a:gd name="connsiteX1" fmla="*/ 66675 w 195262"/>
                <a:gd name="connsiteY1" fmla="*/ 61913 h 309563"/>
                <a:gd name="connsiteX2" fmla="*/ 133350 w 195262"/>
                <a:gd name="connsiteY2" fmla="*/ 119063 h 309563"/>
                <a:gd name="connsiteX3" fmla="*/ 180975 w 195262"/>
                <a:gd name="connsiteY3" fmla="*/ 180975 h 309563"/>
                <a:gd name="connsiteX4" fmla="*/ 195262 w 195262"/>
                <a:gd name="connsiteY4" fmla="*/ 228600 h 309563"/>
                <a:gd name="connsiteX5" fmla="*/ 180975 w 195262"/>
                <a:gd name="connsiteY5" fmla="*/ 266700 h 309563"/>
                <a:gd name="connsiteX6" fmla="*/ 80962 w 195262"/>
                <a:gd name="connsiteY6" fmla="*/ 300038 h 309563"/>
                <a:gd name="connsiteX7" fmla="*/ 4762 w 195262"/>
                <a:gd name="connsiteY7" fmla="*/ 309563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5262" h="309563">
                  <a:moveTo>
                    <a:pt x="0" y="0"/>
                  </a:moveTo>
                  <a:lnTo>
                    <a:pt x="66675" y="61913"/>
                  </a:lnTo>
                  <a:lnTo>
                    <a:pt x="133350" y="119063"/>
                  </a:lnTo>
                  <a:lnTo>
                    <a:pt x="180975" y="180975"/>
                  </a:lnTo>
                  <a:lnTo>
                    <a:pt x="195262" y="228600"/>
                  </a:lnTo>
                  <a:lnTo>
                    <a:pt x="180975" y="266700"/>
                  </a:lnTo>
                  <a:lnTo>
                    <a:pt x="80962" y="300038"/>
                  </a:lnTo>
                  <a:lnTo>
                    <a:pt x="4762" y="309563"/>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5" name="Freeform 24"/>
            <p:cNvSpPr/>
            <p:nvPr/>
          </p:nvSpPr>
          <p:spPr>
            <a:xfrm>
              <a:off x="1477055" y="4757066"/>
              <a:ext cx="118953" cy="338484"/>
            </a:xfrm>
            <a:custGeom>
              <a:avLst/>
              <a:gdLst>
                <a:gd name="connsiteX0" fmla="*/ 0 w 119063"/>
                <a:gd name="connsiteY0" fmla="*/ 0 h 338137"/>
                <a:gd name="connsiteX1" fmla="*/ 42863 w 119063"/>
                <a:gd name="connsiteY1" fmla="*/ 38100 h 338137"/>
                <a:gd name="connsiteX2" fmla="*/ 100013 w 119063"/>
                <a:gd name="connsiteY2" fmla="*/ 109537 h 338137"/>
                <a:gd name="connsiteX3" fmla="*/ 119063 w 119063"/>
                <a:gd name="connsiteY3" fmla="*/ 157162 h 338137"/>
                <a:gd name="connsiteX4" fmla="*/ 119063 w 119063"/>
                <a:gd name="connsiteY4" fmla="*/ 223837 h 338137"/>
                <a:gd name="connsiteX5" fmla="*/ 90488 w 119063"/>
                <a:gd name="connsiteY5" fmla="*/ 285750 h 338137"/>
                <a:gd name="connsiteX6" fmla="*/ 0 w 119063"/>
                <a:gd name="connsiteY6" fmla="*/ 338137 h 33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063" h="338137">
                  <a:moveTo>
                    <a:pt x="0" y="0"/>
                  </a:moveTo>
                  <a:lnTo>
                    <a:pt x="42863" y="38100"/>
                  </a:lnTo>
                  <a:lnTo>
                    <a:pt x="100013" y="109537"/>
                  </a:lnTo>
                  <a:lnTo>
                    <a:pt x="119063" y="157162"/>
                  </a:lnTo>
                  <a:lnTo>
                    <a:pt x="119063" y="223837"/>
                  </a:lnTo>
                  <a:lnTo>
                    <a:pt x="90488" y="285750"/>
                  </a:lnTo>
                  <a:lnTo>
                    <a:pt x="0" y="338137"/>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26" name="Straight Connector 25"/>
            <p:cNvCxnSpPr>
              <a:endCxn id="28" idx="29"/>
            </p:cNvCxnSpPr>
            <p:nvPr/>
          </p:nvCxnSpPr>
          <p:spPr>
            <a:xfrm rot="16200000" flipH="1">
              <a:off x="29347" y="5314856"/>
              <a:ext cx="2905127" cy="9711"/>
            </a:xfrm>
            <a:prstGeom prst="line">
              <a:avLst/>
            </a:prstGeom>
            <a:ln w="190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7" name="Freeform 26"/>
            <p:cNvSpPr/>
            <p:nvPr/>
          </p:nvSpPr>
          <p:spPr>
            <a:xfrm>
              <a:off x="1467344" y="3867148"/>
              <a:ext cx="165079" cy="333999"/>
            </a:xfrm>
            <a:custGeom>
              <a:avLst/>
              <a:gdLst>
                <a:gd name="connsiteX0" fmla="*/ 0 w 166688"/>
                <a:gd name="connsiteY0" fmla="*/ 0 h 333375"/>
                <a:gd name="connsiteX1" fmla="*/ 66675 w 166688"/>
                <a:gd name="connsiteY1" fmla="*/ 42863 h 333375"/>
                <a:gd name="connsiteX2" fmla="*/ 161925 w 166688"/>
                <a:gd name="connsiteY2" fmla="*/ 119063 h 333375"/>
                <a:gd name="connsiteX3" fmla="*/ 166688 w 166688"/>
                <a:gd name="connsiteY3" fmla="*/ 190500 h 333375"/>
                <a:gd name="connsiteX4" fmla="*/ 147638 w 166688"/>
                <a:gd name="connsiteY4" fmla="*/ 238125 h 333375"/>
                <a:gd name="connsiteX5" fmla="*/ 76200 w 166688"/>
                <a:gd name="connsiteY5" fmla="*/ 314325 h 333375"/>
                <a:gd name="connsiteX6" fmla="*/ 19050 w 166688"/>
                <a:gd name="connsiteY6" fmla="*/ 333375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88" h="333375">
                  <a:moveTo>
                    <a:pt x="0" y="0"/>
                  </a:moveTo>
                  <a:lnTo>
                    <a:pt x="66675" y="42863"/>
                  </a:lnTo>
                  <a:lnTo>
                    <a:pt x="161925" y="119063"/>
                  </a:lnTo>
                  <a:lnTo>
                    <a:pt x="166688" y="190500"/>
                  </a:lnTo>
                  <a:lnTo>
                    <a:pt x="147638" y="238125"/>
                  </a:lnTo>
                  <a:lnTo>
                    <a:pt x="76200" y="314325"/>
                  </a:lnTo>
                  <a:lnTo>
                    <a:pt x="19050" y="333375"/>
                  </a:lnTo>
                </a:path>
              </a:pathLst>
            </a:custGeom>
            <a:solidFill>
              <a:schemeClr val="bg1">
                <a:lumMod val="65000"/>
              </a:schemeClr>
            </a:solid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8" name="Freeform 27"/>
            <p:cNvSpPr/>
            <p:nvPr/>
          </p:nvSpPr>
          <p:spPr>
            <a:xfrm>
              <a:off x="942975" y="3876114"/>
              <a:ext cx="747712" cy="2896161"/>
            </a:xfrm>
            <a:custGeom>
              <a:avLst/>
              <a:gdLst>
                <a:gd name="connsiteX0" fmla="*/ 552450 w 747712"/>
                <a:gd name="connsiteY0" fmla="*/ 0 h 2895600"/>
                <a:gd name="connsiteX1" fmla="*/ 676275 w 747712"/>
                <a:gd name="connsiteY1" fmla="*/ 114300 h 2895600"/>
                <a:gd name="connsiteX2" fmla="*/ 666750 w 747712"/>
                <a:gd name="connsiteY2" fmla="*/ 228600 h 2895600"/>
                <a:gd name="connsiteX3" fmla="*/ 542925 w 747712"/>
                <a:gd name="connsiteY3" fmla="*/ 323850 h 2895600"/>
                <a:gd name="connsiteX4" fmla="*/ 314325 w 747712"/>
                <a:gd name="connsiteY4" fmla="*/ 409575 h 2895600"/>
                <a:gd name="connsiteX5" fmla="*/ 57150 w 747712"/>
                <a:gd name="connsiteY5" fmla="*/ 523875 h 2895600"/>
                <a:gd name="connsiteX6" fmla="*/ 57150 w 747712"/>
                <a:gd name="connsiteY6" fmla="*/ 695325 h 2895600"/>
                <a:gd name="connsiteX7" fmla="*/ 400050 w 747712"/>
                <a:gd name="connsiteY7" fmla="*/ 819150 h 2895600"/>
                <a:gd name="connsiteX8" fmla="*/ 523875 w 747712"/>
                <a:gd name="connsiteY8" fmla="*/ 866775 h 2895600"/>
                <a:gd name="connsiteX9" fmla="*/ 638175 w 747712"/>
                <a:gd name="connsiteY9" fmla="*/ 990600 h 2895600"/>
                <a:gd name="connsiteX10" fmla="*/ 657225 w 747712"/>
                <a:gd name="connsiteY10" fmla="*/ 1066800 h 2895600"/>
                <a:gd name="connsiteX11" fmla="*/ 609600 w 747712"/>
                <a:gd name="connsiteY11" fmla="*/ 1162050 h 2895600"/>
                <a:gd name="connsiteX12" fmla="*/ 476250 w 747712"/>
                <a:gd name="connsiteY12" fmla="*/ 1247775 h 2895600"/>
                <a:gd name="connsiteX13" fmla="*/ 371475 w 747712"/>
                <a:gd name="connsiteY13" fmla="*/ 1276350 h 2895600"/>
                <a:gd name="connsiteX14" fmla="*/ 304800 w 747712"/>
                <a:gd name="connsiteY14" fmla="*/ 1438275 h 2895600"/>
                <a:gd name="connsiteX15" fmla="*/ 209550 w 747712"/>
                <a:gd name="connsiteY15" fmla="*/ 1533525 h 2895600"/>
                <a:gd name="connsiteX16" fmla="*/ 66675 w 747712"/>
                <a:gd name="connsiteY16" fmla="*/ 1609725 h 2895600"/>
                <a:gd name="connsiteX17" fmla="*/ 76200 w 747712"/>
                <a:gd name="connsiteY17" fmla="*/ 1800225 h 2895600"/>
                <a:gd name="connsiteX18" fmla="*/ 180975 w 747712"/>
                <a:gd name="connsiteY18" fmla="*/ 1905000 h 2895600"/>
                <a:gd name="connsiteX19" fmla="*/ 342900 w 747712"/>
                <a:gd name="connsiteY19" fmla="*/ 2000250 h 2895600"/>
                <a:gd name="connsiteX20" fmla="*/ 485775 w 747712"/>
                <a:gd name="connsiteY20" fmla="*/ 2066925 h 2895600"/>
                <a:gd name="connsiteX21" fmla="*/ 590550 w 747712"/>
                <a:gd name="connsiteY21" fmla="*/ 2143125 h 2895600"/>
                <a:gd name="connsiteX22" fmla="*/ 704850 w 747712"/>
                <a:gd name="connsiteY22" fmla="*/ 2247900 h 2895600"/>
                <a:gd name="connsiteX23" fmla="*/ 733425 w 747712"/>
                <a:gd name="connsiteY23" fmla="*/ 2343150 h 2895600"/>
                <a:gd name="connsiteX24" fmla="*/ 619125 w 747712"/>
                <a:gd name="connsiteY24" fmla="*/ 2390775 h 2895600"/>
                <a:gd name="connsiteX25" fmla="*/ 447675 w 747712"/>
                <a:gd name="connsiteY25" fmla="*/ 2447925 h 2895600"/>
                <a:gd name="connsiteX26" fmla="*/ 323850 w 747712"/>
                <a:gd name="connsiteY26" fmla="*/ 2514600 h 2895600"/>
                <a:gd name="connsiteX27" fmla="*/ 190500 w 747712"/>
                <a:gd name="connsiteY27" fmla="*/ 2657475 h 2895600"/>
                <a:gd name="connsiteX28" fmla="*/ 238125 w 747712"/>
                <a:gd name="connsiteY28" fmla="*/ 2743200 h 2895600"/>
                <a:gd name="connsiteX29" fmla="*/ 542925 w 747712"/>
                <a:gd name="connsiteY29" fmla="*/ 2895600 h 289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7712" h="2895600">
                  <a:moveTo>
                    <a:pt x="552450" y="0"/>
                  </a:moveTo>
                  <a:cubicBezTo>
                    <a:pt x="604837" y="38100"/>
                    <a:pt x="657225" y="76200"/>
                    <a:pt x="676275" y="114300"/>
                  </a:cubicBezTo>
                  <a:cubicBezTo>
                    <a:pt x="695325" y="152400"/>
                    <a:pt x="688975" y="193675"/>
                    <a:pt x="666750" y="228600"/>
                  </a:cubicBezTo>
                  <a:cubicBezTo>
                    <a:pt x="644525" y="263525"/>
                    <a:pt x="601663" y="293687"/>
                    <a:pt x="542925" y="323850"/>
                  </a:cubicBezTo>
                  <a:cubicBezTo>
                    <a:pt x="484187" y="354013"/>
                    <a:pt x="395287" y="376238"/>
                    <a:pt x="314325" y="409575"/>
                  </a:cubicBezTo>
                  <a:cubicBezTo>
                    <a:pt x="233363" y="442912"/>
                    <a:pt x="100012" y="476250"/>
                    <a:pt x="57150" y="523875"/>
                  </a:cubicBezTo>
                  <a:cubicBezTo>
                    <a:pt x="14288" y="571500"/>
                    <a:pt x="0" y="646113"/>
                    <a:pt x="57150" y="695325"/>
                  </a:cubicBezTo>
                  <a:cubicBezTo>
                    <a:pt x="114300" y="744538"/>
                    <a:pt x="322263" y="790575"/>
                    <a:pt x="400050" y="819150"/>
                  </a:cubicBezTo>
                  <a:cubicBezTo>
                    <a:pt x="477837" y="847725"/>
                    <a:pt x="484188" y="838200"/>
                    <a:pt x="523875" y="866775"/>
                  </a:cubicBezTo>
                  <a:cubicBezTo>
                    <a:pt x="563563" y="895350"/>
                    <a:pt x="615950" y="957263"/>
                    <a:pt x="638175" y="990600"/>
                  </a:cubicBezTo>
                  <a:cubicBezTo>
                    <a:pt x="660400" y="1023937"/>
                    <a:pt x="661987" y="1038225"/>
                    <a:pt x="657225" y="1066800"/>
                  </a:cubicBezTo>
                  <a:cubicBezTo>
                    <a:pt x="652463" y="1095375"/>
                    <a:pt x="639762" y="1131888"/>
                    <a:pt x="609600" y="1162050"/>
                  </a:cubicBezTo>
                  <a:cubicBezTo>
                    <a:pt x="579438" y="1192212"/>
                    <a:pt x="515938" y="1228725"/>
                    <a:pt x="476250" y="1247775"/>
                  </a:cubicBezTo>
                  <a:cubicBezTo>
                    <a:pt x="436562" y="1266825"/>
                    <a:pt x="400050" y="1244600"/>
                    <a:pt x="371475" y="1276350"/>
                  </a:cubicBezTo>
                  <a:cubicBezTo>
                    <a:pt x="342900" y="1308100"/>
                    <a:pt x="331787" y="1395413"/>
                    <a:pt x="304800" y="1438275"/>
                  </a:cubicBezTo>
                  <a:cubicBezTo>
                    <a:pt x="277813" y="1481137"/>
                    <a:pt x="249238" y="1504950"/>
                    <a:pt x="209550" y="1533525"/>
                  </a:cubicBezTo>
                  <a:cubicBezTo>
                    <a:pt x="169863" y="1562100"/>
                    <a:pt x="88900" y="1565275"/>
                    <a:pt x="66675" y="1609725"/>
                  </a:cubicBezTo>
                  <a:cubicBezTo>
                    <a:pt x="44450" y="1654175"/>
                    <a:pt x="57150" y="1751013"/>
                    <a:pt x="76200" y="1800225"/>
                  </a:cubicBezTo>
                  <a:cubicBezTo>
                    <a:pt x="95250" y="1849438"/>
                    <a:pt x="136525" y="1871663"/>
                    <a:pt x="180975" y="1905000"/>
                  </a:cubicBezTo>
                  <a:cubicBezTo>
                    <a:pt x="225425" y="1938337"/>
                    <a:pt x="292100" y="1973263"/>
                    <a:pt x="342900" y="2000250"/>
                  </a:cubicBezTo>
                  <a:cubicBezTo>
                    <a:pt x="393700" y="2027237"/>
                    <a:pt x="444500" y="2043113"/>
                    <a:pt x="485775" y="2066925"/>
                  </a:cubicBezTo>
                  <a:cubicBezTo>
                    <a:pt x="527050" y="2090737"/>
                    <a:pt x="554037" y="2112962"/>
                    <a:pt x="590550" y="2143125"/>
                  </a:cubicBezTo>
                  <a:cubicBezTo>
                    <a:pt x="627063" y="2173288"/>
                    <a:pt x="681038" y="2214563"/>
                    <a:pt x="704850" y="2247900"/>
                  </a:cubicBezTo>
                  <a:cubicBezTo>
                    <a:pt x="728662" y="2281237"/>
                    <a:pt x="747712" y="2319338"/>
                    <a:pt x="733425" y="2343150"/>
                  </a:cubicBezTo>
                  <a:cubicBezTo>
                    <a:pt x="719138" y="2366962"/>
                    <a:pt x="666750" y="2373313"/>
                    <a:pt x="619125" y="2390775"/>
                  </a:cubicBezTo>
                  <a:cubicBezTo>
                    <a:pt x="571500" y="2408238"/>
                    <a:pt x="496887" y="2427288"/>
                    <a:pt x="447675" y="2447925"/>
                  </a:cubicBezTo>
                  <a:cubicBezTo>
                    <a:pt x="398463" y="2468562"/>
                    <a:pt x="366712" y="2479675"/>
                    <a:pt x="323850" y="2514600"/>
                  </a:cubicBezTo>
                  <a:cubicBezTo>
                    <a:pt x="280988" y="2549525"/>
                    <a:pt x="204787" y="2619375"/>
                    <a:pt x="190500" y="2657475"/>
                  </a:cubicBezTo>
                  <a:cubicBezTo>
                    <a:pt x="176213" y="2695575"/>
                    <a:pt x="179388" y="2703513"/>
                    <a:pt x="238125" y="2743200"/>
                  </a:cubicBezTo>
                  <a:cubicBezTo>
                    <a:pt x="296862" y="2782887"/>
                    <a:pt x="419893" y="2839243"/>
                    <a:pt x="542925" y="2895600"/>
                  </a:cubicBezTo>
                </a:path>
              </a:pathLst>
            </a:cu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sp>
        <p:nvSpPr>
          <p:cNvPr id="86" name="TextBox 85"/>
          <p:cNvSpPr txBox="1"/>
          <p:nvPr/>
        </p:nvSpPr>
        <p:spPr>
          <a:xfrm>
            <a:off x="331525" y="989440"/>
            <a:ext cx="8464132" cy="1575816"/>
          </a:xfrm>
          <a:prstGeom prst="rect">
            <a:avLst/>
          </a:prstGeom>
          <a:noFill/>
        </p:spPr>
        <p:txBody>
          <a:bodyPr wrap="square" rtlCol="0">
            <a:spAutoFit/>
          </a:bodyPr>
          <a:lstStyle/>
          <a:p>
            <a:pPr marL="228600" indent="-228600">
              <a:lnSpc>
                <a:spcPct val="90000"/>
              </a:lnSpc>
              <a:spcBef>
                <a:spcPts val="1200"/>
              </a:spcBef>
              <a:buFont typeface="Arial" pitchFamily="34" charset="0"/>
              <a:buChar char="•"/>
              <a:tabLst>
                <a:tab pos="396875" algn="l"/>
              </a:tabLst>
            </a:pPr>
            <a:r>
              <a:rPr lang="en-US" dirty="0" smtClean="0">
                <a:latin typeface="Tahoma" pitchFamily="34" charset="0"/>
                <a:ea typeface="Tahoma" pitchFamily="34" charset="0"/>
                <a:cs typeface="Tahoma" pitchFamily="34" charset="0"/>
              </a:rPr>
              <a:t>We can measure how similar one trace is compared to its 	neighbor within a small time window</a:t>
            </a:r>
          </a:p>
          <a:p>
            <a:pPr marL="228600" indent="-228600">
              <a:lnSpc>
                <a:spcPct val="90000"/>
              </a:lnSpc>
              <a:spcBef>
                <a:spcPts val="1200"/>
              </a:spcBef>
              <a:buFont typeface="Arial" pitchFamily="34" charset="0"/>
              <a:buChar char="•"/>
              <a:tabLst>
                <a:tab pos="396875" algn="l"/>
              </a:tabLst>
            </a:pPr>
            <a:r>
              <a:rPr lang="en-US" dirty="0" smtClean="0">
                <a:latin typeface="Tahoma" pitchFamily="34" charset="0"/>
                <a:ea typeface="Tahoma" pitchFamily="34" charset="0"/>
                <a:cs typeface="Tahoma" pitchFamily="34" charset="0"/>
              </a:rPr>
              <a:t>Mathematically, we perform a cross-correlation to quantify 	how similar two or more traces are</a:t>
            </a:r>
          </a:p>
        </p:txBody>
      </p:sp>
      <p:sp>
        <p:nvSpPr>
          <p:cNvPr id="4" name="Rectangle 3"/>
          <p:cNvSpPr/>
          <p:nvPr/>
        </p:nvSpPr>
        <p:spPr>
          <a:xfrm>
            <a:off x="1148067" y="5119711"/>
            <a:ext cx="5023528" cy="683778"/>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Rectangle 88"/>
          <p:cNvSpPr/>
          <p:nvPr/>
        </p:nvSpPr>
        <p:spPr>
          <a:xfrm>
            <a:off x="1157504" y="2886563"/>
            <a:ext cx="4608304" cy="683778"/>
          </a:xfrm>
          <a:prstGeom prst="rect">
            <a:avLst/>
          </a:prstGeom>
          <a:solidFill>
            <a:srgbClr val="CCE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817647"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123</a:t>
            </a:r>
            <a:endParaRPr lang="en-US" sz="1100" b="1" dirty="0">
              <a:latin typeface="Arial" pitchFamily="34" charset="0"/>
              <a:cs typeface="Arial" pitchFamily="34" charset="0"/>
            </a:endParaRPr>
          </a:p>
        </p:txBody>
      </p:sp>
      <p:sp>
        <p:nvSpPr>
          <p:cNvPr id="91" name="TextBox 90"/>
          <p:cNvSpPr txBox="1"/>
          <p:nvPr/>
        </p:nvSpPr>
        <p:spPr>
          <a:xfrm>
            <a:off x="2337060" y="3122116"/>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124</a:t>
            </a:r>
            <a:endParaRPr lang="en-US" sz="1100" b="1" dirty="0">
              <a:latin typeface="Arial" pitchFamily="34" charset="0"/>
              <a:cs typeface="Arial" pitchFamily="34" charset="0"/>
            </a:endParaRPr>
          </a:p>
        </p:txBody>
      </p:sp>
      <p:sp>
        <p:nvSpPr>
          <p:cNvPr id="92" name="TextBox 91"/>
          <p:cNvSpPr txBox="1"/>
          <p:nvPr/>
        </p:nvSpPr>
        <p:spPr>
          <a:xfrm>
            <a:off x="2856472"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125</a:t>
            </a:r>
            <a:endParaRPr lang="en-US" sz="1100" b="1" dirty="0">
              <a:latin typeface="Arial" pitchFamily="34" charset="0"/>
              <a:cs typeface="Arial" pitchFamily="34" charset="0"/>
            </a:endParaRPr>
          </a:p>
        </p:txBody>
      </p:sp>
      <p:sp>
        <p:nvSpPr>
          <p:cNvPr id="93" name="TextBox 92"/>
          <p:cNvSpPr txBox="1"/>
          <p:nvPr/>
        </p:nvSpPr>
        <p:spPr>
          <a:xfrm>
            <a:off x="3385029"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126</a:t>
            </a:r>
            <a:endParaRPr lang="en-US" sz="1100" b="1" dirty="0">
              <a:latin typeface="Arial" pitchFamily="34" charset="0"/>
              <a:cs typeface="Arial" pitchFamily="34" charset="0"/>
            </a:endParaRPr>
          </a:p>
        </p:txBody>
      </p:sp>
      <p:sp>
        <p:nvSpPr>
          <p:cNvPr id="94" name="TextBox 93"/>
          <p:cNvSpPr txBox="1"/>
          <p:nvPr/>
        </p:nvSpPr>
        <p:spPr>
          <a:xfrm>
            <a:off x="3927302"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127</a:t>
            </a:r>
            <a:endParaRPr lang="en-US" sz="1100" b="1" dirty="0">
              <a:latin typeface="Arial" pitchFamily="34" charset="0"/>
              <a:cs typeface="Arial" pitchFamily="34" charset="0"/>
            </a:endParaRPr>
          </a:p>
        </p:txBody>
      </p:sp>
      <p:sp>
        <p:nvSpPr>
          <p:cNvPr id="95" name="TextBox 94"/>
          <p:cNvSpPr txBox="1"/>
          <p:nvPr/>
        </p:nvSpPr>
        <p:spPr>
          <a:xfrm>
            <a:off x="4474146"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128</a:t>
            </a:r>
            <a:endParaRPr lang="en-US" sz="1100" b="1" dirty="0">
              <a:latin typeface="Arial" pitchFamily="34" charset="0"/>
              <a:cs typeface="Arial" pitchFamily="34" charset="0"/>
            </a:endParaRPr>
          </a:p>
        </p:txBody>
      </p:sp>
      <p:sp>
        <p:nvSpPr>
          <p:cNvPr id="96" name="TextBox 95"/>
          <p:cNvSpPr txBox="1"/>
          <p:nvPr/>
        </p:nvSpPr>
        <p:spPr>
          <a:xfrm>
            <a:off x="5016419"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129</a:t>
            </a:r>
            <a:endParaRPr lang="en-US" sz="1100" b="1" dirty="0">
              <a:latin typeface="Arial" pitchFamily="34" charset="0"/>
              <a:cs typeface="Arial" pitchFamily="34" charset="0"/>
            </a:endParaRPr>
          </a:p>
        </p:txBody>
      </p:sp>
      <p:sp>
        <p:nvSpPr>
          <p:cNvPr id="97" name="TextBox 96"/>
          <p:cNvSpPr txBox="1"/>
          <p:nvPr/>
        </p:nvSpPr>
        <p:spPr>
          <a:xfrm>
            <a:off x="5558690" y="3122117"/>
            <a:ext cx="420307" cy="353943"/>
          </a:xfrm>
          <a:prstGeom prst="rect">
            <a:avLst/>
          </a:prstGeom>
          <a:noFill/>
        </p:spPr>
        <p:txBody>
          <a:bodyPr wrap="none" rtlCol="0">
            <a:spAutoFit/>
          </a:bodyPr>
          <a:lstStyle/>
          <a:p>
            <a:pPr algn="ctr"/>
            <a:r>
              <a:rPr lang="en-US" sz="600" dirty="0" smtClean="0">
                <a:latin typeface="Arial" pitchFamily="34" charset="0"/>
                <a:cs typeface="Arial" pitchFamily="34" charset="0"/>
              </a:rPr>
              <a:t>Trace</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130</a:t>
            </a:r>
            <a:endParaRPr lang="en-US" sz="1100" b="1" dirty="0">
              <a:latin typeface="Arial" pitchFamily="34" charset="0"/>
              <a:cs typeface="Arial" pitchFamily="34" charset="0"/>
            </a:endParaRPr>
          </a:p>
        </p:txBody>
      </p:sp>
      <p:sp>
        <p:nvSpPr>
          <p:cNvPr id="98" name="TextBox 97"/>
          <p:cNvSpPr txBox="1"/>
          <p:nvPr/>
        </p:nvSpPr>
        <p:spPr>
          <a:xfrm>
            <a:off x="309562" y="3962266"/>
            <a:ext cx="1314164" cy="523220"/>
          </a:xfrm>
          <a:prstGeom prst="rect">
            <a:avLst/>
          </a:prstGeom>
          <a:noFill/>
        </p:spPr>
        <p:txBody>
          <a:bodyPr wrap="square" rtlCol="0">
            <a:spAutoFit/>
          </a:bodyPr>
          <a:lstStyle/>
          <a:p>
            <a:pPr algn="ctr"/>
            <a:r>
              <a:rPr lang="en-US" sz="1400" b="1" dirty="0" smtClean="0">
                <a:latin typeface="Arial" pitchFamily="34" charset="0"/>
                <a:cs typeface="Arial" pitchFamily="34" charset="0"/>
              </a:rPr>
              <a:t>Correlation Window</a:t>
            </a:r>
            <a:endParaRPr lang="en-US" sz="1600" b="1" dirty="0">
              <a:latin typeface="Arial" pitchFamily="34" charset="0"/>
              <a:cs typeface="Arial" pitchFamily="34" charset="0"/>
            </a:endParaRPr>
          </a:p>
        </p:txBody>
      </p:sp>
      <p:sp>
        <p:nvSpPr>
          <p:cNvPr id="100" name="TextBox 99"/>
          <p:cNvSpPr txBox="1"/>
          <p:nvPr/>
        </p:nvSpPr>
        <p:spPr>
          <a:xfrm>
            <a:off x="2020853"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0.99</a:t>
            </a:r>
            <a:endParaRPr lang="en-US" sz="1100" b="1" dirty="0">
              <a:latin typeface="Arial" pitchFamily="34" charset="0"/>
              <a:cs typeface="Arial" pitchFamily="34" charset="0"/>
            </a:endParaRPr>
          </a:p>
        </p:txBody>
      </p:sp>
      <p:sp>
        <p:nvSpPr>
          <p:cNvPr id="101" name="TextBox 100"/>
          <p:cNvSpPr txBox="1"/>
          <p:nvPr/>
        </p:nvSpPr>
        <p:spPr>
          <a:xfrm>
            <a:off x="2578199"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0.95</a:t>
            </a:r>
            <a:endParaRPr lang="en-US" sz="1100" b="1" dirty="0">
              <a:latin typeface="Arial" pitchFamily="34" charset="0"/>
              <a:cs typeface="Arial" pitchFamily="34" charset="0"/>
            </a:endParaRPr>
          </a:p>
        </p:txBody>
      </p:sp>
      <p:sp>
        <p:nvSpPr>
          <p:cNvPr id="102" name="TextBox 101"/>
          <p:cNvSpPr txBox="1"/>
          <p:nvPr/>
        </p:nvSpPr>
        <p:spPr>
          <a:xfrm>
            <a:off x="3117258"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0.97</a:t>
            </a:r>
            <a:endParaRPr lang="en-US" sz="1100" b="1" dirty="0">
              <a:latin typeface="Arial" pitchFamily="34" charset="0"/>
              <a:cs typeface="Arial" pitchFamily="34" charset="0"/>
            </a:endParaRPr>
          </a:p>
        </p:txBody>
      </p:sp>
      <p:sp>
        <p:nvSpPr>
          <p:cNvPr id="103" name="TextBox 102"/>
          <p:cNvSpPr txBox="1"/>
          <p:nvPr/>
        </p:nvSpPr>
        <p:spPr>
          <a:xfrm>
            <a:off x="3651744"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0.64</a:t>
            </a:r>
            <a:endParaRPr lang="en-US" sz="1100" b="1" dirty="0">
              <a:latin typeface="Arial" pitchFamily="34" charset="0"/>
              <a:cs typeface="Arial" pitchFamily="34" charset="0"/>
            </a:endParaRPr>
          </a:p>
        </p:txBody>
      </p:sp>
      <p:sp>
        <p:nvSpPr>
          <p:cNvPr id="104" name="TextBox 103"/>
          <p:cNvSpPr txBox="1"/>
          <p:nvPr/>
        </p:nvSpPr>
        <p:spPr>
          <a:xfrm>
            <a:off x="4190803"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0.98</a:t>
            </a:r>
            <a:endParaRPr lang="en-US" sz="1100" b="1" dirty="0">
              <a:latin typeface="Arial" pitchFamily="34" charset="0"/>
              <a:cs typeface="Arial" pitchFamily="34" charset="0"/>
            </a:endParaRPr>
          </a:p>
        </p:txBody>
      </p:sp>
      <p:sp>
        <p:nvSpPr>
          <p:cNvPr id="105" name="TextBox 104"/>
          <p:cNvSpPr txBox="1"/>
          <p:nvPr/>
        </p:nvSpPr>
        <p:spPr>
          <a:xfrm>
            <a:off x="4720717"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0.94</a:t>
            </a:r>
            <a:endParaRPr lang="en-US" sz="1100" b="1" dirty="0">
              <a:latin typeface="Arial" pitchFamily="34" charset="0"/>
              <a:cs typeface="Arial" pitchFamily="34" charset="0"/>
            </a:endParaRPr>
          </a:p>
        </p:txBody>
      </p:sp>
      <p:sp>
        <p:nvSpPr>
          <p:cNvPr id="106" name="TextBox 105"/>
          <p:cNvSpPr txBox="1"/>
          <p:nvPr/>
        </p:nvSpPr>
        <p:spPr>
          <a:xfrm>
            <a:off x="5255204" y="5193617"/>
            <a:ext cx="458780" cy="353943"/>
          </a:xfrm>
          <a:prstGeom prst="rect">
            <a:avLst/>
          </a:prstGeom>
          <a:noFill/>
        </p:spPr>
        <p:txBody>
          <a:bodyPr wrap="none" rtlCol="0">
            <a:spAutoFit/>
          </a:bodyPr>
          <a:lstStyle/>
          <a:p>
            <a:pPr algn="ctr"/>
            <a:r>
              <a:rPr lang="en-US" sz="600" dirty="0" smtClean="0">
                <a:latin typeface="Arial" pitchFamily="34" charset="0"/>
                <a:cs typeface="Arial" pitchFamily="34" charset="0"/>
              </a:rPr>
              <a:t>X-Cor</a:t>
            </a:r>
            <a:endParaRPr lang="en-US" sz="1100" dirty="0" smtClean="0">
              <a:latin typeface="Arial" pitchFamily="34" charset="0"/>
              <a:cs typeface="Arial" pitchFamily="34" charset="0"/>
            </a:endParaRPr>
          </a:p>
          <a:p>
            <a:pPr algn="ctr"/>
            <a:r>
              <a:rPr lang="en-US" sz="1100" b="1" dirty="0" smtClean="0">
                <a:latin typeface="Arial" pitchFamily="34" charset="0"/>
                <a:cs typeface="Arial" pitchFamily="34" charset="0"/>
              </a:rPr>
              <a:t>0.96</a:t>
            </a:r>
            <a:endParaRPr lang="en-US" sz="1100" b="1" dirty="0">
              <a:latin typeface="Arial" pitchFamily="34" charset="0"/>
              <a:cs typeface="Arial" pitchFamily="34" charset="0"/>
            </a:endParaRPr>
          </a:p>
        </p:txBody>
      </p:sp>
      <p:sp>
        <p:nvSpPr>
          <p:cNvPr id="7" name="Freeform 6"/>
          <p:cNvSpPr/>
          <p:nvPr/>
        </p:nvSpPr>
        <p:spPr>
          <a:xfrm>
            <a:off x="1576905" y="4254739"/>
            <a:ext cx="2184313" cy="51791"/>
          </a:xfrm>
          <a:custGeom>
            <a:avLst/>
            <a:gdLst>
              <a:gd name="connsiteX0" fmla="*/ 0 w 2366339"/>
              <a:gd name="connsiteY0" fmla="*/ 51791 h 51791"/>
              <a:gd name="connsiteX1" fmla="*/ 545691 w 2366339"/>
              <a:gd name="connsiteY1" fmla="*/ 37043 h 51791"/>
              <a:gd name="connsiteX2" fmla="*/ 1017639 w 2366339"/>
              <a:gd name="connsiteY2" fmla="*/ 172 h 51791"/>
              <a:gd name="connsiteX3" fmla="*/ 1614949 w 2366339"/>
              <a:gd name="connsiteY3" fmla="*/ 22294 h 51791"/>
              <a:gd name="connsiteX4" fmla="*/ 1924665 w 2366339"/>
              <a:gd name="connsiteY4" fmla="*/ 29668 h 51791"/>
              <a:gd name="connsiteX5" fmla="*/ 2322871 w 2366339"/>
              <a:gd name="connsiteY5" fmla="*/ 51791 h 51791"/>
              <a:gd name="connsiteX6" fmla="*/ 2337620 w 2366339"/>
              <a:gd name="connsiteY6" fmla="*/ 29668 h 5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6339" h="51791">
                <a:moveTo>
                  <a:pt x="0" y="51791"/>
                </a:moveTo>
                <a:cubicBezTo>
                  <a:pt x="188042" y="48718"/>
                  <a:pt x="376085" y="45646"/>
                  <a:pt x="545691" y="37043"/>
                </a:cubicBezTo>
                <a:cubicBezTo>
                  <a:pt x="715297" y="28440"/>
                  <a:pt x="839429" y="2630"/>
                  <a:pt x="1017639" y="172"/>
                </a:cubicBezTo>
                <a:cubicBezTo>
                  <a:pt x="1195849" y="-2286"/>
                  <a:pt x="1614949" y="22294"/>
                  <a:pt x="1614949" y="22294"/>
                </a:cubicBezTo>
                <a:cubicBezTo>
                  <a:pt x="1766120" y="27210"/>
                  <a:pt x="1806678" y="24752"/>
                  <a:pt x="1924665" y="29668"/>
                </a:cubicBezTo>
                <a:cubicBezTo>
                  <a:pt x="2042652" y="34584"/>
                  <a:pt x="2254045" y="51791"/>
                  <a:pt x="2322871" y="51791"/>
                </a:cubicBezTo>
                <a:cubicBezTo>
                  <a:pt x="2391697" y="51791"/>
                  <a:pt x="2364658" y="40729"/>
                  <a:pt x="2337620" y="29668"/>
                </a:cubicBezTo>
              </a:path>
            </a:pathLst>
          </a:custGeom>
          <a:ln w="571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768" name="Freeform 32767"/>
          <p:cNvSpPr/>
          <p:nvPr/>
        </p:nvSpPr>
        <p:spPr>
          <a:xfrm>
            <a:off x="3993371" y="4771103"/>
            <a:ext cx="2089733" cy="51620"/>
          </a:xfrm>
          <a:custGeom>
            <a:avLst/>
            <a:gdLst>
              <a:gd name="connsiteX0" fmla="*/ 0 w 2263877"/>
              <a:gd name="connsiteY0" fmla="*/ 0 h 51620"/>
              <a:gd name="connsiteX1" fmla="*/ 803787 w 2263877"/>
              <a:gd name="connsiteY1" fmla="*/ 29497 h 51620"/>
              <a:gd name="connsiteX2" fmla="*/ 1511710 w 2263877"/>
              <a:gd name="connsiteY2" fmla="*/ 7374 h 51620"/>
              <a:gd name="connsiteX3" fmla="*/ 2263877 w 2263877"/>
              <a:gd name="connsiteY3" fmla="*/ 51620 h 51620"/>
            </a:gdLst>
            <a:ahLst/>
            <a:cxnLst>
              <a:cxn ang="0">
                <a:pos x="connsiteX0" y="connsiteY0"/>
              </a:cxn>
              <a:cxn ang="0">
                <a:pos x="connsiteX1" y="connsiteY1"/>
              </a:cxn>
              <a:cxn ang="0">
                <a:pos x="connsiteX2" y="connsiteY2"/>
              </a:cxn>
              <a:cxn ang="0">
                <a:pos x="connsiteX3" y="connsiteY3"/>
              </a:cxn>
            </a:cxnLst>
            <a:rect l="l" t="t" r="r" b="b"/>
            <a:pathLst>
              <a:path w="2263877" h="51620">
                <a:moveTo>
                  <a:pt x="0" y="0"/>
                </a:moveTo>
                <a:cubicBezTo>
                  <a:pt x="275917" y="14134"/>
                  <a:pt x="551835" y="28268"/>
                  <a:pt x="803787" y="29497"/>
                </a:cubicBezTo>
                <a:cubicBezTo>
                  <a:pt x="1055739" y="30726"/>
                  <a:pt x="1268362" y="3687"/>
                  <a:pt x="1511710" y="7374"/>
                </a:cubicBezTo>
                <a:cubicBezTo>
                  <a:pt x="1755058" y="11061"/>
                  <a:pt x="2009467" y="31340"/>
                  <a:pt x="2263877" y="51620"/>
                </a:cubicBezTo>
              </a:path>
            </a:pathLst>
          </a:custGeom>
          <a:ln w="57150">
            <a:solidFill>
              <a:srgbClr val="00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775" name="Freeform 32774"/>
          <p:cNvSpPr/>
          <p:nvPr/>
        </p:nvSpPr>
        <p:spPr>
          <a:xfrm>
            <a:off x="3591761" y="2698956"/>
            <a:ext cx="707923" cy="3384755"/>
          </a:xfrm>
          <a:custGeom>
            <a:avLst/>
            <a:gdLst>
              <a:gd name="connsiteX0" fmla="*/ 0 w 766917"/>
              <a:gd name="connsiteY0" fmla="*/ 0 h 3384755"/>
              <a:gd name="connsiteX1" fmla="*/ 154859 w 766917"/>
              <a:gd name="connsiteY1" fmla="*/ 1069258 h 3384755"/>
              <a:gd name="connsiteX2" fmla="*/ 766917 w 766917"/>
              <a:gd name="connsiteY2" fmla="*/ 3384755 h 3384755"/>
            </a:gdLst>
            <a:ahLst/>
            <a:cxnLst>
              <a:cxn ang="0">
                <a:pos x="connsiteX0" y="connsiteY0"/>
              </a:cxn>
              <a:cxn ang="0">
                <a:pos x="connsiteX1" y="connsiteY1"/>
              </a:cxn>
              <a:cxn ang="0">
                <a:pos x="connsiteX2" y="connsiteY2"/>
              </a:cxn>
            </a:cxnLst>
            <a:rect l="l" t="t" r="r" b="b"/>
            <a:pathLst>
              <a:path w="766917" h="3384755">
                <a:moveTo>
                  <a:pt x="0" y="0"/>
                </a:moveTo>
                <a:cubicBezTo>
                  <a:pt x="13520" y="252566"/>
                  <a:pt x="27040" y="505132"/>
                  <a:pt x="154859" y="1069258"/>
                </a:cubicBezTo>
                <a:cubicBezTo>
                  <a:pt x="282678" y="1633384"/>
                  <a:pt x="524797" y="2509069"/>
                  <a:pt x="766917" y="33847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9" name="TextBox 98"/>
          <p:cNvSpPr txBox="1"/>
          <p:nvPr/>
        </p:nvSpPr>
        <p:spPr>
          <a:xfrm>
            <a:off x="6052457" y="5083444"/>
            <a:ext cx="2928257" cy="553998"/>
          </a:xfrm>
          <a:prstGeom prst="rect">
            <a:avLst/>
          </a:prstGeom>
          <a:noFill/>
        </p:spPr>
        <p:txBody>
          <a:bodyPr wrap="square" rtlCol="0">
            <a:spAutoFit/>
          </a:bodyPr>
          <a:lstStyle/>
          <a:p>
            <a:r>
              <a:rPr lang="en-US" sz="1600" b="1" dirty="0" smtClean="0">
                <a:latin typeface="Comic Sans MS" pitchFamily="66" charset="0"/>
              </a:rPr>
              <a:t>HIGH (LARGE) Correlation</a:t>
            </a:r>
          </a:p>
          <a:p>
            <a:r>
              <a:rPr lang="en-US" sz="1400" dirty="0" smtClean="0">
                <a:latin typeface="Comic Sans MS" pitchFamily="66" charset="0"/>
              </a:rPr>
              <a:t>   Not likely for a fault offset</a:t>
            </a:r>
            <a:endParaRPr lang="en-US" sz="1400" dirty="0">
              <a:latin typeface="Comic Sans MS" pitchFamily="66" charset="0"/>
            </a:endParaRPr>
          </a:p>
        </p:txBody>
      </p:sp>
      <p:sp>
        <p:nvSpPr>
          <p:cNvPr id="107" name="TextBox 106"/>
          <p:cNvSpPr txBox="1"/>
          <p:nvPr/>
        </p:nvSpPr>
        <p:spPr>
          <a:xfrm>
            <a:off x="6052457" y="5716292"/>
            <a:ext cx="2928257" cy="553998"/>
          </a:xfrm>
          <a:prstGeom prst="rect">
            <a:avLst/>
          </a:prstGeom>
          <a:noFill/>
        </p:spPr>
        <p:txBody>
          <a:bodyPr wrap="square" rtlCol="0">
            <a:spAutoFit/>
          </a:bodyPr>
          <a:lstStyle/>
          <a:p>
            <a:r>
              <a:rPr lang="en-US" sz="1600" b="1" dirty="0" smtClean="0">
                <a:latin typeface="Comic Sans MS" pitchFamily="66" charset="0"/>
              </a:rPr>
              <a:t>LOW (SMALL) Correlation</a:t>
            </a:r>
          </a:p>
          <a:p>
            <a:r>
              <a:rPr lang="en-US" sz="1400" dirty="0" smtClean="0">
                <a:latin typeface="Comic Sans MS" pitchFamily="66" charset="0"/>
              </a:rPr>
              <a:t>   More likely for a fault offset</a:t>
            </a:r>
            <a:endParaRPr lang="en-US" sz="1400" dirty="0">
              <a:latin typeface="Comic Sans MS" pitchFamily="66" charset="0"/>
            </a:endParaRPr>
          </a:p>
        </p:txBody>
      </p:sp>
    </p:spTree>
    <p:extLst>
      <p:ext uri="{BB962C8B-B14F-4D97-AF65-F5344CB8AC3E}">
        <p14:creationId xmlns:p14="http://schemas.microsoft.com/office/powerpoint/2010/main" val="2917521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1"/>
                                        </p:tgtEl>
                                        <p:attrNameLst>
                                          <p:attrName>style.visibility</p:attrName>
                                        </p:attrNameLst>
                                      </p:cBhvr>
                                      <p:to>
                                        <p:strVal val="visible"/>
                                      </p:to>
                                    </p:set>
                                    <p:anim calcmode="lin" valueType="num">
                                      <p:cBhvr additive="base">
                                        <p:cTn id="21" dur="500" fill="hold"/>
                                        <p:tgtEl>
                                          <p:spTgt spid="101"/>
                                        </p:tgtEl>
                                        <p:attrNameLst>
                                          <p:attrName>ppt_x</p:attrName>
                                        </p:attrNameLst>
                                      </p:cBhvr>
                                      <p:tavLst>
                                        <p:tav tm="0">
                                          <p:val>
                                            <p:strVal val="#ppt_x"/>
                                          </p:val>
                                        </p:tav>
                                        <p:tav tm="100000">
                                          <p:val>
                                            <p:strVal val="#ppt_x"/>
                                          </p:val>
                                        </p:tav>
                                      </p:tavLst>
                                    </p:anim>
                                    <p:anim calcmode="lin" valueType="num">
                                      <p:cBhvr additive="base">
                                        <p:cTn id="22"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fade">
                                      <p:cBhvr>
                                        <p:cTn id="27" dur="500"/>
                                        <p:tgtEl>
                                          <p:spTgt spid="93"/>
                                        </p:tgtEl>
                                      </p:cBhvr>
                                    </p:animEffect>
                                  </p:childTnLst>
                                </p:cTn>
                              </p:par>
                              <p:par>
                                <p:cTn id="28" presetID="10" presetClass="entr" presetSubtype="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500" fill="hold"/>
                                        <p:tgtEl>
                                          <p:spTgt spid="102"/>
                                        </p:tgtEl>
                                        <p:attrNameLst>
                                          <p:attrName>ppt_x</p:attrName>
                                        </p:attrNameLst>
                                      </p:cBhvr>
                                      <p:tavLst>
                                        <p:tav tm="0">
                                          <p:val>
                                            <p:strVal val="#ppt_x"/>
                                          </p:val>
                                        </p:tav>
                                        <p:tav tm="100000">
                                          <p:val>
                                            <p:strVal val="#ppt_x"/>
                                          </p:val>
                                        </p:tav>
                                      </p:tavLst>
                                    </p:anim>
                                    <p:anim calcmode="lin" valueType="num">
                                      <p:cBhvr additive="base">
                                        <p:cTn id="36" dur="500" fill="hold"/>
                                        <p:tgtEl>
                                          <p:spTgt spid="10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4"/>
                                        </p:tgtEl>
                                        <p:attrNameLst>
                                          <p:attrName>style.visibility</p:attrName>
                                        </p:attrNameLst>
                                      </p:cBhvr>
                                      <p:to>
                                        <p:strVal val="visible"/>
                                      </p:to>
                                    </p:set>
                                    <p:animEffect transition="in" filter="fade">
                                      <p:cBhvr>
                                        <p:cTn id="44" dur="500"/>
                                        <p:tgtEl>
                                          <p:spTgt spid="9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additive="base">
                                        <p:cTn id="49" dur="500" fill="hold"/>
                                        <p:tgtEl>
                                          <p:spTgt spid="103"/>
                                        </p:tgtEl>
                                        <p:attrNameLst>
                                          <p:attrName>ppt_x</p:attrName>
                                        </p:attrNameLst>
                                      </p:cBhvr>
                                      <p:tavLst>
                                        <p:tav tm="0">
                                          <p:val>
                                            <p:strVal val="#ppt_x"/>
                                          </p:val>
                                        </p:tav>
                                        <p:tav tm="100000">
                                          <p:val>
                                            <p:strVal val="#ppt_x"/>
                                          </p:val>
                                        </p:tav>
                                      </p:tavLst>
                                    </p:anim>
                                    <p:anim calcmode="lin" valueType="num">
                                      <p:cBhvr additive="base">
                                        <p:cTn id="50"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fade">
                                      <p:cBhvr>
                                        <p:cTn id="58" dur="500"/>
                                        <p:tgtEl>
                                          <p:spTgt spid="95"/>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04"/>
                                        </p:tgtEl>
                                        <p:attrNameLst>
                                          <p:attrName>style.visibility</p:attrName>
                                        </p:attrNameLst>
                                      </p:cBhvr>
                                      <p:to>
                                        <p:strVal val="visible"/>
                                      </p:to>
                                    </p:set>
                                    <p:anim calcmode="lin" valueType="num">
                                      <p:cBhvr additive="base">
                                        <p:cTn id="63" dur="500" fill="hold"/>
                                        <p:tgtEl>
                                          <p:spTgt spid="104"/>
                                        </p:tgtEl>
                                        <p:attrNameLst>
                                          <p:attrName>ppt_x</p:attrName>
                                        </p:attrNameLst>
                                      </p:cBhvr>
                                      <p:tavLst>
                                        <p:tav tm="0">
                                          <p:val>
                                            <p:strVal val="#ppt_x"/>
                                          </p:val>
                                        </p:tav>
                                        <p:tav tm="100000">
                                          <p:val>
                                            <p:strVal val="#ppt_x"/>
                                          </p:val>
                                        </p:tav>
                                      </p:tavLst>
                                    </p:anim>
                                    <p:anim calcmode="lin" valueType="num">
                                      <p:cBhvr additive="base">
                                        <p:cTn id="64"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96"/>
                                        </p:tgtEl>
                                        <p:attrNameLst>
                                          <p:attrName>style.visibility</p:attrName>
                                        </p:attrNameLst>
                                      </p:cBhvr>
                                      <p:to>
                                        <p:strVal val="visible"/>
                                      </p:to>
                                    </p:set>
                                    <p:animEffect transition="in" filter="fade">
                                      <p:cBhvr>
                                        <p:cTn id="69" dur="500"/>
                                        <p:tgtEl>
                                          <p:spTgt spid="96"/>
                                        </p:tgtEl>
                                      </p:cBhvr>
                                    </p:animEffect>
                                  </p:childTnLst>
                                </p:cTn>
                              </p:par>
                              <p:par>
                                <p:cTn id="70" presetID="10"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05"/>
                                        </p:tgtEl>
                                        <p:attrNameLst>
                                          <p:attrName>style.visibility</p:attrName>
                                        </p:attrNameLst>
                                      </p:cBhvr>
                                      <p:to>
                                        <p:strVal val="visible"/>
                                      </p:to>
                                    </p:set>
                                    <p:anim calcmode="lin" valueType="num">
                                      <p:cBhvr additive="base">
                                        <p:cTn id="77" dur="500" fill="hold"/>
                                        <p:tgtEl>
                                          <p:spTgt spid="105"/>
                                        </p:tgtEl>
                                        <p:attrNameLst>
                                          <p:attrName>ppt_x</p:attrName>
                                        </p:attrNameLst>
                                      </p:cBhvr>
                                      <p:tavLst>
                                        <p:tav tm="0">
                                          <p:val>
                                            <p:strVal val="#ppt_x"/>
                                          </p:val>
                                        </p:tav>
                                        <p:tav tm="100000">
                                          <p:val>
                                            <p:strVal val="#ppt_x"/>
                                          </p:val>
                                        </p:tav>
                                      </p:tavLst>
                                    </p:anim>
                                    <p:anim calcmode="lin" valueType="num">
                                      <p:cBhvr additive="base">
                                        <p:cTn id="7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97"/>
                                        </p:tgtEl>
                                        <p:attrNameLst>
                                          <p:attrName>style.visibility</p:attrName>
                                        </p:attrNameLst>
                                      </p:cBhvr>
                                      <p:to>
                                        <p:strVal val="visible"/>
                                      </p:to>
                                    </p:set>
                                    <p:animEffect transition="in" filter="fade">
                                      <p:cBhvr>
                                        <p:cTn id="83" dur="500"/>
                                        <p:tgtEl>
                                          <p:spTgt spid="97"/>
                                        </p:tgtEl>
                                      </p:cBhvr>
                                    </p:animEffect>
                                  </p:childTnLst>
                                </p:cTn>
                              </p:par>
                              <p:par>
                                <p:cTn id="84" presetID="10" presetClass="entr" presetSubtype="0" fill="hold" nodeType="with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fade">
                                      <p:cBhvr>
                                        <p:cTn id="86" dur="500"/>
                                        <p:tgtEl>
                                          <p:spTgt spid="1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additive="base">
                                        <p:cTn id="91" dur="500" fill="hold"/>
                                        <p:tgtEl>
                                          <p:spTgt spid="106"/>
                                        </p:tgtEl>
                                        <p:attrNameLst>
                                          <p:attrName>ppt_x</p:attrName>
                                        </p:attrNameLst>
                                      </p:cBhvr>
                                      <p:tavLst>
                                        <p:tav tm="0">
                                          <p:val>
                                            <p:strVal val="#ppt_x"/>
                                          </p:val>
                                        </p:tav>
                                        <p:tav tm="100000">
                                          <p:val>
                                            <p:strVal val="#ppt_x"/>
                                          </p:val>
                                        </p:tav>
                                      </p:tavLst>
                                    </p:anim>
                                    <p:anim calcmode="lin" valueType="num">
                                      <p:cBhvr additive="base">
                                        <p:cTn id="92"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wipe(left)">
                                      <p:cBhvr>
                                        <p:cTn id="97" dur="500"/>
                                        <p:tgtEl>
                                          <p:spTgt spid="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grpId="0" nodeType="clickEffect">
                                  <p:stCondLst>
                                    <p:cond delay="0"/>
                                  </p:stCondLst>
                                  <p:childTnLst>
                                    <p:set>
                                      <p:cBhvr>
                                        <p:cTn id="101" dur="1" fill="hold">
                                          <p:stCondLst>
                                            <p:cond delay="0"/>
                                          </p:stCondLst>
                                        </p:cTn>
                                        <p:tgtEl>
                                          <p:spTgt spid="32768"/>
                                        </p:tgtEl>
                                        <p:attrNameLst>
                                          <p:attrName>style.visibility</p:attrName>
                                        </p:attrNameLst>
                                      </p:cBhvr>
                                      <p:to>
                                        <p:strVal val="visible"/>
                                      </p:to>
                                    </p:set>
                                    <p:animEffect transition="in" filter="wipe(right)">
                                      <p:cBhvr>
                                        <p:cTn id="102" dur="500"/>
                                        <p:tgtEl>
                                          <p:spTgt spid="3276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2775"/>
                                        </p:tgtEl>
                                        <p:attrNameLst>
                                          <p:attrName>style.visibility</p:attrName>
                                        </p:attrNameLst>
                                      </p:cBhvr>
                                      <p:to>
                                        <p:strVal val="visible"/>
                                      </p:to>
                                    </p:set>
                                    <p:animEffect transition="in" filter="wipe(up)">
                                      <p:cBhvr>
                                        <p:cTn id="107" dur="2000"/>
                                        <p:tgtEl>
                                          <p:spTgt spid="32775"/>
                                        </p:tgtEl>
                                      </p:cBhvr>
                                    </p:animEffect>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99"/>
                                        </p:tgtEl>
                                        <p:attrNameLst>
                                          <p:attrName>style.visibility</p:attrName>
                                        </p:attrNameLst>
                                      </p:cBhvr>
                                      <p:to>
                                        <p:strVal val="visible"/>
                                      </p:to>
                                    </p:set>
                                    <p:anim calcmode="lin" valueType="num">
                                      <p:cBhvr additive="base">
                                        <p:cTn id="112" dur="500" fill="hold"/>
                                        <p:tgtEl>
                                          <p:spTgt spid="99"/>
                                        </p:tgtEl>
                                        <p:attrNameLst>
                                          <p:attrName>ppt_x</p:attrName>
                                        </p:attrNameLst>
                                      </p:cBhvr>
                                      <p:tavLst>
                                        <p:tav tm="0">
                                          <p:val>
                                            <p:strVal val="#ppt_x"/>
                                          </p:val>
                                        </p:tav>
                                        <p:tav tm="100000">
                                          <p:val>
                                            <p:strVal val="#ppt_x"/>
                                          </p:val>
                                        </p:tav>
                                      </p:tavLst>
                                    </p:anim>
                                    <p:anim calcmode="lin" valueType="num">
                                      <p:cBhvr additive="base">
                                        <p:cTn id="113" dur="500" fill="hold"/>
                                        <p:tgtEl>
                                          <p:spTgt spid="99"/>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nodeType="clickEffect">
                                  <p:stCondLst>
                                    <p:cond delay="0"/>
                                  </p:stCondLst>
                                  <p:childTnLst>
                                    <p:set>
                                      <p:cBhvr>
                                        <p:cTn id="117" dur="1" fill="hold">
                                          <p:stCondLst>
                                            <p:cond delay="0"/>
                                          </p:stCondLst>
                                        </p:cTn>
                                        <p:tgtEl>
                                          <p:spTgt spid="107">
                                            <p:txEl>
                                              <p:pRg st="0" end="0"/>
                                            </p:txEl>
                                          </p:spTgt>
                                        </p:tgtEl>
                                        <p:attrNameLst>
                                          <p:attrName>style.visibility</p:attrName>
                                        </p:attrNameLst>
                                      </p:cBhvr>
                                      <p:to>
                                        <p:strVal val="visible"/>
                                      </p:to>
                                    </p:set>
                                    <p:anim calcmode="lin" valueType="num">
                                      <p:cBhvr additive="base">
                                        <p:cTn id="118" dur="500" fill="hold"/>
                                        <p:tgtEl>
                                          <p:spTgt spid="107">
                                            <p:txEl>
                                              <p:pRg st="0" end="0"/>
                                            </p:txEl>
                                          </p:spTgt>
                                        </p:tgtEl>
                                        <p:attrNameLst>
                                          <p:attrName>ppt_x</p:attrName>
                                        </p:attrNameLst>
                                      </p:cBhvr>
                                      <p:tavLst>
                                        <p:tav tm="0">
                                          <p:val>
                                            <p:strVal val="#ppt_x"/>
                                          </p:val>
                                        </p:tav>
                                        <p:tav tm="100000">
                                          <p:val>
                                            <p:strVal val="#ppt_x"/>
                                          </p:val>
                                        </p:tav>
                                      </p:tavLst>
                                    </p:anim>
                                    <p:anim calcmode="lin" valueType="num">
                                      <p:cBhvr additive="base">
                                        <p:cTn id="119" dur="500" fill="hold"/>
                                        <p:tgtEl>
                                          <p:spTgt spid="107">
                                            <p:txEl>
                                              <p:pRg st="0" end="0"/>
                                            </p:txEl>
                                          </p:spTgt>
                                        </p:tgtEl>
                                        <p:attrNameLst>
                                          <p:attrName>ppt_y</p:attrName>
                                        </p:attrNameLst>
                                      </p:cBhvr>
                                      <p:tavLst>
                                        <p:tav tm="0">
                                          <p:val>
                                            <p:strVal val="1+#ppt_h/2"/>
                                          </p:val>
                                        </p:tav>
                                        <p:tav tm="100000">
                                          <p:val>
                                            <p:strVal val="#ppt_y"/>
                                          </p:val>
                                        </p:tav>
                                      </p:tavLst>
                                    </p:anim>
                                  </p:childTnLst>
                                </p:cTn>
                              </p:par>
                              <p:par>
                                <p:cTn id="120" presetID="2" presetClass="entr" presetSubtype="4" fill="hold" nodeType="withEffect">
                                  <p:stCondLst>
                                    <p:cond delay="0"/>
                                  </p:stCondLst>
                                  <p:childTnLst>
                                    <p:set>
                                      <p:cBhvr>
                                        <p:cTn id="121" dur="1" fill="hold">
                                          <p:stCondLst>
                                            <p:cond delay="0"/>
                                          </p:stCondLst>
                                        </p:cTn>
                                        <p:tgtEl>
                                          <p:spTgt spid="107">
                                            <p:txEl>
                                              <p:pRg st="1" end="1"/>
                                            </p:txEl>
                                          </p:spTgt>
                                        </p:tgtEl>
                                        <p:attrNameLst>
                                          <p:attrName>style.visibility</p:attrName>
                                        </p:attrNameLst>
                                      </p:cBhvr>
                                      <p:to>
                                        <p:strVal val="visible"/>
                                      </p:to>
                                    </p:set>
                                    <p:anim calcmode="lin" valueType="num">
                                      <p:cBhvr additive="base">
                                        <p:cTn id="122" dur="500" fill="hold"/>
                                        <p:tgtEl>
                                          <p:spTgt spid="107">
                                            <p:txEl>
                                              <p:pRg st="1" end="1"/>
                                            </p:txEl>
                                          </p:spTgt>
                                        </p:tgtEl>
                                        <p:attrNameLst>
                                          <p:attrName>ppt_x</p:attrName>
                                        </p:attrNameLst>
                                      </p:cBhvr>
                                      <p:tavLst>
                                        <p:tav tm="0">
                                          <p:val>
                                            <p:strVal val="#ppt_x"/>
                                          </p:val>
                                        </p:tav>
                                        <p:tav tm="100000">
                                          <p:val>
                                            <p:strVal val="#ppt_x"/>
                                          </p:val>
                                        </p:tav>
                                      </p:tavLst>
                                    </p:anim>
                                    <p:anim calcmode="lin" valueType="num">
                                      <p:cBhvr additive="base">
                                        <p:cTn id="123" dur="500" fill="hold"/>
                                        <p:tgtEl>
                                          <p:spTgt spid="10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P spid="96" grpId="0"/>
      <p:bldP spid="97" grpId="0"/>
      <p:bldP spid="100" grpId="0"/>
      <p:bldP spid="101" grpId="0"/>
      <p:bldP spid="102" grpId="0"/>
      <p:bldP spid="103" grpId="0"/>
      <p:bldP spid="104" grpId="0"/>
      <p:bldP spid="105" grpId="0"/>
      <p:bldP spid="106" grpId="0"/>
      <p:bldP spid="7" grpId="0" animBg="1"/>
      <p:bldP spid="32768" grpId="0" animBg="1"/>
      <p:bldP spid="32775" grpId="0" animBg="1"/>
      <p:bldP spid="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r>
              <a:rPr lang="en-US" dirty="0" smtClean="0"/>
              <a:t>Coherency-Type Data</a:t>
            </a:r>
          </a:p>
        </p:txBody>
      </p:sp>
      <p:pic>
        <p:nvPicPr>
          <p:cNvPr id="34820" name="Picture 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27" t="18021" r="10306" b="8953"/>
          <a:stretch/>
        </p:blipFill>
        <p:spPr bwMode="auto">
          <a:xfrm>
            <a:off x="1926375" y="1953376"/>
            <a:ext cx="5302612" cy="4374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7"/>
          <p:cNvSpPr txBox="1">
            <a:spLocks noChangeArrowheads="1"/>
          </p:cNvSpPr>
          <p:nvPr/>
        </p:nvSpPr>
        <p:spPr bwMode="auto">
          <a:xfrm>
            <a:off x="639929" y="982218"/>
            <a:ext cx="5156796" cy="523220"/>
          </a:xfrm>
          <a:prstGeom prst="rect">
            <a:avLst/>
          </a:prstGeom>
          <a:noFill/>
          <a:ln w="9525">
            <a:noFill/>
            <a:miter lim="800000"/>
            <a:headEnd/>
            <a:tailEnd/>
          </a:ln>
          <a:effectLst/>
        </p:spPr>
        <p:txBody>
          <a:bodyPr wrap="none">
            <a:spAutoFit/>
          </a:bodyPr>
          <a:lstStyle>
            <a:lvl1pPr>
              <a:defRPr sz="2000">
                <a:solidFill>
                  <a:schemeClr val="tx1"/>
                </a:solidFill>
                <a:latin typeface="Times New Roman" pitchFamily="18" charset="0"/>
                <a:ea typeface="MS PGothic" pitchFamily="34" charset="-128"/>
              </a:defRPr>
            </a:lvl1pPr>
            <a:lvl2pPr marL="742950" indent="-285750">
              <a:defRPr sz="2000">
                <a:solidFill>
                  <a:schemeClr val="tx1"/>
                </a:solidFill>
                <a:latin typeface="Times New Roman" pitchFamily="18" charset="0"/>
                <a:ea typeface="MS PGothic" pitchFamily="34" charset="-128"/>
              </a:defRPr>
            </a:lvl2pPr>
            <a:lvl3pPr marL="1143000" indent="-228600">
              <a:defRPr sz="2000">
                <a:solidFill>
                  <a:schemeClr val="tx1"/>
                </a:solidFill>
                <a:latin typeface="Times New Roman" pitchFamily="18" charset="0"/>
                <a:ea typeface="MS PGothic" pitchFamily="34" charset="-128"/>
              </a:defRPr>
            </a:lvl3pPr>
            <a:lvl4pPr marL="1600200" indent="-228600">
              <a:defRPr sz="2000">
                <a:solidFill>
                  <a:schemeClr val="tx1"/>
                </a:solidFill>
                <a:latin typeface="Times New Roman" pitchFamily="18" charset="0"/>
                <a:ea typeface="MS PGothic" pitchFamily="34" charset="-128"/>
              </a:defRPr>
            </a:lvl4pPr>
            <a:lvl5pPr marL="2057400" indent="-228600">
              <a:defRPr sz="2000">
                <a:solidFill>
                  <a:schemeClr val="tx1"/>
                </a:solidFill>
                <a:latin typeface="Times New Roman" pitchFamily="18" charset="0"/>
                <a:ea typeface="MS PGothic" pitchFamily="34" charset="-128"/>
              </a:defRPr>
            </a:lvl5pPr>
            <a:lvl6pPr marL="2514600" indent="-228600" eaLnBrk="0" fontAlgn="base" hangingPunct="0">
              <a:spcBef>
                <a:spcPct val="0"/>
              </a:spcBef>
              <a:spcAft>
                <a:spcPct val="0"/>
              </a:spcAft>
              <a:defRPr sz="2000">
                <a:solidFill>
                  <a:schemeClr val="tx1"/>
                </a:solidFill>
                <a:latin typeface="Times New Roman" pitchFamily="18" charset="0"/>
                <a:ea typeface="MS PGothic" pitchFamily="34" charset="-128"/>
              </a:defRPr>
            </a:lvl6pPr>
            <a:lvl7pPr marL="2971800" indent="-228600" eaLnBrk="0" fontAlgn="base" hangingPunct="0">
              <a:spcBef>
                <a:spcPct val="0"/>
              </a:spcBef>
              <a:spcAft>
                <a:spcPct val="0"/>
              </a:spcAft>
              <a:defRPr sz="2000">
                <a:solidFill>
                  <a:schemeClr val="tx1"/>
                </a:solidFill>
                <a:latin typeface="Times New Roman" pitchFamily="18" charset="0"/>
                <a:ea typeface="MS PGothic" pitchFamily="34" charset="-128"/>
              </a:defRPr>
            </a:lvl7pPr>
            <a:lvl8pPr marL="3429000" indent="-228600" eaLnBrk="0" fontAlgn="base" hangingPunct="0">
              <a:spcBef>
                <a:spcPct val="0"/>
              </a:spcBef>
              <a:spcAft>
                <a:spcPct val="0"/>
              </a:spcAft>
              <a:defRPr sz="2000">
                <a:solidFill>
                  <a:schemeClr val="tx1"/>
                </a:solidFill>
                <a:latin typeface="Times New Roman" pitchFamily="18" charset="0"/>
                <a:ea typeface="MS PGothic" pitchFamily="34" charset="-128"/>
              </a:defRPr>
            </a:lvl8pPr>
            <a:lvl9pPr marL="3886200" indent="-228600" eaLnBrk="0" fontAlgn="base" hangingPunct="0">
              <a:spcBef>
                <a:spcPct val="0"/>
              </a:spcBef>
              <a:spcAft>
                <a:spcPct val="0"/>
              </a:spcAft>
              <a:defRPr sz="2000">
                <a:solidFill>
                  <a:schemeClr val="tx1"/>
                </a:solidFill>
                <a:latin typeface="Times New Roman" pitchFamily="18" charset="0"/>
                <a:ea typeface="MS PGothic" pitchFamily="34" charset="-128"/>
              </a:defRPr>
            </a:lvl9pPr>
          </a:lstStyle>
          <a:p>
            <a:r>
              <a:rPr lang="en-US" sz="2800" dirty="0">
                <a:solidFill>
                  <a:srgbClr val="FF0000"/>
                </a:solidFill>
                <a:latin typeface="Tahoma" pitchFamily="34" charset="0"/>
              </a:rPr>
              <a:t>Do you see evidence for faults?</a:t>
            </a:r>
          </a:p>
        </p:txBody>
      </p:sp>
      <p:sp>
        <p:nvSpPr>
          <p:cNvPr id="15" name="TextBox 14"/>
          <p:cNvSpPr txBox="1"/>
          <p:nvPr/>
        </p:nvSpPr>
        <p:spPr>
          <a:xfrm>
            <a:off x="1834934" y="1604342"/>
            <a:ext cx="3905749" cy="400110"/>
          </a:xfrm>
          <a:prstGeom prst="rect">
            <a:avLst/>
          </a:prstGeom>
          <a:noFill/>
        </p:spPr>
        <p:txBody>
          <a:bodyPr wrap="none" rtlCol="0">
            <a:spAutoFit/>
          </a:bodyPr>
          <a:lstStyle/>
          <a:p>
            <a:r>
              <a:rPr lang="en-US" sz="2000" dirty="0" smtClean="0">
                <a:latin typeface="Tahoma" pitchFamily="34" charset="0"/>
                <a:ea typeface="Tahoma" pitchFamily="34" charset="0"/>
                <a:cs typeface="Tahoma" pitchFamily="34" charset="0"/>
              </a:rPr>
              <a:t>Time Slice: Coherency-Type Data</a:t>
            </a:r>
            <a:endParaRPr lang="en-US" sz="2000" dirty="0">
              <a:latin typeface="Tahoma" pitchFamily="34" charset="0"/>
              <a:ea typeface="Tahoma" pitchFamily="34" charset="0"/>
              <a:cs typeface="Tahoma" pitchFamily="34" charset="0"/>
            </a:endParaRPr>
          </a:p>
        </p:txBody>
      </p:sp>
      <p:grpSp>
        <p:nvGrpSpPr>
          <p:cNvPr id="17" name="Group 20"/>
          <p:cNvGrpSpPr/>
          <p:nvPr/>
        </p:nvGrpSpPr>
        <p:grpSpPr>
          <a:xfrm>
            <a:off x="1803842" y="1929468"/>
            <a:ext cx="5606864" cy="4427913"/>
            <a:chOff x="1954161" y="1929468"/>
            <a:chExt cx="6074103" cy="4427913"/>
          </a:xfrm>
        </p:grpSpPr>
        <p:sp>
          <p:nvSpPr>
            <p:cNvPr id="19" name="Freeform 18"/>
            <p:cNvSpPr/>
            <p:nvPr/>
          </p:nvSpPr>
          <p:spPr>
            <a:xfrm>
              <a:off x="5265175" y="2109846"/>
              <a:ext cx="2566228" cy="2569906"/>
            </a:xfrm>
            <a:custGeom>
              <a:avLst/>
              <a:gdLst>
                <a:gd name="connsiteX0" fmla="*/ 0 w 2603091"/>
                <a:gd name="connsiteY0" fmla="*/ 0 h 2507226"/>
                <a:gd name="connsiteX1" fmla="*/ 656303 w 2603091"/>
                <a:gd name="connsiteY1" fmla="*/ 737419 h 2507226"/>
                <a:gd name="connsiteX2" fmla="*/ 752168 w 2603091"/>
                <a:gd name="connsiteY2" fmla="*/ 943897 h 2507226"/>
                <a:gd name="connsiteX3" fmla="*/ 1047136 w 2603091"/>
                <a:gd name="connsiteY3" fmla="*/ 1297858 h 2507226"/>
                <a:gd name="connsiteX4" fmla="*/ 1585452 w 2603091"/>
                <a:gd name="connsiteY4" fmla="*/ 1887793 h 2507226"/>
                <a:gd name="connsiteX5" fmla="*/ 1799303 w 2603091"/>
                <a:gd name="connsiteY5" fmla="*/ 2086897 h 2507226"/>
                <a:gd name="connsiteX6" fmla="*/ 2131142 w 2603091"/>
                <a:gd name="connsiteY6" fmla="*/ 2278626 h 2507226"/>
                <a:gd name="connsiteX7" fmla="*/ 2433484 w 2603091"/>
                <a:gd name="connsiteY7" fmla="*/ 2381864 h 2507226"/>
                <a:gd name="connsiteX8" fmla="*/ 2603091 w 2603091"/>
                <a:gd name="connsiteY8" fmla="*/ 2507226 h 2507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03091" h="2507226">
                  <a:moveTo>
                    <a:pt x="0" y="0"/>
                  </a:moveTo>
                  <a:cubicBezTo>
                    <a:pt x="265471" y="290051"/>
                    <a:pt x="530942" y="580103"/>
                    <a:pt x="656303" y="737419"/>
                  </a:cubicBezTo>
                  <a:cubicBezTo>
                    <a:pt x="781664" y="894735"/>
                    <a:pt x="687029" y="850491"/>
                    <a:pt x="752168" y="943897"/>
                  </a:cubicBezTo>
                  <a:cubicBezTo>
                    <a:pt x="817307" y="1037304"/>
                    <a:pt x="908255" y="1140542"/>
                    <a:pt x="1047136" y="1297858"/>
                  </a:cubicBezTo>
                  <a:cubicBezTo>
                    <a:pt x="1186017" y="1455174"/>
                    <a:pt x="1460091" y="1756287"/>
                    <a:pt x="1585452" y="1887793"/>
                  </a:cubicBezTo>
                  <a:cubicBezTo>
                    <a:pt x="1710813" y="2019299"/>
                    <a:pt x="1708355" y="2021758"/>
                    <a:pt x="1799303" y="2086897"/>
                  </a:cubicBezTo>
                  <a:cubicBezTo>
                    <a:pt x="1890251" y="2152036"/>
                    <a:pt x="2025445" y="2229465"/>
                    <a:pt x="2131142" y="2278626"/>
                  </a:cubicBezTo>
                  <a:cubicBezTo>
                    <a:pt x="2236839" y="2327787"/>
                    <a:pt x="2354826" y="2343764"/>
                    <a:pt x="2433484" y="2381864"/>
                  </a:cubicBezTo>
                  <a:cubicBezTo>
                    <a:pt x="2512142" y="2419964"/>
                    <a:pt x="2557616" y="2463595"/>
                    <a:pt x="2603091" y="2507226"/>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 name="Freeform 19"/>
            <p:cNvSpPr/>
            <p:nvPr/>
          </p:nvSpPr>
          <p:spPr>
            <a:xfrm>
              <a:off x="4365524" y="2592198"/>
              <a:ext cx="3377380" cy="2526319"/>
            </a:xfrm>
            <a:custGeom>
              <a:avLst/>
              <a:gdLst>
                <a:gd name="connsiteX0" fmla="*/ 0 w 3163529"/>
                <a:gd name="connsiteY0" fmla="*/ 0 h 2632587"/>
                <a:gd name="connsiteX1" fmla="*/ 486697 w 3163529"/>
                <a:gd name="connsiteY1" fmla="*/ 575187 h 2632587"/>
                <a:gd name="connsiteX2" fmla="*/ 1098755 w 3163529"/>
                <a:gd name="connsiteY2" fmla="*/ 1172497 h 2632587"/>
                <a:gd name="connsiteX3" fmla="*/ 2020529 w 3163529"/>
                <a:gd name="connsiteY3" fmla="*/ 1917290 h 2632587"/>
                <a:gd name="connsiteX4" fmla="*/ 3163529 w 3163529"/>
                <a:gd name="connsiteY4" fmla="*/ 2632587 h 2632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3529" h="2632587">
                  <a:moveTo>
                    <a:pt x="0" y="0"/>
                  </a:moveTo>
                  <a:cubicBezTo>
                    <a:pt x="151785" y="189885"/>
                    <a:pt x="303571" y="379771"/>
                    <a:pt x="486697" y="575187"/>
                  </a:cubicBezTo>
                  <a:cubicBezTo>
                    <a:pt x="669823" y="770603"/>
                    <a:pt x="843116" y="948813"/>
                    <a:pt x="1098755" y="1172497"/>
                  </a:cubicBezTo>
                  <a:cubicBezTo>
                    <a:pt x="1354394" y="1396181"/>
                    <a:pt x="1676400" y="1673942"/>
                    <a:pt x="2020529" y="1917290"/>
                  </a:cubicBezTo>
                  <a:cubicBezTo>
                    <a:pt x="2364658" y="2160638"/>
                    <a:pt x="2764093" y="2396612"/>
                    <a:pt x="3163529" y="2632587"/>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 name="Freeform 21"/>
            <p:cNvSpPr/>
            <p:nvPr/>
          </p:nvSpPr>
          <p:spPr>
            <a:xfrm>
              <a:off x="3864077" y="3002123"/>
              <a:ext cx="2905433" cy="3355258"/>
            </a:xfrm>
            <a:custGeom>
              <a:avLst/>
              <a:gdLst>
                <a:gd name="connsiteX0" fmla="*/ 0 w 2905433"/>
                <a:gd name="connsiteY0" fmla="*/ 0 h 3355258"/>
                <a:gd name="connsiteX1" fmla="*/ 103239 w 2905433"/>
                <a:gd name="connsiteY1" fmla="*/ 855407 h 3355258"/>
                <a:gd name="connsiteX2" fmla="*/ 213852 w 2905433"/>
                <a:gd name="connsiteY2" fmla="*/ 1349478 h 3355258"/>
                <a:gd name="connsiteX3" fmla="*/ 597310 w 2905433"/>
                <a:gd name="connsiteY3" fmla="*/ 1946787 h 3355258"/>
                <a:gd name="connsiteX4" fmla="*/ 1025013 w 2905433"/>
                <a:gd name="connsiteY4" fmla="*/ 2263878 h 3355258"/>
                <a:gd name="connsiteX5" fmla="*/ 1452717 w 2905433"/>
                <a:gd name="connsiteY5" fmla="*/ 2426110 h 3355258"/>
                <a:gd name="connsiteX6" fmla="*/ 1710813 w 2905433"/>
                <a:gd name="connsiteY6" fmla="*/ 2566220 h 3355258"/>
                <a:gd name="connsiteX7" fmla="*/ 2241755 w 2905433"/>
                <a:gd name="connsiteY7" fmla="*/ 2861187 h 3355258"/>
                <a:gd name="connsiteX8" fmla="*/ 2905433 w 2905433"/>
                <a:gd name="connsiteY8" fmla="*/ 3355258 h 335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5433" h="3355258">
                  <a:moveTo>
                    <a:pt x="0" y="0"/>
                  </a:moveTo>
                  <a:cubicBezTo>
                    <a:pt x="33798" y="315247"/>
                    <a:pt x="67597" y="630494"/>
                    <a:pt x="103239" y="855407"/>
                  </a:cubicBezTo>
                  <a:cubicBezTo>
                    <a:pt x="138881" y="1080320"/>
                    <a:pt x="131507" y="1167581"/>
                    <a:pt x="213852" y="1349478"/>
                  </a:cubicBezTo>
                  <a:cubicBezTo>
                    <a:pt x="296197" y="1531375"/>
                    <a:pt x="462117" y="1794387"/>
                    <a:pt x="597310" y="1946787"/>
                  </a:cubicBezTo>
                  <a:cubicBezTo>
                    <a:pt x="732503" y="2099187"/>
                    <a:pt x="882445" y="2183991"/>
                    <a:pt x="1025013" y="2263878"/>
                  </a:cubicBezTo>
                  <a:cubicBezTo>
                    <a:pt x="1167581" y="2343765"/>
                    <a:pt x="1338417" y="2375720"/>
                    <a:pt x="1452717" y="2426110"/>
                  </a:cubicBezTo>
                  <a:cubicBezTo>
                    <a:pt x="1567017" y="2476500"/>
                    <a:pt x="1710813" y="2566220"/>
                    <a:pt x="1710813" y="2566220"/>
                  </a:cubicBezTo>
                  <a:cubicBezTo>
                    <a:pt x="1842319" y="2638733"/>
                    <a:pt x="2042652" y="2729681"/>
                    <a:pt x="2241755" y="2861187"/>
                  </a:cubicBezTo>
                  <a:cubicBezTo>
                    <a:pt x="2440858" y="2992693"/>
                    <a:pt x="2673145" y="3173975"/>
                    <a:pt x="2905433" y="3355258"/>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 name="Freeform 22"/>
            <p:cNvSpPr/>
            <p:nvPr/>
          </p:nvSpPr>
          <p:spPr>
            <a:xfrm>
              <a:off x="1954161" y="4295163"/>
              <a:ext cx="2013155" cy="314534"/>
            </a:xfrm>
            <a:custGeom>
              <a:avLst/>
              <a:gdLst>
                <a:gd name="connsiteX0" fmla="*/ 0 w 2013155"/>
                <a:gd name="connsiteY0" fmla="*/ 486696 h 486696"/>
                <a:gd name="connsiteX1" fmla="*/ 457200 w 2013155"/>
                <a:gd name="connsiteY1" fmla="*/ 427703 h 486696"/>
                <a:gd name="connsiteX2" fmla="*/ 1209368 w 2013155"/>
                <a:gd name="connsiteY2" fmla="*/ 280219 h 486696"/>
                <a:gd name="connsiteX3" fmla="*/ 1570704 w 2013155"/>
                <a:gd name="connsiteY3" fmla="*/ 169606 h 486696"/>
                <a:gd name="connsiteX4" fmla="*/ 2013155 w 2013155"/>
                <a:gd name="connsiteY4" fmla="*/ 0 h 486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155" h="486696">
                  <a:moveTo>
                    <a:pt x="0" y="486696"/>
                  </a:moveTo>
                  <a:cubicBezTo>
                    <a:pt x="127819" y="474406"/>
                    <a:pt x="255639" y="462116"/>
                    <a:pt x="457200" y="427703"/>
                  </a:cubicBezTo>
                  <a:cubicBezTo>
                    <a:pt x="658761" y="393290"/>
                    <a:pt x="1023784" y="323235"/>
                    <a:pt x="1209368" y="280219"/>
                  </a:cubicBezTo>
                  <a:cubicBezTo>
                    <a:pt x="1394952" y="237203"/>
                    <a:pt x="1436740" y="216309"/>
                    <a:pt x="1570704" y="169606"/>
                  </a:cubicBezTo>
                  <a:cubicBezTo>
                    <a:pt x="1704668" y="122903"/>
                    <a:pt x="1858911" y="61451"/>
                    <a:pt x="2013155"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Freeform 23"/>
            <p:cNvSpPr/>
            <p:nvPr/>
          </p:nvSpPr>
          <p:spPr>
            <a:xfrm>
              <a:off x="2085882" y="4986526"/>
              <a:ext cx="2117002" cy="575187"/>
            </a:xfrm>
            <a:custGeom>
              <a:avLst/>
              <a:gdLst>
                <a:gd name="connsiteX0" fmla="*/ 0 w 2271252"/>
                <a:gd name="connsiteY0" fmla="*/ 575187 h 575187"/>
                <a:gd name="connsiteX1" fmla="*/ 634181 w 2271252"/>
                <a:gd name="connsiteY1" fmla="*/ 523567 h 575187"/>
                <a:gd name="connsiteX2" fmla="*/ 1106129 w 2271252"/>
                <a:gd name="connsiteY2" fmla="*/ 383458 h 575187"/>
                <a:gd name="connsiteX3" fmla="*/ 1578077 w 2271252"/>
                <a:gd name="connsiteY3" fmla="*/ 280219 h 575187"/>
                <a:gd name="connsiteX4" fmla="*/ 2271252 w 2271252"/>
                <a:gd name="connsiteY4" fmla="*/ 0 h 575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1252" h="575187">
                  <a:moveTo>
                    <a:pt x="0" y="575187"/>
                  </a:moveTo>
                  <a:cubicBezTo>
                    <a:pt x="224913" y="565354"/>
                    <a:pt x="449826" y="555522"/>
                    <a:pt x="634181" y="523567"/>
                  </a:cubicBezTo>
                  <a:cubicBezTo>
                    <a:pt x="818536" y="491612"/>
                    <a:pt x="948813" y="424016"/>
                    <a:pt x="1106129" y="383458"/>
                  </a:cubicBezTo>
                  <a:cubicBezTo>
                    <a:pt x="1263445" y="342900"/>
                    <a:pt x="1383890" y="344129"/>
                    <a:pt x="1578077" y="280219"/>
                  </a:cubicBezTo>
                  <a:cubicBezTo>
                    <a:pt x="1772264" y="216309"/>
                    <a:pt x="2021758" y="108154"/>
                    <a:pt x="2271252"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5" name="Freeform 24"/>
            <p:cNvSpPr/>
            <p:nvPr/>
          </p:nvSpPr>
          <p:spPr>
            <a:xfrm>
              <a:off x="2728452" y="5479852"/>
              <a:ext cx="1187245" cy="538316"/>
            </a:xfrm>
            <a:custGeom>
              <a:avLst/>
              <a:gdLst>
                <a:gd name="connsiteX0" fmla="*/ 0 w 1187245"/>
                <a:gd name="connsiteY0" fmla="*/ 538316 h 538316"/>
                <a:gd name="connsiteX1" fmla="*/ 516193 w 1187245"/>
                <a:gd name="connsiteY1" fmla="*/ 346587 h 538316"/>
                <a:gd name="connsiteX2" fmla="*/ 1187245 w 1187245"/>
                <a:gd name="connsiteY2" fmla="*/ 0 h 538316"/>
              </a:gdLst>
              <a:ahLst/>
              <a:cxnLst>
                <a:cxn ang="0">
                  <a:pos x="connsiteX0" y="connsiteY0"/>
                </a:cxn>
                <a:cxn ang="0">
                  <a:pos x="connsiteX1" y="connsiteY1"/>
                </a:cxn>
                <a:cxn ang="0">
                  <a:pos x="connsiteX2" y="connsiteY2"/>
                </a:cxn>
              </a:cxnLst>
              <a:rect l="l" t="t" r="r" b="b"/>
              <a:pathLst>
                <a:path w="1187245" h="538316">
                  <a:moveTo>
                    <a:pt x="0" y="538316"/>
                  </a:moveTo>
                  <a:cubicBezTo>
                    <a:pt x="159159" y="487311"/>
                    <a:pt x="318319" y="436306"/>
                    <a:pt x="516193" y="346587"/>
                  </a:cubicBezTo>
                  <a:cubicBezTo>
                    <a:pt x="714067" y="256868"/>
                    <a:pt x="950656" y="128434"/>
                    <a:pt x="1187245"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 name="Freeform 25"/>
            <p:cNvSpPr/>
            <p:nvPr/>
          </p:nvSpPr>
          <p:spPr>
            <a:xfrm>
              <a:off x="2047859" y="4838297"/>
              <a:ext cx="2074315" cy="312985"/>
            </a:xfrm>
            <a:custGeom>
              <a:avLst/>
              <a:gdLst>
                <a:gd name="connsiteX0" fmla="*/ 31664 w 2074315"/>
                <a:gd name="connsiteY0" fmla="*/ 302342 h 312985"/>
                <a:gd name="connsiteX1" fmla="*/ 98031 w 2074315"/>
                <a:gd name="connsiteY1" fmla="*/ 302342 h 312985"/>
                <a:gd name="connsiteX2" fmla="*/ 850199 w 2074315"/>
                <a:gd name="connsiteY2" fmla="*/ 191730 h 312985"/>
                <a:gd name="connsiteX3" fmla="*/ 1425386 w 2074315"/>
                <a:gd name="connsiteY3" fmla="*/ 103239 h 312985"/>
                <a:gd name="connsiteX4" fmla="*/ 2074315 w 2074315"/>
                <a:gd name="connsiteY4" fmla="*/ 0 h 312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4315" h="312985">
                  <a:moveTo>
                    <a:pt x="31664" y="302342"/>
                  </a:moveTo>
                  <a:cubicBezTo>
                    <a:pt x="-3364" y="311559"/>
                    <a:pt x="-38391" y="320777"/>
                    <a:pt x="98031" y="302342"/>
                  </a:cubicBezTo>
                  <a:cubicBezTo>
                    <a:pt x="234453" y="283907"/>
                    <a:pt x="850199" y="191730"/>
                    <a:pt x="850199" y="191730"/>
                  </a:cubicBezTo>
                  <a:lnTo>
                    <a:pt x="1425386" y="103239"/>
                  </a:lnTo>
                  <a:lnTo>
                    <a:pt x="2074315" y="0"/>
                  </a:ln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7" name="Freeform 26"/>
            <p:cNvSpPr/>
            <p:nvPr/>
          </p:nvSpPr>
          <p:spPr>
            <a:xfrm>
              <a:off x="4564471" y="5118517"/>
              <a:ext cx="66523" cy="1172497"/>
            </a:xfrm>
            <a:custGeom>
              <a:avLst/>
              <a:gdLst>
                <a:gd name="connsiteX0" fmla="*/ 51774 w 66523"/>
                <a:gd name="connsiteY0" fmla="*/ 0 h 1172497"/>
                <a:gd name="connsiteX1" fmla="*/ 155 w 66523"/>
                <a:gd name="connsiteY1" fmla="*/ 501445 h 1172497"/>
                <a:gd name="connsiteX2" fmla="*/ 66523 w 66523"/>
                <a:gd name="connsiteY2" fmla="*/ 1172497 h 1172497"/>
              </a:gdLst>
              <a:ahLst/>
              <a:cxnLst>
                <a:cxn ang="0">
                  <a:pos x="connsiteX0" y="connsiteY0"/>
                </a:cxn>
                <a:cxn ang="0">
                  <a:pos x="connsiteX1" y="connsiteY1"/>
                </a:cxn>
                <a:cxn ang="0">
                  <a:pos x="connsiteX2" y="connsiteY2"/>
                </a:cxn>
              </a:cxnLst>
              <a:rect l="l" t="t" r="r" b="b"/>
              <a:pathLst>
                <a:path w="66523" h="1172497">
                  <a:moveTo>
                    <a:pt x="51774" y="0"/>
                  </a:moveTo>
                  <a:cubicBezTo>
                    <a:pt x="24735" y="153014"/>
                    <a:pt x="-2303" y="306029"/>
                    <a:pt x="155" y="501445"/>
                  </a:cubicBezTo>
                  <a:cubicBezTo>
                    <a:pt x="2613" y="696861"/>
                    <a:pt x="34568" y="934679"/>
                    <a:pt x="66523" y="1172497"/>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Freeform 1"/>
            <p:cNvSpPr/>
            <p:nvPr/>
          </p:nvSpPr>
          <p:spPr>
            <a:xfrm>
              <a:off x="4320330" y="3296873"/>
              <a:ext cx="1661020" cy="1468074"/>
            </a:xfrm>
            <a:custGeom>
              <a:avLst/>
              <a:gdLst>
                <a:gd name="connsiteX0" fmla="*/ 0 w 1661020"/>
                <a:gd name="connsiteY0" fmla="*/ 0 h 1468074"/>
                <a:gd name="connsiteX1" fmla="*/ 75501 w 1661020"/>
                <a:gd name="connsiteY1" fmla="*/ 234892 h 1468074"/>
                <a:gd name="connsiteX2" fmla="*/ 218114 w 1661020"/>
                <a:gd name="connsiteY2" fmla="*/ 402672 h 1468074"/>
                <a:gd name="connsiteX3" fmla="*/ 528507 w 1661020"/>
                <a:gd name="connsiteY3" fmla="*/ 687898 h 1468074"/>
                <a:gd name="connsiteX4" fmla="*/ 721453 w 1661020"/>
                <a:gd name="connsiteY4" fmla="*/ 805344 h 1468074"/>
                <a:gd name="connsiteX5" fmla="*/ 989901 w 1661020"/>
                <a:gd name="connsiteY5" fmla="*/ 889233 h 1468074"/>
                <a:gd name="connsiteX6" fmla="*/ 1233182 w 1661020"/>
                <a:gd name="connsiteY6" fmla="*/ 1048624 h 1468074"/>
                <a:gd name="connsiteX7" fmla="*/ 1367406 w 1661020"/>
                <a:gd name="connsiteY7" fmla="*/ 1241571 h 1468074"/>
                <a:gd name="connsiteX8" fmla="*/ 1661020 w 1661020"/>
                <a:gd name="connsiteY8" fmla="*/ 1468074 h 146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1020" h="1468074">
                  <a:moveTo>
                    <a:pt x="0" y="0"/>
                  </a:moveTo>
                  <a:cubicBezTo>
                    <a:pt x="19574" y="83890"/>
                    <a:pt x="39149" y="167780"/>
                    <a:pt x="75501" y="234892"/>
                  </a:cubicBezTo>
                  <a:cubicBezTo>
                    <a:pt x="111853" y="302004"/>
                    <a:pt x="142613" y="327171"/>
                    <a:pt x="218114" y="402672"/>
                  </a:cubicBezTo>
                  <a:cubicBezTo>
                    <a:pt x="293615" y="478173"/>
                    <a:pt x="444617" y="620786"/>
                    <a:pt x="528507" y="687898"/>
                  </a:cubicBezTo>
                  <a:cubicBezTo>
                    <a:pt x="612397" y="755010"/>
                    <a:pt x="644554" y="771788"/>
                    <a:pt x="721453" y="805344"/>
                  </a:cubicBezTo>
                  <a:cubicBezTo>
                    <a:pt x="798352" y="838900"/>
                    <a:pt x="904613" y="848686"/>
                    <a:pt x="989901" y="889233"/>
                  </a:cubicBezTo>
                  <a:cubicBezTo>
                    <a:pt x="1075189" y="929780"/>
                    <a:pt x="1170265" y="989901"/>
                    <a:pt x="1233182" y="1048624"/>
                  </a:cubicBezTo>
                  <a:cubicBezTo>
                    <a:pt x="1296099" y="1107347"/>
                    <a:pt x="1296100" y="1171663"/>
                    <a:pt x="1367406" y="1241571"/>
                  </a:cubicBezTo>
                  <a:cubicBezTo>
                    <a:pt x="1438712" y="1311479"/>
                    <a:pt x="1549866" y="1389776"/>
                    <a:pt x="1661020" y="1468074"/>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Freeform 2"/>
            <p:cNvSpPr/>
            <p:nvPr/>
          </p:nvSpPr>
          <p:spPr>
            <a:xfrm>
              <a:off x="4513277" y="3984771"/>
              <a:ext cx="1224793" cy="1023457"/>
            </a:xfrm>
            <a:custGeom>
              <a:avLst/>
              <a:gdLst>
                <a:gd name="connsiteX0" fmla="*/ 0 w 1224793"/>
                <a:gd name="connsiteY0" fmla="*/ 0 h 1023457"/>
                <a:gd name="connsiteX1" fmla="*/ 201336 w 1224793"/>
                <a:gd name="connsiteY1" fmla="*/ 226502 h 1023457"/>
                <a:gd name="connsiteX2" fmla="*/ 528506 w 1224793"/>
                <a:gd name="connsiteY2" fmla="*/ 327170 h 1023457"/>
                <a:gd name="connsiteX3" fmla="*/ 729842 w 1224793"/>
                <a:gd name="connsiteY3" fmla="*/ 486561 h 1023457"/>
                <a:gd name="connsiteX4" fmla="*/ 998290 w 1224793"/>
                <a:gd name="connsiteY4" fmla="*/ 746620 h 1023457"/>
                <a:gd name="connsiteX5" fmla="*/ 1224793 w 1224793"/>
                <a:gd name="connsiteY5" fmla="*/ 1023457 h 102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4793" h="1023457">
                  <a:moveTo>
                    <a:pt x="0" y="0"/>
                  </a:moveTo>
                  <a:cubicBezTo>
                    <a:pt x="56626" y="85987"/>
                    <a:pt x="113252" y="171974"/>
                    <a:pt x="201336" y="226502"/>
                  </a:cubicBezTo>
                  <a:cubicBezTo>
                    <a:pt x="289420" y="281030"/>
                    <a:pt x="440422" y="283827"/>
                    <a:pt x="528506" y="327170"/>
                  </a:cubicBezTo>
                  <a:cubicBezTo>
                    <a:pt x="616590" y="370513"/>
                    <a:pt x="651545" y="416653"/>
                    <a:pt x="729842" y="486561"/>
                  </a:cubicBezTo>
                  <a:cubicBezTo>
                    <a:pt x="808139" y="556469"/>
                    <a:pt x="915798" y="657137"/>
                    <a:pt x="998290" y="746620"/>
                  </a:cubicBezTo>
                  <a:cubicBezTo>
                    <a:pt x="1080782" y="836103"/>
                    <a:pt x="1152787" y="929780"/>
                    <a:pt x="1224793" y="1023457"/>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 name="Freeform 3"/>
            <p:cNvSpPr/>
            <p:nvPr/>
          </p:nvSpPr>
          <p:spPr>
            <a:xfrm>
              <a:off x="5511567" y="5050958"/>
              <a:ext cx="1174459" cy="754224"/>
            </a:xfrm>
            <a:custGeom>
              <a:avLst/>
              <a:gdLst>
                <a:gd name="connsiteX0" fmla="*/ 0 w 1174459"/>
                <a:gd name="connsiteY0" fmla="*/ 15992 h 754224"/>
                <a:gd name="connsiteX1" fmla="*/ 75501 w 1174459"/>
                <a:gd name="connsiteY1" fmla="*/ 32770 h 754224"/>
                <a:gd name="connsiteX2" fmla="*/ 427839 w 1174459"/>
                <a:gd name="connsiteY2" fmla="*/ 309607 h 754224"/>
                <a:gd name="connsiteX3" fmla="*/ 1174459 w 1174459"/>
                <a:gd name="connsiteY3" fmla="*/ 754224 h 754224"/>
              </a:gdLst>
              <a:ahLst/>
              <a:cxnLst>
                <a:cxn ang="0">
                  <a:pos x="connsiteX0" y="connsiteY0"/>
                </a:cxn>
                <a:cxn ang="0">
                  <a:pos x="connsiteX1" y="connsiteY1"/>
                </a:cxn>
                <a:cxn ang="0">
                  <a:pos x="connsiteX2" y="connsiteY2"/>
                </a:cxn>
                <a:cxn ang="0">
                  <a:pos x="connsiteX3" y="connsiteY3"/>
                </a:cxn>
              </a:cxnLst>
              <a:rect l="l" t="t" r="r" b="b"/>
              <a:pathLst>
                <a:path w="1174459" h="754224">
                  <a:moveTo>
                    <a:pt x="0" y="15992"/>
                  </a:moveTo>
                  <a:cubicBezTo>
                    <a:pt x="2097" y="-87"/>
                    <a:pt x="4195" y="-16166"/>
                    <a:pt x="75501" y="32770"/>
                  </a:cubicBezTo>
                  <a:cubicBezTo>
                    <a:pt x="146807" y="81706"/>
                    <a:pt x="244679" y="189365"/>
                    <a:pt x="427839" y="309607"/>
                  </a:cubicBezTo>
                  <a:cubicBezTo>
                    <a:pt x="610999" y="429849"/>
                    <a:pt x="892729" y="592036"/>
                    <a:pt x="1174459" y="754224"/>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 name="Freeform 4"/>
            <p:cNvSpPr/>
            <p:nvPr/>
          </p:nvSpPr>
          <p:spPr>
            <a:xfrm>
              <a:off x="6501468" y="5871630"/>
              <a:ext cx="1526796" cy="227166"/>
            </a:xfrm>
            <a:custGeom>
              <a:avLst/>
              <a:gdLst>
                <a:gd name="connsiteX0" fmla="*/ 0 w 1526796"/>
                <a:gd name="connsiteY0" fmla="*/ 134887 h 227166"/>
                <a:gd name="connsiteX1" fmla="*/ 494950 w 1526796"/>
                <a:gd name="connsiteY1" fmla="*/ 25831 h 227166"/>
                <a:gd name="connsiteX2" fmla="*/ 780176 w 1526796"/>
                <a:gd name="connsiteY2" fmla="*/ 664 h 227166"/>
                <a:gd name="connsiteX3" fmla="*/ 947956 w 1526796"/>
                <a:gd name="connsiteY3" fmla="*/ 42609 h 227166"/>
                <a:gd name="connsiteX4" fmla="*/ 1526796 w 1526796"/>
                <a:gd name="connsiteY4" fmla="*/ 227166 h 2271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796" h="227166">
                  <a:moveTo>
                    <a:pt x="0" y="134887"/>
                  </a:moveTo>
                  <a:cubicBezTo>
                    <a:pt x="182460" y="91544"/>
                    <a:pt x="364921" y="48201"/>
                    <a:pt x="494950" y="25831"/>
                  </a:cubicBezTo>
                  <a:cubicBezTo>
                    <a:pt x="624979" y="3461"/>
                    <a:pt x="704675" y="-2132"/>
                    <a:pt x="780176" y="664"/>
                  </a:cubicBezTo>
                  <a:cubicBezTo>
                    <a:pt x="855677" y="3460"/>
                    <a:pt x="823519" y="4859"/>
                    <a:pt x="947956" y="42609"/>
                  </a:cubicBezTo>
                  <a:cubicBezTo>
                    <a:pt x="1072393" y="80359"/>
                    <a:pt x="1299594" y="153762"/>
                    <a:pt x="1526796" y="227166"/>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Freeform 5"/>
            <p:cNvSpPr/>
            <p:nvPr/>
          </p:nvSpPr>
          <p:spPr>
            <a:xfrm>
              <a:off x="2105637" y="4160939"/>
              <a:ext cx="1828800" cy="125835"/>
            </a:xfrm>
            <a:custGeom>
              <a:avLst/>
              <a:gdLst>
                <a:gd name="connsiteX0" fmla="*/ 0 w 1828800"/>
                <a:gd name="connsiteY0" fmla="*/ 0 h 125835"/>
                <a:gd name="connsiteX1" fmla="*/ 763398 w 1828800"/>
                <a:gd name="connsiteY1" fmla="*/ 67112 h 125835"/>
                <a:gd name="connsiteX2" fmla="*/ 1216403 w 1828800"/>
                <a:gd name="connsiteY2" fmla="*/ 125835 h 125835"/>
                <a:gd name="connsiteX3" fmla="*/ 1434517 w 1828800"/>
                <a:gd name="connsiteY3" fmla="*/ 67112 h 125835"/>
                <a:gd name="connsiteX4" fmla="*/ 1828800 w 1828800"/>
                <a:gd name="connsiteY4" fmla="*/ 58723 h 125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125835">
                  <a:moveTo>
                    <a:pt x="0" y="0"/>
                  </a:moveTo>
                  <a:lnTo>
                    <a:pt x="763398" y="67112"/>
                  </a:lnTo>
                  <a:cubicBezTo>
                    <a:pt x="966132" y="88085"/>
                    <a:pt x="1104550" y="125835"/>
                    <a:pt x="1216403" y="125835"/>
                  </a:cubicBezTo>
                  <a:cubicBezTo>
                    <a:pt x="1328256" y="125835"/>
                    <a:pt x="1332451" y="78297"/>
                    <a:pt x="1434517" y="67112"/>
                  </a:cubicBezTo>
                  <a:cubicBezTo>
                    <a:pt x="1536583" y="55927"/>
                    <a:pt x="1682691" y="57325"/>
                    <a:pt x="1828800" y="58723"/>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 name="Freeform 6"/>
            <p:cNvSpPr/>
            <p:nvPr/>
          </p:nvSpPr>
          <p:spPr>
            <a:xfrm>
              <a:off x="6476301" y="1929468"/>
              <a:ext cx="637563" cy="427838"/>
            </a:xfrm>
            <a:custGeom>
              <a:avLst/>
              <a:gdLst>
                <a:gd name="connsiteX0" fmla="*/ 0 w 637563"/>
                <a:gd name="connsiteY0" fmla="*/ 427838 h 427838"/>
                <a:gd name="connsiteX1" fmla="*/ 268448 w 637563"/>
                <a:gd name="connsiteY1" fmla="*/ 184558 h 427838"/>
                <a:gd name="connsiteX2" fmla="*/ 637563 w 637563"/>
                <a:gd name="connsiteY2" fmla="*/ 0 h 427838"/>
              </a:gdLst>
              <a:ahLst/>
              <a:cxnLst>
                <a:cxn ang="0">
                  <a:pos x="connsiteX0" y="connsiteY0"/>
                </a:cxn>
                <a:cxn ang="0">
                  <a:pos x="connsiteX1" y="connsiteY1"/>
                </a:cxn>
                <a:cxn ang="0">
                  <a:pos x="connsiteX2" y="connsiteY2"/>
                </a:cxn>
              </a:cxnLst>
              <a:rect l="l" t="t" r="r" b="b"/>
              <a:pathLst>
                <a:path w="637563" h="427838">
                  <a:moveTo>
                    <a:pt x="0" y="427838"/>
                  </a:moveTo>
                  <a:cubicBezTo>
                    <a:pt x="81094" y="341851"/>
                    <a:pt x="162188" y="255864"/>
                    <a:pt x="268448" y="184558"/>
                  </a:cubicBezTo>
                  <a:cubicBezTo>
                    <a:pt x="374708" y="113252"/>
                    <a:pt x="506135" y="56626"/>
                    <a:pt x="637563"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Freeform 7"/>
            <p:cNvSpPr/>
            <p:nvPr/>
          </p:nvSpPr>
          <p:spPr>
            <a:xfrm>
              <a:off x="6593747" y="2827090"/>
              <a:ext cx="1023457" cy="595618"/>
            </a:xfrm>
            <a:custGeom>
              <a:avLst/>
              <a:gdLst>
                <a:gd name="connsiteX0" fmla="*/ 0 w 1023457"/>
                <a:gd name="connsiteY0" fmla="*/ 595618 h 595618"/>
                <a:gd name="connsiteX1" fmla="*/ 453005 w 1023457"/>
                <a:gd name="connsiteY1" fmla="*/ 352338 h 595618"/>
                <a:gd name="connsiteX2" fmla="*/ 847288 w 1023457"/>
                <a:gd name="connsiteY2" fmla="*/ 75501 h 595618"/>
                <a:gd name="connsiteX3" fmla="*/ 1023457 w 1023457"/>
                <a:gd name="connsiteY3" fmla="*/ 0 h 595618"/>
              </a:gdLst>
              <a:ahLst/>
              <a:cxnLst>
                <a:cxn ang="0">
                  <a:pos x="connsiteX0" y="connsiteY0"/>
                </a:cxn>
                <a:cxn ang="0">
                  <a:pos x="connsiteX1" y="connsiteY1"/>
                </a:cxn>
                <a:cxn ang="0">
                  <a:pos x="connsiteX2" y="connsiteY2"/>
                </a:cxn>
                <a:cxn ang="0">
                  <a:pos x="connsiteX3" y="connsiteY3"/>
                </a:cxn>
              </a:cxnLst>
              <a:rect l="l" t="t" r="r" b="b"/>
              <a:pathLst>
                <a:path w="1023457" h="595618">
                  <a:moveTo>
                    <a:pt x="0" y="595618"/>
                  </a:moveTo>
                  <a:cubicBezTo>
                    <a:pt x="155895" y="517321"/>
                    <a:pt x="311790" y="439024"/>
                    <a:pt x="453005" y="352338"/>
                  </a:cubicBezTo>
                  <a:cubicBezTo>
                    <a:pt x="594220" y="265652"/>
                    <a:pt x="752213" y="134224"/>
                    <a:pt x="847288" y="75501"/>
                  </a:cubicBezTo>
                  <a:cubicBezTo>
                    <a:pt x="942363" y="16778"/>
                    <a:pt x="982910" y="8389"/>
                    <a:pt x="1023457"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Freeform 8"/>
            <p:cNvSpPr/>
            <p:nvPr/>
          </p:nvSpPr>
          <p:spPr>
            <a:xfrm>
              <a:off x="6241409" y="2248250"/>
              <a:ext cx="906011" cy="662730"/>
            </a:xfrm>
            <a:custGeom>
              <a:avLst/>
              <a:gdLst>
                <a:gd name="connsiteX0" fmla="*/ 0 w 906011"/>
                <a:gd name="connsiteY0" fmla="*/ 662730 h 662730"/>
                <a:gd name="connsiteX1" fmla="*/ 394283 w 906011"/>
                <a:gd name="connsiteY1" fmla="*/ 335559 h 662730"/>
                <a:gd name="connsiteX2" fmla="*/ 604008 w 906011"/>
                <a:gd name="connsiteY2" fmla="*/ 125834 h 662730"/>
                <a:gd name="connsiteX3" fmla="*/ 906011 w 906011"/>
                <a:gd name="connsiteY3" fmla="*/ 0 h 662730"/>
              </a:gdLst>
              <a:ahLst/>
              <a:cxnLst>
                <a:cxn ang="0">
                  <a:pos x="connsiteX0" y="connsiteY0"/>
                </a:cxn>
                <a:cxn ang="0">
                  <a:pos x="connsiteX1" y="connsiteY1"/>
                </a:cxn>
                <a:cxn ang="0">
                  <a:pos x="connsiteX2" y="connsiteY2"/>
                </a:cxn>
                <a:cxn ang="0">
                  <a:pos x="connsiteX3" y="connsiteY3"/>
                </a:cxn>
              </a:cxnLst>
              <a:rect l="l" t="t" r="r" b="b"/>
              <a:pathLst>
                <a:path w="906011" h="662730">
                  <a:moveTo>
                    <a:pt x="0" y="662730"/>
                  </a:moveTo>
                  <a:cubicBezTo>
                    <a:pt x="146807" y="543886"/>
                    <a:pt x="293615" y="425042"/>
                    <a:pt x="394283" y="335559"/>
                  </a:cubicBezTo>
                  <a:cubicBezTo>
                    <a:pt x="494951" y="246076"/>
                    <a:pt x="518720" y="181760"/>
                    <a:pt x="604008" y="125834"/>
                  </a:cubicBezTo>
                  <a:cubicBezTo>
                    <a:pt x="689296" y="69908"/>
                    <a:pt x="797653" y="34954"/>
                    <a:pt x="906011"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Freeform 9"/>
            <p:cNvSpPr/>
            <p:nvPr/>
          </p:nvSpPr>
          <p:spPr>
            <a:xfrm>
              <a:off x="3246539" y="3724712"/>
              <a:ext cx="654342" cy="36784"/>
            </a:xfrm>
            <a:custGeom>
              <a:avLst/>
              <a:gdLst>
                <a:gd name="connsiteX0" fmla="*/ 0 w 654342"/>
                <a:gd name="connsiteY0" fmla="*/ 0 h 36784"/>
                <a:gd name="connsiteX1" fmla="*/ 335560 w 654342"/>
                <a:gd name="connsiteY1" fmla="*/ 33556 h 36784"/>
                <a:gd name="connsiteX2" fmla="*/ 654342 w 654342"/>
                <a:gd name="connsiteY2" fmla="*/ 33556 h 36784"/>
              </a:gdLst>
              <a:ahLst/>
              <a:cxnLst>
                <a:cxn ang="0">
                  <a:pos x="connsiteX0" y="connsiteY0"/>
                </a:cxn>
                <a:cxn ang="0">
                  <a:pos x="connsiteX1" y="connsiteY1"/>
                </a:cxn>
                <a:cxn ang="0">
                  <a:pos x="connsiteX2" y="connsiteY2"/>
                </a:cxn>
              </a:cxnLst>
              <a:rect l="l" t="t" r="r" b="b"/>
              <a:pathLst>
                <a:path w="654342" h="36784">
                  <a:moveTo>
                    <a:pt x="0" y="0"/>
                  </a:moveTo>
                  <a:cubicBezTo>
                    <a:pt x="113251" y="13981"/>
                    <a:pt x="226503" y="27963"/>
                    <a:pt x="335560" y="33556"/>
                  </a:cubicBezTo>
                  <a:cubicBezTo>
                    <a:pt x="444617" y="39149"/>
                    <a:pt x="549479" y="36352"/>
                    <a:pt x="654342" y="33556"/>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Freeform 10"/>
            <p:cNvSpPr/>
            <p:nvPr/>
          </p:nvSpPr>
          <p:spPr>
            <a:xfrm>
              <a:off x="4337108" y="2978092"/>
              <a:ext cx="1107347" cy="973123"/>
            </a:xfrm>
            <a:custGeom>
              <a:avLst/>
              <a:gdLst>
                <a:gd name="connsiteX0" fmla="*/ 0 w 1107347"/>
                <a:gd name="connsiteY0" fmla="*/ 0 h 973123"/>
                <a:gd name="connsiteX1" fmla="*/ 494951 w 1107347"/>
                <a:gd name="connsiteY1" fmla="*/ 494950 h 973123"/>
                <a:gd name="connsiteX2" fmla="*/ 1107347 w 1107347"/>
                <a:gd name="connsiteY2" fmla="*/ 973123 h 973123"/>
              </a:gdLst>
              <a:ahLst/>
              <a:cxnLst>
                <a:cxn ang="0">
                  <a:pos x="connsiteX0" y="connsiteY0"/>
                </a:cxn>
                <a:cxn ang="0">
                  <a:pos x="connsiteX1" y="connsiteY1"/>
                </a:cxn>
                <a:cxn ang="0">
                  <a:pos x="connsiteX2" y="connsiteY2"/>
                </a:cxn>
              </a:cxnLst>
              <a:rect l="l" t="t" r="r" b="b"/>
              <a:pathLst>
                <a:path w="1107347" h="973123">
                  <a:moveTo>
                    <a:pt x="0" y="0"/>
                  </a:moveTo>
                  <a:cubicBezTo>
                    <a:pt x="155196" y="166381"/>
                    <a:pt x="310393" y="332763"/>
                    <a:pt x="494951" y="494950"/>
                  </a:cubicBezTo>
                  <a:cubicBezTo>
                    <a:pt x="679509" y="657137"/>
                    <a:pt x="893428" y="815130"/>
                    <a:pt x="1107347" y="973123"/>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 name="Freeform 11"/>
            <p:cNvSpPr/>
            <p:nvPr/>
          </p:nvSpPr>
          <p:spPr>
            <a:xfrm>
              <a:off x="4437776" y="2164360"/>
              <a:ext cx="369116" cy="327170"/>
            </a:xfrm>
            <a:custGeom>
              <a:avLst/>
              <a:gdLst>
                <a:gd name="connsiteX0" fmla="*/ 0 w 369116"/>
                <a:gd name="connsiteY0" fmla="*/ 0 h 327170"/>
                <a:gd name="connsiteX1" fmla="*/ 369116 w 369116"/>
                <a:gd name="connsiteY1" fmla="*/ 327170 h 327170"/>
              </a:gdLst>
              <a:ahLst/>
              <a:cxnLst>
                <a:cxn ang="0">
                  <a:pos x="connsiteX0" y="connsiteY0"/>
                </a:cxn>
                <a:cxn ang="0">
                  <a:pos x="connsiteX1" y="connsiteY1"/>
                </a:cxn>
              </a:cxnLst>
              <a:rect l="l" t="t" r="r" b="b"/>
              <a:pathLst>
                <a:path w="369116" h="327170">
                  <a:moveTo>
                    <a:pt x="0" y="0"/>
                  </a:moveTo>
                  <a:lnTo>
                    <a:pt x="369116" y="327170"/>
                  </a:ln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Freeform 12"/>
            <p:cNvSpPr/>
            <p:nvPr/>
          </p:nvSpPr>
          <p:spPr>
            <a:xfrm>
              <a:off x="2181138" y="2030136"/>
              <a:ext cx="872455" cy="117490"/>
            </a:xfrm>
            <a:custGeom>
              <a:avLst/>
              <a:gdLst>
                <a:gd name="connsiteX0" fmla="*/ 0 w 872455"/>
                <a:gd name="connsiteY0" fmla="*/ 58723 h 117490"/>
                <a:gd name="connsiteX1" fmla="*/ 453005 w 872455"/>
                <a:gd name="connsiteY1" fmla="*/ 117446 h 117490"/>
                <a:gd name="connsiteX2" fmla="*/ 746620 w 872455"/>
                <a:gd name="connsiteY2" fmla="*/ 67112 h 117490"/>
                <a:gd name="connsiteX3" fmla="*/ 872455 w 872455"/>
                <a:gd name="connsiteY3" fmla="*/ 0 h 117490"/>
              </a:gdLst>
              <a:ahLst/>
              <a:cxnLst>
                <a:cxn ang="0">
                  <a:pos x="connsiteX0" y="connsiteY0"/>
                </a:cxn>
                <a:cxn ang="0">
                  <a:pos x="connsiteX1" y="connsiteY1"/>
                </a:cxn>
                <a:cxn ang="0">
                  <a:pos x="connsiteX2" y="connsiteY2"/>
                </a:cxn>
                <a:cxn ang="0">
                  <a:pos x="connsiteX3" y="connsiteY3"/>
                </a:cxn>
              </a:cxnLst>
              <a:rect l="l" t="t" r="r" b="b"/>
              <a:pathLst>
                <a:path w="872455" h="117490">
                  <a:moveTo>
                    <a:pt x="0" y="58723"/>
                  </a:moveTo>
                  <a:cubicBezTo>
                    <a:pt x="164284" y="87385"/>
                    <a:pt x="328568" y="116048"/>
                    <a:pt x="453005" y="117446"/>
                  </a:cubicBezTo>
                  <a:cubicBezTo>
                    <a:pt x="577442" y="118844"/>
                    <a:pt x="676712" y="86686"/>
                    <a:pt x="746620" y="67112"/>
                  </a:cubicBezTo>
                  <a:cubicBezTo>
                    <a:pt x="816528" y="47538"/>
                    <a:pt x="844491" y="23769"/>
                    <a:pt x="872455" y="0"/>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3212983" y="1979802"/>
              <a:ext cx="1182848" cy="178154"/>
            </a:xfrm>
            <a:custGeom>
              <a:avLst/>
              <a:gdLst>
                <a:gd name="connsiteX0" fmla="*/ 1182848 w 1182848"/>
                <a:gd name="connsiteY0" fmla="*/ 0 h 178154"/>
                <a:gd name="connsiteX1" fmla="*/ 796955 w 1182848"/>
                <a:gd name="connsiteY1" fmla="*/ 151002 h 178154"/>
                <a:gd name="connsiteX2" fmla="*/ 528507 w 1182848"/>
                <a:gd name="connsiteY2" fmla="*/ 176169 h 178154"/>
                <a:gd name="connsiteX3" fmla="*/ 167780 w 1182848"/>
                <a:gd name="connsiteY3" fmla="*/ 125835 h 178154"/>
                <a:gd name="connsiteX4" fmla="*/ 0 w 1182848"/>
                <a:gd name="connsiteY4" fmla="*/ 67112 h 178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2848" h="178154">
                  <a:moveTo>
                    <a:pt x="1182848" y="0"/>
                  </a:moveTo>
                  <a:cubicBezTo>
                    <a:pt x="1044430" y="60820"/>
                    <a:pt x="906012" y="121641"/>
                    <a:pt x="796955" y="151002"/>
                  </a:cubicBezTo>
                  <a:cubicBezTo>
                    <a:pt x="687898" y="180363"/>
                    <a:pt x="633369" y="180363"/>
                    <a:pt x="528507" y="176169"/>
                  </a:cubicBezTo>
                  <a:cubicBezTo>
                    <a:pt x="423645" y="171975"/>
                    <a:pt x="255864" y="144011"/>
                    <a:pt x="167780" y="125835"/>
                  </a:cubicBezTo>
                  <a:cubicBezTo>
                    <a:pt x="79695" y="107659"/>
                    <a:pt x="39847" y="87385"/>
                    <a:pt x="0" y="67112"/>
                  </a:cubicBezTo>
                </a:path>
              </a:pathLst>
            </a:custGeom>
            <a:ln w="28575">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30" name="Text Box 6"/>
          <p:cNvSpPr txBox="1">
            <a:spLocks noChangeArrowheads="1"/>
          </p:cNvSpPr>
          <p:nvPr/>
        </p:nvSpPr>
        <p:spPr bwMode="auto">
          <a:xfrm>
            <a:off x="6400139" y="6070938"/>
            <a:ext cx="839787" cy="274637"/>
          </a:xfrm>
          <a:prstGeom prst="rect">
            <a:avLst/>
          </a:prstGeom>
          <a:solidFill>
            <a:schemeClr val="tx1"/>
          </a:solidFill>
          <a:ln w="9525">
            <a:noFill/>
            <a:miter lim="800000"/>
            <a:headEnd/>
            <a:tailEnd/>
          </a:ln>
          <a:effectLst/>
        </p:spPr>
        <p:txBody>
          <a:bodyPr wrap="none">
            <a:spAutoFit/>
          </a:bodyPr>
          <a:lstStyle/>
          <a:p>
            <a:r>
              <a:rPr lang="en-US" sz="1200" b="1" dirty="0">
                <a:solidFill>
                  <a:schemeClr val="bg1"/>
                </a:solidFill>
                <a:latin typeface="Tahoma" pitchFamily="34" charset="0"/>
              </a:rPr>
              <a:t>1856 ms</a:t>
            </a:r>
          </a:p>
        </p:txBody>
      </p:sp>
    </p:spTree>
    <p:extLst>
      <p:ext uri="{BB962C8B-B14F-4D97-AF65-F5344CB8AC3E}">
        <p14:creationId xmlns:p14="http://schemas.microsoft.com/office/powerpoint/2010/main" val="185698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40622</TotalTime>
  <Words>2696</Words>
  <Application>Microsoft Macintosh PowerPoint</Application>
  <PresentationFormat>On-screen Show (4:3)</PresentationFormat>
  <Paragraphs>312</Paragraphs>
  <Slides>26</Slides>
  <Notes>26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28" baseType="lpstr">
      <vt:lpstr>Default Design</vt:lpstr>
      <vt:lpstr>Clip</vt:lpstr>
      <vt:lpstr>Petroleum Geology &amp; Geophysics</vt:lpstr>
      <vt:lpstr>Outline</vt:lpstr>
      <vt:lpstr>Thus Far…</vt:lpstr>
      <vt:lpstr>What is 3D Seismic Data?</vt:lpstr>
      <vt:lpstr>Advantages of 3D Seismic</vt:lpstr>
      <vt:lpstr>3D Seismic Displays</vt:lpstr>
      <vt:lpstr>New Types of Data</vt:lpstr>
      <vt:lpstr>Coherency: A New Type of Data</vt:lpstr>
      <vt:lpstr>Coherency-Type Data</vt:lpstr>
      <vt:lpstr>Visualization</vt:lpstr>
      <vt:lpstr>Planning a 3D Seismic Survey</vt:lpstr>
      <vt:lpstr>Image Area and Survey Area</vt:lpstr>
      <vt:lpstr>Determining Surface Area</vt:lpstr>
      <vt:lpstr>Determining Surface Area</vt:lpstr>
      <vt:lpstr>Determining Surface Area</vt:lpstr>
      <vt:lpstr>Determining Surface Area</vt:lpstr>
      <vt:lpstr>Determining Surface Area</vt:lpstr>
      <vt:lpstr>Impact of Aperture</vt:lpstr>
      <vt:lpstr>Extra Line Length for Fold Build-Up</vt:lpstr>
      <vt:lpstr>What is the Proper Balance?</vt:lpstr>
      <vt:lpstr>Field Operations</vt:lpstr>
      <vt:lpstr>Field Operations</vt:lpstr>
      <vt:lpstr>Summary</vt:lpstr>
      <vt:lpstr>Summary</vt:lpstr>
      <vt:lpstr>Summary</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294</cp:revision>
  <cp:lastPrinted>2001-11-26T19:56:19Z</cp:lastPrinted>
  <dcterms:created xsi:type="dcterms:W3CDTF">2001-11-20T13:29:42Z</dcterms:created>
  <dcterms:modified xsi:type="dcterms:W3CDTF">2016-08-30T16:02:51Z</dcterms:modified>
</cp:coreProperties>
</file>