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1" r:id="rId2"/>
    <p:sldId id="363" r:id="rId3"/>
    <p:sldId id="364" r:id="rId4"/>
    <p:sldId id="365" r:id="rId5"/>
    <p:sldId id="362" r:id="rId6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0AE"/>
    <a:srgbClr val="FFFF00"/>
    <a:srgbClr val="FF00FF"/>
    <a:srgbClr val="00FF00"/>
    <a:srgbClr val="008000"/>
    <a:srgbClr val="FF4747"/>
    <a:srgbClr val="006600"/>
    <a:srgbClr val="00B050"/>
    <a:srgbClr val="FF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567" autoAdjust="0"/>
  </p:normalViewPr>
  <p:slideViewPr>
    <p:cSldViewPr snapToGrid="0">
      <p:cViewPr>
        <p:scale>
          <a:sx n="108" d="100"/>
          <a:sy n="108" d="100"/>
        </p:scale>
        <p:origin x="-4144" y="-1040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review of exercise 18.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Steps 1 and 2 with my answers.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51425" y="6634537"/>
            <a:ext cx="4017433" cy="349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81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Steps 3 and 4 with my answers.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51425" y="6634537"/>
            <a:ext cx="4017433" cy="349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81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My answer for the surface coverage – 28 km by 29 km.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5251425" y="6634537"/>
            <a:ext cx="4017433" cy="349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06E652-C1E2-F743-93AD-63565E197FD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81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SOLU Ex-18.5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Determining Survey Area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486275" y="1900714"/>
            <a:ext cx="3495676" cy="266112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9622" y="1969682"/>
            <a:ext cx="3781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Subsurface Area to be Imaged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51426" y="4682315"/>
            <a:ext cx="8175067" cy="151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You will go through some simple calculations to determine the surface area required for a seismic survey that will fully image the subsurface target area.</a:t>
            </a:r>
            <a:endParaRPr lang="en-US" sz="2000" dirty="0">
              <a:latin typeface="Verdana" pitchFamily="34" charset="0"/>
            </a:endParaRPr>
          </a:p>
        </p:txBody>
      </p: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4567471" y="1965910"/>
            <a:ext cx="3394355" cy="2582356"/>
            <a:chOff x="830357" y="2229849"/>
            <a:chExt cx="5657259" cy="4303927"/>
          </a:xfrm>
        </p:grpSpPr>
        <p:pic>
          <p:nvPicPr>
            <p:cNvPr id="14" name="Picture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0357" y="2235520"/>
              <a:ext cx="5486400" cy="4135120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532739" y="5529258"/>
              <a:ext cx="583906" cy="5918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6" name="Group 33"/>
            <p:cNvGrpSpPr/>
            <p:nvPr/>
          </p:nvGrpSpPr>
          <p:grpSpPr>
            <a:xfrm>
              <a:off x="5424426" y="5611444"/>
              <a:ext cx="652475" cy="94288"/>
              <a:chOff x="6185043" y="672954"/>
              <a:chExt cx="808751" cy="107882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6185043" y="672957"/>
                <a:ext cx="404378" cy="1078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589417" y="672954"/>
                <a:ext cx="404377" cy="10787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7" name="Group 40"/>
            <p:cNvGrpSpPr/>
            <p:nvPr/>
          </p:nvGrpSpPr>
          <p:grpSpPr>
            <a:xfrm>
              <a:off x="1210829" y="2229849"/>
              <a:ext cx="5276787" cy="3918758"/>
              <a:chOff x="1746607" y="1534188"/>
              <a:chExt cx="6485426" cy="4445855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1746607" y="1726060"/>
                <a:ext cx="4842814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6783213" y="1941816"/>
                <a:ext cx="0" cy="4038227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3690148" y="1534188"/>
                <a:ext cx="1570226" cy="6401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latin typeface="Arial" pitchFamily="34" charset="0"/>
                    <a:cs typeface="Arial" pitchFamily="34" charset="0"/>
                  </a:rPr>
                  <a:t>24 km</a:t>
                </a:r>
                <a:endParaRPr lang="en-US" sz="16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6661807" y="3866855"/>
                <a:ext cx="1570226" cy="64015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600" b="1" dirty="0" smtClean="0">
                    <a:latin typeface="Arial" pitchFamily="34" charset="0"/>
                    <a:cs typeface="Arial" pitchFamily="34" charset="0"/>
                  </a:rPr>
                  <a:t>20 km</a:t>
                </a:r>
                <a:endParaRPr lang="en-US" sz="16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8" name="Picture 17"/>
            <p:cNvPicPr/>
            <p:nvPr/>
          </p:nvPicPr>
          <p:blipFill>
            <a:blip r:embed="rId3" cstate="print"/>
            <a:srcRect l="82614" t="79799" r="1814" b="5909"/>
            <a:stretch>
              <a:fillRect/>
            </a:stretch>
          </p:blipFill>
          <p:spPr>
            <a:xfrm>
              <a:off x="5383466" y="5546442"/>
              <a:ext cx="854355" cy="591014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892609" y="6123408"/>
              <a:ext cx="1202787" cy="4103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Arial" pitchFamily="34" charset="0"/>
                  <a:ea typeface="Tahoma" pitchFamily="34" charset="0"/>
                  <a:cs typeface="Arial" pitchFamily="34" charset="0"/>
                </a:rPr>
                <a:t>C.I. = 5 </a:t>
              </a:r>
              <a:r>
                <a:rPr lang="en-US" sz="1000" b="1" dirty="0" err="1" smtClean="0">
                  <a:latin typeface="Arial" pitchFamily="34" charset="0"/>
                  <a:ea typeface="Tahoma" pitchFamily="34" charset="0"/>
                  <a:cs typeface="Arial" pitchFamily="34" charset="0"/>
                </a:rPr>
                <a:t>ft</a:t>
              </a:r>
              <a:endParaRPr lang="en-US" sz="1000" b="1" dirty="0" smtClean="0">
                <a:latin typeface="Arial" pitchFamily="34" charset="0"/>
                <a:ea typeface="Tahoma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3D Seismic Survey Area</a:t>
            </a:r>
            <a:endParaRPr lang="en-US" sz="28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123759"/>
              </p:ext>
            </p:extLst>
          </p:nvPr>
        </p:nvGraphicFramePr>
        <p:xfrm>
          <a:off x="1646950" y="1661286"/>
          <a:ext cx="5652484" cy="4192524"/>
        </p:xfrm>
        <a:graphic>
          <a:graphicData uri="http://schemas.openxmlformats.org/drawingml/2006/table">
            <a:tbl>
              <a:tblPr/>
              <a:tblGrid>
                <a:gridCol w="659094"/>
                <a:gridCol w="4993390"/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Step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latin typeface="Calibri"/>
                          <a:ea typeface="Calibri"/>
                          <a:cs typeface="Times New Roman"/>
                        </a:rPr>
                        <a:t>Action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The maximum offset (the distance behind the boat for the last receiver) equals 1.5 times the maximum target depth.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	</a:t>
                      </a:r>
                      <a:r>
                        <a:rPr lang="en-US" sz="1200" dirty="0" err="1">
                          <a:latin typeface="Helvetica"/>
                          <a:ea typeface="Calibri"/>
                          <a:cs typeface="Times New Roman"/>
                        </a:rPr>
                        <a:t>Offset</a:t>
                      </a:r>
                      <a:r>
                        <a:rPr lang="en-US" sz="1200" baseline="-25000" dirty="0" err="1">
                          <a:latin typeface="Helvetica"/>
                          <a:ea typeface="Calibri"/>
                          <a:cs typeface="Times New Roman"/>
                        </a:rPr>
                        <a:t>Max</a:t>
                      </a: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  =  1.5 * </a:t>
                      </a:r>
                      <a:r>
                        <a:rPr lang="en-US" sz="1200" dirty="0" err="1">
                          <a:latin typeface="Helvetica"/>
                          <a:ea typeface="Calibri"/>
                          <a:cs typeface="Times New Roman"/>
                        </a:rPr>
                        <a:t>Depth</a:t>
                      </a:r>
                      <a:r>
                        <a:rPr lang="en-US" sz="1200" baseline="-25000" dirty="0" err="1">
                          <a:latin typeface="Helvetica"/>
                          <a:ea typeface="Calibri"/>
                          <a:cs typeface="Times New Roman"/>
                        </a:rPr>
                        <a:t>Max</a:t>
                      </a: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  = 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__________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Fold taper is the distance we have to acquire so that 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we can </a:t>
                      </a: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build up to the maximum fold. 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This </a:t>
                      </a: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is one factor that makes the surface area larger than the image area at depth. 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The </a:t>
                      </a: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fold taper distance has to be added when the boat is beginning a swath of lines and when it is ending a swath of lines.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	Taper  =  0.5 * </a:t>
                      </a:r>
                      <a:r>
                        <a:rPr lang="en-US" sz="1200" dirty="0" err="1">
                          <a:latin typeface="Helvetica"/>
                          <a:ea typeface="Calibri"/>
                          <a:cs typeface="Times New Roman"/>
                        </a:rPr>
                        <a:t>Offset</a:t>
                      </a:r>
                      <a:r>
                        <a:rPr lang="en-US" sz="1200" baseline="-25000" dirty="0" err="1">
                          <a:latin typeface="Helvetica"/>
                          <a:ea typeface="Calibri"/>
                          <a:cs typeface="Times New Roman"/>
                        </a:rPr>
                        <a:t>Max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where:  Taper  =  the survey taper in meters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             </a:t>
                      </a:r>
                      <a:r>
                        <a:rPr lang="en-US" sz="1200" dirty="0" err="1">
                          <a:latin typeface="Helvetica"/>
                          <a:ea typeface="Calibri"/>
                          <a:cs typeface="Times New Roman"/>
                        </a:rPr>
                        <a:t>Offset</a:t>
                      </a:r>
                      <a:r>
                        <a:rPr lang="en-US" sz="1200" baseline="-25000" dirty="0" err="1">
                          <a:latin typeface="Helvetica"/>
                          <a:ea typeface="Calibri"/>
                          <a:cs typeface="Times New Roman"/>
                        </a:rPr>
                        <a:t>Max</a:t>
                      </a: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  =  maximum offset distance (step 1)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latin typeface="Helvetica"/>
                          <a:ea typeface="Calibri"/>
                          <a:cs typeface="Times New Roman"/>
                        </a:rPr>
                        <a:t>	Taper  =  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___________________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38516" y="2549015"/>
            <a:ext cx="17381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1.5 * 3350 = 5025 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85926" y="5358098"/>
            <a:ext cx="24032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0.5 * 5025 = 2512 m = 2.5 km</a:t>
            </a:r>
          </a:p>
        </p:txBody>
      </p:sp>
    </p:spTree>
    <p:extLst>
      <p:ext uri="{BB962C8B-B14F-4D97-AF65-F5344CB8AC3E}">
        <p14:creationId xmlns:p14="http://schemas.microsoft.com/office/powerpoint/2010/main" val="328920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3D Seismic Survey Area</a:t>
            </a:r>
            <a:endParaRPr lang="en-US" sz="28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91644"/>
              </p:ext>
            </p:extLst>
          </p:nvPr>
        </p:nvGraphicFramePr>
        <p:xfrm>
          <a:off x="1646950" y="1661286"/>
          <a:ext cx="5749530" cy="3898900"/>
        </p:xfrm>
        <a:graphic>
          <a:graphicData uri="http://schemas.openxmlformats.org/drawingml/2006/table">
            <a:tbl>
              <a:tblPr/>
              <a:tblGrid>
                <a:gridCol w="670410"/>
                <a:gridCol w="5079120"/>
              </a:tblGrid>
              <a:tr h="190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latin typeface="Calibri"/>
                          <a:ea typeface="Calibri"/>
                          <a:cs typeface="Times New Roman"/>
                        </a:rPr>
                        <a:t>Step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="1">
                          <a:latin typeface="Calibri"/>
                          <a:ea typeface="Calibri"/>
                          <a:cs typeface="Times New Roman"/>
                        </a:rPr>
                        <a:t>Action</a:t>
                      </a:r>
                      <a:endParaRPr lang="en-US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3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baseline="0" dirty="0" smtClean="0">
                          <a:latin typeface="Helvetica"/>
                          <a:ea typeface="Calibri"/>
                          <a:cs typeface="Times New Roman"/>
                        </a:rPr>
                        <a:t>       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Aperture  =  </a:t>
                      </a:r>
                      <a:r>
                        <a:rPr lang="en-US" sz="1200" dirty="0" err="1" smtClean="0">
                          <a:latin typeface="Helvetica"/>
                          <a:ea typeface="Calibri"/>
                          <a:cs typeface="Times New Roman"/>
                        </a:rPr>
                        <a:t>Depth</a:t>
                      </a:r>
                      <a:r>
                        <a:rPr lang="en-US" sz="1200" baseline="-25000" dirty="0" err="1" smtClean="0">
                          <a:latin typeface="Helvetica"/>
                          <a:ea typeface="Calibri"/>
                          <a:cs typeface="Times New Roman"/>
                        </a:rPr>
                        <a:t>Max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 * Tan </a:t>
                      </a:r>
                      <a:r>
                        <a:rPr lang="el-GR" sz="1200" dirty="0" smtClean="0">
                          <a:latin typeface="Helvetica"/>
                          <a:ea typeface="Calibri"/>
                          <a:cs typeface="Times New Roman"/>
                        </a:rPr>
                        <a:t>θ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               where:  Aperture  =  the survey aperture in meters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                            </a:t>
                      </a:r>
                      <a:r>
                        <a:rPr lang="en-US" sz="1200" dirty="0" err="1" smtClean="0">
                          <a:latin typeface="Helvetica"/>
                          <a:ea typeface="Calibri"/>
                          <a:cs typeface="Times New Roman"/>
                        </a:rPr>
                        <a:t>Depth</a:t>
                      </a:r>
                      <a:r>
                        <a:rPr lang="en-US" sz="1200" baseline="-25000" dirty="0" err="1" smtClean="0">
                          <a:latin typeface="Helvetica"/>
                          <a:ea typeface="Calibri"/>
                          <a:cs typeface="Times New Roman"/>
                        </a:rPr>
                        <a:t>Max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  =  maximum target depth (in meters)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                            </a:t>
                      </a:r>
                      <a:r>
                        <a:rPr lang="el-GR" sz="1200" dirty="0" smtClean="0">
                          <a:latin typeface="Helvetica"/>
                          <a:ea typeface="Calibri"/>
                          <a:cs typeface="Times New Roman"/>
                        </a:rPr>
                        <a:t>Θ  =  30°  (</a:t>
                      </a: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or the steepest stratigraphic dip)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             Hint:  Tan 30° = 0.577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	Aperture = ___________________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Arial"/>
                          <a:ea typeface="Calibri"/>
                          <a:cs typeface="Times New Roman"/>
                        </a:rPr>
                        <a:t>4</a:t>
                      </a:r>
                      <a:endParaRPr lang="en-US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0020" marR="0" indent="-16002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500" dirty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We get better imaging in regions of steep dip by shooting in the direction of maximum structural dip. Based only on this factor, we should shoot the survey (check one):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smtClean="0">
                          <a:latin typeface="Helvetica"/>
                          <a:ea typeface="Calibri"/>
                          <a:cs typeface="Times New Roman"/>
                        </a:rPr>
                        <a:t>	[  ]  North – South		[  ]  East – West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892" marR="46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05921" y="3709666"/>
            <a:ext cx="24481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3350 * 0.577 = 1933 m = 2 km</a:t>
            </a:r>
          </a:p>
        </p:txBody>
      </p:sp>
      <p:sp>
        <p:nvSpPr>
          <p:cNvPr id="5" name="TextBox 4"/>
          <p:cNvSpPr txBox="1"/>
          <p:nvPr/>
        </p:nvSpPr>
        <p:spPr>
          <a:xfrm flipV="1">
            <a:off x="3265923" y="5086537"/>
            <a:ext cx="297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872446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 rot="5400000">
            <a:off x="2990503" y="3728119"/>
            <a:ext cx="432333" cy="4607380"/>
          </a:xfrm>
          <a:prstGeom prst="rect">
            <a:avLst/>
          </a:prstGeom>
          <a:solidFill>
            <a:srgbClr val="FCE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3D Seismic Survey Area</a:t>
            </a:r>
            <a:endParaRPr lang="en-US" sz="2800" dirty="0"/>
          </a:p>
        </p:txBody>
      </p:sp>
      <p:pic>
        <p:nvPicPr>
          <p:cNvPr id="21" name="Picture 20"/>
          <p:cNvPicPr/>
          <p:nvPr/>
        </p:nvPicPr>
        <p:blipFill rotWithShape="1">
          <a:blip r:embed="rId3" cstate="print"/>
          <a:srcRect l="6676" t="8050" r="20297" b="5639"/>
          <a:stretch/>
        </p:blipFill>
        <p:spPr>
          <a:xfrm>
            <a:off x="1197163" y="1935412"/>
            <a:ext cx="4012857" cy="3569053"/>
          </a:xfrm>
          <a:prstGeom prst="rect">
            <a:avLst/>
          </a:prstGeom>
          <a:ln>
            <a:noFill/>
          </a:ln>
        </p:spPr>
      </p:pic>
      <p:sp>
        <p:nvSpPr>
          <p:cNvPr id="36" name="Rectangle 35"/>
          <p:cNvSpPr/>
          <p:nvPr/>
        </p:nvSpPr>
        <p:spPr>
          <a:xfrm>
            <a:off x="6090988" y="5558426"/>
            <a:ext cx="583906" cy="591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30"/>
          <p:cNvGrpSpPr>
            <a:grpSpLocks noChangeAspect="1"/>
          </p:cNvGrpSpPr>
          <p:nvPr/>
        </p:nvGrpSpPr>
        <p:grpSpPr>
          <a:xfrm>
            <a:off x="5852575" y="5640610"/>
            <a:ext cx="1122423" cy="474641"/>
            <a:chOff x="6654657" y="5378878"/>
            <a:chExt cx="1391258" cy="543067"/>
          </a:xfrm>
        </p:grpSpPr>
        <p:grpSp>
          <p:nvGrpSpPr>
            <p:cNvPr id="4" name="Group 33"/>
            <p:cNvGrpSpPr/>
            <p:nvPr/>
          </p:nvGrpSpPr>
          <p:grpSpPr>
            <a:xfrm>
              <a:off x="6815916" y="5378878"/>
              <a:ext cx="808751" cy="107882"/>
              <a:chOff x="6185043" y="672954"/>
              <a:chExt cx="808751" cy="107882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6185043" y="672957"/>
                <a:ext cx="404378" cy="107879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6589417" y="672954"/>
                <a:ext cx="404377" cy="107879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6654657" y="5457111"/>
              <a:ext cx="1391258" cy="4648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dirty="0" smtClean="0">
                  <a:latin typeface="Arial" pitchFamily="34" charset="0"/>
                  <a:cs typeface="Arial" pitchFamily="34" charset="0"/>
                </a:rPr>
                <a:t>0      2 </a:t>
              </a:r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1210829" y="1765983"/>
            <a:ext cx="3940296" cy="0"/>
          </a:xfrm>
          <a:prstGeom prst="line">
            <a:avLst/>
          </a:prstGeom>
          <a:ln w="28575">
            <a:noFill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308801" y="1956159"/>
            <a:ext cx="0" cy="3559458"/>
          </a:xfrm>
          <a:prstGeom prst="line">
            <a:avLst/>
          </a:prstGeom>
          <a:ln w="28575">
            <a:noFill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5889545" y="1694986"/>
            <a:ext cx="241307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East-West = 28 km</a:t>
            </a:r>
          </a:p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+ 24 + 2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01072" y="2422875"/>
            <a:ext cx="267332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North-South = 29 km</a:t>
            </a:r>
          </a:p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2.5 + 2 + 20 + 2 + 2.5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01072" y="1182176"/>
            <a:ext cx="28969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Surface Coverage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183203" y="1923393"/>
            <a:ext cx="303197" cy="354762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 rot="16200000">
            <a:off x="3020436" y="-545171"/>
            <a:ext cx="334537" cy="46073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88361" y="1876097"/>
            <a:ext cx="278287" cy="364183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3027297" y="3354039"/>
            <a:ext cx="334537" cy="460738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 rot="5400000">
            <a:off x="2978602" y="3771699"/>
            <a:ext cx="432333" cy="4607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 rot="5400000">
            <a:off x="2995757" y="-933219"/>
            <a:ext cx="432333" cy="4607380"/>
          </a:xfrm>
          <a:prstGeom prst="rect">
            <a:avLst/>
          </a:prstGeom>
          <a:solidFill>
            <a:srgbClr val="FCE0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26"/>
          <p:cNvPicPr/>
          <p:nvPr/>
        </p:nvPicPr>
        <p:blipFill>
          <a:blip r:embed="rId3" cstate="print"/>
          <a:srcRect l="82614" t="79799" r="1814" b="5909"/>
          <a:stretch>
            <a:fillRect/>
          </a:stretch>
        </p:blipFill>
        <p:spPr>
          <a:xfrm>
            <a:off x="5941715" y="5575610"/>
            <a:ext cx="854355" cy="591014"/>
          </a:xfrm>
          <a:prstGeom prst="rect">
            <a:avLst/>
          </a:prstGeom>
          <a:noFill/>
        </p:spPr>
      </p:pic>
      <p:sp>
        <p:nvSpPr>
          <p:cNvPr id="57" name="TextBox 56"/>
          <p:cNvSpPr txBox="1"/>
          <p:nvPr/>
        </p:nvSpPr>
        <p:spPr>
          <a:xfrm>
            <a:off x="2604239" y="5515618"/>
            <a:ext cx="931665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Aperture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49989" y="5935647"/>
            <a:ext cx="658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Taper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590030" y="3746291"/>
            <a:ext cx="931665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Aperture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49989" y="1192662"/>
            <a:ext cx="6586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Taper</a:t>
            </a:r>
            <a:endParaRPr 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19998" y="1530915"/>
            <a:ext cx="385017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750645" y="1530915"/>
            <a:ext cx="385017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219998" y="5467295"/>
            <a:ext cx="385017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4" name="TextBox 43"/>
          <p:cNvSpPr txBox="1"/>
          <p:nvPr/>
        </p:nvSpPr>
        <p:spPr>
          <a:xfrm rot="16200000">
            <a:off x="5164773" y="5426164"/>
            <a:ext cx="380233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750645" y="5467295"/>
            <a:ext cx="385017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6" name="TextBox 45"/>
          <p:cNvSpPr txBox="1"/>
          <p:nvPr/>
        </p:nvSpPr>
        <p:spPr>
          <a:xfrm rot="16200000">
            <a:off x="5120170" y="1540155"/>
            <a:ext cx="380233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7" name="TextBox 46"/>
          <p:cNvSpPr txBox="1"/>
          <p:nvPr/>
        </p:nvSpPr>
        <p:spPr>
          <a:xfrm rot="16200000">
            <a:off x="855256" y="1540155"/>
            <a:ext cx="380233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8" name="TextBox 47"/>
          <p:cNvSpPr txBox="1"/>
          <p:nvPr/>
        </p:nvSpPr>
        <p:spPr>
          <a:xfrm rot="16200000">
            <a:off x="851825" y="5426164"/>
            <a:ext cx="380233" cy="4231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222391" y="1122037"/>
            <a:ext cx="380233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2.5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753038" y="5868739"/>
            <a:ext cx="380233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2.5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753038" y="1122037"/>
            <a:ext cx="380233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2.5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222391" y="5868739"/>
            <a:ext cx="380233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Arial" pitchFamily="34" charset="0"/>
                <a:cs typeface="Arial" pitchFamily="34" charset="0"/>
              </a:rPr>
              <a:t>2.5</a:t>
            </a:r>
          </a:p>
          <a:p>
            <a:pPr algn="ctr"/>
            <a:r>
              <a:rPr lang="en-US" sz="1050" b="1" dirty="0" smtClean="0">
                <a:latin typeface="Arial" pitchFamily="34" charset="0"/>
                <a:cs typeface="Arial" pitchFamily="34" charset="0"/>
              </a:rPr>
              <a:t>km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792167" y="1596859"/>
            <a:ext cx="766557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24 km</a:t>
            </a:r>
            <a:endParaRPr lang="en-US" sz="1600" b="1" dirty="0"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85235" y="1135116"/>
            <a:ext cx="4632045" cy="5123787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10020" y="3652968"/>
            <a:ext cx="766557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Arial" pitchFamily="34" charset="0"/>
                <a:ea typeface="Tahoma" pitchFamily="34" charset="0"/>
                <a:cs typeface="Arial" pitchFamily="34" charset="0"/>
              </a:rPr>
              <a:t>20 km</a:t>
            </a:r>
            <a:endParaRPr lang="en-US" sz="1600" b="1" dirty="0"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317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24498</TotalTime>
  <Words>368</Words>
  <Application>Microsoft Macintosh PowerPoint</Application>
  <PresentationFormat>On-screen Show (4:3)</PresentationFormat>
  <Paragraphs>93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Determining Survey Area</vt:lpstr>
      <vt:lpstr>3D Seismic Survey Area</vt:lpstr>
      <vt:lpstr>3D Seismic Survey Area</vt:lpstr>
      <vt:lpstr>3D Seismic Survey Area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225</cp:revision>
  <cp:lastPrinted>2001-11-26T19:56:19Z</cp:lastPrinted>
  <dcterms:created xsi:type="dcterms:W3CDTF">2001-11-20T13:29:42Z</dcterms:created>
  <dcterms:modified xsi:type="dcterms:W3CDTF">2016-08-29T19:46:03Z</dcterms:modified>
</cp:coreProperties>
</file>