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9" r:id="rId2"/>
    <p:sldId id="356" r:id="rId3"/>
    <p:sldId id="359" r:id="rId4"/>
    <p:sldId id="360" r:id="rId5"/>
    <p:sldId id="361" r:id="rId6"/>
    <p:sldId id="349" r:id="rId7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7A7"/>
    <a:srgbClr val="F7F7F7"/>
    <a:srgbClr val="FF00FF"/>
    <a:srgbClr val="CEAB8E"/>
    <a:srgbClr val="FFE89F"/>
    <a:srgbClr val="66CCFF"/>
    <a:srgbClr val="CFEFFD"/>
    <a:srgbClr val="006600"/>
    <a:srgbClr val="FF4747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6046" autoAdjust="0"/>
  </p:normalViewPr>
  <p:slideViewPr>
    <p:cSldViewPr snapToGrid="0">
      <p:cViewPr>
        <p:scale>
          <a:sx n="108" d="100"/>
          <a:sy n="108" d="100"/>
        </p:scale>
        <p:origin x="-4144" y="-976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0925" y="863600"/>
            <a:ext cx="4691063" cy="3517900"/>
          </a:xfrm>
          <a:ln cap="flat">
            <a:solidFill>
              <a:schemeClr val="tx1"/>
            </a:solidFill>
          </a:ln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68850"/>
            <a:ext cx="4981575" cy="4541838"/>
          </a:xfrm>
          <a:noFill/>
          <a:ln w="9525"/>
        </p:spPr>
        <p:txBody>
          <a:bodyPr lIns="93693" tIns="46847" rIns="93693" bIns="46847"/>
          <a:lstStyle/>
          <a:p>
            <a:r>
              <a:rPr lang="en-US" dirty="0" smtClean="0">
                <a:latin typeface="Times" charset="0"/>
                <a:ea typeface="ＭＳ Ｐゴシック" charset="-128"/>
              </a:rPr>
              <a:t>This slide outlines the need to get more surface coverage than the subsurface area that we want to image.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There are two (2) considerations. In the exercise, the students will start with a subsurface area and have to calculate these two (2) factors that increase the surface coverage area.</a:t>
            </a:r>
          </a:p>
          <a:p>
            <a:endParaRPr lang="en-US" baseline="0" dirty="0" smtClean="0">
              <a:latin typeface="Times" charset="0"/>
              <a:ea typeface="ＭＳ Ｐゴシック" charset="-128"/>
            </a:endParaRPr>
          </a:p>
          <a:p>
            <a:endParaRPr lang="en-US" baseline="0" dirty="0" smtClean="0">
              <a:latin typeface="Times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8171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0925" y="863600"/>
            <a:ext cx="4691063" cy="3517900"/>
          </a:xfrm>
          <a:ln cap="flat">
            <a:solidFill>
              <a:schemeClr val="tx1"/>
            </a:solidFill>
          </a:ln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68850"/>
            <a:ext cx="4981575" cy="4541838"/>
          </a:xfrm>
          <a:noFill/>
          <a:ln w="9525"/>
        </p:spPr>
        <p:txBody>
          <a:bodyPr lIns="93693" tIns="46847" rIns="93693" bIns="46847"/>
          <a:lstStyle/>
          <a:p>
            <a:r>
              <a:rPr lang="en-US" dirty="0" smtClean="0">
                <a:latin typeface="Times" charset="0"/>
                <a:ea typeface="ＭＳ Ｐゴシック" charset="-128"/>
              </a:rPr>
              <a:t>Here is a table with the input parameters that the students need.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</a:t>
            </a:r>
            <a:r>
              <a:rPr lang="en-US" dirty="0" smtClean="0">
                <a:latin typeface="Times" charset="0"/>
                <a:ea typeface="ＭＳ Ｐゴシック" charset="-128"/>
              </a:rPr>
              <a:t>This table is in the written instructions. </a:t>
            </a:r>
            <a:endParaRPr lang="en-US" baseline="0" dirty="0" smtClean="0">
              <a:latin typeface="Times" charset="0"/>
              <a:ea typeface="ＭＳ Ｐゴシック" charset="-128"/>
            </a:endParaRPr>
          </a:p>
          <a:p>
            <a:endParaRPr lang="en-US" baseline="0" dirty="0" smtClean="0">
              <a:latin typeface="Times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8171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exercise instructions will lead the students through the calculations – cookbook style.</a:t>
            </a:r>
            <a:r>
              <a:rPr lang="en-US" baseline="0" dirty="0" smtClean="0"/>
              <a:t> </a:t>
            </a:r>
            <a:r>
              <a:rPr lang="en-US" dirty="0" smtClean="0"/>
              <a:t>This is the first step – as an example.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is what we want to image in the subsurface, about 18,000 </a:t>
            </a:r>
            <a:r>
              <a:rPr lang="en-US" dirty="0" err="1" smtClean="0"/>
              <a:t>ft</a:t>
            </a:r>
            <a:r>
              <a:rPr lang="en-US" dirty="0" smtClean="0"/>
              <a:t> down.</a:t>
            </a:r>
            <a:r>
              <a:rPr lang="en-US" baseline="0" dirty="0" smtClean="0"/>
              <a:t> </a:t>
            </a:r>
            <a:r>
              <a:rPr lang="en-US" dirty="0" smtClean="0"/>
              <a:t>The east-west distance is 24 km.</a:t>
            </a:r>
            <a:r>
              <a:rPr lang="en-US" baseline="0" dirty="0" smtClean="0"/>
              <a:t> </a:t>
            </a:r>
            <a:r>
              <a:rPr lang="en-US" dirty="0" smtClean="0"/>
              <a:t>The north-south distance is 20 km.</a:t>
            </a:r>
            <a:r>
              <a:rPr lang="en-US" baseline="0" dirty="0" smtClean="0"/>
              <a:t> </a:t>
            </a:r>
            <a:r>
              <a:rPr lang="en-US" dirty="0" smtClean="0"/>
              <a:t>The final product for this exercise is the surface area</a:t>
            </a:r>
            <a:r>
              <a:rPr lang="en-US" baseline="0" dirty="0" smtClean="0"/>
              <a:t> coverage for the survey in kilometers.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4486275" y="2368074"/>
            <a:ext cx="3495676" cy="266112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Determining Survey Area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89622" y="2437042"/>
            <a:ext cx="3781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Subsurface Area to be Imaged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4763595"/>
            <a:ext cx="7620519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You will go through some simple calculations to determine the surface area for seismic survey required to fully image the subsurface target area.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26" name="Group 25"/>
          <p:cNvGrpSpPr>
            <a:grpSpLocks noChangeAspect="1"/>
          </p:cNvGrpSpPr>
          <p:nvPr/>
        </p:nvGrpSpPr>
        <p:grpSpPr>
          <a:xfrm>
            <a:off x="4567471" y="2433270"/>
            <a:ext cx="3394355" cy="2582356"/>
            <a:chOff x="830357" y="2229849"/>
            <a:chExt cx="5657259" cy="4303927"/>
          </a:xfrm>
        </p:grpSpPr>
        <p:pic>
          <p:nvPicPr>
            <p:cNvPr id="10" name="Picture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0357" y="2235520"/>
              <a:ext cx="5486400" cy="413512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5532739" y="5529258"/>
              <a:ext cx="583906" cy="5918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3" name="Group 33"/>
            <p:cNvGrpSpPr/>
            <p:nvPr/>
          </p:nvGrpSpPr>
          <p:grpSpPr>
            <a:xfrm>
              <a:off x="5424426" y="5611444"/>
              <a:ext cx="652475" cy="94288"/>
              <a:chOff x="6185043" y="672954"/>
              <a:chExt cx="808751" cy="107882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6185043" y="672957"/>
                <a:ext cx="404378" cy="1078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6589417" y="672954"/>
                <a:ext cx="404377" cy="107879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8" name="Group 40"/>
            <p:cNvGrpSpPr/>
            <p:nvPr/>
          </p:nvGrpSpPr>
          <p:grpSpPr>
            <a:xfrm>
              <a:off x="1210829" y="2229849"/>
              <a:ext cx="5276787" cy="3918758"/>
              <a:chOff x="1746607" y="1534188"/>
              <a:chExt cx="6485426" cy="4445855"/>
            </a:xfrm>
          </p:grpSpPr>
          <p:cxnSp>
            <p:nvCxnSpPr>
              <p:cNvPr id="19" name="Straight Connector 18"/>
              <p:cNvCxnSpPr/>
              <p:nvPr/>
            </p:nvCxnSpPr>
            <p:spPr>
              <a:xfrm>
                <a:off x="1746607" y="1726060"/>
                <a:ext cx="4842814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6783213" y="1941816"/>
                <a:ext cx="0" cy="4038227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20"/>
              <p:cNvSpPr txBox="1"/>
              <p:nvPr/>
            </p:nvSpPr>
            <p:spPr>
              <a:xfrm>
                <a:off x="3690148" y="1534188"/>
                <a:ext cx="1570226" cy="64015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 smtClean="0">
                    <a:latin typeface="Arial" pitchFamily="34" charset="0"/>
                    <a:cs typeface="Arial" pitchFamily="34" charset="0"/>
                  </a:rPr>
                  <a:t>24 km</a:t>
                </a:r>
                <a:endParaRPr lang="en-US" sz="16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6661807" y="3866855"/>
                <a:ext cx="1570226" cy="64015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 smtClean="0">
                    <a:latin typeface="Arial" pitchFamily="34" charset="0"/>
                    <a:cs typeface="Arial" pitchFamily="34" charset="0"/>
                  </a:rPr>
                  <a:t>20 km</a:t>
                </a:r>
                <a:endParaRPr lang="en-US" sz="16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24" name="Picture 23"/>
            <p:cNvPicPr/>
            <p:nvPr/>
          </p:nvPicPr>
          <p:blipFill>
            <a:blip r:embed="rId3" cstate="print"/>
            <a:srcRect l="82614" t="79799" r="1814" b="5909"/>
            <a:stretch>
              <a:fillRect/>
            </a:stretch>
          </p:blipFill>
          <p:spPr>
            <a:xfrm>
              <a:off x="5383466" y="5546442"/>
              <a:ext cx="854355" cy="591014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892609" y="6123408"/>
              <a:ext cx="1202787" cy="410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 pitchFamily="34" charset="0"/>
                  <a:ea typeface="Tahoma" pitchFamily="34" charset="0"/>
                  <a:cs typeface="Arial" pitchFamily="34" charset="0"/>
                </a:rPr>
                <a:t>C.I. = 5 </a:t>
              </a:r>
              <a:r>
                <a:rPr lang="en-US" sz="1000" b="1" dirty="0" err="1" smtClean="0">
                  <a:latin typeface="Arial" pitchFamily="34" charset="0"/>
                  <a:ea typeface="Tahoma" pitchFamily="34" charset="0"/>
                  <a:cs typeface="Arial" pitchFamily="34" charset="0"/>
                </a:rPr>
                <a:t>ft</a:t>
              </a:r>
              <a:endParaRPr lang="en-US" sz="1000" b="1" dirty="0" smtClean="0">
                <a:latin typeface="Arial" pitchFamily="34" charset="0"/>
                <a:ea typeface="Tahoma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9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2320" tIns="46892" rIns="92320" bIns="46892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954" dirty="0" smtClean="0">
                <a:ea typeface="ＭＳ Ｐゴシック" charset="-128"/>
              </a:rPr>
              <a:t>Introduction</a:t>
            </a:r>
            <a:endParaRPr lang="en-US" sz="2954" dirty="0">
              <a:ea typeface="ＭＳ Ｐゴシック" charset="-128"/>
            </a:endParaRPr>
          </a:p>
        </p:txBody>
      </p:sp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5"/>
          <p:cNvSpPr>
            <a:spLocks noChangeArrowheads="1"/>
          </p:cNvSpPr>
          <p:nvPr/>
        </p:nvSpPr>
        <p:spPr bwMode="auto">
          <a:xfrm>
            <a:off x="171450" y="4044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546514"/>
              </p:ext>
            </p:extLst>
          </p:nvPr>
        </p:nvGraphicFramePr>
        <p:xfrm>
          <a:off x="-505633" y="1107433"/>
          <a:ext cx="9630524" cy="6300835"/>
        </p:xfrm>
        <a:graphic>
          <a:graphicData uri="http://schemas.openxmlformats.org/drawingml/2006/table">
            <a:tbl>
              <a:tblPr/>
              <a:tblGrid>
                <a:gridCol w="657338"/>
                <a:gridCol w="8973186"/>
              </a:tblGrid>
              <a:tr h="200721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2400" b="1" dirty="0">
                        <a:solidFill>
                          <a:schemeClr val="tx1"/>
                        </a:solidFill>
                        <a:latin typeface="Times"/>
                        <a:ea typeface="Calibri"/>
                        <a:cs typeface="Times New Roman"/>
                      </a:endParaRPr>
                    </a:p>
                  </a:txBody>
                  <a:tcPr marL="63305" marR="633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393700" algn="l"/>
                        </a:tabLst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When we define a portion of the subsurface that we want to image, we have to acquire a larger surface area than our target.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There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are two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(2) main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factors to consider: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	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393700" algn="l"/>
                        </a:tabLst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    (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1) the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surface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 area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needed to capture diffractions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	 		around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the edge of the image area, and </a:t>
                      </a:r>
                      <a:endParaRPr lang="en-US" sz="2400" dirty="0" smtClean="0">
                        <a:solidFill>
                          <a:schemeClr val="tx1"/>
                        </a:solidFill>
                        <a:latin typeface="Helvetica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393700" algn="l"/>
                        </a:tabLst>
                      </a:pP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2) the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surface</a:t>
                      </a:r>
                      <a:r>
                        <a:rPr lang="en-US" sz="2400" baseline="0" dirty="0" smtClean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 area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 for a fold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to build up (drop off) as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		we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start (finish) each seismic line. </a:t>
                      </a:r>
                      <a:endParaRPr lang="en-US" sz="2400" dirty="0" smtClean="0">
                        <a:solidFill>
                          <a:schemeClr val="tx1"/>
                        </a:solidFill>
                        <a:latin typeface="Helvetica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393700" algn="l"/>
                        </a:tabLst>
                      </a:pPr>
                      <a:endParaRPr lang="en-US" sz="2400" dirty="0" smtClean="0">
                        <a:solidFill>
                          <a:schemeClr val="tx1"/>
                        </a:solidFill>
                        <a:latin typeface="Helvetica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393700" algn="l"/>
                        </a:tabLst>
                      </a:pP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You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will look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at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these two 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(2) factors </a:t>
                      </a:r>
                      <a:r>
                        <a:rPr lang="en-US" sz="2400" dirty="0">
                          <a:solidFill>
                            <a:schemeClr val="tx1"/>
                          </a:solidFill>
                          <a:latin typeface="Helvetica"/>
                          <a:ea typeface="Calibri"/>
                          <a:cs typeface="Times New Roman"/>
                        </a:rPr>
                        <a:t>for a hypothetical 3D survey.</a:t>
                      </a:r>
                      <a:endParaRPr lang="en-US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0721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2400" b="1" dirty="0">
                        <a:solidFill>
                          <a:schemeClr val="tx1"/>
                        </a:solidFill>
                        <a:latin typeface="Times"/>
                        <a:ea typeface="Calibri"/>
                        <a:cs typeface="Times New Roman"/>
                      </a:endParaRPr>
                    </a:p>
                  </a:txBody>
                  <a:tcPr marL="63305" marR="633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393700" algn="l"/>
                        </a:tabLst>
                      </a:pPr>
                      <a:endParaRPr lang="en-US" sz="2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79539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9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2320" tIns="46892" rIns="92320" bIns="46892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954" dirty="0" smtClean="0">
                <a:ea typeface="ＭＳ Ｐゴシック" charset="-128"/>
              </a:rPr>
              <a:t>Key Information</a:t>
            </a:r>
            <a:endParaRPr lang="en-US" sz="2954" dirty="0">
              <a:ea typeface="ＭＳ Ｐゴシック" charset="-128"/>
            </a:endParaRPr>
          </a:p>
        </p:txBody>
      </p:sp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5"/>
          <p:cNvSpPr>
            <a:spLocks noChangeArrowheads="1"/>
          </p:cNvSpPr>
          <p:nvPr/>
        </p:nvSpPr>
        <p:spPr bwMode="auto">
          <a:xfrm>
            <a:off x="171450" y="4044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80" name="Table 7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351333"/>
              </p:ext>
            </p:extLst>
          </p:nvPr>
        </p:nvGraphicFramePr>
        <p:xfrm>
          <a:off x="1924499" y="2369893"/>
          <a:ext cx="5106922" cy="2296700"/>
        </p:xfrm>
        <a:graphic>
          <a:graphicData uri="http://schemas.openxmlformats.org/drawingml/2006/table">
            <a:tbl>
              <a:tblPr/>
              <a:tblGrid>
                <a:gridCol w="2227487"/>
                <a:gridCol w="2879435"/>
              </a:tblGrid>
              <a:tr h="657240">
                <a:tc>
                  <a:txBody>
                    <a:bodyPr/>
                    <a:lstStyle/>
                    <a:p>
                      <a:pPr marL="22860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800" b="1" dirty="0">
                        <a:solidFill>
                          <a:schemeClr val="tx1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22860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Depth of target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800" b="1" dirty="0">
                        <a:solidFill>
                          <a:schemeClr val="tx1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22860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3050 m – 3350 m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57240">
                <a:tc>
                  <a:txBody>
                    <a:bodyPr/>
                    <a:lstStyle/>
                    <a:p>
                      <a:pPr marL="22860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800" b="1" dirty="0">
                        <a:solidFill>
                          <a:schemeClr val="tx1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22860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Two-Way Time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800" b="1" dirty="0">
                        <a:solidFill>
                          <a:schemeClr val="tx1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22860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1000 ms - 1120 ms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82220">
                <a:tc>
                  <a:txBody>
                    <a:bodyPr/>
                    <a:lstStyle/>
                    <a:p>
                      <a:pPr marL="22860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800" b="1" dirty="0">
                        <a:solidFill>
                          <a:schemeClr val="tx1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22860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Subsurface Image Area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800" b="1" dirty="0">
                        <a:solidFill>
                          <a:schemeClr val="tx1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22860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20 x 24 km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1" name="Rectangle 80"/>
          <p:cNvSpPr/>
          <p:nvPr/>
        </p:nvSpPr>
        <p:spPr>
          <a:xfrm>
            <a:off x="1391502" y="1500420"/>
            <a:ext cx="63113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Table I.  Key Information for the Target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9539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“Cookbook” Instructions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104406" y="1562757"/>
          <a:ext cx="7204022" cy="3169920"/>
        </p:xfrm>
        <a:graphic>
          <a:graphicData uri="http://schemas.openxmlformats.org/drawingml/2006/table">
            <a:tbl>
              <a:tblPr/>
              <a:tblGrid>
                <a:gridCol w="840008"/>
                <a:gridCol w="6364014"/>
              </a:tblGrid>
              <a:tr h="1905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Times New Roman"/>
                          <a:ea typeface="Times New Roman"/>
                          <a:cs typeface="Times New Roman"/>
                        </a:rPr>
                        <a:t>Step</a:t>
                      </a: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>
                          <a:latin typeface="Times New Roman"/>
                          <a:ea typeface="Times New Roman"/>
                          <a:cs typeface="Times New Roman"/>
                        </a:rPr>
                        <a:t>Action</a:t>
                      </a:r>
                      <a:endParaRPr lang="en-US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160020" marR="0" indent="-16002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US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marL="160020" marR="0" indent="-16002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Helvetica"/>
                          <a:ea typeface="Times New Roman"/>
                          <a:cs typeface="Times New Roman"/>
                        </a:rPr>
                        <a:t>The maximum offset (the distance behind the boat for the last receiver) equals 1.5 times the maximum target depth</a:t>
                      </a:r>
                      <a:r>
                        <a:rPr lang="en-US" sz="2400" dirty="0" smtClean="0">
                          <a:latin typeface="Helvetica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Helvetica"/>
                          <a:ea typeface="Times New Roman"/>
                          <a:cs typeface="Times New Roman"/>
                        </a:rPr>
                        <a:t>	Offset Max  </a:t>
                      </a:r>
                      <a:r>
                        <a:rPr lang="en-US" sz="2400" dirty="0" smtClean="0">
                          <a:latin typeface="Helvetica"/>
                          <a:ea typeface="Times New Roman"/>
                          <a:cs typeface="Times New Roman"/>
                        </a:rPr>
                        <a:t>	=  </a:t>
                      </a:r>
                      <a:r>
                        <a:rPr lang="en-US" sz="2400" dirty="0">
                          <a:latin typeface="Helvetica"/>
                          <a:ea typeface="Times New Roman"/>
                          <a:cs typeface="Times New Roman"/>
                        </a:rPr>
                        <a:t>1.5 * Depth Max  </a:t>
                      </a:r>
                      <a:endParaRPr lang="en-US" sz="2400" dirty="0" smtClean="0">
                        <a:latin typeface="Helvetica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 smtClean="0">
                        <a:latin typeface="Helvetica"/>
                        <a:ea typeface="Times New Roman"/>
                        <a:cs typeface="Times New Roman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Helvetica"/>
                          <a:ea typeface="Times New Roman"/>
                          <a:cs typeface="Times New Roman"/>
                        </a:rPr>
                        <a:t>			=   __________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0800" marR="5080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551794" y="945931"/>
            <a:ext cx="7598979" cy="5360276"/>
          </a:xfrm>
          <a:prstGeom prst="rect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Product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39351" y="1463010"/>
            <a:ext cx="5486400" cy="413512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541733" y="4756748"/>
            <a:ext cx="583906" cy="591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30"/>
          <p:cNvGrpSpPr>
            <a:grpSpLocks noChangeAspect="1"/>
          </p:cNvGrpSpPr>
          <p:nvPr/>
        </p:nvGrpSpPr>
        <p:grpSpPr>
          <a:xfrm>
            <a:off x="6303321" y="4838932"/>
            <a:ext cx="1031051" cy="474641"/>
            <a:chOff x="6654657" y="5378878"/>
            <a:chExt cx="1278001" cy="543067"/>
          </a:xfrm>
        </p:grpSpPr>
        <p:grpSp>
          <p:nvGrpSpPr>
            <p:cNvPr id="6" name="Group 33"/>
            <p:cNvGrpSpPr/>
            <p:nvPr/>
          </p:nvGrpSpPr>
          <p:grpSpPr>
            <a:xfrm>
              <a:off x="6815916" y="5378878"/>
              <a:ext cx="808751" cy="107882"/>
              <a:chOff x="6185043" y="672954"/>
              <a:chExt cx="808751" cy="107882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6185043" y="672957"/>
                <a:ext cx="404378" cy="1078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6589417" y="672954"/>
                <a:ext cx="404377" cy="107879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6654657" y="5457111"/>
              <a:ext cx="1278001" cy="4648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dirty="0" smtClean="0"/>
                <a:t>0      2 </a:t>
              </a:r>
            </a:p>
          </p:txBody>
        </p:sp>
      </p:grpSp>
      <p:grpSp>
        <p:nvGrpSpPr>
          <p:cNvPr id="10" name="Group 40"/>
          <p:cNvGrpSpPr/>
          <p:nvPr/>
        </p:nvGrpSpPr>
        <p:grpSpPr>
          <a:xfrm>
            <a:off x="2219823" y="1457339"/>
            <a:ext cx="4996580" cy="3918758"/>
            <a:chOff x="1746607" y="1534188"/>
            <a:chExt cx="6141038" cy="4445855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1746607" y="1726060"/>
              <a:ext cx="4842814" cy="0"/>
            </a:xfrm>
            <a:prstGeom prst="line">
              <a:avLst/>
            </a:prstGeom>
            <a:ln w="28575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6783213" y="1941816"/>
              <a:ext cx="0" cy="4038227"/>
            </a:xfrm>
            <a:prstGeom prst="line">
              <a:avLst/>
            </a:prstGeom>
            <a:ln w="28575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3690148" y="1534188"/>
              <a:ext cx="1225839" cy="52376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24 km</a:t>
              </a:r>
              <a:endParaRPr lang="en-US" b="1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661806" y="3866856"/>
              <a:ext cx="1225839" cy="52376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20 km</a:t>
              </a:r>
              <a:endParaRPr lang="en-US" b="1" dirty="0"/>
            </a:p>
          </p:txBody>
        </p:sp>
      </p:grpSp>
      <p:pic>
        <p:nvPicPr>
          <p:cNvPr id="15" name="Picture 14"/>
          <p:cNvPicPr/>
          <p:nvPr/>
        </p:nvPicPr>
        <p:blipFill>
          <a:blip r:embed="rId3" cstate="print"/>
          <a:srcRect l="82614" t="79799" r="1814" b="5909"/>
          <a:stretch>
            <a:fillRect/>
          </a:stretch>
        </p:blipFill>
        <p:spPr>
          <a:xfrm>
            <a:off x="6392460" y="4773932"/>
            <a:ext cx="854355" cy="59101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901603" y="5350897"/>
            <a:ext cx="9396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C.I. = 5 </a:t>
            </a:r>
            <a:r>
              <a:rPr lang="en-US" sz="12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ft</a:t>
            </a:r>
            <a:endParaRPr lang="en-US" sz="1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79342" y="884525"/>
            <a:ext cx="1151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??? km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7276711" y="3377374"/>
            <a:ext cx="1151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??? km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638016" y="1337429"/>
            <a:ext cx="7433929" cy="0"/>
          </a:xfrm>
          <a:prstGeom prst="line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7660484" y="925971"/>
            <a:ext cx="0" cy="5364470"/>
          </a:xfrm>
          <a:prstGeom prst="line">
            <a:avLst/>
          </a:prstGeom>
          <a:ln w="7620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2912348" y="5347928"/>
            <a:ext cx="3823804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A7A7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libri" pitchFamily="34" charset="0"/>
              </a:rPr>
              <a:t>Surface Area</a:t>
            </a:r>
            <a:endParaRPr lang="en-US" sz="5400" b="1" cap="none" spc="0" dirty="0">
              <a:ln w="31550" cmpd="sng">
                <a:solidFill>
                  <a:srgbClr val="FF0000"/>
                </a:solidFill>
                <a:prstDash val="solid"/>
              </a:ln>
              <a:solidFill>
                <a:srgbClr val="FFA7A7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26364</TotalTime>
  <Words>328</Words>
  <Application>Microsoft Macintosh PowerPoint</Application>
  <PresentationFormat>On-screen Show (4:3)</PresentationFormat>
  <Paragraphs>57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Default Design</vt:lpstr>
      <vt:lpstr>Exercise</vt:lpstr>
      <vt:lpstr>Introduction</vt:lpstr>
      <vt:lpstr>Key Information</vt:lpstr>
      <vt:lpstr>“Cookbook” Instructions</vt:lpstr>
      <vt:lpstr>Final Product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293</cp:revision>
  <cp:lastPrinted>2015-01-27T13:39:19Z</cp:lastPrinted>
  <dcterms:created xsi:type="dcterms:W3CDTF">2001-11-20T13:29:42Z</dcterms:created>
  <dcterms:modified xsi:type="dcterms:W3CDTF">2016-08-29T19:27:00Z</dcterms:modified>
</cp:coreProperties>
</file>