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slides/slide22.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9"/>
  </p:notesMasterIdLst>
  <p:handoutMasterIdLst>
    <p:handoutMasterId r:id="rId30"/>
  </p:handoutMasterIdLst>
  <p:sldIdLst>
    <p:sldId id="256" r:id="rId2"/>
    <p:sldId id="287" r:id="rId3"/>
    <p:sldId id="288" r:id="rId4"/>
    <p:sldId id="257" r:id="rId5"/>
    <p:sldId id="269" r:id="rId6"/>
    <p:sldId id="262" r:id="rId7"/>
    <p:sldId id="289" r:id="rId8"/>
    <p:sldId id="258" r:id="rId9"/>
    <p:sldId id="271" r:id="rId10"/>
    <p:sldId id="259" r:id="rId11"/>
    <p:sldId id="274" r:id="rId12"/>
    <p:sldId id="260" r:id="rId13"/>
    <p:sldId id="272" r:id="rId14"/>
    <p:sldId id="284" r:id="rId15"/>
    <p:sldId id="283" r:id="rId16"/>
    <p:sldId id="263" r:id="rId17"/>
    <p:sldId id="276" r:id="rId18"/>
    <p:sldId id="265" r:id="rId19"/>
    <p:sldId id="277" r:id="rId20"/>
    <p:sldId id="264" r:id="rId21"/>
    <p:sldId id="273" r:id="rId22"/>
    <p:sldId id="282" r:id="rId23"/>
    <p:sldId id="278" r:id="rId24"/>
    <p:sldId id="279" r:id="rId25"/>
    <p:sldId id="280" r:id="rId26"/>
    <p:sldId id="285" r:id="rId27"/>
    <p:sldId id="286" r:id="rId2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8000"/>
    <a:srgbClr val="FFFF00"/>
    <a:srgbClr val="C41D1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p:scale>
          <a:sx n="75" d="100"/>
          <a:sy n="75" d="100"/>
        </p:scale>
        <p:origin x="-1200" y="-3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76"/>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27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27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27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pitchFamily="-111" charset="0"/>
                <a:ea typeface="ＭＳ Ｐゴシック" pitchFamily="-111" charset="-128"/>
                <a:cs typeface="ＭＳ Ｐゴシック" pitchFamily="-111" charset="-128"/>
              </a:defRPr>
            </a:lvl1pPr>
          </a:lstStyle>
          <a:p>
            <a:pPr>
              <a:defRPr/>
            </a:pPr>
            <a:fld id="{E2A87A5B-0CD3-6041-A96C-459043C4EE1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pitchFamily="-111" charset="0"/>
                <a:ea typeface="ＭＳ Ｐゴシック" pitchFamily="-111" charset="-128"/>
                <a:cs typeface="ＭＳ Ｐゴシック" pitchFamily="-111" charset="-128"/>
              </a:defRPr>
            </a:lvl1pPr>
          </a:lstStyle>
          <a:p>
            <a:pPr>
              <a:defRPr/>
            </a:pPr>
            <a:fld id="{8F5A7D8B-2016-D746-B06C-2DBE77D028D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ＭＳ Ｐゴシック" pitchFamily="-111" charset="-128"/>
      </a:defRPr>
    </a:lvl1pPr>
    <a:lvl2pPr marL="4572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2pPr>
    <a:lvl3pPr marL="9144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3pPr>
    <a:lvl4pPr marL="13716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4pPr>
    <a:lvl5pPr marL="18288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696821C-D258-EA41-A5C3-42EADFE57057}"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Stock Photos free use from http://www.imageafter.com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0F6A03-593F-B345-A331-1262CB5A307B}" type="slidenum">
              <a:rPr lang="en-US">
                <a:latin typeface="Arial" charset="0"/>
                <a:ea typeface="ＭＳ Ｐゴシック" charset="-128"/>
                <a:cs typeface="ＭＳ Ｐゴシック" charset="-128"/>
              </a:rPr>
              <a:pPr/>
              <a:t>11</a:t>
            </a:fld>
            <a:endParaRPr lang="en-US">
              <a:latin typeface="Arial" charset="0"/>
              <a:ea typeface="ＭＳ Ｐゴシック" charset="-128"/>
              <a:cs typeface="ＭＳ Ｐゴシック" charset="-128"/>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3A29F56-1778-4C43-924D-FF578FEE2A52}" type="slidenum">
              <a:rPr lang="en-US">
                <a:latin typeface="Arial" charset="0"/>
                <a:ea typeface="ＭＳ Ｐゴシック" charset="-128"/>
                <a:cs typeface="ＭＳ Ｐゴシック" charset="-128"/>
              </a:rPr>
              <a:pPr/>
              <a:t>12</a:t>
            </a:fld>
            <a:endParaRPr lang="en-US">
              <a:latin typeface="Arial" charset="0"/>
              <a:ea typeface="ＭＳ Ｐゴシック" charset="-128"/>
              <a:cs typeface="ＭＳ Ｐゴシック" charset="-128"/>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Answer = D.  It depends on the frequency of the Earthquake waves. </a:t>
            </a:r>
          </a:p>
          <a:p>
            <a:pPr eaLnBrk="1" hangingPunct="1"/>
            <a:endParaRPr lang="en-US">
              <a:latin typeface="Arial" charset="0"/>
              <a:ea typeface="ＭＳ Ｐゴシック" charset="-128"/>
              <a:cs typeface="ＭＳ Ｐゴシック" charset="-128"/>
            </a:endParaRPr>
          </a:p>
          <a:p>
            <a:pPr eaLnBrk="1" hangingPunct="1"/>
            <a:r>
              <a:rPr lang="en-US">
                <a:latin typeface="Helvetica" charset="0"/>
                <a:ea typeface="ＭＳ Ｐゴシック" charset="-128"/>
                <a:cs typeface="ＭＳ Ｐゴシック" charset="-128"/>
              </a:rPr>
              <a:t>All buildings have a natural resonance, or motion at which the addition or superposition of energy at the same frequency amplifies that motion. For example, when a child is being pushed on a swing, if pushing is applied at random times, the likely result is that swing will slow and stop. However, if the push to the swing is applied at the right time or the peak of swing (at the correct frequency) during each swing, the swinging will increase dramatically. Therefore, if seismic waves accelerate the base of a building at a frequency close to the resonance frequency of the building, the resulting amplification of energy can result in an increased and eventually unsafe displacement of the top of the building. </a:t>
            </a:r>
            <a:r>
              <a:rPr lang="en-US">
                <a:latin typeface="Arial" charset="0"/>
                <a:ea typeface="ＭＳ Ｐゴシック" charset="-128"/>
                <a:cs typeface="ＭＳ Ｐゴシック" charset="-128"/>
              </a:rPr>
              <a:t> </a:t>
            </a:r>
          </a:p>
          <a:p>
            <a:pPr eaLnBrk="1" hangingPunct="1"/>
            <a:endParaRPr lang="en-US">
              <a:latin typeface="Arial" charset="0"/>
              <a:ea typeface="ＭＳ Ｐゴシック" charset="-128"/>
              <a:cs typeface="ＭＳ Ｐゴシック" charset="-128"/>
            </a:endParaRPr>
          </a:p>
          <a:p>
            <a:pPr eaLnBrk="1" hangingPunct="1"/>
            <a:r>
              <a:rPr lang="en-US">
                <a:latin typeface="Helvetica" charset="0"/>
                <a:ea typeface="ＭＳ Ｐゴシック" charset="-128"/>
                <a:cs typeface="ＭＳ Ｐゴシック" charset="-128"/>
              </a:rPr>
              <a:t>A buildings resonance frequency can be roughly estimated by using a simple formula; 10Hz divided by the number of floors ~ Natural Resonance </a:t>
            </a:r>
          </a:p>
          <a:p>
            <a:pPr eaLnBrk="1" hangingPunct="1"/>
            <a:endParaRPr lang="en-US">
              <a:latin typeface="Helvetica" charset="0"/>
              <a:ea typeface="ＭＳ Ｐゴシック" charset="-128"/>
              <a:cs typeface="ＭＳ Ｐゴシック" charset="-128"/>
            </a:endParaRPr>
          </a:p>
          <a:p>
            <a:pPr eaLnBrk="1" hangingPunct="1"/>
            <a:r>
              <a:rPr lang="en-US">
                <a:latin typeface="Helvetica" charset="0"/>
                <a:ea typeface="ＭＳ Ｐゴシック" charset="-128"/>
                <a:cs typeface="ＭＳ Ｐゴシック" charset="-128"/>
              </a:rPr>
              <a:t>Therefore if an earthquake were to cause ground shaking at 2Hz, building 1 would be most affected.  </a:t>
            </a:r>
          </a:p>
          <a:p>
            <a:pPr eaLnBrk="1" hangingPunct="1"/>
            <a:endParaRPr lang="en-US">
              <a:latin typeface="Helvetica" charset="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4B852FE-0186-C540-A50E-A343A4CE7B44}" type="slidenum">
              <a:rPr lang="en-US">
                <a:latin typeface="Arial" charset="0"/>
                <a:ea typeface="ＭＳ Ｐゴシック" charset="-128"/>
                <a:cs typeface="ＭＳ Ｐゴシック" charset="-128"/>
              </a:rPr>
              <a:pPr/>
              <a:t>13</a:t>
            </a:fld>
            <a:endParaRPr lang="en-US">
              <a:latin typeface="Arial" charset="0"/>
              <a:ea typeface="ＭＳ Ｐゴシック" charset="-128"/>
              <a:cs typeface="ＭＳ Ｐゴシック" charset="-128"/>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925E0A5E-D50F-9B46-BFAA-B3D461CF4A9E}" type="slidenum">
              <a:rPr lang="en-US">
                <a:latin typeface="Arial" charset="0"/>
                <a:ea typeface="ＭＳ Ｐゴシック" charset="-128"/>
                <a:cs typeface="ＭＳ Ｐゴシック" charset="-128"/>
              </a:rPr>
              <a:pPr/>
              <a:t>14</a:t>
            </a:fld>
            <a:endParaRPr lang="en-US">
              <a:latin typeface="Arial" charset="0"/>
              <a:ea typeface="ＭＳ Ｐゴシック" charset="-128"/>
              <a:cs typeface="ＭＳ Ｐゴシック" charset="-128"/>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Yes.  Cell phones signals are part of the electromagnetic spectrum and as a result travel much faster than seismic waves through the ground.  Cell phones have a wavelength of about 1 foot or .305m and a frequency of 800 to 900 MHz, although newer models may use higher frequencies up to 2,200 MHz (American Cancer Society). </a:t>
            </a:r>
          </a:p>
          <a:p>
            <a:pPr eaLnBrk="1" hangingPunct="1"/>
            <a:r>
              <a:rPr lang="en-US" b="1">
                <a:solidFill>
                  <a:srgbClr val="F0311F"/>
                </a:solidFill>
                <a:latin typeface="Arial" charset="0"/>
                <a:ea typeface="ＭＳ Ｐゴシック" charset="-128"/>
                <a:cs typeface="ＭＳ Ｐゴシック" charset="-128"/>
              </a:rPr>
              <a:t>Speed = Wavelength x Frequency  </a:t>
            </a:r>
          </a:p>
          <a:p>
            <a:pPr eaLnBrk="1" hangingPunct="1"/>
            <a:r>
              <a:rPr lang="en-US" b="1">
                <a:solidFill>
                  <a:srgbClr val="F0311F"/>
                </a:solidFill>
                <a:latin typeface="Arial" charset="0"/>
                <a:ea typeface="ＭＳ Ｐゴシック" charset="-128"/>
                <a:cs typeface="ＭＳ Ｐゴシック" charset="-128"/>
              </a:rPr>
              <a:t>Thus the speed of a cell phone signal could be estimated to be 244,000 km/s - 274,500 km/s</a:t>
            </a:r>
          </a:p>
          <a:p>
            <a:pPr eaLnBrk="1" hangingPunct="1"/>
            <a:r>
              <a:rPr lang="en-US">
                <a:latin typeface="Arial" charset="0"/>
                <a:ea typeface="ＭＳ Ｐゴシック" charset="-128"/>
                <a:cs typeface="ＭＳ Ｐゴシック" charset="-128"/>
              </a:rPr>
              <a:t>Station CCM is 18.8 degrees or 2086 km further from the earthquake and the signal takes approximately 260 seconds longer to travel there, so you would have over 4 minutes  to call.    The velocity of the first arriving wave (8.2 km/sec) is a typical velocity for waves traveling in the top of the mantle.</a:t>
            </a:r>
            <a:endParaRPr lang="en-US" b="1">
              <a:solidFill>
                <a:srgbClr val="F0311F"/>
              </a:solidFill>
              <a:latin typeface="Arial" charset="0"/>
              <a:ea typeface="ＭＳ Ｐゴシック" charset="-128"/>
              <a:cs typeface="ＭＳ Ｐゴシック" charset="-128"/>
            </a:endParaRPr>
          </a:p>
          <a:p>
            <a:pPr eaLnBrk="1" hangingPunct="1"/>
            <a:r>
              <a:rPr lang="en-US" b="1">
                <a:solidFill>
                  <a:srgbClr val="F0311F"/>
                </a:solidFill>
                <a:latin typeface="Arial" charset="0"/>
                <a:ea typeface="ＭＳ Ｐゴシック" charset="-128"/>
                <a:cs typeface="ＭＳ Ｐゴシック" charset="-128"/>
              </a:rPr>
              <a:t> </a:t>
            </a:r>
            <a:endParaRPr lang="en-US">
              <a:latin typeface="Arial" charset="0"/>
              <a:ea typeface="ＭＳ Ｐゴシック" charset="-128"/>
              <a:cs typeface="ＭＳ Ｐゴシック" charset="-128"/>
            </a:endParaRPr>
          </a:p>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5AB5F6FA-8785-4846-9F07-98E7C75665FE}" type="slidenum">
              <a:rPr lang="en-US">
                <a:latin typeface="Arial" charset="0"/>
                <a:ea typeface="ＭＳ Ｐゴシック" charset="-128"/>
                <a:cs typeface="ＭＳ Ｐゴシック" charset="-128"/>
              </a:rPr>
              <a:pPr/>
              <a:t>15</a:t>
            </a:fld>
            <a:endParaRPr lang="en-US">
              <a:latin typeface="Arial" charset="0"/>
              <a:ea typeface="ＭＳ Ｐゴシック" charset="-128"/>
              <a:cs typeface="ＭＳ Ｐゴシック" charset="-128"/>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5646785-99BE-754E-B170-110EFE9F1CFC}" type="slidenum">
              <a:rPr lang="en-US">
                <a:latin typeface="Arial" charset="0"/>
                <a:ea typeface="ＭＳ Ｐゴシック" charset="-128"/>
                <a:cs typeface="ＭＳ Ｐゴシック" charset="-128"/>
              </a:rPr>
              <a:pPr/>
              <a:t>16</a:t>
            </a:fld>
            <a:endParaRPr lang="en-US">
              <a:latin typeface="Arial" charset="0"/>
              <a:ea typeface="ＭＳ Ｐゴシック" charset="-128"/>
              <a:cs typeface="ＭＳ Ｐゴシック" charset="-128"/>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The seismic waves at the right do not radiate out evenly because the velocity along the wave front varies.  Such variation is caused by changes in the properties (e.g. rigidity and density)  of the rocks the waves are traveling through.  Seismologist use such variations in seismic wave propagation to infer details about the structure and composition of the unseen inside of Earth.  </a:t>
            </a:r>
          </a:p>
          <a:p>
            <a:pPr eaLnBrk="1" hangingPunct="1"/>
            <a:endParaRPr lang="en-US">
              <a:latin typeface="Arial" charset="0"/>
              <a:ea typeface="ＭＳ Ｐゴシック" charset="-128"/>
              <a:cs typeface="ＭＳ Ｐゴシック" charset="-128"/>
            </a:endParaRPr>
          </a:p>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FBCEB349-8EEA-7644-963D-0A9CF6987E9B}" type="slidenum">
              <a:rPr lang="en-US">
                <a:latin typeface="Arial" charset="0"/>
                <a:ea typeface="ＭＳ Ｐゴシック" charset="-128"/>
                <a:cs typeface="ＭＳ Ｐゴシック" charset="-128"/>
              </a:rPr>
              <a:pPr/>
              <a:t>17</a:t>
            </a:fld>
            <a:endParaRPr lang="en-US">
              <a:latin typeface="Arial" charset="0"/>
              <a:ea typeface="ＭＳ Ｐゴシック" charset="-128"/>
              <a:cs typeface="ＭＳ Ｐゴシック" charset="-128"/>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A5E3521B-BFFD-0D44-BBC7-11ABDF189D30}" type="slidenum">
              <a:rPr lang="en-US">
                <a:latin typeface="Arial" charset="0"/>
                <a:ea typeface="ＭＳ Ｐゴシック" charset="-128"/>
                <a:cs typeface="ＭＳ Ｐゴシック" charset="-128"/>
              </a:rPr>
              <a:pPr/>
              <a:t>18</a:t>
            </a:fld>
            <a:endParaRPr lang="en-US">
              <a:latin typeface="Arial" charset="0"/>
              <a:ea typeface="ＭＳ Ｐゴシック" charset="-128"/>
              <a:cs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Nebraska is at the opposite point on the Earth from the earthquake (the antipode).  If the Earth were completely homogeneous with a single uniform velocity, waves which have spread out on the Earth’s surface from the earthquake would converge exactly at the antipode and then expand again.    However because the seismic velocity of the Earth generally increases with depth, surface waves spread out in time because waves of different wave lengths travel at different velocities (an example of dispersion).  This means some waves have already gone through the antipode while others are still traveling toward it.    The heterogeneity of the Earth means the wavefronts aren’t perfect circles which adds to the complexity of the image.</a:t>
            </a:r>
          </a:p>
          <a:p>
            <a:pPr eaLnBrk="1" hangingPunct="1"/>
            <a:endParaRPr lang="en-US">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The ability of the waves to cross over each other traveling in different directions is an example of superposition of waves.</a:t>
            </a:r>
          </a:p>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AB06CBD-FB4D-3A41-A194-94787308651E}" type="slidenum">
              <a:rPr lang="en-US">
                <a:latin typeface="Arial" charset="0"/>
                <a:ea typeface="ＭＳ Ｐゴシック" charset="-128"/>
                <a:cs typeface="ＭＳ Ｐゴシック" charset="-128"/>
              </a:rPr>
              <a:pPr/>
              <a:t>19</a:t>
            </a:fld>
            <a:endParaRPr lang="en-US">
              <a:latin typeface="Arial" charset="0"/>
              <a:ea typeface="ＭＳ Ｐゴシック" charset="-128"/>
              <a:cs typeface="ＭＳ Ｐゴシック" charset="-128"/>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US" sz="2400">
                <a:latin typeface="Arial" charset="0"/>
                <a:ea typeface="ＭＳ Ｐゴシック" charset="-128"/>
                <a:cs typeface="ＭＳ Ｐゴシック" charset="-128"/>
              </a:rPr>
              <a:t>Seismic velocity of the Earth generally increases with depth and surface waves spread out in time because waves of different wave lengths travel at different velocities (Dispersion).  This means some waves have already gone through the antipode while others are still traveling toward it.  </a:t>
            </a:r>
          </a:p>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F1A385F5-8D4F-A840-80DA-97CD28B9D980}" type="slidenum">
              <a:rPr lang="en-US">
                <a:latin typeface="Arial" charset="0"/>
                <a:ea typeface="ＭＳ Ｐゴシック" charset="-128"/>
                <a:cs typeface="ＭＳ Ｐゴシック" charset="-128"/>
              </a:rPr>
              <a:pPr/>
              <a:t>20</a:t>
            </a:fld>
            <a:endParaRPr lang="en-US">
              <a:latin typeface="Arial" charset="0"/>
              <a:ea typeface="ＭＳ Ｐゴシック" charset="-128"/>
              <a:cs typeface="ＭＳ Ｐゴシック" charset="-128"/>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KE which is proportional to work is equal to 1/2 MV</a:t>
            </a:r>
            <a:r>
              <a:rPr lang="en-US" baseline="30000">
                <a:latin typeface="Arial" charset="0"/>
                <a:ea typeface="ＭＳ Ｐゴシック" charset="-128"/>
                <a:cs typeface="ＭＳ Ｐゴシック" charset="-128"/>
              </a:rPr>
              <a:t>2</a:t>
            </a:r>
          </a:p>
          <a:p>
            <a:pPr eaLnBrk="1" hangingPunct="1"/>
            <a:endParaRPr lang="en-US" baseline="30000">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Thus the KE of the supertanker is </a:t>
            </a:r>
            <a:r>
              <a:rPr lang="en-US">
                <a:latin typeface="Times New Roman" charset="0"/>
                <a:ea typeface="ＭＳ Ｐゴシック" charset="-128"/>
                <a:cs typeface="ＭＳ Ｐゴシック" charset="-128"/>
              </a:rPr>
              <a:t>6.4 x 10</a:t>
            </a:r>
            <a:r>
              <a:rPr lang="en-US" baseline="30000">
                <a:latin typeface="Times New Roman" charset="0"/>
                <a:ea typeface="ＭＳ Ｐゴシック" charset="-128"/>
                <a:cs typeface="ＭＳ Ｐゴシック" charset="-128"/>
              </a:rPr>
              <a:t>9</a:t>
            </a:r>
            <a:r>
              <a:rPr lang="en-US">
                <a:latin typeface="Times New Roman" charset="0"/>
                <a:ea typeface="ＭＳ Ｐゴシック" charset="-128"/>
                <a:cs typeface="ＭＳ Ｐゴシック" charset="-128"/>
              </a:rPr>
              <a:t> kg m</a:t>
            </a:r>
            <a:r>
              <a:rPr lang="en-US" baseline="30000">
                <a:latin typeface="Times New Roman" charset="0"/>
                <a:ea typeface="ＭＳ Ｐゴシック" charset="-128"/>
                <a:cs typeface="ＭＳ Ｐゴシック" charset="-128"/>
              </a:rPr>
              <a:t>2</a:t>
            </a:r>
            <a:r>
              <a:rPr lang="en-US">
                <a:latin typeface="Times New Roman" charset="0"/>
                <a:ea typeface="ＭＳ Ｐゴシック" charset="-128"/>
                <a:cs typeface="ＭＳ Ｐゴシック" charset="-128"/>
              </a:rPr>
              <a:t>/s</a:t>
            </a:r>
            <a:r>
              <a:rPr lang="en-US" baseline="30000">
                <a:latin typeface="Times New Roman" charset="0"/>
                <a:ea typeface="ＭＳ Ｐゴシック" charset="-128"/>
                <a:cs typeface="ＭＳ Ｐゴシック" charset="-128"/>
              </a:rPr>
              <a:t>2 </a:t>
            </a:r>
            <a:r>
              <a:rPr lang="en-US">
                <a:latin typeface="Times New Roman" charset="0"/>
                <a:ea typeface="ＭＳ Ｐゴシック" charset="-128"/>
                <a:cs typeface="ＭＳ Ｐゴシック" charset="-128"/>
              </a:rPr>
              <a:t>while the KE of the plate is 1.5 x 10</a:t>
            </a:r>
            <a:r>
              <a:rPr lang="en-US" baseline="30000">
                <a:latin typeface="Times New Roman" charset="0"/>
                <a:ea typeface="ＭＳ Ｐゴシック" charset="-128"/>
                <a:cs typeface="ＭＳ Ｐゴシック" charset="-128"/>
              </a:rPr>
              <a:t>2</a:t>
            </a:r>
            <a:r>
              <a:rPr lang="en-US">
                <a:latin typeface="Times New Roman" charset="0"/>
                <a:ea typeface="ＭＳ Ｐゴシック" charset="-128"/>
                <a:cs typeface="ＭＳ Ｐゴシック" charset="-128"/>
              </a:rPr>
              <a:t> kg m</a:t>
            </a:r>
            <a:r>
              <a:rPr lang="en-US" baseline="30000">
                <a:latin typeface="Times New Roman" charset="0"/>
                <a:ea typeface="ＭＳ Ｐゴシック" charset="-128"/>
                <a:cs typeface="ＭＳ Ｐゴシック" charset="-128"/>
              </a:rPr>
              <a:t>2</a:t>
            </a:r>
            <a:r>
              <a:rPr lang="en-US">
                <a:latin typeface="Times New Roman" charset="0"/>
                <a:ea typeface="ＭＳ Ｐゴシック" charset="-128"/>
                <a:cs typeface="ＭＳ Ｐゴシック" charset="-128"/>
              </a:rPr>
              <a:t>/s</a:t>
            </a:r>
            <a:r>
              <a:rPr lang="en-US" baseline="30000">
                <a:latin typeface="Times New Roman" charset="0"/>
                <a:ea typeface="ＭＳ Ｐゴシック" charset="-128"/>
                <a:cs typeface="ＭＳ Ｐゴシック" charset="-128"/>
              </a:rPr>
              <a:t>2</a:t>
            </a:r>
          </a:p>
          <a:p>
            <a:pPr eaLnBrk="1" hangingPunct="1"/>
            <a:endParaRPr lang="en-US" baseline="30000">
              <a:latin typeface="Times New Roman" charset="0"/>
              <a:ea typeface="ＭＳ Ｐゴシック" charset="-128"/>
              <a:cs typeface="ＭＳ Ｐゴシック" charset="-128"/>
            </a:endParaRPr>
          </a:p>
          <a:p>
            <a:pPr eaLnBrk="1" hangingPunct="1"/>
            <a:r>
              <a:rPr lang="en-US">
                <a:latin typeface="Times New Roman" charset="0"/>
                <a:ea typeface="ＭＳ Ｐゴシック" charset="-128"/>
                <a:cs typeface="ＭＳ Ｐゴシック" charset="-128"/>
              </a:rPr>
              <a:t>The conclusion is that a moving plate can easily be stopped!  So how are mountains built? The forces in the system must balanced in the system or will accelerate or decelerate rapidly. </a:t>
            </a:r>
            <a:r>
              <a:rPr lang="en-US">
                <a:solidFill>
                  <a:srgbClr val="000000"/>
                </a:solidFill>
                <a:latin typeface="Helvetica" charset="0"/>
                <a:ea typeface="ＭＳ Ｐゴシック" charset="-128"/>
                <a:cs typeface="ＭＳ Ｐゴシック" charset="-128"/>
              </a:rPr>
              <a:t> Collisions of plates can build mountains only because the forces that drive the plate act continuously over millions of years.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1407485-DC7F-E54C-93ED-9DC4380E5695}" type="slidenum">
              <a:rPr lang="en-US">
                <a:latin typeface="Arial" charset="0"/>
                <a:ea typeface="ＭＳ Ｐゴシック" charset="-128"/>
                <a:cs typeface="ＭＳ Ｐゴシック" charset="-128"/>
              </a:rPr>
              <a:pPr/>
              <a:t>2</a:t>
            </a:fld>
            <a:endParaRPr lang="en-US">
              <a:latin typeface="Arial" charset="0"/>
              <a:ea typeface="ＭＳ Ｐゴシック" charset="-128"/>
              <a:cs typeface="ＭＳ Ｐゴシック"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r>
              <a:rPr lang="en-US">
                <a:latin typeface="Verdana" charset="0"/>
                <a:ea typeface="ＭＳ Ｐゴシック" charset="-128"/>
                <a:cs typeface="ＭＳ Ｐゴシック" charset="-128"/>
              </a:rPr>
              <a:t>The motivation and introduction of your lesson</a:t>
            </a:r>
          </a:p>
          <a:p>
            <a:pPr eaLnBrk="1" hangingPunct="1"/>
            <a:endParaRPr lang="en-US" sz="2400">
              <a:latin typeface="Verdana" charset="0"/>
              <a:ea typeface="ＭＳ Ｐゴシック" charset="-128"/>
              <a:cs typeface="ＭＳ Ｐゴシック"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1E91E76-8D3E-7446-84FE-242EB81221AA}" type="slidenum">
              <a:rPr lang="en-US">
                <a:latin typeface="Arial" charset="0"/>
                <a:ea typeface="ＭＳ Ｐゴシック" charset="-128"/>
                <a:cs typeface="ＭＳ Ｐゴシック" charset="-128"/>
              </a:rPr>
              <a:pPr/>
              <a:t>21</a:t>
            </a:fld>
            <a:endParaRPr lang="en-US">
              <a:latin typeface="Arial" charset="0"/>
              <a:ea typeface="ＭＳ Ｐゴシック" charset="-128"/>
              <a:cs typeface="ＭＳ Ｐゴシック" charset="-128"/>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E167F23-6BF8-C74B-8673-A3C0618A38F8}" type="slidenum">
              <a:rPr lang="en-US">
                <a:latin typeface="Arial" charset="0"/>
                <a:ea typeface="ＭＳ Ｐゴシック" charset="-128"/>
                <a:cs typeface="ＭＳ Ｐゴシック" charset="-128"/>
              </a:rPr>
              <a:pPr/>
              <a:t>22</a:t>
            </a:fld>
            <a:endParaRPr lang="en-US">
              <a:latin typeface="Arial" charset="0"/>
              <a:ea typeface="ＭＳ Ｐゴシック" charset="-128"/>
              <a:cs typeface="ＭＳ Ｐゴシック" charset="-128"/>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marL="228600" indent="-228600" eaLnBrk="1" hangingPunct="1"/>
            <a:r>
              <a:rPr lang="en-US" sz="2400">
                <a:latin typeface="Arial" charset="0"/>
                <a:ea typeface="ＭＳ Ｐゴシック" charset="-128"/>
                <a:cs typeface="ＭＳ Ｐゴシック" charset="-128"/>
              </a:rPr>
              <a:t>The maximum displacement of the ground (amplitude) at station A is much greater than the maximum amplitude at station B. </a:t>
            </a:r>
          </a:p>
          <a:p>
            <a:pPr marL="228600" indent="-228600" eaLnBrk="1" hangingPunct="1"/>
            <a:r>
              <a:rPr lang="en-US" sz="2400">
                <a:latin typeface="Arial" charset="0"/>
                <a:ea typeface="ＭＳ Ｐゴシック" charset="-128"/>
                <a:cs typeface="ＭＳ Ｐゴシック" charset="-128"/>
              </a:rPr>
              <a:t>Seismic energy decreases with distance for three reasons</a:t>
            </a:r>
          </a:p>
          <a:p>
            <a:pPr marL="228600" indent="-228600" eaLnBrk="1" hangingPunct="1"/>
            <a:r>
              <a:rPr lang="en-US">
                <a:latin typeface="Arial" charset="0"/>
                <a:ea typeface="ＭＳ Ｐゴシック" charset="-128"/>
                <a:cs typeface="ＭＳ Ｐゴシック" charset="-128"/>
              </a:rPr>
              <a:t>Seismogram A was recorded at </a:t>
            </a:r>
            <a:r>
              <a:rPr lang="en-US" sz="1600">
                <a:latin typeface="Times New Roman" charset="0"/>
                <a:ea typeface="ＭＳ Ｐゴシック" charset="-128"/>
                <a:cs typeface="ＭＳ Ｐゴシック" charset="-128"/>
              </a:rPr>
              <a:t>Phoenix Country Day School, </a:t>
            </a:r>
            <a:r>
              <a:rPr lang="en-US" sz="1600">
                <a:solidFill>
                  <a:srgbClr val="000000"/>
                </a:solidFill>
                <a:latin typeface="Times New Roman" charset="0"/>
                <a:ea typeface="ＭＳ Ｐゴシック" charset="-128"/>
                <a:cs typeface="ＭＳ Ｐゴシック" charset="-128"/>
              </a:rPr>
              <a:t>Paradise Valley</a:t>
            </a:r>
            <a:r>
              <a:rPr lang="en-US" sz="1600">
                <a:latin typeface="Times New Roman" charset="0"/>
                <a:ea typeface="ＭＳ Ｐゴシック" charset="-128"/>
                <a:cs typeface="ＭＳ Ｐゴシック" charset="-128"/>
              </a:rPr>
              <a:t>, AZ</a:t>
            </a:r>
          </a:p>
          <a:p>
            <a:pPr marL="228600" indent="-228600">
              <a:spcBef>
                <a:spcPct val="0"/>
              </a:spcBef>
            </a:pPr>
            <a:r>
              <a:rPr lang="en-US" sz="1600" b="1">
                <a:latin typeface="Times New Roman" charset="0"/>
                <a:ea typeface="ＭＳ Ｐゴシック" charset="-128"/>
                <a:cs typeface="ＭＳ Ｐゴシック" charset="-128"/>
              </a:rPr>
              <a:t>7° (~777km) away from the epicenter</a:t>
            </a:r>
            <a:endParaRPr lang="en-US">
              <a:latin typeface="Arial" charset="0"/>
              <a:ea typeface="ＭＳ Ｐゴシック" charset="-128"/>
              <a:cs typeface="ＭＳ Ｐゴシック" charset="-128"/>
            </a:endParaRPr>
          </a:p>
          <a:p>
            <a:pPr marL="228600" indent="-228600" eaLnBrk="1" hangingPunct="1"/>
            <a:r>
              <a:rPr lang="en-US">
                <a:latin typeface="Arial" charset="0"/>
                <a:ea typeface="ＭＳ Ｐゴシック" charset="-128"/>
                <a:cs typeface="ＭＳ Ｐゴシック" charset="-128"/>
              </a:rPr>
              <a:t>Seismogram B was recorded at </a:t>
            </a:r>
            <a:r>
              <a:rPr lang="en-US" sz="1600">
                <a:latin typeface="Times New Roman" charset="0"/>
                <a:ea typeface="ＭＳ Ｐゴシック" charset="-128"/>
                <a:cs typeface="ＭＳ Ｐゴシック" charset="-128"/>
              </a:rPr>
              <a:t>Weston High School,Weston, MA </a:t>
            </a:r>
            <a:r>
              <a:rPr lang="en-US" sz="1600" b="1">
                <a:latin typeface="Times New Roman" charset="0"/>
                <a:ea typeface="ＭＳ Ｐゴシック" charset="-128"/>
                <a:cs typeface="ＭＳ Ｐゴシック" charset="-128"/>
              </a:rPr>
              <a:t>- 38° (4218km) away from the epicenter.</a:t>
            </a:r>
          </a:p>
          <a:p>
            <a:pPr marL="228600" indent="-228600" eaLnBrk="1" hangingPunct="1"/>
            <a:r>
              <a:rPr lang="en-US" sz="2400">
                <a:latin typeface="Arial" charset="0"/>
                <a:ea typeface="ＭＳ Ｐゴシック" charset="-128"/>
                <a:cs typeface="ＭＳ Ｐゴシック" charset="-128"/>
              </a:rPr>
              <a:t>Seismic energy decreases with distance for three primary reasons</a:t>
            </a:r>
          </a:p>
          <a:p>
            <a:pPr marL="228600" indent="-228600" eaLnBrk="1" hangingPunct="1">
              <a:buFontTx/>
              <a:buAutoNum type="arabicPeriod"/>
            </a:pPr>
            <a:r>
              <a:rPr lang="en-US" sz="2400">
                <a:latin typeface="Arial" charset="0"/>
                <a:ea typeface="ＭＳ Ｐゴシック" charset="-128"/>
                <a:cs typeface="ＭＳ Ｐゴシック" charset="-128"/>
              </a:rPr>
              <a:t>Geometric spreading - Energy released by an earthquake radiates in all directions.  Thus the energy is continuously being distributed over an ever growing area and the conservation of energy  and by the conservation of energy, results in a decreasing energy/area ratio. </a:t>
            </a:r>
          </a:p>
          <a:p>
            <a:pPr marL="228600" indent="-228600" eaLnBrk="1" hangingPunct="1">
              <a:buFontTx/>
              <a:buAutoNum type="arabicPeriod"/>
            </a:pPr>
            <a:r>
              <a:rPr lang="en-US" sz="2400">
                <a:latin typeface="Arial" charset="0"/>
                <a:ea typeface="ＭＳ Ｐゴシック" charset="-128"/>
                <a:cs typeface="ＭＳ Ｐゴシック" charset="-128"/>
              </a:rPr>
              <a:t>Scattering - Objects in Earth, acting as Huygen’s sources scatter energy in all directions.</a:t>
            </a:r>
          </a:p>
          <a:p>
            <a:pPr marL="228600" indent="-228600" eaLnBrk="1" hangingPunct="1">
              <a:buFontTx/>
              <a:buAutoNum type="arabicPeriod"/>
            </a:pPr>
            <a:r>
              <a:rPr lang="en-US" sz="2400">
                <a:latin typeface="Helvetica" charset="0"/>
                <a:ea typeface="ＭＳ Ｐゴシック" charset="-128"/>
                <a:cs typeface="ＭＳ Ｐゴシック" charset="-128"/>
              </a:rPr>
              <a:t>Anelasticity - Kinetic energy is converted to heat as the material is permanently deformed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42180F1-8950-DF44-9E95-319C8D5BCBBE}" type="slidenum">
              <a:rPr lang="en-US">
                <a:latin typeface="Arial" charset="0"/>
                <a:ea typeface="ＭＳ Ｐゴシック" charset="-128"/>
                <a:cs typeface="ＭＳ Ｐゴシック" charset="-128"/>
              </a:rPr>
              <a:pPr/>
              <a:t>23</a:t>
            </a:fld>
            <a:endParaRPr lang="en-US">
              <a:latin typeface="Arial" charset="0"/>
              <a:ea typeface="ＭＳ Ｐゴシック" charset="-128"/>
              <a:cs typeface="ＭＳ Ｐゴシック" charset="-128"/>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marL="228600" indent="-228600" eaLnBrk="1" hangingPunct="1"/>
            <a:endParaRPr lang="en-US" sz="1600" b="1">
              <a:latin typeface="Times New Roman" charset="0"/>
              <a:ea typeface="ＭＳ Ｐゴシック" charset="-128"/>
              <a:cs typeface="ＭＳ Ｐゴシック" charset="-128"/>
            </a:endParaRPr>
          </a:p>
          <a:p>
            <a:pPr marL="228600" indent="-228600" eaLnBrk="1" hangingPunct="1"/>
            <a:endParaRPr lang="en-US" sz="1600" b="1">
              <a:latin typeface="Times New Roman" charset="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A866B342-92E0-A844-8243-8B35375BBA76}" type="slidenum">
              <a:rPr lang="en-US">
                <a:latin typeface="Arial" charset="0"/>
                <a:ea typeface="ＭＳ Ｐゴシック" charset="-128"/>
                <a:cs typeface="ＭＳ Ｐゴシック" charset="-128"/>
              </a:rPr>
              <a:pPr/>
              <a:t>24</a:t>
            </a:fld>
            <a:endParaRPr lang="en-US">
              <a:latin typeface="Arial" charset="0"/>
              <a:ea typeface="ＭＳ Ｐゴシック" charset="-128"/>
              <a:cs typeface="ＭＳ Ｐゴシック" charset="-128"/>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The general increase in seismic wave speed with depth in the Earth causes a P wave to be continuously refracted away from the normal until a point is reached where it is headed back to the surface.  At this point, the ray path begins to bend towards the normal as it gets closer to the surface. The continuous increase with depth can be modeled as a series of thin layers, each with a uniform velocity.  A notable exception to the increasing velocity with depth in Earth is the decrease in velocity when going from the mantle to the outer core. This speed decrease bends rays in the other direction and creates a "P-wave Shadow Zone" between about 100 and 140 degrees distance (1 degree = 111.19 km). </a:t>
            </a:r>
          </a:p>
          <a:p>
            <a:pPr eaLnBrk="1" hangingPunct="1"/>
            <a:endParaRPr lang="en-US">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The model at the left does not take into account waves that diffract around the outer core of the earth.  Thus, the P wave shadow zone, like a person’s shadow on the surface of Earth, represents an area of low amplitude energy that has diffracted around an object. </a:t>
            </a:r>
          </a:p>
          <a:p>
            <a:pPr eaLnBrk="1" hangingPunct="1"/>
            <a:endParaRPr lang="en-US">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http://eqseis.geosc.psu.edu/~cammon/HTML/Classes/IntroQuakes/Notes/waves_and_interior.html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0DED9DF-9E7A-3F4F-8182-139A7604636B}" type="slidenum">
              <a:rPr lang="en-US">
                <a:latin typeface="Arial" charset="0"/>
                <a:ea typeface="ＭＳ Ｐゴシック" charset="-128"/>
                <a:cs typeface="ＭＳ Ｐゴシック" charset="-128"/>
              </a:rPr>
              <a:pPr/>
              <a:t>25</a:t>
            </a:fld>
            <a:endParaRPr lang="en-US">
              <a:latin typeface="Arial" charset="0"/>
              <a:ea typeface="ＭＳ Ｐゴシック" charset="-128"/>
              <a:cs typeface="ＭＳ Ｐゴシック" charset="-128"/>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B6DD4AE-4C92-724B-B4B7-DE9EECD37B03}" type="slidenum">
              <a:rPr lang="en-US">
                <a:latin typeface="Arial" charset="0"/>
                <a:ea typeface="ＭＳ Ｐゴシック" charset="-128"/>
                <a:cs typeface="ＭＳ Ｐゴシック" charset="-128"/>
              </a:rPr>
              <a:pPr/>
              <a:t>26</a:t>
            </a:fld>
            <a:endParaRPr lang="en-US">
              <a:latin typeface="Arial" charset="0"/>
              <a:ea typeface="ＭＳ Ｐゴシック" charset="-128"/>
              <a:cs typeface="ＭＳ Ｐゴシック" charset="-128"/>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A9ECED65-A7B7-F941-B524-6A641D517A81}" type="slidenum">
              <a:rPr lang="en-US">
                <a:latin typeface="Arial" charset="0"/>
                <a:ea typeface="ＭＳ Ｐゴシック" charset="-128"/>
                <a:cs typeface="ＭＳ Ｐゴシック" charset="-128"/>
              </a:rPr>
              <a:pPr/>
              <a:t>27</a:t>
            </a:fld>
            <a:endParaRPr lang="en-US">
              <a:latin typeface="Arial" charset="0"/>
              <a:ea typeface="ＭＳ Ｐゴシック" charset="-128"/>
              <a:cs typeface="ＭＳ Ｐゴシック" charset="-128"/>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340B56B0-E706-5C47-A54D-35B8B239E2F7}" type="slidenum">
              <a:rPr lang="en-US">
                <a:latin typeface="Arial" charset="0"/>
                <a:ea typeface="ＭＳ Ｐゴシック" charset="-128"/>
                <a:cs typeface="ＭＳ Ｐゴシック" charset="-128"/>
              </a:rPr>
              <a:pPr/>
              <a:t>4</a:t>
            </a:fld>
            <a:endParaRPr lang="en-US">
              <a:latin typeface="Arial" charset="0"/>
              <a:ea typeface="ＭＳ Ｐゴシック" charset="-128"/>
              <a:cs typeface="ＭＳ Ｐゴシック"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marL="228600" indent="-228600" eaLnBrk="1" hangingPunct="1"/>
            <a:r>
              <a:rPr lang="en-US">
                <a:latin typeface="Arial" charset="0"/>
                <a:ea typeface="ＭＳ Ｐゴシック" charset="-128"/>
                <a:cs typeface="ＭＳ Ｐゴシック" charset="-128"/>
              </a:rPr>
              <a:t>A seismometer illustrates Newton’s first law of motion by:</a:t>
            </a:r>
          </a:p>
          <a:p>
            <a:pPr marL="228600" indent="-228600" eaLnBrk="1" hangingPunct="1"/>
            <a:r>
              <a:rPr lang="en-US">
                <a:latin typeface="Arial" charset="0"/>
                <a:ea typeface="ＭＳ Ｐゴシック" charset="-128"/>
                <a:cs typeface="ＭＳ Ｐゴシック" charset="-128"/>
              </a:rPr>
              <a:t>The red magnet or mass is decoupled from the base of the seismometer through the knife edge hinge </a:t>
            </a:r>
            <a:r>
              <a:rPr lang="en-US">
                <a:solidFill>
                  <a:srgbClr val="C41D1F"/>
                </a:solidFill>
                <a:latin typeface="Arial" charset="0"/>
                <a:ea typeface="ＭＳ Ｐゴシック" charset="-128"/>
                <a:cs typeface="ＭＳ Ｐゴシック" charset="-128"/>
              </a:rPr>
              <a:t>and the spring</a:t>
            </a:r>
            <a:r>
              <a:rPr lang="en-US">
                <a:latin typeface="Arial" charset="0"/>
                <a:ea typeface="ＭＳ Ｐゴシック" charset="-128"/>
                <a:cs typeface="ＭＳ Ｐゴシック" charset="-128"/>
              </a:rPr>
              <a:t>.  Thus when the seismometer is acted upon by an external force, in this case an earthquake, initially the mass remains at rest while the base of the seismometer or the ground is set into motion.</a:t>
            </a:r>
          </a:p>
          <a:p>
            <a:pPr marL="228600" indent="-228600"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35699E7-18E8-0D44-8E59-5CE10EFF9E4F}" type="slidenum">
              <a:rPr lang="en-US">
                <a:latin typeface="Arial" charset="0"/>
                <a:ea typeface="ＭＳ Ｐゴシック" charset="-128"/>
                <a:cs typeface="ＭＳ Ｐゴシック" charset="-128"/>
              </a:rPr>
              <a:pPr/>
              <a:t>5</a:t>
            </a:fld>
            <a:endParaRPr lang="en-US">
              <a:latin typeface="Arial" charset="0"/>
              <a:ea typeface="ＭＳ Ｐゴシック" charset="-128"/>
              <a:cs typeface="ＭＳ Ｐゴシック"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FD41BE0C-D068-004E-B7D5-2E40823A9D9B}" type="slidenum">
              <a:rPr lang="en-US">
                <a:latin typeface="Arial" charset="0"/>
                <a:ea typeface="ＭＳ Ｐゴシック" charset="-128"/>
                <a:cs typeface="ＭＳ Ｐゴシック" charset="-128"/>
              </a:rPr>
              <a:pPr/>
              <a:t>6</a:t>
            </a:fld>
            <a:endParaRPr lang="en-US">
              <a:latin typeface="Arial" charset="0"/>
              <a:ea typeface="ＭＳ Ｐゴシック" charset="-128"/>
              <a:cs typeface="ＭＳ Ｐゴシック" charset="-128"/>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The oil pot is missing in the second seismometer.  Thus, momentum of the mass continues on with only a small amount of friction to slow it down.  Conversely the motion of the  boom in the top figure is acted upon by an external force, in this case the oil pot and plunger resist it, thus damping out the motion.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026075D8-4F21-CA47-AF3E-22A767276421}" type="slidenum">
              <a:rPr lang="en-US">
                <a:latin typeface="Arial" charset="0"/>
                <a:ea typeface="ＭＳ Ｐゴシック" charset="-128"/>
                <a:cs typeface="ＭＳ Ｐゴシック" charset="-128"/>
              </a:rPr>
              <a:pPr/>
              <a:t>7</a:t>
            </a:fld>
            <a:endParaRPr lang="en-US">
              <a:latin typeface="Arial" charset="0"/>
              <a:ea typeface="ＭＳ Ｐゴシック" charset="-128"/>
              <a:cs typeface="ＭＳ Ｐゴシック" charset="-128"/>
            </a:endParaRPr>
          </a:p>
        </p:txBody>
      </p:sp>
      <p:sp>
        <p:nvSpPr>
          <p:cNvPr id="27651" name="Rectangle 2"/>
          <p:cNvSpPr>
            <a:spLocks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820E04B7-EDF4-9944-BF92-E0C4E02A83F6}" type="slidenum">
              <a:rPr lang="en-US">
                <a:latin typeface="Arial" charset="0"/>
                <a:ea typeface="ＭＳ Ｐゴシック" charset="-128"/>
                <a:cs typeface="ＭＳ Ｐゴシック" charset="-128"/>
              </a:rPr>
              <a:pPr/>
              <a:t>8</a:t>
            </a:fld>
            <a:endParaRPr lang="en-US">
              <a:latin typeface="Arial" charset="0"/>
              <a:ea typeface="ＭＳ Ｐゴシック" charset="-128"/>
              <a:cs typeface="ＭＳ Ｐゴシック" charset="-128"/>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The passing of the magnet on the end of the boom over the coil of wire induces a current in the wire due to electromagnetic induction.  The polarity of the voltage depends on the direction of the magnet motion relative to the coil.   As the magnet moves down, the magnetic field lines cross the coil in one direction, and the opposite occurs when the magnet moves up.  The amplitude of the voltage depends on how fast the field lines cross the coil, which means the voltage amplitude depends on the velocity of the magnet relative to the coil.  Thus a seismograph is a velocity sensor and the maximum voltage (and velocity) occurs at the center of the oscillation while the displacement of the magnetic relative to the coil is zero.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7E7354D-42EA-0C4A-84E5-6899680FCE5C}" type="slidenum">
              <a:rPr lang="en-US">
                <a:latin typeface="Arial" charset="0"/>
                <a:ea typeface="ＭＳ Ｐゴシック" charset="-128"/>
                <a:cs typeface="ＭＳ Ｐゴシック" charset="-128"/>
              </a:rPr>
              <a:pPr/>
              <a:t>9</a:t>
            </a:fld>
            <a:endParaRPr lang="en-US">
              <a:latin typeface="Arial" charset="0"/>
              <a:ea typeface="ＭＳ Ｐゴシック" charset="-128"/>
              <a:cs typeface="ＭＳ Ｐゴシック" charset="-128"/>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4EC14E5C-62B8-9E4B-9518-F71FBEFA1A66}" type="slidenum">
              <a:rPr lang="en-US">
                <a:latin typeface="Arial" charset="0"/>
                <a:ea typeface="ＭＳ Ｐゴシック" charset="-128"/>
                <a:cs typeface="ＭＳ Ｐゴシック" charset="-128"/>
              </a:rPr>
              <a:pPr/>
              <a:t>10</a:t>
            </a:fld>
            <a:endParaRPr lang="en-US">
              <a:latin typeface="Arial" charset="0"/>
              <a:ea typeface="ＭＳ Ｐゴシック" charset="-128"/>
              <a:cs typeface="ＭＳ Ｐゴシック" charset="-128"/>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a:latin typeface="Arial" charset="0"/>
                <a:ea typeface="ＭＳ Ｐゴシック" charset="-128"/>
                <a:cs typeface="ＭＳ Ｐゴシック" charset="-128"/>
              </a:rPr>
              <a:t>The P wave shows motion primarily on the vertical axis which is nearly parallel to the direction it is traveling.  Thus, the P wave is longitudinal.  The S wave shows motion primarily on the two horizontal components which are perpendicular to the direction the wave is traveling.  Thus the S-wave is transverse.  </a:t>
            </a:r>
          </a:p>
          <a:p>
            <a:pPr eaLnBrk="1" hangingPunct="1"/>
            <a:endParaRPr lang="en-US">
              <a:latin typeface="Arial" charset="0"/>
              <a:ea typeface="ＭＳ Ｐゴシック" charset="-128"/>
              <a:cs typeface="ＭＳ Ｐゴシック" charset="-128"/>
            </a:endParaRPr>
          </a:p>
          <a:p>
            <a:pPr eaLnBrk="1" hangingPunct="1"/>
            <a:r>
              <a:rPr lang="en-US">
                <a:latin typeface="Arial" charset="0"/>
                <a:ea typeface="ＭＳ Ｐゴシック" charset="-128"/>
                <a:cs typeface="ＭＳ Ｐゴシック" charset="-128"/>
              </a:rPr>
              <a:t>A careful analysis of the seismograms shows that there are actually two types of surface waves that arrive.  At first the seismogram indicates that they are recorded primarily on the horizontal components indicating a transverse wave (called a Love Wave).  While at approximately 35 minutes, a second type of surface wave arrives that is recorded on all components and it has an elliptical motion (a Rayleigh Wave).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FEA8E8-1CDD-BB41-9F74-D7AA2D4EC9E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DC68739-B521-E84E-B217-3EC0E4222AD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B2FF85-779F-5B44-9F38-E4F30D204A4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BBDCD1-970C-3B45-98DE-C625C9BE0BA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12340E-1FBC-9E4F-83B3-EBA60E6D5A5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3C0FF4-070C-DE44-8833-B954B1ACF42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8FC22B4-227D-AA48-AE62-F1CC739784F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F5A9906-D598-FA4B-BDB6-27D13BE2D7E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30C194B-E285-DE47-8DED-EF0F7A9644A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9F646C2-8415-3E40-B458-6D95438BAAF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1F177EB-3311-384E-9594-4140233048E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latin typeface="Arial" pitchFamily="-111" charset="0"/>
                <a:ea typeface="ＭＳ Ｐゴシック" pitchFamily="-111" charset="-128"/>
                <a:cs typeface="ＭＳ Ｐゴシック" pitchFamily="-111" charset="-128"/>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atin typeface="Arial" pitchFamily="-111" charset="0"/>
                <a:ea typeface="ＭＳ Ｐゴシック" pitchFamily="-111" charset="-128"/>
                <a:cs typeface="ＭＳ Ｐゴシック" pitchFamily="-111" charset="-128"/>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atin typeface="Arial" pitchFamily="-111" charset="0"/>
                <a:ea typeface="ＭＳ Ｐゴシック" pitchFamily="-111" charset="-128"/>
                <a:cs typeface="ＭＳ Ｐゴシック" pitchFamily="-111" charset="-128"/>
              </a:defRPr>
            </a:lvl1pPr>
          </a:lstStyle>
          <a:p>
            <a:pPr>
              <a:defRPr/>
            </a:pPr>
            <a:fld id="{1D5B9815-6E01-F94B-B24D-12CBAB5FE16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eaLnBrk="0" fontAlgn="base" hangingPunct="0">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video" Target="file://localhost/Users/michaelrhubenthal/Projects/Educational%20Activitites/Chuck%20Annimations/nevada-2008.mov" TargetMode="External"/><Relationship Id="rId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16.png"/><Relationship Id="rId1" Type="http://schemas.openxmlformats.org/officeDocument/2006/relationships/video" Target="file://localhost/Users/michaelrhubenthal/Projects/Educational%20Activitites/geoPHYSICSWarmUps/Event_2008_152_04_37_56.mov" TargetMode="External"/><Relationship Id="rId2"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762000" y="2895600"/>
            <a:ext cx="7772400" cy="1143000"/>
          </a:xfrm>
        </p:spPr>
        <p:txBody>
          <a:bodyPr/>
          <a:lstStyle/>
          <a:p>
            <a:pPr eaLnBrk="1" hangingPunct="1"/>
            <a:r>
              <a:rPr lang="en-US"/>
              <a:t>geoPHYSICS </a:t>
            </a:r>
          </a:p>
        </p:txBody>
      </p:sp>
      <p:pic>
        <p:nvPicPr>
          <p:cNvPr id="15363" name="Picture 4" descr="IRIS Logo2Cw-oText"/>
          <p:cNvPicPr>
            <a:picLocks noChangeAspect="1" noChangeArrowheads="1"/>
          </p:cNvPicPr>
          <p:nvPr/>
        </p:nvPicPr>
        <p:blipFill>
          <a:blip r:embed="rId3"/>
          <a:srcRect/>
          <a:stretch>
            <a:fillRect/>
          </a:stretch>
        </p:blipFill>
        <p:spPr bwMode="auto">
          <a:xfrm>
            <a:off x="3429000" y="914400"/>
            <a:ext cx="2260600" cy="1784350"/>
          </a:xfrm>
          <a:prstGeom prst="rect">
            <a:avLst/>
          </a:prstGeom>
          <a:noFill/>
          <a:ln w="9525">
            <a:noFill/>
            <a:miter lim="800000"/>
            <a:headEnd/>
            <a:tailEnd/>
          </a:ln>
        </p:spPr>
      </p:pic>
      <p:sp>
        <p:nvSpPr>
          <p:cNvPr id="15364" name="Rectangle 5"/>
          <p:cNvSpPr>
            <a:spLocks noGrp="1" noChangeArrowheads="1"/>
          </p:cNvSpPr>
          <p:nvPr>
            <p:ph type="subTitle" idx="1"/>
          </p:nvPr>
        </p:nvSpPr>
        <p:spPr>
          <a:xfrm>
            <a:off x="1371600" y="4267200"/>
            <a:ext cx="6629400" cy="762000"/>
          </a:xfrm>
        </p:spPr>
        <p:txBody>
          <a:bodyPr/>
          <a:lstStyle/>
          <a:p>
            <a:pPr eaLnBrk="1" hangingPunct="1"/>
            <a:r>
              <a:rPr lang="en-US" dirty="0"/>
              <a:t>Warm-ups for your physics classes</a:t>
            </a:r>
          </a:p>
          <a:p>
            <a:pPr eaLnBrk="1" hangingPunct="1"/>
            <a:r>
              <a:rPr lang="en-US" sz="2000" dirty="0"/>
              <a:t>Presented at NSTA 2010 – Philadelphia, PA</a:t>
            </a:r>
          </a:p>
        </p:txBody>
      </p:sp>
      <p:sp>
        <p:nvSpPr>
          <p:cNvPr id="15365" name="Rectangle 6"/>
          <p:cNvSpPr>
            <a:spLocks noChangeArrowheads="1"/>
          </p:cNvSpPr>
          <p:nvPr/>
        </p:nvSpPr>
        <p:spPr bwMode="auto">
          <a:xfrm>
            <a:off x="76200" y="6388100"/>
            <a:ext cx="4495800" cy="366713"/>
          </a:xfrm>
          <a:prstGeom prst="rect">
            <a:avLst/>
          </a:prstGeom>
          <a:noFill/>
          <a:ln w="9525">
            <a:noFill/>
            <a:miter lim="800000"/>
            <a:headEnd/>
            <a:tailEnd/>
          </a:ln>
        </p:spPr>
        <p:txBody>
          <a:bodyPr>
            <a:prstTxWarp prst="textNoShape">
              <a:avLst/>
            </a:prstTxWarp>
            <a:spAutoFit/>
          </a:bodyPr>
          <a:lstStyle/>
          <a:p>
            <a:pPr eaLnBrk="0" hangingPunct="0"/>
            <a:r>
              <a:rPr lang="en-US" sz="1800"/>
              <a:t>John Taber &amp; Michael Hubenthal</a:t>
            </a:r>
          </a:p>
        </p:txBody>
      </p:sp>
      <p:sp>
        <p:nvSpPr>
          <p:cNvPr id="15366" name="Rectangle 7"/>
          <p:cNvSpPr>
            <a:spLocks noChangeArrowheads="1"/>
          </p:cNvSpPr>
          <p:nvPr/>
        </p:nvSpPr>
        <p:spPr bwMode="auto">
          <a:xfrm>
            <a:off x="7543800" y="6376988"/>
            <a:ext cx="1479550" cy="366712"/>
          </a:xfrm>
          <a:prstGeom prst="rect">
            <a:avLst/>
          </a:prstGeom>
          <a:noFill/>
          <a:ln w="9525">
            <a:noFill/>
            <a:miter lim="800000"/>
            <a:headEnd/>
            <a:tailEnd/>
          </a:ln>
        </p:spPr>
        <p:txBody>
          <a:bodyPr wrap="none">
            <a:prstTxWarp prst="textNoShape">
              <a:avLst/>
            </a:prstTxWarp>
            <a:spAutoFit/>
          </a:bodyPr>
          <a:lstStyle/>
          <a:p>
            <a:pPr eaLnBrk="0" hangingPunct="0"/>
            <a:r>
              <a:rPr lang="en-US" sz="1800"/>
              <a:t>www.iris.edu</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2770" name="Picture 6" descr="Picture 1"/>
          <p:cNvPicPr>
            <a:picLocks noChangeAspect="1" noChangeArrowheads="1"/>
          </p:cNvPicPr>
          <p:nvPr/>
        </p:nvPicPr>
        <p:blipFill>
          <a:blip r:embed="rId3"/>
          <a:srcRect/>
          <a:stretch>
            <a:fillRect/>
          </a:stretch>
        </p:blipFill>
        <p:spPr bwMode="auto">
          <a:xfrm>
            <a:off x="0" y="1298575"/>
            <a:ext cx="7391400" cy="5559425"/>
          </a:xfrm>
          <a:prstGeom prst="rect">
            <a:avLst/>
          </a:prstGeom>
          <a:noFill/>
          <a:ln w="9525">
            <a:noFill/>
            <a:miter lim="800000"/>
            <a:headEnd/>
            <a:tailEnd/>
          </a:ln>
        </p:spPr>
      </p:pic>
      <p:sp>
        <p:nvSpPr>
          <p:cNvPr id="32771" name="Text Box 7"/>
          <p:cNvSpPr txBox="1">
            <a:spLocks noChangeArrowheads="1"/>
          </p:cNvSpPr>
          <p:nvPr/>
        </p:nvSpPr>
        <p:spPr bwMode="auto">
          <a:xfrm>
            <a:off x="6477000" y="5562600"/>
            <a:ext cx="18288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Earthquake</a:t>
            </a:r>
          </a:p>
        </p:txBody>
      </p:sp>
      <p:sp>
        <p:nvSpPr>
          <p:cNvPr id="32772" name="Text Box 8"/>
          <p:cNvSpPr txBox="1">
            <a:spLocks noChangeArrowheads="1"/>
          </p:cNvSpPr>
          <p:nvPr/>
        </p:nvSpPr>
        <p:spPr bwMode="auto">
          <a:xfrm>
            <a:off x="1676400" y="1981200"/>
            <a:ext cx="15240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endParaRPr lang="en-US"/>
          </a:p>
        </p:txBody>
      </p:sp>
      <p:sp>
        <p:nvSpPr>
          <p:cNvPr id="32773" name="Text Box 9"/>
          <p:cNvSpPr txBox="1">
            <a:spLocks noChangeArrowheads="1"/>
          </p:cNvSpPr>
          <p:nvPr/>
        </p:nvSpPr>
        <p:spPr bwMode="auto">
          <a:xfrm>
            <a:off x="304800" y="1600200"/>
            <a:ext cx="2667000" cy="457200"/>
          </a:xfrm>
          <a:prstGeom prst="rect">
            <a:avLst/>
          </a:prstGeom>
          <a:noFill/>
          <a:ln w="9525">
            <a:noFill/>
            <a:miter lim="800000"/>
            <a:headEnd/>
            <a:tailEnd/>
          </a:ln>
        </p:spPr>
        <p:txBody>
          <a:bodyPr>
            <a:prstTxWarp prst="textNoShape">
              <a:avLst/>
            </a:prstTxWarp>
            <a:spAutoFit/>
          </a:bodyPr>
          <a:lstStyle/>
          <a:p>
            <a:pPr eaLnBrk="0" hangingPunct="0"/>
            <a:r>
              <a:rPr lang="en-US"/>
              <a:t>Recording Station</a:t>
            </a:r>
          </a:p>
        </p:txBody>
      </p:sp>
      <p:sp>
        <p:nvSpPr>
          <p:cNvPr id="32774" name="Text Box 10"/>
          <p:cNvSpPr txBox="1">
            <a:spLocks noChangeArrowheads="1"/>
          </p:cNvSpPr>
          <p:nvPr/>
        </p:nvSpPr>
        <p:spPr bwMode="auto">
          <a:xfrm>
            <a:off x="0" y="228600"/>
            <a:ext cx="8763000" cy="8223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Which type(s) of seismic waves are transverse and which are longitudinal? What makes you think so?</a:t>
            </a:r>
          </a:p>
        </p:txBody>
      </p:sp>
      <p:sp>
        <p:nvSpPr>
          <p:cNvPr id="32775" name="Text Box 11"/>
          <p:cNvSpPr txBox="1">
            <a:spLocks noChangeArrowheads="1"/>
          </p:cNvSpPr>
          <p:nvPr/>
        </p:nvSpPr>
        <p:spPr bwMode="auto">
          <a:xfrm>
            <a:off x="2743200" y="3429000"/>
            <a:ext cx="30480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S &amp; P Wave Path</a:t>
            </a:r>
          </a:p>
        </p:txBody>
      </p:sp>
      <p:sp>
        <p:nvSpPr>
          <p:cNvPr id="32776" name="Text Box 12"/>
          <p:cNvSpPr txBox="1">
            <a:spLocks noChangeArrowheads="1"/>
          </p:cNvSpPr>
          <p:nvPr/>
        </p:nvSpPr>
        <p:spPr bwMode="auto">
          <a:xfrm>
            <a:off x="5410200" y="2895600"/>
            <a:ext cx="29718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Surface wave path</a:t>
            </a:r>
          </a:p>
        </p:txBody>
      </p:sp>
      <p:sp>
        <p:nvSpPr>
          <p:cNvPr id="32777" name="Line 14"/>
          <p:cNvSpPr>
            <a:spLocks noChangeShapeType="1"/>
          </p:cNvSpPr>
          <p:nvPr/>
        </p:nvSpPr>
        <p:spPr bwMode="auto">
          <a:xfrm rot="10800000" flipH="1">
            <a:off x="2971800" y="2057400"/>
            <a:ext cx="1066800" cy="609600"/>
          </a:xfrm>
          <a:prstGeom prst="line">
            <a:avLst/>
          </a:prstGeom>
          <a:noFill/>
          <a:ln w="38100">
            <a:solidFill>
              <a:schemeClr val="tx1"/>
            </a:solidFill>
            <a:round/>
            <a:headEnd type="stealth" w="med" len="med"/>
            <a:tailEnd type="stealth" w="med" len="med"/>
          </a:ln>
        </p:spPr>
        <p:txBody>
          <a:bodyPr>
            <a:prstTxWarp prst="textNoShape">
              <a:avLst/>
            </a:prstTxWarp>
          </a:bodyPr>
          <a:lstStyle/>
          <a:p>
            <a:endParaRPr lang="en-US"/>
          </a:p>
        </p:txBody>
      </p:sp>
      <p:sp>
        <p:nvSpPr>
          <p:cNvPr id="32778" name="Line 15"/>
          <p:cNvSpPr>
            <a:spLocks noChangeShapeType="1"/>
          </p:cNvSpPr>
          <p:nvPr/>
        </p:nvSpPr>
        <p:spPr bwMode="auto">
          <a:xfrm>
            <a:off x="2819400" y="2286000"/>
            <a:ext cx="1295400" cy="152400"/>
          </a:xfrm>
          <a:prstGeom prst="line">
            <a:avLst/>
          </a:prstGeom>
          <a:noFill/>
          <a:ln w="38100">
            <a:solidFill>
              <a:schemeClr val="tx1"/>
            </a:solidFill>
            <a:round/>
            <a:headEnd type="stealth" w="med" len="med"/>
            <a:tailEnd type="stealth" w="med" len="med"/>
          </a:ln>
        </p:spPr>
        <p:txBody>
          <a:bodyPr>
            <a:prstTxWarp prst="textNoShape">
              <a:avLst/>
            </a:prstTxWarp>
          </a:bodyPr>
          <a:lstStyle/>
          <a:p>
            <a:endParaRPr lang="en-US"/>
          </a:p>
        </p:txBody>
      </p:sp>
      <p:sp>
        <p:nvSpPr>
          <p:cNvPr id="32779" name="Line 16"/>
          <p:cNvSpPr>
            <a:spLocks noChangeShapeType="1"/>
          </p:cNvSpPr>
          <p:nvPr/>
        </p:nvSpPr>
        <p:spPr bwMode="auto">
          <a:xfrm flipH="1">
            <a:off x="3505200" y="1828800"/>
            <a:ext cx="0" cy="1066800"/>
          </a:xfrm>
          <a:prstGeom prst="line">
            <a:avLst/>
          </a:prstGeom>
          <a:noFill/>
          <a:ln w="38100">
            <a:solidFill>
              <a:schemeClr val="tx1"/>
            </a:solidFill>
            <a:round/>
            <a:headEnd type="stealth" w="med" len="med"/>
            <a:tailEnd type="stealth" w="med" len="med"/>
          </a:ln>
        </p:spPr>
        <p:txBody>
          <a:bodyPr>
            <a:prstTxWarp prst="textNoShape">
              <a:avLst/>
            </a:prstTxWarp>
          </a:bodyPr>
          <a:lstStyle/>
          <a:p>
            <a:endParaRPr lang="en-US"/>
          </a:p>
        </p:txBody>
      </p:sp>
      <p:sp>
        <p:nvSpPr>
          <p:cNvPr id="32780" name="Rectangle 17"/>
          <p:cNvSpPr>
            <a:spLocks/>
          </p:cNvSpPr>
          <p:nvPr/>
        </p:nvSpPr>
        <p:spPr bwMode="auto">
          <a:xfrm>
            <a:off x="3124200" y="1295400"/>
            <a:ext cx="814388" cy="376238"/>
          </a:xfrm>
          <a:prstGeom prst="rect">
            <a:avLst/>
          </a:prstGeom>
          <a:noFill/>
          <a:ln w="12700">
            <a:noFill/>
            <a:miter lim="800000"/>
            <a:headEnd/>
            <a:tailEnd/>
          </a:ln>
        </p:spPr>
        <p:txBody>
          <a:bodyPr wrap="none" lIns="50800" tIns="50800" rIns="50800" bIns="50800" anchor="ctr">
            <a:prstTxWarp prst="textNoShape">
              <a:avLst/>
            </a:prstTxWarp>
            <a:spAutoFit/>
          </a:bodyPr>
          <a:lstStyle/>
          <a:p>
            <a:pPr algn="ctr"/>
            <a:r>
              <a:rPr lang="en-US" sz="1800">
                <a:latin typeface="Gill Sans" charset="0"/>
                <a:ea typeface="Gill Sans" charset="0"/>
                <a:cs typeface="Gill Sans" charset="0"/>
                <a:sym typeface="Gill Sans" charset="0"/>
              </a:rPr>
              <a:t>Vertical</a:t>
            </a:r>
          </a:p>
        </p:txBody>
      </p:sp>
      <p:sp>
        <p:nvSpPr>
          <p:cNvPr id="32781" name="Rectangle 18"/>
          <p:cNvSpPr>
            <a:spLocks/>
          </p:cNvSpPr>
          <p:nvPr/>
        </p:nvSpPr>
        <p:spPr bwMode="auto">
          <a:xfrm>
            <a:off x="4038600" y="2362200"/>
            <a:ext cx="528638" cy="376238"/>
          </a:xfrm>
          <a:prstGeom prst="rect">
            <a:avLst/>
          </a:prstGeom>
          <a:noFill/>
          <a:ln w="12700">
            <a:noFill/>
            <a:miter lim="800000"/>
            <a:headEnd/>
            <a:tailEnd/>
          </a:ln>
        </p:spPr>
        <p:txBody>
          <a:bodyPr wrap="none" lIns="50800" tIns="50800" rIns="50800" bIns="50800" anchor="ctr">
            <a:prstTxWarp prst="textNoShape">
              <a:avLst/>
            </a:prstTxWarp>
            <a:spAutoFit/>
          </a:bodyPr>
          <a:lstStyle/>
          <a:p>
            <a:pPr algn="ctr"/>
            <a:r>
              <a:rPr lang="en-US" sz="1800">
                <a:latin typeface="Gill Sans" charset="0"/>
                <a:ea typeface="Gill Sans" charset="0"/>
                <a:cs typeface="Gill Sans" charset="0"/>
                <a:sym typeface="Gill Sans" charset="0"/>
              </a:rPr>
              <a:t>E-W</a:t>
            </a:r>
          </a:p>
        </p:txBody>
      </p:sp>
      <p:sp>
        <p:nvSpPr>
          <p:cNvPr id="32782" name="Rectangle 19"/>
          <p:cNvSpPr>
            <a:spLocks/>
          </p:cNvSpPr>
          <p:nvPr/>
        </p:nvSpPr>
        <p:spPr bwMode="auto">
          <a:xfrm>
            <a:off x="4038600" y="1676400"/>
            <a:ext cx="458788" cy="376238"/>
          </a:xfrm>
          <a:prstGeom prst="rect">
            <a:avLst/>
          </a:prstGeom>
          <a:noFill/>
          <a:ln w="12700">
            <a:noFill/>
            <a:miter lim="800000"/>
            <a:headEnd/>
            <a:tailEnd/>
          </a:ln>
        </p:spPr>
        <p:txBody>
          <a:bodyPr wrap="none" lIns="50800" tIns="50800" rIns="50800" bIns="50800" anchor="ctr">
            <a:prstTxWarp prst="textNoShape">
              <a:avLst/>
            </a:prstTxWarp>
            <a:spAutoFit/>
          </a:bodyPr>
          <a:lstStyle/>
          <a:p>
            <a:pPr algn="ctr"/>
            <a:r>
              <a:rPr lang="en-US" sz="1800">
                <a:latin typeface="Gill Sans" charset="0"/>
                <a:ea typeface="Gill Sans" charset="0"/>
                <a:cs typeface="Gill Sans" charset="0"/>
                <a:sym typeface="Gill Sans" charset="0"/>
              </a:rPr>
              <a:t>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Picture 3" descr="Picture 1"/>
          <p:cNvPicPr>
            <a:picLocks noChangeAspect="1" noChangeArrowheads="1"/>
          </p:cNvPicPr>
          <p:nvPr/>
        </p:nvPicPr>
        <p:blipFill>
          <a:blip r:embed="rId3"/>
          <a:srcRect/>
          <a:stretch>
            <a:fillRect/>
          </a:stretch>
        </p:blipFill>
        <p:spPr bwMode="auto">
          <a:xfrm>
            <a:off x="2209800" y="2895600"/>
            <a:ext cx="4724400" cy="3554413"/>
          </a:xfrm>
          <a:prstGeom prst="rect">
            <a:avLst/>
          </a:prstGeom>
          <a:noFill/>
          <a:ln w="9525">
            <a:noFill/>
            <a:miter lim="800000"/>
            <a:headEnd/>
            <a:tailEnd/>
          </a:ln>
        </p:spPr>
      </p:pic>
      <p:sp>
        <p:nvSpPr>
          <p:cNvPr id="34819" name="Rectangle 5"/>
          <p:cNvSpPr>
            <a:spLocks noChangeArrowheads="1"/>
          </p:cNvSpPr>
          <p:nvPr/>
        </p:nvSpPr>
        <p:spPr bwMode="auto">
          <a:xfrm>
            <a:off x="533400" y="304800"/>
            <a:ext cx="7891463" cy="2468563"/>
          </a:xfrm>
          <a:prstGeom prst="rect">
            <a:avLst/>
          </a:prstGeom>
          <a:noFill/>
          <a:ln w="76200">
            <a:solidFill>
              <a:srgbClr val="C41D1F"/>
            </a:solidFill>
            <a:miter lim="800000"/>
            <a:headEnd/>
            <a:tailEnd/>
          </a:ln>
        </p:spPr>
        <p:txBody>
          <a:bodyPr>
            <a:prstTxWarp prst="textNoShape">
              <a:avLst/>
            </a:prstTxWarp>
            <a:spAutoFit/>
          </a:bodyPr>
          <a:lstStyle/>
          <a:p>
            <a:pPr>
              <a:spcBef>
                <a:spcPct val="30000"/>
              </a:spcBef>
            </a:pPr>
            <a:r>
              <a:rPr lang="en-US"/>
              <a:t>The P wave (</a:t>
            </a:r>
            <a:r>
              <a:rPr lang="en-US">
                <a:solidFill>
                  <a:srgbClr val="C41D1F"/>
                </a:solidFill>
              </a:rPr>
              <a:t>Longitudinal</a:t>
            </a:r>
            <a:r>
              <a:rPr lang="en-US"/>
              <a:t>) shows motion primarily on the vertical axis which is nearly parallel to the direction it is traveling.</a:t>
            </a:r>
          </a:p>
          <a:p>
            <a:pPr>
              <a:spcBef>
                <a:spcPct val="30000"/>
              </a:spcBef>
            </a:pPr>
            <a:r>
              <a:rPr lang="en-US"/>
              <a:t>The S wave (</a:t>
            </a:r>
            <a:r>
              <a:rPr lang="en-US">
                <a:solidFill>
                  <a:srgbClr val="C41D1F"/>
                </a:solidFill>
              </a:rPr>
              <a:t>Transverse</a:t>
            </a:r>
            <a:r>
              <a:rPr lang="en-US"/>
              <a:t>)shows motion primarily on the two horizontal components which are perpendicular to the direction the wave is traveling.</a:t>
            </a:r>
          </a:p>
        </p:txBody>
      </p:sp>
      <p:sp>
        <p:nvSpPr>
          <p:cNvPr id="34820" name="Line 6"/>
          <p:cNvSpPr>
            <a:spLocks noChangeShapeType="1"/>
          </p:cNvSpPr>
          <p:nvPr/>
        </p:nvSpPr>
        <p:spPr bwMode="auto">
          <a:xfrm flipV="1">
            <a:off x="1219200" y="5638800"/>
            <a:ext cx="38100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4821" name="Text Box 7"/>
          <p:cNvSpPr txBox="1">
            <a:spLocks noChangeArrowheads="1"/>
          </p:cNvSpPr>
          <p:nvPr/>
        </p:nvSpPr>
        <p:spPr bwMode="auto">
          <a:xfrm>
            <a:off x="838200" y="5715000"/>
            <a:ext cx="6096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b="1"/>
              <a:t>?</a:t>
            </a:r>
          </a:p>
        </p:txBody>
      </p:sp>
      <p:sp>
        <p:nvSpPr>
          <p:cNvPr id="34822" name="Text Box 8"/>
          <p:cNvSpPr txBox="1">
            <a:spLocks noChangeArrowheads="1"/>
          </p:cNvSpPr>
          <p:nvPr/>
        </p:nvSpPr>
        <p:spPr bwMode="auto">
          <a:xfrm>
            <a:off x="7848600" y="3505200"/>
            <a:ext cx="9144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b="1"/>
              <a:t>?</a:t>
            </a:r>
          </a:p>
        </p:txBody>
      </p:sp>
      <p:sp>
        <p:nvSpPr>
          <p:cNvPr id="34823" name="Line 9"/>
          <p:cNvSpPr>
            <a:spLocks noChangeShapeType="1"/>
          </p:cNvSpPr>
          <p:nvPr/>
        </p:nvSpPr>
        <p:spPr bwMode="auto">
          <a:xfrm flipH="1">
            <a:off x="5486400" y="3810000"/>
            <a:ext cx="2362200" cy="1219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533400" y="304800"/>
            <a:ext cx="7010400" cy="11874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Assuming the same construction and materials, which building would be the safest from shaking during and earthquake and why?</a:t>
            </a:r>
          </a:p>
        </p:txBody>
      </p:sp>
      <p:sp>
        <p:nvSpPr>
          <p:cNvPr id="36867" name="Rectangle 4"/>
          <p:cNvSpPr>
            <a:spLocks noChangeArrowheads="1"/>
          </p:cNvSpPr>
          <p:nvPr/>
        </p:nvSpPr>
        <p:spPr bwMode="auto">
          <a:xfrm>
            <a:off x="12192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68" name="Rectangle 5"/>
          <p:cNvSpPr>
            <a:spLocks noChangeArrowheads="1"/>
          </p:cNvSpPr>
          <p:nvPr/>
        </p:nvSpPr>
        <p:spPr bwMode="auto">
          <a:xfrm>
            <a:off x="14478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69" name="Rectangle 6"/>
          <p:cNvSpPr>
            <a:spLocks noChangeArrowheads="1"/>
          </p:cNvSpPr>
          <p:nvPr/>
        </p:nvSpPr>
        <p:spPr bwMode="auto">
          <a:xfrm>
            <a:off x="12192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0" name="Rectangle 7"/>
          <p:cNvSpPr>
            <a:spLocks noChangeArrowheads="1"/>
          </p:cNvSpPr>
          <p:nvPr/>
        </p:nvSpPr>
        <p:spPr bwMode="auto">
          <a:xfrm>
            <a:off x="14478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1" name="Rectangle 8"/>
          <p:cNvSpPr>
            <a:spLocks noChangeArrowheads="1"/>
          </p:cNvSpPr>
          <p:nvPr/>
        </p:nvSpPr>
        <p:spPr bwMode="auto">
          <a:xfrm>
            <a:off x="12192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2" name="Rectangle 9"/>
          <p:cNvSpPr>
            <a:spLocks noChangeArrowheads="1"/>
          </p:cNvSpPr>
          <p:nvPr/>
        </p:nvSpPr>
        <p:spPr bwMode="auto">
          <a:xfrm>
            <a:off x="14478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3" name="Rectangle 10"/>
          <p:cNvSpPr>
            <a:spLocks noChangeArrowheads="1"/>
          </p:cNvSpPr>
          <p:nvPr/>
        </p:nvSpPr>
        <p:spPr bwMode="auto">
          <a:xfrm>
            <a:off x="12192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4" name="Rectangle 11"/>
          <p:cNvSpPr>
            <a:spLocks noChangeArrowheads="1"/>
          </p:cNvSpPr>
          <p:nvPr/>
        </p:nvSpPr>
        <p:spPr bwMode="auto">
          <a:xfrm>
            <a:off x="14478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5" name="Rectangle 12"/>
          <p:cNvSpPr>
            <a:spLocks noChangeArrowheads="1"/>
          </p:cNvSpPr>
          <p:nvPr/>
        </p:nvSpPr>
        <p:spPr bwMode="auto">
          <a:xfrm>
            <a:off x="12192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6" name="Rectangle 13"/>
          <p:cNvSpPr>
            <a:spLocks noChangeArrowheads="1"/>
          </p:cNvSpPr>
          <p:nvPr/>
        </p:nvSpPr>
        <p:spPr bwMode="auto">
          <a:xfrm>
            <a:off x="14478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7" name="Rectangle 24"/>
          <p:cNvSpPr>
            <a:spLocks noChangeArrowheads="1"/>
          </p:cNvSpPr>
          <p:nvPr/>
        </p:nvSpPr>
        <p:spPr bwMode="auto">
          <a:xfrm>
            <a:off x="28956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8" name="Rectangle 25"/>
          <p:cNvSpPr>
            <a:spLocks noChangeArrowheads="1"/>
          </p:cNvSpPr>
          <p:nvPr/>
        </p:nvSpPr>
        <p:spPr bwMode="auto">
          <a:xfrm>
            <a:off x="31242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79" name="Rectangle 26"/>
          <p:cNvSpPr>
            <a:spLocks noChangeArrowheads="1"/>
          </p:cNvSpPr>
          <p:nvPr/>
        </p:nvSpPr>
        <p:spPr bwMode="auto">
          <a:xfrm>
            <a:off x="28956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0" name="Rectangle 27"/>
          <p:cNvSpPr>
            <a:spLocks noChangeArrowheads="1"/>
          </p:cNvSpPr>
          <p:nvPr/>
        </p:nvSpPr>
        <p:spPr bwMode="auto">
          <a:xfrm>
            <a:off x="31242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1" name="Rectangle 28"/>
          <p:cNvSpPr>
            <a:spLocks noChangeArrowheads="1"/>
          </p:cNvSpPr>
          <p:nvPr/>
        </p:nvSpPr>
        <p:spPr bwMode="auto">
          <a:xfrm>
            <a:off x="28956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2" name="Rectangle 29"/>
          <p:cNvSpPr>
            <a:spLocks noChangeArrowheads="1"/>
          </p:cNvSpPr>
          <p:nvPr/>
        </p:nvSpPr>
        <p:spPr bwMode="auto">
          <a:xfrm>
            <a:off x="31242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3" name="Rectangle 30"/>
          <p:cNvSpPr>
            <a:spLocks noChangeArrowheads="1"/>
          </p:cNvSpPr>
          <p:nvPr/>
        </p:nvSpPr>
        <p:spPr bwMode="auto">
          <a:xfrm>
            <a:off x="28956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4" name="Rectangle 31"/>
          <p:cNvSpPr>
            <a:spLocks noChangeArrowheads="1"/>
          </p:cNvSpPr>
          <p:nvPr/>
        </p:nvSpPr>
        <p:spPr bwMode="auto">
          <a:xfrm>
            <a:off x="31242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5" name="Rectangle 32"/>
          <p:cNvSpPr>
            <a:spLocks noChangeArrowheads="1"/>
          </p:cNvSpPr>
          <p:nvPr/>
        </p:nvSpPr>
        <p:spPr bwMode="auto">
          <a:xfrm>
            <a:off x="28956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6" name="Rectangle 33"/>
          <p:cNvSpPr>
            <a:spLocks noChangeArrowheads="1"/>
          </p:cNvSpPr>
          <p:nvPr/>
        </p:nvSpPr>
        <p:spPr bwMode="auto">
          <a:xfrm>
            <a:off x="31242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7" name="Rectangle 44"/>
          <p:cNvSpPr>
            <a:spLocks noChangeArrowheads="1"/>
          </p:cNvSpPr>
          <p:nvPr/>
        </p:nvSpPr>
        <p:spPr bwMode="auto">
          <a:xfrm>
            <a:off x="2895600" y="4876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8" name="Rectangle 45"/>
          <p:cNvSpPr>
            <a:spLocks noChangeArrowheads="1"/>
          </p:cNvSpPr>
          <p:nvPr/>
        </p:nvSpPr>
        <p:spPr bwMode="auto">
          <a:xfrm>
            <a:off x="3124200" y="4876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89" name="Rectangle 46"/>
          <p:cNvSpPr>
            <a:spLocks noChangeArrowheads="1"/>
          </p:cNvSpPr>
          <p:nvPr/>
        </p:nvSpPr>
        <p:spPr bwMode="auto">
          <a:xfrm>
            <a:off x="2895600" y="4648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0" name="Rectangle 47"/>
          <p:cNvSpPr>
            <a:spLocks noChangeArrowheads="1"/>
          </p:cNvSpPr>
          <p:nvPr/>
        </p:nvSpPr>
        <p:spPr bwMode="auto">
          <a:xfrm>
            <a:off x="3124200" y="4648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1" name="Rectangle 48"/>
          <p:cNvSpPr>
            <a:spLocks noChangeArrowheads="1"/>
          </p:cNvSpPr>
          <p:nvPr/>
        </p:nvSpPr>
        <p:spPr bwMode="auto">
          <a:xfrm>
            <a:off x="2895600" y="4419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2" name="Rectangle 49"/>
          <p:cNvSpPr>
            <a:spLocks noChangeArrowheads="1"/>
          </p:cNvSpPr>
          <p:nvPr/>
        </p:nvSpPr>
        <p:spPr bwMode="auto">
          <a:xfrm>
            <a:off x="3124200" y="4419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3" name="Rectangle 50"/>
          <p:cNvSpPr>
            <a:spLocks noChangeArrowheads="1"/>
          </p:cNvSpPr>
          <p:nvPr/>
        </p:nvSpPr>
        <p:spPr bwMode="auto">
          <a:xfrm>
            <a:off x="2895600" y="4191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4" name="Rectangle 51"/>
          <p:cNvSpPr>
            <a:spLocks noChangeArrowheads="1"/>
          </p:cNvSpPr>
          <p:nvPr/>
        </p:nvSpPr>
        <p:spPr bwMode="auto">
          <a:xfrm>
            <a:off x="3124200" y="4191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5" name="Rectangle 52"/>
          <p:cNvSpPr>
            <a:spLocks noChangeArrowheads="1"/>
          </p:cNvSpPr>
          <p:nvPr/>
        </p:nvSpPr>
        <p:spPr bwMode="auto">
          <a:xfrm>
            <a:off x="2895600" y="3962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6" name="Rectangle 53"/>
          <p:cNvSpPr>
            <a:spLocks noChangeArrowheads="1"/>
          </p:cNvSpPr>
          <p:nvPr/>
        </p:nvSpPr>
        <p:spPr bwMode="auto">
          <a:xfrm>
            <a:off x="3124200" y="3962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7" name="Rectangle 54"/>
          <p:cNvSpPr>
            <a:spLocks noChangeArrowheads="1"/>
          </p:cNvSpPr>
          <p:nvPr/>
        </p:nvSpPr>
        <p:spPr bwMode="auto">
          <a:xfrm>
            <a:off x="45720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8" name="Rectangle 55"/>
          <p:cNvSpPr>
            <a:spLocks noChangeArrowheads="1"/>
          </p:cNvSpPr>
          <p:nvPr/>
        </p:nvSpPr>
        <p:spPr bwMode="auto">
          <a:xfrm>
            <a:off x="4800600" y="6019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899" name="Rectangle 56"/>
          <p:cNvSpPr>
            <a:spLocks noChangeArrowheads="1"/>
          </p:cNvSpPr>
          <p:nvPr/>
        </p:nvSpPr>
        <p:spPr bwMode="auto">
          <a:xfrm>
            <a:off x="45720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0" name="Rectangle 57"/>
          <p:cNvSpPr>
            <a:spLocks noChangeArrowheads="1"/>
          </p:cNvSpPr>
          <p:nvPr/>
        </p:nvSpPr>
        <p:spPr bwMode="auto">
          <a:xfrm>
            <a:off x="4800600" y="5791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1" name="Rectangle 58"/>
          <p:cNvSpPr>
            <a:spLocks noChangeArrowheads="1"/>
          </p:cNvSpPr>
          <p:nvPr/>
        </p:nvSpPr>
        <p:spPr bwMode="auto">
          <a:xfrm>
            <a:off x="45720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2" name="Rectangle 59"/>
          <p:cNvSpPr>
            <a:spLocks noChangeArrowheads="1"/>
          </p:cNvSpPr>
          <p:nvPr/>
        </p:nvSpPr>
        <p:spPr bwMode="auto">
          <a:xfrm>
            <a:off x="4800600" y="5562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3" name="Rectangle 60"/>
          <p:cNvSpPr>
            <a:spLocks noChangeArrowheads="1"/>
          </p:cNvSpPr>
          <p:nvPr/>
        </p:nvSpPr>
        <p:spPr bwMode="auto">
          <a:xfrm>
            <a:off x="45720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4" name="Rectangle 61"/>
          <p:cNvSpPr>
            <a:spLocks noChangeArrowheads="1"/>
          </p:cNvSpPr>
          <p:nvPr/>
        </p:nvSpPr>
        <p:spPr bwMode="auto">
          <a:xfrm>
            <a:off x="4800600" y="5334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5" name="Rectangle 62"/>
          <p:cNvSpPr>
            <a:spLocks noChangeArrowheads="1"/>
          </p:cNvSpPr>
          <p:nvPr/>
        </p:nvSpPr>
        <p:spPr bwMode="auto">
          <a:xfrm>
            <a:off x="45720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6" name="Rectangle 63"/>
          <p:cNvSpPr>
            <a:spLocks noChangeArrowheads="1"/>
          </p:cNvSpPr>
          <p:nvPr/>
        </p:nvSpPr>
        <p:spPr bwMode="auto">
          <a:xfrm>
            <a:off x="4800600" y="5105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7" name="Rectangle 64"/>
          <p:cNvSpPr>
            <a:spLocks noChangeArrowheads="1"/>
          </p:cNvSpPr>
          <p:nvPr/>
        </p:nvSpPr>
        <p:spPr bwMode="auto">
          <a:xfrm>
            <a:off x="4572000" y="4876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8" name="Rectangle 65"/>
          <p:cNvSpPr>
            <a:spLocks noChangeArrowheads="1"/>
          </p:cNvSpPr>
          <p:nvPr/>
        </p:nvSpPr>
        <p:spPr bwMode="auto">
          <a:xfrm>
            <a:off x="4800600" y="4876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09" name="Rectangle 66"/>
          <p:cNvSpPr>
            <a:spLocks noChangeArrowheads="1"/>
          </p:cNvSpPr>
          <p:nvPr/>
        </p:nvSpPr>
        <p:spPr bwMode="auto">
          <a:xfrm>
            <a:off x="4572000" y="4648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0" name="Rectangle 67"/>
          <p:cNvSpPr>
            <a:spLocks noChangeArrowheads="1"/>
          </p:cNvSpPr>
          <p:nvPr/>
        </p:nvSpPr>
        <p:spPr bwMode="auto">
          <a:xfrm>
            <a:off x="4800600" y="4648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1" name="Rectangle 68"/>
          <p:cNvSpPr>
            <a:spLocks noChangeArrowheads="1"/>
          </p:cNvSpPr>
          <p:nvPr/>
        </p:nvSpPr>
        <p:spPr bwMode="auto">
          <a:xfrm>
            <a:off x="4572000" y="4419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2" name="Rectangle 69"/>
          <p:cNvSpPr>
            <a:spLocks noChangeArrowheads="1"/>
          </p:cNvSpPr>
          <p:nvPr/>
        </p:nvSpPr>
        <p:spPr bwMode="auto">
          <a:xfrm>
            <a:off x="4800600" y="4419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3" name="Rectangle 70"/>
          <p:cNvSpPr>
            <a:spLocks noChangeArrowheads="1"/>
          </p:cNvSpPr>
          <p:nvPr/>
        </p:nvSpPr>
        <p:spPr bwMode="auto">
          <a:xfrm>
            <a:off x="4572000" y="4191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4" name="Rectangle 71"/>
          <p:cNvSpPr>
            <a:spLocks noChangeArrowheads="1"/>
          </p:cNvSpPr>
          <p:nvPr/>
        </p:nvSpPr>
        <p:spPr bwMode="auto">
          <a:xfrm>
            <a:off x="4800600" y="4191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5" name="Rectangle 72"/>
          <p:cNvSpPr>
            <a:spLocks noChangeArrowheads="1"/>
          </p:cNvSpPr>
          <p:nvPr/>
        </p:nvSpPr>
        <p:spPr bwMode="auto">
          <a:xfrm>
            <a:off x="4572000" y="3962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6" name="Rectangle 73"/>
          <p:cNvSpPr>
            <a:spLocks noChangeArrowheads="1"/>
          </p:cNvSpPr>
          <p:nvPr/>
        </p:nvSpPr>
        <p:spPr bwMode="auto">
          <a:xfrm>
            <a:off x="4800600" y="3962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7" name="Rectangle 74"/>
          <p:cNvSpPr>
            <a:spLocks noChangeArrowheads="1"/>
          </p:cNvSpPr>
          <p:nvPr/>
        </p:nvSpPr>
        <p:spPr bwMode="auto">
          <a:xfrm>
            <a:off x="4572000" y="3733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8" name="Rectangle 75"/>
          <p:cNvSpPr>
            <a:spLocks noChangeArrowheads="1"/>
          </p:cNvSpPr>
          <p:nvPr/>
        </p:nvSpPr>
        <p:spPr bwMode="auto">
          <a:xfrm>
            <a:off x="4800600" y="37338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19" name="Rectangle 76"/>
          <p:cNvSpPr>
            <a:spLocks noChangeArrowheads="1"/>
          </p:cNvSpPr>
          <p:nvPr/>
        </p:nvSpPr>
        <p:spPr bwMode="auto">
          <a:xfrm>
            <a:off x="4572000" y="3505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0" name="Rectangle 77"/>
          <p:cNvSpPr>
            <a:spLocks noChangeArrowheads="1"/>
          </p:cNvSpPr>
          <p:nvPr/>
        </p:nvSpPr>
        <p:spPr bwMode="auto">
          <a:xfrm>
            <a:off x="4800600" y="35052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1" name="Rectangle 78"/>
          <p:cNvSpPr>
            <a:spLocks noChangeArrowheads="1"/>
          </p:cNvSpPr>
          <p:nvPr/>
        </p:nvSpPr>
        <p:spPr bwMode="auto">
          <a:xfrm>
            <a:off x="4572000" y="3276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2" name="Rectangle 79"/>
          <p:cNvSpPr>
            <a:spLocks noChangeArrowheads="1"/>
          </p:cNvSpPr>
          <p:nvPr/>
        </p:nvSpPr>
        <p:spPr bwMode="auto">
          <a:xfrm>
            <a:off x="4800600" y="32766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3" name="Rectangle 80"/>
          <p:cNvSpPr>
            <a:spLocks noChangeArrowheads="1"/>
          </p:cNvSpPr>
          <p:nvPr/>
        </p:nvSpPr>
        <p:spPr bwMode="auto">
          <a:xfrm>
            <a:off x="4572000" y="3048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4" name="Rectangle 81"/>
          <p:cNvSpPr>
            <a:spLocks noChangeArrowheads="1"/>
          </p:cNvSpPr>
          <p:nvPr/>
        </p:nvSpPr>
        <p:spPr bwMode="auto">
          <a:xfrm>
            <a:off x="4800600" y="30480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5" name="Rectangle 82"/>
          <p:cNvSpPr>
            <a:spLocks noChangeArrowheads="1"/>
          </p:cNvSpPr>
          <p:nvPr/>
        </p:nvSpPr>
        <p:spPr bwMode="auto">
          <a:xfrm>
            <a:off x="4572000" y="2819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6" name="Rectangle 83"/>
          <p:cNvSpPr>
            <a:spLocks noChangeArrowheads="1"/>
          </p:cNvSpPr>
          <p:nvPr/>
        </p:nvSpPr>
        <p:spPr bwMode="auto">
          <a:xfrm>
            <a:off x="4800600" y="2819400"/>
            <a:ext cx="152400" cy="152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7" name="Line 84"/>
          <p:cNvSpPr>
            <a:spLocks noChangeShapeType="1"/>
          </p:cNvSpPr>
          <p:nvPr/>
        </p:nvSpPr>
        <p:spPr bwMode="auto">
          <a:xfrm>
            <a:off x="304800" y="6172200"/>
            <a:ext cx="85344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6928" name="Rectangle 85"/>
          <p:cNvSpPr>
            <a:spLocks noChangeArrowheads="1"/>
          </p:cNvSpPr>
          <p:nvPr/>
        </p:nvSpPr>
        <p:spPr bwMode="auto">
          <a:xfrm>
            <a:off x="1066800" y="4953000"/>
            <a:ext cx="685800" cy="1219200"/>
          </a:xfrm>
          <a:prstGeom prst="rect">
            <a:avLst/>
          </a:prstGeom>
          <a:no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29" name="Rectangle 86"/>
          <p:cNvSpPr>
            <a:spLocks noChangeArrowheads="1"/>
          </p:cNvSpPr>
          <p:nvPr/>
        </p:nvSpPr>
        <p:spPr bwMode="auto">
          <a:xfrm>
            <a:off x="2743200" y="3810000"/>
            <a:ext cx="685800" cy="2362200"/>
          </a:xfrm>
          <a:prstGeom prst="rect">
            <a:avLst/>
          </a:prstGeom>
          <a:no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30" name="Rectangle 87"/>
          <p:cNvSpPr>
            <a:spLocks noChangeArrowheads="1"/>
          </p:cNvSpPr>
          <p:nvPr/>
        </p:nvSpPr>
        <p:spPr bwMode="auto">
          <a:xfrm>
            <a:off x="4419600" y="2667000"/>
            <a:ext cx="685800" cy="3505200"/>
          </a:xfrm>
          <a:prstGeom prst="rect">
            <a:avLst/>
          </a:prstGeom>
          <a:no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6931" name="Text Box 88"/>
          <p:cNvSpPr txBox="1">
            <a:spLocks noChangeArrowheads="1"/>
          </p:cNvSpPr>
          <p:nvPr/>
        </p:nvSpPr>
        <p:spPr bwMode="auto">
          <a:xfrm>
            <a:off x="1185863" y="6200775"/>
            <a:ext cx="4572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1</a:t>
            </a:r>
          </a:p>
        </p:txBody>
      </p:sp>
      <p:sp>
        <p:nvSpPr>
          <p:cNvPr id="36932" name="Text Box 89"/>
          <p:cNvSpPr txBox="1">
            <a:spLocks noChangeArrowheads="1"/>
          </p:cNvSpPr>
          <p:nvPr/>
        </p:nvSpPr>
        <p:spPr bwMode="auto">
          <a:xfrm>
            <a:off x="2886075" y="6210300"/>
            <a:ext cx="4572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2</a:t>
            </a:r>
          </a:p>
        </p:txBody>
      </p:sp>
      <p:sp>
        <p:nvSpPr>
          <p:cNvPr id="36933" name="Text Box 90"/>
          <p:cNvSpPr txBox="1">
            <a:spLocks noChangeArrowheads="1"/>
          </p:cNvSpPr>
          <p:nvPr/>
        </p:nvSpPr>
        <p:spPr bwMode="auto">
          <a:xfrm>
            <a:off x="4543425" y="6229350"/>
            <a:ext cx="4572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3</a:t>
            </a:r>
          </a:p>
        </p:txBody>
      </p:sp>
      <p:sp>
        <p:nvSpPr>
          <p:cNvPr id="36934" name="Text Box 92"/>
          <p:cNvSpPr txBox="1">
            <a:spLocks noChangeArrowheads="1"/>
          </p:cNvSpPr>
          <p:nvPr/>
        </p:nvSpPr>
        <p:spPr bwMode="auto">
          <a:xfrm>
            <a:off x="5486400" y="1524000"/>
            <a:ext cx="3352800" cy="2830513"/>
          </a:xfrm>
          <a:prstGeom prst="rect">
            <a:avLst/>
          </a:prstGeom>
          <a:noFill/>
          <a:ln w="9525">
            <a:noFill/>
            <a:miter lim="800000"/>
            <a:headEnd/>
            <a:tailEnd/>
          </a:ln>
        </p:spPr>
        <p:txBody>
          <a:bodyPr>
            <a:prstTxWarp prst="textNoShape">
              <a:avLst/>
            </a:prstTxWarp>
            <a:spAutoFit/>
          </a:bodyPr>
          <a:lstStyle/>
          <a:p>
            <a:pPr marL="457200" indent="-457200" eaLnBrk="0" hangingPunct="0">
              <a:spcBef>
                <a:spcPct val="50000"/>
              </a:spcBef>
              <a:buFont typeface="Arial" charset="0"/>
              <a:buAutoNum type="alphaLcParenR"/>
            </a:pPr>
            <a:r>
              <a:rPr lang="en-US"/>
              <a:t>Building 1</a:t>
            </a:r>
          </a:p>
          <a:p>
            <a:pPr marL="457200" indent="-457200" eaLnBrk="0" hangingPunct="0">
              <a:spcBef>
                <a:spcPct val="50000"/>
              </a:spcBef>
              <a:buFont typeface="Arial" charset="0"/>
              <a:buAutoNum type="alphaLcParenR"/>
            </a:pPr>
            <a:r>
              <a:rPr lang="en-US"/>
              <a:t>Building 2</a:t>
            </a:r>
          </a:p>
          <a:p>
            <a:pPr marL="457200" indent="-457200" eaLnBrk="0" hangingPunct="0">
              <a:spcBef>
                <a:spcPct val="50000"/>
              </a:spcBef>
              <a:buFont typeface="Arial" charset="0"/>
              <a:buAutoNum type="alphaLcParenR"/>
            </a:pPr>
            <a:r>
              <a:rPr lang="en-US"/>
              <a:t>Building 3</a:t>
            </a:r>
          </a:p>
          <a:p>
            <a:pPr marL="457200" indent="-457200" eaLnBrk="0" hangingPunct="0">
              <a:spcBef>
                <a:spcPct val="50000"/>
              </a:spcBef>
              <a:buFont typeface="Arial" charset="0"/>
              <a:buAutoNum type="alphaLcParenR"/>
            </a:pPr>
            <a:r>
              <a:rPr lang="en-US"/>
              <a:t>It depends on the frequency of the Earthquake waves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304800" y="228600"/>
            <a:ext cx="8610600" cy="898525"/>
          </a:xfrm>
          <a:prstGeom prst="rect">
            <a:avLst/>
          </a:prstGeom>
          <a:noFill/>
          <a:ln w="76200">
            <a:solidFill>
              <a:srgbClr val="C41D1F"/>
            </a:solidFill>
            <a:miter lim="800000"/>
            <a:headEnd/>
            <a:tailEnd/>
          </a:ln>
        </p:spPr>
        <p:txBody>
          <a:bodyPr>
            <a:prstTxWarp prst="textNoShape">
              <a:avLst/>
            </a:prstTxWarp>
            <a:spAutoFit/>
          </a:bodyPr>
          <a:lstStyle/>
          <a:p>
            <a:pPr>
              <a:spcBef>
                <a:spcPct val="30000"/>
              </a:spcBef>
            </a:pPr>
            <a:r>
              <a:rPr lang="en-US">
                <a:solidFill>
                  <a:srgbClr val="C41D1F"/>
                </a:solidFill>
              </a:rPr>
              <a:t>Answer = D.</a:t>
            </a:r>
            <a:r>
              <a:rPr lang="en-US"/>
              <a:t>  It depends on the frequency of the Earthquake waves. </a:t>
            </a:r>
            <a:endParaRPr lang="en-US">
              <a:latin typeface="Helvetica" charset="0"/>
            </a:endParaRPr>
          </a:p>
        </p:txBody>
      </p:sp>
      <p:sp>
        <p:nvSpPr>
          <p:cNvPr id="38915" name="Rectangle 66"/>
          <p:cNvSpPr>
            <a:spLocks noChangeArrowheads="1"/>
          </p:cNvSpPr>
          <p:nvPr/>
        </p:nvSpPr>
        <p:spPr bwMode="auto">
          <a:xfrm>
            <a:off x="152400" y="4495800"/>
            <a:ext cx="8915400" cy="2136775"/>
          </a:xfrm>
          <a:prstGeom prst="rect">
            <a:avLst/>
          </a:prstGeom>
          <a:noFill/>
          <a:ln w="9525">
            <a:noFill/>
            <a:miter lim="800000"/>
            <a:headEnd/>
            <a:tailEnd/>
          </a:ln>
        </p:spPr>
        <p:txBody>
          <a:bodyPr>
            <a:prstTxWarp prst="textNoShape">
              <a:avLst/>
            </a:prstTxWarp>
            <a:spAutoFit/>
          </a:bodyPr>
          <a:lstStyle/>
          <a:p>
            <a:pPr algn="ctr">
              <a:spcBef>
                <a:spcPct val="30000"/>
              </a:spcBef>
            </a:pPr>
            <a:r>
              <a:rPr lang="en-US">
                <a:latin typeface="Helvetica" charset="0"/>
              </a:rPr>
              <a:t>A buildings resonance frequency can be roughly estimated 10Hz divided by the number of floors ~ Natural Resonance </a:t>
            </a:r>
          </a:p>
          <a:p>
            <a:pPr algn="ctr">
              <a:spcBef>
                <a:spcPct val="30000"/>
              </a:spcBef>
            </a:pPr>
            <a:endParaRPr lang="en-US">
              <a:latin typeface="Helvetica" charset="0"/>
            </a:endParaRPr>
          </a:p>
          <a:p>
            <a:pPr algn="ctr">
              <a:spcBef>
                <a:spcPct val="30000"/>
              </a:spcBef>
            </a:pPr>
            <a:r>
              <a:rPr lang="en-US">
                <a:latin typeface="Helvetica" charset="0"/>
              </a:rPr>
              <a:t>Therefore if an earthquake were to cause ground shaking at 2Hz, building 1 would be most affected.</a:t>
            </a:r>
          </a:p>
        </p:txBody>
      </p:sp>
      <p:pic>
        <p:nvPicPr>
          <p:cNvPr id="38916" name="Picture 67" descr="photo_1995_20081113"/>
          <p:cNvPicPr>
            <a:picLocks noChangeAspect="1" noChangeArrowheads="1"/>
          </p:cNvPicPr>
          <p:nvPr/>
        </p:nvPicPr>
        <p:blipFill>
          <a:blip r:embed="rId3"/>
          <a:srcRect/>
          <a:stretch>
            <a:fillRect/>
          </a:stretch>
        </p:blipFill>
        <p:spPr bwMode="auto">
          <a:xfrm>
            <a:off x="2362200" y="1219200"/>
            <a:ext cx="4622800" cy="307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10" descr="hectormap2"/>
          <p:cNvPicPr>
            <a:picLocks noChangeAspect="1" noChangeArrowheads="1"/>
          </p:cNvPicPr>
          <p:nvPr/>
        </p:nvPicPr>
        <p:blipFill>
          <a:blip r:embed="rId3"/>
          <a:srcRect b="5199"/>
          <a:stretch>
            <a:fillRect/>
          </a:stretch>
        </p:blipFill>
        <p:spPr bwMode="auto">
          <a:xfrm>
            <a:off x="0" y="0"/>
            <a:ext cx="9144000" cy="6629400"/>
          </a:xfrm>
          <a:prstGeom prst="rect">
            <a:avLst/>
          </a:prstGeom>
          <a:noFill/>
          <a:ln w="12700">
            <a:noFill/>
            <a:miter lim="800000"/>
            <a:headEnd/>
            <a:tailEnd/>
          </a:ln>
        </p:spPr>
      </p:pic>
      <p:sp>
        <p:nvSpPr>
          <p:cNvPr id="40963" name="Text Box 3"/>
          <p:cNvSpPr txBox="1">
            <a:spLocks noChangeArrowheads="1"/>
          </p:cNvSpPr>
          <p:nvPr/>
        </p:nvSpPr>
        <p:spPr bwMode="auto">
          <a:xfrm>
            <a:off x="0" y="5305425"/>
            <a:ext cx="9144000" cy="1552575"/>
          </a:xfrm>
          <a:prstGeom prst="rect">
            <a:avLst/>
          </a:prstGeom>
          <a:solidFill>
            <a:schemeClr val="bg1"/>
          </a:solidFill>
          <a:ln w="9525">
            <a:noFill/>
            <a:miter lim="800000"/>
            <a:headEnd/>
            <a:tailEnd/>
          </a:ln>
        </p:spPr>
        <p:txBody>
          <a:bodyPr>
            <a:prstTxWarp prst="textNoShape">
              <a:avLst/>
            </a:prstTxWarp>
            <a:spAutoFit/>
          </a:bodyPr>
          <a:lstStyle/>
          <a:p>
            <a:pPr algn="ctr" eaLnBrk="0" hangingPunct="0">
              <a:spcBef>
                <a:spcPct val="50000"/>
              </a:spcBef>
            </a:pPr>
            <a:r>
              <a:rPr lang="en-US"/>
              <a:t>If you began to record a nearby large earthquake on your seismograph in Los Angeles, could you use your cell phone to call your friend in St. Louis and alert them to run to the seismograph to watch?  WHY?</a:t>
            </a:r>
          </a:p>
        </p:txBody>
      </p:sp>
      <p:sp>
        <p:nvSpPr>
          <p:cNvPr id="40964" name="Text Box 4"/>
          <p:cNvSpPr txBox="1">
            <a:spLocks noChangeArrowheads="1"/>
          </p:cNvSpPr>
          <p:nvPr/>
        </p:nvSpPr>
        <p:spPr bwMode="auto">
          <a:xfrm>
            <a:off x="0" y="3505200"/>
            <a:ext cx="26670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Los Angeles, CA</a:t>
            </a:r>
          </a:p>
        </p:txBody>
      </p:sp>
      <p:sp>
        <p:nvSpPr>
          <p:cNvPr id="40965" name="Line 5"/>
          <p:cNvSpPr>
            <a:spLocks noChangeShapeType="1"/>
          </p:cNvSpPr>
          <p:nvPr/>
        </p:nvSpPr>
        <p:spPr bwMode="auto">
          <a:xfrm flipV="1">
            <a:off x="1447800" y="3352800"/>
            <a:ext cx="152400" cy="2286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66566" name="AutoShape 6"/>
          <p:cNvSpPr>
            <a:spLocks noChangeArrowheads="1"/>
          </p:cNvSpPr>
          <p:nvPr/>
        </p:nvSpPr>
        <p:spPr bwMode="auto">
          <a:xfrm>
            <a:off x="1752600" y="2743200"/>
            <a:ext cx="533400" cy="457200"/>
          </a:xfrm>
          <a:prstGeom prst="star5">
            <a:avLst/>
          </a:prstGeom>
          <a:solidFill>
            <a:srgbClr val="C41D1F"/>
          </a:solidFill>
          <a:ln w="28575">
            <a:solidFill>
              <a:srgbClr val="FFFF00"/>
            </a:solidFill>
            <a:miter lim="800000"/>
            <a:headEnd/>
            <a:tailEnd/>
          </a:ln>
        </p:spPr>
        <p:txBody>
          <a:bodyPr wrap="none" anchor="ctr">
            <a:prstTxWarp prst="textNoShape">
              <a:avLst/>
            </a:prstTxWarp>
          </a:bodyPr>
          <a:lstStyle/>
          <a:p>
            <a:pPr eaLnBrk="0" hangingPunct="0">
              <a:defRPr/>
            </a:pPr>
            <a:endParaRPr lang="en-US">
              <a:latin typeface="Arial" pitchFamily="-111" charset="0"/>
              <a:ea typeface="ＭＳ Ｐゴシック" pitchFamily="-111" charset="-128"/>
              <a:cs typeface="ＭＳ Ｐゴシック" pitchFamily="-111" charset="-128"/>
            </a:endParaRPr>
          </a:p>
        </p:txBody>
      </p:sp>
      <p:sp>
        <p:nvSpPr>
          <p:cNvPr id="40967" name="Text Box 7"/>
          <p:cNvSpPr txBox="1">
            <a:spLocks noChangeArrowheads="1"/>
          </p:cNvSpPr>
          <p:nvPr/>
        </p:nvSpPr>
        <p:spPr bwMode="auto">
          <a:xfrm>
            <a:off x="5257800" y="2743200"/>
            <a:ext cx="22098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St. Louis, MO</a:t>
            </a:r>
          </a:p>
        </p:txBody>
      </p:sp>
      <p:sp>
        <p:nvSpPr>
          <p:cNvPr id="40968" name="Line 8"/>
          <p:cNvSpPr>
            <a:spLocks noChangeShapeType="1"/>
          </p:cNvSpPr>
          <p:nvPr/>
        </p:nvSpPr>
        <p:spPr bwMode="auto">
          <a:xfrm flipH="1" flipV="1">
            <a:off x="6172200" y="2362200"/>
            <a:ext cx="228600" cy="2286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0969" name="Text Box 9"/>
          <p:cNvSpPr txBox="1">
            <a:spLocks noChangeArrowheads="1"/>
          </p:cNvSpPr>
          <p:nvPr/>
        </p:nvSpPr>
        <p:spPr bwMode="auto">
          <a:xfrm>
            <a:off x="1295400" y="2286000"/>
            <a:ext cx="21336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solidFill>
                  <a:srgbClr val="C41D1F"/>
                </a:solidFill>
              </a:rPr>
              <a:t>Epicenter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3010" name="Picture 10" descr="hectorminersec4"/>
          <p:cNvPicPr>
            <a:picLocks noChangeAspect="1" noChangeArrowheads="1"/>
          </p:cNvPicPr>
          <p:nvPr/>
        </p:nvPicPr>
        <p:blipFill>
          <a:blip r:embed="rId3"/>
          <a:srcRect r="6250"/>
          <a:stretch>
            <a:fillRect/>
          </a:stretch>
        </p:blipFill>
        <p:spPr bwMode="auto">
          <a:xfrm>
            <a:off x="228600" y="1214438"/>
            <a:ext cx="8763000" cy="5643562"/>
          </a:xfrm>
          <a:prstGeom prst="rect">
            <a:avLst/>
          </a:prstGeom>
          <a:noFill/>
          <a:ln w="9525">
            <a:noFill/>
            <a:miter lim="800000"/>
            <a:headEnd/>
            <a:tailEnd/>
          </a:ln>
        </p:spPr>
      </p:pic>
      <p:sp>
        <p:nvSpPr>
          <p:cNvPr id="43011" name="Rectangle 3"/>
          <p:cNvSpPr>
            <a:spLocks noChangeArrowheads="1"/>
          </p:cNvSpPr>
          <p:nvPr/>
        </p:nvSpPr>
        <p:spPr bwMode="auto">
          <a:xfrm>
            <a:off x="0" y="0"/>
            <a:ext cx="9144000" cy="1263650"/>
          </a:xfrm>
          <a:prstGeom prst="rect">
            <a:avLst/>
          </a:prstGeom>
          <a:solidFill>
            <a:schemeClr val="bg1"/>
          </a:solidFill>
          <a:ln w="76200">
            <a:solidFill>
              <a:srgbClr val="C41D1F"/>
            </a:solidFill>
            <a:miter lim="800000"/>
            <a:headEnd/>
            <a:tailEnd/>
          </a:ln>
        </p:spPr>
        <p:txBody>
          <a:bodyPr>
            <a:prstTxWarp prst="textNoShape">
              <a:avLst/>
            </a:prstTxWarp>
            <a:spAutoFit/>
          </a:bodyPr>
          <a:lstStyle/>
          <a:p>
            <a:pPr algn="ctr" eaLnBrk="0" hangingPunct="0"/>
            <a:r>
              <a:rPr lang="en-US">
                <a:solidFill>
                  <a:srgbClr val="C41D1F"/>
                </a:solidFill>
              </a:rPr>
              <a:t>Yes.</a:t>
            </a:r>
            <a:r>
              <a:rPr lang="en-US"/>
              <a:t>  Cell phones signals are part of the electromagnetic spectrum and as a result travel much faster (at the speed of light in a vacuum) than seismic waves through the ground.</a:t>
            </a:r>
          </a:p>
        </p:txBody>
      </p:sp>
      <p:sp>
        <p:nvSpPr>
          <p:cNvPr id="43012" name="Line 4"/>
          <p:cNvSpPr>
            <a:spLocks noChangeShapeType="1"/>
          </p:cNvSpPr>
          <p:nvPr/>
        </p:nvSpPr>
        <p:spPr bwMode="auto">
          <a:xfrm>
            <a:off x="3657600" y="5181600"/>
            <a:ext cx="0" cy="12192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3013" name="Line 11"/>
          <p:cNvSpPr>
            <a:spLocks noChangeShapeType="1"/>
          </p:cNvSpPr>
          <p:nvPr/>
        </p:nvSpPr>
        <p:spPr bwMode="auto">
          <a:xfrm>
            <a:off x="1828800" y="2971800"/>
            <a:ext cx="0" cy="34290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
        <p:nvSpPr>
          <p:cNvPr id="43014" name="AutoShape 12"/>
          <p:cNvSpPr>
            <a:spLocks noChangeArrowheads="1"/>
          </p:cNvSpPr>
          <p:nvPr/>
        </p:nvSpPr>
        <p:spPr bwMode="auto">
          <a:xfrm>
            <a:off x="1676400" y="2667000"/>
            <a:ext cx="304800" cy="228600"/>
          </a:xfrm>
          <a:prstGeom prst="irregularSeal1">
            <a:avLst/>
          </a:prstGeom>
          <a:solidFill>
            <a:srgbClr val="FFFF00"/>
          </a:solidFill>
          <a:ln w="28575">
            <a:solidFill>
              <a:srgbClr val="C41D1F"/>
            </a:solidFill>
            <a:miter lim="800000"/>
            <a:headEnd/>
            <a:tailEnd/>
          </a:ln>
        </p:spPr>
        <p:txBody>
          <a:bodyPr wrap="none" anchor="ctr">
            <a:prstTxWarp prst="textNoShape">
              <a:avLst/>
            </a:prstTxWarp>
          </a:bodyPr>
          <a:lstStyle/>
          <a:p>
            <a:pPr eaLnBrk="0" hangingPunct="0"/>
            <a:endParaRPr lang="en-US"/>
          </a:p>
        </p:txBody>
      </p:sp>
      <p:sp>
        <p:nvSpPr>
          <p:cNvPr id="43015" name="Text Box 13"/>
          <p:cNvSpPr txBox="1">
            <a:spLocks noChangeArrowheads="1"/>
          </p:cNvSpPr>
          <p:nvPr/>
        </p:nvSpPr>
        <p:spPr bwMode="auto">
          <a:xfrm>
            <a:off x="457200" y="2286000"/>
            <a:ext cx="1447800" cy="3667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b="1"/>
              <a:t>Earthquake</a:t>
            </a:r>
          </a:p>
        </p:txBody>
      </p:sp>
      <p:sp>
        <p:nvSpPr>
          <p:cNvPr id="43016" name="Text Box 14"/>
          <p:cNvSpPr txBox="1">
            <a:spLocks noChangeArrowheads="1"/>
          </p:cNvSpPr>
          <p:nvPr/>
        </p:nvSpPr>
        <p:spPr bwMode="auto">
          <a:xfrm>
            <a:off x="4800600" y="2133600"/>
            <a:ext cx="2514600" cy="3667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a:t>1 degree = ~111km</a:t>
            </a:r>
          </a:p>
        </p:txBody>
      </p:sp>
      <p:sp>
        <p:nvSpPr>
          <p:cNvPr id="43017" name="Line 15"/>
          <p:cNvSpPr>
            <a:spLocks noChangeShapeType="1"/>
          </p:cNvSpPr>
          <p:nvPr/>
        </p:nvSpPr>
        <p:spPr bwMode="auto">
          <a:xfrm>
            <a:off x="1981200" y="2895600"/>
            <a:ext cx="2971800" cy="2895600"/>
          </a:xfrm>
          <a:prstGeom prst="line">
            <a:avLst/>
          </a:prstGeom>
          <a:noFill/>
          <a:ln w="25400">
            <a:solidFill>
              <a:srgbClr val="C41D1F"/>
            </a:solidFill>
            <a:round/>
            <a:headEnd/>
            <a:tailEnd/>
          </a:ln>
        </p:spPr>
        <p:txBody>
          <a:bodyPr wrap="none" anchor="ctr">
            <a:prstTxWarp prst="textNoShape">
              <a:avLst/>
            </a:prstTxWarp>
          </a:bodyPr>
          <a:lstStyle/>
          <a:p>
            <a:endParaRPr lang="en-US"/>
          </a:p>
        </p:txBody>
      </p:sp>
      <p:sp>
        <p:nvSpPr>
          <p:cNvPr id="43018" name="Rectangle 17"/>
          <p:cNvSpPr>
            <a:spLocks noChangeArrowheads="1"/>
          </p:cNvSpPr>
          <p:nvPr/>
        </p:nvSpPr>
        <p:spPr bwMode="auto">
          <a:xfrm>
            <a:off x="3276600" y="3962400"/>
            <a:ext cx="1265238" cy="396875"/>
          </a:xfrm>
          <a:prstGeom prst="rect">
            <a:avLst/>
          </a:prstGeom>
          <a:noFill/>
          <a:ln w="9525">
            <a:noFill/>
            <a:miter lim="800000"/>
            <a:headEnd/>
            <a:tailEnd/>
          </a:ln>
        </p:spPr>
        <p:txBody>
          <a:bodyPr wrap="none">
            <a:prstTxWarp prst="textNoShape">
              <a:avLst/>
            </a:prstTxWarp>
            <a:spAutoFit/>
          </a:bodyPr>
          <a:lstStyle/>
          <a:p>
            <a:pPr eaLnBrk="0" hangingPunct="0"/>
            <a:r>
              <a:rPr lang="en-US" sz="2000"/>
              <a:t>Slope = ?</a:t>
            </a:r>
            <a:endParaRPr lang="en-US"/>
          </a:p>
        </p:txBody>
      </p:sp>
      <p:sp>
        <p:nvSpPr>
          <p:cNvPr id="43019" name="Line 18"/>
          <p:cNvSpPr>
            <a:spLocks noChangeShapeType="1"/>
          </p:cNvSpPr>
          <p:nvPr/>
        </p:nvSpPr>
        <p:spPr bwMode="auto">
          <a:xfrm>
            <a:off x="3657600" y="4648200"/>
            <a:ext cx="0" cy="16764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9"/>
          <p:cNvSpPr>
            <a:spLocks noChangeArrowheads="1"/>
          </p:cNvSpPr>
          <p:nvPr/>
        </p:nvSpPr>
        <p:spPr bwMode="auto">
          <a:xfrm>
            <a:off x="0" y="0"/>
            <a:ext cx="4038600" cy="6858000"/>
          </a:xfrm>
          <a:prstGeom prst="rect">
            <a:avLst/>
          </a:prstGeom>
          <a:solidFill>
            <a:schemeClr val="accent1"/>
          </a:solidFill>
          <a:ln w="9525">
            <a:noFill/>
            <a:miter lim="800000"/>
            <a:headEnd/>
            <a:tailEnd/>
          </a:ln>
        </p:spPr>
        <p:txBody>
          <a:bodyPr wrap="none" anchor="ctr">
            <a:prstTxWarp prst="textNoShape">
              <a:avLst/>
            </a:prstTxWarp>
          </a:bodyPr>
          <a:lstStyle/>
          <a:p>
            <a:pPr eaLnBrk="0" hangingPunct="0"/>
            <a:endParaRPr lang="en-US"/>
          </a:p>
        </p:txBody>
      </p:sp>
      <p:sp>
        <p:nvSpPr>
          <p:cNvPr id="45059" name="Text Box 4"/>
          <p:cNvSpPr txBox="1">
            <a:spLocks noChangeArrowheads="1"/>
          </p:cNvSpPr>
          <p:nvPr/>
        </p:nvSpPr>
        <p:spPr bwMode="auto">
          <a:xfrm>
            <a:off x="228600" y="533400"/>
            <a:ext cx="3749675" cy="2282825"/>
          </a:xfrm>
          <a:prstGeom prst="rect">
            <a:avLst/>
          </a:prstGeom>
          <a:noFill/>
          <a:ln w="9525">
            <a:noFill/>
            <a:miter lim="800000"/>
            <a:headEnd/>
            <a:tailEnd/>
          </a:ln>
        </p:spPr>
        <p:txBody>
          <a:bodyPr>
            <a:prstTxWarp prst="textNoShape">
              <a:avLst/>
            </a:prstTxWarp>
            <a:spAutoFit/>
          </a:bodyPr>
          <a:lstStyle/>
          <a:p>
            <a:pPr algn="ctr" eaLnBrk="0" hangingPunct="0"/>
            <a:r>
              <a:rPr lang="en-US"/>
              <a:t>Unlike the water drop below the seismic waves shown  at the right do not radiate out evenly.  Why?  What might the study of this phenomenon lead to?</a:t>
            </a:r>
          </a:p>
        </p:txBody>
      </p:sp>
      <p:sp>
        <p:nvSpPr>
          <p:cNvPr id="45060" name="Text Box 5"/>
          <p:cNvSpPr txBox="1">
            <a:spLocks noChangeArrowheads="1"/>
          </p:cNvSpPr>
          <p:nvPr/>
        </p:nvSpPr>
        <p:spPr bwMode="auto">
          <a:xfrm>
            <a:off x="4267200" y="5638800"/>
            <a:ext cx="4648200" cy="1069975"/>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1600"/>
              <a:t>Each circle in the map above represents a seismometer and the colors change to reflect variations in the signal amplitude crossing the array.</a:t>
            </a:r>
          </a:p>
        </p:txBody>
      </p:sp>
      <p:sp>
        <p:nvSpPr>
          <p:cNvPr id="45061" name="Rectangle 8"/>
          <p:cNvSpPr>
            <a:spLocks noChangeArrowheads="1"/>
          </p:cNvSpPr>
          <p:nvPr/>
        </p:nvSpPr>
        <p:spPr bwMode="auto">
          <a:xfrm>
            <a:off x="4038600" y="0"/>
            <a:ext cx="5105400" cy="6858000"/>
          </a:xfrm>
          <a:prstGeom prst="rect">
            <a:avLst/>
          </a:prstGeom>
          <a:noFill/>
          <a:ln w="38100">
            <a:solidFill>
              <a:schemeClr val="tx1"/>
            </a:solidFill>
            <a:miter lim="800000"/>
            <a:headEnd/>
            <a:tailEnd/>
          </a:ln>
        </p:spPr>
        <p:txBody>
          <a:bodyPr wrap="none" anchor="ctr">
            <a:prstTxWarp prst="textNoShape">
              <a:avLst/>
            </a:prstTxWarp>
          </a:bodyPr>
          <a:lstStyle/>
          <a:p>
            <a:pPr eaLnBrk="0" hangingPunct="0"/>
            <a:endParaRPr lang="en-US"/>
          </a:p>
        </p:txBody>
      </p:sp>
      <p:pic>
        <p:nvPicPr>
          <p:cNvPr id="45062" name="Picture 10" descr="b19elements088"/>
          <p:cNvPicPr>
            <a:picLocks noChangeAspect="1" noChangeArrowheads="1"/>
          </p:cNvPicPr>
          <p:nvPr/>
        </p:nvPicPr>
        <p:blipFill>
          <a:blip r:embed="rId4"/>
          <a:srcRect/>
          <a:stretch>
            <a:fillRect/>
          </a:stretch>
        </p:blipFill>
        <p:spPr bwMode="auto">
          <a:xfrm>
            <a:off x="762000" y="3200400"/>
            <a:ext cx="2400300" cy="3200400"/>
          </a:xfrm>
          <a:prstGeom prst="rect">
            <a:avLst/>
          </a:prstGeom>
          <a:noFill/>
          <a:ln w="9525">
            <a:noFill/>
            <a:miter lim="800000"/>
            <a:headEnd/>
            <a:tailEnd/>
          </a:ln>
        </p:spPr>
      </p:pic>
      <p:pic>
        <p:nvPicPr>
          <p:cNvPr id="45063" name="Picture 7" descr="/Users/michaelrhubenthal/Projects/Educational Activitites/geoPHYSICSWarmUps/nevada-2008.mov">
            <a:hlinkClick r:id="" action="ppaction://media"/>
          </p:cNvPr>
          <p:cNvPicPr/>
          <p:nvPr>
            <a:videoFile r:link="rId1"/>
          </p:nvPr>
        </p:nvPicPr>
        <p:blipFill>
          <a:blip r:embed="rId5"/>
          <a:srcRect/>
          <a:stretch>
            <a:fillRect/>
          </a:stretch>
        </p:blipFill>
        <p:spPr bwMode="auto">
          <a:xfrm>
            <a:off x="4094163" y="25400"/>
            <a:ext cx="5024437" cy="5181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00" fill="hold"/>
                                        <p:tgtEl>
                                          <p:spTgt spid="450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5063"/>
                </p:tgtEl>
              </p:cMediaNode>
            </p:video>
            <p:seq concurrent="1" nextAc="seek">
              <p:cTn id="8" restart="whenNotActive" fill="hold" evtFilter="cancelBubble" nodeType="interactiveSeq">
                <p:stCondLst>
                  <p:cond evt="onClick" delay="0">
                    <p:tgtEl>
                      <p:spTgt spid="4506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5063"/>
                                        </p:tgtEl>
                                      </p:cBhvr>
                                    </p:cmd>
                                  </p:childTnLst>
                                </p:cTn>
                              </p:par>
                            </p:childTnLst>
                          </p:cTn>
                        </p:par>
                      </p:childTnLst>
                    </p:cTn>
                  </p:par>
                </p:childTnLst>
              </p:cTn>
              <p:nextCondLst>
                <p:cond evt="onClick" delay="0">
                  <p:tgtEl>
                    <p:spTgt spid="45063"/>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3" descr="Picture 2"/>
          <p:cNvPicPr>
            <a:picLocks noChangeAspect="1" noChangeArrowheads="1"/>
          </p:cNvPicPr>
          <p:nvPr/>
        </p:nvPicPr>
        <p:blipFill>
          <a:blip r:embed="rId3"/>
          <a:srcRect/>
          <a:stretch>
            <a:fillRect/>
          </a:stretch>
        </p:blipFill>
        <p:spPr bwMode="auto">
          <a:xfrm>
            <a:off x="0" y="533400"/>
            <a:ext cx="4495800" cy="3789363"/>
          </a:xfrm>
          <a:prstGeom prst="rect">
            <a:avLst/>
          </a:prstGeom>
          <a:noFill/>
          <a:ln w="9525">
            <a:noFill/>
            <a:miter lim="800000"/>
            <a:headEnd/>
            <a:tailEnd/>
          </a:ln>
        </p:spPr>
      </p:pic>
      <p:sp>
        <p:nvSpPr>
          <p:cNvPr id="47107" name="Rectangle 4"/>
          <p:cNvSpPr>
            <a:spLocks noChangeArrowheads="1"/>
          </p:cNvSpPr>
          <p:nvPr/>
        </p:nvSpPr>
        <p:spPr bwMode="auto">
          <a:xfrm>
            <a:off x="4495800" y="1524000"/>
            <a:ext cx="4114800" cy="1993900"/>
          </a:xfrm>
          <a:prstGeom prst="rect">
            <a:avLst/>
          </a:prstGeom>
          <a:noFill/>
          <a:ln w="76200">
            <a:solidFill>
              <a:srgbClr val="C41D1F"/>
            </a:solidFill>
            <a:miter lim="800000"/>
            <a:headEnd/>
            <a:tailEnd/>
          </a:ln>
        </p:spPr>
        <p:txBody>
          <a:bodyPr>
            <a:prstTxWarp prst="textNoShape">
              <a:avLst/>
            </a:prstTxWarp>
            <a:spAutoFit/>
          </a:bodyPr>
          <a:lstStyle/>
          <a:p>
            <a:pPr algn="ctr" eaLnBrk="0" hangingPunct="0"/>
            <a:r>
              <a:rPr lang="en-US"/>
              <a:t>The seismic waves at the left do not radiate symmetrically because the velocity along the wave front varies.  </a:t>
            </a:r>
          </a:p>
        </p:txBody>
      </p:sp>
      <p:sp>
        <p:nvSpPr>
          <p:cNvPr id="47108" name="Text Box 5"/>
          <p:cNvSpPr txBox="1">
            <a:spLocks noChangeArrowheads="1"/>
          </p:cNvSpPr>
          <p:nvPr/>
        </p:nvSpPr>
        <p:spPr bwMode="auto">
          <a:xfrm>
            <a:off x="381000" y="4575175"/>
            <a:ext cx="8153400" cy="2282825"/>
          </a:xfrm>
          <a:prstGeom prst="rect">
            <a:avLst/>
          </a:prstGeom>
          <a:noFill/>
          <a:ln w="9525">
            <a:noFill/>
            <a:miter lim="800000"/>
            <a:headEnd/>
            <a:tailEnd/>
          </a:ln>
        </p:spPr>
        <p:txBody>
          <a:bodyPr>
            <a:prstTxWarp prst="textNoShape">
              <a:avLst/>
            </a:prstTxWarp>
            <a:spAutoFit/>
          </a:bodyPr>
          <a:lstStyle/>
          <a:p>
            <a:pPr algn="ctr" eaLnBrk="0" hangingPunct="0"/>
            <a:r>
              <a:rPr lang="en-US"/>
              <a:t>Such variation is caused by changes in the properties (e.g. rigidity and density)  of the rocks the waves are traveling through.  Seismologist use such variations in seismic wave propagation to infer details about the structure and composition of the unseen inside of Earth.</a:t>
            </a:r>
          </a:p>
          <a:p>
            <a:pPr algn="ctr" eaLnBrk="0" hangingPunct="0"/>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5"/>
          <p:cNvSpPr>
            <a:spLocks noChangeArrowheads="1"/>
          </p:cNvSpPr>
          <p:nvPr/>
        </p:nvSpPr>
        <p:spPr bwMode="auto">
          <a:xfrm>
            <a:off x="304800" y="381000"/>
            <a:ext cx="3733800" cy="3935413"/>
          </a:xfrm>
          <a:prstGeom prst="rect">
            <a:avLst/>
          </a:prstGeom>
          <a:noFill/>
          <a:ln w="9525">
            <a:noFill/>
            <a:miter lim="800000"/>
            <a:headEnd/>
            <a:tailEnd/>
          </a:ln>
        </p:spPr>
        <p:txBody>
          <a:bodyPr>
            <a:prstTxWarp prst="textNoShape">
              <a:avLst/>
            </a:prstTxWarp>
            <a:spAutoFit/>
          </a:bodyPr>
          <a:lstStyle/>
          <a:p>
            <a:pPr eaLnBrk="0" hangingPunct="0"/>
            <a:r>
              <a:rPr lang="en-US" sz="2800"/>
              <a:t>In this movie, the earthquake is on the other side of the earth.  Why does it appear that the wave front is both converging on and expanding from Nebraska?</a:t>
            </a:r>
          </a:p>
        </p:txBody>
      </p:sp>
      <p:sp>
        <p:nvSpPr>
          <p:cNvPr id="49155" name="Text Box 6"/>
          <p:cNvSpPr txBox="1">
            <a:spLocks noChangeArrowheads="1"/>
          </p:cNvSpPr>
          <p:nvPr/>
        </p:nvSpPr>
        <p:spPr bwMode="auto">
          <a:xfrm>
            <a:off x="304800" y="5257800"/>
            <a:ext cx="3124200" cy="131445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1600"/>
              <a:t>Each circle in the map above represents a seismometer and the colors change to reflect variations in the signal amplitude crossing the array.</a:t>
            </a:r>
          </a:p>
        </p:txBody>
      </p:sp>
      <p:sp>
        <p:nvSpPr>
          <p:cNvPr id="49156" name="Line 7"/>
          <p:cNvSpPr>
            <a:spLocks noChangeShapeType="1"/>
          </p:cNvSpPr>
          <p:nvPr/>
        </p:nvSpPr>
        <p:spPr bwMode="auto">
          <a:xfrm flipV="1">
            <a:off x="2895600" y="3962400"/>
            <a:ext cx="1752600" cy="1371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pic>
        <p:nvPicPr>
          <p:cNvPr id="49157" name="Picture 5" descr="/Users/michaelrhubenthal/Projects/Educational Activitites/geoPHYSICSWarmUps/Event_2008_152_04_37_56.mov">
            <a:hlinkClick r:id="" action="ppaction://media"/>
          </p:cNvPr>
          <p:cNvPicPr/>
          <p:nvPr>
            <a:videoFile r:link="rId1"/>
          </p:nvPr>
        </p:nvPicPr>
        <p:blipFill>
          <a:blip r:embed="rId4"/>
          <a:srcRect/>
          <a:stretch>
            <a:fillRect/>
          </a:stretch>
        </p:blipFill>
        <p:spPr bwMode="auto">
          <a:xfrm>
            <a:off x="3810000" y="0"/>
            <a:ext cx="5705475"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915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9157"/>
                                        </p:tgtEl>
                                      </p:cBhvr>
                                    </p:cmd>
                                  </p:childTnLst>
                                </p:cTn>
                              </p:par>
                            </p:childTnLst>
                          </p:cTn>
                        </p:par>
                      </p:childTnLst>
                    </p:cTn>
                  </p:par>
                </p:childTnLst>
              </p:cTn>
              <p:nextCondLst>
                <p:cond evt="onClick" delay="0">
                  <p:tgtEl>
                    <p:spTgt spid="49157"/>
                  </p:tgtEl>
                </p:cond>
              </p:nextCondLst>
            </p:seq>
            <p:video>
              <p:cMediaNode>
                <p:cTn id="7" fill="hold" display="0">
                  <p:stCondLst>
                    <p:cond delay="indefinite"/>
                  </p:stCondLst>
                  <p:endCondLst>
                    <p:cond evt="onNext" delay="0">
                      <p:tgtEl>
                        <p:sldTgt/>
                      </p:tgtEl>
                    </p:cond>
                    <p:cond evt="onPrev" delay="0">
                      <p:tgtEl>
                        <p:sldTgt/>
                      </p:tgtEl>
                    </p:cond>
                  </p:endCondLst>
                </p:cTn>
                <p:tgtEl>
                  <p:spTgt spid="49157"/>
                </p:tgtEl>
              </p:cMediaNode>
            </p:video>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Picture 2" descr="Picture 1"/>
          <p:cNvPicPr>
            <a:picLocks noChangeAspect="1" noChangeArrowheads="1"/>
          </p:cNvPicPr>
          <p:nvPr/>
        </p:nvPicPr>
        <p:blipFill>
          <a:blip r:embed="rId3"/>
          <a:srcRect/>
          <a:stretch>
            <a:fillRect/>
          </a:stretch>
        </p:blipFill>
        <p:spPr bwMode="auto">
          <a:xfrm>
            <a:off x="4876800" y="457200"/>
            <a:ext cx="3962400" cy="3911600"/>
          </a:xfrm>
          <a:prstGeom prst="rect">
            <a:avLst/>
          </a:prstGeom>
          <a:noFill/>
          <a:ln w="9525">
            <a:noFill/>
            <a:miter lim="800000"/>
            <a:headEnd/>
            <a:tailEnd/>
          </a:ln>
        </p:spPr>
      </p:pic>
      <p:sp>
        <p:nvSpPr>
          <p:cNvPr id="51203" name="Rectangle 3"/>
          <p:cNvSpPr>
            <a:spLocks noChangeArrowheads="1"/>
          </p:cNvSpPr>
          <p:nvPr/>
        </p:nvSpPr>
        <p:spPr bwMode="auto">
          <a:xfrm>
            <a:off x="228600" y="568325"/>
            <a:ext cx="4724400" cy="3819525"/>
          </a:xfrm>
          <a:prstGeom prst="rect">
            <a:avLst/>
          </a:prstGeom>
          <a:noFill/>
          <a:ln w="76200">
            <a:solidFill>
              <a:srgbClr val="C41D1F"/>
            </a:solidFill>
            <a:miter lim="800000"/>
            <a:headEnd/>
            <a:tailEnd/>
          </a:ln>
        </p:spPr>
        <p:txBody>
          <a:bodyPr>
            <a:prstTxWarp prst="textNoShape">
              <a:avLst/>
            </a:prstTxWarp>
            <a:spAutoFit/>
          </a:bodyPr>
          <a:lstStyle/>
          <a:p>
            <a:pPr algn="ctr">
              <a:spcBef>
                <a:spcPct val="30000"/>
              </a:spcBef>
            </a:pPr>
            <a:r>
              <a:rPr lang="en-US"/>
              <a:t>Nebraska is at the opposite point on the Earth from the earthquake (the antipode).  If the Earth were completely homogeneous with a single uniform velocity, waves which have spread out on the Earth’s surface from the earthquake would converge exactly at the antipode and then expand again.</a:t>
            </a:r>
          </a:p>
        </p:txBody>
      </p:sp>
      <p:sp>
        <p:nvSpPr>
          <p:cNvPr id="51204" name="Rectangle 5"/>
          <p:cNvSpPr>
            <a:spLocks noChangeArrowheads="1"/>
          </p:cNvSpPr>
          <p:nvPr/>
        </p:nvSpPr>
        <p:spPr bwMode="auto">
          <a:xfrm>
            <a:off x="304800" y="5257800"/>
            <a:ext cx="8382000" cy="822325"/>
          </a:xfrm>
          <a:prstGeom prst="rect">
            <a:avLst/>
          </a:prstGeom>
          <a:noFill/>
          <a:ln w="9525">
            <a:noFill/>
            <a:miter lim="800000"/>
            <a:headEnd/>
            <a:tailEnd/>
          </a:ln>
        </p:spPr>
        <p:txBody>
          <a:bodyPr>
            <a:prstTxWarp prst="textNoShape">
              <a:avLst/>
            </a:prstTxWarp>
            <a:spAutoFit/>
          </a:bodyPr>
          <a:lstStyle/>
          <a:p>
            <a:pPr algn="ctr">
              <a:spcBef>
                <a:spcPct val="30000"/>
              </a:spcBef>
            </a:pPr>
            <a:r>
              <a:rPr lang="en-US"/>
              <a:t>The ability of the waves to cross over each other traveling in different directions is an example of superposition of waves.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t>Intended use…</a:t>
            </a:r>
          </a:p>
        </p:txBody>
      </p:sp>
      <p:sp>
        <p:nvSpPr>
          <p:cNvPr id="17411" name="Rectangle 4"/>
          <p:cNvSpPr>
            <a:spLocks noGrp="1" noChangeArrowheads="1"/>
          </p:cNvSpPr>
          <p:nvPr>
            <p:ph type="body" idx="1"/>
          </p:nvPr>
        </p:nvSpPr>
        <p:spPr>
          <a:xfrm>
            <a:off x="762000" y="1981200"/>
            <a:ext cx="7772400" cy="4572000"/>
          </a:xfrm>
        </p:spPr>
        <p:txBody>
          <a:bodyPr/>
          <a:lstStyle/>
          <a:p>
            <a:pPr eaLnBrk="1" hangingPunct="1">
              <a:lnSpc>
                <a:spcPct val="90000"/>
              </a:lnSpc>
            </a:pPr>
            <a:r>
              <a:rPr lang="en-US"/>
              <a:t>Anticipatory Set </a:t>
            </a:r>
          </a:p>
          <a:p>
            <a:pPr lvl="1" eaLnBrk="1" hangingPunct="1">
              <a:lnSpc>
                <a:spcPct val="90000"/>
              </a:lnSpc>
            </a:pPr>
            <a:r>
              <a:rPr lang="en-US"/>
              <a:t>Focus attention</a:t>
            </a:r>
          </a:p>
          <a:p>
            <a:pPr lvl="1" eaLnBrk="1" hangingPunct="1">
              <a:lnSpc>
                <a:spcPct val="90000"/>
              </a:lnSpc>
            </a:pPr>
            <a:r>
              <a:rPr lang="en-US"/>
              <a:t>Relate to previous learning</a:t>
            </a:r>
          </a:p>
          <a:p>
            <a:pPr lvl="2" eaLnBrk="1" hangingPunct="1">
              <a:lnSpc>
                <a:spcPct val="90000"/>
              </a:lnSpc>
            </a:pPr>
            <a:r>
              <a:rPr lang="en-US"/>
              <a:t>Access students past knowledge</a:t>
            </a:r>
          </a:p>
          <a:p>
            <a:pPr lvl="2" eaLnBrk="1" hangingPunct="1">
              <a:lnSpc>
                <a:spcPct val="90000"/>
              </a:lnSpc>
            </a:pPr>
            <a:r>
              <a:rPr lang="en-US"/>
              <a:t>Provide valuable diagnostic info </a:t>
            </a:r>
          </a:p>
          <a:p>
            <a:pPr lvl="1" eaLnBrk="1" hangingPunct="1">
              <a:lnSpc>
                <a:spcPct val="90000"/>
              </a:lnSpc>
            </a:pPr>
            <a:r>
              <a:rPr lang="en-US"/>
              <a:t>Foundation for new learning</a:t>
            </a:r>
          </a:p>
          <a:p>
            <a:pPr eaLnBrk="1" hangingPunct="1">
              <a:lnSpc>
                <a:spcPct val="90000"/>
              </a:lnSpc>
            </a:pPr>
            <a:r>
              <a:rPr lang="en-US"/>
              <a:t>Closing Questions </a:t>
            </a:r>
          </a:p>
          <a:p>
            <a:pPr lvl="1" eaLnBrk="1" hangingPunct="1">
              <a:lnSpc>
                <a:spcPct val="90000"/>
              </a:lnSpc>
            </a:pPr>
            <a:r>
              <a:rPr lang="en-US"/>
              <a:t>Application/Synthesis questions</a:t>
            </a:r>
          </a:p>
          <a:p>
            <a:pPr lvl="1" eaLnBrk="1" hangingPunct="1">
              <a:lnSpc>
                <a:spcPct val="90000"/>
              </a:lnSpc>
            </a:pPr>
            <a:r>
              <a:rPr lang="en-US"/>
              <a:t>Provide valuable diagnostic info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AutoShape 11"/>
          <p:cNvSpPr>
            <a:spLocks noChangeArrowheads="1"/>
          </p:cNvSpPr>
          <p:nvPr/>
        </p:nvSpPr>
        <p:spPr bwMode="auto">
          <a:xfrm>
            <a:off x="228600" y="3733800"/>
            <a:ext cx="6172200" cy="1752600"/>
          </a:xfrm>
          <a:prstGeom prst="cube">
            <a:avLst>
              <a:gd name="adj" fmla="val 63750"/>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53251" name="Text Box 12"/>
          <p:cNvSpPr txBox="1">
            <a:spLocks noChangeArrowheads="1"/>
          </p:cNvSpPr>
          <p:nvPr/>
        </p:nvSpPr>
        <p:spPr bwMode="auto">
          <a:xfrm>
            <a:off x="381000" y="5791200"/>
            <a:ext cx="8534400" cy="82232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One moves oil, while the other builds mountains.  Which can do more work?</a:t>
            </a:r>
          </a:p>
        </p:txBody>
      </p:sp>
      <p:sp>
        <p:nvSpPr>
          <p:cNvPr id="53252" name="Text Box 13"/>
          <p:cNvSpPr txBox="1">
            <a:spLocks noChangeArrowheads="1"/>
          </p:cNvSpPr>
          <p:nvPr/>
        </p:nvSpPr>
        <p:spPr bwMode="auto">
          <a:xfrm>
            <a:off x="2667000" y="152400"/>
            <a:ext cx="47244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Supertanker	</a:t>
            </a:r>
          </a:p>
        </p:txBody>
      </p:sp>
      <p:sp>
        <p:nvSpPr>
          <p:cNvPr id="53253" name="Text Box 14"/>
          <p:cNvSpPr txBox="1">
            <a:spLocks noChangeArrowheads="1"/>
          </p:cNvSpPr>
          <p:nvPr/>
        </p:nvSpPr>
        <p:spPr bwMode="auto">
          <a:xfrm>
            <a:off x="1828800" y="4038600"/>
            <a:ext cx="30480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Tectonic Plate	</a:t>
            </a:r>
          </a:p>
        </p:txBody>
      </p:sp>
      <p:sp>
        <p:nvSpPr>
          <p:cNvPr id="53254" name="Text Box 15"/>
          <p:cNvSpPr txBox="1">
            <a:spLocks noChangeArrowheads="1"/>
          </p:cNvSpPr>
          <p:nvPr/>
        </p:nvSpPr>
        <p:spPr bwMode="auto">
          <a:xfrm>
            <a:off x="6019800" y="1066800"/>
            <a:ext cx="2667000" cy="100488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Mass - 2 x 10</a:t>
            </a:r>
            <a:r>
              <a:rPr lang="en-US" baseline="30000"/>
              <a:t>8</a:t>
            </a:r>
            <a:r>
              <a:rPr lang="en-US"/>
              <a:t> kg</a:t>
            </a:r>
          </a:p>
          <a:p>
            <a:pPr eaLnBrk="0" hangingPunct="0">
              <a:spcBef>
                <a:spcPct val="50000"/>
              </a:spcBef>
            </a:pPr>
            <a:r>
              <a:rPr lang="en-US"/>
              <a:t>Velocity - 8 m/s</a:t>
            </a:r>
          </a:p>
        </p:txBody>
      </p:sp>
      <p:sp>
        <p:nvSpPr>
          <p:cNvPr id="53255" name="Text Box 16"/>
          <p:cNvSpPr txBox="1">
            <a:spLocks noChangeArrowheads="1"/>
          </p:cNvSpPr>
          <p:nvPr/>
        </p:nvSpPr>
        <p:spPr bwMode="auto">
          <a:xfrm>
            <a:off x="5867400" y="4495800"/>
            <a:ext cx="3276600" cy="100488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Mass - 3 x 10</a:t>
            </a:r>
            <a:r>
              <a:rPr lang="en-US" baseline="30000"/>
              <a:t>20</a:t>
            </a:r>
            <a:r>
              <a:rPr lang="en-US"/>
              <a:t> kg</a:t>
            </a:r>
          </a:p>
          <a:p>
            <a:pPr eaLnBrk="0" hangingPunct="0">
              <a:spcBef>
                <a:spcPct val="50000"/>
              </a:spcBef>
            </a:pPr>
            <a:r>
              <a:rPr lang="en-US"/>
              <a:t>Velocity - 1 x 10</a:t>
            </a:r>
            <a:r>
              <a:rPr lang="en-US" baseline="30000"/>
              <a:t>-9</a:t>
            </a:r>
            <a:r>
              <a:rPr lang="en-US"/>
              <a:t> m/s</a:t>
            </a:r>
          </a:p>
        </p:txBody>
      </p:sp>
      <p:sp>
        <p:nvSpPr>
          <p:cNvPr id="53256" name="Text Box 17"/>
          <p:cNvSpPr txBox="1">
            <a:spLocks noChangeArrowheads="1"/>
          </p:cNvSpPr>
          <p:nvPr/>
        </p:nvSpPr>
        <p:spPr bwMode="auto">
          <a:xfrm>
            <a:off x="3429000" y="3505200"/>
            <a:ext cx="13716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1000km</a:t>
            </a:r>
          </a:p>
        </p:txBody>
      </p:sp>
      <p:sp>
        <p:nvSpPr>
          <p:cNvPr id="53257" name="Text Box 18"/>
          <p:cNvSpPr txBox="1">
            <a:spLocks noChangeArrowheads="1"/>
          </p:cNvSpPr>
          <p:nvPr/>
        </p:nvSpPr>
        <p:spPr bwMode="auto">
          <a:xfrm>
            <a:off x="5029200" y="4038600"/>
            <a:ext cx="13716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1000km</a:t>
            </a:r>
          </a:p>
        </p:txBody>
      </p:sp>
      <p:sp>
        <p:nvSpPr>
          <p:cNvPr id="53258" name="Text Box 19"/>
          <p:cNvSpPr txBox="1">
            <a:spLocks noChangeArrowheads="1"/>
          </p:cNvSpPr>
          <p:nvPr/>
        </p:nvSpPr>
        <p:spPr bwMode="auto">
          <a:xfrm>
            <a:off x="0" y="4876800"/>
            <a:ext cx="13716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100km</a:t>
            </a:r>
          </a:p>
        </p:txBody>
      </p:sp>
      <p:sp>
        <p:nvSpPr>
          <p:cNvPr id="53259" name="Text Box 21"/>
          <p:cNvSpPr txBox="1">
            <a:spLocks noChangeArrowheads="1"/>
          </p:cNvSpPr>
          <p:nvPr/>
        </p:nvSpPr>
        <p:spPr bwMode="auto">
          <a:xfrm>
            <a:off x="4114800" y="6477000"/>
            <a:ext cx="5405438" cy="517525"/>
          </a:xfrm>
          <a:prstGeom prst="rect">
            <a:avLst/>
          </a:prstGeom>
          <a:noFill/>
          <a:ln w="9525">
            <a:noFill/>
            <a:miter lim="800000"/>
            <a:headEnd/>
            <a:tailEnd/>
          </a:ln>
        </p:spPr>
        <p:txBody>
          <a:bodyPr>
            <a:prstTxWarp prst="textNoShape">
              <a:avLst/>
            </a:prstTxWarp>
            <a:spAutoFit/>
          </a:bodyPr>
          <a:lstStyle/>
          <a:p>
            <a:pPr algn="ctr" eaLnBrk="0" hangingPunct="0"/>
            <a:r>
              <a:rPr lang="en-US" sz="1400">
                <a:latin typeface="Times New Roman" charset="0"/>
              </a:rPr>
              <a:t>Adapted from D. Forsyth, Brown University</a:t>
            </a:r>
          </a:p>
          <a:p>
            <a:pPr eaLnBrk="0" hangingPunct="0"/>
            <a:endParaRPr lang="en-US" sz="1400"/>
          </a:p>
        </p:txBody>
      </p:sp>
      <p:pic>
        <p:nvPicPr>
          <p:cNvPr id="53260" name="Picture 23" descr="b4vehicles_water006"/>
          <p:cNvPicPr>
            <a:picLocks noChangeAspect="1" noChangeArrowheads="1"/>
          </p:cNvPicPr>
          <p:nvPr/>
        </p:nvPicPr>
        <p:blipFill>
          <a:blip r:embed="rId3"/>
          <a:srcRect/>
          <a:stretch>
            <a:fillRect/>
          </a:stretch>
        </p:blipFill>
        <p:spPr bwMode="auto">
          <a:xfrm>
            <a:off x="1524000" y="609600"/>
            <a:ext cx="4191000" cy="262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icture 3" descr="b20iuliana004"/>
          <p:cNvPicPr>
            <a:picLocks noChangeAspect="1" noChangeArrowheads="1"/>
          </p:cNvPicPr>
          <p:nvPr/>
        </p:nvPicPr>
        <p:blipFill>
          <a:blip r:embed="rId3"/>
          <a:srcRect/>
          <a:stretch>
            <a:fillRect/>
          </a:stretch>
        </p:blipFill>
        <p:spPr bwMode="auto">
          <a:xfrm>
            <a:off x="5334000" y="4135438"/>
            <a:ext cx="3810000" cy="2646362"/>
          </a:xfrm>
          <a:prstGeom prst="rect">
            <a:avLst/>
          </a:prstGeom>
          <a:noFill/>
          <a:ln w="9525">
            <a:noFill/>
            <a:miter lim="800000"/>
            <a:headEnd/>
            <a:tailEnd/>
          </a:ln>
        </p:spPr>
      </p:pic>
      <p:sp>
        <p:nvSpPr>
          <p:cNvPr id="55299" name="Rectangle 4"/>
          <p:cNvSpPr>
            <a:spLocks noChangeArrowheads="1"/>
          </p:cNvSpPr>
          <p:nvPr/>
        </p:nvSpPr>
        <p:spPr bwMode="auto">
          <a:xfrm>
            <a:off x="304800" y="4191000"/>
            <a:ext cx="5257800" cy="2027238"/>
          </a:xfrm>
          <a:prstGeom prst="rect">
            <a:avLst/>
          </a:prstGeom>
          <a:noFill/>
          <a:ln w="9525">
            <a:noFill/>
            <a:miter lim="800000"/>
            <a:headEnd/>
            <a:tailEnd/>
          </a:ln>
        </p:spPr>
        <p:txBody>
          <a:bodyPr>
            <a:prstTxWarp prst="textNoShape">
              <a:avLst/>
            </a:prstTxWarp>
            <a:spAutoFit/>
          </a:bodyPr>
          <a:lstStyle/>
          <a:p>
            <a:pPr>
              <a:spcBef>
                <a:spcPct val="30000"/>
              </a:spcBef>
            </a:pPr>
            <a:r>
              <a:rPr lang="en-US" b="1"/>
              <a:t>So how are mountains built?</a:t>
            </a:r>
            <a:endParaRPr lang="en-US"/>
          </a:p>
          <a:p>
            <a:pPr>
              <a:spcBef>
                <a:spcPct val="30000"/>
              </a:spcBef>
            </a:pPr>
            <a:r>
              <a:rPr lang="en-US">
                <a:solidFill>
                  <a:srgbClr val="000000"/>
                </a:solidFill>
              </a:rPr>
              <a:t>Collisions of plates can build mountains only because the forces that drive the plate act continuously over millions of years.</a:t>
            </a:r>
          </a:p>
        </p:txBody>
      </p:sp>
      <p:sp>
        <p:nvSpPr>
          <p:cNvPr id="55300" name="Text Box 5"/>
          <p:cNvSpPr txBox="1">
            <a:spLocks noChangeArrowheads="1"/>
          </p:cNvSpPr>
          <p:nvPr/>
        </p:nvSpPr>
        <p:spPr bwMode="auto">
          <a:xfrm>
            <a:off x="0" y="914400"/>
            <a:ext cx="9144000" cy="1614488"/>
          </a:xfrm>
          <a:prstGeom prst="rect">
            <a:avLst/>
          </a:prstGeom>
          <a:noFill/>
          <a:ln w="9525">
            <a:noFill/>
            <a:miter lim="800000"/>
            <a:headEnd/>
            <a:tailEnd/>
          </a:ln>
        </p:spPr>
        <p:txBody>
          <a:bodyPr>
            <a:prstTxWarp prst="textNoShape">
              <a:avLst/>
            </a:prstTxWarp>
            <a:spAutoFit/>
          </a:bodyPr>
          <a:lstStyle/>
          <a:p>
            <a:pPr>
              <a:spcBef>
                <a:spcPct val="30000"/>
              </a:spcBef>
            </a:pPr>
            <a:r>
              <a:rPr lang="en-US"/>
              <a:t>KE which is proportional to work is equal to 1/2 MV</a:t>
            </a:r>
            <a:r>
              <a:rPr lang="en-US" baseline="30000"/>
              <a:t>2</a:t>
            </a:r>
          </a:p>
          <a:p>
            <a:pPr>
              <a:spcBef>
                <a:spcPct val="30000"/>
              </a:spcBef>
            </a:pPr>
            <a:endParaRPr lang="en-US" baseline="30000"/>
          </a:p>
          <a:p>
            <a:pPr>
              <a:spcBef>
                <a:spcPct val="30000"/>
              </a:spcBef>
            </a:pPr>
            <a:r>
              <a:rPr lang="en-US"/>
              <a:t>Thus the KE of the supertanker is 6.4 x 10</a:t>
            </a:r>
            <a:r>
              <a:rPr lang="en-US" baseline="30000"/>
              <a:t>9</a:t>
            </a:r>
            <a:r>
              <a:rPr lang="en-US"/>
              <a:t> kg m</a:t>
            </a:r>
            <a:r>
              <a:rPr lang="en-US" baseline="30000"/>
              <a:t>2</a:t>
            </a:r>
            <a:r>
              <a:rPr lang="en-US"/>
              <a:t>/s</a:t>
            </a:r>
            <a:r>
              <a:rPr lang="en-US" baseline="30000"/>
              <a:t>2 </a:t>
            </a:r>
            <a:r>
              <a:rPr lang="en-US"/>
              <a:t>while the KE of the plate is 1.5 x 10</a:t>
            </a:r>
            <a:r>
              <a:rPr lang="en-US" baseline="30000"/>
              <a:t>2</a:t>
            </a:r>
            <a:r>
              <a:rPr lang="en-US"/>
              <a:t> kg m</a:t>
            </a:r>
            <a:r>
              <a:rPr lang="en-US" baseline="30000"/>
              <a:t>2</a:t>
            </a:r>
            <a:r>
              <a:rPr lang="en-US"/>
              <a:t>/s</a:t>
            </a:r>
            <a:r>
              <a:rPr lang="en-US" baseline="30000"/>
              <a:t>2</a:t>
            </a:r>
          </a:p>
        </p:txBody>
      </p:sp>
      <p:sp>
        <p:nvSpPr>
          <p:cNvPr id="55301" name="Text Box 6"/>
          <p:cNvSpPr txBox="1">
            <a:spLocks noChangeArrowheads="1"/>
          </p:cNvSpPr>
          <p:nvPr/>
        </p:nvSpPr>
        <p:spPr bwMode="auto">
          <a:xfrm>
            <a:off x="2362200" y="304800"/>
            <a:ext cx="4191000" cy="45720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b="1">
                <a:solidFill>
                  <a:srgbClr val="C41D1F"/>
                </a:solidFill>
              </a:rPr>
              <a:t>The Supertanker</a:t>
            </a:r>
          </a:p>
        </p:txBody>
      </p:sp>
      <p:sp>
        <p:nvSpPr>
          <p:cNvPr id="55302" name="Rectangle 7"/>
          <p:cNvSpPr>
            <a:spLocks noChangeArrowheads="1"/>
          </p:cNvSpPr>
          <p:nvPr/>
        </p:nvSpPr>
        <p:spPr bwMode="auto">
          <a:xfrm>
            <a:off x="0" y="2743200"/>
            <a:ext cx="8704263" cy="1187450"/>
          </a:xfrm>
          <a:prstGeom prst="rect">
            <a:avLst/>
          </a:prstGeom>
          <a:noFill/>
          <a:ln w="9525">
            <a:noFill/>
            <a:miter lim="800000"/>
            <a:headEnd/>
            <a:tailEnd/>
          </a:ln>
        </p:spPr>
        <p:txBody>
          <a:bodyPr>
            <a:prstTxWarp prst="textNoShape">
              <a:avLst/>
            </a:prstTxWarp>
            <a:spAutoFit/>
          </a:bodyPr>
          <a:lstStyle/>
          <a:p>
            <a:pPr>
              <a:spcBef>
                <a:spcPct val="30000"/>
              </a:spcBef>
            </a:pPr>
            <a:r>
              <a:rPr lang="en-US"/>
              <a:t>Conclusion: A moving tectonic plate can easily be stopped! Therefore forces in the system must be balanced or the system will accelerate or decelerate rapidly. </a:t>
            </a:r>
          </a:p>
        </p:txBody>
      </p:sp>
      <p:sp>
        <p:nvSpPr>
          <p:cNvPr id="55303" name="Line 8"/>
          <p:cNvSpPr>
            <a:spLocks noChangeShapeType="1"/>
          </p:cNvSpPr>
          <p:nvPr/>
        </p:nvSpPr>
        <p:spPr bwMode="auto">
          <a:xfrm>
            <a:off x="0" y="3962400"/>
            <a:ext cx="91440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55304" name="Rectangle 9"/>
          <p:cNvSpPr>
            <a:spLocks noChangeArrowheads="1"/>
          </p:cNvSpPr>
          <p:nvPr/>
        </p:nvSpPr>
        <p:spPr bwMode="auto">
          <a:xfrm>
            <a:off x="0" y="0"/>
            <a:ext cx="9144000" cy="3962400"/>
          </a:xfrm>
          <a:prstGeom prst="rect">
            <a:avLst/>
          </a:prstGeom>
          <a:noFill/>
          <a:ln w="76200">
            <a:solidFill>
              <a:srgbClr val="C41D1F"/>
            </a:solidFill>
            <a:miter lim="800000"/>
            <a:headEnd/>
            <a:tailEnd/>
          </a:ln>
        </p:spPr>
        <p:txBody>
          <a:bodyPr wrap="none" anchor="ctr">
            <a:prstTxWarp prst="textNoShape">
              <a:avLst/>
            </a:prstTxWarp>
          </a:bodyPr>
          <a:lstStyle/>
          <a:p>
            <a:pPr eaLnBrk="0" hangingPunct="0"/>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a:srcRect/>
          <a:stretch>
            <a:fillRect/>
          </a:stretch>
        </p:blipFill>
        <p:spPr bwMode="auto">
          <a:xfrm>
            <a:off x="1600200" y="1447800"/>
            <a:ext cx="6019800" cy="4962525"/>
          </a:xfrm>
          <a:prstGeom prst="rect">
            <a:avLst/>
          </a:prstGeom>
          <a:noFill/>
          <a:ln w="9525">
            <a:noFill/>
            <a:miter lim="800000"/>
            <a:headEnd/>
            <a:tailEnd/>
          </a:ln>
        </p:spPr>
      </p:pic>
      <p:sp>
        <p:nvSpPr>
          <p:cNvPr id="57347" name="Rectangle 5"/>
          <p:cNvSpPr>
            <a:spLocks noChangeArrowheads="1"/>
          </p:cNvSpPr>
          <p:nvPr/>
        </p:nvSpPr>
        <p:spPr bwMode="auto">
          <a:xfrm>
            <a:off x="1228725" y="1079500"/>
            <a:ext cx="304800" cy="5181600"/>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57348" name="Text Box 7"/>
          <p:cNvSpPr txBox="1">
            <a:spLocks noChangeArrowheads="1"/>
          </p:cNvSpPr>
          <p:nvPr/>
        </p:nvSpPr>
        <p:spPr bwMode="auto">
          <a:xfrm>
            <a:off x="5273675" y="1600200"/>
            <a:ext cx="184150" cy="336550"/>
          </a:xfrm>
          <a:prstGeom prst="rect">
            <a:avLst/>
          </a:prstGeom>
          <a:noFill/>
          <a:ln w="9525">
            <a:noFill/>
            <a:miter lim="800000"/>
            <a:headEnd/>
            <a:tailEnd/>
          </a:ln>
        </p:spPr>
        <p:txBody>
          <a:bodyPr wrap="none">
            <a:prstTxWarp prst="textNoShape">
              <a:avLst/>
            </a:prstTxWarp>
            <a:spAutoFit/>
          </a:bodyPr>
          <a:lstStyle/>
          <a:p>
            <a:pPr algn="ctr" eaLnBrk="0" hangingPunct="0"/>
            <a:endParaRPr lang="en-US" sz="1600" b="1">
              <a:latin typeface="Times New Roman" charset="0"/>
            </a:endParaRPr>
          </a:p>
        </p:txBody>
      </p:sp>
      <p:sp>
        <p:nvSpPr>
          <p:cNvPr id="57349" name="Text Box 8"/>
          <p:cNvSpPr txBox="1">
            <a:spLocks noChangeArrowheads="1"/>
          </p:cNvSpPr>
          <p:nvPr/>
        </p:nvSpPr>
        <p:spPr bwMode="auto">
          <a:xfrm>
            <a:off x="3074988" y="4143375"/>
            <a:ext cx="184150" cy="336550"/>
          </a:xfrm>
          <a:prstGeom prst="rect">
            <a:avLst/>
          </a:prstGeom>
          <a:noFill/>
          <a:ln w="9525">
            <a:noFill/>
            <a:miter lim="800000"/>
            <a:headEnd/>
            <a:tailEnd/>
          </a:ln>
        </p:spPr>
        <p:txBody>
          <a:bodyPr wrap="none">
            <a:prstTxWarp prst="textNoShape">
              <a:avLst/>
            </a:prstTxWarp>
            <a:spAutoFit/>
          </a:bodyPr>
          <a:lstStyle/>
          <a:p>
            <a:pPr algn="ctr" eaLnBrk="0" hangingPunct="0"/>
            <a:endParaRPr lang="en-US" sz="1600">
              <a:latin typeface="Times New Roman" charset="0"/>
            </a:endParaRPr>
          </a:p>
        </p:txBody>
      </p:sp>
      <p:sp>
        <p:nvSpPr>
          <p:cNvPr id="57350" name="Text Box 9"/>
          <p:cNvSpPr txBox="1">
            <a:spLocks noChangeArrowheads="1"/>
          </p:cNvSpPr>
          <p:nvPr/>
        </p:nvSpPr>
        <p:spPr bwMode="auto">
          <a:xfrm>
            <a:off x="3302000" y="5162550"/>
            <a:ext cx="2768600" cy="641350"/>
          </a:xfrm>
          <a:prstGeom prst="rect">
            <a:avLst/>
          </a:prstGeom>
          <a:noFill/>
          <a:ln w="9525">
            <a:noFill/>
            <a:miter lim="800000"/>
            <a:headEnd/>
            <a:tailEnd/>
          </a:ln>
        </p:spPr>
        <p:txBody>
          <a:bodyPr wrap="none">
            <a:prstTxWarp prst="textNoShape">
              <a:avLst/>
            </a:prstTxWarp>
            <a:spAutoFit/>
          </a:bodyPr>
          <a:lstStyle/>
          <a:p>
            <a:pPr algn="ctr" eaLnBrk="0" hangingPunct="0"/>
            <a:r>
              <a:rPr lang="en-US" sz="1800" b="1">
                <a:latin typeface="Times New Roman" charset="0"/>
              </a:rPr>
              <a:t>Parkfield, CA Earthquake</a:t>
            </a:r>
          </a:p>
          <a:p>
            <a:pPr algn="ctr" eaLnBrk="0" hangingPunct="0"/>
            <a:r>
              <a:rPr lang="en-US" sz="1800" b="1">
                <a:latin typeface="Times New Roman" charset="0"/>
              </a:rPr>
              <a:t>Magnitude 6.0, 09/28/04</a:t>
            </a:r>
            <a:endParaRPr lang="en-US" sz="1800">
              <a:latin typeface="Times New Roman" charset="0"/>
            </a:endParaRPr>
          </a:p>
        </p:txBody>
      </p:sp>
      <p:sp>
        <p:nvSpPr>
          <p:cNvPr id="57351" name="Text Box 12"/>
          <p:cNvSpPr txBox="1">
            <a:spLocks noChangeArrowheads="1"/>
          </p:cNvSpPr>
          <p:nvPr/>
        </p:nvSpPr>
        <p:spPr bwMode="auto">
          <a:xfrm>
            <a:off x="3810000" y="6172200"/>
            <a:ext cx="1562100" cy="366713"/>
          </a:xfrm>
          <a:prstGeom prst="rect">
            <a:avLst/>
          </a:prstGeom>
          <a:solidFill>
            <a:schemeClr val="bg1"/>
          </a:solidFill>
          <a:ln w="9525">
            <a:noFill/>
            <a:miter lim="800000"/>
            <a:headEnd/>
            <a:tailEnd/>
          </a:ln>
        </p:spPr>
        <p:txBody>
          <a:bodyPr wrap="none">
            <a:prstTxWarp prst="textNoShape">
              <a:avLst/>
            </a:prstTxWarp>
            <a:spAutoFit/>
          </a:bodyPr>
          <a:lstStyle/>
          <a:p>
            <a:pPr algn="ctr" eaLnBrk="0" hangingPunct="0"/>
            <a:r>
              <a:rPr lang="en-US" sz="1800" b="1">
                <a:latin typeface="Times New Roman" charset="0"/>
              </a:rPr>
              <a:t>Time (sec/10</a:t>
            </a:r>
            <a:r>
              <a:rPr lang="en-US" sz="1800" b="1" baseline="30000">
                <a:latin typeface="Times New Roman" charset="0"/>
              </a:rPr>
              <a:t>2</a:t>
            </a:r>
            <a:r>
              <a:rPr lang="en-US" sz="1800" b="1">
                <a:latin typeface="Times New Roman" charset="0"/>
              </a:rPr>
              <a:t>)</a:t>
            </a:r>
            <a:endParaRPr lang="en-US" sz="1800">
              <a:latin typeface="Times New Roman" charset="0"/>
            </a:endParaRPr>
          </a:p>
        </p:txBody>
      </p:sp>
      <p:sp>
        <p:nvSpPr>
          <p:cNvPr id="57352" name="Text Box 15"/>
          <p:cNvSpPr txBox="1">
            <a:spLocks noChangeArrowheads="1"/>
          </p:cNvSpPr>
          <p:nvPr/>
        </p:nvSpPr>
        <p:spPr bwMode="auto">
          <a:xfrm>
            <a:off x="228600" y="304800"/>
            <a:ext cx="8915400" cy="822325"/>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b="1"/>
              <a:t>Two recordings of the same earthquake.  What is different between them?  Where did the energy go?</a:t>
            </a:r>
          </a:p>
        </p:txBody>
      </p:sp>
      <p:sp>
        <p:nvSpPr>
          <p:cNvPr id="57353" name="Text Box 16"/>
          <p:cNvSpPr txBox="1">
            <a:spLocks noChangeArrowheads="1"/>
          </p:cNvSpPr>
          <p:nvPr/>
        </p:nvSpPr>
        <p:spPr bwMode="auto">
          <a:xfrm>
            <a:off x="6934200" y="2971800"/>
            <a:ext cx="5334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A.</a:t>
            </a:r>
          </a:p>
        </p:txBody>
      </p:sp>
      <p:sp>
        <p:nvSpPr>
          <p:cNvPr id="57354" name="Text Box 17"/>
          <p:cNvSpPr txBox="1">
            <a:spLocks noChangeArrowheads="1"/>
          </p:cNvSpPr>
          <p:nvPr/>
        </p:nvSpPr>
        <p:spPr bwMode="auto">
          <a:xfrm>
            <a:off x="7010400" y="5334000"/>
            <a:ext cx="5334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B.</a:t>
            </a:r>
          </a:p>
        </p:txBody>
      </p:sp>
      <p:sp>
        <p:nvSpPr>
          <p:cNvPr id="57355" name="Rectangle 18"/>
          <p:cNvSpPr>
            <a:spLocks noChangeArrowheads="1"/>
          </p:cNvSpPr>
          <p:nvPr/>
        </p:nvSpPr>
        <p:spPr bwMode="auto">
          <a:xfrm>
            <a:off x="7305675" y="6238875"/>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US"/>
          </a:p>
        </p:txBody>
      </p:sp>
      <p:sp>
        <p:nvSpPr>
          <p:cNvPr id="57356" name="Rectangle 19"/>
          <p:cNvSpPr>
            <a:spLocks noChangeArrowheads="1"/>
          </p:cNvSpPr>
          <p:nvPr/>
        </p:nvSpPr>
        <p:spPr bwMode="auto">
          <a:xfrm>
            <a:off x="1371600" y="1524000"/>
            <a:ext cx="533400" cy="47244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en-US"/>
          </a:p>
        </p:txBody>
      </p:sp>
      <p:sp>
        <p:nvSpPr>
          <p:cNvPr id="57357" name="Rectangle 20"/>
          <p:cNvSpPr>
            <a:spLocks noChangeArrowheads="1"/>
          </p:cNvSpPr>
          <p:nvPr/>
        </p:nvSpPr>
        <p:spPr bwMode="auto">
          <a:xfrm>
            <a:off x="5562600" y="1752600"/>
            <a:ext cx="1676400" cy="3048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en-US"/>
          </a:p>
        </p:txBody>
      </p:sp>
      <p:sp>
        <p:nvSpPr>
          <p:cNvPr id="57358" name="Rectangle 21"/>
          <p:cNvSpPr>
            <a:spLocks noChangeArrowheads="1"/>
          </p:cNvSpPr>
          <p:nvPr/>
        </p:nvSpPr>
        <p:spPr bwMode="auto">
          <a:xfrm>
            <a:off x="5562600" y="3962400"/>
            <a:ext cx="1676400" cy="3048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en-US"/>
          </a:p>
        </p:txBody>
      </p:sp>
      <p:sp>
        <p:nvSpPr>
          <p:cNvPr id="57359" name="Rectangle 22"/>
          <p:cNvSpPr>
            <a:spLocks noChangeArrowheads="1"/>
          </p:cNvSpPr>
          <p:nvPr/>
        </p:nvSpPr>
        <p:spPr bwMode="auto">
          <a:xfrm>
            <a:off x="2133600" y="1752600"/>
            <a:ext cx="838200" cy="228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en-US"/>
          </a:p>
        </p:txBody>
      </p:sp>
      <p:sp>
        <p:nvSpPr>
          <p:cNvPr id="57360" name="Rectangle 23"/>
          <p:cNvSpPr>
            <a:spLocks noChangeArrowheads="1"/>
          </p:cNvSpPr>
          <p:nvPr/>
        </p:nvSpPr>
        <p:spPr bwMode="auto">
          <a:xfrm>
            <a:off x="2209800" y="3962400"/>
            <a:ext cx="838200" cy="228600"/>
          </a:xfrm>
          <a:prstGeom prst="rect">
            <a:avLst/>
          </a:prstGeom>
          <a:solidFill>
            <a:schemeClr val="bg1"/>
          </a:solidFill>
          <a:ln w="9525">
            <a:noFill/>
            <a:miter lim="800000"/>
            <a:headEnd/>
            <a:tailEnd/>
          </a:ln>
        </p:spPr>
        <p:txBody>
          <a:bodyPr wrap="none" anchor="ctr">
            <a:prstTxWarp prst="textNoShape">
              <a:avLst/>
            </a:prstTxWarp>
          </a:bodyPr>
          <a:lstStyle/>
          <a:p>
            <a:pPr eaLnBrk="0" hangingPunct="0"/>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304800" y="3657600"/>
            <a:ext cx="8839200" cy="2976563"/>
          </a:xfrm>
          <a:prstGeom prst="rect">
            <a:avLst/>
          </a:prstGeom>
          <a:noFill/>
          <a:ln w="9525">
            <a:noFill/>
            <a:miter lim="800000"/>
            <a:headEnd/>
            <a:tailEnd/>
          </a:ln>
        </p:spPr>
        <p:txBody>
          <a:bodyPr>
            <a:prstTxWarp prst="textNoShape">
              <a:avLst/>
            </a:prstTxWarp>
            <a:spAutoFit/>
          </a:bodyPr>
          <a:lstStyle/>
          <a:p>
            <a:pPr marL="457200" indent="-457200">
              <a:spcBef>
                <a:spcPct val="30000"/>
              </a:spcBef>
            </a:pPr>
            <a:r>
              <a:rPr lang="en-US"/>
              <a:t>Seismic energy decreases with distance for three reasons</a:t>
            </a:r>
          </a:p>
          <a:p>
            <a:pPr marL="457200" indent="-457200">
              <a:spcBef>
                <a:spcPct val="30000"/>
              </a:spcBef>
              <a:buFontTx/>
              <a:buAutoNum type="arabicPeriod"/>
            </a:pPr>
            <a:r>
              <a:rPr lang="en-US"/>
              <a:t>Energy released by an earthquake radiates in a continuously growing sphere.  Conservation of energy results in a ever decreasing energy/area ratio </a:t>
            </a:r>
          </a:p>
          <a:p>
            <a:pPr marL="457200" indent="-457200">
              <a:spcBef>
                <a:spcPct val="30000"/>
              </a:spcBef>
              <a:buFontTx/>
              <a:buAutoNum type="arabicPeriod"/>
            </a:pPr>
            <a:r>
              <a:rPr lang="en-US"/>
              <a:t>Points acting as Huygen’s sources scatter energy </a:t>
            </a:r>
          </a:p>
          <a:p>
            <a:pPr marL="457200" indent="-457200">
              <a:spcBef>
                <a:spcPct val="30000"/>
              </a:spcBef>
              <a:buFontTx/>
              <a:buAutoNum type="arabicPeriod"/>
            </a:pPr>
            <a:r>
              <a:rPr lang="en-US">
                <a:latin typeface="Helvetica" charset="0"/>
              </a:rPr>
              <a:t>Kinetic energy is converted to heat as the material is permanently deformed</a:t>
            </a:r>
          </a:p>
        </p:txBody>
      </p:sp>
      <p:sp>
        <p:nvSpPr>
          <p:cNvPr id="59395" name="Rectangle 3"/>
          <p:cNvSpPr>
            <a:spLocks noChangeArrowheads="1"/>
          </p:cNvSpPr>
          <p:nvPr/>
        </p:nvSpPr>
        <p:spPr bwMode="auto">
          <a:xfrm>
            <a:off x="5181600" y="304800"/>
            <a:ext cx="3581400" cy="2282825"/>
          </a:xfrm>
          <a:prstGeom prst="rect">
            <a:avLst/>
          </a:prstGeom>
          <a:noFill/>
          <a:ln w="9525">
            <a:noFill/>
            <a:miter lim="800000"/>
            <a:headEnd/>
            <a:tailEnd/>
          </a:ln>
        </p:spPr>
        <p:txBody>
          <a:bodyPr>
            <a:prstTxWarp prst="textNoShape">
              <a:avLst/>
            </a:prstTxWarp>
            <a:spAutoFit/>
          </a:bodyPr>
          <a:lstStyle/>
          <a:p>
            <a:pPr algn="ctr" eaLnBrk="0" hangingPunct="0"/>
            <a:r>
              <a:rPr lang="en-US"/>
              <a:t>The maximum displacement of the ground (amplitude) at station A is much greater than the maximum amplitude at station B.</a:t>
            </a:r>
          </a:p>
        </p:txBody>
      </p:sp>
      <p:pic>
        <p:nvPicPr>
          <p:cNvPr id="59396" name="Picture 4"/>
          <p:cNvPicPr>
            <a:picLocks noChangeAspect="1" noChangeArrowheads="1"/>
          </p:cNvPicPr>
          <p:nvPr/>
        </p:nvPicPr>
        <p:blipFill>
          <a:blip r:embed="rId3"/>
          <a:srcRect/>
          <a:stretch>
            <a:fillRect/>
          </a:stretch>
        </p:blipFill>
        <p:spPr bwMode="auto">
          <a:xfrm>
            <a:off x="457200" y="0"/>
            <a:ext cx="4495800" cy="3706813"/>
          </a:xfrm>
          <a:prstGeom prst="rect">
            <a:avLst/>
          </a:prstGeom>
          <a:noFill/>
          <a:ln w="9525">
            <a:noFill/>
            <a:miter lim="800000"/>
            <a:headEnd/>
            <a:tailEnd/>
          </a:ln>
        </p:spPr>
      </p:pic>
      <p:sp>
        <p:nvSpPr>
          <p:cNvPr id="59397" name="Rectangle 5"/>
          <p:cNvSpPr>
            <a:spLocks noChangeArrowheads="1"/>
          </p:cNvSpPr>
          <p:nvPr/>
        </p:nvSpPr>
        <p:spPr bwMode="auto">
          <a:xfrm>
            <a:off x="0" y="0"/>
            <a:ext cx="9144000" cy="6858000"/>
          </a:xfrm>
          <a:prstGeom prst="rect">
            <a:avLst/>
          </a:prstGeom>
          <a:noFill/>
          <a:ln w="76200">
            <a:solidFill>
              <a:srgbClr val="C41D1F"/>
            </a:solidFill>
            <a:miter lim="800000"/>
            <a:headEnd/>
            <a:tailEnd/>
          </a:ln>
        </p:spPr>
        <p:txBody>
          <a:bodyPr wrap="none" anchor="ctr">
            <a:prstTxWarp prst="textNoShape">
              <a:avLst/>
            </a:prstTxWarp>
          </a:bodyPr>
          <a:lstStyle/>
          <a:p>
            <a:pPr eaLnBrk="0" hangingPunct="0"/>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42" name="Picture 11" descr="379px-Earthquake_wave_shadow_zone"/>
          <p:cNvPicPr>
            <a:picLocks noChangeAspect="1" noChangeArrowheads="1"/>
          </p:cNvPicPr>
          <p:nvPr/>
        </p:nvPicPr>
        <p:blipFill>
          <a:blip r:embed="rId3"/>
          <a:srcRect l="2711"/>
          <a:stretch>
            <a:fillRect/>
          </a:stretch>
        </p:blipFill>
        <p:spPr bwMode="auto">
          <a:xfrm>
            <a:off x="0" y="0"/>
            <a:ext cx="3530600" cy="4876800"/>
          </a:xfrm>
          <a:prstGeom prst="rect">
            <a:avLst/>
          </a:prstGeom>
          <a:noFill/>
          <a:ln w="9525">
            <a:noFill/>
            <a:miter lim="800000"/>
            <a:headEnd/>
            <a:tailEnd/>
          </a:ln>
        </p:spPr>
      </p:pic>
      <p:pic>
        <p:nvPicPr>
          <p:cNvPr id="61443" name="Picture 12" descr="image031"/>
          <p:cNvPicPr>
            <a:picLocks noChangeAspect="1" noChangeArrowheads="1"/>
          </p:cNvPicPr>
          <p:nvPr/>
        </p:nvPicPr>
        <p:blipFill>
          <a:blip r:embed="rId4"/>
          <a:srcRect/>
          <a:stretch>
            <a:fillRect/>
          </a:stretch>
        </p:blipFill>
        <p:spPr bwMode="auto">
          <a:xfrm>
            <a:off x="4695825" y="0"/>
            <a:ext cx="4448175" cy="5562600"/>
          </a:xfrm>
          <a:prstGeom prst="rect">
            <a:avLst/>
          </a:prstGeom>
          <a:noFill/>
          <a:ln w="9525">
            <a:noFill/>
            <a:miter lim="800000"/>
            <a:headEnd/>
            <a:tailEnd/>
          </a:ln>
        </p:spPr>
      </p:pic>
      <p:sp>
        <p:nvSpPr>
          <p:cNvPr id="61444" name="Line 13"/>
          <p:cNvSpPr>
            <a:spLocks noChangeShapeType="1"/>
          </p:cNvSpPr>
          <p:nvPr/>
        </p:nvSpPr>
        <p:spPr bwMode="auto">
          <a:xfrm>
            <a:off x="2882900" y="2794000"/>
            <a:ext cx="1828800" cy="6858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1445" name="Text Box 15"/>
          <p:cNvSpPr txBox="1">
            <a:spLocks noChangeArrowheads="1"/>
          </p:cNvSpPr>
          <p:nvPr/>
        </p:nvSpPr>
        <p:spPr bwMode="auto">
          <a:xfrm>
            <a:off x="838200" y="1676400"/>
            <a:ext cx="685800"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600"/>
              <a:t>Core</a:t>
            </a:r>
          </a:p>
        </p:txBody>
      </p:sp>
      <p:sp>
        <p:nvSpPr>
          <p:cNvPr id="61446" name="Text Box 16"/>
          <p:cNvSpPr txBox="1">
            <a:spLocks noChangeArrowheads="1"/>
          </p:cNvSpPr>
          <p:nvPr/>
        </p:nvSpPr>
        <p:spPr bwMode="auto">
          <a:xfrm>
            <a:off x="1447800" y="1295400"/>
            <a:ext cx="838200"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600"/>
              <a:t>Mantle</a:t>
            </a:r>
          </a:p>
        </p:txBody>
      </p:sp>
      <p:sp>
        <p:nvSpPr>
          <p:cNvPr id="61447" name="Rectangle 18"/>
          <p:cNvSpPr>
            <a:spLocks noChangeArrowheads="1"/>
          </p:cNvSpPr>
          <p:nvPr/>
        </p:nvSpPr>
        <p:spPr bwMode="auto">
          <a:xfrm>
            <a:off x="4114800" y="152400"/>
            <a:ext cx="990600" cy="2971800"/>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48" name="Rectangle 19"/>
          <p:cNvSpPr>
            <a:spLocks noChangeArrowheads="1"/>
          </p:cNvSpPr>
          <p:nvPr/>
        </p:nvSpPr>
        <p:spPr bwMode="auto">
          <a:xfrm>
            <a:off x="4343400" y="2133600"/>
            <a:ext cx="609600" cy="1143000"/>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49" name="Rectangle 20"/>
          <p:cNvSpPr>
            <a:spLocks noChangeArrowheads="1"/>
          </p:cNvSpPr>
          <p:nvPr/>
        </p:nvSpPr>
        <p:spPr bwMode="auto">
          <a:xfrm>
            <a:off x="4267200" y="4648200"/>
            <a:ext cx="609600" cy="685800"/>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50" name="AutoShape 23"/>
          <p:cNvSpPr>
            <a:spLocks noChangeArrowheads="1"/>
          </p:cNvSpPr>
          <p:nvPr/>
        </p:nvSpPr>
        <p:spPr bwMode="auto">
          <a:xfrm>
            <a:off x="4343400" y="4419600"/>
            <a:ext cx="838200" cy="228600"/>
          </a:xfrm>
          <a:prstGeom prst="triangle">
            <a:avLst>
              <a:gd name="adj" fmla="val 50000"/>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51" name="Rectangle 21"/>
          <p:cNvSpPr>
            <a:spLocks noChangeArrowheads="1"/>
          </p:cNvSpPr>
          <p:nvPr/>
        </p:nvSpPr>
        <p:spPr bwMode="auto">
          <a:xfrm>
            <a:off x="4572000" y="4648200"/>
            <a:ext cx="609600" cy="685800"/>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52" name="AutoShape 24"/>
          <p:cNvSpPr>
            <a:spLocks noChangeArrowheads="1"/>
          </p:cNvSpPr>
          <p:nvPr/>
        </p:nvSpPr>
        <p:spPr bwMode="auto">
          <a:xfrm>
            <a:off x="4495800" y="4572000"/>
            <a:ext cx="838200" cy="228600"/>
          </a:xfrm>
          <a:prstGeom prst="triangle">
            <a:avLst>
              <a:gd name="adj" fmla="val 50000"/>
            </a:avLst>
          </a:prstGeom>
          <a:solidFill>
            <a:schemeClr val="bg1"/>
          </a:solidFill>
          <a:ln w="9525">
            <a:solidFill>
              <a:schemeClr val="bg1"/>
            </a:solidFill>
            <a:miter lim="800000"/>
            <a:headEnd/>
            <a:tailEnd/>
          </a:ln>
        </p:spPr>
        <p:txBody>
          <a:bodyPr wrap="none" anchor="ctr">
            <a:prstTxWarp prst="textNoShape">
              <a:avLst/>
            </a:prstTxWarp>
          </a:bodyPr>
          <a:lstStyle/>
          <a:p>
            <a:pPr eaLnBrk="0" hangingPunct="0"/>
            <a:endParaRPr lang="en-US"/>
          </a:p>
        </p:txBody>
      </p:sp>
      <p:sp>
        <p:nvSpPr>
          <p:cNvPr id="61453" name="Text Box 17"/>
          <p:cNvSpPr txBox="1">
            <a:spLocks noChangeArrowheads="1"/>
          </p:cNvSpPr>
          <p:nvPr/>
        </p:nvSpPr>
        <p:spPr bwMode="auto">
          <a:xfrm>
            <a:off x="2743200" y="152400"/>
            <a:ext cx="2438400" cy="2289175"/>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sz="1800"/>
              <a:t>The diagram at left shows modeled ray paths P waves travel through the Earth. The diagram at right shows the seismic recordings around the earth.</a:t>
            </a:r>
          </a:p>
        </p:txBody>
      </p:sp>
      <p:sp>
        <p:nvSpPr>
          <p:cNvPr id="61454" name="Rectangle 3"/>
          <p:cNvSpPr>
            <a:spLocks noChangeArrowheads="1"/>
          </p:cNvSpPr>
          <p:nvPr/>
        </p:nvSpPr>
        <p:spPr bwMode="auto">
          <a:xfrm>
            <a:off x="76200" y="5257800"/>
            <a:ext cx="5715000" cy="366713"/>
          </a:xfrm>
          <a:prstGeom prst="rect">
            <a:avLst/>
          </a:prstGeom>
          <a:noFill/>
          <a:ln w="9525">
            <a:noFill/>
            <a:miter lim="800000"/>
            <a:headEnd/>
            <a:tailEnd/>
          </a:ln>
        </p:spPr>
        <p:txBody>
          <a:bodyPr>
            <a:prstTxWarp prst="textNoShape">
              <a:avLst/>
            </a:prstTxWarp>
            <a:spAutoFit/>
          </a:bodyPr>
          <a:lstStyle/>
          <a:p>
            <a:pPr eaLnBrk="0" hangingPunct="0"/>
            <a:r>
              <a:rPr lang="en-US" sz="1800"/>
              <a:t>What do the curving ray paths say about the mantle? </a:t>
            </a:r>
          </a:p>
        </p:txBody>
      </p:sp>
      <p:sp>
        <p:nvSpPr>
          <p:cNvPr id="61455" name="Rectangle 25"/>
          <p:cNvSpPr>
            <a:spLocks noChangeArrowheads="1"/>
          </p:cNvSpPr>
          <p:nvPr/>
        </p:nvSpPr>
        <p:spPr bwMode="auto">
          <a:xfrm>
            <a:off x="76200" y="6107113"/>
            <a:ext cx="8804275" cy="641350"/>
          </a:xfrm>
          <a:prstGeom prst="rect">
            <a:avLst/>
          </a:prstGeom>
          <a:noFill/>
          <a:ln w="9525">
            <a:noFill/>
            <a:miter lim="800000"/>
            <a:headEnd/>
            <a:tailEnd/>
          </a:ln>
        </p:spPr>
        <p:txBody>
          <a:bodyPr>
            <a:prstTxWarp prst="textNoShape">
              <a:avLst/>
            </a:prstTxWarp>
            <a:spAutoFit/>
          </a:bodyPr>
          <a:lstStyle/>
          <a:p>
            <a:pPr eaLnBrk="0" hangingPunct="0"/>
            <a:r>
              <a:rPr lang="en-US" sz="1800"/>
              <a:t>Why are there no rays in the shadow zone of this diagram yet the data at the right shows P wave arrivals?</a:t>
            </a:r>
          </a:p>
        </p:txBody>
      </p:sp>
      <p:sp>
        <p:nvSpPr>
          <p:cNvPr id="61456" name="Line 14"/>
          <p:cNvSpPr>
            <a:spLocks noChangeShapeType="1"/>
          </p:cNvSpPr>
          <p:nvPr/>
        </p:nvSpPr>
        <p:spPr bwMode="auto">
          <a:xfrm>
            <a:off x="1981200" y="4191000"/>
            <a:ext cx="2895600" cy="3048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1457" name="Rectangle 27"/>
          <p:cNvSpPr>
            <a:spLocks noChangeArrowheads="1"/>
          </p:cNvSpPr>
          <p:nvPr/>
        </p:nvSpPr>
        <p:spPr bwMode="auto">
          <a:xfrm>
            <a:off x="76200" y="5688013"/>
            <a:ext cx="5940425" cy="366712"/>
          </a:xfrm>
          <a:prstGeom prst="rect">
            <a:avLst/>
          </a:prstGeom>
          <a:noFill/>
          <a:ln w="9525">
            <a:noFill/>
            <a:miter lim="800000"/>
            <a:headEnd/>
            <a:tailEnd/>
          </a:ln>
        </p:spPr>
        <p:txBody>
          <a:bodyPr wrap="none">
            <a:prstTxWarp prst="textNoShape">
              <a:avLst/>
            </a:prstTxWarp>
            <a:spAutoFit/>
          </a:bodyPr>
          <a:lstStyle/>
          <a:p>
            <a:pPr eaLnBrk="0" hangingPunct="0"/>
            <a:r>
              <a:rPr lang="en-US" sz="1800"/>
              <a:t>What happens to the velocity of the P waves in the core?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4"/>
          <p:cNvSpPr>
            <a:spLocks noChangeArrowheads="1"/>
          </p:cNvSpPr>
          <p:nvPr/>
        </p:nvSpPr>
        <p:spPr bwMode="auto">
          <a:xfrm>
            <a:off x="5257800" y="1447800"/>
            <a:ext cx="3657600" cy="4740275"/>
          </a:xfrm>
          <a:prstGeom prst="rect">
            <a:avLst/>
          </a:prstGeom>
          <a:noFill/>
          <a:ln w="76200">
            <a:solidFill>
              <a:srgbClr val="C41D1F"/>
            </a:solidFill>
            <a:miter lim="800000"/>
            <a:headEnd/>
            <a:tailEnd/>
          </a:ln>
        </p:spPr>
        <p:txBody>
          <a:bodyPr>
            <a:prstTxWarp prst="textNoShape">
              <a:avLst/>
            </a:prstTxWarp>
            <a:spAutoFit/>
          </a:bodyPr>
          <a:lstStyle/>
          <a:p>
            <a:pPr algn="ctr">
              <a:spcBef>
                <a:spcPct val="30000"/>
              </a:spcBef>
            </a:pPr>
            <a:r>
              <a:rPr lang="en-US" sz="2000"/>
              <a:t>The general increase in seismic wave speed with depth in the Earth causes a P wave to be continuously refracted away from the normal until a point is reached where it is headed back to the surface.  At this point, the ray path begins to bend towards the normal as it gets closer to the surface. The continuous increase with depth can be modeled as a series of thin layers, each with a uniform velocity.  </a:t>
            </a:r>
          </a:p>
        </p:txBody>
      </p:sp>
      <p:pic>
        <p:nvPicPr>
          <p:cNvPr id="63491" name="Picture 9" descr="379px-Earthquake_wave_shadow_zone"/>
          <p:cNvPicPr>
            <a:picLocks noChangeAspect="1" noChangeArrowheads="1"/>
          </p:cNvPicPr>
          <p:nvPr/>
        </p:nvPicPr>
        <p:blipFill>
          <a:blip r:embed="rId3"/>
          <a:srcRect l="2711"/>
          <a:stretch>
            <a:fillRect/>
          </a:stretch>
        </p:blipFill>
        <p:spPr bwMode="auto">
          <a:xfrm>
            <a:off x="0" y="0"/>
            <a:ext cx="1973263" cy="2819400"/>
          </a:xfrm>
          <a:prstGeom prst="rect">
            <a:avLst/>
          </a:prstGeom>
          <a:noFill/>
          <a:ln w="9525">
            <a:noFill/>
            <a:miter lim="800000"/>
            <a:headEnd/>
            <a:tailEnd/>
          </a:ln>
        </p:spPr>
      </p:pic>
      <p:sp>
        <p:nvSpPr>
          <p:cNvPr id="63492" name="Rectangle 12"/>
          <p:cNvSpPr>
            <a:spLocks noChangeArrowheads="1"/>
          </p:cNvSpPr>
          <p:nvPr/>
        </p:nvSpPr>
        <p:spPr bwMode="auto">
          <a:xfrm>
            <a:off x="2971800" y="457200"/>
            <a:ext cx="5715000" cy="366713"/>
          </a:xfrm>
          <a:prstGeom prst="rect">
            <a:avLst/>
          </a:prstGeom>
          <a:noFill/>
          <a:ln w="9525">
            <a:noFill/>
            <a:miter lim="800000"/>
            <a:headEnd/>
            <a:tailEnd/>
          </a:ln>
        </p:spPr>
        <p:txBody>
          <a:bodyPr>
            <a:prstTxWarp prst="textNoShape">
              <a:avLst/>
            </a:prstTxWarp>
            <a:spAutoFit/>
          </a:bodyPr>
          <a:lstStyle/>
          <a:p>
            <a:pPr eaLnBrk="0" hangingPunct="0"/>
            <a:r>
              <a:rPr lang="en-US" sz="1800"/>
              <a:t>What do the curving ray paths say about the mantle? </a:t>
            </a:r>
          </a:p>
        </p:txBody>
      </p:sp>
      <p:sp>
        <p:nvSpPr>
          <p:cNvPr id="63493" name="Rectangle 13"/>
          <p:cNvSpPr>
            <a:spLocks noChangeArrowheads="1"/>
          </p:cNvSpPr>
          <p:nvPr/>
        </p:nvSpPr>
        <p:spPr bwMode="auto">
          <a:xfrm>
            <a:off x="457200" y="3886200"/>
            <a:ext cx="4267200" cy="4572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63494" name="Rectangle 14"/>
          <p:cNvSpPr>
            <a:spLocks noChangeArrowheads="1"/>
          </p:cNvSpPr>
          <p:nvPr/>
        </p:nvSpPr>
        <p:spPr bwMode="auto">
          <a:xfrm>
            <a:off x="457200" y="4343400"/>
            <a:ext cx="4267200" cy="4572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63495" name="Rectangle 15"/>
          <p:cNvSpPr>
            <a:spLocks noChangeArrowheads="1"/>
          </p:cNvSpPr>
          <p:nvPr/>
        </p:nvSpPr>
        <p:spPr bwMode="auto">
          <a:xfrm>
            <a:off x="457200" y="4800600"/>
            <a:ext cx="4267200" cy="4572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63496" name="Rectangle 16"/>
          <p:cNvSpPr>
            <a:spLocks noChangeArrowheads="1"/>
          </p:cNvSpPr>
          <p:nvPr/>
        </p:nvSpPr>
        <p:spPr bwMode="auto">
          <a:xfrm>
            <a:off x="457200" y="5257800"/>
            <a:ext cx="4267200" cy="4572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63497" name="Rectangle 17"/>
          <p:cNvSpPr>
            <a:spLocks noChangeArrowheads="1"/>
          </p:cNvSpPr>
          <p:nvPr/>
        </p:nvSpPr>
        <p:spPr bwMode="auto">
          <a:xfrm>
            <a:off x="457200" y="5715000"/>
            <a:ext cx="4267200" cy="4572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63498" name="Rectangle 19"/>
          <p:cNvSpPr>
            <a:spLocks noChangeArrowheads="1"/>
          </p:cNvSpPr>
          <p:nvPr/>
        </p:nvSpPr>
        <p:spPr bwMode="auto">
          <a:xfrm>
            <a:off x="2133600" y="1981200"/>
            <a:ext cx="2667000" cy="9144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eaLnBrk="0" hangingPunct="0"/>
            <a:endParaRPr lang="en-US" sz="1800" baseline="-25000"/>
          </a:p>
        </p:txBody>
      </p:sp>
      <p:sp>
        <p:nvSpPr>
          <p:cNvPr id="63499" name="Rectangle 20"/>
          <p:cNvSpPr>
            <a:spLocks noChangeArrowheads="1"/>
          </p:cNvSpPr>
          <p:nvPr/>
        </p:nvSpPr>
        <p:spPr bwMode="auto">
          <a:xfrm>
            <a:off x="2133600" y="1219200"/>
            <a:ext cx="2667000" cy="7620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algn="ctr" eaLnBrk="0" hangingPunct="0"/>
            <a:endParaRPr lang="en-US" sz="1800" baseline="-25000"/>
          </a:p>
        </p:txBody>
      </p:sp>
      <p:sp>
        <p:nvSpPr>
          <p:cNvPr id="63500" name="Line 21"/>
          <p:cNvSpPr>
            <a:spLocks noChangeShapeType="1"/>
          </p:cNvSpPr>
          <p:nvPr/>
        </p:nvSpPr>
        <p:spPr bwMode="auto">
          <a:xfrm>
            <a:off x="2895600" y="1219200"/>
            <a:ext cx="228600" cy="7620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01" name="Line 22"/>
          <p:cNvSpPr>
            <a:spLocks noChangeShapeType="1"/>
          </p:cNvSpPr>
          <p:nvPr/>
        </p:nvSpPr>
        <p:spPr bwMode="auto">
          <a:xfrm>
            <a:off x="3124200" y="1981200"/>
            <a:ext cx="838200" cy="9144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02" name="Text Box 23"/>
          <p:cNvSpPr txBox="1">
            <a:spLocks noChangeArrowheads="1"/>
          </p:cNvSpPr>
          <p:nvPr/>
        </p:nvSpPr>
        <p:spPr bwMode="auto">
          <a:xfrm>
            <a:off x="3733800" y="990600"/>
            <a:ext cx="1066800" cy="3667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a:t>V</a:t>
            </a:r>
            <a:r>
              <a:rPr lang="en-US" sz="1800" baseline="-25000"/>
              <a:t>2 </a:t>
            </a:r>
            <a:r>
              <a:rPr lang="en-US" sz="1800"/>
              <a:t> &gt; V</a:t>
            </a:r>
            <a:r>
              <a:rPr lang="en-US" sz="1800" baseline="-25000"/>
              <a:t>1</a:t>
            </a:r>
            <a:endParaRPr lang="en-US" sz="1800"/>
          </a:p>
        </p:txBody>
      </p:sp>
      <p:sp>
        <p:nvSpPr>
          <p:cNvPr id="63503" name="Rectangle 24"/>
          <p:cNvSpPr>
            <a:spLocks noChangeArrowheads="1"/>
          </p:cNvSpPr>
          <p:nvPr/>
        </p:nvSpPr>
        <p:spPr bwMode="auto">
          <a:xfrm>
            <a:off x="2133600" y="16002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1</a:t>
            </a:r>
          </a:p>
        </p:txBody>
      </p:sp>
      <p:sp>
        <p:nvSpPr>
          <p:cNvPr id="63504" name="Rectangle 25"/>
          <p:cNvSpPr>
            <a:spLocks noChangeArrowheads="1"/>
          </p:cNvSpPr>
          <p:nvPr/>
        </p:nvSpPr>
        <p:spPr bwMode="auto">
          <a:xfrm>
            <a:off x="2133600" y="25146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2</a:t>
            </a:r>
          </a:p>
        </p:txBody>
      </p:sp>
      <p:sp>
        <p:nvSpPr>
          <p:cNvPr id="63505" name="Line 27"/>
          <p:cNvSpPr>
            <a:spLocks noChangeShapeType="1"/>
          </p:cNvSpPr>
          <p:nvPr/>
        </p:nvSpPr>
        <p:spPr bwMode="auto">
          <a:xfrm>
            <a:off x="2590800" y="3048000"/>
            <a:ext cx="0" cy="3124200"/>
          </a:xfrm>
          <a:prstGeom prst="line">
            <a:avLst/>
          </a:prstGeom>
          <a:noFill/>
          <a:ln w="76200">
            <a:solidFill>
              <a:schemeClr val="tx1"/>
            </a:solidFill>
            <a:round/>
            <a:headEnd/>
            <a:tailEnd/>
          </a:ln>
        </p:spPr>
        <p:txBody>
          <a:bodyPr wrap="none" anchor="ctr">
            <a:prstTxWarp prst="textNoShape">
              <a:avLst/>
            </a:prstTxWarp>
          </a:bodyPr>
          <a:lstStyle/>
          <a:p>
            <a:endParaRPr lang="en-US"/>
          </a:p>
        </p:txBody>
      </p:sp>
      <p:sp>
        <p:nvSpPr>
          <p:cNvPr id="63506" name="Line 28"/>
          <p:cNvSpPr>
            <a:spLocks noChangeShapeType="1"/>
          </p:cNvSpPr>
          <p:nvPr/>
        </p:nvSpPr>
        <p:spPr bwMode="auto">
          <a:xfrm>
            <a:off x="609600" y="3886200"/>
            <a:ext cx="762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07" name="Line 29"/>
          <p:cNvSpPr>
            <a:spLocks noChangeShapeType="1"/>
          </p:cNvSpPr>
          <p:nvPr/>
        </p:nvSpPr>
        <p:spPr bwMode="auto">
          <a:xfrm>
            <a:off x="685800" y="4343400"/>
            <a:ext cx="2286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08" name="Line 30"/>
          <p:cNvSpPr>
            <a:spLocks noChangeShapeType="1"/>
          </p:cNvSpPr>
          <p:nvPr/>
        </p:nvSpPr>
        <p:spPr bwMode="auto">
          <a:xfrm>
            <a:off x="914400" y="4800600"/>
            <a:ext cx="3810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09" name="Line 31"/>
          <p:cNvSpPr>
            <a:spLocks noChangeShapeType="1"/>
          </p:cNvSpPr>
          <p:nvPr/>
        </p:nvSpPr>
        <p:spPr bwMode="auto">
          <a:xfrm>
            <a:off x="1295400" y="5257800"/>
            <a:ext cx="609600" cy="4572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10" name="Line 32"/>
          <p:cNvSpPr>
            <a:spLocks noChangeShapeType="1"/>
          </p:cNvSpPr>
          <p:nvPr/>
        </p:nvSpPr>
        <p:spPr bwMode="auto">
          <a:xfrm>
            <a:off x="1905000" y="5715000"/>
            <a:ext cx="533400" cy="2286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63511" name="Freeform 33"/>
          <p:cNvSpPr>
            <a:spLocks/>
          </p:cNvSpPr>
          <p:nvPr/>
        </p:nvSpPr>
        <p:spPr bwMode="auto">
          <a:xfrm>
            <a:off x="2819400" y="3886200"/>
            <a:ext cx="1828800" cy="2057400"/>
          </a:xfrm>
          <a:custGeom>
            <a:avLst/>
            <a:gdLst>
              <a:gd name="T0" fmla="*/ 0 w 1152"/>
              <a:gd name="T1" fmla="*/ 0 h 1296"/>
              <a:gd name="T2" fmla="*/ 685800 w 1152"/>
              <a:gd name="T3" fmla="*/ 1371600 h 1296"/>
              <a:gd name="T4" fmla="*/ 1828800 w 1152"/>
              <a:gd name="T5" fmla="*/ 2057400 h 1296"/>
              <a:gd name="T6" fmla="*/ 0 60000 65536"/>
              <a:gd name="T7" fmla="*/ 0 60000 65536"/>
              <a:gd name="T8" fmla="*/ 0 60000 65536"/>
              <a:gd name="T9" fmla="*/ 0 w 1152"/>
              <a:gd name="T10" fmla="*/ 0 h 1296"/>
              <a:gd name="T11" fmla="*/ 1152 w 1152"/>
              <a:gd name="T12" fmla="*/ 1296 h 1296"/>
            </a:gdLst>
            <a:ahLst/>
            <a:cxnLst>
              <a:cxn ang="T6">
                <a:pos x="T0" y="T1"/>
              </a:cxn>
              <a:cxn ang="T7">
                <a:pos x="T2" y="T3"/>
              </a:cxn>
              <a:cxn ang="T8">
                <a:pos x="T4" y="T5"/>
              </a:cxn>
            </a:cxnLst>
            <a:rect l="T9" t="T10" r="T11" b="T12"/>
            <a:pathLst>
              <a:path w="1152" h="1296">
                <a:moveTo>
                  <a:pt x="0" y="0"/>
                </a:moveTo>
                <a:cubicBezTo>
                  <a:pt x="120" y="324"/>
                  <a:pt x="240" y="648"/>
                  <a:pt x="432" y="864"/>
                </a:cubicBezTo>
                <a:cubicBezTo>
                  <a:pt x="624" y="1080"/>
                  <a:pt x="1032" y="1224"/>
                  <a:pt x="1152" y="1296"/>
                </a:cubicBezTo>
              </a:path>
            </a:pathLst>
          </a:custGeom>
          <a:noFill/>
          <a:ln w="9525">
            <a:solidFill>
              <a:schemeClr val="tx1"/>
            </a:solidFill>
            <a:round/>
            <a:headEnd/>
            <a:tailEnd/>
          </a:ln>
        </p:spPr>
        <p:txBody>
          <a:bodyPr wrap="none" anchor="ctr">
            <a:prstTxWarp prst="textNoShape">
              <a:avLst/>
            </a:prstTxWarp>
          </a:bodyPr>
          <a:lstStyle/>
          <a:p>
            <a:pPr eaLnBrk="0" hangingPunct="0"/>
            <a:endParaRPr lang="en-US"/>
          </a:p>
        </p:txBody>
      </p:sp>
      <p:sp>
        <p:nvSpPr>
          <p:cNvPr id="63512" name="Rectangle 36"/>
          <p:cNvSpPr>
            <a:spLocks noChangeArrowheads="1"/>
          </p:cNvSpPr>
          <p:nvPr/>
        </p:nvSpPr>
        <p:spPr bwMode="auto">
          <a:xfrm>
            <a:off x="2286000" y="17526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1</a:t>
            </a:r>
          </a:p>
        </p:txBody>
      </p:sp>
      <p:sp>
        <p:nvSpPr>
          <p:cNvPr id="63513" name="Rectangle 37"/>
          <p:cNvSpPr>
            <a:spLocks noChangeArrowheads="1"/>
          </p:cNvSpPr>
          <p:nvPr/>
        </p:nvSpPr>
        <p:spPr bwMode="auto">
          <a:xfrm>
            <a:off x="2133600" y="57912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5</a:t>
            </a:r>
          </a:p>
        </p:txBody>
      </p:sp>
      <p:sp>
        <p:nvSpPr>
          <p:cNvPr id="63514" name="Rectangle 38"/>
          <p:cNvSpPr>
            <a:spLocks noChangeArrowheads="1"/>
          </p:cNvSpPr>
          <p:nvPr/>
        </p:nvSpPr>
        <p:spPr bwMode="auto">
          <a:xfrm>
            <a:off x="2133600" y="53340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4</a:t>
            </a:r>
          </a:p>
        </p:txBody>
      </p:sp>
      <p:sp>
        <p:nvSpPr>
          <p:cNvPr id="63515" name="Rectangle 39"/>
          <p:cNvSpPr>
            <a:spLocks noChangeArrowheads="1"/>
          </p:cNvSpPr>
          <p:nvPr/>
        </p:nvSpPr>
        <p:spPr bwMode="auto">
          <a:xfrm>
            <a:off x="2133600" y="48768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3</a:t>
            </a:r>
          </a:p>
        </p:txBody>
      </p:sp>
      <p:sp>
        <p:nvSpPr>
          <p:cNvPr id="63516" name="Rectangle 40"/>
          <p:cNvSpPr>
            <a:spLocks noChangeArrowheads="1"/>
          </p:cNvSpPr>
          <p:nvPr/>
        </p:nvSpPr>
        <p:spPr bwMode="auto">
          <a:xfrm>
            <a:off x="2133600" y="44196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2</a:t>
            </a:r>
          </a:p>
        </p:txBody>
      </p:sp>
      <p:sp>
        <p:nvSpPr>
          <p:cNvPr id="63517" name="Rectangle 41"/>
          <p:cNvSpPr>
            <a:spLocks noChangeArrowheads="1"/>
          </p:cNvSpPr>
          <p:nvPr/>
        </p:nvSpPr>
        <p:spPr bwMode="auto">
          <a:xfrm>
            <a:off x="2133600" y="3962400"/>
            <a:ext cx="420688"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V</a:t>
            </a:r>
            <a:r>
              <a:rPr lang="en-US" sz="1800" baseline="-25000"/>
              <a:t>1</a:t>
            </a:r>
          </a:p>
        </p:txBody>
      </p:sp>
      <p:sp>
        <p:nvSpPr>
          <p:cNvPr id="63518" name="Text Box 42"/>
          <p:cNvSpPr txBox="1">
            <a:spLocks noChangeArrowheads="1"/>
          </p:cNvSpPr>
          <p:nvPr/>
        </p:nvSpPr>
        <p:spPr bwMode="auto">
          <a:xfrm>
            <a:off x="1524000" y="6400800"/>
            <a:ext cx="2438400" cy="366713"/>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a:t>V</a:t>
            </a:r>
            <a:r>
              <a:rPr lang="en-US" sz="1800" baseline="-25000"/>
              <a:t>5</a:t>
            </a:r>
            <a:r>
              <a:rPr lang="en-US" sz="1800"/>
              <a:t> &gt;V</a:t>
            </a:r>
            <a:r>
              <a:rPr lang="en-US" sz="1800" baseline="-25000"/>
              <a:t>4</a:t>
            </a:r>
            <a:r>
              <a:rPr lang="en-US" sz="1800"/>
              <a:t> &gt;V</a:t>
            </a:r>
            <a:r>
              <a:rPr lang="en-US" sz="1800" baseline="-25000"/>
              <a:t>3</a:t>
            </a:r>
            <a:r>
              <a:rPr lang="en-US" sz="1800"/>
              <a:t> &gt;V</a:t>
            </a:r>
            <a:r>
              <a:rPr lang="en-US" sz="1800" baseline="-25000"/>
              <a:t>2 </a:t>
            </a:r>
            <a:r>
              <a:rPr lang="en-US" sz="1800"/>
              <a:t>&gt; V</a:t>
            </a:r>
            <a:r>
              <a:rPr lang="en-US" sz="1800" baseline="-25000"/>
              <a:t>1</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5181600" y="1447800"/>
            <a:ext cx="3657600" cy="3521075"/>
          </a:xfrm>
          <a:prstGeom prst="rect">
            <a:avLst/>
          </a:prstGeom>
          <a:noFill/>
          <a:ln w="76200">
            <a:solidFill>
              <a:srgbClr val="C41D1F"/>
            </a:solidFill>
            <a:miter lim="800000"/>
            <a:headEnd/>
            <a:tailEnd/>
          </a:ln>
        </p:spPr>
        <p:txBody>
          <a:bodyPr>
            <a:prstTxWarp prst="textNoShape">
              <a:avLst/>
            </a:prstTxWarp>
            <a:spAutoFit/>
          </a:bodyPr>
          <a:lstStyle/>
          <a:p>
            <a:pPr algn="ctr" eaLnBrk="0" hangingPunct="0"/>
            <a:r>
              <a:rPr lang="en-US" sz="2000"/>
              <a:t>A notable exception to the increasing velocity with depth in Earth is the decrease in velocity when going from the mantle to the outer core. This speed decrease bends rays in the other direction and creates a "P-wave Shadow Zone" between about 100 and 140 degrees distance (1 degree = 111.19 km).</a:t>
            </a:r>
          </a:p>
        </p:txBody>
      </p:sp>
      <p:pic>
        <p:nvPicPr>
          <p:cNvPr id="65539" name="Picture 3" descr="379px-Earthquake_wave_shadow_zone"/>
          <p:cNvPicPr>
            <a:picLocks noChangeAspect="1" noChangeArrowheads="1"/>
          </p:cNvPicPr>
          <p:nvPr/>
        </p:nvPicPr>
        <p:blipFill>
          <a:blip r:embed="rId3"/>
          <a:srcRect l="2711"/>
          <a:stretch>
            <a:fillRect/>
          </a:stretch>
        </p:blipFill>
        <p:spPr bwMode="auto">
          <a:xfrm>
            <a:off x="0" y="0"/>
            <a:ext cx="4965700" cy="6858000"/>
          </a:xfrm>
          <a:prstGeom prst="rect">
            <a:avLst/>
          </a:prstGeom>
          <a:noFill/>
          <a:ln w="9525">
            <a:noFill/>
            <a:miter lim="800000"/>
            <a:headEnd/>
            <a:tailEnd/>
          </a:ln>
        </p:spPr>
      </p:pic>
      <p:sp>
        <p:nvSpPr>
          <p:cNvPr id="65540" name="Text Box 4"/>
          <p:cNvSpPr txBox="1">
            <a:spLocks noChangeArrowheads="1"/>
          </p:cNvSpPr>
          <p:nvPr/>
        </p:nvSpPr>
        <p:spPr bwMode="auto">
          <a:xfrm>
            <a:off x="1143000" y="3124200"/>
            <a:ext cx="965200"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600"/>
              <a:t>Core</a:t>
            </a:r>
          </a:p>
        </p:txBody>
      </p:sp>
      <p:sp>
        <p:nvSpPr>
          <p:cNvPr id="65541" name="Text Box 5"/>
          <p:cNvSpPr txBox="1">
            <a:spLocks noChangeArrowheads="1"/>
          </p:cNvSpPr>
          <p:nvPr/>
        </p:nvSpPr>
        <p:spPr bwMode="auto">
          <a:xfrm>
            <a:off x="2667000" y="2895600"/>
            <a:ext cx="1179513" cy="33655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600"/>
              <a:t>Mantle</a:t>
            </a:r>
          </a:p>
        </p:txBody>
      </p:sp>
      <p:sp>
        <p:nvSpPr>
          <p:cNvPr id="65542" name="Rectangle 8"/>
          <p:cNvSpPr>
            <a:spLocks noChangeArrowheads="1"/>
          </p:cNvSpPr>
          <p:nvPr/>
        </p:nvSpPr>
        <p:spPr bwMode="auto">
          <a:xfrm>
            <a:off x="3203575" y="381000"/>
            <a:ext cx="5940425" cy="366713"/>
          </a:xfrm>
          <a:prstGeom prst="rect">
            <a:avLst/>
          </a:prstGeom>
          <a:noFill/>
          <a:ln w="9525">
            <a:noFill/>
            <a:miter lim="800000"/>
            <a:headEnd/>
            <a:tailEnd/>
          </a:ln>
        </p:spPr>
        <p:txBody>
          <a:bodyPr wrap="none">
            <a:prstTxWarp prst="textNoShape">
              <a:avLst/>
            </a:prstTxWarp>
            <a:spAutoFit/>
          </a:bodyPr>
          <a:lstStyle/>
          <a:p>
            <a:pPr eaLnBrk="0" hangingPunct="0"/>
            <a:r>
              <a:rPr lang="en-US" sz="1800"/>
              <a:t>What happens to the velocity of the P waves in the core?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3886200" y="4191000"/>
            <a:ext cx="4953000" cy="2225675"/>
          </a:xfrm>
          <a:prstGeom prst="rect">
            <a:avLst/>
          </a:prstGeom>
          <a:noFill/>
          <a:ln w="76200">
            <a:noFill/>
            <a:miter lim="800000"/>
            <a:headEnd/>
            <a:tailEnd/>
          </a:ln>
        </p:spPr>
        <p:txBody>
          <a:bodyPr>
            <a:prstTxWarp prst="textNoShape">
              <a:avLst/>
            </a:prstTxWarp>
            <a:spAutoFit/>
          </a:bodyPr>
          <a:lstStyle/>
          <a:p>
            <a:pPr algn="ctr" eaLnBrk="0" hangingPunct="0"/>
            <a:r>
              <a:rPr lang="en-US" sz="2000"/>
              <a:t>The model above doesn’t account for waves that diffract around the outer core of the earth.  Thus, the P wave shadow zone, like a person’s shadow on the surface of Earth, represents an area of low amplitude energy that has diffracted around an object (see figure at left)</a:t>
            </a:r>
          </a:p>
        </p:txBody>
      </p:sp>
      <p:pic>
        <p:nvPicPr>
          <p:cNvPr id="67587" name="Picture 5" descr="379px-Earthquake_wave_shadow_zone"/>
          <p:cNvPicPr>
            <a:picLocks noChangeAspect="1" noChangeArrowheads="1"/>
          </p:cNvPicPr>
          <p:nvPr/>
        </p:nvPicPr>
        <p:blipFill>
          <a:blip r:embed="rId3"/>
          <a:srcRect/>
          <a:stretch>
            <a:fillRect/>
          </a:stretch>
        </p:blipFill>
        <p:spPr bwMode="auto">
          <a:xfrm>
            <a:off x="5103813" y="304800"/>
            <a:ext cx="2897187" cy="3886200"/>
          </a:xfrm>
          <a:prstGeom prst="rect">
            <a:avLst/>
          </a:prstGeom>
          <a:noFill/>
          <a:ln w="9525">
            <a:noFill/>
            <a:miter lim="800000"/>
            <a:headEnd/>
            <a:tailEnd/>
          </a:ln>
        </p:spPr>
      </p:pic>
      <p:pic>
        <p:nvPicPr>
          <p:cNvPr id="67588" name="Picture 6"/>
          <p:cNvPicPr>
            <a:picLocks noChangeAspect="1" noChangeArrowheads="1"/>
          </p:cNvPicPr>
          <p:nvPr/>
        </p:nvPicPr>
        <p:blipFill>
          <a:blip r:embed="rId4"/>
          <a:srcRect/>
          <a:stretch>
            <a:fillRect/>
          </a:stretch>
        </p:blipFill>
        <p:spPr bwMode="auto">
          <a:xfrm>
            <a:off x="0" y="0"/>
            <a:ext cx="3467100" cy="6858000"/>
          </a:xfrm>
          <a:prstGeom prst="rect">
            <a:avLst/>
          </a:prstGeom>
          <a:noFill/>
          <a:ln w="9525">
            <a:noFill/>
            <a:miter lim="800000"/>
            <a:headEnd/>
            <a:tailEnd/>
          </a:ln>
        </p:spPr>
      </p:pic>
      <p:sp>
        <p:nvSpPr>
          <p:cNvPr id="67589" name="Rectangle 7"/>
          <p:cNvSpPr>
            <a:spLocks noChangeArrowheads="1"/>
          </p:cNvSpPr>
          <p:nvPr/>
        </p:nvSpPr>
        <p:spPr bwMode="auto">
          <a:xfrm>
            <a:off x="3886200" y="228600"/>
            <a:ext cx="5029200" cy="6400800"/>
          </a:xfrm>
          <a:prstGeom prst="rect">
            <a:avLst/>
          </a:prstGeom>
          <a:noFill/>
          <a:ln w="76200">
            <a:solidFill>
              <a:srgbClr val="C41D1F"/>
            </a:solidFill>
            <a:miter lim="800000"/>
            <a:headEnd/>
            <a:tailEnd/>
          </a:ln>
        </p:spPr>
        <p:txBody>
          <a:bodyPr wrap="none" anchor="ctr">
            <a:prstTxWarp prst="textNoShape">
              <a:avLst/>
            </a:prstTxWarp>
          </a:bodyPr>
          <a:lstStyle/>
          <a:p>
            <a:pPr eaLnBrk="0" hangingPunct="0"/>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t>Format of slides</a:t>
            </a:r>
          </a:p>
        </p:txBody>
      </p:sp>
      <p:sp>
        <p:nvSpPr>
          <p:cNvPr id="19459" name="Rectangle 3"/>
          <p:cNvSpPr>
            <a:spLocks noGrp="1" noChangeArrowheads="1"/>
          </p:cNvSpPr>
          <p:nvPr>
            <p:ph type="body" idx="1"/>
          </p:nvPr>
        </p:nvSpPr>
        <p:spPr/>
        <p:txBody>
          <a:bodyPr/>
          <a:lstStyle/>
          <a:p>
            <a:pPr eaLnBrk="1" hangingPunct="1"/>
            <a:r>
              <a:rPr lang="en-US"/>
              <a:t>Question on one slide</a:t>
            </a:r>
          </a:p>
          <a:p>
            <a:pPr eaLnBrk="1" hangingPunct="1"/>
            <a:r>
              <a:rPr lang="en-US"/>
              <a:t>Answer on a second slide</a:t>
            </a:r>
          </a:p>
          <a:p>
            <a:pPr eaLnBrk="1" hangingPunct="1"/>
            <a:r>
              <a:rPr lang="en-US"/>
              <a:t>Detailed answer in speaker notes of Q slide </a:t>
            </a:r>
          </a:p>
          <a:p>
            <a:pPr eaLnBrk="1" hangingPunct="1"/>
            <a:r>
              <a:rPr lang="en-US"/>
              <a:t>Abbreviated answer on A slide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2" name="Picture 4" descr="AS-1_large"/>
          <p:cNvPicPr>
            <a:picLocks noChangeAspect="1" noChangeArrowheads="1"/>
          </p:cNvPicPr>
          <p:nvPr/>
        </p:nvPicPr>
        <p:blipFill>
          <a:blip r:embed="rId3"/>
          <a:srcRect/>
          <a:stretch>
            <a:fillRect/>
          </a:stretch>
        </p:blipFill>
        <p:spPr bwMode="auto">
          <a:xfrm>
            <a:off x="685800" y="533400"/>
            <a:ext cx="7010400" cy="5056188"/>
          </a:xfrm>
          <a:prstGeom prst="rect">
            <a:avLst/>
          </a:prstGeom>
          <a:noFill/>
          <a:ln w="9525">
            <a:noFill/>
            <a:miter lim="800000"/>
            <a:headEnd/>
            <a:tailEnd/>
          </a:ln>
        </p:spPr>
      </p:pic>
      <p:sp>
        <p:nvSpPr>
          <p:cNvPr id="20483" name="Rectangle 6"/>
          <p:cNvSpPr>
            <a:spLocks noChangeArrowheads="1"/>
          </p:cNvSpPr>
          <p:nvPr/>
        </p:nvSpPr>
        <p:spPr bwMode="auto">
          <a:xfrm>
            <a:off x="304800" y="5410200"/>
            <a:ext cx="8534400" cy="1187450"/>
          </a:xfrm>
          <a:prstGeom prst="rect">
            <a:avLst/>
          </a:prstGeom>
          <a:noFill/>
          <a:ln w="9525">
            <a:noFill/>
            <a:miter lim="800000"/>
            <a:headEnd/>
            <a:tailEnd/>
          </a:ln>
        </p:spPr>
        <p:txBody>
          <a:bodyPr>
            <a:prstTxWarp prst="textNoShape">
              <a:avLst/>
            </a:prstTxWarp>
            <a:spAutoFit/>
          </a:bodyPr>
          <a:lstStyle/>
          <a:p>
            <a:pPr algn="ctr" eaLnBrk="0" hangingPunct="0"/>
            <a:r>
              <a:rPr lang="en-US"/>
              <a:t>Study the design of the seismometer above.  Where are its moving parts?  How does it demonstrate Newton’s First Law of Motion?</a:t>
            </a:r>
          </a:p>
        </p:txBody>
      </p:sp>
      <p:sp>
        <p:nvSpPr>
          <p:cNvPr id="20484" name="Rectangle 7"/>
          <p:cNvSpPr>
            <a:spLocks noChangeArrowheads="1"/>
          </p:cNvSpPr>
          <p:nvPr/>
        </p:nvSpPr>
        <p:spPr bwMode="auto">
          <a:xfrm>
            <a:off x="0" y="119063"/>
            <a:ext cx="8991600" cy="822325"/>
          </a:xfrm>
          <a:prstGeom prst="rect">
            <a:avLst/>
          </a:prstGeom>
          <a:noFill/>
          <a:ln w="9525">
            <a:noFill/>
            <a:miter lim="800000"/>
            <a:headEnd/>
            <a:tailEnd/>
          </a:ln>
        </p:spPr>
        <p:txBody>
          <a:bodyPr>
            <a:prstTxWarp prst="textNoShape">
              <a:avLst/>
            </a:prstTxWarp>
            <a:spAutoFit/>
          </a:bodyPr>
          <a:lstStyle/>
          <a:p>
            <a:pPr algn="ctr" eaLnBrk="0" hangingPunct="0"/>
            <a:r>
              <a:rPr lang="en-US"/>
              <a:t>Seismometers, like the one below, are instruments that measure and record motions of the ground.   </a:t>
            </a:r>
          </a:p>
        </p:txBody>
      </p:sp>
      <p:sp>
        <p:nvSpPr>
          <p:cNvPr id="20485" name="Text Box 8"/>
          <p:cNvSpPr txBox="1">
            <a:spLocks noChangeArrowheads="1"/>
          </p:cNvSpPr>
          <p:nvPr/>
        </p:nvSpPr>
        <p:spPr bwMode="auto">
          <a:xfrm>
            <a:off x="2667000" y="48768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Oil Pot</a:t>
            </a:r>
          </a:p>
        </p:txBody>
      </p:sp>
      <p:sp>
        <p:nvSpPr>
          <p:cNvPr id="20486" name="Text Box 9"/>
          <p:cNvSpPr txBox="1">
            <a:spLocks noChangeArrowheads="1"/>
          </p:cNvSpPr>
          <p:nvPr/>
        </p:nvSpPr>
        <p:spPr bwMode="auto">
          <a:xfrm>
            <a:off x="228600" y="1981200"/>
            <a:ext cx="1524000" cy="7016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Knife edge hinge</a:t>
            </a:r>
          </a:p>
        </p:txBody>
      </p:sp>
      <p:sp>
        <p:nvSpPr>
          <p:cNvPr id="20487" name="Text Box 10"/>
          <p:cNvSpPr txBox="1">
            <a:spLocks noChangeArrowheads="1"/>
          </p:cNvSpPr>
          <p:nvPr/>
        </p:nvSpPr>
        <p:spPr bwMode="auto">
          <a:xfrm>
            <a:off x="3657600" y="1295400"/>
            <a:ext cx="990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Spring</a:t>
            </a:r>
          </a:p>
        </p:txBody>
      </p:sp>
      <p:sp>
        <p:nvSpPr>
          <p:cNvPr id="20488" name="Text Box 11"/>
          <p:cNvSpPr txBox="1">
            <a:spLocks noChangeArrowheads="1"/>
          </p:cNvSpPr>
          <p:nvPr/>
        </p:nvSpPr>
        <p:spPr bwMode="auto">
          <a:xfrm>
            <a:off x="6324600" y="19812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Magnet</a:t>
            </a:r>
          </a:p>
        </p:txBody>
      </p:sp>
      <p:sp>
        <p:nvSpPr>
          <p:cNvPr id="20489" name="Text Box 12"/>
          <p:cNvSpPr txBox="1">
            <a:spLocks noChangeArrowheads="1"/>
          </p:cNvSpPr>
          <p:nvPr/>
        </p:nvSpPr>
        <p:spPr bwMode="auto">
          <a:xfrm>
            <a:off x="6781800" y="4953000"/>
            <a:ext cx="14478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Coil of wire</a:t>
            </a:r>
          </a:p>
        </p:txBody>
      </p:sp>
      <p:sp>
        <p:nvSpPr>
          <p:cNvPr id="20490" name="Text Box 13"/>
          <p:cNvSpPr txBox="1">
            <a:spLocks noChangeArrowheads="1"/>
          </p:cNvSpPr>
          <p:nvPr/>
        </p:nvSpPr>
        <p:spPr bwMode="auto">
          <a:xfrm>
            <a:off x="990600" y="4800600"/>
            <a:ext cx="8382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Base</a:t>
            </a:r>
          </a:p>
        </p:txBody>
      </p:sp>
      <p:sp>
        <p:nvSpPr>
          <p:cNvPr id="20491" name="Line 14"/>
          <p:cNvSpPr>
            <a:spLocks noChangeShapeType="1"/>
          </p:cNvSpPr>
          <p:nvPr/>
        </p:nvSpPr>
        <p:spPr bwMode="auto">
          <a:xfrm flipV="1">
            <a:off x="3276600" y="4343400"/>
            <a:ext cx="381000" cy="533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0492" name="Line 15"/>
          <p:cNvSpPr>
            <a:spLocks noChangeShapeType="1"/>
          </p:cNvSpPr>
          <p:nvPr/>
        </p:nvSpPr>
        <p:spPr bwMode="auto">
          <a:xfrm>
            <a:off x="4191000" y="1600200"/>
            <a:ext cx="76200" cy="533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0493" name="Line 16"/>
          <p:cNvSpPr>
            <a:spLocks noChangeShapeType="1"/>
          </p:cNvSpPr>
          <p:nvPr/>
        </p:nvSpPr>
        <p:spPr bwMode="auto">
          <a:xfrm>
            <a:off x="1066800" y="2514600"/>
            <a:ext cx="914400" cy="228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0494" name="Line 17"/>
          <p:cNvSpPr>
            <a:spLocks noChangeShapeType="1"/>
          </p:cNvSpPr>
          <p:nvPr/>
        </p:nvSpPr>
        <p:spPr bwMode="auto">
          <a:xfrm flipH="1">
            <a:off x="6096000" y="2438400"/>
            <a:ext cx="381000" cy="8382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0495" name="Line 18"/>
          <p:cNvSpPr>
            <a:spLocks noChangeShapeType="1"/>
          </p:cNvSpPr>
          <p:nvPr/>
        </p:nvSpPr>
        <p:spPr bwMode="auto">
          <a:xfrm flipH="1" flipV="1">
            <a:off x="6096000" y="4038600"/>
            <a:ext cx="685800" cy="990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0496" name="Line 19"/>
          <p:cNvSpPr>
            <a:spLocks noChangeShapeType="1"/>
          </p:cNvSpPr>
          <p:nvPr/>
        </p:nvSpPr>
        <p:spPr bwMode="auto">
          <a:xfrm flipV="1">
            <a:off x="1752600" y="3886200"/>
            <a:ext cx="685800" cy="10668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icture 4" descr="AS-1_large"/>
          <p:cNvPicPr>
            <a:picLocks noChangeAspect="1" noChangeArrowheads="1"/>
          </p:cNvPicPr>
          <p:nvPr/>
        </p:nvPicPr>
        <p:blipFill>
          <a:blip r:embed="rId3"/>
          <a:srcRect/>
          <a:stretch>
            <a:fillRect/>
          </a:stretch>
        </p:blipFill>
        <p:spPr bwMode="auto">
          <a:xfrm>
            <a:off x="2057400" y="2590800"/>
            <a:ext cx="4953000" cy="3571875"/>
          </a:xfrm>
          <a:prstGeom prst="rect">
            <a:avLst/>
          </a:prstGeom>
          <a:noFill/>
          <a:ln w="9525">
            <a:noFill/>
            <a:miter lim="800000"/>
            <a:headEnd/>
            <a:tailEnd/>
          </a:ln>
        </p:spPr>
      </p:pic>
      <p:sp>
        <p:nvSpPr>
          <p:cNvPr id="22531" name="Text Box 8"/>
          <p:cNvSpPr txBox="1">
            <a:spLocks noChangeArrowheads="1"/>
          </p:cNvSpPr>
          <p:nvPr/>
        </p:nvSpPr>
        <p:spPr bwMode="auto">
          <a:xfrm>
            <a:off x="3048000" y="61722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Oil Pot</a:t>
            </a:r>
          </a:p>
        </p:txBody>
      </p:sp>
      <p:sp>
        <p:nvSpPr>
          <p:cNvPr id="22532" name="Text Box 9"/>
          <p:cNvSpPr txBox="1">
            <a:spLocks noChangeArrowheads="1"/>
          </p:cNvSpPr>
          <p:nvPr/>
        </p:nvSpPr>
        <p:spPr bwMode="auto">
          <a:xfrm>
            <a:off x="990600" y="5486400"/>
            <a:ext cx="24384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Knife edge hinge</a:t>
            </a:r>
          </a:p>
        </p:txBody>
      </p:sp>
      <p:sp>
        <p:nvSpPr>
          <p:cNvPr id="22533" name="Text Box 10"/>
          <p:cNvSpPr txBox="1">
            <a:spLocks noChangeArrowheads="1"/>
          </p:cNvSpPr>
          <p:nvPr/>
        </p:nvSpPr>
        <p:spPr bwMode="auto">
          <a:xfrm>
            <a:off x="4114800" y="2971800"/>
            <a:ext cx="990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Spring</a:t>
            </a:r>
          </a:p>
        </p:txBody>
      </p:sp>
      <p:sp>
        <p:nvSpPr>
          <p:cNvPr id="22534" name="Text Box 11"/>
          <p:cNvSpPr txBox="1">
            <a:spLocks noChangeArrowheads="1"/>
          </p:cNvSpPr>
          <p:nvPr/>
        </p:nvSpPr>
        <p:spPr bwMode="auto">
          <a:xfrm>
            <a:off x="5867400" y="31242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Magnet</a:t>
            </a:r>
          </a:p>
        </p:txBody>
      </p:sp>
      <p:sp>
        <p:nvSpPr>
          <p:cNvPr id="22535" name="Text Box 12"/>
          <p:cNvSpPr txBox="1">
            <a:spLocks noChangeArrowheads="1"/>
          </p:cNvSpPr>
          <p:nvPr/>
        </p:nvSpPr>
        <p:spPr bwMode="auto">
          <a:xfrm>
            <a:off x="6324600" y="6019800"/>
            <a:ext cx="14478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Coil of wire</a:t>
            </a:r>
          </a:p>
        </p:txBody>
      </p:sp>
      <p:sp>
        <p:nvSpPr>
          <p:cNvPr id="22536" name="Text Box 13"/>
          <p:cNvSpPr txBox="1">
            <a:spLocks noChangeArrowheads="1"/>
          </p:cNvSpPr>
          <p:nvPr/>
        </p:nvSpPr>
        <p:spPr bwMode="auto">
          <a:xfrm>
            <a:off x="4267200" y="6248400"/>
            <a:ext cx="8382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Base</a:t>
            </a:r>
          </a:p>
        </p:txBody>
      </p:sp>
      <p:sp>
        <p:nvSpPr>
          <p:cNvPr id="22537" name="Line 14"/>
          <p:cNvSpPr>
            <a:spLocks noChangeShapeType="1"/>
          </p:cNvSpPr>
          <p:nvPr/>
        </p:nvSpPr>
        <p:spPr bwMode="auto">
          <a:xfrm flipV="1">
            <a:off x="3962400" y="5181600"/>
            <a:ext cx="304800" cy="914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38" name="Line 15"/>
          <p:cNvSpPr>
            <a:spLocks noChangeShapeType="1"/>
          </p:cNvSpPr>
          <p:nvPr/>
        </p:nvSpPr>
        <p:spPr bwMode="auto">
          <a:xfrm flipH="1">
            <a:off x="4343400" y="3352800"/>
            <a:ext cx="304800" cy="228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39" name="Line 16"/>
          <p:cNvSpPr>
            <a:spLocks noChangeShapeType="1"/>
          </p:cNvSpPr>
          <p:nvPr/>
        </p:nvSpPr>
        <p:spPr bwMode="auto">
          <a:xfrm flipV="1">
            <a:off x="2743200" y="4343400"/>
            <a:ext cx="228600" cy="1295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40" name="Line 17"/>
          <p:cNvSpPr>
            <a:spLocks noChangeShapeType="1"/>
          </p:cNvSpPr>
          <p:nvPr/>
        </p:nvSpPr>
        <p:spPr bwMode="auto">
          <a:xfrm flipH="1">
            <a:off x="5943600" y="3505200"/>
            <a:ext cx="381000" cy="990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41" name="Line 18"/>
          <p:cNvSpPr>
            <a:spLocks noChangeShapeType="1"/>
          </p:cNvSpPr>
          <p:nvPr/>
        </p:nvSpPr>
        <p:spPr bwMode="auto">
          <a:xfrm flipH="1" flipV="1">
            <a:off x="5943600" y="5257800"/>
            <a:ext cx="381000" cy="8382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42" name="Line 19"/>
          <p:cNvSpPr>
            <a:spLocks noChangeShapeType="1"/>
          </p:cNvSpPr>
          <p:nvPr/>
        </p:nvSpPr>
        <p:spPr bwMode="auto">
          <a:xfrm flipV="1">
            <a:off x="4724400" y="5486400"/>
            <a:ext cx="152400" cy="6858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2543" name="Rectangle 20"/>
          <p:cNvSpPr>
            <a:spLocks noChangeArrowheads="1"/>
          </p:cNvSpPr>
          <p:nvPr/>
        </p:nvSpPr>
        <p:spPr bwMode="auto">
          <a:xfrm>
            <a:off x="609600" y="228600"/>
            <a:ext cx="8077200" cy="2359025"/>
          </a:xfrm>
          <a:prstGeom prst="rect">
            <a:avLst/>
          </a:prstGeom>
          <a:noFill/>
          <a:ln w="76200">
            <a:solidFill>
              <a:srgbClr val="C41D1F"/>
            </a:solidFill>
            <a:miter lim="800000"/>
            <a:headEnd/>
            <a:tailEnd/>
          </a:ln>
        </p:spPr>
        <p:txBody>
          <a:bodyPr>
            <a:prstTxWarp prst="textNoShape">
              <a:avLst/>
            </a:prstTxWarp>
            <a:spAutoFit/>
          </a:bodyPr>
          <a:lstStyle/>
          <a:p>
            <a:pPr algn="ctr">
              <a:spcBef>
                <a:spcPct val="30000"/>
              </a:spcBef>
            </a:pPr>
            <a:r>
              <a:rPr lang="en-US"/>
              <a:t>The red magnet or mass is decoupled from the base of the seismometer through the knife edge hinge and the spring. When the seismometer is acted upon by an external force, in this case an earthquake, initially the mass remains at rest while the base of the seismometer or the ground is set into motion.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1143000" y="1524000"/>
            <a:ext cx="5638800" cy="25908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24579" name="Rectangle 3"/>
          <p:cNvSpPr>
            <a:spLocks noChangeArrowheads="1"/>
          </p:cNvSpPr>
          <p:nvPr/>
        </p:nvSpPr>
        <p:spPr bwMode="auto">
          <a:xfrm>
            <a:off x="1066800" y="4191000"/>
            <a:ext cx="5715000" cy="26670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24580" name="Text Box 6"/>
          <p:cNvSpPr txBox="1">
            <a:spLocks noChangeArrowheads="1"/>
          </p:cNvSpPr>
          <p:nvPr/>
        </p:nvSpPr>
        <p:spPr bwMode="auto">
          <a:xfrm>
            <a:off x="228600" y="107950"/>
            <a:ext cx="8458200" cy="15525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What is different about the two seismographs and their recordings show below? Both experienced the same force.  How does this illustrate the second half of Newton’s First Law.</a:t>
            </a:r>
          </a:p>
        </p:txBody>
      </p:sp>
      <p:pic>
        <p:nvPicPr>
          <p:cNvPr id="24581" name="Picture 10" descr="AS-1_largeNoOil"/>
          <p:cNvPicPr>
            <a:picLocks noChangeAspect="1" noChangeArrowheads="1"/>
          </p:cNvPicPr>
          <p:nvPr/>
        </p:nvPicPr>
        <p:blipFill>
          <a:blip r:embed="rId3"/>
          <a:srcRect/>
          <a:stretch>
            <a:fillRect/>
          </a:stretch>
        </p:blipFill>
        <p:spPr bwMode="auto">
          <a:xfrm>
            <a:off x="6858000" y="4572000"/>
            <a:ext cx="2286000" cy="1647825"/>
          </a:xfrm>
          <a:prstGeom prst="rect">
            <a:avLst/>
          </a:prstGeom>
          <a:noFill/>
          <a:ln w="9525">
            <a:noFill/>
            <a:miter lim="800000"/>
            <a:headEnd/>
            <a:tailEnd/>
          </a:ln>
        </p:spPr>
      </p:pic>
      <p:pic>
        <p:nvPicPr>
          <p:cNvPr id="24582" name="Picture 11" descr="AS-1_small"/>
          <p:cNvPicPr>
            <a:picLocks noChangeAspect="1" noChangeArrowheads="1"/>
          </p:cNvPicPr>
          <p:nvPr/>
        </p:nvPicPr>
        <p:blipFill>
          <a:blip r:embed="rId4"/>
          <a:srcRect/>
          <a:stretch>
            <a:fillRect/>
          </a:stretch>
        </p:blipFill>
        <p:spPr bwMode="auto">
          <a:xfrm>
            <a:off x="7086600" y="1828800"/>
            <a:ext cx="2057400" cy="1577975"/>
          </a:xfrm>
          <a:prstGeom prst="rect">
            <a:avLst/>
          </a:prstGeom>
          <a:noFill/>
          <a:ln w="9525">
            <a:noFill/>
            <a:miter lim="800000"/>
            <a:headEnd/>
            <a:tailEnd/>
          </a:ln>
        </p:spPr>
      </p:pic>
      <p:pic>
        <p:nvPicPr>
          <p:cNvPr id="24583" name="Picture 12" descr="damped_undamped"/>
          <p:cNvPicPr>
            <a:picLocks noChangeAspect="1" noChangeArrowheads="1"/>
          </p:cNvPicPr>
          <p:nvPr/>
        </p:nvPicPr>
        <p:blipFill>
          <a:blip r:embed="rId5"/>
          <a:srcRect l="13605" b="48796"/>
          <a:stretch>
            <a:fillRect/>
          </a:stretch>
        </p:blipFill>
        <p:spPr bwMode="auto">
          <a:xfrm>
            <a:off x="1219200" y="4343400"/>
            <a:ext cx="5410200" cy="2379663"/>
          </a:xfrm>
          <a:prstGeom prst="rect">
            <a:avLst/>
          </a:prstGeom>
          <a:noFill/>
          <a:ln w="9525">
            <a:noFill/>
            <a:miter lim="800000"/>
            <a:headEnd/>
            <a:tailEnd/>
          </a:ln>
        </p:spPr>
      </p:pic>
      <p:pic>
        <p:nvPicPr>
          <p:cNvPr id="24584" name="Picture 13" descr="damped_undamped"/>
          <p:cNvPicPr>
            <a:picLocks noChangeAspect="1" noChangeArrowheads="1"/>
          </p:cNvPicPr>
          <p:nvPr/>
        </p:nvPicPr>
        <p:blipFill>
          <a:blip r:embed="rId5"/>
          <a:srcRect l="21846" t="53557"/>
          <a:stretch>
            <a:fillRect/>
          </a:stretch>
        </p:blipFill>
        <p:spPr bwMode="auto">
          <a:xfrm>
            <a:off x="1295400" y="1676400"/>
            <a:ext cx="5334000" cy="234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533400" y="3765550"/>
            <a:ext cx="7934325" cy="1187450"/>
          </a:xfrm>
          <a:prstGeom prst="rect">
            <a:avLst/>
          </a:prstGeom>
          <a:noFill/>
          <a:ln w="9525">
            <a:noFill/>
            <a:miter lim="800000"/>
            <a:headEnd/>
            <a:tailEnd/>
          </a:ln>
        </p:spPr>
        <p:txBody>
          <a:bodyPr>
            <a:prstTxWarp prst="textNoShape">
              <a:avLst/>
            </a:prstTxWarp>
            <a:spAutoFit/>
          </a:bodyPr>
          <a:lstStyle/>
          <a:p>
            <a:r>
              <a:rPr lang="en-US"/>
              <a:t>Conversely the motion of the  boom is acted upon by an external force, in this case the oil pot, and plunger resist it, thus damping out the motion.</a:t>
            </a:r>
          </a:p>
        </p:txBody>
      </p:sp>
      <p:sp>
        <p:nvSpPr>
          <p:cNvPr id="26627" name="Rectangle 3"/>
          <p:cNvSpPr>
            <a:spLocks noChangeArrowheads="1"/>
          </p:cNvSpPr>
          <p:nvPr/>
        </p:nvSpPr>
        <p:spPr bwMode="auto">
          <a:xfrm>
            <a:off x="3200400" y="5257800"/>
            <a:ext cx="5334000" cy="10668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6628" name="Rectangle 4"/>
          <p:cNvSpPr>
            <a:spLocks noChangeArrowheads="1"/>
          </p:cNvSpPr>
          <p:nvPr/>
        </p:nvSpPr>
        <p:spPr bwMode="auto">
          <a:xfrm>
            <a:off x="381000" y="457200"/>
            <a:ext cx="5334000" cy="1066800"/>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pic>
        <p:nvPicPr>
          <p:cNvPr id="26629" name="Picture 7" descr="AS-1_largeNoOil"/>
          <p:cNvPicPr>
            <a:picLocks noChangeAspect="1" noChangeArrowheads="1"/>
          </p:cNvPicPr>
          <p:nvPr/>
        </p:nvPicPr>
        <p:blipFill>
          <a:blip r:embed="rId3"/>
          <a:srcRect/>
          <a:stretch>
            <a:fillRect/>
          </a:stretch>
        </p:blipFill>
        <p:spPr bwMode="auto">
          <a:xfrm>
            <a:off x="6248400" y="838200"/>
            <a:ext cx="2286000" cy="1647825"/>
          </a:xfrm>
          <a:prstGeom prst="rect">
            <a:avLst/>
          </a:prstGeom>
          <a:noFill/>
          <a:ln w="9525">
            <a:noFill/>
            <a:miter lim="800000"/>
            <a:headEnd/>
            <a:tailEnd/>
          </a:ln>
        </p:spPr>
      </p:pic>
      <p:sp>
        <p:nvSpPr>
          <p:cNvPr id="26630" name="Rectangle 9"/>
          <p:cNvSpPr>
            <a:spLocks noChangeArrowheads="1"/>
          </p:cNvSpPr>
          <p:nvPr/>
        </p:nvSpPr>
        <p:spPr bwMode="auto">
          <a:xfrm>
            <a:off x="381000" y="1885950"/>
            <a:ext cx="5715000" cy="1187450"/>
          </a:xfrm>
          <a:prstGeom prst="rect">
            <a:avLst/>
          </a:prstGeom>
          <a:noFill/>
          <a:ln w="9525">
            <a:noFill/>
            <a:miter lim="800000"/>
            <a:headEnd/>
            <a:tailEnd/>
          </a:ln>
        </p:spPr>
        <p:txBody>
          <a:bodyPr>
            <a:prstTxWarp prst="textNoShape">
              <a:avLst/>
            </a:prstTxWarp>
            <a:spAutoFit/>
          </a:bodyPr>
          <a:lstStyle/>
          <a:p>
            <a:r>
              <a:rPr lang="en-US"/>
              <a:t>Without the oil pot, the momentum of the mass continues on with only a small amount of friction to slow it down.</a:t>
            </a:r>
          </a:p>
        </p:txBody>
      </p:sp>
      <p:sp>
        <p:nvSpPr>
          <p:cNvPr id="26631" name="Rectangle 11"/>
          <p:cNvSpPr>
            <a:spLocks noChangeArrowheads="1"/>
          </p:cNvSpPr>
          <p:nvPr/>
        </p:nvSpPr>
        <p:spPr bwMode="auto">
          <a:xfrm>
            <a:off x="6335713" y="185738"/>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26632" name="Rectangle 12"/>
          <p:cNvSpPr>
            <a:spLocks noChangeArrowheads="1"/>
          </p:cNvSpPr>
          <p:nvPr/>
        </p:nvSpPr>
        <p:spPr bwMode="auto">
          <a:xfrm>
            <a:off x="5867400" y="304800"/>
            <a:ext cx="3300413" cy="457200"/>
          </a:xfrm>
          <a:prstGeom prst="rect">
            <a:avLst/>
          </a:prstGeom>
          <a:noFill/>
          <a:ln w="9525">
            <a:noFill/>
            <a:miter lim="800000"/>
            <a:headEnd/>
            <a:tailEnd/>
          </a:ln>
        </p:spPr>
        <p:txBody>
          <a:bodyPr wrap="none">
            <a:prstTxWarp prst="textNoShape">
              <a:avLst/>
            </a:prstTxWarp>
            <a:spAutoFit/>
          </a:bodyPr>
          <a:lstStyle/>
          <a:p>
            <a:r>
              <a:rPr lang="en-US" b="1">
                <a:solidFill>
                  <a:srgbClr val="C41D1F"/>
                </a:solidFill>
              </a:rPr>
              <a:t>The oil pot is missing</a:t>
            </a:r>
            <a:endParaRPr lang="en-US" b="1"/>
          </a:p>
        </p:txBody>
      </p:sp>
      <p:sp>
        <p:nvSpPr>
          <p:cNvPr id="26633" name="Line 13"/>
          <p:cNvSpPr>
            <a:spLocks noChangeShapeType="1"/>
          </p:cNvSpPr>
          <p:nvPr/>
        </p:nvSpPr>
        <p:spPr bwMode="auto">
          <a:xfrm>
            <a:off x="0" y="3352800"/>
            <a:ext cx="9144000"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pic>
        <p:nvPicPr>
          <p:cNvPr id="26634" name="Picture 14" descr="AS-1_small"/>
          <p:cNvPicPr>
            <a:picLocks noChangeAspect="1" noChangeArrowheads="1"/>
          </p:cNvPicPr>
          <p:nvPr/>
        </p:nvPicPr>
        <p:blipFill>
          <a:blip r:embed="rId4"/>
          <a:srcRect/>
          <a:stretch>
            <a:fillRect/>
          </a:stretch>
        </p:blipFill>
        <p:spPr bwMode="auto">
          <a:xfrm>
            <a:off x="609600" y="4986338"/>
            <a:ext cx="2438400" cy="1871662"/>
          </a:xfrm>
          <a:prstGeom prst="rect">
            <a:avLst/>
          </a:prstGeom>
          <a:noFill/>
          <a:ln w="9525">
            <a:noFill/>
            <a:miter lim="800000"/>
            <a:headEnd/>
            <a:tailEnd/>
          </a:ln>
        </p:spPr>
      </p:pic>
      <p:sp>
        <p:nvSpPr>
          <p:cNvPr id="26635" name="Rectangle 15"/>
          <p:cNvSpPr>
            <a:spLocks noChangeArrowheads="1"/>
          </p:cNvSpPr>
          <p:nvPr/>
        </p:nvSpPr>
        <p:spPr bwMode="auto">
          <a:xfrm>
            <a:off x="0" y="0"/>
            <a:ext cx="9144000" cy="3352800"/>
          </a:xfrm>
          <a:prstGeom prst="rect">
            <a:avLst/>
          </a:prstGeom>
          <a:noFill/>
          <a:ln w="76200">
            <a:solidFill>
              <a:srgbClr val="C41D1F"/>
            </a:solidFill>
            <a:miter lim="800000"/>
            <a:headEnd/>
            <a:tailEnd/>
          </a:ln>
        </p:spPr>
        <p:txBody>
          <a:bodyPr wrap="none" anchor="ctr">
            <a:prstTxWarp prst="textNoShape">
              <a:avLst/>
            </a:prstTxWarp>
          </a:bodyPr>
          <a:lstStyle/>
          <a:p>
            <a:endParaRPr lang="en-US"/>
          </a:p>
        </p:txBody>
      </p:sp>
      <p:pic>
        <p:nvPicPr>
          <p:cNvPr id="26636" name="Picture 16" descr="damped_undamped"/>
          <p:cNvPicPr>
            <a:picLocks noChangeAspect="1" noChangeArrowheads="1"/>
          </p:cNvPicPr>
          <p:nvPr/>
        </p:nvPicPr>
        <p:blipFill>
          <a:blip r:embed="rId5"/>
          <a:srcRect l="21846" t="53557"/>
          <a:stretch>
            <a:fillRect/>
          </a:stretch>
        </p:blipFill>
        <p:spPr bwMode="auto">
          <a:xfrm>
            <a:off x="3505200" y="5334000"/>
            <a:ext cx="4876800" cy="914400"/>
          </a:xfrm>
          <a:prstGeom prst="rect">
            <a:avLst/>
          </a:prstGeom>
          <a:noFill/>
          <a:ln w="9525">
            <a:noFill/>
            <a:miter lim="800000"/>
            <a:headEnd/>
            <a:tailEnd/>
          </a:ln>
        </p:spPr>
      </p:pic>
      <p:pic>
        <p:nvPicPr>
          <p:cNvPr id="26637" name="Picture 17" descr="damped_undamped"/>
          <p:cNvPicPr>
            <a:picLocks noChangeAspect="1" noChangeArrowheads="1"/>
          </p:cNvPicPr>
          <p:nvPr/>
        </p:nvPicPr>
        <p:blipFill>
          <a:blip r:embed="rId5"/>
          <a:srcRect l="13605" b="48796"/>
          <a:stretch>
            <a:fillRect/>
          </a:stretch>
        </p:blipFill>
        <p:spPr bwMode="auto">
          <a:xfrm>
            <a:off x="457200" y="533400"/>
            <a:ext cx="5105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4" name="Picture 4" descr="AS-1_large"/>
          <p:cNvPicPr>
            <a:picLocks noChangeAspect="1" noChangeArrowheads="1"/>
          </p:cNvPicPr>
          <p:nvPr/>
        </p:nvPicPr>
        <p:blipFill>
          <a:blip r:embed="rId3"/>
          <a:srcRect/>
          <a:stretch>
            <a:fillRect/>
          </a:stretch>
        </p:blipFill>
        <p:spPr bwMode="auto">
          <a:xfrm>
            <a:off x="0" y="0"/>
            <a:ext cx="4953000" cy="3571875"/>
          </a:xfrm>
          <a:prstGeom prst="rect">
            <a:avLst/>
          </a:prstGeom>
          <a:noFill/>
          <a:ln w="9525">
            <a:noFill/>
            <a:miter lim="800000"/>
            <a:headEnd/>
            <a:tailEnd/>
          </a:ln>
        </p:spPr>
      </p:pic>
      <p:sp>
        <p:nvSpPr>
          <p:cNvPr id="28675" name="Text Box 5"/>
          <p:cNvSpPr txBox="1">
            <a:spLocks noChangeArrowheads="1"/>
          </p:cNvSpPr>
          <p:nvPr/>
        </p:nvSpPr>
        <p:spPr bwMode="auto">
          <a:xfrm>
            <a:off x="304800" y="5426075"/>
            <a:ext cx="8534400" cy="1187450"/>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r>
              <a:rPr lang="en-US"/>
              <a:t>How does the amplifier, which can’t “see” the seismometer, tell if the magnet on the end of the boom is moving and how it is moving?</a:t>
            </a:r>
          </a:p>
        </p:txBody>
      </p:sp>
      <p:pic>
        <p:nvPicPr>
          <p:cNvPr id="28676" name="Picture 6" descr="DSC02013"/>
          <p:cNvPicPr>
            <a:picLocks noChangeAspect="1" noChangeArrowheads="1"/>
          </p:cNvPicPr>
          <p:nvPr/>
        </p:nvPicPr>
        <p:blipFill>
          <a:blip r:embed="rId4"/>
          <a:srcRect/>
          <a:stretch>
            <a:fillRect/>
          </a:stretch>
        </p:blipFill>
        <p:spPr bwMode="auto">
          <a:xfrm>
            <a:off x="4953000" y="1219200"/>
            <a:ext cx="3657600" cy="3513138"/>
          </a:xfrm>
          <a:prstGeom prst="rect">
            <a:avLst/>
          </a:prstGeom>
          <a:noFill/>
          <a:ln w="38100">
            <a:solidFill>
              <a:srgbClr val="000000"/>
            </a:solidFill>
            <a:miter lim="800000"/>
            <a:headEnd/>
            <a:tailEnd/>
          </a:ln>
        </p:spPr>
      </p:pic>
      <p:sp>
        <p:nvSpPr>
          <p:cNvPr id="28677" name="Text Box 7"/>
          <p:cNvSpPr txBox="1">
            <a:spLocks noChangeArrowheads="1"/>
          </p:cNvSpPr>
          <p:nvPr/>
        </p:nvSpPr>
        <p:spPr bwMode="auto">
          <a:xfrm>
            <a:off x="5638800" y="685800"/>
            <a:ext cx="3505200" cy="45720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a:t>Close-up view</a:t>
            </a:r>
          </a:p>
        </p:txBody>
      </p:sp>
      <p:sp>
        <p:nvSpPr>
          <p:cNvPr id="28678" name="Rectangle 8"/>
          <p:cNvSpPr>
            <a:spLocks noChangeArrowheads="1"/>
          </p:cNvSpPr>
          <p:nvPr/>
        </p:nvSpPr>
        <p:spPr bwMode="auto">
          <a:xfrm>
            <a:off x="3200400" y="1828800"/>
            <a:ext cx="914400" cy="914400"/>
          </a:xfrm>
          <a:prstGeom prst="rect">
            <a:avLst/>
          </a:prstGeom>
          <a:noFill/>
          <a:ln w="38100">
            <a:solidFill>
              <a:schemeClr val="tx1"/>
            </a:solidFill>
            <a:miter lim="800000"/>
            <a:headEnd/>
            <a:tailEnd/>
          </a:ln>
        </p:spPr>
        <p:txBody>
          <a:bodyPr wrap="none" anchor="ctr">
            <a:prstTxWarp prst="textNoShape">
              <a:avLst/>
            </a:prstTxWarp>
          </a:bodyPr>
          <a:lstStyle/>
          <a:p>
            <a:pPr eaLnBrk="0" hangingPunct="0"/>
            <a:endParaRPr lang="en-US"/>
          </a:p>
        </p:txBody>
      </p:sp>
      <p:sp>
        <p:nvSpPr>
          <p:cNvPr id="28679" name="Line 9"/>
          <p:cNvSpPr>
            <a:spLocks noChangeShapeType="1"/>
          </p:cNvSpPr>
          <p:nvPr/>
        </p:nvSpPr>
        <p:spPr bwMode="auto">
          <a:xfrm flipV="1">
            <a:off x="4114800" y="1219200"/>
            <a:ext cx="838200" cy="60960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8680" name="Line 10"/>
          <p:cNvSpPr>
            <a:spLocks noChangeShapeType="1"/>
          </p:cNvSpPr>
          <p:nvPr/>
        </p:nvSpPr>
        <p:spPr bwMode="auto">
          <a:xfrm>
            <a:off x="4114800" y="2743200"/>
            <a:ext cx="838200" cy="1905000"/>
          </a:xfrm>
          <a:prstGeom prst="line">
            <a:avLst/>
          </a:prstGeom>
          <a:noFill/>
          <a:ln w="38100">
            <a:solidFill>
              <a:schemeClr val="tx1"/>
            </a:solidFill>
            <a:round/>
            <a:headEnd/>
            <a:tailEnd/>
          </a:ln>
        </p:spPr>
        <p:txBody>
          <a:bodyPr wrap="none" anchor="ctr">
            <a:prstTxWarp prst="textNoShape">
              <a:avLst/>
            </a:prstTxWarp>
          </a:bodyPr>
          <a:lstStyle/>
          <a:p>
            <a:endParaRPr lang="en-US"/>
          </a:p>
        </p:txBody>
      </p:sp>
      <p:sp>
        <p:nvSpPr>
          <p:cNvPr id="28681" name="Text Box 11"/>
          <p:cNvSpPr txBox="1">
            <a:spLocks noChangeArrowheads="1"/>
          </p:cNvSpPr>
          <p:nvPr/>
        </p:nvSpPr>
        <p:spPr bwMode="auto">
          <a:xfrm>
            <a:off x="990600" y="35814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Oil Pot</a:t>
            </a:r>
          </a:p>
        </p:txBody>
      </p:sp>
      <p:sp>
        <p:nvSpPr>
          <p:cNvPr id="28682" name="Text Box 12"/>
          <p:cNvSpPr txBox="1">
            <a:spLocks noChangeArrowheads="1"/>
          </p:cNvSpPr>
          <p:nvPr/>
        </p:nvSpPr>
        <p:spPr bwMode="auto">
          <a:xfrm>
            <a:off x="0" y="2895600"/>
            <a:ext cx="24384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Knife edge hinge</a:t>
            </a:r>
          </a:p>
        </p:txBody>
      </p:sp>
      <p:sp>
        <p:nvSpPr>
          <p:cNvPr id="28683" name="Text Box 13"/>
          <p:cNvSpPr txBox="1">
            <a:spLocks noChangeArrowheads="1"/>
          </p:cNvSpPr>
          <p:nvPr/>
        </p:nvSpPr>
        <p:spPr bwMode="auto">
          <a:xfrm>
            <a:off x="2057400" y="381000"/>
            <a:ext cx="990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Spring</a:t>
            </a:r>
          </a:p>
        </p:txBody>
      </p:sp>
      <p:sp>
        <p:nvSpPr>
          <p:cNvPr id="28684" name="Text Box 14"/>
          <p:cNvSpPr txBox="1">
            <a:spLocks noChangeArrowheads="1"/>
          </p:cNvSpPr>
          <p:nvPr/>
        </p:nvSpPr>
        <p:spPr bwMode="auto">
          <a:xfrm>
            <a:off x="3810000" y="533400"/>
            <a:ext cx="13716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Magnet</a:t>
            </a:r>
          </a:p>
        </p:txBody>
      </p:sp>
      <p:sp>
        <p:nvSpPr>
          <p:cNvPr id="28685" name="Text Box 15"/>
          <p:cNvSpPr txBox="1">
            <a:spLocks noChangeArrowheads="1"/>
          </p:cNvSpPr>
          <p:nvPr/>
        </p:nvSpPr>
        <p:spPr bwMode="auto">
          <a:xfrm>
            <a:off x="3124200" y="3657600"/>
            <a:ext cx="14478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Coil of wire</a:t>
            </a:r>
          </a:p>
        </p:txBody>
      </p:sp>
      <p:sp>
        <p:nvSpPr>
          <p:cNvPr id="28686" name="Text Box 16"/>
          <p:cNvSpPr txBox="1">
            <a:spLocks noChangeArrowheads="1"/>
          </p:cNvSpPr>
          <p:nvPr/>
        </p:nvSpPr>
        <p:spPr bwMode="auto">
          <a:xfrm>
            <a:off x="2133600" y="4114800"/>
            <a:ext cx="838200" cy="396875"/>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2000"/>
              <a:t>Base</a:t>
            </a:r>
          </a:p>
        </p:txBody>
      </p:sp>
      <p:sp>
        <p:nvSpPr>
          <p:cNvPr id="28687" name="Line 17"/>
          <p:cNvSpPr>
            <a:spLocks noChangeShapeType="1"/>
          </p:cNvSpPr>
          <p:nvPr/>
        </p:nvSpPr>
        <p:spPr bwMode="auto">
          <a:xfrm flipV="1">
            <a:off x="1905000" y="2590800"/>
            <a:ext cx="304800" cy="914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8688" name="Line 18"/>
          <p:cNvSpPr>
            <a:spLocks noChangeShapeType="1"/>
          </p:cNvSpPr>
          <p:nvPr/>
        </p:nvSpPr>
        <p:spPr bwMode="auto">
          <a:xfrm flipH="1">
            <a:off x="2286000" y="762000"/>
            <a:ext cx="304800" cy="228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8689" name="Line 19"/>
          <p:cNvSpPr>
            <a:spLocks noChangeShapeType="1"/>
          </p:cNvSpPr>
          <p:nvPr/>
        </p:nvSpPr>
        <p:spPr bwMode="auto">
          <a:xfrm flipV="1">
            <a:off x="685800" y="1752600"/>
            <a:ext cx="228600" cy="12954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8690" name="Line 20"/>
          <p:cNvSpPr>
            <a:spLocks noChangeShapeType="1"/>
          </p:cNvSpPr>
          <p:nvPr/>
        </p:nvSpPr>
        <p:spPr bwMode="auto">
          <a:xfrm flipH="1">
            <a:off x="3886200" y="914400"/>
            <a:ext cx="381000" cy="9906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8691" name="Line 21"/>
          <p:cNvSpPr>
            <a:spLocks noChangeShapeType="1"/>
          </p:cNvSpPr>
          <p:nvPr/>
        </p:nvSpPr>
        <p:spPr bwMode="auto">
          <a:xfrm flipH="1" flipV="1">
            <a:off x="3886200" y="2667000"/>
            <a:ext cx="152400" cy="10668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
        <p:nvSpPr>
          <p:cNvPr id="28692" name="Line 22"/>
          <p:cNvSpPr>
            <a:spLocks noChangeShapeType="1"/>
          </p:cNvSpPr>
          <p:nvPr/>
        </p:nvSpPr>
        <p:spPr bwMode="auto">
          <a:xfrm flipV="1">
            <a:off x="2590800" y="2895600"/>
            <a:ext cx="228600" cy="1219200"/>
          </a:xfrm>
          <a:prstGeom prst="line">
            <a:avLst/>
          </a:prstGeom>
          <a:noFill/>
          <a:ln w="38100">
            <a:solidFill>
              <a:srgbClr val="FF8000"/>
            </a:solidFill>
            <a:round/>
            <a:headEnd/>
            <a:tailEnd type="triangle" w="med" len="me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733800" y="466725"/>
            <a:ext cx="5257800" cy="4473575"/>
          </a:xfrm>
          <a:prstGeom prst="rect">
            <a:avLst/>
          </a:prstGeom>
          <a:noFill/>
          <a:ln w="9525">
            <a:noFill/>
            <a:miter lim="800000"/>
            <a:headEnd/>
            <a:tailEnd/>
          </a:ln>
        </p:spPr>
        <p:txBody>
          <a:bodyPr>
            <a:prstTxWarp prst="textNoShape">
              <a:avLst/>
            </a:prstTxWarp>
            <a:spAutoFit/>
          </a:bodyPr>
          <a:lstStyle/>
          <a:p>
            <a:pPr eaLnBrk="0" hangingPunct="0"/>
            <a:r>
              <a:rPr lang="en-US" b="1">
                <a:solidFill>
                  <a:srgbClr val="C41D1F"/>
                </a:solidFill>
              </a:rPr>
              <a:t>Electromagnetic Induction </a:t>
            </a:r>
          </a:p>
          <a:p>
            <a:pPr eaLnBrk="0" hangingPunct="0"/>
            <a:r>
              <a:rPr lang="en-US"/>
              <a:t>1) Polarity of the voltage depends on the direction of the magnet motion relative to the coil. </a:t>
            </a:r>
          </a:p>
          <a:p>
            <a:pPr eaLnBrk="0" hangingPunct="0"/>
            <a:endParaRPr lang="en-US"/>
          </a:p>
          <a:p>
            <a:pPr eaLnBrk="0" hangingPunct="0"/>
            <a:r>
              <a:rPr lang="en-US"/>
              <a:t>2) The amplitude of the voltage depends on how fast the field lines cross the coil, which means the voltage amplitude depends on the velocity of the magnet relative to the coil.  </a:t>
            </a:r>
          </a:p>
          <a:p>
            <a:pPr eaLnBrk="0" hangingPunct="0"/>
            <a:endParaRPr lang="en-US"/>
          </a:p>
        </p:txBody>
      </p:sp>
      <p:pic>
        <p:nvPicPr>
          <p:cNvPr id="30723" name="Picture 3"/>
          <p:cNvPicPr>
            <a:picLocks noChangeAspect="1" noChangeArrowheads="1"/>
          </p:cNvPicPr>
          <p:nvPr/>
        </p:nvPicPr>
        <p:blipFill>
          <a:blip r:embed="rId3"/>
          <a:srcRect/>
          <a:stretch>
            <a:fillRect/>
          </a:stretch>
        </p:blipFill>
        <p:spPr bwMode="auto">
          <a:xfrm>
            <a:off x="0" y="838200"/>
            <a:ext cx="3657600" cy="2913063"/>
          </a:xfrm>
          <a:prstGeom prst="rect">
            <a:avLst/>
          </a:prstGeom>
          <a:noFill/>
          <a:ln w="9525">
            <a:noFill/>
            <a:miter lim="800000"/>
            <a:headEnd/>
            <a:tailEnd/>
          </a:ln>
        </p:spPr>
      </p:pic>
      <p:sp>
        <p:nvSpPr>
          <p:cNvPr id="30724" name="Rectangle 4"/>
          <p:cNvSpPr>
            <a:spLocks noChangeArrowheads="1"/>
          </p:cNvSpPr>
          <p:nvPr/>
        </p:nvSpPr>
        <p:spPr bwMode="auto">
          <a:xfrm>
            <a:off x="228600" y="3810000"/>
            <a:ext cx="3473450" cy="274638"/>
          </a:xfrm>
          <a:prstGeom prst="rect">
            <a:avLst/>
          </a:prstGeom>
          <a:noFill/>
          <a:ln w="9525">
            <a:noFill/>
            <a:miter lim="800000"/>
            <a:headEnd/>
            <a:tailEnd/>
          </a:ln>
        </p:spPr>
        <p:txBody>
          <a:bodyPr wrap="none">
            <a:prstTxWarp prst="textNoShape">
              <a:avLst/>
            </a:prstTxWarp>
            <a:spAutoFit/>
          </a:bodyPr>
          <a:lstStyle/>
          <a:p>
            <a:pPr eaLnBrk="0" hangingPunct="0"/>
            <a:r>
              <a:rPr lang="en-US" sz="1200"/>
              <a:t>Image: National High Magnetic Field Laboratory</a:t>
            </a:r>
          </a:p>
        </p:txBody>
      </p:sp>
      <p:sp>
        <p:nvSpPr>
          <p:cNvPr id="30725" name="Rectangle 5"/>
          <p:cNvSpPr>
            <a:spLocks noChangeArrowheads="1"/>
          </p:cNvSpPr>
          <p:nvPr/>
        </p:nvSpPr>
        <p:spPr bwMode="auto">
          <a:xfrm>
            <a:off x="0" y="5106988"/>
            <a:ext cx="9109075" cy="1187450"/>
          </a:xfrm>
          <a:prstGeom prst="rect">
            <a:avLst/>
          </a:prstGeom>
          <a:noFill/>
          <a:ln w="9525">
            <a:noFill/>
            <a:miter lim="800000"/>
            <a:headEnd/>
            <a:tailEnd/>
          </a:ln>
        </p:spPr>
        <p:txBody>
          <a:bodyPr>
            <a:prstTxWarp prst="textNoShape">
              <a:avLst/>
            </a:prstTxWarp>
            <a:spAutoFit/>
          </a:bodyPr>
          <a:lstStyle/>
          <a:p>
            <a:pPr algn="ctr" eaLnBrk="0" hangingPunct="0"/>
            <a:r>
              <a:rPr lang="en-US"/>
              <a:t>Thus a seismograph is a velocity sensor and the maximum voltage (and velocity) occurs at the center of the oscillation while the displacement of the magnetic relative to the coil is zero.</a:t>
            </a:r>
          </a:p>
        </p:txBody>
      </p:sp>
      <p:sp>
        <p:nvSpPr>
          <p:cNvPr id="30726" name="Rectangle 6"/>
          <p:cNvSpPr>
            <a:spLocks noChangeArrowheads="1"/>
          </p:cNvSpPr>
          <p:nvPr/>
        </p:nvSpPr>
        <p:spPr bwMode="auto">
          <a:xfrm>
            <a:off x="0" y="0"/>
            <a:ext cx="9144000" cy="4800600"/>
          </a:xfrm>
          <a:prstGeom prst="rect">
            <a:avLst/>
          </a:prstGeom>
          <a:noFill/>
          <a:ln w="76200">
            <a:solidFill>
              <a:srgbClr val="C41D1F"/>
            </a:solidFill>
            <a:miter lim="800000"/>
            <a:headEnd/>
            <a:tailEnd/>
          </a:ln>
        </p:spPr>
        <p:txBody>
          <a:bodyPr wrap="none" anchor="ctr">
            <a:prstTxWarp prst="textNoShape">
              <a:avLst/>
            </a:prstTxWarp>
          </a:bodyPr>
          <a:lstStyle/>
          <a:p>
            <a:pPr eaLnBrk="0" hangingPunct="0"/>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1075</TotalTime>
  <Words>3088</Words>
  <Application>Microsoft Macintosh PowerPoint</Application>
  <PresentationFormat>On-screen Show (4:3)</PresentationFormat>
  <Paragraphs>217</Paragraphs>
  <Slides>27</Slides>
  <Notes>26</Notes>
  <HiddenSlides>0</HiddenSlides>
  <MMClips>2</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27</vt:i4>
      </vt:variant>
    </vt:vector>
  </HeadingPairs>
  <TitlesOfParts>
    <vt:vector size="34" baseType="lpstr">
      <vt:lpstr>Arial</vt:lpstr>
      <vt:lpstr>ＭＳ Ｐゴシック</vt:lpstr>
      <vt:lpstr>Gill Sans</vt:lpstr>
      <vt:lpstr>Helvetica</vt:lpstr>
      <vt:lpstr>Times New Roman</vt:lpstr>
      <vt:lpstr>Verdana</vt:lpstr>
      <vt:lpstr>Blank Presentation</vt:lpstr>
      <vt:lpstr>geoPHYSICS </vt:lpstr>
      <vt:lpstr>Intended use…</vt:lpstr>
      <vt:lpstr>Format of slides</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IRIS Consortium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geoPHYSICS </dc:title>
  <dc:creator>Michael Hubenthal</dc:creator>
  <cp:lastModifiedBy>Michael Hubenthal</cp:lastModifiedBy>
  <cp:revision>104</cp:revision>
  <cp:lastPrinted>2009-03-13T20:55:38Z</cp:lastPrinted>
  <dcterms:created xsi:type="dcterms:W3CDTF">2016-02-05T01:55:47Z</dcterms:created>
  <dcterms:modified xsi:type="dcterms:W3CDTF">2016-02-05T01:57:12Z</dcterms:modified>
</cp:coreProperties>
</file>