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51" r:id="rId2"/>
    <p:sldId id="363" r:id="rId3"/>
    <p:sldId id="364" r:id="rId4"/>
    <p:sldId id="365" r:id="rId5"/>
    <p:sldId id="366" r:id="rId6"/>
    <p:sldId id="367" r:id="rId7"/>
    <p:sldId id="368" r:id="rId8"/>
    <p:sldId id="369" r:id="rId9"/>
    <p:sldId id="362" r:id="rId10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08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00"/>
    <a:srgbClr val="008000"/>
    <a:srgbClr val="FFFF00"/>
    <a:srgbClr val="FCE0AE"/>
    <a:srgbClr val="FF4747"/>
    <a:srgbClr val="006600"/>
    <a:srgbClr val="00B050"/>
    <a:srgbClr val="FFFFC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806" autoAdjust="0"/>
  </p:normalViewPr>
  <p:slideViewPr>
    <p:cSldViewPr snapToGrid="0">
      <p:cViewPr varScale="1">
        <p:scale>
          <a:sx n="62" d="100"/>
          <a:sy n="62" d="100"/>
        </p:scale>
        <p:origin x="-1952" y="-96"/>
      </p:cViewPr>
      <p:guideLst>
        <p:guide orient="horz" pos="160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Review</a:t>
            </a:r>
            <a:r>
              <a:rPr lang="en-US" altLang="en-US" baseline="0" dirty="0" smtClean="0"/>
              <a:t> of the Exercise Part B.</a:t>
            </a:r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Three </a:t>
            </a:r>
            <a:r>
              <a:rPr lang="en-US" dirty="0" smtClean="0"/>
              <a:t>things to consider.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48645" y="9505483"/>
            <a:ext cx="2944283" cy="50038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206E652-C1E2-F743-93AD-63565E197FDC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862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 </a:t>
            </a:r>
            <a:r>
              <a:rPr lang="en-US" dirty="0" smtClean="0"/>
              <a:t>eliminate candidate </a:t>
            </a:r>
            <a:r>
              <a:rPr lang="en-US" dirty="0" smtClean="0"/>
              <a:t>three (3) </a:t>
            </a:r>
            <a:r>
              <a:rPr lang="en-US" dirty="0" smtClean="0"/>
              <a:t>for the given reason.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48645" y="9505483"/>
            <a:ext cx="2944283" cy="50038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206E652-C1E2-F743-93AD-63565E197FDC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6671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 </a:t>
            </a:r>
            <a:r>
              <a:rPr lang="en-US" dirty="0" smtClean="0"/>
              <a:t>eliminate candidate </a:t>
            </a:r>
            <a:r>
              <a:rPr lang="en-US" dirty="0" smtClean="0"/>
              <a:t>one (1) </a:t>
            </a:r>
            <a:r>
              <a:rPr lang="en-US" dirty="0" smtClean="0"/>
              <a:t>for the given reason.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48645" y="9505483"/>
            <a:ext cx="2944283" cy="50038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206E652-C1E2-F743-93AD-63565E197FDC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004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 </a:t>
            </a:r>
            <a:r>
              <a:rPr lang="en-US" dirty="0" smtClean="0"/>
              <a:t>eliminate candidate </a:t>
            </a:r>
            <a:r>
              <a:rPr lang="en-US" dirty="0" smtClean="0"/>
              <a:t>six (6) </a:t>
            </a:r>
            <a:r>
              <a:rPr lang="en-US" dirty="0" smtClean="0"/>
              <a:t>for the given reason.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48645" y="9505483"/>
            <a:ext cx="2944283" cy="50038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206E652-C1E2-F743-93AD-63565E197FDC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878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Three </a:t>
            </a:r>
            <a:r>
              <a:rPr lang="en-US" dirty="0" smtClean="0"/>
              <a:t>candidates </a:t>
            </a:r>
            <a:r>
              <a:rPr lang="en-US" dirty="0" smtClean="0"/>
              <a:t>remain.</a:t>
            </a:r>
            <a:r>
              <a:rPr lang="en-US" baseline="0" dirty="0" smtClean="0"/>
              <a:t> </a:t>
            </a:r>
            <a:r>
              <a:rPr lang="en-US" dirty="0" smtClean="0"/>
              <a:t>We’ll </a:t>
            </a:r>
            <a:r>
              <a:rPr lang="en-US" dirty="0" smtClean="0"/>
              <a:t>look at details inside the ovals.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48645" y="9505483"/>
            <a:ext cx="2944283" cy="50038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206E652-C1E2-F743-93AD-63565E197FDC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979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 </a:t>
            </a:r>
            <a:r>
              <a:rPr lang="en-US" dirty="0" smtClean="0"/>
              <a:t>eliminate candidate </a:t>
            </a:r>
            <a:r>
              <a:rPr lang="en-US" dirty="0" smtClean="0"/>
              <a:t>four (4) </a:t>
            </a:r>
            <a:r>
              <a:rPr lang="en-US" dirty="0" smtClean="0"/>
              <a:t>for the given reason.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48645" y="9505483"/>
            <a:ext cx="2944283" cy="50038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206E652-C1E2-F743-93AD-63565E197FDC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7510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 </a:t>
            </a:r>
            <a:r>
              <a:rPr lang="en-US" dirty="0" smtClean="0"/>
              <a:t>eliminate </a:t>
            </a:r>
            <a:r>
              <a:rPr lang="en-US" dirty="0" smtClean="0"/>
              <a:t>Candidate </a:t>
            </a:r>
            <a:r>
              <a:rPr lang="en-US" dirty="0" smtClean="0"/>
              <a:t>2 for the given </a:t>
            </a:r>
            <a:r>
              <a:rPr lang="en-US" dirty="0" smtClean="0"/>
              <a:t>reason,</a:t>
            </a:r>
            <a:r>
              <a:rPr lang="en-US" baseline="0" dirty="0" smtClean="0"/>
              <a:t> s</a:t>
            </a:r>
            <a:r>
              <a:rPr lang="en-US" dirty="0" smtClean="0"/>
              <a:t>o </a:t>
            </a:r>
            <a:r>
              <a:rPr lang="en-US" dirty="0" smtClean="0"/>
              <a:t>I would choose processing </a:t>
            </a:r>
            <a:r>
              <a:rPr lang="en-US" dirty="0" smtClean="0"/>
              <a:t>Stream </a:t>
            </a:r>
            <a:r>
              <a:rPr lang="en-US" dirty="0" smtClean="0"/>
              <a:t>5.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48645" y="9505483"/>
            <a:ext cx="2944283" cy="50038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206E652-C1E2-F743-93AD-63565E197FDC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611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microsoft.com/office/2007/relationships/hdphoto" Target="../media/hdphoto1.wdp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Exercise:  </a:t>
            </a:r>
            <a:r>
              <a:rPr lang="en-US" altLang="en-US" dirty="0" smtClean="0"/>
              <a:t>Which Processing is Best?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109729" y="936732"/>
            <a:ext cx="9020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Tahoma"/>
                <a:cs typeface="Tahoma"/>
              </a:rPr>
              <a:t>Which Processing </a:t>
            </a:r>
            <a:r>
              <a:rPr lang="en-US" sz="4000" dirty="0" smtClean="0">
                <a:latin typeface="Tahoma"/>
                <a:cs typeface="Tahoma"/>
              </a:rPr>
              <a:t>Stream is Best?</a:t>
            </a:r>
            <a:endParaRPr lang="en-US" sz="4800" dirty="0">
              <a:latin typeface="Tahoma"/>
              <a:cs typeface="Tahoma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51426" y="4922091"/>
            <a:ext cx="7131998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>
                <a:latin typeface="Verdana" panose="020B0604030504040204" pitchFamily="34" charset="0"/>
              </a:rPr>
              <a:t>You </a:t>
            </a:r>
            <a:r>
              <a:rPr lang="en-US" altLang="en-US" sz="2000" dirty="0" smtClean="0">
                <a:latin typeface="Verdana" panose="020B0604030504040204" pitchFamily="34" charset="0"/>
              </a:rPr>
              <a:t>will select which of six </a:t>
            </a:r>
            <a:r>
              <a:rPr lang="en-US" altLang="en-US" sz="2000" dirty="0" smtClean="0">
                <a:latin typeface="Verdana" panose="020B0604030504040204" pitchFamily="34" charset="0"/>
              </a:rPr>
              <a:t>(6) data </a:t>
            </a:r>
            <a:r>
              <a:rPr lang="en-US" altLang="en-US" sz="2000" dirty="0">
                <a:latin typeface="Verdana" panose="020B0604030504040204" pitchFamily="34" charset="0"/>
              </a:rPr>
              <a:t>processing </a:t>
            </a:r>
            <a:r>
              <a:rPr lang="en-US" altLang="en-US" sz="2000" dirty="0" smtClean="0">
                <a:latin typeface="Verdana" panose="020B0604030504040204" pitchFamily="34" charset="0"/>
              </a:rPr>
              <a:t>streams </a:t>
            </a:r>
            <a:r>
              <a:rPr lang="en-US" altLang="en-US" sz="2000" dirty="0">
                <a:latin typeface="Verdana" panose="020B0604030504040204" pitchFamily="34" charset="0"/>
              </a:rPr>
              <a:t>you would choose for interpretation</a:t>
            </a:r>
            <a:r>
              <a:rPr lang="en-US" altLang="en-US" sz="2000" dirty="0" smtClean="0">
                <a:latin typeface="Verdana" panose="020B0604030504040204" pitchFamily="34" charset="0"/>
              </a:rPr>
              <a:t>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2379" y="1708606"/>
            <a:ext cx="6445779" cy="341203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43402" y="5120639"/>
            <a:ext cx="25481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Calibri" panose="020F0502020204030204" pitchFamily="34" charset="0"/>
              </a:rPr>
              <a:t>From:  </a:t>
            </a:r>
            <a:r>
              <a:rPr lang="en-US" sz="1400" dirty="0" smtClean="0">
                <a:latin typeface="Calibri" panose="020F0502020204030204" pitchFamily="34" charset="0"/>
              </a:rPr>
              <a:t>Yilmaz </a:t>
            </a:r>
            <a:r>
              <a:rPr lang="en-US" sz="1400" dirty="0">
                <a:latin typeface="Calibri" panose="020F0502020204030204" pitchFamily="34" charset="0"/>
              </a:rPr>
              <a:t>and </a:t>
            </a:r>
            <a:r>
              <a:rPr lang="en-US" sz="1400" dirty="0" smtClean="0">
                <a:latin typeface="Calibri" panose="020F0502020204030204" pitchFamily="34" charset="0"/>
              </a:rPr>
              <a:t>Doherty, </a:t>
            </a:r>
            <a:r>
              <a:rPr lang="en-US" sz="1400" dirty="0">
                <a:latin typeface="Calibri" panose="020F0502020204030204" pitchFamily="34" charset="0"/>
              </a:rPr>
              <a:t>2001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585" dirty="0" smtClean="0"/>
              <a:t>Criteria</a:t>
            </a:r>
            <a:endParaRPr lang="en-US" sz="2585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27" b="50327"/>
          <a:stretch/>
        </p:blipFill>
        <p:spPr bwMode="auto">
          <a:xfrm>
            <a:off x="1476249" y="2995012"/>
            <a:ext cx="6097178" cy="2332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08152" y="1230723"/>
            <a:ext cx="7753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What criteria should you use?  Three things to consider are:</a:t>
            </a:r>
          </a:p>
          <a:p>
            <a:pPr indent="737107">
              <a:tabLst>
                <a:tab pos="1058034" algn="l"/>
              </a:tabLst>
            </a:pPr>
            <a:r>
              <a:rPr lang="en-US" dirty="0">
                <a:latin typeface="Calibri" panose="020F0502020204030204" pitchFamily="34" charset="0"/>
              </a:rPr>
              <a:t>1.	How good were the static corrections?</a:t>
            </a:r>
          </a:p>
          <a:p>
            <a:pPr indent="737107">
              <a:tabLst>
                <a:tab pos="1058034" algn="l"/>
              </a:tabLst>
            </a:pPr>
            <a:r>
              <a:rPr lang="en-US" dirty="0">
                <a:latin typeface="Calibri" panose="020F0502020204030204" pitchFamily="34" charset="0"/>
              </a:rPr>
              <a:t>2.	How good is reflection </a:t>
            </a:r>
            <a:r>
              <a:rPr lang="en-US" dirty="0" smtClean="0">
                <a:latin typeface="Calibri" panose="020F0502020204030204" pitchFamily="34" charset="0"/>
              </a:rPr>
              <a:t>continuity</a:t>
            </a:r>
            <a:r>
              <a:rPr lang="en-US" dirty="0">
                <a:latin typeface="Calibri" panose="020F0502020204030204" pitchFamily="34" charset="0"/>
              </a:rPr>
              <a:t>?</a:t>
            </a:r>
            <a:endParaRPr lang="en-US" dirty="0">
              <a:latin typeface="Calibri" panose="020F0502020204030204" pitchFamily="34" charset="0"/>
            </a:endParaRPr>
          </a:p>
          <a:p>
            <a:pPr indent="737107">
              <a:tabLst>
                <a:tab pos="1058034" algn="l"/>
              </a:tabLst>
            </a:pPr>
            <a:r>
              <a:rPr lang="en-US" dirty="0">
                <a:latin typeface="Calibri" panose="020F0502020204030204" pitchFamily="34" charset="0"/>
              </a:rPr>
              <a:t>3.	What is the frequency content of the data?</a:t>
            </a:r>
          </a:p>
        </p:txBody>
      </p:sp>
    </p:spTree>
    <p:extLst>
      <p:ext uri="{BB962C8B-B14F-4D97-AF65-F5344CB8AC3E}">
        <p14:creationId xmlns:p14="http://schemas.microsoft.com/office/powerpoint/2010/main" val="38495460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585" dirty="0"/>
              <a:t>Candidate #3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456" y="1263206"/>
            <a:ext cx="9144000" cy="905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lnSpc>
                <a:spcPct val="90000"/>
              </a:lnSpc>
              <a:spcBef>
                <a:spcPts val="1108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Both marked reflections have some rolling that are </a:t>
            </a:r>
            <a:r>
              <a:rPr lang="en-US" dirty="0" smtClean="0">
                <a:latin typeface="Calibri" panose="020F0502020204030204" pitchFamily="34" charset="0"/>
              </a:rPr>
              <a:t>in-</a:t>
            </a:r>
            <a:r>
              <a:rPr lang="en-US" dirty="0" smtClean="0">
                <a:latin typeface="Calibri" panose="020F0502020204030204" pitchFamily="34" charset="0"/>
              </a:rPr>
              <a:t>sync</a:t>
            </a:r>
            <a:endParaRPr lang="en-US" dirty="0">
              <a:latin typeface="Calibri" panose="020F0502020204030204" pitchFamily="34" charset="0"/>
            </a:endParaRPr>
          </a:p>
          <a:p>
            <a:pPr marL="231775" indent="-231775">
              <a:lnSpc>
                <a:spcPct val="90000"/>
              </a:lnSpc>
              <a:spcBef>
                <a:spcPts val="1108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This suggests that surface statics have not been adequately </a:t>
            </a:r>
            <a:r>
              <a:rPr lang="en-US" dirty="0" smtClean="0">
                <a:latin typeface="Calibri" panose="020F0502020204030204" pitchFamily="34" charset="0"/>
              </a:rPr>
              <a:t>corrected </a:t>
            </a:r>
            <a:endParaRPr lang="en-US" dirty="0">
              <a:latin typeface="Calibri" panose="020F05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171254" y="3661537"/>
            <a:ext cx="438352" cy="1439275"/>
            <a:chOff x="12631519" y="3084079"/>
            <a:chExt cx="593045" cy="1559215"/>
          </a:xfrm>
        </p:grpSpPr>
        <p:sp>
          <p:nvSpPr>
            <p:cNvPr id="7" name="Line 5"/>
            <p:cNvSpPr>
              <a:spLocks noChangeShapeType="1"/>
            </p:cNvSpPr>
            <p:nvPr/>
          </p:nvSpPr>
          <p:spPr bwMode="auto">
            <a:xfrm flipH="1">
              <a:off x="12631519" y="3084079"/>
              <a:ext cx="59304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 dirty="0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 flipH="1">
              <a:off x="12631519" y="4643294"/>
              <a:ext cx="59304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 dirty="0"/>
            </a:p>
          </p:txBody>
        </p:sp>
      </p:grp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5809" r="831" b="50481"/>
          <a:stretch/>
        </p:blipFill>
        <p:spPr bwMode="auto">
          <a:xfrm>
            <a:off x="1431630" y="2461125"/>
            <a:ext cx="3725556" cy="2999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ectangle 12"/>
          <p:cNvSpPr/>
          <p:nvPr/>
        </p:nvSpPr>
        <p:spPr>
          <a:xfrm>
            <a:off x="1450640" y="2523144"/>
            <a:ext cx="463854" cy="427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15" dirty="0"/>
          </a:p>
        </p:txBody>
      </p:sp>
      <p:sp>
        <p:nvSpPr>
          <p:cNvPr id="14" name="TextBox 13"/>
          <p:cNvSpPr txBox="1"/>
          <p:nvPr/>
        </p:nvSpPr>
        <p:spPr>
          <a:xfrm>
            <a:off x="1523032" y="2554587"/>
            <a:ext cx="386644" cy="4331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15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266093" y="3550321"/>
            <a:ext cx="3891093" cy="0"/>
          </a:xfrm>
          <a:prstGeom prst="line">
            <a:avLst/>
          </a:prstGeom>
          <a:ln w="28575">
            <a:solidFill>
              <a:srgbClr val="FF00F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1266093" y="5003926"/>
            <a:ext cx="3891093" cy="0"/>
          </a:xfrm>
          <a:prstGeom prst="line">
            <a:avLst/>
          </a:prstGeom>
          <a:ln w="28575">
            <a:solidFill>
              <a:srgbClr val="FF00F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40"/>
          <p:cNvGrpSpPr>
            <a:grpSpLocks/>
          </p:cNvGrpSpPr>
          <p:nvPr/>
        </p:nvGrpSpPr>
        <p:grpSpPr bwMode="auto">
          <a:xfrm>
            <a:off x="2573438" y="3968443"/>
            <a:ext cx="1441938" cy="234462"/>
            <a:chOff x="648" y="3024"/>
            <a:chExt cx="984" cy="160"/>
          </a:xfrm>
        </p:grpSpPr>
        <p:sp>
          <p:nvSpPr>
            <p:cNvPr id="18" name="Rectangle 41"/>
            <p:cNvSpPr>
              <a:spLocks noChangeArrowheads="1"/>
            </p:cNvSpPr>
            <p:nvPr/>
          </p:nvSpPr>
          <p:spPr bwMode="auto">
            <a:xfrm rot="2443632">
              <a:off x="672" y="3024"/>
              <a:ext cx="960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19" name="Rectangle 42"/>
            <p:cNvSpPr>
              <a:spLocks noChangeArrowheads="1"/>
            </p:cNvSpPr>
            <p:nvPr/>
          </p:nvSpPr>
          <p:spPr bwMode="auto">
            <a:xfrm rot="19156368" flipH="1">
              <a:off x="648" y="3040"/>
              <a:ext cx="960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</p:grpSp>
    </p:spTree>
    <p:extLst>
      <p:ext uri="{BB962C8B-B14F-4D97-AF65-F5344CB8AC3E}">
        <p14:creationId xmlns:p14="http://schemas.microsoft.com/office/powerpoint/2010/main" val="11363705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-525" r="66985" b="50000"/>
          <a:stretch/>
        </p:blipFill>
        <p:spPr bwMode="auto">
          <a:xfrm>
            <a:off x="1338877" y="2415747"/>
            <a:ext cx="3745523" cy="3029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585" dirty="0"/>
              <a:t>Candidate #1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3880" y="1295590"/>
            <a:ext cx="8870014" cy="84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lnSpc>
                <a:spcPct val="90000"/>
              </a:lnSpc>
              <a:spcBef>
                <a:spcPts val="1108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Calibri" panose="020F0502020204030204" pitchFamily="34" charset="0"/>
              </a:rPr>
              <a:t>The rolling of the two horizons is less, but still a concern. </a:t>
            </a:r>
          </a:p>
          <a:p>
            <a:pPr marL="231775" indent="-231775">
              <a:lnSpc>
                <a:spcPct val="90000"/>
              </a:lnSpc>
              <a:spcBef>
                <a:spcPts val="1108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Calibri" panose="020F0502020204030204" pitchFamily="34" charset="0"/>
              </a:rPr>
              <a:t>There are also some breaks in the lower reflection that are </a:t>
            </a:r>
            <a:r>
              <a:rPr lang="en-US" sz="2200" dirty="0" smtClean="0">
                <a:latin typeface="Calibri" panose="020F0502020204030204" pitchFamily="34" charset="0"/>
              </a:rPr>
              <a:t>not expected</a:t>
            </a:r>
            <a:r>
              <a:rPr lang="en-US" sz="2200" dirty="0">
                <a:latin typeface="Calibri" panose="020F0502020204030204" pitchFamily="34" charset="0"/>
              </a:rPr>
              <a:t>.</a:t>
            </a: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266093" y="3563934"/>
            <a:ext cx="3891093" cy="0"/>
          </a:xfrm>
          <a:prstGeom prst="line">
            <a:avLst/>
          </a:prstGeom>
          <a:ln w="28575">
            <a:solidFill>
              <a:srgbClr val="FF00F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1266093" y="4926629"/>
            <a:ext cx="3891093" cy="0"/>
          </a:xfrm>
          <a:prstGeom prst="line">
            <a:avLst/>
          </a:prstGeom>
          <a:ln w="28575">
            <a:solidFill>
              <a:srgbClr val="FF00F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5084400" y="3630737"/>
            <a:ext cx="438352" cy="1439275"/>
            <a:chOff x="12631519" y="3084079"/>
            <a:chExt cx="593045" cy="1559215"/>
          </a:xfrm>
        </p:grpSpPr>
        <p:sp>
          <p:nvSpPr>
            <p:cNvPr id="18" name="Line 5"/>
            <p:cNvSpPr>
              <a:spLocks noChangeShapeType="1"/>
            </p:cNvSpPr>
            <p:nvPr/>
          </p:nvSpPr>
          <p:spPr bwMode="auto">
            <a:xfrm flipH="1">
              <a:off x="12631519" y="3084079"/>
              <a:ext cx="59304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 dirty="0"/>
            </a:p>
          </p:txBody>
        </p:sp>
        <p:sp>
          <p:nvSpPr>
            <p:cNvPr id="19" name="Line 6"/>
            <p:cNvSpPr>
              <a:spLocks noChangeShapeType="1"/>
            </p:cNvSpPr>
            <p:nvPr/>
          </p:nvSpPr>
          <p:spPr bwMode="auto">
            <a:xfrm flipH="1">
              <a:off x="12631519" y="4643294"/>
              <a:ext cx="59304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 dirty="0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1528664" y="2522761"/>
            <a:ext cx="463854" cy="427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15" dirty="0"/>
          </a:p>
        </p:txBody>
      </p:sp>
      <p:sp>
        <p:nvSpPr>
          <p:cNvPr id="21" name="TextBox 20"/>
          <p:cNvSpPr txBox="1"/>
          <p:nvPr/>
        </p:nvSpPr>
        <p:spPr>
          <a:xfrm>
            <a:off x="1574001" y="2523788"/>
            <a:ext cx="386644" cy="4331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15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</a:p>
        </p:txBody>
      </p:sp>
      <p:sp>
        <p:nvSpPr>
          <p:cNvPr id="23" name="Line 5"/>
          <p:cNvSpPr>
            <a:spLocks noChangeShapeType="1"/>
          </p:cNvSpPr>
          <p:nvPr/>
        </p:nvSpPr>
        <p:spPr bwMode="auto">
          <a:xfrm rot="2700000" flipH="1">
            <a:off x="1984738" y="5359394"/>
            <a:ext cx="438352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4" name="Line 6"/>
          <p:cNvSpPr>
            <a:spLocks noChangeShapeType="1"/>
          </p:cNvSpPr>
          <p:nvPr/>
        </p:nvSpPr>
        <p:spPr bwMode="auto">
          <a:xfrm rot="2700000" flipH="1">
            <a:off x="3415352" y="5289857"/>
            <a:ext cx="438352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grpSp>
        <p:nvGrpSpPr>
          <p:cNvPr id="22" name="Group 40"/>
          <p:cNvGrpSpPr>
            <a:grpSpLocks/>
          </p:cNvGrpSpPr>
          <p:nvPr/>
        </p:nvGrpSpPr>
        <p:grpSpPr bwMode="auto">
          <a:xfrm>
            <a:off x="2573438" y="3968443"/>
            <a:ext cx="1441938" cy="234462"/>
            <a:chOff x="648" y="3024"/>
            <a:chExt cx="984" cy="160"/>
          </a:xfrm>
        </p:grpSpPr>
        <p:sp>
          <p:nvSpPr>
            <p:cNvPr id="26" name="Rectangle 41"/>
            <p:cNvSpPr>
              <a:spLocks noChangeArrowheads="1"/>
            </p:cNvSpPr>
            <p:nvPr/>
          </p:nvSpPr>
          <p:spPr bwMode="auto">
            <a:xfrm rot="2443632">
              <a:off x="672" y="3024"/>
              <a:ext cx="960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27" name="Rectangle 42"/>
            <p:cNvSpPr>
              <a:spLocks noChangeArrowheads="1"/>
            </p:cNvSpPr>
            <p:nvPr/>
          </p:nvSpPr>
          <p:spPr bwMode="auto">
            <a:xfrm rot="19156368" flipH="1">
              <a:off x="648" y="3040"/>
              <a:ext cx="960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</p:grpSp>
    </p:spTree>
    <p:extLst>
      <p:ext uri="{BB962C8B-B14F-4D97-AF65-F5344CB8AC3E}">
        <p14:creationId xmlns:p14="http://schemas.microsoft.com/office/powerpoint/2010/main" val="2248591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5171254" y="3579290"/>
            <a:ext cx="438352" cy="1439275"/>
            <a:chOff x="12631519" y="3084079"/>
            <a:chExt cx="593045" cy="1559215"/>
          </a:xfrm>
        </p:grpSpPr>
        <p:sp>
          <p:nvSpPr>
            <p:cNvPr id="26" name="Line 5"/>
            <p:cNvSpPr>
              <a:spLocks noChangeShapeType="1"/>
            </p:cNvSpPr>
            <p:nvPr/>
          </p:nvSpPr>
          <p:spPr bwMode="auto">
            <a:xfrm flipH="1">
              <a:off x="12631519" y="3084079"/>
              <a:ext cx="59304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 dirty="0"/>
            </a:p>
          </p:txBody>
        </p:sp>
        <p:sp>
          <p:nvSpPr>
            <p:cNvPr id="27" name="Line 6"/>
            <p:cNvSpPr>
              <a:spLocks noChangeShapeType="1"/>
            </p:cNvSpPr>
            <p:nvPr/>
          </p:nvSpPr>
          <p:spPr bwMode="auto">
            <a:xfrm flipH="1">
              <a:off x="12631519" y="4643294"/>
              <a:ext cx="59304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 dirty="0"/>
            </a:p>
          </p:txBody>
        </p:sp>
      </p:grp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6185" t="49519" r="1272" b="1698"/>
          <a:stretch/>
        </p:blipFill>
        <p:spPr bwMode="auto">
          <a:xfrm>
            <a:off x="1523032" y="2503652"/>
            <a:ext cx="3634154" cy="295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585" dirty="0"/>
              <a:t>Candidate #6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4365" y="1339960"/>
            <a:ext cx="9144000" cy="905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lnSpc>
                <a:spcPct val="90000"/>
              </a:lnSpc>
              <a:spcBef>
                <a:spcPts val="1108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The two horizons lack the roll, so the static solution is good. </a:t>
            </a:r>
          </a:p>
          <a:p>
            <a:pPr marL="231775" indent="-231775">
              <a:lnSpc>
                <a:spcPct val="90000"/>
              </a:lnSpc>
              <a:spcBef>
                <a:spcPts val="1108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There are some breaks in the lower reflection that are not expected.</a:t>
            </a: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266093" y="3563934"/>
            <a:ext cx="3891093" cy="0"/>
          </a:xfrm>
          <a:prstGeom prst="line">
            <a:avLst/>
          </a:prstGeom>
          <a:ln w="28575">
            <a:solidFill>
              <a:schemeClr val="accent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1266093" y="4926629"/>
            <a:ext cx="3891093" cy="0"/>
          </a:xfrm>
          <a:prstGeom prst="line">
            <a:avLst/>
          </a:prstGeom>
          <a:ln w="28575">
            <a:solidFill>
              <a:schemeClr val="accent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Line 6"/>
          <p:cNvSpPr>
            <a:spLocks noChangeShapeType="1"/>
          </p:cNvSpPr>
          <p:nvPr/>
        </p:nvSpPr>
        <p:spPr bwMode="auto">
          <a:xfrm rot="2700000" flipH="1" flipV="1">
            <a:off x="3981716" y="5174390"/>
            <a:ext cx="281651" cy="281652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28" name="Rectangle 27"/>
          <p:cNvSpPr/>
          <p:nvPr/>
        </p:nvSpPr>
        <p:spPr>
          <a:xfrm>
            <a:off x="1573631" y="2534071"/>
            <a:ext cx="463854" cy="427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15" dirty="0"/>
          </a:p>
        </p:txBody>
      </p:sp>
      <p:sp>
        <p:nvSpPr>
          <p:cNvPr id="29" name="TextBox 28"/>
          <p:cNvSpPr txBox="1"/>
          <p:nvPr/>
        </p:nvSpPr>
        <p:spPr>
          <a:xfrm>
            <a:off x="1641781" y="2535097"/>
            <a:ext cx="386644" cy="4331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15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</a:p>
        </p:txBody>
      </p:sp>
      <p:sp>
        <p:nvSpPr>
          <p:cNvPr id="30" name="Line 6"/>
          <p:cNvSpPr>
            <a:spLocks noChangeShapeType="1"/>
          </p:cNvSpPr>
          <p:nvPr/>
        </p:nvSpPr>
        <p:spPr bwMode="auto">
          <a:xfrm rot="2700000" flipH="1" flipV="1">
            <a:off x="4520709" y="5174389"/>
            <a:ext cx="281651" cy="281652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sp>
        <p:nvSpPr>
          <p:cNvPr id="31" name="Line 6"/>
          <p:cNvSpPr>
            <a:spLocks noChangeShapeType="1"/>
          </p:cNvSpPr>
          <p:nvPr/>
        </p:nvSpPr>
        <p:spPr bwMode="auto">
          <a:xfrm rot="2700000" flipH="1" flipV="1">
            <a:off x="3521536" y="5174390"/>
            <a:ext cx="281651" cy="281652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2215" dirty="0"/>
          </a:p>
        </p:txBody>
      </p:sp>
      <p:grpSp>
        <p:nvGrpSpPr>
          <p:cNvPr id="16" name="Group 40"/>
          <p:cNvGrpSpPr>
            <a:grpSpLocks/>
          </p:cNvGrpSpPr>
          <p:nvPr/>
        </p:nvGrpSpPr>
        <p:grpSpPr bwMode="auto">
          <a:xfrm>
            <a:off x="2573438" y="3968443"/>
            <a:ext cx="1441938" cy="234462"/>
            <a:chOff x="648" y="3024"/>
            <a:chExt cx="984" cy="160"/>
          </a:xfrm>
        </p:grpSpPr>
        <p:sp>
          <p:nvSpPr>
            <p:cNvPr id="17" name="Rectangle 41"/>
            <p:cNvSpPr>
              <a:spLocks noChangeArrowheads="1"/>
            </p:cNvSpPr>
            <p:nvPr/>
          </p:nvSpPr>
          <p:spPr bwMode="auto">
            <a:xfrm rot="2443632">
              <a:off x="672" y="3024"/>
              <a:ext cx="960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18" name="Rectangle 42"/>
            <p:cNvSpPr>
              <a:spLocks noChangeArrowheads="1"/>
            </p:cNvSpPr>
            <p:nvPr/>
          </p:nvSpPr>
          <p:spPr bwMode="auto">
            <a:xfrm rot="19156368" flipH="1">
              <a:off x="648" y="3040"/>
              <a:ext cx="960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</p:grpSp>
    </p:spTree>
    <p:extLst>
      <p:ext uri="{BB962C8B-B14F-4D97-AF65-F5344CB8AC3E}">
        <p14:creationId xmlns:p14="http://schemas.microsoft.com/office/powerpoint/2010/main" val="3753228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Box 73"/>
          <p:cNvSpPr txBox="1"/>
          <p:nvPr/>
        </p:nvSpPr>
        <p:spPr>
          <a:xfrm>
            <a:off x="708151" y="1073631"/>
            <a:ext cx="7567795" cy="1379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lnSpc>
                <a:spcPct val="90000"/>
              </a:lnSpc>
              <a:spcBef>
                <a:spcPts val="1108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All three of these appear to have good statics corrections.</a:t>
            </a:r>
          </a:p>
          <a:p>
            <a:pPr marL="231775" indent="-231775">
              <a:lnSpc>
                <a:spcPct val="90000"/>
              </a:lnSpc>
              <a:spcBef>
                <a:spcPts val="1108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There is good continuity of the two marked reflections. </a:t>
            </a:r>
          </a:p>
          <a:p>
            <a:pPr marL="231775" indent="-231775">
              <a:lnSpc>
                <a:spcPct val="90000"/>
              </a:lnSpc>
              <a:spcBef>
                <a:spcPts val="1108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Now let’s look at some detail.</a:t>
            </a: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33014" r="34391" b="50000"/>
          <a:stretch/>
        </p:blipFill>
        <p:spPr bwMode="auto">
          <a:xfrm>
            <a:off x="270857" y="2735924"/>
            <a:ext cx="2548010" cy="2120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585" dirty="0"/>
              <a:t>Remaining Candidates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2818869" y="3586416"/>
            <a:ext cx="306846" cy="1007492"/>
            <a:chOff x="12631519" y="3084079"/>
            <a:chExt cx="593045" cy="1559215"/>
          </a:xfrm>
        </p:grpSpPr>
        <p:sp>
          <p:nvSpPr>
            <p:cNvPr id="29" name="Line 5"/>
            <p:cNvSpPr>
              <a:spLocks noChangeShapeType="1"/>
            </p:cNvSpPr>
            <p:nvPr/>
          </p:nvSpPr>
          <p:spPr bwMode="auto">
            <a:xfrm flipH="1">
              <a:off x="12631519" y="3084079"/>
              <a:ext cx="59304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969" dirty="0"/>
            </a:p>
          </p:txBody>
        </p:sp>
        <p:sp>
          <p:nvSpPr>
            <p:cNvPr id="30" name="Line 6"/>
            <p:cNvSpPr>
              <a:spLocks noChangeShapeType="1"/>
            </p:cNvSpPr>
            <p:nvPr/>
          </p:nvSpPr>
          <p:spPr bwMode="auto">
            <a:xfrm flipH="1">
              <a:off x="12631519" y="4643294"/>
              <a:ext cx="59304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969" dirty="0"/>
            </a:p>
          </p:txBody>
        </p:sp>
      </p:grpSp>
      <p:sp>
        <p:nvSpPr>
          <p:cNvPr id="27" name="Rectangle 26"/>
          <p:cNvSpPr/>
          <p:nvPr/>
        </p:nvSpPr>
        <p:spPr>
          <a:xfrm>
            <a:off x="270861" y="2788129"/>
            <a:ext cx="324698" cy="29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69" dirty="0"/>
          </a:p>
        </p:txBody>
      </p:sp>
      <p:sp>
        <p:nvSpPr>
          <p:cNvPr id="28" name="TextBox 27"/>
          <p:cNvSpPr txBox="1"/>
          <p:nvPr/>
        </p:nvSpPr>
        <p:spPr>
          <a:xfrm>
            <a:off x="302595" y="2802852"/>
            <a:ext cx="336952" cy="3481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2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</a:p>
        </p:txBody>
      </p:sp>
      <p:grpSp>
        <p:nvGrpSpPr>
          <p:cNvPr id="31" name="Group 30"/>
          <p:cNvGrpSpPr>
            <a:grpSpLocks noChangeAspect="1"/>
          </p:cNvGrpSpPr>
          <p:nvPr/>
        </p:nvGrpSpPr>
        <p:grpSpPr>
          <a:xfrm>
            <a:off x="3229075" y="2735924"/>
            <a:ext cx="2863063" cy="2120364"/>
            <a:chOff x="571499" y="5185963"/>
            <a:chExt cx="4430932" cy="3281516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rcRect l="315" t="50000" r="66618"/>
            <a:stretch/>
          </p:blipFill>
          <p:spPr bwMode="auto">
            <a:xfrm>
              <a:off x="571499" y="5185963"/>
              <a:ext cx="4000501" cy="3281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3" name="Group 32"/>
            <p:cNvGrpSpPr/>
            <p:nvPr/>
          </p:nvGrpSpPr>
          <p:grpSpPr>
            <a:xfrm>
              <a:off x="4527550" y="6391159"/>
              <a:ext cx="474881" cy="1559215"/>
              <a:chOff x="12631519" y="3084079"/>
              <a:chExt cx="593045" cy="1559215"/>
            </a:xfrm>
          </p:grpSpPr>
          <p:sp>
            <p:nvSpPr>
              <p:cNvPr id="36" name="Line 5"/>
              <p:cNvSpPr>
                <a:spLocks noChangeShapeType="1"/>
              </p:cNvSpPr>
              <p:nvPr/>
            </p:nvSpPr>
            <p:spPr bwMode="auto">
              <a:xfrm flipH="1">
                <a:off x="12631519" y="3084079"/>
                <a:ext cx="593045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 sz="969" dirty="0"/>
              </a:p>
            </p:txBody>
          </p:sp>
          <p:sp>
            <p:nvSpPr>
              <p:cNvPr id="37" name="Line 6"/>
              <p:cNvSpPr>
                <a:spLocks noChangeShapeType="1"/>
              </p:cNvSpPr>
              <p:nvPr/>
            </p:nvSpPr>
            <p:spPr bwMode="auto">
              <a:xfrm flipH="1">
                <a:off x="12631519" y="4643294"/>
                <a:ext cx="593045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 sz="969" dirty="0"/>
              </a:p>
            </p:txBody>
          </p:sp>
        </p:grpSp>
        <p:sp>
          <p:nvSpPr>
            <p:cNvPr id="34" name="Rectangle 33"/>
            <p:cNvSpPr/>
            <p:nvPr/>
          </p:nvSpPr>
          <p:spPr>
            <a:xfrm>
              <a:off x="571499" y="5225886"/>
              <a:ext cx="502508" cy="4627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9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69730" y="5221767"/>
              <a:ext cx="521473" cy="538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62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4</a:t>
              </a:r>
            </a:p>
          </p:txBody>
        </p:sp>
      </p:grpSp>
      <p:grpSp>
        <p:nvGrpSpPr>
          <p:cNvPr id="38" name="Group 37"/>
          <p:cNvGrpSpPr>
            <a:grpSpLocks noChangeAspect="1"/>
          </p:cNvGrpSpPr>
          <p:nvPr/>
        </p:nvGrpSpPr>
        <p:grpSpPr>
          <a:xfrm>
            <a:off x="6195500" y="2725719"/>
            <a:ext cx="2862666" cy="2140773"/>
            <a:chOff x="5106671" y="5170170"/>
            <a:chExt cx="4430315" cy="3313102"/>
          </a:xfrm>
        </p:grpSpPr>
        <p:pic>
          <p:nvPicPr>
            <p:cNvPr id="39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rcRect l="33013" t="49519" r="33494"/>
            <a:stretch/>
          </p:blipFill>
          <p:spPr bwMode="auto">
            <a:xfrm>
              <a:off x="5106671" y="5170170"/>
              <a:ext cx="4051984" cy="3313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40" name="Group 39"/>
            <p:cNvGrpSpPr/>
            <p:nvPr/>
          </p:nvGrpSpPr>
          <p:grpSpPr>
            <a:xfrm>
              <a:off x="9062105" y="6391159"/>
              <a:ext cx="474881" cy="1559215"/>
              <a:chOff x="12631519" y="3084079"/>
              <a:chExt cx="593045" cy="1559215"/>
            </a:xfrm>
          </p:grpSpPr>
          <p:sp>
            <p:nvSpPr>
              <p:cNvPr id="43" name="Line 5"/>
              <p:cNvSpPr>
                <a:spLocks noChangeShapeType="1"/>
              </p:cNvSpPr>
              <p:nvPr/>
            </p:nvSpPr>
            <p:spPr bwMode="auto">
              <a:xfrm flipH="1">
                <a:off x="12631519" y="3084079"/>
                <a:ext cx="593045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 sz="969" dirty="0"/>
              </a:p>
            </p:txBody>
          </p:sp>
          <p:sp>
            <p:nvSpPr>
              <p:cNvPr id="44" name="Line 6"/>
              <p:cNvSpPr>
                <a:spLocks noChangeShapeType="1"/>
              </p:cNvSpPr>
              <p:nvPr/>
            </p:nvSpPr>
            <p:spPr bwMode="auto">
              <a:xfrm flipH="1">
                <a:off x="12631519" y="4643294"/>
                <a:ext cx="593045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 sz="969" dirty="0"/>
              </a:p>
            </p:txBody>
          </p:sp>
        </p:grpSp>
        <p:sp>
          <p:nvSpPr>
            <p:cNvPr id="41" name="Rectangle 40"/>
            <p:cNvSpPr/>
            <p:nvPr/>
          </p:nvSpPr>
          <p:spPr>
            <a:xfrm>
              <a:off x="5114910" y="5258839"/>
              <a:ext cx="502508" cy="4627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9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167872" y="5258839"/>
              <a:ext cx="521473" cy="538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62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5</a:t>
              </a:r>
            </a:p>
          </p:txBody>
        </p:sp>
      </p:grpSp>
      <p:sp>
        <p:nvSpPr>
          <p:cNvPr id="49" name="Line 3"/>
          <p:cNvSpPr>
            <a:spLocks noChangeShapeType="1"/>
          </p:cNvSpPr>
          <p:nvPr/>
        </p:nvSpPr>
        <p:spPr bwMode="auto">
          <a:xfrm flipH="1">
            <a:off x="1163648" y="3729798"/>
            <a:ext cx="252863" cy="0"/>
          </a:xfrm>
          <a:prstGeom prst="line">
            <a:avLst/>
          </a:prstGeom>
          <a:noFill/>
          <a:ln w="2857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50" name="Line 4"/>
          <p:cNvSpPr>
            <a:spLocks noChangeShapeType="1"/>
          </p:cNvSpPr>
          <p:nvPr/>
        </p:nvSpPr>
        <p:spPr bwMode="auto">
          <a:xfrm flipH="1">
            <a:off x="1163646" y="4549497"/>
            <a:ext cx="252863" cy="0"/>
          </a:xfrm>
          <a:prstGeom prst="line">
            <a:avLst/>
          </a:prstGeom>
          <a:noFill/>
          <a:ln w="2857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51" name="Line 5"/>
          <p:cNvSpPr>
            <a:spLocks noChangeShapeType="1"/>
          </p:cNvSpPr>
          <p:nvPr/>
        </p:nvSpPr>
        <p:spPr bwMode="auto">
          <a:xfrm flipH="1">
            <a:off x="1163649" y="4056414"/>
            <a:ext cx="252863" cy="0"/>
          </a:xfrm>
          <a:prstGeom prst="line">
            <a:avLst/>
          </a:prstGeom>
          <a:noFill/>
          <a:ln w="2857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52" name="Line 6"/>
          <p:cNvSpPr>
            <a:spLocks noChangeShapeType="1"/>
          </p:cNvSpPr>
          <p:nvPr/>
        </p:nvSpPr>
        <p:spPr bwMode="auto">
          <a:xfrm flipH="1">
            <a:off x="1163648" y="4382298"/>
            <a:ext cx="252863" cy="0"/>
          </a:xfrm>
          <a:prstGeom prst="line">
            <a:avLst/>
          </a:prstGeom>
          <a:noFill/>
          <a:ln w="2857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3" name="Oval 2"/>
          <p:cNvSpPr/>
          <p:nvPr/>
        </p:nvSpPr>
        <p:spPr>
          <a:xfrm>
            <a:off x="708153" y="3406004"/>
            <a:ext cx="779685" cy="134988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15"/>
          </a:p>
        </p:txBody>
      </p:sp>
      <p:sp>
        <p:nvSpPr>
          <p:cNvPr id="60" name="Line 3"/>
          <p:cNvSpPr>
            <a:spLocks noChangeShapeType="1"/>
          </p:cNvSpPr>
          <p:nvPr/>
        </p:nvSpPr>
        <p:spPr bwMode="auto">
          <a:xfrm flipH="1">
            <a:off x="4144938" y="3709869"/>
            <a:ext cx="252863" cy="0"/>
          </a:xfrm>
          <a:prstGeom prst="line">
            <a:avLst/>
          </a:prstGeom>
          <a:noFill/>
          <a:ln w="2857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61" name="Line 4"/>
          <p:cNvSpPr>
            <a:spLocks noChangeShapeType="1"/>
          </p:cNvSpPr>
          <p:nvPr/>
        </p:nvSpPr>
        <p:spPr bwMode="auto">
          <a:xfrm flipH="1">
            <a:off x="4144936" y="4529569"/>
            <a:ext cx="252863" cy="0"/>
          </a:xfrm>
          <a:prstGeom prst="line">
            <a:avLst/>
          </a:prstGeom>
          <a:noFill/>
          <a:ln w="2857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62" name="Line 5"/>
          <p:cNvSpPr>
            <a:spLocks noChangeShapeType="1"/>
          </p:cNvSpPr>
          <p:nvPr/>
        </p:nvSpPr>
        <p:spPr bwMode="auto">
          <a:xfrm flipH="1">
            <a:off x="4144939" y="4036485"/>
            <a:ext cx="252863" cy="0"/>
          </a:xfrm>
          <a:prstGeom prst="line">
            <a:avLst/>
          </a:prstGeom>
          <a:noFill/>
          <a:ln w="2857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63" name="Line 6"/>
          <p:cNvSpPr>
            <a:spLocks noChangeShapeType="1"/>
          </p:cNvSpPr>
          <p:nvPr/>
        </p:nvSpPr>
        <p:spPr bwMode="auto">
          <a:xfrm flipH="1">
            <a:off x="4144938" y="4362370"/>
            <a:ext cx="252863" cy="0"/>
          </a:xfrm>
          <a:prstGeom prst="line">
            <a:avLst/>
          </a:prstGeom>
          <a:noFill/>
          <a:ln w="2857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64" name="Oval 63"/>
          <p:cNvSpPr/>
          <p:nvPr/>
        </p:nvSpPr>
        <p:spPr>
          <a:xfrm>
            <a:off x="3689443" y="3386076"/>
            <a:ext cx="779685" cy="134988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15"/>
          </a:p>
        </p:txBody>
      </p:sp>
      <p:sp>
        <p:nvSpPr>
          <p:cNvPr id="68" name="Line 3"/>
          <p:cNvSpPr>
            <a:spLocks noChangeShapeType="1"/>
          </p:cNvSpPr>
          <p:nvPr/>
        </p:nvSpPr>
        <p:spPr bwMode="auto">
          <a:xfrm flipH="1">
            <a:off x="7110965" y="3707208"/>
            <a:ext cx="252863" cy="0"/>
          </a:xfrm>
          <a:prstGeom prst="line">
            <a:avLst/>
          </a:prstGeom>
          <a:noFill/>
          <a:ln w="2857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69" name="Line 4"/>
          <p:cNvSpPr>
            <a:spLocks noChangeShapeType="1"/>
          </p:cNvSpPr>
          <p:nvPr/>
        </p:nvSpPr>
        <p:spPr bwMode="auto">
          <a:xfrm flipH="1">
            <a:off x="7110963" y="4526908"/>
            <a:ext cx="252863" cy="0"/>
          </a:xfrm>
          <a:prstGeom prst="line">
            <a:avLst/>
          </a:prstGeom>
          <a:noFill/>
          <a:ln w="2857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70" name="Line 5"/>
          <p:cNvSpPr>
            <a:spLocks noChangeShapeType="1"/>
          </p:cNvSpPr>
          <p:nvPr/>
        </p:nvSpPr>
        <p:spPr bwMode="auto">
          <a:xfrm flipH="1">
            <a:off x="7110966" y="4033824"/>
            <a:ext cx="252863" cy="0"/>
          </a:xfrm>
          <a:prstGeom prst="line">
            <a:avLst/>
          </a:prstGeom>
          <a:noFill/>
          <a:ln w="2857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71" name="Line 6"/>
          <p:cNvSpPr>
            <a:spLocks noChangeShapeType="1"/>
          </p:cNvSpPr>
          <p:nvPr/>
        </p:nvSpPr>
        <p:spPr bwMode="auto">
          <a:xfrm flipH="1">
            <a:off x="7110965" y="4359709"/>
            <a:ext cx="252863" cy="0"/>
          </a:xfrm>
          <a:prstGeom prst="line">
            <a:avLst/>
          </a:prstGeom>
          <a:noFill/>
          <a:ln w="28575">
            <a:solidFill>
              <a:srgbClr val="7030A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sz="2215"/>
          </a:p>
        </p:txBody>
      </p:sp>
      <p:sp>
        <p:nvSpPr>
          <p:cNvPr id="72" name="Oval 71"/>
          <p:cNvSpPr/>
          <p:nvPr/>
        </p:nvSpPr>
        <p:spPr>
          <a:xfrm>
            <a:off x="6655470" y="3383415"/>
            <a:ext cx="779685" cy="134988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15"/>
          </a:p>
        </p:txBody>
      </p:sp>
    </p:spTree>
    <p:extLst>
      <p:ext uri="{BB962C8B-B14F-4D97-AF65-F5344CB8AC3E}">
        <p14:creationId xmlns:p14="http://schemas.microsoft.com/office/powerpoint/2010/main" val="3631641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Box 73"/>
          <p:cNvSpPr txBox="1"/>
          <p:nvPr/>
        </p:nvSpPr>
        <p:spPr>
          <a:xfrm>
            <a:off x="708151" y="1111709"/>
            <a:ext cx="8079921" cy="1570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lnSpc>
                <a:spcPct val="90000"/>
              </a:lnSpc>
              <a:spcBef>
                <a:spcPts val="1108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Candidate 4 seems to have higher frequency (thinner peaks and troughs) but the reflections seem to be ‘checkered.’</a:t>
            </a:r>
          </a:p>
          <a:p>
            <a:pPr marL="231775" indent="-231775">
              <a:lnSpc>
                <a:spcPct val="90000"/>
              </a:lnSpc>
              <a:spcBef>
                <a:spcPts val="1108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Mapping horizons using #4 would be problematic, hence </a:t>
            </a:r>
            <a:r>
              <a:rPr lang="en-US" dirty="0" smtClean="0">
                <a:latin typeface="Calibri" panose="020F0502020204030204" pitchFamily="34" charset="0"/>
              </a:rPr>
              <a:t>Candidate </a:t>
            </a:r>
            <a:r>
              <a:rPr lang="en-US" dirty="0">
                <a:latin typeface="Calibri" panose="020F0502020204030204" pitchFamily="34" charset="0"/>
              </a:rPr>
              <a:t>2 is preferred.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585" dirty="0"/>
              <a:t>Candidates 2 and 4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456834" y="2936206"/>
            <a:ext cx="7206102" cy="2756473"/>
            <a:chOff x="293429" y="2678167"/>
            <a:chExt cx="6005085" cy="2297061"/>
          </a:xfrm>
        </p:grpSpPr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rcRect l="33014" r="34391" b="50000"/>
            <a:stretch/>
          </p:blipFill>
          <p:spPr bwMode="auto">
            <a:xfrm>
              <a:off x="293429" y="2678167"/>
              <a:ext cx="2760344" cy="22970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" name="Rectangle 26"/>
            <p:cNvSpPr/>
            <p:nvPr/>
          </p:nvSpPr>
          <p:spPr>
            <a:xfrm>
              <a:off x="293433" y="2734723"/>
              <a:ext cx="351756" cy="3239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9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27811" y="2750672"/>
              <a:ext cx="280793" cy="2900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62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2</a:t>
              </a:r>
            </a:p>
          </p:txBody>
        </p:sp>
        <p:grpSp>
          <p:nvGrpSpPr>
            <p:cNvPr id="31" name="Group 30"/>
            <p:cNvGrpSpPr>
              <a:grpSpLocks noChangeAspect="1"/>
            </p:cNvGrpSpPr>
            <p:nvPr/>
          </p:nvGrpSpPr>
          <p:grpSpPr>
            <a:xfrm>
              <a:off x="3498164" y="2678167"/>
              <a:ext cx="2800350" cy="2297061"/>
              <a:chOff x="571499" y="5185963"/>
              <a:chExt cx="4000501" cy="3281516"/>
            </a:xfrm>
          </p:grpSpPr>
          <p:pic>
            <p:nvPicPr>
              <p:cNvPr id="32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rcRect l="315" t="50000" r="66618"/>
              <a:stretch/>
            </p:blipFill>
            <p:spPr bwMode="auto">
              <a:xfrm>
                <a:off x="571499" y="5185963"/>
                <a:ext cx="4000501" cy="32815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4" name="Rectangle 33"/>
              <p:cNvSpPr/>
              <p:nvPr/>
            </p:nvSpPr>
            <p:spPr>
              <a:xfrm>
                <a:off x="571499" y="5225886"/>
                <a:ext cx="502508" cy="4627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9" dirty="0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669729" y="5221767"/>
                <a:ext cx="401133" cy="4144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62" b="1" dirty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4</a:t>
                </a:r>
              </a:p>
            </p:txBody>
          </p:sp>
        </p:grpSp>
        <p:sp>
          <p:nvSpPr>
            <p:cNvPr id="49" name="Line 3"/>
            <p:cNvSpPr>
              <a:spLocks noChangeShapeType="1"/>
            </p:cNvSpPr>
            <p:nvPr/>
          </p:nvSpPr>
          <p:spPr bwMode="auto">
            <a:xfrm flipH="1">
              <a:off x="1260618" y="3754864"/>
              <a:ext cx="273935" cy="0"/>
            </a:xfrm>
            <a:prstGeom prst="line">
              <a:avLst/>
            </a:prstGeom>
            <a:noFill/>
            <a:ln w="28575">
              <a:solidFill>
                <a:srgbClr val="7030A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50" name="Line 4"/>
            <p:cNvSpPr>
              <a:spLocks noChangeShapeType="1"/>
            </p:cNvSpPr>
            <p:nvPr/>
          </p:nvSpPr>
          <p:spPr bwMode="auto">
            <a:xfrm flipH="1">
              <a:off x="1260616" y="4642872"/>
              <a:ext cx="273935" cy="0"/>
            </a:xfrm>
            <a:prstGeom prst="line">
              <a:avLst/>
            </a:prstGeom>
            <a:noFill/>
            <a:ln w="28575">
              <a:solidFill>
                <a:srgbClr val="7030A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51" name="Line 5"/>
            <p:cNvSpPr>
              <a:spLocks noChangeShapeType="1"/>
            </p:cNvSpPr>
            <p:nvPr/>
          </p:nvSpPr>
          <p:spPr bwMode="auto">
            <a:xfrm flipH="1">
              <a:off x="1260619" y="4108698"/>
              <a:ext cx="273935" cy="0"/>
            </a:xfrm>
            <a:prstGeom prst="line">
              <a:avLst/>
            </a:prstGeom>
            <a:noFill/>
            <a:ln w="28575">
              <a:solidFill>
                <a:srgbClr val="7030A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52" name="Line 6"/>
            <p:cNvSpPr>
              <a:spLocks noChangeShapeType="1"/>
            </p:cNvSpPr>
            <p:nvPr/>
          </p:nvSpPr>
          <p:spPr bwMode="auto">
            <a:xfrm flipH="1">
              <a:off x="1260618" y="4461740"/>
              <a:ext cx="273935" cy="0"/>
            </a:xfrm>
            <a:prstGeom prst="line">
              <a:avLst/>
            </a:prstGeom>
            <a:noFill/>
            <a:ln w="28575">
              <a:solidFill>
                <a:srgbClr val="7030A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3" name="Oval 2"/>
            <p:cNvSpPr/>
            <p:nvPr/>
          </p:nvSpPr>
          <p:spPr>
            <a:xfrm>
              <a:off x="767165" y="3404088"/>
              <a:ext cx="844659" cy="146238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15"/>
            </a:p>
          </p:txBody>
        </p:sp>
        <p:sp>
          <p:nvSpPr>
            <p:cNvPr id="60" name="Line 3"/>
            <p:cNvSpPr>
              <a:spLocks noChangeShapeType="1"/>
            </p:cNvSpPr>
            <p:nvPr/>
          </p:nvSpPr>
          <p:spPr bwMode="auto">
            <a:xfrm flipH="1">
              <a:off x="4490349" y="3733275"/>
              <a:ext cx="273935" cy="0"/>
            </a:xfrm>
            <a:prstGeom prst="line">
              <a:avLst/>
            </a:prstGeom>
            <a:noFill/>
            <a:ln w="28575">
              <a:solidFill>
                <a:srgbClr val="7030A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61" name="Line 4"/>
            <p:cNvSpPr>
              <a:spLocks noChangeShapeType="1"/>
            </p:cNvSpPr>
            <p:nvPr/>
          </p:nvSpPr>
          <p:spPr bwMode="auto">
            <a:xfrm flipH="1">
              <a:off x="4490347" y="4621283"/>
              <a:ext cx="273935" cy="0"/>
            </a:xfrm>
            <a:prstGeom prst="line">
              <a:avLst/>
            </a:prstGeom>
            <a:noFill/>
            <a:ln w="28575">
              <a:solidFill>
                <a:srgbClr val="7030A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62" name="Line 5"/>
            <p:cNvSpPr>
              <a:spLocks noChangeShapeType="1"/>
            </p:cNvSpPr>
            <p:nvPr/>
          </p:nvSpPr>
          <p:spPr bwMode="auto">
            <a:xfrm flipH="1">
              <a:off x="4490350" y="4087109"/>
              <a:ext cx="273935" cy="0"/>
            </a:xfrm>
            <a:prstGeom prst="line">
              <a:avLst/>
            </a:prstGeom>
            <a:noFill/>
            <a:ln w="28575">
              <a:solidFill>
                <a:srgbClr val="7030A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63" name="Line 6"/>
            <p:cNvSpPr>
              <a:spLocks noChangeShapeType="1"/>
            </p:cNvSpPr>
            <p:nvPr/>
          </p:nvSpPr>
          <p:spPr bwMode="auto">
            <a:xfrm flipH="1">
              <a:off x="4490349" y="4440151"/>
              <a:ext cx="273935" cy="0"/>
            </a:xfrm>
            <a:prstGeom prst="line">
              <a:avLst/>
            </a:prstGeom>
            <a:noFill/>
            <a:ln w="28575">
              <a:solidFill>
                <a:srgbClr val="7030A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64" name="Oval 63"/>
            <p:cNvSpPr/>
            <p:nvPr/>
          </p:nvSpPr>
          <p:spPr>
            <a:xfrm>
              <a:off x="3996896" y="3382499"/>
              <a:ext cx="844659" cy="146238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15"/>
            </a:p>
          </p:txBody>
        </p:sp>
      </p:grpSp>
      <p:grpSp>
        <p:nvGrpSpPr>
          <p:cNvPr id="23" name="Group 40"/>
          <p:cNvGrpSpPr>
            <a:grpSpLocks/>
          </p:cNvGrpSpPr>
          <p:nvPr/>
        </p:nvGrpSpPr>
        <p:grpSpPr bwMode="auto">
          <a:xfrm>
            <a:off x="5493136" y="4212435"/>
            <a:ext cx="1441938" cy="234462"/>
            <a:chOff x="648" y="3024"/>
            <a:chExt cx="984" cy="160"/>
          </a:xfrm>
        </p:grpSpPr>
        <p:sp>
          <p:nvSpPr>
            <p:cNvPr id="24" name="Rectangle 41"/>
            <p:cNvSpPr>
              <a:spLocks noChangeArrowheads="1"/>
            </p:cNvSpPr>
            <p:nvPr/>
          </p:nvSpPr>
          <p:spPr bwMode="auto">
            <a:xfrm rot="2443632">
              <a:off x="672" y="3024"/>
              <a:ext cx="960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26" name="Rectangle 42"/>
            <p:cNvSpPr>
              <a:spLocks noChangeArrowheads="1"/>
            </p:cNvSpPr>
            <p:nvPr/>
          </p:nvSpPr>
          <p:spPr bwMode="auto">
            <a:xfrm rot="19156368" flipH="1">
              <a:off x="648" y="3040"/>
              <a:ext cx="960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</p:grpSp>
    </p:spTree>
    <p:extLst>
      <p:ext uri="{BB962C8B-B14F-4D97-AF65-F5344CB8AC3E}">
        <p14:creationId xmlns:p14="http://schemas.microsoft.com/office/powerpoint/2010/main" val="30192954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Box 73"/>
          <p:cNvSpPr txBox="1"/>
          <p:nvPr/>
        </p:nvSpPr>
        <p:spPr>
          <a:xfrm>
            <a:off x="184365" y="1088326"/>
            <a:ext cx="8808558" cy="2044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1775" indent="-231775">
              <a:lnSpc>
                <a:spcPct val="90000"/>
              </a:lnSpc>
              <a:spcBef>
                <a:spcPts val="1108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Differences between these two are subtle.</a:t>
            </a:r>
          </a:p>
          <a:p>
            <a:pPr marL="231775" indent="-231775">
              <a:lnSpc>
                <a:spcPct val="90000"/>
              </a:lnSpc>
              <a:spcBef>
                <a:spcPts val="1108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In candidate 2 the peaks and troughs appear to have the same thickness (frequency) throughout.</a:t>
            </a:r>
          </a:p>
          <a:p>
            <a:pPr marL="231775" indent="-231775">
              <a:lnSpc>
                <a:spcPct val="90000"/>
              </a:lnSpc>
              <a:spcBef>
                <a:spcPts val="1108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</a:rPr>
              <a:t>Candidate 5 shows a variety of thicknesses (frequencies) which would seem to be more geologically reasonable.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585" dirty="0"/>
              <a:t>Candidates 2 and 5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489677" y="3260945"/>
            <a:ext cx="7249349" cy="2783005"/>
            <a:chOff x="293429" y="2667112"/>
            <a:chExt cx="6041124" cy="2319171"/>
          </a:xfrm>
        </p:grpSpPr>
        <p:grpSp>
          <p:nvGrpSpPr>
            <p:cNvPr id="38" name="Group 37"/>
            <p:cNvGrpSpPr>
              <a:grpSpLocks noChangeAspect="1"/>
            </p:cNvGrpSpPr>
            <p:nvPr/>
          </p:nvGrpSpPr>
          <p:grpSpPr>
            <a:xfrm>
              <a:off x="3498164" y="2667112"/>
              <a:ext cx="2836389" cy="2319171"/>
              <a:chOff x="5106671" y="5170170"/>
              <a:chExt cx="4051984" cy="3313102"/>
            </a:xfrm>
          </p:grpSpPr>
          <p:pic>
            <p:nvPicPr>
              <p:cNvPr id="39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rcRect l="33013" t="49519" r="33494"/>
              <a:stretch/>
            </p:blipFill>
            <p:spPr bwMode="auto">
              <a:xfrm>
                <a:off x="5106671" y="5170170"/>
                <a:ext cx="4051984" cy="33131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41" name="Rectangle 40"/>
              <p:cNvSpPr/>
              <p:nvPr/>
            </p:nvSpPr>
            <p:spPr>
              <a:xfrm>
                <a:off x="5114910" y="5258839"/>
                <a:ext cx="502508" cy="4627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69" dirty="0"/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5167871" y="5258839"/>
                <a:ext cx="401133" cy="4144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62" b="1" dirty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5</a:t>
                </a:r>
              </a:p>
            </p:txBody>
          </p:sp>
        </p:grpSp>
        <p:sp>
          <p:nvSpPr>
            <p:cNvPr id="68" name="Line 3"/>
            <p:cNvSpPr>
              <a:spLocks noChangeShapeType="1"/>
            </p:cNvSpPr>
            <p:nvPr/>
          </p:nvSpPr>
          <p:spPr bwMode="auto">
            <a:xfrm flipH="1">
              <a:off x="4489918" y="3730392"/>
              <a:ext cx="273935" cy="0"/>
            </a:xfrm>
            <a:prstGeom prst="line">
              <a:avLst/>
            </a:prstGeom>
            <a:noFill/>
            <a:ln w="28575">
              <a:solidFill>
                <a:srgbClr val="7030A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69" name="Line 4"/>
            <p:cNvSpPr>
              <a:spLocks noChangeShapeType="1"/>
            </p:cNvSpPr>
            <p:nvPr/>
          </p:nvSpPr>
          <p:spPr bwMode="auto">
            <a:xfrm flipH="1">
              <a:off x="4489916" y="4618400"/>
              <a:ext cx="273935" cy="0"/>
            </a:xfrm>
            <a:prstGeom prst="line">
              <a:avLst/>
            </a:prstGeom>
            <a:noFill/>
            <a:ln w="28575">
              <a:solidFill>
                <a:srgbClr val="7030A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70" name="Line 5"/>
            <p:cNvSpPr>
              <a:spLocks noChangeShapeType="1"/>
            </p:cNvSpPr>
            <p:nvPr/>
          </p:nvSpPr>
          <p:spPr bwMode="auto">
            <a:xfrm flipH="1">
              <a:off x="4489919" y="4084226"/>
              <a:ext cx="273935" cy="0"/>
            </a:xfrm>
            <a:prstGeom prst="line">
              <a:avLst/>
            </a:prstGeom>
            <a:noFill/>
            <a:ln w="28575">
              <a:solidFill>
                <a:srgbClr val="7030A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71" name="Line 6"/>
            <p:cNvSpPr>
              <a:spLocks noChangeShapeType="1"/>
            </p:cNvSpPr>
            <p:nvPr/>
          </p:nvSpPr>
          <p:spPr bwMode="auto">
            <a:xfrm flipH="1">
              <a:off x="4489918" y="4437268"/>
              <a:ext cx="273935" cy="0"/>
            </a:xfrm>
            <a:prstGeom prst="line">
              <a:avLst/>
            </a:prstGeom>
            <a:noFill/>
            <a:ln w="28575">
              <a:solidFill>
                <a:srgbClr val="7030A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72" name="Oval 71"/>
            <p:cNvSpPr/>
            <p:nvPr/>
          </p:nvSpPr>
          <p:spPr>
            <a:xfrm>
              <a:off x="3996465" y="3379616"/>
              <a:ext cx="844659" cy="146238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15"/>
            </a:p>
          </p:txBody>
        </p:sp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rcRect l="33014" r="34391" b="50000"/>
            <a:stretch/>
          </p:blipFill>
          <p:spPr bwMode="auto">
            <a:xfrm>
              <a:off x="293429" y="2678167"/>
              <a:ext cx="2760344" cy="22970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" name="Rectangle 26"/>
            <p:cNvSpPr/>
            <p:nvPr/>
          </p:nvSpPr>
          <p:spPr>
            <a:xfrm>
              <a:off x="293433" y="2734723"/>
              <a:ext cx="351756" cy="3239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9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27811" y="2750672"/>
              <a:ext cx="280793" cy="2900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62" b="1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2</a:t>
              </a:r>
            </a:p>
          </p:txBody>
        </p:sp>
        <p:sp>
          <p:nvSpPr>
            <p:cNvPr id="49" name="Line 3"/>
            <p:cNvSpPr>
              <a:spLocks noChangeShapeType="1"/>
            </p:cNvSpPr>
            <p:nvPr/>
          </p:nvSpPr>
          <p:spPr bwMode="auto">
            <a:xfrm flipH="1">
              <a:off x="1260618" y="3754864"/>
              <a:ext cx="273935" cy="0"/>
            </a:xfrm>
            <a:prstGeom prst="line">
              <a:avLst/>
            </a:prstGeom>
            <a:noFill/>
            <a:ln w="28575">
              <a:solidFill>
                <a:srgbClr val="7030A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50" name="Line 4"/>
            <p:cNvSpPr>
              <a:spLocks noChangeShapeType="1"/>
            </p:cNvSpPr>
            <p:nvPr/>
          </p:nvSpPr>
          <p:spPr bwMode="auto">
            <a:xfrm flipH="1">
              <a:off x="1260616" y="4642872"/>
              <a:ext cx="273935" cy="0"/>
            </a:xfrm>
            <a:prstGeom prst="line">
              <a:avLst/>
            </a:prstGeom>
            <a:noFill/>
            <a:ln w="28575">
              <a:solidFill>
                <a:srgbClr val="7030A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51" name="Line 5"/>
            <p:cNvSpPr>
              <a:spLocks noChangeShapeType="1"/>
            </p:cNvSpPr>
            <p:nvPr/>
          </p:nvSpPr>
          <p:spPr bwMode="auto">
            <a:xfrm flipH="1">
              <a:off x="1260619" y="4108698"/>
              <a:ext cx="273935" cy="0"/>
            </a:xfrm>
            <a:prstGeom prst="line">
              <a:avLst/>
            </a:prstGeom>
            <a:noFill/>
            <a:ln w="28575">
              <a:solidFill>
                <a:srgbClr val="7030A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52" name="Line 6"/>
            <p:cNvSpPr>
              <a:spLocks noChangeShapeType="1"/>
            </p:cNvSpPr>
            <p:nvPr/>
          </p:nvSpPr>
          <p:spPr bwMode="auto">
            <a:xfrm flipH="1">
              <a:off x="1260618" y="4461740"/>
              <a:ext cx="273935" cy="0"/>
            </a:xfrm>
            <a:prstGeom prst="line">
              <a:avLst/>
            </a:prstGeom>
            <a:noFill/>
            <a:ln w="28575">
              <a:solidFill>
                <a:srgbClr val="7030A0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3" name="Oval 2"/>
            <p:cNvSpPr/>
            <p:nvPr/>
          </p:nvSpPr>
          <p:spPr>
            <a:xfrm>
              <a:off x="767165" y="3404088"/>
              <a:ext cx="844659" cy="146238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15"/>
            </a:p>
          </p:txBody>
        </p:sp>
      </p:grpSp>
      <p:grpSp>
        <p:nvGrpSpPr>
          <p:cNvPr id="23" name="Group 40"/>
          <p:cNvGrpSpPr>
            <a:grpSpLocks/>
          </p:cNvGrpSpPr>
          <p:nvPr/>
        </p:nvGrpSpPr>
        <p:grpSpPr bwMode="auto">
          <a:xfrm>
            <a:off x="1492995" y="4669181"/>
            <a:ext cx="1441938" cy="234462"/>
            <a:chOff x="648" y="3024"/>
            <a:chExt cx="984" cy="160"/>
          </a:xfrm>
        </p:grpSpPr>
        <p:sp>
          <p:nvSpPr>
            <p:cNvPr id="24" name="Rectangle 41"/>
            <p:cNvSpPr>
              <a:spLocks noChangeArrowheads="1"/>
            </p:cNvSpPr>
            <p:nvPr/>
          </p:nvSpPr>
          <p:spPr bwMode="auto">
            <a:xfrm rot="2443632">
              <a:off x="672" y="3024"/>
              <a:ext cx="960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  <p:sp>
          <p:nvSpPr>
            <p:cNvPr id="26" name="Rectangle 42"/>
            <p:cNvSpPr>
              <a:spLocks noChangeArrowheads="1"/>
            </p:cNvSpPr>
            <p:nvPr/>
          </p:nvSpPr>
          <p:spPr bwMode="auto">
            <a:xfrm rot="19156368" flipH="1">
              <a:off x="648" y="3040"/>
              <a:ext cx="960" cy="144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2215"/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619" y="3578100"/>
            <a:ext cx="707788" cy="73256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544602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</a:t>
            </a:r>
            <a:endParaRPr lang="en-US" altLang="en-US" dirty="0" smtClean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24508</TotalTime>
  <Words>372</Words>
  <Application>Microsoft Macintosh PowerPoint</Application>
  <PresentationFormat>On-screen Show (4:3)</PresentationFormat>
  <Paragraphs>60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Default Design</vt:lpstr>
      <vt:lpstr>Exercise:  Which Processing is Best?</vt:lpstr>
      <vt:lpstr>Criteria</vt:lpstr>
      <vt:lpstr>Candidate #3</vt:lpstr>
      <vt:lpstr>Candidate #1</vt:lpstr>
      <vt:lpstr>Candidate #6</vt:lpstr>
      <vt:lpstr>Remaining Candidates</vt:lpstr>
      <vt:lpstr>Candidates 2 and 4</vt:lpstr>
      <vt:lpstr>Candidates 2 and 5</vt:lpstr>
      <vt:lpstr>Exercise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235</cp:revision>
  <cp:lastPrinted>2001-11-26T19:56:19Z</cp:lastPrinted>
  <dcterms:created xsi:type="dcterms:W3CDTF">2001-11-20T13:29:42Z</dcterms:created>
  <dcterms:modified xsi:type="dcterms:W3CDTF">2015-11-11T20:27:49Z</dcterms:modified>
</cp:coreProperties>
</file>