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1" r:id="rId2"/>
    <p:sldId id="365" r:id="rId3"/>
    <p:sldId id="367" r:id="rId4"/>
    <p:sldId id="366" r:id="rId5"/>
    <p:sldId id="368" r:id="rId6"/>
    <p:sldId id="362" r:id="rId7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008000"/>
    <a:srgbClr val="FFFF00"/>
    <a:srgbClr val="FCE0AE"/>
    <a:srgbClr val="FF4747"/>
    <a:srgbClr val="006600"/>
    <a:srgbClr val="00B050"/>
    <a:srgbClr val="FF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806" autoAdjust="0"/>
  </p:normalViewPr>
  <p:slideViewPr>
    <p:cSldViewPr snapToGrid="0">
      <p:cViewPr varScale="1">
        <p:scale>
          <a:sx n="62" d="100"/>
          <a:sy n="62" d="100"/>
        </p:scale>
        <p:origin x="-1952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D5AB8-447C-44C3-ACCF-681896B69F35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arcs for each </a:t>
            </a:r>
            <a:r>
              <a:rPr lang="en-US" dirty="0" smtClean="0"/>
              <a:t>bounce point.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reflection would post at the red circles beneath each shot </a:t>
            </a:r>
            <a:r>
              <a:rPr lang="en-US" baseline="0" dirty="0" smtClean="0"/>
              <a:t>point. The </a:t>
            </a:r>
            <a:r>
              <a:rPr lang="en-US" baseline="0" dirty="0" smtClean="0"/>
              <a:t>dashed red line is where the reflection points would be for more shot points (denser sampling).</a:t>
            </a:r>
            <a:r>
              <a:rPr lang="en-US" dirty="0" smtClean="0"/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79716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D5AB8-447C-44C3-ACCF-681896B69F35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Same </a:t>
            </a:r>
            <a:r>
              <a:rPr lang="en-US" dirty="0" smtClean="0"/>
              <a:t>as previous slide, except the reflection is shown in a thick, solid red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how the reflection has gentler slopes and would lead to a larger calculated cross-sectional area or volume.</a:t>
            </a:r>
          </a:p>
        </p:txBody>
      </p:sp>
    </p:spTree>
    <p:extLst>
      <p:ext uri="{BB962C8B-B14F-4D97-AF65-F5344CB8AC3E}">
        <p14:creationId xmlns:p14="http://schemas.microsoft.com/office/powerpoint/2010/main" val="316379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88BAF2-4EA0-4FA2-A2DA-9AE975ECBFD1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31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For </a:t>
            </a:r>
            <a:r>
              <a:rPr lang="en-US" dirty="0" smtClean="0"/>
              <a:t>a syncline (thick black line), this shows the arcs for each </a:t>
            </a:r>
            <a:r>
              <a:rPr lang="en-US" dirty="0" smtClean="0"/>
              <a:t>bounce point.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green points are for the left flank; the red lines are for the right </a:t>
            </a:r>
            <a:r>
              <a:rPr lang="en-US" dirty="0" smtClean="0"/>
              <a:t>flank.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magenta line results as the low of the syncline is </a:t>
            </a:r>
            <a:r>
              <a:rPr lang="en-US" dirty="0" smtClean="0"/>
              <a:t>imaged.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that there are two </a:t>
            </a:r>
            <a:r>
              <a:rPr lang="en-US" dirty="0" smtClean="0"/>
              <a:t>(2) reflections </a:t>
            </a:r>
            <a:r>
              <a:rPr lang="en-US" dirty="0" smtClean="0"/>
              <a:t>recorded at shot points 3, 4,</a:t>
            </a:r>
            <a:r>
              <a:rPr lang="en-US" baseline="0" dirty="0" smtClean="0"/>
              <a:t> 5, and 6.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2501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88BAF2-4EA0-4FA2-A2DA-9AE975ECBFD1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316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Same </a:t>
            </a:r>
            <a:r>
              <a:rPr lang="en-US" dirty="0" smtClean="0"/>
              <a:t>as previous slide, except the reflection is shown in a thick, solid red </a:t>
            </a:r>
            <a:r>
              <a:rPr lang="en-US" dirty="0" smtClean="0"/>
              <a:t>line.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crisscross pattern is an artifact of imaging a syncline – it is referred to as a seismic “</a:t>
            </a:r>
            <a:r>
              <a:rPr lang="en-US" dirty="0" smtClean="0"/>
              <a:t>bowtie”.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70984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4297840" y="1816608"/>
            <a:ext cx="4019889" cy="270165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Exercise:  </a:t>
            </a:r>
            <a:r>
              <a:rPr lang="en-US" altLang="en-US" dirty="0" smtClean="0"/>
              <a:t>Imaging an Anticline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3415" y="2143172"/>
            <a:ext cx="3424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An Anticline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131998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</a:t>
            </a:r>
            <a:r>
              <a:rPr lang="en-US" altLang="en-US" sz="2000" dirty="0">
                <a:latin typeface="Verdana" panose="020B0604030504040204" pitchFamily="34" charset="0"/>
              </a:rPr>
              <a:t>will consider how the top of an anticline would appear on a seismic line prior to performing a seismic migration processing step.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314" y="1908969"/>
            <a:ext cx="3934415" cy="254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Anticline</a:t>
            </a:r>
            <a:endParaRPr lang="en-US" dirty="0"/>
          </a:p>
        </p:txBody>
      </p:sp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192088" y="979488"/>
            <a:ext cx="8916987" cy="526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13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985838"/>
            <a:ext cx="8901113" cy="467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3350" name="Text Box 6"/>
          <p:cNvSpPr txBox="1">
            <a:spLocks noChangeArrowheads="1"/>
          </p:cNvSpPr>
          <p:nvPr/>
        </p:nvSpPr>
        <p:spPr bwMode="auto">
          <a:xfrm>
            <a:off x="1157288" y="5618163"/>
            <a:ext cx="1289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Subsurface</a:t>
            </a:r>
          </a:p>
          <a:p>
            <a:r>
              <a:rPr lang="en-US" altLang="en-US" sz="1600" b="1">
                <a:latin typeface="Arial" panose="020B0604020202020204" pitchFamily="34" charset="0"/>
              </a:rPr>
              <a:t>Interface</a:t>
            </a:r>
          </a:p>
        </p:txBody>
      </p:sp>
      <p:sp>
        <p:nvSpPr>
          <p:cNvPr id="313351" name="Freeform 7"/>
          <p:cNvSpPr>
            <a:spLocks/>
          </p:cNvSpPr>
          <p:nvPr/>
        </p:nvSpPr>
        <p:spPr bwMode="auto">
          <a:xfrm>
            <a:off x="561975" y="5140325"/>
            <a:ext cx="746125" cy="811213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3352" name="Text Box 8"/>
          <p:cNvSpPr txBox="1">
            <a:spLocks noChangeArrowheads="1"/>
          </p:cNvSpPr>
          <p:nvPr/>
        </p:nvSpPr>
        <p:spPr bwMode="auto">
          <a:xfrm>
            <a:off x="161925" y="4519613"/>
            <a:ext cx="1166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Reflection</a:t>
            </a:r>
          </a:p>
        </p:txBody>
      </p:sp>
      <p:sp>
        <p:nvSpPr>
          <p:cNvPr id="313353" name="Freeform 9"/>
          <p:cNvSpPr>
            <a:spLocks/>
          </p:cNvSpPr>
          <p:nvPr/>
        </p:nvSpPr>
        <p:spPr bwMode="auto">
          <a:xfrm>
            <a:off x="1060450" y="4292600"/>
            <a:ext cx="1165225" cy="423863"/>
          </a:xfrm>
          <a:custGeom>
            <a:avLst/>
            <a:gdLst>
              <a:gd name="T0" fmla="*/ 734 w 734"/>
              <a:gd name="T1" fmla="*/ 50 h 267"/>
              <a:gd name="T2" fmla="*/ 77 w 734"/>
              <a:gd name="T3" fmla="*/ 21 h 267"/>
              <a:gd name="T4" fmla="*/ 272 w 734"/>
              <a:gd name="T5" fmla="*/ 173 h 267"/>
              <a:gd name="T6" fmla="*/ 127 w 734"/>
              <a:gd name="T7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4" h="267">
                <a:moveTo>
                  <a:pt x="734" y="50"/>
                </a:moveTo>
                <a:cubicBezTo>
                  <a:pt x="444" y="25"/>
                  <a:pt x="154" y="0"/>
                  <a:pt x="77" y="21"/>
                </a:cubicBezTo>
                <a:cubicBezTo>
                  <a:pt x="0" y="42"/>
                  <a:pt x="264" y="132"/>
                  <a:pt x="272" y="173"/>
                </a:cubicBezTo>
                <a:cubicBezTo>
                  <a:pt x="280" y="214"/>
                  <a:pt x="203" y="240"/>
                  <a:pt x="127" y="267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621792" y="3684518"/>
            <a:ext cx="7851648" cy="1411738"/>
          </a:xfrm>
          <a:custGeom>
            <a:avLst/>
            <a:gdLst>
              <a:gd name="connsiteX0" fmla="*/ 0 w 7851648"/>
              <a:gd name="connsiteY0" fmla="*/ 1411738 h 1411738"/>
              <a:gd name="connsiteX1" fmla="*/ 743712 w 7851648"/>
              <a:gd name="connsiteY1" fmla="*/ 1399546 h 1411738"/>
              <a:gd name="connsiteX2" fmla="*/ 1645920 w 7851648"/>
              <a:gd name="connsiteY2" fmla="*/ 1289818 h 1411738"/>
              <a:gd name="connsiteX3" fmla="*/ 1975104 w 7851648"/>
              <a:gd name="connsiteY3" fmla="*/ 1155706 h 1411738"/>
              <a:gd name="connsiteX4" fmla="*/ 2389632 w 7851648"/>
              <a:gd name="connsiteY4" fmla="*/ 814330 h 1411738"/>
              <a:gd name="connsiteX5" fmla="*/ 2828544 w 7851648"/>
              <a:gd name="connsiteY5" fmla="*/ 497338 h 1411738"/>
              <a:gd name="connsiteX6" fmla="*/ 3133344 w 7851648"/>
              <a:gd name="connsiteY6" fmla="*/ 351034 h 1411738"/>
              <a:gd name="connsiteX7" fmla="*/ 3535680 w 7851648"/>
              <a:gd name="connsiteY7" fmla="*/ 107194 h 1411738"/>
              <a:gd name="connsiteX8" fmla="*/ 3803904 w 7851648"/>
              <a:gd name="connsiteY8" fmla="*/ 46234 h 1411738"/>
              <a:gd name="connsiteX9" fmla="*/ 4084320 w 7851648"/>
              <a:gd name="connsiteY9" fmla="*/ 9658 h 1411738"/>
              <a:gd name="connsiteX10" fmla="*/ 4315968 w 7851648"/>
              <a:gd name="connsiteY10" fmla="*/ 9658 h 1411738"/>
              <a:gd name="connsiteX11" fmla="*/ 4681728 w 7851648"/>
              <a:gd name="connsiteY11" fmla="*/ 119386 h 1411738"/>
              <a:gd name="connsiteX12" fmla="*/ 5023104 w 7851648"/>
              <a:gd name="connsiteY12" fmla="*/ 363226 h 1411738"/>
              <a:gd name="connsiteX13" fmla="*/ 5498592 w 7851648"/>
              <a:gd name="connsiteY13" fmla="*/ 838714 h 1411738"/>
              <a:gd name="connsiteX14" fmla="*/ 5900928 w 7851648"/>
              <a:gd name="connsiteY14" fmla="*/ 1131322 h 1411738"/>
              <a:gd name="connsiteX15" fmla="*/ 6242304 w 7851648"/>
              <a:gd name="connsiteY15" fmla="*/ 1302010 h 1411738"/>
              <a:gd name="connsiteX16" fmla="*/ 6656832 w 7851648"/>
              <a:gd name="connsiteY16" fmla="*/ 1362970 h 1411738"/>
              <a:gd name="connsiteX17" fmla="*/ 7059168 w 7851648"/>
              <a:gd name="connsiteY17" fmla="*/ 1362970 h 1411738"/>
              <a:gd name="connsiteX18" fmla="*/ 7851648 w 7851648"/>
              <a:gd name="connsiteY18" fmla="*/ 1350778 h 141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51648" h="1411738">
                <a:moveTo>
                  <a:pt x="0" y="1411738"/>
                </a:moveTo>
                <a:lnTo>
                  <a:pt x="743712" y="1399546"/>
                </a:lnTo>
                <a:cubicBezTo>
                  <a:pt x="1018032" y="1379226"/>
                  <a:pt x="1440688" y="1330458"/>
                  <a:pt x="1645920" y="1289818"/>
                </a:cubicBezTo>
                <a:cubicBezTo>
                  <a:pt x="1851152" y="1249178"/>
                  <a:pt x="1851152" y="1234954"/>
                  <a:pt x="1975104" y="1155706"/>
                </a:cubicBezTo>
                <a:cubicBezTo>
                  <a:pt x="2099056" y="1076458"/>
                  <a:pt x="2247392" y="924058"/>
                  <a:pt x="2389632" y="814330"/>
                </a:cubicBezTo>
                <a:cubicBezTo>
                  <a:pt x="2531872" y="704602"/>
                  <a:pt x="2704592" y="574554"/>
                  <a:pt x="2828544" y="497338"/>
                </a:cubicBezTo>
                <a:cubicBezTo>
                  <a:pt x="2952496" y="420122"/>
                  <a:pt x="3015488" y="416058"/>
                  <a:pt x="3133344" y="351034"/>
                </a:cubicBezTo>
                <a:cubicBezTo>
                  <a:pt x="3251200" y="286010"/>
                  <a:pt x="3423920" y="157994"/>
                  <a:pt x="3535680" y="107194"/>
                </a:cubicBezTo>
                <a:cubicBezTo>
                  <a:pt x="3647440" y="56394"/>
                  <a:pt x="3712464" y="62490"/>
                  <a:pt x="3803904" y="46234"/>
                </a:cubicBezTo>
                <a:cubicBezTo>
                  <a:pt x="3895344" y="29978"/>
                  <a:pt x="3998976" y="15754"/>
                  <a:pt x="4084320" y="9658"/>
                </a:cubicBezTo>
                <a:cubicBezTo>
                  <a:pt x="4169664" y="3562"/>
                  <a:pt x="4216400" y="-8630"/>
                  <a:pt x="4315968" y="9658"/>
                </a:cubicBezTo>
                <a:cubicBezTo>
                  <a:pt x="4415536" y="27946"/>
                  <a:pt x="4563872" y="60458"/>
                  <a:pt x="4681728" y="119386"/>
                </a:cubicBezTo>
                <a:cubicBezTo>
                  <a:pt x="4799584" y="178314"/>
                  <a:pt x="4886960" y="243338"/>
                  <a:pt x="5023104" y="363226"/>
                </a:cubicBezTo>
                <a:cubicBezTo>
                  <a:pt x="5159248" y="483114"/>
                  <a:pt x="5352288" y="710698"/>
                  <a:pt x="5498592" y="838714"/>
                </a:cubicBezTo>
                <a:cubicBezTo>
                  <a:pt x="5644896" y="966730"/>
                  <a:pt x="5776976" y="1054106"/>
                  <a:pt x="5900928" y="1131322"/>
                </a:cubicBezTo>
                <a:cubicBezTo>
                  <a:pt x="6024880" y="1208538"/>
                  <a:pt x="6116320" y="1263402"/>
                  <a:pt x="6242304" y="1302010"/>
                </a:cubicBezTo>
                <a:cubicBezTo>
                  <a:pt x="6368288" y="1340618"/>
                  <a:pt x="6520688" y="1352810"/>
                  <a:pt x="6656832" y="1362970"/>
                </a:cubicBezTo>
                <a:cubicBezTo>
                  <a:pt x="6792976" y="1373130"/>
                  <a:pt x="7059168" y="1362970"/>
                  <a:pt x="7059168" y="1362970"/>
                </a:cubicBezTo>
                <a:lnTo>
                  <a:pt x="7851648" y="1350778"/>
                </a:lnTo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602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Anticline</a:t>
            </a:r>
            <a:endParaRPr lang="en-US" dirty="0"/>
          </a:p>
        </p:txBody>
      </p:sp>
      <p:sp>
        <p:nvSpPr>
          <p:cNvPr id="313348" name="Rectangle 4"/>
          <p:cNvSpPr>
            <a:spLocks noChangeArrowheads="1"/>
          </p:cNvSpPr>
          <p:nvPr/>
        </p:nvSpPr>
        <p:spPr bwMode="auto">
          <a:xfrm>
            <a:off x="192088" y="979488"/>
            <a:ext cx="8916987" cy="526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133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985838"/>
            <a:ext cx="8901113" cy="467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3350" name="Text Box 6"/>
          <p:cNvSpPr txBox="1">
            <a:spLocks noChangeArrowheads="1"/>
          </p:cNvSpPr>
          <p:nvPr/>
        </p:nvSpPr>
        <p:spPr bwMode="auto">
          <a:xfrm>
            <a:off x="1157288" y="5618163"/>
            <a:ext cx="1289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Subsurface</a:t>
            </a:r>
          </a:p>
          <a:p>
            <a:r>
              <a:rPr lang="en-US" altLang="en-US" sz="1600" b="1">
                <a:latin typeface="Arial" panose="020B0604020202020204" pitchFamily="34" charset="0"/>
              </a:rPr>
              <a:t>Interface</a:t>
            </a:r>
          </a:p>
        </p:txBody>
      </p:sp>
      <p:sp>
        <p:nvSpPr>
          <p:cNvPr id="313351" name="Freeform 7"/>
          <p:cNvSpPr>
            <a:spLocks/>
          </p:cNvSpPr>
          <p:nvPr/>
        </p:nvSpPr>
        <p:spPr bwMode="auto">
          <a:xfrm>
            <a:off x="561975" y="5140325"/>
            <a:ext cx="746125" cy="811213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3352" name="Text Box 8"/>
          <p:cNvSpPr txBox="1">
            <a:spLocks noChangeArrowheads="1"/>
          </p:cNvSpPr>
          <p:nvPr/>
        </p:nvSpPr>
        <p:spPr bwMode="auto">
          <a:xfrm>
            <a:off x="161925" y="4519613"/>
            <a:ext cx="1166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Reflection</a:t>
            </a:r>
          </a:p>
        </p:txBody>
      </p:sp>
      <p:sp>
        <p:nvSpPr>
          <p:cNvPr id="313353" name="Freeform 9"/>
          <p:cNvSpPr>
            <a:spLocks/>
          </p:cNvSpPr>
          <p:nvPr/>
        </p:nvSpPr>
        <p:spPr bwMode="auto">
          <a:xfrm>
            <a:off x="1060450" y="4292600"/>
            <a:ext cx="1165225" cy="423863"/>
          </a:xfrm>
          <a:custGeom>
            <a:avLst/>
            <a:gdLst>
              <a:gd name="T0" fmla="*/ 734 w 734"/>
              <a:gd name="T1" fmla="*/ 50 h 267"/>
              <a:gd name="T2" fmla="*/ 77 w 734"/>
              <a:gd name="T3" fmla="*/ 21 h 267"/>
              <a:gd name="T4" fmla="*/ 272 w 734"/>
              <a:gd name="T5" fmla="*/ 173 h 267"/>
              <a:gd name="T6" fmla="*/ 127 w 734"/>
              <a:gd name="T7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4" h="267">
                <a:moveTo>
                  <a:pt x="734" y="50"/>
                </a:moveTo>
                <a:cubicBezTo>
                  <a:pt x="444" y="25"/>
                  <a:pt x="154" y="0"/>
                  <a:pt x="77" y="21"/>
                </a:cubicBezTo>
                <a:cubicBezTo>
                  <a:pt x="0" y="42"/>
                  <a:pt x="264" y="132"/>
                  <a:pt x="272" y="173"/>
                </a:cubicBezTo>
                <a:cubicBezTo>
                  <a:pt x="280" y="214"/>
                  <a:pt x="203" y="240"/>
                  <a:pt x="127" y="267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Freeform 3"/>
          <p:cNvSpPr/>
          <p:nvPr/>
        </p:nvSpPr>
        <p:spPr bwMode="auto">
          <a:xfrm>
            <a:off x="621792" y="3684518"/>
            <a:ext cx="7851648" cy="1411738"/>
          </a:xfrm>
          <a:custGeom>
            <a:avLst/>
            <a:gdLst>
              <a:gd name="connsiteX0" fmla="*/ 0 w 7851648"/>
              <a:gd name="connsiteY0" fmla="*/ 1411738 h 1411738"/>
              <a:gd name="connsiteX1" fmla="*/ 743712 w 7851648"/>
              <a:gd name="connsiteY1" fmla="*/ 1399546 h 1411738"/>
              <a:gd name="connsiteX2" fmla="*/ 1645920 w 7851648"/>
              <a:gd name="connsiteY2" fmla="*/ 1289818 h 1411738"/>
              <a:gd name="connsiteX3" fmla="*/ 1975104 w 7851648"/>
              <a:gd name="connsiteY3" fmla="*/ 1155706 h 1411738"/>
              <a:gd name="connsiteX4" fmla="*/ 2389632 w 7851648"/>
              <a:gd name="connsiteY4" fmla="*/ 814330 h 1411738"/>
              <a:gd name="connsiteX5" fmla="*/ 2828544 w 7851648"/>
              <a:gd name="connsiteY5" fmla="*/ 497338 h 1411738"/>
              <a:gd name="connsiteX6" fmla="*/ 3133344 w 7851648"/>
              <a:gd name="connsiteY6" fmla="*/ 351034 h 1411738"/>
              <a:gd name="connsiteX7" fmla="*/ 3535680 w 7851648"/>
              <a:gd name="connsiteY7" fmla="*/ 107194 h 1411738"/>
              <a:gd name="connsiteX8" fmla="*/ 3803904 w 7851648"/>
              <a:gd name="connsiteY8" fmla="*/ 46234 h 1411738"/>
              <a:gd name="connsiteX9" fmla="*/ 4084320 w 7851648"/>
              <a:gd name="connsiteY9" fmla="*/ 9658 h 1411738"/>
              <a:gd name="connsiteX10" fmla="*/ 4315968 w 7851648"/>
              <a:gd name="connsiteY10" fmla="*/ 9658 h 1411738"/>
              <a:gd name="connsiteX11" fmla="*/ 4681728 w 7851648"/>
              <a:gd name="connsiteY11" fmla="*/ 119386 h 1411738"/>
              <a:gd name="connsiteX12" fmla="*/ 5023104 w 7851648"/>
              <a:gd name="connsiteY12" fmla="*/ 363226 h 1411738"/>
              <a:gd name="connsiteX13" fmla="*/ 5498592 w 7851648"/>
              <a:gd name="connsiteY13" fmla="*/ 838714 h 1411738"/>
              <a:gd name="connsiteX14" fmla="*/ 5900928 w 7851648"/>
              <a:gd name="connsiteY14" fmla="*/ 1131322 h 1411738"/>
              <a:gd name="connsiteX15" fmla="*/ 6242304 w 7851648"/>
              <a:gd name="connsiteY15" fmla="*/ 1302010 h 1411738"/>
              <a:gd name="connsiteX16" fmla="*/ 6656832 w 7851648"/>
              <a:gd name="connsiteY16" fmla="*/ 1362970 h 1411738"/>
              <a:gd name="connsiteX17" fmla="*/ 7059168 w 7851648"/>
              <a:gd name="connsiteY17" fmla="*/ 1362970 h 1411738"/>
              <a:gd name="connsiteX18" fmla="*/ 7851648 w 7851648"/>
              <a:gd name="connsiteY18" fmla="*/ 1350778 h 141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51648" h="1411738">
                <a:moveTo>
                  <a:pt x="0" y="1411738"/>
                </a:moveTo>
                <a:lnTo>
                  <a:pt x="743712" y="1399546"/>
                </a:lnTo>
                <a:cubicBezTo>
                  <a:pt x="1018032" y="1379226"/>
                  <a:pt x="1440688" y="1330458"/>
                  <a:pt x="1645920" y="1289818"/>
                </a:cubicBezTo>
                <a:cubicBezTo>
                  <a:pt x="1851152" y="1249178"/>
                  <a:pt x="1851152" y="1234954"/>
                  <a:pt x="1975104" y="1155706"/>
                </a:cubicBezTo>
                <a:cubicBezTo>
                  <a:pt x="2099056" y="1076458"/>
                  <a:pt x="2247392" y="924058"/>
                  <a:pt x="2389632" y="814330"/>
                </a:cubicBezTo>
                <a:cubicBezTo>
                  <a:pt x="2531872" y="704602"/>
                  <a:pt x="2704592" y="574554"/>
                  <a:pt x="2828544" y="497338"/>
                </a:cubicBezTo>
                <a:cubicBezTo>
                  <a:pt x="2952496" y="420122"/>
                  <a:pt x="3015488" y="416058"/>
                  <a:pt x="3133344" y="351034"/>
                </a:cubicBezTo>
                <a:cubicBezTo>
                  <a:pt x="3251200" y="286010"/>
                  <a:pt x="3423920" y="157994"/>
                  <a:pt x="3535680" y="107194"/>
                </a:cubicBezTo>
                <a:cubicBezTo>
                  <a:pt x="3647440" y="56394"/>
                  <a:pt x="3712464" y="62490"/>
                  <a:pt x="3803904" y="46234"/>
                </a:cubicBezTo>
                <a:cubicBezTo>
                  <a:pt x="3895344" y="29978"/>
                  <a:pt x="3998976" y="15754"/>
                  <a:pt x="4084320" y="9658"/>
                </a:cubicBezTo>
                <a:cubicBezTo>
                  <a:pt x="4169664" y="3562"/>
                  <a:pt x="4216400" y="-8630"/>
                  <a:pt x="4315968" y="9658"/>
                </a:cubicBezTo>
                <a:cubicBezTo>
                  <a:pt x="4415536" y="27946"/>
                  <a:pt x="4563872" y="60458"/>
                  <a:pt x="4681728" y="119386"/>
                </a:cubicBezTo>
                <a:cubicBezTo>
                  <a:pt x="4799584" y="178314"/>
                  <a:pt x="4886960" y="243338"/>
                  <a:pt x="5023104" y="363226"/>
                </a:cubicBezTo>
                <a:cubicBezTo>
                  <a:pt x="5159248" y="483114"/>
                  <a:pt x="5352288" y="710698"/>
                  <a:pt x="5498592" y="838714"/>
                </a:cubicBezTo>
                <a:cubicBezTo>
                  <a:pt x="5644896" y="966730"/>
                  <a:pt x="5776976" y="1054106"/>
                  <a:pt x="5900928" y="1131322"/>
                </a:cubicBezTo>
                <a:cubicBezTo>
                  <a:pt x="6024880" y="1208538"/>
                  <a:pt x="6116320" y="1263402"/>
                  <a:pt x="6242304" y="1302010"/>
                </a:cubicBezTo>
                <a:cubicBezTo>
                  <a:pt x="6368288" y="1340618"/>
                  <a:pt x="6520688" y="1352810"/>
                  <a:pt x="6656832" y="1362970"/>
                </a:cubicBezTo>
                <a:cubicBezTo>
                  <a:pt x="6792976" y="1373130"/>
                  <a:pt x="7059168" y="1362970"/>
                  <a:pt x="7059168" y="1362970"/>
                </a:cubicBezTo>
                <a:lnTo>
                  <a:pt x="7851648" y="1350778"/>
                </a:lnTo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670560" y="3636300"/>
            <a:ext cx="7534656" cy="1423380"/>
          </a:xfrm>
          <a:custGeom>
            <a:avLst/>
            <a:gdLst>
              <a:gd name="connsiteX0" fmla="*/ 0 w 7534656"/>
              <a:gd name="connsiteY0" fmla="*/ 1423380 h 1423380"/>
              <a:gd name="connsiteX1" fmla="*/ 536448 w 7534656"/>
              <a:gd name="connsiteY1" fmla="*/ 1374612 h 1423380"/>
              <a:gd name="connsiteX2" fmla="*/ 792480 w 7534656"/>
              <a:gd name="connsiteY2" fmla="*/ 1277076 h 1423380"/>
              <a:gd name="connsiteX3" fmla="*/ 1207008 w 7534656"/>
              <a:gd name="connsiteY3" fmla="*/ 1045428 h 1423380"/>
              <a:gd name="connsiteX4" fmla="*/ 1414272 w 7534656"/>
              <a:gd name="connsiteY4" fmla="*/ 899124 h 1423380"/>
              <a:gd name="connsiteX5" fmla="*/ 1755648 w 7534656"/>
              <a:gd name="connsiteY5" fmla="*/ 704052 h 1423380"/>
              <a:gd name="connsiteX6" fmla="*/ 1962912 w 7534656"/>
              <a:gd name="connsiteY6" fmla="*/ 545556 h 1423380"/>
              <a:gd name="connsiteX7" fmla="*/ 2231136 w 7534656"/>
              <a:gd name="connsiteY7" fmla="*/ 448020 h 1423380"/>
              <a:gd name="connsiteX8" fmla="*/ 2438400 w 7534656"/>
              <a:gd name="connsiteY8" fmla="*/ 338292 h 1423380"/>
              <a:gd name="connsiteX9" fmla="*/ 2877312 w 7534656"/>
              <a:gd name="connsiteY9" fmla="*/ 216372 h 1423380"/>
              <a:gd name="connsiteX10" fmla="*/ 3291840 w 7534656"/>
              <a:gd name="connsiteY10" fmla="*/ 70068 h 1423380"/>
              <a:gd name="connsiteX11" fmla="*/ 3511296 w 7534656"/>
              <a:gd name="connsiteY11" fmla="*/ 33492 h 1423380"/>
              <a:gd name="connsiteX12" fmla="*/ 3925824 w 7534656"/>
              <a:gd name="connsiteY12" fmla="*/ 9108 h 1423380"/>
              <a:gd name="connsiteX13" fmla="*/ 4413504 w 7534656"/>
              <a:gd name="connsiteY13" fmla="*/ 9108 h 1423380"/>
              <a:gd name="connsiteX14" fmla="*/ 5047488 w 7534656"/>
              <a:gd name="connsiteY14" fmla="*/ 118836 h 1423380"/>
              <a:gd name="connsiteX15" fmla="*/ 5364480 w 7534656"/>
              <a:gd name="connsiteY15" fmla="*/ 301716 h 1423380"/>
              <a:gd name="connsiteX16" fmla="*/ 5669280 w 7534656"/>
              <a:gd name="connsiteY16" fmla="*/ 472404 h 1423380"/>
              <a:gd name="connsiteX17" fmla="*/ 5974080 w 7534656"/>
              <a:gd name="connsiteY17" fmla="*/ 777204 h 1423380"/>
              <a:gd name="connsiteX18" fmla="*/ 6156960 w 7534656"/>
              <a:gd name="connsiteY18" fmla="*/ 923508 h 1423380"/>
              <a:gd name="connsiteX19" fmla="*/ 6376416 w 7534656"/>
              <a:gd name="connsiteY19" fmla="*/ 1142964 h 1423380"/>
              <a:gd name="connsiteX20" fmla="*/ 6571488 w 7534656"/>
              <a:gd name="connsiteY20" fmla="*/ 1264884 h 1423380"/>
              <a:gd name="connsiteX21" fmla="*/ 6754368 w 7534656"/>
              <a:gd name="connsiteY21" fmla="*/ 1338036 h 1423380"/>
              <a:gd name="connsiteX22" fmla="*/ 7010400 w 7534656"/>
              <a:gd name="connsiteY22" fmla="*/ 1398996 h 1423380"/>
              <a:gd name="connsiteX23" fmla="*/ 7534656 w 7534656"/>
              <a:gd name="connsiteY23" fmla="*/ 1362420 h 1423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34656" h="1423380">
                <a:moveTo>
                  <a:pt x="0" y="1423380"/>
                </a:moveTo>
                <a:cubicBezTo>
                  <a:pt x="202184" y="1411188"/>
                  <a:pt x="404368" y="1398996"/>
                  <a:pt x="536448" y="1374612"/>
                </a:cubicBezTo>
                <a:cubicBezTo>
                  <a:pt x="668528" y="1350228"/>
                  <a:pt x="680720" y="1331940"/>
                  <a:pt x="792480" y="1277076"/>
                </a:cubicBezTo>
                <a:cubicBezTo>
                  <a:pt x="904240" y="1222212"/>
                  <a:pt x="1103376" y="1108420"/>
                  <a:pt x="1207008" y="1045428"/>
                </a:cubicBezTo>
                <a:cubicBezTo>
                  <a:pt x="1310640" y="982436"/>
                  <a:pt x="1322832" y="956020"/>
                  <a:pt x="1414272" y="899124"/>
                </a:cubicBezTo>
                <a:cubicBezTo>
                  <a:pt x="1505712" y="842228"/>
                  <a:pt x="1664208" y="762980"/>
                  <a:pt x="1755648" y="704052"/>
                </a:cubicBezTo>
                <a:cubicBezTo>
                  <a:pt x="1847088" y="645124"/>
                  <a:pt x="1883664" y="588228"/>
                  <a:pt x="1962912" y="545556"/>
                </a:cubicBezTo>
                <a:cubicBezTo>
                  <a:pt x="2042160" y="502884"/>
                  <a:pt x="2151888" y="482564"/>
                  <a:pt x="2231136" y="448020"/>
                </a:cubicBezTo>
                <a:cubicBezTo>
                  <a:pt x="2310384" y="413476"/>
                  <a:pt x="2330704" y="376900"/>
                  <a:pt x="2438400" y="338292"/>
                </a:cubicBezTo>
                <a:cubicBezTo>
                  <a:pt x="2546096" y="299684"/>
                  <a:pt x="2735072" y="261076"/>
                  <a:pt x="2877312" y="216372"/>
                </a:cubicBezTo>
                <a:cubicBezTo>
                  <a:pt x="3019552" y="171668"/>
                  <a:pt x="3186176" y="100548"/>
                  <a:pt x="3291840" y="70068"/>
                </a:cubicBezTo>
                <a:cubicBezTo>
                  <a:pt x="3397504" y="39588"/>
                  <a:pt x="3405632" y="43652"/>
                  <a:pt x="3511296" y="33492"/>
                </a:cubicBezTo>
                <a:cubicBezTo>
                  <a:pt x="3616960" y="23332"/>
                  <a:pt x="3775456" y="13172"/>
                  <a:pt x="3925824" y="9108"/>
                </a:cubicBezTo>
                <a:cubicBezTo>
                  <a:pt x="4076192" y="5044"/>
                  <a:pt x="4226560" y="-9180"/>
                  <a:pt x="4413504" y="9108"/>
                </a:cubicBezTo>
                <a:cubicBezTo>
                  <a:pt x="4600448" y="27396"/>
                  <a:pt x="4888992" y="70068"/>
                  <a:pt x="5047488" y="118836"/>
                </a:cubicBezTo>
                <a:cubicBezTo>
                  <a:pt x="5205984" y="167604"/>
                  <a:pt x="5364480" y="301716"/>
                  <a:pt x="5364480" y="301716"/>
                </a:cubicBezTo>
                <a:cubicBezTo>
                  <a:pt x="5468112" y="360644"/>
                  <a:pt x="5567680" y="393156"/>
                  <a:pt x="5669280" y="472404"/>
                </a:cubicBezTo>
                <a:cubicBezTo>
                  <a:pt x="5770880" y="551652"/>
                  <a:pt x="5892800" y="702020"/>
                  <a:pt x="5974080" y="777204"/>
                </a:cubicBezTo>
                <a:cubicBezTo>
                  <a:pt x="6055360" y="852388"/>
                  <a:pt x="6089904" y="862548"/>
                  <a:pt x="6156960" y="923508"/>
                </a:cubicBezTo>
                <a:cubicBezTo>
                  <a:pt x="6224016" y="984468"/>
                  <a:pt x="6307328" y="1086068"/>
                  <a:pt x="6376416" y="1142964"/>
                </a:cubicBezTo>
                <a:cubicBezTo>
                  <a:pt x="6445504" y="1199860"/>
                  <a:pt x="6508496" y="1232372"/>
                  <a:pt x="6571488" y="1264884"/>
                </a:cubicBezTo>
                <a:cubicBezTo>
                  <a:pt x="6634480" y="1297396"/>
                  <a:pt x="6681216" y="1315684"/>
                  <a:pt x="6754368" y="1338036"/>
                </a:cubicBezTo>
                <a:cubicBezTo>
                  <a:pt x="6827520" y="1360388"/>
                  <a:pt x="6880352" y="1394932"/>
                  <a:pt x="7010400" y="1398996"/>
                </a:cubicBezTo>
                <a:cubicBezTo>
                  <a:pt x="7140448" y="1403060"/>
                  <a:pt x="7337552" y="1382740"/>
                  <a:pt x="7534656" y="1362420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506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Syncline</a:t>
            </a:r>
            <a:endParaRPr lang="en-US" dirty="0"/>
          </a:p>
        </p:txBody>
      </p:sp>
      <p:sp>
        <p:nvSpPr>
          <p:cNvPr id="301058" name="Rectangle 2"/>
          <p:cNvSpPr>
            <a:spLocks noChangeArrowheads="1"/>
          </p:cNvSpPr>
          <p:nvPr/>
        </p:nvSpPr>
        <p:spPr bwMode="auto">
          <a:xfrm>
            <a:off x="522288" y="979488"/>
            <a:ext cx="8450262" cy="526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1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987425"/>
            <a:ext cx="8477250" cy="514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1060" name="Text Box 4"/>
          <p:cNvSpPr txBox="1">
            <a:spLocks noChangeArrowheads="1"/>
          </p:cNvSpPr>
          <p:nvPr/>
        </p:nvSpPr>
        <p:spPr bwMode="auto">
          <a:xfrm>
            <a:off x="7827963" y="2843213"/>
            <a:ext cx="1166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Reflection</a:t>
            </a:r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622300" y="2686050"/>
            <a:ext cx="1166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Reflection</a:t>
            </a:r>
          </a:p>
        </p:txBody>
      </p:sp>
      <p:sp>
        <p:nvSpPr>
          <p:cNvPr id="301062" name="Freeform 6"/>
          <p:cNvSpPr>
            <a:spLocks/>
          </p:cNvSpPr>
          <p:nvPr/>
        </p:nvSpPr>
        <p:spPr bwMode="auto">
          <a:xfrm>
            <a:off x="6977063" y="3028950"/>
            <a:ext cx="825500" cy="827088"/>
          </a:xfrm>
          <a:custGeom>
            <a:avLst/>
            <a:gdLst>
              <a:gd name="T0" fmla="*/ 0 w 520"/>
              <a:gd name="T1" fmla="*/ 521 h 521"/>
              <a:gd name="T2" fmla="*/ 347 w 520"/>
              <a:gd name="T3" fmla="*/ 325 h 521"/>
              <a:gd name="T4" fmla="*/ 145 w 520"/>
              <a:gd name="T5" fmla="*/ 174 h 521"/>
              <a:gd name="T6" fmla="*/ 520 w 520"/>
              <a:gd name="T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0" h="521">
                <a:moveTo>
                  <a:pt x="0" y="521"/>
                </a:moveTo>
                <a:cubicBezTo>
                  <a:pt x="161" y="452"/>
                  <a:pt x="323" y="383"/>
                  <a:pt x="347" y="325"/>
                </a:cubicBezTo>
                <a:cubicBezTo>
                  <a:pt x="371" y="267"/>
                  <a:pt x="116" y="228"/>
                  <a:pt x="145" y="174"/>
                </a:cubicBezTo>
                <a:cubicBezTo>
                  <a:pt x="174" y="120"/>
                  <a:pt x="347" y="60"/>
                  <a:pt x="52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063" name="Freeform 7"/>
          <p:cNvSpPr>
            <a:spLocks/>
          </p:cNvSpPr>
          <p:nvPr/>
        </p:nvSpPr>
        <p:spPr bwMode="auto">
          <a:xfrm flipH="1">
            <a:off x="1517650" y="2987675"/>
            <a:ext cx="825500" cy="827088"/>
          </a:xfrm>
          <a:custGeom>
            <a:avLst/>
            <a:gdLst>
              <a:gd name="T0" fmla="*/ 0 w 520"/>
              <a:gd name="T1" fmla="*/ 521 h 521"/>
              <a:gd name="T2" fmla="*/ 347 w 520"/>
              <a:gd name="T3" fmla="*/ 325 h 521"/>
              <a:gd name="T4" fmla="*/ 145 w 520"/>
              <a:gd name="T5" fmla="*/ 174 h 521"/>
              <a:gd name="T6" fmla="*/ 520 w 520"/>
              <a:gd name="T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0" h="521">
                <a:moveTo>
                  <a:pt x="0" y="521"/>
                </a:moveTo>
                <a:cubicBezTo>
                  <a:pt x="161" y="452"/>
                  <a:pt x="323" y="383"/>
                  <a:pt x="347" y="325"/>
                </a:cubicBezTo>
                <a:cubicBezTo>
                  <a:pt x="371" y="267"/>
                  <a:pt x="116" y="228"/>
                  <a:pt x="145" y="174"/>
                </a:cubicBezTo>
                <a:cubicBezTo>
                  <a:pt x="174" y="120"/>
                  <a:pt x="347" y="60"/>
                  <a:pt x="52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064" name="Text Box 8"/>
          <p:cNvSpPr txBox="1">
            <a:spLocks noChangeArrowheads="1"/>
          </p:cNvSpPr>
          <p:nvPr/>
        </p:nvSpPr>
        <p:spPr bwMode="auto">
          <a:xfrm>
            <a:off x="1154113" y="4379913"/>
            <a:ext cx="1289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Subsurface</a:t>
            </a:r>
          </a:p>
          <a:p>
            <a:r>
              <a:rPr lang="en-US" altLang="en-US" sz="1600" b="1">
                <a:latin typeface="Arial" panose="020B0604020202020204" pitchFamily="34" charset="0"/>
              </a:rPr>
              <a:t>Interface</a:t>
            </a:r>
          </a:p>
        </p:txBody>
      </p:sp>
      <p:sp>
        <p:nvSpPr>
          <p:cNvPr id="301065" name="Freeform 9"/>
          <p:cNvSpPr>
            <a:spLocks/>
          </p:cNvSpPr>
          <p:nvPr/>
        </p:nvSpPr>
        <p:spPr bwMode="auto">
          <a:xfrm>
            <a:off x="558800" y="3902075"/>
            <a:ext cx="746125" cy="811213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066" name="Oval 10"/>
          <p:cNvSpPr>
            <a:spLocks noChangeArrowheads="1"/>
          </p:cNvSpPr>
          <p:nvPr/>
        </p:nvSpPr>
        <p:spPr bwMode="auto">
          <a:xfrm>
            <a:off x="4846638" y="5176838"/>
            <a:ext cx="127000" cy="127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Freeform 3"/>
          <p:cNvSpPr/>
          <p:nvPr/>
        </p:nvSpPr>
        <p:spPr bwMode="auto">
          <a:xfrm>
            <a:off x="1036320" y="3847980"/>
            <a:ext cx="7498080" cy="1419137"/>
          </a:xfrm>
          <a:custGeom>
            <a:avLst/>
            <a:gdLst>
              <a:gd name="connsiteX0" fmla="*/ 0 w 7498080"/>
              <a:gd name="connsiteY0" fmla="*/ 41268 h 1419137"/>
              <a:gd name="connsiteX1" fmla="*/ 524256 w 7498080"/>
              <a:gd name="connsiteY1" fmla="*/ 16884 h 1419137"/>
              <a:gd name="connsiteX2" fmla="*/ 987552 w 7498080"/>
              <a:gd name="connsiteY2" fmla="*/ 41268 h 1419137"/>
              <a:gd name="connsiteX3" fmla="*/ 1560576 w 7498080"/>
              <a:gd name="connsiteY3" fmla="*/ 224148 h 1419137"/>
              <a:gd name="connsiteX4" fmla="*/ 1645920 w 7498080"/>
              <a:gd name="connsiteY4" fmla="*/ 175380 h 1419137"/>
              <a:gd name="connsiteX5" fmla="*/ 1975104 w 7498080"/>
              <a:gd name="connsiteY5" fmla="*/ 467988 h 1419137"/>
              <a:gd name="connsiteX6" fmla="*/ 2462784 w 7498080"/>
              <a:gd name="connsiteY6" fmla="*/ 833748 h 1419137"/>
              <a:gd name="connsiteX7" fmla="*/ 2743200 w 7498080"/>
              <a:gd name="connsiteY7" fmla="*/ 1004436 h 1419137"/>
              <a:gd name="connsiteX8" fmla="*/ 3169920 w 7498080"/>
              <a:gd name="connsiteY8" fmla="*/ 1199508 h 1419137"/>
              <a:gd name="connsiteX9" fmla="*/ 3511296 w 7498080"/>
              <a:gd name="connsiteY9" fmla="*/ 1358004 h 1419137"/>
              <a:gd name="connsiteX10" fmla="*/ 3706368 w 7498080"/>
              <a:gd name="connsiteY10" fmla="*/ 1394580 h 1419137"/>
              <a:gd name="connsiteX11" fmla="*/ 4072128 w 7498080"/>
              <a:gd name="connsiteY11" fmla="*/ 1418964 h 1419137"/>
              <a:gd name="connsiteX12" fmla="*/ 4194048 w 7498080"/>
              <a:gd name="connsiteY12" fmla="*/ 1382388 h 1419137"/>
              <a:gd name="connsiteX13" fmla="*/ 4425696 w 7498080"/>
              <a:gd name="connsiteY13" fmla="*/ 1321428 h 1419137"/>
              <a:gd name="connsiteX14" fmla="*/ 4754880 w 7498080"/>
              <a:gd name="connsiteY14" fmla="*/ 1114164 h 1419137"/>
              <a:gd name="connsiteX15" fmla="*/ 5010912 w 7498080"/>
              <a:gd name="connsiteY15" fmla="*/ 760596 h 1419137"/>
              <a:gd name="connsiteX16" fmla="*/ 5242560 w 7498080"/>
              <a:gd name="connsiteY16" fmla="*/ 516756 h 1419137"/>
              <a:gd name="connsiteX17" fmla="*/ 5510784 w 7498080"/>
              <a:gd name="connsiteY17" fmla="*/ 358260 h 1419137"/>
              <a:gd name="connsiteX18" fmla="*/ 5779008 w 7498080"/>
              <a:gd name="connsiteY18" fmla="*/ 224148 h 1419137"/>
              <a:gd name="connsiteX19" fmla="*/ 6047232 w 7498080"/>
              <a:gd name="connsiteY19" fmla="*/ 138804 h 1419137"/>
              <a:gd name="connsiteX20" fmla="*/ 6339840 w 7498080"/>
              <a:gd name="connsiteY20" fmla="*/ 65652 h 1419137"/>
              <a:gd name="connsiteX21" fmla="*/ 6547104 w 7498080"/>
              <a:gd name="connsiteY21" fmla="*/ 53460 h 1419137"/>
              <a:gd name="connsiteX22" fmla="*/ 6778752 w 7498080"/>
              <a:gd name="connsiteY22" fmla="*/ 4692 h 1419137"/>
              <a:gd name="connsiteX23" fmla="*/ 7498080 w 7498080"/>
              <a:gd name="connsiteY23" fmla="*/ 4692 h 141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498080" h="1419137">
                <a:moveTo>
                  <a:pt x="0" y="41268"/>
                </a:moveTo>
                <a:cubicBezTo>
                  <a:pt x="179832" y="29076"/>
                  <a:pt x="359664" y="16884"/>
                  <a:pt x="524256" y="16884"/>
                </a:cubicBezTo>
                <a:cubicBezTo>
                  <a:pt x="688848" y="16884"/>
                  <a:pt x="814832" y="6724"/>
                  <a:pt x="987552" y="41268"/>
                </a:cubicBezTo>
                <a:cubicBezTo>
                  <a:pt x="1160272" y="75812"/>
                  <a:pt x="1450848" y="201796"/>
                  <a:pt x="1560576" y="224148"/>
                </a:cubicBezTo>
                <a:cubicBezTo>
                  <a:pt x="1670304" y="246500"/>
                  <a:pt x="1576832" y="134740"/>
                  <a:pt x="1645920" y="175380"/>
                </a:cubicBezTo>
                <a:cubicBezTo>
                  <a:pt x="1715008" y="216020"/>
                  <a:pt x="1838960" y="358260"/>
                  <a:pt x="1975104" y="467988"/>
                </a:cubicBezTo>
                <a:cubicBezTo>
                  <a:pt x="2111248" y="577716"/>
                  <a:pt x="2334768" y="744340"/>
                  <a:pt x="2462784" y="833748"/>
                </a:cubicBezTo>
                <a:cubicBezTo>
                  <a:pt x="2590800" y="923156"/>
                  <a:pt x="2625344" y="943476"/>
                  <a:pt x="2743200" y="1004436"/>
                </a:cubicBezTo>
                <a:cubicBezTo>
                  <a:pt x="2861056" y="1065396"/>
                  <a:pt x="3169920" y="1199508"/>
                  <a:pt x="3169920" y="1199508"/>
                </a:cubicBezTo>
                <a:cubicBezTo>
                  <a:pt x="3297936" y="1258436"/>
                  <a:pt x="3421888" y="1325492"/>
                  <a:pt x="3511296" y="1358004"/>
                </a:cubicBezTo>
                <a:cubicBezTo>
                  <a:pt x="3600704" y="1390516"/>
                  <a:pt x="3612896" y="1384420"/>
                  <a:pt x="3706368" y="1394580"/>
                </a:cubicBezTo>
                <a:cubicBezTo>
                  <a:pt x="3799840" y="1404740"/>
                  <a:pt x="3990848" y="1420996"/>
                  <a:pt x="4072128" y="1418964"/>
                </a:cubicBezTo>
                <a:cubicBezTo>
                  <a:pt x="4153408" y="1416932"/>
                  <a:pt x="4135120" y="1398644"/>
                  <a:pt x="4194048" y="1382388"/>
                </a:cubicBezTo>
                <a:cubicBezTo>
                  <a:pt x="4252976" y="1366132"/>
                  <a:pt x="4332224" y="1366132"/>
                  <a:pt x="4425696" y="1321428"/>
                </a:cubicBezTo>
                <a:cubicBezTo>
                  <a:pt x="4519168" y="1276724"/>
                  <a:pt x="4657344" y="1207636"/>
                  <a:pt x="4754880" y="1114164"/>
                </a:cubicBezTo>
                <a:cubicBezTo>
                  <a:pt x="4852416" y="1020692"/>
                  <a:pt x="4929632" y="860164"/>
                  <a:pt x="5010912" y="760596"/>
                </a:cubicBezTo>
                <a:cubicBezTo>
                  <a:pt x="5092192" y="661028"/>
                  <a:pt x="5159248" y="583812"/>
                  <a:pt x="5242560" y="516756"/>
                </a:cubicBezTo>
                <a:cubicBezTo>
                  <a:pt x="5325872" y="449700"/>
                  <a:pt x="5421376" y="407028"/>
                  <a:pt x="5510784" y="358260"/>
                </a:cubicBezTo>
                <a:cubicBezTo>
                  <a:pt x="5600192" y="309492"/>
                  <a:pt x="5689600" y="260724"/>
                  <a:pt x="5779008" y="224148"/>
                </a:cubicBezTo>
                <a:cubicBezTo>
                  <a:pt x="5868416" y="187572"/>
                  <a:pt x="5953760" y="165220"/>
                  <a:pt x="6047232" y="138804"/>
                </a:cubicBezTo>
                <a:cubicBezTo>
                  <a:pt x="6140704" y="112388"/>
                  <a:pt x="6256528" y="79876"/>
                  <a:pt x="6339840" y="65652"/>
                </a:cubicBezTo>
                <a:cubicBezTo>
                  <a:pt x="6423152" y="51428"/>
                  <a:pt x="6473952" y="63620"/>
                  <a:pt x="6547104" y="53460"/>
                </a:cubicBezTo>
                <a:cubicBezTo>
                  <a:pt x="6620256" y="43300"/>
                  <a:pt x="6620256" y="12820"/>
                  <a:pt x="6778752" y="4692"/>
                </a:cubicBezTo>
                <a:cubicBezTo>
                  <a:pt x="6937248" y="-3436"/>
                  <a:pt x="7217664" y="628"/>
                  <a:pt x="7498080" y="4692"/>
                </a:cubicBezTo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3211033" y="5230884"/>
            <a:ext cx="3088758" cy="446902"/>
          </a:xfrm>
          <a:custGeom>
            <a:avLst/>
            <a:gdLst>
              <a:gd name="connsiteX0" fmla="*/ 0 w 3088758"/>
              <a:gd name="connsiteY0" fmla="*/ 446902 h 446902"/>
              <a:gd name="connsiteX1" fmla="*/ 435934 w 3088758"/>
              <a:gd name="connsiteY1" fmla="*/ 335260 h 446902"/>
              <a:gd name="connsiteX2" fmla="*/ 882502 w 3088758"/>
              <a:gd name="connsiteY2" fmla="*/ 212986 h 446902"/>
              <a:gd name="connsiteX3" fmla="*/ 1212111 w 3088758"/>
              <a:gd name="connsiteY3" fmla="*/ 133242 h 446902"/>
              <a:gd name="connsiteX4" fmla="*/ 1430079 w 3088758"/>
              <a:gd name="connsiteY4" fmla="*/ 48181 h 446902"/>
              <a:gd name="connsiteX5" fmla="*/ 1658679 w 3088758"/>
              <a:gd name="connsiteY5" fmla="*/ 5651 h 446902"/>
              <a:gd name="connsiteX6" fmla="*/ 1860697 w 3088758"/>
              <a:gd name="connsiteY6" fmla="*/ 10967 h 446902"/>
              <a:gd name="connsiteX7" fmla="*/ 2142460 w 3088758"/>
              <a:gd name="connsiteY7" fmla="*/ 101344 h 446902"/>
              <a:gd name="connsiteX8" fmla="*/ 2594344 w 3088758"/>
              <a:gd name="connsiteY8" fmla="*/ 239567 h 446902"/>
              <a:gd name="connsiteX9" fmla="*/ 3088758 w 3088758"/>
              <a:gd name="connsiteY9" fmla="*/ 430953 h 44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8758" h="446902">
                <a:moveTo>
                  <a:pt x="0" y="446902"/>
                </a:moveTo>
                <a:lnTo>
                  <a:pt x="435934" y="335260"/>
                </a:lnTo>
                <a:lnTo>
                  <a:pt x="882502" y="212986"/>
                </a:lnTo>
                <a:cubicBezTo>
                  <a:pt x="1011865" y="179316"/>
                  <a:pt x="1120848" y="160709"/>
                  <a:pt x="1212111" y="133242"/>
                </a:cubicBezTo>
                <a:cubicBezTo>
                  <a:pt x="1303374" y="105774"/>
                  <a:pt x="1355651" y="69446"/>
                  <a:pt x="1430079" y="48181"/>
                </a:cubicBezTo>
                <a:cubicBezTo>
                  <a:pt x="1504507" y="26916"/>
                  <a:pt x="1586909" y="11853"/>
                  <a:pt x="1658679" y="5651"/>
                </a:cubicBezTo>
                <a:cubicBezTo>
                  <a:pt x="1730449" y="-551"/>
                  <a:pt x="1780067" y="-4982"/>
                  <a:pt x="1860697" y="10967"/>
                </a:cubicBezTo>
                <a:cubicBezTo>
                  <a:pt x="1941327" y="26916"/>
                  <a:pt x="2142460" y="101344"/>
                  <a:pt x="2142460" y="101344"/>
                </a:cubicBezTo>
                <a:cubicBezTo>
                  <a:pt x="2264734" y="139444"/>
                  <a:pt x="2436628" y="184632"/>
                  <a:pt x="2594344" y="239567"/>
                </a:cubicBezTo>
                <a:cubicBezTo>
                  <a:pt x="2752060" y="294502"/>
                  <a:pt x="2920409" y="362727"/>
                  <a:pt x="3088758" y="430953"/>
                </a:cubicBezTo>
              </a:path>
            </a:pathLst>
          </a:custGeom>
          <a:noFill/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266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Syncline</a:t>
            </a:r>
            <a:endParaRPr lang="en-US" dirty="0"/>
          </a:p>
        </p:txBody>
      </p:sp>
      <p:sp>
        <p:nvSpPr>
          <p:cNvPr id="301058" name="Rectangle 2"/>
          <p:cNvSpPr>
            <a:spLocks noChangeArrowheads="1"/>
          </p:cNvSpPr>
          <p:nvPr/>
        </p:nvSpPr>
        <p:spPr bwMode="auto">
          <a:xfrm>
            <a:off x="522288" y="979488"/>
            <a:ext cx="8450262" cy="526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301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987425"/>
            <a:ext cx="8477250" cy="514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1060" name="Text Box 4"/>
          <p:cNvSpPr txBox="1">
            <a:spLocks noChangeArrowheads="1"/>
          </p:cNvSpPr>
          <p:nvPr/>
        </p:nvSpPr>
        <p:spPr bwMode="auto">
          <a:xfrm>
            <a:off x="7827963" y="2843213"/>
            <a:ext cx="11668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Reflection</a:t>
            </a:r>
          </a:p>
        </p:txBody>
      </p:sp>
      <p:sp>
        <p:nvSpPr>
          <p:cNvPr id="301061" name="Text Box 5"/>
          <p:cNvSpPr txBox="1">
            <a:spLocks noChangeArrowheads="1"/>
          </p:cNvSpPr>
          <p:nvPr/>
        </p:nvSpPr>
        <p:spPr bwMode="auto">
          <a:xfrm>
            <a:off x="622300" y="2686050"/>
            <a:ext cx="1166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Reflection</a:t>
            </a:r>
          </a:p>
        </p:txBody>
      </p:sp>
      <p:sp>
        <p:nvSpPr>
          <p:cNvPr id="301062" name="Freeform 6"/>
          <p:cNvSpPr>
            <a:spLocks/>
          </p:cNvSpPr>
          <p:nvPr/>
        </p:nvSpPr>
        <p:spPr bwMode="auto">
          <a:xfrm>
            <a:off x="6977063" y="3028950"/>
            <a:ext cx="825500" cy="827088"/>
          </a:xfrm>
          <a:custGeom>
            <a:avLst/>
            <a:gdLst>
              <a:gd name="T0" fmla="*/ 0 w 520"/>
              <a:gd name="T1" fmla="*/ 521 h 521"/>
              <a:gd name="T2" fmla="*/ 347 w 520"/>
              <a:gd name="T3" fmla="*/ 325 h 521"/>
              <a:gd name="T4" fmla="*/ 145 w 520"/>
              <a:gd name="T5" fmla="*/ 174 h 521"/>
              <a:gd name="T6" fmla="*/ 520 w 520"/>
              <a:gd name="T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0" h="521">
                <a:moveTo>
                  <a:pt x="0" y="521"/>
                </a:moveTo>
                <a:cubicBezTo>
                  <a:pt x="161" y="452"/>
                  <a:pt x="323" y="383"/>
                  <a:pt x="347" y="325"/>
                </a:cubicBezTo>
                <a:cubicBezTo>
                  <a:pt x="371" y="267"/>
                  <a:pt x="116" y="228"/>
                  <a:pt x="145" y="174"/>
                </a:cubicBezTo>
                <a:cubicBezTo>
                  <a:pt x="174" y="120"/>
                  <a:pt x="347" y="60"/>
                  <a:pt x="52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063" name="Freeform 7"/>
          <p:cNvSpPr>
            <a:spLocks/>
          </p:cNvSpPr>
          <p:nvPr/>
        </p:nvSpPr>
        <p:spPr bwMode="auto">
          <a:xfrm flipH="1">
            <a:off x="1517650" y="2987675"/>
            <a:ext cx="825500" cy="827088"/>
          </a:xfrm>
          <a:custGeom>
            <a:avLst/>
            <a:gdLst>
              <a:gd name="T0" fmla="*/ 0 w 520"/>
              <a:gd name="T1" fmla="*/ 521 h 521"/>
              <a:gd name="T2" fmla="*/ 347 w 520"/>
              <a:gd name="T3" fmla="*/ 325 h 521"/>
              <a:gd name="T4" fmla="*/ 145 w 520"/>
              <a:gd name="T5" fmla="*/ 174 h 521"/>
              <a:gd name="T6" fmla="*/ 520 w 520"/>
              <a:gd name="T7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0" h="521">
                <a:moveTo>
                  <a:pt x="0" y="521"/>
                </a:moveTo>
                <a:cubicBezTo>
                  <a:pt x="161" y="452"/>
                  <a:pt x="323" y="383"/>
                  <a:pt x="347" y="325"/>
                </a:cubicBezTo>
                <a:cubicBezTo>
                  <a:pt x="371" y="267"/>
                  <a:pt x="116" y="228"/>
                  <a:pt x="145" y="174"/>
                </a:cubicBezTo>
                <a:cubicBezTo>
                  <a:pt x="174" y="120"/>
                  <a:pt x="347" y="60"/>
                  <a:pt x="52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064" name="Text Box 8"/>
          <p:cNvSpPr txBox="1">
            <a:spLocks noChangeArrowheads="1"/>
          </p:cNvSpPr>
          <p:nvPr/>
        </p:nvSpPr>
        <p:spPr bwMode="auto">
          <a:xfrm>
            <a:off x="1154113" y="4379913"/>
            <a:ext cx="1289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>
                <a:latin typeface="Arial" panose="020B0604020202020204" pitchFamily="34" charset="0"/>
              </a:rPr>
              <a:t>Subsurface</a:t>
            </a:r>
          </a:p>
          <a:p>
            <a:r>
              <a:rPr lang="en-US" altLang="en-US" sz="1600" b="1">
                <a:latin typeface="Arial" panose="020B0604020202020204" pitchFamily="34" charset="0"/>
              </a:rPr>
              <a:t>Interface</a:t>
            </a:r>
          </a:p>
        </p:txBody>
      </p:sp>
      <p:sp>
        <p:nvSpPr>
          <p:cNvPr id="301065" name="Freeform 9"/>
          <p:cNvSpPr>
            <a:spLocks/>
          </p:cNvSpPr>
          <p:nvPr/>
        </p:nvSpPr>
        <p:spPr bwMode="auto">
          <a:xfrm>
            <a:off x="558800" y="3902075"/>
            <a:ext cx="746125" cy="811213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066" name="Oval 10"/>
          <p:cNvSpPr>
            <a:spLocks noChangeArrowheads="1"/>
          </p:cNvSpPr>
          <p:nvPr/>
        </p:nvSpPr>
        <p:spPr bwMode="auto">
          <a:xfrm>
            <a:off x="4846638" y="5176838"/>
            <a:ext cx="127000" cy="127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Freeform 2"/>
          <p:cNvSpPr/>
          <p:nvPr/>
        </p:nvSpPr>
        <p:spPr bwMode="auto">
          <a:xfrm>
            <a:off x="890016" y="3828288"/>
            <a:ext cx="7583424" cy="1882995"/>
          </a:xfrm>
          <a:custGeom>
            <a:avLst/>
            <a:gdLst>
              <a:gd name="connsiteX0" fmla="*/ 0 w 7583424"/>
              <a:gd name="connsiteY0" fmla="*/ 12192 h 1882995"/>
              <a:gd name="connsiteX1" fmla="*/ 719328 w 7583424"/>
              <a:gd name="connsiteY1" fmla="*/ 12192 h 1882995"/>
              <a:gd name="connsiteX2" fmla="*/ 1328928 w 7583424"/>
              <a:gd name="connsiteY2" fmla="*/ 97536 h 1882995"/>
              <a:gd name="connsiteX3" fmla="*/ 1901952 w 7583424"/>
              <a:gd name="connsiteY3" fmla="*/ 158496 h 1882995"/>
              <a:gd name="connsiteX4" fmla="*/ 2389632 w 7583424"/>
              <a:gd name="connsiteY4" fmla="*/ 280416 h 1882995"/>
              <a:gd name="connsiteX5" fmla="*/ 2816352 w 7583424"/>
              <a:gd name="connsiteY5" fmla="*/ 426720 h 1882995"/>
              <a:gd name="connsiteX6" fmla="*/ 3340608 w 7583424"/>
              <a:gd name="connsiteY6" fmla="*/ 633984 h 1882995"/>
              <a:gd name="connsiteX7" fmla="*/ 3913632 w 7583424"/>
              <a:gd name="connsiteY7" fmla="*/ 914400 h 1882995"/>
              <a:gd name="connsiteX8" fmla="*/ 4242816 w 7583424"/>
              <a:gd name="connsiteY8" fmla="*/ 1085088 h 1882995"/>
              <a:gd name="connsiteX9" fmla="*/ 4559808 w 7583424"/>
              <a:gd name="connsiteY9" fmla="*/ 1292352 h 1882995"/>
              <a:gd name="connsiteX10" fmla="*/ 4876800 w 7583424"/>
              <a:gd name="connsiteY10" fmla="*/ 1487424 h 1882995"/>
              <a:gd name="connsiteX11" fmla="*/ 5437632 w 7583424"/>
              <a:gd name="connsiteY11" fmla="*/ 1877568 h 1882995"/>
              <a:gd name="connsiteX12" fmla="*/ 5071872 w 7583424"/>
              <a:gd name="connsiteY12" fmla="*/ 1706880 h 1882995"/>
              <a:gd name="connsiteX13" fmla="*/ 4657344 w 7583424"/>
              <a:gd name="connsiteY13" fmla="*/ 1584960 h 1882995"/>
              <a:gd name="connsiteX14" fmla="*/ 4194048 w 7583424"/>
              <a:gd name="connsiteY14" fmla="*/ 1426464 h 1882995"/>
              <a:gd name="connsiteX15" fmla="*/ 3889248 w 7583424"/>
              <a:gd name="connsiteY15" fmla="*/ 1414272 h 1882995"/>
              <a:gd name="connsiteX16" fmla="*/ 3389376 w 7583424"/>
              <a:gd name="connsiteY16" fmla="*/ 1536192 h 1882995"/>
              <a:gd name="connsiteX17" fmla="*/ 2987040 w 7583424"/>
              <a:gd name="connsiteY17" fmla="*/ 1706880 h 1882995"/>
              <a:gd name="connsiteX18" fmla="*/ 2340864 w 7583424"/>
              <a:gd name="connsiteY18" fmla="*/ 1828800 h 1882995"/>
              <a:gd name="connsiteX19" fmla="*/ 3145536 w 7583424"/>
              <a:gd name="connsiteY19" fmla="*/ 1353312 h 1882995"/>
              <a:gd name="connsiteX20" fmla="*/ 3730752 w 7583424"/>
              <a:gd name="connsiteY20" fmla="*/ 999744 h 1882995"/>
              <a:gd name="connsiteX21" fmla="*/ 4572000 w 7583424"/>
              <a:gd name="connsiteY21" fmla="*/ 548640 h 1882995"/>
              <a:gd name="connsiteX22" fmla="*/ 5205984 w 7583424"/>
              <a:gd name="connsiteY22" fmla="*/ 256032 h 1882995"/>
              <a:gd name="connsiteX23" fmla="*/ 5583936 w 7583424"/>
              <a:gd name="connsiteY23" fmla="*/ 170688 h 1882995"/>
              <a:gd name="connsiteX24" fmla="*/ 6242304 w 7583424"/>
              <a:gd name="connsiteY24" fmla="*/ 73152 h 1882995"/>
              <a:gd name="connsiteX25" fmla="*/ 6632448 w 7583424"/>
              <a:gd name="connsiteY25" fmla="*/ 36576 h 1882995"/>
              <a:gd name="connsiteX26" fmla="*/ 7583424 w 7583424"/>
              <a:gd name="connsiteY26" fmla="*/ 0 h 1882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583424" h="1882995">
                <a:moveTo>
                  <a:pt x="0" y="12192"/>
                </a:moveTo>
                <a:cubicBezTo>
                  <a:pt x="248920" y="5080"/>
                  <a:pt x="497840" y="-2032"/>
                  <a:pt x="719328" y="12192"/>
                </a:cubicBezTo>
                <a:cubicBezTo>
                  <a:pt x="940816" y="26416"/>
                  <a:pt x="1131824" y="73152"/>
                  <a:pt x="1328928" y="97536"/>
                </a:cubicBezTo>
                <a:cubicBezTo>
                  <a:pt x="1526032" y="121920"/>
                  <a:pt x="1725168" y="128016"/>
                  <a:pt x="1901952" y="158496"/>
                </a:cubicBezTo>
                <a:cubicBezTo>
                  <a:pt x="2078736" y="188976"/>
                  <a:pt x="2237232" y="235712"/>
                  <a:pt x="2389632" y="280416"/>
                </a:cubicBezTo>
                <a:cubicBezTo>
                  <a:pt x="2542032" y="325120"/>
                  <a:pt x="2657856" y="367792"/>
                  <a:pt x="2816352" y="426720"/>
                </a:cubicBezTo>
                <a:cubicBezTo>
                  <a:pt x="2974848" y="485648"/>
                  <a:pt x="3157728" y="552704"/>
                  <a:pt x="3340608" y="633984"/>
                </a:cubicBezTo>
                <a:cubicBezTo>
                  <a:pt x="3523488" y="715264"/>
                  <a:pt x="3763264" y="839216"/>
                  <a:pt x="3913632" y="914400"/>
                </a:cubicBezTo>
                <a:cubicBezTo>
                  <a:pt x="4064000" y="989584"/>
                  <a:pt x="4135120" y="1022096"/>
                  <a:pt x="4242816" y="1085088"/>
                </a:cubicBezTo>
                <a:cubicBezTo>
                  <a:pt x="4350512" y="1148080"/>
                  <a:pt x="4454144" y="1225296"/>
                  <a:pt x="4559808" y="1292352"/>
                </a:cubicBezTo>
                <a:cubicBezTo>
                  <a:pt x="4665472" y="1359408"/>
                  <a:pt x="4730496" y="1389888"/>
                  <a:pt x="4876800" y="1487424"/>
                </a:cubicBezTo>
                <a:cubicBezTo>
                  <a:pt x="5023104" y="1584960"/>
                  <a:pt x="5405120" y="1840992"/>
                  <a:pt x="5437632" y="1877568"/>
                </a:cubicBezTo>
                <a:cubicBezTo>
                  <a:pt x="5470144" y="1914144"/>
                  <a:pt x="5201920" y="1755648"/>
                  <a:pt x="5071872" y="1706880"/>
                </a:cubicBezTo>
                <a:cubicBezTo>
                  <a:pt x="4941824" y="1658112"/>
                  <a:pt x="4803648" y="1631696"/>
                  <a:pt x="4657344" y="1584960"/>
                </a:cubicBezTo>
                <a:cubicBezTo>
                  <a:pt x="4511040" y="1538224"/>
                  <a:pt x="4322064" y="1454912"/>
                  <a:pt x="4194048" y="1426464"/>
                </a:cubicBezTo>
                <a:cubicBezTo>
                  <a:pt x="4066032" y="1398016"/>
                  <a:pt x="4023360" y="1395984"/>
                  <a:pt x="3889248" y="1414272"/>
                </a:cubicBezTo>
                <a:cubicBezTo>
                  <a:pt x="3755136" y="1432560"/>
                  <a:pt x="3539744" y="1487424"/>
                  <a:pt x="3389376" y="1536192"/>
                </a:cubicBezTo>
                <a:cubicBezTo>
                  <a:pt x="3239008" y="1584960"/>
                  <a:pt x="3161792" y="1658112"/>
                  <a:pt x="2987040" y="1706880"/>
                </a:cubicBezTo>
                <a:cubicBezTo>
                  <a:pt x="2812288" y="1755648"/>
                  <a:pt x="2314448" y="1887728"/>
                  <a:pt x="2340864" y="1828800"/>
                </a:cubicBezTo>
                <a:cubicBezTo>
                  <a:pt x="2367280" y="1769872"/>
                  <a:pt x="3145536" y="1353312"/>
                  <a:pt x="3145536" y="1353312"/>
                </a:cubicBezTo>
                <a:cubicBezTo>
                  <a:pt x="3377184" y="1215136"/>
                  <a:pt x="3493008" y="1133856"/>
                  <a:pt x="3730752" y="999744"/>
                </a:cubicBezTo>
                <a:cubicBezTo>
                  <a:pt x="3968496" y="865632"/>
                  <a:pt x="4326128" y="672592"/>
                  <a:pt x="4572000" y="548640"/>
                </a:cubicBezTo>
                <a:cubicBezTo>
                  <a:pt x="4817872" y="424688"/>
                  <a:pt x="5037328" y="319024"/>
                  <a:pt x="5205984" y="256032"/>
                </a:cubicBezTo>
                <a:cubicBezTo>
                  <a:pt x="5374640" y="193040"/>
                  <a:pt x="5411216" y="201168"/>
                  <a:pt x="5583936" y="170688"/>
                </a:cubicBezTo>
                <a:cubicBezTo>
                  <a:pt x="5756656" y="140208"/>
                  <a:pt x="6067552" y="95504"/>
                  <a:pt x="6242304" y="73152"/>
                </a:cubicBezTo>
                <a:cubicBezTo>
                  <a:pt x="6417056" y="50800"/>
                  <a:pt x="6408928" y="48768"/>
                  <a:pt x="6632448" y="36576"/>
                </a:cubicBezTo>
                <a:cubicBezTo>
                  <a:pt x="6855968" y="24384"/>
                  <a:pt x="7219696" y="12192"/>
                  <a:pt x="7583424" y="0"/>
                </a:cubicBezTo>
              </a:path>
            </a:pathLst>
          </a:cu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Freeform 12"/>
          <p:cNvSpPr/>
          <p:nvPr/>
        </p:nvSpPr>
        <p:spPr bwMode="auto">
          <a:xfrm>
            <a:off x="1036320" y="3847980"/>
            <a:ext cx="7498080" cy="1419137"/>
          </a:xfrm>
          <a:custGeom>
            <a:avLst/>
            <a:gdLst>
              <a:gd name="connsiteX0" fmla="*/ 0 w 7498080"/>
              <a:gd name="connsiteY0" fmla="*/ 41268 h 1419137"/>
              <a:gd name="connsiteX1" fmla="*/ 524256 w 7498080"/>
              <a:gd name="connsiteY1" fmla="*/ 16884 h 1419137"/>
              <a:gd name="connsiteX2" fmla="*/ 987552 w 7498080"/>
              <a:gd name="connsiteY2" fmla="*/ 41268 h 1419137"/>
              <a:gd name="connsiteX3" fmla="*/ 1560576 w 7498080"/>
              <a:gd name="connsiteY3" fmla="*/ 224148 h 1419137"/>
              <a:gd name="connsiteX4" fmla="*/ 1645920 w 7498080"/>
              <a:gd name="connsiteY4" fmla="*/ 175380 h 1419137"/>
              <a:gd name="connsiteX5" fmla="*/ 1975104 w 7498080"/>
              <a:gd name="connsiteY5" fmla="*/ 467988 h 1419137"/>
              <a:gd name="connsiteX6" fmla="*/ 2462784 w 7498080"/>
              <a:gd name="connsiteY6" fmla="*/ 833748 h 1419137"/>
              <a:gd name="connsiteX7" fmla="*/ 2743200 w 7498080"/>
              <a:gd name="connsiteY7" fmla="*/ 1004436 h 1419137"/>
              <a:gd name="connsiteX8" fmla="*/ 3169920 w 7498080"/>
              <a:gd name="connsiteY8" fmla="*/ 1199508 h 1419137"/>
              <a:gd name="connsiteX9" fmla="*/ 3511296 w 7498080"/>
              <a:gd name="connsiteY9" fmla="*/ 1358004 h 1419137"/>
              <a:gd name="connsiteX10" fmla="*/ 3706368 w 7498080"/>
              <a:gd name="connsiteY10" fmla="*/ 1394580 h 1419137"/>
              <a:gd name="connsiteX11" fmla="*/ 4072128 w 7498080"/>
              <a:gd name="connsiteY11" fmla="*/ 1418964 h 1419137"/>
              <a:gd name="connsiteX12" fmla="*/ 4194048 w 7498080"/>
              <a:gd name="connsiteY12" fmla="*/ 1382388 h 1419137"/>
              <a:gd name="connsiteX13" fmla="*/ 4425696 w 7498080"/>
              <a:gd name="connsiteY13" fmla="*/ 1321428 h 1419137"/>
              <a:gd name="connsiteX14" fmla="*/ 4754880 w 7498080"/>
              <a:gd name="connsiteY14" fmla="*/ 1114164 h 1419137"/>
              <a:gd name="connsiteX15" fmla="*/ 5010912 w 7498080"/>
              <a:gd name="connsiteY15" fmla="*/ 760596 h 1419137"/>
              <a:gd name="connsiteX16" fmla="*/ 5242560 w 7498080"/>
              <a:gd name="connsiteY16" fmla="*/ 516756 h 1419137"/>
              <a:gd name="connsiteX17" fmla="*/ 5510784 w 7498080"/>
              <a:gd name="connsiteY17" fmla="*/ 358260 h 1419137"/>
              <a:gd name="connsiteX18" fmla="*/ 5779008 w 7498080"/>
              <a:gd name="connsiteY18" fmla="*/ 224148 h 1419137"/>
              <a:gd name="connsiteX19" fmla="*/ 6047232 w 7498080"/>
              <a:gd name="connsiteY19" fmla="*/ 138804 h 1419137"/>
              <a:gd name="connsiteX20" fmla="*/ 6339840 w 7498080"/>
              <a:gd name="connsiteY20" fmla="*/ 65652 h 1419137"/>
              <a:gd name="connsiteX21" fmla="*/ 6547104 w 7498080"/>
              <a:gd name="connsiteY21" fmla="*/ 53460 h 1419137"/>
              <a:gd name="connsiteX22" fmla="*/ 6778752 w 7498080"/>
              <a:gd name="connsiteY22" fmla="*/ 4692 h 1419137"/>
              <a:gd name="connsiteX23" fmla="*/ 7498080 w 7498080"/>
              <a:gd name="connsiteY23" fmla="*/ 4692 h 141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498080" h="1419137">
                <a:moveTo>
                  <a:pt x="0" y="41268"/>
                </a:moveTo>
                <a:cubicBezTo>
                  <a:pt x="179832" y="29076"/>
                  <a:pt x="359664" y="16884"/>
                  <a:pt x="524256" y="16884"/>
                </a:cubicBezTo>
                <a:cubicBezTo>
                  <a:pt x="688848" y="16884"/>
                  <a:pt x="814832" y="6724"/>
                  <a:pt x="987552" y="41268"/>
                </a:cubicBezTo>
                <a:cubicBezTo>
                  <a:pt x="1160272" y="75812"/>
                  <a:pt x="1450848" y="201796"/>
                  <a:pt x="1560576" y="224148"/>
                </a:cubicBezTo>
                <a:cubicBezTo>
                  <a:pt x="1670304" y="246500"/>
                  <a:pt x="1576832" y="134740"/>
                  <a:pt x="1645920" y="175380"/>
                </a:cubicBezTo>
                <a:cubicBezTo>
                  <a:pt x="1715008" y="216020"/>
                  <a:pt x="1838960" y="358260"/>
                  <a:pt x="1975104" y="467988"/>
                </a:cubicBezTo>
                <a:cubicBezTo>
                  <a:pt x="2111248" y="577716"/>
                  <a:pt x="2334768" y="744340"/>
                  <a:pt x="2462784" y="833748"/>
                </a:cubicBezTo>
                <a:cubicBezTo>
                  <a:pt x="2590800" y="923156"/>
                  <a:pt x="2625344" y="943476"/>
                  <a:pt x="2743200" y="1004436"/>
                </a:cubicBezTo>
                <a:cubicBezTo>
                  <a:pt x="2861056" y="1065396"/>
                  <a:pt x="3169920" y="1199508"/>
                  <a:pt x="3169920" y="1199508"/>
                </a:cubicBezTo>
                <a:cubicBezTo>
                  <a:pt x="3297936" y="1258436"/>
                  <a:pt x="3421888" y="1325492"/>
                  <a:pt x="3511296" y="1358004"/>
                </a:cubicBezTo>
                <a:cubicBezTo>
                  <a:pt x="3600704" y="1390516"/>
                  <a:pt x="3612896" y="1384420"/>
                  <a:pt x="3706368" y="1394580"/>
                </a:cubicBezTo>
                <a:cubicBezTo>
                  <a:pt x="3799840" y="1404740"/>
                  <a:pt x="3990848" y="1420996"/>
                  <a:pt x="4072128" y="1418964"/>
                </a:cubicBezTo>
                <a:cubicBezTo>
                  <a:pt x="4153408" y="1416932"/>
                  <a:pt x="4135120" y="1398644"/>
                  <a:pt x="4194048" y="1382388"/>
                </a:cubicBezTo>
                <a:cubicBezTo>
                  <a:pt x="4252976" y="1366132"/>
                  <a:pt x="4332224" y="1366132"/>
                  <a:pt x="4425696" y="1321428"/>
                </a:cubicBezTo>
                <a:cubicBezTo>
                  <a:pt x="4519168" y="1276724"/>
                  <a:pt x="4657344" y="1207636"/>
                  <a:pt x="4754880" y="1114164"/>
                </a:cubicBezTo>
                <a:cubicBezTo>
                  <a:pt x="4852416" y="1020692"/>
                  <a:pt x="4929632" y="860164"/>
                  <a:pt x="5010912" y="760596"/>
                </a:cubicBezTo>
                <a:cubicBezTo>
                  <a:pt x="5092192" y="661028"/>
                  <a:pt x="5159248" y="583812"/>
                  <a:pt x="5242560" y="516756"/>
                </a:cubicBezTo>
                <a:cubicBezTo>
                  <a:pt x="5325872" y="449700"/>
                  <a:pt x="5421376" y="407028"/>
                  <a:pt x="5510784" y="358260"/>
                </a:cubicBezTo>
                <a:cubicBezTo>
                  <a:pt x="5600192" y="309492"/>
                  <a:pt x="5689600" y="260724"/>
                  <a:pt x="5779008" y="224148"/>
                </a:cubicBezTo>
                <a:cubicBezTo>
                  <a:pt x="5868416" y="187572"/>
                  <a:pt x="5953760" y="165220"/>
                  <a:pt x="6047232" y="138804"/>
                </a:cubicBezTo>
                <a:cubicBezTo>
                  <a:pt x="6140704" y="112388"/>
                  <a:pt x="6256528" y="79876"/>
                  <a:pt x="6339840" y="65652"/>
                </a:cubicBezTo>
                <a:cubicBezTo>
                  <a:pt x="6423152" y="51428"/>
                  <a:pt x="6473952" y="63620"/>
                  <a:pt x="6547104" y="53460"/>
                </a:cubicBezTo>
                <a:cubicBezTo>
                  <a:pt x="6620256" y="43300"/>
                  <a:pt x="6620256" y="12820"/>
                  <a:pt x="6778752" y="4692"/>
                </a:cubicBezTo>
                <a:cubicBezTo>
                  <a:pt x="6937248" y="-3436"/>
                  <a:pt x="7217664" y="628"/>
                  <a:pt x="7498080" y="4692"/>
                </a:cubicBezTo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912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24481</TotalTime>
  <Words>257</Words>
  <Application>Microsoft Macintosh PowerPoint</Application>
  <PresentationFormat>On-screen Show (4:3)</PresentationFormat>
  <Paragraphs>35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Exercise:  Imaging an Anticline</vt:lpstr>
      <vt:lpstr>An Anticline</vt:lpstr>
      <vt:lpstr>An Anticline</vt:lpstr>
      <vt:lpstr>A Syncline</vt:lpstr>
      <vt:lpstr>A Syncline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224</cp:revision>
  <cp:lastPrinted>2001-11-26T19:56:19Z</cp:lastPrinted>
  <dcterms:created xsi:type="dcterms:W3CDTF">2001-11-20T13:29:42Z</dcterms:created>
  <dcterms:modified xsi:type="dcterms:W3CDTF">2015-11-11T20:21:00Z</dcterms:modified>
</cp:coreProperties>
</file>