
<file path=[Content_Types].xml><?xml version="1.0" encoding="utf-8"?>
<Types xmlns="http://schemas.openxmlformats.org/package/2006/content-types">
  <Default Extension="xml" ContentType="application/xml"/>
  <Default Extension="wmf" ContentType="image/x-wmf"/>
  <Default Extension="jpeg" ContentType="image/jpeg"/>
  <Default Extension="jpg" ContentType="image/jpeg"/>
  <Default Extension="rels" ContentType="application/vnd.openxmlformats-package.relationships+xml"/>
  <Default Extension="vml" ContentType="application/vnd.openxmlformats-officedocument.vmlDrawing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embeddings/oleObject1.bin" ContentType="application/vnd.openxmlformats-officedocument.oleObject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1.xml" ContentType="application/vnd.openxmlformats-officedocument.presentationml.tags+xml"/>
  <Override PartName="/ppt/notesSlides/notesSlide17.xml" ContentType="application/vnd.openxmlformats-officedocument.presentationml.notesSlide+xml"/>
  <Override PartName="/ppt/tags/tag2.xml" ContentType="application/vnd.openxmlformats-officedocument.presentationml.tags+xml"/>
  <Override PartName="/ppt/notesSlides/notesSlide18.xml" ContentType="application/vnd.openxmlformats-officedocument.presentationml.notesSlide+xml"/>
  <Override PartName="/ppt/tags/tag3.xml" ContentType="application/vnd.openxmlformats-officedocument.presentationml.tags+xml"/>
  <Override PartName="/ppt/notesSlides/notesSlide19.xml" ContentType="application/vnd.openxmlformats-officedocument.presentationml.notesSlide+xml"/>
  <Override PartName="/ppt/tags/tag4.xml" ContentType="application/vnd.openxmlformats-officedocument.presentationml.tags+xml"/>
  <Override PartName="/ppt/notesSlides/notesSlide20.xml" ContentType="application/vnd.openxmlformats-officedocument.presentationml.notesSlide+xml"/>
  <Override PartName="/ppt/tags/tag5.xml" ContentType="application/vnd.openxmlformats-officedocument.presentationml.tags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embeddings/oleObject2.bin" ContentType="application/vnd.openxmlformats-officedocument.oleObject"/>
  <Override PartName="/ppt/embeddings/oleObject3.bin" ContentType="application/vnd.openxmlformats-officedocument.oleObject"/>
  <Override PartName="/ppt/embeddings/oleObject4.bin" ContentType="application/vnd.openxmlformats-officedocument.oleObject"/>
  <Override PartName="/ppt/embeddings/oleObject5.bin" ContentType="application/vnd.openxmlformats-officedocument.oleObject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63"/>
  </p:notesMasterIdLst>
  <p:handoutMasterIdLst>
    <p:handoutMasterId r:id="rId64"/>
  </p:handoutMasterIdLst>
  <p:sldIdLst>
    <p:sldId id="309" r:id="rId2"/>
    <p:sldId id="439" r:id="rId3"/>
    <p:sldId id="440" r:id="rId4"/>
    <p:sldId id="441" r:id="rId5"/>
    <p:sldId id="443" r:id="rId6"/>
    <p:sldId id="444" r:id="rId7"/>
    <p:sldId id="445" r:id="rId8"/>
    <p:sldId id="498" r:id="rId9"/>
    <p:sldId id="446" r:id="rId10"/>
    <p:sldId id="447" r:id="rId11"/>
    <p:sldId id="448" r:id="rId12"/>
    <p:sldId id="449" r:id="rId13"/>
    <p:sldId id="450" r:id="rId14"/>
    <p:sldId id="451" r:id="rId15"/>
    <p:sldId id="452" r:id="rId16"/>
    <p:sldId id="453" r:id="rId17"/>
    <p:sldId id="454" r:id="rId18"/>
    <p:sldId id="455" r:id="rId19"/>
    <p:sldId id="456" r:id="rId20"/>
    <p:sldId id="457" r:id="rId21"/>
    <p:sldId id="458" r:id="rId22"/>
    <p:sldId id="459" r:id="rId23"/>
    <p:sldId id="460" r:id="rId24"/>
    <p:sldId id="461" r:id="rId25"/>
    <p:sldId id="462" r:id="rId26"/>
    <p:sldId id="463" r:id="rId27"/>
    <p:sldId id="464" r:id="rId28"/>
    <p:sldId id="465" r:id="rId29"/>
    <p:sldId id="466" r:id="rId30"/>
    <p:sldId id="467" r:id="rId31"/>
    <p:sldId id="468" r:id="rId32"/>
    <p:sldId id="473" r:id="rId33"/>
    <p:sldId id="469" r:id="rId34"/>
    <p:sldId id="470" r:id="rId35"/>
    <p:sldId id="471" r:id="rId36"/>
    <p:sldId id="472" r:id="rId37"/>
    <p:sldId id="474" r:id="rId38"/>
    <p:sldId id="475" r:id="rId39"/>
    <p:sldId id="476" r:id="rId40"/>
    <p:sldId id="477" r:id="rId41"/>
    <p:sldId id="478" r:id="rId42"/>
    <p:sldId id="479" r:id="rId43"/>
    <p:sldId id="480" r:id="rId44"/>
    <p:sldId id="481" r:id="rId45"/>
    <p:sldId id="482" r:id="rId46"/>
    <p:sldId id="483" r:id="rId47"/>
    <p:sldId id="484" r:id="rId48"/>
    <p:sldId id="485" r:id="rId49"/>
    <p:sldId id="486" r:id="rId50"/>
    <p:sldId id="487" r:id="rId51"/>
    <p:sldId id="488" r:id="rId52"/>
    <p:sldId id="489" r:id="rId53"/>
    <p:sldId id="490" r:id="rId54"/>
    <p:sldId id="491" r:id="rId55"/>
    <p:sldId id="492" r:id="rId56"/>
    <p:sldId id="493" r:id="rId57"/>
    <p:sldId id="494" r:id="rId58"/>
    <p:sldId id="495" r:id="rId59"/>
    <p:sldId id="496" r:id="rId60"/>
    <p:sldId id="497" r:id="rId61"/>
    <p:sldId id="437" r:id="rId62"/>
  </p:sldIdLst>
  <p:sldSz cx="9144000" cy="6858000" type="screen4x3"/>
  <p:notesSz cx="9271000" cy="6985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20" userDrawn="1">
          <p15:clr>
            <a:srgbClr val="A4A3A4"/>
          </p15:clr>
        </p15:guide>
        <p15:guide id="2" pos="292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200">
          <p15:clr>
            <a:srgbClr val="A4A3A4"/>
          </p15:clr>
        </p15:guide>
        <p15:guide id="2" pos="292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CCECFF"/>
    <a:srgbClr val="FFFFCC"/>
    <a:srgbClr val="FFFF66"/>
    <a:srgbClr val="006600"/>
    <a:srgbClr val="000000"/>
    <a:srgbClr val="9900CC"/>
    <a:srgbClr val="FF00FF"/>
    <a:srgbClr val="003300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8022" autoAdjust="0"/>
  </p:normalViewPr>
  <p:slideViewPr>
    <p:cSldViewPr snapToGrid="0">
      <p:cViewPr varScale="1">
        <p:scale>
          <a:sx n="64" d="100"/>
          <a:sy n="64" d="100"/>
        </p:scale>
        <p:origin x="-1896" y="-96"/>
      </p:cViewPr>
      <p:guideLst>
        <p:guide orient="horz" pos="720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3386"/>
    </p:cViewPr>
  </p:sorterViewPr>
  <p:notesViewPr>
    <p:cSldViewPr snapToGrid="0">
      <p:cViewPr>
        <p:scale>
          <a:sx n="75" d="100"/>
          <a:sy n="75" d="100"/>
        </p:scale>
        <p:origin x="-702" y="1926"/>
      </p:cViewPr>
      <p:guideLst>
        <p:guide orient="horz" pos="2200"/>
        <p:guide pos="292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3" Type="http://schemas.openxmlformats.org/officeDocument/2006/relationships/notesMaster" Target="notesMasters/notesMaster1.xml"/><Relationship Id="rId64" Type="http://schemas.openxmlformats.org/officeDocument/2006/relationships/handoutMaster" Target="handoutMasters/handoutMaster1.xml"/><Relationship Id="rId65" Type="http://schemas.openxmlformats.org/officeDocument/2006/relationships/printerSettings" Target="printerSettings/printerSettings1.bin"/><Relationship Id="rId66" Type="http://schemas.openxmlformats.org/officeDocument/2006/relationships/presProps" Target="presProps.xml"/><Relationship Id="rId67" Type="http://schemas.openxmlformats.org/officeDocument/2006/relationships/viewProps" Target="viewProps.xml"/><Relationship Id="rId68" Type="http://schemas.openxmlformats.org/officeDocument/2006/relationships/theme" Target="theme/theme1.xml"/><Relationship Id="rId69" Type="http://schemas.openxmlformats.org/officeDocument/2006/relationships/tableStyles" Target="tableStyles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51450" y="0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634163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51450" y="6634163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0C40C13-24E2-4FA0-9644-2103F379F421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6008800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51450" y="0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89250" y="523875"/>
            <a:ext cx="3492500" cy="26193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7100" y="3317875"/>
            <a:ext cx="7416800" cy="3143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634163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51450" y="6634163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CFA5B1C5-F8F7-4C25-81AE-ECFF46DF10B2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6218174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7.xml"/></Relationships>
</file>

<file path=ppt/notesSlides/_rels/notesSlide3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8.xml"/></Relationships>
</file>

<file path=ppt/notesSlides/_rels/notesSlide3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9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0.xml"/></Relationships>
</file>

<file path=ppt/notesSlides/_rels/notesSlide4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1.xml"/></Relationships>
</file>

<file path=ppt/notesSlides/_rels/notesSlide4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2.xml"/></Relationships>
</file>

<file path=ppt/notesSlides/_rels/notesSlide4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3.xml"/></Relationships>
</file>

<file path=ppt/notesSlides/_rels/notesSlide4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4.xml"/></Relationships>
</file>

<file path=ppt/notesSlides/_rels/notesSlide4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5.xml"/></Relationships>
</file>

<file path=ppt/notesSlides/_rels/notesSlide4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6.xml"/></Relationships>
</file>

<file path=ppt/notesSlides/_rels/notesSlide4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7.xml"/></Relationships>
</file>

<file path=ppt/notesSlides/_rels/notesSlide4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8.xml"/></Relationships>
</file>

<file path=ppt/notesSlides/_rels/notesSlide4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9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0.xml"/></Relationships>
</file>

<file path=ppt/notesSlides/_rels/notesSlide5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1.xml"/></Relationships>
</file>

<file path=ppt/notesSlides/_rels/notesSlide5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2.xml"/></Relationships>
</file>

<file path=ppt/notesSlides/_rels/notesSlide5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3.xml"/></Relationships>
</file>

<file path=ppt/notesSlides/_rels/notesSlide5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4.xml"/></Relationships>
</file>

<file path=ppt/notesSlides/_rels/notesSlide5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5.xml"/></Relationships>
</file>

<file path=ppt/notesSlides/_rels/notesSlide5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6.xml"/></Relationships>
</file>

<file path=ppt/notesSlides/_rels/notesSlide5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7.xml"/></Relationships>
</file>

<file path=ppt/notesSlides/_rels/notesSlide5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8.xml"/></Relationships>
</file>

<file path=ppt/notesSlides/_rels/notesSlide5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9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6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0.xml"/></Relationships>
</file>

<file path=ppt/notesSlides/_rels/notesSlide6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1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dirty="0" smtClean="0"/>
              <a:t>This </a:t>
            </a:r>
            <a:r>
              <a:rPr lang="en-US" dirty="0" smtClean="0"/>
              <a:t>unit is </a:t>
            </a:r>
            <a:r>
              <a:rPr lang="en-US" dirty="0" smtClean="0"/>
              <a:t>an </a:t>
            </a:r>
            <a:r>
              <a:rPr lang="en-US" dirty="0" smtClean="0"/>
              <a:t>overview of seismic data </a:t>
            </a:r>
            <a:r>
              <a:rPr lang="en-US" dirty="0" smtClean="0"/>
              <a:t>processing,</a:t>
            </a:r>
            <a:r>
              <a:rPr lang="en-US" baseline="0" dirty="0" smtClean="0"/>
              <a:t> yet there </a:t>
            </a:r>
            <a:r>
              <a:rPr lang="en-US" baseline="0" dirty="0" smtClean="0"/>
              <a:t>is too much </a:t>
            </a:r>
            <a:r>
              <a:rPr lang="en-US" baseline="0" dirty="0" smtClean="0"/>
              <a:t>material here for </a:t>
            </a:r>
            <a:r>
              <a:rPr lang="en-US" baseline="0" dirty="0" smtClean="0"/>
              <a:t>a single class </a:t>
            </a:r>
            <a:r>
              <a:rPr lang="en-US" baseline="0" dirty="0" smtClean="0"/>
              <a:t>period. If </a:t>
            </a:r>
            <a:r>
              <a:rPr lang="en-US" baseline="0" dirty="0" smtClean="0"/>
              <a:t>you are emphasizing geophysical aspects, then you might want to cover most of this material in two </a:t>
            </a:r>
            <a:r>
              <a:rPr lang="en-US" baseline="0" dirty="0" smtClean="0"/>
              <a:t>(2) sessions. If </a:t>
            </a:r>
            <a:r>
              <a:rPr lang="en-US" baseline="0" dirty="0" smtClean="0"/>
              <a:t>you are emphasizing geological aspects, then you might want to trim this back to about 25 slides (or leave it out).</a:t>
            </a:r>
          </a:p>
          <a:p>
            <a:endParaRPr lang="en-US" baseline="0" dirty="0" smtClean="0"/>
          </a:p>
          <a:p>
            <a:r>
              <a:rPr lang="en-US" baseline="0" dirty="0" smtClean="0"/>
              <a:t>The next slide has a lecture outline.</a:t>
            </a:r>
            <a:endParaRPr lang="en-US" dirty="0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488AF9B-54E0-42B9-B942-86195BC32557}" type="slidenum">
              <a:rPr lang="en-US" altLang="en-US"/>
              <a:pPr/>
              <a:t>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61325347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6035602-CDD4-4492-B49E-86F8B80FC049}" type="slidenum">
              <a:rPr lang="en-US" altLang="en-US" sz="1200">
                <a:latin typeface="Times New Roman" panose="02020603050405020304" pitchFamily="18" charset="0"/>
              </a:rPr>
              <a:pPr/>
              <a:t>10</a:t>
            </a:fld>
            <a:endParaRPr lang="en-US" altLang="en-US" sz="1200" dirty="0">
              <a:latin typeface="Times New Roman" panose="02020603050405020304" pitchFamily="18" charset="0"/>
            </a:endParaRPr>
          </a:p>
        </p:txBody>
      </p:sp>
      <p:sp>
        <p:nvSpPr>
          <p:cNvPr id="860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To </a:t>
            </a:r>
            <a:r>
              <a:rPr lang="en-US" dirty="0" smtClean="0"/>
              <a:t>get into more detail, we will review the concept of stacking </a:t>
            </a:r>
            <a:r>
              <a:rPr lang="en-US" dirty="0" smtClean="0"/>
              <a:t>first.</a:t>
            </a:r>
            <a:r>
              <a:rPr lang="en-US" baseline="0" dirty="0" smtClean="0"/>
              <a:t> </a:t>
            </a:r>
            <a:r>
              <a:rPr lang="en-US" dirty="0" smtClean="0"/>
              <a:t>We</a:t>
            </a:r>
            <a:r>
              <a:rPr lang="en-US" baseline="0" dirty="0" smtClean="0"/>
              <a:t> </a:t>
            </a:r>
            <a:r>
              <a:rPr lang="en-US" baseline="0" dirty="0" smtClean="0"/>
              <a:t>will skip the steps before stacking for now, but </a:t>
            </a:r>
            <a:r>
              <a:rPr lang="en-US" baseline="0" dirty="0" smtClean="0"/>
              <a:t>we’ll </a:t>
            </a:r>
            <a:r>
              <a:rPr lang="en-US" baseline="0" dirty="0" smtClean="0"/>
              <a:t>return to some of the steps after discussing </a:t>
            </a:r>
            <a:r>
              <a:rPr lang="en-US" baseline="0" dirty="0" smtClean="0"/>
              <a:t>stacking. Remember</a:t>
            </a:r>
            <a:r>
              <a:rPr lang="en-US" baseline="0" dirty="0" smtClean="0"/>
              <a:t>, </a:t>
            </a:r>
            <a:r>
              <a:rPr lang="en-US" baseline="0" dirty="0" smtClean="0"/>
              <a:t>‘stacking’ </a:t>
            </a:r>
            <a:r>
              <a:rPr lang="en-US" baseline="0" dirty="0" smtClean="0"/>
              <a:t>is our code word for summing </a:t>
            </a:r>
            <a:r>
              <a:rPr lang="en-US" altLang="en-US" sz="1200" dirty="0" smtClean="0"/>
              <a:t>appropriate traces to enhance the geologic signal and reduce the random noise.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26451056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F54E515-16AA-462E-A045-F88A10B6F19F}" type="slidenum">
              <a:rPr lang="en-US" altLang="en-US" sz="1200">
                <a:latin typeface="Times New Roman" panose="02020603050405020304" pitchFamily="18" charset="0"/>
              </a:rPr>
              <a:pPr/>
              <a:t>11</a:t>
            </a:fld>
            <a:endParaRPr lang="en-US" altLang="en-US" sz="1200" dirty="0">
              <a:latin typeface="Times New Roman" panose="02020603050405020304" pitchFamily="18" charset="0"/>
            </a:endParaRPr>
          </a:p>
        </p:txBody>
      </p:sp>
      <p:sp>
        <p:nvSpPr>
          <p:cNvPr id="870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0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44041918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3DB3F20-6804-47B7-9BDF-E86B9BFFC196}" type="slidenum">
              <a:rPr lang="en-US" altLang="en-US" sz="1200">
                <a:latin typeface="Times New Roman" panose="02020603050405020304" pitchFamily="18" charset="0"/>
              </a:rPr>
              <a:pPr/>
              <a:t>12</a:t>
            </a:fld>
            <a:endParaRPr lang="en-US" altLang="en-US" sz="1200" dirty="0">
              <a:latin typeface="Times New Roman" panose="02020603050405020304" pitchFamily="18" charset="0"/>
            </a:endParaRPr>
          </a:p>
        </p:txBody>
      </p:sp>
      <p:sp>
        <p:nvSpPr>
          <p:cNvPr id="880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This </a:t>
            </a:r>
            <a:r>
              <a:rPr lang="en-US" dirty="0" smtClean="0"/>
              <a:t>is a diagram to explain TWO seismic waves for a marine </a:t>
            </a:r>
            <a:r>
              <a:rPr lang="en-US" dirty="0" smtClean="0"/>
              <a:t>survey.</a:t>
            </a:r>
            <a:r>
              <a:rPr lang="en-US" baseline="0" dirty="0" smtClean="0"/>
              <a:t> </a:t>
            </a:r>
            <a:r>
              <a:rPr lang="en-US" dirty="0" smtClean="0"/>
              <a:t>The </a:t>
            </a:r>
            <a:r>
              <a:rPr lang="en-US" dirty="0" smtClean="0"/>
              <a:t>first wave we’ll consider is the direct arrival – energy that travels horizontally through seawater directly from the shot array to each receiver </a:t>
            </a:r>
            <a:r>
              <a:rPr lang="en-US" dirty="0" smtClean="0"/>
              <a:t>group.</a:t>
            </a:r>
            <a:r>
              <a:rPr lang="en-US" baseline="0" dirty="0" smtClean="0"/>
              <a:t> </a:t>
            </a:r>
            <a:r>
              <a:rPr lang="en-US" dirty="0" smtClean="0"/>
              <a:t>It </a:t>
            </a:r>
            <a:r>
              <a:rPr lang="en-US" dirty="0" smtClean="0"/>
              <a:t>is color-coded </a:t>
            </a:r>
            <a:r>
              <a:rPr lang="en-US" dirty="0" smtClean="0"/>
              <a:t>red.</a:t>
            </a:r>
            <a:r>
              <a:rPr lang="en-US" baseline="0" dirty="0" smtClean="0"/>
              <a:t> </a:t>
            </a:r>
            <a:r>
              <a:rPr lang="en-US" dirty="0" smtClean="0"/>
              <a:t>On </a:t>
            </a:r>
            <a:r>
              <a:rPr lang="en-US" dirty="0" smtClean="0"/>
              <a:t>the shot record on the right (receiver number = distance </a:t>
            </a:r>
            <a:r>
              <a:rPr lang="en-US" dirty="0" smtClean="0"/>
              <a:t>vs. TWT)</a:t>
            </a:r>
            <a:r>
              <a:rPr lang="en-US" dirty="0" smtClean="0"/>
              <a:t>, the direct arrival is a dipping</a:t>
            </a:r>
            <a:r>
              <a:rPr lang="en-US" baseline="0" dirty="0" smtClean="0"/>
              <a:t> </a:t>
            </a:r>
            <a:r>
              <a:rPr lang="en-US" baseline="0" dirty="0" smtClean="0"/>
              <a:t>line. The </a:t>
            </a:r>
            <a:r>
              <a:rPr lang="en-US" baseline="0" dirty="0" smtClean="0"/>
              <a:t>slope of the straight line is the velocity of sound in water (1500 m/s or 5000 ft/s).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The second wave we’ll consider is the reflected energy off interface 3</a:t>
            </a:r>
            <a:r>
              <a:rPr lang="en-US" dirty="0" smtClean="0"/>
              <a:t>.</a:t>
            </a:r>
            <a:r>
              <a:rPr lang="en-US" baseline="0" dirty="0" smtClean="0"/>
              <a:t> </a:t>
            </a:r>
            <a:r>
              <a:rPr lang="en-US" dirty="0" smtClean="0"/>
              <a:t>It </a:t>
            </a:r>
            <a:r>
              <a:rPr lang="en-US" dirty="0" smtClean="0"/>
              <a:t>is color-coded </a:t>
            </a:r>
            <a:r>
              <a:rPr lang="en-US" dirty="0" smtClean="0"/>
              <a:t>blue.</a:t>
            </a:r>
            <a:r>
              <a:rPr lang="en-US" baseline="0" dirty="0" smtClean="0"/>
              <a:t> </a:t>
            </a:r>
            <a:r>
              <a:rPr lang="en-US" dirty="0" smtClean="0"/>
              <a:t>It </a:t>
            </a:r>
            <a:r>
              <a:rPr lang="en-US" dirty="0" smtClean="0"/>
              <a:t>shows up on the shot record as a half </a:t>
            </a:r>
            <a:r>
              <a:rPr lang="en-US" dirty="0" smtClean="0"/>
              <a:t>hyperbola.</a:t>
            </a:r>
            <a:r>
              <a:rPr lang="en-US" baseline="0" dirty="0" smtClean="0"/>
              <a:t> </a:t>
            </a:r>
            <a:r>
              <a:rPr lang="en-US" dirty="0" smtClean="0"/>
              <a:t>The </a:t>
            </a:r>
            <a:r>
              <a:rPr lang="en-US" dirty="0" smtClean="0"/>
              <a:t>shape of the hyperbola</a:t>
            </a:r>
            <a:r>
              <a:rPr lang="en-US" baseline="0" dirty="0" smtClean="0"/>
              <a:t> is related to the average sonic velocity down to the </a:t>
            </a:r>
            <a:r>
              <a:rPr lang="en-US" baseline="0" dirty="0" smtClean="0"/>
              <a:t>interface. </a:t>
            </a:r>
            <a:r>
              <a:rPr lang="en-US" dirty="0" smtClean="0"/>
              <a:t>The </a:t>
            </a:r>
            <a:r>
              <a:rPr lang="en-US" dirty="0" smtClean="0"/>
              <a:t>shot records are the raw data we collect in the field</a:t>
            </a:r>
            <a:r>
              <a:rPr lang="en-US" dirty="0" smtClean="0"/>
              <a:t>.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14407159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259825D-4B28-4872-9AED-A6FD3BE8D258}" type="slidenum">
              <a:rPr lang="en-US" altLang="en-US" sz="1200">
                <a:latin typeface="Times New Roman" panose="02020603050405020304" pitchFamily="18" charset="0"/>
              </a:rPr>
              <a:pPr/>
              <a:t>13</a:t>
            </a:fld>
            <a:endParaRPr lang="en-US" altLang="en-US" sz="1200" dirty="0">
              <a:latin typeface="Times New Roman" panose="02020603050405020304" pitchFamily="18" charset="0"/>
            </a:endParaRPr>
          </a:p>
        </p:txBody>
      </p:sp>
      <p:sp>
        <p:nvSpPr>
          <p:cNvPr id="890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One </a:t>
            </a:r>
            <a:r>
              <a:rPr lang="en-US" dirty="0" smtClean="0"/>
              <a:t>of the main steps</a:t>
            </a:r>
            <a:r>
              <a:rPr lang="en-US" baseline="0" dirty="0" smtClean="0"/>
              <a:t> in data processing is stacking the </a:t>
            </a:r>
            <a:r>
              <a:rPr lang="en-US" baseline="0" dirty="0" smtClean="0"/>
              <a:t>data. First, </a:t>
            </a:r>
            <a:r>
              <a:rPr lang="en-US" baseline="0" dirty="0" smtClean="0"/>
              <a:t>we need to </a:t>
            </a:r>
            <a:r>
              <a:rPr lang="en-US" baseline="0" dirty="0" smtClean="0"/>
              <a:t>re-sort </a:t>
            </a:r>
            <a:r>
              <a:rPr lang="en-US" baseline="0" dirty="0" smtClean="0"/>
              <a:t>the individual traces (recorded data) from source-receiver pairs for a common </a:t>
            </a:r>
            <a:r>
              <a:rPr lang="en-US" baseline="0" dirty="0" smtClean="0"/>
              <a:t>midpoint </a:t>
            </a:r>
            <a:r>
              <a:rPr lang="en-US" baseline="0" dirty="0" smtClean="0"/>
              <a:t>(CMP)</a:t>
            </a:r>
            <a:r>
              <a:rPr lang="en-US" baseline="0" dirty="0" smtClean="0"/>
              <a:t>. Computer, </a:t>
            </a:r>
            <a:r>
              <a:rPr lang="en-US" baseline="0" dirty="0" smtClean="0"/>
              <a:t>go find all the source-receiver pairs that has a CMP at position A, </a:t>
            </a:r>
            <a:r>
              <a:rPr lang="en-US" baseline="0" dirty="0" smtClean="0"/>
              <a:t>please! We </a:t>
            </a:r>
            <a:r>
              <a:rPr lang="en-US" baseline="0" dirty="0" smtClean="0"/>
              <a:t>display all the CMP traces for position A on a display called a CMP </a:t>
            </a:r>
            <a:r>
              <a:rPr lang="en-US" baseline="0" dirty="0" smtClean="0"/>
              <a:t>gather </a:t>
            </a:r>
            <a:r>
              <a:rPr lang="en-US" baseline="0" dirty="0" smtClean="0"/>
              <a:t>(right)</a:t>
            </a:r>
            <a:r>
              <a:rPr lang="en-US" baseline="0" dirty="0" smtClean="0"/>
              <a:t>. The </a:t>
            </a:r>
            <a:r>
              <a:rPr lang="en-US" baseline="0" dirty="0" smtClean="0"/>
              <a:t>scales are the same as for a shot record - </a:t>
            </a:r>
            <a:r>
              <a:rPr lang="en-US" dirty="0" smtClean="0"/>
              <a:t>receiver number (which relates to offset </a:t>
            </a:r>
            <a:r>
              <a:rPr lang="en-US" dirty="0" smtClean="0"/>
              <a:t>distance vs. TWT)</a:t>
            </a:r>
            <a:r>
              <a:rPr lang="en-US" dirty="0" smtClean="0"/>
              <a:t>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It</a:t>
            </a:r>
            <a:r>
              <a:rPr lang="en-US" baseline="0" dirty="0" smtClean="0"/>
              <a:t> is important to understand the difference between a shot record and a CMP gather: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   - a shot record = one shot and all the recorded traces associated with that shot – what we collect in the field.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   - a CMP gather = one location (e.g., A) with all the source-receiver pairs that have A as their mid point – what we sort field data to obtain.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11646218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0F5A4B6-DC42-4D57-9F6B-2D0C55A7E036}" type="slidenum">
              <a:rPr lang="en-US" altLang="en-US" sz="1200">
                <a:latin typeface="Times New Roman" panose="02020603050405020304" pitchFamily="18" charset="0"/>
              </a:rPr>
              <a:pPr/>
              <a:t>14</a:t>
            </a:fld>
            <a:endParaRPr lang="en-US" altLang="en-US" sz="1200" dirty="0">
              <a:latin typeface="Times New Roman" panose="02020603050405020304" pitchFamily="18" charset="0"/>
            </a:endParaRPr>
          </a:p>
        </p:txBody>
      </p:sp>
      <p:sp>
        <p:nvSpPr>
          <p:cNvPr id="901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01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Reflected </a:t>
            </a:r>
            <a:r>
              <a:rPr lang="en-US" dirty="0" smtClean="0"/>
              <a:t>energy has a hyperbolic shape on both a shot record and a CMP gather.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Why is this?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   - For a trace with small offset (near the boat), the horizontal component of wave travel is very</a:t>
            </a:r>
            <a:r>
              <a:rPr lang="en-US" baseline="0" dirty="0" smtClean="0"/>
              <a:t> small.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   - For </a:t>
            </a:r>
            <a:r>
              <a:rPr lang="en-US" dirty="0" smtClean="0"/>
              <a:t>a trace with large offset (far from the boat), the horizontal component of wave travel is much </a:t>
            </a:r>
            <a:r>
              <a:rPr lang="en-US" dirty="0" smtClean="0"/>
              <a:t>larger</a:t>
            </a:r>
            <a:r>
              <a:rPr lang="en-US" baseline="0" dirty="0" smtClean="0"/>
              <a:t>. 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Thus, </a:t>
            </a:r>
            <a:r>
              <a:rPr lang="en-US" baseline="0" dirty="0" smtClean="0"/>
              <a:t>TWT increases with offset as the horizontal component of travel increases.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If you like analogies, consider a jet flying from NY to </a:t>
            </a:r>
            <a:r>
              <a:rPr lang="en-US" baseline="0" dirty="0" smtClean="0"/>
              <a:t>LA. If </a:t>
            </a:r>
            <a:r>
              <a:rPr lang="en-US" baseline="0" dirty="0" smtClean="0"/>
              <a:t>there are no severe storms, the plane can fly a straight line and arrive on </a:t>
            </a:r>
            <a:r>
              <a:rPr lang="en-US" baseline="0" dirty="0" smtClean="0"/>
              <a:t>time. However</a:t>
            </a:r>
            <a:r>
              <a:rPr lang="en-US" baseline="0" dirty="0" smtClean="0"/>
              <a:t>, if there are severe storms in the </a:t>
            </a:r>
            <a:r>
              <a:rPr lang="en-US" baseline="0" dirty="0" smtClean="0"/>
              <a:t>mid west</a:t>
            </a:r>
            <a:r>
              <a:rPr lang="en-US" baseline="0" dirty="0" smtClean="0"/>
              <a:t>, the plane may fly south towards Atlanta to miss the bad weather and then turn west, arriving in LA a hour late</a:t>
            </a:r>
            <a:r>
              <a:rPr lang="en-US" baseline="0" dirty="0" smtClean="0"/>
              <a:t>.</a:t>
            </a:r>
            <a:endParaRPr lang="en-US" baseline="0" dirty="0" smtClean="0"/>
          </a:p>
        </p:txBody>
      </p:sp>
    </p:spTree>
    <p:extLst>
      <p:ext uri="{BB962C8B-B14F-4D97-AF65-F5344CB8AC3E}">
        <p14:creationId xmlns:p14="http://schemas.microsoft.com/office/powerpoint/2010/main" val="185860207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B86699F-FA8D-49A6-99E8-A9E550F4E2E2}" type="slidenum">
              <a:rPr lang="en-US" altLang="en-US" sz="1200">
                <a:latin typeface="Times New Roman" panose="02020603050405020304" pitchFamily="18" charset="0"/>
              </a:rPr>
              <a:pPr/>
              <a:t>15</a:t>
            </a:fld>
            <a:endParaRPr lang="en-US" altLang="en-US" sz="1200" dirty="0">
              <a:latin typeface="Times New Roman" panose="02020603050405020304" pitchFamily="18" charset="0"/>
            </a:endParaRPr>
          </a:p>
        </p:txBody>
      </p:sp>
      <p:sp>
        <p:nvSpPr>
          <p:cNvPr id="91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We </a:t>
            </a:r>
            <a:r>
              <a:rPr lang="en-US" dirty="0" smtClean="0"/>
              <a:t>can estimate the average velocity down to a reflecting interface using the shape of the hyperbola (the tighter the hyperbola, the faster the velocity)</a:t>
            </a:r>
            <a:r>
              <a:rPr lang="en-US" dirty="0" smtClean="0"/>
              <a:t>.</a:t>
            </a:r>
            <a:r>
              <a:rPr lang="en-US" baseline="0" dirty="0" smtClean="0"/>
              <a:t> </a:t>
            </a:r>
            <a:r>
              <a:rPr lang="en-US" dirty="0" smtClean="0"/>
              <a:t>Once </a:t>
            </a:r>
            <a:r>
              <a:rPr lang="en-US" dirty="0" smtClean="0"/>
              <a:t>we have a velocity estimate, we can “correct” for the delay in reflection</a:t>
            </a:r>
            <a:r>
              <a:rPr lang="en-US" baseline="0" dirty="0" smtClean="0"/>
              <a:t> hyperbola with </a:t>
            </a:r>
            <a:r>
              <a:rPr lang="en-US" baseline="0" dirty="0" smtClean="0"/>
              <a:t>offset. If </a:t>
            </a:r>
            <a:r>
              <a:rPr lang="en-US" baseline="0" dirty="0" smtClean="0"/>
              <a:t>after correction the reflection still curves down a little, then the velocity is too slow (not corrected enough)</a:t>
            </a:r>
            <a:r>
              <a:rPr lang="en-US" baseline="0" dirty="0" smtClean="0"/>
              <a:t>. If </a:t>
            </a:r>
            <a:r>
              <a:rPr lang="en-US" baseline="0" dirty="0" smtClean="0"/>
              <a:t>after correction the reflection is flat (horizontal), then the velocity is “just right” (corrected properly)</a:t>
            </a:r>
            <a:r>
              <a:rPr lang="en-US" baseline="0" dirty="0" smtClean="0"/>
              <a:t>. If </a:t>
            </a:r>
            <a:r>
              <a:rPr lang="en-US" baseline="0" dirty="0" smtClean="0"/>
              <a:t>after correction the reflection curves up a little, then the velocity is too fast </a:t>
            </a:r>
            <a:r>
              <a:rPr lang="en-US" baseline="0" dirty="0" smtClean="0"/>
              <a:t>(over </a:t>
            </a:r>
            <a:r>
              <a:rPr lang="en-US" baseline="0" dirty="0" smtClean="0"/>
              <a:t>corrected).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By “</a:t>
            </a:r>
            <a:r>
              <a:rPr lang="en-US" baseline="0" dirty="0" smtClean="0"/>
              <a:t>flattening the gathers” during processing, we get a good (but not great) model of velocity as a function of depth at each X,Y where we do the flattening.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This analysis might be done on a grid of 1 km </a:t>
            </a:r>
            <a:r>
              <a:rPr lang="en-US" baseline="0" dirty="0" smtClean="0"/>
              <a:t>x </a:t>
            </a:r>
            <a:r>
              <a:rPr lang="en-US" baseline="0" dirty="0" smtClean="0"/>
              <a:t>1 km and then the velocities are interpolated for an entire 2D line or 3D volume.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69551442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04D458C-D401-4186-A36D-9BD27BB726FC}" type="slidenum">
              <a:rPr lang="en-US" altLang="en-US" sz="1200">
                <a:latin typeface="Times New Roman" panose="02020603050405020304" pitchFamily="18" charset="0"/>
              </a:rPr>
              <a:pPr/>
              <a:t>16</a:t>
            </a:fld>
            <a:endParaRPr lang="en-US" altLang="en-US" sz="1200" dirty="0">
              <a:latin typeface="Times New Roman" panose="02020603050405020304" pitchFamily="18" charset="0"/>
            </a:endParaRPr>
          </a:p>
        </p:txBody>
      </p:sp>
      <p:sp>
        <p:nvSpPr>
          <p:cNvPr id="921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With </a:t>
            </a:r>
            <a:r>
              <a:rPr lang="en-US" dirty="0" smtClean="0"/>
              <a:t>the interpolated velocities, we can “flatten all the gathers” to correct for the time delay with </a:t>
            </a:r>
            <a:r>
              <a:rPr lang="en-US" dirty="0" smtClean="0"/>
              <a:t>offset.</a:t>
            </a:r>
            <a:r>
              <a:rPr lang="en-US" baseline="0" dirty="0" smtClean="0"/>
              <a:t> </a:t>
            </a:r>
            <a:r>
              <a:rPr lang="en-US" dirty="0" smtClean="0"/>
              <a:t>We </a:t>
            </a:r>
            <a:r>
              <a:rPr lang="en-US" dirty="0" smtClean="0"/>
              <a:t>commonly refer to this </a:t>
            </a:r>
            <a:r>
              <a:rPr lang="en-US" dirty="0" smtClean="0"/>
              <a:t>as a </a:t>
            </a:r>
            <a:r>
              <a:rPr lang="en-US" dirty="0" smtClean="0"/>
              <a:t>“</a:t>
            </a:r>
            <a:r>
              <a:rPr lang="en-US" dirty="0" err="1" smtClean="0"/>
              <a:t>moveout</a:t>
            </a:r>
            <a:r>
              <a:rPr lang="en-US" dirty="0" smtClean="0"/>
              <a:t> </a:t>
            </a:r>
            <a:r>
              <a:rPr lang="en-US" dirty="0" smtClean="0"/>
              <a:t>correction”.</a:t>
            </a:r>
            <a:r>
              <a:rPr lang="en-US" baseline="0" dirty="0" smtClean="0"/>
              <a:t> </a:t>
            </a:r>
            <a:r>
              <a:rPr lang="en-US" dirty="0" smtClean="0"/>
              <a:t>Now </a:t>
            </a:r>
            <a:r>
              <a:rPr lang="en-US" dirty="0" smtClean="0"/>
              <a:t>each trace has the reflections as if all</a:t>
            </a:r>
            <a:r>
              <a:rPr lang="en-US" baseline="0" dirty="0" smtClean="0"/>
              <a:t> the offset distances = zero – as if the shot and receiver were in the same X,Y </a:t>
            </a:r>
            <a:r>
              <a:rPr lang="en-US" baseline="0" dirty="0" smtClean="0"/>
              <a:t>location. Neat</a:t>
            </a:r>
            <a:r>
              <a:rPr lang="en-US" baseline="0" dirty="0" smtClean="0"/>
              <a:t>!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The next step would be to sum (stack) all these moveout corrected traces for every X,Y </a:t>
            </a:r>
            <a:r>
              <a:rPr lang="en-US" baseline="0" dirty="0" smtClean="0"/>
              <a:t>location. By </a:t>
            </a:r>
            <a:r>
              <a:rPr lang="en-US" baseline="0" dirty="0" smtClean="0"/>
              <a:t>summing/stacking the traces, we enhance the </a:t>
            </a:r>
            <a:r>
              <a:rPr lang="en-US" altLang="en-US" sz="1200" dirty="0" smtClean="0">
                <a:latin typeface="Lucida Sans" pitchFamily="34" charset="0"/>
              </a:rPr>
              <a:t>geologic ‘signal’ since it is </a:t>
            </a:r>
            <a:r>
              <a:rPr lang="en-US" altLang="en-US" sz="1200" dirty="0" smtClean="0">
                <a:latin typeface="Lucida Sans" pitchFamily="34" charset="0"/>
              </a:rPr>
              <a:t>additive.</a:t>
            </a:r>
            <a:r>
              <a:rPr lang="en-US" altLang="en-US" sz="1200" baseline="0" dirty="0" smtClean="0">
                <a:latin typeface="Lucida Sans" pitchFamily="34" charset="0"/>
              </a:rPr>
              <a:t> </a:t>
            </a:r>
            <a:r>
              <a:rPr lang="en-US" altLang="en-US" sz="1200" dirty="0" smtClean="0">
                <a:latin typeface="Lucida Sans" pitchFamily="34" charset="0"/>
              </a:rPr>
              <a:t>At </a:t>
            </a:r>
            <a:r>
              <a:rPr lang="en-US" altLang="en-US" sz="1200" dirty="0" smtClean="0">
                <a:latin typeface="Lucida Sans" pitchFamily="34" charset="0"/>
              </a:rPr>
              <a:t>the same time, we reduce random ‘noise’ (e.g., wave or boat noise) since it tends to cancel with </a:t>
            </a:r>
            <a:r>
              <a:rPr lang="en-US" altLang="en-US" sz="1200" dirty="0" smtClean="0">
                <a:latin typeface="Lucida Sans" pitchFamily="34" charset="0"/>
              </a:rPr>
              <a:t>stacking.</a:t>
            </a:r>
            <a:r>
              <a:rPr lang="en-US" altLang="en-US" sz="1200" baseline="0" dirty="0" smtClean="0">
                <a:latin typeface="Lucida Sans" pitchFamily="34" charset="0"/>
              </a:rPr>
              <a:t> </a:t>
            </a:r>
            <a:r>
              <a:rPr lang="en-US" altLang="en-US" sz="1200" dirty="0" smtClean="0">
                <a:latin typeface="Lucida Sans" pitchFamily="34" charset="0"/>
              </a:rPr>
              <a:t>The </a:t>
            </a:r>
            <a:r>
              <a:rPr lang="en-US" altLang="en-US" sz="1200" dirty="0" smtClean="0">
                <a:latin typeface="Lucida Sans" pitchFamily="34" charset="0"/>
              </a:rPr>
              <a:t>more traces we stack, the more we improve the </a:t>
            </a:r>
            <a:r>
              <a:rPr lang="en-US" altLang="en-US" sz="1200" dirty="0" smtClean="0">
                <a:latin typeface="Lucida Sans" pitchFamily="34" charset="0"/>
              </a:rPr>
              <a:t>SNR.</a:t>
            </a:r>
            <a:r>
              <a:rPr lang="en-US" altLang="en-US" sz="1200" baseline="0" dirty="0" smtClean="0">
                <a:latin typeface="Lucida Sans" pitchFamily="34" charset="0"/>
              </a:rPr>
              <a:t> </a:t>
            </a:r>
            <a:r>
              <a:rPr lang="en-US" altLang="en-US" sz="1200" dirty="0" smtClean="0">
                <a:latin typeface="Lucida Sans" pitchFamily="34" charset="0"/>
              </a:rPr>
              <a:t>Fold </a:t>
            </a:r>
            <a:r>
              <a:rPr lang="en-US" altLang="en-US" sz="1200" dirty="0" smtClean="0">
                <a:latin typeface="Lucida Sans" pitchFamily="34" charset="0"/>
              </a:rPr>
              <a:t>is the term we use</a:t>
            </a:r>
            <a:r>
              <a:rPr lang="en-US" altLang="en-US" sz="1200" baseline="0" dirty="0" smtClean="0">
                <a:latin typeface="Lucida Sans" pitchFamily="34" charset="0"/>
              </a:rPr>
              <a:t> to indicate how many traces we have added (stacked) </a:t>
            </a:r>
            <a:r>
              <a:rPr lang="en-US" altLang="en-US" sz="1200" baseline="0" dirty="0" smtClean="0">
                <a:latin typeface="Lucida Sans" pitchFamily="34" charset="0"/>
              </a:rPr>
              <a:t>together. In </a:t>
            </a:r>
            <a:r>
              <a:rPr lang="en-US" altLang="en-US" sz="1200" baseline="0" dirty="0" smtClean="0">
                <a:latin typeface="Lucida Sans" pitchFamily="34" charset="0"/>
              </a:rPr>
              <a:t>this </a:t>
            </a:r>
            <a:r>
              <a:rPr lang="en-US" altLang="en-US" sz="1200" baseline="0" dirty="0" smtClean="0">
                <a:latin typeface="Lucida Sans" pitchFamily="34" charset="0"/>
              </a:rPr>
              <a:t>diagram, </a:t>
            </a:r>
            <a:r>
              <a:rPr lang="en-US" altLang="en-US" sz="1200" baseline="0" dirty="0" smtClean="0">
                <a:latin typeface="Lucida Sans" pitchFamily="34" charset="0"/>
              </a:rPr>
              <a:t>there are </a:t>
            </a:r>
            <a:r>
              <a:rPr lang="en-US" altLang="en-US" sz="1200" baseline="0" dirty="0" smtClean="0">
                <a:latin typeface="Lucida Sans" pitchFamily="34" charset="0"/>
              </a:rPr>
              <a:t>ten (10) </a:t>
            </a:r>
            <a:r>
              <a:rPr lang="en-US" altLang="en-US" sz="1200" baseline="0" dirty="0" smtClean="0">
                <a:latin typeface="Lucida Sans" pitchFamily="34" charset="0"/>
              </a:rPr>
              <a:t>traces in the center panel, so the fold is 10.</a:t>
            </a:r>
            <a:endParaRPr lang="en-US" altLang="en-US" sz="1200" dirty="0" smtClean="0">
              <a:latin typeface="Lucida Sans" pitchFamily="34" charset="0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1782577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9041EE3-2A6D-458A-B456-41091D3378BD}" type="slidenum">
              <a:rPr lang="en-US" altLang="en-US" sz="1200">
                <a:latin typeface="Times New Roman" panose="02020603050405020304" pitchFamily="18" charset="0"/>
              </a:rPr>
              <a:pPr/>
              <a:t>17</a:t>
            </a:fld>
            <a:endParaRPr lang="en-US" altLang="en-US" sz="1200" dirty="0">
              <a:latin typeface="Times New Roman" panose="02020603050405020304" pitchFamily="18" charset="0"/>
            </a:endParaRPr>
          </a:p>
        </p:txBody>
      </p:sp>
      <p:sp>
        <p:nvSpPr>
          <p:cNvPr id="931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1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Usually, </a:t>
            </a:r>
            <a:r>
              <a:rPr lang="en-US" dirty="0" smtClean="0"/>
              <a:t>we flatten and stack (sum) all the available traces for each X,Y </a:t>
            </a:r>
            <a:r>
              <a:rPr lang="en-US" dirty="0" smtClean="0"/>
              <a:t>location.</a:t>
            </a:r>
            <a:r>
              <a:rPr lang="en-US" baseline="0" dirty="0" smtClean="0"/>
              <a:t> </a:t>
            </a:r>
            <a:r>
              <a:rPr lang="en-US" dirty="0" smtClean="0"/>
              <a:t>This </a:t>
            </a:r>
            <a:r>
              <a:rPr lang="en-US" dirty="0" smtClean="0"/>
              <a:t>would be full fold data.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To summarize the process: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   - we start </a:t>
            </a:r>
            <a:r>
              <a:rPr lang="en-US" dirty="0" smtClean="0"/>
              <a:t>with </a:t>
            </a:r>
            <a:r>
              <a:rPr lang="en-US" dirty="0" smtClean="0"/>
              <a:t>shot records (recorder in the field) (not shown),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   - then we sort the data to get a common midpoint (CMP) gather,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   - Next we work velocity as a function of depth (TWT) to get a normal moveout correct gather,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   - We apply a mute to zero out undesired effects, and 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   - Then we stack the NMO &amp; muted gather to get a single trace at a specific X,Y location (magenta line on the 2D line on the far right.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Then we repeat the </a:t>
            </a:r>
            <a:r>
              <a:rPr lang="en-US" baseline="0" dirty="0" smtClean="0"/>
              <a:t>same </a:t>
            </a:r>
            <a:r>
              <a:rPr lang="en-US" baseline="0" dirty="0" smtClean="0"/>
              <a:t>process for the next X, Y and the next, and the next, and the </a:t>
            </a:r>
            <a:r>
              <a:rPr lang="en-US" baseline="0" dirty="0" smtClean="0"/>
              <a:t>next… Thank </a:t>
            </a:r>
            <a:r>
              <a:rPr lang="en-US" baseline="0" dirty="0" smtClean="0"/>
              <a:t>goodness for modern computers</a:t>
            </a:r>
            <a:r>
              <a:rPr lang="en-US" baseline="0" dirty="0" smtClean="0"/>
              <a:t>!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20645164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F562149-A9F5-4E82-A0ED-BAC258E79963}" type="slidenum">
              <a:rPr lang="en-US" altLang="en-US" sz="1200">
                <a:latin typeface="Times New Roman" panose="02020603050405020304" pitchFamily="18" charset="0"/>
              </a:rPr>
              <a:pPr/>
              <a:t>18</a:t>
            </a:fld>
            <a:endParaRPr lang="en-US" altLang="en-US" sz="1200" dirty="0">
              <a:latin typeface="Times New Roman" panose="02020603050405020304" pitchFamily="18" charset="0"/>
            </a:endParaRPr>
          </a:p>
        </p:txBody>
      </p:sp>
      <p:sp>
        <p:nvSpPr>
          <p:cNvPr id="942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42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In</a:t>
            </a:r>
            <a:r>
              <a:rPr lang="en-US" baseline="0" dirty="0" smtClean="0"/>
              <a:t> the l</a:t>
            </a:r>
            <a:r>
              <a:rPr lang="en-US" dirty="0" smtClean="0"/>
              <a:t>ast </a:t>
            </a:r>
            <a:r>
              <a:rPr lang="en-US" dirty="0" smtClean="0"/>
              <a:t>bullet – a DHI is a direct hydrocarbon </a:t>
            </a:r>
            <a:r>
              <a:rPr lang="en-US" dirty="0" smtClean="0"/>
              <a:t>indicator.</a:t>
            </a:r>
            <a:r>
              <a:rPr lang="en-US" baseline="0" dirty="0" smtClean="0"/>
              <a:t> </a:t>
            </a:r>
            <a:r>
              <a:rPr lang="en-US" dirty="0" smtClean="0"/>
              <a:t>A </a:t>
            </a:r>
            <a:r>
              <a:rPr lang="en-US" dirty="0" smtClean="0"/>
              <a:t>useful</a:t>
            </a:r>
            <a:r>
              <a:rPr lang="en-US" baseline="0" dirty="0" smtClean="0"/>
              <a:t> DHI is amplitude variation with offset (AVO), which requires partial stacks (e.g., near stack and far stack)</a:t>
            </a:r>
            <a:r>
              <a:rPr lang="en-US" baseline="0" dirty="0" smtClean="0"/>
              <a:t>.</a:t>
            </a:r>
            <a:endParaRPr lang="en-US" baseline="0" dirty="0" smtClean="0"/>
          </a:p>
        </p:txBody>
      </p:sp>
    </p:spTree>
    <p:extLst>
      <p:ext uri="{BB962C8B-B14F-4D97-AF65-F5344CB8AC3E}">
        <p14:creationId xmlns:p14="http://schemas.microsoft.com/office/powerpoint/2010/main" val="9032701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901D5C1-7BC8-456E-A309-CFEB14C8AFCC}" type="slidenum">
              <a:rPr lang="en-US" altLang="en-US" sz="1200">
                <a:latin typeface="Times New Roman" panose="02020603050405020304" pitchFamily="18" charset="0"/>
              </a:rPr>
              <a:pPr/>
              <a:t>19</a:t>
            </a:fld>
            <a:endParaRPr lang="en-US" altLang="en-US" sz="1200" dirty="0">
              <a:latin typeface="Times New Roman" panose="02020603050405020304" pitchFamily="18" charset="0"/>
            </a:endParaRPr>
          </a:p>
        </p:txBody>
      </p:sp>
      <p:sp>
        <p:nvSpPr>
          <p:cNvPr id="952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2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One </a:t>
            </a:r>
            <a:r>
              <a:rPr lang="en-US" dirty="0" smtClean="0"/>
              <a:t>thing that changes</a:t>
            </a:r>
            <a:r>
              <a:rPr lang="en-US" baseline="0" dirty="0" smtClean="0"/>
              <a:t> with different offset distance and with depth is the reflection angle (angle of incidence)</a:t>
            </a:r>
            <a:r>
              <a:rPr lang="en-US" baseline="0" dirty="0" smtClean="0"/>
              <a:t>. Given </a:t>
            </a:r>
            <a:r>
              <a:rPr lang="en-US" baseline="0" dirty="0" smtClean="0"/>
              <a:t>a velocity model, perhaps from flattening gathers, we can calculate the reflection angle for each pre-stack </a:t>
            </a:r>
            <a:r>
              <a:rPr lang="en-US" baseline="0" dirty="0" smtClean="0"/>
              <a:t>trace. As </a:t>
            </a:r>
            <a:r>
              <a:rPr lang="en-US" baseline="0" dirty="0" smtClean="0"/>
              <a:t>shown above, for a shot into the farthest receiver, the </a:t>
            </a:r>
            <a:r>
              <a:rPr lang="en-US" b="0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reflection angle changes from </a:t>
            </a:r>
            <a:r>
              <a:rPr lang="en-US" sz="12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25° for the shallow interface to 20° for the deeper interface (remember there is vertical exaggeration).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200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processing, I can filter by </a:t>
            </a:r>
            <a:r>
              <a:rPr lang="en-US" baseline="0" dirty="0" smtClean="0"/>
              <a:t>reflection angle before I stack (sum) the </a:t>
            </a:r>
            <a:r>
              <a:rPr lang="en-US" baseline="0" dirty="0" smtClean="0"/>
              <a:t>data. </a:t>
            </a:r>
            <a:r>
              <a:rPr lang="en-US" sz="1200" b="0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en-US" sz="1200" b="0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example, I could filter so that I only keep traces where the </a:t>
            </a:r>
            <a:r>
              <a:rPr lang="en-US" baseline="0" dirty="0" smtClean="0"/>
              <a:t>reflection angle is from </a:t>
            </a:r>
            <a:r>
              <a:rPr lang="en-US" sz="12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5° to 15°.  This would be called a near </a:t>
            </a:r>
            <a:r>
              <a:rPr lang="en-US" sz="12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stack.</a:t>
            </a:r>
            <a:r>
              <a:rPr lang="en-US" sz="1200" b="0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Then</a:t>
            </a:r>
            <a:r>
              <a:rPr lang="en-US" sz="12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I could </a:t>
            </a:r>
            <a:r>
              <a:rPr lang="en-US" sz="12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filter, </a:t>
            </a:r>
            <a:r>
              <a:rPr lang="en-US" sz="12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 that I only keep traces where the reflection angle is from 25° to 35°. </a:t>
            </a:r>
            <a:r>
              <a:rPr lang="en-US" sz="12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This </a:t>
            </a:r>
            <a:r>
              <a:rPr lang="en-US" sz="12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would be called a far </a:t>
            </a:r>
            <a:r>
              <a:rPr lang="en-US" sz="12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stack.</a:t>
            </a:r>
            <a:r>
              <a:rPr lang="en-US" sz="1200" b="0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Typically </a:t>
            </a:r>
            <a:r>
              <a:rPr lang="en-US" sz="12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at our depths of interest, the range of angles will be from about 1° to about 35°</a:t>
            </a:r>
            <a:r>
              <a:rPr lang="en-US" sz="12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1200" b="0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12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maximum angle depends </a:t>
            </a:r>
            <a:r>
              <a:rPr lang="en-US" sz="12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 </a:t>
            </a:r>
            <a:r>
              <a:rPr lang="en-US" sz="12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depth and the length of the streamers.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8016060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36266D0-5C8C-4E74-9C75-6ED642D54AEB}" type="slidenum">
              <a:rPr lang="en-US" altLang="en-US" sz="1200">
                <a:latin typeface="Times New Roman" panose="02020603050405020304" pitchFamily="18" charset="0"/>
              </a:rPr>
              <a:pPr/>
              <a:t>2</a:t>
            </a:fld>
            <a:endParaRPr lang="en-US" altLang="en-US" sz="1200" dirty="0">
              <a:latin typeface="Times New Roman" panose="02020603050405020304" pitchFamily="18" charset="0"/>
            </a:endParaRPr>
          </a:p>
        </p:txBody>
      </p:sp>
      <p:sp>
        <p:nvSpPr>
          <p:cNvPr id="778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2688" y="696913"/>
            <a:ext cx="4635500" cy="3476625"/>
          </a:xfrm>
          <a:ln/>
        </p:spPr>
      </p:sp>
      <p:sp>
        <p:nvSpPr>
          <p:cNvPr id="778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4403725"/>
            <a:ext cx="5133975" cy="417036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38940660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9DE39DE-7A25-4172-9716-9AA0BC5313CF}" type="slidenum">
              <a:rPr lang="en-US" altLang="en-US" sz="1200">
                <a:latin typeface="Times New Roman" panose="02020603050405020304" pitchFamily="18" charset="0"/>
              </a:rPr>
              <a:pPr/>
              <a:t>20</a:t>
            </a:fld>
            <a:endParaRPr lang="en-US" altLang="en-US" sz="1200" dirty="0">
              <a:latin typeface="Times New Roman" panose="02020603050405020304" pitchFamily="18" charset="0"/>
            </a:endParaRPr>
          </a:p>
        </p:txBody>
      </p:sp>
      <p:sp>
        <p:nvSpPr>
          <p:cNvPr id="962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2688" y="696913"/>
            <a:ext cx="4633912" cy="3475037"/>
          </a:xfrm>
          <a:ln/>
        </p:spPr>
      </p:sp>
      <p:sp>
        <p:nvSpPr>
          <p:cNvPr id="962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03725"/>
            <a:ext cx="5130800" cy="417036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dirty="0" smtClean="0"/>
              <a:t>This </a:t>
            </a:r>
            <a:r>
              <a:rPr lang="en-US" altLang="en-US" dirty="0" smtClean="0"/>
              <a:t>slide shows different raypaths that have the same midpoint and the same reflection angle at each </a:t>
            </a:r>
            <a:r>
              <a:rPr lang="en-US" altLang="en-US" dirty="0" smtClean="0"/>
              <a:t>interface.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We </a:t>
            </a:r>
            <a:r>
              <a:rPr lang="en-US" altLang="en-US" dirty="0" smtClean="0"/>
              <a:t>need a velocity model to calculate raypaths and reflection angles.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altLang="en-US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dirty="0" smtClean="0"/>
              <a:t>On</a:t>
            </a:r>
            <a:r>
              <a:rPr lang="en-US" altLang="en-US" baseline="0" dirty="0" smtClean="0"/>
              <a:t> the right is a CMP plot on which </a:t>
            </a:r>
            <a:r>
              <a:rPr lang="en-US" altLang="en-US" dirty="0" smtClean="0"/>
              <a:t>reflection angles</a:t>
            </a:r>
            <a:r>
              <a:rPr lang="en-US" altLang="en-US" baseline="0" dirty="0" smtClean="0"/>
              <a:t> as a function </a:t>
            </a:r>
            <a:r>
              <a:rPr lang="en-US" altLang="en-US" baseline="0" dirty="0" smtClean="0"/>
              <a:t>of depth </a:t>
            </a:r>
            <a:r>
              <a:rPr lang="en-US" altLang="en-US" baseline="0" dirty="0" smtClean="0"/>
              <a:t>and offset distance are </a:t>
            </a:r>
            <a:r>
              <a:rPr lang="en-US" altLang="en-US" baseline="0" dirty="0" smtClean="0"/>
              <a:t>displayed. The </a:t>
            </a:r>
            <a:r>
              <a:rPr lang="en-US" altLang="en-US" baseline="0" dirty="0" smtClean="0"/>
              <a:t>r</a:t>
            </a:r>
            <a:r>
              <a:rPr lang="en-US" altLang="en-US" dirty="0" smtClean="0"/>
              <a:t>ed pair of lines might be the data I want to stack for a near-stack data </a:t>
            </a:r>
            <a:r>
              <a:rPr lang="en-US" altLang="en-US" dirty="0" smtClean="0"/>
              <a:t>set.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The </a:t>
            </a:r>
            <a:r>
              <a:rPr lang="en-US" altLang="en-US" dirty="0" smtClean="0"/>
              <a:t>green pair of lines might be the data I want to stack for a far-stack data </a:t>
            </a:r>
            <a:r>
              <a:rPr lang="en-US" altLang="en-US" dirty="0" smtClean="0"/>
              <a:t>set.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Note the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angle </a:t>
            </a:r>
            <a:r>
              <a:rPr lang="en-US" altLang="en-US" dirty="0" smtClean="0"/>
              <a:t>filters (pairs of color lines below about 4800 ms are straight-</a:t>
            </a:r>
            <a:r>
              <a:rPr lang="en-US" altLang="en-US" dirty="0" smtClean="0"/>
              <a:t>lines).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Once </a:t>
            </a:r>
            <a:r>
              <a:rPr lang="en-US" altLang="en-US" dirty="0" smtClean="0"/>
              <a:t>the depth (expressed in TWT) is greater than the streamer length, we have to go to the vertical lines to get enough data to stack.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29677948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D8645A1-E72B-4A15-ACEF-D9379993A05C}" type="slidenum">
              <a:rPr lang="en-US" altLang="en-US" sz="1200">
                <a:latin typeface="Times New Roman" panose="02020603050405020304" pitchFamily="18" charset="0"/>
              </a:rPr>
              <a:pPr/>
              <a:t>21</a:t>
            </a:fld>
            <a:endParaRPr lang="en-US" altLang="en-US" sz="1200" dirty="0">
              <a:latin typeface="Times New Roman" panose="02020603050405020304" pitchFamily="18" charset="0"/>
            </a:endParaRPr>
          </a:p>
        </p:txBody>
      </p:sp>
      <p:sp>
        <p:nvSpPr>
          <p:cNvPr id="972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2688" y="696913"/>
            <a:ext cx="4633912" cy="3475037"/>
          </a:xfrm>
          <a:ln/>
        </p:spPr>
      </p:sp>
      <p:sp>
        <p:nvSpPr>
          <p:cNvPr id="972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03725"/>
            <a:ext cx="5130800" cy="417036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We </a:t>
            </a:r>
            <a:r>
              <a:rPr lang="en-US" dirty="0" smtClean="0"/>
              <a:t>have a full NMO corrected CMP gather in the top, </a:t>
            </a:r>
            <a:r>
              <a:rPr lang="en-US" dirty="0" smtClean="0"/>
              <a:t>center.</a:t>
            </a:r>
            <a:r>
              <a:rPr lang="en-US" baseline="0" dirty="0" smtClean="0"/>
              <a:t> </a:t>
            </a:r>
            <a:r>
              <a:rPr lang="en-US" dirty="0" smtClean="0"/>
              <a:t>The </a:t>
            </a:r>
            <a:r>
              <a:rPr lang="en-US" dirty="0" smtClean="0"/>
              <a:t>pair of red lines is our near angle mute</a:t>
            </a:r>
            <a:r>
              <a:rPr lang="en-US" dirty="0" smtClean="0"/>
              <a:t>. </a:t>
            </a:r>
            <a:r>
              <a:rPr lang="en-US" dirty="0" smtClean="0"/>
              <a:t>It is applied in the image on the lower </a:t>
            </a:r>
            <a:r>
              <a:rPr lang="en-US" dirty="0" smtClean="0"/>
              <a:t>left.</a:t>
            </a:r>
            <a:r>
              <a:rPr lang="en-US" baseline="0" dirty="0" smtClean="0"/>
              <a:t> </a:t>
            </a:r>
            <a:r>
              <a:rPr lang="en-US" dirty="0" smtClean="0"/>
              <a:t>This </a:t>
            </a:r>
            <a:r>
              <a:rPr lang="en-US" dirty="0" smtClean="0"/>
              <a:t>is the data I would stack (sum) to get a near angle </a:t>
            </a:r>
            <a:r>
              <a:rPr lang="en-US" dirty="0" smtClean="0"/>
              <a:t>stack.</a:t>
            </a:r>
            <a:r>
              <a:rPr lang="en-US" baseline="0" dirty="0" smtClean="0"/>
              <a:t> </a:t>
            </a:r>
            <a:r>
              <a:rPr lang="en-US" dirty="0" smtClean="0"/>
              <a:t>The </a:t>
            </a:r>
            <a:r>
              <a:rPr lang="en-US" dirty="0" smtClean="0"/>
              <a:t>pair of green lines is our far angle mute</a:t>
            </a:r>
            <a:r>
              <a:rPr lang="en-US" dirty="0" smtClean="0"/>
              <a:t>. </a:t>
            </a:r>
            <a:r>
              <a:rPr lang="en-US" dirty="0" smtClean="0"/>
              <a:t>It is applied in the image on the lower </a:t>
            </a:r>
            <a:r>
              <a:rPr lang="en-US" dirty="0" smtClean="0"/>
              <a:t>right.</a:t>
            </a:r>
            <a:r>
              <a:rPr lang="en-US" baseline="0" dirty="0" smtClean="0"/>
              <a:t> </a:t>
            </a:r>
            <a:r>
              <a:rPr lang="en-US" dirty="0" smtClean="0"/>
              <a:t>This </a:t>
            </a:r>
            <a:r>
              <a:rPr lang="en-US" dirty="0" smtClean="0"/>
              <a:t>is the data I would stack (sum) to get a far angle stack.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1031748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D2B79BC-EFDF-46D5-8195-080C8EC6A844}" type="slidenum">
              <a:rPr lang="en-US" altLang="en-US" sz="1200">
                <a:latin typeface="Times New Roman" panose="02020603050405020304" pitchFamily="18" charset="0"/>
              </a:rPr>
              <a:pPr/>
              <a:t>22</a:t>
            </a:fld>
            <a:endParaRPr lang="en-US" altLang="en-US" sz="1200" dirty="0">
              <a:latin typeface="Times New Roman" panose="02020603050405020304" pitchFamily="18" charset="0"/>
            </a:endParaRPr>
          </a:p>
        </p:txBody>
      </p:sp>
      <p:sp>
        <p:nvSpPr>
          <p:cNvPr id="983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3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We </a:t>
            </a:r>
            <a:r>
              <a:rPr lang="en-US" dirty="0" smtClean="0"/>
              <a:t>have covered the concept and process for stacking seismic </a:t>
            </a:r>
            <a:r>
              <a:rPr lang="en-US" dirty="0" smtClean="0"/>
              <a:t>data.</a:t>
            </a:r>
            <a:r>
              <a:rPr lang="en-US" baseline="0" dirty="0" smtClean="0"/>
              <a:t> </a:t>
            </a:r>
            <a:r>
              <a:rPr lang="en-US" dirty="0" smtClean="0"/>
              <a:t>Now </a:t>
            </a:r>
            <a:r>
              <a:rPr lang="en-US" dirty="0" smtClean="0"/>
              <a:t>let’s step back to some of the thing we do prior to stacking the data.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Pre-stack processing steps might include the following: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sz="2400" baseline="0" dirty="0" smtClean="0"/>
              <a:t>   - </a:t>
            </a:r>
            <a:r>
              <a:rPr lang="en-US" altLang="en-US" sz="2400" dirty="0" smtClean="0"/>
              <a:t>Correct for amplitude loss with depth (time).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sz="2400" baseline="0" dirty="0" smtClean="0"/>
              <a:t>   - </a:t>
            </a:r>
            <a:r>
              <a:rPr lang="en-US" altLang="en-US" sz="2400" dirty="0" smtClean="0"/>
              <a:t>Correct for elevation changes for land acquisition.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sz="2400" dirty="0" smtClean="0"/>
              <a:t>   - Minimize the effect of the wavelet (</a:t>
            </a:r>
            <a:r>
              <a:rPr lang="en-US" altLang="en-US" sz="2400" dirty="0" err="1" smtClean="0"/>
              <a:t>deconvolution</a:t>
            </a:r>
            <a:r>
              <a:rPr lang="en-US" altLang="en-US" sz="2400" dirty="0" smtClean="0"/>
              <a:t>)</a:t>
            </a:r>
            <a:r>
              <a:rPr lang="en-US" altLang="en-US" sz="2400" dirty="0" smtClean="0"/>
              <a:t>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sz="2400" dirty="0" smtClean="0"/>
              <a:t>   - Determine the optimum velocity function for stacking.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sz="2400" dirty="0" smtClean="0"/>
              <a:t>There are other processing steps that can be </a:t>
            </a:r>
            <a:r>
              <a:rPr lang="en-US" altLang="en-US" sz="2400" dirty="0" smtClean="0"/>
              <a:t>applied,</a:t>
            </a:r>
            <a:r>
              <a:rPr lang="en-US" altLang="en-US" sz="2400" baseline="0" dirty="0" smtClean="0"/>
              <a:t> </a:t>
            </a:r>
            <a:r>
              <a:rPr lang="en-US" altLang="en-US" sz="2400" dirty="0" smtClean="0"/>
              <a:t>but </a:t>
            </a:r>
            <a:r>
              <a:rPr lang="en-US" altLang="en-US" sz="2400" dirty="0" smtClean="0"/>
              <a:t>more than these is too much detail</a:t>
            </a:r>
            <a:r>
              <a:rPr lang="en-US" altLang="en-US" sz="2400" baseline="0" dirty="0" smtClean="0"/>
              <a:t> for this course.</a:t>
            </a:r>
            <a:endParaRPr lang="en-US" altLang="en-US" sz="2400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11292870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E427212-FB83-44F1-BD15-2E22DA79403E}" type="slidenum">
              <a:rPr lang="en-US" altLang="en-US" sz="1200">
                <a:latin typeface="Times New Roman" panose="02020603050405020304" pitchFamily="18" charset="0"/>
              </a:rPr>
              <a:pPr/>
              <a:t>23</a:t>
            </a:fld>
            <a:endParaRPr lang="en-US" altLang="en-US" sz="1200" dirty="0">
              <a:latin typeface="Times New Roman" panose="02020603050405020304" pitchFamily="18" charset="0"/>
            </a:endParaRPr>
          </a:p>
        </p:txBody>
      </p:sp>
      <p:sp>
        <p:nvSpPr>
          <p:cNvPr id="993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2688" y="696913"/>
            <a:ext cx="4635500" cy="3476625"/>
          </a:xfrm>
          <a:ln/>
        </p:spPr>
      </p:sp>
      <p:sp>
        <p:nvSpPr>
          <p:cNvPr id="993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4403725"/>
            <a:ext cx="5133975" cy="417036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As</a:t>
            </a:r>
            <a:r>
              <a:rPr lang="en-US" baseline="0" dirty="0" smtClean="0"/>
              <a:t> </a:t>
            </a:r>
            <a:r>
              <a:rPr lang="en-US" baseline="0" dirty="0" smtClean="0"/>
              <a:t>the radius of the </a:t>
            </a:r>
            <a:r>
              <a:rPr lang="en-US" baseline="0" dirty="0" smtClean="0"/>
              <a:t>wave front </a:t>
            </a:r>
            <a:r>
              <a:rPr lang="en-US" baseline="0" dirty="0" smtClean="0"/>
              <a:t>increases, the energy is spread out over more </a:t>
            </a:r>
            <a:r>
              <a:rPr lang="en-US" baseline="0" dirty="0" smtClean="0"/>
              <a:t>space. Think </a:t>
            </a:r>
            <a:r>
              <a:rPr lang="en-US" baseline="0" dirty="0" smtClean="0"/>
              <a:t>of the letters on a balloon as it is blown </a:t>
            </a:r>
            <a:r>
              <a:rPr lang="en-US" baseline="0" dirty="0" smtClean="0"/>
              <a:t>up. The </a:t>
            </a:r>
            <a:r>
              <a:rPr lang="en-US" baseline="0" dirty="0" smtClean="0"/>
              <a:t>letters </a:t>
            </a:r>
            <a:r>
              <a:rPr lang="en-US" baseline="0" dirty="0" smtClean="0"/>
              <a:t>are </a:t>
            </a:r>
            <a:r>
              <a:rPr lang="en-US" baseline="0" dirty="0" smtClean="0"/>
              <a:t>small and the ink is dark when the balloon is </a:t>
            </a:r>
            <a:r>
              <a:rPr lang="en-US" baseline="0" dirty="0" smtClean="0"/>
              <a:t>small. As </a:t>
            </a:r>
            <a:r>
              <a:rPr lang="en-US" baseline="0" dirty="0" smtClean="0"/>
              <a:t>the balloon expands, the letters get bigger, the ink is spread out and the letters get fainter.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We know the energy varies ad a function of </a:t>
            </a:r>
            <a:r>
              <a:rPr lang="en-US" sz="1200" b="1" dirty="0" smtClean="0">
                <a:latin typeface="Comic Sans MS" pitchFamily="66" charset="0"/>
              </a:rPr>
              <a:t>1/</a:t>
            </a:r>
            <a:r>
              <a:rPr lang="en-US" sz="1200" b="1" dirty="0" smtClean="0">
                <a:latin typeface="Comic Sans MS" pitchFamily="66" charset="0"/>
              </a:rPr>
              <a:t>radius</a:t>
            </a:r>
            <a:r>
              <a:rPr lang="en-US" b="1" baseline="30000" dirty="0" smtClean="0">
                <a:latin typeface="Comic Sans MS" pitchFamily="66" charset="0"/>
              </a:rPr>
              <a:t>2</a:t>
            </a:r>
            <a:r>
              <a:rPr lang="en-US" b="1" baseline="0" dirty="0" smtClean="0">
                <a:latin typeface="Comic Sans MS" pitchFamily="66" charset="0"/>
              </a:rPr>
              <a:t> </a:t>
            </a:r>
            <a:r>
              <a:rPr lang="en-US" baseline="0" dirty="0" smtClean="0"/>
              <a:t>Since </a:t>
            </a:r>
            <a:r>
              <a:rPr lang="en-US" baseline="0" dirty="0" smtClean="0"/>
              <a:t>we know how signal strength is lost by geometric spreading from the surface source location, we are able to apply a correction f</a:t>
            </a:r>
            <a:r>
              <a:rPr lang="en-US" dirty="0" smtClean="0"/>
              <a:t>actor.</a:t>
            </a:r>
          </a:p>
          <a:p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34231370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06204A9-E749-4A98-89B4-15332005A38C}" type="slidenum">
              <a:rPr lang="en-US" altLang="en-US" sz="1200">
                <a:latin typeface="Times New Roman" panose="02020603050405020304" pitchFamily="18" charset="0"/>
              </a:rPr>
              <a:pPr/>
              <a:t>24</a:t>
            </a:fld>
            <a:endParaRPr lang="en-US" altLang="en-US" sz="1200" dirty="0">
              <a:latin typeface="Times New Roman" panose="02020603050405020304" pitchFamily="18" charset="0"/>
            </a:endParaRPr>
          </a:p>
        </p:txBody>
      </p:sp>
      <p:sp>
        <p:nvSpPr>
          <p:cNvPr id="1003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2688" y="696913"/>
            <a:ext cx="4635500" cy="3476625"/>
          </a:xfrm>
          <a:ln/>
        </p:spPr>
      </p:sp>
      <p:sp>
        <p:nvSpPr>
          <p:cNvPr id="1003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4403725"/>
            <a:ext cx="5133975" cy="417036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dirty="0" smtClean="0"/>
              <a:t>Transmission </a:t>
            </a:r>
            <a:r>
              <a:rPr lang="en-US" altLang="en-US" dirty="0" smtClean="0"/>
              <a:t>loss means that as the energy travels down, a small fraction is reflected every time an acoustic boundary (a</a:t>
            </a:r>
            <a:r>
              <a:rPr lang="en-US" altLang="en-US" baseline="0" dirty="0" smtClean="0"/>
              <a:t> change in impedance) </a:t>
            </a:r>
            <a:r>
              <a:rPr lang="en-US" altLang="en-US" dirty="0" smtClean="0"/>
              <a:t>is </a:t>
            </a:r>
            <a:r>
              <a:rPr lang="en-US" altLang="en-US" dirty="0" smtClean="0"/>
              <a:t>crossed.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We </a:t>
            </a:r>
            <a:r>
              <a:rPr lang="en-US" altLang="en-US" dirty="0" smtClean="0"/>
              <a:t>can do an “energy balance” to know how the energy is split at an </a:t>
            </a:r>
            <a:r>
              <a:rPr lang="en-US" altLang="en-US" dirty="0" smtClean="0"/>
              <a:t>interface.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The </a:t>
            </a:r>
            <a:r>
              <a:rPr lang="en-US" altLang="en-US" dirty="0" smtClean="0"/>
              <a:t>transmitted energy at a given interface is less than the incident </a:t>
            </a:r>
            <a:r>
              <a:rPr lang="en-US" altLang="en-US" dirty="0" smtClean="0"/>
              <a:t>energy.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The </a:t>
            </a:r>
            <a:r>
              <a:rPr lang="en-US" altLang="en-US" dirty="0" smtClean="0"/>
              <a:t>transmitted energy below interface N is the incident energy at interface N+1.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altLang="en-US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dirty="0" smtClean="0"/>
              <a:t>Again,</a:t>
            </a:r>
            <a:r>
              <a:rPr lang="en-US" altLang="en-US" baseline="0" dirty="0" smtClean="0"/>
              <a:t> if we know how amplitude is decaling due to transmission losses, we can compensate (correct) for it</a:t>
            </a:r>
            <a:r>
              <a:rPr lang="en-US" altLang="en-US" baseline="0" dirty="0" smtClean="0"/>
              <a:t>.</a:t>
            </a:r>
            <a:endParaRPr lang="en-US" altLang="en-US" baseline="0" dirty="0" smtClean="0"/>
          </a:p>
        </p:txBody>
      </p:sp>
    </p:spTree>
    <p:extLst>
      <p:ext uri="{BB962C8B-B14F-4D97-AF65-F5344CB8AC3E}">
        <p14:creationId xmlns:p14="http://schemas.microsoft.com/office/powerpoint/2010/main" val="407688170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E55DE84-E01A-4DE3-9829-9BBE874D5381}" type="slidenum">
              <a:rPr lang="en-US" altLang="en-US" sz="1200">
                <a:latin typeface="Times New Roman" panose="02020603050405020304" pitchFamily="18" charset="0"/>
              </a:rPr>
              <a:pPr/>
              <a:t>25</a:t>
            </a:fld>
            <a:endParaRPr lang="en-US" altLang="en-US" sz="1200" dirty="0">
              <a:latin typeface="Times New Roman" panose="02020603050405020304" pitchFamily="18" charset="0"/>
            </a:endParaRPr>
          </a:p>
        </p:txBody>
      </p:sp>
      <p:sp>
        <p:nvSpPr>
          <p:cNvPr id="1013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2688" y="696913"/>
            <a:ext cx="4635500" cy="3476625"/>
          </a:xfrm>
          <a:ln/>
        </p:spPr>
      </p:sp>
      <p:sp>
        <p:nvSpPr>
          <p:cNvPr id="1013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4403725"/>
            <a:ext cx="5133975" cy="417036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smtClean="0"/>
              <a:t>Absorption </a:t>
            </a:r>
            <a:r>
              <a:rPr lang="en-US" dirty="0" smtClean="0"/>
              <a:t>is the</a:t>
            </a:r>
            <a:r>
              <a:rPr lang="en-US" baseline="0" dirty="0" smtClean="0"/>
              <a:t> loss of some energy due to heat </a:t>
            </a:r>
            <a:r>
              <a:rPr lang="en-US" baseline="0" dirty="0" smtClean="0"/>
              <a:t>conversion. This </a:t>
            </a:r>
            <a:r>
              <a:rPr lang="en-US" baseline="0" dirty="0" smtClean="0"/>
              <a:t>loss is different as a function of </a:t>
            </a:r>
            <a:r>
              <a:rPr lang="en-US" baseline="0" dirty="0" smtClean="0"/>
              <a:t>frequency. High </a:t>
            </a:r>
            <a:r>
              <a:rPr lang="en-US" baseline="0" dirty="0" smtClean="0"/>
              <a:t>frequencies </a:t>
            </a:r>
            <a:r>
              <a:rPr lang="en-US" baseline="0" dirty="0" smtClean="0"/>
              <a:t>decay </a:t>
            </a:r>
            <a:r>
              <a:rPr lang="en-US" baseline="0" dirty="0" smtClean="0"/>
              <a:t>more rapidly than low </a:t>
            </a:r>
            <a:r>
              <a:rPr lang="en-US" baseline="0" dirty="0" smtClean="0"/>
              <a:t>frequencies.</a:t>
            </a:r>
            <a:endParaRPr lang="en-US" baseline="0" dirty="0" smtClean="0"/>
          </a:p>
          <a:p>
            <a:r>
              <a:rPr lang="en-US" baseline="0" dirty="0" smtClean="0"/>
              <a:t>Analogy – As a car that has loud music playing drives away from you, you start to </a:t>
            </a:r>
            <a:r>
              <a:rPr lang="en-US" baseline="0" dirty="0" smtClean="0"/>
              <a:t>lose </a:t>
            </a:r>
            <a:r>
              <a:rPr lang="en-US" baseline="0" dirty="0" smtClean="0"/>
              <a:t>the treble and only hear the </a:t>
            </a:r>
            <a:r>
              <a:rPr lang="en-US" baseline="0" dirty="0" smtClean="0"/>
              <a:t>bass.</a:t>
            </a:r>
            <a:endParaRPr lang="en-US" baseline="0" dirty="0" smtClean="0"/>
          </a:p>
          <a:p>
            <a:endParaRPr lang="en-US" baseline="0" dirty="0" smtClean="0"/>
          </a:p>
          <a:p>
            <a:r>
              <a:rPr lang="en-US" baseline="0" dirty="0" smtClean="0"/>
              <a:t>The absorption of energy as a function of frequency is called the Q factor, or simple </a:t>
            </a:r>
            <a:r>
              <a:rPr lang="en-US" baseline="0" dirty="0" smtClean="0"/>
              <a:t>Q. If </a:t>
            </a:r>
            <a:r>
              <a:rPr lang="en-US" baseline="0" dirty="0" smtClean="0"/>
              <a:t>we can figure out Q, we use it in our data processing.</a:t>
            </a:r>
            <a:endParaRPr lang="en-US" altLang="en-US" dirty="0" smtClean="0"/>
          </a:p>
          <a:p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421031923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BC9A43C-59F0-4EFC-ADCF-5D9A6BF2044C}" type="slidenum">
              <a:rPr lang="en-US" altLang="en-US" sz="1200">
                <a:latin typeface="Times New Roman" panose="02020603050405020304" pitchFamily="18" charset="0"/>
              </a:rPr>
              <a:pPr/>
              <a:t>26</a:t>
            </a:fld>
            <a:endParaRPr lang="en-US" altLang="en-US" sz="1200" dirty="0">
              <a:latin typeface="Times New Roman" panose="02020603050405020304" pitchFamily="18" charset="0"/>
            </a:endParaRPr>
          </a:p>
        </p:txBody>
      </p:sp>
      <p:sp>
        <p:nvSpPr>
          <p:cNvPr id="1024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6913"/>
            <a:ext cx="4635500" cy="3476625"/>
          </a:xfrm>
          <a:ln/>
        </p:spPr>
      </p:sp>
      <p:sp>
        <p:nvSpPr>
          <p:cNvPr id="1024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4403725"/>
            <a:ext cx="5133975" cy="417036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549" tIns="46276" rIns="92549" bIns="46276"/>
          <a:lstStyle/>
          <a:p>
            <a:r>
              <a:rPr lang="en-US" altLang="en-US" dirty="0" smtClean="0"/>
              <a:t>Going </a:t>
            </a:r>
            <a:r>
              <a:rPr lang="en-US" altLang="en-US" dirty="0" smtClean="0"/>
              <a:t>back to the car radio analogy for a moment, you</a:t>
            </a:r>
            <a:r>
              <a:rPr lang="en-US" altLang="en-US" baseline="0" dirty="0" smtClean="0"/>
              <a:t> can change the settings for treble and </a:t>
            </a:r>
            <a:r>
              <a:rPr lang="en-US" altLang="en-US" baseline="0" dirty="0" smtClean="0"/>
              <a:t>bass. These </a:t>
            </a:r>
            <a:r>
              <a:rPr lang="en-US" altLang="en-US" baseline="0" dirty="0" smtClean="0"/>
              <a:t>settings change the gain for different frequency </a:t>
            </a:r>
            <a:r>
              <a:rPr lang="en-US" altLang="en-US" baseline="0" dirty="0" smtClean="0"/>
              <a:t>ranges. For </a:t>
            </a:r>
            <a:r>
              <a:rPr lang="en-US" altLang="en-US" baseline="0" dirty="0" smtClean="0"/>
              <a:t>example, one can decrease the treble and boost the gain to get more of the ba-boom sound.</a:t>
            </a:r>
          </a:p>
          <a:p>
            <a:endParaRPr lang="en-US" altLang="en-US" baseline="0" dirty="0" smtClean="0"/>
          </a:p>
          <a:p>
            <a:r>
              <a:rPr lang="en-US" altLang="en-US" dirty="0" smtClean="0"/>
              <a:t>Automatic gain control (AGC) was commonly applied in the “old days.</a:t>
            </a:r>
            <a:r>
              <a:rPr lang="en-US" altLang="en-US" dirty="0" smtClean="0"/>
              <a:t>”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A </a:t>
            </a:r>
            <a:r>
              <a:rPr lang="en-US" altLang="en-US" dirty="0" smtClean="0"/>
              <a:t>“window length” of samples (e.g., 15 samples)</a:t>
            </a:r>
            <a:r>
              <a:rPr lang="en-US" altLang="en-US" baseline="0" dirty="0" smtClean="0"/>
              <a:t> would be specified by the </a:t>
            </a:r>
            <a:r>
              <a:rPr lang="en-US" altLang="en-US" baseline="0" dirty="0" smtClean="0"/>
              <a:t>processor. Then </a:t>
            </a:r>
            <a:r>
              <a:rPr lang="en-US" altLang="en-US" baseline="0" dirty="0" smtClean="0"/>
              <a:t>the average amplitude over this sliding window was </a:t>
            </a:r>
            <a:r>
              <a:rPr lang="en-US" altLang="en-US" baseline="0" dirty="0" smtClean="0"/>
              <a:t>calculated. The </a:t>
            </a:r>
            <a:r>
              <a:rPr lang="en-US" altLang="en-US" baseline="0" dirty="0" smtClean="0"/>
              <a:t>amplitude was adjusted so that the average amplitude stayed within a tolerance </a:t>
            </a:r>
            <a:r>
              <a:rPr lang="en-US" altLang="en-US" baseline="0" dirty="0" smtClean="0"/>
              <a:t>level. This </a:t>
            </a:r>
            <a:r>
              <a:rPr lang="en-US" altLang="en-US" baseline="0" dirty="0" smtClean="0"/>
              <a:t>means the amplitudes were reduced in regions of above average amplitude, and increased in areas of below average </a:t>
            </a:r>
            <a:r>
              <a:rPr lang="en-US" altLang="en-US" baseline="0" dirty="0" smtClean="0"/>
              <a:t>amplitude. Note </a:t>
            </a:r>
            <a:r>
              <a:rPr lang="en-US" altLang="en-US" baseline="0" dirty="0" smtClean="0"/>
              <a:t>on the left display the zone of low amplitude on the top trace (original) has been boosted in the middle trace (after AGC was applied).</a:t>
            </a:r>
          </a:p>
          <a:p>
            <a:r>
              <a:rPr lang="en-US" altLang="en-US" baseline="0" dirty="0" smtClean="0"/>
              <a:t>The left, bottom shows the gain function – how amplitudes were adjusted.</a:t>
            </a:r>
          </a:p>
          <a:p>
            <a:endParaRPr lang="en-US" altLang="en-US" baseline="0" dirty="0" smtClean="0"/>
          </a:p>
          <a:p>
            <a:r>
              <a:rPr lang="en-US" altLang="en-US" baseline="0" dirty="0" smtClean="0"/>
              <a:t>On the right is a programmed gain control.</a:t>
            </a:r>
          </a:p>
          <a:p>
            <a:r>
              <a:rPr lang="en-US" altLang="en-US" baseline="0" dirty="0" smtClean="0"/>
              <a:t>This would be based on spherical divergence and transmission losses.</a:t>
            </a:r>
          </a:p>
          <a:p>
            <a:r>
              <a:rPr lang="en-US" altLang="en-US" baseline="0" dirty="0" smtClean="0"/>
              <a:t>Note the gain function is a slow increase, which preserves the relative amplitude strength more than an AGC.  </a:t>
            </a:r>
            <a:endParaRPr lang="en-US" altLang="en-US" dirty="0" smtClean="0"/>
          </a:p>
          <a:p>
            <a:endParaRPr lang="en-US" altLang="en-US" dirty="0" smtClean="0"/>
          </a:p>
          <a:p>
            <a:r>
              <a:rPr lang="en-US" altLang="en-US" dirty="0" smtClean="0"/>
              <a:t>AGC is OK for structural interpretation,</a:t>
            </a:r>
            <a:r>
              <a:rPr lang="en-US" altLang="en-US" baseline="0" dirty="0" smtClean="0"/>
              <a:t> not good for stratigraphic interpretation.</a:t>
            </a:r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66631427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C1BEBC5-F896-4030-886F-E92D96EE5E61}" type="slidenum">
              <a:rPr lang="en-US" altLang="en-US" sz="1200">
                <a:latin typeface="Times New Roman" panose="02020603050405020304" pitchFamily="18" charset="0"/>
              </a:rPr>
              <a:pPr/>
              <a:t>27</a:t>
            </a:fld>
            <a:endParaRPr lang="en-US" altLang="en-US" sz="1200" dirty="0">
              <a:latin typeface="Times New Roman" panose="02020603050405020304" pitchFamily="18" charset="0"/>
            </a:endParaRPr>
          </a:p>
        </p:txBody>
      </p:sp>
      <p:sp>
        <p:nvSpPr>
          <p:cNvPr id="1034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2688" y="696913"/>
            <a:ext cx="4635500" cy="3476625"/>
          </a:xfrm>
          <a:ln/>
        </p:spPr>
      </p:sp>
      <p:sp>
        <p:nvSpPr>
          <p:cNvPr id="1034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4403725"/>
            <a:ext cx="5133975" cy="417036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dirty="0" smtClean="0"/>
              <a:t>For </a:t>
            </a:r>
            <a:r>
              <a:rPr lang="en-US" altLang="en-US" dirty="0" smtClean="0"/>
              <a:t>land data, we usually have topographic (elevation) changes for all the source and receiver </a:t>
            </a:r>
            <a:r>
              <a:rPr lang="en-US" altLang="en-US" dirty="0" smtClean="0"/>
              <a:t>locations.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If </a:t>
            </a:r>
            <a:r>
              <a:rPr lang="en-US" altLang="en-US" dirty="0" smtClean="0"/>
              <a:t>we do not correct for elevation changes, then all the reflection hyperbolas will have “</a:t>
            </a:r>
            <a:r>
              <a:rPr lang="en-US" altLang="en-US" dirty="0" smtClean="0"/>
              <a:t>jitter”.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In </a:t>
            </a:r>
            <a:r>
              <a:rPr lang="en-US" altLang="en-US" dirty="0" smtClean="0"/>
              <a:t>processing, we can select a specific elevation to be our reference (datum) elevation (e.g., 5300 ft in the Denver Basin)</a:t>
            </a:r>
            <a:r>
              <a:rPr lang="en-US" altLang="en-US" dirty="0" smtClean="0"/>
              <a:t>.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We </a:t>
            </a:r>
            <a:r>
              <a:rPr lang="en-US" altLang="en-US" dirty="0" smtClean="0"/>
              <a:t>measure or assume the near-surface</a:t>
            </a:r>
            <a:r>
              <a:rPr lang="en-US" altLang="en-US" baseline="0" dirty="0" smtClean="0"/>
              <a:t> </a:t>
            </a:r>
            <a:r>
              <a:rPr lang="en-US" altLang="en-US" baseline="0" dirty="0" smtClean="0"/>
              <a:t>velocity. Then </a:t>
            </a:r>
            <a:r>
              <a:rPr lang="en-US" altLang="en-US" baseline="0" dirty="0" smtClean="0"/>
              <a:t>we can correct the source locations and the receiver locations to what they would be had they been at our </a:t>
            </a:r>
            <a:r>
              <a:rPr lang="en-US" altLang="en-US" dirty="0" smtClean="0"/>
              <a:t>reference elevation</a:t>
            </a:r>
            <a:r>
              <a:rPr lang="en-US" altLang="en-US" dirty="0" smtClean="0"/>
              <a:t>.</a:t>
            </a:r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03394950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92DC753-2FE7-45B0-83AF-CFC3B42DFEF6}" type="slidenum">
              <a:rPr lang="en-US" altLang="en-US" sz="1200">
                <a:latin typeface="Times New Roman" panose="02020603050405020304" pitchFamily="18" charset="0"/>
              </a:rPr>
              <a:pPr/>
              <a:t>28</a:t>
            </a:fld>
            <a:endParaRPr lang="en-US" altLang="en-US" sz="1200" dirty="0">
              <a:latin typeface="Times New Roman" panose="02020603050405020304" pitchFamily="18" charset="0"/>
            </a:endParaRPr>
          </a:p>
        </p:txBody>
      </p:sp>
      <p:sp>
        <p:nvSpPr>
          <p:cNvPr id="1044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2688" y="696913"/>
            <a:ext cx="4635500" cy="3476625"/>
          </a:xfrm>
          <a:ln/>
        </p:spPr>
      </p:sp>
      <p:sp>
        <p:nvSpPr>
          <p:cNvPr id="1044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4403725"/>
            <a:ext cx="5133975" cy="417036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dirty="0" smtClean="0"/>
              <a:t>The </a:t>
            </a:r>
            <a:r>
              <a:rPr lang="en-US" altLang="en-US" dirty="0" smtClean="0"/>
              <a:t>processor specifies</a:t>
            </a:r>
            <a:r>
              <a:rPr lang="en-US" altLang="en-US" baseline="0" dirty="0" smtClean="0"/>
              <a:t> the seismic reference </a:t>
            </a:r>
            <a:r>
              <a:rPr lang="en-US" altLang="en-US" baseline="0" dirty="0" smtClean="0"/>
              <a:t>datum. For </a:t>
            </a:r>
            <a:r>
              <a:rPr lang="en-US" altLang="en-US" baseline="0" dirty="0" smtClean="0"/>
              <a:t>each trace, a time shift is calculated so that zero time is registered at the seismic reference </a:t>
            </a:r>
            <a:r>
              <a:rPr lang="en-US" altLang="en-US" baseline="0" dirty="0" smtClean="0"/>
              <a:t>datum. If </a:t>
            </a:r>
            <a:r>
              <a:rPr lang="en-US" altLang="en-US" baseline="0" dirty="0" smtClean="0"/>
              <a:t>this correct is done properly, the hyperbola on the shot records or CMP gathers will look “</a:t>
            </a:r>
            <a:r>
              <a:rPr lang="en-US" altLang="en-US" baseline="0" dirty="0" smtClean="0"/>
              <a:t>clean”.</a:t>
            </a:r>
            <a:endParaRPr lang="en-US" altLang="en-US" dirty="0" smtClean="0"/>
          </a:p>
          <a:p>
            <a:endParaRPr lang="en-US" altLang="en-US" dirty="0" smtClean="0"/>
          </a:p>
          <a:p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58959338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0B60414-BDDD-4DD5-BA53-242C3A2B1EF6}" type="slidenum">
              <a:rPr lang="en-US" altLang="en-US" sz="1200">
                <a:latin typeface="Times New Roman" panose="02020603050405020304" pitchFamily="18" charset="0"/>
              </a:rPr>
              <a:pPr/>
              <a:t>29</a:t>
            </a:fld>
            <a:endParaRPr lang="en-US" altLang="en-US" sz="1200" dirty="0">
              <a:latin typeface="Times New Roman" panose="02020603050405020304" pitchFamily="18" charset="0"/>
            </a:endParaRPr>
          </a:p>
        </p:txBody>
      </p:sp>
      <p:sp>
        <p:nvSpPr>
          <p:cNvPr id="1054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6913"/>
            <a:ext cx="4635500" cy="3476625"/>
          </a:xfrm>
          <a:ln/>
        </p:spPr>
      </p:sp>
      <p:sp>
        <p:nvSpPr>
          <p:cNvPr id="1054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4403725"/>
            <a:ext cx="5133975" cy="417036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549" tIns="46276" rIns="92549" bIns="46276"/>
          <a:lstStyle/>
          <a:p>
            <a:r>
              <a:rPr lang="en-US" altLang="en-US" dirty="0" smtClean="0"/>
              <a:t>Here </a:t>
            </a:r>
            <a:r>
              <a:rPr lang="en-US" altLang="en-US" dirty="0" smtClean="0"/>
              <a:t>is a before and after </a:t>
            </a:r>
            <a:r>
              <a:rPr lang="en-US" altLang="en-US" dirty="0" smtClean="0"/>
              <a:t>comparison.</a:t>
            </a:r>
            <a:r>
              <a:rPr lang="en-US" altLang="en-US" baseline="0" dirty="0" smtClean="0"/>
              <a:t> O</a:t>
            </a:r>
            <a:r>
              <a:rPr lang="en-US" altLang="en-US" dirty="0" smtClean="0"/>
              <a:t>n </a:t>
            </a:r>
            <a:r>
              <a:rPr lang="en-US" altLang="en-US" dirty="0" smtClean="0"/>
              <a:t>the </a:t>
            </a:r>
            <a:r>
              <a:rPr lang="en-US" altLang="en-US" dirty="0" smtClean="0"/>
              <a:t>left, </a:t>
            </a:r>
            <a:r>
              <a:rPr lang="en-US" altLang="en-US" dirty="0" smtClean="0"/>
              <a:t>a CMP gather before applying a static </a:t>
            </a:r>
            <a:r>
              <a:rPr lang="en-US" altLang="en-US" dirty="0" smtClean="0"/>
              <a:t>correction.</a:t>
            </a:r>
            <a:r>
              <a:rPr lang="en-US" altLang="en-US" baseline="0" dirty="0" smtClean="0"/>
              <a:t> O</a:t>
            </a:r>
            <a:r>
              <a:rPr lang="en-US" altLang="en-US" dirty="0" smtClean="0"/>
              <a:t>n </a:t>
            </a:r>
            <a:r>
              <a:rPr lang="en-US" altLang="en-US" dirty="0" smtClean="0"/>
              <a:t>the right, the same CMP gather after applying the elevation corrections.</a:t>
            </a:r>
          </a:p>
          <a:p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5987807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AE78DCC-4D89-490D-9B97-F9EE8A3A84C1}" type="slidenum">
              <a:rPr lang="en-US" altLang="en-US" sz="1200">
                <a:latin typeface="Times New Roman" panose="02020603050405020304" pitchFamily="18" charset="0"/>
              </a:rPr>
              <a:pPr/>
              <a:t>3</a:t>
            </a:fld>
            <a:endParaRPr lang="en-US" altLang="en-US" sz="1200" dirty="0">
              <a:latin typeface="Times New Roman" panose="02020603050405020304" pitchFamily="18" charset="0"/>
            </a:endParaRPr>
          </a:p>
        </p:txBody>
      </p:sp>
      <p:sp>
        <p:nvSpPr>
          <p:cNvPr id="78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2688" y="696913"/>
            <a:ext cx="4635500" cy="3476625"/>
          </a:xfrm>
          <a:ln/>
        </p:spPr>
      </p:sp>
      <p:sp>
        <p:nvSpPr>
          <p:cNvPr id="788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4403725"/>
            <a:ext cx="5133975" cy="417036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The </a:t>
            </a:r>
            <a:r>
              <a:rPr lang="en-US" dirty="0" smtClean="0"/>
              <a:t>overall objective of seismic processing is to </a:t>
            </a:r>
            <a:r>
              <a:rPr lang="en-US" dirty="0" smtClean="0"/>
              <a:t>obtain…</a:t>
            </a:r>
            <a:endParaRPr lang="en-US" baseline="0" dirty="0" smtClean="0"/>
          </a:p>
        </p:txBody>
      </p:sp>
    </p:spTree>
    <p:extLst>
      <p:ext uri="{BB962C8B-B14F-4D97-AF65-F5344CB8AC3E}">
        <p14:creationId xmlns:p14="http://schemas.microsoft.com/office/powerpoint/2010/main" val="80596158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689A1E8-BAC8-4B85-A5C3-3BB67D88F4D5}" type="slidenum">
              <a:rPr lang="en-US" altLang="en-US" sz="1200">
                <a:latin typeface="Times New Roman" panose="02020603050405020304" pitchFamily="18" charset="0"/>
              </a:rPr>
              <a:pPr/>
              <a:t>30</a:t>
            </a:fld>
            <a:endParaRPr lang="en-US" altLang="en-US" sz="1200" dirty="0">
              <a:latin typeface="Times New Roman" panose="02020603050405020304" pitchFamily="18" charset="0"/>
            </a:endParaRPr>
          </a:p>
        </p:txBody>
      </p:sp>
      <p:sp>
        <p:nvSpPr>
          <p:cNvPr id="1064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6913"/>
            <a:ext cx="4635500" cy="3476625"/>
          </a:xfrm>
          <a:ln/>
        </p:spPr>
      </p:sp>
      <p:sp>
        <p:nvSpPr>
          <p:cNvPr id="1065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4403725"/>
            <a:ext cx="5133975" cy="417036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549" tIns="46276" rIns="92549" bIns="46276"/>
          <a:lstStyle/>
          <a:p>
            <a:r>
              <a:rPr lang="en-US" altLang="en-US" dirty="0" smtClean="0"/>
              <a:t>Muting </a:t>
            </a:r>
            <a:r>
              <a:rPr lang="en-US" altLang="en-US" dirty="0" smtClean="0"/>
              <a:t>means setting parts of the data to </a:t>
            </a:r>
            <a:r>
              <a:rPr lang="en-US" altLang="en-US" dirty="0" smtClean="0"/>
              <a:t>zero.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A </a:t>
            </a:r>
            <a:r>
              <a:rPr lang="en-US" altLang="en-US" dirty="0" smtClean="0"/>
              <a:t>data processor will mute any signal that occurs in the water column of a marine </a:t>
            </a:r>
            <a:r>
              <a:rPr lang="en-US" altLang="en-US" dirty="0" smtClean="0"/>
              <a:t>survey.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He</a:t>
            </a:r>
            <a:r>
              <a:rPr lang="en-US" altLang="en-US" dirty="0" smtClean="0"/>
              <a:t>/she will also</a:t>
            </a:r>
            <a:r>
              <a:rPr lang="en-US" altLang="en-US" baseline="0" dirty="0" smtClean="0"/>
              <a:t> mute the d</a:t>
            </a:r>
            <a:r>
              <a:rPr lang="en-US" altLang="en-US" dirty="0" smtClean="0"/>
              <a:t>irect arrivals and refraction energy, since we </a:t>
            </a:r>
            <a:r>
              <a:rPr lang="en-US" altLang="en-US" dirty="0" smtClean="0"/>
              <a:t>are </a:t>
            </a:r>
            <a:r>
              <a:rPr lang="en-US" altLang="en-US" dirty="0" smtClean="0"/>
              <a:t>only interested in reflected </a:t>
            </a:r>
            <a:r>
              <a:rPr lang="en-US" altLang="en-US" dirty="0" smtClean="0"/>
              <a:t>energy.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There </a:t>
            </a:r>
            <a:r>
              <a:rPr lang="en-US" altLang="en-US" dirty="0" smtClean="0"/>
              <a:t>is some good information in both the </a:t>
            </a:r>
            <a:r>
              <a:rPr lang="en-US" altLang="en-US" baseline="0" dirty="0" smtClean="0"/>
              <a:t>d</a:t>
            </a:r>
            <a:r>
              <a:rPr lang="en-US" altLang="en-US" dirty="0" smtClean="0"/>
              <a:t>irect arrivals and the refraction </a:t>
            </a:r>
            <a:r>
              <a:rPr lang="en-US" altLang="en-US" dirty="0" smtClean="0"/>
              <a:t>energy.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Other</a:t>
            </a:r>
            <a:r>
              <a:rPr lang="en-US" altLang="en-US" baseline="0" dirty="0" smtClean="0"/>
              <a:t> </a:t>
            </a:r>
            <a:r>
              <a:rPr lang="en-US" altLang="en-US" baseline="0" dirty="0" smtClean="0"/>
              <a:t>types of analyses are performed with these data, beyond the scope of this course.</a:t>
            </a:r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77279970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B3DFA34-C52F-4170-B4F3-384465D12682}" type="slidenum">
              <a:rPr lang="en-US" altLang="en-US" sz="1200">
                <a:latin typeface="Times New Roman" panose="02020603050405020304" pitchFamily="18" charset="0"/>
              </a:rPr>
              <a:pPr/>
              <a:t>31</a:t>
            </a:fld>
            <a:endParaRPr lang="en-US" altLang="en-US" sz="1200" dirty="0">
              <a:latin typeface="Times New Roman" panose="02020603050405020304" pitchFamily="18" charset="0"/>
            </a:endParaRPr>
          </a:p>
        </p:txBody>
      </p:sp>
      <p:sp>
        <p:nvSpPr>
          <p:cNvPr id="1075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6913"/>
            <a:ext cx="4635500" cy="3476625"/>
          </a:xfrm>
          <a:ln/>
        </p:spPr>
      </p:sp>
      <p:sp>
        <p:nvSpPr>
          <p:cNvPr id="1075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4403725"/>
            <a:ext cx="5133975" cy="417036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549" tIns="46276" rIns="92549" bIns="46276"/>
          <a:lstStyle/>
          <a:p>
            <a:r>
              <a:rPr lang="en-US" altLang="en-US" dirty="0" err="1" smtClean="0"/>
              <a:t>Deconvolution</a:t>
            </a:r>
            <a:r>
              <a:rPr lang="en-US" altLang="en-US" dirty="0" smtClean="0"/>
              <a:t> </a:t>
            </a:r>
            <a:r>
              <a:rPr lang="en-US" altLang="en-US" dirty="0" smtClean="0"/>
              <a:t>(decon) is a process that helps to </a:t>
            </a:r>
            <a:r>
              <a:rPr lang="en-US" altLang="en-US" dirty="0" smtClean="0"/>
              <a:t>remove </a:t>
            </a:r>
            <a:r>
              <a:rPr lang="en-US" altLang="en-US" dirty="0" smtClean="0"/>
              <a:t>the effects of the shape of the </a:t>
            </a:r>
            <a:r>
              <a:rPr lang="en-US" altLang="en-US" dirty="0" smtClean="0"/>
              <a:t>wavelet.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It </a:t>
            </a:r>
            <a:r>
              <a:rPr lang="en-US" altLang="en-US" dirty="0" smtClean="0"/>
              <a:t>removes the some short-period </a:t>
            </a:r>
            <a:r>
              <a:rPr lang="en-US" altLang="en-US" dirty="0" smtClean="0"/>
              <a:t>multiples.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The </a:t>
            </a:r>
            <a:r>
              <a:rPr lang="en-US" altLang="en-US" dirty="0" smtClean="0"/>
              <a:t>wavelet is made sharper (short time duration), which improves vertical resolution.</a:t>
            </a:r>
          </a:p>
          <a:p>
            <a:endParaRPr lang="en-US" altLang="en-US" dirty="0" smtClean="0"/>
          </a:p>
          <a:p>
            <a:r>
              <a:rPr lang="en-US" altLang="en-US" dirty="0" smtClean="0"/>
              <a:t>Decon is a statistical estimation process, using the data to estimate what the wavelet would be if it had not been </a:t>
            </a:r>
            <a:r>
              <a:rPr lang="en-US" altLang="en-US" dirty="0" smtClean="0"/>
              <a:t>corrupted.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In </a:t>
            </a:r>
            <a:r>
              <a:rPr lang="en-US" altLang="en-US" dirty="0" smtClean="0"/>
              <a:t>this example,</a:t>
            </a:r>
            <a:r>
              <a:rPr lang="en-US" altLang="en-US" baseline="0" dirty="0" smtClean="0"/>
              <a:t> some of t</a:t>
            </a:r>
            <a:r>
              <a:rPr lang="en-US" altLang="en-US" dirty="0" smtClean="0"/>
              <a:t>he “ringininess” in the records on the left has been diminished by applying decon (on the right).</a:t>
            </a:r>
          </a:p>
          <a:p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63118445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58A180D-9D0A-4723-856A-02D68D446CB3}" type="slidenum">
              <a:rPr lang="en-US" altLang="en-US" sz="1200">
                <a:latin typeface="Times New Roman" panose="02020603050405020304" pitchFamily="18" charset="0"/>
              </a:rPr>
              <a:pPr/>
              <a:t>32</a:t>
            </a:fld>
            <a:endParaRPr lang="en-US" altLang="en-US" sz="1200" dirty="0">
              <a:latin typeface="Times New Roman" panose="02020603050405020304" pitchFamily="18" charset="0"/>
            </a:endParaRPr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6913"/>
            <a:ext cx="4633913" cy="3475037"/>
          </a:xfrm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5038" y="4403725"/>
            <a:ext cx="5127625" cy="417036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smtClean="0"/>
              <a:t>Next</a:t>
            </a:r>
            <a:r>
              <a:rPr lang="en-US" baseline="0" dirty="0" smtClean="0"/>
              <a:t> </a:t>
            </a:r>
            <a:r>
              <a:rPr lang="en-US" baseline="0" dirty="0" smtClean="0"/>
              <a:t>we will talk a little about </a:t>
            </a:r>
            <a:r>
              <a:rPr lang="en-US" baseline="0" dirty="0" smtClean="0"/>
              <a:t>multiples. A </a:t>
            </a:r>
            <a:r>
              <a:rPr lang="en-US" baseline="0" dirty="0" smtClean="0"/>
              <a:t>multiple is seismic energy that has been reflected more than </a:t>
            </a:r>
            <a:r>
              <a:rPr lang="en-US" baseline="0" dirty="0" smtClean="0"/>
              <a:t>once. The </a:t>
            </a:r>
            <a:r>
              <a:rPr lang="en-US" baseline="0" dirty="0" smtClean="0"/>
              <a:t>water bottom multiple (top, left) is easiest to picture and </a:t>
            </a:r>
            <a:r>
              <a:rPr lang="en-US" baseline="0" dirty="0" smtClean="0"/>
              <a:t>understand. For this, </a:t>
            </a:r>
            <a:r>
              <a:rPr lang="en-US" baseline="0" dirty="0" smtClean="0"/>
              <a:t>the water bottom multiples </a:t>
            </a:r>
            <a:r>
              <a:rPr lang="en-US" baseline="0" dirty="0" smtClean="0"/>
              <a:t>are </a:t>
            </a:r>
            <a:r>
              <a:rPr lang="en-US" baseline="0" dirty="0" smtClean="0"/>
              <a:t>recorded at </a:t>
            </a:r>
            <a:r>
              <a:rPr lang="en-US" baseline="0" dirty="0" smtClean="0"/>
              <a:t>two (2) </a:t>
            </a:r>
            <a:r>
              <a:rPr lang="en-US" baseline="0" dirty="0" smtClean="0"/>
              <a:t>times the water bottom </a:t>
            </a:r>
            <a:r>
              <a:rPr lang="en-US" baseline="0" dirty="0" smtClean="0"/>
              <a:t>TWT. There </a:t>
            </a:r>
            <a:r>
              <a:rPr lang="en-US" baseline="0" dirty="0" smtClean="0"/>
              <a:t>are </a:t>
            </a:r>
            <a:r>
              <a:rPr lang="en-US" baseline="0" dirty="0" smtClean="0"/>
              <a:t>two (2) </a:t>
            </a:r>
            <a:r>
              <a:rPr lang="en-US" baseline="0" dirty="0" smtClean="0"/>
              <a:t>down-going paths and </a:t>
            </a:r>
            <a:r>
              <a:rPr lang="en-US" baseline="0" dirty="0" smtClean="0"/>
              <a:t>two (2) </a:t>
            </a:r>
            <a:r>
              <a:rPr lang="en-US" baseline="0" dirty="0" smtClean="0"/>
              <a:t>up-going </a:t>
            </a:r>
            <a:r>
              <a:rPr lang="en-US" baseline="0" dirty="0" smtClean="0"/>
              <a:t>paths. On </a:t>
            </a:r>
            <a:r>
              <a:rPr lang="en-US" baseline="0" dirty="0" smtClean="0"/>
              <a:t>the </a:t>
            </a:r>
            <a:r>
              <a:rPr lang="en-US" baseline="0" dirty="0" smtClean="0"/>
              <a:t>upper </a:t>
            </a:r>
            <a:r>
              <a:rPr lang="en-US" baseline="0" dirty="0" smtClean="0"/>
              <a:t>right is shown a double water bottom </a:t>
            </a:r>
            <a:r>
              <a:rPr lang="en-US" baseline="0" dirty="0" smtClean="0"/>
              <a:t>multiple. There </a:t>
            </a:r>
            <a:r>
              <a:rPr lang="en-US" baseline="0" dirty="0" smtClean="0"/>
              <a:t>are </a:t>
            </a:r>
            <a:r>
              <a:rPr lang="en-US" baseline="0" dirty="0" smtClean="0"/>
              <a:t>three (3) </a:t>
            </a:r>
            <a:r>
              <a:rPr lang="en-US" baseline="0" dirty="0" smtClean="0"/>
              <a:t>down-going paths and </a:t>
            </a:r>
            <a:r>
              <a:rPr lang="en-US" baseline="0" dirty="0" smtClean="0"/>
              <a:t>three (3) </a:t>
            </a:r>
            <a:r>
              <a:rPr lang="en-US" baseline="0" dirty="0" smtClean="0"/>
              <a:t>up-going pates – it would be recorded at </a:t>
            </a:r>
            <a:r>
              <a:rPr lang="en-US" baseline="0" dirty="0" smtClean="0"/>
              <a:t>three (3) </a:t>
            </a:r>
            <a:r>
              <a:rPr lang="en-US" baseline="0" dirty="0" smtClean="0"/>
              <a:t>times the water bottom TWT.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The middle diagram shows two examples of subsurface </a:t>
            </a:r>
            <a:r>
              <a:rPr lang="en-US" baseline="0" dirty="0" smtClean="0"/>
              <a:t>multiples. The </a:t>
            </a:r>
            <a:r>
              <a:rPr lang="en-US" baseline="0" dirty="0" smtClean="0"/>
              <a:t>lower diagram shows two examples of peg-leg multiples</a:t>
            </a:r>
            <a:r>
              <a:rPr lang="en-US" baseline="0" dirty="0" smtClean="0"/>
              <a:t>.</a:t>
            </a:r>
            <a:endParaRPr lang="en-US" baseline="0" dirty="0" smtClean="0"/>
          </a:p>
          <a:p>
            <a:endParaRPr lang="en-US" baseline="0" dirty="0" smtClean="0"/>
          </a:p>
          <a:p>
            <a:r>
              <a:rPr lang="en-US" baseline="0" dirty="0" smtClean="0"/>
              <a:t/>
            </a:r>
            <a:br>
              <a:rPr lang="en-US" baseline="0" dirty="0" smtClean="0"/>
            </a:br>
            <a:r>
              <a:rPr lang="en-US" baseline="0" dirty="0" smtClean="0"/>
              <a:t> </a:t>
            </a:r>
            <a:endParaRPr lang="en-US" dirty="0" smtClean="0"/>
          </a:p>
          <a:p>
            <a:endParaRPr lang="en-US" altLang="en-US" dirty="0" smtClean="0"/>
          </a:p>
          <a:p>
            <a:endParaRPr lang="en-US" altLang="en-US" dirty="0" smtClean="0"/>
          </a:p>
          <a:p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61208036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6BC2E14-2110-493D-B64E-BAD1A7662EB7}" type="slidenum">
              <a:rPr lang="en-US" altLang="en-US" sz="1200">
                <a:latin typeface="Times New Roman" panose="02020603050405020304" pitchFamily="18" charset="0"/>
              </a:rPr>
              <a:pPr/>
              <a:t>33</a:t>
            </a:fld>
            <a:endParaRPr lang="en-US" altLang="en-US" sz="1200" dirty="0">
              <a:latin typeface="Times New Roman" panose="02020603050405020304" pitchFamily="18" charset="0"/>
            </a:endParaRPr>
          </a:p>
        </p:txBody>
      </p:sp>
      <p:sp>
        <p:nvSpPr>
          <p:cNvPr id="1085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6913"/>
            <a:ext cx="4635500" cy="3476625"/>
          </a:xfrm>
          <a:ln/>
        </p:spPr>
      </p:sp>
      <p:sp>
        <p:nvSpPr>
          <p:cNvPr id="1085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4403725"/>
            <a:ext cx="5133975" cy="417036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549" tIns="46276" rIns="92549" bIns="46276"/>
          <a:lstStyle/>
          <a:p>
            <a:r>
              <a:rPr lang="en-US" altLang="en-US" dirty="0" smtClean="0"/>
              <a:t>We </a:t>
            </a:r>
            <a:r>
              <a:rPr lang="en-US" altLang="en-US" dirty="0" smtClean="0"/>
              <a:t>can use the shape of the hyperbolas to estimate seismic </a:t>
            </a:r>
            <a:r>
              <a:rPr lang="en-US" altLang="en-US" dirty="0" smtClean="0"/>
              <a:t>velocities.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Gathers </a:t>
            </a:r>
            <a:r>
              <a:rPr lang="en-US" altLang="en-US" dirty="0" smtClean="0"/>
              <a:t>are flattened using a range of </a:t>
            </a:r>
            <a:r>
              <a:rPr lang="en-US" altLang="en-US" dirty="0" smtClean="0"/>
              <a:t>velocities.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As </a:t>
            </a:r>
            <a:r>
              <a:rPr lang="en-US" altLang="en-US" dirty="0" smtClean="0"/>
              <a:t>the correct velocity at a depth (TWT) is used, the “flatness” reaches a </a:t>
            </a:r>
            <a:r>
              <a:rPr lang="en-US" altLang="en-US" dirty="0" smtClean="0"/>
              <a:t>maximum.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On </a:t>
            </a:r>
            <a:r>
              <a:rPr lang="en-US" altLang="en-US" dirty="0" smtClean="0"/>
              <a:t>the right is a display</a:t>
            </a:r>
            <a:r>
              <a:rPr lang="en-US" altLang="en-US" baseline="0" dirty="0" smtClean="0"/>
              <a:t> that shows a measure of flatness as a function of velocity and </a:t>
            </a:r>
            <a:r>
              <a:rPr lang="en-US" altLang="en-US" baseline="0" dirty="0" smtClean="0"/>
              <a:t>depth. This </a:t>
            </a:r>
            <a:r>
              <a:rPr lang="en-US" altLang="en-US" baseline="0" dirty="0" smtClean="0"/>
              <a:t>is called a semblance </a:t>
            </a:r>
            <a:r>
              <a:rPr lang="en-US" altLang="en-US" baseline="0" dirty="0" smtClean="0"/>
              <a:t>diagram. The </a:t>
            </a:r>
            <a:r>
              <a:rPr lang="en-US" altLang="en-US" baseline="0" dirty="0" smtClean="0"/>
              <a:t>computer uses a set of rules to pick velocity vs. TWT </a:t>
            </a:r>
            <a:r>
              <a:rPr lang="en-US" altLang="en-US" baseline="0" dirty="0" smtClean="0"/>
              <a:t>points. A </a:t>
            </a:r>
            <a:r>
              <a:rPr lang="en-US" altLang="en-US" baseline="0" dirty="0" smtClean="0"/>
              <a:t>human will check the machine picks on a course grid of CMP </a:t>
            </a:r>
            <a:r>
              <a:rPr lang="en-US" altLang="en-US" baseline="0" dirty="0" smtClean="0"/>
              <a:t>gathers. </a:t>
            </a:r>
            <a:r>
              <a:rPr lang="en-US" altLang="en-US" dirty="0" smtClean="0"/>
              <a:t>This </a:t>
            </a:r>
            <a:r>
              <a:rPr lang="en-US" altLang="en-US" dirty="0" smtClean="0"/>
              <a:t>combination of machine and human picks on a semblance display results in a 2D or 3D velocity model.</a:t>
            </a:r>
          </a:p>
          <a:p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92611943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79C0656-01ED-453A-8265-FF27A51932D2}" type="slidenum">
              <a:rPr lang="en-US" altLang="en-US" sz="1200">
                <a:latin typeface="Times New Roman" panose="02020603050405020304" pitchFamily="18" charset="0"/>
              </a:rPr>
              <a:pPr/>
              <a:t>34</a:t>
            </a:fld>
            <a:endParaRPr lang="en-US" altLang="en-US" sz="1200" dirty="0">
              <a:latin typeface="Times New Roman" panose="02020603050405020304" pitchFamily="18" charset="0"/>
            </a:endParaRPr>
          </a:p>
        </p:txBody>
      </p:sp>
      <p:sp>
        <p:nvSpPr>
          <p:cNvPr id="1095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6913"/>
            <a:ext cx="4635500" cy="3476625"/>
          </a:xfrm>
          <a:ln/>
        </p:spPr>
      </p:sp>
      <p:sp>
        <p:nvSpPr>
          <p:cNvPr id="1095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4403725"/>
            <a:ext cx="5133975" cy="417036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549" tIns="46276" rIns="92549" bIns="46276"/>
          <a:lstStyle/>
          <a:p>
            <a:r>
              <a:rPr lang="en-US" altLang="en-US" dirty="0" smtClean="0"/>
              <a:t>Here </a:t>
            </a:r>
            <a:r>
              <a:rPr lang="en-US" altLang="en-US" dirty="0" smtClean="0"/>
              <a:t>is an example of picking velocities using a color semblance display</a:t>
            </a:r>
            <a:r>
              <a:rPr lang="en-US" altLang="en-US" baseline="0" dirty="0" smtClean="0"/>
              <a:t> (left)</a:t>
            </a:r>
            <a:r>
              <a:rPr lang="en-US" altLang="en-US" baseline="0" dirty="0" smtClean="0"/>
              <a:t>. The </a:t>
            </a:r>
            <a:r>
              <a:rPr lang="en-US" altLang="en-US" baseline="0" dirty="0" smtClean="0"/>
              <a:t>shallow picks are easy – the deeper ones require a bit of experience.</a:t>
            </a:r>
            <a:endParaRPr lang="en-US" altLang="en-US" dirty="0" smtClean="0"/>
          </a:p>
          <a:p>
            <a:endParaRPr lang="en-US" altLang="en-US" dirty="0" smtClean="0"/>
          </a:p>
          <a:p>
            <a:r>
              <a:rPr lang="en-US" altLang="en-US" dirty="0" smtClean="0"/>
              <a:t>The water bottom here is at about 1200 </a:t>
            </a:r>
            <a:r>
              <a:rPr lang="en-US" altLang="en-US" dirty="0" err="1" smtClean="0"/>
              <a:t>ms.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There </a:t>
            </a:r>
            <a:r>
              <a:rPr lang="en-US" altLang="en-US" dirty="0" smtClean="0"/>
              <a:t>are some high semblance patterns starting at about 2400 and 3600 ms – these are water bottom </a:t>
            </a:r>
            <a:r>
              <a:rPr lang="en-US" altLang="en-US" dirty="0" smtClean="0"/>
              <a:t>multiples.</a:t>
            </a:r>
            <a:r>
              <a:rPr lang="en-US" altLang="en-US" baseline="0" dirty="0" smtClean="0"/>
              <a:t> Semblance </a:t>
            </a:r>
            <a:r>
              <a:rPr lang="en-US" altLang="en-US" baseline="0" dirty="0" smtClean="0"/>
              <a:t>diagrams help us recognize multiples. </a:t>
            </a:r>
            <a:endParaRPr lang="en-US" altLang="en-US" dirty="0" smtClean="0"/>
          </a:p>
          <a:p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48883828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841C90B-9BF5-4E16-B5F2-A0AD8D31C159}" type="slidenum">
              <a:rPr lang="en-US" altLang="en-US" sz="1200">
                <a:latin typeface="Times New Roman" panose="02020603050405020304" pitchFamily="18" charset="0"/>
              </a:rPr>
              <a:pPr/>
              <a:t>35</a:t>
            </a:fld>
            <a:endParaRPr lang="en-US" altLang="en-US" sz="1200" dirty="0">
              <a:latin typeface="Times New Roman" panose="02020603050405020304" pitchFamily="18" charset="0"/>
            </a:endParaRPr>
          </a:p>
        </p:txBody>
      </p:sp>
      <p:sp>
        <p:nvSpPr>
          <p:cNvPr id="1105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dirty="0" smtClean="0"/>
              <a:t>This </a:t>
            </a:r>
            <a:r>
              <a:rPr lang="en-US" altLang="en-US" dirty="0" smtClean="0"/>
              <a:t>is an NMO display for the same area as used for the</a:t>
            </a:r>
            <a:r>
              <a:rPr lang="en-US" altLang="en-US" baseline="0" dirty="0" smtClean="0"/>
              <a:t> last </a:t>
            </a:r>
            <a:r>
              <a:rPr lang="en-US" altLang="en-US" baseline="0" dirty="0" smtClean="0"/>
              <a:t>slide. The </a:t>
            </a:r>
            <a:r>
              <a:rPr lang="en-US" altLang="en-US" baseline="0" dirty="0" smtClean="0"/>
              <a:t>NMO correction was based on the white line velocity picks on the previous </a:t>
            </a:r>
            <a:r>
              <a:rPr lang="en-US" altLang="en-US" baseline="0" dirty="0" smtClean="0"/>
              <a:t>slide. Note </a:t>
            </a:r>
            <a:r>
              <a:rPr lang="en-US" altLang="en-US" baseline="0" dirty="0" smtClean="0"/>
              <a:t>the dotted yellow </a:t>
            </a:r>
            <a:r>
              <a:rPr lang="en-US" altLang="en-US" baseline="0" dirty="0" smtClean="0"/>
              <a:t>line. This </a:t>
            </a:r>
            <a:r>
              <a:rPr lang="en-US" altLang="en-US" baseline="0" dirty="0" smtClean="0"/>
              <a:t>is energy from the first water bottom </a:t>
            </a:r>
            <a:r>
              <a:rPr lang="en-US" altLang="en-US" baseline="0" dirty="0" smtClean="0"/>
              <a:t>multiple. It </a:t>
            </a:r>
            <a:r>
              <a:rPr lang="en-US" altLang="en-US" baseline="0" dirty="0" smtClean="0"/>
              <a:t>still has downward curvature since it is a slower velocity than the reflections at the same TWT.</a:t>
            </a:r>
          </a:p>
          <a:p>
            <a:endParaRPr lang="en-US" altLang="en-US" baseline="0" dirty="0" smtClean="0"/>
          </a:p>
          <a:p>
            <a:r>
              <a:rPr lang="en-US" altLang="en-US" baseline="0" dirty="0" smtClean="0"/>
              <a:t>If we stack this NMO gather, the primary reflections are flat and will add (constructively interfere)</a:t>
            </a:r>
            <a:r>
              <a:rPr lang="en-US" altLang="en-US" baseline="0" dirty="0" smtClean="0"/>
              <a:t>. The </a:t>
            </a:r>
            <a:r>
              <a:rPr lang="en-US" altLang="en-US" baseline="0" dirty="0" smtClean="0"/>
              <a:t>yellow multiple will cancel out due to destructive </a:t>
            </a:r>
            <a:r>
              <a:rPr lang="en-US" altLang="en-US" baseline="0" dirty="0" smtClean="0"/>
              <a:t>interference. Although </a:t>
            </a:r>
            <a:r>
              <a:rPr lang="en-US" altLang="en-US" baseline="0" dirty="0" smtClean="0"/>
              <a:t>a multiple is not </a:t>
            </a:r>
            <a:r>
              <a:rPr lang="en-US" altLang="en-US" baseline="0" dirty="0" smtClean="0"/>
              <a:t>random </a:t>
            </a:r>
            <a:r>
              <a:rPr lang="en-US" altLang="en-US" baseline="0" dirty="0" smtClean="0"/>
              <a:t>but coherent noise, it will be reduced by stacking the traces.</a:t>
            </a:r>
          </a:p>
          <a:p>
            <a:endParaRPr lang="en-US" altLang="en-US" baseline="0" dirty="0" smtClean="0"/>
          </a:p>
          <a:p>
            <a:r>
              <a:rPr lang="en-US" altLang="en-US" baseline="0" dirty="0" smtClean="0"/>
              <a:t>You should be able to understand why the water bottom multiple might be bigger (less canceled out) for a near stack then it would be for a far stack. </a:t>
            </a:r>
            <a:r>
              <a:rPr lang="en-US" altLang="en-US" baseline="0" dirty="0" smtClean="0"/>
              <a:t>(</a:t>
            </a:r>
            <a:r>
              <a:rPr lang="en-US" altLang="en-US" baseline="0" dirty="0" smtClean="0"/>
              <a:t>Close to flat on the left side = less destructive interference – dipping </a:t>
            </a:r>
            <a:r>
              <a:rPr lang="en-US" altLang="en-US" baseline="0" dirty="0" smtClean="0"/>
              <a:t>observed on </a:t>
            </a:r>
            <a:r>
              <a:rPr lang="en-US" altLang="en-US" baseline="0" dirty="0" smtClean="0"/>
              <a:t>the </a:t>
            </a:r>
            <a:r>
              <a:rPr lang="en-US" altLang="en-US" baseline="0" dirty="0" smtClean="0"/>
              <a:t>right, </a:t>
            </a:r>
            <a:r>
              <a:rPr lang="en-US" altLang="en-US" baseline="0" dirty="0" smtClean="0"/>
              <a:t>so more destructive interference)</a:t>
            </a:r>
            <a:r>
              <a:rPr lang="en-US" altLang="en-US" baseline="0" dirty="0" smtClean="0"/>
              <a:t>.</a:t>
            </a:r>
            <a:endParaRPr lang="en-US" altLang="en-US" dirty="0" smtClean="0"/>
          </a:p>
          <a:p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47850064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7"/>
          <p:cNvSpPr txBox="1">
            <a:spLocks noGrp="1" noChangeArrowheads="1"/>
          </p:cNvSpPr>
          <p:nvPr/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/>
            <a:fld id="{7B7E4A5B-AC45-42FE-832F-1A5D6A903F6F}" type="slidenum">
              <a:rPr lang="en-US" altLang="en-US" sz="1200">
                <a:latin typeface="Times New Roman" panose="02020603050405020304" pitchFamily="18" charset="0"/>
              </a:rPr>
              <a:pPr algn="r"/>
              <a:t>36</a:t>
            </a:fld>
            <a:endParaRPr lang="en-US" altLang="en-US" sz="1200" dirty="0">
              <a:latin typeface="Times New Roman" panose="02020603050405020304" pitchFamily="18" charset="0"/>
            </a:endParaRPr>
          </a:p>
        </p:txBody>
      </p:sp>
      <p:sp>
        <p:nvSpPr>
          <p:cNvPr id="1116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16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smtClean="0"/>
              <a:t>This </a:t>
            </a:r>
            <a:r>
              <a:rPr lang="en-US" dirty="0" smtClean="0"/>
              <a:t>illustrates why multiples will not be canceled as much or a near stack than on a far stack.</a:t>
            </a:r>
          </a:p>
          <a:p>
            <a:endParaRPr lang="en-US" altLang="en-US" dirty="0" smtClean="0"/>
          </a:p>
          <a:p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78811953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FC1FF90-B7D8-4BB6-B675-38ED76EC5912}" type="slidenum">
              <a:rPr lang="en-US" altLang="en-US" sz="1200">
                <a:latin typeface="Times New Roman" panose="02020603050405020304" pitchFamily="18" charset="0"/>
              </a:rPr>
              <a:pPr/>
              <a:t>37</a:t>
            </a:fld>
            <a:endParaRPr lang="en-US" altLang="en-US" sz="1200" dirty="0">
              <a:latin typeface="Times New Roman" panose="02020603050405020304" pitchFamily="18" charset="0"/>
            </a:endParaRPr>
          </a:p>
        </p:txBody>
      </p:sp>
      <p:sp>
        <p:nvSpPr>
          <p:cNvPr id="1136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36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smtClean="0"/>
              <a:t>We </a:t>
            </a:r>
            <a:r>
              <a:rPr lang="en-US" dirty="0" smtClean="0"/>
              <a:t>have shown how stacking can reduce water bottom </a:t>
            </a:r>
            <a:r>
              <a:rPr lang="en-US" dirty="0" smtClean="0"/>
              <a:t>multiples.</a:t>
            </a:r>
            <a:r>
              <a:rPr lang="en-US" baseline="0" dirty="0" smtClean="0"/>
              <a:t> </a:t>
            </a:r>
            <a:r>
              <a:rPr lang="en-US" dirty="0" smtClean="0"/>
              <a:t>The </a:t>
            </a:r>
            <a:r>
              <a:rPr lang="en-US" dirty="0" smtClean="0"/>
              <a:t>data processors have other tools to remove </a:t>
            </a:r>
            <a:r>
              <a:rPr lang="en-US" dirty="0" smtClean="0"/>
              <a:t>multiples.</a:t>
            </a:r>
            <a:r>
              <a:rPr lang="en-US" baseline="0" dirty="0" smtClean="0"/>
              <a:t> </a:t>
            </a:r>
            <a:r>
              <a:rPr lang="en-US" dirty="0" smtClean="0"/>
              <a:t>For </a:t>
            </a:r>
            <a:r>
              <a:rPr lang="en-US" dirty="0" smtClean="0"/>
              <a:t>marine surveys, the</a:t>
            </a:r>
            <a:r>
              <a:rPr lang="en-US" baseline="0" dirty="0" smtClean="0"/>
              <a:t> tools they use are </a:t>
            </a:r>
            <a:r>
              <a:rPr lang="en-US" altLang="en-US" dirty="0" smtClean="0"/>
              <a:t>determined by water depth:</a:t>
            </a:r>
          </a:p>
          <a:p>
            <a:pPr lvl="0">
              <a:spcBef>
                <a:spcPct val="30000"/>
              </a:spcBef>
              <a:buSzPct val="90000"/>
              <a:buFont typeface="Wingdings" panose="05000000000000000000" pitchFamily="2" charset="2"/>
              <a:buNone/>
            </a:pPr>
            <a:r>
              <a:rPr lang="en-US" altLang="en-US" dirty="0" smtClean="0"/>
              <a:t>   - Deep water – velocity separation (Radon)</a:t>
            </a:r>
          </a:p>
          <a:p>
            <a:pPr lvl="0">
              <a:spcBef>
                <a:spcPct val="30000"/>
              </a:spcBef>
              <a:buSzPct val="90000"/>
              <a:buFont typeface="Wingdings" panose="05000000000000000000" pitchFamily="2" charset="2"/>
              <a:buNone/>
            </a:pPr>
            <a:r>
              <a:rPr lang="en-US" altLang="en-US" dirty="0" smtClean="0"/>
              <a:t>   - Shallow Water - deconvolution </a:t>
            </a:r>
          </a:p>
          <a:p>
            <a:pPr lvl="0">
              <a:spcBef>
                <a:spcPct val="30000"/>
              </a:spcBef>
              <a:buSzPct val="90000"/>
              <a:buFont typeface="Wingdings" panose="05000000000000000000" pitchFamily="2" charset="2"/>
              <a:buNone/>
            </a:pPr>
            <a:r>
              <a:rPr lang="en-US" altLang="en-US" dirty="0" smtClean="0"/>
              <a:t>For land surveys:</a:t>
            </a:r>
          </a:p>
          <a:p>
            <a:pPr lvl="0">
              <a:spcBef>
                <a:spcPct val="30000"/>
              </a:spcBef>
              <a:buSzPct val="90000"/>
              <a:buFont typeface="Wingdings" panose="05000000000000000000" pitchFamily="2" charset="2"/>
              <a:buNone/>
            </a:pPr>
            <a:r>
              <a:rPr lang="en-US" altLang="en-US" dirty="0" smtClean="0"/>
              <a:t>   - Radon filtering and/or</a:t>
            </a:r>
          </a:p>
          <a:p>
            <a:pPr lvl="0">
              <a:spcBef>
                <a:spcPct val="30000"/>
              </a:spcBef>
              <a:buSzPct val="90000"/>
              <a:buFont typeface="Wingdings" panose="05000000000000000000" pitchFamily="2" charset="2"/>
              <a:buNone/>
            </a:pPr>
            <a:r>
              <a:rPr lang="en-US" altLang="en-US" dirty="0" smtClean="0"/>
              <a:t>   - Decon.</a:t>
            </a:r>
            <a:br>
              <a:rPr lang="en-US" altLang="en-US" dirty="0" smtClean="0"/>
            </a:br>
            <a:endParaRPr lang="en-US" altLang="en-US" sz="1800" dirty="0" smtClean="0"/>
          </a:p>
          <a:p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212893086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82B4D76-9E66-425A-BEEF-BBFDB13B69AF}" type="slidenum">
              <a:rPr lang="en-US" altLang="en-US" sz="1200">
                <a:latin typeface="Times New Roman" panose="02020603050405020304" pitchFamily="18" charset="0"/>
              </a:rPr>
              <a:pPr/>
              <a:t>38</a:t>
            </a:fld>
            <a:endParaRPr lang="en-US" altLang="en-US" sz="1200" dirty="0">
              <a:latin typeface="Times New Roman" panose="02020603050405020304" pitchFamily="18" charset="0"/>
            </a:endParaRPr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7288" y="685800"/>
            <a:ext cx="4694237" cy="3521075"/>
          </a:xfrm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6575" y="4591050"/>
            <a:ext cx="5843588" cy="381158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1425" tIns="10712" rIns="21425" bIns="10712"/>
          <a:lstStyle/>
          <a:p>
            <a:r>
              <a:rPr lang="en-US" altLang="en-US" b="0" dirty="0" smtClean="0"/>
              <a:t>This </a:t>
            </a:r>
            <a:r>
              <a:rPr lang="en-US" altLang="en-US" b="0" dirty="0" smtClean="0"/>
              <a:t>slide serves as an example of the benefits of radon </a:t>
            </a:r>
            <a:r>
              <a:rPr lang="en-US" altLang="en-US" b="0" dirty="0" smtClean="0"/>
              <a:t>filtering.</a:t>
            </a:r>
            <a:r>
              <a:rPr lang="en-US" altLang="en-US" b="0" baseline="0" dirty="0" smtClean="0"/>
              <a:t> </a:t>
            </a:r>
            <a:r>
              <a:rPr lang="en-US" altLang="en-US" b="0" dirty="0" smtClean="0"/>
              <a:t>Notice </a:t>
            </a:r>
            <a:r>
              <a:rPr lang="en-US" altLang="en-US" b="0" dirty="0" smtClean="0"/>
              <a:t>the areas of conflicting dip on the left </a:t>
            </a:r>
            <a:r>
              <a:rPr lang="en-US" altLang="en-US" b="0" dirty="0" smtClean="0"/>
              <a:t>image.</a:t>
            </a:r>
            <a:r>
              <a:rPr lang="en-US" altLang="en-US" b="0" baseline="0" dirty="0" smtClean="0"/>
              <a:t> </a:t>
            </a:r>
            <a:r>
              <a:rPr lang="en-US" altLang="en-US" b="0" dirty="0" smtClean="0"/>
              <a:t>The </a:t>
            </a:r>
            <a:r>
              <a:rPr lang="en-US" altLang="en-US" b="0" dirty="0" smtClean="0"/>
              <a:t>data processor worked with the project interpreters to confirm the correct dip and the </a:t>
            </a:r>
            <a:r>
              <a:rPr lang="en-US" altLang="en-US" b="0" dirty="0" smtClean="0"/>
              <a:t>multiples.</a:t>
            </a:r>
            <a:r>
              <a:rPr lang="en-US" altLang="en-US" b="0" baseline="0" dirty="0" smtClean="0"/>
              <a:t> </a:t>
            </a:r>
            <a:r>
              <a:rPr lang="en-US" altLang="en-US" b="0" dirty="0" smtClean="0"/>
              <a:t>Radon </a:t>
            </a:r>
            <a:r>
              <a:rPr lang="en-US" altLang="en-US" b="0" dirty="0" smtClean="0"/>
              <a:t>filtering was then used to effectively attenuate the multiples, as you can see in the image on the right.</a:t>
            </a:r>
          </a:p>
        </p:txBody>
      </p:sp>
    </p:spTree>
    <p:extLst>
      <p:ext uri="{BB962C8B-B14F-4D97-AF65-F5344CB8AC3E}">
        <p14:creationId xmlns:p14="http://schemas.microsoft.com/office/powerpoint/2010/main" val="954422386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7511D58-49AD-4A2F-9B47-14C1BC6C872C}" type="slidenum">
              <a:rPr lang="en-US" altLang="en-US" sz="1200">
                <a:latin typeface="Times New Roman" panose="02020603050405020304" pitchFamily="18" charset="0"/>
              </a:rPr>
              <a:pPr/>
              <a:t>39</a:t>
            </a:fld>
            <a:endParaRPr lang="en-US" altLang="en-US" sz="1200" dirty="0">
              <a:latin typeface="Times New Roman" panose="02020603050405020304" pitchFamily="18" charset="0"/>
            </a:endParaRPr>
          </a:p>
        </p:txBody>
      </p:sp>
      <p:sp>
        <p:nvSpPr>
          <p:cNvPr id="1157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57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0519292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E155687-908F-4449-9262-5BF47583FA73}" type="slidenum">
              <a:rPr lang="en-US" altLang="en-US" sz="1200">
                <a:latin typeface="Times New Roman" panose="02020603050405020304" pitchFamily="18" charset="0"/>
              </a:rPr>
              <a:pPr/>
              <a:t>4</a:t>
            </a:fld>
            <a:endParaRPr lang="en-US" altLang="en-US" sz="1200" dirty="0">
              <a:latin typeface="Times New Roman" panose="02020603050405020304" pitchFamily="18" charset="0"/>
            </a:endParaRPr>
          </a:p>
        </p:txBody>
      </p:sp>
      <p:sp>
        <p:nvSpPr>
          <p:cNvPr id="798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The </a:t>
            </a:r>
            <a:r>
              <a:rPr lang="en-US" dirty="0" smtClean="0"/>
              <a:t>input to seismic processing is field records (raw data) – although some processing steps are started in the </a:t>
            </a:r>
            <a:r>
              <a:rPr lang="en-US" dirty="0" smtClean="0"/>
              <a:t>field.</a:t>
            </a:r>
            <a:r>
              <a:rPr lang="en-US" baseline="0" dirty="0" smtClean="0"/>
              <a:t> </a:t>
            </a:r>
            <a:r>
              <a:rPr lang="en-US" dirty="0" smtClean="0"/>
              <a:t>On </a:t>
            </a:r>
            <a:r>
              <a:rPr lang="en-US" dirty="0" smtClean="0"/>
              <a:t>the right is a shot record from a marine </a:t>
            </a:r>
            <a:r>
              <a:rPr lang="en-US" dirty="0" smtClean="0"/>
              <a:t>survey.</a:t>
            </a:r>
            <a:r>
              <a:rPr lang="en-US" baseline="0" dirty="0" smtClean="0"/>
              <a:t> </a:t>
            </a:r>
            <a:r>
              <a:rPr lang="en-US" dirty="0" smtClean="0"/>
              <a:t>We’ll </a:t>
            </a:r>
            <a:r>
              <a:rPr lang="en-US" dirty="0" smtClean="0"/>
              <a:t>talk about what goes on in the yellow box to remove a bit of the mystery.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The</a:t>
            </a:r>
            <a:r>
              <a:rPr lang="en-US" baseline="0" dirty="0" smtClean="0"/>
              <a:t> output is a seismic data set that can be used to interpret subsurface </a:t>
            </a:r>
            <a:r>
              <a:rPr lang="en-US" baseline="0" dirty="0" smtClean="0"/>
              <a:t>geology. In </a:t>
            </a:r>
            <a:r>
              <a:rPr lang="en-US" baseline="0" dirty="0" smtClean="0"/>
              <a:t>the image </a:t>
            </a:r>
            <a:r>
              <a:rPr lang="en-US" baseline="0" dirty="0" smtClean="0"/>
              <a:t>in </a:t>
            </a:r>
            <a:r>
              <a:rPr lang="en-US" baseline="0" dirty="0" smtClean="0"/>
              <a:t>the lower right, a fault has been marked (black line)</a:t>
            </a:r>
            <a:r>
              <a:rPr lang="en-US" baseline="0" dirty="0" smtClean="0"/>
              <a:t>. Also</a:t>
            </a:r>
            <a:r>
              <a:rPr lang="en-US" baseline="0" dirty="0" smtClean="0"/>
              <a:t>, a major erosional unconformity has been marked (dashed yellow).</a:t>
            </a:r>
            <a:endParaRPr lang="en-US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96542829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C9C2996-BD40-4816-A0C8-86C7DEB4DC42}" type="slidenum">
              <a:rPr lang="en-US" altLang="en-US" sz="1200">
                <a:latin typeface="Times New Roman" panose="02020603050405020304" pitchFamily="18" charset="0"/>
              </a:rPr>
              <a:pPr/>
              <a:t>40</a:t>
            </a:fld>
            <a:endParaRPr lang="en-US" altLang="en-US" sz="1200" dirty="0">
              <a:latin typeface="Times New Roman" panose="02020603050405020304" pitchFamily="18" charset="0"/>
            </a:endParaRPr>
          </a:p>
        </p:txBody>
      </p:sp>
      <p:sp>
        <p:nvSpPr>
          <p:cNvPr id="1167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67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123461975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38B2091-746A-445A-BCF9-05417EE62EE2}" type="slidenum">
              <a:rPr lang="en-US" altLang="en-US" sz="1200">
                <a:latin typeface="Times New Roman" panose="02020603050405020304" pitchFamily="18" charset="0"/>
              </a:rPr>
              <a:pPr/>
              <a:t>41</a:t>
            </a:fld>
            <a:endParaRPr lang="en-US" altLang="en-US" sz="1200" dirty="0">
              <a:latin typeface="Times New Roman" panose="02020603050405020304" pitchFamily="18" charset="0"/>
            </a:endParaRPr>
          </a:p>
        </p:txBody>
      </p:sp>
      <p:sp>
        <p:nvSpPr>
          <p:cNvPr id="1177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77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dirty="0" smtClean="0"/>
              <a:t>The </a:t>
            </a:r>
            <a:r>
              <a:rPr lang="en-US" altLang="en-US" dirty="0" smtClean="0"/>
              <a:t>next </a:t>
            </a:r>
            <a:r>
              <a:rPr lang="en-US" altLang="en-US" dirty="0" smtClean="0"/>
              <a:t>five</a:t>
            </a:r>
            <a:r>
              <a:rPr lang="en-US" altLang="en-US" baseline="0" dirty="0" smtClean="0"/>
              <a:t> (</a:t>
            </a:r>
            <a:r>
              <a:rPr lang="en-US" altLang="en-US" dirty="0" smtClean="0"/>
              <a:t>5) </a:t>
            </a:r>
            <a:r>
              <a:rPr lang="en-US" altLang="en-US" dirty="0" smtClean="0"/>
              <a:t>slides show</a:t>
            </a:r>
            <a:r>
              <a:rPr lang="en-US" altLang="en-US" baseline="0" dirty="0" smtClean="0"/>
              <a:t> a simple model for a dipping sea </a:t>
            </a:r>
            <a:r>
              <a:rPr lang="en-US" altLang="en-US" baseline="0" dirty="0" smtClean="0"/>
              <a:t>floor. On </a:t>
            </a:r>
            <a:r>
              <a:rPr lang="en-US" altLang="en-US" baseline="0" dirty="0" smtClean="0"/>
              <a:t>this slide, we have one shot and want to construct a zero-offset </a:t>
            </a:r>
            <a:r>
              <a:rPr lang="en-US" altLang="en-US" baseline="0" dirty="0" err="1" smtClean="0"/>
              <a:t>raypath</a:t>
            </a:r>
            <a:r>
              <a:rPr lang="en-US" altLang="en-US" baseline="0" dirty="0" smtClean="0"/>
              <a:t>. Then, </a:t>
            </a:r>
            <a:r>
              <a:rPr lang="en-US" altLang="en-US" baseline="0" dirty="0" smtClean="0"/>
              <a:t>we consider where the sea floor reflection would be posted on a seismic </a:t>
            </a:r>
            <a:r>
              <a:rPr lang="en-US" altLang="en-US" baseline="0" dirty="0" smtClean="0"/>
              <a:t>line. The </a:t>
            </a:r>
            <a:r>
              <a:rPr lang="en-US" altLang="en-US" baseline="0" dirty="0" smtClean="0"/>
              <a:t>energy wave goes down to where the path is perpendicular to the sea floor (A), some is reflected and the reflected energy returns to the shot point location and is </a:t>
            </a:r>
            <a:r>
              <a:rPr lang="en-US" altLang="en-US" baseline="0" dirty="0" smtClean="0"/>
              <a:t>detected. Here </a:t>
            </a:r>
            <a:r>
              <a:rPr lang="en-US" altLang="en-US" baseline="0" dirty="0" smtClean="0"/>
              <a:t>it takes 0.2 s to go down and 0.2 s to go </a:t>
            </a:r>
            <a:r>
              <a:rPr lang="en-US" altLang="en-US" baseline="0" dirty="0" smtClean="0"/>
              <a:t>up - </a:t>
            </a:r>
            <a:r>
              <a:rPr lang="en-US" altLang="en-US" baseline="0" dirty="0" smtClean="0"/>
              <a:t>a total TWT of 0.4 </a:t>
            </a:r>
            <a:r>
              <a:rPr lang="en-US" altLang="en-US" baseline="0" dirty="0" smtClean="0"/>
              <a:t>seconds. We </a:t>
            </a:r>
            <a:r>
              <a:rPr lang="en-US" altLang="en-US" baseline="0" dirty="0" smtClean="0"/>
              <a:t>know the TWT, but we don’t know how much the reflecting interface dips, if at </a:t>
            </a:r>
            <a:r>
              <a:rPr lang="en-US" altLang="en-US" baseline="0" dirty="0" smtClean="0"/>
              <a:t>all. So </a:t>
            </a:r>
            <a:r>
              <a:rPr lang="en-US" altLang="en-US" baseline="0" dirty="0" smtClean="0"/>
              <a:t>all we can do is post this reflected energy at 0.4 s below the source-receiver midpoint (in this case at B)</a:t>
            </a:r>
            <a:r>
              <a:rPr lang="en-US" altLang="en-US" baseline="0" dirty="0" smtClean="0"/>
              <a:t>. Our </a:t>
            </a:r>
            <a:r>
              <a:rPr lang="en-US" altLang="en-US" baseline="0" dirty="0" smtClean="0"/>
              <a:t>zero offset response is shown on the </a:t>
            </a:r>
            <a:r>
              <a:rPr lang="en-US" altLang="en-US" baseline="0" dirty="0" smtClean="0"/>
              <a:t>right. We </a:t>
            </a:r>
            <a:r>
              <a:rPr lang="en-US" altLang="en-US" baseline="0" dirty="0" smtClean="0"/>
              <a:t>know this is positioned correctly ONLY if the seafloor is </a:t>
            </a:r>
            <a:r>
              <a:rPr lang="en-US" altLang="en-US" baseline="0" dirty="0" smtClean="0"/>
              <a:t>horizontal. We </a:t>
            </a:r>
            <a:r>
              <a:rPr lang="en-US" altLang="en-US" baseline="0" dirty="0" smtClean="0"/>
              <a:t>know that if the sea floor is NOT flat, then there is a mispositioning problem/error.</a:t>
            </a:r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944460608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541176E-9D04-417E-975A-C7AEE94ED282}" type="slidenum">
              <a:rPr lang="en-US" altLang="en-US" sz="1200">
                <a:latin typeface="Times New Roman" panose="02020603050405020304" pitchFamily="18" charset="0"/>
              </a:rPr>
              <a:pPr/>
              <a:t>42</a:t>
            </a:fld>
            <a:endParaRPr lang="en-US" altLang="en-US" sz="1200" dirty="0">
              <a:latin typeface="Times New Roman" panose="02020603050405020304" pitchFamily="18" charset="0"/>
            </a:endParaRPr>
          </a:p>
        </p:txBody>
      </p:sp>
      <p:sp>
        <p:nvSpPr>
          <p:cNvPr id="1187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87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dirty="0" smtClean="0"/>
              <a:t>We </a:t>
            </a:r>
            <a:r>
              <a:rPr lang="en-US" altLang="en-US" dirty="0" smtClean="0"/>
              <a:t>can use the concept illustrated on the last slide as a means</a:t>
            </a:r>
            <a:r>
              <a:rPr lang="en-US" altLang="en-US" baseline="0" dirty="0" smtClean="0"/>
              <a:t> to construct a dipping reflector’s </a:t>
            </a:r>
            <a:r>
              <a:rPr lang="en-US" altLang="en-US" baseline="0" dirty="0" smtClean="0"/>
              <a:t>response. We </a:t>
            </a:r>
            <a:r>
              <a:rPr lang="en-US" altLang="en-US" baseline="0" dirty="0" smtClean="0"/>
              <a:t>will walk through this construction for the first shot </a:t>
            </a:r>
            <a:r>
              <a:rPr lang="en-US" altLang="en-US" baseline="0" dirty="0" smtClean="0"/>
              <a:t>point. We </a:t>
            </a:r>
            <a:r>
              <a:rPr lang="en-US" altLang="en-US" baseline="0" dirty="0" smtClean="0"/>
              <a:t>will only consider zero offset rays (source and receiver at the same location).</a:t>
            </a:r>
            <a:endParaRPr lang="en-US" altLang="en-US" dirty="0" smtClean="0"/>
          </a:p>
          <a:p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504280575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22657E9-4AEE-4CF7-BEEA-63AC95E183C3}" type="slidenum">
              <a:rPr lang="en-US" altLang="en-US" sz="1200">
                <a:latin typeface="Times New Roman" panose="02020603050405020304" pitchFamily="18" charset="0"/>
              </a:rPr>
              <a:pPr/>
              <a:t>43</a:t>
            </a:fld>
            <a:endParaRPr lang="en-US" altLang="en-US" sz="1200" dirty="0">
              <a:latin typeface="Times New Roman" panose="02020603050405020304" pitchFamily="18" charset="0"/>
            </a:endParaRPr>
          </a:p>
        </p:txBody>
      </p:sp>
      <p:sp>
        <p:nvSpPr>
          <p:cNvPr id="1198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98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dirty="0" smtClean="0"/>
              <a:t>We </a:t>
            </a:r>
            <a:r>
              <a:rPr lang="en-US" altLang="en-US" dirty="0" smtClean="0"/>
              <a:t>can use an old fashioned compass to get the travel distance to the “bounce </a:t>
            </a:r>
            <a:r>
              <a:rPr lang="en-US" altLang="en-US" dirty="0" smtClean="0"/>
              <a:t>point”, </a:t>
            </a:r>
            <a:r>
              <a:rPr lang="en-US" altLang="en-US" dirty="0" smtClean="0"/>
              <a:t>which is where the radiating energy hits the interface at 90°.</a:t>
            </a:r>
          </a:p>
          <a:p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357591160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EBEA168-5FE1-42C7-998C-F1E99BA0F867}" type="slidenum">
              <a:rPr lang="en-US" altLang="en-US" sz="1200">
                <a:latin typeface="Times New Roman" panose="02020603050405020304" pitchFamily="18" charset="0"/>
              </a:rPr>
              <a:pPr/>
              <a:t>44</a:t>
            </a:fld>
            <a:endParaRPr lang="en-US" altLang="en-US" sz="1200" dirty="0">
              <a:latin typeface="Times New Roman" panose="02020603050405020304" pitchFamily="18" charset="0"/>
            </a:endParaRPr>
          </a:p>
        </p:txBody>
      </p:sp>
      <p:sp>
        <p:nvSpPr>
          <p:cNvPr id="1208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08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dirty="0" smtClean="0"/>
              <a:t>Then </a:t>
            </a:r>
            <a:r>
              <a:rPr lang="en-US" altLang="en-US" dirty="0" smtClean="0"/>
              <a:t>we swing an arc from the bounce point (black circle) to the</a:t>
            </a:r>
            <a:r>
              <a:rPr lang="en-US" altLang="en-US" baseline="0" dirty="0" smtClean="0"/>
              <a:t> point directly below the source-receiver</a:t>
            </a:r>
            <a:r>
              <a:rPr lang="en-US" altLang="en-US" dirty="0" smtClean="0"/>
              <a:t> (red circle)</a:t>
            </a:r>
            <a:r>
              <a:rPr lang="en-US" altLang="en-US" dirty="0" smtClean="0"/>
              <a:t>.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The </a:t>
            </a:r>
            <a:r>
              <a:rPr lang="en-US" altLang="en-US" dirty="0" smtClean="0"/>
              <a:t>red circle is where the reflection would be positioned on a seismic line. </a:t>
            </a:r>
          </a:p>
        </p:txBody>
      </p:sp>
    </p:spTree>
    <p:extLst>
      <p:ext uri="{BB962C8B-B14F-4D97-AF65-F5344CB8AC3E}">
        <p14:creationId xmlns:p14="http://schemas.microsoft.com/office/powerpoint/2010/main" val="1138413032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BF4F785-1B77-46D5-8472-DD047F046F8C}" type="slidenum">
              <a:rPr lang="en-US" altLang="en-US" sz="1200">
                <a:latin typeface="Times New Roman" panose="02020603050405020304" pitchFamily="18" charset="0"/>
              </a:rPr>
              <a:pPr/>
              <a:t>45</a:t>
            </a:fld>
            <a:endParaRPr lang="en-US" altLang="en-US" sz="1200" dirty="0">
              <a:latin typeface="Times New Roman" panose="02020603050405020304" pitchFamily="18" charset="0"/>
            </a:endParaRPr>
          </a:p>
        </p:txBody>
      </p:sp>
      <p:sp>
        <p:nvSpPr>
          <p:cNvPr id="1218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18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dirty="0" smtClean="0"/>
              <a:t>We </a:t>
            </a:r>
            <a:r>
              <a:rPr lang="en-US" altLang="en-US" dirty="0" smtClean="0"/>
              <a:t>repeat the process for shot locations 2 through 6</a:t>
            </a:r>
            <a:r>
              <a:rPr lang="en-US" altLang="en-US" dirty="0" smtClean="0"/>
              <a:t>.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The </a:t>
            </a:r>
            <a:r>
              <a:rPr lang="en-US" altLang="en-US" dirty="0" smtClean="0"/>
              <a:t>black line is where the reflector is in true 3D </a:t>
            </a:r>
            <a:r>
              <a:rPr lang="en-US" altLang="en-US" dirty="0" smtClean="0"/>
              <a:t>space.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The </a:t>
            </a:r>
            <a:r>
              <a:rPr lang="en-US" altLang="en-US" dirty="0" smtClean="0"/>
              <a:t>red line is where the reflector would be posted on a seismic </a:t>
            </a:r>
            <a:r>
              <a:rPr lang="en-US" altLang="en-US" dirty="0" smtClean="0"/>
              <a:t>line.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Note </a:t>
            </a:r>
            <a:r>
              <a:rPr lang="en-US" altLang="en-US" dirty="0" smtClean="0"/>
              <a:t>the error in the reflection’s </a:t>
            </a:r>
            <a:r>
              <a:rPr lang="en-US" altLang="en-US" dirty="0" smtClean="0"/>
              <a:t>position.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The </a:t>
            </a:r>
            <a:r>
              <a:rPr lang="en-US" altLang="en-US" dirty="0" smtClean="0"/>
              <a:t>reflection is positioned downdip from the true position of the reflection interface and it has less dip than the </a:t>
            </a:r>
            <a:r>
              <a:rPr lang="en-US" altLang="en-US" dirty="0" smtClean="0"/>
              <a:t>interface.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We </a:t>
            </a:r>
            <a:r>
              <a:rPr lang="en-US" altLang="en-US" dirty="0" smtClean="0"/>
              <a:t>don’t want reflections to be misplaced in the subsurface, do we</a:t>
            </a:r>
            <a:r>
              <a:rPr lang="en-US" altLang="en-US" dirty="0" smtClean="0"/>
              <a:t>?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Of </a:t>
            </a:r>
            <a:r>
              <a:rPr lang="en-US" altLang="en-US" dirty="0" smtClean="0"/>
              <a:t>course </a:t>
            </a:r>
            <a:r>
              <a:rPr lang="en-US" altLang="en-US" dirty="0" smtClean="0"/>
              <a:t>not,</a:t>
            </a:r>
            <a:r>
              <a:rPr lang="en-US" altLang="en-US" baseline="0" dirty="0" smtClean="0"/>
              <a:t> b</a:t>
            </a:r>
            <a:r>
              <a:rPr lang="en-US" altLang="en-US" dirty="0" smtClean="0"/>
              <a:t>ut </a:t>
            </a:r>
            <a:r>
              <a:rPr lang="en-US" altLang="en-US" dirty="0" smtClean="0"/>
              <a:t>seismic processors will come</a:t>
            </a:r>
            <a:r>
              <a:rPr lang="en-US" altLang="en-US" baseline="0" dirty="0" smtClean="0"/>
              <a:t> to our rescue.</a:t>
            </a:r>
          </a:p>
          <a:p>
            <a:endParaRPr lang="en-US" altLang="en-US" dirty="0" smtClean="0"/>
          </a:p>
          <a:p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854074032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0EE9742-7386-4D3F-8C23-8599B74F0006}" type="slidenum">
              <a:rPr lang="en-US" altLang="en-US" sz="1200">
                <a:latin typeface="Times New Roman" panose="02020603050405020304" pitchFamily="18" charset="0"/>
              </a:rPr>
              <a:pPr/>
              <a:t>46</a:t>
            </a:fld>
            <a:endParaRPr lang="en-US" altLang="en-US" sz="1200" dirty="0">
              <a:latin typeface="Times New Roman" panose="02020603050405020304" pitchFamily="18" charset="0"/>
            </a:endParaRPr>
          </a:p>
        </p:txBody>
      </p:sp>
      <p:sp>
        <p:nvSpPr>
          <p:cNvPr id="1228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8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789495673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BF958A8-EF8F-49AE-8D67-60A6AA479AA1}" type="slidenum">
              <a:rPr lang="en-US" altLang="en-US" sz="1200">
                <a:latin typeface="Times New Roman" panose="02020603050405020304" pitchFamily="18" charset="0"/>
              </a:rPr>
              <a:pPr/>
              <a:t>47</a:t>
            </a:fld>
            <a:endParaRPr lang="en-US" altLang="en-US" sz="1200" dirty="0">
              <a:latin typeface="Times New Roman" panose="02020603050405020304" pitchFamily="18" charset="0"/>
            </a:endParaRPr>
          </a:p>
        </p:txBody>
      </p:sp>
      <p:sp>
        <p:nvSpPr>
          <p:cNvPr id="1239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39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03725"/>
            <a:ext cx="5130800" cy="41719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dirty="0" smtClean="0">
                <a:latin typeface="Arial" panose="020B0604020202020204" pitchFamily="34" charset="0"/>
              </a:rPr>
              <a:t>Migration </a:t>
            </a:r>
            <a:r>
              <a:rPr lang="en-US" altLang="en-US" dirty="0" smtClean="0">
                <a:latin typeface="Arial" panose="020B0604020202020204" pitchFamily="34" charset="0"/>
              </a:rPr>
              <a:t>is the process that fixes a lot of our reflection </a:t>
            </a:r>
            <a:r>
              <a:rPr lang="en-US" altLang="en-US" dirty="0" err="1" smtClean="0">
                <a:latin typeface="Arial" panose="020B0604020202020204" pitchFamily="34" charset="0"/>
              </a:rPr>
              <a:t>mispositioning</a:t>
            </a:r>
            <a:r>
              <a:rPr lang="en-US" altLang="en-US" baseline="0" dirty="0" smtClean="0">
                <a:latin typeface="Arial" panose="020B0604020202020204" pitchFamily="34" charset="0"/>
              </a:rPr>
              <a:t> </a:t>
            </a:r>
            <a:r>
              <a:rPr lang="en-US" altLang="en-US" baseline="0" dirty="0" smtClean="0">
                <a:latin typeface="Arial" panose="020B0604020202020204" pitchFamily="34" charset="0"/>
              </a:rPr>
              <a:t>problems. So </a:t>
            </a:r>
            <a:r>
              <a:rPr lang="en-US" altLang="en-US" baseline="0" dirty="0" smtClean="0">
                <a:latin typeface="Arial" panose="020B0604020202020204" pitchFamily="34" charset="0"/>
              </a:rPr>
              <a:t>we refer to the seismic data that has not been migrated as </a:t>
            </a:r>
            <a:r>
              <a:rPr lang="en-US" altLang="en-US" baseline="0" dirty="0" err="1" smtClean="0">
                <a:latin typeface="Arial" panose="020B0604020202020204" pitchFamily="34" charset="0"/>
              </a:rPr>
              <a:t>unmigrated</a:t>
            </a:r>
            <a:r>
              <a:rPr lang="en-US" altLang="en-US" baseline="0" dirty="0" smtClean="0">
                <a:latin typeface="Arial" panose="020B0604020202020204" pitchFamily="34" charset="0"/>
              </a:rPr>
              <a:t> </a:t>
            </a:r>
            <a:r>
              <a:rPr lang="en-US" altLang="en-US" baseline="0" dirty="0" smtClean="0">
                <a:latin typeface="Arial" panose="020B0604020202020204" pitchFamily="34" charset="0"/>
              </a:rPr>
              <a:t>data. An </a:t>
            </a:r>
            <a:r>
              <a:rPr lang="en-US" altLang="en-US" baseline="0" dirty="0" smtClean="0">
                <a:latin typeface="Arial" panose="020B0604020202020204" pitchFamily="34" charset="0"/>
              </a:rPr>
              <a:t>unmigrated seismic line would be like the red line for the sea floor that we constructed </a:t>
            </a:r>
            <a:r>
              <a:rPr lang="en-US" altLang="en-US" baseline="0" dirty="0" smtClean="0">
                <a:latin typeface="Arial" panose="020B0604020202020204" pitchFamily="34" charset="0"/>
              </a:rPr>
              <a:t>in the two (2) previous slides.</a:t>
            </a:r>
            <a:endParaRPr lang="en-US" altLang="en-US" baseline="0" dirty="0" smtClean="0">
              <a:latin typeface="Arial" panose="020B0604020202020204" pitchFamily="34" charset="0"/>
            </a:endParaRPr>
          </a:p>
          <a:p>
            <a:endParaRPr lang="en-US" altLang="en-US" baseline="0" dirty="0" smtClean="0">
              <a:latin typeface="Arial" panose="020B0604020202020204" pitchFamily="34" charset="0"/>
            </a:endParaRPr>
          </a:p>
          <a:p>
            <a:r>
              <a:rPr lang="en-US" altLang="en-US" baseline="0" dirty="0" smtClean="0">
                <a:latin typeface="Arial" panose="020B0604020202020204" pitchFamily="34" charset="0"/>
              </a:rPr>
              <a:t>The red wavelet shown here could be the sea floor reflection that we modeled for shot #1 of our dipping sea floor </a:t>
            </a:r>
            <a:r>
              <a:rPr lang="en-US" altLang="en-US" baseline="0" dirty="0" smtClean="0">
                <a:latin typeface="Arial" panose="020B0604020202020204" pitchFamily="34" charset="0"/>
              </a:rPr>
              <a:t>model. The </a:t>
            </a:r>
            <a:r>
              <a:rPr lang="en-US" altLang="en-US" baseline="0" dirty="0" smtClean="0">
                <a:latin typeface="Arial" panose="020B0604020202020204" pitchFamily="34" charset="0"/>
              </a:rPr>
              <a:t>real position of the bounce point could be anywhere along the blue arc (half circle). </a:t>
            </a:r>
            <a:r>
              <a:rPr lang="en-US" altLang="en-US" baseline="0" dirty="0" smtClean="0">
                <a:latin typeface="Arial" panose="020B0604020202020204" pitchFamily="34" charset="0"/>
              </a:rPr>
              <a:t>The </a:t>
            </a:r>
            <a:r>
              <a:rPr lang="en-US" altLang="en-US" baseline="0" dirty="0" smtClean="0">
                <a:latin typeface="Arial" panose="020B0604020202020204" pitchFamily="34" charset="0"/>
              </a:rPr>
              <a:t>shape of this arc is controlled by the velocity </a:t>
            </a:r>
            <a:r>
              <a:rPr lang="en-US" altLang="en-US" baseline="0" dirty="0" smtClean="0">
                <a:latin typeface="Arial" panose="020B0604020202020204" pitchFamily="34" charset="0"/>
              </a:rPr>
              <a:t>field. </a:t>
            </a:r>
            <a:r>
              <a:rPr lang="en-US" altLang="en-US" dirty="0" smtClean="0">
                <a:latin typeface="Arial" panose="020B0604020202020204" pitchFamily="34" charset="0"/>
              </a:rPr>
              <a:t>In </a:t>
            </a:r>
            <a:r>
              <a:rPr lang="en-US" altLang="en-US" dirty="0" smtClean="0">
                <a:latin typeface="Arial" panose="020B0604020202020204" pitchFamily="34" charset="0"/>
              </a:rPr>
              <a:t>the migration process, every sample in every trace is swept out along a circular arc as this single peak-trough is shown here.</a:t>
            </a:r>
          </a:p>
          <a:p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301856493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498479E-012F-4252-A2AB-5FAED08DE18C}" type="slidenum">
              <a:rPr lang="en-US" altLang="en-US" sz="1200">
                <a:latin typeface="Times New Roman" panose="02020603050405020304" pitchFamily="18" charset="0"/>
              </a:rPr>
              <a:pPr/>
              <a:t>48</a:t>
            </a:fld>
            <a:endParaRPr lang="en-US" altLang="en-US" sz="1200" dirty="0">
              <a:latin typeface="Times New Roman" panose="02020603050405020304" pitchFamily="18" charset="0"/>
            </a:endParaRPr>
          </a:p>
        </p:txBody>
      </p:sp>
      <p:sp>
        <p:nvSpPr>
          <p:cNvPr id="1249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49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dirty="0" smtClean="0"/>
              <a:t>Here </a:t>
            </a:r>
            <a:r>
              <a:rPr lang="en-US" altLang="en-US" dirty="0" smtClean="0"/>
              <a:t>we have added two more wavelets from the same reflector (e.g., the dipping water </a:t>
            </a:r>
            <a:r>
              <a:rPr lang="en-US" altLang="en-US" dirty="0" smtClean="0"/>
              <a:t>bottom).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At </a:t>
            </a:r>
            <a:r>
              <a:rPr lang="en-US" altLang="en-US" dirty="0" smtClean="0"/>
              <a:t>the correct position, we get constructive interference – in this case</a:t>
            </a:r>
            <a:r>
              <a:rPr lang="en-US" altLang="en-US" baseline="0" dirty="0" smtClean="0"/>
              <a:t> the peak-trough is multiplied by 3</a:t>
            </a:r>
            <a:r>
              <a:rPr lang="en-US" altLang="en-US" baseline="0" dirty="0" smtClean="0"/>
              <a:t>. At </a:t>
            </a:r>
            <a:r>
              <a:rPr lang="en-US" altLang="en-US" baseline="0" dirty="0" smtClean="0"/>
              <a:t>other (incorrect) locations, there is destructive </a:t>
            </a:r>
            <a:r>
              <a:rPr lang="en-US" altLang="en-US" baseline="0" dirty="0" smtClean="0"/>
              <a:t>interference. The </a:t>
            </a:r>
            <a:r>
              <a:rPr lang="en-US" altLang="en-US" baseline="0" dirty="0" smtClean="0"/>
              <a:t>positive (peak) values are canceled by the negative (trough) </a:t>
            </a:r>
            <a:r>
              <a:rPr lang="en-US" altLang="en-US" baseline="0" dirty="0" smtClean="0"/>
              <a:t>values. The </a:t>
            </a:r>
            <a:r>
              <a:rPr lang="en-US" altLang="en-US" baseline="0" dirty="0" smtClean="0"/>
              <a:t>migrated data will significantly reduce the mispositioning problems.</a:t>
            </a:r>
            <a:endParaRPr lang="en-US" altLang="en-US" dirty="0" smtClean="0"/>
          </a:p>
          <a:p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4251914319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3F9A143-7467-4D6A-B823-186459574DEF}" type="slidenum">
              <a:rPr lang="en-US" altLang="en-US" sz="1200">
                <a:latin typeface="Times New Roman" panose="02020603050405020304" pitchFamily="18" charset="0"/>
              </a:rPr>
              <a:pPr/>
              <a:t>49</a:t>
            </a:fld>
            <a:endParaRPr lang="en-US" altLang="en-US" sz="1200" dirty="0">
              <a:latin typeface="Times New Roman" panose="02020603050405020304" pitchFamily="18" charset="0"/>
            </a:endParaRPr>
          </a:p>
        </p:txBody>
      </p:sp>
      <p:sp>
        <p:nvSpPr>
          <p:cNvPr id="1259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59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03725"/>
            <a:ext cx="5130800" cy="41719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dirty="0" smtClean="0">
                <a:latin typeface="Arial" panose="020B0604020202020204" pitchFamily="34" charset="0"/>
              </a:rPr>
              <a:t>When </a:t>
            </a:r>
            <a:r>
              <a:rPr lang="en-US" altLang="en-US" dirty="0" smtClean="0">
                <a:latin typeface="Arial" panose="020B0604020202020204" pitchFamily="34" charset="0"/>
              </a:rPr>
              <a:t>we see the circle sweeps for all of the reflectors, the circles conspire to show where the migrated reflector is actually </a:t>
            </a:r>
            <a:r>
              <a:rPr lang="en-US" altLang="en-US" dirty="0" smtClean="0">
                <a:latin typeface="Arial" panose="020B0604020202020204" pitchFamily="34" charset="0"/>
              </a:rPr>
              <a:t>located.</a:t>
            </a:r>
            <a:r>
              <a:rPr lang="en-US" altLang="en-US" baseline="0" dirty="0" smtClean="0">
                <a:latin typeface="Arial" panose="020B0604020202020204" pitchFamily="34" charset="0"/>
              </a:rPr>
              <a:t> </a:t>
            </a:r>
            <a:r>
              <a:rPr lang="en-US" altLang="en-US" dirty="0" err="1" smtClean="0">
                <a:latin typeface="Arial" panose="020B0604020202020204" pitchFamily="34" charset="0"/>
              </a:rPr>
              <a:t>Kirchoff</a:t>
            </a:r>
            <a:r>
              <a:rPr lang="en-US" altLang="en-US" dirty="0" smtClean="0">
                <a:latin typeface="Arial" panose="020B0604020202020204" pitchFamily="34" charset="0"/>
              </a:rPr>
              <a:t> </a:t>
            </a:r>
            <a:r>
              <a:rPr lang="en-US" altLang="en-US" dirty="0" smtClean="0">
                <a:latin typeface="Arial" panose="020B0604020202020204" pitchFamily="34" charset="0"/>
              </a:rPr>
              <a:t>summation (a common type of migration) relies on constructive interference to build the migrated image and destructive interference to cancel the irrelevant portion of each one of the circles.</a:t>
            </a:r>
            <a:r>
              <a:rPr lang="en-US" altLang="en-US" dirty="0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372038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D95453E-3A20-47CF-A04B-C1FB34E12EFB}" type="slidenum">
              <a:rPr lang="en-US" altLang="en-US" sz="1200">
                <a:latin typeface="Times New Roman" panose="02020603050405020304" pitchFamily="18" charset="0"/>
              </a:rPr>
              <a:pPr/>
              <a:t>5</a:t>
            </a:fld>
            <a:endParaRPr lang="en-US" altLang="en-US" sz="1200" dirty="0">
              <a:latin typeface="Times New Roman" panose="02020603050405020304" pitchFamily="18" charset="0"/>
            </a:endParaRPr>
          </a:p>
        </p:txBody>
      </p:sp>
      <p:sp>
        <p:nvSpPr>
          <p:cNvPr id="819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Here </a:t>
            </a:r>
            <a:r>
              <a:rPr lang="en-US" dirty="0" smtClean="0"/>
              <a:t>is the big challenge, to estimate and </a:t>
            </a:r>
            <a:r>
              <a:rPr lang="en-US" dirty="0" smtClean="0"/>
              <a:t>remove…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581936910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0621558-294D-45BB-9E71-E975950EF497}" type="slidenum">
              <a:rPr lang="en-US" altLang="en-US" sz="1200">
                <a:latin typeface="Times New Roman" panose="02020603050405020304" pitchFamily="18" charset="0"/>
              </a:rPr>
              <a:pPr/>
              <a:t>50</a:t>
            </a:fld>
            <a:endParaRPr lang="en-US" altLang="en-US" sz="1200" dirty="0">
              <a:latin typeface="Times New Roman" panose="02020603050405020304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03725"/>
            <a:ext cx="5130800" cy="41719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dirty="0" smtClean="0">
                <a:latin typeface="Arial" panose="020B0604020202020204" pitchFamily="34" charset="0"/>
              </a:rPr>
              <a:t>When </a:t>
            </a:r>
            <a:r>
              <a:rPr lang="en-US" altLang="en-US" dirty="0" smtClean="0">
                <a:latin typeface="Arial" panose="020B0604020202020204" pitchFamily="34" charset="0"/>
              </a:rPr>
              <a:t>every sample of every trace has been migrated, and all of the sweeps have been summed, the image seen here in blue is produced by constructive </a:t>
            </a:r>
            <a:r>
              <a:rPr lang="en-US" altLang="en-US" dirty="0" smtClean="0">
                <a:latin typeface="Arial" panose="020B0604020202020204" pitchFamily="34" charset="0"/>
              </a:rPr>
              <a:t>interference.</a:t>
            </a:r>
            <a:r>
              <a:rPr lang="en-US" altLang="en-US" baseline="0" dirty="0" smtClean="0">
                <a:latin typeface="Arial" panose="020B0604020202020204" pitchFamily="34" charset="0"/>
              </a:rPr>
              <a:t> </a:t>
            </a:r>
            <a:r>
              <a:rPr lang="en-US" altLang="en-US" dirty="0" smtClean="0">
                <a:latin typeface="Arial" panose="020B0604020202020204" pitchFamily="34" charset="0"/>
              </a:rPr>
              <a:t>In </a:t>
            </a:r>
            <a:r>
              <a:rPr lang="en-US" altLang="en-US" dirty="0" smtClean="0">
                <a:latin typeface="Arial" panose="020B0604020202020204" pitchFamily="34" charset="0"/>
              </a:rPr>
              <a:t>other words, the image was not formed by knowledge of the subsurface reflectors but by knowledge of where all possible reflectors could be for every sample.</a:t>
            </a:r>
          </a:p>
          <a:p>
            <a:endParaRPr lang="en-US" altLang="en-US" dirty="0" smtClean="0">
              <a:latin typeface="Arial" panose="020B0604020202020204" pitchFamily="34" charset="0"/>
            </a:endParaRPr>
          </a:p>
          <a:p>
            <a:r>
              <a:rPr lang="en-US" altLang="en-US" dirty="0" smtClean="0">
                <a:latin typeface="Arial" panose="020B0604020202020204" pitchFamily="34" charset="0"/>
              </a:rPr>
              <a:t>Note that for 3D migration, we have a data cube rather than a profile so the sweep is actually on a sphere in three dimensions rather than a </a:t>
            </a:r>
            <a:r>
              <a:rPr lang="en-US" altLang="en-US" dirty="0" smtClean="0">
                <a:latin typeface="Arial" panose="020B0604020202020204" pitchFamily="34" charset="0"/>
              </a:rPr>
              <a:t>circle.</a:t>
            </a:r>
            <a:r>
              <a:rPr lang="en-US" altLang="en-US" baseline="0" dirty="0" smtClean="0">
                <a:latin typeface="Arial" panose="020B0604020202020204" pitchFamily="34" charset="0"/>
              </a:rPr>
              <a:t> </a:t>
            </a:r>
            <a:r>
              <a:rPr lang="en-US" altLang="en-US" dirty="0" smtClean="0">
                <a:latin typeface="Arial" panose="020B0604020202020204" pitchFamily="34" charset="0"/>
              </a:rPr>
              <a:t>In summary</a:t>
            </a:r>
            <a:r>
              <a:rPr lang="en-US" altLang="en-US" dirty="0" smtClean="0">
                <a:latin typeface="Arial" panose="020B0604020202020204" pitchFamily="34" charset="0"/>
              </a:rPr>
              <a:t>, the key elements of basic seismic processing is: Gather, NMO correct, Stack, and</a:t>
            </a:r>
            <a:r>
              <a:rPr lang="en-US" altLang="en-US" baseline="0" dirty="0" smtClean="0">
                <a:latin typeface="Arial" panose="020B0604020202020204" pitchFamily="34" charset="0"/>
              </a:rPr>
              <a:t> M</a:t>
            </a:r>
            <a:r>
              <a:rPr lang="en-US" altLang="en-US" dirty="0" smtClean="0">
                <a:latin typeface="Arial" panose="020B0604020202020204" pitchFamily="34" charset="0"/>
              </a:rPr>
              <a:t>igrate. </a:t>
            </a:r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141725087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E49CA31-603E-422B-BBA5-94BA8A798C05}" type="slidenum">
              <a:rPr lang="en-US" altLang="en-US" sz="1200">
                <a:latin typeface="Times New Roman" panose="02020603050405020304" pitchFamily="18" charset="0"/>
              </a:rPr>
              <a:pPr/>
              <a:t>51</a:t>
            </a:fld>
            <a:endParaRPr lang="en-US" altLang="en-US" sz="1200" dirty="0">
              <a:latin typeface="Times New Roman" panose="02020603050405020304" pitchFamily="18" charset="0"/>
            </a:endParaRPr>
          </a:p>
        </p:txBody>
      </p:sp>
      <p:sp>
        <p:nvSpPr>
          <p:cNvPr id="1280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80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03725"/>
            <a:ext cx="5130800" cy="41719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dirty="0" smtClean="0">
                <a:latin typeface="Arial" panose="020B0604020202020204" pitchFamily="34" charset="0"/>
              </a:rPr>
              <a:t>The </a:t>
            </a:r>
            <a:r>
              <a:rPr lang="en-US" altLang="en-US" dirty="0" smtClean="0">
                <a:latin typeface="Arial" panose="020B0604020202020204" pitchFamily="34" charset="0"/>
              </a:rPr>
              <a:t>next two </a:t>
            </a:r>
            <a:r>
              <a:rPr lang="en-US" altLang="en-US" dirty="0" smtClean="0">
                <a:latin typeface="Arial" panose="020B0604020202020204" pitchFamily="34" charset="0"/>
              </a:rPr>
              <a:t>(2) diagrams </a:t>
            </a:r>
            <a:r>
              <a:rPr lang="en-US" altLang="en-US" dirty="0" smtClean="0">
                <a:latin typeface="Arial" panose="020B0604020202020204" pitchFamily="34" charset="0"/>
              </a:rPr>
              <a:t>show the process of </a:t>
            </a:r>
            <a:r>
              <a:rPr lang="en-US" altLang="en-US" dirty="0" err="1" smtClean="0">
                <a:latin typeface="Arial" panose="020B0604020202020204" pitchFamily="34" charset="0"/>
              </a:rPr>
              <a:t>Kirchoff</a:t>
            </a:r>
            <a:r>
              <a:rPr lang="en-US" altLang="en-US" dirty="0" smtClean="0">
                <a:latin typeface="Arial" panose="020B0604020202020204" pitchFamily="34" charset="0"/>
              </a:rPr>
              <a:t> </a:t>
            </a:r>
            <a:r>
              <a:rPr lang="en-US" altLang="en-US" dirty="0" smtClean="0">
                <a:latin typeface="Arial" panose="020B0604020202020204" pitchFamily="34" charset="0"/>
              </a:rPr>
              <a:t>Summation </a:t>
            </a:r>
            <a:r>
              <a:rPr lang="en-US" altLang="en-US" dirty="0" smtClean="0">
                <a:latin typeface="Arial" panose="020B0604020202020204" pitchFamily="34" charset="0"/>
              </a:rPr>
              <a:t>as a large sum of </a:t>
            </a:r>
            <a:r>
              <a:rPr lang="en-US" altLang="en-US" dirty="0" smtClean="0">
                <a:latin typeface="Arial" panose="020B0604020202020204" pitchFamily="34" charset="0"/>
              </a:rPr>
              <a:t>ellipses.</a:t>
            </a:r>
            <a:r>
              <a:rPr lang="en-US" altLang="en-US" baseline="0" dirty="0" smtClean="0">
                <a:latin typeface="Arial" panose="020B0604020202020204" pitchFamily="34" charset="0"/>
              </a:rPr>
              <a:t> </a:t>
            </a:r>
            <a:r>
              <a:rPr lang="en-US" altLang="en-US" dirty="0" smtClean="0">
                <a:latin typeface="Arial" panose="020B0604020202020204" pitchFamily="34" charset="0"/>
              </a:rPr>
              <a:t>This </a:t>
            </a:r>
            <a:r>
              <a:rPr lang="en-US" altLang="en-US" dirty="0" smtClean="0">
                <a:latin typeface="Arial" panose="020B0604020202020204" pitchFamily="34" charset="0"/>
              </a:rPr>
              <a:t>diagram shows </a:t>
            </a:r>
            <a:r>
              <a:rPr lang="en-US" altLang="en-US" dirty="0" smtClean="0">
                <a:latin typeface="Arial" panose="020B0604020202020204" pitchFamily="34" charset="0"/>
              </a:rPr>
              <a:t>two (2) </a:t>
            </a:r>
            <a:r>
              <a:rPr lang="en-US" altLang="en-US" dirty="0" smtClean="0">
                <a:latin typeface="Arial" panose="020B0604020202020204" pitchFamily="34" charset="0"/>
              </a:rPr>
              <a:t>dipping reflections on unmigrated data.</a:t>
            </a:r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33317942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A970FE7-32BD-49EC-B64E-E688B2B9A4B9}" type="slidenum">
              <a:rPr lang="en-US" altLang="en-US" sz="1200">
                <a:latin typeface="Times New Roman" panose="02020603050405020304" pitchFamily="18" charset="0"/>
              </a:rPr>
              <a:pPr/>
              <a:t>52</a:t>
            </a:fld>
            <a:endParaRPr lang="en-US" altLang="en-US" sz="1200" dirty="0">
              <a:latin typeface="Times New Roman" panose="02020603050405020304" pitchFamily="18" charset="0"/>
            </a:endParaRPr>
          </a:p>
        </p:txBody>
      </p:sp>
      <p:sp>
        <p:nvSpPr>
          <p:cNvPr id="1290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0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03725"/>
            <a:ext cx="5130800" cy="41719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dirty="0" smtClean="0">
                <a:latin typeface="Arial" panose="020B0604020202020204" pitchFamily="34" charset="0"/>
              </a:rPr>
              <a:t>This </a:t>
            </a:r>
            <a:r>
              <a:rPr lang="en-US" altLang="en-US" dirty="0" smtClean="0">
                <a:latin typeface="Arial" panose="020B0604020202020204" pitchFamily="34" charset="0"/>
              </a:rPr>
              <a:t>is after the data have been </a:t>
            </a:r>
            <a:r>
              <a:rPr lang="en-US" altLang="en-US" dirty="0" smtClean="0">
                <a:latin typeface="Arial" panose="020B0604020202020204" pitchFamily="34" charset="0"/>
              </a:rPr>
              <a:t>migrated.</a:t>
            </a:r>
            <a:r>
              <a:rPr lang="en-US" altLang="en-US" baseline="0" dirty="0" smtClean="0">
                <a:latin typeface="Arial" panose="020B0604020202020204" pitchFamily="34" charset="0"/>
              </a:rPr>
              <a:t> </a:t>
            </a:r>
            <a:r>
              <a:rPr lang="en-US" altLang="en-US" dirty="0" smtClean="0">
                <a:latin typeface="Arial" panose="020B0604020202020204" pitchFamily="34" charset="0"/>
              </a:rPr>
              <a:t>The </a:t>
            </a:r>
            <a:r>
              <a:rPr lang="en-US" altLang="en-US" dirty="0" smtClean="0">
                <a:latin typeface="Arial" panose="020B0604020202020204" pitchFamily="34" charset="0"/>
              </a:rPr>
              <a:t>red marks the</a:t>
            </a:r>
            <a:r>
              <a:rPr lang="en-US" altLang="en-US" baseline="0" dirty="0" smtClean="0">
                <a:latin typeface="Arial" panose="020B0604020202020204" pitchFamily="34" charset="0"/>
              </a:rPr>
              <a:t> </a:t>
            </a:r>
            <a:r>
              <a:rPr lang="en-US" altLang="en-US" baseline="0" dirty="0" err="1" smtClean="0">
                <a:latin typeface="Arial" panose="020B0604020202020204" pitchFamily="34" charset="0"/>
              </a:rPr>
              <a:t>unmigrated</a:t>
            </a:r>
            <a:r>
              <a:rPr lang="en-US" altLang="en-US" baseline="0" dirty="0" smtClean="0">
                <a:latin typeface="Arial" panose="020B0604020202020204" pitchFamily="34" charset="0"/>
              </a:rPr>
              <a:t> </a:t>
            </a:r>
            <a:r>
              <a:rPr lang="en-US" altLang="en-US" baseline="0" dirty="0" smtClean="0">
                <a:latin typeface="Arial" panose="020B0604020202020204" pitchFamily="34" charset="0"/>
              </a:rPr>
              <a:t>positions. </a:t>
            </a:r>
            <a:r>
              <a:rPr lang="en-US" altLang="en-US" dirty="0" smtClean="0">
                <a:latin typeface="Arial" panose="020B0604020202020204" pitchFamily="34" charset="0"/>
              </a:rPr>
              <a:t>The </a:t>
            </a:r>
            <a:r>
              <a:rPr lang="en-US" altLang="en-US" dirty="0" smtClean="0">
                <a:latin typeface="Arial" panose="020B0604020202020204" pitchFamily="34" charset="0"/>
              </a:rPr>
              <a:t>black peaks show the data after </a:t>
            </a:r>
            <a:r>
              <a:rPr lang="en-US" altLang="en-US" dirty="0" smtClean="0">
                <a:latin typeface="Arial" panose="020B0604020202020204" pitchFamily="34" charset="0"/>
              </a:rPr>
              <a:t>migration.</a:t>
            </a:r>
            <a:r>
              <a:rPr lang="en-US" altLang="en-US" baseline="0" dirty="0" smtClean="0">
                <a:latin typeface="Arial" panose="020B0604020202020204" pitchFamily="34" charset="0"/>
              </a:rPr>
              <a:t> </a:t>
            </a:r>
            <a:r>
              <a:rPr lang="en-US" altLang="en-US" dirty="0" smtClean="0">
                <a:latin typeface="Arial" panose="020B0604020202020204" pitchFamily="34" charset="0"/>
              </a:rPr>
              <a:t>Constructive </a:t>
            </a:r>
            <a:r>
              <a:rPr lang="en-US" altLang="en-US" dirty="0" smtClean="0">
                <a:latin typeface="Arial" panose="020B0604020202020204" pitchFamily="34" charset="0"/>
              </a:rPr>
              <a:t>interference has indeed built an image of the dipping reflectors that are more properly positioned.</a:t>
            </a:r>
          </a:p>
          <a:p>
            <a:endParaRPr lang="en-US" altLang="en-US" dirty="0" smtClean="0">
              <a:latin typeface="Arial" panose="020B0604020202020204" pitchFamily="34" charset="0"/>
            </a:endParaRPr>
          </a:p>
          <a:p>
            <a:r>
              <a:rPr lang="en-US" altLang="en-US" dirty="0" smtClean="0">
                <a:latin typeface="Arial" panose="020B0604020202020204" pitchFamily="34" charset="0"/>
              </a:rPr>
              <a:t>With the rather coarse trace spacing used here for the migration, we see that destructive interference has not really worked perfectly resulting in migration </a:t>
            </a:r>
            <a:r>
              <a:rPr lang="en-US" altLang="en-US" dirty="0" smtClean="0">
                <a:latin typeface="Arial" panose="020B0604020202020204" pitchFamily="34" charset="0"/>
              </a:rPr>
              <a:t>noise.</a:t>
            </a:r>
            <a:r>
              <a:rPr lang="en-US" altLang="en-US" baseline="0" dirty="0" smtClean="0">
                <a:latin typeface="Arial" panose="020B0604020202020204" pitchFamily="34" charset="0"/>
              </a:rPr>
              <a:t> </a:t>
            </a:r>
            <a:r>
              <a:rPr lang="en-US" altLang="en-US" dirty="0" smtClean="0">
                <a:latin typeface="Arial" panose="020B0604020202020204" pitchFamily="34" charset="0"/>
              </a:rPr>
              <a:t>We </a:t>
            </a:r>
            <a:r>
              <a:rPr lang="en-US" altLang="en-US" dirty="0" smtClean="0">
                <a:latin typeface="Arial" panose="020B0604020202020204" pitchFamily="34" charset="0"/>
              </a:rPr>
              <a:t>also see events curling up from the ends of each migrated layer. </a:t>
            </a:r>
            <a:r>
              <a:rPr lang="en-US" altLang="en-US" dirty="0" smtClean="0">
                <a:latin typeface="Arial" panose="020B0604020202020204" pitchFamily="34" charset="0"/>
              </a:rPr>
              <a:t>This </a:t>
            </a:r>
            <a:r>
              <a:rPr lang="en-US" altLang="en-US" dirty="0" smtClean="0">
                <a:latin typeface="Arial" panose="020B0604020202020204" pitchFamily="34" charset="0"/>
              </a:rPr>
              <a:t>is a legacy of </a:t>
            </a:r>
            <a:r>
              <a:rPr lang="en-US" altLang="en-US" dirty="0" smtClean="0">
                <a:latin typeface="Arial" panose="020B0604020202020204" pitchFamily="34" charset="0"/>
              </a:rPr>
              <a:t>the </a:t>
            </a:r>
            <a:r>
              <a:rPr lang="en-US" altLang="en-US" dirty="0" smtClean="0">
                <a:latin typeface="Arial" panose="020B0604020202020204" pitchFamily="34" charset="0"/>
              </a:rPr>
              <a:t>ellipse sweep on a model that had abrupt terminations rather than diffractions at the ends of each layer.</a:t>
            </a:r>
            <a:endParaRPr lang="en-US" altLang="en-US" dirty="0" smtClean="0"/>
          </a:p>
          <a:p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85316785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2B4156A-C3A9-48A6-B2BC-16DCF52A2B2B}" type="slidenum">
              <a:rPr lang="en-US" altLang="en-US" sz="1200">
                <a:latin typeface="Times New Roman" panose="02020603050405020304" pitchFamily="18" charset="0"/>
              </a:rPr>
              <a:pPr/>
              <a:t>53</a:t>
            </a:fld>
            <a:endParaRPr lang="en-US" altLang="en-US" sz="1200" dirty="0">
              <a:latin typeface="Times New Roman" panose="02020603050405020304" pitchFamily="18" charset="0"/>
            </a:endParaRPr>
          </a:p>
        </p:txBody>
      </p:sp>
      <p:sp>
        <p:nvSpPr>
          <p:cNvPr id="1300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6913"/>
            <a:ext cx="4635500" cy="3476625"/>
          </a:xfrm>
          <a:ln/>
        </p:spPr>
      </p:sp>
      <p:sp>
        <p:nvSpPr>
          <p:cNvPr id="1300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4403725"/>
            <a:ext cx="5133975" cy="417036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549" tIns="46276" rIns="92549" bIns="46276"/>
          <a:lstStyle/>
          <a:p>
            <a:r>
              <a:rPr lang="en-US" altLang="en-US" dirty="0" smtClean="0"/>
              <a:t>A </a:t>
            </a:r>
            <a:r>
              <a:rPr lang="en-US" altLang="en-US" dirty="0" smtClean="0"/>
              <a:t>2D line from Wyoming. </a:t>
            </a:r>
            <a:r>
              <a:rPr lang="en-US" altLang="en-US" dirty="0" smtClean="0"/>
              <a:t>Stacked data, </a:t>
            </a:r>
            <a:r>
              <a:rPr lang="en-US" altLang="en-US" dirty="0" smtClean="0"/>
              <a:t>but before </a:t>
            </a:r>
            <a:r>
              <a:rPr lang="en-US" altLang="en-US" dirty="0" smtClean="0"/>
              <a:t>migration.</a:t>
            </a:r>
            <a:r>
              <a:rPr lang="en-US" altLang="en-US" baseline="0" dirty="0" smtClean="0"/>
              <a:t> You c</a:t>
            </a:r>
            <a:r>
              <a:rPr lang="en-US" altLang="en-US" dirty="0" smtClean="0"/>
              <a:t>an </a:t>
            </a:r>
            <a:r>
              <a:rPr lang="en-US" altLang="en-US" dirty="0" smtClean="0"/>
              <a:t>see crossing energy and diffractions.</a:t>
            </a:r>
          </a:p>
        </p:txBody>
      </p:sp>
    </p:spTree>
    <p:extLst>
      <p:ext uri="{BB962C8B-B14F-4D97-AF65-F5344CB8AC3E}">
        <p14:creationId xmlns:p14="http://schemas.microsoft.com/office/powerpoint/2010/main" val="329155870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55E3062-20AC-4030-A999-272EB92885DA}" type="slidenum">
              <a:rPr lang="en-US" altLang="en-US" sz="1200">
                <a:latin typeface="Times New Roman" panose="02020603050405020304" pitchFamily="18" charset="0"/>
              </a:rPr>
              <a:pPr/>
              <a:t>54</a:t>
            </a:fld>
            <a:endParaRPr lang="en-US" altLang="en-US" sz="1200" dirty="0">
              <a:latin typeface="Times New Roman" panose="02020603050405020304" pitchFamily="18" charset="0"/>
            </a:endParaRPr>
          </a:p>
        </p:txBody>
      </p:sp>
      <p:sp>
        <p:nvSpPr>
          <p:cNvPr id="1310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6913"/>
            <a:ext cx="4635500" cy="3476625"/>
          </a:xfrm>
          <a:ln/>
        </p:spPr>
      </p:sp>
      <p:sp>
        <p:nvSpPr>
          <p:cNvPr id="1310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4403725"/>
            <a:ext cx="5133975" cy="417036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549" tIns="46276" rIns="92549" bIns="46276"/>
          <a:lstStyle/>
          <a:p>
            <a:r>
              <a:rPr lang="en-US" altLang="en-US" dirty="0" smtClean="0"/>
              <a:t>The </a:t>
            </a:r>
            <a:r>
              <a:rPr lang="en-US" altLang="en-US" dirty="0" smtClean="0"/>
              <a:t>same 2D </a:t>
            </a:r>
            <a:r>
              <a:rPr lang="en-US" altLang="en-US" dirty="0" smtClean="0"/>
              <a:t>line, </a:t>
            </a:r>
            <a:r>
              <a:rPr lang="en-US" altLang="en-US" dirty="0" smtClean="0"/>
              <a:t>but after </a:t>
            </a:r>
            <a:r>
              <a:rPr lang="en-US" altLang="en-US" dirty="0" smtClean="0"/>
              <a:t>migration.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The </a:t>
            </a:r>
            <a:r>
              <a:rPr lang="en-US" altLang="en-US" dirty="0" smtClean="0"/>
              <a:t>anticline has been defined (and made smaller)</a:t>
            </a:r>
            <a:r>
              <a:rPr lang="en-US" altLang="en-US" dirty="0" smtClean="0"/>
              <a:t>.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Crossing </a:t>
            </a:r>
            <a:r>
              <a:rPr lang="en-US" altLang="en-US" dirty="0" smtClean="0"/>
              <a:t>energy is now moved to the correct </a:t>
            </a:r>
            <a:r>
              <a:rPr lang="en-US" altLang="en-US" dirty="0" smtClean="0"/>
              <a:t>locations.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The </a:t>
            </a:r>
            <a:r>
              <a:rPr lang="en-US" altLang="en-US" dirty="0" smtClean="0"/>
              <a:t>red dotted line is an interpreted thrust fault.</a:t>
            </a:r>
          </a:p>
        </p:txBody>
      </p:sp>
    </p:spTree>
    <p:extLst>
      <p:ext uri="{BB962C8B-B14F-4D97-AF65-F5344CB8AC3E}">
        <p14:creationId xmlns:p14="http://schemas.microsoft.com/office/powerpoint/2010/main" val="4264816458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554E434-C5C1-42BA-AAC1-7C37F938FB23}" type="slidenum">
              <a:rPr lang="en-US" altLang="en-US" sz="1200">
                <a:latin typeface="Times New Roman" panose="02020603050405020304" pitchFamily="18" charset="0"/>
              </a:rPr>
              <a:pPr/>
              <a:t>55</a:t>
            </a:fld>
            <a:endParaRPr lang="en-US" altLang="en-US" sz="1200" dirty="0">
              <a:latin typeface="Times New Roman" panose="02020603050405020304" pitchFamily="18" charset="0"/>
            </a:endParaRPr>
          </a:p>
        </p:txBody>
      </p:sp>
      <p:sp>
        <p:nvSpPr>
          <p:cNvPr id="132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21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dirty="0" smtClean="0"/>
              <a:t>There </a:t>
            </a:r>
            <a:r>
              <a:rPr lang="en-US" altLang="en-US" dirty="0" smtClean="0"/>
              <a:t>are many options available for seismic </a:t>
            </a:r>
            <a:r>
              <a:rPr lang="en-US" altLang="en-US" dirty="0" smtClean="0"/>
              <a:t>migration.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The </a:t>
            </a:r>
            <a:r>
              <a:rPr lang="en-US" altLang="en-US" dirty="0" smtClean="0"/>
              <a:t>old adage “you get what you pay for” is certainly valid.</a:t>
            </a:r>
          </a:p>
          <a:p>
            <a:endParaRPr lang="en-US" altLang="en-US" dirty="0" smtClean="0"/>
          </a:p>
          <a:p>
            <a:r>
              <a:rPr lang="en-US" altLang="en-US" dirty="0" smtClean="0"/>
              <a:t>Migration can be done after stacking the data or </a:t>
            </a:r>
            <a:r>
              <a:rPr lang="en-US" altLang="en-US" dirty="0" smtClean="0"/>
              <a:t>before.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If </a:t>
            </a:r>
            <a:r>
              <a:rPr lang="en-US" altLang="en-US" dirty="0" smtClean="0"/>
              <a:t>the data are 40 fold, then pre-stack migration has to swing arcs for 40 traces at each X, Y rather than for 1 trace.</a:t>
            </a:r>
          </a:p>
          <a:p>
            <a:r>
              <a:rPr lang="en-US" altLang="en-US" dirty="0" smtClean="0"/>
              <a:t>So it takes 40 times the compute and wall clock time, which means more money and </a:t>
            </a:r>
            <a:r>
              <a:rPr lang="en-US" altLang="en-US" dirty="0" smtClean="0"/>
              <a:t>people.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Migration </a:t>
            </a:r>
            <a:r>
              <a:rPr lang="en-US" altLang="en-US" dirty="0" smtClean="0"/>
              <a:t>can be done in the time domain or the data can be converted to depth (ft or meters) and then migrated.</a:t>
            </a:r>
          </a:p>
          <a:p>
            <a:r>
              <a:rPr lang="en-US" altLang="en-US" dirty="0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59520757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0222267-DA98-4BD8-AE1B-11C56FDA9071}" type="slidenum">
              <a:rPr lang="en-US" altLang="en-US" sz="1200">
                <a:latin typeface="Times New Roman" panose="02020603050405020304" pitchFamily="18" charset="0"/>
              </a:rPr>
              <a:pPr/>
              <a:t>56</a:t>
            </a:fld>
            <a:endParaRPr lang="en-US" altLang="en-US" sz="1200" dirty="0">
              <a:latin typeface="Times New Roman" panose="02020603050405020304" pitchFamily="18" charset="0"/>
            </a:endParaRPr>
          </a:p>
        </p:txBody>
      </p:sp>
      <p:sp>
        <p:nvSpPr>
          <p:cNvPr id="133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6913"/>
            <a:ext cx="4633913" cy="3475037"/>
          </a:xfrm>
          <a:ln/>
        </p:spPr>
      </p:sp>
      <p:sp>
        <p:nvSpPr>
          <p:cNvPr id="1331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5038" y="4403725"/>
            <a:ext cx="5127625" cy="417036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dirty="0" smtClean="0"/>
              <a:t>The </a:t>
            </a:r>
            <a:r>
              <a:rPr lang="en-US" altLang="en-US" dirty="0" smtClean="0"/>
              <a:t>type of migration</a:t>
            </a:r>
            <a:r>
              <a:rPr lang="en-US" altLang="en-US" baseline="0" dirty="0" smtClean="0"/>
              <a:t> one needs depends on two factors:</a:t>
            </a:r>
          </a:p>
          <a:p>
            <a:r>
              <a:rPr lang="en-US" altLang="en-US" baseline="0" dirty="0" smtClean="0"/>
              <a:t>   - the geologic complexity (simple layering to highly structured), and</a:t>
            </a:r>
          </a:p>
          <a:p>
            <a:r>
              <a:rPr lang="en-US" altLang="en-US" baseline="0" dirty="0" smtClean="0"/>
              <a:t>   - the amount of lateral velocity variation. </a:t>
            </a:r>
          </a:p>
        </p:txBody>
      </p:sp>
    </p:spTree>
    <p:extLst>
      <p:ext uri="{BB962C8B-B14F-4D97-AF65-F5344CB8AC3E}">
        <p14:creationId xmlns:p14="http://schemas.microsoft.com/office/powerpoint/2010/main" val="4011769645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609529E-4CF4-42A2-97F5-53F703D07DB0}" type="slidenum">
              <a:rPr lang="en-US" altLang="en-US" sz="1200">
                <a:latin typeface="Times New Roman" panose="02020603050405020304" pitchFamily="18" charset="0"/>
              </a:rPr>
              <a:pPr/>
              <a:t>57</a:t>
            </a:fld>
            <a:endParaRPr lang="en-US" altLang="en-US" sz="1200" dirty="0">
              <a:latin typeface="Times New Roman" panose="02020603050405020304" pitchFamily="18" charset="0"/>
            </a:endParaRPr>
          </a:p>
        </p:txBody>
      </p:sp>
      <p:sp>
        <p:nvSpPr>
          <p:cNvPr id="134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62050" y="700088"/>
            <a:ext cx="4660900" cy="3495675"/>
          </a:xfrm>
          <a:ln/>
        </p:spPr>
      </p:sp>
      <p:sp>
        <p:nvSpPr>
          <p:cNvPr id="134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0750" y="4427538"/>
            <a:ext cx="5143500" cy="411956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dirty="0" smtClean="0"/>
              <a:t>Time </a:t>
            </a:r>
            <a:r>
              <a:rPr lang="en-US" altLang="en-US" dirty="0" smtClean="0"/>
              <a:t>migration is adequate as long as the velocities vary only a little on the scale of the spread length (length of the streamers)</a:t>
            </a:r>
            <a:r>
              <a:rPr lang="en-US" altLang="en-US" dirty="0" smtClean="0"/>
              <a:t>.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Rapid </a:t>
            </a:r>
            <a:r>
              <a:rPr lang="en-US" altLang="en-US" dirty="0" smtClean="0"/>
              <a:t>changes in lateral velocity are not handled well with time </a:t>
            </a:r>
            <a:r>
              <a:rPr lang="en-US" altLang="en-US" dirty="0" smtClean="0"/>
              <a:t>migration.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This </a:t>
            </a:r>
            <a:r>
              <a:rPr lang="en-US" altLang="en-US" dirty="0" smtClean="0"/>
              <a:t>can happen if water depth varies rapidly or a high (or low) velocity body (e.g., salt) has a lot of thickness changes.</a:t>
            </a:r>
          </a:p>
        </p:txBody>
      </p:sp>
    </p:spTree>
    <p:extLst>
      <p:ext uri="{BB962C8B-B14F-4D97-AF65-F5344CB8AC3E}">
        <p14:creationId xmlns:p14="http://schemas.microsoft.com/office/powerpoint/2010/main" val="386522184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E86CC29-EEFD-44E7-896C-57343CECC79A}" type="slidenum">
              <a:rPr lang="en-US" altLang="en-US" sz="1200">
                <a:latin typeface="Times New Roman" panose="02020603050405020304" pitchFamily="18" charset="0"/>
              </a:rPr>
              <a:pPr/>
              <a:t>58</a:t>
            </a:fld>
            <a:endParaRPr lang="en-US" altLang="en-US" sz="1200" dirty="0">
              <a:latin typeface="Times New Roman" panose="02020603050405020304" pitchFamily="18" charset="0"/>
            </a:endParaRPr>
          </a:p>
        </p:txBody>
      </p:sp>
      <p:sp>
        <p:nvSpPr>
          <p:cNvPr id="135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51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Tx/>
              <a:buNone/>
            </a:pPr>
            <a:r>
              <a:rPr lang="en-US" altLang="en-US" dirty="0" smtClean="0"/>
              <a:t>Time </a:t>
            </a:r>
            <a:r>
              <a:rPr lang="en-US" altLang="en-US" dirty="0" smtClean="0"/>
              <a:t>migration is used:</a:t>
            </a:r>
          </a:p>
          <a:p>
            <a:pPr>
              <a:buFontTx/>
              <a:buNone/>
            </a:pPr>
            <a:r>
              <a:rPr lang="en-US" altLang="en-US" dirty="0" smtClean="0"/>
              <a:t>   - When turn around time is so critical that waiting for depth migration is not feasible.</a:t>
            </a:r>
          </a:p>
          <a:p>
            <a:pPr>
              <a:buFontTx/>
              <a:buNone/>
            </a:pPr>
            <a:r>
              <a:rPr lang="en-US" altLang="en-US" dirty="0" smtClean="0"/>
              <a:t>   - When there is insufficient velocity information to constrain the velocity model</a:t>
            </a:r>
          </a:p>
          <a:p>
            <a:pPr>
              <a:buFontTx/>
              <a:buNone/>
            </a:pPr>
            <a:endParaRPr lang="en-US" altLang="en-US" dirty="0" smtClean="0"/>
          </a:p>
          <a:p>
            <a:pPr>
              <a:buFontTx/>
              <a:buNone/>
            </a:pPr>
            <a:r>
              <a:rPr lang="en-US" altLang="en-US" dirty="0" smtClean="0"/>
              <a:t>In</a:t>
            </a:r>
            <a:r>
              <a:rPr lang="en-US" altLang="en-US" baseline="0" dirty="0" smtClean="0"/>
              <a:t> the b</a:t>
            </a:r>
            <a:r>
              <a:rPr lang="en-US" altLang="en-US" dirty="0" smtClean="0"/>
              <a:t>usiness phase,</a:t>
            </a:r>
            <a:r>
              <a:rPr lang="en-US" altLang="en-US" baseline="0" dirty="0" smtClean="0"/>
              <a:t> the e</a:t>
            </a:r>
            <a:r>
              <a:rPr lang="en-US" altLang="en-US" dirty="0" smtClean="0"/>
              <a:t>xploration </a:t>
            </a:r>
            <a:r>
              <a:rPr lang="en-US" altLang="en-US" dirty="0" smtClean="0"/>
              <a:t>needs are usually adequately served by time </a:t>
            </a:r>
            <a:r>
              <a:rPr lang="en-US" altLang="en-US" dirty="0" smtClean="0"/>
              <a:t>migration.</a:t>
            </a:r>
            <a:r>
              <a:rPr lang="en-US" altLang="en-US" baseline="0" dirty="0" smtClean="0"/>
              <a:t> In d</a:t>
            </a:r>
            <a:r>
              <a:rPr lang="en-US" altLang="en-US" dirty="0" smtClean="0"/>
              <a:t>iscovery </a:t>
            </a:r>
            <a:r>
              <a:rPr lang="en-US" altLang="en-US" dirty="0" smtClean="0"/>
              <a:t>and </a:t>
            </a:r>
            <a:r>
              <a:rPr lang="en-US" altLang="en-US" dirty="0" smtClean="0"/>
              <a:t>assessment,</a:t>
            </a:r>
            <a:r>
              <a:rPr lang="en-US" altLang="en-US" baseline="0" dirty="0" smtClean="0"/>
              <a:t> wells </a:t>
            </a:r>
            <a:r>
              <a:rPr lang="en-US" altLang="en-US" dirty="0" smtClean="0"/>
              <a:t>can </a:t>
            </a:r>
            <a:r>
              <a:rPr lang="en-US" altLang="en-US" dirty="0" smtClean="0"/>
              <a:t>aim for the fat part of the </a:t>
            </a:r>
            <a:r>
              <a:rPr lang="en-US" altLang="en-US" dirty="0" smtClean="0"/>
              <a:t>target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“</a:t>
            </a:r>
            <a:r>
              <a:rPr lang="en-US" altLang="en-US" dirty="0" smtClean="0"/>
              <a:t>If it’s so small we can’t hit with this data, it’s too </a:t>
            </a:r>
            <a:r>
              <a:rPr lang="en-US" altLang="en-US" dirty="0" smtClean="0"/>
              <a:t>small”.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Development </a:t>
            </a:r>
            <a:r>
              <a:rPr lang="en-US" altLang="en-US" dirty="0" smtClean="0"/>
              <a:t>may be able to get by, but if accurate position next to faults or hitting the exact toe of the target is critical, then depth migration is </a:t>
            </a:r>
            <a:r>
              <a:rPr lang="en-US" altLang="en-US" dirty="0" smtClean="0"/>
              <a:t>better.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One </a:t>
            </a:r>
            <a:r>
              <a:rPr lang="en-US" altLang="en-US" dirty="0" smtClean="0"/>
              <a:t>side-track will pay for a depth migration project.</a:t>
            </a:r>
          </a:p>
          <a:p>
            <a:pPr lvl="0">
              <a:buFontTx/>
              <a:buNone/>
            </a:pPr>
            <a:endParaRPr lang="en-US" altLang="en-US" dirty="0" smtClean="0"/>
          </a:p>
          <a:p>
            <a:pPr lvl="0">
              <a:buFontTx/>
              <a:buNone/>
            </a:pPr>
            <a:r>
              <a:rPr lang="en-US" altLang="en-US" dirty="0" smtClean="0"/>
              <a:t>Production – to work</a:t>
            </a:r>
            <a:r>
              <a:rPr lang="en-US" altLang="en-US" baseline="0" dirty="0" smtClean="0"/>
              <a:t> well at the production scale, depth migration is usually required.</a:t>
            </a:r>
            <a:endParaRPr lang="en-US" altLang="en-US" dirty="0" smtClean="0"/>
          </a:p>
          <a:p>
            <a:pPr>
              <a:buFontTx/>
              <a:buNone/>
            </a:pPr>
            <a:endParaRPr lang="en-US" altLang="en-US" sz="1000" dirty="0" smtClean="0"/>
          </a:p>
        </p:txBody>
      </p:sp>
    </p:spTree>
    <p:extLst>
      <p:ext uri="{BB962C8B-B14F-4D97-AF65-F5344CB8AC3E}">
        <p14:creationId xmlns:p14="http://schemas.microsoft.com/office/powerpoint/2010/main" val="4270652414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B775ED7-6520-4824-AD6D-0342CC8BD8F6}" type="slidenum">
              <a:rPr lang="en-US" altLang="en-US" sz="1200">
                <a:latin typeface="Times New Roman" panose="02020603050405020304" pitchFamily="18" charset="0"/>
              </a:rPr>
              <a:pPr/>
              <a:t>59</a:t>
            </a:fld>
            <a:endParaRPr lang="en-US" altLang="en-US" sz="1200" dirty="0">
              <a:latin typeface="Times New Roman" panose="02020603050405020304" pitchFamily="18" charset="0"/>
            </a:endParaRPr>
          </a:p>
        </p:txBody>
      </p:sp>
      <p:sp>
        <p:nvSpPr>
          <p:cNvPr id="136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61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Tx/>
              <a:buNone/>
            </a:pPr>
            <a:r>
              <a:rPr lang="en-US" altLang="en-US" dirty="0" smtClean="0"/>
              <a:t>Depth </a:t>
            </a:r>
            <a:r>
              <a:rPr lang="en-US" altLang="en-US" dirty="0" smtClean="0"/>
              <a:t>migration is necessary when:</a:t>
            </a:r>
          </a:p>
          <a:p>
            <a:pPr>
              <a:buFontTx/>
              <a:buNone/>
            </a:pPr>
            <a:r>
              <a:rPr lang="en-US" altLang="en-US" dirty="0" smtClean="0"/>
              <a:t>   - Positioning accuracy is paramount – e.g. Production stage.</a:t>
            </a:r>
          </a:p>
          <a:p>
            <a:pPr>
              <a:buFontTx/>
              <a:buNone/>
            </a:pPr>
            <a:r>
              <a:rPr lang="en-US" altLang="en-US" dirty="0" smtClean="0"/>
              <a:t>   - When there are strong lateral velocity contrasts and time migration fails to give acceptable images.</a:t>
            </a:r>
          </a:p>
          <a:p>
            <a:pPr lvl="1">
              <a:buFontTx/>
              <a:buNone/>
            </a:pPr>
            <a:r>
              <a:rPr lang="en-US" altLang="en-US" dirty="0" smtClean="0"/>
              <a:t>Salt – GoM, West Africa, Deep Water Brazil.</a:t>
            </a:r>
          </a:p>
          <a:p>
            <a:pPr lvl="1">
              <a:buFontTx/>
              <a:buNone/>
            </a:pPr>
            <a:r>
              <a:rPr lang="en-US" altLang="en-US" dirty="0" smtClean="0"/>
              <a:t>Volcanics (usually Basalt) – North of Ireland, Faroe Islands, Greenland, Several parts of the North Sea.</a:t>
            </a:r>
          </a:p>
          <a:p>
            <a:pPr lvl="1">
              <a:buFontTx/>
              <a:buNone/>
            </a:pPr>
            <a:r>
              <a:rPr lang="en-US" altLang="en-US" dirty="0" smtClean="0"/>
              <a:t>Granite reservoirs - offshore Vietnam.</a:t>
            </a:r>
          </a:p>
          <a:p>
            <a:pPr lvl="1">
              <a:buFontTx/>
              <a:buNone/>
            </a:pPr>
            <a:r>
              <a:rPr lang="en-US" altLang="en-US" dirty="0" smtClean="0"/>
              <a:t>Carbonates – North Sea and Middle East.</a:t>
            </a:r>
          </a:p>
          <a:p>
            <a:pPr lvl="1">
              <a:buFontTx/>
              <a:buNone/>
            </a:pPr>
            <a:r>
              <a:rPr lang="en-US" altLang="en-US" dirty="0" smtClean="0"/>
              <a:t>Overthrust or other large throw faults that juxtapose very different velocities against each other.</a:t>
            </a:r>
          </a:p>
          <a:p>
            <a:pPr lvl="1">
              <a:buFontTx/>
              <a:buNone/>
            </a:pPr>
            <a:r>
              <a:rPr lang="en-US" altLang="en-US" dirty="0" smtClean="0"/>
              <a:t>Gas charged zones (aka gas chimneys).</a:t>
            </a:r>
          </a:p>
          <a:p>
            <a:pPr lvl="1">
              <a:buFontTx/>
              <a:buNone/>
            </a:pPr>
            <a:r>
              <a:rPr lang="en-US" altLang="en-US" dirty="0" smtClean="0"/>
              <a:t>Even if your doing exploration you probably need 3D PreSDM.</a:t>
            </a:r>
          </a:p>
          <a:p>
            <a:pPr>
              <a:buFontTx/>
              <a:buNone/>
            </a:pPr>
            <a:r>
              <a:rPr lang="en-US" altLang="en-US" dirty="0" smtClean="0"/>
              <a:t>   - When strong anisotropy is present</a:t>
            </a:r>
          </a:p>
          <a:p>
            <a:pPr lvl="1">
              <a:buFontTx/>
              <a:buNone/>
            </a:pPr>
            <a:endParaRPr lang="en-US" altLang="en-US" dirty="0" smtClean="0"/>
          </a:p>
          <a:p>
            <a:pPr>
              <a:buFontTx/>
              <a:buNone/>
            </a:pPr>
            <a:r>
              <a:rPr lang="en-US" altLang="en-US" dirty="0" smtClean="0"/>
              <a:t>Just remember committing to the Depth Migration Path means that you</a:t>
            </a:r>
            <a:r>
              <a:rPr lang="en-US" altLang="en-US" baseline="0" dirty="0" smtClean="0"/>
              <a:t> are willing to wait and spend lots of money (</a:t>
            </a:r>
            <a:r>
              <a:rPr lang="en-US" altLang="en-US" dirty="0" smtClean="0"/>
              <a:t>including interpreter time DURING data processing).</a:t>
            </a:r>
          </a:p>
          <a:p>
            <a:pPr>
              <a:buFontTx/>
              <a:buNone/>
            </a:pPr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2643151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AE7BA2D-F1DE-475C-BA2C-D02B8192CF74}" type="slidenum">
              <a:rPr lang="en-US" altLang="en-US" sz="1200">
                <a:latin typeface="Times New Roman" panose="02020603050405020304" pitchFamily="18" charset="0"/>
              </a:rPr>
              <a:pPr/>
              <a:t>6</a:t>
            </a:fld>
            <a:endParaRPr lang="en-US" altLang="en-US" sz="1200" dirty="0">
              <a:latin typeface="Times New Roman" panose="02020603050405020304" pitchFamily="18" charset="0"/>
            </a:endParaRPr>
          </a:p>
        </p:txBody>
      </p:sp>
      <p:sp>
        <p:nvSpPr>
          <p:cNvPr id="829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2688" y="696913"/>
            <a:ext cx="4635500" cy="3476625"/>
          </a:xfrm>
          <a:ln/>
        </p:spPr>
      </p:sp>
      <p:sp>
        <p:nvSpPr>
          <p:cNvPr id="829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4403725"/>
            <a:ext cx="5133975" cy="417036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103259763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34542A4-AF01-4F89-A6F8-4567237F2ED2}" type="slidenum">
              <a:rPr lang="en-US" altLang="en-US" sz="1200">
                <a:latin typeface="Times New Roman" panose="02020603050405020304" pitchFamily="18" charset="0"/>
              </a:rPr>
              <a:pPr/>
              <a:t>60</a:t>
            </a:fld>
            <a:endParaRPr lang="en-US" altLang="en-US" sz="1200" dirty="0">
              <a:latin typeface="Times New Roman" panose="02020603050405020304" pitchFamily="18" charset="0"/>
            </a:endParaRPr>
          </a:p>
        </p:txBody>
      </p:sp>
      <p:sp>
        <p:nvSpPr>
          <p:cNvPr id="13721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31863" y="4403725"/>
            <a:ext cx="5133975" cy="417036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884" tIns="45136" rIns="91884" bIns="45136"/>
          <a:lstStyle/>
          <a:p>
            <a:r>
              <a:rPr lang="en-US" altLang="en-US" dirty="0" smtClean="0"/>
              <a:t>A </a:t>
            </a:r>
            <a:r>
              <a:rPr lang="en-US" altLang="en-US" dirty="0" smtClean="0"/>
              <a:t>bit of a summary for Marine data (left) and Land data (right).</a:t>
            </a:r>
          </a:p>
          <a:p>
            <a:endParaRPr lang="en-US" altLang="en-US" dirty="0" smtClean="0"/>
          </a:p>
        </p:txBody>
      </p:sp>
      <p:sp>
        <p:nvSpPr>
          <p:cNvPr id="137220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6913"/>
            <a:ext cx="4635500" cy="3476625"/>
          </a:xfrm>
          <a:ln w="12700" cap="flat">
            <a:solidFill>
              <a:schemeClr val="tx1"/>
            </a:solidFill>
          </a:ln>
        </p:spPr>
      </p:sp>
    </p:spTree>
    <p:extLst>
      <p:ext uri="{BB962C8B-B14F-4D97-AF65-F5344CB8AC3E}">
        <p14:creationId xmlns:p14="http://schemas.microsoft.com/office/powerpoint/2010/main" val="1006398689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aseline="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5B1C5-F8F7-4C25-81AE-ECFF46DF10B2}" type="slidenum">
              <a:rPr lang="en-US" altLang="en-US" smtClean="0"/>
              <a:pPr/>
              <a:t>61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1337997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71C3402-FDF5-4379-B4CB-B0055D5FD063}" type="slidenum">
              <a:rPr lang="en-US" altLang="en-US" sz="1200">
                <a:latin typeface="Times New Roman" panose="02020603050405020304" pitchFamily="18" charset="0"/>
              </a:rPr>
              <a:pPr/>
              <a:t>7</a:t>
            </a:fld>
            <a:endParaRPr lang="en-US" altLang="en-US" sz="1200" dirty="0">
              <a:latin typeface="Times New Roman" panose="02020603050405020304" pitchFamily="18" charset="0"/>
            </a:endParaRPr>
          </a:p>
        </p:txBody>
      </p:sp>
      <p:sp>
        <p:nvSpPr>
          <p:cNvPr id="839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Here </a:t>
            </a:r>
            <a:r>
              <a:rPr lang="en-US" dirty="0" smtClean="0"/>
              <a:t>is a generic seismic data processing </a:t>
            </a:r>
            <a:r>
              <a:rPr lang="en-US" dirty="0" smtClean="0"/>
              <a:t>flow.</a:t>
            </a:r>
            <a:r>
              <a:rPr lang="en-US" baseline="0" dirty="0" smtClean="0"/>
              <a:t> </a:t>
            </a:r>
            <a:r>
              <a:rPr lang="en-US" dirty="0" smtClean="0"/>
              <a:t>First</a:t>
            </a:r>
            <a:r>
              <a:rPr lang="en-US" dirty="0" smtClean="0"/>
              <a:t>, we use some signal processing</a:t>
            </a:r>
            <a:r>
              <a:rPr lang="en-US" baseline="0" dirty="0" smtClean="0"/>
              <a:t> steps preserve the amplitude and shape of the wavelets while improving </a:t>
            </a:r>
            <a:r>
              <a:rPr lang="en-US" baseline="0" dirty="0" smtClean="0"/>
              <a:t>SNR. Then </a:t>
            </a:r>
            <a:r>
              <a:rPr lang="en-US" baseline="0" dirty="0" smtClean="0"/>
              <a:t>we work on focusing the image to correctly position the wavelets in 3D </a:t>
            </a:r>
            <a:r>
              <a:rPr lang="en-US" baseline="0" dirty="0" smtClean="0"/>
              <a:t>space. Note </a:t>
            </a:r>
            <a:r>
              <a:rPr lang="en-US" baseline="0" dirty="0" smtClean="0"/>
              <a:t>that a process call seismic migration is the main </a:t>
            </a:r>
            <a:r>
              <a:rPr lang="en-US" baseline="0" dirty="0" smtClean="0"/>
              <a:t>process. Finally</a:t>
            </a:r>
            <a:r>
              <a:rPr lang="en-US" baseline="0" dirty="0" smtClean="0"/>
              <a:t>, we do more signal processing to </a:t>
            </a:r>
            <a:r>
              <a:rPr lang="en-US" baseline="0" dirty="0" smtClean="0"/>
              <a:t>fine tune </a:t>
            </a:r>
            <a:r>
              <a:rPr lang="en-US" baseline="0" dirty="0" smtClean="0"/>
              <a:t>the data.</a:t>
            </a:r>
            <a:endParaRPr lang="en-US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7447386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D9EDD28-8D28-4D84-AFF3-2F6D11ACEC68}" type="slidenum">
              <a:rPr lang="en-US" altLang="en-US" sz="1200">
                <a:latin typeface="Times New Roman" panose="02020603050405020304" pitchFamily="18" charset="0"/>
              </a:rPr>
              <a:pPr/>
              <a:t>8</a:t>
            </a:fld>
            <a:endParaRPr lang="en-US" altLang="en-US" sz="1200" dirty="0">
              <a:latin typeface="Times New Roman" panose="02020603050405020304" pitchFamily="18" charset="0"/>
            </a:endParaRPr>
          </a:p>
        </p:txBody>
      </p:sp>
      <p:sp>
        <p:nvSpPr>
          <p:cNvPr id="849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6913"/>
            <a:ext cx="4633913" cy="3475037"/>
          </a:xfrm>
          <a:ln/>
        </p:spPr>
      </p:sp>
      <p:sp>
        <p:nvSpPr>
          <p:cNvPr id="849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5038" y="4403725"/>
            <a:ext cx="5127625" cy="417036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We </a:t>
            </a:r>
            <a:r>
              <a:rPr lang="en-US" dirty="0" smtClean="0"/>
              <a:t>talked a little about stacking the data</a:t>
            </a:r>
            <a:r>
              <a:rPr lang="en-US" baseline="0" dirty="0" smtClean="0"/>
              <a:t> – summing information from several source-receiver pairs from common reflection </a:t>
            </a:r>
            <a:r>
              <a:rPr lang="en-US" baseline="0" dirty="0" smtClean="0"/>
              <a:t>points. In </a:t>
            </a:r>
            <a:r>
              <a:rPr lang="en-US" baseline="0" dirty="0" smtClean="0"/>
              <a:t>the old days (prior to ~1990), stacking was always done before </a:t>
            </a:r>
            <a:r>
              <a:rPr lang="en-US" baseline="0" dirty="0" smtClean="0"/>
              <a:t>migration. We </a:t>
            </a:r>
            <a:r>
              <a:rPr lang="en-US" baseline="0" dirty="0" smtClean="0"/>
              <a:t>say the data had post-stack migration (stack first, migration after).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6629338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D9EDD28-8D28-4D84-AFF3-2F6D11ACEC68}" type="slidenum">
              <a:rPr lang="en-US" altLang="en-US" sz="1200">
                <a:latin typeface="Times New Roman" panose="02020603050405020304" pitchFamily="18" charset="0"/>
              </a:rPr>
              <a:pPr/>
              <a:t>9</a:t>
            </a:fld>
            <a:endParaRPr lang="en-US" altLang="en-US" sz="1200" dirty="0">
              <a:latin typeface="Times New Roman" panose="02020603050405020304" pitchFamily="18" charset="0"/>
            </a:endParaRPr>
          </a:p>
        </p:txBody>
      </p:sp>
      <p:sp>
        <p:nvSpPr>
          <p:cNvPr id="849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6913"/>
            <a:ext cx="4633913" cy="3475037"/>
          </a:xfrm>
          <a:ln/>
        </p:spPr>
      </p:sp>
      <p:sp>
        <p:nvSpPr>
          <p:cNvPr id="849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5038" y="4403725"/>
            <a:ext cx="5127625" cy="417036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With </a:t>
            </a:r>
            <a:r>
              <a:rPr lang="en-US" dirty="0" smtClean="0"/>
              <a:t>faster, cheaper </a:t>
            </a:r>
            <a:r>
              <a:rPr lang="en-US" dirty="0" smtClean="0"/>
              <a:t>computers, </a:t>
            </a:r>
            <a:r>
              <a:rPr lang="en-US" dirty="0" smtClean="0"/>
              <a:t>and more data storage capacity, we can now migrate the data before stacking the </a:t>
            </a:r>
            <a:r>
              <a:rPr lang="en-US" dirty="0" smtClean="0"/>
              <a:t>data.</a:t>
            </a:r>
            <a:r>
              <a:rPr lang="en-US" baseline="0" dirty="0" smtClean="0"/>
              <a:t> The </a:t>
            </a:r>
            <a:r>
              <a:rPr lang="en-US" baseline="0" dirty="0" smtClean="0"/>
              <a:t>good news – this gives us far superior imaging of complex subsurface </a:t>
            </a:r>
            <a:r>
              <a:rPr lang="en-US" baseline="0" dirty="0" smtClean="0"/>
              <a:t>geology. The </a:t>
            </a:r>
            <a:r>
              <a:rPr lang="en-US" baseline="0" dirty="0" smtClean="0"/>
              <a:t>bad news – it takes much more money, people and </a:t>
            </a:r>
            <a:r>
              <a:rPr lang="en-US" baseline="0" dirty="0" smtClean="0"/>
              <a:t>TIME. We </a:t>
            </a:r>
            <a:r>
              <a:rPr lang="en-US" baseline="0" dirty="0" smtClean="0"/>
              <a:t>will return to the pros and cons of pre-stack migration in a few minutes.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1256629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54305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4305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62763" y="6518275"/>
            <a:ext cx="2247900" cy="1905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en-US" dirty="0"/>
              <a:t>L12 – Prospect Analysis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52413" y="6518275"/>
            <a:ext cx="2895600" cy="1524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en-US" dirty="0"/>
              <a:t>Courtesy of ExxonMobil</a:t>
            </a:r>
          </a:p>
        </p:txBody>
      </p:sp>
    </p:spTree>
    <p:extLst>
      <p:ext uri="{BB962C8B-B14F-4D97-AF65-F5344CB8AC3E}">
        <p14:creationId xmlns:p14="http://schemas.microsoft.com/office/powerpoint/2010/main" val="7725491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theme" Target="../theme/theme1.xml"/><Relationship Id="rId6" Type="http://schemas.openxmlformats.org/officeDocument/2006/relationships/image" Target="../media/image1.png"/><Relationship Id="rId7" Type="http://schemas.openxmlformats.org/officeDocument/2006/relationships/image" Target="../media/image2.png"/><Relationship Id="rId8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FEF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4"/>
          <p:cNvSpPr txBox="1">
            <a:spLocks noGrp="1"/>
          </p:cNvSpPr>
          <p:nvPr userDrawn="1"/>
        </p:nvSpPr>
        <p:spPr bwMode="auto">
          <a:xfrm>
            <a:off x="8313738" y="6513513"/>
            <a:ext cx="792162" cy="341312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eaLnBrk="1" hangingPunct="1"/>
            <a:fld id="{4A230886-E3E7-4C11-B151-97515F6E9E67}" type="slidenum">
              <a:rPr lang="en-US" altLang="en-US" sz="1100">
                <a:latin typeface="Verdana" pitchFamily="34" charset="0"/>
              </a:rPr>
              <a:pPr eaLnBrk="1" hangingPunct="1"/>
              <a:t>‹#›</a:t>
            </a:fld>
            <a:endParaRPr lang="en-US" altLang="en-US" sz="1100" dirty="0">
              <a:latin typeface="Verdana" pitchFamily="34" charset="0"/>
            </a:endParaRPr>
          </a:p>
        </p:txBody>
      </p:sp>
      <p:pic>
        <p:nvPicPr>
          <p:cNvPr id="1026" name="Picture 1"/>
          <p:cNvPicPr>
            <a:picLocks noChangeAspect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1440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304800"/>
            <a:ext cx="777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6263" y="1520825"/>
            <a:ext cx="7772400" cy="36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9" name="Line 12"/>
          <p:cNvSpPr>
            <a:spLocks noChangeShapeType="1"/>
          </p:cNvSpPr>
          <p:nvPr/>
        </p:nvSpPr>
        <p:spPr bwMode="auto">
          <a:xfrm>
            <a:off x="130175" y="822325"/>
            <a:ext cx="8737600" cy="0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pic>
        <p:nvPicPr>
          <p:cNvPr id="1031" name="Picture 2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001000" y="219075"/>
            <a:ext cx="1104900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7"/>
          <p:cNvPicPr>
            <a:picLocks noChangeAspect="1" noChangeArrowheads="1"/>
          </p:cNvPicPr>
          <p:nvPr userDrawn="1"/>
        </p:nvPicPr>
        <p:blipFill>
          <a:blip r:embed="rId8" cstate="print"/>
          <a:srcRect l="13528" t="-7864" r="11754"/>
          <a:stretch>
            <a:fillRect/>
          </a:stretch>
        </p:blipFill>
        <p:spPr bwMode="auto">
          <a:xfrm>
            <a:off x="3132138" y="6513513"/>
            <a:ext cx="294163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52388" y="6513513"/>
            <a:ext cx="1127125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100" dirty="0">
                <a:latin typeface="Verdana" pitchFamily="34" charset="0"/>
                <a:ea typeface="Verdana" pitchFamily="34" charset="0"/>
                <a:cs typeface="Verdana" pitchFamily="34" charset="0"/>
              </a:rPr>
              <a:t>FWSchroeder</a:t>
            </a:r>
          </a:p>
        </p:txBody>
      </p:sp>
      <p:sp>
        <p:nvSpPr>
          <p:cNvPr id="1035" name="Line 12"/>
          <p:cNvSpPr>
            <a:spLocks noChangeShapeType="1"/>
          </p:cNvSpPr>
          <p:nvPr userDrawn="1"/>
        </p:nvSpPr>
        <p:spPr bwMode="auto">
          <a:xfrm>
            <a:off x="130175" y="6489700"/>
            <a:ext cx="8807450" cy="15875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iming>
    <p:tnLst>
      <p:par>
        <p:cTn xmlns:p14="http://schemas.microsoft.com/office/powerpoint/2010/main"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12.png"/><Relationship Id="rId5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4" Type="http://schemas.openxmlformats.org/officeDocument/2006/relationships/image" Target="../media/image14.png"/><Relationship Id="rId5" Type="http://schemas.openxmlformats.org/officeDocument/2006/relationships/image" Target="../media/image15.png"/><Relationship Id="rId6" Type="http://schemas.openxmlformats.org/officeDocument/2006/relationships/image" Target="../media/image16.png"/><Relationship Id="rId1" Type="http://schemas.openxmlformats.org/officeDocument/2006/relationships/tags" Target="../tags/tag1.xml"/><Relationship Id="rId2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tags" Target="../tags/tag2.xml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tags" Target="../tags/tag3.xml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4" Type="http://schemas.openxmlformats.org/officeDocument/2006/relationships/image" Target="../media/image17.wmf"/><Relationship Id="rId1" Type="http://schemas.openxmlformats.org/officeDocument/2006/relationships/tags" Target="../tags/tag4.xml"/><Relationship Id="rId2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4" Type="http://schemas.openxmlformats.org/officeDocument/2006/relationships/image" Target="../media/image5.png"/><Relationship Id="rId5" Type="http://schemas.openxmlformats.org/officeDocument/2006/relationships/image" Target="../media/image18.png"/><Relationship Id="rId6" Type="http://schemas.openxmlformats.org/officeDocument/2006/relationships/image" Target="../media/image19.png"/><Relationship Id="rId1" Type="http://schemas.openxmlformats.org/officeDocument/2006/relationships/tags" Target="../tags/tag5.xml"/><Relationship Id="rId2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20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4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2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4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4" Type="http://schemas.openxmlformats.org/officeDocument/2006/relationships/oleObject" Target="../embeddings/oleObject2.bin"/><Relationship Id="rId5" Type="http://schemas.openxmlformats.org/officeDocument/2006/relationships/image" Target="../media/image27.wmf"/><Relationship Id="rId6" Type="http://schemas.openxmlformats.org/officeDocument/2006/relationships/oleObject" Target="../embeddings/oleObject3.bin"/><Relationship Id="rId7" Type="http://schemas.openxmlformats.org/officeDocument/2006/relationships/oleObject" Target="../embeddings/oleObject4.bin"/><Relationship Id="rId8" Type="http://schemas.openxmlformats.org/officeDocument/2006/relationships/oleObject" Target="../embeddings/oleObject5.bin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4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4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31.jpe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31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4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4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8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wmf"/><Relationship Id="rId4" Type="http://schemas.openxmlformats.org/officeDocument/2006/relationships/image" Target="../media/image35.wmf"/><Relationship Id="rId5" Type="http://schemas.openxmlformats.org/officeDocument/2006/relationships/image" Target="../media/image36.jp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4" Type="http://schemas.openxmlformats.org/officeDocument/2006/relationships/image" Target="../media/image7.png"/><Relationship Id="rId5" Type="http://schemas.openxmlformats.org/officeDocument/2006/relationships/oleObject" Target="../embeddings/oleObject1.bin"/><Relationship Id="rId6" Type="http://schemas.openxmlformats.org/officeDocument/2006/relationships/image" Target="../media/image8.png"/><Relationship Id="rId7" Type="http://schemas.openxmlformats.org/officeDocument/2006/relationships/image" Target="../media/image6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0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4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5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6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8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0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1.xml"/><Relationship Id="rId3" Type="http://schemas.openxmlformats.org/officeDocument/2006/relationships/image" Target="../media/image37.jpe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2.xml"/><Relationship Id="rId3" Type="http://schemas.openxmlformats.org/officeDocument/2006/relationships/image" Target="../media/image38.jpe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3.xml"/><Relationship Id="rId3" Type="http://schemas.openxmlformats.org/officeDocument/2006/relationships/image" Target="../media/image39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4.xml"/><Relationship Id="rId3" Type="http://schemas.openxmlformats.org/officeDocument/2006/relationships/image" Target="../media/image40.pn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5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6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8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4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0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Petroleum Geology &amp; Geophysics</a:t>
            </a:r>
          </a:p>
        </p:txBody>
      </p:sp>
      <p:sp>
        <p:nvSpPr>
          <p:cNvPr id="16" name="Rectangle 15"/>
          <p:cNvSpPr/>
          <p:nvPr/>
        </p:nvSpPr>
        <p:spPr bwMode="auto">
          <a:xfrm>
            <a:off x="1631852" y="1222375"/>
            <a:ext cx="5894363" cy="765175"/>
          </a:xfrm>
          <a:prstGeom prst="rect">
            <a:avLst/>
          </a:prstGeom>
          <a:solidFill>
            <a:srgbClr val="000000">
              <a:alpha val="80000"/>
            </a:srgbClr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4108" name="WordArt 7"/>
          <p:cNvSpPr>
            <a:spLocks noChangeArrowheads="1" noChangeShapeType="1" noTextEdit="1"/>
          </p:cNvSpPr>
          <p:nvPr/>
        </p:nvSpPr>
        <p:spPr bwMode="auto">
          <a:xfrm>
            <a:off x="1991584" y="1398467"/>
            <a:ext cx="5154807" cy="44353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2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  </a:t>
            </a:r>
            <a:r>
              <a:rPr lang="en-US" sz="32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Seismic </a:t>
            </a:r>
            <a:r>
              <a:rPr lang="en-US" sz="32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Data Processing</a:t>
            </a:r>
            <a:endParaRPr lang="en-US" sz="3200" b="1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Arial Black"/>
            </a:endParaRPr>
          </a:p>
        </p:txBody>
      </p:sp>
      <p:pic>
        <p:nvPicPr>
          <p:cNvPr id="15" name="Picture 7" descr="T:\semblanc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0" t="11513" r="31844" b="9708"/>
          <a:stretch>
            <a:fillRect/>
          </a:stretch>
        </p:blipFill>
        <p:spPr bwMode="auto">
          <a:xfrm>
            <a:off x="3394075" y="2357438"/>
            <a:ext cx="2320925" cy="302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3650" y="2336800"/>
            <a:ext cx="2330450" cy="301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8" name="Group 16"/>
          <p:cNvGrpSpPr>
            <a:grpSpLocks/>
          </p:cNvGrpSpPr>
          <p:nvPr/>
        </p:nvGrpSpPr>
        <p:grpSpPr bwMode="auto">
          <a:xfrm>
            <a:off x="376238" y="2332038"/>
            <a:ext cx="2330450" cy="3016250"/>
            <a:chOff x="414" y="1569"/>
            <a:chExt cx="1468" cy="1900"/>
          </a:xfrm>
        </p:grpSpPr>
        <p:pic>
          <p:nvPicPr>
            <p:cNvPr id="19" name="Picture 8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4" y="1569"/>
              <a:ext cx="1468" cy="1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Picture 13"/>
            <p:cNvPicPr preferRelativeResize="0"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138" t="18414" r="34219" b="25938"/>
            <a:stretch>
              <a:fillRect/>
            </a:stretch>
          </p:blipFill>
          <p:spPr bwMode="auto">
            <a:xfrm>
              <a:off x="560" y="1600"/>
              <a:ext cx="1120" cy="18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1" name="Text Box 9"/>
          <p:cNvSpPr txBox="1">
            <a:spLocks noChangeArrowheads="1"/>
          </p:cNvSpPr>
          <p:nvPr/>
        </p:nvSpPr>
        <p:spPr bwMode="auto">
          <a:xfrm>
            <a:off x="3792538" y="5360988"/>
            <a:ext cx="1525587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2000" b="1" dirty="0"/>
              <a:t>Velocity</a:t>
            </a:r>
          </a:p>
          <a:p>
            <a:pPr algn="ctr"/>
            <a:r>
              <a:rPr lang="en-US" altLang="en-US" sz="2000" b="1" dirty="0"/>
              <a:t>Semblance</a:t>
            </a:r>
          </a:p>
        </p:txBody>
      </p:sp>
      <p:sp>
        <p:nvSpPr>
          <p:cNvPr id="22" name="Text Box 9"/>
          <p:cNvSpPr txBox="1">
            <a:spLocks noChangeArrowheads="1"/>
          </p:cNvSpPr>
          <p:nvPr/>
        </p:nvSpPr>
        <p:spPr bwMode="auto">
          <a:xfrm>
            <a:off x="6851650" y="5360988"/>
            <a:ext cx="131286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2000" b="1" dirty="0"/>
              <a:t>Flattened</a:t>
            </a:r>
          </a:p>
          <a:p>
            <a:pPr algn="ctr"/>
            <a:r>
              <a:rPr lang="en-US" altLang="en-US" sz="2000" b="1" dirty="0"/>
              <a:t>Gather</a:t>
            </a:r>
          </a:p>
        </p:txBody>
      </p:sp>
      <p:sp>
        <p:nvSpPr>
          <p:cNvPr id="23" name="Text Box 9"/>
          <p:cNvSpPr txBox="1">
            <a:spLocks noChangeArrowheads="1"/>
          </p:cNvSpPr>
          <p:nvPr/>
        </p:nvSpPr>
        <p:spPr bwMode="auto">
          <a:xfrm>
            <a:off x="334963" y="5360988"/>
            <a:ext cx="24130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2000" b="1" dirty="0"/>
              <a:t>Common Midpoint</a:t>
            </a:r>
          </a:p>
          <a:p>
            <a:pPr algn="ctr"/>
            <a:r>
              <a:rPr lang="en-US" altLang="en-US" sz="2000" b="1" dirty="0"/>
              <a:t>Gather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Developing a Stacked Section</a:t>
            </a:r>
          </a:p>
        </p:txBody>
      </p:sp>
      <p:sp>
        <p:nvSpPr>
          <p:cNvPr id="1638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6413" y="1182688"/>
            <a:ext cx="7772400" cy="4114800"/>
          </a:xfrm>
        </p:spPr>
        <p:txBody>
          <a:bodyPr/>
          <a:lstStyle/>
          <a:p>
            <a:pPr>
              <a:lnSpc>
                <a:spcPct val="95000"/>
              </a:lnSpc>
              <a:spcBef>
                <a:spcPct val="50000"/>
              </a:spcBef>
              <a:tabLst>
                <a:tab pos="688975" algn="l"/>
              </a:tabLst>
            </a:pPr>
            <a:r>
              <a:rPr lang="en-US" altLang="en-US" sz="2400" dirty="0" smtClean="0"/>
              <a:t>To establish some basics, we’ll begin our discussion with the process called stacking.</a:t>
            </a:r>
          </a:p>
          <a:p>
            <a:pPr>
              <a:lnSpc>
                <a:spcPct val="95000"/>
              </a:lnSpc>
              <a:spcBef>
                <a:spcPct val="50000"/>
              </a:spcBef>
              <a:tabLst>
                <a:tab pos="688975" algn="l"/>
              </a:tabLst>
            </a:pPr>
            <a:r>
              <a:rPr lang="en-US" altLang="en-US" sz="2400" dirty="0" smtClean="0"/>
              <a:t>Other processing steps precede stacking, which we 	will cover later in the lecture.</a:t>
            </a:r>
          </a:p>
          <a:p>
            <a:pPr>
              <a:lnSpc>
                <a:spcPct val="95000"/>
              </a:lnSpc>
              <a:spcBef>
                <a:spcPct val="50000"/>
              </a:spcBef>
              <a:tabLst>
                <a:tab pos="688975" algn="l"/>
              </a:tabLst>
            </a:pPr>
            <a:r>
              <a:rPr lang="en-US" altLang="en-US" sz="2400" dirty="0" smtClean="0"/>
              <a:t>A review of stacking lays a good foundation for our 	other discussions about seismic processing.</a:t>
            </a:r>
          </a:p>
          <a:p>
            <a:pPr>
              <a:lnSpc>
                <a:spcPct val="95000"/>
              </a:lnSpc>
              <a:spcBef>
                <a:spcPct val="50000"/>
              </a:spcBef>
              <a:tabLst>
                <a:tab pos="688975" algn="l"/>
              </a:tabLst>
            </a:pPr>
            <a:r>
              <a:rPr lang="en-US" altLang="en-US" sz="2400" dirty="0" smtClean="0"/>
              <a:t>Stacking = summing appropriate traces to enhance 	the geologic signal and reduce the random noise.</a:t>
            </a:r>
          </a:p>
        </p:txBody>
      </p:sp>
    </p:spTree>
    <p:extLst>
      <p:ext uri="{BB962C8B-B14F-4D97-AF65-F5344CB8AC3E}">
        <p14:creationId xmlns:p14="http://schemas.microsoft.com/office/powerpoint/2010/main" val="37332141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4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altLang="en-US" dirty="0" smtClean="0"/>
              <a:t>Repeated Measurements</a:t>
            </a:r>
          </a:p>
        </p:txBody>
      </p:sp>
      <p:sp>
        <p:nvSpPr>
          <p:cNvPr id="1741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11163" y="1108075"/>
            <a:ext cx="7772400" cy="950913"/>
          </a:xfrm>
          <a:noFill/>
        </p:spPr>
        <p:txBody>
          <a:bodyPr/>
          <a:lstStyle/>
          <a:p>
            <a:pPr>
              <a:lnSpc>
                <a:spcPct val="90000"/>
              </a:lnSpc>
              <a:spcBef>
                <a:spcPct val="50000"/>
              </a:spcBef>
              <a:buFontTx/>
              <a:buNone/>
            </a:pPr>
            <a:r>
              <a:rPr lang="en-US" altLang="en-US" sz="2400" dirty="0" smtClean="0"/>
              <a:t>The seismic method is plagued with noise – both random noise and coherent (systematic) noise.</a:t>
            </a:r>
          </a:p>
          <a:p>
            <a:pPr>
              <a:lnSpc>
                <a:spcPct val="90000"/>
              </a:lnSpc>
              <a:spcBef>
                <a:spcPct val="50000"/>
              </a:spcBef>
              <a:buFontTx/>
              <a:buNone/>
            </a:pPr>
            <a:r>
              <a:rPr lang="en-US" altLang="en-US" sz="2400" dirty="0" smtClean="0"/>
              <a:t>To reduce random noise, we get repeated measurements for each individual subsurface point.</a:t>
            </a:r>
          </a:p>
        </p:txBody>
      </p:sp>
      <p:grpSp>
        <p:nvGrpSpPr>
          <p:cNvPr id="17416" name="Group 41"/>
          <p:cNvGrpSpPr>
            <a:grpSpLocks/>
          </p:cNvGrpSpPr>
          <p:nvPr/>
        </p:nvGrpSpPr>
        <p:grpSpPr bwMode="auto">
          <a:xfrm>
            <a:off x="5175250" y="3116263"/>
            <a:ext cx="3296721" cy="3068637"/>
            <a:chOff x="3261" y="1349"/>
            <a:chExt cx="1647" cy="1933"/>
          </a:xfrm>
        </p:grpSpPr>
        <p:sp>
          <p:nvSpPr>
            <p:cNvPr id="17419" name="Rectangle 17"/>
            <p:cNvSpPr>
              <a:spLocks noChangeArrowheads="1"/>
            </p:cNvSpPr>
            <p:nvPr/>
          </p:nvSpPr>
          <p:spPr bwMode="auto">
            <a:xfrm>
              <a:off x="3285" y="1474"/>
              <a:ext cx="1622" cy="1720"/>
            </a:xfrm>
            <a:prstGeom prst="rect">
              <a:avLst/>
            </a:prstGeom>
            <a:solidFill>
              <a:srgbClr val="DB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17420" name="Freeform 18"/>
            <p:cNvSpPr>
              <a:spLocks/>
            </p:cNvSpPr>
            <p:nvPr/>
          </p:nvSpPr>
          <p:spPr bwMode="auto">
            <a:xfrm>
              <a:off x="3285" y="1812"/>
              <a:ext cx="1619" cy="1404"/>
            </a:xfrm>
            <a:custGeom>
              <a:avLst/>
              <a:gdLst>
                <a:gd name="T0" fmla="*/ 0 w 1228"/>
                <a:gd name="T1" fmla="*/ 0 h 1983"/>
                <a:gd name="T2" fmla="*/ 377 w 1228"/>
                <a:gd name="T3" fmla="*/ 18 h 1983"/>
                <a:gd name="T4" fmla="*/ 837 w 1228"/>
                <a:gd name="T5" fmla="*/ 9 h 1983"/>
                <a:gd name="T6" fmla="*/ 1148 w 1228"/>
                <a:gd name="T7" fmla="*/ 14 h 1983"/>
                <a:gd name="T8" fmla="*/ 1445 w 1228"/>
                <a:gd name="T9" fmla="*/ 47 h 1983"/>
                <a:gd name="T10" fmla="*/ 1707 w 1228"/>
                <a:gd name="T11" fmla="*/ 47 h 1983"/>
                <a:gd name="T12" fmla="*/ 2134 w 1228"/>
                <a:gd name="T13" fmla="*/ 23 h 1983"/>
                <a:gd name="T14" fmla="*/ 2134 w 1228"/>
                <a:gd name="T15" fmla="*/ 994 h 1983"/>
                <a:gd name="T16" fmla="*/ 0 w 1228"/>
                <a:gd name="T17" fmla="*/ 994 h 198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28"/>
                <a:gd name="T28" fmla="*/ 0 h 1983"/>
                <a:gd name="T29" fmla="*/ 1228 w 1228"/>
                <a:gd name="T30" fmla="*/ 1983 h 198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28" h="1983">
                  <a:moveTo>
                    <a:pt x="0" y="0"/>
                  </a:moveTo>
                  <a:lnTo>
                    <a:pt x="217" y="37"/>
                  </a:lnTo>
                  <a:lnTo>
                    <a:pt x="482" y="19"/>
                  </a:lnTo>
                  <a:lnTo>
                    <a:pt x="661" y="28"/>
                  </a:lnTo>
                  <a:lnTo>
                    <a:pt x="831" y="94"/>
                  </a:lnTo>
                  <a:lnTo>
                    <a:pt x="982" y="94"/>
                  </a:lnTo>
                  <a:lnTo>
                    <a:pt x="1228" y="47"/>
                  </a:lnTo>
                  <a:lnTo>
                    <a:pt x="1228" y="1983"/>
                  </a:lnTo>
                  <a:lnTo>
                    <a:pt x="0" y="1983"/>
                  </a:lnTo>
                </a:path>
              </a:pathLst>
            </a:custGeom>
            <a:solidFill>
              <a:srgbClr val="EDE3BB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421" name="Freeform 19"/>
            <p:cNvSpPr>
              <a:spLocks/>
            </p:cNvSpPr>
            <p:nvPr/>
          </p:nvSpPr>
          <p:spPr bwMode="auto">
            <a:xfrm>
              <a:off x="3285" y="2085"/>
              <a:ext cx="1619" cy="1140"/>
            </a:xfrm>
            <a:custGeom>
              <a:avLst/>
              <a:gdLst>
                <a:gd name="T0" fmla="*/ 0 w 1237"/>
                <a:gd name="T1" fmla="*/ 0 h 1671"/>
                <a:gd name="T2" fmla="*/ 437 w 1237"/>
                <a:gd name="T3" fmla="*/ 22 h 1671"/>
                <a:gd name="T4" fmla="*/ 889 w 1237"/>
                <a:gd name="T5" fmla="*/ 17 h 1671"/>
                <a:gd name="T6" fmla="*/ 1181 w 1237"/>
                <a:gd name="T7" fmla="*/ 26 h 1671"/>
                <a:gd name="T8" fmla="*/ 1407 w 1237"/>
                <a:gd name="T9" fmla="*/ 53 h 1671"/>
                <a:gd name="T10" fmla="*/ 1763 w 1237"/>
                <a:gd name="T11" fmla="*/ 92 h 1671"/>
                <a:gd name="T12" fmla="*/ 2119 w 1237"/>
                <a:gd name="T13" fmla="*/ 96 h 1671"/>
                <a:gd name="T14" fmla="*/ 2119 w 1237"/>
                <a:gd name="T15" fmla="*/ 778 h 1671"/>
                <a:gd name="T16" fmla="*/ 16 w 1237"/>
                <a:gd name="T17" fmla="*/ 778 h 1671"/>
                <a:gd name="T18" fmla="*/ 16 w 1237"/>
                <a:gd name="T19" fmla="*/ 536 h 167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237"/>
                <a:gd name="T31" fmla="*/ 0 h 1671"/>
                <a:gd name="T32" fmla="*/ 1237 w 1237"/>
                <a:gd name="T33" fmla="*/ 1671 h 167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237" h="1671">
                  <a:moveTo>
                    <a:pt x="0" y="0"/>
                  </a:moveTo>
                  <a:lnTo>
                    <a:pt x="255" y="47"/>
                  </a:lnTo>
                  <a:lnTo>
                    <a:pt x="519" y="37"/>
                  </a:lnTo>
                  <a:lnTo>
                    <a:pt x="689" y="56"/>
                  </a:lnTo>
                  <a:lnTo>
                    <a:pt x="821" y="113"/>
                  </a:lnTo>
                  <a:lnTo>
                    <a:pt x="1029" y="198"/>
                  </a:lnTo>
                  <a:lnTo>
                    <a:pt x="1237" y="207"/>
                  </a:lnTo>
                  <a:lnTo>
                    <a:pt x="1237" y="1671"/>
                  </a:lnTo>
                  <a:lnTo>
                    <a:pt x="9" y="1671"/>
                  </a:lnTo>
                  <a:lnTo>
                    <a:pt x="9" y="1152"/>
                  </a:lnTo>
                </a:path>
              </a:pathLst>
            </a:custGeom>
            <a:solidFill>
              <a:srgbClr val="FFDC7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422" name="Freeform 20"/>
            <p:cNvSpPr>
              <a:spLocks/>
            </p:cNvSpPr>
            <p:nvPr/>
          </p:nvSpPr>
          <p:spPr bwMode="auto">
            <a:xfrm>
              <a:off x="3261" y="2372"/>
              <a:ext cx="1647" cy="850"/>
            </a:xfrm>
            <a:custGeom>
              <a:avLst/>
              <a:gdLst>
                <a:gd name="T0" fmla="*/ 33 w 1237"/>
                <a:gd name="T1" fmla="*/ 0 h 1331"/>
                <a:gd name="T2" fmla="*/ 635 w 1237"/>
                <a:gd name="T3" fmla="*/ 54 h 1331"/>
                <a:gd name="T4" fmla="*/ 1138 w 1237"/>
                <a:gd name="T5" fmla="*/ 54 h 1331"/>
                <a:gd name="T6" fmla="*/ 1523 w 1237"/>
                <a:gd name="T7" fmla="*/ 66 h 1331"/>
                <a:gd name="T8" fmla="*/ 2193 w 1237"/>
                <a:gd name="T9" fmla="*/ 108 h 1331"/>
                <a:gd name="T10" fmla="*/ 2193 w 1237"/>
                <a:gd name="T11" fmla="*/ 543 h 1331"/>
                <a:gd name="T12" fmla="*/ 0 w 1237"/>
                <a:gd name="T13" fmla="*/ 543 h 133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37"/>
                <a:gd name="T22" fmla="*/ 0 h 1331"/>
                <a:gd name="T23" fmla="*/ 1237 w 1237"/>
                <a:gd name="T24" fmla="*/ 1331 h 133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37" h="1331">
                  <a:moveTo>
                    <a:pt x="19" y="0"/>
                  </a:moveTo>
                  <a:lnTo>
                    <a:pt x="358" y="132"/>
                  </a:lnTo>
                  <a:lnTo>
                    <a:pt x="642" y="132"/>
                  </a:lnTo>
                  <a:lnTo>
                    <a:pt x="859" y="161"/>
                  </a:lnTo>
                  <a:lnTo>
                    <a:pt x="1237" y="264"/>
                  </a:lnTo>
                  <a:lnTo>
                    <a:pt x="1237" y="1331"/>
                  </a:lnTo>
                  <a:lnTo>
                    <a:pt x="0" y="1331"/>
                  </a:lnTo>
                </a:path>
              </a:pathLst>
            </a:custGeom>
            <a:solidFill>
              <a:srgbClr val="FFA74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423" name="Freeform 21"/>
            <p:cNvSpPr>
              <a:spLocks/>
            </p:cNvSpPr>
            <p:nvPr/>
          </p:nvSpPr>
          <p:spPr bwMode="auto">
            <a:xfrm>
              <a:off x="3273" y="2784"/>
              <a:ext cx="1634" cy="498"/>
            </a:xfrm>
            <a:custGeom>
              <a:avLst/>
              <a:gdLst>
                <a:gd name="T0" fmla="*/ 32 w 1265"/>
                <a:gd name="T1" fmla="*/ 0 h 869"/>
                <a:gd name="T2" fmla="*/ 599 w 1265"/>
                <a:gd name="T3" fmla="*/ 28 h 869"/>
                <a:gd name="T4" fmla="*/ 1024 w 1265"/>
                <a:gd name="T5" fmla="*/ 28 h 869"/>
                <a:gd name="T6" fmla="*/ 1355 w 1265"/>
                <a:gd name="T7" fmla="*/ 44 h 869"/>
                <a:gd name="T8" fmla="*/ 1859 w 1265"/>
                <a:gd name="T9" fmla="*/ 40 h 869"/>
                <a:gd name="T10" fmla="*/ 2111 w 1265"/>
                <a:gd name="T11" fmla="*/ 59 h 869"/>
                <a:gd name="T12" fmla="*/ 2111 w 1265"/>
                <a:gd name="T13" fmla="*/ 285 h 869"/>
                <a:gd name="T14" fmla="*/ 0 w 1265"/>
                <a:gd name="T15" fmla="*/ 285 h 869"/>
                <a:gd name="T16" fmla="*/ 0 w 1265"/>
                <a:gd name="T17" fmla="*/ 22 h 86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65"/>
                <a:gd name="T28" fmla="*/ 0 h 869"/>
                <a:gd name="T29" fmla="*/ 1265 w 1265"/>
                <a:gd name="T30" fmla="*/ 869 h 86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65" h="869">
                  <a:moveTo>
                    <a:pt x="19" y="0"/>
                  </a:moveTo>
                  <a:lnTo>
                    <a:pt x="359" y="85"/>
                  </a:lnTo>
                  <a:lnTo>
                    <a:pt x="614" y="85"/>
                  </a:lnTo>
                  <a:lnTo>
                    <a:pt x="812" y="132"/>
                  </a:lnTo>
                  <a:lnTo>
                    <a:pt x="1114" y="123"/>
                  </a:lnTo>
                  <a:lnTo>
                    <a:pt x="1265" y="180"/>
                  </a:lnTo>
                  <a:lnTo>
                    <a:pt x="1265" y="869"/>
                  </a:lnTo>
                  <a:lnTo>
                    <a:pt x="0" y="869"/>
                  </a:lnTo>
                  <a:lnTo>
                    <a:pt x="0" y="66"/>
                  </a:lnTo>
                </a:path>
              </a:pathLst>
            </a:custGeom>
            <a:solidFill>
              <a:srgbClr val="D4A97E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424" name="Rectangle 22"/>
            <p:cNvSpPr>
              <a:spLocks noChangeArrowheads="1"/>
            </p:cNvSpPr>
            <p:nvPr/>
          </p:nvSpPr>
          <p:spPr bwMode="auto">
            <a:xfrm>
              <a:off x="4030" y="2554"/>
              <a:ext cx="104" cy="104"/>
            </a:xfrm>
            <a:prstGeom prst="rect">
              <a:avLst/>
            </a:prstGeom>
            <a:solidFill>
              <a:srgbClr val="FF0000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17425" name="AutoShape 23"/>
            <p:cNvSpPr>
              <a:spLocks noChangeAspect="1" noChangeArrowheads="1"/>
            </p:cNvSpPr>
            <p:nvPr/>
          </p:nvSpPr>
          <p:spPr bwMode="auto">
            <a:xfrm rot="-1598468">
              <a:off x="3898" y="1357"/>
              <a:ext cx="171" cy="169"/>
            </a:xfrm>
            <a:prstGeom prst="irregularSeal2">
              <a:avLst/>
            </a:prstGeom>
            <a:solidFill>
              <a:srgbClr val="FFFF99"/>
            </a:solidFill>
            <a:ln w="1905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17426" name="AutoShape 24"/>
            <p:cNvSpPr>
              <a:spLocks noChangeAspect="1" noChangeArrowheads="1"/>
            </p:cNvSpPr>
            <p:nvPr/>
          </p:nvSpPr>
          <p:spPr bwMode="auto">
            <a:xfrm flipV="1">
              <a:off x="4523" y="1357"/>
              <a:ext cx="137" cy="134"/>
            </a:xfrm>
            <a:prstGeom prst="triangle">
              <a:avLst>
                <a:gd name="adj" fmla="val 50000"/>
              </a:avLst>
            </a:prstGeom>
            <a:solidFill>
              <a:srgbClr val="FFC000"/>
            </a:solidFill>
            <a:ln w="19050">
              <a:solidFill>
                <a:srgbClr val="FF0000"/>
              </a:solidFill>
              <a:miter lim="800000"/>
              <a:headEnd/>
              <a:tailEnd/>
            </a:ln>
          </p:spPr>
          <p:txBody>
            <a:bodyPr rot="10800000"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17427" name="AutoShape 25"/>
            <p:cNvSpPr>
              <a:spLocks noChangeAspect="1" noChangeArrowheads="1"/>
            </p:cNvSpPr>
            <p:nvPr/>
          </p:nvSpPr>
          <p:spPr bwMode="auto">
            <a:xfrm rot="-1598468">
              <a:off x="3722" y="1349"/>
              <a:ext cx="171" cy="169"/>
            </a:xfrm>
            <a:prstGeom prst="irregularSeal2">
              <a:avLst/>
            </a:prstGeom>
            <a:solidFill>
              <a:srgbClr val="FFFF99"/>
            </a:solidFill>
            <a:ln w="1905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17428" name="AutoShape 26"/>
            <p:cNvSpPr>
              <a:spLocks noChangeAspect="1" noChangeArrowheads="1"/>
            </p:cNvSpPr>
            <p:nvPr/>
          </p:nvSpPr>
          <p:spPr bwMode="auto">
            <a:xfrm flipV="1">
              <a:off x="4284" y="1357"/>
              <a:ext cx="137" cy="134"/>
            </a:xfrm>
            <a:prstGeom prst="triangle">
              <a:avLst>
                <a:gd name="adj" fmla="val 50000"/>
              </a:avLst>
            </a:prstGeom>
            <a:solidFill>
              <a:srgbClr val="FFC000"/>
            </a:solidFill>
            <a:ln w="19050">
              <a:solidFill>
                <a:srgbClr val="FF0000"/>
              </a:solidFill>
              <a:miter lim="800000"/>
              <a:headEnd/>
              <a:tailEnd/>
            </a:ln>
          </p:spPr>
          <p:txBody>
            <a:bodyPr rot="10800000"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17429" name="AutoShape 27"/>
            <p:cNvSpPr>
              <a:spLocks noChangeAspect="1" noChangeArrowheads="1"/>
            </p:cNvSpPr>
            <p:nvPr/>
          </p:nvSpPr>
          <p:spPr bwMode="auto">
            <a:xfrm rot="-1598468">
              <a:off x="3494" y="1353"/>
              <a:ext cx="171" cy="169"/>
            </a:xfrm>
            <a:prstGeom prst="irregularSeal2">
              <a:avLst/>
            </a:prstGeom>
            <a:solidFill>
              <a:srgbClr val="FFFF99"/>
            </a:solidFill>
            <a:ln w="1905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17430" name="AutoShape 28"/>
            <p:cNvSpPr>
              <a:spLocks noChangeAspect="1" noChangeArrowheads="1"/>
            </p:cNvSpPr>
            <p:nvPr/>
          </p:nvSpPr>
          <p:spPr bwMode="auto">
            <a:xfrm flipV="1">
              <a:off x="4762" y="1357"/>
              <a:ext cx="137" cy="134"/>
            </a:xfrm>
            <a:prstGeom prst="triangle">
              <a:avLst>
                <a:gd name="adj" fmla="val 50000"/>
              </a:avLst>
            </a:prstGeom>
            <a:solidFill>
              <a:srgbClr val="FFC000"/>
            </a:solidFill>
            <a:ln w="19050">
              <a:solidFill>
                <a:srgbClr val="FF0000"/>
              </a:solidFill>
              <a:miter lim="800000"/>
              <a:headEnd/>
              <a:tailEnd/>
            </a:ln>
          </p:spPr>
          <p:txBody>
            <a:bodyPr rot="10800000"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17431" name="AutoShape 29"/>
            <p:cNvSpPr>
              <a:spLocks noChangeAspect="1" noChangeArrowheads="1"/>
            </p:cNvSpPr>
            <p:nvPr/>
          </p:nvSpPr>
          <p:spPr bwMode="auto">
            <a:xfrm rot="-1598468">
              <a:off x="3270" y="1357"/>
              <a:ext cx="171" cy="169"/>
            </a:xfrm>
            <a:prstGeom prst="irregularSeal2">
              <a:avLst/>
            </a:prstGeom>
            <a:solidFill>
              <a:srgbClr val="FFFF99"/>
            </a:solidFill>
            <a:ln w="1905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17432" name="AutoShape 30"/>
            <p:cNvSpPr>
              <a:spLocks noChangeAspect="1" noChangeArrowheads="1"/>
            </p:cNvSpPr>
            <p:nvPr/>
          </p:nvSpPr>
          <p:spPr bwMode="auto">
            <a:xfrm flipV="1">
              <a:off x="4086" y="1357"/>
              <a:ext cx="137" cy="134"/>
            </a:xfrm>
            <a:prstGeom prst="triangle">
              <a:avLst>
                <a:gd name="adj" fmla="val 50000"/>
              </a:avLst>
            </a:prstGeom>
            <a:solidFill>
              <a:srgbClr val="FFC000"/>
            </a:solidFill>
            <a:ln w="19050">
              <a:solidFill>
                <a:srgbClr val="FF0000"/>
              </a:solidFill>
              <a:miter lim="800000"/>
              <a:headEnd/>
              <a:tailEnd/>
            </a:ln>
          </p:spPr>
          <p:txBody>
            <a:bodyPr rot="10800000"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17433" name="Line 31"/>
            <p:cNvSpPr>
              <a:spLocks noChangeShapeType="1"/>
            </p:cNvSpPr>
            <p:nvPr/>
          </p:nvSpPr>
          <p:spPr bwMode="auto">
            <a:xfrm rot="10800000" flipH="1">
              <a:off x="4080" y="1486"/>
              <a:ext cx="66" cy="108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434" name="Line 32"/>
            <p:cNvSpPr>
              <a:spLocks noChangeShapeType="1"/>
            </p:cNvSpPr>
            <p:nvPr/>
          </p:nvSpPr>
          <p:spPr bwMode="auto">
            <a:xfrm rot="10800000" flipH="1">
              <a:off x="4081" y="1486"/>
              <a:ext cx="265" cy="107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435" name="Line 33"/>
            <p:cNvSpPr>
              <a:spLocks noChangeShapeType="1"/>
            </p:cNvSpPr>
            <p:nvPr/>
          </p:nvSpPr>
          <p:spPr bwMode="auto">
            <a:xfrm rot="10800000" flipH="1">
              <a:off x="4081" y="1486"/>
              <a:ext cx="494" cy="110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436" name="Line 34"/>
            <p:cNvSpPr>
              <a:spLocks noChangeShapeType="1"/>
            </p:cNvSpPr>
            <p:nvPr/>
          </p:nvSpPr>
          <p:spPr bwMode="auto">
            <a:xfrm rot="10800000" flipH="1">
              <a:off x="4084" y="1486"/>
              <a:ext cx="718" cy="110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437" name="Line 35"/>
            <p:cNvSpPr>
              <a:spLocks noChangeShapeType="1"/>
            </p:cNvSpPr>
            <p:nvPr/>
          </p:nvSpPr>
          <p:spPr bwMode="auto">
            <a:xfrm flipH="1" flipV="1">
              <a:off x="3976" y="1482"/>
              <a:ext cx="90" cy="108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438" name="Line 36"/>
            <p:cNvSpPr>
              <a:spLocks noChangeShapeType="1"/>
            </p:cNvSpPr>
            <p:nvPr/>
          </p:nvSpPr>
          <p:spPr bwMode="auto">
            <a:xfrm flipH="1" flipV="1">
              <a:off x="3799" y="1477"/>
              <a:ext cx="265" cy="107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439" name="Line 37"/>
            <p:cNvSpPr>
              <a:spLocks noChangeShapeType="1"/>
            </p:cNvSpPr>
            <p:nvPr/>
          </p:nvSpPr>
          <p:spPr bwMode="auto">
            <a:xfrm flipH="1" flipV="1">
              <a:off x="3571" y="1478"/>
              <a:ext cx="494" cy="110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440" name="Line 38"/>
            <p:cNvSpPr>
              <a:spLocks noChangeShapeType="1"/>
            </p:cNvSpPr>
            <p:nvPr/>
          </p:nvSpPr>
          <p:spPr bwMode="auto">
            <a:xfrm flipH="1" flipV="1">
              <a:off x="3344" y="1478"/>
              <a:ext cx="718" cy="110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17417" name="Text Box 39"/>
          <p:cNvSpPr txBox="1">
            <a:spLocks noChangeArrowheads="1"/>
          </p:cNvSpPr>
          <p:nvPr/>
        </p:nvSpPr>
        <p:spPr bwMode="auto">
          <a:xfrm>
            <a:off x="436610" y="4319588"/>
            <a:ext cx="4175078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165100" indent="-1651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800" b="1" dirty="0">
                <a:latin typeface="Lucida Sans" pitchFamily="34" charset="0"/>
              </a:rPr>
              <a:t>We can get </a:t>
            </a:r>
            <a:r>
              <a:rPr lang="en-US" altLang="en-US" sz="1800" b="1" dirty="0" smtClean="0">
                <a:latin typeface="Lucida Sans" pitchFamily="34" charset="0"/>
              </a:rPr>
              <a:t>four (4) </a:t>
            </a:r>
            <a:r>
              <a:rPr lang="en-US" altLang="en-US" sz="1800" b="1" dirty="0">
                <a:latin typeface="Lucida Sans" pitchFamily="34" charset="0"/>
              </a:rPr>
              <a:t>independent measures of the geology in the red box by using a series of different shot points and </a:t>
            </a:r>
            <a:r>
              <a:rPr lang="en-US" altLang="en-US" sz="1800" b="1" dirty="0" smtClean="0">
                <a:latin typeface="Lucida Sans" pitchFamily="34" charset="0"/>
              </a:rPr>
              <a:t>receiver locations</a:t>
            </a:r>
            <a:endParaRPr lang="en-US" altLang="en-US" sz="1800" b="1" dirty="0">
              <a:latin typeface="Lucida Sans" pitchFamily="34" charset="0"/>
            </a:endParaRPr>
          </a:p>
        </p:txBody>
      </p:sp>
      <p:sp>
        <p:nvSpPr>
          <p:cNvPr id="17418" name="Rectangle 3"/>
          <p:cNvSpPr>
            <a:spLocks noChangeArrowheads="1"/>
          </p:cNvSpPr>
          <p:nvPr/>
        </p:nvSpPr>
        <p:spPr bwMode="auto">
          <a:xfrm>
            <a:off x="411163" y="2855913"/>
            <a:ext cx="4564062" cy="95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en-US" dirty="0">
                <a:latin typeface="Tahoma" panose="020B0604030504040204" pitchFamily="34" charset="0"/>
              </a:rPr>
              <a:t>We discussed fold and how we get repeated measurements in the acquisition </a:t>
            </a:r>
            <a:r>
              <a:rPr lang="en-US" altLang="en-US" dirty="0" smtClean="0">
                <a:latin typeface="Tahoma" panose="020B0604030504040204" pitchFamily="34" charset="0"/>
              </a:rPr>
              <a:t>lecture.</a:t>
            </a:r>
            <a:endParaRPr lang="en-US" altLang="en-US" dirty="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34752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Rectangle 2"/>
          <p:cNvSpPr>
            <a:spLocks noChangeArrowheads="1"/>
          </p:cNvSpPr>
          <p:nvPr/>
        </p:nvSpPr>
        <p:spPr bwMode="auto">
          <a:xfrm>
            <a:off x="5934075" y="1419225"/>
            <a:ext cx="2446338" cy="4965700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/>
          </a:p>
        </p:txBody>
      </p:sp>
      <p:sp>
        <p:nvSpPr>
          <p:cNvPr id="1843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A Marine Shot Record</a:t>
            </a:r>
          </a:p>
        </p:txBody>
      </p:sp>
      <p:grpSp>
        <p:nvGrpSpPr>
          <p:cNvPr id="18438" name="Group 4"/>
          <p:cNvGrpSpPr>
            <a:grpSpLocks/>
          </p:cNvGrpSpPr>
          <p:nvPr/>
        </p:nvGrpSpPr>
        <p:grpSpPr bwMode="auto">
          <a:xfrm>
            <a:off x="446088" y="1252538"/>
            <a:ext cx="5256212" cy="3286125"/>
            <a:chOff x="539" y="1034"/>
            <a:chExt cx="2941" cy="1838"/>
          </a:xfrm>
        </p:grpSpPr>
        <p:sp>
          <p:nvSpPr>
            <p:cNvPr id="18483" name="Rectangle 5"/>
            <p:cNvSpPr>
              <a:spLocks noChangeArrowheads="1"/>
            </p:cNvSpPr>
            <p:nvPr/>
          </p:nvSpPr>
          <p:spPr bwMode="auto">
            <a:xfrm>
              <a:off x="543" y="1064"/>
              <a:ext cx="2895" cy="180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dirty="0"/>
            </a:p>
          </p:txBody>
        </p:sp>
        <p:sp>
          <p:nvSpPr>
            <p:cNvPr id="18484" name="Freeform 6"/>
            <p:cNvSpPr>
              <a:spLocks/>
            </p:cNvSpPr>
            <p:nvPr/>
          </p:nvSpPr>
          <p:spPr bwMode="auto">
            <a:xfrm flipH="1">
              <a:off x="539" y="2546"/>
              <a:ext cx="2899" cy="325"/>
            </a:xfrm>
            <a:custGeom>
              <a:avLst/>
              <a:gdLst>
                <a:gd name="T0" fmla="*/ 937 w 2163"/>
                <a:gd name="T1" fmla="*/ 13 h 585"/>
                <a:gd name="T2" fmla="*/ 1166 w 2163"/>
                <a:gd name="T3" fmla="*/ 17 h 585"/>
                <a:gd name="T4" fmla="*/ 1363 w 2163"/>
                <a:gd name="T5" fmla="*/ 17 h 585"/>
                <a:gd name="T6" fmla="*/ 1468 w 2163"/>
                <a:gd name="T7" fmla="*/ 27 h 585"/>
                <a:gd name="T8" fmla="*/ 1620 w 2163"/>
                <a:gd name="T9" fmla="*/ 30 h 585"/>
                <a:gd name="T10" fmla="*/ 1701 w 2163"/>
                <a:gd name="T11" fmla="*/ 30 h 585"/>
                <a:gd name="T12" fmla="*/ 1858 w 2163"/>
                <a:gd name="T13" fmla="*/ 27 h 585"/>
                <a:gd name="T14" fmla="*/ 2219 w 2163"/>
                <a:gd name="T15" fmla="*/ 12 h 585"/>
                <a:gd name="T16" fmla="*/ 2513 w 2163"/>
                <a:gd name="T17" fmla="*/ 15 h 585"/>
                <a:gd name="T18" fmla="*/ 2706 w 2163"/>
                <a:gd name="T19" fmla="*/ 20 h 585"/>
                <a:gd name="T20" fmla="*/ 2899 w 2163"/>
                <a:gd name="T21" fmla="*/ 7 h 585"/>
                <a:gd name="T22" fmla="*/ 2899 w 2163"/>
                <a:gd name="T23" fmla="*/ 325 h 585"/>
                <a:gd name="T24" fmla="*/ 0 w 2163"/>
                <a:gd name="T25" fmla="*/ 325 h 585"/>
                <a:gd name="T26" fmla="*/ 0 w 2163"/>
                <a:gd name="T27" fmla="*/ 0 h 585"/>
                <a:gd name="T28" fmla="*/ 205 w 2163"/>
                <a:gd name="T29" fmla="*/ 5 h 585"/>
                <a:gd name="T30" fmla="*/ 535 w 2163"/>
                <a:gd name="T31" fmla="*/ 12 h 585"/>
                <a:gd name="T32" fmla="*/ 756 w 2163"/>
                <a:gd name="T33" fmla="*/ 17 h 585"/>
                <a:gd name="T34" fmla="*/ 937 w 2163"/>
                <a:gd name="T35" fmla="*/ 13 h 58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163"/>
                <a:gd name="T55" fmla="*/ 0 h 585"/>
                <a:gd name="T56" fmla="*/ 2163 w 2163"/>
                <a:gd name="T57" fmla="*/ 585 h 585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163" h="585">
                  <a:moveTo>
                    <a:pt x="699" y="24"/>
                  </a:moveTo>
                  <a:lnTo>
                    <a:pt x="870" y="30"/>
                  </a:lnTo>
                  <a:lnTo>
                    <a:pt x="1017" y="30"/>
                  </a:lnTo>
                  <a:lnTo>
                    <a:pt x="1095" y="48"/>
                  </a:lnTo>
                  <a:lnTo>
                    <a:pt x="1209" y="54"/>
                  </a:lnTo>
                  <a:lnTo>
                    <a:pt x="1269" y="54"/>
                  </a:lnTo>
                  <a:lnTo>
                    <a:pt x="1386" y="48"/>
                  </a:lnTo>
                  <a:lnTo>
                    <a:pt x="1656" y="21"/>
                  </a:lnTo>
                  <a:lnTo>
                    <a:pt x="1875" y="27"/>
                  </a:lnTo>
                  <a:lnTo>
                    <a:pt x="2019" y="36"/>
                  </a:lnTo>
                  <a:lnTo>
                    <a:pt x="2163" y="12"/>
                  </a:lnTo>
                  <a:lnTo>
                    <a:pt x="2163" y="585"/>
                  </a:lnTo>
                  <a:lnTo>
                    <a:pt x="0" y="585"/>
                  </a:lnTo>
                  <a:lnTo>
                    <a:pt x="0" y="0"/>
                  </a:lnTo>
                  <a:lnTo>
                    <a:pt x="153" y="9"/>
                  </a:lnTo>
                  <a:lnTo>
                    <a:pt x="399" y="21"/>
                  </a:lnTo>
                  <a:lnTo>
                    <a:pt x="564" y="30"/>
                  </a:lnTo>
                  <a:lnTo>
                    <a:pt x="699" y="24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8485" name="Freeform 7"/>
            <p:cNvSpPr>
              <a:spLocks/>
            </p:cNvSpPr>
            <p:nvPr/>
          </p:nvSpPr>
          <p:spPr bwMode="auto">
            <a:xfrm>
              <a:off x="543" y="1510"/>
              <a:ext cx="2895" cy="347"/>
            </a:xfrm>
            <a:custGeom>
              <a:avLst/>
              <a:gdLst>
                <a:gd name="T0" fmla="*/ 0 w 2160"/>
                <a:gd name="T1" fmla="*/ 4 h 240"/>
                <a:gd name="T2" fmla="*/ 2891 w 2160"/>
                <a:gd name="T3" fmla="*/ 0 h 240"/>
                <a:gd name="T4" fmla="*/ 2895 w 2160"/>
                <a:gd name="T5" fmla="*/ 252 h 240"/>
                <a:gd name="T6" fmla="*/ 0 w 2160"/>
                <a:gd name="T7" fmla="*/ 347 h 240"/>
                <a:gd name="T8" fmla="*/ 0 w 2160"/>
                <a:gd name="T9" fmla="*/ 4 h 2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60"/>
                <a:gd name="T16" fmla="*/ 0 h 240"/>
                <a:gd name="T17" fmla="*/ 2160 w 2160"/>
                <a:gd name="T18" fmla="*/ 240 h 2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60" h="240">
                  <a:moveTo>
                    <a:pt x="0" y="3"/>
                  </a:moveTo>
                  <a:lnTo>
                    <a:pt x="2157" y="0"/>
                  </a:lnTo>
                  <a:lnTo>
                    <a:pt x="2160" y="174"/>
                  </a:lnTo>
                  <a:lnTo>
                    <a:pt x="0" y="24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hlink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8486" name="Freeform 8" descr="30%"/>
            <p:cNvSpPr>
              <a:spLocks/>
            </p:cNvSpPr>
            <p:nvPr/>
          </p:nvSpPr>
          <p:spPr bwMode="auto">
            <a:xfrm>
              <a:off x="539" y="1762"/>
              <a:ext cx="2899" cy="416"/>
            </a:xfrm>
            <a:custGeom>
              <a:avLst/>
              <a:gdLst>
                <a:gd name="T0" fmla="*/ 4 w 2163"/>
                <a:gd name="T1" fmla="*/ 100 h 288"/>
                <a:gd name="T2" fmla="*/ 2899 w 2163"/>
                <a:gd name="T3" fmla="*/ 0 h 288"/>
                <a:gd name="T4" fmla="*/ 2899 w 2163"/>
                <a:gd name="T5" fmla="*/ 282 h 288"/>
                <a:gd name="T6" fmla="*/ 0 w 2163"/>
                <a:gd name="T7" fmla="*/ 416 h 288"/>
                <a:gd name="T8" fmla="*/ 4 w 2163"/>
                <a:gd name="T9" fmla="*/ 100 h 2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63"/>
                <a:gd name="T16" fmla="*/ 0 h 288"/>
                <a:gd name="T17" fmla="*/ 2163 w 2163"/>
                <a:gd name="T18" fmla="*/ 288 h 28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63" h="288">
                  <a:moveTo>
                    <a:pt x="3" y="69"/>
                  </a:moveTo>
                  <a:lnTo>
                    <a:pt x="2163" y="0"/>
                  </a:lnTo>
                  <a:lnTo>
                    <a:pt x="2163" y="195"/>
                  </a:lnTo>
                  <a:lnTo>
                    <a:pt x="0" y="288"/>
                  </a:lnTo>
                  <a:lnTo>
                    <a:pt x="3" y="69"/>
                  </a:lnTo>
                  <a:close/>
                </a:path>
              </a:pathLst>
            </a:custGeom>
            <a:pattFill prst="pct30">
              <a:fgClr>
                <a:srgbClr val="996633"/>
              </a:fgClr>
              <a:bgClr>
                <a:schemeClr val="bg1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8487" name="Freeform 9"/>
            <p:cNvSpPr>
              <a:spLocks/>
            </p:cNvSpPr>
            <p:nvPr/>
          </p:nvSpPr>
          <p:spPr bwMode="auto">
            <a:xfrm flipH="1">
              <a:off x="1491" y="1457"/>
              <a:ext cx="253" cy="156"/>
            </a:xfrm>
            <a:custGeom>
              <a:avLst/>
              <a:gdLst>
                <a:gd name="T0" fmla="*/ 0 w 861"/>
                <a:gd name="T1" fmla="*/ 156 h 555"/>
                <a:gd name="T2" fmla="*/ 195 w 861"/>
                <a:gd name="T3" fmla="*/ 156 h 555"/>
                <a:gd name="T4" fmla="*/ 253 w 861"/>
                <a:gd name="T5" fmla="*/ 0 h 555"/>
                <a:gd name="T6" fmla="*/ 0 60000 65536"/>
                <a:gd name="T7" fmla="*/ 0 60000 65536"/>
                <a:gd name="T8" fmla="*/ 0 60000 65536"/>
                <a:gd name="T9" fmla="*/ 0 w 861"/>
                <a:gd name="T10" fmla="*/ 0 h 555"/>
                <a:gd name="T11" fmla="*/ 861 w 861"/>
                <a:gd name="T12" fmla="*/ 555 h 55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61" h="555">
                  <a:moveTo>
                    <a:pt x="0" y="555"/>
                  </a:moveTo>
                  <a:lnTo>
                    <a:pt x="663" y="555"/>
                  </a:lnTo>
                  <a:lnTo>
                    <a:pt x="861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8488" name="Rectangle 10"/>
            <p:cNvSpPr>
              <a:spLocks noChangeArrowheads="1"/>
            </p:cNvSpPr>
            <p:nvPr/>
          </p:nvSpPr>
          <p:spPr bwMode="auto">
            <a:xfrm flipH="1">
              <a:off x="899" y="1349"/>
              <a:ext cx="154" cy="4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dirty="0"/>
            </a:p>
          </p:txBody>
        </p:sp>
        <p:sp>
          <p:nvSpPr>
            <p:cNvPr id="18489" name="Oval 11"/>
            <p:cNvSpPr>
              <a:spLocks noChangeArrowheads="1"/>
            </p:cNvSpPr>
            <p:nvPr/>
          </p:nvSpPr>
          <p:spPr bwMode="auto">
            <a:xfrm flipH="1">
              <a:off x="1409" y="1402"/>
              <a:ext cx="69" cy="6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dirty="0"/>
            </a:p>
          </p:txBody>
        </p:sp>
        <p:sp>
          <p:nvSpPr>
            <p:cNvPr id="18490" name="Rectangle 12"/>
            <p:cNvSpPr>
              <a:spLocks noChangeArrowheads="1"/>
            </p:cNvSpPr>
            <p:nvPr/>
          </p:nvSpPr>
          <p:spPr bwMode="auto">
            <a:xfrm flipH="1">
              <a:off x="885" y="1376"/>
              <a:ext cx="296" cy="81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dirty="0"/>
            </a:p>
          </p:txBody>
        </p:sp>
        <p:sp>
          <p:nvSpPr>
            <p:cNvPr id="18491" name="Freeform 13"/>
            <p:cNvSpPr>
              <a:spLocks/>
            </p:cNvSpPr>
            <p:nvPr/>
          </p:nvSpPr>
          <p:spPr bwMode="auto">
            <a:xfrm flipH="1">
              <a:off x="800" y="1430"/>
              <a:ext cx="691" cy="122"/>
            </a:xfrm>
            <a:custGeom>
              <a:avLst/>
              <a:gdLst>
                <a:gd name="T0" fmla="*/ 0 w 2352"/>
                <a:gd name="T1" fmla="*/ 27 h 432"/>
                <a:gd name="T2" fmla="*/ 14 w 2352"/>
                <a:gd name="T3" fmla="*/ 122 h 432"/>
                <a:gd name="T4" fmla="*/ 564 w 2352"/>
                <a:gd name="T5" fmla="*/ 122 h 432"/>
                <a:gd name="T6" fmla="*/ 691 w 2352"/>
                <a:gd name="T7" fmla="*/ 0 h 432"/>
                <a:gd name="T8" fmla="*/ 409 w 2352"/>
                <a:gd name="T9" fmla="*/ 0 h 432"/>
                <a:gd name="T10" fmla="*/ 409 w 2352"/>
                <a:gd name="T11" fmla="*/ 27 h 432"/>
                <a:gd name="T12" fmla="*/ 0 w 2352"/>
                <a:gd name="T13" fmla="*/ 27 h 4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352"/>
                <a:gd name="T22" fmla="*/ 0 h 432"/>
                <a:gd name="T23" fmla="*/ 2352 w 2352"/>
                <a:gd name="T24" fmla="*/ 432 h 4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352" h="432">
                  <a:moveTo>
                    <a:pt x="0" y="96"/>
                  </a:moveTo>
                  <a:lnTo>
                    <a:pt x="48" y="432"/>
                  </a:lnTo>
                  <a:lnTo>
                    <a:pt x="1920" y="432"/>
                  </a:lnTo>
                  <a:lnTo>
                    <a:pt x="2352" y="0"/>
                  </a:lnTo>
                  <a:lnTo>
                    <a:pt x="1392" y="0"/>
                  </a:lnTo>
                  <a:lnTo>
                    <a:pt x="1392" y="96"/>
                  </a:lnTo>
                  <a:lnTo>
                    <a:pt x="0" y="96"/>
                  </a:lnTo>
                  <a:close/>
                </a:path>
              </a:pathLst>
            </a:custGeom>
            <a:solidFill>
              <a:schemeClr val="accent1"/>
            </a:solidFill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8492" name="Rectangle 14"/>
            <p:cNvSpPr>
              <a:spLocks noChangeArrowheads="1"/>
            </p:cNvSpPr>
            <p:nvPr/>
          </p:nvSpPr>
          <p:spPr bwMode="auto">
            <a:xfrm flipH="1">
              <a:off x="1181" y="1402"/>
              <a:ext cx="310" cy="15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dirty="0"/>
            </a:p>
          </p:txBody>
        </p:sp>
        <p:sp>
          <p:nvSpPr>
            <p:cNvPr id="18493" name="Freeform 15"/>
            <p:cNvSpPr>
              <a:spLocks/>
            </p:cNvSpPr>
            <p:nvPr/>
          </p:nvSpPr>
          <p:spPr bwMode="auto">
            <a:xfrm flipH="1">
              <a:off x="1462" y="1417"/>
              <a:ext cx="1762" cy="202"/>
            </a:xfrm>
            <a:custGeom>
              <a:avLst/>
              <a:gdLst>
                <a:gd name="T0" fmla="*/ 0 w 1603"/>
                <a:gd name="T1" fmla="*/ 201 h 208"/>
                <a:gd name="T2" fmla="*/ 1353 w 1603"/>
                <a:gd name="T3" fmla="*/ 202 h 208"/>
                <a:gd name="T4" fmla="*/ 1762 w 1603"/>
                <a:gd name="T5" fmla="*/ 0 h 208"/>
                <a:gd name="T6" fmla="*/ 0 60000 65536"/>
                <a:gd name="T7" fmla="*/ 0 60000 65536"/>
                <a:gd name="T8" fmla="*/ 0 60000 65536"/>
                <a:gd name="T9" fmla="*/ 0 w 1603"/>
                <a:gd name="T10" fmla="*/ 0 h 208"/>
                <a:gd name="T11" fmla="*/ 1603 w 1603"/>
                <a:gd name="T12" fmla="*/ 208 h 20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03" h="208">
                  <a:moveTo>
                    <a:pt x="0" y="207"/>
                  </a:moveTo>
                  <a:lnTo>
                    <a:pt x="1231" y="208"/>
                  </a:lnTo>
                  <a:lnTo>
                    <a:pt x="1603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8494" name="Rectangle 16"/>
            <p:cNvSpPr>
              <a:spLocks noChangeArrowheads="1"/>
            </p:cNvSpPr>
            <p:nvPr/>
          </p:nvSpPr>
          <p:spPr bwMode="auto">
            <a:xfrm flipH="1">
              <a:off x="1612" y="1588"/>
              <a:ext cx="63" cy="4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dirty="0"/>
            </a:p>
          </p:txBody>
        </p:sp>
        <p:sp>
          <p:nvSpPr>
            <p:cNvPr id="18495" name="Freeform 17"/>
            <p:cNvSpPr>
              <a:spLocks/>
            </p:cNvSpPr>
            <p:nvPr/>
          </p:nvSpPr>
          <p:spPr bwMode="auto">
            <a:xfrm flipH="1">
              <a:off x="1634" y="1687"/>
              <a:ext cx="311" cy="898"/>
            </a:xfrm>
            <a:custGeom>
              <a:avLst/>
              <a:gdLst>
                <a:gd name="T0" fmla="*/ 311 w 283"/>
                <a:gd name="T1" fmla="*/ 21 h 922"/>
                <a:gd name="T2" fmla="*/ 138 w 283"/>
                <a:gd name="T3" fmla="*/ 898 h 922"/>
                <a:gd name="T4" fmla="*/ 0 w 283"/>
                <a:gd name="T5" fmla="*/ 0 h 922"/>
                <a:gd name="T6" fmla="*/ 0 60000 65536"/>
                <a:gd name="T7" fmla="*/ 0 60000 65536"/>
                <a:gd name="T8" fmla="*/ 0 60000 65536"/>
                <a:gd name="T9" fmla="*/ 0 w 283"/>
                <a:gd name="T10" fmla="*/ 0 h 922"/>
                <a:gd name="T11" fmla="*/ 283 w 283"/>
                <a:gd name="T12" fmla="*/ 922 h 92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83" h="922">
                  <a:moveTo>
                    <a:pt x="283" y="22"/>
                  </a:moveTo>
                  <a:lnTo>
                    <a:pt x="126" y="922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accent2"/>
              </a:solidFill>
              <a:prstDash val="sysDot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8496" name="Freeform 18"/>
            <p:cNvSpPr>
              <a:spLocks/>
            </p:cNvSpPr>
            <p:nvPr/>
          </p:nvSpPr>
          <p:spPr bwMode="auto">
            <a:xfrm flipH="1">
              <a:off x="1675" y="1685"/>
              <a:ext cx="576" cy="900"/>
            </a:xfrm>
            <a:custGeom>
              <a:avLst/>
              <a:gdLst>
                <a:gd name="T0" fmla="*/ 576 w 522"/>
                <a:gd name="T1" fmla="*/ 23 h 924"/>
                <a:gd name="T2" fmla="*/ 305 w 522"/>
                <a:gd name="T3" fmla="*/ 900 h 924"/>
                <a:gd name="T4" fmla="*/ 0 w 522"/>
                <a:gd name="T5" fmla="*/ 0 h 924"/>
                <a:gd name="T6" fmla="*/ 0 60000 65536"/>
                <a:gd name="T7" fmla="*/ 0 60000 65536"/>
                <a:gd name="T8" fmla="*/ 0 60000 65536"/>
                <a:gd name="T9" fmla="*/ 0 w 522"/>
                <a:gd name="T10" fmla="*/ 0 h 924"/>
                <a:gd name="T11" fmla="*/ 522 w 522"/>
                <a:gd name="T12" fmla="*/ 924 h 92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22" h="924">
                  <a:moveTo>
                    <a:pt x="522" y="24"/>
                  </a:moveTo>
                  <a:lnTo>
                    <a:pt x="276" y="924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accent2"/>
              </a:solidFill>
              <a:prstDash val="sysDot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8497" name="Freeform 19"/>
            <p:cNvSpPr>
              <a:spLocks/>
            </p:cNvSpPr>
            <p:nvPr/>
          </p:nvSpPr>
          <p:spPr bwMode="auto">
            <a:xfrm flipH="1">
              <a:off x="1710" y="1685"/>
              <a:ext cx="854" cy="881"/>
            </a:xfrm>
            <a:custGeom>
              <a:avLst/>
              <a:gdLst>
                <a:gd name="T0" fmla="*/ 854 w 777"/>
                <a:gd name="T1" fmla="*/ 24 h 904"/>
                <a:gd name="T2" fmla="*/ 459 w 777"/>
                <a:gd name="T3" fmla="*/ 881 h 904"/>
                <a:gd name="T4" fmla="*/ 0 w 777"/>
                <a:gd name="T5" fmla="*/ 0 h 904"/>
                <a:gd name="T6" fmla="*/ 0 60000 65536"/>
                <a:gd name="T7" fmla="*/ 0 60000 65536"/>
                <a:gd name="T8" fmla="*/ 0 60000 65536"/>
                <a:gd name="T9" fmla="*/ 0 w 777"/>
                <a:gd name="T10" fmla="*/ 0 h 904"/>
                <a:gd name="T11" fmla="*/ 777 w 777"/>
                <a:gd name="T12" fmla="*/ 904 h 90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77" h="904">
                  <a:moveTo>
                    <a:pt x="777" y="25"/>
                  </a:moveTo>
                  <a:lnTo>
                    <a:pt x="418" y="904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accent2"/>
              </a:solidFill>
              <a:prstDash val="sysDot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8498" name="Freeform 20"/>
            <p:cNvSpPr>
              <a:spLocks/>
            </p:cNvSpPr>
            <p:nvPr/>
          </p:nvSpPr>
          <p:spPr bwMode="auto">
            <a:xfrm flipH="1">
              <a:off x="1750" y="1677"/>
              <a:ext cx="1127" cy="869"/>
            </a:xfrm>
            <a:custGeom>
              <a:avLst/>
              <a:gdLst>
                <a:gd name="T0" fmla="*/ 1127 w 1026"/>
                <a:gd name="T1" fmla="*/ 31 h 892"/>
                <a:gd name="T2" fmla="*/ 604 w 1026"/>
                <a:gd name="T3" fmla="*/ 869 h 892"/>
                <a:gd name="T4" fmla="*/ 0 w 1026"/>
                <a:gd name="T5" fmla="*/ 0 h 892"/>
                <a:gd name="T6" fmla="*/ 0 60000 65536"/>
                <a:gd name="T7" fmla="*/ 0 60000 65536"/>
                <a:gd name="T8" fmla="*/ 0 60000 65536"/>
                <a:gd name="T9" fmla="*/ 0 w 1026"/>
                <a:gd name="T10" fmla="*/ 0 h 892"/>
                <a:gd name="T11" fmla="*/ 1026 w 1026"/>
                <a:gd name="T12" fmla="*/ 892 h 89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26" h="892">
                  <a:moveTo>
                    <a:pt x="1026" y="32"/>
                  </a:moveTo>
                  <a:lnTo>
                    <a:pt x="550" y="892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accent2"/>
              </a:solidFill>
              <a:prstDash val="sysDot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8499" name="Freeform 21"/>
            <p:cNvSpPr>
              <a:spLocks/>
            </p:cNvSpPr>
            <p:nvPr/>
          </p:nvSpPr>
          <p:spPr bwMode="auto">
            <a:xfrm flipH="1">
              <a:off x="1786" y="1691"/>
              <a:ext cx="1372" cy="843"/>
            </a:xfrm>
            <a:custGeom>
              <a:avLst/>
              <a:gdLst>
                <a:gd name="T0" fmla="*/ 1372 w 1249"/>
                <a:gd name="T1" fmla="*/ 18 h 866"/>
                <a:gd name="T2" fmla="*/ 635 w 1249"/>
                <a:gd name="T3" fmla="*/ 843 h 866"/>
                <a:gd name="T4" fmla="*/ 0 w 1249"/>
                <a:gd name="T5" fmla="*/ 0 h 866"/>
                <a:gd name="T6" fmla="*/ 0 60000 65536"/>
                <a:gd name="T7" fmla="*/ 0 60000 65536"/>
                <a:gd name="T8" fmla="*/ 0 60000 65536"/>
                <a:gd name="T9" fmla="*/ 0 w 1249"/>
                <a:gd name="T10" fmla="*/ 0 h 866"/>
                <a:gd name="T11" fmla="*/ 1249 w 1249"/>
                <a:gd name="T12" fmla="*/ 866 h 86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249" h="866">
                  <a:moveTo>
                    <a:pt x="1249" y="18"/>
                  </a:moveTo>
                  <a:lnTo>
                    <a:pt x="578" y="866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accent2"/>
              </a:solidFill>
              <a:prstDash val="sysDot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8500" name="Text Box 22"/>
            <p:cNvSpPr txBox="1">
              <a:spLocks noChangeArrowheads="1"/>
            </p:cNvSpPr>
            <p:nvPr/>
          </p:nvSpPr>
          <p:spPr bwMode="auto">
            <a:xfrm>
              <a:off x="1178" y="1034"/>
              <a:ext cx="439" cy="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400" b="1" dirty="0"/>
                <a:t>Source</a:t>
              </a:r>
            </a:p>
          </p:txBody>
        </p:sp>
        <p:sp>
          <p:nvSpPr>
            <p:cNvPr id="18501" name="Text Box 23"/>
            <p:cNvSpPr txBox="1">
              <a:spLocks noChangeArrowheads="1"/>
            </p:cNvSpPr>
            <p:nvPr/>
          </p:nvSpPr>
          <p:spPr bwMode="auto">
            <a:xfrm>
              <a:off x="2130" y="1035"/>
              <a:ext cx="572" cy="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400" b="1" dirty="0"/>
                <a:t>Receivers</a:t>
              </a:r>
            </a:p>
          </p:txBody>
        </p:sp>
        <p:sp>
          <p:nvSpPr>
            <p:cNvPr id="18502" name="Text Box 24"/>
            <p:cNvSpPr txBox="1">
              <a:spLocks noChangeArrowheads="1"/>
            </p:cNvSpPr>
            <p:nvPr/>
          </p:nvSpPr>
          <p:spPr bwMode="auto">
            <a:xfrm>
              <a:off x="1748" y="1323"/>
              <a:ext cx="230" cy="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400" b="1" dirty="0"/>
                <a:t>R1</a:t>
              </a:r>
            </a:p>
          </p:txBody>
        </p:sp>
        <p:sp>
          <p:nvSpPr>
            <p:cNvPr id="18503" name="Text Box 25"/>
            <p:cNvSpPr txBox="1">
              <a:spLocks noChangeArrowheads="1"/>
            </p:cNvSpPr>
            <p:nvPr/>
          </p:nvSpPr>
          <p:spPr bwMode="auto">
            <a:xfrm>
              <a:off x="2061" y="1323"/>
              <a:ext cx="230" cy="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400" b="1" dirty="0"/>
                <a:t>R2</a:t>
              </a:r>
            </a:p>
          </p:txBody>
        </p:sp>
        <p:sp>
          <p:nvSpPr>
            <p:cNvPr id="18504" name="Text Box 26"/>
            <p:cNvSpPr txBox="1">
              <a:spLocks noChangeArrowheads="1"/>
            </p:cNvSpPr>
            <p:nvPr/>
          </p:nvSpPr>
          <p:spPr bwMode="auto">
            <a:xfrm>
              <a:off x="2374" y="1326"/>
              <a:ext cx="230" cy="1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400" b="1" dirty="0"/>
                <a:t>R3</a:t>
              </a:r>
            </a:p>
          </p:txBody>
        </p:sp>
        <p:sp>
          <p:nvSpPr>
            <p:cNvPr id="18505" name="Text Box 27"/>
            <p:cNvSpPr txBox="1">
              <a:spLocks noChangeArrowheads="1"/>
            </p:cNvSpPr>
            <p:nvPr/>
          </p:nvSpPr>
          <p:spPr bwMode="auto">
            <a:xfrm>
              <a:off x="2687" y="1326"/>
              <a:ext cx="230" cy="1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400" b="1" dirty="0"/>
                <a:t>R4</a:t>
              </a:r>
            </a:p>
          </p:txBody>
        </p:sp>
        <p:sp>
          <p:nvSpPr>
            <p:cNvPr id="18506" name="Text Box 28"/>
            <p:cNvSpPr txBox="1">
              <a:spLocks noChangeArrowheads="1"/>
            </p:cNvSpPr>
            <p:nvPr/>
          </p:nvSpPr>
          <p:spPr bwMode="auto">
            <a:xfrm>
              <a:off x="2998" y="1323"/>
              <a:ext cx="230" cy="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400" b="1" dirty="0"/>
                <a:t>R5</a:t>
              </a:r>
            </a:p>
          </p:txBody>
        </p:sp>
        <p:sp>
          <p:nvSpPr>
            <p:cNvPr id="18507" name="Text Box 29"/>
            <p:cNvSpPr txBox="1">
              <a:spLocks noChangeArrowheads="1"/>
            </p:cNvSpPr>
            <p:nvPr/>
          </p:nvSpPr>
          <p:spPr bwMode="auto">
            <a:xfrm>
              <a:off x="1456" y="1265"/>
              <a:ext cx="224" cy="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400" b="1" dirty="0"/>
                <a:t>S1</a:t>
              </a:r>
            </a:p>
          </p:txBody>
        </p:sp>
        <p:sp>
          <p:nvSpPr>
            <p:cNvPr id="18508" name="Line 30"/>
            <p:cNvSpPr>
              <a:spLocks noChangeShapeType="1"/>
            </p:cNvSpPr>
            <p:nvPr/>
          </p:nvSpPr>
          <p:spPr bwMode="auto">
            <a:xfrm>
              <a:off x="1677" y="1619"/>
              <a:ext cx="1467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8509" name="Oval 31"/>
            <p:cNvSpPr>
              <a:spLocks noChangeArrowheads="1"/>
            </p:cNvSpPr>
            <p:nvPr/>
          </p:nvSpPr>
          <p:spPr bwMode="auto">
            <a:xfrm flipH="1">
              <a:off x="2873" y="1597"/>
              <a:ext cx="53" cy="45"/>
            </a:xfrm>
            <a:prstGeom prst="ellipse">
              <a:avLst/>
            </a:prstGeom>
            <a:solidFill>
              <a:schemeClr val="accent1"/>
            </a:solidFill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dirty="0"/>
            </a:p>
          </p:txBody>
        </p:sp>
        <p:sp>
          <p:nvSpPr>
            <p:cNvPr id="18510" name="Oval 32"/>
            <p:cNvSpPr>
              <a:spLocks noChangeArrowheads="1"/>
            </p:cNvSpPr>
            <p:nvPr/>
          </p:nvSpPr>
          <p:spPr bwMode="auto">
            <a:xfrm flipH="1">
              <a:off x="2557" y="1594"/>
              <a:ext cx="52" cy="46"/>
            </a:xfrm>
            <a:prstGeom prst="ellipse">
              <a:avLst/>
            </a:prstGeom>
            <a:solidFill>
              <a:schemeClr val="accent1"/>
            </a:solidFill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dirty="0"/>
            </a:p>
          </p:txBody>
        </p:sp>
        <p:sp>
          <p:nvSpPr>
            <p:cNvPr id="18511" name="Oval 33"/>
            <p:cNvSpPr>
              <a:spLocks noChangeArrowheads="1"/>
            </p:cNvSpPr>
            <p:nvPr/>
          </p:nvSpPr>
          <p:spPr bwMode="auto">
            <a:xfrm flipH="1">
              <a:off x="2240" y="1593"/>
              <a:ext cx="53" cy="46"/>
            </a:xfrm>
            <a:prstGeom prst="ellipse">
              <a:avLst/>
            </a:prstGeom>
            <a:solidFill>
              <a:schemeClr val="accent1"/>
            </a:solidFill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dirty="0"/>
            </a:p>
          </p:txBody>
        </p:sp>
        <p:sp>
          <p:nvSpPr>
            <p:cNvPr id="18512" name="Oval 34"/>
            <p:cNvSpPr>
              <a:spLocks noChangeArrowheads="1"/>
            </p:cNvSpPr>
            <p:nvPr/>
          </p:nvSpPr>
          <p:spPr bwMode="auto">
            <a:xfrm flipH="1">
              <a:off x="1923" y="1597"/>
              <a:ext cx="53" cy="45"/>
            </a:xfrm>
            <a:prstGeom prst="ellipse">
              <a:avLst/>
            </a:prstGeom>
            <a:solidFill>
              <a:schemeClr val="accent1"/>
            </a:solidFill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dirty="0"/>
            </a:p>
          </p:txBody>
        </p:sp>
        <p:sp>
          <p:nvSpPr>
            <p:cNvPr id="18513" name="Oval 35"/>
            <p:cNvSpPr>
              <a:spLocks noChangeArrowheads="1"/>
            </p:cNvSpPr>
            <p:nvPr/>
          </p:nvSpPr>
          <p:spPr bwMode="auto">
            <a:xfrm flipH="1">
              <a:off x="3167" y="1597"/>
              <a:ext cx="50" cy="45"/>
            </a:xfrm>
            <a:prstGeom prst="ellipse">
              <a:avLst/>
            </a:prstGeom>
            <a:solidFill>
              <a:schemeClr val="accent1"/>
            </a:solidFill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dirty="0"/>
            </a:p>
          </p:txBody>
        </p:sp>
        <p:sp>
          <p:nvSpPr>
            <p:cNvPr id="18514" name="Text Box 36"/>
            <p:cNvSpPr txBox="1">
              <a:spLocks noChangeArrowheads="1"/>
            </p:cNvSpPr>
            <p:nvPr/>
          </p:nvSpPr>
          <p:spPr bwMode="auto">
            <a:xfrm>
              <a:off x="2451" y="1179"/>
              <a:ext cx="818" cy="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600" b="1" dirty="0">
                  <a:solidFill>
                    <a:srgbClr val="FF0000"/>
                  </a:solidFill>
                </a:rPr>
                <a:t>Direct Arrival</a:t>
              </a:r>
            </a:p>
          </p:txBody>
        </p:sp>
        <p:sp>
          <p:nvSpPr>
            <p:cNvPr id="18515" name="Text Box 37"/>
            <p:cNvSpPr txBox="1">
              <a:spLocks noChangeArrowheads="1"/>
            </p:cNvSpPr>
            <p:nvPr/>
          </p:nvSpPr>
          <p:spPr bwMode="auto">
            <a:xfrm>
              <a:off x="2764" y="2250"/>
              <a:ext cx="716" cy="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600" b="1" dirty="0">
                  <a:solidFill>
                    <a:schemeClr val="accent2"/>
                  </a:solidFill>
                </a:rPr>
                <a:t>Reflections</a:t>
              </a:r>
            </a:p>
          </p:txBody>
        </p:sp>
      </p:grpSp>
      <p:grpSp>
        <p:nvGrpSpPr>
          <p:cNvPr id="18439" name="Group 38"/>
          <p:cNvGrpSpPr>
            <a:grpSpLocks/>
          </p:cNvGrpSpPr>
          <p:nvPr/>
        </p:nvGrpSpPr>
        <p:grpSpPr bwMode="auto">
          <a:xfrm>
            <a:off x="5930900" y="1560513"/>
            <a:ext cx="2395538" cy="4648200"/>
            <a:chOff x="4169" y="960"/>
            <a:chExt cx="1509" cy="2928"/>
          </a:xfrm>
        </p:grpSpPr>
        <p:sp>
          <p:nvSpPr>
            <p:cNvPr id="18451" name="Freeform 39"/>
            <p:cNvSpPr>
              <a:spLocks/>
            </p:cNvSpPr>
            <p:nvPr/>
          </p:nvSpPr>
          <p:spPr bwMode="auto">
            <a:xfrm>
              <a:off x="4503" y="2848"/>
              <a:ext cx="991" cy="484"/>
            </a:xfrm>
            <a:custGeom>
              <a:avLst/>
              <a:gdLst>
                <a:gd name="T0" fmla="*/ 0 w 991"/>
                <a:gd name="T1" fmla="*/ 0 h 484"/>
                <a:gd name="T2" fmla="*/ 355 w 991"/>
                <a:gd name="T3" fmla="*/ 72 h 484"/>
                <a:gd name="T4" fmla="*/ 608 w 991"/>
                <a:gd name="T5" fmla="*/ 173 h 484"/>
                <a:gd name="T6" fmla="*/ 991 w 991"/>
                <a:gd name="T7" fmla="*/ 484 h 48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91"/>
                <a:gd name="T13" fmla="*/ 0 h 484"/>
                <a:gd name="T14" fmla="*/ 991 w 991"/>
                <a:gd name="T15" fmla="*/ 484 h 48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91" h="484">
                  <a:moveTo>
                    <a:pt x="0" y="0"/>
                  </a:moveTo>
                  <a:cubicBezTo>
                    <a:pt x="127" y="21"/>
                    <a:pt x="254" y="43"/>
                    <a:pt x="355" y="72"/>
                  </a:cubicBezTo>
                  <a:cubicBezTo>
                    <a:pt x="456" y="101"/>
                    <a:pt x="502" y="104"/>
                    <a:pt x="608" y="173"/>
                  </a:cubicBezTo>
                  <a:cubicBezTo>
                    <a:pt x="714" y="242"/>
                    <a:pt x="852" y="363"/>
                    <a:pt x="991" y="484"/>
                  </a:cubicBezTo>
                </a:path>
              </a:pathLst>
            </a:custGeom>
            <a:noFill/>
            <a:ln w="19050">
              <a:solidFill>
                <a:schemeClr val="accent2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8452" name="Line 40"/>
            <p:cNvSpPr>
              <a:spLocks noChangeShapeType="1"/>
            </p:cNvSpPr>
            <p:nvPr/>
          </p:nvSpPr>
          <p:spPr bwMode="auto">
            <a:xfrm>
              <a:off x="4518" y="1467"/>
              <a:ext cx="1055" cy="1388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8453" name="Line 41"/>
            <p:cNvSpPr>
              <a:spLocks noChangeShapeType="1"/>
            </p:cNvSpPr>
            <p:nvPr/>
          </p:nvSpPr>
          <p:spPr bwMode="auto">
            <a:xfrm>
              <a:off x="4482" y="1296"/>
              <a:ext cx="0" cy="259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8454" name="Freeform 42"/>
            <p:cNvSpPr>
              <a:spLocks/>
            </p:cNvSpPr>
            <p:nvPr/>
          </p:nvSpPr>
          <p:spPr bwMode="auto">
            <a:xfrm>
              <a:off x="4556" y="1296"/>
              <a:ext cx="166" cy="2592"/>
            </a:xfrm>
            <a:custGeom>
              <a:avLst/>
              <a:gdLst>
                <a:gd name="T0" fmla="*/ 75 w 166"/>
                <a:gd name="T1" fmla="*/ 0 h 2592"/>
                <a:gd name="T2" fmla="*/ 75 w 166"/>
                <a:gd name="T3" fmla="*/ 330 h 2592"/>
                <a:gd name="T4" fmla="*/ 162 w 166"/>
                <a:gd name="T5" fmla="*/ 362 h 2592"/>
                <a:gd name="T6" fmla="*/ 9 w 166"/>
                <a:gd name="T7" fmla="*/ 428 h 2592"/>
                <a:gd name="T8" fmla="*/ 75 w 166"/>
                <a:gd name="T9" fmla="*/ 462 h 2592"/>
                <a:gd name="T10" fmla="*/ 75 w 166"/>
                <a:gd name="T11" fmla="*/ 1589 h 2592"/>
                <a:gd name="T12" fmla="*/ 166 w 166"/>
                <a:gd name="T13" fmla="*/ 1614 h 2592"/>
                <a:gd name="T14" fmla="*/ 0 w 166"/>
                <a:gd name="T15" fmla="*/ 1680 h 2592"/>
                <a:gd name="T16" fmla="*/ 75 w 166"/>
                <a:gd name="T17" fmla="*/ 1719 h 2592"/>
                <a:gd name="T18" fmla="*/ 76 w 166"/>
                <a:gd name="T19" fmla="*/ 2592 h 259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66"/>
                <a:gd name="T31" fmla="*/ 0 h 2592"/>
                <a:gd name="T32" fmla="*/ 166 w 166"/>
                <a:gd name="T33" fmla="*/ 2592 h 259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66" h="2592">
                  <a:moveTo>
                    <a:pt x="75" y="0"/>
                  </a:moveTo>
                  <a:lnTo>
                    <a:pt x="75" y="330"/>
                  </a:lnTo>
                  <a:lnTo>
                    <a:pt x="162" y="362"/>
                  </a:lnTo>
                  <a:lnTo>
                    <a:pt x="9" y="428"/>
                  </a:lnTo>
                  <a:lnTo>
                    <a:pt x="75" y="462"/>
                  </a:lnTo>
                  <a:lnTo>
                    <a:pt x="75" y="1589"/>
                  </a:lnTo>
                  <a:lnTo>
                    <a:pt x="166" y="1614"/>
                  </a:lnTo>
                  <a:lnTo>
                    <a:pt x="0" y="1680"/>
                  </a:lnTo>
                  <a:lnTo>
                    <a:pt x="75" y="1719"/>
                  </a:lnTo>
                  <a:lnTo>
                    <a:pt x="76" y="2592"/>
                  </a:lnTo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8455" name="Freeform 43"/>
            <p:cNvSpPr>
              <a:spLocks/>
            </p:cNvSpPr>
            <p:nvPr/>
          </p:nvSpPr>
          <p:spPr bwMode="auto">
            <a:xfrm>
              <a:off x="4703" y="1296"/>
              <a:ext cx="166" cy="2592"/>
            </a:xfrm>
            <a:custGeom>
              <a:avLst/>
              <a:gdLst>
                <a:gd name="T0" fmla="*/ 76 w 166"/>
                <a:gd name="T1" fmla="*/ 0 h 2592"/>
                <a:gd name="T2" fmla="*/ 76 w 166"/>
                <a:gd name="T3" fmla="*/ 530 h 2592"/>
                <a:gd name="T4" fmla="*/ 163 w 166"/>
                <a:gd name="T5" fmla="*/ 564 h 2592"/>
                <a:gd name="T6" fmla="*/ 16 w 166"/>
                <a:gd name="T7" fmla="*/ 630 h 2592"/>
                <a:gd name="T8" fmla="*/ 76 w 166"/>
                <a:gd name="T9" fmla="*/ 659 h 2592"/>
                <a:gd name="T10" fmla="*/ 75 w 166"/>
                <a:gd name="T11" fmla="*/ 1614 h 2592"/>
                <a:gd name="T12" fmla="*/ 166 w 166"/>
                <a:gd name="T13" fmla="*/ 1638 h 2592"/>
                <a:gd name="T14" fmla="*/ 0 w 166"/>
                <a:gd name="T15" fmla="*/ 1706 h 2592"/>
                <a:gd name="T16" fmla="*/ 75 w 166"/>
                <a:gd name="T17" fmla="*/ 1745 h 2592"/>
                <a:gd name="T18" fmla="*/ 77 w 166"/>
                <a:gd name="T19" fmla="*/ 2592 h 259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66"/>
                <a:gd name="T31" fmla="*/ 0 h 2592"/>
                <a:gd name="T32" fmla="*/ 166 w 166"/>
                <a:gd name="T33" fmla="*/ 2592 h 259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66" h="2592">
                  <a:moveTo>
                    <a:pt x="76" y="0"/>
                  </a:moveTo>
                  <a:lnTo>
                    <a:pt x="76" y="530"/>
                  </a:lnTo>
                  <a:lnTo>
                    <a:pt x="163" y="564"/>
                  </a:lnTo>
                  <a:lnTo>
                    <a:pt x="16" y="630"/>
                  </a:lnTo>
                  <a:lnTo>
                    <a:pt x="76" y="659"/>
                  </a:lnTo>
                  <a:lnTo>
                    <a:pt x="75" y="1614"/>
                  </a:lnTo>
                  <a:lnTo>
                    <a:pt x="166" y="1638"/>
                  </a:lnTo>
                  <a:lnTo>
                    <a:pt x="0" y="1706"/>
                  </a:lnTo>
                  <a:lnTo>
                    <a:pt x="75" y="1745"/>
                  </a:lnTo>
                  <a:lnTo>
                    <a:pt x="77" y="2592"/>
                  </a:lnTo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8456" name="Freeform 44"/>
            <p:cNvSpPr>
              <a:spLocks/>
            </p:cNvSpPr>
            <p:nvPr/>
          </p:nvSpPr>
          <p:spPr bwMode="auto">
            <a:xfrm>
              <a:off x="4853" y="1296"/>
              <a:ext cx="165" cy="2592"/>
            </a:xfrm>
            <a:custGeom>
              <a:avLst/>
              <a:gdLst>
                <a:gd name="T0" fmla="*/ 74 w 165"/>
                <a:gd name="T1" fmla="*/ 0 h 2592"/>
                <a:gd name="T2" fmla="*/ 76 w 165"/>
                <a:gd name="T3" fmla="*/ 729 h 2592"/>
                <a:gd name="T4" fmla="*/ 165 w 165"/>
                <a:gd name="T5" fmla="*/ 759 h 2592"/>
                <a:gd name="T6" fmla="*/ 9 w 165"/>
                <a:gd name="T7" fmla="*/ 824 h 2592"/>
                <a:gd name="T8" fmla="*/ 76 w 165"/>
                <a:gd name="T9" fmla="*/ 860 h 2592"/>
                <a:gd name="T10" fmla="*/ 75 w 165"/>
                <a:gd name="T11" fmla="*/ 1664 h 2592"/>
                <a:gd name="T12" fmla="*/ 163 w 165"/>
                <a:gd name="T13" fmla="*/ 1694 h 2592"/>
                <a:gd name="T14" fmla="*/ 0 w 165"/>
                <a:gd name="T15" fmla="*/ 1760 h 2592"/>
                <a:gd name="T16" fmla="*/ 75 w 165"/>
                <a:gd name="T17" fmla="*/ 1799 h 2592"/>
                <a:gd name="T18" fmla="*/ 75 w 165"/>
                <a:gd name="T19" fmla="*/ 2592 h 259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65"/>
                <a:gd name="T31" fmla="*/ 0 h 2592"/>
                <a:gd name="T32" fmla="*/ 165 w 165"/>
                <a:gd name="T33" fmla="*/ 2592 h 259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65" h="2592">
                  <a:moveTo>
                    <a:pt x="74" y="0"/>
                  </a:moveTo>
                  <a:lnTo>
                    <a:pt x="76" y="729"/>
                  </a:lnTo>
                  <a:lnTo>
                    <a:pt x="165" y="759"/>
                  </a:lnTo>
                  <a:lnTo>
                    <a:pt x="9" y="824"/>
                  </a:lnTo>
                  <a:lnTo>
                    <a:pt x="76" y="860"/>
                  </a:lnTo>
                  <a:lnTo>
                    <a:pt x="75" y="1664"/>
                  </a:lnTo>
                  <a:lnTo>
                    <a:pt x="163" y="1694"/>
                  </a:lnTo>
                  <a:lnTo>
                    <a:pt x="0" y="1760"/>
                  </a:lnTo>
                  <a:lnTo>
                    <a:pt x="75" y="1799"/>
                  </a:lnTo>
                  <a:lnTo>
                    <a:pt x="75" y="2592"/>
                  </a:lnTo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8457" name="Freeform 45"/>
            <p:cNvSpPr>
              <a:spLocks/>
            </p:cNvSpPr>
            <p:nvPr/>
          </p:nvSpPr>
          <p:spPr bwMode="auto">
            <a:xfrm>
              <a:off x="5003" y="1296"/>
              <a:ext cx="163" cy="2592"/>
            </a:xfrm>
            <a:custGeom>
              <a:avLst/>
              <a:gdLst>
                <a:gd name="T0" fmla="*/ 73 w 163"/>
                <a:gd name="T1" fmla="*/ 0 h 2592"/>
                <a:gd name="T2" fmla="*/ 73 w 163"/>
                <a:gd name="T3" fmla="*/ 930 h 2592"/>
                <a:gd name="T4" fmla="*/ 163 w 163"/>
                <a:gd name="T5" fmla="*/ 965 h 2592"/>
                <a:gd name="T6" fmla="*/ 7 w 163"/>
                <a:gd name="T7" fmla="*/ 1026 h 2592"/>
                <a:gd name="T8" fmla="*/ 72 w 163"/>
                <a:gd name="T9" fmla="*/ 1065 h 2592"/>
                <a:gd name="T10" fmla="*/ 72 w 163"/>
                <a:gd name="T11" fmla="*/ 1733 h 2592"/>
                <a:gd name="T12" fmla="*/ 163 w 163"/>
                <a:gd name="T13" fmla="*/ 1760 h 2592"/>
                <a:gd name="T14" fmla="*/ 0 w 163"/>
                <a:gd name="T15" fmla="*/ 1827 h 2592"/>
                <a:gd name="T16" fmla="*/ 73 w 163"/>
                <a:gd name="T17" fmla="*/ 1874 h 2592"/>
                <a:gd name="T18" fmla="*/ 74 w 163"/>
                <a:gd name="T19" fmla="*/ 2592 h 259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63"/>
                <a:gd name="T31" fmla="*/ 0 h 2592"/>
                <a:gd name="T32" fmla="*/ 163 w 163"/>
                <a:gd name="T33" fmla="*/ 2592 h 259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63" h="2592">
                  <a:moveTo>
                    <a:pt x="73" y="0"/>
                  </a:moveTo>
                  <a:lnTo>
                    <a:pt x="73" y="930"/>
                  </a:lnTo>
                  <a:lnTo>
                    <a:pt x="163" y="965"/>
                  </a:lnTo>
                  <a:lnTo>
                    <a:pt x="7" y="1026"/>
                  </a:lnTo>
                  <a:lnTo>
                    <a:pt x="72" y="1065"/>
                  </a:lnTo>
                  <a:lnTo>
                    <a:pt x="72" y="1733"/>
                  </a:lnTo>
                  <a:lnTo>
                    <a:pt x="163" y="1760"/>
                  </a:lnTo>
                  <a:lnTo>
                    <a:pt x="0" y="1827"/>
                  </a:lnTo>
                  <a:lnTo>
                    <a:pt x="73" y="1874"/>
                  </a:lnTo>
                  <a:lnTo>
                    <a:pt x="74" y="2592"/>
                  </a:lnTo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8458" name="Freeform 46"/>
            <p:cNvSpPr>
              <a:spLocks/>
            </p:cNvSpPr>
            <p:nvPr/>
          </p:nvSpPr>
          <p:spPr bwMode="auto">
            <a:xfrm>
              <a:off x="5147" y="1296"/>
              <a:ext cx="169" cy="2592"/>
            </a:xfrm>
            <a:custGeom>
              <a:avLst/>
              <a:gdLst>
                <a:gd name="T0" fmla="*/ 77 w 169"/>
                <a:gd name="T1" fmla="*/ 0 h 2592"/>
                <a:gd name="T2" fmla="*/ 78 w 169"/>
                <a:gd name="T3" fmla="*/ 1122 h 2592"/>
                <a:gd name="T4" fmla="*/ 166 w 169"/>
                <a:gd name="T5" fmla="*/ 1154 h 2592"/>
                <a:gd name="T6" fmla="*/ 25 w 169"/>
                <a:gd name="T7" fmla="*/ 1218 h 2592"/>
                <a:gd name="T8" fmla="*/ 78 w 169"/>
                <a:gd name="T9" fmla="*/ 1247 h 2592"/>
                <a:gd name="T10" fmla="*/ 76 w 169"/>
                <a:gd name="T11" fmla="*/ 1827 h 2592"/>
                <a:gd name="T12" fmla="*/ 169 w 169"/>
                <a:gd name="T13" fmla="*/ 1854 h 2592"/>
                <a:gd name="T14" fmla="*/ 0 w 169"/>
                <a:gd name="T15" fmla="*/ 1923 h 2592"/>
                <a:gd name="T16" fmla="*/ 76 w 169"/>
                <a:gd name="T17" fmla="*/ 1964 h 2592"/>
                <a:gd name="T18" fmla="*/ 78 w 169"/>
                <a:gd name="T19" fmla="*/ 2592 h 259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69"/>
                <a:gd name="T31" fmla="*/ 0 h 2592"/>
                <a:gd name="T32" fmla="*/ 169 w 169"/>
                <a:gd name="T33" fmla="*/ 2592 h 259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69" h="2592">
                  <a:moveTo>
                    <a:pt x="77" y="0"/>
                  </a:moveTo>
                  <a:lnTo>
                    <a:pt x="78" y="1122"/>
                  </a:lnTo>
                  <a:lnTo>
                    <a:pt x="166" y="1154"/>
                  </a:lnTo>
                  <a:lnTo>
                    <a:pt x="25" y="1218"/>
                  </a:lnTo>
                  <a:lnTo>
                    <a:pt x="78" y="1247"/>
                  </a:lnTo>
                  <a:lnTo>
                    <a:pt x="76" y="1827"/>
                  </a:lnTo>
                  <a:lnTo>
                    <a:pt x="169" y="1854"/>
                  </a:lnTo>
                  <a:lnTo>
                    <a:pt x="0" y="1923"/>
                  </a:lnTo>
                  <a:lnTo>
                    <a:pt x="76" y="1964"/>
                  </a:lnTo>
                  <a:lnTo>
                    <a:pt x="78" y="2592"/>
                  </a:lnTo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8459" name="Freeform 47"/>
            <p:cNvSpPr>
              <a:spLocks/>
            </p:cNvSpPr>
            <p:nvPr/>
          </p:nvSpPr>
          <p:spPr bwMode="auto">
            <a:xfrm>
              <a:off x="5294" y="1296"/>
              <a:ext cx="171" cy="2592"/>
            </a:xfrm>
            <a:custGeom>
              <a:avLst/>
              <a:gdLst>
                <a:gd name="T0" fmla="*/ 76 w 171"/>
                <a:gd name="T1" fmla="*/ 0 h 2592"/>
                <a:gd name="T2" fmla="*/ 79 w 171"/>
                <a:gd name="T3" fmla="*/ 1316 h 2592"/>
                <a:gd name="T4" fmla="*/ 171 w 171"/>
                <a:gd name="T5" fmla="*/ 1353 h 2592"/>
                <a:gd name="T6" fmla="*/ 19 w 171"/>
                <a:gd name="T7" fmla="*/ 1415 h 2592"/>
                <a:gd name="T8" fmla="*/ 78 w 171"/>
                <a:gd name="T9" fmla="*/ 1451 h 2592"/>
                <a:gd name="T10" fmla="*/ 78 w 171"/>
                <a:gd name="T11" fmla="*/ 1949 h 2592"/>
                <a:gd name="T12" fmla="*/ 169 w 171"/>
                <a:gd name="T13" fmla="*/ 1979 h 2592"/>
                <a:gd name="T14" fmla="*/ 0 w 171"/>
                <a:gd name="T15" fmla="*/ 2046 h 2592"/>
                <a:gd name="T16" fmla="*/ 78 w 171"/>
                <a:gd name="T17" fmla="*/ 2085 h 2592"/>
                <a:gd name="T18" fmla="*/ 77 w 171"/>
                <a:gd name="T19" fmla="*/ 2592 h 259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71"/>
                <a:gd name="T31" fmla="*/ 0 h 2592"/>
                <a:gd name="T32" fmla="*/ 171 w 171"/>
                <a:gd name="T33" fmla="*/ 2592 h 259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71" h="2592">
                  <a:moveTo>
                    <a:pt x="76" y="0"/>
                  </a:moveTo>
                  <a:lnTo>
                    <a:pt x="79" y="1316"/>
                  </a:lnTo>
                  <a:lnTo>
                    <a:pt x="171" y="1353"/>
                  </a:lnTo>
                  <a:lnTo>
                    <a:pt x="19" y="1415"/>
                  </a:lnTo>
                  <a:lnTo>
                    <a:pt x="78" y="1451"/>
                  </a:lnTo>
                  <a:lnTo>
                    <a:pt x="78" y="1949"/>
                  </a:lnTo>
                  <a:lnTo>
                    <a:pt x="169" y="1979"/>
                  </a:lnTo>
                  <a:lnTo>
                    <a:pt x="0" y="2046"/>
                  </a:lnTo>
                  <a:lnTo>
                    <a:pt x="78" y="2085"/>
                  </a:lnTo>
                  <a:lnTo>
                    <a:pt x="77" y="2592"/>
                  </a:lnTo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8460" name="Freeform 48"/>
            <p:cNvSpPr>
              <a:spLocks/>
            </p:cNvSpPr>
            <p:nvPr/>
          </p:nvSpPr>
          <p:spPr bwMode="auto">
            <a:xfrm>
              <a:off x="4622" y="2884"/>
              <a:ext cx="84" cy="68"/>
            </a:xfrm>
            <a:custGeom>
              <a:avLst/>
              <a:gdLst>
                <a:gd name="T0" fmla="*/ 0 w 84"/>
                <a:gd name="T1" fmla="*/ 0 h 68"/>
                <a:gd name="T2" fmla="*/ 84 w 84"/>
                <a:gd name="T3" fmla="*/ 28 h 68"/>
                <a:gd name="T4" fmla="*/ 0 w 84"/>
                <a:gd name="T5" fmla="*/ 68 h 68"/>
                <a:gd name="T6" fmla="*/ 0 w 84"/>
                <a:gd name="T7" fmla="*/ 0 h 6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4"/>
                <a:gd name="T13" fmla="*/ 0 h 68"/>
                <a:gd name="T14" fmla="*/ 84 w 84"/>
                <a:gd name="T15" fmla="*/ 68 h 6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4" h="68">
                  <a:moveTo>
                    <a:pt x="0" y="0"/>
                  </a:moveTo>
                  <a:lnTo>
                    <a:pt x="84" y="28"/>
                  </a:lnTo>
                  <a:lnTo>
                    <a:pt x="0" y="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8461" name="Freeform 49"/>
            <p:cNvSpPr>
              <a:spLocks/>
            </p:cNvSpPr>
            <p:nvPr/>
          </p:nvSpPr>
          <p:spPr bwMode="auto">
            <a:xfrm>
              <a:off x="4772" y="2904"/>
              <a:ext cx="84" cy="68"/>
            </a:xfrm>
            <a:custGeom>
              <a:avLst/>
              <a:gdLst>
                <a:gd name="T0" fmla="*/ 0 w 84"/>
                <a:gd name="T1" fmla="*/ 0 h 68"/>
                <a:gd name="T2" fmla="*/ 84 w 84"/>
                <a:gd name="T3" fmla="*/ 28 h 68"/>
                <a:gd name="T4" fmla="*/ 0 w 84"/>
                <a:gd name="T5" fmla="*/ 68 h 68"/>
                <a:gd name="T6" fmla="*/ 0 w 84"/>
                <a:gd name="T7" fmla="*/ 0 h 6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4"/>
                <a:gd name="T13" fmla="*/ 0 h 68"/>
                <a:gd name="T14" fmla="*/ 84 w 84"/>
                <a:gd name="T15" fmla="*/ 68 h 6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4" h="68">
                  <a:moveTo>
                    <a:pt x="0" y="0"/>
                  </a:moveTo>
                  <a:lnTo>
                    <a:pt x="84" y="28"/>
                  </a:lnTo>
                  <a:lnTo>
                    <a:pt x="0" y="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8462" name="Freeform 50"/>
            <p:cNvSpPr>
              <a:spLocks/>
            </p:cNvSpPr>
            <p:nvPr/>
          </p:nvSpPr>
          <p:spPr bwMode="auto">
            <a:xfrm>
              <a:off x="4924" y="2962"/>
              <a:ext cx="84" cy="68"/>
            </a:xfrm>
            <a:custGeom>
              <a:avLst/>
              <a:gdLst>
                <a:gd name="T0" fmla="*/ 0 w 84"/>
                <a:gd name="T1" fmla="*/ 0 h 68"/>
                <a:gd name="T2" fmla="*/ 84 w 84"/>
                <a:gd name="T3" fmla="*/ 28 h 68"/>
                <a:gd name="T4" fmla="*/ 0 w 84"/>
                <a:gd name="T5" fmla="*/ 68 h 68"/>
                <a:gd name="T6" fmla="*/ 0 w 84"/>
                <a:gd name="T7" fmla="*/ 0 h 6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4"/>
                <a:gd name="T13" fmla="*/ 0 h 68"/>
                <a:gd name="T14" fmla="*/ 84 w 84"/>
                <a:gd name="T15" fmla="*/ 68 h 6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4" h="68">
                  <a:moveTo>
                    <a:pt x="0" y="0"/>
                  </a:moveTo>
                  <a:lnTo>
                    <a:pt x="84" y="28"/>
                  </a:lnTo>
                  <a:lnTo>
                    <a:pt x="0" y="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8463" name="Freeform 51"/>
            <p:cNvSpPr>
              <a:spLocks/>
            </p:cNvSpPr>
            <p:nvPr/>
          </p:nvSpPr>
          <p:spPr bwMode="auto">
            <a:xfrm>
              <a:off x="5080" y="3024"/>
              <a:ext cx="84" cy="68"/>
            </a:xfrm>
            <a:custGeom>
              <a:avLst/>
              <a:gdLst>
                <a:gd name="T0" fmla="*/ 0 w 84"/>
                <a:gd name="T1" fmla="*/ 0 h 68"/>
                <a:gd name="T2" fmla="*/ 84 w 84"/>
                <a:gd name="T3" fmla="*/ 28 h 68"/>
                <a:gd name="T4" fmla="*/ 0 w 84"/>
                <a:gd name="T5" fmla="*/ 68 h 68"/>
                <a:gd name="T6" fmla="*/ 0 w 84"/>
                <a:gd name="T7" fmla="*/ 0 h 6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4"/>
                <a:gd name="T13" fmla="*/ 0 h 68"/>
                <a:gd name="T14" fmla="*/ 84 w 84"/>
                <a:gd name="T15" fmla="*/ 68 h 6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4" h="68">
                  <a:moveTo>
                    <a:pt x="0" y="0"/>
                  </a:moveTo>
                  <a:lnTo>
                    <a:pt x="84" y="28"/>
                  </a:lnTo>
                  <a:lnTo>
                    <a:pt x="0" y="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8464" name="Freeform 52"/>
            <p:cNvSpPr>
              <a:spLocks/>
            </p:cNvSpPr>
            <p:nvPr/>
          </p:nvSpPr>
          <p:spPr bwMode="auto">
            <a:xfrm>
              <a:off x="5218" y="3124"/>
              <a:ext cx="84" cy="68"/>
            </a:xfrm>
            <a:custGeom>
              <a:avLst/>
              <a:gdLst>
                <a:gd name="T0" fmla="*/ 0 w 84"/>
                <a:gd name="T1" fmla="*/ 0 h 68"/>
                <a:gd name="T2" fmla="*/ 84 w 84"/>
                <a:gd name="T3" fmla="*/ 28 h 68"/>
                <a:gd name="T4" fmla="*/ 0 w 84"/>
                <a:gd name="T5" fmla="*/ 68 h 68"/>
                <a:gd name="T6" fmla="*/ 0 w 84"/>
                <a:gd name="T7" fmla="*/ 0 h 6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4"/>
                <a:gd name="T13" fmla="*/ 0 h 68"/>
                <a:gd name="T14" fmla="*/ 84 w 84"/>
                <a:gd name="T15" fmla="*/ 68 h 6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4" h="68">
                  <a:moveTo>
                    <a:pt x="0" y="0"/>
                  </a:moveTo>
                  <a:lnTo>
                    <a:pt x="84" y="28"/>
                  </a:lnTo>
                  <a:lnTo>
                    <a:pt x="0" y="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8465" name="Freeform 53"/>
            <p:cNvSpPr>
              <a:spLocks/>
            </p:cNvSpPr>
            <p:nvPr/>
          </p:nvSpPr>
          <p:spPr bwMode="auto">
            <a:xfrm>
              <a:off x="5366" y="3246"/>
              <a:ext cx="84" cy="68"/>
            </a:xfrm>
            <a:custGeom>
              <a:avLst/>
              <a:gdLst>
                <a:gd name="T0" fmla="*/ 0 w 84"/>
                <a:gd name="T1" fmla="*/ 0 h 68"/>
                <a:gd name="T2" fmla="*/ 84 w 84"/>
                <a:gd name="T3" fmla="*/ 28 h 68"/>
                <a:gd name="T4" fmla="*/ 0 w 84"/>
                <a:gd name="T5" fmla="*/ 68 h 68"/>
                <a:gd name="T6" fmla="*/ 0 w 84"/>
                <a:gd name="T7" fmla="*/ 0 h 6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4"/>
                <a:gd name="T13" fmla="*/ 0 h 68"/>
                <a:gd name="T14" fmla="*/ 84 w 84"/>
                <a:gd name="T15" fmla="*/ 68 h 6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4" h="68">
                  <a:moveTo>
                    <a:pt x="0" y="0"/>
                  </a:moveTo>
                  <a:lnTo>
                    <a:pt x="84" y="28"/>
                  </a:lnTo>
                  <a:lnTo>
                    <a:pt x="0" y="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8466" name="Freeform 54"/>
            <p:cNvSpPr>
              <a:spLocks/>
            </p:cNvSpPr>
            <p:nvPr/>
          </p:nvSpPr>
          <p:spPr bwMode="auto">
            <a:xfrm>
              <a:off x="4632" y="1630"/>
              <a:ext cx="84" cy="68"/>
            </a:xfrm>
            <a:custGeom>
              <a:avLst/>
              <a:gdLst>
                <a:gd name="T0" fmla="*/ 0 w 84"/>
                <a:gd name="T1" fmla="*/ 0 h 68"/>
                <a:gd name="T2" fmla="*/ 84 w 84"/>
                <a:gd name="T3" fmla="*/ 28 h 68"/>
                <a:gd name="T4" fmla="*/ 0 w 84"/>
                <a:gd name="T5" fmla="*/ 68 h 68"/>
                <a:gd name="T6" fmla="*/ 0 w 84"/>
                <a:gd name="T7" fmla="*/ 0 h 6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4"/>
                <a:gd name="T13" fmla="*/ 0 h 68"/>
                <a:gd name="T14" fmla="*/ 84 w 84"/>
                <a:gd name="T15" fmla="*/ 68 h 6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4" h="68">
                  <a:moveTo>
                    <a:pt x="0" y="0"/>
                  </a:moveTo>
                  <a:lnTo>
                    <a:pt x="84" y="28"/>
                  </a:lnTo>
                  <a:lnTo>
                    <a:pt x="0" y="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8467" name="Freeform 55"/>
            <p:cNvSpPr>
              <a:spLocks/>
            </p:cNvSpPr>
            <p:nvPr/>
          </p:nvSpPr>
          <p:spPr bwMode="auto">
            <a:xfrm>
              <a:off x="4778" y="1832"/>
              <a:ext cx="84" cy="68"/>
            </a:xfrm>
            <a:custGeom>
              <a:avLst/>
              <a:gdLst>
                <a:gd name="T0" fmla="*/ 0 w 84"/>
                <a:gd name="T1" fmla="*/ 0 h 68"/>
                <a:gd name="T2" fmla="*/ 84 w 84"/>
                <a:gd name="T3" fmla="*/ 28 h 68"/>
                <a:gd name="T4" fmla="*/ 0 w 84"/>
                <a:gd name="T5" fmla="*/ 68 h 68"/>
                <a:gd name="T6" fmla="*/ 0 w 84"/>
                <a:gd name="T7" fmla="*/ 0 h 6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4"/>
                <a:gd name="T13" fmla="*/ 0 h 68"/>
                <a:gd name="T14" fmla="*/ 84 w 84"/>
                <a:gd name="T15" fmla="*/ 68 h 6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4" h="68">
                  <a:moveTo>
                    <a:pt x="0" y="0"/>
                  </a:moveTo>
                  <a:lnTo>
                    <a:pt x="84" y="28"/>
                  </a:lnTo>
                  <a:lnTo>
                    <a:pt x="0" y="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8468" name="Freeform 56"/>
            <p:cNvSpPr>
              <a:spLocks/>
            </p:cNvSpPr>
            <p:nvPr/>
          </p:nvSpPr>
          <p:spPr bwMode="auto">
            <a:xfrm>
              <a:off x="4932" y="2028"/>
              <a:ext cx="84" cy="68"/>
            </a:xfrm>
            <a:custGeom>
              <a:avLst/>
              <a:gdLst>
                <a:gd name="T0" fmla="*/ 0 w 84"/>
                <a:gd name="T1" fmla="*/ 0 h 68"/>
                <a:gd name="T2" fmla="*/ 84 w 84"/>
                <a:gd name="T3" fmla="*/ 28 h 68"/>
                <a:gd name="T4" fmla="*/ 0 w 84"/>
                <a:gd name="T5" fmla="*/ 68 h 68"/>
                <a:gd name="T6" fmla="*/ 0 w 84"/>
                <a:gd name="T7" fmla="*/ 0 h 6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4"/>
                <a:gd name="T13" fmla="*/ 0 h 68"/>
                <a:gd name="T14" fmla="*/ 84 w 84"/>
                <a:gd name="T15" fmla="*/ 68 h 6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4" h="68">
                  <a:moveTo>
                    <a:pt x="0" y="0"/>
                  </a:moveTo>
                  <a:lnTo>
                    <a:pt x="84" y="28"/>
                  </a:lnTo>
                  <a:lnTo>
                    <a:pt x="0" y="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8469" name="Freeform 57"/>
            <p:cNvSpPr>
              <a:spLocks/>
            </p:cNvSpPr>
            <p:nvPr/>
          </p:nvSpPr>
          <p:spPr bwMode="auto">
            <a:xfrm>
              <a:off x="5082" y="2236"/>
              <a:ext cx="84" cy="68"/>
            </a:xfrm>
            <a:custGeom>
              <a:avLst/>
              <a:gdLst>
                <a:gd name="T0" fmla="*/ 0 w 84"/>
                <a:gd name="T1" fmla="*/ 0 h 68"/>
                <a:gd name="T2" fmla="*/ 84 w 84"/>
                <a:gd name="T3" fmla="*/ 28 h 68"/>
                <a:gd name="T4" fmla="*/ 0 w 84"/>
                <a:gd name="T5" fmla="*/ 68 h 68"/>
                <a:gd name="T6" fmla="*/ 0 w 84"/>
                <a:gd name="T7" fmla="*/ 0 h 6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4"/>
                <a:gd name="T13" fmla="*/ 0 h 68"/>
                <a:gd name="T14" fmla="*/ 84 w 84"/>
                <a:gd name="T15" fmla="*/ 68 h 6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4" h="68">
                  <a:moveTo>
                    <a:pt x="0" y="0"/>
                  </a:moveTo>
                  <a:lnTo>
                    <a:pt x="84" y="28"/>
                  </a:lnTo>
                  <a:lnTo>
                    <a:pt x="0" y="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8470" name="Freeform 58"/>
            <p:cNvSpPr>
              <a:spLocks/>
            </p:cNvSpPr>
            <p:nvPr/>
          </p:nvSpPr>
          <p:spPr bwMode="auto">
            <a:xfrm>
              <a:off x="5224" y="2424"/>
              <a:ext cx="84" cy="68"/>
            </a:xfrm>
            <a:custGeom>
              <a:avLst/>
              <a:gdLst>
                <a:gd name="T0" fmla="*/ 0 w 84"/>
                <a:gd name="T1" fmla="*/ 0 h 68"/>
                <a:gd name="T2" fmla="*/ 84 w 84"/>
                <a:gd name="T3" fmla="*/ 28 h 68"/>
                <a:gd name="T4" fmla="*/ 0 w 84"/>
                <a:gd name="T5" fmla="*/ 68 h 68"/>
                <a:gd name="T6" fmla="*/ 0 w 84"/>
                <a:gd name="T7" fmla="*/ 0 h 6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4"/>
                <a:gd name="T13" fmla="*/ 0 h 68"/>
                <a:gd name="T14" fmla="*/ 84 w 84"/>
                <a:gd name="T15" fmla="*/ 68 h 6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4" h="68">
                  <a:moveTo>
                    <a:pt x="0" y="0"/>
                  </a:moveTo>
                  <a:lnTo>
                    <a:pt x="84" y="28"/>
                  </a:lnTo>
                  <a:lnTo>
                    <a:pt x="0" y="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8471" name="Freeform 59"/>
            <p:cNvSpPr>
              <a:spLocks/>
            </p:cNvSpPr>
            <p:nvPr/>
          </p:nvSpPr>
          <p:spPr bwMode="auto">
            <a:xfrm>
              <a:off x="5372" y="2620"/>
              <a:ext cx="84" cy="68"/>
            </a:xfrm>
            <a:custGeom>
              <a:avLst/>
              <a:gdLst>
                <a:gd name="T0" fmla="*/ 0 w 84"/>
                <a:gd name="T1" fmla="*/ 0 h 68"/>
                <a:gd name="T2" fmla="*/ 84 w 84"/>
                <a:gd name="T3" fmla="*/ 28 h 68"/>
                <a:gd name="T4" fmla="*/ 0 w 84"/>
                <a:gd name="T5" fmla="*/ 68 h 68"/>
                <a:gd name="T6" fmla="*/ 0 w 84"/>
                <a:gd name="T7" fmla="*/ 0 h 6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4"/>
                <a:gd name="T13" fmla="*/ 0 h 68"/>
                <a:gd name="T14" fmla="*/ 84 w 84"/>
                <a:gd name="T15" fmla="*/ 68 h 6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4" h="68">
                  <a:moveTo>
                    <a:pt x="0" y="0"/>
                  </a:moveTo>
                  <a:lnTo>
                    <a:pt x="84" y="28"/>
                  </a:lnTo>
                  <a:lnTo>
                    <a:pt x="0" y="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8472" name="Text Box 60"/>
            <p:cNvSpPr txBox="1">
              <a:spLocks noChangeArrowheads="1"/>
            </p:cNvSpPr>
            <p:nvPr/>
          </p:nvSpPr>
          <p:spPr bwMode="auto">
            <a:xfrm rot="16200000">
              <a:off x="3775" y="2281"/>
              <a:ext cx="1111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 b="1" dirty="0" smtClean="0"/>
                <a:t>Two-</a:t>
              </a:r>
              <a:r>
                <a:rPr lang="en-US" altLang="en-US" sz="1200" b="1" dirty="0" smtClean="0"/>
                <a:t>Way </a:t>
              </a:r>
              <a:r>
                <a:rPr lang="en-US" altLang="en-US" sz="1200" b="1" dirty="0"/>
                <a:t>Travel Time</a:t>
              </a:r>
            </a:p>
          </p:txBody>
        </p:sp>
        <p:sp>
          <p:nvSpPr>
            <p:cNvPr id="18473" name="Text Box 61"/>
            <p:cNvSpPr txBox="1">
              <a:spLocks noChangeArrowheads="1"/>
            </p:cNvSpPr>
            <p:nvPr/>
          </p:nvSpPr>
          <p:spPr bwMode="auto">
            <a:xfrm>
              <a:off x="4169" y="960"/>
              <a:ext cx="883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 b="1" dirty="0"/>
                <a:t>Offset (Distance)</a:t>
              </a:r>
            </a:p>
          </p:txBody>
        </p:sp>
        <p:sp>
          <p:nvSpPr>
            <p:cNvPr id="18474" name="Line 62"/>
            <p:cNvSpPr>
              <a:spLocks noChangeShapeType="1"/>
            </p:cNvSpPr>
            <p:nvPr/>
          </p:nvSpPr>
          <p:spPr bwMode="auto">
            <a:xfrm rot="-5400000">
              <a:off x="5012" y="763"/>
              <a:ext cx="0" cy="106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18475" name="Group 63"/>
            <p:cNvGrpSpPr>
              <a:grpSpLocks/>
            </p:cNvGrpSpPr>
            <p:nvPr/>
          </p:nvGrpSpPr>
          <p:grpSpPr bwMode="auto">
            <a:xfrm>
              <a:off x="4535" y="1136"/>
              <a:ext cx="936" cy="156"/>
              <a:chOff x="1844" y="1446"/>
              <a:chExt cx="1629" cy="156"/>
            </a:xfrm>
          </p:grpSpPr>
          <p:sp>
            <p:nvSpPr>
              <p:cNvPr id="18478" name="Text Box 64"/>
              <p:cNvSpPr txBox="1">
                <a:spLocks noChangeArrowheads="1"/>
              </p:cNvSpPr>
              <p:nvPr/>
            </p:nvSpPr>
            <p:spPr bwMode="auto">
              <a:xfrm>
                <a:off x="1844" y="1446"/>
                <a:ext cx="379" cy="1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 b="1" dirty="0"/>
                  <a:t>R1</a:t>
                </a:r>
              </a:p>
            </p:txBody>
          </p:sp>
          <p:sp>
            <p:nvSpPr>
              <p:cNvPr id="18479" name="Text Box 65"/>
              <p:cNvSpPr txBox="1">
                <a:spLocks noChangeArrowheads="1"/>
              </p:cNvSpPr>
              <p:nvPr/>
            </p:nvSpPr>
            <p:spPr bwMode="auto">
              <a:xfrm>
                <a:off x="2156" y="1446"/>
                <a:ext cx="379" cy="1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 b="1" dirty="0"/>
                  <a:t>R2</a:t>
                </a:r>
              </a:p>
            </p:txBody>
          </p:sp>
          <p:sp>
            <p:nvSpPr>
              <p:cNvPr id="18480" name="Text Box 66"/>
              <p:cNvSpPr txBox="1">
                <a:spLocks noChangeArrowheads="1"/>
              </p:cNvSpPr>
              <p:nvPr/>
            </p:nvSpPr>
            <p:spPr bwMode="auto">
              <a:xfrm>
                <a:off x="2469" y="1448"/>
                <a:ext cx="379" cy="1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 b="1" dirty="0"/>
                  <a:t>R3</a:t>
                </a:r>
              </a:p>
            </p:txBody>
          </p:sp>
          <p:sp>
            <p:nvSpPr>
              <p:cNvPr id="18481" name="Text Box 67"/>
              <p:cNvSpPr txBox="1">
                <a:spLocks noChangeArrowheads="1"/>
              </p:cNvSpPr>
              <p:nvPr/>
            </p:nvSpPr>
            <p:spPr bwMode="auto">
              <a:xfrm>
                <a:off x="2780" y="1448"/>
                <a:ext cx="380" cy="1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 b="1" dirty="0"/>
                  <a:t>R4</a:t>
                </a:r>
              </a:p>
            </p:txBody>
          </p:sp>
          <p:sp>
            <p:nvSpPr>
              <p:cNvPr id="18482" name="Text Box 68"/>
              <p:cNvSpPr txBox="1">
                <a:spLocks noChangeArrowheads="1"/>
              </p:cNvSpPr>
              <p:nvPr/>
            </p:nvSpPr>
            <p:spPr bwMode="auto">
              <a:xfrm>
                <a:off x="3093" y="1446"/>
                <a:ext cx="380" cy="1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 b="1" dirty="0"/>
                  <a:t>R5</a:t>
                </a:r>
              </a:p>
            </p:txBody>
          </p:sp>
        </p:grpSp>
        <p:sp>
          <p:nvSpPr>
            <p:cNvPr id="18476" name="Text Box 69"/>
            <p:cNvSpPr txBox="1">
              <a:spLocks noChangeArrowheads="1"/>
            </p:cNvSpPr>
            <p:nvPr/>
          </p:nvSpPr>
          <p:spPr bwMode="auto">
            <a:xfrm>
              <a:off x="4961" y="1714"/>
              <a:ext cx="717" cy="1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 b="1" dirty="0">
                  <a:solidFill>
                    <a:srgbClr val="FF0000"/>
                  </a:solidFill>
                </a:rPr>
                <a:t>Direct Arrival</a:t>
              </a:r>
            </a:p>
          </p:txBody>
        </p:sp>
        <p:sp>
          <p:nvSpPr>
            <p:cNvPr id="18477" name="Text Box 70"/>
            <p:cNvSpPr txBox="1">
              <a:spLocks noChangeArrowheads="1"/>
            </p:cNvSpPr>
            <p:nvPr/>
          </p:nvSpPr>
          <p:spPr bwMode="auto">
            <a:xfrm>
              <a:off x="4595" y="3248"/>
              <a:ext cx="580" cy="1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 b="1" dirty="0">
                  <a:solidFill>
                    <a:schemeClr val="accent2"/>
                  </a:solidFill>
                </a:rPr>
                <a:t>Reflection</a:t>
              </a:r>
            </a:p>
          </p:txBody>
        </p:sp>
      </p:grpSp>
      <p:sp>
        <p:nvSpPr>
          <p:cNvPr id="18440" name="Text Box 71"/>
          <p:cNvSpPr txBox="1">
            <a:spLocks noChangeArrowheads="1"/>
          </p:cNvSpPr>
          <p:nvPr/>
        </p:nvSpPr>
        <p:spPr bwMode="auto">
          <a:xfrm>
            <a:off x="566738" y="4756150"/>
            <a:ext cx="4389437" cy="12834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4163" indent="-284163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95000"/>
              </a:lnSpc>
              <a:spcBef>
                <a:spcPct val="50000"/>
              </a:spcBef>
            </a:pPr>
            <a:r>
              <a:rPr lang="en-US" altLang="en-US" sz="1800" dirty="0">
                <a:latin typeface="Tahoma" panose="020B0604030504040204" pitchFamily="34" charset="0"/>
              </a:rPr>
              <a:t>A shot record shows all the traces (with different offsets) for a single shot</a:t>
            </a:r>
          </a:p>
          <a:p>
            <a:pPr>
              <a:lnSpc>
                <a:spcPct val="95000"/>
              </a:lnSpc>
              <a:spcBef>
                <a:spcPct val="50000"/>
              </a:spcBef>
            </a:pPr>
            <a:r>
              <a:rPr lang="en-US" altLang="en-US" sz="1800" dirty="0">
                <a:latin typeface="Tahoma" panose="020B0604030504040204" pitchFamily="34" charset="0"/>
              </a:rPr>
              <a:t>This is what we collect in the field during acquisition</a:t>
            </a:r>
          </a:p>
        </p:txBody>
      </p:sp>
      <p:grpSp>
        <p:nvGrpSpPr>
          <p:cNvPr id="18441" name="Group 72"/>
          <p:cNvGrpSpPr>
            <a:grpSpLocks/>
          </p:cNvGrpSpPr>
          <p:nvPr/>
        </p:nvGrpSpPr>
        <p:grpSpPr bwMode="auto">
          <a:xfrm>
            <a:off x="492125" y="2557463"/>
            <a:ext cx="296863" cy="304800"/>
            <a:chOff x="-212" y="1830"/>
            <a:chExt cx="187" cy="192"/>
          </a:xfrm>
        </p:grpSpPr>
        <p:sp>
          <p:nvSpPr>
            <p:cNvPr id="18449" name="Oval 73"/>
            <p:cNvSpPr>
              <a:spLocks noChangeArrowheads="1"/>
            </p:cNvSpPr>
            <p:nvPr/>
          </p:nvSpPr>
          <p:spPr bwMode="auto">
            <a:xfrm>
              <a:off x="-201" y="1844"/>
              <a:ext cx="164" cy="16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dirty="0"/>
            </a:p>
          </p:txBody>
        </p:sp>
        <p:sp>
          <p:nvSpPr>
            <p:cNvPr id="18450" name="Text Box 74"/>
            <p:cNvSpPr txBox="1">
              <a:spLocks noChangeArrowheads="1"/>
            </p:cNvSpPr>
            <p:nvPr/>
          </p:nvSpPr>
          <p:spPr bwMode="auto">
            <a:xfrm>
              <a:off x="-212" y="1830"/>
              <a:ext cx="187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400" b="1" dirty="0">
                  <a:latin typeface="Tahoma" panose="020B0604030504040204" pitchFamily="34" charset="0"/>
                </a:rPr>
                <a:t>1</a:t>
              </a:r>
            </a:p>
          </p:txBody>
        </p:sp>
      </p:grpSp>
      <p:grpSp>
        <p:nvGrpSpPr>
          <p:cNvPr id="18442" name="Group 75"/>
          <p:cNvGrpSpPr>
            <a:grpSpLocks/>
          </p:cNvGrpSpPr>
          <p:nvPr/>
        </p:nvGrpSpPr>
        <p:grpSpPr bwMode="auto">
          <a:xfrm>
            <a:off x="487363" y="3124200"/>
            <a:ext cx="296862" cy="304800"/>
            <a:chOff x="-212" y="1830"/>
            <a:chExt cx="187" cy="192"/>
          </a:xfrm>
        </p:grpSpPr>
        <p:sp>
          <p:nvSpPr>
            <p:cNvPr id="18447" name="Oval 76"/>
            <p:cNvSpPr>
              <a:spLocks noChangeArrowheads="1"/>
            </p:cNvSpPr>
            <p:nvPr/>
          </p:nvSpPr>
          <p:spPr bwMode="auto">
            <a:xfrm>
              <a:off x="-201" y="1844"/>
              <a:ext cx="164" cy="16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dirty="0"/>
            </a:p>
          </p:txBody>
        </p:sp>
        <p:sp>
          <p:nvSpPr>
            <p:cNvPr id="18448" name="Text Box 77"/>
            <p:cNvSpPr txBox="1">
              <a:spLocks noChangeArrowheads="1"/>
            </p:cNvSpPr>
            <p:nvPr/>
          </p:nvSpPr>
          <p:spPr bwMode="auto">
            <a:xfrm>
              <a:off x="-212" y="1830"/>
              <a:ext cx="187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400" b="1" dirty="0">
                  <a:latin typeface="Tahoma" panose="020B0604030504040204" pitchFamily="34" charset="0"/>
                </a:rPr>
                <a:t>2</a:t>
              </a:r>
            </a:p>
          </p:txBody>
        </p:sp>
      </p:grpSp>
      <p:grpSp>
        <p:nvGrpSpPr>
          <p:cNvPr id="18443" name="Group 78"/>
          <p:cNvGrpSpPr>
            <a:grpSpLocks/>
          </p:cNvGrpSpPr>
          <p:nvPr/>
        </p:nvGrpSpPr>
        <p:grpSpPr bwMode="auto">
          <a:xfrm>
            <a:off x="496888" y="3810000"/>
            <a:ext cx="296862" cy="304800"/>
            <a:chOff x="-212" y="1830"/>
            <a:chExt cx="187" cy="192"/>
          </a:xfrm>
        </p:grpSpPr>
        <p:sp>
          <p:nvSpPr>
            <p:cNvPr id="18445" name="Oval 79"/>
            <p:cNvSpPr>
              <a:spLocks noChangeArrowheads="1"/>
            </p:cNvSpPr>
            <p:nvPr/>
          </p:nvSpPr>
          <p:spPr bwMode="auto">
            <a:xfrm>
              <a:off x="-201" y="1844"/>
              <a:ext cx="164" cy="16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dirty="0"/>
            </a:p>
          </p:txBody>
        </p:sp>
        <p:sp>
          <p:nvSpPr>
            <p:cNvPr id="18446" name="Text Box 80"/>
            <p:cNvSpPr txBox="1">
              <a:spLocks noChangeArrowheads="1"/>
            </p:cNvSpPr>
            <p:nvPr/>
          </p:nvSpPr>
          <p:spPr bwMode="auto">
            <a:xfrm>
              <a:off x="-212" y="1830"/>
              <a:ext cx="187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400" b="1" dirty="0">
                  <a:latin typeface="Tahoma" panose="020B0604030504040204" pitchFamily="34" charset="0"/>
                </a:rPr>
                <a:t>3</a:t>
              </a:r>
            </a:p>
          </p:txBody>
        </p:sp>
      </p:grpSp>
      <p:sp>
        <p:nvSpPr>
          <p:cNvPr id="18444" name="Rectangle 81"/>
          <p:cNvSpPr>
            <a:spLocks noChangeArrowheads="1"/>
          </p:cNvSpPr>
          <p:nvPr/>
        </p:nvSpPr>
        <p:spPr bwMode="auto">
          <a:xfrm>
            <a:off x="6310313" y="941388"/>
            <a:ext cx="173831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2000" b="1" dirty="0">
                <a:latin typeface="Tahoma" panose="020B0604030504040204" pitchFamily="34" charset="0"/>
              </a:rPr>
              <a:t>Shot Record</a:t>
            </a:r>
          </a:p>
        </p:txBody>
      </p:sp>
      <p:grpSp>
        <p:nvGrpSpPr>
          <p:cNvPr id="82" name="Group 78"/>
          <p:cNvGrpSpPr>
            <a:grpSpLocks/>
          </p:cNvGrpSpPr>
          <p:nvPr/>
        </p:nvGrpSpPr>
        <p:grpSpPr bwMode="auto">
          <a:xfrm>
            <a:off x="8083551" y="5185895"/>
            <a:ext cx="296862" cy="304800"/>
            <a:chOff x="-212" y="1830"/>
            <a:chExt cx="187" cy="192"/>
          </a:xfrm>
        </p:grpSpPr>
        <p:sp>
          <p:nvSpPr>
            <p:cNvPr id="83" name="Oval 79"/>
            <p:cNvSpPr>
              <a:spLocks noChangeArrowheads="1"/>
            </p:cNvSpPr>
            <p:nvPr/>
          </p:nvSpPr>
          <p:spPr bwMode="auto">
            <a:xfrm>
              <a:off x="-201" y="1844"/>
              <a:ext cx="164" cy="16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dirty="0"/>
            </a:p>
          </p:txBody>
        </p:sp>
        <p:sp>
          <p:nvSpPr>
            <p:cNvPr id="84" name="Text Box 80"/>
            <p:cNvSpPr txBox="1">
              <a:spLocks noChangeArrowheads="1"/>
            </p:cNvSpPr>
            <p:nvPr/>
          </p:nvSpPr>
          <p:spPr bwMode="auto">
            <a:xfrm>
              <a:off x="-212" y="1830"/>
              <a:ext cx="187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400" b="1" dirty="0">
                  <a:latin typeface="Tahoma" panose="020B0604030504040204" pitchFamily="34" charset="0"/>
                </a:rPr>
                <a:t>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374890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Rectangle 2"/>
          <p:cNvSpPr>
            <a:spLocks noChangeArrowheads="1"/>
          </p:cNvSpPr>
          <p:nvPr/>
        </p:nvSpPr>
        <p:spPr bwMode="auto">
          <a:xfrm>
            <a:off x="5934075" y="1419225"/>
            <a:ext cx="2446338" cy="4965700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/>
          </a:p>
        </p:txBody>
      </p:sp>
      <p:sp>
        <p:nvSpPr>
          <p:cNvPr id="19461" name="Rectangle 3"/>
          <p:cNvSpPr>
            <a:spLocks noChangeArrowheads="1"/>
          </p:cNvSpPr>
          <p:nvPr/>
        </p:nvSpPr>
        <p:spPr bwMode="auto">
          <a:xfrm>
            <a:off x="498475" y="1301750"/>
            <a:ext cx="5129213" cy="3217863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/>
          </a:p>
        </p:txBody>
      </p:sp>
      <p:sp>
        <p:nvSpPr>
          <p:cNvPr id="1946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A CMP Gather</a:t>
            </a:r>
          </a:p>
        </p:txBody>
      </p:sp>
      <p:sp>
        <p:nvSpPr>
          <p:cNvPr id="19463" name="Freeform 5"/>
          <p:cNvSpPr>
            <a:spLocks/>
          </p:cNvSpPr>
          <p:nvPr/>
        </p:nvSpPr>
        <p:spPr bwMode="auto">
          <a:xfrm flipH="1">
            <a:off x="492125" y="3938588"/>
            <a:ext cx="5135563" cy="577850"/>
          </a:xfrm>
          <a:custGeom>
            <a:avLst/>
            <a:gdLst>
              <a:gd name="T0" fmla="*/ 1659620 w 2163"/>
              <a:gd name="T1" fmla="*/ 23707 h 585"/>
              <a:gd name="T2" fmla="*/ 2065621 w 2163"/>
              <a:gd name="T3" fmla="*/ 29633 h 585"/>
              <a:gd name="T4" fmla="*/ 2414640 w 2163"/>
              <a:gd name="T5" fmla="*/ 29633 h 585"/>
              <a:gd name="T6" fmla="*/ 2599834 w 2163"/>
              <a:gd name="T7" fmla="*/ 47413 h 585"/>
              <a:gd name="T8" fmla="*/ 2870502 w 2163"/>
              <a:gd name="T9" fmla="*/ 53340 h 585"/>
              <a:gd name="T10" fmla="*/ 3012958 w 2163"/>
              <a:gd name="T11" fmla="*/ 53340 h 585"/>
              <a:gd name="T12" fmla="*/ 3290749 w 2163"/>
              <a:gd name="T13" fmla="*/ 47413 h 585"/>
              <a:gd name="T14" fmla="*/ 3931804 w 2163"/>
              <a:gd name="T15" fmla="*/ 20743 h 585"/>
              <a:gd name="T16" fmla="*/ 4451770 w 2163"/>
              <a:gd name="T17" fmla="*/ 26670 h 585"/>
              <a:gd name="T18" fmla="*/ 4793666 w 2163"/>
              <a:gd name="T19" fmla="*/ 35560 h 585"/>
              <a:gd name="T20" fmla="*/ 5135563 w 2163"/>
              <a:gd name="T21" fmla="*/ 11853 h 585"/>
              <a:gd name="T22" fmla="*/ 5135563 w 2163"/>
              <a:gd name="T23" fmla="*/ 577850 h 585"/>
              <a:gd name="T24" fmla="*/ 0 w 2163"/>
              <a:gd name="T25" fmla="*/ 577850 h 585"/>
              <a:gd name="T26" fmla="*/ 0 w 2163"/>
              <a:gd name="T27" fmla="*/ 0 h 585"/>
              <a:gd name="T28" fmla="*/ 363264 w 2163"/>
              <a:gd name="T29" fmla="*/ 8890 h 585"/>
              <a:gd name="T30" fmla="*/ 947337 w 2163"/>
              <a:gd name="T31" fmla="*/ 20743 h 585"/>
              <a:gd name="T32" fmla="*/ 1339093 w 2163"/>
              <a:gd name="T33" fmla="*/ 29633 h 585"/>
              <a:gd name="T34" fmla="*/ 1659620 w 2163"/>
              <a:gd name="T35" fmla="*/ 23707 h 585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2163"/>
              <a:gd name="T55" fmla="*/ 0 h 585"/>
              <a:gd name="T56" fmla="*/ 2163 w 2163"/>
              <a:gd name="T57" fmla="*/ 585 h 585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2163" h="585">
                <a:moveTo>
                  <a:pt x="699" y="24"/>
                </a:moveTo>
                <a:lnTo>
                  <a:pt x="870" y="30"/>
                </a:lnTo>
                <a:lnTo>
                  <a:pt x="1017" y="30"/>
                </a:lnTo>
                <a:lnTo>
                  <a:pt x="1095" y="48"/>
                </a:lnTo>
                <a:lnTo>
                  <a:pt x="1209" y="54"/>
                </a:lnTo>
                <a:lnTo>
                  <a:pt x="1269" y="54"/>
                </a:lnTo>
                <a:lnTo>
                  <a:pt x="1386" y="48"/>
                </a:lnTo>
                <a:lnTo>
                  <a:pt x="1656" y="21"/>
                </a:lnTo>
                <a:lnTo>
                  <a:pt x="1875" y="27"/>
                </a:lnTo>
                <a:lnTo>
                  <a:pt x="2019" y="36"/>
                </a:lnTo>
                <a:lnTo>
                  <a:pt x="2163" y="12"/>
                </a:lnTo>
                <a:lnTo>
                  <a:pt x="2163" y="585"/>
                </a:lnTo>
                <a:lnTo>
                  <a:pt x="0" y="585"/>
                </a:lnTo>
                <a:lnTo>
                  <a:pt x="0" y="0"/>
                </a:lnTo>
                <a:lnTo>
                  <a:pt x="153" y="9"/>
                </a:lnTo>
                <a:lnTo>
                  <a:pt x="399" y="21"/>
                </a:lnTo>
                <a:lnTo>
                  <a:pt x="564" y="30"/>
                </a:lnTo>
                <a:lnTo>
                  <a:pt x="699" y="24"/>
                </a:lnTo>
                <a:close/>
              </a:path>
            </a:pathLst>
          </a:cu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9464" name="Rectangle 6"/>
          <p:cNvSpPr>
            <a:spLocks noChangeArrowheads="1"/>
          </p:cNvSpPr>
          <p:nvPr/>
        </p:nvSpPr>
        <p:spPr bwMode="auto">
          <a:xfrm>
            <a:off x="3027363" y="3921125"/>
            <a:ext cx="163512" cy="130175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/>
          </a:p>
        </p:txBody>
      </p:sp>
      <p:sp>
        <p:nvSpPr>
          <p:cNvPr id="19465" name="Freeform 7"/>
          <p:cNvSpPr>
            <a:spLocks/>
          </p:cNvSpPr>
          <p:nvPr/>
        </p:nvSpPr>
        <p:spPr bwMode="auto">
          <a:xfrm>
            <a:off x="498475" y="2193924"/>
            <a:ext cx="5129213" cy="519113"/>
          </a:xfrm>
          <a:custGeom>
            <a:avLst/>
            <a:gdLst>
              <a:gd name="T0" fmla="*/ 0 w 2160"/>
              <a:gd name="T1" fmla="*/ 7719 h 240"/>
              <a:gd name="T2" fmla="*/ 5122089 w 2160"/>
              <a:gd name="T3" fmla="*/ 0 h 240"/>
              <a:gd name="T4" fmla="*/ 5129213 w 2160"/>
              <a:gd name="T5" fmla="*/ 447715 h 240"/>
              <a:gd name="T6" fmla="*/ 0 w 2160"/>
              <a:gd name="T7" fmla="*/ 617538 h 240"/>
              <a:gd name="T8" fmla="*/ 0 w 2160"/>
              <a:gd name="T9" fmla="*/ 7719 h 24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160"/>
              <a:gd name="T16" fmla="*/ 0 h 240"/>
              <a:gd name="T17" fmla="*/ 2160 w 2160"/>
              <a:gd name="T18" fmla="*/ 240 h 24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" h="240">
                <a:moveTo>
                  <a:pt x="0" y="3"/>
                </a:moveTo>
                <a:lnTo>
                  <a:pt x="2157" y="0"/>
                </a:lnTo>
                <a:lnTo>
                  <a:pt x="2160" y="174"/>
                </a:lnTo>
                <a:lnTo>
                  <a:pt x="0" y="240"/>
                </a:lnTo>
                <a:lnTo>
                  <a:pt x="0" y="3"/>
                </a:lnTo>
                <a:close/>
              </a:path>
            </a:pathLst>
          </a:cu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9466" name="Freeform 8" descr="30%"/>
          <p:cNvSpPr>
            <a:spLocks/>
          </p:cNvSpPr>
          <p:nvPr/>
        </p:nvSpPr>
        <p:spPr bwMode="auto">
          <a:xfrm>
            <a:off x="492125" y="2543175"/>
            <a:ext cx="5135563" cy="739775"/>
          </a:xfrm>
          <a:custGeom>
            <a:avLst/>
            <a:gdLst>
              <a:gd name="T0" fmla="*/ 7123 w 2163"/>
              <a:gd name="T1" fmla="*/ 177238 h 288"/>
              <a:gd name="T2" fmla="*/ 5135563 w 2163"/>
              <a:gd name="T3" fmla="*/ 0 h 288"/>
              <a:gd name="T4" fmla="*/ 5135563 w 2163"/>
              <a:gd name="T5" fmla="*/ 500889 h 288"/>
              <a:gd name="T6" fmla="*/ 0 w 2163"/>
              <a:gd name="T7" fmla="*/ 739775 h 288"/>
              <a:gd name="T8" fmla="*/ 7123 w 2163"/>
              <a:gd name="T9" fmla="*/ 177238 h 28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163"/>
              <a:gd name="T16" fmla="*/ 0 h 288"/>
              <a:gd name="T17" fmla="*/ 2163 w 2163"/>
              <a:gd name="T18" fmla="*/ 288 h 28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3" h="288">
                <a:moveTo>
                  <a:pt x="3" y="69"/>
                </a:moveTo>
                <a:lnTo>
                  <a:pt x="2163" y="0"/>
                </a:lnTo>
                <a:lnTo>
                  <a:pt x="2163" y="195"/>
                </a:lnTo>
                <a:lnTo>
                  <a:pt x="0" y="288"/>
                </a:lnTo>
                <a:lnTo>
                  <a:pt x="3" y="69"/>
                </a:lnTo>
                <a:close/>
              </a:path>
            </a:pathLst>
          </a:custGeom>
          <a:pattFill prst="pct30">
            <a:fgClr>
              <a:srgbClr val="996633"/>
            </a:fgClr>
            <a:bgClr>
              <a:schemeClr val="bg1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9467" name="Freeform 9"/>
          <p:cNvSpPr>
            <a:spLocks/>
          </p:cNvSpPr>
          <p:nvPr/>
        </p:nvSpPr>
        <p:spPr bwMode="auto">
          <a:xfrm flipH="1">
            <a:off x="2819400" y="2378075"/>
            <a:ext cx="484188" cy="1598613"/>
          </a:xfrm>
          <a:custGeom>
            <a:avLst/>
            <a:gdLst>
              <a:gd name="T0" fmla="*/ 484188 w 283"/>
              <a:gd name="T1" fmla="*/ 38145 h 922"/>
              <a:gd name="T2" fmla="*/ 215575 w 283"/>
              <a:gd name="T3" fmla="*/ 1598613 h 922"/>
              <a:gd name="T4" fmla="*/ 0 w 283"/>
              <a:gd name="T5" fmla="*/ 0 h 922"/>
              <a:gd name="T6" fmla="*/ 0 60000 65536"/>
              <a:gd name="T7" fmla="*/ 0 60000 65536"/>
              <a:gd name="T8" fmla="*/ 0 60000 65536"/>
              <a:gd name="T9" fmla="*/ 0 w 283"/>
              <a:gd name="T10" fmla="*/ 0 h 922"/>
              <a:gd name="T11" fmla="*/ 283 w 283"/>
              <a:gd name="T12" fmla="*/ 922 h 92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83" h="922">
                <a:moveTo>
                  <a:pt x="283" y="22"/>
                </a:moveTo>
                <a:lnTo>
                  <a:pt x="126" y="922"/>
                </a:lnTo>
                <a:lnTo>
                  <a:pt x="0" y="0"/>
                </a:lnTo>
              </a:path>
            </a:pathLst>
          </a:custGeom>
          <a:noFill/>
          <a:ln w="28575">
            <a:solidFill>
              <a:schemeClr val="tx1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9468" name="Freeform 10"/>
          <p:cNvSpPr>
            <a:spLocks/>
          </p:cNvSpPr>
          <p:nvPr/>
        </p:nvSpPr>
        <p:spPr bwMode="auto">
          <a:xfrm flipH="1">
            <a:off x="2376488" y="2374900"/>
            <a:ext cx="1519237" cy="1601788"/>
          </a:xfrm>
          <a:custGeom>
            <a:avLst/>
            <a:gdLst>
              <a:gd name="T0" fmla="*/ 1519237 w 522"/>
              <a:gd name="T1" fmla="*/ 41605 h 924"/>
              <a:gd name="T2" fmla="*/ 803275 w 522"/>
              <a:gd name="T3" fmla="*/ 1601788 h 924"/>
              <a:gd name="T4" fmla="*/ 0 w 522"/>
              <a:gd name="T5" fmla="*/ 0 h 924"/>
              <a:gd name="T6" fmla="*/ 0 60000 65536"/>
              <a:gd name="T7" fmla="*/ 0 60000 65536"/>
              <a:gd name="T8" fmla="*/ 0 60000 65536"/>
              <a:gd name="T9" fmla="*/ 0 w 522"/>
              <a:gd name="T10" fmla="*/ 0 h 924"/>
              <a:gd name="T11" fmla="*/ 522 w 522"/>
              <a:gd name="T12" fmla="*/ 924 h 92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522" h="924">
                <a:moveTo>
                  <a:pt x="522" y="24"/>
                </a:moveTo>
                <a:lnTo>
                  <a:pt x="276" y="924"/>
                </a:lnTo>
                <a:lnTo>
                  <a:pt x="0" y="0"/>
                </a:lnTo>
              </a:path>
            </a:pathLst>
          </a:custGeom>
          <a:noFill/>
          <a:ln w="28575">
            <a:solidFill>
              <a:schemeClr val="tx1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9469" name="Freeform 11"/>
          <p:cNvSpPr>
            <a:spLocks/>
          </p:cNvSpPr>
          <p:nvPr/>
        </p:nvSpPr>
        <p:spPr bwMode="auto">
          <a:xfrm flipH="1">
            <a:off x="1924050" y="2409825"/>
            <a:ext cx="2524125" cy="1566863"/>
          </a:xfrm>
          <a:custGeom>
            <a:avLst/>
            <a:gdLst>
              <a:gd name="T0" fmla="*/ 2524125 w 777"/>
              <a:gd name="T1" fmla="*/ 43331 h 904"/>
              <a:gd name="T2" fmla="*/ 1357895 w 777"/>
              <a:gd name="T3" fmla="*/ 1566863 h 904"/>
              <a:gd name="T4" fmla="*/ 0 w 777"/>
              <a:gd name="T5" fmla="*/ 0 h 904"/>
              <a:gd name="T6" fmla="*/ 0 60000 65536"/>
              <a:gd name="T7" fmla="*/ 0 60000 65536"/>
              <a:gd name="T8" fmla="*/ 0 60000 65536"/>
              <a:gd name="T9" fmla="*/ 0 w 777"/>
              <a:gd name="T10" fmla="*/ 0 h 904"/>
              <a:gd name="T11" fmla="*/ 777 w 777"/>
              <a:gd name="T12" fmla="*/ 904 h 90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777" h="904">
                <a:moveTo>
                  <a:pt x="777" y="25"/>
                </a:moveTo>
                <a:lnTo>
                  <a:pt x="418" y="904"/>
                </a:lnTo>
                <a:lnTo>
                  <a:pt x="0" y="0"/>
                </a:lnTo>
              </a:path>
            </a:pathLst>
          </a:custGeom>
          <a:noFill/>
          <a:ln w="28575">
            <a:solidFill>
              <a:schemeClr val="tx1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9470" name="Freeform 12"/>
          <p:cNvSpPr>
            <a:spLocks/>
          </p:cNvSpPr>
          <p:nvPr/>
        </p:nvSpPr>
        <p:spPr bwMode="auto">
          <a:xfrm flipH="1">
            <a:off x="1498600" y="2422525"/>
            <a:ext cx="3411538" cy="1554163"/>
          </a:xfrm>
          <a:custGeom>
            <a:avLst/>
            <a:gdLst>
              <a:gd name="T0" fmla="*/ 3411538 w 1026"/>
              <a:gd name="T1" fmla="*/ 55755 h 892"/>
              <a:gd name="T2" fmla="*/ 1828797 w 1026"/>
              <a:gd name="T3" fmla="*/ 1554163 h 892"/>
              <a:gd name="T4" fmla="*/ 0 w 1026"/>
              <a:gd name="T5" fmla="*/ 0 h 892"/>
              <a:gd name="T6" fmla="*/ 0 60000 65536"/>
              <a:gd name="T7" fmla="*/ 0 60000 65536"/>
              <a:gd name="T8" fmla="*/ 0 60000 65536"/>
              <a:gd name="T9" fmla="*/ 0 w 1026"/>
              <a:gd name="T10" fmla="*/ 0 h 892"/>
              <a:gd name="T11" fmla="*/ 1026 w 1026"/>
              <a:gd name="T12" fmla="*/ 892 h 89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026" h="892">
                <a:moveTo>
                  <a:pt x="1026" y="32"/>
                </a:moveTo>
                <a:lnTo>
                  <a:pt x="550" y="892"/>
                </a:lnTo>
                <a:lnTo>
                  <a:pt x="0" y="0"/>
                </a:lnTo>
              </a:path>
            </a:pathLst>
          </a:custGeom>
          <a:noFill/>
          <a:ln w="28575">
            <a:solidFill>
              <a:schemeClr val="tx1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9471" name="Freeform 13"/>
          <p:cNvSpPr>
            <a:spLocks/>
          </p:cNvSpPr>
          <p:nvPr/>
        </p:nvSpPr>
        <p:spPr bwMode="auto">
          <a:xfrm flipH="1">
            <a:off x="728663" y="2476500"/>
            <a:ext cx="4383087" cy="1500188"/>
          </a:xfrm>
          <a:custGeom>
            <a:avLst/>
            <a:gdLst>
              <a:gd name="T0" fmla="*/ 4383087 w 1249"/>
              <a:gd name="T1" fmla="*/ 31182 h 866"/>
              <a:gd name="T2" fmla="*/ 2028362 w 1249"/>
              <a:gd name="T3" fmla="*/ 1500188 h 866"/>
              <a:gd name="T4" fmla="*/ 0 w 1249"/>
              <a:gd name="T5" fmla="*/ 0 h 866"/>
              <a:gd name="T6" fmla="*/ 0 60000 65536"/>
              <a:gd name="T7" fmla="*/ 0 60000 65536"/>
              <a:gd name="T8" fmla="*/ 0 60000 65536"/>
              <a:gd name="T9" fmla="*/ 0 w 1249"/>
              <a:gd name="T10" fmla="*/ 0 h 866"/>
              <a:gd name="T11" fmla="*/ 1249 w 1249"/>
              <a:gd name="T12" fmla="*/ 866 h 86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249" h="866">
                <a:moveTo>
                  <a:pt x="1249" y="18"/>
                </a:moveTo>
                <a:lnTo>
                  <a:pt x="578" y="866"/>
                </a:lnTo>
                <a:lnTo>
                  <a:pt x="0" y="0"/>
                </a:lnTo>
              </a:path>
            </a:pathLst>
          </a:custGeom>
          <a:noFill/>
          <a:ln w="28575">
            <a:solidFill>
              <a:schemeClr val="tx1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9472" name="Text Box 14"/>
          <p:cNvSpPr txBox="1">
            <a:spLocks noChangeArrowheads="1"/>
          </p:cNvSpPr>
          <p:nvPr/>
        </p:nvSpPr>
        <p:spPr bwMode="auto">
          <a:xfrm>
            <a:off x="1624013" y="1244600"/>
            <a:ext cx="8842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400" b="1" dirty="0"/>
              <a:t>Sources</a:t>
            </a:r>
          </a:p>
        </p:txBody>
      </p:sp>
      <p:sp>
        <p:nvSpPr>
          <p:cNvPr id="19473" name="Text Box 15"/>
          <p:cNvSpPr txBox="1">
            <a:spLocks noChangeArrowheads="1"/>
          </p:cNvSpPr>
          <p:nvPr/>
        </p:nvSpPr>
        <p:spPr bwMode="auto">
          <a:xfrm>
            <a:off x="3309938" y="1249363"/>
            <a:ext cx="10223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400" b="1" dirty="0"/>
              <a:t>Receivers</a:t>
            </a:r>
          </a:p>
        </p:txBody>
      </p:sp>
      <p:sp>
        <p:nvSpPr>
          <p:cNvPr id="19474" name="Text Box 16"/>
          <p:cNvSpPr txBox="1">
            <a:spLocks noChangeArrowheads="1"/>
          </p:cNvSpPr>
          <p:nvPr/>
        </p:nvSpPr>
        <p:spPr bwMode="auto">
          <a:xfrm>
            <a:off x="3144838" y="1885473"/>
            <a:ext cx="411162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400" b="1" dirty="0"/>
              <a:t>R1</a:t>
            </a:r>
          </a:p>
        </p:txBody>
      </p:sp>
      <p:sp>
        <p:nvSpPr>
          <p:cNvPr id="19475" name="Text Box 17"/>
          <p:cNvSpPr txBox="1">
            <a:spLocks noChangeArrowheads="1"/>
          </p:cNvSpPr>
          <p:nvPr/>
        </p:nvSpPr>
        <p:spPr bwMode="auto">
          <a:xfrm>
            <a:off x="3695700" y="1885473"/>
            <a:ext cx="41116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400" b="1" dirty="0"/>
              <a:t>R2</a:t>
            </a:r>
          </a:p>
        </p:txBody>
      </p:sp>
      <p:sp>
        <p:nvSpPr>
          <p:cNvPr id="19476" name="Text Box 18"/>
          <p:cNvSpPr txBox="1">
            <a:spLocks noChangeArrowheads="1"/>
          </p:cNvSpPr>
          <p:nvPr/>
        </p:nvSpPr>
        <p:spPr bwMode="auto">
          <a:xfrm>
            <a:off x="4241800" y="1885473"/>
            <a:ext cx="41116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400" b="1" dirty="0"/>
              <a:t>R3</a:t>
            </a:r>
          </a:p>
        </p:txBody>
      </p:sp>
      <p:sp>
        <p:nvSpPr>
          <p:cNvPr id="19477" name="Text Box 19"/>
          <p:cNvSpPr txBox="1">
            <a:spLocks noChangeArrowheads="1"/>
          </p:cNvSpPr>
          <p:nvPr/>
        </p:nvSpPr>
        <p:spPr bwMode="auto">
          <a:xfrm>
            <a:off x="4754563" y="1885473"/>
            <a:ext cx="411162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400" b="1" dirty="0"/>
              <a:t>R4</a:t>
            </a:r>
          </a:p>
        </p:txBody>
      </p:sp>
      <p:sp>
        <p:nvSpPr>
          <p:cNvPr id="19478" name="Text Box 20"/>
          <p:cNvSpPr txBox="1">
            <a:spLocks noChangeArrowheads="1"/>
          </p:cNvSpPr>
          <p:nvPr/>
        </p:nvSpPr>
        <p:spPr bwMode="auto">
          <a:xfrm>
            <a:off x="5195888" y="1885473"/>
            <a:ext cx="411162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400" b="1" dirty="0"/>
              <a:t>R5</a:t>
            </a:r>
          </a:p>
        </p:txBody>
      </p:sp>
      <p:sp>
        <p:nvSpPr>
          <p:cNvPr id="19479" name="Text Box 21"/>
          <p:cNvSpPr txBox="1">
            <a:spLocks noChangeArrowheads="1"/>
          </p:cNvSpPr>
          <p:nvPr/>
        </p:nvSpPr>
        <p:spPr bwMode="auto">
          <a:xfrm>
            <a:off x="2635250" y="1885473"/>
            <a:ext cx="40163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400" b="1" dirty="0"/>
              <a:t>S1</a:t>
            </a:r>
          </a:p>
        </p:txBody>
      </p:sp>
      <p:sp>
        <p:nvSpPr>
          <p:cNvPr id="19480" name="Oval 22"/>
          <p:cNvSpPr>
            <a:spLocks noChangeArrowheads="1"/>
          </p:cNvSpPr>
          <p:nvPr/>
        </p:nvSpPr>
        <p:spPr bwMode="auto">
          <a:xfrm flipH="1">
            <a:off x="4900613" y="2249488"/>
            <a:ext cx="85725" cy="79375"/>
          </a:xfrm>
          <a:prstGeom prst="ellipse">
            <a:avLst/>
          </a:prstGeom>
          <a:solidFill>
            <a:schemeClr val="accent1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/>
          </a:p>
        </p:txBody>
      </p:sp>
      <p:sp>
        <p:nvSpPr>
          <p:cNvPr id="19481" name="Oval 23"/>
          <p:cNvSpPr>
            <a:spLocks noChangeArrowheads="1"/>
          </p:cNvSpPr>
          <p:nvPr/>
        </p:nvSpPr>
        <p:spPr bwMode="auto">
          <a:xfrm flipH="1">
            <a:off x="4389438" y="2244725"/>
            <a:ext cx="90487" cy="82550"/>
          </a:xfrm>
          <a:prstGeom prst="ellipse">
            <a:avLst/>
          </a:prstGeom>
          <a:solidFill>
            <a:schemeClr val="accent1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/>
          </a:p>
        </p:txBody>
      </p:sp>
      <p:sp>
        <p:nvSpPr>
          <p:cNvPr id="19482" name="Oval 24"/>
          <p:cNvSpPr>
            <a:spLocks noChangeArrowheads="1"/>
          </p:cNvSpPr>
          <p:nvPr/>
        </p:nvSpPr>
        <p:spPr bwMode="auto">
          <a:xfrm flipH="1">
            <a:off x="3835400" y="2241550"/>
            <a:ext cx="87313" cy="82550"/>
          </a:xfrm>
          <a:prstGeom prst="ellipse">
            <a:avLst/>
          </a:prstGeom>
          <a:solidFill>
            <a:schemeClr val="accent1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/>
          </a:p>
        </p:txBody>
      </p:sp>
      <p:sp>
        <p:nvSpPr>
          <p:cNvPr id="19483" name="Oval 25"/>
          <p:cNvSpPr>
            <a:spLocks noChangeArrowheads="1"/>
          </p:cNvSpPr>
          <p:nvPr/>
        </p:nvSpPr>
        <p:spPr bwMode="auto">
          <a:xfrm flipH="1">
            <a:off x="3281363" y="2249488"/>
            <a:ext cx="85725" cy="79375"/>
          </a:xfrm>
          <a:prstGeom prst="ellipse">
            <a:avLst/>
          </a:prstGeom>
          <a:solidFill>
            <a:schemeClr val="accent1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/>
          </a:p>
        </p:txBody>
      </p:sp>
      <p:sp>
        <p:nvSpPr>
          <p:cNvPr id="19484" name="Rectangle 26"/>
          <p:cNvSpPr>
            <a:spLocks noChangeArrowheads="1"/>
          </p:cNvSpPr>
          <p:nvPr/>
        </p:nvSpPr>
        <p:spPr bwMode="auto">
          <a:xfrm flipH="1">
            <a:off x="2762250" y="2233613"/>
            <a:ext cx="104775" cy="825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/>
          </a:p>
        </p:txBody>
      </p:sp>
      <p:sp>
        <p:nvSpPr>
          <p:cNvPr id="19485" name="Oval 27"/>
          <p:cNvSpPr>
            <a:spLocks noChangeArrowheads="1"/>
          </p:cNvSpPr>
          <p:nvPr/>
        </p:nvSpPr>
        <p:spPr bwMode="auto">
          <a:xfrm flipH="1">
            <a:off x="5348288" y="2249488"/>
            <a:ext cx="84137" cy="79375"/>
          </a:xfrm>
          <a:prstGeom prst="ellipse">
            <a:avLst/>
          </a:prstGeom>
          <a:solidFill>
            <a:schemeClr val="accent1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/>
          </a:p>
        </p:txBody>
      </p:sp>
      <p:sp>
        <p:nvSpPr>
          <p:cNvPr id="19486" name="Rectangle 28"/>
          <p:cNvSpPr>
            <a:spLocks noChangeArrowheads="1"/>
          </p:cNvSpPr>
          <p:nvPr/>
        </p:nvSpPr>
        <p:spPr bwMode="auto">
          <a:xfrm flipH="1">
            <a:off x="677863" y="2233613"/>
            <a:ext cx="104775" cy="825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/>
          </a:p>
        </p:txBody>
      </p:sp>
      <p:sp>
        <p:nvSpPr>
          <p:cNvPr id="19487" name="Rectangle 29"/>
          <p:cNvSpPr>
            <a:spLocks noChangeArrowheads="1"/>
          </p:cNvSpPr>
          <p:nvPr/>
        </p:nvSpPr>
        <p:spPr bwMode="auto">
          <a:xfrm flipH="1">
            <a:off x="1316038" y="2233613"/>
            <a:ext cx="104775" cy="825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/>
          </a:p>
        </p:txBody>
      </p:sp>
      <p:sp>
        <p:nvSpPr>
          <p:cNvPr id="19488" name="Rectangle 30"/>
          <p:cNvSpPr>
            <a:spLocks noChangeArrowheads="1"/>
          </p:cNvSpPr>
          <p:nvPr/>
        </p:nvSpPr>
        <p:spPr bwMode="auto">
          <a:xfrm flipH="1">
            <a:off x="1828800" y="2233613"/>
            <a:ext cx="104775" cy="825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/>
          </a:p>
        </p:txBody>
      </p:sp>
      <p:sp>
        <p:nvSpPr>
          <p:cNvPr id="19489" name="Rectangle 31"/>
          <p:cNvSpPr>
            <a:spLocks noChangeArrowheads="1"/>
          </p:cNvSpPr>
          <p:nvPr/>
        </p:nvSpPr>
        <p:spPr bwMode="auto">
          <a:xfrm flipH="1">
            <a:off x="2316163" y="2233613"/>
            <a:ext cx="104775" cy="825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/>
          </a:p>
        </p:txBody>
      </p:sp>
      <p:sp>
        <p:nvSpPr>
          <p:cNvPr id="19490" name="Rectangle 32"/>
          <p:cNvSpPr>
            <a:spLocks noChangeArrowheads="1"/>
          </p:cNvSpPr>
          <p:nvPr/>
        </p:nvSpPr>
        <p:spPr bwMode="auto">
          <a:xfrm flipH="1">
            <a:off x="2762250" y="2233613"/>
            <a:ext cx="104775" cy="825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/>
          </a:p>
        </p:txBody>
      </p:sp>
      <p:sp>
        <p:nvSpPr>
          <p:cNvPr id="19491" name="Text Box 33"/>
          <p:cNvSpPr txBox="1">
            <a:spLocks noChangeArrowheads="1"/>
          </p:cNvSpPr>
          <p:nvPr/>
        </p:nvSpPr>
        <p:spPr bwMode="auto">
          <a:xfrm>
            <a:off x="2192338" y="1885473"/>
            <a:ext cx="4016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400" b="1" dirty="0"/>
              <a:t>S2</a:t>
            </a:r>
          </a:p>
        </p:txBody>
      </p:sp>
      <p:sp>
        <p:nvSpPr>
          <p:cNvPr id="19492" name="Text Box 34"/>
          <p:cNvSpPr txBox="1">
            <a:spLocks noChangeArrowheads="1"/>
          </p:cNvSpPr>
          <p:nvPr/>
        </p:nvSpPr>
        <p:spPr bwMode="auto">
          <a:xfrm>
            <a:off x="1704975" y="1885473"/>
            <a:ext cx="40163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400" b="1" dirty="0"/>
              <a:t>S3</a:t>
            </a:r>
          </a:p>
        </p:txBody>
      </p:sp>
      <p:sp>
        <p:nvSpPr>
          <p:cNvPr id="19493" name="Text Box 35"/>
          <p:cNvSpPr txBox="1">
            <a:spLocks noChangeArrowheads="1"/>
          </p:cNvSpPr>
          <p:nvPr/>
        </p:nvSpPr>
        <p:spPr bwMode="auto">
          <a:xfrm>
            <a:off x="1189038" y="1885473"/>
            <a:ext cx="4016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400" b="1" dirty="0"/>
              <a:t>S4</a:t>
            </a:r>
          </a:p>
        </p:txBody>
      </p:sp>
      <p:sp>
        <p:nvSpPr>
          <p:cNvPr id="19494" name="Text Box 36"/>
          <p:cNvSpPr txBox="1">
            <a:spLocks noChangeArrowheads="1"/>
          </p:cNvSpPr>
          <p:nvPr/>
        </p:nvSpPr>
        <p:spPr bwMode="auto">
          <a:xfrm>
            <a:off x="541338" y="1885473"/>
            <a:ext cx="4016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400" b="1" dirty="0"/>
              <a:t>S5</a:t>
            </a:r>
          </a:p>
        </p:txBody>
      </p:sp>
      <p:sp>
        <p:nvSpPr>
          <p:cNvPr id="19495" name="Rectangle 39"/>
          <p:cNvSpPr>
            <a:spLocks noChangeArrowheads="1"/>
          </p:cNvSpPr>
          <p:nvPr/>
        </p:nvSpPr>
        <p:spPr bwMode="auto">
          <a:xfrm>
            <a:off x="6453188" y="941388"/>
            <a:ext cx="158908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2000" b="1" dirty="0">
                <a:latin typeface="Tahoma" panose="020B0604030504040204" pitchFamily="34" charset="0"/>
              </a:rPr>
              <a:t>For Point A</a:t>
            </a:r>
          </a:p>
        </p:txBody>
      </p:sp>
      <p:sp>
        <p:nvSpPr>
          <p:cNvPr id="19496" name="Rectangle 40"/>
          <p:cNvSpPr>
            <a:spLocks noChangeArrowheads="1"/>
          </p:cNvSpPr>
          <p:nvPr/>
        </p:nvSpPr>
        <p:spPr bwMode="auto">
          <a:xfrm>
            <a:off x="2905125" y="1328738"/>
            <a:ext cx="3587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2000" b="1" dirty="0">
                <a:solidFill>
                  <a:srgbClr val="FF0000"/>
                </a:solidFill>
                <a:latin typeface="Tahoma" panose="020B0604030504040204" pitchFamily="34" charset="0"/>
              </a:rPr>
              <a:t>A</a:t>
            </a:r>
          </a:p>
        </p:txBody>
      </p:sp>
      <p:sp>
        <p:nvSpPr>
          <p:cNvPr id="19497" name="Line 41"/>
          <p:cNvSpPr>
            <a:spLocks noChangeShapeType="1"/>
          </p:cNvSpPr>
          <p:nvPr/>
        </p:nvSpPr>
        <p:spPr bwMode="auto">
          <a:xfrm flipV="1">
            <a:off x="3086100" y="1728788"/>
            <a:ext cx="0" cy="2360612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9498" name="Freeform 42"/>
          <p:cNvSpPr>
            <a:spLocks/>
          </p:cNvSpPr>
          <p:nvPr/>
        </p:nvSpPr>
        <p:spPr bwMode="auto">
          <a:xfrm>
            <a:off x="6343650" y="4370388"/>
            <a:ext cx="1952625" cy="800100"/>
          </a:xfrm>
          <a:custGeom>
            <a:avLst/>
            <a:gdLst>
              <a:gd name="T0" fmla="*/ 0 w 1230"/>
              <a:gd name="T1" fmla="*/ 0 h 504"/>
              <a:gd name="T2" fmla="*/ 385762 w 1230"/>
              <a:gd name="T3" fmla="*/ 52388 h 504"/>
              <a:gd name="T4" fmla="*/ 566737 w 1230"/>
              <a:gd name="T5" fmla="*/ 80963 h 504"/>
              <a:gd name="T6" fmla="*/ 742950 w 1230"/>
              <a:gd name="T7" fmla="*/ 123825 h 504"/>
              <a:gd name="T8" fmla="*/ 947738 w 1230"/>
              <a:gd name="T9" fmla="*/ 180975 h 504"/>
              <a:gd name="T10" fmla="*/ 1152525 w 1230"/>
              <a:gd name="T11" fmla="*/ 261938 h 504"/>
              <a:gd name="T12" fmla="*/ 1423987 w 1230"/>
              <a:gd name="T13" fmla="*/ 414338 h 504"/>
              <a:gd name="T14" fmla="*/ 1576387 w 1230"/>
              <a:gd name="T15" fmla="*/ 519113 h 504"/>
              <a:gd name="T16" fmla="*/ 1952625 w 1230"/>
              <a:gd name="T17" fmla="*/ 800100 h 50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230"/>
              <a:gd name="T28" fmla="*/ 0 h 504"/>
              <a:gd name="T29" fmla="*/ 1230 w 1230"/>
              <a:gd name="T30" fmla="*/ 504 h 50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230" h="504">
                <a:moveTo>
                  <a:pt x="0" y="0"/>
                </a:moveTo>
                <a:lnTo>
                  <a:pt x="243" y="33"/>
                </a:lnTo>
                <a:lnTo>
                  <a:pt x="357" y="51"/>
                </a:lnTo>
                <a:lnTo>
                  <a:pt x="468" y="78"/>
                </a:lnTo>
                <a:lnTo>
                  <a:pt x="597" y="114"/>
                </a:lnTo>
                <a:lnTo>
                  <a:pt x="726" y="165"/>
                </a:lnTo>
                <a:lnTo>
                  <a:pt x="897" y="261"/>
                </a:lnTo>
                <a:lnTo>
                  <a:pt x="993" y="327"/>
                </a:lnTo>
                <a:lnTo>
                  <a:pt x="1230" y="504"/>
                </a:lnTo>
              </a:path>
            </a:pathLst>
          </a:custGeom>
          <a:noFill/>
          <a:ln w="19050">
            <a:solidFill>
              <a:schemeClr val="accent2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9499" name="Line 43"/>
          <p:cNvSpPr>
            <a:spLocks noChangeShapeType="1"/>
          </p:cNvSpPr>
          <p:nvPr/>
        </p:nvSpPr>
        <p:spPr bwMode="auto">
          <a:xfrm>
            <a:off x="6229350" y="1866900"/>
            <a:ext cx="19050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9500" name="Freeform 44"/>
          <p:cNvSpPr>
            <a:spLocks/>
          </p:cNvSpPr>
          <p:nvPr/>
        </p:nvSpPr>
        <p:spPr bwMode="auto">
          <a:xfrm>
            <a:off x="7502525" y="4643438"/>
            <a:ext cx="133350" cy="107950"/>
          </a:xfrm>
          <a:custGeom>
            <a:avLst/>
            <a:gdLst>
              <a:gd name="T0" fmla="*/ 0 w 84"/>
              <a:gd name="T1" fmla="*/ 0 h 68"/>
              <a:gd name="T2" fmla="*/ 133350 w 84"/>
              <a:gd name="T3" fmla="*/ 44450 h 68"/>
              <a:gd name="T4" fmla="*/ 0 w 84"/>
              <a:gd name="T5" fmla="*/ 107950 h 68"/>
              <a:gd name="T6" fmla="*/ 0 w 84"/>
              <a:gd name="T7" fmla="*/ 0 h 68"/>
              <a:gd name="T8" fmla="*/ 0 60000 65536"/>
              <a:gd name="T9" fmla="*/ 0 60000 65536"/>
              <a:gd name="T10" fmla="*/ 0 60000 65536"/>
              <a:gd name="T11" fmla="*/ 0 60000 65536"/>
              <a:gd name="T12" fmla="*/ 0 w 84"/>
              <a:gd name="T13" fmla="*/ 0 h 68"/>
              <a:gd name="T14" fmla="*/ 84 w 84"/>
              <a:gd name="T15" fmla="*/ 68 h 6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4" h="68">
                <a:moveTo>
                  <a:pt x="0" y="0"/>
                </a:moveTo>
                <a:lnTo>
                  <a:pt x="84" y="28"/>
                </a:lnTo>
                <a:lnTo>
                  <a:pt x="0" y="6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9501" name="Freeform 45"/>
          <p:cNvSpPr>
            <a:spLocks/>
          </p:cNvSpPr>
          <p:nvPr/>
        </p:nvSpPr>
        <p:spPr bwMode="auto">
          <a:xfrm>
            <a:off x="7410450" y="1851025"/>
            <a:ext cx="231775" cy="4138613"/>
          </a:xfrm>
          <a:custGeom>
            <a:avLst/>
            <a:gdLst>
              <a:gd name="T0" fmla="*/ 100012 w 146"/>
              <a:gd name="T1" fmla="*/ 0 h 2607"/>
              <a:gd name="T2" fmla="*/ 98425 w 146"/>
              <a:gd name="T3" fmla="*/ 2792413 h 2607"/>
              <a:gd name="T4" fmla="*/ 231775 w 146"/>
              <a:gd name="T5" fmla="*/ 2836863 h 2607"/>
              <a:gd name="T6" fmla="*/ 0 w 146"/>
              <a:gd name="T7" fmla="*/ 2941638 h 2607"/>
              <a:gd name="T8" fmla="*/ 101600 w 146"/>
              <a:gd name="T9" fmla="*/ 3014663 h 2607"/>
              <a:gd name="T10" fmla="*/ 104775 w 146"/>
              <a:gd name="T11" fmla="*/ 4138613 h 260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6"/>
              <a:gd name="T19" fmla="*/ 0 h 2607"/>
              <a:gd name="T20" fmla="*/ 146 w 146"/>
              <a:gd name="T21" fmla="*/ 2607 h 260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6" h="2607">
                <a:moveTo>
                  <a:pt x="63" y="0"/>
                </a:moveTo>
                <a:lnTo>
                  <a:pt x="62" y="1759"/>
                </a:lnTo>
                <a:lnTo>
                  <a:pt x="146" y="1787"/>
                </a:lnTo>
                <a:lnTo>
                  <a:pt x="0" y="1853"/>
                </a:lnTo>
                <a:lnTo>
                  <a:pt x="64" y="1899"/>
                </a:lnTo>
                <a:lnTo>
                  <a:pt x="66" y="2607"/>
                </a:lnTo>
              </a:path>
            </a:pathLst>
          </a:cu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9502" name="Freeform 46"/>
          <p:cNvSpPr>
            <a:spLocks/>
          </p:cNvSpPr>
          <p:nvPr/>
        </p:nvSpPr>
        <p:spPr bwMode="auto">
          <a:xfrm>
            <a:off x="7715250" y="1851025"/>
            <a:ext cx="241300" cy="4119563"/>
          </a:xfrm>
          <a:custGeom>
            <a:avLst/>
            <a:gdLst>
              <a:gd name="T0" fmla="*/ 100012 w 152"/>
              <a:gd name="T1" fmla="*/ 0 h 2595"/>
              <a:gd name="T2" fmla="*/ 98425 w 152"/>
              <a:gd name="T3" fmla="*/ 2957513 h 2595"/>
              <a:gd name="T4" fmla="*/ 241300 w 152"/>
              <a:gd name="T5" fmla="*/ 3001963 h 2595"/>
              <a:gd name="T6" fmla="*/ 0 w 152"/>
              <a:gd name="T7" fmla="*/ 3097212 h 2595"/>
              <a:gd name="T8" fmla="*/ 98425 w 152"/>
              <a:gd name="T9" fmla="*/ 3167062 h 2595"/>
              <a:gd name="T10" fmla="*/ 100012 w 152"/>
              <a:gd name="T11" fmla="*/ 4119563 h 259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52"/>
              <a:gd name="T19" fmla="*/ 0 h 2595"/>
              <a:gd name="T20" fmla="*/ 152 w 152"/>
              <a:gd name="T21" fmla="*/ 2595 h 259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52" h="2595">
                <a:moveTo>
                  <a:pt x="63" y="0"/>
                </a:moveTo>
                <a:lnTo>
                  <a:pt x="62" y="1863"/>
                </a:lnTo>
                <a:lnTo>
                  <a:pt x="152" y="1891"/>
                </a:lnTo>
                <a:lnTo>
                  <a:pt x="0" y="1951"/>
                </a:lnTo>
                <a:lnTo>
                  <a:pt x="62" y="1995"/>
                </a:lnTo>
                <a:lnTo>
                  <a:pt x="63" y="2595"/>
                </a:lnTo>
              </a:path>
            </a:pathLst>
          </a:cu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9503" name="Freeform 47"/>
          <p:cNvSpPr>
            <a:spLocks/>
          </p:cNvSpPr>
          <p:nvPr/>
        </p:nvSpPr>
        <p:spPr bwMode="auto">
          <a:xfrm>
            <a:off x="7807325" y="4805363"/>
            <a:ext cx="133350" cy="107950"/>
          </a:xfrm>
          <a:custGeom>
            <a:avLst/>
            <a:gdLst>
              <a:gd name="T0" fmla="*/ 0 w 84"/>
              <a:gd name="T1" fmla="*/ 0 h 68"/>
              <a:gd name="T2" fmla="*/ 133350 w 84"/>
              <a:gd name="T3" fmla="*/ 44450 h 68"/>
              <a:gd name="T4" fmla="*/ 0 w 84"/>
              <a:gd name="T5" fmla="*/ 107950 h 68"/>
              <a:gd name="T6" fmla="*/ 0 w 84"/>
              <a:gd name="T7" fmla="*/ 0 h 68"/>
              <a:gd name="T8" fmla="*/ 0 60000 65536"/>
              <a:gd name="T9" fmla="*/ 0 60000 65536"/>
              <a:gd name="T10" fmla="*/ 0 60000 65536"/>
              <a:gd name="T11" fmla="*/ 0 60000 65536"/>
              <a:gd name="T12" fmla="*/ 0 w 84"/>
              <a:gd name="T13" fmla="*/ 0 h 68"/>
              <a:gd name="T14" fmla="*/ 84 w 84"/>
              <a:gd name="T15" fmla="*/ 68 h 6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4" h="68">
                <a:moveTo>
                  <a:pt x="0" y="0"/>
                </a:moveTo>
                <a:lnTo>
                  <a:pt x="84" y="28"/>
                </a:lnTo>
                <a:lnTo>
                  <a:pt x="0" y="6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9504" name="Freeform 48"/>
          <p:cNvSpPr>
            <a:spLocks/>
          </p:cNvSpPr>
          <p:nvPr/>
        </p:nvSpPr>
        <p:spPr bwMode="auto">
          <a:xfrm>
            <a:off x="6238875" y="1860550"/>
            <a:ext cx="222250" cy="4105275"/>
          </a:xfrm>
          <a:custGeom>
            <a:avLst/>
            <a:gdLst>
              <a:gd name="T0" fmla="*/ 80962 w 140"/>
              <a:gd name="T1" fmla="*/ 0 h 2586"/>
              <a:gd name="T2" fmla="*/ 79375 w 140"/>
              <a:gd name="T3" fmla="*/ 2516187 h 2586"/>
              <a:gd name="T4" fmla="*/ 222250 w 140"/>
              <a:gd name="T5" fmla="*/ 2554287 h 2586"/>
              <a:gd name="T6" fmla="*/ 0 w 140"/>
              <a:gd name="T7" fmla="*/ 2659062 h 2586"/>
              <a:gd name="T8" fmla="*/ 79375 w 140"/>
              <a:gd name="T9" fmla="*/ 2719387 h 2586"/>
              <a:gd name="T10" fmla="*/ 80962 w 140"/>
              <a:gd name="T11" fmla="*/ 4105275 h 258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0"/>
              <a:gd name="T19" fmla="*/ 0 h 2586"/>
              <a:gd name="T20" fmla="*/ 140 w 140"/>
              <a:gd name="T21" fmla="*/ 2586 h 258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0" h="2586">
                <a:moveTo>
                  <a:pt x="51" y="0"/>
                </a:moveTo>
                <a:lnTo>
                  <a:pt x="50" y="1585"/>
                </a:lnTo>
                <a:lnTo>
                  <a:pt x="140" y="1609"/>
                </a:lnTo>
                <a:lnTo>
                  <a:pt x="0" y="1675"/>
                </a:lnTo>
                <a:lnTo>
                  <a:pt x="50" y="1713"/>
                </a:lnTo>
                <a:lnTo>
                  <a:pt x="51" y="2586"/>
                </a:lnTo>
              </a:path>
            </a:pathLst>
          </a:cu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9505" name="Freeform 49"/>
          <p:cNvSpPr>
            <a:spLocks/>
          </p:cNvSpPr>
          <p:nvPr/>
        </p:nvSpPr>
        <p:spPr bwMode="auto">
          <a:xfrm>
            <a:off x="6315075" y="4376738"/>
            <a:ext cx="133350" cy="107950"/>
          </a:xfrm>
          <a:custGeom>
            <a:avLst/>
            <a:gdLst>
              <a:gd name="T0" fmla="*/ 0 w 84"/>
              <a:gd name="T1" fmla="*/ 0 h 68"/>
              <a:gd name="T2" fmla="*/ 133350 w 84"/>
              <a:gd name="T3" fmla="*/ 44450 h 68"/>
              <a:gd name="T4" fmla="*/ 0 w 84"/>
              <a:gd name="T5" fmla="*/ 107950 h 68"/>
              <a:gd name="T6" fmla="*/ 0 w 84"/>
              <a:gd name="T7" fmla="*/ 0 h 68"/>
              <a:gd name="T8" fmla="*/ 0 60000 65536"/>
              <a:gd name="T9" fmla="*/ 0 60000 65536"/>
              <a:gd name="T10" fmla="*/ 0 60000 65536"/>
              <a:gd name="T11" fmla="*/ 0 60000 65536"/>
              <a:gd name="T12" fmla="*/ 0 w 84"/>
              <a:gd name="T13" fmla="*/ 0 h 68"/>
              <a:gd name="T14" fmla="*/ 84 w 84"/>
              <a:gd name="T15" fmla="*/ 68 h 6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4" h="68">
                <a:moveTo>
                  <a:pt x="0" y="0"/>
                </a:moveTo>
                <a:lnTo>
                  <a:pt x="84" y="28"/>
                </a:lnTo>
                <a:lnTo>
                  <a:pt x="0" y="6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9506" name="Freeform 50"/>
          <p:cNvSpPr>
            <a:spLocks/>
          </p:cNvSpPr>
          <p:nvPr/>
        </p:nvSpPr>
        <p:spPr bwMode="auto">
          <a:xfrm>
            <a:off x="6467475" y="1846263"/>
            <a:ext cx="263525" cy="4124325"/>
          </a:xfrm>
          <a:custGeom>
            <a:avLst/>
            <a:gdLst>
              <a:gd name="T0" fmla="*/ 117475 w 166"/>
              <a:gd name="T1" fmla="*/ 0 h 2598"/>
              <a:gd name="T2" fmla="*/ 119063 w 166"/>
              <a:gd name="T3" fmla="*/ 2557462 h 2598"/>
              <a:gd name="T4" fmla="*/ 263525 w 166"/>
              <a:gd name="T5" fmla="*/ 2595562 h 2598"/>
              <a:gd name="T6" fmla="*/ 0 w 166"/>
              <a:gd name="T7" fmla="*/ 2703512 h 2598"/>
              <a:gd name="T8" fmla="*/ 119063 w 166"/>
              <a:gd name="T9" fmla="*/ 2765425 h 2598"/>
              <a:gd name="T10" fmla="*/ 119063 w 166"/>
              <a:gd name="T11" fmla="*/ 4124325 h 259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66"/>
              <a:gd name="T19" fmla="*/ 0 h 2598"/>
              <a:gd name="T20" fmla="*/ 166 w 166"/>
              <a:gd name="T21" fmla="*/ 2598 h 259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66" h="2598">
                <a:moveTo>
                  <a:pt x="74" y="0"/>
                </a:moveTo>
                <a:lnTo>
                  <a:pt x="75" y="1611"/>
                </a:lnTo>
                <a:lnTo>
                  <a:pt x="166" y="1635"/>
                </a:lnTo>
                <a:lnTo>
                  <a:pt x="0" y="1703"/>
                </a:lnTo>
                <a:lnTo>
                  <a:pt x="75" y="1742"/>
                </a:lnTo>
                <a:lnTo>
                  <a:pt x="75" y="2598"/>
                </a:lnTo>
              </a:path>
            </a:pathLst>
          </a:cu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9507" name="Freeform 51"/>
          <p:cNvSpPr>
            <a:spLocks/>
          </p:cNvSpPr>
          <p:nvPr/>
        </p:nvSpPr>
        <p:spPr bwMode="auto">
          <a:xfrm>
            <a:off x="6577013" y="4394200"/>
            <a:ext cx="133350" cy="107950"/>
          </a:xfrm>
          <a:custGeom>
            <a:avLst/>
            <a:gdLst>
              <a:gd name="T0" fmla="*/ 0 w 84"/>
              <a:gd name="T1" fmla="*/ 0 h 68"/>
              <a:gd name="T2" fmla="*/ 133350 w 84"/>
              <a:gd name="T3" fmla="*/ 44450 h 68"/>
              <a:gd name="T4" fmla="*/ 0 w 84"/>
              <a:gd name="T5" fmla="*/ 107950 h 68"/>
              <a:gd name="T6" fmla="*/ 0 w 84"/>
              <a:gd name="T7" fmla="*/ 0 h 68"/>
              <a:gd name="T8" fmla="*/ 0 60000 65536"/>
              <a:gd name="T9" fmla="*/ 0 60000 65536"/>
              <a:gd name="T10" fmla="*/ 0 60000 65536"/>
              <a:gd name="T11" fmla="*/ 0 60000 65536"/>
              <a:gd name="T12" fmla="*/ 0 w 84"/>
              <a:gd name="T13" fmla="*/ 0 h 68"/>
              <a:gd name="T14" fmla="*/ 84 w 84"/>
              <a:gd name="T15" fmla="*/ 68 h 6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4" h="68">
                <a:moveTo>
                  <a:pt x="0" y="0"/>
                </a:moveTo>
                <a:lnTo>
                  <a:pt x="84" y="28"/>
                </a:lnTo>
                <a:lnTo>
                  <a:pt x="0" y="6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9508" name="Freeform 52"/>
          <p:cNvSpPr>
            <a:spLocks/>
          </p:cNvSpPr>
          <p:nvPr/>
        </p:nvSpPr>
        <p:spPr bwMode="auto">
          <a:xfrm>
            <a:off x="6800850" y="1855788"/>
            <a:ext cx="258763" cy="4110037"/>
          </a:xfrm>
          <a:custGeom>
            <a:avLst/>
            <a:gdLst>
              <a:gd name="T0" fmla="*/ 114300 w 163"/>
              <a:gd name="T1" fmla="*/ 0 h 2589"/>
              <a:gd name="T2" fmla="*/ 114300 w 163"/>
              <a:gd name="T3" fmla="*/ 2598737 h 2589"/>
              <a:gd name="T4" fmla="*/ 258763 w 163"/>
              <a:gd name="T5" fmla="*/ 2641599 h 2589"/>
              <a:gd name="T6" fmla="*/ 0 w 163"/>
              <a:gd name="T7" fmla="*/ 2747962 h 2589"/>
              <a:gd name="T8" fmla="*/ 115888 w 163"/>
              <a:gd name="T9" fmla="*/ 2822574 h 2589"/>
              <a:gd name="T10" fmla="*/ 114300 w 163"/>
              <a:gd name="T11" fmla="*/ 4110037 h 258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63"/>
              <a:gd name="T19" fmla="*/ 0 h 2589"/>
              <a:gd name="T20" fmla="*/ 163 w 163"/>
              <a:gd name="T21" fmla="*/ 2589 h 2589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63" h="2589">
                <a:moveTo>
                  <a:pt x="72" y="0"/>
                </a:moveTo>
                <a:lnTo>
                  <a:pt x="72" y="1637"/>
                </a:lnTo>
                <a:lnTo>
                  <a:pt x="163" y="1664"/>
                </a:lnTo>
                <a:lnTo>
                  <a:pt x="0" y="1731"/>
                </a:lnTo>
                <a:lnTo>
                  <a:pt x="73" y="1778"/>
                </a:lnTo>
                <a:lnTo>
                  <a:pt x="72" y="2589"/>
                </a:lnTo>
              </a:path>
            </a:pathLst>
          </a:cu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9509" name="Freeform 53"/>
          <p:cNvSpPr>
            <a:spLocks/>
          </p:cNvSpPr>
          <p:nvPr/>
        </p:nvSpPr>
        <p:spPr bwMode="auto">
          <a:xfrm>
            <a:off x="6910388" y="4446588"/>
            <a:ext cx="133350" cy="107950"/>
          </a:xfrm>
          <a:custGeom>
            <a:avLst/>
            <a:gdLst>
              <a:gd name="T0" fmla="*/ 0 w 84"/>
              <a:gd name="T1" fmla="*/ 0 h 68"/>
              <a:gd name="T2" fmla="*/ 133350 w 84"/>
              <a:gd name="T3" fmla="*/ 44450 h 68"/>
              <a:gd name="T4" fmla="*/ 0 w 84"/>
              <a:gd name="T5" fmla="*/ 107950 h 68"/>
              <a:gd name="T6" fmla="*/ 0 w 84"/>
              <a:gd name="T7" fmla="*/ 0 h 68"/>
              <a:gd name="T8" fmla="*/ 0 60000 65536"/>
              <a:gd name="T9" fmla="*/ 0 60000 65536"/>
              <a:gd name="T10" fmla="*/ 0 60000 65536"/>
              <a:gd name="T11" fmla="*/ 0 60000 65536"/>
              <a:gd name="T12" fmla="*/ 0 w 84"/>
              <a:gd name="T13" fmla="*/ 0 h 68"/>
              <a:gd name="T14" fmla="*/ 84 w 84"/>
              <a:gd name="T15" fmla="*/ 68 h 6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4" h="68">
                <a:moveTo>
                  <a:pt x="0" y="0"/>
                </a:moveTo>
                <a:lnTo>
                  <a:pt x="84" y="28"/>
                </a:lnTo>
                <a:lnTo>
                  <a:pt x="0" y="6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9510" name="Freeform 54"/>
          <p:cNvSpPr>
            <a:spLocks/>
          </p:cNvSpPr>
          <p:nvPr/>
        </p:nvSpPr>
        <p:spPr bwMode="auto">
          <a:xfrm>
            <a:off x="7788275" y="1846263"/>
            <a:ext cx="268288" cy="4133850"/>
          </a:xfrm>
          <a:custGeom>
            <a:avLst/>
            <a:gdLst>
              <a:gd name="T0" fmla="*/ 127000 w 169"/>
              <a:gd name="T1" fmla="*/ 0 h 2604"/>
              <a:gd name="T2" fmla="*/ 123825 w 169"/>
              <a:gd name="T3" fmla="*/ 3046412 h 2604"/>
              <a:gd name="T4" fmla="*/ 268288 w 169"/>
              <a:gd name="T5" fmla="*/ 3094037 h 2604"/>
              <a:gd name="T6" fmla="*/ 0 w 169"/>
              <a:gd name="T7" fmla="*/ 3200400 h 2604"/>
              <a:gd name="T8" fmla="*/ 123825 w 169"/>
              <a:gd name="T9" fmla="*/ 3262313 h 2604"/>
              <a:gd name="T10" fmla="*/ 127000 w 169"/>
              <a:gd name="T11" fmla="*/ 4133850 h 260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69"/>
              <a:gd name="T19" fmla="*/ 0 h 2604"/>
              <a:gd name="T20" fmla="*/ 169 w 169"/>
              <a:gd name="T21" fmla="*/ 2604 h 260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69" h="2604">
                <a:moveTo>
                  <a:pt x="80" y="0"/>
                </a:moveTo>
                <a:lnTo>
                  <a:pt x="78" y="1919"/>
                </a:lnTo>
                <a:lnTo>
                  <a:pt x="169" y="1949"/>
                </a:lnTo>
                <a:lnTo>
                  <a:pt x="0" y="2016"/>
                </a:lnTo>
                <a:lnTo>
                  <a:pt x="78" y="2055"/>
                </a:lnTo>
                <a:lnTo>
                  <a:pt x="80" y="2604"/>
                </a:lnTo>
              </a:path>
            </a:pathLst>
          </a:cu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9511" name="Freeform 55"/>
          <p:cNvSpPr>
            <a:spLocks/>
          </p:cNvSpPr>
          <p:nvPr/>
        </p:nvSpPr>
        <p:spPr bwMode="auto">
          <a:xfrm>
            <a:off x="7902575" y="4894263"/>
            <a:ext cx="133350" cy="107950"/>
          </a:xfrm>
          <a:custGeom>
            <a:avLst/>
            <a:gdLst>
              <a:gd name="T0" fmla="*/ 0 w 84"/>
              <a:gd name="T1" fmla="*/ 0 h 68"/>
              <a:gd name="T2" fmla="*/ 133350 w 84"/>
              <a:gd name="T3" fmla="*/ 44450 h 68"/>
              <a:gd name="T4" fmla="*/ 0 w 84"/>
              <a:gd name="T5" fmla="*/ 107950 h 68"/>
              <a:gd name="T6" fmla="*/ 0 w 84"/>
              <a:gd name="T7" fmla="*/ 0 h 68"/>
              <a:gd name="T8" fmla="*/ 0 60000 65536"/>
              <a:gd name="T9" fmla="*/ 0 60000 65536"/>
              <a:gd name="T10" fmla="*/ 0 60000 65536"/>
              <a:gd name="T11" fmla="*/ 0 60000 65536"/>
              <a:gd name="T12" fmla="*/ 0 w 84"/>
              <a:gd name="T13" fmla="*/ 0 h 68"/>
              <a:gd name="T14" fmla="*/ 84 w 84"/>
              <a:gd name="T15" fmla="*/ 68 h 6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4" h="68">
                <a:moveTo>
                  <a:pt x="0" y="0"/>
                </a:moveTo>
                <a:lnTo>
                  <a:pt x="84" y="28"/>
                </a:lnTo>
                <a:lnTo>
                  <a:pt x="0" y="6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9512" name="Text Box 56"/>
          <p:cNvSpPr txBox="1">
            <a:spLocks noChangeArrowheads="1"/>
          </p:cNvSpPr>
          <p:nvPr/>
        </p:nvSpPr>
        <p:spPr bwMode="auto">
          <a:xfrm>
            <a:off x="6332538" y="1479550"/>
            <a:ext cx="15557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800" b="1" dirty="0"/>
              <a:t>CMP  Gather</a:t>
            </a:r>
          </a:p>
        </p:txBody>
      </p:sp>
      <p:sp>
        <p:nvSpPr>
          <p:cNvPr id="19513" name="Freeform 57"/>
          <p:cNvSpPr>
            <a:spLocks/>
          </p:cNvSpPr>
          <p:nvPr/>
        </p:nvSpPr>
        <p:spPr bwMode="auto">
          <a:xfrm>
            <a:off x="7654925" y="4719638"/>
            <a:ext cx="133350" cy="107950"/>
          </a:xfrm>
          <a:custGeom>
            <a:avLst/>
            <a:gdLst>
              <a:gd name="T0" fmla="*/ 0 w 84"/>
              <a:gd name="T1" fmla="*/ 0 h 68"/>
              <a:gd name="T2" fmla="*/ 133350 w 84"/>
              <a:gd name="T3" fmla="*/ 44450 h 68"/>
              <a:gd name="T4" fmla="*/ 0 w 84"/>
              <a:gd name="T5" fmla="*/ 107950 h 68"/>
              <a:gd name="T6" fmla="*/ 0 w 84"/>
              <a:gd name="T7" fmla="*/ 0 h 68"/>
              <a:gd name="T8" fmla="*/ 0 60000 65536"/>
              <a:gd name="T9" fmla="*/ 0 60000 65536"/>
              <a:gd name="T10" fmla="*/ 0 60000 65536"/>
              <a:gd name="T11" fmla="*/ 0 60000 65536"/>
              <a:gd name="T12" fmla="*/ 0 w 84"/>
              <a:gd name="T13" fmla="*/ 0 h 68"/>
              <a:gd name="T14" fmla="*/ 84 w 84"/>
              <a:gd name="T15" fmla="*/ 68 h 6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4" h="68">
                <a:moveTo>
                  <a:pt x="0" y="0"/>
                </a:moveTo>
                <a:lnTo>
                  <a:pt x="84" y="28"/>
                </a:lnTo>
                <a:lnTo>
                  <a:pt x="0" y="6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9514" name="Freeform 58"/>
          <p:cNvSpPr>
            <a:spLocks/>
          </p:cNvSpPr>
          <p:nvPr/>
        </p:nvSpPr>
        <p:spPr bwMode="auto">
          <a:xfrm>
            <a:off x="7562850" y="1855788"/>
            <a:ext cx="231775" cy="4124325"/>
          </a:xfrm>
          <a:custGeom>
            <a:avLst/>
            <a:gdLst>
              <a:gd name="T0" fmla="*/ 100012 w 146"/>
              <a:gd name="T1" fmla="*/ 0 h 2598"/>
              <a:gd name="T2" fmla="*/ 98425 w 146"/>
              <a:gd name="T3" fmla="*/ 2863850 h 2598"/>
              <a:gd name="T4" fmla="*/ 231775 w 146"/>
              <a:gd name="T5" fmla="*/ 2908300 h 2598"/>
              <a:gd name="T6" fmla="*/ 0 w 146"/>
              <a:gd name="T7" fmla="*/ 3013075 h 2598"/>
              <a:gd name="T8" fmla="*/ 101600 w 146"/>
              <a:gd name="T9" fmla="*/ 3086100 h 2598"/>
              <a:gd name="T10" fmla="*/ 104775 w 146"/>
              <a:gd name="T11" fmla="*/ 4124325 h 259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6"/>
              <a:gd name="T19" fmla="*/ 0 h 2598"/>
              <a:gd name="T20" fmla="*/ 146 w 146"/>
              <a:gd name="T21" fmla="*/ 2598 h 259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6" h="2598">
                <a:moveTo>
                  <a:pt x="63" y="0"/>
                </a:moveTo>
                <a:lnTo>
                  <a:pt x="62" y="1804"/>
                </a:lnTo>
                <a:lnTo>
                  <a:pt x="146" y="1832"/>
                </a:lnTo>
                <a:lnTo>
                  <a:pt x="0" y="1898"/>
                </a:lnTo>
                <a:lnTo>
                  <a:pt x="64" y="1944"/>
                </a:lnTo>
                <a:lnTo>
                  <a:pt x="66" y="2598"/>
                </a:lnTo>
              </a:path>
            </a:pathLst>
          </a:cu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9515" name="Freeform 59"/>
          <p:cNvSpPr>
            <a:spLocks/>
          </p:cNvSpPr>
          <p:nvPr/>
        </p:nvSpPr>
        <p:spPr bwMode="auto">
          <a:xfrm>
            <a:off x="6943725" y="1851025"/>
            <a:ext cx="258763" cy="4114800"/>
          </a:xfrm>
          <a:custGeom>
            <a:avLst/>
            <a:gdLst>
              <a:gd name="T0" fmla="*/ 114300 w 163"/>
              <a:gd name="T1" fmla="*/ 0 h 2592"/>
              <a:gd name="T2" fmla="*/ 114300 w 163"/>
              <a:gd name="T3" fmla="*/ 2641600 h 2592"/>
              <a:gd name="T4" fmla="*/ 258763 w 163"/>
              <a:gd name="T5" fmla="*/ 2684462 h 2592"/>
              <a:gd name="T6" fmla="*/ 0 w 163"/>
              <a:gd name="T7" fmla="*/ 2790825 h 2592"/>
              <a:gd name="T8" fmla="*/ 115888 w 163"/>
              <a:gd name="T9" fmla="*/ 2865437 h 2592"/>
              <a:gd name="T10" fmla="*/ 114300 w 163"/>
              <a:gd name="T11" fmla="*/ 4114800 h 259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63"/>
              <a:gd name="T19" fmla="*/ 0 h 2592"/>
              <a:gd name="T20" fmla="*/ 163 w 163"/>
              <a:gd name="T21" fmla="*/ 2592 h 259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63" h="2592">
                <a:moveTo>
                  <a:pt x="72" y="0"/>
                </a:moveTo>
                <a:lnTo>
                  <a:pt x="72" y="1664"/>
                </a:lnTo>
                <a:lnTo>
                  <a:pt x="163" y="1691"/>
                </a:lnTo>
                <a:lnTo>
                  <a:pt x="0" y="1758"/>
                </a:lnTo>
                <a:lnTo>
                  <a:pt x="73" y="1805"/>
                </a:lnTo>
                <a:lnTo>
                  <a:pt x="72" y="2592"/>
                </a:lnTo>
              </a:path>
            </a:pathLst>
          </a:cu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9516" name="Freeform 60"/>
          <p:cNvSpPr>
            <a:spLocks/>
          </p:cNvSpPr>
          <p:nvPr/>
        </p:nvSpPr>
        <p:spPr bwMode="auto">
          <a:xfrm>
            <a:off x="7053263" y="4484688"/>
            <a:ext cx="133350" cy="107950"/>
          </a:xfrm>
          <a:custGeom>
            <a:avLst/>
            <a:gdLst>
              <a:gd name="T0" fmla="*/ 0 w 84"/>
              <a:gd name="T1" fmla="*/ 0 h 68"/>
              <a:gd name="T2" fmla="*/ 133350 w 84"/>
              <a:gd name="T3" fmla="*/ 44450 h 68"/>
              <a:gd name="T4" fmla="*/ 0 w 84"/>
              <a:gd name="T5" fmla="*/ 107950 h 68"/>
              <a:gd name="T6" fmla="*/ 0 w 84"/>
              <a:gd name="T7" fmla="*/ 0 h 68"/>
              <a:gd name="T8" fmla="*/ 0 60000 65536"/>
              <a:gd name="T9" fmla="*/ 0 60000 65536"/>
              <a:gd name="T10" fmla="*/ 0 60000 65536"/>
              <a:gd name="T11" fmla="*/ 0 60000 65536"/>
              <a:gd name="T12" fmla="*/ 0 w 84"/>
              <a:gd name="T13" fmla="*/ 0 h 68"/>
              <a:gd name="T14" fmla="*/ 84 w 84"/>
              <a:gd name="T15" fmla="*/ 68 h 6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4" h="68">
                <a:moveTo>
                  <a:pt x="0" y="0"/>
                </a:moveTo>
                <a:lnTo>
                  <a:pt x="84" y="28"/>
                </a:lnTo>
                <a:lnTo>
                  <a:pt x="0" y="6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9517" name="Freeform 61"/>
          <p:cNvSpPr>
            <a:spLocks/>
          </p:cNvSpPr>
          <p:nvPr/>
        </p:nvSpPr>
        <p:spPr bwMode="auto">
          <a:xfrm>
            <a:off x="6362700" y="1855788"/>
            <a:ext cx="258763" cy="4114800"/>
          </a:xfrm>
          <a:custGeom>
            <a:avLst/>
            <a:gdLst>
              <a:gd name="T0" fmla="*/ 119063 w 163"/>
              <a:gd name="T1" fmla="*/ 0 h 2592"/>
              <a:gd name="T2" fmla="*/ 114300 w 163"/>
              <a:gd name="T3" fmla="*/ 2522537 h 2592"/>
              <a:gd name="T4" fmla="*/ 258763 w 163"/>
              <a:gd name="T5" fmla="*/ 2565400 h 2592"/>
              <a:gd name="T6" fmla="*/ 0 w 163"/>
              <a:gd name="T7" fmla="*/ 2671762 h 2592"/>
              <a:gd name="T8" fmla="*/ 115888 w 163"/>
              <a:gd name="T9" fmla="*/ 2746375 h 2592"/>
              <a:gd name="T10" fmla="*/ 114300 w 163"/>
              <a:gd name="T11" fmla="*/ 4114800 h 259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63"/>
              <a:gd name="T19" fmla="*/ 0 h 2592"/>
              <a:gd name="T20" fmla="*/ 163 w 163"/>
              <a:gd name="T21" fmla="*/ 2592 h 259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63" h="2592">
                <a:moveTo>
                  <a:pt x="75" y="0"/>
                </a:moveTo>
                <a:lnTo>
                  <a:pt x="72" y="1589"/>
                </a:lnTo>
                <a:lnTo>
                  <a:pt x="163" y="1616"/>
                </a:lnTo>
                <a:lnTo>
                  <a:pt x="0" y="1683"/>
                </a:lnTo>
                <a:lnTo>
                  <a:pt x="73" y="1730"/>
                </a:lnTo>
                <a:lnTo>
                  <a:pt x="72" y="2592"/>
                </a:lnTo>
              </a:path>
            </a:pathLst>
          </a:cu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9518" name="Freeform 62"/>
          <p:cNvSpPr>
            <a:spLocks/>
          </p:cNvSpPr>
          <p:nvPr/>
        </p:nvSpPr>
        <p:spPr bwMode="auto">
          <a:xfrm>
            <a:off x="6472238" y="4370388"/>
            <a:ext cx="133350" cy="107950"/>
          </a:xfrm>
          <a:custGeom>
            <a:avLst/>
            <a:gdLst>
              <a:gd name="T0" fmla="*/ 0 w 84"/>
              <a:gd name="T1" fmla="*/ 0 h 68"/>
              <a:gd name="T2" fmla="*/ 133350 w 84"/>
              <a:gd name="T3" fmla="*/ 44450 h 68"/>
              <a:gd name="T4" fmla="*/ 0 w 84"/>
              <a:gd name="T5" fmla="*/ 107950 h 68"/>
              <a:gd name="T6" fmla="*/ 0 w 84"/>
              <a:gd name="T7" fmla="*/ 0 h 68"/>
              <a:gd name="T8" fmla="*/ 0 60000 65536"/>
              <a:gd name="T9" fmla="*/ 0 60000 65536"/>
              <a:gd name="T10" fmla="*/ 0 60000 65536"/>
              <a:gd name="T11" fmla="*/ 0 60000 65536"/>
              <a:gd name="T12" fmla="*/ 0 w 84"/>
              <a:gd name="T13" fmla="*/ 0 h 68"/>
              <a:gd name="T14" fmla="*/ 84 w 84"/>
              <a:gd name="T15" fmla="*/ 68 h 6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4" h="68">
                <a:moveTo>
                  <a:pt x="0" y="0"/>
                </a:moveTo>
                <a:lnTo>
                  <a:pt x="84" y="28"/>
                </a:lnTo>
                <a:lnTo>
                  <a:pt x="0" y="6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9519" name="Freeform 63"/>
          <p:cNvSpPr>
            <a:spLocks/>
          </p:cNvSpPr>
          <p:nvPr/>
        </p:nvSpPr>
        <p:spPr bwMode="auto">
          <a:xfrm>
            <a:off x="7324725" y="1865313"/>
            <a:ext cx="258763" cy="4117975"/>
          </a:xfrm>
          <a:custGeom>
            <a:avLst/>
            <a:gdLst>
              <a:gd name="T0" fmla="*/ 115888 w 163"/>
              <a:gd name="T1" fmla="*/ 0 h 2594"/>
              <a:gd name="T2" fmla="*/ 114300 w 163"/>
              <a:gd name="T3" fmla="*/ 2751137 h 2594"/>
              <a:gd name="T4" fmla="*/ 258763 w 163"/>
              <a:gd name="T5" fmla="*/ 2794000 h 2594"/>
              <a:gd name="T6" fmla="*/ 0 w 163"/>
              <a:gd name="T7" fmla="*/ 2900362 h 2594"/>
              <a:gd name="T8" fmla="*/ 115888 w 163"/>
              <a:gd name="T9" fmla="*/ 2974975 h 2594"/>
              <a:gd name="T10" fmla="*/ 114300 w 163"/>
              <a:gd name="T11" fmla="*/ 4117975 h 259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63"/>
              <a:gd name="T19" fmla="*/ 0 h 2594"/>
              <a:gd name="T20" fmla="*/ 163 w 163"/>
              <a:gd name="T21" fmla="*/ 2594 h 259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63" h="2594">
                <a:moveTo>
                  <a:pt x="73" y="0"/>
                </a:moveTo>
                <a:lnTo>
                  <a:pt x="72" y="1733"/>
                </a:lnTo>
                <a:lnTo>
                  <a:pt x="163" y="1760"/>
                </a:lnTo>
                <a:lnTo>
                  <a:pt x="0" y="1827"/>
                </a:lnTo>
                <a:lnTo>
                  <a:pt x="73" y="1874"/>
                </a:lnTo>
                <a:lnTo>
                  <a:pt x="72" y="2594"/>
                </a:lnTo>
              </a:path>
            </a:pathLst>
          </a:cu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9520" name="Freeform 64"/>
          <p:cNvSpPr>
            <a:spLocks/>
          </p:cNvSpPr>
          <p:nvPr/>
        </p:nvSpPr>
        <p:spPr bwMode="auto">
          <a:xfrm>
            <a:off x="7434263" y="4608513"/>
            <a:ext cx="133350" cy="107950"/>
          </a:xfrm>
          <a:custGeom>
            <a:avLst/>
            <a:gdLst>
              <a:gd name="T0" fmla="*/ 0 w 84"/>
              <a:gd name="T1" fmla="*/ 0 h 68"/>
              <a:gd name="T2" fmla="*/ 133350 w 84"/>
              <a:gd name="T3" fmla="*/ 44450 h 68"/>
              <a:gd name="T4" fmla="*/ 0 w 84"/>
              <a:gd name="T5" fmla="*/ 107950 h 68"/>
              <a:gd name="T6" fmla="*/ 0 w 84"/>
              <a:gd name="T7" fmla="*/ 0 h 68"/>
              <a:gd name="T8" fmla="*/ 0 60000 65536"/>
              <a:gd name="T9" fmla="*/ 0 60000 65536"/>
              <a:gd name="T10" fmla="*/ 0 60000 65536"/>
              <a:gd name="T11" fmla="*/ 0 60000 65536"/>
              <a:gd name="T12" fmla="*/ 0 w 84"/>
              <a:gd name="T13" fmla="*/ 0 h 68"/>
              <a:gd name="T14" fmla="*/ 84 w 84"/>
              <a:gd name="T15" fmla="*/ 68 h 6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4" h="68">
                <a:moveTo>
                  <a:pt x="0" y="0"/>
                </a:moveTo>
                <a:lnTo>
                  <a:pt x="84" y="28"/>
                </a:lnTo>
                <a:lnTo>
                  <a:pt x="0" y="6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9521" name="Text Box 65"/>
          <p:cNvSpPr txBox="1">
            <a:spLocks noChangeArrowheads="1"/>
          </p:cNvSpPr>
          <p:nvPr/>
        </p:nvSpPr>
        <p:spPr bwMode="auto">
          <a:xfrm>
            <a:off x="6110288" y="5932488"/>
            <a:ext cx="13001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 sz="1200" b="1" dirty="0"/>
          </a:p>
          <a:p>
            <a:pPr algn="ctr"/>
            <a:r>
              <a:rPr lang="en-US" altLang="en-US" sz="1200" b="1" dirty="0"/>
              <a:t>Offset Distance</a:t>
            </a:r>
          </a:p>
        </p:txBody>
      </p:sp>
      <p:sp>
        <p:nvSpPr>
          <p:cNvPr id="19522" name="Line 66"/>
          <p:cNvSpPr>
            <a:spLocks noChangeShapeType="1"/>
          </p:cNvSpPr>
          <p:nvPr/>
        </p:nvSpPr>
        <p:spPr bwMode="auto">
          <a:xfrm>
            <a:off x="7410450" y="6275388"/>
            <a:ext cx="4572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9523" name="Text Box 67"/>
          <p:cNvSpPr txBox="1">
            <a:spLocks noChangeArrowheads="1"/>
          </p:cNvSpPr>
          <p:nvPr/>
        </p:nvSpPr>
        <p:spPr bwMode="auto">
          <a:xfrm>
            <a:off x="566738" y="4770438"/>
            <a:ext cx="4811712" cy="128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4163" indent="-284163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95000"/>
              </a:lnSpc>
              <a:spcBef>
                <a:spcPct val="50000"/>
              </a:spcBef>
            </a:pPr>
            <a:r>
              <a:rPr lang="en-US" altLang="en-US" sz="1800" dirty="0">
                <a:latin typeface="Tahoma" panose="020B0604030504040204" pitchFamily="34" charset="0"/>
              </a:rPr>
              <a:t>In processing, we sort the shot-receiver pairs so that data from the same ‘bounce’ point is </a:t>
            </a:r>
            <a:r>
              <a:rPr lang="en-US" altLang="en-US" sz="1800" dirty="0" smtClean="0">
                <a:latin typeface="Tahoma" panose="020B0604030504040204" pitchFamily="34" charset="0"/>
              </a:rPr>
              <a:t>captured.</a:t>
            </a:r>
            <a:endParaRPr lang="en-US" altLang="en-US" sz="1800" dirty="0">
              <a:latin typeface="Tahoma" panose="020B0604030504040204" pitchFamily="34" charset="0"/>
            </a:endParaRPr>
          </a:p>
          <a:p>
            <a:pPr>
              <a:lnSpc>
                <a:spcPct val="95000"/>
              </a:lnSpc>
              <a:spcBef>
                <a:spcPct val="50000"/>
              </a:spcBef>
            </a:pPr>
            <a:r>
              <a:rPr lang="en-US" altLang="en-US" sz="1800" dirty="0">
                <a:latin typeface="Tahoma" panose="020B0604030504040204" pitchFamily="34" charset="0"/>
              </a:rPr>
              <a:t>This gives us a CMP </a:t>
            </a:r>
            <a:r>
              <a:rPr lang="en-US" altLang="en-US" sz="1800" dirty="0" smtClean="0">
                <a:latin typeface="Tahoma" panose="020B0604030504040204" pitchFamily="34" charset="0"/>
              </a:rPr>
              <a:t>gather.</a:t>
            </a:r>
            <a:endParaRPr lang="en-US" altLang="en-US" sz="1800" dirty="0">
              <a:latin typeface="Tahoma" panose="020B0604030504040204" pitchFamily="34" charset="0"/>
            </a:endParaRPr>
          </a:p>
        </p:txBody>
      </p:sp>
      <p:sp>
        <p:nvSpPr>
          <p:cNvPr id="19524" name="Text Box 38"/>
          <p:cNvSpPr txBox="1">
            <a:spLocks noChangeArrowheads="1"/>
          </p:cNvSpPr>
          <p:nvPr/>
        </p:nvSpPr>
        <p:spPr bwMode="auto">
          <a:xfrm>
            <a:off x="5824538" y="2733675"/>
            <a:ext cx="2832100" cy="336550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600" b="1" dirty="0">
                <a:solidFill>
                  <a:schemeClr val="bg1"/>
                </a:solidFill>
                <a:latin typeface="Tahoma" panose="020B0604030504040204" pitchFamily="34" charset="0"/>
              </a:rPr>
              <a:t>CMP = common mid point</a:t>
            </a:r>
            <a:endParaRPr lang="en-US" altLang="en-US" sz="1600" b="1" dirty="0">
              <a:latin typeface="Tahoma" panose="020B0604030504040204" pitchFamily="34" charset="0"/>
            </a:endParaRPr>
          </a:p>
        </p:txBody>
      </p:sp>
      <p:grpSp>
        <p:nvGrpSpPr>
          <p:cNvPr id="67" name="Group 72"/>
          <p:cNvGrpSpPr>
            <a:grpSpLocks/>
          </p:cNvGrpSpPr>
          <p:nvPr/>
        </p:nvGrpSpPr>
        <p:grpSpPr bwMode="auto">
          <a:xfrm>
            <a:off x="492125" y="2557463"/>
            <a:ext cx="296863" cy="304800"/>
            <a:chOff x="-212" y="1830"/>
            <a:chExt cx="187" cy="192"/>
          </a:xfrm>
        </p:grpSpPr>
        <p:sp>
          <p:nvSpPr>
            <p:cNvPr id="68" name="Oval 73"/>
            <p:cNvSpPr>
              <a:spLocks noChangeArrowheads="1"/>
            </p:cNvSpPr>
            <p:nvPr/>
          </p:nvSpPr>
          <p:spPr bwMode="auto">
            <a:xfrm>
              <a:off x="-201" y="1844"/>
              <a:ext cx="164" cy="16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dirty="0"/>
            </a:p>
          </p:txBody>
        </p:sp>
        <p:sp>
          <p:nvSpPr>
            <p:cNvPr id="69" name="Text Box 74"/>
            <p:cNvSpPr txBox="1">
              <a:spLocks noChangeArrowheads="1"/>
            </p:cNvSpPr>
            <p:nvPr/>
          </p:nvSpPr>
          <p:spPr bwMode="auto">
            <a:xfrm>
              <a:off x="-212" y="1830"/>
              <a:ext cx="187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400" b="1" dirty="0">
                  <a:latin typeface="Tahoma" panose="020B0604030504040204" pitchFamily="34" charset="0"/>
                </a:rPr>
                <a:t>1</a:t>
              </a:r>
            </a:p>
          </p:txBody>
        </p:sp>
      </p:grpSp>
      <p:grpSp>
        <p:nvGrpSpPr>
          <p:cNvPr id="70" name="Group 75"/>
          <p:cNvGrpSpPr>
            <a:grpSpLocks/>
          </p:cNvGrpSpPr>
          <p:nvPr/>
        </p:nvGrpSpPr>
        <p:grpSpPr bwMode="auto">
          <a:xfrm>
            <a:off x="487363" y="3124200"/>
            <a:ext cx="296862" cy="304800"/>
            <a:chOff x="-212" y="1830"/>
            <a:chExt cx="187" cy="192"/>
          </a:xfrm>
        </p:grpSpPr>
        <p:sp>
          <p:nvSpPr>
            <p:cNvPr id="71" name="Oval 76"/>
            <p:cNvSpPr>
              <a:spLocks noChangeArrowheads="1"/>
            </p:cNvSpPr>
            <p:nvPr/>
          </p:nvSpPr>
          <p:spPr bwMode="auto">
            <a:xfrm>
              <a:off x="-201" y="1844"/>
              <a:ext cx="164" cy="16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dirty="0"/>
            </a:p>
          </p:txBody>
        </p:sp>
        <p:sp>
          <p:nvSpPr>
            <p:cNvPr id="72" name="Text Box 77"/>
            <p:cNvSpPr txBox="1">
              <a:spLocks noChangeArrowheads="1"/>
            </p:cNvSpPr>
            <p:nvPr/>
          </p:nvSpPr>
          <p:spPr bwMode="auto">
            <a:xfrm>
              <a:off x="-212" y="1830"/>
              <a:ext cx="187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400" b="1" dirty="0">
                  <a:latin typeface="Tahoma" panose="020B0604030504040204" pitchFamily="34" charset="0"/>
                </a:rPr>
                <a:t>2</a:t>
              </a:r>
            </a:p>
          </p:txBody>
        </p:sp>
      </p:grpSp>
      <p:grpSp>
        <p:nvGrpSpPr>
          <p:cNvPr id="73" name="Group 78"/>
          <p:cNvGrpSpPr>
            <a:grpSpLocks/>
          </p:cNvGrpSpPr>
          <p:nvPr/>
        </p:nvGrpSpPr>
        <p:grpSpPr bwMode="auto">
          <a:xfrm>
            <a:off x="496888" y="3810000"/>
            <a:ext cx="296862" cy="304800"/>
            <a:chOff x="-212" y="1830"/>
            <a:chExt cx="187" cy="192"/>
          </a:xfrm>
        </p:grpSpPr>
        <p:sp>
          <p:nvSpPr>
            <p:cNvPr id="74" name="Oval 79"/>
            <p:cNvSpPr>
              <a:spLocks noChangeArrowheads="1"/>
            </p:cNvSpPr>
            <p:nvPr/>
          </p:nvSpPr>
          <p:spPr bwMode="auto">
            <a:xfrm>
              <a:off x="-201" y="1844"/>
              <a:ext cx="164" cy="16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dirty="0"/>
            </a:p>
          </p:txBody>
        </p:sp>
        <p:sp>
          <p:nvSpPr>
            <p:cNvPr id="75" name="Text Box 80"/>
            <p:cNvSpPr txBox="1">
              <a:spLocks noChangeArrowheads="1"/>
            </p:cNvSpPr>
            <p:nvPr/>
          </p:nvSpPr>
          <p:spPr bwMode="auto">
            <a:xfrm>
              <a:off x="-212" y="1830"/>
              <a:ext cx="187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400" b="1" dirty="0">
                  <a:latin typeface="Tahoma" panose="020B0604030504040204" pitchFamily="34" charset="0"/>
                </a:rPr>
                <a:t>3</a:t>
              </a:r>
            </a:p>
          </p:txBody>
        </p:sp>
      </p:grpSp>
      <p:grpSp>
        <p:nvGrpSpPr>
          <p:cNvPr id="76" name="Group 78"/>
          <p:cNvGrpSpPr>
            <a:grpSpLocks/>
          </p:cNvGrpSpPr>
          <p:nvPr/>
        </p:nvGrpSpPr>
        <p:grpSpPr bwMode="auto">
          <a:xfrm>
            <a:off x="8260557" y="5020470"/>
            <a:ext cx="296862" cy="304800"/>
            <a:chOff x="-212" y="1830"/>
            <a:chExt cx="187" cy="192"/>
          </a:xfrm>
        </p:grpSpPr>
        <p:sp>
          <p:nvSpPr>
            <p:cNvPr id="77" name="Oval 79"/>
            <p:cNvSpPr>
              <a:spLocks noChangeArrowheads="1"/>
            </p:cNvSpPr>
            <p:nvPr/>
          </p:nvSpPr>
          <p:spPr bwMode="auto">
            <a:xfrm>
              <a:off x="-201" y="1844"/>
              <a:ext cx="164" cy="16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dirty="0"/>
            </a:p>
          </p:txBody>
        </p:sp>
        <p:sp>
          <p:nvSpPr>
            <p:cNvPr id="78" name="Text Box 80"/>
            <p:cNvSpPr txBox="1">
              <a:spLocks noChangeArrowheads="1"/>
            </p:cNvSpPr>
            <p:nvPr/>
          </p:nvSpPr>
          <p:spPr bwMode="auto">
            <a:xfrm>
              <a:off x="-212" y="1830"/>
              <a:ext cx="187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400" b="1" dirty="0">
                  <a:latin typeface="Tahoma" panose="020B0604030504040204" pitchFamily="34" charset="0"/>
                </a:rPr>
                <a:t>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550370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CMP Gather</a:t>
            </a:r>
          </a:p>
        </p:txBody>
      </p:sp>
      <p:sp>
        <p:nvSpPr>
          <p:cNvPr id="20485" name="Text Box 3"/>
          <p:cNvSpPr txBox="1">
            <a:spLocks noChangeArrowheads="1"/>
          </p:cNvSpPr>
          <p:nvPr/>
        </p:nvSpPr>
        <p:spPr bwMode="auto">
          <a:xfrm>
            <a:off x="4176713" y="1408113"/>
            <a:ext cx="4127500" cy="253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4163" indent="-284163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2000" dirty="0">
                <a:latin typeface="Tahoma"/>
                <a:cs typeface="Tahoma"/>
              </a:rPr>
              <a:t>Travel times differ with offset since the path for a near offset trace is less than the path for a far offset </a:t>
            </a:r>
            <a:r>
              <a:rPr lang="en-US" altLang="en-US" sz="2000" dirty="0" smtClean="0">
                <a:latin typeface="Tahoma"/>
                <a:cs typeface="Tahoma"/>
              </a:rPr>
              <a:t>trace.</a:t>
            </a:r>
            <a:endParaRPr lang="en-US" altLang="en-US" sz="2000" dirty="0">
              <a:latin typeface="Tahoma"/>
              <a:cs typeface="Tahoma"/>
            </a:endParaRPr>
          </a:p>
          <a:p>
            <a:endParaRPr lang="en-US" altLang="en-US" sz="2000" dirty="0">
              <a:latin typeface="Tahoma"/>
              <a:cs typeface="Tahoma"/>
            </a:endParaRPr>
          </a:p>
          <a:p>
            <a:r>
              <a:rPr lang="en-US" altLang="en-US" sz="2000" dirty="0">
                <a:latin typeface="Tahoma"/>
                <a:cs typeface="Tahoma"/>
              </a:rPr>
              <a:t>With the correct velocity, we can correct for the difference in travel time for each trace.</a:t>
            </a:r>
          </a:p>
        </p:txBody>
      </p:sp>
      <p:sp>
        <p:nvSpPr>
          <p:cNvPr id="20486" name="Text Box 4"/>
          <p:cNvSpPr txBox="1">
            <a:spLocks noChangeArrowheads="1"/>
          </p:cNvSpPr>
          <p:nvPr/>
        </p:nvSpPr>
        <p:spPr bwMode="auto">
          <a:xfrm>
            <a:off x="4621213" y="5145088"/>
            <a:ext cx="3543300" cy="806450"/>
          </a:xfrm>
          <a:prstGeom prst="rect">
            <a:avLst/>
          </a:prstGeom>
          <a:solidFill>
            <a:srgbClr val="FFFFCC"/>
          </a:solidFill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500" b="1" dirty="0"/>
              <a:t>The curvature of this hyperbola is a function of the average velocity down to the depth of the reflector</a:t>
            </a:r>
          </a:p>
        </p:txBody>
      </p:sp>
      <p:grpSp>
        <p:nvGrpSpPr>
          <p:cNvPr id="20487" name="Group 5"/>
          <p:cNvGrpSpPr>
            <a:grpSpLocks/>
          </p:cNvGrpSpPr>
          <p:nvPr/>
        </p:nvGrpSpPr>
        <p:grpSpPr bwMode="auto">
          <a:xfrm>
            <a:off x="1214438" y="1206500"/>
            <a:ext cx="2446337" cy="4970463"/>
            <a:chOff x="3738" y="894"/>
            <a:chExt cx="1541" cy="3131"/>
          </a:xfrm>
        </p:grpSpPr>
        <p:sp>
          <p:nvSpPr>
            <p:cNvPr id="20489" name="Rectangle 6"/>
            <p:cNvSpPr>
              <a:spLocks noChangeArrowheads="1"/>
            </p:cNvSpPr>
            <p:nvPr/>
          </p:nvSpPr>
          <p:spPr bwMode="auto">
            <a:xfrm>
              <a:off x="3738" y="894"/>
              <a:ext cx="1541" cy="312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dirty="0"/>
            </a:p>
          </p:txBody>
        </p:sp>
        <p:sp>
          <p:nvSpPr>
            <p:cNvPr id="20490" name="Freeform 7"/>
            <p:cNvSpPr>
              <a:spLocks/>
            </p:cNvSpPr>
            <p:nvPr/>
          </p:nvSpPr>
          <p:spPr bwMode="auto">
            <a:xfrm>
              <a:off x="3996" y="2753"/>
              <a:ext cx="1230" cy="504"/>
            </a:xfrm>
            <a:custGeom>
              <a:avLst/>
              <a:gdLst>
                <a:gd name="T0" fmla="*/ 0 w 1230"/>
                <a:gd name="T1" fmla="*/ 0 h 504"/>
                <a:gd name="T2" fmla="*/ 243 w 1230"/>
                <a:gd name="T3" fmla="*/ 33 h 504"/>
                <a:gd name="T4" fmla="*/ 357 w 1230"/>
                <a:gd name="T5" fmla="*/ 51 h 504"/>
                <a:gd name="T6" fmla="*/ 468 w 1230"/>
                <a:gd name="T7" fmla="*/ 78 h 504"/>
                <a:gd name="T8" fmla="*/ 597 w 1230"/>
                <a:gd name="T9" fmla="*/ 114 h 504"/>
                <a:gd name="T10" fmla="*/ 726 w 1230"/>
                <a:gd name="T11" fmla="*/ 165 h 504"/>
                <a:gd name="T12" fmla="*/ 897 w 1230"/>
                <a:gd name="T13" fmla="*/ 261 h 504"/>
                <a:gd name="T14" fmla="*/ 993 w 1230"/>
                <a:gd name="T15" fmla="*/ 327 h 504"/>
                <a:gd name="T16" fmla="*/ 1230 w 1230"/>
                <a:gd name="T17" fmla="*/ 504 h 50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30"/>
                <a:gd name="T28" fmla="*/ 0 h 504"/>
                <a:gd name="T29" fmla="*/ 1230 w 1230"/>
                <a:gd name="T30" fmla="*/ 504 h 50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30" h="504">
                  <a:moveTo>
                    <a:pt x="0" y="0"/>
                  </a:moveTo>
                  <a:lnTo>
                    <a:pt x="243" y="33"/>
                  </a:lnTo>
                  <a:lnTo>
                    <a:pt x="357" y="51"/>
                  </a:lnTo>
                  <a:lnTo>
                    <a:pt x="468" y="78"/>
                  </a:lnTo>
                  <a:lnTo>
                    <a:pt x="597" y="114"/>
                  </a:lnTo>
                  <a:lnTo>
                    <a:pt x="726" y="165"/>
                  </a:lnTo>
                  <a:lnTo>
                    <a:pt x="897" y="261"/>
                  </a:lnTo>
                  <a:lnTo>
                    <a:pt x="993" y="327"/>
                  </a:lnTo>
                  <a:lnTo>
                    <a:pt x="1230" y="504"/>
                  </a:lnTo>
                </a:path>
              </a:pathLst>
            </a:custGeom>
            <a:noFill/>
            <a:ln w="19050">
              <a:solidFill>
                <a:schemeClr val="accent2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0491" name="Line 8"/>
            <p:cNvSpPr>
              <a:spLocks noChangeShapeType="1"/>
            </p:cNvSpPr>
            <p:nvPr/>
          </p:nvSpPr>
          <p:spPr bwMode="auto">
            <a:xfrm>
              <a:off x="3924" y="1176"/>
              <a:ext cx="120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0492" name="Freeform 9"/>
            <p:cNvSpPr>
              <a:spLocks/>
            </p:cNvSpPr>
            <p:nvPr/>
          </p:nvSpPr>
          <p:spPr bwMode="auto">
            <a:xfrm>
              <a:off x="4726" y="2925"/>
              <a:ext cx="84" cy="68"/>
            </a:xfrm>
            <a:custGeom>
              <a:avLst/>
              <a:gdLst>
                <a:gd name="T0" fmla="*/ 0 w 84"/>
                <a:gd name="T1" fmla="*/ 0 h 68"/>
                <a:gd name="T2" fmla="*/ 84 w 84"/>
                <a:gd name="T3" fmla="*/ 28 h 68"/>
                <a:gd name="T4" fmla="*/ 0 w 84"/>
                <a:gd name="T5" fmla="*/ 68 h 68"/>
                <a:gd name="T6" fmla="*/ 0 w 84"/>
                <a:gd name="T7" fmla="*/ 0 h 6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4"/>
                <a:gd name="T13" fmla="*/ 0 h 68"/>
                <a:gd name="T14" fmla="*/ 84 w 84"/>
                <a:gd name="T15" fmla="*/ 68 h 6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4" h="68">
                  <a:moveTo>
                    <a:pt x="0" y="0"/>
                  </a:moveTo>
                  <a:lnTo>
                    <a:pt x="84" y="28"/>
                  </a:lnTo>
                  <a:lnTo>
                    <a:pt x="0" y="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0493" name="Freeform 10"/>
            <p:cNvSpPr>
              <a:spLocks/>
            </p:cNvSpPr>
            <p:nvPr/>
          </p:nvSpPr>
          <p:spPr bwMode="auto">
            <a:xfrm>
              <a:off x="4668" y="1166"/>
              <a:ext cx="146" cy="2607"/>
            </a:xfrm>
            <a:custGeom>
              <a:avLst/>
              <a:gdLst>
                <a:gd name="T0" fmla="*/ 63 w 146"/>
                <a:gd name="T1" fmla="*/ 0 h 2607"/>
                <a:gd name="T2" fmla="*/ 62 w 146"/>
                <a:gd name="T3" fmla="*/ 1759 h 2607"/>
                <a:gd name="T4" fmla="*/ 146 w 146"/>
                <a:gd name="T5" fmla="*/ 1787 h 2607"/>
                <a:gd name="T6" fmla="*/ 0 w 146"/>
                <a:gd name="T7" fmla="*/ 1853 h 2607"/>
                <a:gd name="T8" fmla="*/ 64 w 146"/>
                <a:gd name="T9" fmla="*/ 1899 h 2607"/>
                <a:gd name="T10" fmla="*/ 66 w 146"/>
                <a:gd name="T11" fmla="*/ 2607 h 260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6"/>
                <a:gd name="T19" fmla="*/ 0 h 2607"/>
                <a:gd name="T20" fmla="*/ 146 w 146"/>
                <a:gd name="T21" fmla="*/ 2607 h 260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6" h="2607">
                  <a:moveTo>
                    <a:pt x="63" y="0"/>
                  </a:moveTo>
                  <a:lnTo>
                    <a:pt x="62" y="1759"/>
                  </a:lnTo>
                  <a:lnTo>
                    <a:pt x="146" y="1787"/>
                  </a:lnTo>
                  <a:lnTo>
                    <a:pt x="0" y="1853"/>
                  </a:lnTo>
                  <a:lnTo>
                    <a:pt x="64" y="1899"/>
                  </a:lnTo>
                  <a:lnTo>
                    <a:pt x="66" y="2607"/>
                  </a:lnTo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0494" name="Freeform 11"/>
            <p:cNvSpPr>
              <a:spLocks/>
            </p:cNvSpPr>
            <p:nvPr/>
          </p:nvSpPr>
          <p:spPr bwMode="auto">
            <a:xfrm>
              <a:off x="4860" y="1166"/>
              <a:ext cx="152" cy="2595"/>
            </a:xfrm>
            <a:custGeom>
              <a:avLst/>
              <a:gdLst>
                <a:gd name="T0" fmla="*/ 63 w 152"/>
                <a:gd name="T1" fmla="*/ 0 h 2595"/>
                <a:gd name="T2" fmla="*/ 62 w 152"/>
                <a:gd name="T3" fmla="*/ 1863 h 2595"/>
                <a:gd name="T4" fmla="*/ 152 w 152"/>
                <a:gd name="T5" fmla="*/ 1891 h 2595"/>
                <a:gd name="T6" fmla="*/ 0 w 152"/>
                <a:gd name="T7" fmla="*/ 1951 h 2595"/>
                <a:gd name="T8" fmla="*/ 62 w 152"/>
                <a:gd name="T9" fmla="*/ 1995 h 2595"/>
                <a:gd name="T10" fmla="*/ 63 w 152"/>
                <a:gd name="T11" fmla="*/ 2595 h 259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2"/>
                <a:gd name="T19" fmla="*/ 0 h 2595"/>
                <a:gd name="T20" fmla="*/ 152 w 152"/>
                <a:gd name="T21" fmla="*/ 2595 h 259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2" h="2595">
                  <a:moveTo>
                    <a:pt x="63" y="0"/>
                  </a:moveTo>
                  <a:lnTo>
                    <a:pt x="62" y="1863"/>
                  </a:lnTo>
                  <a:lnTo>
                    <a:pt x="152" y="1891"/>
                  </a:lnTo>
                  <a:lnTo>
                    <a:pt x="0" y="1951"/>
                  </a:lnTo>
                  <a:lnTo>
                    <a:pt x="62" y="1995"/>
                  </a:lnTo>
                  <a:lnTo>
                    <a:pt x="63" y="2595"/>
                  </a:lnTo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0495" name="Freeform 12"/>
            <p:cNvSpPr>
              <a:spLocks/>
            </p:cNvSpPr>
            <p:nvPr/>
          </p:nvSpPr>
          <p:spPr bwMode="auto">
            <a:xfrm>
              <a:off x="4918" y="3027"/>
              <a:ext cx="84" cy="68"/>
            </a:xfrm>
            <a:custGeom>
              <a:avLst/>
              <a:gdLst>
                <a:gd name="T0" fmla="*/ 0 w 84"/>
                <a:gd name="T1" fmla="*/ 0 h 68"/>
                <a:gd name="T2" fmla="*/ 84 w 84"/>
                <a:gd name="T3" fmla="*/ 28 h 68"/>
                <a:gd name="T4" fmla="*/ 0 w 84"/>
                <a:gd name="T5" fmla="*/ 68 h 68"/>
                <a:gd name="T6" fmla="*/ 0 w 84"/>
                <a:gd name="T7" fmla="*/ 0 h 6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4"/>
                <a:gd name="T13" fmla="*/ 0 h 68"/>
                <a:gd name="T14" fmla="*/ 84 w 84"/>
                <a:gd name="T15" fmla="*/ 68 h 6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4" h="68">
                  <a:moveTo>
                    <a:pt x="0" y="0"/>
                  </a:moveTo>
                  <a:lnTo>
                    <a:pt x="84" y="28"/>
                  </a:lnTo>
                  <a:lnTo>
                    <a:pt x="0" y="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0496" name="Freeform 13"/>
            <p:cNvSpPr>
              <a:spLocks/>
            </p:cNvSpPr>
            <p:nvPr/>
          </p:nvSpPr>
          <p:spPr bwMode="auto">
            <a:xfrm>
              <a:off x="3930" y="1172"/>
              <a:ext cx="140" cy="2586"/>
            </a:xfrm>
            <a:custGeom>
              <a:avLst/>
              <a:gdLst>
                <a:gd name="T0" fmla="*/ 51 w 140"/>
                <a:gd name="T1" fmla="*/ 0 h 2586"/>
                <a:gd name="T2" fmla="*/ 50 w 140"/>
                <a:gd name="T3" fmla="*/ 1585 h 2586"/>
                <a:gd name="T4" fmla="*/ 140 w 140"/>
                <a:gd name="T5" fmla="*/ 1609 h 2586"/>
                <a:gd name="T6" fmla="*/ 0 w 140"/>
                <a:gd name="T7" fmla="*/ 1675 h 2586"/>
                <a:gd name="T8" fmla="*/ 50 w 140"/>
                <a:gd name="T9" fmla="*/ 1713 h 2586"/>
                <a:gd name="T10" fmla="*/ 51 w 140"/>
                <a:gd name="T11" fmla="*/ 2586 h 258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0"/>
                <a:gd name="T19" fmla="*/ 0 h 2586"/>
                <a:gd name="T20" fmla="*/ 140 w 140"/>
                <a:gd name="T21" fmla="*/ 2586 h 258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0" h="2586">
                  <a:moveTo>
                    <a:pt x="51" y="0"/>
                  </a:moveTo>
                  <a:lnTo>
                    <a:pt x="50" y="1585"/>
                  </a:lnTo>
                  <a:lnTo>
                    <a:pt x="140" y="1609"/>
                  </a:lnTo>
                  <a:lnTo>
                    <a:pt x="0" y="1675"/>
                  </a:lnTo>
                  <a:lnTo>
                    <a:pt x="50" y="1713"/>
                  </a:lnTo>
                  <a:lnTo>
                    <a:pt x="51" y="2586"/>
                  </a:lnTo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0497" name="Freeform 14"/>
            <p:cNvSpPr>
              <a:spLocks/>
            </p:cNvSpPr>
            <p:nvPr/>
          </p:nvSpPr>
          <p:spPr bwMode="auto">
            <a:xfrm>
              <a:off x="3978" y="2757"/>
              <a:ext cx="84" cy="68"/>
            </a:xfrm>
            <a:custGeom>
              <a:avLst/>
              <a:gdLst>
                <a:gd name="T0" fmla="*/ 0 w 84"/>
                <a:gd name="T1" fmla="*/ 0 h 68"/>
                <a:gd name="T2" fmla="*/ 84 w 84"/>
                <a:gd name="T3" fmla="*/ 28 h 68"/>
                <a:gd name="T4" fmla="*/ 0 w 84"/>
                <a:gd name="T5" fmla="*/ 68 h 68"/>
                <a:gd name="T6" fmla="*/ 0 w 84"/>
                <a:gd name="T7" fmla="*/ 0 h 6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4"/>
                <a:gd name="T13" fmla="*/ 0 h 68"/>
                <a:gd name="T14" fmla="*/ 84 w 84"/>
                <a:gd name="T15" fmla="*/ 68 h 6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4" h="68">
                  <a:moveTo>
                    <a:pt x="0" y="0"/>
                  </a:moveTo>
                  <a:lnTo>
                    <a:pt x="84" y="28"/>
                  </a:lnTo>
                  <a:lnTo>
                    <a:pt x="0" y="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0498" name="Freeform 15"/>
            <p:cNvSpPr>
              <a:spLocks/>
            </p:cNvSpPr>
            <p:nvPr/>
          </p:nvSpPr>
          <p:spPr bwMode="auto">
            <a:xfrm>
              <a:off x="4074" y="1163"/>
              <a:ext cx="166" cy="2598"/>
            </a:xfrm>
            <a:custGeom>
              <a:avLst/>
              <a:gdLst>
                <a:gd name="T0" fmla="*/ 74 w 166"/>
                <a:gd name="T1" fmla="*/ 0 h 2598"/>
                <a:gd name="T2" fmla="*/ 75 w 166"/>
                <a:gd name="T3" fmla="*/ 1611 h 2598"/>
                <a:gd name="T4" fmla="*/ 166 w 166"/>
                <a:gd name="T5" fmla="*/ 1635 h 2598"/>
                <a:gd name="T6" fmla="*/ 0 w 166"/>
                <a:gd name="T7" fmla="*/ 1703 h 2598"/>
                <a:gd name="T8" fmla="*/ 75 w 166"/>
                <a:gd name="T9" fmla="*/ 1742 h 2598"/>
                <a:gd name="T10" fmla="*/ 75 w 166"/>
                <a:gd name="T11" fmla="*/ 2598 h 259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6"/>
                <a:gd name="T19" fmla="*/ 0 h 2598"/>
                <a:gd name="T20" fmla="*/ 166 w 166"/>
                <a:gd name="T21" fmla="*/ 2598 h 259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6" h="2598">
                  <a:moveTo>
                    <a:pt x="74" y="0"/>
                  </a:moveTo>
                  <a:lnTo>
                    <a:pt x="75" y="1611"/>
                  </a:lnTo>
                  <a:lnTo>
                    <a:pt x="166" y="1635"/>
                  </a:lnTo>
                  <a:lnTo>
                    <a:pt x="0" y="1703"/>
                  </a:lnTo>
                  <a:lnTo>
                    <a:pt x="75" y="1742"/>
                  </a:lnTo>
                  <a:lnTo>
                    <a:pt x="75" y="2598"/>
                  </a:lnTo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0499" name="Freeform 16"/>
            <p:cNvSpPr>
              <a:spLocks/>
            </p:cNvSpPr>
            <p:nvPr/>
          </p:nvSpPr>
          <p:spPr bwMode="auto">
            <a:xfrm>
              <a:off x="4143" y="2768"/>
              <a:ext cx="84" cy="68"/>
            </a:xfrm>
            <a:custGeom>
              <a:avLst/>
              <a:gdLst>
                <a:gd name="T0" fmla="*/ 0 w 84"/>
                <a:gd name="T1" fmla="*/ 0 h 68"/>
                <a:gd name="T2" fmla="*/ 84 w 84"/>
                <a:gd name="T3" fmla="*/ 28 h 68"/>
                <a:gd name="T4" fmla="*/ 0 w 84"/>
                <a:gd name="T5" fmla="*/ 68 h 68"/>
                <a:gd name="T6" fmla="*/ 0 w 84"/>
                <a:gd name="T7" fmla="*/ 0 h 6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4"/>
                <a:gd name="T13" fmla="*/ 0 h 68"/>
                <a:gd name="T14" fmla="*/ 84 w 84"/>
                <a:gd name="T15" fmla="*/ 68 h 6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4" h="68">
                  <a:moveTo>
                    <a:pt x="0" y="0"/>
                  </a:moveTo>
                  <a:lnTo>
                    <a:pt x="84" y="28"/>
                  </a:lnTo>
                  <a:lnTo>
                    <a:pt x="0" y="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0500" name="Freeform 17"/>
            <p:cNvSpPr>
              <a:spLocks/>
            </p:cNvSpPr>
            <p:nvPr/>
          </p:nvSpPr>
          <p:spPr bwMode="auto">
            <a:xfrm>
              <a:off x="4284" y="1169"/>
              <a:ext cx="163" cy="2589"/>
            </a:xfrm>
            <a:custGeom>
              <a:avLst/>
              <a:gdLst>
                <a:gd name="T0" fmla="*/ 72 w 163"/>
                <a:gd name="T1" fmla="*/ 0 h 2589"/>
                <a:gd name="T2" fmla="*/ 72 w 163"/>
                <a:gd name="T3" fmla="*/ 1637 h 2589"/>
                <a:gd name="T4" fmla="*/ 163 w 163"/>
                <a:gd name="T5" fmla="*/ 1664 h 2589"/>
                <a:gd name="T6" fmla="*/ 0 w 163"/>
                <a:gd name="T7" fmla="*/ 1731 h 2589"/>
                <a:gd name="T8" fmla="*/ 73 w 163"/>
                <a:gd name="T9" fmla="*/ 1778 h 2589"/>
                <a:gd name="T10" fmla="*/ 72 w 163"/>
                <a:gd name="T11" fmla="*/ 2589 h 258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3"/>
                <a:gd name="T19" fmla="*/ 0 h 2589"/>
                <a:gd name="T20" fmla="*/ 163 w 163"/>
                <a:gd name="T21" fmla="*/ 2589 h 258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3" h="2589">
                  <a:moveTo>
                    <a:pt x="72" y="0"/>
                  </a:moveTo>
                  <a:lnTo>
                    <a:pt x="72" y="1637"/>
                  </a:lnTo>
                  <a:lnTo>
                    <a:pt x="163" y="1664"/>
                  </a:lnTo>
                  <a:lnTo>
                    <a:pt x="0" y="1731"/>
                  </a:lnTo>
                  <a:lnTo>
                    <a:pt x="73" y="1778"/>
                  </a:lnTo>
                  <a:lnTo>
                    <a:pt x="72" y="2589"/>
                  </a:lnTo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0501" name="Freeform 18"/>
            <p:cNvSpPr>
              <a:spLocks/>
            </p:cNvSpPr>
            <p:nvPr/>
          </p:nvSpPr>
          <p:spPr bwMode="auto">
            <a:xfrm>
              <a:off x="4353" y="2801"/>
              <a:ext cx="84" cy="68"/>
            </a:xfrm>
            <a:custGeom>
              <a:avLst/>
              <a:gdLst>
                <a:gd name="T0" fmla="*/ 0 w 84"/>
                <a:gd name="T1" fmla="*/ 0 h 68"/>
                <a:gd name="T2" fmla="*/ 84 w 84"/>
                <a:gd name="T3" fmla="*/ 28 h 68"/>
                <a:gd name="T4" fmla="*/ 0 w 84"/>
                <a:gd name="T5" fmla="*/ 68 h 68"/>
                <a:gd name="T6" fmla="*/ 0 w 84"/>
                <a:gd name="T7" fmla="*/ 0 h 6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4"/>
                <a:gd name="T13" fmla="*/ 0 h 68"/>
                <a:gd name="T14" fmla="*/ 84 w 84"/>
                <a:gd name="T15" fmla="*/ 68 h 6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4" h="68">
                  <a:moveTo>
                    <a:pt x="0" y="0"/>
                  </a:moveTo>
                  <a:lnTo>
                    <a:pt x="84" y="28"/>
                  </a:lnTo>
                  <a:lnTo>
                    <a:pt x="0" y="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0502" name="Freeform 19"/>
            <p:cNvSpPr>
              <a:spLocks/>
            </p:cNvSpPr>
            <p:nvPr/>
          </p:nvSpPr>
          <p:spPr bwMode="auto">
            <a:xfrm>
              <a:off x="4906" y="1163"/>
              <a:ext cx="169" cy="2604"/>
            </a:xfrm>
            <a:custGeom>
              <a:avLst/>
              <a:gdLst>
                <a:gd name="T0" fmla="*/ 80 w 169"/>
                <a:gd name="T1" fmla="*/ 0 h 2604"/>
                <a:gd name="T2" fmla="*/ 78 w 169"/>
                <a:gd name="T3" fmla="*/ 1919 h 2604"/>
                <a:gd name="T4" fmla="*/ 169 w 169"/>
                <a:gd name="T5" fmla="*/ 1949 h 2604"/>
                <a:gd name="T6" fmla="*/ 0 w 169"/>
                <a:gd name="T7" fmla="*/ 2016 h 2604"/>
                <a:gd name="T8" fmla="*/ 78 w 169"/>
                <a:gd name="T9" fmla="*/ 2055 h 2604"/>
                <a:gd name="T10" fmla="*/ 80 w 169"/>
                <a:gd name="T11" fmla="*/ 2604 h 260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9"/>
                <a:gd name="T19" fmla="*/ 0 h 2604"/>
                <a:gd name="T20" fmla="*/ 169 w 169"/>
                <a:gd name="T21" fmla="*/ 2604 h 260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9" h="2604">
                  <a:moveTo>
                    <a:pt x="80" y="0"/>
                  </a:moveTo>
                  <a:lnTo>
                    <a:pt x="78" y="1919"/>
                  </a:lnTo>
                  <a:lnTo>
                    <a:pt x="169" y="1949"/>
                  </a:lnTo>
                  <a:lnTo>
                    <a:pt x="0" y="2016"/>
                  </a:lnTo>
                  <a:lnTo>
                    <a:pt x="78" y="2055"/>
                  </a:lnTo>
                  <a:lnTo>
                    <a:pt x="80" y="2604"/>
                  </a:lnTo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0503" name="Freeform 20"/>
            <p:cNvSpPr>
              <a:spLocks/>
            </p:cNvSpPr>
            <p:nvPr/>
          </p:nvSpPr>
          <p:spPr bwMode="auto">
            <a:xfrm>
              <a:off x="4978" y="3083"/>
              <a:ext cx="84" cy="68"/>
            </a:xfrm>
            <a:custGeom>
              <a:avLst/>
              <a:gdLst>
                <a:gd name="T0" fmla="*/ 0 w 84"/>
                <a:gd name="T1" fmla="*/ 0 h 68"/>
                <a:gd name="T2" fmla="*/ 84 w 84"/>
                <a:gd name="T3" fmla="*/ 28 h 68"/>
                <a:gd name="T4" fmla="*/ 0 w 84"/>
                <a:gd name="T5" fmla="*/ 68 h 68"/>
                <a:gd name="T6" fmla="*/ 0 w 84"/>
                <a:gd name="T7" fmla="*/ 0 h 6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4"/>
                <a:gd name="T13" fmla="*/ 0 h 68"/>
                <a:gd name="T14" fmla="*/ 84 w 84"/>
                <a:gd name="T15" fmla="*/ 68 h 6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4" h="68">
                  <a:moveTo>
                    <a:pt x="0" y="0"/>
                  </a:moveTo>
                  <a:lnTo>
                    <a:pt x="84" y="28"/>
                  </a:lnTo>
                  <a:lnTo>
                    <a:pt x="0" y="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0504" name="Text Box 21"/>
            <p:cNvSpPr txBox="1">
              <a:spLocks noChangeArrowheads="1"/>
            </p:cNvSpPr>
            <p:nvPr/>
          </p:nvSpPr>
          <p:spPr bwMode="auto">
            <a:xfrm>
              <a:off x="3989" y="932"/>
              <a:ext cx="980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800" b="1" dirty="0"/>
                <a:t>CMP  Gather</a:t>
              </a:r>
            </a:p>
          </p:txBody>
        </p:sp>
        <p:sp>
          <p:nvSpPr>
            <p:cNvPr id="20505" name="Freeform 22"/>
            <p:cNvSpPr>
              <a:spLocks/>
            </p:cNvSpPr>
            <p:nvPr/>
          </p:nvSpPr>
          <p:spPr bwMode="auto">
            <a:xfrm>
              <a:off x="4822" y="2973"/>
              <a:ext cx="84" cy="68"/>
            </a:xfrm>
            <a:custGeom>
              <a:avLst/>
              <a:gdLst>
                <a:gd name="T0" fmla="*/ 0 w 84"/>
                <a:gd name="T1" fmla="*/ 0 h 68"/>
                <a:gd name="T2" fmla="*/ 84 w 84"/>
                <a:gd name="T3" fmla="*/ 28 h 68"/>
                <a:gd name="T4" fmla="*/ 0 w 84"/>
                <a:gd name="T5" fmla="*/ 68 h 68"/>
                <a:gd name="T6" fmla="*/ 0 w 84"/>
                <a:gd name="T7" fmla="*/ 0 h 6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4"/>
                <a:gd name="T13" fmla="*/ 0 h 68"/>
                <a:gd name="T14" fmla="*/ 84 w 84"/>
                <a:gd name="T15" fmla="*/ 68 h 6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4" h="68">
                  <a:moveTo>
                    <a:pt x="0" y="0"/>
                  </a:moveTo>
                  <a:lnTo>
                    <a:pt x="84" y="28"/>
                  </a:lnTo>
                  <a:lnTo>
                    <a:pt x="0" y="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0506" name="Freeform 23"/>
            <p:cNvSpPr>
              <a:spLocks/>
            </p:cNvSpPr>
            <p:nvPr/>
          </p:nvSpPr>
          <p:spPr bwMode="auto">
            <a:xfrm>
              <a:off x="4764" y="1169"/>
              <a:ext cx="146" cy="2598"/>
            </a:xfrm>
            <a:custGeom>
              <a:avLst/>
              <a:gdLst>
                <a:gd name="T0" fmla="*/ 63 w 146"/>
                <a:gd name="T1" fmla="*/ 0 h 2598"/>
                <a:gd name="T2" fmla="*/ 62 w 146"/>
                <a:gd name="T3" fmla="*/ 1804 h 2598"/>
                <a:gd name="T4" fmla="*/ 146 w 146"/>
                <a:gd name="T5" fmla="*/ 1832 h 2598"/>
                <a:gd name="T6" fmla="*/ 0 w 146"/>
                <a:gd name="T7" fmla="*/ 1898 h 2598"/>
                <a:gd name="T8" fmla="*/ 64 w 146"/>
                <a:gd name="T9" fmla="*/ 1944 h 2598"/>
                <a:gd name="T10" fmla="*/ 66 w 146"/>
                <a:gd name="T11" fmla="*/ 2598 h 259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6"/>
                <a:gd name="T19" fmla="*/ 0 h 2598"/>
                <a:gd name="T20" fmla="*/ 146 w 146"/>
                <a:gd name="T21" fmla="*/ 2598 h 259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6" h="2598">
                  <a:moveTo>
                    <a:pt x="63" y="0"/>
                  </a:moveTo>
                  <a:lnTo>
                    <a:pt x="62" y="1804"/>
                  </a:lnTo>
                  <a:lnTo>
                    <a:pt x="146" y="1832"/>
                  </a:lnTo>
                  <a:lnTo>
                    <a:pt x="0" y="1898"/>
                  </a:lnTo>
                  <a:lnTo>
                    <a:pt x="64" y="1944"/>
                  </a:lnTo>
                  <a:lnTo>
                    <a:pt x="66" y="2598"/>
                  </a:lnTo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0507" name="Freeform 24"/>
            <p:cNvSpPr>
              <a:spLocks/>
            </p:cNvSpPr>
            <p:nvPr/>
          </p:nvSpPr>
          <p:spPr bwMode="auto">
            <a:xfrm>
              <a:off x="4374" y="1166"/>
              <a:ext cx="163" cy="2592"/>
            </a:xfrm>
            <a:custGeom>
              <a:avLst/>
              <a:gdLst>
                <a:gd name="T0" fmla="*/ 72 w 163"/>
                <a:gd name="T1" fmla="*/ 0 h 2592"/>
                <a:gd name="T2" fmla="*/ 72 w 163"/>
                <a:gd name="T3" fmla="*/ 1664 h 2592"/>
                <a:gd name="T4" fmla="*/ 163 w 163"/>
                <a:gd name="T5" fmla="*/ 1691 h 2592"/>
                <a:gd name="T6" fmla="*/ 0 w 163"/>
                <a:gd name="T7" fmla="*/ 1758 h 2592"/>
                <a:gd name="T8" fmla="*/ 73 w 163"/>
                <a:gd name="T9" fmla="*/ 1805 h 2592"/>
                <a:gd name="T10" fmla="*/ 72 w 163"/>
                <a:gd name="T11" fmla="*/ 2592 h 259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3"/>
                <a:gd name="T19" fmla="*/ 0 h 2592"/>
                <a:gd name="T20" fmla="*/ 163 w 163"/>
                <a:gd name="T21" fmla="*/ 2592 h 259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3" h="2592">
                  <a:moveTo>
                    <a:pt x="72" y="0"/>
                  </a:moveTo>
                  <a:lnTo>
                    <a:pt x="72" y="1664"/>
                  </a:lnTo>
                  <a:lnTo>
                    <a:pt x="163" y="1691"/>
                  </a:lnTo>
                  <a:lnTo>
                    <a:pt x="0" y="1758"/>
                  </a:lnTo>
                  <a:lnTo>
                    <a:pt x="73" y="1805"/>
                  </a:lnTo>
                  <a:lnTo>
                    <a:pt x="72" y="2592"/>
                  </a:lnTo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0508" name="Freeform 25"/>
            <p:cNvSpPr>
              <a:spLocks/>
            </p:cNvSpPr>
            <p:nvPr/>
          </p:nvSpPr>
          <p:spPr bwMode="auto">
            <a:xfrm>
              <a:off x="4443" y="2825"/>
              <a:ext cx="84" cy="68"/>
            </a:xfrm>
            <a:custGeom>
              <a:avLst/>
              <a:gdLst>
                <a:gd name="T0" fmla="*/ 0 w 84"/>
                <a:gd name="T1" fmla="*/ 0 h 68"/>
                <a:gd name="T2" fmla="*/ 84 w 84"/>
                <a:gd name="T3" fmla="*/ 28 h 68"/>
                <a:gd name="T4" fmla="*/ 0 w 84"/>
                <a:gd name="T5" fmla="*/ 68 h 68"/>
                <a:gd name="T6" fmla="*/ 0 w 84"/>
                <a:gd name="T7" fmla="*/ 0 h 6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4"/>
                <a:gd name="T13" fmla="*/ 0 h 68"/>
                <a:gd name="T14" fmla="*/ 84 w 84"/>
                <a:gd name="T15" fmla="*/ 68 h 6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4" h="68">
                  <a:moveTo>
                    <a:pt x="0" y="0"/>
                  </a:moveTo>
                  <a:lnTo>
                    <a:pt x="84" y="28"/>
                  </a:lnTo>
                  <a:lnTo>
                    <a:pt x="0" y="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0509" name="Freeform 26"/>
            <p:cNvSpPr>
              <a:spLocks/>
            </p:cNvSpPr>
            <p:nvPr/>
          </p:nvSpPr>
          <p:spPr bwMode="auto">
            <a:xfrm>
              <a:off x="4008" y="1169"/>
              <a:ext cx="163" cy="2592"/>
            </a:xfrm>
            <a:custGeom>
              <a:avLst/>
              <a:gdLst>
                <a:gd name="T0" fmla="*/ 75 w 163"/>
                <a:gd name="T1" fmla="*/ 0 h 2592"/>
                <a:gd name="T2" fmla="*/ 72 w 163"/>
                <a:gd name="T3" fmla="*/ 1589 h 2592"/>
                <a:gd name="T4" fmla="*/ 163 w 163"/>
                <a:gd name="T5" fmla="*/ 1616 h 2592"/>
                <a:gd name="T6" fmla="*/ 0 w 163"/>
                <a:gd name="T7" fmla="*/ 1683 h 2592"/>
                <a:gd name="T8" fmla="*/ 73 w 163"/>
                <a:gd name="T9" fmla="*/ 1730 h 2592"/>
                <a:gd name="T10" fmla="*/ 72 w 163"/>
                <a:gd name="T11" fmla="*/ 2592 h 259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3"/>
                <a:gd name="T19" fmla="*/ 0 h 2592"/>
                <a:gd name="T20" fmla="*/ 163 w 163"/>
                <a:gd name="T21" fmla="*/ 2592 h 259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3" h="2592">
                  <a:moveTo>
                    <a:pt x="75" y="0"/>
                  </a:moveTo>
                  <a:lnTo>
                    <a:pt x="72" y="1589"/>
                  </a:lnTo>
                  <a:lnTo>
                    <a:pt x="163" y="1616"/>
                  </a:lnTo>
                  <a:lnTo>
                    <a:pt x="0" y="1683"/>
                  </a:lnTo>
                  <a:lnTo>
                    <a:pt x="73" y="1730"/>
                  </a:lnTo>
                  <a:lnTo>
                    <a:pt x="72" y="2592"/>
                  </a:lnTo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0510" name="Freeform 27"/>
            <p:cNvSpPr>
              <a:spLocks/>
            </p:cNvSpPr>
            <p:nvPr/>
          </p:nvSpPr>
          <p:spPr bwMode="auto">
            <a:xfrm>
              <a:off x="4077" y="2753"/>
              <a:ext cx="84" cy="68"/>
            </a:xfrm>
            <a:custGeom>
              <a:avLst/>
              <a:gdLst>
                <a:gd name="T0" fmla="*/ 0 w 84"/>
                <a:gd name="T1" fmla="*/ 0 h 68"/>
                <a:gd name="T2" fmla="*/ 84 w 84"/>
                <a:gd name="T3" fmla="*/ 28 h 68"/>
                <a:gd name="T4" fmla="*/ 0 w 84"/>
                <a:gd name="T5" fmla="*/ 68 h 68"/>
                <a:gd name="T6" fmla="*/ 0 w 84"/>
                <a:gd name="T7" fmla="*/ 0 h 6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4"/>
                <a:gd name="T13" fmla="*/ 0 h 68"/>
                <a:gd name="T14" fmla="*/ 84 w 84"/>
                <a:gd name="T15" fmla="*/ 68 h 6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4" h="68">
                  <a:moveTo>
                    <a:pt x="0" y="0"/>
                  </a:moveTo>
                  <a:lnTo>
                    <a:pt x="84" y="28"/>
                  </a:lnTo>
                  <a:lnTo>
                    <a:pt x="0" y="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0511" name="Freeform 28"/>
            <p:cNvSpPr>
              <a:spLocks/>
            </p:cNvSpPr>
            <p:nvPr/>
          </p:nvSpPr>
          <p:spPr bwMode="auto">
            <a:xfrm>
              <a:off x="4614" y="1175"/>
              <a:ext cx="163" cy="2594"/>
            </a:xfrm>
            <a:custGeom>
              <a:avLst/>
              <a:gdLst>
                <a:gd name="T0" fmla="*/ 73 w 163"/>
                <a:gd name="T1" fmla="*/ 0 h 2594"/>
                <a:gd name="T2" fmla="*/ 72 w 163"/>
                <a:gd name="T3" fmla="*/ 1733 h 2594"/>
                <a:gd name="T4" fmla="*/ 163 w 163"/>
                <a:gd name="T5" fmla="*/ 1760 h 2594"/>
                <a:gd name="T6" fmla="*/ 0 w 163"/>
                <a:gd name="T7" fmla="*/ 1827 h 2594"/>
                <a:gd name="T8" fmla="*/ 73 w 163"/>
                <a:gd name="T9" fmla="*/ 1874 h 2594"/>
                <a:gd name="T10" fmla="*/ 72 w 163"/>
                <a:gd name="T11" fmla="*/ 2594 h 259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3"/>
                <a:gd name="T19" fmla="*/ 0 h 2594"/>
                <a:gd name="T20" fmla="*/ 163 w 163"/>
                <a:gd name="T21" fmla="*/ 2594 h 259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3" h="2594">
                  <a:moveTo>
                    <a:pt x="73" y="0"/>
                  </a:moveTo>
                  <a:lnTo>
                    <a:pt x="72" y="1733"/>
                  </a:lnTo>
                  <a:lnTo>
                    <a:pt x="163" y="1760"/>
                  </a:lnTo>
                  <a:lnTo>
                    <a:pt x="0" y="1827"/>
                  </a:lnTo>
                  <a:lnTo>
                    <a:pt x="73" y="1874"/>
                  </a:lnTo>
                  <a:lnTo>
                    <a:pt x="72" y="2594"/>
                  </a:lnTo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0512" name="Freeform 29"/>
            <p:cNvSpPr>
              <a:spLocks/>
            </p:cNvSpPr>
            <p:nvPr/>
          </p:nvSpPr>
          <p:spPr bwMode="auto">
            <a:xfrm>
              <a:off x="4683" y="2903"/>
              <a:ext cx="84" cy="68"/>
            </a:xfrm>
            <a:custGeom>
              <a:avLst/>
              <a:gdLst>
                <a:gd name="T0" fmla="*/ 0 w 84"/>
                <a:gd name="T1" fmla="*/ 0 h 68"/>
                <a:gd name="T2" fmla="*/ 84 w 84"/>
                <a:gd name="T3" fmla="*/ 28 h 68"/>
                <a:gd name="T4" fmla="*/ 0 w 84"/>
                <a:gd name="T5" fmla="*/ 68 h 68"/>
                <a:gd name="T6" fmla="*/ 0 w 84"/>
                <a:gd name="T7" fmla="*/ 0 h 6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4"/>
                <a:gd name="T13" fmla="*/ 0 h 68"/>
                <a:gd name="T14" fmla="*/ 84 w 84"/>
                <a:gd name="T15" fmla="*/ 68 h 6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4" h="68">
                  <a:moveTo>
                    <a:pt x="0" y="0"/>
                  </a:moveTo>
                  <a:lnTo>
                    <a:pt x="84" y="28"/>
                  </a:lnTo>
                  <a:lnTo>
                    <a:pt x="0" y="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0513" name="Text Box 30"/>
            <p:cNvSpPr txBox="1">
              <a:spLocks noChangeArrowheads="1"/>
            </p:cNvSpPr>
            <p:nvPr/>
          </p:nvSpPr>
          <p:spPr bwMode="auto">
            <a:xfrm>
              <a:off x="3849" y="3737"/>
              <a:ext cx="819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en-US" altLang="en-US" sz="1200" b="1" dirty="0"/>
            </a:p>
            <a:p>
              <a:pPr algn="ctr"/>
              <a:r>
                <a:rPr lang="en-US" altLang="en-US" sz="1200" b="1" dirty="0"/>
                <a:t>Offset Distance</a:t>
              </a:r>
            </a:p>
          </p:txBody>
        </p:sp>
        <p:sp>
          <p:nvSpPr>
            <p:cNvPr id="20514" name="Line 31"/>
            <p:cNvSpPr>
              <a:spLocks noChangeShapeType="1"/>
            </p:cNvSpPr>
            <p:nvPr/>
          </p:nvSpPr>
          <p:spPr bwMode="auto">
            <a:xfrm>
              <a:off x="4668" y="3953"/>
              <a:ext cx="288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</p:grpSp>
      <p:sp>
        <p:nvSpPr>
          <p:cNvPr id="20488" name="Freeform 32"/>
          <p:cNvSpPr>
            <a:spLocks/>
          </p:cNvSpPr>
          <p:nvPr/>
        </p:nvSpPr>
        <p:spPr bwMode="auto">
          <a:xfrm>
            <a:off x="3468688" y="4783138"/>
            <a:ext cx="1116012" cy="571500"/>
          </a:xfrm>
          <a:custGeom>
            <a:avLst/>
            <a:gdLst>
              <a:gd name="T0" fmla="*/ 0 w 448"/>
              <a:gd name="T1" fmla="*/ 85572 h 374"/>
              <a:gd name="T2" fmla="*/ 1026332 w 448"/>
              <a:gd name="T3" fmla="*/ 51955 h 374"/>
              <a:gd name="T4" fmla="*/ 361209 w 448"/>
              <a:gd name="T5" fmla="*/ 394243 h 374"/>
              <a:gd name="T6" fmla="*/ 1116012 w 448"/>
              <a:gd name="T7" fmla="*/ 571500 h 374"/>
              <a:gd name="T8" fmla="*/ 0 60000 65536"/>
              <a:gd name="T9" fmla="*/ 0 60000 65536"/>
              <a:gd name="T10" fmla="*/ 0 60000 65536"/>
              <a:gd name="T11" fmla="*/ 0 60000 65536"/>
              <a:gd name="T12" fmla="*/ 0 w 448"/>
              <a:gd name="T13" fmla="*/ 0 h 374"/>
              <a:gd name="T14" fmla="*/ 448 w 448"/>
              <a:gd name="T15" fmla="*/ 374 h 37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48" h="374">
                <a:moveTo>
                  <a:pt x="0" y="56"/>
                </a:moveTo>
                <a:cubicBezTo>
                  <a:pt x="194" y="28"/>
                  <a:pt x="388" y="0"/>
                  <a:pt x="412" y="34"/>
                </a:cubicBezTo>
                <a:cubicBezTo>
                  <a:pt x="436" y="68"/>
                  <a:pt x="139" y="201"/>
                  <a:pt x="145" y="258"/>
                </a:cubicBezTo>
                <a:cubicBezTo>
                  <a:pt x="151" y="315"/>
                  <a:pt x="299" y="344"/>
                  <a:pt x="448" y="374"/>
                </a:cubicBezTo>
              </a:path>
            </a:pathLst>
          </a:custGeom>
          <a:noFill/>
          <a:ln w="57150">
            <a:solidFill>
              <a:srgbClr val="FF0000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56042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Rectangle 2"/>
          <p:cNvSpPr>
            <a:spLocks noChangeArrowheads="1"/>
          </p:cNvSpPr>
          <p:nvPr/>
        </p:nvSpPr>
        <p:spPr bwMode="auto">
          <a:xfrm>
            <a:off x="5673725" y="1497013"/>
            <a:ext cx="2339975" cy="14224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/>
          </a:p>
        </p:txBody>
      </p:sp>
      <p:grpSp>
        <p:nvGrpSpPr>
          <p:cNvPr id="21511" name="Group 5"/>
          <p:cNvGrpSpPr>
            <a:grpSpLocks/>
          </p:cNvGrpSpPr>
          <p:nvPr/>
        </p:nvGrpSpPr>
        <p:grpSpPr bwMode="auto">
          <a:xfrm>
            <a:off x="1214438" y="1206500"/>
            <a:ext cx="2446337" cy="4970463"/>
            <a:chOff x="3738" y="894"/>
            <a:chExt cx="1541" cy="3131"/>
          </a:xfrm>
        </p:grpSpPr>
        <p:sp>
          <p:nvSpPr>
            <p:cNvPr id="21530" name="Rectangle 6"/>
            <p:cNvSpPr>
              <a:spLocks noChangeArrowheads="1"/>
            </p:cNvSpPr>
            <p:nvPr/>
          </p:nvSpPr>
          <p:spPr bwMode="auto">
            <a:xfrm>
              <a:off x="3738" y="894"/>
              <a:ext cx="1541" cy="312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dirty="0"/>
            </a:p>
          </p:txBody>
        </p:sp>
        <p:sp>
          <p:nvSpPr>
            <p:cNvPr id="21531" name="Freeform 7"/>
            <p:cNvSpPr>
              <a:spLocks/>
            </p:cNvSpPr>
            <p:nvPr/>
          </p:nvSpPr>
          <p:spPr bwMode="auto">
            <a:xfrm>
              <a:off x="3996" y="2753"/>
              <a:ext cx="1230" cy="504"/>
            </a:xfrm>
            <a:custGeom>
              <a:avLst/>
              <a:gdLst>
                <a:gd name="T0" fmla="*/ 0 w 1230"/>
                <a:gd name="T1" fmla="*/ 0 h 504"/>
                <a:gd name="T2" fmla="*/ 243 w 1230"/>
                <a:gd name="T3" fmla="*/ 33 h 504"/>
                <a:gd name="T4" fmla="*/ 357 w 1230"/>
                <a:gd name="T5" fmla="*/ 51 h 504"/>
                <a:gd name="T6" fmla="*/ 468 w 1230"/>
                <a:gd name="T7" fmla="*/ 78 h 504"/>
                <a:gd name="T8" fmla="*/ 597 w 1230"/>
                <a:gd name="T9" fmla="*/ 114 h 504"/>
                <a:gd name="T10" fmla="*/ 726 w 1230"/>
                <a:gd name="T11" fmla="*/ 165 h 504"/>
                <a:gd name="T12" fmla="*/ 897 w 1230"/>
                <a:gd name="T13" fmla="*/ 261 h 504"/>
                <a:gd name="T14" fmla="*/ 993 w 1230"/>
                <a:gd name="T15" fmla="*/ 327 h 504"/>
                <a:gd name="T16" fmla="*/ 1230 w 1230"/>
                <a:gd name="T17" fmla="*/ 504 h 50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30"/>
                <a:gd name="T28" fmla="*/ 0 h 504"/>
                <a:gd name="T29" fmla="*/ 1230 w 1230"/>
                <a:gd name="T30" fmla="*/ 504 h 50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30" h="504">
                  <a:moveTo>
                    <a:pt x="0" y="0"/>
                  </a:moveTo>
                  <a:lnTo>
                    <a:pt x="243" y="33"/>
                  </a:lnTo>
                  <a:lnTo>
                    <a:pt x="357" y="51"/>
                  </a:lnTo>
                  <a:lnTo>
                    <a:pt x="468" y="78"/>
                  </a:lnTo>
                  <a:lnTo>
                    <a:pt x="597" y="114"/>
                  </a:lnTo>
                  <a:lnTo>
                    <a:pt x="726" y="165"/>
                  </a:lnTo>
                  <a:lnTo>
                    <a:pt x="897" y="261"/>
                  </a:lnTo>
                  <a:lnTo>
                    <a:pt x="993" y="327"/>
                  </a:lnTo>
                  <a:lnTo>
                    <a:pt x="1230" y="504"/>
                  </a:lnTo>
                </a:path>
              </a:pathLst>
            </a:custGeom>
            <a:noFill/>
            <a:ln w="28575">
              <a:solidFill>
                <a:schemeClr val="accent2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1532" name="Line 8"/>
            <p:cNvSpPr>
              <a:spLocks noChangeShapeType="1"/>
            </p:cNvSpPr>
            <p:nvPr/>
          </p:nvSpPr>
          <p:spPr bwMode="auto">
            <a:xfrm>
              <a:off x="3924" y="1176"/>
              <a:ext cx="120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1533" name="Freeform 9"/>
            <p:cNvSpPr>
              <a:spLocks/>
            </p:cNvSpPr>
            <p:nvPr/>
          </p:nvSpPr>
          <p:spPr bwMode="auto">
            <a:xfrm>
              <a:off x="4726" y="2925"/>
              <a:ext cx="84" cy="68"/>
            </a:xfrm>
            <a:custGeom>
              <a:avLst/>
              <a:gdLst>
                <a:gd name="T0" fmla="*/ 0 w 84"/>
                <a:gd name="T1" fmla="*/ 0 h 68"/>
                <a:gd name="T2" fmla="*/ 84 w 84"/>
                <a:gd name="T3" fmla="*/ 28 h 68"/>
                <a:gd name="T4" fmla="*/ 0 w 84"/>
                <a:gd name="T5" fmla="*/ 68 h 68"/>
                <a:gd name="T6" fmla="*/ 0 w 84"/>
                <a:gd name="T7" fmla="*/ 0 h 6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4"/>
                <a:gd name="T13" fmla="*/ 0 h 68"/>
                <a:gd name="T14" fmla="*/ 84 w 84"/>
                <a:gd name="T15" fmla="*/ 68 h 6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4" h="68">
                  <a:moveTo>
                    <a:pt x="0" y="0"/>
                  </a:moveTo>
                  <a:lnTo>
                    <a:pt x="84" y="28"/>
                  </a:lnTo>
                  <a:lnTo>
                    <a:pt x="0" y="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1534" name="Freeform 10"/>
            <p:cNvSpPr>
              <a:spLocks/>
            </p:cNvSpPr>
            <p:nvPr/>
          </p:nvSpPr>
          <p:spPr bwMode="auto">
            <a:xfrm>
              <a:off x="4668" y="1166"/>
              <a:ext cx="146" cy="2607"/>
            </a:xfrm>
            <a:custGeom>
              <a:avLst/>
              <a:gdLst>
                <a:gd name="T0" fmla="*/ 63 w 146"/>
                <a:gd name="T1" fmla="*/ 0 h 2607"/>
                <a:gd name="T2" fmla="*/ 62 w 146"/>
                <a:gd name="T3" fmla="*/ 1759 h 2607"/>
                <a:gd name="T4" fmla="*/ 146 w 146"/>
                <a:gd name="T5" fmla="*/ 1787 h 2607"/>
                <a:gd name="T6" fmla="*/ 0 w 146"/>
                <a:gd name="T7" fmla="*/ 1853 h 2607"/>
                <a:gd name="T8" fmla="*/ 64 w 146"/>
                <a:gd name="T9" fmla="*/ 1899 h 2607"/>
                <a:gd name="T10" fmla="*/ 66 w 146"/>
                <a:gd name="T11" fmla="*/ 2607 h 260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6"/>
                <a:gd name="T19" fmla="*/ 0 h 2607"/>
                <a:gd name="T20" fmla="*/ 146 w 146"/>
                <a:gd name="T21" fmla="*/ 2607 h 260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6" h="2607">
                  <a:moveTo>
                    <a:pt x="63" y="0"/>
                  </a:moveTo>
                  <a:lnTo>
                    <a:pt x="62" y="1759"/>
                  </a:lnTo>
                  <a:lnTo>
                    <a:pt x="146" y="1787"/>
                  </a:lnTo>
                  <a:lnTo>
                    <a:pt x="0" y="1853"/>
                  </a:lnTo>
                  <a:lnTo>
                    <a:pt x="64" y="1899"/>
                  </a:lnTo>
                  <a:lnTo>
                    <a:pt x="66" y="2607"/>
                  </a:lnTo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1535" name="Freeform 11"/>
            <p:cNvSpPr>
              <a:spLocks/>
            </p:cNvSpPr>
            <p:nvPr/>
          </p:nvSpPr>
          <p:spPr bwMode="auto">
            <a:xfrm>
              <a:off x="4860" y="1166"/>
              <a:ext cx="152" cy="2595"/>
            </a:xfrm>
            <a:custGeom>
              <a:avLst/>
              <a:gdLst>
                <a:gd name="T0" fmla="*/ 63 w 152"/>
                <a:gd name="T1" fmla="*/ 0 h 2595"/>
                <a:gd name="T2" fmla="*/ 62 w 152"/>
                <a:gd name="T3" fmla="*/ 1863 h 2595"/>
                <a:gd name="T4" fmla="*/ 152 w 152"/>
                <a:gd name="T5" fmla="*/ 1891 h 2595"/>
                <a:gd name="T6" fmla="*/ 0 w 152"/>
                <a:gd name="T7" fmla="*/ 1951 h 2595"/>
                <a:gd name="T8" fmla="*/ 62 w 152"/>
                <a:gd name="T9" fmla="*/ 1995 h 2595"/>
                <a:gd name="T10" fmla="*/ 63 w 152"/>
                <a:gd name="T11" fmla="*/ 2595 h 259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2"/>
                <a:gd name="T19" fmla="*/ 0 h 2595"/>
                <a:gd name="T20" fmla="*/ 152 w 152"/>
                <a:gd name="T21" fmla="*/ 2595 h 259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2" h="2595">
                  <a:moveTo>
                    <a:pt x="63" y="0"/>
                  </a:moveTo>
                  <a:lnTo>
                    <a:pt x="62" y="1863"/>
                  </a:lnTo>
                  <a:lnTo>
                    <a:pt x="152" y="1891"/>
                  </a:lnTo>
                  <a:lnTo>
                    <a:pt x="0" y="1951"/>
                  </a:lnTo>
                  <a:lnTo>
                    <a:pt x="62" y="1995"/>
                  </a:lnTo>
                  <a:lnTo>
                    <a:pt x="63" y="2595"/>
                  </a:lnTo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1536" name="Freeform 12"/>
            <p:cNvSpPr>
              <a:spLocks/>
            </p:cNvSpPr>
            <p:nvPr/>
          </p:nvSpPr>
          <p:spPr bwMode="auto">
            <a:xfrm>
              <a:off x="4918" y="3027"/>
              <a:ext cx="84" cy="68"/>
            </a:xfrm>
            <a:custGeom>
              <a:avLst/>
              <a:gdLst>
                <a:gd name="T0" fmla="*/ 0 w 84"/>
                <a:gd name="T1" fmla="*/ 0 h 68"/>
                <a:gd name="T2" fmla="*/ 84 w 84"/>
                <a:gd name="T3" fmla="*/ 28 h 68"/>
                <a:gd name="T4" fmla="*/ 0 w 84"/>
                <a:gd name="T5" fmla="*/ 68 h 68"/>
                <a:gd name="T6" fmla="*/ 0 w 84"/>
                <a:gd name="T7" fmla="*/ 0 h 6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4"/>
                <a:gd name="T13" fmla="*/ 0 h 68"/>
                <a:gd name="T14" fmla="*/ 84 w 84"/>
                <a:gd name="T15" fmla="*/ 68 h 6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4" h="68">
                  <a:moveTo>
                    <a:pt x="0" y="0"/>
                  </a:moveTo>
                  <a:lnTo>
                    <a:pt x="84" y="28"/>
                  </a:lnTo>
                  <a:lnTo>
                    <a:pt x="0" y="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1537" name="Freeform 13"/>
            <p:cNvSpPr>
              <a:spLocks/>
            </p:cNvSpPr>
            <p:nvPr/>
          </p:nvSpPr>
          <p:spPr bwMode="auto">
            <a:xfrm>
              <a:off x="3930" y="1172"/>
              <a:ext cx="140" cy="2586"/>
            </a:xfrm>
            <a:custGeom>
              <a:avLst/>
              <a:gdLst>
                <a:gd name="T0" fmla="*/ 51 w 140"/>
                <a:gd name="T1" fmla="*/ 0 h 2586"/>
                <a:gd name="T2" fmla="*/ 50 w 140"/>
                <a:gd name="T3" fmla="*/ 1585 h 2586"/>
                <a:gd name="T4" fmla="*/ 140 w 140"/>
                <a:gd name="T5" fmla="*/ 1609 h 2586"/>
                <a:gd name="T6" fmla="*/ 0 w 140"/>
                <a:gd name="T7" fmla="*/ 1675 h 2586"/>
                <a:gd name="T8" fmla="*/ 50 w 140"/>
                <a:gd name="T9" fmla="*/ 1713 h 2586"/>
                <a:gd name="T10" fmla="*/ 51 w 140"/>
                <a:gd name="T11" fmla="*/ 2586 h 258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0"/>
                <a:gd name="T19" fmla="*/ 0 h 2586"/>
                <a:gd name="T20" fmla="*/ 140 w 140"/>
                <a:gd name="T21" fmla="*/ 2586 h 258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0" h="2586">
                  <a:moveTo>
                    <a:pt x="51" y="0"/>
                  </a:moveTo>
                  <a:lnTo>
                    <a:pt x="50" y="1585"/>
                  </a:lnTo>
                  <a:lnTo>
                    <a:pt x="140" y="1609"/>
                  </a:lnTo>
                  <a:lnTo>
                    <a:pt x="0" y="1675"/>
                  </a:lnTo>
                  <a:lnTo>
                    <a:pt x="50" y="1713"/>
                  </a:lnTo>
                  <a:lnTo>
                    <a:pt x="51" y="2586"/>
                  </a:lnTo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1538" name="Freeform 14"/>
            <p:cNvSpPr>
              <a:spLocks/>
            </p:cNvSpPr>
            <p:nvPr/>
          </p:nvSpPr>
          <p:spPr bwMode="auto">
            <a:xfrm>
              <a:off x="3978" y="2757"/>
              <a:ext cx="84" cy="68"/>
            </a:xfrm>
            <a:custGeom>
              <a:avLst/>
              <a:gdLst>
                <a:gd name="T0" fmla="*/ 0 w 84"/>
                <a:gd name="T1" fmla="*/ 0 h 68"/>
                <a:gd name="T2" fmla="*/ 84 w 84"/>
                <a:gd name="T3" fmla="*/ 28 h 68"/>
                <a:gd name="T4" fmla="*/ 0 w 84"/>
                <a:gd name="T5" fmla="*/ 68 h 68"/>
                <a:gd name="T6" fmla="*/ 0 w 84"/>
                <a:gd name="T7" fmla="*/ 0 h 6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4"/>
                <a:gd name="T13" fmla="*/ 0 h 68"/>
                <a:gd name="T14" fmla="*/ 84 w 84"/>
                <a:gd name="T15" fmla="*/ 68 h 6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4" h="68">
                  <a:moveTo>
                    <a:pt x="0" y="0"/>
                  </a:moveTo>
                  <a:lnTo>
                    <a:pt x="84" y="28"/>
                  </a:lnTo>
                  <a:lnTo>
                    <a:pt x="0" y="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1539" name="Freeform 15"/>
            <p:cNvSpPr>
              <a:spLocks/>
            </p:cNvSpPr>
            <p:nvPr/>
          </p:nvSpPr>
          <p:spPr bwMode="auto">
            <a:xfrm>
              <a:off x="4074" y="1163"/>
              <a:ext cx="166" cy="2598"/>
            </a:xfrm>
            <a:custGeom>
              <a:avLst/>
              <a:gdLst>
                <a:gd name="T0" fmla="*/ 74 w 166"/>
                <a:gd name="T1" fmla="*/ 0 h 2598"/>
                <a:gd name="T2" fmla="*/ 75 w 166"/>
                <a:gd name="T3" fmla="*/ 1611 h 2598"/>
                <a:gd name="T4" fmla="*/ 166 w 166"/>
                <a:gd name="T5" fmla="*/ 1635 h 2598"/>
                <a:gd name="T6" fmla="*/ 0 w 166"/>
                <a:gd name="T7" fmla="*/ 1703 h 2598"/>
                <a:gd name="T8" fmla="*/ 75 w 166"/>
                <a:gd name="T9" fmla="*/ 1742 h 2598"/>
                <a:gd name="T10" fmla="*/ 75 w 166"/>
                <a:gd name="T11" fmla="*/ 2598 h 259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6"/>
                <a:gd name="T19" fmla="*/ 0 h 2598"/>
                <a:gd name="T20" fmla="*/ 166 w 166"/>
                <a:gd name="T21" fmla="*/ 2598 h 259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6" h="2598">
                  <a:moveTo>
                    <a:pt x="74" y="0"/>
                  </a:moveTo>
                  <a:lnTo>
                    <a:pt x="75" y="1611"/>
                  </a:lnTo>
                  <a:lnTo>
                    <a:pt x="166" y="1635"/>
                  </a:lnTo>
                  <a:lnTo>
                    <a:pt x="0" y="1703"/>
                  </a:lnTo>
                  <a:lnTo>
                    <a:pt x="75" y="1742"/>
                  </a:lnTo>
                  <a:lnTo>
                    <a:pt x="75" y="2598"/>
                  </a:lnTo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1540" name="Freeform 16"/>
            <p:cNvSpPr>
              <a:spLocks/>
            </p:cNvSpPr>
            <p:nvPr/>
          </p:nvSpPr>
          <p:spPr bwMode="auto">
            <a:xfrm>
              <a:off x="4143" y="2768"/>
              <a:ext cx="84" cy="68"/>
            </a:xfrm>
            <a:custGeom>
              <a:avLst/>
              <a:gdLst>
                <a:gd name="T0" fmla="*/ 0 w 84"/>
                <a:gd name="T1" fmla="*/ 0 h 68"/>
                <a:gd name="T2" fmla="*/ 84 w 84"/>
                <a:gd name="T3" fmla="*/ 28 h 68"/>
                <a:gd name="T4" fmla="*/ 0 w 84"/>
                <a:gd name="T5" fmla="*/ 68 h 68"/>
                <a:gd name="T6" fmla="*/ 0 w 84"/>
                <a:gd name="T7" fmla="*/ 0 h 6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4"/>
                <a:gd name="T13" fmla="*/ 0 h 68"/>
                <a:gd name="T14" fmla="*/ 84 w 84"/>
                <a:gd name="T15" fmla="*/ 68 h 6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4" h="68">
                  <a:moveTo>
                    <a:pt x="0" y="0"/>
                  </a:moveTo>
                  <a:lnTo>
                    <a:pt x="84" y="28"/>
                  </a:lnTo>
                  <a:lnTo>
                    <a:pt x="0" y="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1541" name="Freeform 17"/>
            <p:cNvSpPr>
              <a:spLocks/>
            </p:cNvSpPr>
            <p:nvPr/>
          </p:nvSpPr>
          <p:spPr bwMode="auto">
            <a:xfrm>
              <a:off x="4284" y="1169"/>
              <a:ext cx="163" cy="2589"/>
            </a:xfrm>
            <a:custGeom>
              <a:avLst/>
              <a:gdLst>
                <a:gd name="T0" fmla="*/ 72 w 163"/>
                <a:gd name="T1" fmla="*/ 0 h 2589"/>
                <a:gd name="T2" fmla="*/ 72 w 163"/>
                <a:gd name="T3" fmla="*/ 1637 h 2589"/>
                <a:gd name="T4" fmla="*/ 163 w 163"/>
                <a:gd name="T5" fmla="*/ 1664 h 2589"/>
                <a:gd name="T6" fmla="*/ 0 w 163"/>
                <a:gd name="T7" fmla="*/ 1731 h 2589"/>
                <a:gd name="T8" fmla="*/ 73 w 163"/>
                <a:gd name="T9" fmla="*/ 1778 h 2589"/>
                <a:gd name="T10" fmla="*/ 72 w 163"/>
                <a:gd name="T11" fmla="*/ 2589 h 258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3"/>
                <a:gd name="T19" fmla="*/ 0 h 2589"/>
                <a:gd name="T20" fmla="*/ 163 w 163"/>
                <a:gd name="T21" fmla="*/ 2589 h 258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3" h="2589">
                  <a:moveTo>
                    <a:pt x="72" y="0"/>
                  </a:moveTo>
                  <a:lnTo>
                    <a:pt x="72" y="1637"/>
                  </a:lnTo>
                  <a:lnTo>
                    <a:pt x="163" y="1664"/>
                  </a:lnTo>
                  <a:lnTo>
                    <a:pt x="0" y="1731"/>
                  </a:lnTo>
                  <a:lnTo>
                    <a:pt x="73" y="1778"/>
                  </a:lnTo>
                  <a:lnTo>
                    <a:pt x="72" y="2589"/>
                  </a:lnTo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1542" name="Freeform 18"/>
            <p:cNvSpPr>
              <a:spLocks/>
            </p:cNvSpPr>
            <p:nvPr/>
          </p:nvSpPr>
          <p:spPr bwMode="auto">
            <a:xfrm>
              <a:off x="4353" y="2801"/>
              <a:ext cx="84" cy="68"/>
            </a:xfrm>
            <a:custGeom>
              <a:avLst/>
              <a:gdLst>
                <a:gd name="T0" fmla="*/ 0 w 84"/>
                <a:gd name="T1" fmla="*/ 0 h 68"/>
                <a:gd name="T2" fmla="*/ 84 w 84"/>
                <a:gd name="T3" fmla="*/ 28 h 68"/>
                <a:gd name="T4" fmla="*/ 0 w 84"/>
                <a:gd name="T5" fmla="*/ 68 h 68"/>
                <a:gd name="T6" fmla="*/ 0 w 84"/>
                <a:gd name="T7" fmla="*/ 0 h 6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4"/>
                <a:gd name="T13" fmla="*/ 0 h 68"/>
                <a:gd name="T14" fmla="*/ 84 w 84"/>
                <a:gd name="T15" fmla="*/ 68 h 6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4" h="68">
                  <a:moveTo>
                    <a:pt x="0" y="0"/>
                  </a:moveTo>
                  <a:lnTo>
                    <a:pt x="84" y="28"/>
                  </a:lnTo>
                  <a:lnTo>
                    <a:pt x="0" y="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1543" name="Freeform 19"/>
            <p:cNvSpPr>
              <a:spLocks/>
            </p:cNvSpPr>
            <p:nvPr/>
          </p:nvSpPr>
          <p:spPr bwMode="auto">
            <a:xfrm>
              <a:off x="4906" y="1163"/>
              <a:ext cx="169" cy="2604"/>
            </a:xfrm>
            <a:custGeom>
              <a:avLst/>
              <a:gdLst>
                <a:gd name="T0" fmla="*/ 80 w 169"/>
                <a:gd name="T1" fmla="*/ 0 h 2604"/>
                <a:gd name="T2" fmla="*/ 78 w 169"/>
                <a:gd name="T3" fmla="*/ 1919 h 2604"/>
                <a:gd name="T4" fmla="*/ 169 w 169"/>
                <a:gd name="T5" fmla="*/ 1949 h 2604"/>
                <a:gd name="T6" fmla="*/ 0 w 169"/>
                <a:gd name="T7" fmla="*/ 2016 h 2604"/>
                <a:gd name="T8" fmla="*/ 78 w 169"/>
                <a:gd name="T9" fmla="*/ 2055 h 2604"/>
                <a:gd name="T10" fmla="*/ 80 w 169"/>
                <a:gd name="T11" fmla="*/ 2604 h 260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9"/>
                <a:gd name="T19" fmla="*/ 0 h 2604"/>
                <a:gd name="T20" fmla="*/ 169 w 169"/>
                <a:gd name="T21" fmla="*/ 2604 h 260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9" h="2604">
                  <a:moveTo>
                    <a:pt x="80" y="0"/>
                  </a:moveTo>
                  <a:lnTo>
                    <a:pt x="78" y="1919"/>
                  </a:lnTo>
                  <a:lnTo>
                    <a:pt x="169" y="1949"/>
                  </a:lnTo>
                  <a:lnTo>
                    <a:pt x="0" y="2016"/>
                  </a:lnTo>
                  <a:lnTo>
                    <a:pt x="78" y="2055"/>
                  </a:lnTo>
                  <a:lnTo>
                    <a:pt x="80" y="2604"/>
                  </a:lnTo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1544" name="Freeform 20"/>
            <p:cNvSpPr>
              <a:spLocks/>
            </p:cNvSpPr>
            <p:nvPr/>
          </p:nvSpPr>
          <p:spPr bwMode="auto">
            <a:xfrm>
              <a:off x="4978" y="3083"/>
              <a:ext cx="84" cy="68"/>
            </a:xfrm>
            <a:custGeom>
              <a:avLst/>
              <a:gdLst>
                <a:gd name="T0" fmla="*/ 0 w 84"/>
                <a:gd name="T1" fmla="*/ 0 h 68"/>
                <a:gd name="T2" fmla="*/ 84 w 84"/>
                <a:gd name="T3" fmla="*/ 28 h 68"/>
                <a:gd name="T4" fmla="*/ 0 w 84"/>
                <a:gd name="T5" fmla="*/ 68 h 68"/>
                <a:gd name="T6" fmla="*/ 0 w 84"/>
                <a:gd name="T7" fmla="*/ 0 h 6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4"/>
                <a:gd name="T13" fmla="*/ 0 h 68"/>
                <a:gd name="T14" fmla="*/ 84 w 84"/>
                <a:gd name="T15" fmla="*/ 68 h 6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4" h="68">
                  <a:moveTo>
                    <a:pt x="0" y="0"/>
                  </a:moveTo>
                  <a:lnTo>
                    <a:pt x="84" y="28"/>
                  </a:lnTo>
                  <a:lnTo>
                    <a:pt x="0" y="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1545" name="Text Box 21"/>
            <p:cNvSpPr txBox="1">
              <a:spLocks noChangeArrowheads="1"/>
            </p:cNvSpPr>
            <p:nvPr/>
          </p:nvSpPr>
          <p:spPr bwMode="auto">
            <a:xfrm>
              <a:off x="3989" y="932"/>
              <a:ext cx="980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800" b="1" dirty="0"/>
                <a:t>CMP  Gather</a:t>
              </a:r>
            </a:p>
          </p:txBody>
        </p:sp>
        <p:sp>
          <p:nvSpPr>
            <p:cNvPr id="21546" name="Freeform 22"/>
            <p:cNvSpPr>
              <a:spLocks/>
            </p:cNvSpPr>
            <p:nvPr/>
          </p:nvSpPr>
          <p:spPr bwMode="auto">
            <a:xfrm>
              <a:off x="4822" y="2973"/>
              <a:ext cx="84" cy="68"/>
            </a:xfrm>
            <a:custGeom>
              <a:avLst/>
              <a:gdLst>
                <a:gd name="T0" fmla="*/ 0 w 84"/>
                <a:gd name="T1" fmla="*/ 0 h 68"/>
                <a:gd name="T2" fmla="*/ 84 w 84"/>
                <a:gd name="T3" fmla="*/ 28 h 68"/>
                <a:gd name="T4" fmla="*/ 0 w 84"/>
                <a:gd name="T5" fmla="*/ 68 h 68"/>
                <a:gd name="T6" fmla="*/ 0 w 84"/>
                <a:gd name="T7" fmla="*/ 0 h 6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4"/>
                <a:gd name="T13" fmla="*/ 0 h 68"/>
                <a:gd name="T14" fmla="*/ 84 w 84"/>
                <a:gd name="T15" fmla="*/ 68 h 6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4" h="68">
                  <a:moveTo>
                    <a:pt x="0" y="0"/>
                  </a:moveTo>
                  <a:lnTo>
                    <a:pt x="84" y="28"/>
                  </a:lnTo>
                  <a:lnTo>
                    <a:pt x="0" y="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1547" name="Freeform 23"/>
            <p:cNvSpPr>
              <a:spLocks/>
            </p:cNvSpPr>
            <p:nvPr/>
          </p:nvSpPr>
          <p:spPr bwMode="auto">
            <a:xfrm>
              <a:off x="4764" y="1169"/>
              <a:ext cx="146" cy="2598"/>
            </a:xfrm>
            <a:custGeom>
              <a:avLst/>
              <a:gdLst>
                <a:gd name="T0" fmla="*/ 63 w 146"/>
                <a:gd name="T1" fmla="*/ 0 h 2598"/>
                <a:gd name="T2" fmla="*/ 62 w 146"/>
                <a:gd name="T3" fmla="*/ 1804 h 2598"/>
                <a:gd name="T4" fmla="*/ 146 w 146"/>
                <a:gd name="T5" fmla="*/ 1832 h 2598"/>
                <a:gd name="T6" fmla="*/ 0 w 146"/>
                <a:gd name="T7" fmla="*/ 1898 h 2598"/>
                <a:gd name="T8" fmla="*/ 64 w 146"/>
                <a:gd name="T9" fmla="*/ 1944 h 2598"/>
                <a:gd name="T10" fmla="*/ 66 w 146"/>
                <a:gd name="T11" fmla="*/ 2598 h 259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6"/>
                <a:gd name="T19" fmla="*/ 0 h 2598"/>
                <a:gd name="T20" fmla="*/ 146 w 146"/>
                <a:gd name="T21" fmla="*/ 2598 h 259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6" h="2598">
                  <a:moveTo>
                    <a:pt x="63" y="0"/>
                  </a:moveTo>
                  <a:lnTo>
                    <a:pt x="62" y="1804"/>
                  </a:lnTo>
                  <a:lnTo>
                    <a:pt x="146" y="1832"/>
                  </a:lnTo>
                  <a:lnTo>
                    <a:pt x="0" y="1898"/>
                  </a:lnTo>
                  <a:lnTo>
                    <a:pt x="64" y="1944"/>
                  </a:lnTo>
                  <a:lnTo>
                    <a:pt x="66" y="2598"/>
                  </a:lnTo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1548" name="Freeform 24"/>
            <p:cNvSpPr>
              <a:spLocks/>
            </p:cNvSpPr>
            <p:nvPr/>
          </p:nvSpPr>
          <p:spPr bwMode="auto">
            <a:xfrm>
              <a:off x="4374" y="1166"/>
              <a:ext cx="163" cy="2592"/>
            </a:xfrm>
            <a:custGeom>
              <a:avLst/>
              <a:gdLst>
                <a:gd name="T0" fmla="*/ 72 w 163"/>
                <a:gd name="T1" fmla="*/ 0 h 2592"/>
                <a:gd name="T2" fmla="*/ 72 w 163"/>
                <a:gd name="T3" fmla="*/ 1664 h 2592"/>
                <a:gd name="T4" fmla="*/ 163 w 163"/>
                <a:gd name="T5" fmla="*/ 1691 h 2592"/>
                <a:gd name="T6" fmla="*/ 0 w 163"/>
                <a:gd name="T7" fmla="*/ 1758 h 2592"/>
                <a:gd name="T8" fmla="*/ 73 w 163"/>
                <a:gd name="T9" fmla="*/ 1805 h 2592"/>
                <a:gd name="T10" fmla="*/ 72 w 163"/>
                <a:gd name="T11" fmla="*/ 2592 h 259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3"/>
                <a:gd name="T19" fmla="*/ 0 h 2592"/>
                <a:gd name="T20" fmla="*/ 163 w 163"/>
                <a:gd name="T21" fmla="*/ 2592 h 259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3" h="2592">
                  <a:moveTo>
                    <a:pt x="72" y="0"/>
                  </a:moveTo>
                  <a:lnTo>
                    <a:pt x="72" y="1664"/>
                  </a:lnTo>
                  <a:lnTo>
                    <a:pt x="163" y="1691"/>
                  </a:lnTo>
                  <a:lnTo>
                    <a:pt x="0" y="1758"/>
                  </a:lnTo>
                  <a:lnTo>
                    <a:pt x="73" y="1805"/>
                  </a:lnTo>
                  <a:lnTo>
                    <a:pt x="72" y="2592"/>
                  </a:lnTo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1549" name="Freeform 25"/>
            <p:cNvSpPr>
              <a:spLocks/>
            </p:cNvSpPr>
            <p:nvPr/>
          </p:nvSpPr>
          <p:spPr bwMode="auto">
            <a:xfrm>
              <a:off x="4443" y="2825"/>
              <a:ext cx="84" cy="68"/>
            </a:xfrm>
            <a:custGeom>
              <a:avLst/>
              <a:gdLst>
                <a:gd name="T0" fmla="*/ 0 w 84"/>
                <a:gd name="T1" fmla="*/ 0 h 68"/>
                <a:gd name="T2" fmla="*/ 84 w 84"/>
                <a:gd name="T3" fmla="*/ 28 h 68"/>
                <a:gd name="T4" fmla="*/ 0 w 84"/>
                <a:gd name="T5" fmla="*/ 68 h 68"/>
                <a:gd name="T6" fmla="*/ 0 w 84"/>
                <a:gd name="T7" fmla="*/ 0 h 6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4"/>
                <a:gd name="T13" fmla="*/ 0 h 68"/>
                <a:gd name="T14" fmla="*/ 84 w 84"/>
                <a:gd name="T15" fmla="*/ 68 h 6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4" h="68">
                  <a:moveTo>
                    <a:pt x="0" y="0"/>
                  </a:moveTo>
                  <a:lnTo>
                    <a:pt x="84" y="28"/>
                  </a:lnTo>
                  <a:lnTo>
                    <a:pt x="0" y="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1550" name="Freeform 26"/>
            <p:cNvSpPr>
              <a:spLocks/>
            </p:cNvSpPr>
            <p:nvPr/>
          </p:nvSpPr>
          <p:spPr bwMode="auto">
            <a:xfrm>
              <a:off x="4008" y="1169"/>
              <a:ext cx="163" cy="2592"/>
            </a:xfrm>
            <a:custGeom>
              <a:avLst/>
              <a:gdLst>
                <a:gd name="T0" fmla="*/ 75 w 163"/>
                <a:gd name="T1" fmla="*/ 0 h 2592"/>
                <a:gd name="T2" fmla="*/ 72 w 163"/>
                <a:gd name="T3" fmla="*/ 1589 h 2592"/>
                <a:gd name="T4" fmla="*/ 163 w 163"/>
                <a:gd name="T5" fmla="*/ 1616 h 2592"/>
                <a:gd name="T6" fmla="*/ 0 w 163"/>
                <a:gd name="T7" fmla="*/ 1683 h 2592"/>
                <a:gd name="T8" fmla="*/ 73 w 163"/>
                <a:gd name="T9" fmla="*/ 1730 h 2592"/>
                <a:gd name="T10" fmla="*/ 72 w 163"/>
                <a:gd name="T11" fmla="*/ 2592 h 259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3"/>
                <a:gd name="T19" fmla="*/ 0 h 2592"/>
                <a:gd name="T20" fmla="*/ 163 w 163"/>
                <a:gd name="T21" fmla="*/ 2592 h 259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3" h="2592">
                  <a:moveTo>
                    <a:pt x="75" y="0"/>
                  </a:moveTo>
                  <a:lnTo>
                    <a:pt x="72" y="1589"/>
                  </a:lnTo>
                  <a:lnTo>
                    <a:pt x="163" y="1616"/>
                  </a:lnTo>
                  <a:lnTo>
                    <a:pt x="0" y="1683"/>
                  </a:lnTo>
                  <a:lnTo>
                    <a:pt x="73" y="1730"/>
                  </a:lnTo>
                  <a:lnTo>
                    <a:pt x="72" y="2592"/>
                  </a:lnTo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1551" name="Freeform 27"/>
            <p:cNvSpPr>
              <a:spLocks/>
            </p:cNvSpPr>
            <p:nvPr/>
          </p:nvSpPr>
          <p:spPr bwMode="auto">
            <a:xfrm>
              <a:off x="4077" y="2753"/>
              <a:ext cx="84" cy="68"/>
            </a:xfrm>
            <a:custGeom>
              <a:avLst/>
              <a:gdLst>
                <a:gd name="T0" fmla="*/ 0 w 84"/>
                <a:gd name="T1" fmla="*/ 0 h 68"/>
                <a:gd name="T2" fmla="*/ 84 w 84"/>
                <a:gd name="T3" fmla="*/ 28 h 68"/>
                <a:gd name="T4" fmla="*/ 0 w 84"/>
                <a:gd name="T5" fmla="*/ 68 h 68"/>
                <a:gd name="T6" fmla="*/ 0 w 84"/>
                <a:gd name="T7" fmla="*/ 0 h 6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4"/>
                <a:gd name="T13" fmla="*/ 0 h 68"/>
                <a:gd name="T14" fmla="*/ 84 w 84"/>
                <a:gd name="T15" fmla="*/ 68 h 6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4" h="68">
                  <a:moveTo>
                    <a:pt x="0" y="0"/>
                  </a:moveTo>
                  <a:lnTo>
                    <a:pt x="84" y="28"/>
                  </a:lnTo>
                  <a:lnTo>
                    <a:pt x="0" y="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1552" name="Freeform 28"/>
            <p:cNvSpPr>
              <a:spLocks/>
            </p:cNvSpPr>
            <p:nvPr/>
          </p:nvSpPr>
          <p:spPr bwMode="auto">
            <a:xfrm>
              <a:off x="4614" y="1175"/>
              <a:ext cx="163" cy="2594"/>
            </a:xfrm>
            <a:custGeom>
              <a:avLst/>
              <a:gdLst>
                <a:gd name="T0" fmla="*/ 73 w 163"/>
                <a:gd name="T1" fmla="*/ 0 h 2594"/>
                <a:gd name="T2" fmla="*/ 72 w 163"/>
                <a:gd name="T3" fmla="*/ 1733 h 2594"/>
                <a:gd name="T4" fmla="*/ 163 w 163"/>
                <a:gd name="T5" fmla="*/ 1760 h 2594"/>
                <a:gd name="T6" fmla="*/ 0 w 163"/>
                <a:gd name="T7" fmla="*/ 1827 h 2594"/>
                <a:gd name="T8" fmla="*/ 73 w 163"/>
                <a:gd name="T9" fmla="*/ 1874 h 2594"/>
                <a:gd name="T10" fmla="*/ 72 w 163"/>
                <a:gd name="T11" fmla="*/ 2594 h 259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3"/>
                <a:gd name="T19" fmla="*/ 0 h 2594"/>
                <a:gd name="T20" fmla="*/ 163 w 163"/>
                <a:gd name="T21" fmla="*/ 2594 h 259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3" h="2594">
                  <a:moveTo>
                    <a:pt x="73" y="0"/>
                  </a:moveTo>
                  <a:lnTo>
                    <a:pt x="72" y="1733"/>
                  </a:lnTo>
                  <a:lnTo>
                    <a:pt x="163" y="1760"/>
                  </a:lnTo>
                  <a:lnTo>
                    <a:pt x="0" y="1827"/>
                  </a:lnTo>
                  <a:lnTo>
                    <a:pt x="73" y="1874"/>
                  </a:lnTo>
                  <a:lnTo>
                    <a:pt x="72" y="2594"/>
                  </a:lnTo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1553" name="Freeform 29"/>
            <p:cNvSpPr>
              <a:spLocks/>
            </p:cNvSpPr>
            <p:nvPr/>
          </p:nvSpPr>
          <p:spPr bwMode="auto">
            <a:xfrm>
              <a:off x="4683" y="2903"/>
              <a:ext cx="84" cy="68"/>
            </a:xfrm>
            <a:custGeom>
              <a:avLst/>
              <a:gdLst>
                <a:gd name="T0" fmla="*/ 0 w 84"/>
                <a:gd name="T1" fmla="*/ 0 h 68"/>
                <a:gd name="T2" fmla="*/ 84 w 84"/>
                <a:gd name="T3" fmla="*/ 28 h 68"/>
                <a:gd name="T4" fmla="*/ 0 w 84"/>
                <a:gd name="T5" fmla="*/ 68 h 68"/>
                <a:gd name="T6" fmla="*/ 0 w 84"/>
                <a:gd name="T7" fmla="*/ 0 h 6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4"/>
                <a:gd name="T13" fmla="*/ 0 h 68"/>
                <a:gd name="T14" fmla="*/ 84 w 84"/>
                <a:gd name="T15" fmla="*/ 68 h 6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4" h="68">
                  <a:moveTo>
                    <a:pt x="0" y="0"/>
                  </a:moveTo>
                  <a:lnTo>
                    <a:pt x="84" y="28"/>
                  </a:lnTo>
                  <a:lnTo>
                    <a:pt x="0" y="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1554" name="Text Box 30"/>
            <p:cNvSpPr txBox="1">
              <a:spLocks noChangeArrowheads="1"/>
            </p:cNvSpPr>
            <p:nvPr/>
          </p:nvSpPr>
          <p:spPr bwMode="auto">
            <a:xfrm>
              <a:off x="3849" y="3737"/>
              <a:ext cx="819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en-US" altLang="en-US" sz="1200" b="1" dirty="0"/>
            </a:p>
            <a:p>
              <a:pPr algn="ctr"/>
              <a:r>
                <a:rPr lang="en-US" altLang="en-US" sz="1200" b="1" dirty="0"/>
                <a:t>Offset Distance</a:t>
              </a:r>
            </a:p>
          </p:txBody>
        </p:sp>
        <p:sp>
          <p:nvSpPr>
            <p:cNvPr id="21555" name="Line 31"/>
            <p:cNvSpPr>
              <a:spLocks noChangeShapeType="1"/>
            </p:cNvSpPr>
            <p:nvPr/>
          </p:nvSpPr>
          <p:spPr bwMode="auto">
            <a:xfrm>
              <a:off x="4668" y="3953"/>
              <a:ext cx="288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</p:grpSp>
      <p:sp>
        <p:nvSpPr>
          <p:cNvPr id="21512" name="Rectangle 32"/>
          <p:cNvSpPr>
            <a:spLocks noGrp="1" noChangeArrowheads="1"/>
          </p:cNvSpPr>
          <p:nvPr>
            <p:ph type="title"/>
          </p:nvPr>
        </p:nvSpPr>
        <p:spPr>
          <a:xfrm>
            <a:off x="228600" y="304800"/>
            <a:ext cx="8531225" cy="381000"/>
          </a:xfrm>
        </p:spPr>
        <p:txBody>
          <a:bodyPr/>
          <a:lstStyle/>
          <a:p>
            <a:r>
              <a:rPr lang="en-US" altLang="en-US" dirty="0" smtClean="0"/>
              <a:t>With Correct Velocity, the Gather is Flattened</a:t>
            </a:r>
          </a:p>
        </p:txBody>
      </p:sp>
      <p:sp>
        <p:nvSpPr>
          <p:cNvPr id="21513" name="Rectangle 33"/>
          <p:cNvSpPr>
            <a:spLocks noChangeArrowheads="1"/>
          </p:cNvSpPr>
          <p:nvPr/>
        </p:nvSpPr>
        <p:spPr bwMode="auto">
          <a:xfrm>
            <a:off x="1420813" y="3660775"/>
            <a:ext cx="2128837" cy="14224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/>
          </a:p>
        </p:txBody>
      </p:sp>
      <p:pic>
        <p:nvPicPr>
          <p:cNvPr id="21514" name="Picture 3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4088" y="1617663"/>
            <a:ext cx="1619250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5" name="Text Box 35"/>
          <p:cNvSpPr txBox="1">
            <a:spLocks noChangeArrowheads="1"/>
          </p:cNvSpPr>
          <p:nvPr/>
        </p:nvSpPr>
        <p:spPr bwMode="auto">
          <a:xfrm>
            <a:off x="4457700" y="1527175"/>
            <a:ext cx="1230313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800" b="1" dirty="0">
                <a:solidFill>
                  <a:srgbClr val="C00000"/>
                </a:solidFill>
                <a:latin typeface="Tahoma" panose="020B0604030504040204" pitchFamily="34" charset="0"/>
              </a:rPr>
              <a:t>Velocity </a:t>
            </a:r>
          </a:p>
          <a:p>
            <a:pPr algn="ctr"/>
            <a:r>
              <a:rPr lang="en-US" altLang="en-US" sz="1800" b="1" dirty="0">
                <a:solidFill>
                  <a:srgbClr val="C00000"/>
                </a:solidFill>
                <a:latin typeface="Tahoma" panose="020B0604030504040204" pitchFamily="34" charset="0"/>
              </a:rPr>
              <a:t>Too Slow</a:t>
            </a:r>
          </a:p>
        </p:txBody>
      </p:sp>
      <p:sp>
        <p:nvSpPr>
          <p:cNvPr id="21521" name="Text Box 43"/>
          <p:cNvSpPr txBox="1">
            <a:spLocks noChangeArrowheads="1"/>
          </p:cNvSpPr>
          <p:nvPr/>
        </p:nvSpPr>
        <p:spPr bwMode="auto">
          <a:xfrm>
            <a:off x="7729538" y="2047875"/>
            <a:ext cx="796925" cy="5175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400" b="1" dirty="0">
                <a:latin typeface="Tahoma" panose="020B0604030504040204" pitchFamily="34" charset="0"/>
              </a:rPr>
              <a:t>Curves</a:t>
            </a:r>
          </a:p>
          <a:p>
            <a:pPr algn="ctr"/>
            <a:r>
              <a:rPr lang="en-US" altLang="en-US" sz="1400" b="1" dirty="0">
                <a:latin typeface="Tahoma" panose="020B0604030504040204" pitchFamily="34" charset="0"/>
              </a:rPr>
              <a:t>Down</a:t>
            </a:r>
          </a:p>
        </p:txBody>
      </p:sp>
      <p:sp>
        <p:nvSpPr>
          <p:cNvPr id="21523" name="Line 45"/>
          <p:cNvSpPr>
            <a:spLocks noChangeShapeType="1"/>
          </p:cNvSpPr>
          <p:nvPr/>
        </p:nvSpPr>
        <p:spPr bwMode="auto">
          <a:xfrm>
            <a:off x="6096000" y="2138363"/>
            <a:ext cx="1571625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1524" name="Line 46"/>
          <p:cNvSpPr>
            <a:spLocks noChangeShapeType="1"/>
          </p:cNvSpPr>
          <p:nvPr/>
        </p:nvSpPr>
        <p:spPr bwMode="auto">
          <a:xfrm>
            <a:off x="7467600" y="2138363"/>
            <a:ext cx="0" cy="9525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grpSp>
        <p:nvGrpSpPr>
          <p:cNvPr id="2" name="Group 1"/>
          <p:cNvGrpSpPr/>
          <p:nvPr/>
        </p:nvGrpSpPr>
        <p:grpSpPr>
          <a:xfrm>
            <a:off x="4457700" y="3248025"/>
            <a:ext cx="3929063" cy="1422400"/>
            <a:chOff x="4457700" y="3248025"/>
            <a:chExt cx="3929063" cy="1422400"/>
          </a:xfrm>
        </p:grpSpPr>
        <p:sp>
          <p:nvSpPr>
            <p:cNvPr id="21510" name="Rectangle 4"/>
            <p:cNvSpPr>
              <a:spLocks noChangeArrowheads="1"/>
            </p:cNvSpPr>
            <p:nvPr/>
          </p:nvSpPr>
          <p:spPr bwMode="auto">
            <a:xfrm>
              <a:off x="5673725" y="3248025"/>
              <a:ext cx="2339975" cy="142240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dirty="0"/>
            </a:p>
          </p:txBody>
        </p:sp>
        <p:grpSp>
          <p:nvGrpSpPr>
            <p:cNvPr id="21516" name="Group 36"/>
            <p:cNvGrpSpPr>
              <a:grpSpLocks/>
            </p:cNvGrpSpPr>
            <p:nvPr/>
          </p:nvGrpSpPr>
          <p:grpSpPr bwMode="auto">
            <a:xfrm>
              <a:off x="6038850" y="3368675"/>
              <a:ext cx="1609725" cy="1181100"/>
              <a:chOff x="3574" y="2019"/>
              <a:chExt cx="1014" cy="744"/>
            </a:xfrm>
          </p:grpSpPr>
          <p:pic>
            <p:nvPicPr>
              <p:cNvPr id="21528" name="Picture 37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74" y="2019"/>
                <a:ext cx="1014" cy="7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1529" name="Line 38"/>
              <p:cNvSpPr>
                <a:spLocks noChangeShapeType="1"/>
              </p:cNvSpPr>
              <p:nvPr/>
            </p:nvSpPr>
            <p:spPr bwMode="auto">
              <a:xfrm>
                <a:off x="3630" y="2304"/>
                <a:ext cx="957" cy="12"/>
              </a:xfrm>
              <a:prstGeom prst="line">
                <a:avLst/>
              </a:prstGeom>
              <a:noFill/>
              <a:ln w="19050" cap="rnd">
                <a:solidFill>
                  <a:schemeClr val="accent2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</p:grpSp>
        <p:sp>
          <p:nvSpPr>
            <p:cNvPr id="21517" name="Text Box 39"/>
            <p:cNvSpPr txBox="1">
              <a:spLocks noChangeArrowheads="1"/>
            </p:cNvSpPr>
            <p:nvPr/>
          </p:nvSpPr>
          <p:spPr bwMode="auto">
            <a:xfrm>
              <a:off x="4457700" y="3278188"/>
              <a:ext cx="1166813" cy="641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800" b="1" dirty="0">
                  <a:solidFill>
                    <a:srgbClr val="C00000"/>
                  </a:solidFill>
                  <a:latin typeface="Tahoma" panose="020B0604030504040204" pitchFamily="34" charset="0"/>
                </a:rPr>
                <a:t>Velocity </a:t>
              </a:r>
            </a:p>
            <a:p>
              <a:pPr algn="ctr"/>
              <a:r>
                <a:rPr lang="en-US" altLang="en-US" sz="1800" b="1" dirty="0">
                  <a:solidFill>
                    <a:srgbClr val="C00000"/>
                  </a:solidFill>
                  <a:latin typeface="Tahoma" panose="020B0604030504040204" pitchFamily="34" charset="0"/>
                </a:rPr>
                <a:t>Correct</a:t>
              </a:r>
            </a:p>
          </p:txBody>
        </p:sp>
        <p:sp>
          <p:nvSpPr>
            <p:cNvPr id="21520" name="Text Box 42"/>
            <p:cNvSpPr txBox="1">
              <a:spLocks noChangeArrowheads="1"/>
            </p:cNvSpPr>
            <p:nvPr/>
          </p:nvSpPr>
          <p:spPr bwMode="auto">
            <a:xfrm>
              <a:off x="7864475" y="3746500"/>
              <a:ext cx="522288" cy="3048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400" b="1" dirty="0">
                  <a:latin typeface="Tahoma" panose="020B0604030504040204" pitchFamily="34" charset="0"/>
                </a:rPr>
                <a:t>Flat</a:t>
              </a:r>
            </a:p>
          </p:txBody>
        </p:sp>
        <p:sp>
          <p:nvSpPr>
            <p:cNvPr id="21525" name="Line 48"/>
            <p:cNvSpPr>
              <a:spLocks noChangeShapeType="1"/>
            </p:cNvSpPr>
            <p:nvPr/>
          </p:nvSpPr>
          <p:spPr bwMode="auto">
            <a:xfrm>
              <a:off x="6108700" y="3824288"/>
              <a:ext cx="1571625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4457700" y="4999038"/>
            <a:ext cx="4135438" cy="1422400"/>
            <a:chOff x="4457700" y="4999038"/>
            <a:chExt cx="4135438" cy="1422400"/>
          </a:xfrm>
        </p:grpSpPr>
        <p:sp>
          <p:nvSpPr>
            <p:cNvPr id="21509" name="Rectangle 3"/>
            <p:cNvSpPr>
              <a:spLocks noChangeArrowheads="1"/>
            </p:cNvSpPr>
            <p:nvPr/>
          </p:nvSpPr>
          <p:spPr bwMode="auto">
            <a:xfrm>
              <a:off x="5673725" y="4999038"/>
              <a:ext cx="2339975" cy="142240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dirty="0"/>
            </a:p>
          </p:txBody>
        </p:sp>
        <p:pic>
          <p:nvPicPr>
            <p:cNvPr id="21518" name="Picture 40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19800" y="5114925"/>
              <a:ext cx="1647825" cy="1190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19" name="Text Box 41"/>
            <p:cNvSpPr txBox="1">
              <a:spLocks noChangeArrowheads="1"/>
            </p:cNvSpPr>
            <p:nvPr/>
          </p:nvSpPr>
          <p:spPr bwMode="auto">
            <a:xfrm>
              <a:off x="4457700" y="5029200"/>
              <a:ext cx="1166813" cy="641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800" b="1" dirty="0">
                  <a:solidFill>
                    <a:srgbClr val="C00000"/>
                  </a:solidFill>
                  <a:latin typeface="Tahoma" panose="020B0604030504040204" pitchFamily="34" charset="0"/>
                </a:rPr>
                <a:t>Velocity </a:t>
              </a:r>
            </a:p>
            <a:p>
              <a:pPr algn="ctr"/>
              <a:r>
                <a:rPr lang="en-US" altLang="en-US" sz="1800" b="1" dirty="0">
                  <a:solidFill>
                    <a:srgbClr val="C00000"/>
                  </a:solidFill>
                  <a:latin typeface="Tahoma" panose="020B0604030504040204" pitchFamily="34" charset="0"/>
                </a:rPr>
                <a:t>Too Fast</a:t>
              </a:r>
            </a:p>
          </p:txBody>
        </p:sp>
        <p:sp>
          <p:nvSpPr>
            <p:cNvPr id="21522" name="Text Box 44"/>
            <p:cNvSpPr txBox="1">
              <a:spLocks noChangeArrowheads="1"/>
            </p:cNvSpPr>
            <p:nvPr/>
          </p:nvSpPr>
          <p:spPr bwMode="auto">
            <a:xfrm>
              <a:off x="7796213" y="5348288"/>
              <a:ext cx="796925" cy="5175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400" b="1" dirty="0">
                  <a:latin typeface="Tahoma" panose="020B0604030504040204" pitchFamily="34" charset="0"/>
                </a:rPr>
                <a:t>Curves</a:t>
              </a:r>
            </a:p>
            <a:p>
              <a:pPr algn="ctr"/>
              <a:r>
                <a:rPr lang="en-US" altLang="en-US" sz="1400" b="1" dirty="0">
                  <a:latin typeface="Tahoma" panose="020B0604030504040204" pitchFamily="34" charset="0"/>
                </a:rPr>
                <a:t>Up</a:t>
              </a:r>
            </a:p>
          </p:txBody>
        </p:sp>
        <p:sp>
          <p:nvSpPr>
            <p:cNvPr id="21526" name="Line 49"/>
            <p:cNvSpPr>
              <a:spLocks noChangeShapeType="1"/>
            </p:cNvSpPr>
            <p:nvPr/>
          </p:nvSpPr>
          <p:spPr bwMode="auto">
            <a:xfrm>
              <a:off x="6102350" y="5611813"/>
              <a:ext cx="1571625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1527" name="Line 50"/>
            <p:cNvSpPr>
              <a:spLocks noChangeShapeType="1"/>
            </p:cNvSpPr>
            <p:nvPr/>
          </p:nvSpPr>
          <p:spPr bwMode="auto">
            <a:xfrm>
              <a:off x="7473950" y="5526088"/>
              <a:ext cx="0" cy="9525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1449152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Rectangle 2"/>
          <p:cNvSpPr>
            <a:spLocks noChangeArrowheads="1"/>
          </p:cNvSpPr>
          <p:nvPr/>
        </p:nvSpPr>
        <p:spPr bwMode="auto">
          <a:xfrm>
            <a:off x="3119438" y="1452563"/>
            <a:ext cx="1935162" cy="4721225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/>
          </a:p>
        </p:txBody>
      </p:sp>
      <p:sp>
        <p:nvSpPr>
          <p:cNvPr id="22533" name="Rectangle 3"/>
          <p:cNvSpPr>
            <a:spLocks noChangeArrowheads="1"/>
          </p:cNvSpPr>
          <p:nvPr/>
        </p:nvSpPr>
        <p:spPr bwMode="auto">
          <a:xfrm>
            <a:off x="5461000" y="1452563"/>
            <a:ext cx="638175" cy="4721225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 sz="2000" dirty="0">
              <a:latin typeface="Times New Roman" panose="02020603050405020304" pitchFamily="18" charset="0"/>
            </a:endParaRPr>
          </a:p>
        </p:txBody>
      </p:sp>
      <p:sp>
        <p:nvSpPr>
          <p:cNvPr id="22534" name="Rectangle 4"/>
          <p:cNvSpPr>
            <a:spLocks noChangeArrowheads="1"/>
          </p:cNvSpPr>
          <p:nvPr/>
        </p:nvSpPr>
        <p:spPr bwMode="auto">
          <a:xfrm>
            <a:off x="436563" y="1452563"/>
            <a:ext cx="2168525" cy="4721225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/>
          </a:p>
        </p:txBody>
      </p:sp>
      <p:sp>
        <p:nvSpPr>
          <p:cNvPr id="22535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A Stacked Trace</a:t>
            </a:r>
          </a:p>
        </p:txBody>
      </p:sp>
      <p:sp>
        <p:nvSpPr>
          <p:cNvPr id="22536" name="Freeform 6"/>
          <p:cNvSpPr>
            <a:spLocks/>
          </p:cNvSpPr>
          <p:nvPr/>
        </p:nvSpPr>
        <p:spPr bwMode="auto">
          <a:xfrm>
            <a:off x="755650" y="4114800"/>
            <a:ext cx="1952625" cy="800100"/>
          </a:xfrm>
          <a:custGeom>
            <a:avLst/>
            <a:gdLst>
              <a:gd name="T0" fmla="*/ 0 w 1230"/>
              <a:gd name="T1" fmla="*/ 0 h 504"/>
              <a:gd name="T2" fmla="*/ 385762 w 1230"/>
              <a:gd name="T3" fmla="*/ 52388 h 504"/>
              <a:gd name="T4" fmla="*/ 566737 w 1230"/>
              <a:gd name="T5" fmla="*/ 80963 h 504"/>
              <a:gd name="T6" fmla="*/ 742950 w 1230"/>
              <a:gd name="T7" fmla="*/ 123825 h 504"/>
              <a:gd name="T8" fmla="*/ 947738 w 1230"/>
              <a:gd name="T9" fmla="*/ 180975 h 504"/>
              <a:gd name="T10" fmla="*/ 1152525 w 1230"/>
              <a:gd name="T11" fmla="*/ 261938 h 504"/>
              <a:gd name="T12" fmla="*/ 1423987 w 1230"/>
              <a:gd name="T13" fmla="*/ 414338 h 504"/>
              <a:gd name="T14" fmla="*/ 1576387 w 1230"/>
              <a:gd name="T15" fmla="*/ 519113 h 504"/>
              <a:gd name="T16" fmla="*/ 1952625 w 1230"/>
              <a:gd name="T17" fmla="*/ 800100 h 50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230"/>
              <a:gd name="T28" fmla="*/ 0 h 504"/>
              <a:gd name="T29" fmla="*/ 1230 w 1230"/>
              <a:gd name="T30" fmla="*/ 504 h 50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230" h="504">
                <a:moveTo>
                  <a:pt x="0" y="0"/>
                </a:moveTo>
                <a:lnTo>
                  <a:pt x="243" y="33"/>
                </a:lnTo>
                <a:lnTo>
                  <a:pt x="357" y="51"/>
                </a:lnTo>
                <a:lnTo>
                  <a:pt x="468" y="78"/>
                </a:lnTo>
                <a:lnTo>
                  <a:pt x="597" y="114"/>
                </a:lnTo>
                <a:lnTo>
                  <a:pt x="726" y="165"/>
                </a:lnTo>
                <a:lnTo>
                  <a:pt x="897" y="261"/>
                </a:lnTo>
                <a:lnTo>
                  <a:pt x="993" y="327"/>
                </a:lnTo>
                <a:lnTo>
                  <a:pt x="1230" y="504"/>
                </a:lnTo>
              </a:path>
            </a:pathLst>
          </a:custGeom>
          <a:noFill/>
          <a:ln w="19050">
            <a:solidFill>
              <a:schemeClr val="accent2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2537" name="Freeform 7"/>
          <p:cNvSpPr>
            <a:spLocks/>
          </p:cNvSpPr>
          <p:nvPr/>
        </p:nvSpPr>
        <p:spPr bwMode="auto">
          <a:xfrm>
            <a:off x="1914525" y="4387850"/>
            <a:ext cx="133350" cy="107950"/>
          </a:xfrm>
          <a:custGeom>
            <a:avLst/>
            <a:gdLst>
              <a:gd name="T0" fmla="*/ 0 w 84"/>
              <a:gd name="T1" fmla="*/ 0 h 68"/>
              <a:gd name="T2" fmla="*/ 133350 w 84"/>
              <a:gd name="T3" fmla="*/ 44450 h 68"/>
              <a:gd name="T4" fmla="*/ 0 w 84"/>
              <a:gd name="T5" fmla="*/ 107950 h 68"/>
              <a:gd name="T6" fmla="*/ 0 w 84"/>
              <a:gd name="T7" fmla="*/ 0 h 68"/>
              <a:gd name="T8" fmla="*/ 0 60000 65536"/>
              <a:gd name="T9" fmla="*/ 0 60000 65536"/>
              <a:gd name="T10" fmla="*/ 0 60000 65536"/>
              <a:gd name="T11" fmla="*/ 0 60000 65536"/>
              <a:gd name="T12" fmla="*/ 0 w 84"/>
              <a:gd name="T13" fmla="*/ 0 h 68"/>
              <a:gd name="T14" fmla="*/ 84 w 84"/>
              <a:gd name="T15" fmla="*/ 68 h 6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4" h="68">
                <a:moveTo>
                  <a:pt x="0" y="0"/>
                </a:moveTo>
                <a:lnTo>
                  <a:pt x="84" y="28"/>
                </a:lnTo>
                <a:lnTo>
                  <a:pt x="0" y="6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2538" name="Freeform 8"/>
          <p:cNvSpPr>
            <a:spLocks/>
          </p:cNvSpPr>
          <p:nvPr/>
        </p:nvSpPr>
        <p:spPr bwMode="auto">
          <a:xfrm>
            <a:off x="1822450" y="1595438"/>
            <a:ext cx="231775" cy="4138612"/>
          </a:xfrm>
          <a:custGeom>
            <a:avLst/>
            <a:gdLst>
              <a:gd name="T0" fmla="*/ 100012 w 146"/>
              <a:gd name="T1" fmla="*/ 0 h 2607"/>
              <a:gd name="T2" fmla="*/ 98425 w 146"/>
              <a:gd name="T3" fmla="*/ 2792412 h 2607"/>
              <a:gd name="T4" fmla="*/ 231775 w 146"/>
              <a:gd name="T5" fmla="*/ 2836862 h 2607"/>
              <a:gd name="T6" fmla="*/ 0 w 146"/>
              <a:gd name="T7" fmla="*/ 2941637 h 2607"/>
              <a:gd name="T8" fmla="*/ 101600 w 146"/>
              <a:gd name="T9" fmla="*/ 3014662 h 2607"/>
              <a:gd name="T10" fmla="*/ 104775 w 146"/>
              <a:gd name="T11" fmla="*/ 4138612 h 260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6"/>
              <a:gd name="T19" fmla="*/ 0 h 2607"/>
              <a:gd name="T20" fmla="*/ 146 w 146"/>
              <a:gd name="T21" fmla="*/ 2607 h 260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6" h="2607">
                <a:moveTo>
                  <a:pt x="63" y="0"/>
                </a:moveTo>
                <a:lnTo>
                  <a:pt x="62" y="1759"/>
                </a:lnTo>
                <a:lnTo>
                  <a:pt x="146" y="1787"/>
                </a:lnTo>
                <a:lnTo>
                  <a:pt x="0" y="1853"/>
                </a:lnTo>
                <a:lnTo>
                  <a:pt x="64" y="1899"/>
                </a:lnTo>
                <a:lnTo>
                  <a:pt x="66" y="2607"/>
                </a:lnTo>
              </a:path>
            </a:pathLst>
          </a:cu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2539" name="Freeform 9"/>
          <p:cNvSpPr>
            <a:spLocks/>
          </p:cNvSpPr>
          <p:nvPr/>
        </p:nvSpPr>
        <p:spPr bwMode="auto">
          <a:xfrm>
            <a:off x="2127250" y="1595438"/>
            <a:ext cx="241300" cy="4119562"/>
          </a:xfrm>
          <a:custGeom>
            <a:avLst/>
            <a:gdLst>
              <a:gd name="T0" fmla="*/ 100012 w 152"/>
              <a:gd name="T1" fmla="*/ 0 h 2595"/>
              <a:gd name="T2" fmla="*/ 98425 w 152"/>
              <a:gd name="T3" fmla="*/ 2957512 h 2595"/>
              <a:gd name="T4" fmla="*/ 241300 w 152"/>
              <a:gd name="T5" fmla="*/ 3001962 h 2595"/>
              <a:gd name="T6" fmla="*/ 0 w 152"/>
              <a:gd name="T7" fmla="*/ 3097212 h 2595"/>
              <a:gd name="T8" fmla="*/ 98425 w 152"/>
              <a:gd name="T9" fmla="*/ 3167062 h 2595"/>
              <a:gd name="T10" fmla="*/ 100012 w 152"/>
              <a:gd name="T11" fmla="*/ 4119562 h 259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52"/>
              <a:gd name="T19" fmla="*/ 0 h 2595"/>
              <a:gd name="T20" fmla="*/ 152 w 152"/>
              <a:gd name="T21" fmla="*/ 2595 h 259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52" h="2595">
                <a:moveTo>
                  <a:pt x="63" y="0"/>
                </a:moveTo>
                <a:lnTo>
                  <a:pt x="62" y="1863"/>
                </a:lnTo>
                <a:lnTo>
                  <a:pt x="152" y="1891"/>
                </a:lnTo>
                <a:lnTo>
                  <a:pt x="0" y="1951"/>
                </a:lnTo>
                <a:lnTo>
                  <a:pt x="62" y="1995"/>
                </a:lnTo>
                <a:lnTo>
                  <a:pt x="63" y="2595"/>
                </a:lnTo>
              </a:path>
            </a:pathLst>
          </a:cu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2540" name="Freeform 10"/>
          <p:cNvSpPr>
            <a:spLocks/>
          </p:cNvSpPr>
          <p:nvPr/>
        </p:nvSpPr>
        <p:spPr bwMode="auto">
          <a:xfrm>
            <a:off x="2219325" y="4549775"/>
            <a:ext cx="133350" cy="107950"/>
          </a:xfrm>
          <a:custGeom>
            <a:avLst/>
            <a:gdLst>
              <a:gd name="T0" fmla="*/ 0 w 84"/>
              <a:gd name="T1" fmla="*/ 0 h 68"/>
              <a:gd name="T2" fmla="*/ 133350 w 84"/>
              <a:gd name="T3" fmla="*/ 44450 h 68"/>
              <a:gd name="T4" fmla="*/ 0 w 84"/>
              <a:gd name="T5" fmla="*/ 107950 h 68"/>
              <a:gd name="T6" fmla="*/ 0 w 84"/>
              <a:gd name="T7" fmla="*/ 0 h 68"/>
              <a:gd name="T8" fmla="*/ 0 60000 65536"/>
              <a:gd name="T9" fmla="*/ 0 60000 65536"/>
              <a:gd name="T10" fmla="*/ 0 60000 65536"/>
              <a:gd name="T11" fmla="*/ 0 60000 65536"/>
              <a:gd name="T12" fmla="*/ 0 w 84"/>
              <a:gd name="T13" fmla="*/ 0 h 68"/>
              <a:gd name="T14" fmla="*/ 84 w 84"/>
              <a:gd name="T15" fmla="*/ 68 h 6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4" h="68">
                <a:moveTo>
                  <a:pt x="0" y="0"/>
                </a:moveTo>
                <a:lnTo>
                  <a:pt x="84" y="28"/>
                </a:lnTo>
                <a:lnTo>
                  <a:pt x="0" y="6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2541" name="Freeform 11"/>
          <p:cNvSpPr>
            <a:spLocks/>
          </p:cNvSpPr>
          <p:nvPr/>
        </p:nvSpPr>
        <p:spPr bwMode="auto">
          <a:xfrm>
            <a:off x="650875" y="1604963"/>
            <a:ext cx="222250" cy="4105275"/>
          </a:xfrm>
          <a:custGeom>
            <a:avLst/>
            <a:gdLst>
              <a:gd name="T0" fmla="*/ 80962 w 140"/>
              <a:gd name="T1" fmla="*/ 0 h 2586"/>
              <a:gd name="T2" fmla="*/ 79375 w 140"/>
              <a:gd name="T3" fmla="*/ 2516187 h 2586"/>
              <a:gd name="T4" fmla="*/ 222250 w 140"/>
              <a:gd name="T5" fmla="*/ 2554287 h 2586"/>
              <a:gd name="T6" fmla="*/ 0 w 140"/>
              <a:gd name="T7" fmla="*/ 2659062 h 2586"/>
              <a:gd name="T8" fmla="*/ 79375 w 140"/>
              <a:gd name="T9" fmla="*/ 2719387 h 2586"/>
              <a:gd name="T10" fmla="*/ 80962 w 140"/>
              <a:gd name="T11" fmla="*/ 4105275 h 258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0"/>
              <a:gd name="T19" fmla="*/ 0 h 2586"/>
              <a:gd name="T20" fmla="*/ 140 w 140"/>
              <a:gd name="T21" fmla="*/ 2586 h 258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0" h="2586">
                <a:moveTo>
                  <a:pt x="51" y="0"/>
                </a:moveTo>
                <a:lnTo>
                  <a:pt x="50" y="1585"/>
                </a:lnTo>
                <a:lnTo>
                  <a:pt x="140" y="1609"/>
                </a:lnTo>
                <a:lnTo>
                  <a:pt x="0" y="1675"/>
                </a:lnTo>
                <a:lnTo>
                  <a:pt x="50" y="1713"/>
                </a:lnTo>
                <a:lnTo>
                  <a:pt x="51" y="2586"/>
                </a:lnTo>
              </a:path>
            </a:pathLst>
          </a:cu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2542" name="Freeform 12"/>
          <p:cNvSpPr>
            <a:spLocks/>
          </p:cNvSpPr>
          <p:nvPr/>
        </p:nvSpPr>
        <p:spPr bwMode="auto">
          <a:xfrm>
            <a:off x="727075" y="4121150"/>
            <a:ext cx="133350" cy="107950"/>
          </a:xfrm>
          <a:custGeom>
            <a:avLst/>
            <a:gdLst>
              <a:gd name="T0" fmla="*/ 0 w 84"/>
              <a:gd name="T1" fmla="*/ 0 h 68"/>
              <a:gd name="T2" fmla="*/ 133350 w 84"/>
              <a:gd name="T3" fmla="*/ 44450 h 68"/>
              <a:gd name="T4" fmla="*/ 0 w 84"/>
              <a:gd name="T5" fmla="*/ 107950 h 68"/>
              <a:gd name="T6" fmla="*/ 0 w 84"/>
              <a:gd name="T7" fmla="*/ 0 h 68"/>
              <a:gd name="T8" fmla="*/ 0 60000 65536"/>
              <a:gd name="T9" fmla="*/ 0 60000 65536"/>
              <a:gd name="T10" fmla="*/ 0 60000 65536"/>
              <a:gd name="T11" fmla="*/ 0 60000 65536"/>
              <a:gd name="T12" fmla="*/ 0 w 84"/>
              <a:gd name="T13" fmla="*/ 0 h 68"/>
              <a:gd name="T14" fmla="*/ 84 w 84"/>
              <a:gd name="T15" fmla="*/ 68 h 6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4" h="68">
                <a:moveTo>
                  <a:pt x="0" y="0"/>
                </a:moveTo>
                <a:lnTo>
                  <a:pt x="84" y="28"/>
                </a:lnTo>
                <a:lnTo>
                  <a:pt x="0" y="6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2543" name="Freeform 13"/>
          <p:cNvSpPr>
            <a:spLocks/>
          </p:cNvSpPr>
          <p:nvPr/>
        </p:nvSpPr>
        <p:spPr bwMode="auto">
          <a:xfrm>
            <a:off x="879475" y="1590675"/>
            <a:ext cx="263525" cy="4124325"/>
          </a:xfrm>
          <a:custGeom>
            <a:avLst/>
            <a:gdLst>
              <a:gd name="T0" fmla="*/ 117475 w 166"/>
              <a:gd name="T1" fmla="*/ 0 h 2598"/>
              <a:gd name="T2" fmla="*/ 119063 w 166"/>
              <a:gd name="T3" fmla="*/ 2557462 h 2598"/>
              <a:gd name="T4" fmla="*/ 263525 w 166"/>
              <a:gd name="T5" fmla="*/ 2595562 h 2598"/>
              <a:gd name="T6" fmla="*/ 0 w 166"/>
              <a:gd name="T7" fmla="*/ 2703512 h 2598"/>
              <a:gd name="T8" fmla="*/ 119063 w 166"/>
              <a:gd name="T9" fmla="*/ 2765425 h 2598"/>
              <a:gd name="T10" fmla="*/ 119063 w 166"/>
              <a:gd name="T11" fmla="*/ 4124325 h 259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66"/>
              <a:gd name="T19" fmla="*/ 0 h 2598"/>
              <a:gd name="T20" fmla="*/ 166 w 166"/>
              <a:gd name="T21" fmla="*/ 2598 h 259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66" h="2598">
                <a:moveTo>
                  <a:pt x="74" y="0"/>
                </a:moveTo>
                <a:lnTo>
                  <a:pt x="75" y="1611"/>
                </a:lnTo>
                <a:lnTo>
                  <a:pt x="166" y="1635"/>
                </a:lnTo>
                <a:lnTo>
                  <a:pt x="0" y="1703"/>
                </a:lnTo>
                <a:lnTo>
                  <a:pt x="75" y="1742"/>
                </a:lnTo>
                <a:lnTo>
                  <a:pt x="75" y="2598"/>
                </a:lnTo>
              </a:path>
            </a:pathLst>
          </a:cu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2544" name="Freeform 14"/>
          <p:cNvSpPr>
            <a:spLocks/>
          </p:cNvSpPr>
          <p:nvPr/>
        </p:nvSpPr>
        <p:spPr bwMode="auto">
          <a:xfrm>
            <a:off x="989013" y="4138613"/>
            <a:ext cx="133350" cy="107950"/>
          </a:xfrm>
          <a:custGeom>
            <a:avLst/>
            <a:gdLst>
              <a:gd name="T0" fmla="*/ 0 w 84"/>
              <a:gd name="T1" fmla="*/ 0 h 68"/>
              <a:gd name="T2" fmla="*/ 133350 w 84"/>
              <a:gd name="T3" fmla="*/ 44450 h 68"/>
              <a:gd name="T4" fmla="*/ 0 w 84"/>
              <a:gd name="T5" fmla="*/ 107950 h 68"/>
              <a:gd name="T6" fmla="*/ 0 w 84"/>
              <a:gd name="T7" fmla="*/ 0 h 68"/>
              <a:gd name="T8" fmla="*/ 0 60000 65536"/>
              <a:gd name="T9" fmla="*/ 0 60000 65536"/>
              <a:gd name="T10" fmla="*/ 0 60000 65536"/>
              <a:gd name="T11" fmla="*/ 0 60000 65536"/>
              <a:gd name="T12" fmla="*/ 0 w 84"/>
              <a:gd name="T13" fmla="*/ 0 h 68"/>
              <a:gd name="T14" fmla="*/ 84 w 84"/>
              <a:gd name="T15" fmla="*/ 68 h 6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4" h="68">
                <a:moveTo>
                  <a:pt x="0" y="0"/>
                </a:moveTo>
                <a:lnTo>
                  <a:pt x="84" y="28"/>
                </a:lnTo>
                <a:lnTo>
                  <a:pt x="0" y="6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2545" name="Freeform 15"/>
          <p:cNvSpPr>
            <a:spLocks/>
          </p:cNvSpPr>
          <p:nvPr/>
        </p:nvSpPr>
        <p:spPr bwMode="auto">
          <a:xfrm>
            <a:off x="1212850" y="1600200"/>
            <a:ext cx="258763" cy="4110038"/>
          </a:xfrm>
          <a:custGeom>
            <a:avLst/>
            <a:gdLst>
              <a:gd name="T0" fmla="*/ 114300 w 163"/>
              <a:gd name="T1" fmla="*/ 0 h 2589"/>
              <a:gd name="T2" fmla="*/ 114300 w 163"/>
              <a:gd name="T3" fmla="*/ 2598738 h 2589"/>
              <a:gd name="T4" fmla="*/ 258763 w 163"/>
              <a:gd name="T5" fmla="*/ 2641600 h 2589"/>
              <a:gd name="T6" fmla="*/ 0 w 163"/>
              <a:gd name="T7" fmla="*/ 2747963 h 2589"/>
              <a:gd name="T8" fmla="*/ 115888 w 163"/>
              <a:gd name="T9" fmla="*/ 2822575 h 2589"/>
              <a:gd name="T10" fmla="*/ 114300 w 163"/>
              <a:gd name="T11" fmla="*/ 4110038 h 258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63"/>
              <a:gd name="T19" fmla="*/ 0 h 2589"/>
              <a:gd name="T20" fmla="*/ 163 w 163"/>
              <a:gd name="T21" fmla="*/ 2589 h 2589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63" h="2589">
                <a:moveTo>
                  <a:pt x="72" y="0"/>
                </a:moveTo>
                <a:lnTo>
                  <a:pt x="72" y="1637"/>
                </a:lnTo>
                <a:lnTo>
                  <a:pt x="163" y="1664"/>
                </a:lnTo>
                <a:lnTo>
                  <a:pt x="0" y="1731"/>
                </a:lnTo>
                <a:lnTo>
                  <a:pt x="73" y="1778"/>
                </a:lnTo>
                <a:lnTo>
                  <a:pt x="72" y="2589"/>
                </a:lnTo>
              </a:path>
            </a:pathLst>
          </a:cu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2546" name="Freeform 16"/>
          <p:cNvSpPr>
            <a:spLocks/>
          </p:cNvSpPr>
          <p:nvPr/>
        </p:nvSpPr>
        <p:spPr bwMode="auto">
          <a:xfrm>
            <a:off x="1322388" y="4191000"/>
            <a:ext cx="133350" cy="107950"/>
          </a:xfrm>
          <a:custGeom>
            <a:avLst/>
            <a:gdLst>
              <a:gd name="T0" fmla="*/ 0 w 84"/>
              <a:gd name="T1" fmla="*/ 0 h 68"/>
              <a:gd name="T2" fmla="*/ 133350 w 84"/>
              <a:gd name="T3" fmla="*/ 44450 h 68"/>
              <a:gd name="T4" fmla="*/ 0 w 84"/>
              <a:gd name="T5" fmla="*/ 107950 h 68"/>
              <a:gd name="T6" fmla="*/ 0 w 84"/>
              <a:gd name="T7" fmla="*/ 0 h 68"/>
              <a:gd name="T8" fmla="*/ 0 60000 65536"/>
              <a:gd name="T9" fmla="*/ 0 60000 65536"/>
              <a:gd name="T10" fmla="*/ 0 60000 65536"/>
              <a:gd name="T11" fmla="*/ 0 60000 65536"/>
              <a:gd name="T12" fmla="*/ 0 w 84"/>
              <a:gd name="T13" fmla="*/ 0 h 68"/>
              <a:gd name="T14" fmla="*/ 84 w 84"/>
              <a:gd name="T15" fmla="*/ 68 h 6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4" h="68">
                <a:moveTo>
                  <a:pt x="0" y="0"/>
                </a:moveTo>
                <a:lnTo>
                  <a:pt x="84" y="28"/>
                </a:lnTo>
                <a:lnTo>
                  <a:pt x="0" y="6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2547" name="Freeform 17"/>
          <p:cNvSpPr>
            <a:spLocks/>
          </p:cNvSpPr>
          <p:nvPr/>
        </p:nvSpPr>
        <p:spPr bwMode="auto">
          <a:xfrm>
            <a:off x="2200275" y="1590675"/>
            <a:ext cx="268288" cy="4133850"/>
          </a:xfrm>
          <a:custGeom>
            <a:avLst/>
            <a:gdLst>
              <a:gd name="T0" fmla="*/ 127000 w 169"/>
              <a:gd name="T1" fmla="*/ 0 h 2604"/>
              <a:gd name="T2" fmla="*/ 123825 w 169"/>
              <a:gd name="T3" fmla="*/ 3046412 h 2604"/>
              <a:gd name="T4" fmla="*/ 268288 w 169"/>
              <a:gd name="T5" fmla="*/ 3094037 h 2604"/>
              <a:gd name="T6" fmla="*/ 0 w 169"/>
              <a:gd name="T7" fmla="*/ 3200400 h 2604"/>
              <a:gd name="T8" fmla="*/ 123825 w 169"/>
              <a:gd name="T9" fmla="*/ 3262313 h 2604"/>
              <a:gd name="T10" fmla="*/ 127000 w 169"/>
              <a:gd name="T11" fmla="*/ 4133850 h 260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69"/>
              <a:gd name="T19" fmla="*/ 0 h 2604"/>
              <a:gd name="T20" fmla="*/ 169 w 169"/>
              <a:gd name="T21" fmla="*/ 2604 h 260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69" h="2604">
                <a:moveTo>
                  <a:pt x="80" y="0"/>
                </a:moveTo>
                <a:lnTo>
                  <a:pt x="78" y="1919"/>
                </a:lnTo>
                <a:lnTo>
                  <a:pt x="169" y="1949"/>
                </a:lnTo>
                <a:lnTo>
                  <a:pt x="0" y="2016"/>
                </a:lnTo>
                <a:lnTo>
                  <a:pt x="78" y="2055"/>
                </a:lnTo>
                <a:lnTo>
                  <a:pt x="80" y="2604"/>
                </a:lnTo>
              </a:path>
            </a:pathLst>
          </a:cu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2548" name="Freeform 18"/>
          <p:cNvSpPr>
            <a:spLocks/>
          </p:cNvSpPr>
          <p:nvPr/>
        </p:nvSpPr>
        <p:spPr bwMode="auto">
          <a:xfrm>
            <a:off x="2314575" y="4638675"/>
            <a:ext cx="133350" cy="107950"/>
          </a:xfrm>
          <a:custGeom>
            <a:avLst/>
            <a:gdLst>
              <a:gd name="T0" fmla="*/ 0 w 84"/>
              <a:gd name="T1" fmla="*/ 0 h 68"/>
              <a:gd name="T2" fmla="*/ 133350 w 84"/>
              <a:gd name="T3" fmla="*/ 44450 h 68"/>
              <a:gd name="T4" fmla="*/ 0 w 84"/>
              <a:gd name="T5" fmla="*/ 107950 h 68"/>
              <a:gd name="T6" fmla="*/ 0 w 84"/>
              <a:gd name="T7" fmla="*/ 0 h 68"/>
              <a:gd name="T8" fmla="*/ 0 60000 65536"/>
              <a:gd name="T9" fmla="*/ 0 60000 65536"/>
              <a:gd name="T10" fmla="*/ 0 60000 65536"/>
              <a:gd name="T11" fmla="*/ 0 60000 65536"/>
              <a:gd name="T12" fmla="*/ 0 w 84"/>
              <a:gd name="T13" fmla="*/ 0 h 68"/>
              <a:gd name="T14" fmla="*/ 84 w 84"/>
              <a:gd name="T15" fmla="*/ 68 h 6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4" h="68">
                <a:moveTo>
                  <a:pt x="0" y="0"/>
                </a:moveTo>
                <a:lnTo>
                  <a:pt x="84" y="28"/>
                </a:lnTo>
                <a:lnTo>
                  <a:pt x="0" y="6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2549" name="Freeform 19"/>
          <p:cNvSpPr>
            <a:spLocks/>
          </p:cNvSpPr>
          <p:nvPr/>
        </p:nvSpPr>
        <p:spPr bwMode="auto">
          <a:xfrm>
            <a:off x="5597525" y="1600200"/>
            <a:ext cx="263525" cy="4110038"/>
          </a:xfrm>
          <a:custGeom>
            <a:avLst/>
            <a:gdLst>
              <a:gd name="T0" fmla="*/ 120650 w 166"/>
              <a:gd name="T1" fmla="*/ 0 h 2589"/>
              <a:gd name="T2" fmla="*/ 119063 w 166"/>
              <a:gd name="T3" fmla="*/ 2524125 h 2589"/>
              <a:gd name="T4" fmla="*/ 263525 w 166"/>
              <a:gd name="T5" fmla="*/ 2562225 h 2589"/>
              <a:gd name="T6" fmla="*/ 0 w 166"/>
              <a:gd name="T7" fmla="*/ 2670175 h 2589"/>
              <a:gd name="T8" fmla="*/ 119063 w 166"/>
              <a:gd name="T9" fmla="*/ 2732088 h 2589"/>
              <a:gd name="T10" fmla="*/ 120650 w 166"/>
              <a:gd name="T11" fmla="*/ 4110038 h 258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66"/>
              <a:gd name="T19" fmla="*/ 0 h 2589"/>
              <a:gd name="T20" fmla="*/ 166 w 166"/>
              <a:gd name="T21" fmla="*/ 2589 h 2589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66" h="2589">
                <a:moveTo>
                  <a:pt x="76" y="0"/>
                </a:moveTo>
                <a:lnTo>
                  <a:pt x="75" y="1590"/>
                </a:lnTo>
                <a:lnTo>
                  <a:pt x="166" y="1614"/>
                </a:lnTo>
                <a:lnTo>
                  <a:pt x="0" y="1682"/>
                </a:lnTo>
                <a:lnTo>
                  <a:pt x="75" y="1721"/>
                </a:lnTo>
                <a:lnTo>
                  <a:pt x="76" y="2589"/>
                </a:lnTo>
              </a:path>
            </a:pathLst>
          </a:cu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2550" name="Freeform 20"/>
          <p:cNvSpPr>
            <a:spLocks/>
          </p:cNvSpPr>
          <p:nvPr/>
        </p:nvSpPr>
        <p:spPr bwMode="auto">
          <a:xfrm>
            <a:off x="5707063" y="4114800"/>
            <a:ext cx="133350" cy="107950"/>
          </a:xfrm>
          <a:custGeom>
            <a:avLst/>
            <a:gdLst>
              <a:gd name="T0" fmla="*/ 0 w 84"/>
              <a:gd name="T1" fmla="*/ 0 h 68"/>
              <a:gd name="T2" fmla="*/ 133350 w 84"/>
              <a:gd name="T3" fmla="*/ 44450 h 68"/>
              <a:gd name="T4" fmla="*/ 0 w 84"/>
              <a:gd name="T5" fmla="*/ 107950 h 68"/>
              <a:gd name="T6" fmla="*/ 0 w 84"/>
              <a:gd name="T7" fmla="*/ 0 h 68"/>
              <a:gd name="T8" fmla="*/ 0 60000 65536"/>
              <a:gd name="T9" fmla="*/ 0 60000 65536"/>
              <a:gd name="T10" fmla="*/ 0 60000 65536"/>
              <a:gd name="T11" fmla="*/ 0 60000 65536"/>
              <a:gd name="T12" fmla="*/ 0 w 84"/>
              <a:gd name="T13" fmla="*/ 0 h 68"/>
              <a:gd name="T14" fmla="*/ 84 w 84"/>
              <a:gd name="T15" fmla="*/ 68 h 6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4" h="68">
                <a:moveTo>
                  <a:pt x="0" y="0"/>
                </a:moveTo>
                <a:lnTo>
                  <a:pt x="84" y="28"/>
                </a:lnTo>
                <a:lnTo>
                  <a:pt x="0" y="6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2551" name="Line 21"/>
          <p:cNvSpPr>
            <a:spLocks noChangeShapeType="1"/>
          </p:cNvSpPr>
          <p:nvPr/>
        </p:nvSpPr>
        <p:spPr bwMode="auto">
          <a:xfrm>
            <a:off x="603250" y="4114800"/>
            <a:ext cx="5486400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2552" name="Text Box 22"/>
          <p:cNvSpPr txBox="1">
            <a:spLocks noChangeArrowheads="1"/>
          </p:cNvSpPr>
          <p:nvPr/>
        </p:nvSpPr>
        <p:spPr bwMode="auto">
          <a:xfrm>
            <a:off x="677863" y="928688"/>
            <a:ext cx="134778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600" b="1" dirty="0"/>
              <a:t>CMP Gather</a:t>
            </a:r>
          </a:p>
        </p:txBody>
      </p:sp>
      <p:sp>
        <p:nvSpPr>
          <p:cNvPr id="22553" name="Text Box 23"/>
          <p:cNvSpPr txBox="1">
            <a:spLocks noChangeArrowheads="1"/>
          </p:cNvSpPr>
          <p:nvPr/>
        </p:nvSpPr>
        <p:spPr bwMode="auto">
          <a:xfrm>
            <a:off x="3165272" y="731838"/>
            <a:ext cx="181492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 sz="1400" b="1" dirty="0"/>
          </a:p>
          <a:p>
            <a:pPr algn="ctr"/>
            <a:r>
              <a:rPr lang="en-US" altLang="en-US" sz="1400" b="1" dirty="0"/>
              <a:t>Moveout Corrected</a:t>
            </a:r>
          </a:p>
          <a:p>
            <a:pPr algn="ctr"/>
            <a:r>
              <a:rPr lang="en-US" altLang="en-US" sz="1400" b="1" dirty="0"/>
              <a:t>Midpoint Gather</a:t>
            </a:r>
          </a:p>
        </p:txBody>
      </p:sp>
      <p:sp>
        <p:nvSpPr>
          <p:cNvPr id="22554" name="Text Box 24"/>
          <p:cNvSpPr txBox="1">
            <a:spLocks noChangeArrowheads="1"/>
          </p:cNvSpPr>
          <p:nvPr/>
        </p:nvSpPr>
        <p:spPr bwMode="auto">
          <a:xfrm>
            <a:off x="5324475" y="715963"/>
            <a:ext cx="8636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 sz="1600" b="1" dirty="0"/>
          </a:p>
          <a:p>
            <a:pPr algn="ctr"/>
            <a:r>
              <a:rPr lang="en-US" altLang="en-US" sz="1400" b="1" dirty="0"/>
              <a:t>Stacked</a:t>
            </a:r>
          </a:p>
          <a:p>
            <a:pPr algn="ctr"/>
            <a:r>
              <a:rPr lang="en-US" altLang="en-US" sz="1400" b="1" dirty="0"/>
              <a:t>Trace</a:t>
            </a:r>
          </a:p>
        </p:txBody>
      </p:sp>
      <p:sp>
        <p:nvSpPr>
          <p:cNvPr id="22555" name="Freeform 25"/>
          <p:cNvSpPr>
            <a:spLocks/>
          </p:cNvSpPr>
          <p:nvPr/>
        </p:nvSpPr>
        <p:spPr bwMode="auto">
          <a:xfrm>
            <a:off x="2066925" y="4464050"/>
            <a:ext cx="133350" cy="107950"/>
          </a:xfrm>
          <a:custGeom>
            <a:avLst/>
            <a:gdLst>
              <a:gd name="T0" fmla="*/ 0 w 84"/>
              <a:gd name="T1" fmla="*/ 0 h 68"/>
              <a:gd name="T2" fmla="*/ 133350 w 84"/>
              <a:gd name="T3" fmla="*/ 44450 h 68"/>
              <a:gd name="T4" fmla="*/ 0 w 84"/>
              <a:gd name="T5" fmla="*/ 107950 h 68"/>
              <a:gd name="T6" fmla="*/ 0 w 84"/>
              <a:gd name="T7" fmla="*/ 0 h 68"/>
              <a:gd name="T8" fmla="*/ 0 60000 65536"/>
              <a:gd name="T9" fmla="*/ 0 60000 65536"/>
              <a:gd name="T10" fmla="*/ 0 60000 65536"/>
              <a:gd name="T11" fmla="*/ 0 60000 65536"/>
              <a:gd name="T12" fmla="*/ 0 w 84"/>
              <a:gd name="T13" fmla="*/ 0 h 68"/>
              <a:gd name="T14" fmla="*/ 84 w 84"/>
              <a:gd name="T15" fmla="*/ 68 h 6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4" h="68">
                <a:moveTo>
                  <a:pt x="0" y="0"/>
                </a:moveTo>
                <a:lnTo>
                  <a:pt x="84" y="28"/>
                </a:lnTo>
                <a:lnTo>
                  <a:pt x="0" y="6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2556" name="Freeform 26"/>
          <p:cNvSpPr>
            <a:spLocks/>
          </p:cNvSpPr>
          <p:nvPr/>
        </p:nvSpPr>
        <p:spPr bwMode="auto">
          <a:xfrm>
            <a:off x="1974850" y="1600200"/>
            <a:ext cx="231775" cy="4124325"/>
          </a:xfrm>
          <a:custGeom>
            <a:avLst/>
            <a:gdLst>
              <a:gd name="T0" fmla="*/ 100012 w 146"/>
              <a:gd name="T1" fmla="*/ 0 h 2598"/>
              <a:gd name="T2" fmla="*/ 98425 w 146"/>
              <a:gd name="T3" fmla="*/ 2863850 h 2598"/>
              <a:gd name="T4" fmla="*/ 231775 w 146"/>
              <a:gd name="T5" fmla="*/ 2908300 h 2598"/>
              <a:gd name="T6" fmla="*/ 0 w 146"/>
              <a:gd name="T7" fmla="*/ 3013075 h 2598"/>
              <a:gd name="T8" fmla="*/ 101600 w 146"/>
              <a:gd name="T9" fmla="*/ 3086100 h 2598"/>
              <a:gd name="T10" fmla="*/ 104775 w 146"/>
              <a:gd name="T11" fmla="*/ 4124325 h 259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6"/>
              <a:gd name="T19" fmla="*/ 0 h 2598"/>
              <a:gd name="T20" fmla="*/ 146 w 146"/>
              <a:gd name="T21" fmla="*/ 2598 h 259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6" h="2598">
                <a:moveTo>
                  <a:pt x="63" y="0"/>
                </a:moveTo>
                <a:lnTo>
                  <a:pt x="62" y="1804"/>
                </a:lnTo>
                <a:lnTo>
                  <a:pt x="146" y="1832"/>
                </a:lnTo>
                <a:lnTo>
                  <a:pt x="0" y="1898"/>
                </a:lnTo>
                <a:lnTo>
                  <a:pt x="64" y="1944"/>
                </a:lnTo>
                <a:lnTo>
                  <a:pt x="66" y="2598"/>
                </a:lnTo>
              </a:path>
            </a:pathLst>
          </a:cu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2557" name="Freeform 27"/>
          <p:cNvSpPr>
            <a:spLocks/>
          </p:cNvSpPr>
          <p:nvPr/>
        </p:nvSpPr>
        <p:spPr bwMode="auto">
          <a:xfrm>
            <a:off x="1355725" y="1595438"/>
            <a:ext cx="258763" cy="4114800"/>
          </a:xfrm>
          <a:custGeom>
            <a:avLst/>
            <a:gdLst>
              <a:gd name="T0" fmla="*/ 114300 w 163"/>
              <a:gd name="T1" fmla="*/ 0 h 2592"/>
              <a:gd name="T2" fmla="*/ 114300 w 163"/>
              <a:gd name="T3" fmla="*/ 2641600 h 2592"/>
              <a:gd name="T4" fmla="*/ 258763 w 163"/>
              <a:gd name="T5" fmla="*/ 2684462 h 2592"/>
              <a:gd name="T6" fmla="*/ 0 w 163"/>
              <a:gd name="T7" fmla="*/ 2790825 h 2592"/>
              <a:gd name="T8" fmla="*/ 115888 w 163"/>
              <a:gd name="T9" fmla="*/ 2865437 h 2592"/>
              <a:gd name="T10" fmla="*/ 114300 w 163"/>
              <a:gd name="T11" fmla="*/ 4114800 h 259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63"/>
              <a:gd name="T19" fmla="*/ 0 h 2592"/>
              <a:gd name="T20" fmla="*/ 163 w 163"/>
              <a:gd name="T21" fmla="*/ 2592 h 259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63" h="2592">
                <a:moveTo>
                  <a:pt x="72" y="0"/>
                </a:moveTo>
                <a:lnTo>
                  <a:pt x="72" y="1664"/>
                </a:lnTo>
                <a:lnTo>
                  <a:pt x="163" y="1691"/>
                </a:lnTo>
                <a:lnTo>
                  <a:pt x="0" y="1758"/>
                </a:lnTo>
                <a:lnTo>
                  <a:pt x="73" y="1805"/>
                </a:lnTo>
                <a:lnTo>
                  <a:pt x="72" y="2592"/>
                </a:lnTo>
              </a:path>
            </a:pathLst>
          </a:cu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2558" name="Freeform 28"/>
          <p:cNvSpPr>
            <a:spLocks/>
          </p:cNvSpPr>
          <p:nvPr/>
        </p:nvSpPr>
        <p:spPr bwMode="auto">
          <a:xfrm>
            <a:off x="1465263" y="4229100"/>
            <a:ext cx="133350" cy="107950"/>
          </a:xfrm>
          <a:custGeom>
            <a:avLst/>
            <a:gdLst>
              <a:gd name="T0" fmla="*/ 0 w 84"/>
              <a:gd name="T1" fmla="*/ 0 h 68"/>
              <a:gd name="T2" fmla="*/ 133350 w 84"/>
              <a:gd name="T3" fmla="*/ 44450 h 68"/>
              <a:gd name="T4" fmla="*/ 0 w 84"/>
              <a:gd name="T5" fmla="*/ 107950 h 68"/>
              <a:gd name="T6" fmla="*/ 0 w 84"/>
              <a:gd name="T7" fmla="*/ 0 h 68"/>
              <a:gd name="T8" fmla="*/ 0 60000 65536"/>
              <a:gd name="T9" fmla="*/ 0 60000 65536"/>
              <a:gd name="T10" fmla="*/ 0 60000 65536"/>
              <a:gd name="T11" fmla="*/ 0 60000 65536"/>
              <a:gd name="T12" fmla="*/ 0 w 84"/>
              <a:gd name="T13" fmla="*/ 0 h 68"/>
              <a:gd name="T14" fmla="*/ 84 w 84"/>
              <a:gd name="T15" fmla="*/ 68 h 6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4" h="68">
                <a:moveTo>
                  <a:pt x="0" y="0"/>
                </a:moveTo>
                <a:lnTo>
                  <a:pt x="84" y="28"/>
                </a:lnTo>
                <a:lnTo>
                  <a:pt x="0" y="6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2559" name="Freeform 29"/>
          <p:cNvSpPr>
            <a:spLocks/>
          </p:cNvSpPr>
          <p:nvPr/>
        </p:nvSpPr>
        <p:spPr bwMode="auto">
          <a:xfrm>
            <a:off x="774700" y="1600200"/>
            <a:ext cx="258763" cy="4114800"/>
          </a:xfrm>
          <a:custGeom>
            <a:avLst/>
            <a:gdLst>
              <a:gd name="T0" fmla="*/ 119063 w 163"/>
              <a:gd name="T1" fmla="*/ 0 h 2592"/>
              <a:gd name="T2" fmla="*/ 114300 w 163"/>
              <a:gd name="T3" fmla="*/ 2522537 h 2592"/>
              <a:gd name="T4" fmla="*/ 258763 w 163"/>
              <a:gd name="T5" fmla="*/ 2565400 h 2592"/>
              <a:gd name="T6" fmla="*/ 0 w 163"/>
              <a:gd name="T7" fmla="*/ 2671762 h 2592"/>
              <a:gd name="T8" fmla="*/ 115888 w 163"/>
              <a:gd name="T9" fmla="*/ 2746375 h 2592"/>
              <a:gd name="T10" fmla="*/ 114300 w 163"/>
              <a:gd name="T11" fmla="*/ 4114800 h 259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63"/>
              <a:gd name="T19" fmla="*/ 0 h 2592"/>
              <a:gd name="T20" fmla="*/ 163 w 163"/>
              <a:gd name="T21" fmla="*/ 2592 h 259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63" h="2592">
                <a:moveTo>
                  <a:pt x="75" y="0"/>
                </a:moveTo>
                <a:lnTo>
                  <a:pt x="72" y="1589"/>
                </a:lnTo>
                <a:lnTo>
                  <a:pt x="163" y="1616"/>
                </a:lnTo>
                <a:lnTo>
                  <a:pt x="0" y="1683"/>
                </a:lnTo>
                <a:lnTo>
                  <a:pt x="73" y="1730"/>
                </a:lnTo>
                <a:lnTo>
                  <a:pt x="72" y="2592"/>
                </a:lnTo>
              </a:path>
            </a:pathLst>
          </a:cu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2560" name="Freeform 30"/>
          <p:cNvSpPr>
            <a:spLocks/>
          </p:cNvSpPr>
          <p:nvPr/>
        </p:nvSpPr>
        <p:spPr bwMode="auto">
          <a:xfrm>
            <a:off x="884238" y="4114800"/>
            <a:ext cx="133350" cy="107950"/>
          </a:xfrm>
          <a:custGeom>
            <a:avLst/>
            <a:gdLst>
              <a:gd name="T0" fmla="*/ 0 w 84"/>
              <a:gd name="T1" fmla="*/ 0 h 68"/>
              <a:gd name="T2" fmla="*/ 133350 w 84"/>
              <a:gd name="T3" fmla="*/ 44450 h 68"/>
              <a:gd name="T4" fmla="*/ 0 w 84"/>
              <a:gd name="T5" fmla="*/ 107950 h 68"/>
              <a:gd name="T6" fmla="*/ 0 w 84"/>
              <a:gd name="T7" fmla="*/ 0 h 68"/>
              <a:gd name="T8" fmla="*/ 0 60000 65536"/>
              <a:gd name="T9" fmla="*/ 0 60000 65536"/>
              <a:gd name="T10" fmla="*/ 0 60000 65536"/>
              <a:gd name="T11" fmla="*/ 0 60000 65536"/>
              <a:gd name="T12" fmla="*/ 0 w 84"/>
              <a:gd name="T13" fmla="*/ 0 h 68"/>
              <a:gd name="T14" fmla="*/ 84 w 84"/>
              <a:gd name="T15" fmla="*/ 68 h 6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4" h="68">
                <a:moveTo>
                  <a:pt x="0" y="0"/>
                </a:moveTo>
                <a:lnTo>
                  <a:pt x="84" y="28"/>
                </a:lnTo>
                <a:lnTo>
                  <a:pt x="0" y="6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2561" name="Freeform 31"/>
          <p:cNvSpPr>
            <a:spLocks/>
          </p:cNvSpPr>
          <p:nvPr/>
        </p:nvSpPr>
        <p:spPr bwMode="auto">
          <a:xfrm>
            <a:off x="1736725" y="1609725"/>
            <a:ext cx="258763" cy="4117975"/>
          </a:xfrm>
          <a:custGeom>
            <a:avLst/>
            <a:gdLst>
              <a:gd name="T0" fmla="*/ 115888 w 163"/>
              <a:gd name="T1" fmla="*/ 0 h 2594"/>
              <a:gd name="T2" fmla="*/ 114300 w 163"/>
              <a:gd name="T3" fmla="*/ 2751137 h 2594"/>
              <a:gd name="T4" fmla="*/ 258763 w 163"/>
              <a:gd name="T5" fmla="*/ 2794000 h 2594"/>
              <a:gd name="T6" fmla="*/ 0 w 163"/>
              <a:gd name="T7" fmla="*/ 2900362 h 2594"/>
              <a:gd name="T8" fmla="*/ 115888 w 163"/>
              <a:gd name="T9" fmla="*/ 2974975 h 2594"/>
              <a:gd name="T10" fmla="*/ 114300 w 163"/>
              <a:gd name="T11" fmla="*/ 4117975 h 259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63"/>
              <a:gd name="T19" fmla="*/ 0 h 2594"/>
              <a:gd name="T20" fmla="*/ 163 w 163"/>
              <a:gd name="T21" fmla="*/ 2594 h 259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63" h="2594">
                <a:moveTo>
                  <a:pt x="73" y="0"/>
                </a:moveTo>
                <a:lnTo>
                  <a:pt x="72" y="1733"/>
                </a:lnTo>
                <a:lnTo>
                  <a:pt x="163" y="1760"/>
                </a:lnTo>
                <a:lnTo>
                  <a:pt x="0" y="1827"/>
                </a:lnTo>
                <a:lnTo>
                  <a:pt x="73" y="1874"/>
                </a:lnTo>
                <a:lnTo>
                  <a:pt x="72" y="2594"/>
                </a:lnTo>
              </a:path>
            </a:pathLst>
          </a:cu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2562" name="Freeform 32"/>
          <p:cNvSpPr>
            <a:spLocks/>
          </p:cNvSpPr>
          <p:nvPr/>
        </p:nvSpPr>
        <p:spPr bwMode="auto">
          <a:xfrm>
            <a:off x="1846263" y="4352925"/>
            <a:ext cx="133350" cy="107950"/>
          </a:xfrm>
          <a:custGeom>
            <a:avLst/>
            <a:gdLst>
              <a:gd name="T0" fmla="*/ 0 w 84"/>
              <a:gd name="T1" fmla="*/ 0 h 68"/>
              <a:gd name="T2" fmla="*/ 133350 w 84"/>
              <a:gd name="T3" fmla="*/ 44450 h 68"/>
              <a:gd name="T4" fmla="*/ 0 w 84"/>
              <a:gd name="T5" fmla="*/ 107950 h 68"/>
              <a:gd name="T6" fmla="*/ 0 w 84"/>
              <a:gd name="T7" fmla="*/ 0 h 68"/>
              <a:gd name="T8" fmla="*/ 0 60000 65536"/>
              <a:gd name="T9" fmla="*/ 0 60000 65536"/>
              <a:gd name="T10" fmla="*/ 0 60000 65536"/>
              <a:gd name="T11" fmla="*/ 0 60000 65536"/>
              <a:gd name="T12" fmla="*/ 0 w 84"/>
              <a:gd name="T13" fmla="*/ 0 h 68"/>
              <a:gd name="T14" fmla="*/ 84 w 84"/>
              <a:gd name="T15" fmla="*/ 68 h 6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4" h="68">
                <a:moveTo>
                  <a:pt x="0" y="0"/>
                </a:moveTo>
                <a:lnTo>
                  <a:pt x="84" y="28"/>
                </a:lnTo>
                <a:lnTo>
                  <a:pt x="0" y="6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2563" name="Line 33"/>
          <p:cNvSpPr>
            <a:spLocks noChangeShapeType="1"/>
          </p:cNvSpPr>
          <p:nvPr/>
        </p:nvSpPr>
        <p:spPr bwMode="auto">
          <a:xfrm>
            <a:off x="374650" y="1600200"/>
            <a:ext cx="54864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2564" name="Freeform 34"/>
          <p:cNvSpPr>
            <a:spLocks/>
          </p:cNvSpPr>
          <p:nvPr/>
        </p:nvSpPr>
        <p:spPr bwMode="auto">
          <a:xfrm>
            <a:off x="4449763" y="4130675"/>
            <a:ext cx="133350" cy="107950"/>
          </a:xfrm>
          <a:custGeom>
            <a:avLst/>
            <a:gdLst>
              <a:gd name="T0" fmla="*/ 0 w 84"/>
              <a:gd name="T1" fmla="*/ 0 h 68"/>
              <a:gd name="T2" fmla="*/ 133350 w 84"/>
              <a:gd name="T3" fmla="*/ 44450 h 68"/>
              <a:gd name="T4" fmla="*/ 0 w 84"/>
              <a:gd name="T5" fmla="*/ 107950 h 68"/>
              <a:gd name="T6" fmla="*/ 0 w 84"/>
              <a:gd name="T7" fmla="*/ 0 h 68"/>
              <a:gd name="T8" fmla="*/ 0 60000 65536"/>
              <a:gd name="T9" fmla="*/ 0 60000 65536"/>
              <a:gd name="T10" fmla="*/ 0 60000 65536"/>
              <a:gd name="T11" fmla="*/ 0 60000 65536"/>
              <a:gd name="T12" fmla="*/ 0 w 84"/>
              <a:gd name="T13" fmla="*/ 0 h 68"/>
              <a:gd name="T14" fmla="*/ 84 w 84"/>
              <a:gd name="T15" fmla="*/ 68 h 6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4" h="68">
                <a:moveTo>
                  <a:pt x="0" y="0"/>
                </a:moveTo>
                <a:lnTo>
                  <a:pt x="84" y="28"/>
                </a:lnTo>
                <a:lnTo>
                  <a:pt x="0" y="6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2565" name="Freeform 35"/>
          <p:cNvSpPr>
            <a:spLocks/>
          </p:cNvSpPr>
          <p:nvPr/>
        </p:nvSpPr>
        <p:spPr bwMode="auto">
          <a:xfrm>
            <a:off x="4357688" y="1595438"/>
            <a:ext cx="231775" cy="4124325"/>
          </a:xfrm>
          <a:custGeom>
            <a:avLst/>
            <a:gdLst>
              <a:gd name="T0" fmla="*/ 98425 w 146"/>
              <a:gd name="T1" fmla="*/ 0 h 2598"/>
              <a:gd name="T2" fmla="*/ 98425 w 146"/>
              <a:gd name="T3" fmla="*/ 2525712 h 2598"/>
              <a:gd name="T4" fmla="*/ 231775 w 146"/>
              <a:gd name="T5" fmla="*/ 2570162 h 2598"/>
              <a:gd name="T6" fmla="*/ 0 w 146"/>
              <a:gd name="T7" fmla="*/ 2674937 h 2598"/>
              <a:gd name="T8" fmla="*/ 101600 w 146"/>
              <a:gd name="T9" fmla="*/ 2747962 h 2598"/>
              <a:gd name="T10" fmla="*/ 103188 w 146"/>
              <a:gd name="T11" fmla="*/ 4124325 h 259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6"/>
              <a:gd name="T19" fmla="*/ 0 h 2598"/>
              <a:gd name="T20" fmla="*/ 146 w 146"/>
              <a:gd name="T21" fmla="*/ 2598 h 259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6" h="2598">
                <a:moveTo>
                  <a:pt x="62" y="0"/>
                </a:moveTo>
                <a:lnTo>
                  <a:pt x="62" y="1591"/>
                </a:lnTo>
                <a:lnTo>
                  <a:pt x="146" y="1619"/>
                </a:lnTo>
                <a:lnTo>
                  <a:pt x="0" y="1685"/>
                </a:lnTo>
                <a:lnTo>
                  <a:pt x="64" y="1731"/>
                </a:lnTo>
                <a:lnTo>
                  <a:pt x="65" y="2598"/>
                </a:lnTo>
              </a:path>
            </a:pathLst>
          </a:cu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2566" name="Freeform 36"/>
          <p:cNvSpPr>
            <a:spLocks/>
          </p:cNvSpPr>
          <p:nvPr/>
        </p:nvSpPr>
        <p:spPr bwMode="auto">
          <a:xfrm>
            <a:off x="4662488" y="1600200"/>
            <a:ext cx="241300" cy="4114800"/>
          </a:xfrm>
          <a:custGeom>
            <a:avLst/>
            <a:gdLst>
              <a:gd name="T0" fmla="*/ 98425 w 152"/>
              <a:gd name="T1" fmla="*/ 0 h 2592"/>
              <a:gd name="T2" fmla="*/ 98425 w 152"/>
              <a:gd name="T3" fmla="*/ 2533650 h 2592"/>
              <a:gd name="T4" fmla="*/ 241300 w 152"/>
              <a:gd name="T5" fmla="*/ 2578100 h 2592"/>
              <a:gd name="T6" fmla="*/ 0 w 152"/>
              <a:gd name="T7" fmla="*/ 2673350 h 2592"/>
              <a:gd name="T8" fmla="*/ 98425 w 152"/>
              <a:gd name="T9" fmla="*/ 2743200 h 2592"/>
              <a:gd name="T10" fmla="*/ 98425 w 152"/>
              <a:gd name="T11" fmla="*/ 4114800 h 259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52"/>
              <a:gd name="T19" fmla="*/ 0 h 2592"/>
              <a:gd name="T20" fmla="*/ 152 w 152"/>
              <a:gd name="T21" fmla="*/ 2592 h 259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52" h="2592">
                <a:moveTo>
                  <a:pt x="62" y="0"/>
                </a:moveTo>
                <a:lnTo>
                  <a:pt x="62" y="1596"/>
                </a:lnTo>
                <a:lnTo>
                  <a:pt x="152" y="1624"/>
                </a:lnTo>
                <a:lnTo>
                  <a:pt x="0" y="1684"/>
                </a:lnTo>
                <a:lnTo>
                  <a:pt x="62" y="1728"/>
                </a:lnTo>
                <a:lnTo>
                  <a:pt x="62" y="2592"/>
                </a:lnTo>
              </a:path>
            </a:pathLst>
          </a:cu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2567" name="Freeform 37"/>
          <p:cNvSpPr>
            <a:spLocks/>
          </p:cNvSpPr>
          <p:nvPr/>
        </p:nvSpPr>
        <p:spPr bwMode="auto">
          <a:xfrm>
            <a:off x="4754563" y="4140200"/>
            <a:ext cx="133350" cy="107950"/>
          </a:xfrm>
          <a:custGeom>
            <a:avLst/>
            <a:gdLst>
              <a:gd name="T0" fmla="*/ 0 w 84"/>
              <a:gd name="T1" fmla="*/ 0 h 68"/>
              <a:gd name="T2" fmla="*/ 133350 w 84"/>
              <a:gd name="T3" fmla="*/ 44450 h 68"/>
              <a:gd name="T4" fmla="*/ 0 w 84"/>
              <a:gd name="T5" fmla="*/ 107950 h 68"/>
              <a:gd name="T6" fmla="*/ 0 w 84"/>
              <a:gd name="T7" fmla="*/ 0 h 68"/>
              <a:gd name="T8" fmla="*/ 0 60000 65536"/>
              <a:gd name="T9" fmla="*/ 0 60000 65536"/>
              <a:gd name="T10" fmla="*/ 0 60000 65536"/>
              <a:gd name="T11" fmla="*/ 0 60000 65536"/>
              <a:gd name="T12" fmla="*/ 0 w 84"/>
              <a:gd name="T13" fmla="*/ 0 h 68"/>
              <a:gd name="T14" fmla="*/ 84 w 84"/>
              <a:gd name="T15" fmla="*/ 68 h 6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4" h="68">
                <a:moveTo>
                  <a:pt x="0" y="0"/>
                </a:moveTo>
                <a:lnTo>
                  <a:pt x="84" y="28"/>
                </a:lnTo>
                <a:lnTo>
                  <a:pt x="0" y="6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2568" name="Freeform 38"/>
          <p:cNvSpPr>
            <a:spLocks/>
          </p:cNvSpPr>
          <p:nvPr/>
        </p:nvSpPr>
        <p:spPr bwMode="auto">
          <a:xfrm>
            <a:off x="3186113" y="1609725"/>
            <a:ext cx="222250" cy="4105275"/>
          </a:xfrm>
          <a:custGeom>
            <a:avLst/>
            <a:gdLst>
              <a:gd name="T0" fmla="*/ 74612 w 140"/>
              <a:gd name="T1" fmla="*/ 0 h 2586"/>
              <a:gd name="T2" fmla="*/ 79375 w 140"/>
              <a:gd name="T3" fmla="*/ 2511425 h 2586"/>
              <a:gd name="T4" fmla="*/ 222250 w 140"/>
              <a:gd name="T5" fmla="*/ 2549525 h 2586"/>
              <a:gd name="T6" fmla="*/ 0 w 140"/>
              <a:gd name="T7" fmla="*/ 2654300 h 2586"/>
              <a:gd name="T8" fmla="*/ 79375 w 140"/>
              <a:gd name="T9" fmla="*/ 2714625 h 2586"/>
              <a:gd name="T10" fmla="*/ 74612 w 140"/>
              <a:gd name="T11" fmla="*/ 4105275 h 258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0"/>
              <a:gd name="T19" fmla="*/ 0 h 2586"/>
              <a:gd name="T20" fmla="*/ 140 w 140"/>
              <a:gd name="T21" fmla="*/ 2586 h 258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0" h="2586">
                <a:moveTo>
                  <a:pt x="47" y="0"/>
                </a:moveTo>
                <a:lnTo>
                  <a:pt x="50" y="1582"/>
                </a:lnTo>
                <a:lnTo>
                  <a:pt x="140" y="1606"/>
                </a:lnTo>
                <a:lnTo>
                  <a:pt x="0" y="1672"/>
                </a:lnTo>
                <a:lnTo>
                  <a:pt x="50" y="1710"/>
                </a:lnTo>
                <a:lnTo>
                  <a:pt x="47" y="2586"/>
                </a:lnTo>
              </a:path>
            </a:pathLst>
          </a:cu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2569" name="Freeform 39"/>
          <p:cNvSpPr>
            <a:spLocks/>
          </p:cNvSpPr>
          <p:nvPr/>
        </p:nvSpPr>
        <p:spPr bwMode="auto">
          <a:xfrm>
            <a:off x="3262313" y="4121150"/>
            <a:ext cx="133350" cy="107950"/>
          </a:xfrm>
          <a:custGeom>
            <a:avLst/>
            <a:gdLst>
              <a:gd name="T0" fmla="*/ 0 w 84"/>
              <a:gd name="T1" fmla="*/ 0 h 68"/>
              <a:gd name="T2" fmla="*/ 133350 w 84"/>
              <a:gd name="T3" fmla="*/ 44450 h 68"/>
              <a:gd name="T4" fmla="*/ 0 w 84"/>
              <a:gd name="T5" fmla="*/ 107950 h 68"/>
              <a:gd name="T6" fmla="*/ 0 w 84"/>
              <a:gd name="T7" fmla="*/ 0 h 68"/>
              <a:gd name="T8" fmla="*/ 0 60000 65536"/>
              <a:gd name="T9" fmla="*/ 0 60000 65536"/>
              <a:gd name="T10" fmla="*/ 0 60000 65536"/>
              <a:gd name="T11" fmla="*/ 0 60000 65536"/>
              <a:gd name="T12" fmla="*/ 0 w 84"/>
              <a:gd name="T13" fmla="*/ 0 h 68"/>
              <a:gd name="T14" fmla="*/ 84 w 84"/>
              <a:gd name="T15" fmla="*/ 68 h 6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4" h="68">
                <a:moveTo>
                  <a:pt x="0" y="0"/>
                </a:moveTo>
                <a:lnTo>
                  <a:pt x="84" y="28"/>
                </a:lnTo>
                <a:lnTo>
                  <a:pt x="0" y="6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2570" name="Freeform 40"/>
          <p:cNvSpPr>
            <a:spLocks/>
          </p:cNvSpPr>
          <p:nvPr/>
        </p:nvSpPr>
        <p:spPr bwMode="auto">
          <a:xfrm>
            <a:off x="3414713" y="1609725"/>
            <a:ext cx="263525" cy="4114800"/>
          </a:xfrm>
          <a:custGeom>
            <a:avLst/>
            <a:gdLst>
              <a:gd name="T0" fmla="*/ 122238 w 166"/>
              <a:gd name="T1" fmla="*/ 0 h 2592"/>
              <a:gd name="T2" fmla="*/ 119063 w 166"/>
              <a:gd name="T3" fmla="*/ 2519362 h 2592"/>
              <a:gd name="T4" fmla="*/ 263525 w 166"/>
              <a:gd name="T5" fmla="*/ 2557462 h 2592"/>
              <a:gd name="T6" fmla="*/ 0 w 166"/>
              <a:gd name="T7" fmla="*/ 2665412 h 2592"/>
              <a:gd name="T8" fmla="*/ 119063 w 166"/>
              <a:gd name="T9" fmla="*/ 2727325 h 2592"/>
              <a:gd name="T10" fmla="*/ 122238 w 166"/>
              <a:gd name="T11" fmla="*/ 4114800 h 259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66"/>
              <a:gd name="T19" fmla="*/ 0 h 2592"/>
              <a:gd name="T20" fmla="*/ 166 w 166"/>
              <a:gd name="T21" fmla="*/ 2592 h 259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66" h="2592">
                <a:moveTo>
                  <a:pt x="77" y="0"/>
                </a:moveTo>
                <a:lnTo>
                  <a:pt x="75" y="1587"/>
                </a:lnTo>
                <a:lnTo>
                  <a:pt x="166" y="1611"/>
                </a:lnTo>
                <a:lnTo>
                  <a:pt x="0" y="1679"/>
                </a:lnTo>
                <a:lnTo>
                  <a:pt x="75" y="1718"/>
                </a:lnTo>
                <a:lnTo>
                  <a:pt x="77" y="2592"/>
                </a:lnTo>
              </a:path>
            </a:pathLst>
          </a:cu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2571" name="Freeform 41"/>
          <p:cNvSpPr>
            <a:spLocks/>
          </p:cNvSpPr>
          <p:nvPr/>
        </p:nvSpPr>
        <p:spPr bwMode="auto">
          <a:xfrm>
            <a:off x="3527425" y="4129088"/>
            <a:ext cx="133350" cy="107950"/>
          </a:xfrm>
          <a:custGeom>
            <a:avLst/>
            <a:gdLst>
              <a:gd name="T0" fmla="*/ 0 w 84"/>
              <a:gd name="T1" fmla="*/ 0 h 68"/>
              <a:gd name="T2" fmla="*/ 133350 w 84"/>
              <a:gd name="T3" fmla="*/ 44450 h 68"/>
              <a:gd name="T4" fmla="*/ 0 w 84"/>
              <a:gd name="T5" fmla="*/ 107950 h 68"/>
              <a:gd name="T6" fmla="*/ 0 w 84"/>
              <a:gd name="T7" fmla="*/ 0 h 68"/>
              <a:gd name="T8" fmla="*/ 0 60000 65536"/>
              <a:gd name="T9" fmla="*/ 0 60000 65536"/>
              <a:gd name="T10" fmla="*/ 0 60000 65536"/>
              <a:gd name="T11" fmla="*/ 0 60000 65536"/>
              <a:gd name="T12" fmla="*/ 0 w 84"/>
              <a:gd name="T13" fmla="*/ 0 h 68"/>
              <a:gd name="T14" fmla="*/ 84 w 84"/>
              <a:gd name="T15" fmla="*/ 68 h 6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4" h="68">
                <a:moveTo>
                  <a:pt x="0" y="0"/>
                </a:moveTo>
                <a:lnTo>
                  <a:pt x="84" y="28"/>
                </a:lnTo>
                <a:lnTo>
                  <a:pt x="0" y="6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2572" name="Freeform 42"/>
          <p:cNvSpPr>
            <a:spLocks/>
          </p:cNvSpPr>
          <p:nvPr/>
        </p:nvSpPr>
        <p:spPr bwMode="auto">
          <a:xfrm>
            <a:off x="3748088" y="1604963"/>
            <a:ext cx="258762" cy="4110037"/>
          </a:xfrm>
          <a:custGeom>
            <a:avLst/>
            <a:gdLst>
              <a:gd name="T0" fmla="*/ 112712 w 163"/>
              <a:gd name="T1" fmla="*/ 0 h 2589"/>
              <a:gd name="T2" fmla="*/ 114300 w 163"/>
              <a:gd name="T3" fmla="*/ 2517775 h 2589"/>
              <a:gd name="T4" fmla="*/ 258762 w 163"/>
              <a:gd name="T5" fmla="*/ 2560637 h 2589"/>
              <a:gd name="T6" fmla="*/ 0 w 163"/>
              <a:gd name="T7" fmla="*/ 2666999 h 2589"/>
              <a:gd name="T8" fmla="*/ 115887 w 163"/>
              <a:gd name="T9" fmla="*/ 2741612 h 2589"/>
              <a:gd name="T10" fmla="*/ 117475 w 163"/>
              <a:gd name="T11" fmla="*/ 4110037 h 258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63"/>
              <a:gd name="T19" fmla="*/ 0 h 2589"/>
              <a:gd name="T20" fmla="*/ 163 w 163"/>
              <a:gd name="T21" fmla="*/ 2589 h 2589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63" h="2589">
                <a:moveTo>
                  <a:pt x="71" y="0"/>
                </a:moveTo>
                <a:lnTo>
                  <a:pt x="72" y="1586"/>
                </a:lnTo>
                <a:lnTo>
                  <a:pt x="163" y="1613"/>
                </a:lnTo>
                <a:lnTo>
                  <a:pt x="0" y="1680"/>
                </a:lnTo>
                <a:lnTo>
                  <a:pt x="73" y="1727"/>
                </a:lnTo>
                <a:lnTo>
                  <a:pt x="74" y="2589"/>
                </a:lnTo>
              </a:path>
            </a:pathLst>
          </a:cu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2573" name="Freeform 43"/>
          <p:cNvSpPr>
            <a:spLocks/>
          </p:cNvSpPr>
          <p:nvPr/>
        </p:nvSpPr>
        <p:spPr bwMode="auto">
          <a:xfrm>
            <a:off x="3857625" y="4124325"/>
            <a:ext cx="133350" cy="107950"/>
          </a:xfrm>
          <a:custGeom>
            <a:avLst/>
            <a:gdLst>
              <a:gd name="T0" fmla="*/ 0 w 84"/>
              <a:gd name="T1" fmla="*/ 0 h 68"/>
              <a:gd name="T2" fmla="*/ 133350 w 84"/>
              <a:gd name="T3" fmla="*/ 44450 h 68"/>
              <a:gd name="T4" fmla="*/ 0 w 84"/>
              <a:gd name="T5" fmla="*/ 107950 h 68"/>
              <a:gd name="T6" fmla="*/ 0 w 84"/>
              <a:gd name="T7" fmla="*/ 0 h 68"/>
              <a:gd name="T8" fmla="*/ 0 60000 65536"/>
              <a:gd name="T9" fmla="*/ 0 60000 65536"/>
              <a:gd name="T10" fmla="*/ 0 60000 65536"/>
              <a:gd name="T11" fmla="*/ 0 60000 65536"/>
              <a:gd name="T12" fmla="*/ 0 w 84"/>
              <a:gd name="T13" fmla="*/ 0 h 68"/>
              <a:gd name="T14" fmla="*/ 84 w 84"/>
              <a:gd name="T15" fmla="*/ 68 h 6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4" h="68">
                <a:moveTo>
                  <a:pt x="0" y="0"/>
                </a:moveTo>
                <a:lnTo>
                  <a:pt x="84" y="28"/>
                </a:lnTo>
                <a:lnTo>
                  <a:pt x="0" y="6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2574" name="Freeform 44"/>
          <p:cNvSpPr>
            <a:spLocks/>
          </p:cNvSpPr>
          <p:nvPr/>
        </p:nvSpPr>
        <p:spPr bwMode="auto">
          <a:xfrm>
            <a:off x="4735513" y="1595438"/>
            <a:ext cx="268287" cy="4119562"/>
          </a:xfrm>
          <a:custGeom>
            <a:avLst/>
            <a:gdLst>
              <a:gd name="T0" fmla="*/ 125412 w 169"/>
              <a:gd name="T1" fmla="*/ 0 h 2595"/>
              <a:gd name="T2" fmla="*/ 123825 w 169"/>
              <a:gd name="T3" fmla="*/ 2536825 h 2595"/>
              <a:gd name="T4" fmla="*/ 268287 w 169"/>
              <a:gd name="T5" fmla="*/ 2584449 h 2595"/>
              <a:gd name="T6" fmla="*/ 0 w 169"/>
              <a:gd name="T7" fmla="*/ 2690812 h 2595"/>
              <a:gd name="T8" fmla="*/ 123825 w 169"/>
              <a:gd name="T9" fmla="*/ 2752724 h 2595"/>
              <a:gd name="T10" fmla="*/ 125412 w 169"/>
              <a:gd name="T11" fmla="*/ 4119562 h 259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69"/>
              <a:gd name="T19" fmla="*/ 0 h 2595"/>
              <a:gd name="T20" fmla="*/ 169 w 169"/>
              <a:gd name="T21" fmla="*/ 2595 h 259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69" h="2595">
                <a:moveTo>
                  <a:pt x="79" y="0"/>
                </a:moveTo>
                <a:lnTo>
                  <a:pt x="78" y="1598"/>
                </a:lnTo>
                <a:lnTo>
                  <a:pt x="169" y="1628"/>
                </a:lnTo>
                <a:lnTo>
                  <a:pt x="0" y="1695"/>
                </a:lnTo>
                <a:lnTo>
                  <a:pt x="78" y="1734"/>
                </a:lnTo>
                <a:lnTo>
                  <a:pt x="79" y="2595"/>
                </a:lnTo>
              </a:path>
            </a:pathLst>
          </a:cu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2575" name="Freeform 45"/>
          <p:cNvSpPr>
            <a:spLocks/>
          </p:cNvSpPr>
          <p:nvPr/>
        </p:nvSpPr>
        <p:spPr bwMode="auto">
          <a:xfrm>
            <a:off x="4849813" y="4133850"/>
            <a:ext cx="133350" cy="107950"/>
          </a:xfrm>
          <a:custGeom>
            <a:avLst/>
            <a:gdLst>
              <a:gd name="T0" fmla="*/ 0 w 84"/>
              <a:gd name="T1" fmla="*/ 0 h 68"/>
              <a:gd name="T2" fmla="*/ 133350 w 84"/>
              <a:gd name="T3" fmla="*/ 44450 h 68"/>
              <a:gd name="T4" fmla="*/ 0 w 84"/>
              <a:gd name="T5" fmla="*/ 107950 h 68"/>
              <a:gd name="T6" fmla="*/ 0 w 84"/>
              <a:gd name="T7" fmla="*/ 0 h 68"/>
              <a:gd name="T8" fmla="*/ 0 60000 65536"/>
              <a:gd name="T9" fmla="*/ 0 60000 65536"/>
              <a:gd name="T10" fmla="*/ 0 60000 65536"/>
              <a:gd name="T11" fmla="*/ 0 60000 65536"/>
              <a:gd name="T12" fmla="*/ 0 w 84"/>
              <a:gd name="T13" fmla="*/ 0 h 68"/>
              <a:gd name="T14" fmla="*/ 84 w 84"/>
              <a:gd name="T15" fmla="*/ 68 h 6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4" h="68">
                <a:moveTo>
                  <a:pt x="0" y="0"/>
                </a:moveTo>
                <a:lnTo>
                  <a:pt x="84" y="28"/>
                </a:lnTo>
                <a:lnTo>
                  <a:pt x="0" y="6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2576" name="Freeform 46"/>
          <p:cNvSpPr>
            <a:spLocks/>
          </p:cNvSpPr>
          <p:nvPr/>
        </p:nvSpPr>
        <p:spPr bwMode="auto">
          <a:xfrm>
            <a:off x="4602163" y="4130675"/>
            <a:ext cx="133350" cy="107950"/>
          </a:xfrm>
          <a:custGeom>
            <a:avLst/>
            <a:gdLst>
              <a:gd name="T0" fmla="*/ 0 w 84"/>
              <a:gd name="T1" fmla="*/ 0 h 68"/>
              <a:gd name="T2" fmla="*/ 133350 w 84"/>
              <a:gd name="T3" fmla="*/ 44450 h 68"/>
              <a:gd name="T4" fmla="*/ 0 w 84"/>
              <a:gd name="T5" fmla="*/ 107950 h 68"/>
              <a:gd name="T6" fmla="*/ 0 w 84"/>
              <a:gd name="T7" fmla="*/ 0 h 68"/>
              <a:gd name="T8" fmla="*/ 0 60000 65536"/>
              <a:gd name="T9" fmla="*/ 0 60000 65536"/>
              <a:gd name="T10" fmla="*/ 0 60000 65536"/>
              <a:gd name="T11" fmla="*/ 0 60000 65536"/>
              <a:gd name="T12" fmla="*/ 0 w 84"/>
              <a:gd name="T13" fmla="*/ 0 h 68"/>
              <a:gd name="T14" fmla="*/ 84 w 84"/>
              <a:gd name="T15" fmla="*/ 68 h 6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4" h="68">
                <a:moveTo>
                  <a:pt x="0" y="0"/>
                </a:moveTo>
                <a:lnTo>
                  <a:pt x="84" y="28"/>
                </a:lnTo>
                <a:lnTo>
                  <a:pt x="0" y="6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2577" name="Freeform 47"/>
          <p:cNvSpPr>
            <a:spLocks/>
          </p:cNvSpPr>
          <p:nvPr/>
        </p:nvSpPr>
        <p:spPr bwMode="auto">
          <a:xfrm>
            <a:off x="4510088" y="1600200"/>
            <a:ext cx="231775" cy="4110038"/>
          </a:xfrm>
          <a:custGeom>
            <a:avLst/>
            <a:gdLst>
              <a:gd name="T0" fmla="*/ 98425 w 146"/>
              <a:gd name="T1" fmla="*/ 0 h 2589"/>
              <a:gd name="T2" fmla="*/ 98425 w 146"/>
              <a:gd name="T3" fmla="*/ 2520950 h 2589"/>
              <a:gd name="T4" fmla="*/ 231775 w 146"/>
              <a:gd name="T5" fmla="*/ 2565400 h 2589"/>
              <a:gd name="T6" fmla="*/ 0 w 146"/>
              <a:gd name="T7" fmla="*/ 2670175 h 2589"/>
              <a:gd name="T8" fmla="*/ 101600 w 146"/>
              <a:gd name="T9" fmla="*/ 2743200 h 2589"/>
              <a:gd name="T10" fmla="*/ 103188 w 146"/>
              <a:gd name="T11" fmla="*/ 4110038 h 258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6"/>
              <a:gd name="T19" fmla="*/ 0 h 2589"/>
              <a:gd name="T20" fmla="*/ 146 w 146"/>
              <a:gd name="T21" fmla="*/ 2589 h 2589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6" h="2589">
                <a:moveTo>
                  <a:pt x="62" y="0"/>
                </a:moveTo>
                <a:lnTo>
                  <a:pt x="62" y="1588"/>
                </a:lnTo>
                <a:lnTo>
                  <a:pt x="146" y="1616"/>
                </a:lnTo>
                <a:lnTo>
                  <a:pt x="0" y="1682"/>
                </a:lnTo>
                <a:lnTo>
                  <a:pt x="64" y="1728"/>
                </a:lnTo>
                <a:lnTo>
                  <a:pt x="65" y="2589"/>
                </a:lnTo>
              </a:path>
            </a:pathLst>
          </a:cu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2578" name="Freeform 48"/>
          <p:cNvSpPr>
            <a:spLocks/>
          </p:cNvSpPr>
          <p:nvPr/>
        </p:nvSpPr>
        <p:spPr bwMode="auto">
          <a:xfrm>
            <a:off x="3890963" y="1604963"/>
            <a:ext cx="258762" cy="4100512"/>
          </a:xfrm>
          <a:custGeom>
            <a:avLst/>
            <a:gdLst>
              <a:gd name="T0" fmla="*/ 112712 w 163"/>
              <a:gd name="T1" fmla="*/ 0 h 2583"/>
              <a:gd name="T2" fmla="*/ 114300 w 163"/>
              <a:gd name="T3" fmla="*/ 2517775 h 2583"/>
              <a:gd name="T4" fmla="*/ 258762 w 163"/>
              <a:gd name="T5" fmla="*/ 2560637 h 2583"/>
              <a:gd name="T6" fmla="*/ 0 w 163"/>
              <a:gd name="T7" fmla="*/ 2666999 h 2583"/>
              <a:gd name="T8" fmla="*/ 115887 w 163"/>
              <a:gd name="T9" fmla="*/ 2741612 h 2583"/>
              <a:gd name="T10" fmla="*/ 117475 w 163"/>
              <a:gd name="T11" fmla="*/ 4100512 h 258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63"/>
              <a:gd name="T19" fmla="*/ 0 h 2583"/>
              <a:gd name="T20" fmla="*/ 163 w 163"/>
              <a:gd name="T21" fmla="*/ 2583 h 258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63" h="2583">
                <a:moveTo>
                  <a:pt x="71" y="0"/>
                </a:moveTo>
                <a:lnTo>
                  <a:pt x="72" y="1586"/>
                </a:lnTo>
                <a:lnTo>
                  <a:pt x="163" y="1613"/>
                </a:lnTo>
                <a:lnTo>
                  <a:pt x="0" y="1680"/>
                </a:lnTo>
                <a:lnTo>
                  <a:pt x="73" y="1727"/>
                </a:lnTo>
                <a:lnTo>
                  <a:pt x="74" y="2583"/>
                </a:lnTo>
              </a:path>
            </a:pathLst>
          </a:cu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2579" name="Freeform 49"/>
          <p:cNvSpPr>
            <a:spLocks/>
          </p:cNvSpPr>
          <p:nvPr/>
        </p:nvSpPr>
        <p:spPr bwMode="auto">
          <a:xfrm>
            <a:off x="4000500" y="4124325"/>
            <a:ext cx="133350" cy="107950"/>
          </a:xfrm>
          <a:custGeom>
            <a:avLst/>
            <a:gdLst>
              <a:gd name="T0" fmla="*/ 0 w 84"/>
              <a:gd name="T1" fmla="*/ 0 h 68"/>
              <a:gd name="T2" fmla="*/ 133350 w 84"/>
              <a:gd name="T3" fmla="*/ 44450 h 68"/>
              <a:gd name="T4" fmla="*/ 0 w 84"/>
              <a:gd name="T5" fmla="*/ 107950 h 68"/>
              <a:gd name="T6" fmla="*/ 0 w 84"/>
              <a:gd name="T7" fmla="*/ 0 h 68"/>
              <a:gd name="T8" fmla="*/ 0 60000 65536"/>
              <a:gd name="T9" fmla="*/ 0 60000 65536"/>
              <a:gd name="T10" fmla="*/ 0 60000 65536"/>
              <a:gd name="T11" fmla="*/ 0 60000 65536"/>
              <a:gd name="T12" fmla="*/ 0 w 84"/>
              <a:gd name="T13" fmla="*/ 0 h 68"/>
              <a:gd name="T14" fmla="*/ 84 w 84"/>
              <a:gd name="T15" fmla="*/ 68 h 6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4" h="68">
                <a:moveTo>
                  <a:pt x="0" y="0"/>
                </a:moveTo>
                <a:lnTo>
                  <a:pt x="84" y="28"/>
                </a:lnTo>
                <a:lnTo>
                  <a:pt x="0" y="6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2580" name="Freeform 50"/>
          <p:cNvSpPr>
            <a:spLocks/>
          </p:cNvSpPr>
          <p:nvPr/>
        </p:nvSpPr>
        <p:spPr bwMode="auto">
          <a:xfrm>
            <a:off x="3309938" y="1600200"/>
            <a:ext cx="258762" cy="4105275"/>
          </a:xfrm>
          <a:custGeom>
            <a:avLst/>
            <a:gdLst>
              <a:gd name="T0" fmla="*/ 112712 w 163"/>
              <a:gd name="T1" fmla="*/ 0 h 2586"/>
              <a:gd name="T2" fmla="*/ 114300 w 163"/>
              <a:gd name="T3" fmla="*/ 2522537 h 2586"/>
              <a:gd name="T4" fmla="*/ 258762 w 163"/>
              <a:gd name="T5" fmla="*/ 2565400 h 2586"/>
              <a:gd name="T6" fmla="*/ 0 w 163"/>
              <a:gd name="T7" fmla="*/ 2671762 h 2586"/>
              <a:gd name="T8" fmla="*/ 115887 w 163"/>
              <a:gd name="T9" fmla="*/ 2746375 h 2586"/>
              <a:gd name="T10" fmla="*/ 117475 w 163"/>
              <a:gd name="T11" fmla="*/ 4105275 h 258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63"/>
              <a:gd name="T19" fmla="*/ 0 h 2586"/>
              <a:gd name="T20" fmla="*/ 163 w 163"/>
              <a:gd name="T21" fmla="*/ 2586 h 258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63" h="2586">
                <a:moveTo>
                  <a:pt x="71" y="0"/>
                </a:moveTo>
                <a:lnTo>
                  <a:pt x="72" y="1589"/>
                </a:lnTo>
                <a:lnTo>
                  <a:pt x="163" y="1616"/>
                </a:lnTo>
                <a:lnTo>
                  <a:pt x="0" y="1683"/>
                </a:lnTo>
                <a:lnTo>
                  <a:pt x="73" y="1730"/>
                </a:lnTo>
                <a:lnTo>
                  <a:pt x="74" y="2586"/>
                </a:lnTo>
              </a:path>
            </a:pathLst>
          </a:cu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2581" name="Freeform 51"/>
          <p:cNvSpPr>
            <a:spLocks/>
          </p:cNvSpPr>
          <p:nvPr/>
        </p:nvSpPr>
        <p:spPr bwMode="auto">
          <a:xfrm>
            <a:off x="3419475" y="4114800"/>
            <a:ext cx="133350" cy="107950"/>
          </a:xfrm>
          <a:custGeom>
            <a:avLst/>
            <a:gdLst>
              <a:gd name="T0" fmla="*/ 0 w 84"/>
              <a:gd name="T1" fmla="*/ 0 h 68"/>
              <a:gd name="T2" fmla="*/ 133350 w 84"/>
              <a:gd name="T3" fmla="*/ 44450 h 68"/>
              <a:gd name="T4" fmla="*/ 0 w 84"/>
              <a:gd name="T5" fmla="*/ 107950 h 68"/>
              <a:gd name="T6" fmla="*/ 0 w 84"/>
              <a:gd name="T7" fmla="*/ 0 h 68"/>
              <a:gd name="T8" fmla="*/ 0 60000 65536"/>
              <a:gd name="T9" fmla="*/ 0 60000 65536"/>
              <a:gd name="T10" fmla="*/ 0 60000 65536"/>
              <a:gd name="T11" fmla="*/ 0 60000 65536"/>
              <a:gd name="T12" fmla="*/ 0 w 84"/>
              <a:gd name="T13" fmla="*/ 0 h 68"/>
              <a:gd name="T14" fmla="*/ 84 w 84"/>
              <a:gd name="T15" fmla="*/ 68 h 6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4" h="68">
                <a:moveTo>
                  <a:pt x="0" y="0"/>
                </a:moveTo>
                <a:lnTo>
                  <a:pt x="84" y="28"/>
                </a:lnTo>
                <a:lnTo>
                  <a:pt x="0" y="6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2582" name="Freeform 52"/>
          <p:cNvSpPr>
            <a:spLocks/>
          </p:cNvSpPr>
          <p:nvPr/>
        </p:nvSpPr>
        <p:spPr bwMode="auto">
          <a:xfrm>
            <a:off x="4271963" y="1595438"/>
            <a:ext cx="258762" cy="4110037"/>
          </a:xfrm>
          <a:custGeom>
            <a:avLst/>
            <a:gdLst>
              <a:gd name="T0" fmla="*/ 112712 w 163"/>
              <a:gd name="T1" fmla="*/ 0 h 2589"/>
              <a:gd name="T2" fmla="*/ 114300 w 163"/>
              <a:gd name="T3" fmla="*/ 2527300 h 2589"/>
              <a:gd name="T4" fmla="*/ 258762 w 163"/>
              <a:gd name="T5" fmla="*/ 2570162 h 2589"/>
              <a:gd name="T6" fmla="*/ 0 w 163"/>
              <a:gd name="T7" fmla="*/ 2676524 h 2589"/>
              <a:gd name="T8" fmla="*/ 115887 w 163"/>
              <a:gd name="T9" fmla="*/ 2751137 h 2589"/>
              <a:gd name="T10" fmla="*/ 117475 w 163"/>
              <a:gd name="T11" fmla="*/ 4110037 h 258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63"/>
              <a:gd name="T19" fmla="*/ 0 h 2589"/>
              <a:gd name="T20" fmla="*/ 163 w 163"/>
              <a:gd name="T21" fmla="*/ 2589 h 2589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63" h="2589">
                <a:moveTo>
                  <a:pt x="71" y="0"/>
                </a:moveTo>
                <a:lnTo>
                  <a:pt x="72" y="1592"/>
                </a:lnTo>
                <a:lnTo>
                  <a:pt x="163" y="1619"/>
                </a:lnTo>
                <a:lnTo>
                  <a:pt x="0" y="1686"/>
                </a:lnTo>
                <a:lnTo>
                  <a:pt x="73" y="1733"/>
                </a:lnTo>
                <a:lnTo>
                  <a:pt x="74" y="2589"/>
                </a:lnTo>
              </a:path>
            </a:pathLst>
          </a:cu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2583" name="Freeform 53"/>
          <p:cNvSpPr>
            <a:spLocks/>
          </p:cNvSpPr>
          <p:nvPr/>
        </p:nvSpPr>
        <p:spPr bwMode="auto">
          <a:xfrm>
            <a:off x="4381500" y="4124325"/>
            <a:ext cx="133350" cy="107950"/>
          </a:xfrm>
          <a:custGeom>
            <a:avLst/>
            <a:gdLst>
              <a:gd name="T0" fmla="*/ 0 w 84"/>
              <a:gd name="T1" fmla="*/ 0 h 68"/>
              <a:gd name="T2" fmla="*/ 133350 w 84"/>
              <a:gd name="T3" fmla="*/ 44450 h 68"/>
              <a:gd name="T4" fmla="*/ 0 w 84"/>
              <a:gd name="T5" fmla="*/ 107950 h 68"/>
              <a:gd name="T6" fmla="*/ 0 w 84"/>
              <a:gd name="T7" fmla="*/ 0 h 68"/>
              <a:gd name="T8" fmla="*/ 0 60000 65536"/>
              <a:gd name="T9" fmla="*/ 0 60000 65536"/>
              <a:gd name="T10" fmla="*/ 0 60000 65536"/>
              <a:gd name="T11" fmla="*/ 0 60000 65536"/>
              <a:gd name="T12" fmla="*/ 0 w 84"/>
              <a:gd name="T13" fmla="*/ 0 h 68"/>
              <a:gd name="T14" fmla="*/ 84 w 84"/>
              <a:gd name="T15" fmla="*/ 68 h 6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4" h="68">
                <a:moveTo>
                  <a:pt x="0" y="0"/>
                </a:moveTo>
                <a:lnTo>
                  <a:pt x="84" y="28"/>
                </a:lnTo>
                <a:lnTo>
                  <a:pt x="0" y="6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2584" name="Text Box 54"/>
          <p:cNvSpPr txBox="1">
            <a:spLocks noChangeArrowheads="1"/>
          </p:cNvSpPr>
          <p:nvPr/>
        </p:nvSpPr>
        <p:spPr bwMode="auto">
          <a:xfrm>
            <a:off x="522288" y="5676900"/>
            <a:ext cx="13001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 sz="1200" b="1" dirty="0"/>
          </a:p>
          <a:p>
            <a:pPr algn="ctr"/>
            <a:r>
              <a:rPr lang="en-US" altLang="en-US" sz="1200" b="1" dirty="0"/>
              <a:t>Offset Distance</a:t>
            </a:r>
          </a:p>
        </p:txBody>
      </p:sp>
      <p:sp>
        <p:nvSpPr>
          <p:cNvPr id="22585" name="Line 55"/>
          <p:cNvSpPr>
            <a:spLocks noChangeShapeType="1"/>
          </p:cNvSpPr>
          <p:nvPr/>
        </p:nvSpPr>
        <p:spPr bwMode="auto">
          <a:xfrm>
            <a:off x="1822450" y="6019800"/>
            <a:ext cx="4572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2586" name="Text Box 56"/>
          <p:cNvSpPr txBox="1">
            <a:spLocks noChangeArrowheads="1"/>
          </p:cNvSpPr>
          <p:nvPr/>
        </p:nvSpPr>
        <p:spPr bwMode="auto">
          <a:xfrm>
            <a:off x="6459538" y="1138238"/>
            <a:ext cx="2492375" cy="4899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115000"/>
              </a:lnSpc>
            </a:pPr>
            <a:r>
              <a:rPr lang="en-US" altLang="en-US" sz="2000" dirty="0">
                <a:latin typeface="Lucida Sans" pitchFamily="34" charset="0"/>
              </a:rPr>
              <a:t>We stack several offset traces </a:t>
            </a:r>
          </a:p>
          <a:p>
            <a:pPr algn="ctr">
              <a:lnSpc>
                <a:spcPct val="115000"/>
              </a:lnSpc>
            </a:pPr>
            <a:r>
              <a:rPr lang="en-US" altLang="en-US" sz="2000" dirty="0">
                <a:latin typeface="Lucida Sans" pitchFamily="34" charset="0"/>
              </a:rPr>
              <a:t>(# traces = fold)</a:t>
            </a:r>
          </a:p>
          <a:p>
            <a:pPr algn="ctr">
              <a:lnSpc>
                <a:spcPct val="115000"/>
              </a:lnSpc>
            </a:pPr>
            <a:endParaRPr lang="en-US" altLang="en-US" sz="1800" dirty="0">
              <a:latin typeface="Lucida Sans" pitchFamily="34" charset="0"/>
            </a:endParaRPr>
          </a:p>
          <a:p>
            <a:pPr algn="ctr">
              <a:lnSpc>
                <a:spcPct val="115000"/>
              </a:lnSpc>
            </a:pPr>
            <a:r>
              <a:rPr lang="en-US" altLang="en-US" sz="2000" dirty="0">
                <a:latin typeface="Lucida Sans" pitchFamily="34" charset="0"/>
              </a:rPr>
              <a:t>The geologic ‘signal’ will be additive</a:t>
            </a:r>
          </a:p>
          <a:p>
            <a:pPr algn="ctr">
              <a:lnSpc>
                <a:spcPct val="115000"/>
              </a:lnSpc>
            </a:pPr>
            <a:endParaRPr lang="en-US" altLang="en-US" sz="1800" dirty="0">
              <a:latin typeface="Lucida Sans" pitchFamily="34" charset="0"/>
            </a:endParaRPr>
          </a:p>
          <a:p>
            <a:pPr algn="ctr">
              <a:lnSpc>
                <a:spcPct val="115000"/>
              </a:lnSpc>
            </a:pPr>
            <a:r>
              <a:rPr lang="en-US" altLang="en-US" sz="2000" dirty="0">
                <a:latin typeface="Lucida Sans" pitchFamily="34" charset="0"/>
              </a:rPr>
              <a:t>The random ‘noise’ will cancel</a:t>
            </a:r>
          </a:p>
          <a:p>
            <a:pPr algn="ctr">
              <a:lnSpc>
                <a:spcPct val="115000"/>
              </a:lnSpc>
            </a:pPr>
            <a:endParaRPr lang="en-US" altLang="en-US" sz="1800" dirty="0">
              <a:latin typeface="Lucida Sans" pitchFamily="34" charset="0"/>
            </a:endParaRPr>
          </a:p>
          <a:p>
            <a:pPr algn="ctr">
              <a:lnSpc>
                <a:spcPct val="115000"/>
              </a:lnSpc>
            </a:pPr>
            <a:r>
              <a:rPr lang="en-US" altLang="en-US" sz="2000" dirty="0">
                <a:latin typeface="Lucida Sans" pitchFamily="34" charset="0"/>
              </a:rPr>
              <a:t>Stacking greatly improves </a:t>
            </a:r>
            <a:r>
              <a:rPr lang="en-US" altLang="en-US" sz="2000" dirty="0" smtClean="0">
                <a:latin typeface="Lucida Sans" pitchFamily="34" charset="0"/>
              </a:rPr>
              <a:t>S</a:t>
            </a:r>
            <a:r>
              <a:rPr lang="en-US" altLang="en-US" sz="2000" dirty="0" smtClean="0">
                <a:latin typeface="Lucida Sans" pitchFamily="34" charset="0"/>
              </a:rPr>
              <a:t>NR</a:t>
            </a:r>
            <a:endParaRPr lang="en-US" altLang="en-US" sz="2000" dirty="0">
              <a:latin typeface="Lucida Sans" pitchFamily="34" charset="0"/>
            </a:endParaRPr>
          </a:p>
          <a:p>
            <a:pPr algn="ctr">
              <a:lnSpc>
                <a:spcPct val="115000"/>
              </a:lnSpc>
            </a:pPr>
            <a:r>
              <a:rPr lang="en-US" altLang="en-US" sz="1800" dirty="0">
                <a:latin typeface="Lucida Sans" pitchFamily="34" charset="0"/>
              </a:rPr>
              <a:t>(signal-to-noise)</a:t>
            </a:r>
          </a:p>
        </p:txBody>
      </p:sp>
      <p:sp>
        <p:nvSpPr>
          <p:cNvPr id="22587" name="Text Box 57"/>
          <p:cNvSpPr txBox="1">
            <a:spLocks noChangeArrowheads="1"/>
          </p:cNvSpPr>
          <p:nvPr/>
        </p:nvSpPr>
        <p:spPr bwMode="auto">
          <a:xfrm>
            <a:off x="5289550" y="6022975"/>
            <a:ext cx="1030288" cy="3667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800" b="1" dirty="0">
                <a:latin typeface="Tahoma" panose="020B0604030504040204" pitchFamily="34" charset="0"/>
              </a:rPr>
              <a:t>10 Fold</a:t>
            </a:r>
          </a:p>
        </p:txBody>
      </p:sp>
    </p:spTree>
    <p:extLst>
      <p:ext uri="{BB962C8B-B14F-4D97-AF65-F5344CB8AC3E}">
        <p14:creationId xmlns:p14="http://schemas.microsoft.com/office/powerpoint/2010/main" val="14673709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Freeform 2"/>
          <p:cNvSpPr>
            <a:spLocks/>
          </p:cNvSpPr>
          <p:nvPr/>
        </p:nvSpPr>
        <p:spPr bwMode="auto">
          <a:xfrm>
            <a:off x="6524625" y="4032250"/>
            <a:ext cx="1195388" cy="454025"/>
          </a:xfrm>
          <a:custGeom>
            <a:avLst/>
            <a:gdLst>
              <a:gd name="T0" fmla="*/ 0 w 753"/>
              <a:gd name="T1" fmla="*/ 0 h 456"/>
              <a:gd name="T2" fmla="*/ 1195388 w 753"/>
              <a:gd name="T3" fmla="*/ 0 h 456"/>
              <a:gd name="T4" fmla="*/ 1195388 w 753"/>
              <a:gd name="T5" fmla="*/ 454025 h 456"/>
              <a:gd name="T6" fmla="*/ 0 60000 65536"/>
              <a:gd name="T7" fmla="*/ 0 60000 65536"/>
              <a:gd name="T8" fmla="*/ 0 60000 65536"/>
              <a:gd name="T9" fmla="*/ 0 w 753"/>
              <a:gd name="T10" fmla="*/ 0 h 456"/>
              <a:gd name="T11" fmla="*/ 753 w 753"/>
              <a:gd name="T12" fmla="*/ 456 h 45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753" h="456">
                <a:moveTo>
                  <a:pt x="0" y="0"/>
                </a:moveTo>
                <a:lnTo>
                  <a:pt x="753" y="0"/>
                </a:lnTo>
                <a:lnTo>
                  <a:pt x="753" y="456"/>
                </a:lnTo>
              </a:path>
            </a:pathLst>
          </a:cu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3557" name="Text Box 4"/>
          <p:cNvSpPr txBox="1">
            <a:spLocks noChangeArrowheads="1"/>
          </p:cNvSpPr>
          <p:nvPr/>
        </p:nvSpPr>
        <p:spPr bwMode="auto">
          <a:xfrm>
            <a:off x="2959100" y="931863"/>
            <a:ext cx="5608638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231775" indent="-231775">
              <a:spcBef>
                <a:spcPct val="30000"/>
              </a:spcBef>
            </a:pPr>
            <a:r>
              <a:rPr lang="en-US" altLang="en-US" sz="2200" dirty="0">
                <a:cs typeface="Arial" panose="020B0604020202020204" pitchFamily="34" charset="0"/>
              </a:rPr>
              <a:t>A full stack trace is composed of many traces recorded with different </a:t>
            </a:r>
            <a:r>
              <a:rPr lang="en-US" altLang="en-US" sz="2200" dirty="0" smtClean="0">
                <a:cs typeface="Arial" panose="020B0604020202020204" pitchFamily="34" charset="0"/>
              </a:rPr>
              <a:t>reflection </a:t>
            </a:r>
            <a:r>
              <a:rPr lang="en-US" altLang="en-US" sz="2200" dirty="0">
                <a:cs typeface="Arial" panose="020B0604020202020204" pitchFamily="34" charset="0"/>
              </a:rPr>
              <a:t>angles but with a common subsurface reflection </a:t>
            </a:r>
            <a:r>
              <a:rPr lang="en-US" altLang="en-US" sz="2200" dirty="0" smtClean="0">
                <a:cs typeface="Arial" panose="020B0604020202020204" pitchFamily="34" charset="0"/>
              </a:rPr>
              <a:t>point.</a:t>
            </a:r>
            <a:endParaRPr lang="en-US" altLang="en-US" sz="2200" dirty="0">
              <a:cs typeface="Arial" panose="020B0604020202020204" pitchFamily="34" charset="0"/>
            </a:endParaRPr>
          </a:p>
        </p:txBody>
      </p:sp>
      <p:sp>
        <p:nvSpPr>
          <p:cNvPr id="23558" name="Text Box 5"/>
          <p:cNvSpPr txBox="1">
            <a:spLocks noChangeArrowheads="1"/>
          </p:cNvSpPr>
          <p:nvPr/>
        </p:nvSpPr>
        <p:spPr bwMode="auto">
          <a:xfrm>
            <a:off x="563563" y="2833688"/>
            <a:ext cx="14922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800" b="1" dirty="0">
                <a:cs typeface="Arial" panose="020B0604020202020204" pitchFamily="34" charset="0"/>
              </a:rPr>
              <a:t>CMP Gather</a:t>
            </a:r>
          </a:p>
        </p:txBody>
      </p:sp>
      <p:pic>
        <p:nvPicPr>
          <p:cNvPr id="23559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1" t="4832" r="65303" b="6113"/>
          <a:stretch>
            <a:fillRect/>
          </a:stretch>
        </p:blipFill>
        <p:spPr bwMode="auto">
          <a:xfrm>
            <a:off x="6889750" y="4479925"/>
            <a:ext cx="1649413" cy="198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60" name="Rectangle 7"/>
          <p:cNvSpPr>
            <a:spLocks noChangeArrowheads="1"/>
          </p:cNvSpPr>
          <p:nvPr/>
        </p:nvSpPr>
        <p:spPr bwMode="auto">
          <a:xfrm>
            <a:off x="2613025" y="3189288"/>
            <a:ext cx="1720850" cy="31162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/>
          </a:p>
        </p:txBody>
      </p:sp>
      <p:pic>
        <p:nvPicPr>
          <p:cNvPr id="23561" name="Picture 8"/>
          <p:cNvPicPr>
            <a:picLocks noChangeAspect="1" noChangeArrowheads="1"/>
          </p:cNvPicPr>
          <p:nvPr/>
        </p:nvPicPr>
        <p:blipFill>
          <a:blip r:embed="rId5" cstate="print">
            <a:lum bright="20000" contrast="-20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82" r="70734" b="1944"/>
          <a:stretch>
            <a:fillRect/>
          </a:stretch>
        </p:blipFill>
        <p:spPr bwMode="auto">
          <a:xfrm>
            <a:off x="2713038" y="3343275"/>
            <a:ext cx="1522412" cy="293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62" name="Rectangle 9"/>
          <p:cNvSpPr>
            <a:spLocks noChangeArrowheads="1"/>
          </p:cNvSpPr>
          <p:nvPr/>
        </p:nvSpPr>
        <p:spPr bwMode="auto">
          <a:xfrm>
            <a:off x="441325" y="3189288"/>
            <a:ext cx="1720850" cy="31162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/>
          </a:p>
        </p:txBody>
      </p:sp>
      <p:pic>
        <p:nvPicPr>
          <p:cNvPr id="23563" name="Picture 10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618"/>
          <a:stretch>
            <a:fillRect/>
          </a:stretch>
        </p:blipFill>
        <p:spPr bwMode="auto">
          <a:xfrm>
            <a:off x="503238" y="3201988"/>
            <a:ext cx="1612900" cy="306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64" name="Line 11"/>
          <p:cNvSpPr>
            <a:spLocks noChangeShapeType="1"/>
          </p:cNvSpPr>
          <p:nvPr/>
        </p:nvSpPr>
        <p:spPr bwMode="auto">
          <a:xfrm rot="5400000" flipV="1">
            <a:off x="4512469" y="3801269"/>
            <a:ext cx="0" cy="493712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3565" name="Text Box 12"/>
          <p:cNvSpPr txBox="1">
            <a:spLocks noChangeArrowheads="1"/>
          </p:cNvSpPr>
          <p:nvPr/>
        </p:nvSpPr>
        <p:spPr bwMode="auto">
          <a:xfrm>
            <a:off x="7288213" y="3192463"/>
            <a:ext cx="115887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2000" b="1" dirty="0">
                <a:cs typeface="Arial" panose="020B0604020202020204" pitchFamily="34" charset="0"/>
              </a:rPr>
              <a:t>Stacked</a:t>
            </a:r>
          </a:p>
          <a:p>
            <a:pPr algn="ctr" eaLnBrk="1" hangingPunct="1"/>
            <a:r>
              <a:rPr lang="en-US" altLang="en-US" sz="2000" b="1" dirty="0">
                <a:cs typeface="Arial" panose="020B0604020202020204" pitchFamily="34" charset="0"/>
              </a:rPr>
              <a:t>Section</a:t>
            </a:r>
          </a:p>
        </p:txBody>
      </p:sp>
      <p:sp>
        <p:nvSpPr>
          <p:cNvPr id="23580" name="Rectangle 14"/>
          <p:cNvSpPr>
            <a:spLocks noChangeArrowheads="1"/>
          </p:cNvSpPr>
          <p:nvPr/>
        </p:nvSpPr>
        <p:spPr bwMode="auto">
          <a:xfrm>
            <a:off x="563563" y="1149351"/>
            <a:ext cx="1497012" cy="1420813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/>
          </a:p>
        </p:txBody>
      </p:sp>
      <p:sp>
        <p:nvSpPr>
          <p:cNvPr id="23581" name="Line 15"/>
          <p:cNvSpPr>
            <a:spLocks noChangeShapeType="1"/>
          </p:cNvSpPr>
          <p:nvPr/>
        </p:nvSpPr>
        <p:spPr bwMode="auto">
          <a:xfrm>
            <a:off x="563563" y="1993901"/>
            <a:ext cx="149701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3582" name="Line 16"/>
          <p:cNvSpPr>
            <a:spLocks noChangeShapeType="1"/>
          </p:cNvSpPr>
          <p:nvPr/>
        </p:nvSpPr>
        <p:spPr bwMode="auto">
          <a:xfrm>
            <a:off x="563563" y="1187451"/>
            <a:ext cx="728662" cy="80645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3583" name="Line 17"/>
          <p:cNvSpPr>
            <a:spLocks noChangeShapeType="1"/>
          </p:cNvSpPr>
          <p:nvPr/>
        </p:nvSpPr>
        <p:spPr bwMode="auto">
          <a:xfrm flipH="1">
            <a:off x="1292225" y="1149351"/>
            <a:ext cx="768350" cy="84455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3584" name="Line 18"/>
          <p:cNvSpPr>
            <a:spLocks noChangeShapeType="1"/>
          </p:cNvSpPr>
          <p:nvPr/>
        </p:nvSpPr>
        <p:spPr bwMode="auto">
          <a:xfrm>
            <a:off x="715963" y="1149351"/>
            <a:ext cx="576262" cy="84455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3585" name="Line 19"/>
          <p:cNvSpPr>
            <a:spLocks noChangeShapeType="1"/>
          </p:cNvSpPr>
          <p:nvPr/>
        </p:nvSpPr>
        <p:spPr bwMode="auto">
          <a:xfrm flipH="1">
            <a:off x="1292225" y="1109663"/>
            <a:ext cx="614362" cy="88423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3586" name="Line 20"/>
          <p:cNvSpPr>
            <a:spLocks noChangeShapeType="1"/>
          </p:cNvSpPr>
          <p:nvPr/>
        </p:nvSpPr>
        <p:spPr bwMode="auto">
          <a:xfrm>
            <a:off x="869950" y="1149351"/>
            <a:ext cx="422275" cy="84455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3587" name="Line 21"/>
          <p:cNvSpPr>
            <a:spLocks noChangeShapeType="1"/>
          </p:cNvSpPr>
          <p:nvPr/>
        </p:nvSpPr>
        <p:spPr bwMode="auto">
          <a:xfrm flipH="1">
            <a:off x="1292225" y="1149351"/>
            <a:ext cx="422275" cy="84455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3588" name="Line 22"/>
          <p:cNvSpPr>
            <a:spLocks noChangeShapeType="1"/>
          </p:cNvSpPr>
          <p:nvPr/>
        </p:nvSpPr>
        <p:spPr bwMode="auto">
          <a:xfrm>
            <a:off x="1023938" y="1149351"/>
            <a:ext cx="268287" cy="84455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3589" name="Line 23"/>
          <p:cNvSpPr>
            <a:spLocks noChangeShapeType="1"/>
          </p:cNvSpPr>
          <p:nvPr/>
        </p:nvSpPr>
        <p:spPr bwMode="auto">
          <a:xfrm>
            <a:off x="1177925" y="1149351"/>
            <a:ext cx="114300" cy="80645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3590" name="Line 24"/>
          <p:cNvSpPr>
            <a:spLocks noChangeShapeType="1"/>
          </p:cNvSpPr>
          <p:nvPr/>
        </p:nvSpPr>
        <p:spPr bwMode="auto">
          <a:xfrm flipH="1">
            <a:off x="1292225" y="1149351"/>
            <a:ext cx="269875" cy="80645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3591" name="Line 25"/>
          <p:cNvSpPr>
            <a:spLocks noChangeShapeType="1"/>
          </p:cNvSpPr>
          <p:nvPr/>
        </p:nvSpPr>
        <p:spPr bwMode="auto">
          <a:xfrm flipH="1">
            <a:off x="1292225" y="1149351"/>
            <a:ext cx="153987" cy="84455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3592" name="Text Box 26"/>
          <p:cNvSpPr txBox="1">
            <a:spLocks noChangeArrowheads="1"/>
          </p:cNvSpPr>
          <p:nvPr/>
        </p:nvSpPr>
        <p:spPr bwMode="auto">
          <a:xfrm rot="16200000">
            <a:off x="79375" y="1593851"/>
            <a:ext cx="65722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400" dirty="0">
                <a:cs typeface="Arial" panose="020B0604020202020204" pitchFamily="34" charset="0"/>
              </a:rPr>
              <a:t>Depth</a:t>
            </a:r>
          </a:p>
        </p:txBody>
      </p:sp>
      <p:sp>
        <p:nvSpPr>
          <p:cNvPr id="23593" name="Line 27"/>
          <p:cNvSpPr>
            <a:spLocks noChangeShapeType="1"/>
          </p:cNvSpPr>
          <p:nvPr/>
        </p:nvSpPr>
        <p:spPr bwMode="auto">
          <a:xfrm>
            <a:off x="409575" y="2032001"/>
            <a:ext cx="0" cy="5000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3567" name="Line 28"/>
          <p:cNvSpPr>
            <a:spLocks noChangeShapeType="1"/>
          </p:cNvSpPr>
          <p:nvPr/>
        </p:nvSpPr>
        <p:spPr bwMode="auto">
          <a:xfrm rot="16200000" flipH="1">
            <a:off x="1019968" y="2602707"/>
            <a:ext cx="576263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3568" name="Text Box 29"/>
          <p:cNvSpPr txBox="1">
            <a:spLocks noChangeArrowheads="1"/>
          </p:cNvSpPr>
          <p:nvPr/>
        </p:nvSpPr>
        <p:spPr bwMode="auto">
          <a:xfrm>
            <a:off x="2505075" y="2833688"/>
            <a:ext cx="19367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800" b="1" dirty="0">
                <a:cs typeface="Arial" panose="020B0604020202020204" pitchFamily="34" charset="0"/>
              </a:rPr>
              <a:t>NMO Correction</a:t>
            </a:r>
          </a:p>
        </p:txBody>
      </p:sp>
      <p:sp>
        <p:nvSpPr>
          <p:cNvPr id="23569" name="Rectangle 31"/>
          <p:cNvSpPr>
            <a:spLocks noChangeArrowheads="1"/>
          </p:cNvSpPr>
          <p:nvPr/>
        </p:nvSpPr>
        <p:spPr bwMode="auto">
          <a:xfrm>
            <a:off x="4778375" y="3189288"/>
            <a:ext cx="1720850" cy="31162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/>
          </a:p>
        </p:txBody>
      </p:sp>
      <p:pic>
        <p:nvPicPr>
          <p:cNvPr id="23570" name="Picture 32"/>
          <p:cNvPicPr>
            <a:picLocks noChangeAspect="1" noChangeArrowheads="1"/>
          </p:cNvPicPr>
          <p:nvPr/>
        </p:nvPicPr>
        <p:blipFill>
          <a:blip r:embed="rId5" cstate="print">
            <a:lum bright="20000" contrast="-20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882" r="18358" b="2740"/>
          <a:stretch>
            <a:fillRect/>
          </a:stretch>
        </p:blipFill>
        <p:spPr bwMode="auto">
          <a:xfrm>
            <a:off x="4837113" y="3343275"/>
            <a:ext cx="1601787" cy="294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71" name="Text Box 33"/>
          <p:cNvSpPr txBox="1">
            <a:spLocks noChangeArrowheads="1"/>
          </p:cNvSpPr>
          <p:nvPr/>
        </p:nvSpPr>
        <p:spPr bwMode="auto">
          <a:xfrm>
            <a:off x="4829175" y="2833688"/>
            <a:ext cx="16192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800" b="1" dirty="0">
                <a:cs typeface="Arial" panose="020B0604020202020204" pitchFamily="34" charset="0"/>
              </a:rPr>
              <a:t>Mute Applied</a:t>
            </a:r>
          </a:p>
        </p:txBody>
      </p:sp>
      <p:sp>
        <p:nvSpPr>
          <p:cNvPr id="23572" name="Rectangle 3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How the Full Stack is Created</a:t>
            </a:r>
          </a:p>
        </p:txBody>
      </p:sp>
      <p:sp>
        <p:nvSpPr>
          <p:cNvPr id="23573" name="Line 36"/>
          <p:cNvSpPr>
            <a:spLocks noChangeShapeType="1"/>
          </p:cNvSpPr>
          <p:nvPr/>
        </p:nvSpPr>
        <p:spPr bwMode="auto">
          <a:xfrm>
            <a:off x="7734300" y="4511675"/>
            <a:ext cx="0" cy="1844675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3574" name="Text Box 37"/>
          <p:cNvSpPr txBox="1">
            <a:spLocks noChangeArrowheads="1"/>
          </p:cNvSpPr>
          <p:nvPr/>
        </p:nvSpPr>
        <p:spPr bwMode="auto">
          <a:xfrm>
            <a:off x="384175" y="979488"/>
            <a:ext cx="1862138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800" dirty="0"/>
              <a:t>S5 S4 S3 S2 S1      R1 R2 R3 R4 R5</a:t>
            </a:r>
          </a:p>
        </p:txBody>
      </p:sp>
      <p:sp>
        <p:nvSpPr>
          <p:cNvPr id="23575" name="Rectangle 38"/>
          <p:cNvSpPr>
            <a:spLocks noChangeArrowheads="1"/>
          </p:cNvSpPr>
          <p:nvPr/>
        </p:nvSpPr>
        <p:spPr bwMode="auto">
          <a:xfrm>
            <a:off x="514350" y="3403600"/>
            <a:ext cx="1603375" cy="2847975"/>
          </a:xfrm>
          <a:prstGeom prst="rect">
            <a:avLst/>
          </a:prstGeom>
          <a:noFill/>
          <a:ln w="38100">
            <a:solidFill>
              <a:srgbClr val="FF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/>
          </a:p>
        </p:txBody>
      </p:sp>
      <p:sp>
        <p:nvSpPr>
          <p:cNvPr id="23576" name="Line 34"/>
          <p:cNvSpPr>
            <a:spLocks noChangeShapeType="1"/>
          </p:cNvSpPr>
          <p:nvPr/>
        </p:nvSpPr>
        <p:spPr bwMode="auto">
          <a:xfrm rot="5400000" flipV="1">
            <a:off x="2321719" y="3802857"/>
            <a:ext cx="0" cy="493712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3577" name="Rectangle 39"/>
          <p:cNvSpPr>
            <a:spLocks noChangeArrowheads="1"/>
          </p:cNvSpPr>
          <p:nvPr/>
        </p:nvSpPr>
        <p:spPr bwMode="auto">
          <a:xfrm>
            <a:off x="2714625" y="3459163"/>
            <a:ext cx="1524000" cy="2794000"/>
          </a:xfrm>
          <a:prstGeom prst="rect">
            <a:avLst/>
          </a:prstGeom>
          <a:noFill/>
          <a:ln w="38100">
            <a:solidFill>
              <a:srgbClr val="FF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/>
          </a:p>
        </p:txBody>
      </p:sp>
      <p:sp>
        <p:nvSpPr>
          <p:cNvPr id="23578" name="Rectangle 40"/>
          <p:cNvSpPr>
            <a:spLocks noChangeArrowheads="1"/>
          </p:cNvSpPr>
          <p:nvPr/>
        </p:nvSpPr>
        <p:spPr bwMode="auto">
          <a:xfrm>
            <a:off x="4846638" y="3457575"/>
            <a:ext cx="1584325" cy="2809875"/>
          </a:xfrm>
          <a:prstGeom prst="rect">
            <a:avLst/>
          </a:prstGeom>
          <a:noFill/>
          <a:ln w="38100">
            <a:solidFill>
              <a:srgbClr val="FF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/>
          </a:p>
        </p:txBody>
      </p:sp>
      <p:sp>
        <p:nvSpPr>
          <p:cNvPr id="23579" name="TextBox 40"/>
          <p:cNvSpPr txBox="1">
            <a:spLocks noChangeArrowheads="1"/>
          </p:cNvSpPr>
          <p:nvPr/>
        </p:nvSpPr>
        <p:spPr bwMode="auto">
          <a:xfrm>
            <a:off x="6680200" y="2495550"/>
            <a:ext cx="21844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2000" b="1" dirty="0"/>
              <a:t>This gives us ONE trace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044083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Full Stack – Characteristics</a:t>
            </a:r>
          </a:p>
        </p:txBody>
      </p:sp>
      <p:sp>
        <p:nvSpPr>
          <p:cNvPr id="24581" name="Text Box 3"/>
          <p:cNvSpPr txBox="1">
            <a:spLocks noChangeArrowheads="1"/>
          </p:cNvSpPr>
          <p:nvPr/>
        </p:nvSpPr>
        <p:spPr bwMode="auto">
          <a:xfrm>
            <a:off x="668338" y="1104900"/>
            <a:ext cx="7469187" cy="369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8925" indent="-288925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95000"/>
              </a:lnSpc>
              <a:spcBef>
                <a:spcPct val="45000"/>
              </a:spcBef>
              <a:buFontTx/>
              <a:buChar char="•"/>
              <a:tabLst>
                <a:tab pos="517525" algn="l"/>
              </a:tabLst>
            </a:pPr>
            <a:r>
              <a:rPr lang="en-US" altLang="en-US" dirty="0">
                <a:cs typeface="Arial" panose="020B0604020202020204" pitchFamily="34" charset="0"/>
              </a:rPr>
              <a:t>Summation (stacking) decreases random noise and </a:t>
            </a:r>
            <a:r>
              <a:rPr lang="en-US" altLang="en-US" dirty="0" smtClean="0">
                <a:cs typeface="Arial" panose="020B0604020202020204" pitchFamily="34" charset="0"/>
              </a:rPr>
              <a:t>	increases signal.</a:t>
            </a:r>
            <a:endParaRPr lang="en-US" altLang="en-US" dirty="0">
              <a:cs typeface="Arial" panose="020B0604020202020204" pitchFamily="34" charset="0"/>
            </a:endParaRPr>
          </a:p>
          <a:p>
            <a:pPr eaLnBrk="1" hangingPunct="1">
              <a:lnSpc>
                <a:spcPct val="95000"/>
              </a:lnSpc>
              <a:spcBef>
                <a:spcPct val="45000"/>
              </a:spcBef>
              <a:buFontTx/>
              <a:buChar char="•"/>
              <a:tabLst>
                <a:tab pos="517525" algn="l"/>
              </a:tabLst>
            </a:pPr>
            <a:r>
              <a:rPr lang="en-US" altLang="en-US" dirty="0">
                <a:cs typeface="Arial" panose="020B0604020202020204" pitchFamily="34" charset="0"/>
              </a:rPr>
              <a:t>Often the best dataset for structural </a:t>
            </a:r>
            <a:r>
              <a:rPr lang="en-US" altLang="en-US" dirty="0" smtClean="0">
                <a:cs typeface="Arial" panose="020B0604020202020204" pitchFamily="34" charset="0"/>
              </a:rPr>
              <a:t>interpretation.</a:t>
            </a:r>
            <a:endParaRPr lang="en-US" altLang="en-US" dirty="0">
              <a:cs typeface="Arial" panose="020B0604020202020204" pitchFamily="34" charset="0"/>
            </a:endParaRPr>
          </a:p>
          <a:p>
            <a:pPr eaLnBrk="1" hangingPunct="1">
              <a:lnSpc>
                <a:spcPct val="95000"/>
              </a:lnSpc>
              <a:spcBef>
                <a:spcPct val="45000"/>
              </a:spcBef>
              <a:buFontTx/>
              <a:buChar char="•"/>
              <a:tabLst>
                <a:tab pos="517525" algn="l"/>
              </a:tabLst>
            </a:pPr>
            <a:r>
              <a:rPr lang="en-US" altLang="en-US" dirty="0">
                <a:cs typeface="Arial" panose="020B0604020202020204" pitchFamily="34" charset="0"/>
              </a:rPr>
              <a:t>Cleanest dataset to interpret in areas with low </a:t>
            </a:r>
            <a:r>
              <a:rPr lang="en-US" altLang="en-US" dirty="0" smtClean="0">
                <a:cs typeface="Arial" panose="020B0604020202020204" pitchFamily="34" charset="0"/>
              </a:rPr>
              <a:t>S</a:t>
            </a:r>
            <a:r>
              <a:rPr lang="en-US" altLang="en-US" dirty="0" smtClean="0">
                <a:cs typeface="Arial" panose="020B0604020202020204" pitchFamily="34" charset="0"/>
              </a:rPr>
              <a:t>NR</a:t>
            </a:r>
            <a:r>
              <a:rPr lang="en-US" altLang="en-US" dirty="0" smtClean="0">
                <a:cs typeface="Arial" panose="020B0604020202020204" pitchFamily="34" charset="0"/>
              </a:rPr>
              <a:t>.</a:t>
            </a:r>
            <a:endParaRPr lang="en-US" altLang="en-US" dirty="0">
              <a:cs typeface="Arial" panose="020B0604020202020204" pitchFamily="34" charset="0"/>
            </a:endParaRPr>
          </a:p>
          <a:p>
            <a:pPr eaLnBrk="1" hangingPunct="1">
              <a:lnSpc>
                <a:spcPct val="95000"/>
              </a:lnSpc>
              <a:spcBef>
                <a:spcPct val="45000"/>
              </a:spcBef>
              <a:buFontTx/>
              <a:buChar char="•"/>
              <a:tabLst>
                <a:tab pos="517525" algn="l"/>
              </a:tabLst>
            </a:pPr>
            <a:r>
              <a:rPr lang="en-US" altLang="en-US" dirty="0">
                <a:cs typeface="Arial" panose="020B0604020202020204" pitchFamily="34" charset="0"/>
              </a:rPr>
              <a:t>Summation (stacking) of </a:t>
            </a:r>
            <a:r>
              <a:rPr lang="en-US" altLang="en-US" dirty="0" smtClean="0">
                <a:cs typeface="Arial" panose="020B0604020202020204" pitchFamily="34" charset="0"/>
              </a:rPr>
              <a:t>all angles (near to far) 	angles </a:t>
            </a:r>
            <a:r>
              <a:rPr lang="en-US" altLang="en-US" dirty="0">
                <a:cs typeface="Arial" panose="020B0604020202020204" pitchFamily="34" charset="0"/>
              </a:rPr>
              <a:t>will </a:t>
            </a:r>
            <a:r>
              <a:rPr lang="en-US" altLang="en-US" dirty="0" smtClean="0">
                <a:cs typeface="Arial" panose="020B0604020202020204" pitchFamily="34" charset="0"/>
              </a:rPr>
              <a:t>decrease the overall bandwidth.</a:t>
            </a:r>
            <a:endParaRPr lang="en-US" altLang="en-US" dirty="0">
              <a:cs typeface="Arial" panose="020B0604020202020204" pitchFamily="34" charset="0"/>
            </a:endParaRPr>
          </a:p>
          <a:p>
            <a:pPr eaLnBrk="1" hangingPunct="1">
              <a:lnSpc>
                <a:spcPct val="95000"/>
              </a:lnSpc>
              <a:spcBef>
                <a:spcPct val="45000"/>
              </a:spcBef>
              <a:buFontTx/>
              <a:buChar char="•"/>
              <a:tabLst>
                <a:tab pos="517525" algn="l"/>
              </a:tabLst>
            </a:pPr>
            <a:r>
              <a:rPr lang="en-US" altLang="en-US" dirty="0">
                <a:cs typeface="Arial" panose="020B0604020202020204" pitchFamily="34" charset="0"/>
              </a:rPr>
              <a:t>May not be the best dataset for stratigraphic </a:t>
            </a:r>
            <a:r>
              <a:rPr lang="en-US" altLang="en-US" dirty="0" smtClean="0">
                <a:cs typeface="Arial" panose="020B0604020202020204" pitchFamily="34" charset="0"/>
              </a:rPr>
              <a:t>detail.</a:t>
            </a:r>
            <a:endParaRPr lang="en-US" altLang="en-US" dirty="0">
              <a:cs typeface="Arial" panose="020B0604020202020204" pitchFamily="34" charset="0"/>
            </a:endParaRPr>
          </a:p>
          <a:p>
            <a:pPr eaLnBrk="1" hangingPunct="1">
              <a:lnSpc>
                <a:spcPct val="95000"/>
              </a:lnSpc>
              <a:spcBef>
                <a:spcPct val="45000"/>
              </a:spcBef>
              <a:buFontTx/>
              <a:buChar char="•"/>
              <a:tabLst>
                <a:tab pos="517525" algn="l"/>
              </a:tabLst>
            </a:pPr>
            <a:r>
              <a:rPr lang="en-US" altLang="en-US" dirty="0">
                <a:cs typeface="Arial" panose="020B0604020202020204" pitchFamily="34" charset="0"/>
              </a:rPr>
              <a:t>May not be the best dataset to investigate </a:t>
            </a:r>
            <a:r>
              <a:rPr lang="en-US" altLang="en-US" dirty="0" smtClean="0">
                <a:cs typeface="Arial" panose="020B0604020202020204" pitchFamily="34" charset="0"/>
              </a:rPr>
              <a:t>DHIs</a:t>
            </a:r>
            <a:r>
              <a:rPr lang="en-US" altLang="en-US" dirty="0" smtClean="0">
                <a:cs typeface="Arial" panose="020B0604020202020204" pitchFamily="34" charset="0"/>
              </a:rPr>
              <a:t>.</a:t>
            </a:r>
            <a:endParaRPr lang="en-US" altLang="en-US" dirty="0"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782359" y="5860157"/>
            <a:ext cx="3103927" cy="338554"/>
          </a:xfrm>
          <a:prstGeom prst="rect">
            <a:avLst/>
          </a:prstGeom>
          <a:solidFill>
            <a:srgbClr val="FFFFCC"/>
          </a:solidFill>
        </p:spPr>
        <p:txBody>
          <a:bodyPr wrap="none" rtlCol="0">
            <a:spAutoFit/>
          </a:bodyPr>
          <a:lstStyle/>
          <a:p>
            <a:r>
              <a:rPr lang="en-US" sz="1600" dirty="0" smtClean="0">
                <a:latin typeface="Calibri" panose="020F0502020204030204" pitchFamily="34" charset="0"/>
              </a:rPr>
              <a:t>DHI = Direct Hydrocarbon Indicator</a:t>
            </a:r>
            <a:endParaRPr lang="en-US" sz="1600" dirty="0">
              <a:latin typeface="Calibri" panose="020F050202020403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201185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Partial Stacks</a:t>
            </a:r>
          </a:p>
        </p:txBody>
      </p:sp>
      <p:sp>
        <p:nvSpPr>
          <p:cNvPr id="25605" name="Rectangle 47"/>
          <p:cNvSpPr>
            <a:spLocks noGrp="1" noChangeArrowheads="1"/>
          </p:cNvSpPr>
          <p:nvPr>
            <p:ph type="body" idx="1"/>
          </p:nvPr>
        </p:nvSpPr>
        <p:spPr>
          <a:xfrm>
            <a:off x="457200" y="1008063"/>
            <a:ext cx="8229600" cy="5308600"/>
          </a:xfrm>
          <a:noFill/>
        </p:spPr>
        <p:txBody>
          <a:bodyPr/>
          <a:lstStyle/>
          <a:p>
            <a:r>
              <a:rPr lang="en-US" altLang="en-US" sz="2400" dirty="0" smtClean="0"/>
              <a:t>Traces within a specific angle range of a CMP gather are summed to make angle stacks </a:t>
            </a:r>
          </a:p>
          <a:p>
            <a:pPr lvl="1"/>
            <a:r>
              <a:rPr lang="en-US" altLang="en-US" sz="2400" dirty="0" smtClean="0"/>
              <a:t>e.g. as near, mid, and fars</a:t>
            </a:r>
          </a:p>
          <a:p>
            <a:pPr lvl="1"/>
            <a:endParaRPr lang="en-US" altLang="en-US" sz="2400" dirty="0" smtClean="0"/>
          </a:p>
          <a:p>
            <a:pPr lvl="1"/>
            <a:endParaRPr lang="en-US" altLang="en-US" sz="2400" dirty="0" smtClean="0"/>
          </a:p>
          <a:p>
            <a:endParaRPr lang="en-US" altLang="en-US" sz="2400" dirty="0" smtClean="0"/>
          </a:p>
          <a:p>
            <a:endParaRPr lang="en-US" altLang="en-US" sz="2400" dirty="0" smtClean="0"/>
          </a:p>
          <a:p>
            <a:endParaRPr lang="en-US" altLang="en-US" sz="2400" dirty="0" smtClean="0"/>
          </a:p>
          <a:p>
            <a:endParaRPr lang="en-US" altLang="en-US" sz="2400" dirty="0" smtClean="0"/>
          </a:p>
          <a:p>
            <a:endParaRPr lang="en-US" altLang="en-US" sz="2400" dirty="0" smtClean="0"/>
          </a:p>
          <a:p>
            <a:endParaRPr lang="en-US" altLang="en-US" sz="2400" dirty="0" smtClean="0"/>
          </a:p>
          <a:p>
            <a:r>
              <a:rPr lang="en-US" altLang="en-US" sz="2400" dirty="0" smtClean="0"/>
              <a:t>Nature of seismic acquisition results in offset limited data</a:t>
            </a:r>
          </a:p>
          <a:p>
            <a:pPr lvl="1"/>
            <a:endParaRPr lang="en-US" altLang="en-US" sz="2400" dirty="0" smtClean="0"/>
          </a:p>
        </p:txBody>
      </p:sp>
      <p:sp>
        <p:nvSpPr>
          <p:cNvPr id="25606" name="Text Box 48"/>
          <p:cNvSpPr txBox="1">
            <a:spLocks noChangeArrowheads="1"/>
          </p:cNvSpPr>
          <p:nvPr/>
        </p:nvSpPr>
        <p:spPr bwMode="auto">
          <a:xfrm>
            <a:off x="1722438" y="4870450"/>
            <a:ext cx="56292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800" b="1" dirty="0">
                <a:cs typeface="Arial" panose="020B0604020202020204" pitchFamily="34" charset="0"/>
              </a:rPr>
              <a:t>Note that with increasing depth, the emergent angle is limited by the offset of the acquisition</a:t>
            </a:r>
          </a:p>
        </p:txBody>
      </p:sp>
      <p:sp>
        <p:nvSpPr>
          <p:cNvPr id="25607" name="AutoShape 50"/>
          <p:cNvSpPr>
            <a:spLocks noChangeArrowheads="1"/>
          </p:cNvSpPr>
          <p:nvPr/>
        </p:nvSpPr>
        <p:spPr bwMode="auto">
          <a:xfrm flipH="1">
            <a:off x="4622800" y="3956050"/>
            <a:ext cx="38100" cy="36513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/>
          </a:p>
        </p:txBody>
      </p:sp>
      <p:sp>
        <p:nvSpPr>
          <p:cNvPr id="25608" name="Line 51"/>
          <p:cNvSpPr>
            <a:spLocks noChangeShapeType="1"/>
          </p:cNvSpPr>
          <p:nvPr/>
        </p:nvSpPr>
        <p:spPr bwMode="auto">
          <a:xfrm>
            <a:off x="1166813" y="2963863"/>
            <a:ext cx="71437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5609" name="Text Box 52"/>
          <p:cNvSpPr txBox="1">
            <a:spLocks noChangeArrowheads="1"/>
          </p:cNvSpPr>
          <p:nvPr/>
        </p:nvSpPr>
        <p:spPr bwMode="auto">
          <a:xfrm>
            <a:off x="4300538" y="2449513"/>
            <a:ext cx="2762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000" b="1" i="1" dirty="0">
                <a:solidFill>
                  <a:schemeClr val="bg1"/>
                </a:solidFill>
                <a:cs typeface="Arial" panose="020B0604020202020204" pitchFamily="34" charset="0"/>
              </a:rPr>
              <a:t>A</a:t>
            </a:r>
          </a:p>
        </p:txBody>
      </p:sp>
      <p:sp>
        <p:nvSpPr>
          <p:cNvPr id="25610" name="Text Box 53"/>
          <p:cNvSpPr txBox="1">
            <a:spLocks noChangeArrowheads="1"/>
          </p:cNvSpPr>
          <p:nvPr/>
        </p:nvSpPr>
        <p:spPr bwMode="auto">
          <a:xfrm>
            <a:off x="4338638" y="3292475"/>
            <a:ext cx="2762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000" b="1" i="1" dirty="0">
                <a:solidFill>
                  <a:schemeClr val="bg1"/>
                </a:solidFill>
                <a:cs typeface="Arial" panose="020B0604020202020204" pitchFamily="34" charset="0"/>
              </a:rPr>
              <a:t>B</a:t>
            </a:r>
          </a:p>
        </p:txBody>
      </p:sp>
      <p:sp>
        <p:nvSpPr>
          <p:cNvPr id="25611" name="Rectangle 54"/>
          <p:cNvSpPr>
            <a:spLocks noChangeArrowheads="1"/>
          </p:cNvSpPr>
          <p:nvPr/>
        </p:nvSpPr>
        <p:spPr bwMode="auto">
          <a:xfrm>
            <a:off x="1166813" y="2449513"/>
            <a:ext cx="7143750" cy="2262187"/>
          </a:xfrm>
          <a:prstGeom prst="rect">
            <a:avLst/>
          </a:prstGeom>
          <a:solidFill>
            <a:srgbClr val="FFEAAD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/>
          </a:p>
        </p:txBody>
      </p:sp>
      <p:grpSp>
        <p:nvGrpSpPr>
          <p:cNvPr id="25612" name="Group 55"/>
          <p:cNvGrpSpPr>
            <a:grpSpLocks/>
          </p:cNvGrpSpPr>
          <p:nvPr/>
        </p:nvGrpSpPr>
        <p:grpSpPr bwMode="auto">
          <a:xfrm>
            <a:off x="6696075" y="2112963"/>
            <a:ext cx="1036638" cy="401637"/>
            <a:chOff x="4065" y="1455"/>
            <a:chExt cx="653" cy="253"/>
          </a:xfrm>
        </p:grpSpPr>
        <p:sp>
          <p:nvSpPr>
            <p:cNvPr id="25643" name="Freeform 56"/>
            <p:cNvSpPr>
              <a:spLocks/>
            </p:cNvSpPr>
            <p:nvPr/>
          </p:nvSpPr>
          <p:spPr bwMode="auto">
            <a:xfrm>
              <a:off x="4074" y="1572"/>
              <a:ext cx="555" cy="120"/>
            </a:xfrm>
            <a:custGeom>
              <a:avLst/>
              <a:gdLst>
                <a:gd name="T0" fmla="*/ 0 w 555"/>
                <a:gd name="T1" fmla="*/ 0 h 117"/>
                <a:gd name="T2" fmla="*/ 555 w 555"/>
                <a:gd name="T3" fmla="*/ 12 h 117"/>
                <a:gd name="T4" fmla="*/ 438 w 555"/>
                <a:gd name="T5" fmla="*/ 62 h 117"/>
                <a:gd name="T6" fmla="*/ 198 w 555"/>
                <a:gd name="T7" fmla="*/ 117 h 117"/>
                <a:gd name="T8" fmla="*/ 18 w 555"/>
                <a:gd name="T9" fmla="*/ 120 h 1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55"/>
                <a:gd name="T16" fmla="*/ 0 h 117"/>
                <a:gd name="T17" fmla="*/ 555 w 555"/>
                <a:gd name="T18" fmla="*/ 117 h 1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55" h="117">
                  <a:moveTo>
                    <a:pt x="0" y="0"/>
                  </a:moveTo>
                  <a:lnTo>
                    <a:pt x="555" y="12"/>
                  </a:lnTo>
                  <a:lnTo>
                    <a:pt x="438" y="60"/>
                  </a:lnTo>
                  <a:lnTo>
                    <a:pt x="198" y="114"/>
                  </a:lnTo>
                  <a:lnTo>
                    <a:pt x="18" y="117"/>
                  </a:lnTo>
                </a:path>
              </a:pathLst>
            </a:custGeom>
            <a:solidFill>
              <a:srgbClr val="FFC5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5644" name="Rectangle 57"/>
            <p:cNvSpPr>
              <a:spLocks noChangeArrowheads="1"/>
            </p:cNvSpPr>
            <p:nvPr/>
          </p:nvSpPr>
          <p:spPr bwMode="auto">
            <a:xfrm>
              <a:off x="4245" y="1455"/>
              <a:ext cx="210" cy="117"/>
            </a:xfrm>
            <a:prstGeom prst="rect">
              <a:avLst/>
            </a:prstGeom>
            <a:solidFill>
              <a:srgbClr val="FF66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dirty="0"/>
            </a:p>
          </p:txBody>
        </p:sp>
        <p:grpSp>
          <p:nvGrpSpPr>
            <p:cNvPr id="25645" name="Group 58"/>
            <p:cNvGrpSpPr>
              <a:grpSpLocks/>
            </p:cNvGrpSpPr>
            <p:nvPr/>
          </p:nvGrpSpPr>
          <p:grpSpPr bwMode="auto">
            <a:xfrm>
              <a:off x="4065" y="1571"/>
              <a:ext cx="653" cy="137"/>
              <a:chOff x="3799" y="1216"/>
              <a:chExt cx="557" cy="113"/>
            </a:xfrm>
          </p:grpSpPr>
          <p:sp>
            <p:nvSpPr>
              <p:cNvPr id="25646" name="Freeform 59"/>
              <p:cNvSpPr>
                <a:spLocks/>
              </p:cNvSpPr>
              <p:nvPr/>
            </p:nvSpPr>
            <p:spPr bwMode="auto">
              <a:xfrm>
                <a:off x="3799" y="1216"/>
                <a:ext cx="557" cy="113"/>
              </a:xfrm>
              <a:custGeom>
                <a:avLst/>
                <a:gdLst>
                  <a:gd name="T0" fmla="*/ 0 w 557"/>
                  <a:gd name="T1" fmla="*/ 97 h 113"/>
                  <a:gd name="T2" fmla="*/ 339 w 557"/>
                  <a:gd name="T3" fmla="*/ 97 h 113"/>
                  <a:gd name="T4" fmla="*/ 557 w 557"/>
                  <a:gd name="T5" fmla="*/ 0 h 113"/>
                  <a:gd name="T6" fmla="*/ 0 60000 65536"/>
                  <a:gd name="T7" fmla="*/ 0 60000 65536"/>
                  <a:gd name="T8" fmla="*/ 0 60000 65536"/>
                  <a:gd name="T9" fmla="*/ 0 w 557"/>
                  <a:gd name="T10" fmla="*/ 0 h 113"/>
                  <a:gd name="T11" fmla="*/ 557 w 557"/>
                  <a:gd name="T12" fmla="*/ 113 h 11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57" h="113">
                    <a:moveTo>
                      <a:pt x="0" y="97"/>
                    </a:moveTo>
                    <a:cubicBezTo>
                      <a:pt x="123" y="105"/>
                      <a:pt x="246" y="113"/>
                      <a:pt x="339" y="97"/>
                    </a:cubicBezTo>
                    <a:cubicBezTo>
                      <a:pt x="432" y="81"/>
                      <a:pt x="521" y="16"/>
                      <a:pt x="557" y="0"/>
                    </a:cubicBezTo>
                  </a:path>
                </a:pathLst>
              </a:custGeom>
              <a:solidFill>
                <a:srgbClr val="FF6600"/>
              </a:solidFill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5647" name="Line 60"/>
              <p:cNvSpPr>
                <a:spLocks noChangeShapeType="1"/>
              </p:cNvSpPr>
              <p:nvPr/>
            </p:nvSpPr>
            <p:spPr bwMode="auto">
              <a:xfrm>
                <a:off x="3799" y="1216"/>
                <a:ext cx="25" cy="97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5648" name="Line 61"/>
              <p:cNvSpPr>
                <a:spLocks noChangeShapeType="1"/>
              </p:cNvSpPr>
              <p:nvPr/>
            </p:nvSpPr>
            <p:spPr bwMode="auto">
              <a:xfrm>
                <a:off x="3799" y="1216"/>
                <a:ext cx="557" cy="0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</p:grpSp>
      </p:grpSp>
      <p:sp>
        <p:nvSpPr>
          <p:cNvPr id="25613" name="Line 62"/>
          <p:cNvSpPr>
            <a:spLocks noChangeShapeType="1"/>
          </p:cNvSpPr>
          <p:nvPr/>
        </p:nvSpPr>
        <p:spPr bwMode="auto">
          <a:xfrm flipH="1">
            <a:off x="1512888" y="2489200"/>
            <a:ext cx="5222875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5614" name="AutoShape 63"/>
          <p:cNvSpPr>
            <a:spLocks noChangeArrowheads="1"/>
          </p:cNvSpPr>
          <p:nvPr/>
        </p:nvSpPr>
        <p:spPr bwMode="auto">
          <a:xfrm flipH="1">
            <a:off x="1550988" y="2489200"/>
            <a:ext cx="38100" cy="36513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/>
          </a:p>
        </p:txBody>
      </p:sp>
      <p:sp>
        <p:nvSpPr>
          <p:cNvPr id="25615" name="AutoShape 64"/>
          <p:cNvSpPr>
            <a:spLocks noChangeArrowheads="1"/>
          </p:cNvSpPr>
          <p:nvPr/>
        </p:nvSpPr>
        <p:spPr bwMode="auto">
          <a:xfrm flipH="1">
            <a:off x="1781175" y="2489200"/>
            <a:ext cx="38100" cy="36513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/>
          </a:p>
        </p:txBody>
      </p:sp>
      <p:sp>
        <p:nvSpPr>
          <p:cNvPr id="25616" name="AutoShape 65"/>
          <p:cNvSpPr>
            <a:spLocks noChangeArrowheads="1"/>
          </p:cNvSpPr>
          <p:nvPr/>
        </p:nvSpPr>
        <p:spPr bwMode="auto">
          <a:xfrm flipH="1">
            <a:off x="2049463" y="2489200"/>
            <a:ext cx="38100" cy="36513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/>
          </a:p>
        </p:txBody>
      </p:sp>
      <p:sp>
        <p:nvSpPr>
          <p:cNvPr id="25617" name="AutoShape 66"/>
          <p:cNvSpPr>
            <a:spLocks noChangeArrowheads="1"/>
          </p:cNvSpPr>
          <p:nvPr/>
        </p:nvSpPr>
        <p:spPr bwMode="auto">
          <a:xfrm flipH="1">
            <a:off x="2319338" y="2489200"/>
            <a:ext cx="38100" cy="36513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/>
          </a:p>
        </p:txBody>
      </p:sp>
      <p:sp>
        <p:nvSpPr>
          <p:cNvPr id="25618" name="AutoShape 67"/>
          <p:cNvSpPr>
            <a:spLocks noChangeArrowheads="1"/>
          </p:cNvSpPr>
          <p:nvPr/>
        </p:nvSpPr>
        <p:spPr bwMode="auto">
          <a:xfrm flipH="1">
            <a:off x="2587625" y="2489200"/>
            <a:ext cx="38100" cy="36513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/>
          </a:p>
        </p:txBody>
      </p:sp>
      <p:sp>
        <p:nvSpPr>
          <p:cNvPr id="25619" name="AutoShape 68"/>
          <p:cNvSpPr>
            <a:spLocks noChangeArrowheads="1"/>
          </p:cNvSpPr>
          <p:nvPr/>
        </p:nvSpPr>
        <p:spPr bwMode="auto">
          <a:xfrm flipH="1">
            <a:off x="2855913" y="2489200"/>
            <a:ext cx="38100" cy="36513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/>
          </a:p>
        </p:txBody>
      </p:sp>
      <p:sp>
        <p:nvSpPr>
          <p:cNvPr id="25620" name="AutoShape 69"/>
          <p:cNvSpPr>
            <a:spLocks noChangeArrowheads="1"/>
          </p:cNvSpPr>
          <p:nvPr/>
        </p:nvSpPr>
        <p:spPr bwMode="auto">
          <a:xfrm flipH="1">
            <a:off x="3125788" y="2489200"/>
            <a:ext cx="38100" cy="36513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/>
          </a:p>
        </p:txBody>
      </p:sp>
      <p:sp>
        <p:nvSpPr>
          <p:cNvPr id="25621" name="AutoShape 70"/>
          <p:cNvSpPr>
            <a:spLocks noChangeArrowheads="1"/>
          </p:cNvSpPr>
          <p:nvPr/>
        </p:nvSpPr>
        <p:spPr bwMode="auto">
          <a:xfrm flipH="1">
            <a:off x="3394075" y="2489200"/>
            <a:ext cx="38100" cy="36513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/>
          </a:p>
        </p:txBody>
      </p:sp>
      <p:sp>
        <p:nvSpPr>
          <p:cNvPr id="25622" name="AutoShape 71"/>
          <p:cNvSpPr>
            <a:spLocks noChangeArrowheads="1"/>
          </p:cNvSpPr>
          <p:nvPr/>
        </p:nvSpPr>
        <p:spPr bwMode="auto">
          <a:xfrm flipH="1">
            <a:off x="3662363" y="2489200"/>
            <a:ext cx="38100" cy="36513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/>
          </a:p>
        </p:txBody>
      </p:sp>
      <p:sp>
        <p:nvSpPr>
          <p:cNvPr id="25623" name="AutoShape 72"/>
          <p:cNvSpPr>
            <a:spLocks noChangeArrowheads="1"/>
          </p:cNvSpPr>
          <p:nvPr/>
        </p:nvSpPr>
        <p:spPr bwMode="auto">
          <a:xfrm flipH="1">
            <a:off x="3894138" y="2489200"/>
            <a:ext cx="38100" cy="36513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/>
          </a:p>
        </p:txBody>
      </p:sp>
      <p:sp>
        <p:nvSpPr>
          <p:cNvPr id="25624" name="AutoShape 73"/>
          <p:cNvSpPr>
            <a:spLocks noChangeArrowheads="1"/>
          </p:cNvSpPr>
          <p:nvPr/>
        </p:nvSpPr>
        <p:spPr bwMode="auto">
          <a:xfrm flipH="1">
            <a:off x="4124325" y="2489200"/>
            <a:ext cx="38100" cy="36513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/>
          </a:p>
        </p:txBody>
      </p:sp>
      <p:sp>
        <p:nvSpPr>
          <p:cNvPr id="25625" name="AutoShape 74"/>
          <p:cNvSpPr>
            <a:spLocks noChangeArrowheads="1"/>
          </p:cNvSpPr>
          <p:nvPr/>
        </p:nvSpPr>
        <p:spPr bwMode="auto">
          <a:xfrm flipH="1">
            <a:off x="4354513" y="2489200"/>
            <a:ext cx="38100" cy="36513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/>
          </a:p>
        </p:txBody>
      </p:sp>
      <p:sp>
        <p:nvSpPr>
          <p:cNvPr id="25626" name="AutoShape 75"/>
          <p:cNvSpPr>
            <a:spLocks noChangeArrowheads="1"/>
          </p:cNvSpPr>
          <p:nvPr/>
        </p:nvSpPr>
        <p:spPr bwMode="auto">
          <a:xfrm flipH="1">
            <a:off x="4584700" y="2489200"/>
            <a:ext cx="38100" cy="36513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/>
          </a:p>
        </p:txBody>
      </p:sp>
      <p:sp>
        <p:nvSpPr>
          <p:cNvPr id="25627" name="AutoShape 76"/>
          <p:cNvSpPr>
            <a:spLocks noChangeArrowheads="1"/>
          </p:cNvSpPr>
          <p:nvPr/>
        </p:nvSpPr>
        <p:spPr bwMode="auto">
          <a:xfrm flipH="1">
            <a:off x="4852988" y="2489200"/>
            <a:ext cx="38100" cy="36513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/>
          </a:p>
        </p:txBody>
      </p:sp>
      <p:sp>
        <p:nvSpPr>
          <p:cNvPr id="25628" name="AutoShape 77"/>
          <p:cNvSpPr>
            <a:spLocks noChangeArrowheads="1"/>
          </p:cNvSpPr>
          <p:nvPr/>
        </p:nvSpPr>
        <p:spPr bwMode="auto">
          <a:xfrm flipH="1">
            <a:off x="5122863" y="2489200"/>
            <a:ext cx="38100" cy="36513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/>
          </a:p>
        </p:txBody>
      </p:sp>
      <p:sp>
        <p:nvSpPr>
          <p:cNvPr id="25629" name="AutoShape 78"/>
          <p:cNvSpPr>
            <a:spLocks noChangeArrowheads="1"/>
          </p:cNvSpPr>
          <p:nvPr/>
        </p:nvSpPr>
        <p:spPr bwMode="auto">
          <a:xfrm flipH="1">
            <a:off x="5391150" y="2489200"/>
            <a:ext cx="38100" cy="36513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/>
          </a:p>
        </p:txBody>
      </p:sp>
      <p:sp>
        <p:nvSpPr>
          <p:cNvPr id="25630" name="AutoShape 79"/>
          <p:cNvSpPr>
            <a:spLocks noChangeArrowheads="1"/>
          </p:cNvSpPr>
          <p:nvPr/>
        </p:nvSpPr>
        <p:spPr bwMode="auto">
          <a:xfrm flipH="1">
            <a:off x="5659438" y="2489200"/>
            <a:ext cx="38100" cy="36513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/>
          </a:p>
        </p:txBody>
      </p:sp>
      <p:sp>
        <p:nvSpPr>
          <p:cNvPr id="25631" name="AutoShape 80"/>
          <p:cNvSpPr>
            <a:spLocks noChangeArrowheads="1"/>
          </p:cNvSpPr>
          <p:nvPr/>
        </p:nvSpPr>
        <p:spPr bwMode="auto">
          <a:xfrm flipH="1">
            <a:off x="5929313" y="2489200"/>
            <a:ext cx="38100" cy="36513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/>
          </a:p>
        </p:txBody>
      </p:sp>
      <p:sp>
        <p:nvSpPr>
          <p:cNvPr id="25632" name="AutoShape 81"/>
          <p:cNvSpPr>
            <a:spLocks noChangeArrowheads="1"/>
          </p:cNvSpPr>
          <p:nvPr/>
        </p:nvSpPr>
        <p:spPr bwMode="auto">
          <a:xfrm flipH="1">
            <a:off x="6159500" y="2489200"/>
            <a:ext cx="38100" cy="36513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/>
          </a:p>
        </p:txBody>
      </p:sp>
      <p:sp>
        <p:nvSpPr>
          <p:cNvPr id="25633" name="Line 82"/>
          <p:cNvSpPr>
            <a:spLocks noChangeShapeType="1"/>
          </p:cNvSpPr>
          <p:nvPr/>
        </p:nvSpPr>
        <p:spPr bwMode="auto">
          <a:xfrm flipH="1">
            <a:off x="4162425" y="2489200"/>
            <a:ext cx="2419350" cy="2073275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5634" name="Line 83"/>
          <p:cNvSpPr>
            <a:spLocks noChangeShapeType="1"/>
          </p:cNvSpPr>
          <p:nvPr/>
        </p:nvSpPr>
        <p:spPr bwMode="auto">
          <a:xfrm flipH="1" flipV="1">
            <a:off x="1550988" y="2527300"/>
            <a:ext cx="2573337" cy="2035175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5635" name="AutoShape 84"/>
          <p:cNvSpPr>
            <a:spLocks noChangeArrowheads="1"/>
          </p:cNvSpPr>
          <p:nvPr/>
        </p:nvSpPr>
        <p:spPr bwMode="auto">
          <a:xfrm>
            <a:off x="6465888" y="2411413"/>
            <a:ext cx="222250" cy="223837"/>
          </a:xfrm>
          <a:prstGeom prst="irregularSeal1">
            <a:avLst/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/>
          </a:p>
        </p:txBody>
      </p:sp>
      <p:sp>
        <p:nvSpPr>
          <p:cNvPr id="25636" name="Line 85"/>
          <p:cNvSpPr>
            <a:spLocks noChangeShapeType="1"/>
          </p:cNvSpPr>
          <p:nvPr/>
        </p:nvSpPr>
        <p:spPr bwMode="auto">
          <a:xfrm flipH="1">
            <a:off x="4162425" y="2489200"/>
            <a:ext cx="2419350" cy="95885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5637" name="Line 86"/>
          <p:cNvSpPr>
            <a:spLocks noChangeShapeType="1"/>
          </p:cNvSpPr>
          <p:nvPr/>
        </p:nvSpPr>
        <p:spPr bwMode="auto">
          <a:xfrm flipV="1">
            <a:off x="4162425" y="2565400"/>
            <a:ext cx="0" cy="19589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5638" name="Line 87"/>
          <p:cNvSpPr>
            <a:spLocks noChangeShapeType="1"/>
          </p:cNvSpPr>
          <p:nvPr/>
        </p:nvSpPr>
        <p:spPr bwMode="auto">
          <a:xfrm>
            <a:off x="1550988" y="2489200"/>
            <a:ext cx="2611437" cy="95885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5639" name="Freeform 88"/>
          <p:cNvSpPr>
            <a:spLocks/>
          </p:cNvSpPr>
          <p:nvPr/>
        </p:nvSpPr>
        <p:spPr bwMode="auto">
          <a:xfrm>
            <a:off x="4162425" y="4062413"/>
            <a:ext cx="384175" cy="153987"/>
          </a:xfrm>
          <a:custGeom>
            <a:avLst/>
            <a:gdLst>
              <a:gd name="T0" fmla="*/ 0 w 242"/>
              <a:gd name="T1" fmla="*/ 0 h 97"/>
              <a:gd name="T2" fmla="*/ 230188 w 242"/>
              <a:gd name="T3" fmla="*/ 39687 h 97"/>
              <a:gd name="T4" fmla="*/ 384175 w 242"/>
              <a:gd name="T5" fmla="*/ 153987 h 97"/>
              <a:gd name="T6" fmla="*/ 0 60000 65536"/>
              <a:gd name="T7" fmla="*/ 0 60000 65536"/>
              <a:gd name="T8" fmla="*/ 0 60000 65536"/>
              <a:gd name="T9" fmla="*/ 0 w 242"/>
              <a:gd name="T10" fmla="*/ 0 h 97"/>
              <a:gd name="T11" fmla="*/ 242 w 242"/>
              <a:gd name="T12" fmla="*/ 97 h 9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42" h="97">
                <a:moveTo>
                  <a:pt x="0" y="0"/>
                </a:moveTo>
                <a:cubicBezTo>
                  <a:pt x="52" y="4"/>
                  <a:pt x="105" y="9"/>
                  <a:pt x="145" y="25"/>
                </a:cubicBezTo>
                <a:cubicBezTo>
                  <a:pt x="185" y="41"/>
                  <a:pt x="226" y="85"/>
                  <a:pt x="242" y="97"/>
                </a:cubicBezTo>
              </a:path>
            </a:pathLst>
          </a:cu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5640" name="Freeform 89"/>
          <p:cNvSpPr>
            <a:spLocks/>
          </p:cNvSpPr>
          <p:nvPr/>
        </p:nvSpPr>
        <p:spPr bwMode="auto">
          <a:xfrm>
            <a:off x="4162425" y="3141663"/>
            <a:ext cx="384175" cy="153987"/>
          </a:xfrm>
          <a:custGeom>
            <a:avLst/>
            <a:gdLst>
              <a:gd name="T0" fmla="*/ 0 w 242"/>
              <a:gd name="T1" fmla="*/ 0 h 97"/>
              <a:gd name="T2" fmla="*/ 230188 w 242"/>
              <a:gd name="T3" fmla="*/ 39687 h 97"/>
              <a:gd name="T4" fmla="*/ 384175 w 242"/>
              <a:gd name="T5" fmla="*/ 153987 h 97"/>
              <a:gd name="T6" fmla="*/ 0 60000 65536"/>
              <a:gd name="T7" fmla="*/ 0 60000 65536"/>
              <a:gd name="T8" fmla="*/ 0 60000 65536"/>
              <a:gd name="T9" fmla="*/ 0 w 242"/>
              <a:gd name="T10" fmla="*/ 0 h 97"/>
              <a:gd name="T11" fmla="*/ 242 w 242"/>
              <a:gd name="T12" fmla="*/ 97 h 9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42" h="97">
                <a:moveTo>
                  <a:pt x="0" y="0"/>
                </a:moveTo>
                <a:cubicBezTo>
                  <a:pt x="52" y="4"/>
                  <a:pt x="105" y="9"/>
                  <a:pt x="145" y="25"/>
                </a:cubicBezTo>
                <a:cubicBezTo>
                  <a:pt x="185" y="41"/>
                  <a:pt x="226" y="85"/>
                  <a:pt x="242" y="97"/>
                </a:cubicBezTo>
              </a:path>
            </a:pathLst>
          </a:cu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5641" name="Freeform 90"/>
          <p:cNvSpPr>
            <a:spLocks/>
          </p:cNvSpPr>
          <p:nvPr/>
        </p:nvSpPr>
        <p:spPr bwMode="auto">
          <a:xfrm>
            <a:off x="1217613" y="3294063"/>
            <a:ext cx="7119937" cy="234950"/>
          </a:xfrm>
          <a:custGeom>
            <a:avLst/>
            <a:gdLst>
              <a:gd name="T0" fmla="*/ 0 w 4485"/>
              <a:gd name="T1" fmla="*/ 17462 h 148"/>
              <a:gd name="T2" fmla="*/ 523875 w 4485"/>
              <a:gd name="T3" fmla="*/ 46037 h 148"/>
              <a:gd name="T4" fmla="*/ 1138237 w 4485"/>
              <a:gd name="T5" fmla="*/ 136525 h 148"/>
              <a:gd name="T6" fmla="*/ 1558925 w 4485"/>
              <a:gd name="T7" fmla="*/ 92075 h 148"/>
              <a:gd name="T8" fmla="*/ 2082800 w 4485"/>
              <a:gd name="T9" fmla="*/ 92075 h 148"/>
              <a:gd name="T10" fmla="*/ 2398712 w 4485"/>
              <a:gd name="T11" fmla="*/ 92075 h 148"/>
              <a:gd name="T12" fmla="*/ 3297237 w 4485"/>
              <a:gd name="T13" fmla="*/ 180975 h 148"/>
              <a:gd name="T14" fmla="*/ 4076699 w 4485"/>
              <a:gd name="T15" fmla="*/ 227013 h 148"/>
              <a:gd name="T16" fmla="*/ 5546724 w 4485"/>
              <a:gd name="T17" fmla="*/ 136525 h 148"/>
              <a:gd name="T18" fmla="*/ 6640512 w 4485"/>
              <a:gd name="T19" fmla="*/ 17462 h 148"/>
              <a:gd name="T20" fmla="*/ 7119937 w 4485"/>
              <a:gd name="T21" fmla="*/ 31750 h 14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4485"/>
              <a:gd name="T34" fmla="*/ 0 h 148"/>
              <a:gd name="T35" fmla="*/ 4485 w 4485"/>
              <a:gd name="T36" fmla="*/ 148 h 148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4485" h="148">
                <a:moveTo>
                  <a:pt x="0" y="11"/>
                </a:moveTo>
                <a:cubicBezTo>
                  <a:pt x="105" y="14"/>
                  <a:pt x="211" y="17"/>
                  <a:pt x="330" y="29"/>
                </a:cubicBezTo>
                <a:cubicBezTo>
                  <a:pt x="449" y="41"/>
                  <a:pt x="608" y="81"/>
                  <a:pt x="717" y="86"/>
                </a:cubicBezTo>
                <a:cubicBezTo>
                  <a:pt x="826" y="91"/>
                  <a:pt x="883" y="63"/>
                  <a:pt x="982" y="58"/>
                </a:cubicBezTo>
                <a:cubicBezTo>
                  <a:pt x="1081" y="53"/>
                  <a:pt x="1224" y="58"/>
                  <a:pt x="1312" y="58"/>
                </a:cubicBezTo>
                <a:cubicBezTo>
                  <a:pt x="1400" y="58"/>
                  <a:pt x="1384" y="49"/>
                  <a:pt x="1511" y="58"/>
                </a:cubicBezTo>
                <a:cubicBezTo>
                  <a:pt x="1638" y="67"/>
                  <a:pt x="1901" y="100"/>
                  <a:pt x="2077" y="114"/>
                </a:cubicBezTo>
                <a:cubicBezTo>
                  <a:pt x="2253" y="128"/>
                  <a:pt x="2332" y="148"/>
                  <a:pt x="2568" y="143"/>
                </a:cubicBezTo>
                <a:cubicBezTo>
                  <a:pt x="2804" y="138"/>
                  <a:pt x="3225" y="108"/>
                  <a:pt x="3494" y="86"/>
                </a:cubicBezTo>
                <a:cubicBezTo>
                  <a:pt x="3763" y="64"/>
                  <a:pt x="4018" y="22"/>
                  <a:pt x="4183" y="11"/>
                </a:cubicBezTo>
                <a:cubicBezTo>
                  <a:pt x="4348" y="0"/>
                  <a:pt x="4416" y="10"/>
                  <a:pt x="4485" y="20"/>
                </a:cubicBezTo>
              </a:path>
            </a:pathLst>
          </a:custGeom>
          <a:noFill/>
          <a:ln w="28575">
            <a:solidFill>
              <a:srgbClr val="D054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5642" name="Freeform 91"/>
          <p:cNvSpPr>
            <a:spLocks/>
          </p:cNvSpPr>
          <p:nvPr/>
        </p:nvSpPr>
        <p:spPr bwMode="auto">
          <a:xfrm>
            <a:off x="1231900" y="4389438"/>
            <a:ext cx="7075488" cy="163512"/>
          </a:xfrm>
          <a:custGeom>
            <a:avLst/>
            <a:gdLst>
              <a:gd name="T0" fmla="*/ 0 w 4457"/>
              <a:gd name="T1" fmla="*/ 15875 h 103"/>
              <a:gd name="T2" fmla="*/ 555625 w 4457"/>
              <a:gd name="T3" fmla="*/ 15875 h 103"/>
              <a:gd name="T4" fmla="*/ 1335087 w 4457"/>
              <a:gd name="T5" fmla="*/ 106362 h 103"/>
              <a:gd name="T6" fmla="*/ 2938462 w 4457"/>
              <a:gd name="T7" fmla="*/ 150812 h 103"/>
              <a:gd name="T8" fmla="*/ 4962525 w 4457"/>
              <a:gd name="T9" fmla="*/ 30162 h 103"/>
              <a:gd name="T10" fmla="*/ 6370637 w 4457"/>
              <a:gd name="T11" fmla="*/ 46037 h 103"/>
              <a:gd name="T12" fmla="*/ 7075488 w 4457"/>
              <a:gd name="T13" fmla="*/ 0 h 10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4457"/>
              <a:gd name="T22" fmla="*/ 0 h 103"/>
              <a:gd name="T23" fmla="*/ 4457 w 4457"/>
              <a:gd name="T24" fmla="*/ 103 h 103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4457" h="103">
                <a:moveTo>
                  <a:pt x="0" y="10"/>
                </a:moveTo>
                <a:cubicBezTo>
                  <a:pt x="105" y="5"/>
                  <a:pt x="210" y="1"/>
                  <a:pt x="350" y="10"/>
                </a:cubicBezTo>
                <a:cubicBezTo>
                  <a:pt x="490" y="19"/>
                  <a:pt x="591" y="53"/>
                  <a:pt x="841" y="67"/>
                </a:cubicBezTo>
                <a:cubicBezTo>
                  <a:pt x="1091" y="81"/>
                  <a:pt x="1470" y="103"/>
                  <a:pt x="1851" y="95"/>
                </a:cubicBezTo>
                <a:cubicBezTo>
                  <a:pt x="2232" y="87"/>
                  <a:pt x="2766" y="30"/>
                  <a:pt x="3126" y="19"/>
                </a:cubicBezTo>
                <a:cubicBezTo>
                  <a:pt x="3486" y="8"/>
                  <a:pt x="3791" y="32"/>
                  <a:pt x="4013" y="29"/>
                </a:cubicBezTo>
                <a:cubicBezTo>
                  <a:pt x="4235" y="26"/>
                  <a:pt x="4346" y="13"/>
                  <a:pt x="4457" y="0"/>
                </a:cubicBezTo>
              </a:path>
            </a:pathLst>
          </a:custGeom>
          <a:noFill/>
          <a:ln w="38100">
            <a:solidFill>
              <a:srgbClr val="D054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4274611" y="2837061"/>
            <a:ext cx="4042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latin typeface="Candara" panose="020E0502030303020204" pitchFamily="34" charset="0"/>
              </a:rPr>
              <a:t>25°</a:t>
            </a:r>
            <a:endParaRPr lang="en-US" sz="1400" b="1" dirty="0">
              <a:latin typeface="Candara" panose="020E0502030303020204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4212590" y="3809612"/>
            <a:ext cx="415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latin typeface="Candara" panose="020E0502030303020204" pitchFamily="34" charset="0"/>
              </a:rPr>
              <a:t>20°</a:t>
            </a:r>
            <a:endParaRPr lang="en-US" sz="1400" b="1" dirty="0">
              <a:latin typeface="Candara" panose="020E0502030303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624731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Outline</a:t>
            </a: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501650" y="1411288"/>
            <a:ext cx="7061933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465138" indent="-465138">
              <a:spcBef>
                <a:spcPct val="75000"/>
              </a:spcBef>
              <a:buFontTx/>
              <a:buChar char="•"/>
              <a:defRPr/>
            </a:pPr>
            <a:r>
              <a:rPr lang="en-US" sz="3200" dirty="0">
                <a:latin typeface="Tahoma" pitchFamily="34" charset="0"/>
              </a:rPr>
              <a:t>Introduction to Processing </a:t>
            </a:r>
          </a:p>
          <a:p>
            <a:pPr marL="465138" indent="-465138">
              <a:spcBef>
                <a:spcPct val="75000"/>
              </a:spcBef>
              <a:buFontTx/>
              <a:buChar char="•"/>
              <a:defRPr/>
            </a:pPr>
            <a:r>
              <a:rPr lang="en-US" sz="3200" dirty="0">
                <a:latin typeface="Tahoma" pitchFamily="34" charset="0"/>
              </a:rPr>
              <a:t>Basics of a Stacked Seismic Section</a:t>
            </a:r>
          </a:p>
          <a:p>
            <a:pPr marL="465138" indent="-465138">
              <a:spcBef>
                <a:spcPct val="75000"/>
              </a:spcBef>
              <a:buFontTx/>
              <a:buChar char="•"/>
              <a:defRPr/>
            </a:pPr>
            <a:r>
              <a:rPr lang="en-US" sz="3200" dirty="0">
                <a:latin typeface="Tahoma" pitchFamily="34" charset="0"/>
              </a:rPr>
              <a:t>Pre-Stack Processing Steps</a:t>
            </a:r>
          </a:p>
          <a:p>
            <a:pPr marL="465138" indent="-465138">
              <a:spcBef>
                <a:spcPct val="75000"/>
              </a:spcBef>
              <a:buFontTx/>
              <a:buChar char="•"/>
              <a:defRPr/>
            </a:pPr>
            <a:r>
              <a:rPr lang="en-US" sz="3200" dirty="0">
                <a:latin typeface="Tahoma" pitchFamily="34" charset="0"/>
              </a:rPr>
              <a:t>Seismic Migration</a:t>
            </a:r>
          </a:p>
          <a:p>
            <a:pPr marL="465138" indent="-465138">
              <a:spcBef>
                <a:spcPct val="75000"/>
              </a:spcBef>
              <a:buFontTx/>
              <a:buChar char="•"/>
              <a:defRPr/>
            </a:pPr>
            <a:endParaRPr lang="en-US" sz="3200" dirty="0"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29766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8" name="Rectangle 7"/>
          <p:cNvSpPr>
            <a:spLocks noGrp="1" noChangeArrowheads="1"/>
          </p:cNvSpPr>
          <p:nvPr>
            <p:ph type="title"/>
          </p:nvPr>
        </p:nvSpPr>
        <p:spPr>
          <a:xfrm>
            <a:off x="381000" y="0"/>
            <a:ext cx="8493125" cy="762000"/>
          </a:xfrm>
        </p:spPr>
        <p:txBody>
          <a:bodyPr/>
          <a:lstStyle/>
          <a:p>
            <a:r>
              <a:rPr lang="en-US" altLang="en-US" dirty="0" smtClean="0"/>
              <a:t>Angle Stacks – How They are Created</a:t>
            </a:r>
          </a:p>
        </p:txBody>
      </p:sp>
      <p:sp>
        <p:nvSpPr>
          <p:cNvPr id="26630" name="Text Box 9"/>
          <p:cNvSpPr txBox="1">
            <a:spLocks noChangeArrowheads="1"/>
          </p:cNvSpPr>
          <p:nvPr/>
        </p:nvSpPr>
        <p:spPr bwMode="auto">
          <a:xfrm>
            <a:off x="392113" y="1157288"/>
            <a:ext cx="341471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2000" b="1" dirty="0">
                <a:cs typeface="Arial" panose="020B0604020202020204" pitchFamily="34" charset="0"/>
              </a:rPr>
              <a:t>Raypaths – Identical Angle</a:t>
            </a:r>
          </a:p>
        </p:txBody>
      </p:sp>
      <p:pic>
        <p:nvPicPr>
          <p:cNvPr id="26631" name="Picture 3" descr="compare_mutes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4438" y="1606550"/>
            <a:ext cx="3568700" cy="452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5" name="Text Box 10"/>
          <p:cNvSpPr txBox="1">
            <a:spLocks noChangeArrowheads="1"/>
          </p:cNvSpPr>
          <p:nvPr/>
        </p:nvSpPr>
        <p:spPr bwMode="auto">
          <a:xfrm>
            <a:off x="6070600" y="5110163"/>
            <a:ext cx="804863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400" b="1" dirty="0">
                <a:solidFill>
                  <a:srgbClr val="FF0000"/>
                </a:solidFill>
                <a:cs typeface="Arial" panose="020B0604020202020204" pitchFamily="34" charset="0"/>
              </a:rPr>
              <a:t>Near </a:t>
            </a:r>
          </a:p>
          <a:p>
            <a:pPr algn="ctr" eaLnBrk="1" hangingPunct="1"/>
            <a:r>
              <a:rPr lang="en-US" altLang="en-US" sz="1400" b="1" dirty="0">
                <a:solidFill>
                  <a:srgbClr val="FF0000"/>
                </a:solidFill>
                <a:cs typeface="Arial" panose="020B0604020202020204" pitchFamily="34" charset="0"/>
              </a:rPr>
              <a:t>stack </a:t>
            </a:r>
          </a:p>
          <a:p>
            <a:pPr algn="ctr" eaLnBrk="1" hangingPunct="1"/>
            <a:r>
              <a:rPr lang="en-US" altLang="en-US" sz="1400" b="1" dirty="0">
                <a:solidFill>
                  <a:srgbClr val="FF0000"/>
                </a:solidFill>
                <a:cs typeface="Arial" panose="020B0604020202020204" pitchFamily="34" charset="0"/>
              </a:rPr>
              <a:t>mutes</a:t>
            </a:r>
            <a:endParaRPr lang="en-US" altLang="en-US" sz="1400" b="1" dirty="0">
              <a:solidFill>
                <a:schemeClr val="accent2"/>
              </a:solidFill>
              <a:cs typeface="Arial" panose="020B0604020202020204" pitchFamily="34" charset="0"/>
            </a:endParaRPr>
          </a:p>
        </p:txBody>
      </p:sp>
      <p:grpSp>
        <p:nvGrpSpPr>
          <p:cNvPr id="26636" name="Group 33"/>
          <p:cNvGrpSpPr>
            <a:grpSpLocks/>
          </p:cNvGrpSpPr>
          <p:nvPr/>
        </p:nvGrpSpPr>
        <p:grpSpPr bwMode="auto">
          <a:xfrm>
            <a:off x="393700" y="1636713"/>
            <a:ext cx="3797300" cy="4467225"/>
            <a:chOff x="144" y="805"/>
            <a:chExt cx="2448" cy="2880"/>
          </a:xfrm>
        </p:grpSpPr>
        <p:grpSp>
          <p:nvGrpSpPr>
            <p:cNvPr id="26644" name="Group 11"/>
            <p:cNvGrpSpPr>
              <a:grpSpLocks/>
            </p:cNvGrpSpPr>
            <p:nvPr/>
          </p:nvGrpSpPr>
          <p:grpSpPr bwMode="auto">
            <a:xfrm>
              <a:off x="144" y="805"/>
              <a:ext cx="2448" cy="2880"/>
              <a:chOff x="144" y="805"/>
              <a:chExt cx="2448" cy="2880"/>
            </a:xfrm>
          </p:grpSpPr>
          <p:sp>
            <p:nvSpPr>
              <p:cNvPr id="26661" name="Rectangle 12"/>
              <p:cNvSpPr>
                <a:spLocks noChangeArrowheads="1"/>
              </p:cNvSpPr>
              <p:nvPr/>
            </p:nvSpPr>
            <p:spPr bwMode="auto">
              <a:xfrm>
                <a:off x="144" y="805"/>
                <a:ext cx="2448" cy="2880"/>
              </a:xfrm>
              <a:prstGeom prst="rect">
                <a:avLst/>
              </a:prstGeom>
              <a:solidFill>
                <a:srgbClr val="FBF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endParaRPr lang="en-US" altLang="en-US" dirty="0"/>
              </a:p>
            </p:txBody>
          </p:sp>
          <p:sp>
            <p:nvSpPr>
              <p:cNvPr id="26662" name="Line 13"/>
              <p:cNvSpPr>
                <a:spLocks noChangeShapeType="1"/>
              </p:cNvSpPr>
              <p:nvPr/>
            </p:nvSpPr>
            <p:spPr bwMode="auto">
              <a:xfrm flipH="1">
                <a:off x="144" y="2559"/>
                <a:ext cx="2448" cy="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26663" name="Line 14"/>
              <p:cNvSpPr>
                <a:spLocks noChangeShapeType="1"/>
              </p:cNvSpPr>
              <p:nvPr/>
            </p:nvSpPr>
            <p:spPr bwMode="auto">
              <a:xfrm flipH="1">
                <a:off x="144" y="3341"/>
                <a:ext cx="2448" cy="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26664" name="Line 15"/>
              <p:cNvSpPr>
                <a:spLocks noChangeShapeType="1"/>
              </p:cNvSpPr>
              <p:nvPr/>
            </p:nvSpPr>
            <p:spPr bwMode="auto">
              <a:xfrm flipH="1">
                <a:off x="144" y="949"/>
                <a:ext cx="2448" cy="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</p:grpSp>
        <p:grpSp>
          <p:nvGrpSpPr>
            <p:cNvPr id="26645" name="Group 17"/>
            <p:cNvGrpSpPr>
              <a:grpSpLocks/>
            </p:cNvGrpSpPr>
            <p:nvPr/>
          </p:nvGrpSpPr>
          <p:grpSpPr bwMode="auto">
            <a:xfrm>
              <a:off x="144" y="949"/>
              <a:ext cx="2448" cy="2400"/>
              <a:chOff x="144" y="949"/>
              <a:chExt cx="2448" cy="2400"/>
            </a:xfrm>
          </p:grpSpPr>
          <p:sp>
            <p:nvSpPr>
              <p:cNvPr id="26646" name="Line 18"/>
              <p:cNvSpPr>
                <a:spLocks noChangeShapeType="1"/>
              </p:cNvSpPr>
              <p:nvPr/>
            </p:nvSpPr>
            <p:spPr bwMode="auto">
              <a:xfrm flipH="1">
                <a:off x="144" y="1777"/>
                <a:ext cx="2448" cy="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26647" name="Group 19"/>
              <p:cNvGrpSpPr>
                <a:grpSpLocks/>
              </p:cNvGrpSpPr>
              <p:nvPr/>
            </p:nvGrpSpPr>
            <p:grpSpPr bwMode="auto">
              <a:xfrm>
                <a:off x="1090" y="1773"/>
                <a:ext cx="508" cy="815"/>
                <a:chOff x="1090" y="950"/>
                <a:chExt cx="508" cy="815"/>
              </a:xfrm>
            </p:grpSpPr>
            <p:sp>
              <p:nvSpPr>
                <p:cNvPr id="26659" name="Line 20"/>
                <p:cNvSpPr>
                  <a:spLocks noChangeShapeType="1"/>
                </p:cNvSpPr>
                <p:nvPr/>
              </p:nvSpPr>
              <p:spPr bwMode="auto">
                <a:xfrm flipH="1" flipV="1">
                  <a:off x="1090" y="950"/>
                  <a:ext cx="254" cy="815"/>
                </a:xfrm>
                <a:prstGeom prst="line">
                  <a:avLst/>
                </a:prstGeom>
                <a:noFill/>
                <a:ln w="28575">
                  <a:solidFill>
                    <a:srgbClr val="CC33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26660" name="Line 21"/>
                <p:cNvSpPr>
                  <a:spLocks noChangeShapeType="1"/>
                </p:cNvSpPr>
                <p:nvPr/>
              </p:nvSpPr>
              <p:spPr bwMode="auto">
                <a:xfrm flipV="1">
                  <a:off x="1344" y="975"/>
                  <a:ext cx="254" cy="790"/>
                </a:xfrm>
                <a:prstGeom prst="line">
                  <a:avLst/>
                </a:prstGeom>
                <a:noFill/>
                <a:ln w="28575">
                  <a:solidFill>
                    <a:srgbClr val="CC33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</p:grpSp>
          <p:sp>
            <p:nvSpPr>
              <p:cNvPr id="26648" name="Line 22"/>
              <p:cNvSpPr>
                <a:spLocks noChangeShapeType="1"/>
              </p:cNvSpPr>
              <p:nvPr/>
            </p:nvSpPr>
            <p:spPr bwMode="auto">
              <a:xfrm>
                <a:off x="848" y="950"/>
                <a:ext cx="242" cy="823"/>
              </a:xfrm>
              <a:prstGeom prst="line">
                <a:avLst/>
              </a:prstGeom>
              <a:noFill/>
              <a:ln w="28575">
                <a:solidFill>
                  <a:srgbClr val="CC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26649" name="Line 23"/>
              <p:cNvSpPr>
                <a:spLocks noChangeShapeType="1"/>
              </p:cNvSpPr>
              <p:nvPr/>
            </p:nvSpPr>
            <p:spPr bwMode="auto">
              <a:xfrm flipV="1">
                <a:off x="1598" y="949"/>
                <a:ext cx="322" cy="848"/>
              </a:xfrm>
              <a:prstGeom prst="line">
                <a:avLst/>
              </a:prstGeom>
              <a:noFill/>
              <a:ln w="28575">
                <a:solidFill>
                  <a:srgbClr val="CC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26650" name="Line 24"/>
              <p:cNvSpPr>
                <a:spLocks noChangeShapeType="1"/>
              </p:cNvSpPr>
              <p:nvPr/>
            </p:nvSpPr>
            <p:spPr bwMode="auto">
              <a:xfrm>
                <a:off x="654" y="950"/>
                <a:ext cx="258" cy="815"/>
              </a:xfrm>
              <a:prstGeom prst="line">
                <a:avLst/>
              </a:prstGeom>
              <a:noFill/>
              <a:ln w="28575">
                <a:solidFill>
                  <a:srgbClr val="CC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26651" name="Line 25"/>
              <p:cNvSpPr>
                <a:spLocks noChangeShapeType="1"/>
              </p:cNvSpPr>
              <p:nvPr/>
            </p:nvSpPr>
            <p:spPr bwMode="auto">
              <a:xfrm>
                <a:off x="912" y="1765"/>
                <a:ext cx="192" cy="816"/>
              </a:xfrm>
              <a:prstGeom prst="line">
                <a:avLst/>
              </a:prstGeom>
              <a:noFill/>
              <a:ln w="28575">
                <a:solidFill>
                  <a:srgbClr val="CC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26652" name="Line 26"/>
              <p:cNvSpPr>
                <a:spLocks noChangeShapeType="1"/>
              </p:cNvSpPr>
              <p:nvPr/>
            </p:nvSpPr>
            <p:spPr bwMode="auto">
              <a:xfrm>
                <a:off x="1104" y="2581"/>
                <a:ext cx="240" cy="768"/>
              </a:xfrm>
              <a:prstGeom prst="line">
                <a:avLst/>
              </a:prstGeom>
              <a:noFill/>
              <a:ln w="28575">
                <a:solidFill>
                  <a:srgbClr val="CC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26653" name="Line 27"/>
              <p:cNvSpPr>
                <a:spLocks noChangeShapeType="1"/>
              </p:cNvSpPr>
              <p:nvPr/>
            </p:nvSpPr>
            <p:spPr bwMode="auto">
              <a:xfrm flipV="1">
                <a:off x="1344" y="2581"/>
                <a:ext cx="240" cy="768"/>
              </a:xfrm>
              <a:prstGeom prst="line">
                <a:avLst/>
              </a:prstGeom>
              <a:noFill/>
              <a:ln w="28575">
                <a:solidFill>
                  <a:srgbClr val="CC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26654" name="Line 28"/>
              <p:cNvSpPr>
                <a:spLocks noChangeShapeType="1"/>
              </p:cNvSpPr>
              <p:nvPr/>
            </p:nvSpPr>
            <p:spPr bwMode="auto">
              <a:xfrm flipV="1">
                <a:off x="1584" y="1765"/>
                <a:ext cx="240" cy="816"/>
              </a:xfrm>
              <a:prstGeom prst="line">
                <a:avLst/>
              </a:prstGeom>
              <a:noFill/>
              <a:ln w="28575">
                <a:solidFill>
                  <a:srgbClr val="CC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26655" name="Line 29"/>
              <p:cNvSpPr>
                <a:spLocks noChangeShapeType="1"/>
              </p:cNvSpPr>
              <p:nvPr/>
            </p:nvSpPr>
            <p:spPr bwMode="auto">
              <a:xfrm flipV="1">
                <a:off x="1824" y="975"/>
                <a:ext cx="306" cy="790"/>
              </a:xfrm>
              <a:prstGeom prst="line">
                <a:avLst/>
              </a:prstGeom>
              <a:noFill/>
              <a:ln w="28575">
                <a:solidFill>
                  <a:srgbClr val="CC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grpSp>
            <p:nvGrpSpPr>
              <p:cNvPr id="26656" name="Group 30"/>
              <p:cNvGrpSpPr>
                <a:grpSpLocks/>
              </p:cNvGrpSpPr>
              <p:nvPr/>
            </p:nvGrpSpPr>
            <p:grpSpPr bwMode="auto">
              <a:xfrm>
                <a:off x="1090" y="950"/>
                <a:ext cx="508" cy="815"/>
                <a:chOff x="1090" y="950"/>
                <a:chExt cx="508" cy="815"/>
              </a:xfrm>
            </p:grpSpPr>
            <p:sp>
              <p:nvSpPr>
                <p:cNvPr id="26657" name="Line 31"/>
                <p:cNvSpPr>
                  <a:spLocks noChangeShapeType="1"/>
                </p:cNvSpPr>
                <p:nvPr/>
              </p:nvSpPr>
              <p:spPr bwMode="auto">
                <a:xfrm flipH="1" flipV="1">
                  <a:off x="1090" y="950"/>
                  <a:ext cx="254" cy="815"/>
                </a:xfrm>
                <a:prstGeom prst="line">
                  <a:avLst/>
                </a:prstGeom>
                <a:noFill/>
                <a:ln w="28575">
                  <a:solidFill>
                    <a:srgbClr val="CC33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26658" name="Line 32"/>
                <p:cNvSpPr>
                  <a:spLocks noChangeShapeType="1"/>
                </p:cNvSpPr>
                <p:nvPr/>
              </p:nvSpPr>
              <p:spPr bwMode="auto">
                <a:xfrm flipV="1">
                  <a:off x="1344" y="975"/>
                  <a:ext cx="254" cy="790"/>
                </a:xfrm>
                <a:prstGeom prst="line">
                  <a:avLst/>
                </a:prstGeom>
                <a:noFill/>
                <a:ln w="28575">
                  <a:solidFill>
                    <a:srgbClr val="CC33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</p:grpSp>
        </p:grpSp>
      </p:grpSp>
      <p:sp>
        <p:nvSpPr>
          <p:cNvPr id="26637" name="Text Box 35"/>
          <p:cNvSpPr txBox="1">
            <a:spLocks noChangeArrowheads="1"/>
          </p:cNvSpPr>
          <p:nvPr/>
        </p:nvSpPr>
        <p:spPr bwMode="auto">
          <a:xfrm>
            <a:off x="7907338" y="5003800"/>
            <a:ext cx="77470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400" b="1" dirty="0">
                <a:solidFill>
                  <a:srgbClr val="008000"/>
                </a:solidFill>
                <a:cs typeface="Arial" panose="020B0604020202020204" pitchFamily="34" charset="0"/>
              </a:rPr>
              <a:t>Far </a:t>
            </a:r>
          </a:p>
          <a:p>
            <a:pPr algn="ctr" eaLnBrk="1" hangingPunct="1"/>
            <a:r>
              <a:rPr lang="en-US" altLang="en-US" sz="1400" b="1" dirty="0">
                <a:solidFill>
                  <a:srgbClr val="008000"/>
                </a:solidFill>
                <a:cs typeface="Arial" panose="020B0604020202020204" pitchFamily="34" charset="0"/>
              </a:rPr>
              <a:t>stack </a:t>
            </a:r>
          </a:p>
          <a:p>
            <a:pPr algn="ctr" eaLnBrk="1" hangingPunct="1"/>
            <a:r>
              <a:rPr lang="en-US" altLang="en-US" sz="1400" b="1" dirty="0">
                <a:solidFill>
                  <a:srgbClr val="008000"/>
                </a:solidFill>
                <a:cs typeface="Arial" panose="020B0604020202020204" pitchFamily="34" charset="0"/>
              </a:rPr>
              <a:t>mutes</a:t>
            </a:r>
          </a:p>
        </p:txBody>
      </p:sp>
      <p:sp>
        <p:nvSpPr>
          <p:cNvPr id="26638" name="Freeform 1919"/>
          <p:cNvSpPr>
            <a:spLocks/>
          </p:cNvSpPr>
          <p:nvPr/>
        </p:nvSpPr>
        <p:spPr bwMode="auto">
          <a:xfrm>
            <a:off x="6362700" y="2219325"/>
            <a:ext cx="1647825" cy="3600450"/>
          </a:xfrm>
          <a:custGeom>
            <a:avLst/>
            <a:gdLst>
              <a:gd name="T0" fmla="*/ 0 w 1038"/>
              <a:gd name="T1" fmla="*/ 0 h 2268"/>
              <a:gd name="T2" fmla="*/ 152400 w 1038"/>
              <a:gd name="T3" fmla="*/ 438150 h 2268"/>
              <a:gd name="T4" fmla="*/ 361950 w 1038"/>
              <a:gd name="T5" fmla="*/ 1019175 h 2268"/>
              <a:gd name="T6" fmla="*/ 695325 w 1038"/>
              <a:gd name="T7" fmla="*/ 1543050 h 2268"/>
              <a:gd name="T8" fmla="*/ 1190625 w 1038"/>
              <a:gd name="T9" fmla="*/ 1790700 h 2268"/>
              <a:gd name="T10" fmla="*/ 1533525 w 1038"/>
              <a:gd name="T11" fmla="*/ 1962150 h 2268"/>
              <a:gd name="T12" fmla="*/ 1647825 w 1038"/>
              <a:gd name="T13" fmla="*/ 3600450 h 226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038"/>
              <a:gd name="T22" fmla="*/ 0 h 2268"/>
              <a:gd name="T23" fmla="*/ 1038 w 1038"/>
              <a:gd name="T24" fmla="*/ 2268 h 226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038" h="2268">
                <a:moveTo>
                  <a:pt x="0" y="0"/>
                </a:moveTo>
                <a:lnTo>
                  <a:pt x="96" y="276"/>
                </a:lnTo>
                <a:lnTo>
                  <a:pt x="228" y="642"/>
                </a:lnTo>
                <a:lnTo>
                  <a:pt x="438" y="972"/>
                </a:lnTo>
                <a:lnTo>
                  <a:pt x="750" y="1128"/>
                </a:lnTo>
                <a:lnTo>
                  <a:pt x="966" y="1236"/>
                </a:lnTo>
                <a:lnTo>
                  <a:pt x="1038" y="2268"/>
                </a:lnTo>
              </a:path>
            </a:pathLst>
          </a:custGeom>
          <a:noFill/>
          <a:ln w="38100">
            <a:solidFill>
              <a:srgbClr val="008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6639" name="Freeform 1920"/>
          <p:cNvSpPr>
            <a:spLocks/>
          </p:cNvSpPr>
          <p:nvPr/>
        </p:nvSpPr>
        <p:spPr bwMode="auto">
          <a:xfrm>
            <a:off x="6934200" y="2200275"/>
            <a:ext cx="1600200" cy="1924050"/>
          </a:xfrm>
          <a:custGeom>
            <a:avLst/>
            <a:gdLst>
              <a:gd name="T0" fmla="*/ 0 w 1008"/>
              <a:gd name="T1" fmla="*/ 0 h 1212"/>
              <a:gd name="T2" fmla="*/ 161925 w 1008"/>
              <a:gd name="T3" fmla="*/ 628650 h 1212"/>
              <a:gd name="T4" fmla="*/ 209550 w 1008"/>
              <a:gd name="T5" fmla="*/ 942975 h 1212"/>
              <a:gd name="T6" fmla="*/ 438150 w 1008"/>
              <a:gd name="T7" fmla="*/ 1266825 h 1212"/>
              <a:gd name="T8" fmla="*/ 714375 w 1008"/>
              <a:gd name="T9" fmla="*/ 1581150 h 1212"/>
              <a:gd name="T10" fmla="*/ 1600200 w 1008"/>
              <a:gd name="T11" fmla="*/ 1924050 h 121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008"/>
              <a:gd name="T19" fmla="*/ 0 h 1212"/>
              <a:gd name="T20" fmla="*/ 1008 w 1008"/>
              <a:gd name="T21" fmla="*/ 1212 h 121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08" h="1212">
                <a:moveTo>
                  <a:pt x="0" y="0"/>
                </a:moveTo>
                <a:lnTo>
                  <a:pt x="102" y="396"/>
                </a:lnTo>
                <a:lnTo>
                  <a:pt x="132" y="594"/>
                </a:lnTo>
                <a:lnTo>
                  <a:pt x="276" y="798"/>
                </a:lnTo>
                <a:lnTo>
                  <a:pt x="450" y="996"/>
                </a:lnTo>
                <a:lnTo>
                  <a:pt x="1008" y="1212"/>
                </a:lnTo>
              </a:path>
            </a:pathLst>
          </a:custGeom>
          <a:noFill/>
          <a:ln w="38100">
            <a:solidFill>
              <a:srgbClr val="008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6640" name="Freeform 1921"/>
          <p:cNvSpPr>
            <a:spLocks/>
          </p:cNvSpPr>
          <p:nvPr/>
        </p:nvSpPr>
        <p:spPr bwMode="auto">
          <a:xfrm>
            <a:off x="5581650" y="2209800"/>
            <a:ext cx="600075" cy="3638550"/>
          </a:xfrm>
          <a:custGeom>
            <a:avLst/>
            <a:gdLst>
              <a:gd name="T0" fmla="*/ 0 w 378"/>
              <a:gd name="T1" fmla="*/ 0 h 2292"/>
              <a:gd name="T2" fmla="*/ 238125 w 378"/>
              <a:gd name="T3" fmla="*/ 1590675 h 2292"/>
              <a:gd name="T4" fmla="*/ 533400 w 378"/>
              <a:gd name="T5" fmla="*/ 1981200 h 2292"/>
              <a:gd name="T6" fmla="*/ 600075 w 378"/>
              <a:gd name="T7" fmla="*/ 3638550 h 2292"/>
              <a:gd name="T8" fmla="*/ 0 60000 65536"/>
              <a:gd name="T9" fmla="*/ 0 60000 65536"/>
              <a:gd name="T10" fmla="*/ 0 60000 65536"/>
              <a:gd name="T11" fmla="*/ 0 60000 65536"/>
              <a:gd name="T12" fmla="*/ 0 w 378"/>
              <a:gd name="T13" fmla="*/ 0 h 2292"/>
              <a:gd name="T14" fmla="*/ 378 w 378"/>
              <a:gd name="T15" fmla="*/ 2292 h 229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78" h="2292">
                <a:moveTo>
                  <a:pt x="0" y="0"/>
                </a:moveTo>
                <a:lnTo>
                  <a:pt x="150" y="1002"/>
                </a:lnTo>
                <a:lnTo>
                  <a:pt x="336" y="1248"/>
                </a:lnTo>
                <a:lnTo>
                  <a:pt x="378" y="2292"/>
                </a:lnTo>
              </a:path>
            </a:pathLst>
          </a:cu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6641" name="Freeform 1922"/>
          <p:cNvSpPr>
            <a:spLocks/>
          </p:cNvSpPr>
          <p:nvPr/>
        </p:nvSpPr>
        <p:spPr bwMode="auto">
          <a:xfrm>
            <a:off x="5895975" y="2228850"/>
            <a:ext cx="800100" cy="3600450"/>
          </a:xfrm>
          <a:custGeom>
            <a:avLst/>
            <a:gdLst>
              <a:gd name="T0" fmla="*/ 0 w 504"/>
              <a:gd name="T1" fmla="*/ 0 h 2268"/>
              <a:gd name="T2" fmla="*/ 438150 w 504"/>
              <a:gd name="T3" fmla="*/ 1533525 h 2268"/>
              <a:gd name="T4" fmla="*/ 752475 w 504"/>
              <a:gd name="T5" fmla="*/ 2009775 h 2268"/>
              <a:gd name="T6" fmla="*/ 800100 w 504"/>
              <a:gd name="T7" fmla="*/ 3600450 h 2268"/>
              <a:gd name="T8" fmla="*/ 0 60000 65536"/>
              <a:gd name="T9" fmla="*/ 0 60000 65536"/>
              <a:gd name="T10" fmla="*/ 0 60000 65536"/>
              <a:gd name="T11" fmla="*/ 0 60000 65536"/>
              <a:gd name="T12" fmla="*/ 0 w 504"/>
              <a:gd name="T13" fmla="*/ 0 h 2268"/>
              <a:gd name="T14" fmla="*/ 504 w 504"/>
              <a:gd name="T15" fmla="*/ 2268 h 226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04" h="2268">
                <a:moveTo>
                  <a:pt x="0" y="0"/>
                </a:moveTo>
                <a:lnTo>
                  <a:pt x="276" y="966"/>
                </a:lnTo>
                <a:lnTo>
                  <a:pt x="474" y="1266"/>
                </a:lnTo>
                <a:lnTo>
                  <a:pt x="504" y="2268"/>
                </a:lnTo>
              </a:path>
            </a:pathLst>
          </a:cu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6642" name="Text Box 1923"/>
          <p:cNvSpPr txBox="1">
            <a:spLocks noChangeArrowheads="1"/>
          </p:cNvSpPr>
          <p:nvPr/>
        </p:nvSpPr>
        <p:spPr bwMode="auto">
          <a:xfrm>
            <a:off x="4918075" y="1174750"/>
            <a:ext cx="369728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2000" b="1" dirty="0">
                <a:cs typeface="Arial" panose="020B0604020202020204" pitchFamily="34" charset="0"/>
              </a:rPr>
              <a:t>Contours of Reflection Angle</a:t>
            </a:r>
          </a:p>
        </p:txBody>
      </p:sp>
      <p:sp>
        <p:nvSpPr>
          <p:cNvPr id="26643" name="AutoShape 16"/>
          <p:cNvSpPr>
            <a:spLocks noChangeArrowheads="1"/>
          </p:cNvSpPr>
          <p:nvPr/>
        </p:nvSpPr>
        <p:spPr bwMode="auto">
          <a:xfrm>
            <a:off x="2857500" y="5105400"/>
            <a:ext cx="2197100" cy="793750"/>
          </a:xfrm>
          <a:prstGeom prst="wedgeRoundRectCallout">
            <a:avLst>
              <a:gd name="adj1" fmla="val 83741"/>
              <a:gd name="adj2" fmla="val -171398"/>
              <a:gd name="adj3" fmla="val 16667"/>
            </a:avLst>
          </a:prstGeom>
          <a:solidFill>
            <a:srgbClr val="4D4D4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30000"/>
              </a:spcBef>
            </a:pPr>
            <a:r>
              <a:rPr lang="en-US" altLang="en-US" sz="1400" b="1" dirty="0">
                <a:solidFill>
                  <a:schemeClr val="bg1"/>
                </a:solidFill>
                <a:cs typeface="Arial" panose="020B0604020202020204" pitchFamily="34" charset="0"/>
              </a:rPr>
              <a:t>A velocity model must be available to create these contours</a:t>
            </a:r>
          </a:p>
          <a:p>
            <a:pPr algn="ctr" eaLnBrk="1" hangingPunct="1"/>
            <a:endParaRPr lang="en-US" altLang="en-US" sz="1400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26629" name="Text Box 8"/>
          <p:cNvSpPr txBox="1">
            <a:spLocks noChangeArrowheads="1"/>
          </p:cNvSpPr>
          <p:nvPr/>
        </p:nvSpPr>
        <p:spPr bwMode="auto">
          <a:xfrm>
            <a:off x="7301015" y="2398692"/>
            <a:ext cx="1638992" cy="5847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600" dirty="0">
                <a:cs typeface="Arial" panose="020B0604020202020204" pitchFamily="34" charset="0"/>
              </a:rPr>
              <a:t>Constant Angle Contours</a:t>
            </a:r>
            <a:endParaRPr lang="en-US" altLang="en-US" sz="1600" dirty="0"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26632" name="Text Box 4"/>
          <p:cNvSpPr txBox="1">
            <a:spLocks noChangeArrowheads="1"/>
          </p:cNvSpPr>
          <p:nvPr/>
        </p:nvSpPr>
        <p:spPr bwMode="auto">
          <a:xfrm>
            <a:off x="6057900" y="4433888"/>
            <a:ext cx="753732" cy="338554"/>
          </a:xfrm>
          <a:prstGeom prst="rect">
            <a:avLst/>
          </a:prstGeom>
          <a:solidFill>
            <a:srgbClr val="FFFFCC"/>
          </a:solidFill>
          <a:ln>
            <a:noFill/>
          </a:ln>
          <a:extLst/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 b="1" dirty="0">
                <a:solidFill>
                  <a:srgbClr val="FF0000"/>
                </a:solidFill>
                <a:cs typeface="Arial" panose="020B0604020202020204" pitchFamily="34" charset="0"/>
              </a:rPr>
              <a:t>N</a:t>
            </a:r>
            <a:r>
              <a:rPr lang="en-US" altLang="en-US" sz="1600" b="1" dirty="0" smtClean="0">
                <a:solidFill>
                  <a:srgbClr val="FF0000"/>
                </a:solidFill>
                <a:cs typeface="Arial" panose="020B0604020202020204" pitchFamily="34" charset="0"/>
              </a:rPr>
              <a:t>ears</a:t>
            </a:r>
            <a:endParaRPr lang="en-US" altLang="en-US" sz="1600" b="1" dirty="0"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  <p:sp>
        <p:nvSpPr>
          <p:cNvPr id="26634" name="Text Box 6"/>
          <p:cNvSpPr txBox="1">
            <a:spLocks noChangeArrowheads="1"/>
          </p:cNvSpPr>
          <p:nvPr/>
        </p:nvSpPr>
        <p:spPr bwMode="auto">
          <a:xfrm>
            <a:off x="6973888" y="4424363"/>
            <a:ext cx="652743" cy="338554"/>
          </a:xfrm>
          <a:prstGeom prst="rect">
            <a:avLst/>
          </a:prstGeom>
          <a:solidFill>
            <a:srgbClr val="FFFFCC"/>
          </a:solidFill>
          <a:ln>
            <a:noFill/>
          </a:ln>
          <a:extLst/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 b="1" dirty="0" smtClean="0">
                <a:solidFill>
                  <a:srgbClr val="000000"/>
                </a:solidFill>
                <a:cs typeface="Arial" panose="020B0604020202020204" pitchFamily="34" charset="0"/>
              </a:rPr>
              <a:t>Mids</a:t>
            </a:r>
            <a:endParaRPr lang="en-US" altLang="en-US" sz="1600" b="1" dirty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26633" name="Text Box 5"/>
          <p:cNvSpPr txBox="1">
            <a:spLocks noChangeArrowheads="1"/>
          </p:cNvSpPr>
          <p:nvPr/>
        </p:nvSpPr>
        <p:spPr bwMode="auto">
          <a:xfrm>
            <a:off x="7935913" y="4424363"/>
            <a:ext cx="617477" cy="338554"/>
          </a:xfrm>
          <a:prstGeom prst="rect">
            <a:avLst/>
          </a:prstGeom>
          <a:solidFill>
            <a:srgbClr val="FFFFCC"/>
          </a:solidFill>
          <a:ln>
            <a:noFill/>
          </a:ln>
          <a:extLst/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 b="1" dirty="0">
                <a:solidFill>
                  <a:srgbClr val="008000"/>
                </a:solidFill>
                <a:cs typeface="Arial" panose="020B0604020202020204" pitchFamily="34" charset="0"/>
              </a:rPr>
              <a:t>F</a:t>
            </a:r>
            <a:r>
              <a:rPr lang="en-US" altLang="en-US" sz="1600" b="1" dirty="0" smtClean="0">
                <a:solidFill>
                  <a:srgbClr val="008000"/>
                </a:solidFill>
                <a:cs typeface="Arial" panose="020B0604020202020204" pitchFamily="34" charset="0"/>
              </a:rPr>
              <a:t>ars</a:t>
            </a:r>
            <a:endParaRPr lang="en-US" altLang="en-US" sz="2000" b="1" dirty="0">
              <a:solidFill>
                <a:srgbClr val="008000"/>
              </a:solidFill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755337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Near and Far Angle Stacks</a:t>
            </a:r>
          </a:p>
        </p:txBody>
      </p:sp>
      <p:pic>
        <p:nvPicPr>
          <p:cNvPr id="27657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1100" y="1431925"/>
            <a:ext cx="2051050" cy="265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8" name="Freeform 10"/>
          <p:cNvSpPr>
            <a:spLocks/>
          </p:cNvSpPr>
          <p:nvPr/>
        </p:nvSpPr>
        <p:spPr bwMode="auto">
          <a:xfrm>
            <a:off x="3954463" y="1611313"/>
            <a:ext cx="280987" cy="2452687"/>
          </a:xfrm>
          <a:custGeom>
            <a:avLst/>
            <a:gdLst>
              <a:gd name="T0" fmla="*/ 0 w 177"/>
              <a:gd name="T1" fmla="*/ 0 h 2088"/>
              <a:gd name="T2" fmla="*/ 55562 w 177"/>
              <a:gd name="T3" fmla="*/ 520374 h 2088"/>
              <a:gd name="T4" fmla="*/ 109537 w 177"/>
              <a:gd name="T5" fmla="*/ 1364953 h 2088"/>
              <a:gd name="T6" fmla="*/ 155575 w 177"/>
              <a:gd name="T7" fmla="*/ 1858309 h 2088"/>
              <a:gd name="T8" fmla="*/ 280987 w 177"/>
              <a:gd name="T9" fmla="*/ 2452687 h 208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77"/>
              <a:gd name="T16" fmla="*/ 0 h 2088"/>
              <a:gd name="T17" fmla="*/ 177 w 177"/>
              <a:gd name="T18" fmla="*/ 2088 h 208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77" h="2088">
                <a:moveTo>
                  <a:pt x="0" y="0"/>
                </a:moveTo>
                <a:cubicBezTo>
                  <a:pt x="5" y="74"/>
                  <a:pt x="23" y="249"/>
                  <a:pt x="35" y="443"/>
                </a:cubicBezTo>
                <a:cubicBezTo>
                  <a:pt x="46" y="637"/>
                  <a:pt x="59" y="973"/>
                  <a:pt x="69" y="1162"/>
                </a:cubicBezTo>
                <a:cubicBezTo>
                  <a:pt x="80" y="1352"/>
                  <a:pt x="80" y="1428"/>
                  <a:pt x="98" y="1582"/>
                </a:cubicBezTo>
                <a:cubicBezTo>
                  <a:pt x="116" y="1736"/>
                  <a:pt x="161" y="1983"/>
                  <a:pt x="177" y="2088"/>
                </a:cubicBezTo>
              </a:path>
            </a:pathLst>
          </a:custGeom>
          <a:noFill/>
          <a:ln w="57150">
            <a:solidFill>
              <a:srgbClr val="FF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7659" name="Freeform 11"/>
          <p:cNvSpPr>
            <a:spLocks/>
          </p:cNvSpPr>
          <p:nvPr/>
        </p:nvSpPr>
        <p:spPr bwMode="auto">
          <a:xfrm>
            <a:off x="4184650" y="1600200"/>
            <a:ext cx="460375" cy="2457450"/>
          </a:xfrm>
          <a:custGeom>
            <a:avLst/>
            <a:gdLst>
              <a:gd name="T0" fmla="*/ 0 w 290"/>
              <a:gd name="T1" fmla="*/ 0 h 1548"/>
              <a:gd name="T2" fmla="*/ 42862 w 290"/>
              <a:gd name="T3" fmla="*/ 568325 h 1548"/>
              <a:gd name="T4" fmla="*/ 139700 w 290"/>
              <a:gd name="T5" fmla="*/ 1219200 h 1548"/>
              <a:gd name="T6" fmla="*/ 287337 w 290"/>
              <a:gd name="T7" fmla="*/ 1893888 h 1548"/>
              <a:gd name="T8" fmla="*/ 460375 w 290"/>
              <a:gd name="T9" fmla="*/ 2457450 h 154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90"/>
              <a:gd name="T16" fmla="*/ 0 h 1548"/>
              <a:gd name="T17" fmla="*/ 290 w 290"/>
              <a:gd name="T18" fmla="*/ 1548 h 154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90" h="1548">
                <a:moveTo>
                  <a:pt x="0" y="0"/>
                </a:moveTo>
                <a:cubicBezTo>
                  <a:pt x="4" y="60"/>
                  <a:pt x="12" y="230"/>
                  <a:pt x="27" y="358"/>
                </a:cubicBezTo>
                <a:cubicBezTo>
                  <a:pt x="42" y="486"/>
                  <a:pt x="62" y="629"/>
                  <a:pt x="88" y="768"/>
                </a:cubicBezTo>
                <a:cubicBezTo>
                  <a:pt x="114" y="907"/>
                  <a:pt x="147" y="1063"/>
                  <a:pt x="181" y="1193"/>
                </a:cubicBezTo>
                <a:cubicBezTo>
                  <a:pt x="215" y="1323"/>
                  <a:pt x="267" y="1474"/>
                  <a:pt x="290" y="1548"/>
                </a:cubicBezTo>
              </a:path>
            </a:pathLst>
          </a:custGeom>
          <a:noFill/>
          <a:ln w="57150">
            <a:solidFill>
              <a:srgbClr val="FF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7660" name="Freeform 12"/>
          <p:cNvSpPr>
            <a:spLocks/>
          </p:cNvSpPr>
          <p:nvPr/>
        </p:nvSpPr>
        <p:spPr bwMode="auto">
          <a:xfrm>
            <a:off x="4573588" y="1600200"/>
            <a:ext cx="885825" cy="1704975"/>
          </a:xfrm>
          <a:custGeom>
            <a:avLst/>
            <a:gdLst>
              <a:gd name="T0" fmla="*/ 0 w 558"/>
              <a:gd name="T1" fmla="*/ 0 h 1074"/>
              <a:gd name="T2" fmla="*/ 82550 w 558"/>
              <a:gd name="T3" fmla="*/ 554037 h 1074"/>
              <a:gd name="T4" fmla="*/ 290512 w 558"/>
              <a:gd name="T5" fmla="*/ 1052512 h 1074"/>
              <a:gd name="T6" fmla="*/ 469900 w 558"/>
              <a:gd name="T7" fmla="*/ 1371600 h 1074"/>
              <a:gd name="T8" fmla="*/ 885825 w 558"/>
              <a:gd name="T9" fmla="*/ 1704975 h 107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58"/>
              <a:gd name="T16" fmla="*/ 0 h 1074"/>
              <a:gd name="T17" fmla="*/ 558 w 558"/>
              <a:gd name="T18" fmla="*/ 1074 h 107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58" h="1074">
                <a:moveTo>
                  <a:pt x="0" y="0"/>
                </a:moveTo>
                <a:cubicBezTo>
                  <a:pt x="9" y="58"/>
                  <a:pt x="22" y="239"/>
                  <a:pt x="52" y="349"/>
                </a:cubicBezTo>
                <a:cubicBezTo>
                  <a:pt x="82" y="459"/>
                  <a:pt x="142" y="577"/>
                  <a:pt x="183" y="663"/>
                </a:cubicBezTo>
                <a:cubicBezTo>
                  <a:pt x="224" y="749"/>
                  <a:pt x="234" y="796"/>
                  <a:pt x="296" y="864"/>
                </a:cubicBezTo>
                <a:cubicBezTo>
                  <a:pt x="358" y="932"/>
                  <a:pt x="504" y="1030"/>
                  <a:pt x="558" y="1074"/>
                </a:cubicBezTo>
              </a:path>
            </a:pathLst>
          </a:custGeom>
          <a:noFill/>
          <a:ln w="57150">
            <a:solidFill>
              <a:srgbClr val="008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7661" name="Freeform 13"/>
          <p:cNvSpPr>
            <a:spLocks/>
          </p:cNvSpPr>
          <p:nvPr/>
        </p:nvSpPr>
        <p:spPr bwMode="auto">
          <a:xfrm>
            <a:off x="4808538" y="1628775"/>
            <a:ext cx="679450" cy="1412875"/>
          </a:xfrm>
          <a:custGeom>
            <a:avLst/>
            <a:gdLst>
              <a:gd name="T0" fmla="*/ 0 w 428"/>
              <a:gd name="T1" fmla="*/ 0 h 890"/>
              <a:gd name="T2" fmla="*/ 55563 w 428"/>
              <a:gd name="T3" fmla="*/ 331788 h 890"/>
              <a:gd name="T4" fmla="*/ 152400 w 428"/>
              <a:gd name="T5" fmla="*/ 622300 h 890"/>
              <a:gd name="T6" fmla="*/ 277813 w 428"/>
              <a:gd name="T7" fmla="*/ 927100 h 890"/>
              <a:gd name="T8" fmla="*/ 415925 w 428"/>
              <a:gd name="T9" fmla="*/ 1204913 h 890"/>
              <a:gd name="T10" fmla="*/ 679450 w 428"/>
              <a:gd name="T11" fmla="*/ 1412875 h 89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28"/>
              <a:gd name="T19" fmla="*/ 0 h 890"/>
              <a:gd name="T20" fmla="*/ 428 w 428"/>
              <a:gd name="T21" fmla="*/ 890 h 89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28" h="890">
                <a:moveTo>
                  <a:pt x="0" y="0"/>
                </a:moveTo>
                <a:cubicBezTo>
                  <a:pt x="6" y="35"/>
                  <a:pt x="19" y="144"/>
                  <a:pt x="35" y="209"/>
                </a:cubicBezTo>
                <a:cubicBezTo>
                  <a:pt x="51" y="274"/>
                  <a:pt x="73" y="330"/>
                  <a:pt x="96" y="392"/>
                </a:cubicBezTo>
                <a:cubicBezTo>
                  <a:pt x="119" y="454"/>
                  <a:pt x="147" y="523"/>
                  <a:pt x="175" y="584"/>
                </a:cubicBezTo>
                <a:cubicBezTo>
                  <a:pt x="203" y="645"/>
                  <a:pt x="220" y="708"/>
                  <a:pt x="262" y="759"/>
                </a:cubicBezTo>
                <a:cubicBezTo>
                  <a:pt x="304" y="810"/>
                  <a:pt x="394" y="863"/>
                  <a:pt x="428" y="890"/>
                </a:cubicBezTo>
              </a:path>
            </a:pathLst>
          </a:custGeom>
          <a:noFill/>
          <a:ln w="57150">
            <a:solidFill>
              <a:srgbClr val="008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7662" name="Text Box 14"/>
          <p:cNvSpPr txBox="1">
            <a:spLocks noChangeArrowheads="1"/>
          </p:cNvSpPr>
          <p:nvPr/>
        </p:nvSpPr>
        <p:spPr bwMode="auto">
          <a:xfrm>
            <a:off x="3914775" y="4122738"/>
            <a:ext cx="1041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400" b="1" i="1" dirty="0">
                <a:cs typeface="Arial" panose="020B0604020202020204" pitchFamily="34" charset="0"/>
              </a:rPr>
              <a:t>Near Mute</a:t>
            </a:r>
            <a:endParaRPr lang="en-US" altLang="en-US" sz="3600" b="1" i="1" dirty="0">
              <a:cs typeface="Arial" panose="020B0604020202020204" pitchFamily="34" charset="0"/>
            </a:endParaRPr>
          </a:p>
        </p:txBody>
      </p:sp>
      <p:sp>
        <p:nvSpPr>
          <p:cNvPr id="27663" name="Text Box 15"/>
          <p:cNvSpPr txBox="1">
            <a:spLocks noChangeArrowheads="1"/>
          </p:cNvSpPr>
          <p:nvPr/>
        </p:nvSpPr>
        <p:spPr bwMode="auto">
          <a:xfrm>
            <a:off x="5527675" y="3003550"/>
            <a:ext cx="922338" cy="304800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400" b="1" i="1" dirty="0">
                <a:solidFill>
                  <a:schemeClr val="bg1"/>
                </a:solidFill>
                <a:cs typeface="Arial" panose="020B0604020202020204" pitchFamily="34" charset="0"/>
              </a:rPr>
              <a:t>Far Mute</a:t>
            </a:r>
            <a:endParaRPr lang="en-US" altLang="en-US" sz="3600" b="1" i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27664" name="Text Box 16"/>
          <p:cNvSpPr txBox="1">
            <a:spLocks noChangeArrowheads="1"/>
          </p:cNvSpPr>
          <p:nvPr/>
        </p:nvSpPr>
        <p:spPr bwMode="auto">
          <a:xfrm>
            <a:off x="2490788" y="1042988"/>
            <a:ext cx="4138612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800" b="1" dirty="0">
                <a:cs typeface="Arial" panose="020B0604020202020204" pitchFamily="34" charset="0"/>
              </a:rPr>
              <a:t>NMO corrected </a:t>
            </a:r>
            <a:r>
              <a:rPr lang="en-US" altLang="en-US" sz="1800" b="1" dirty="0" smtClean="0">
                <a:cs typeface="Arial" panose="020B0604020202020204" pitchFamily="34" charset="0"/>
              </a:rPr>
              <a:t>CMP </a:t>
            </a:r>
            <a:r>
              <a:rPr lang="en-US" altLang="en-US" sz="1800" b="1" dirty="0">
                <a:cs typeface="Arial" panose="020B0604020202020204" pitchFamily="34" charset="0"/>
              </a:rPr>
              <a:t>Gather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581025" y="2951163"/>
            <a:ext cx="3706813" cy="3368675"/>
            <a:chOff x="581025" y="2951163"/>
            <a:chExt cx="3706813" cy="3368675"/>
          </a:xfrm>
        </p:grpSpPr>
        <p:pic>
          <p:nvPicPr>
            <p:cNvPr id="27654" name="Picture 5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1025" y="3582988"/>
              <a:ext cx="2057400" cy="2736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6" name="Text Box 7"/>
            <p:cNvSpPr txBox="1">
              <a:spLocks noChangeArrowheads="1"/>
            </p:cNvSpPr>
            <p:nvPr/>
          </p:nvSpPr>
          <p:spPr bwMode="auto">
            <a:xfrm>
              <a:off x="785813" y="2951163"/>
              <a:ext cx="1698625" cy="641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800" b="1" dirty="0">
                  <a:cs typeface="Arial" panose="020B0604020202020204" pitchFamily="34" charset="0"/>
                </a:rPr>
                <a:t>Near Angle Mute</a:t>
              </a:r>
            </a:p>
          </p:txBody>
        </p:sp>
        <p:sp>
          <p:nvSpPr>
            <p:cNvPr id="27665" name="Freeform 18"/>
            <p:cNvSpPr>
              <a:spLocks/>
            </p:cNvSpPr>
            <p:nvPr/>
          </p:nvSpPr>
          <p:spPr bwMode="auto">
            <a:xfrm>
              <a:off x="1679575" y="3432175"/>
              <a:ext cx="2608263" cy="1739900"/>
            </a:xfrm>
            <a:custGeom>
              <a:avLst/>
              <a:gdLst>
                <a:gd name="T0" fmla="*/ 2608263 w 1643"/>
                <a:gd name="T1" fmla="*/ 0 h 1096"/>
                <a:gd name="T2" fmla="*/ 1917701 w 1643"/>
                <a:gd name="T3" fmla="*/ 1004887 h 1096"/>
                <a:gd name="T4" fmla="*/ 0 w 1643"/>
                <a:gd name="T5" fmla="*/ 1739900 h 1096"/>
                <a:gd name="T6" fmla="*/ 0 60000 65536"/>
                <a:gd name="T7" fmla="*/ 0 60000 65536"/>
                <a:gd name="T8" fmla="*/ 0 60000 65536"/>
                <a:gd name="T9" fmla="*/ 0 w 1643"/>
                <a:gd name="T10" fmla="*/ 0 h 1096"/>
                <a:gd name="T11" fmla="*/ 1643 w 1643"/>
                <a:gd name="T12" fmla="*/ 1096 h 109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43" h="1096">
                  <a:moveTo>
                    <a:pt x="1643" y="0"/>
                  </a:moveTo>
                  <a:cubicBezTo>
                    <a:pt x="1562" y="225"/>
                    <a:pt x="1482" y="450"/>
                    <a:pt x="1208" y="633"/>
                  </a:cubicBezTo>
                  <a:cubicBezTo>
                    <a:pt x="934" y="816"/>
                    <a:pt x="467" y="956"/>
                    <a:pt x="0" y="1096"/>
                  </a:cubicBezTo>
                </a:path>
              </a:pathLst>
            </a:custGeom>
            <a:noFill/>
            <a:ln w="76200">
              <a:solidFill>
                <a:srgbClr val="FFFF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5026025" y="2817813"/>
            <a:ext cx="3549650" cy="3576637"/>
            <a:chOff x="5026025" y="2817813"/>
            <a:chExt cx="3549650" cy="3576637"/>
          </a:xfrm>
        </p:grpSpPr>
        <p:sp>
          <p:nvSpPr>
            <p:cNvPr id="27653" name="Text Box 4"/>
            <p:cNvSpPr txBox="1">
              <a:spLocks noChangeArrowheads="1"/>
            </p:cNvSpPr>
            <p:nvPr/>
          </p:nvSpPr>
          <p:spPr bwMode="auto">
            <a:xfrm>
              <a:off x="6792913" y="2951163"/>
              <a:ext cx="1516062" cy="641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800" b="1" dirty="0">
                  <a:cs typeface="Arial" panose="020B0604020202020204" pitchFamily="34" charset="0"/>
                </a:rPr>
                <a:t>Far Angle Mute</a:t>
              </a:r>
            </a:p>
          </p:txBody>
        </p:sp>
        <p:pic>
          <p:nvPicPr>
            <p:cNvPr id="27655" name="Picture 6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34150" y="3582988"/>
              <a:ext cx="2041525" cy="28114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66" name="Freeform 19"/>
            <p:cNvSpPr>
              <a:spLocks/>
            </p:cNvSpPr>
            <p:nvPr/>
          </p:nvSpPr>
          <p:spPr bwMode="auto">
            <a:xfrm flipH="1">
              <a:off x="5026025" y="2817813"/>
              <a:ext cx="2173288" cy="2354262"/>
            </a:xfrm>
            <a:custGeom>
              <a:avLst/>
              <a:gdLst>
                <a:gd name="T0" fmla="*/ 2173288 w 1643"/>
                <a:gd name="T1" fmla="*/ 0 h 1096"/>
                <a:gd name="T2" fmla="*/ 1597889 w 1643"/>
                <a:gd name="T3" fmla="*/ 1359715 h 1096"/>
                <a:gd name="T4" fmla="*/ 0 w 1643"/>
                <a:gd name="T5" fmla="*/ 2354262 h 1096"/>
                <a:gd name="T6" fmla="*/ 0 60000 65536"/>
                <a:gd name="T7" fmla="*/ 0 60000 65536"/>
                <a:gd name="T8" fmla="*/ 0 60000 65536"/>
                <a:gd name="T9" fmla="*/ 0 w 1643"/>
                <a:gd name="T10" fmla="*/ 0 h 1096"/>
                <a:gd name="T11" fmla="*/ 1643 w 1643"/>
                <a:gd name="T12" fmla="*/ 1096 h 109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43" h="1096">
                  <a:moveTo>
                    <a:pt x="1643" y="0"/>
                  </a:moveTo>
                  <a:cubicBezTo>
                    <a:pt x="1562" y="225"/>
                    <a:pt x="1482" y="450"/>
                    <a:pt x="1208" y="633"/>
                  </a:cubicBezTo>
                  <a:cubicBezTo>
                    <a:pt x="934" y="816"/>
                    <a:pt x="467" y="956"/>
                    <a:pt x="0" y="1096"/>
                  </a:cubicBezTo>
                </a:path>
              </a:pathLst>
            </a:custGeom>
            <a:noFill/>
            <a:ln w="76200">
              <a:solidFill>
                <a:srgbClr val="FFFF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7783302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Pre-Stack Processing</a:t>
            </a:r>
          </a:p>
        </p:txBody>
      </p:sp>
      <p:sp>
        <p:nvSpPr>
          <p:cNvPr id="2867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46088" y="1198563"/>
            <a:ext cx="8191136" cy="4114800"/>
          </a:xfrm>
        </p:spPr>
        <p:txBody>
          <a:bodyPr/>
          <a:lstStyle/>
          <a:p>
            <a:pPr>
              <a:lnSpc>
                <a:spcPct val="95000"/>
              </a:lnSpc>
              <a:spcBef>
                <a:spcPct val="45000"/>
              </a:spcBef>
              <a:tabLst>
                <a:tab pos="628650" algn="l"/>
              </a:tabLst>
            </a:pPr>
            <a:r>
              <a:rPr lang="en-US" altLang="en-US" sz="2800" dirty="0" smtClean="0"/>
              <a:t>There are a number of processing steps that are 	done before stacking. </a:t>
            </a:r>
          </a:p>
          <a:p>
            <a:pPr>
              <a:lnSpc>
                <a:spcPct val="95000"/>
              </a:lnSpc>
              <a:spcBef>
                <a:spcPct val="45000"/>
              </a:spcBef>
            </a:pPr>
            <a:r>
              <a:rPr lang="en-US" altLang="en-US" sz="2800" dirty="0" smtClean="0"/>
              <a:t>These are done to:</a:t>
            </a:r>
          </a:p>
          <a:p>
            <a:pPr lvl="1">
              <a:lnSpc>
                <a:spcPct val="95000"/>
              </a:lnSpc>
              <a:spcBef>
                <a:spcPct val="45000"/>
              </a:spcBef>
            </a:pPr>
            <a:r>
              <a:rPr lang="en-US" altLang="en-US" sz="2400" dirty="0" smtClean="0"/>
              <a:t>Correct for amplitude loss with depth (time).</a:t>
            </a:r>
          </a:p>
          <a:p>
            <a:pPr lvl="1">
              <a:lnSpc>
                <a:spcPct val="95000"/>
              </a:lnSpc>
              <a:spcBef>
                <a:spcPct val="45000"/>
              </a:spcBef>
            </a:pPr>
            <a:r>
              <a:rPr lang="en-US" altLang="en-US" sz="2400" dirty="0" smtClean="0"/>
              <a:t>Correct for elevation changes for land acquisition.</a:t>
            </a:r>
          </a:p>
          <a:p>
            <a:pPr lvl="1">
              <a:lnSpc>
                <a:spcPct val="95000"/>
              </a:lnSpc>
              <a:spcBef>
                <a:spcPct val="45000"/>
              </a:spcBef>
            </a:pPr>
            <a:r>
              <a:rPr lang="en-US" altLang="en-US" sz="2400" dirty="0" smtClean="0"/>
              <a:t>Minimize the effect of the wavelet (</a:t>
            </a:r>
            <a:r>
              <a:rPr lang="en-US" altLang="en-US" sz="2400" dirty="0" err="1" smtClean="0"/>
              <a:t>deconvolution</a:t>
            </a:r>
            <a:r>
              <a:rPr lang="en-US" altLang="en-US" sz="2400" dirty="0" smtClean="0"/>
              <a:t>)</a:t>
            </a:r>
            <a:r>
              <a:rPr lang="en-US" altLang="en-US" sz="2400" dirty="0" smtClean="0"/>
              <a:t>.</a:t>
            </a:r>
          </a:p>
          <a:p>
            <a:pPr lvl="1">
              <a:lnSpc>
                <a:spcPct val="95000"/>
              </a:lnSpc>
              <a:spcBef>
                <a:spcPct val="45000"/>
              </a:spcBef>
            </a:pPr>
            <a:r>
              <a:rPr lang="en-US" altLang="en-US" sz="2400" dirty="0" smtClean="0"/>
              <a:t>Determine the optimum velocity function for stacking.</a:t>
            </a:r>
          </a:p>
        </p:txBody>
      </p:sp>
    </p:spTree>
    <p:extLst>
      <p:ext uri="{BB962C8B-B14F-4D97-AF65-F5344CB8AC3E}">
        <p14:creationId xmlns:p14="http://schemas.microsoft.com/office/powerpoint/2010/main" val="11657247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0" name="AutoShape 7"/>
          <p:cNvSpPr>
            <a:spLocks noChangeArrowheads="1"/>
          </p:cNvSpPr>
          <p:nvPr/>
        </p:nvSpPr>
        <p:spPr bwMode="auto">
          <a:xfrm>
            <a:off x="6629400" y="3124200"/>
            <a:ext cx="457200" cy="381000"/>
          </a:xfrm>
          <a:prstGeom prst="irregularSeal1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>
              <a:latin typeface="Times New Roman" panose="02020603050405020304" pitchFamily="18" charset="0"/>
            </a:endParaRPr>
          </a:p>
        </p:txBody>
      </p:sp>
      <p:sp>
        <p:nvSpPr>
          <p:cNvPr id="29701" name="Rectangle 8"/>
          <p:cNvSpPr txBox="1">
            <a:spLocks noChangeArrowheads="1"/>
          </p:cNvSpPr>
          <p:nvPr/>
        </p:nvSpPr>
        <p:spPr bwMode="auto">
          <a:xfrm>
            <a:off x="457200" y="1770063"/>
            <a:ext cx="38862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231775" indent="-231775">
              <a:lnSpc>
                <a:spcPct val="95000"/>
              </a:lnSpc>
              <a:spcBef>
                <a:spcPct val="40000"/>
              </a:spcBef>
              <a:buFontTx/>
              <a:buChar char="•"/>
              <a:tabLst>
                <a:tab pos="461963" algn="l"/>
              </a:tabLst>
            </a:pPr>
            <a:r>
              <a:rPr lang="en-US" altLang="en-US" sz="2200" dirty="0" smtClean="0"/>
              <a:t>Loss </a:t>
            </a:r>
            <a:r>
              <a:rPr lang="en-US" altLang="en-US" sz="2200" dirty="0"/>
              <a:t>of energy through </a:t>
            </a:r>
            <a:r>
              <a:rPr lang="en-US" altLang="en-US" sz="2200" dirty="0" smtClean="0"/>
              <a:t>	time/depth/distance 	traveled.</a:t>
            </a:r>
            <a:endParaRPr lang="en-US" altLang="en-US" sz="2200" dirty="0"/>
          </a:p>
          <a:p>
            <a:pPr marL="231775" indent="-231775">
              <a:lnSpc>
                <a:spcPct val="95000"/>
              </a:lnSpc>
              <a:spcBef>
                <a:spcPct val="40000"/>
              </a:spcBef>
              <a:buFontTx/>
              <a:buChar char="•"/>
              <a:tabLst>
                <a:tab pos="461963" algn="l"/>
              </a:tabLst>
            </a:pPr>
            <a:r>
              <a:rPr lang="en-US" altLang="en-US" sz="2200" dirty="0" smtClean="0"/>
              <a:t>Energy </a:t>
            </a:r>
            <a:r>
              <a:rPr lang="en-US" altLang="en-US" sz="2200" dirty="0"/>
              <a:t>decays by the </a:t>
            </a:r>
            <a:r>
              <a:rPr lang="en-US" altLang="en-US" sz="2200" dirty="0" smtClean="0"/>
              <a:t>	inverse </a:t>
            </a:r>
            <a:r>
              <a:rPr lang="en-US" altLang="en-US" sz="2200" dirty="0"/>
              <a:t>square of the </a:t>
            </a:r>
            <a:r>
              <a:rPr lang="en-US" altLang="en-US" sz="2200" dirty="0" smtClean="0"/>
              <a:t>	distance traveled.</a:t>
            </a:r>
            <a:endParaRPr lang="en-US" altLang="en-US" sz="2200" dirty="0"/>
          </a:p>
          <a:p>
            <a:pPr>
              <a:lnSpc>
                <a:spcPct val="95000"/>
              </a:lnSpc>
              <a:spcBef>
                <a:spcPct val="40000"/>
              </a:spcBef>
              <a:buFontTx/>
              <a:buChar char="•"/>
            </a:pPr>
            <a:endParaRPr lang="en-US" altLang="en-US" sz="2200" dirty="0"/>
          </a:p>
          <a:p>
            <a:pPr>
              <a:lnSpc>
                <a:spcPct val="95000"/>
              </a:lnSpc>
              <a:spcBef>
                <a:spcPct val="40000"/>
              </a:spcBef>
            </a:pPr>
            <a:endParaRPr lang="en-US" altLang="en-US" sz="2200" dirty="0"/>
          </a:p>
        </p:txBody>
      </p:sp>
      <p:sp>
        <p:nvSpPr>
          <p:cNvPr id="4" name="Text Box 9"/>
          <p:cNvSpPr txBox="1">
            <a:spLocks noChangeArrowheads="1"/>
          </p:cNvSpPr>
          <p:nvPr/>
        </p:nvSpPr>
        <p:spPr bwMode="auto">
          <a:xfrm>
            <a:off x="4995863" y="1492250"/>
            <a:ext cx="3746500" cy="707886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en-US" sz="2000" b="1" dirty="0">
                <a:latin typeface="Tahoma"/>
                <a:cs typeface="Tahoma"/>
              </a:rPr>
              <a:t>Energy varies as 1/radius</a:t>
            </a:r>
            <a:r>
              <a:rPr lang="en-US" b="1" baseline="30000" dirty="0">
                <a:latin typeface="Tahoma"/>
                <a:cs typeface="Tahoma"/>
              </a:rPr>
              <a:t>2</a:t>
            </a:r>
          </a:p>
          <a:p>
            <a:pPr>
              <a:defRPr/>
            </a:pPr>
            <a:r>
              <a:rPr lang="en-US" b="1" baseline="30000" dirty="0">
                <a:latin typeface="Tahoma"/>
                <a:cs typeface="Tahoma"/>
              </a:rPr>
              <a:t>                 </a:t>
            </a:r>
            <a:r>
              <a:rPr lang="en-US" sz="2000" b="1" dirty="0">
                <a:latin typeface="Tahoma"/>
                <a:cs typeface="Tahoma"/>
              </a:rPr>
              <a:t>  or </a:t>
            </a:r>
            <a:r>
              <a:rPr lang="en-US" sz="2000" b="1" dirty="0" smtClean="0">
                <a:latin typeface="Tahoma"/>
                <a:cs typeface="Tahoma"/>
              </a:rPr>
              <a:t>1/time</a:t>
            </a:r>
            <a:r>
              <a:rPr lang="en-US" b="1" baseline="30000" dirty="0" smtClean="0">
                <a:latin typeface="Tahoma"/>
                <a:cs typeface="Tahoma"/>
              </a:rPr>
              <a:t>2</a:t>
            </a:r>
            <a:endParaRPr lang="en-US" sz="2000" b="1" dirty="0">
              <a:latin typeface="Tahoma"/>
              <a:cs typeface="Tahoma"/>
            </a:endParaRPr>
          </a:p>
        </p:txBody>
      </p:sp>
      <p:sp>
        <p:nvSpPr>
          <p:cNvPr id="29703" name="Text Box 11"/>
          <p:cNvSpPr txBox="1">
            <a:spLocks noChangeArrowheads="1"/>
          </p:cNvSpPr>
          <p:nvPr/>
        </p:nvSpPr>
        <p:spPr bwMode="auto">
          <a:xfrm>
            <a:off x="457200" y="1081088"/>
            <a:ext cx="4022725" cy="519112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2800" b="1" dirty="0">
                <a:solidFill>
                  <a:schemeClr val="bg1"/>
                </a:solidFill>
                <a:latin typeface="Lucida Sans" pitchFamily="34" charset="0"/>
              </a:rPr>
              <a:t>Spherical Divergence</a:t>
            </a:r>
          </a:p>
        </p:txBody>
      </p:sp>
      <p:sp>
        <p:nvSpPr>
          <p:cNvPr id="29704" name="Text Box 12"/>
          <p:cNvSpPr txBox="1">
            <a:spLocks noChangeArrowheads="1"/>
          </p:cNvSpPr>
          <p:nvPr/>
        </p:nvSpPr>
        <p:spPr bwMode="auto">
          <a:xfrm>
            <a:off x="568115" y="4864101"/>
            <a:ext cx="4467225" cy="1477328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8925" indent="-288925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1800" b="1" dirty="0">
                <a:solidFill>
                  <a:srgbClr val="F9FCC4"/>
                </a:solidFill>
                <a:latin typeface="Tahoma"/>
                <a:cs typeface="Tahoma"/>
              </a:rPr>
              <a:t>Since we know how signal strength is lost by geometric spreading from the surface source location, we are able to apply a </a:t>
            </a:r>
            <a:r>
              <a:rPr lang="en-US" altLang="en-US" sz="1800" b="1" dirty="0" smtClean="0">
                <a:solidFill>
                  <a:srgbClr val="F9FCC4"/>
                </a:solidFill>
                <a:latin typeface="Tahoma"/>
                <a:cs typeface="Tahoma"/>
              </a:rPr>
              <a:t>correction factor.</a:t>
            </a:r>
            <a:endParaRPr lang="en-US" altLang="en-US" sz="1800" b="1" dirty="0">
              <a:solidFill>
                <a:srgbClr val="F9FCC4"/>
              </a:solidFill>
              <a:latin typeface="Tahoma"/>
              <a:cs typeface="Tahoma"/>
            </a:endParaRPr>
          </a:p>
        </p:txBody>
      </p:sp>
      <p:sp>
        <p:nvSpPr>
          <p:cNvPr id="29705" name="Freeform 13"/>
          <p:cNvSpPr>
            <a:spLocks/>
          </p:cNvSpPr>
          <p:nvPr/>
        </p:nvSpPr>
        <p:spPr bwMode="auto">
          <a:xfrm>
            <a:off x="6205538" y="3276600"/>
            <a:ext cx="1304925" cy="673100"/>
          </a:xfrm>
          <a:custGeom>
            <a:avLst/>
            <a:gdLst>
              <a:gd name="T0" fmla="*/ 0 w 822"/>
              <a:gd name="T1" fmla="*/ 2147483647 h 424"/>
              <a:gd name="T2" fmla="*/ 2147483647 w 822"/>
              <a:gd name="T3" fmla="*/ 2147483647 h 424"/>
              <a:gd name="T4" fmla="*/ 2147483647 w 822"/>
              <a:gd name="T5" fmla="*/ 2147483647 h 424"/>
              <a:gd name="T6" fmla="*/ 2147483647 w 822"/>
              <a:gd name="T7" fmla="*/ 2147483647 h 424"/>
              <a:gd name="T8" fmla="*/ 2147483647 w 822"/>
              <a:gd name="T9" fmla="*/ 2147483647 h 424"/>
              <a:gd name="T10" fmla="*/ 2147483647 w 822"/>
              <a:gd name="T11" fmla="*/ 2147483647 h 424"/>
              <a:gd name="T12" fmla="*/ 2147483647 w 822"/>
              <a:gd name="T13" fmla="*/ 0 h 42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822"/>
              <a:gd name="T22" fmla="*/ 0 h 424"/>
              <a:gd name="T23" fmla="*/ 822 w 822"/>
              <a:gd name="T24" fmla="*/ 424 h 42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822" h="424">
                <a:moveTo>
                  <a:pt x="0" y="3"/>
                </a:moveTo>
                <a:cubicBezTo>
                  <a:pt x="9" y="39"/>
                  <a:pt x="22" y="161"/>
                  <a:pt x="57" y="222"/>
                </a:cubicBezTo>
                <a:cubicBezTo>
                  <a:pt x="92" y="283"/>
                  <a:pt x="148" y="335"/>
                  <a:pt x="210" y="369"/>
                </a:cubicBezTo>
                <a:cubicBezTo>
                  <a:pt x="272" y="403"/>
                  <a:pt x="357" y="424"/>
                  <a:pt x="426" y="423"/>
                </a:cubicBezTo>
                <a:cubicBezTo>
                  <a:pt x="495" y="422"/>
                  <a:pt x="565" y="399"/>
                  <a:pt x="624" y="360"/>
                </a:cubicBezTo>
                <a:cubicBezTo>
                  <a:pt x="683" y="321"/>
                  <a:pt x="747" y="249"/>
                  <a:pt x="780" y="189"/>
                </a:cubicBezTo>
                <a:cubicBezTo>
                  <a:pt x="813" y="129"/>
                  <a:pt x="813" y="39"/>
                  <a:pt x="822" y="0"/>
                </a:cubicBezTo>
              </a:path>
            </a:pathLst>
          </a:cu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9706" name="Freeform 14"/>
          <p:cNvSpPr>
            <a:spLocks/>
          </p:cNvSpPr>
          <p:nvPr/>
        </p:nvSpPr>
        <p:spPr bwMode="auto">
          <a:xfrm>
            <a:off x="5638800" y="3276600"/>
            <a:ext cx="2438400" cy="1146175"/>
          </a:xfrm>
          <a:custGeom>
            <a:avLst/>
            <a:gdLst>
              <a:gd name="T0" fmla="*/ 0 w 1536"/>
              <a:gd name="T1" fmla="*/ 0 h 722"/>
              <a:gd name="T2" fmla="*/ 2147483647 w 1536"/>
              <a:gd name="T3" fmla="*/ 2147483647 h 722"/>
              <a:gd name="T4" fmla="*/ 2147483647 w 1536"/>
              <a:gd name="T5" fmla="*/ 2147483647 h 722"/>
              <a:gd name="T6" fmla="*/ 2147483647 w 1536"/>
              <a:gd name="T7" fmla="*/ 2147483647 h 722"/>
              <a:gd name="T8" fmla="*/ 2147483647 w 1536"/>
              <a:gd name="T9" fmla="*/ 2147483647 h 722"/>
              <a:gd name="T10" fmla="*/ 2147483647 w 1536"/>
              <a:gd name="T11" fmla="*/ 2147483647 h 722"/>
              <a:gd name="T12" fmla="*/ 2147483647 w 1536"/>
              <a:gd name="T13" fmla="*/ 0 h 72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536"/>
              <a:gd name="T22" fmla="*/ 0 h 722"/>
              <a:gd name="T23" fmla="*/ 1536 w 1536"/>
              <a:gd name="T24" fmla="*/ 722 h 72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536" h="722">
                <a:moveTo>
                  <a:pt x="0" y="0"/>
                </a:moveTo>
                <a:cubicBezTo>
                  <a:pt x="20" y="116"/>
                  <a:pt x="39" y="232"/>
                  <a:pt x="96" y="336"/>
                </a:cubicBezTo>
                <a:cubicBezTo>
                  <a:pt x="153" y="440"/>
                  <a:pt x="233" y="563"/>
                  <a:pt x="345" y="627"/>
                </a:cubicBezTo>
                <a:cubicBezTo>
                  <a:pt x="457" y="691"/>
                  <a:pt x="629" y="722"/>
                  <a:pt x="768" y="720"/>
                </a:cubicBezTo>
                <a:cubicBezTo>
                  <a:pt x="907" y="718"/>
                  <a:pt x="1073" y="672"/>
                  <a:pt x="1182" y="615"/>
                </a:cubicBezTo>
                <a:cubicBezTo>
                  <a:pt x="1291" y="558"/>
                  <a:pt x="1366" y="480"/>
                  <a:pt x="1425" y="378"/>
                </a:cubicBezTo>
                <a:cubicBezTo>
                  <a:pt x="1484" y="276"/>
                  <a:pt x="1513" y="79"/>
                  <a:pt x="1536" y="0"/>
                </a:cubicBezTo>
              </a:path>
            </a:pathLst>
          </a:custGeom>
          <a:noFill/>
          <a:ln w="57150">
            <a:solidFill>
              <a:srgbClr val="FF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9707" name="Freeform 15"/>
          <p:cNvSpPr>
            <a:spLocks/>
          </p:cNvSpPr>
          <p:nvPr/>
        </p:nvSpPr>
        <p:spPr bwMode="auto">
          <a:xfrm>
            <a:off x="4953000" y="3276600"/>
            <a:ext cx="3811588" cy="1766888"/>
          </a:xfrm>
          <a:custGeom>
            <a:avLst/>
            <a:gdLst>
              <a:gd name="T0" fmla="*/ 0 w 2401"/>
              <a:gd name="T1" fmla="*/ 0 h 1113"/>
              <a:gd name="T2" fmla="*/ 2147483647 w 2401"/>
              <a:gd name="T3" fmla="*/ 2147483647 h 1113"/>
              <a:gd name="T4" fmla="*/ 2147483647 w 2401"/>
              <a:gd name="T5" fmla="*/ 2147483647 h 1113"/>
              <a:gd name="T6" fmla="*/ 2147483647 w 2401"/>
              <a:gd name="T7" fmla="*/ 2147483647 h 1113"/>
              <a:gd name="T8" fmla="*/ 2147483647 w 2401"/>
              <a:gd name="T9" fmla="*/ 2147483647 h 1113"/>
              <a:gd name="T10" fmla="*/ 2147483647 w 2401"/>
              <a:gd name="T11" fmla="*/ 2147483647 h 1113"/>
              <a:gd name="T12" fmla="*/ 2147483647 w 2401"/>
              <a:gd name="T13" fmla="*/ 2147483647 h 1113"/>
              <a:gd name="T14" fmla="*/ 2147483647 w 2401"/>
              <a:gd name="T15" fmla="*/ 2147483647 h 1113"/>
              <a:gd name="T16" fmla="*/ 2147483647 w 2401"/>
              <a:gd name="T17" fmla="*/ 2147483647 h 111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401"/>
              <a:gd name="T28" fmla="*/ 0 h 1113"/>
              <a:gd name="T29" fmla="*/ 2401 w 2401"/>
              <a:gd name="T30" fmla="*/ 1113 h 1113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401" h="1113">
                <a:moveTo>
                  <a:pt x="0" y="0"/>
                </a:moveTo>
                <a:cubicBezTo>
                  <a:pt x="10" y="63"/>
                  <a:pt x="7" y="250"/>
                  <a:pt x="63" y="378"/>
                </a:cubicBezTo>
                <a:cubicBezTo>
                  <a:pt x="119" y="506"/>
                  <a:pt x="219" y="659"/>
                  <a:pt x="336" y="768"/>
                </a:cubicBezTo>
                <a:cubicBezTo>
                  <a:pt x="453" y="877"/>
                  <a:pt x="617" y="975"/>
                  <a:pt x="767" y="1031"/>
                </a:cubicBezTo>
                <a:cubicBezTo>
                  <a:pt x="917" y="1087"/>
                  <a:pt x="1078" y="1113"/>
                  <a:pt x="1238" y="1107"/>
                </a:cubicBezTo>
                <a:cubicBezTo>
                  <a:pt x="1398" y="1101"/>
                  <a:pt x="1582" y="1059"/>
                  <a:pt x="1727" y="996"/>
                </a:cubicBezTo>
                <a:cubicBezTo>
                  <a:pt x="1872" y="933"/>
                  <a:pt x="2004" y="835"/>
                  <a:pt x="2106" y="729"/>
                </a:cubicBezTo>
                <a:cubicBezTo>
                  <a:pt x="2208" y="623"/>
                  <a:pt x="2291" y="479"/>
                  <a:pt x="2340" y="360"/>
                </a:cubicBezTo>
                <a:cubicBezTo>
                  <a:pt x="2389" y="241"/>
                  <a:pt x="2388" y="85"/>
                  <a:pt x="2401" y="13"/>
                </a:cubicBezTo>
              </a:path>
            </a:pathLst>
          </a:custGeom>
          <a:noFill/>
          <a:ln w="57150">
            <a:solidFill>
              <a:srgbClr val="7030A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9708" name="Line 2"/>
          <p:cNvSpPr>
            <a:spLocks noChangeShapeType="1"/>
          </p:cNvSpPr>
          <p:nvPr/>
        </p:nvSpPr>
        <p:spPr bwMode="auto">
          <a:xfrm>
            <a:off x="4724400" y="3276600"/>
            <a:ext cx="4343400" cy="0"/>
          </a:xfrm>
          <a:prstGeom prst="line">
            <a:avLst/>
          </a:prstGeom>
          <a:noFill/>
          <a:ln w="57150">
            <a:solidFill>
              <a:srgbClr val="9966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9709" name="Rectangle 1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Amplitude Loss with Time</a:t>
            </a:r>
          </a:p>
        </p:txBody>
      </p:sp>
    </p:spTree>
    <p:extLst>
      <p:ext uri="{BB962C8B-B14F-4D97-AF65-F5344CB8AC3E}">
        <p14:creationId xmlns:p14="http://schemas.microsoft.com/office/powerpoint/2010/main" val="22140535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Rectangle 3"/>
          <p:cNvSpPr txBox="1">
            <a:spLocks noChangeArrowheads="1"/>
          </p:cNvSpPr>
          <p:nvPr/>
        </p:nvSpPr>
        <p:spPr bwMode="auto">
          <a:xfrm>
            <a:off x="228600" y="1647825"/>
            <a:ext cx="4749800" cy="321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95000"/>
              </a:lnSpc>
              <a:spcBef>
                <a:spcPct val="40000"/>
              </a:spcBef>
            </a:pPr>
            <a:r>
              <a:rPr lang="en-US" altLang="en-US" sz="2200" dirty="0"/>
              <a:t>Energy is partitioned at each acoustic </a:t>
            </a:r>
            <a:r>
              <a:rPr lang="en-US" altLang="en-US" sz="2200" dirty="0" smtClean="0"/>
              <a:t>interface.</a:t>
            </a:r>
            <a:endParaRPr lang="en-US" altLang="en-US" sz="2200" dirty="0"/>
          </a:p>
          <a:p>
            <a:pPr>
              <a:lnSpc>
                <a:spcPct val="95000"/>
              </a:lnSpc>
              <a:spcBef>
                <a:spcPct val="40000"/>
              </a:spcBef>
              <a:buFontTx/>
              <a:buChar char="•"/>
              <a:tabLst>
                <a:tab pos="517525" algn="l"/>
              </a:tabLst>
            </a:pPr>
            <a:r>
              <a:rPr lang="en-US" altLang="en-US" sz="2200" dirty="0"/>
              <a:t>At a reflecting interface, normal </a:t>
            </a:r>
            <a:r>
              <a:rPr lang="en-US" altLang="en-US" sz="2200" dirty="0" smtClean="0"/>
              <a:t>	incidence </a:t>
            </a:r>
            <a:r>
              <a:rPr lang="en-US" altLang="en-US" sz="2200" dirty="0"/>
              <a:t>energy is converted </a:t>
            </a:r>
            <a:r>
              <a:rPr lang="en-US" altLang="en-US" sz="2200" dirty="0" smtClean="0"/>
              <a:t>	into </a:t>
            </a:r>
            <a:r>
              <a:rPr lang="en-US" altLang="en-US" sz="2200" dirty="0"/>
              <a:t>two </a:t>
            </a:r>
            <a:r>
              <a:rPr lang="en-US" altLang="en-US" sz="2200" dirty="0" smtClean="0"/>
              <a:t>waves:</a:t>
            </a:r>
            <a:endParaRPr lang="en-US" altLang="en-US" sz="2200" dirty="0"/>
          </a:p>
          <a:p>
            <a:pPr marL="1023938" lvl="1">
              <a:lnSpc>
                <a:spcPct val="95000"/>
              </a:lnSpc>
              <a:spcBef>
                <a:spcPct val="40000"/>
              </a:spcBef>
              <a:buFontTx/>
              <a:buChar char="–"/>
              <a:tabLst>
                <a:tab pos="517525" algn="l"/>
              </a:tabLst>
            </a:pPr>
            <a:r>
              <a:rPr lang="en-US" altLang="en-US" sz="2200" dirty="0"/>
              <a:t>reflected P </a:t>
            </a:r>
            <a:r>
              <a:rPr lang="en-US" altLang="en-US" sz="2200" dirty="0" smtClean="0"/>
              <a:t>waves, and </a:t>
            </a:r>
            <a:endParaRPr lang="en-US" altLang="en-US" sz="2200" dirty="0"/>
          </a:p>
          <a:p>
            <a:pPr marL="1023938" lvl="1">
              <a:lnSpc>
                <a:spcPct val="95000"/>
              </a:lnSpc>
              <a:spcBef>
                <a:spcPct val="40000"/>
              </a:spcBef>
              <a:buFontTx/>
              <a:buChar char="–"/>
              <a:tabLst>
                <a:tab pos="517525" algn="l"/>
              </a:tabLst>
            </a:pPr>
            <a:r>
              <a:rPr lang="en-US" altLang="en-US" sz="2200" dirty="0"/>
              <a:t>transmitted P </a:t>
            </a:r>
            <a:r>
              <a:rPr lang="en-US" altLang="en-US" sz="2200" dirty="0" smtClean="0"/>
              <a:t>waves.</a:t>
            </a:r>
            <a:endParaRPr lang="en-US" altLang="en-US" sz="2200" dirty="0"/>
          </a:p>
          <a:p>
            <a:pPr>
              <a:lnSpc>
                <a:spcPct val="95000"/>
              </a:lnSpc>
              <a:spcBef>
                <a:spcPct val="40000"/>
              </a:spcBef>
              <a:buFontTx/>
              <a:buChar char="•"/>
              <a:tabLst>
                <a:tab pos="517525" algn="l"/>
              </a:tabLst>
            </a:pPr>
            <a:r>
              <a:rPr lang="en-US" altLang="en-US" sz="2200" dirty="0"/>
              <a:t>The incident energy at layer N </a:t>
            </a:r>
            <a:r>
              <a:rPr lang="en-US" altLang="en-US" sz="2200" dirty="0" smtClean="0"/>
              <a:t>	has </a:t>
            </a:r>
            <a:r>
              <a:rPr lang="en-US" altLang="en-US" sz="2200" dirty="0"/>
              <a:t>been reduced by all of the </a:t>
            </a:r>
            <a:r>
              <a:rPr lang="en-US" altLang="en-US" sz="2200" dirty="0" smtClean="0"/>
              <a:t>	overlying </a:t>
            </a:r>
            <a:r>
              <a:rPr lang="en-US" altLang="en-US" sz="2200" dirty="0"/>
              <a:t>reflected </a:t>
            </a:r>
            <a:r>
              <a:rPr lang="en-US" altLang="en-US" sz="2200" dirty="0" smtClean="0"/>
              <a:t>energy.</a:t>
            </a:r>
            <a:endParaRPr lang="en-US" altLang="en-US" sz="2200" dirty="0"/>
          </a:p>
        </p:txBody>
      </p:sp>
      <p:grpSp>
        <p:nvGrpSpPr>
          <p:cNvPr id="30725" name="Group 49"/>
          <p:cNvGrpSpPr>
            <a:grpSpLocks/>
          </p:cNvGrpSpPr>
          <p:nvPr/>
        </p:nvGrpSpPr>
        <p:grpSpPr bwMode="auto">
          <a:xfrm>
            <a:off x="5334000" y="1752600"/>
            <a:ext cx="3048000" cy="2895600"/>
            <a:chOff x="1200" y="1104"/>
            <a:chExt cx="3456" cy="2064"/>
          </a:xfrm>
        </p:grpSpPr>
        <p:sp>
          <p:nvSpPr>
            <p:cNvPr id="30744" name="Rectangle 31"/>
            <p:cNvSpPr>
              <a:spLocks noChangeArrowheads="1"/>
            </p:cNvSpPr>
            <p:nvPr/>
          </p:nvSpPr>
          <p:spPr bwMode="auto">
            <a:xfrm>
              <a:off x="1200" y="1104"/>
              <a:ext cx="3456" cy="201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30745" name="Line 32"/>
            <p:cNvSpPr>
              <a:spLocks noChangeShapeType="1"/>
            </p:cNvSpPr>
            <p:nvPr/>
          </p:nvSpPr>
          <p:spPr bwMode="auto">
            <a:xfrm>
              <a:off x="1200" y="1680"/>
              <a:ext cx="345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0746" name="Line 33"/>
            <p:cNvSpPr>
              <a:spLocks noChangeShapeType="1"/>
            </p:cNvSpPr>
            <p:nvPr/>
          </p:nvSpPr>
          <p:spPr bwMode="auto">
            <a:xfrm>
              <a:off x="1200" y="2160"/>
              <a:ext cx="345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0747" name="Line 34"/>
            <p:cNvSpPr>
              <a:spLocks noChangeShapeType="1"/>
            </p:cNvSpPr>
            <p:nvPr/>
          </p:nvSpPr>
          <p:spPr bwMode="auto">
            <a:xfrm>
              <a:off x="1200" y="2640"/>
              <a:ext cx="345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0748" name="Line 35"/>
            <p:cNvSpPr>
              <a:spLocks noChangeShapeType="1"/>
            </p:cNvSpPr>
            <p:nvPr/>
          </p:nvSpPr>
          <p:spPr bwMode="auto">
            <a:xfrm>
              <a:off x="2064" y="1104"/>
              <a:ext cx="720" cy="206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0749" name="Line 36"/>
            <p:cNvSpPr>
              <a:spLocks noChangeShapeType="1"/>
            </p:cNvSpPr>
            <p:nvPr/>
          </p:nvSpPr>
          <p:spPr bwMode="auto">
            <a:xfrm flipV="1">
              <a:off x="2784" y="1296"/>
              <a:ext cx="768" cy="182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0750" name="Line 37"/>
            <p:cNvSpPr>
              <a:spLocks noChangeShapeType="1"/>
            </p:cNvSpPr>
            <p:nvPr/>
          </p:nvSpPr>
          <p:spPr bwMode="auto">
            <a:xfrm flipV="1">
              <a:off x="2256" y="1200"/>
              <a:ext cx="192" cy="48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0751" name="Line 38"/>
            <p:cNvSpPr>
              <a:spLocks noChangeShapeType="1"/>
            </p:cNvSpPr>
            <p:nvPr/>
          </p:nvSpPr>
          <p:spPr bwMode="auto">
            <a:xfrm flipV="1">
              <a:off x="2464" y="1244"/>
              <a:ext cx="342" cy="90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0752" name="Line 39"/>
            <p:cNvSpPr>
              <a:spLocks noChangeShapeType="1"/>
            </p:cNvSpPr>
            <p:nvPr/>
          </p:nvSpPr>
          <p:spPr bwMode="auto">
            <a:xfrm flipV="1">
              <a:off x="2592" y="1296"/>
              <a:ext cx="528" cy="134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</p:grpSp>
      <p:grpSp>
        <p:nvGrpSpPr>
          <p:cNvPr id="30726" name="Group 34"/>
          <p:cNvGrpSpPr>
            <a:grpSpLocks/>
          </p:cNvGrpSpPr>
          <p:nvPr/>
        </p:nvGrpSpPr>
        <p:grpSpPr bwMode="auto">
          <a:xfrm>
            <a:off x="201613" y="5586413"/>
            <a:ext cx="8770936" cy="673100"/>
            <a:chOff x="235" y="3339"/>
            <a:chExt cx="5525" cy="424"/>
          </a:xfrm>
        </p:grpSpPr>
        <p:sp>
          <p:nvSpPr>
            <p:cNvPr id="15" name="Text Box 28"/>
            <p:cNvSpPr txBox="1">
              <a:spLocks noChangeArrowheads="1"/>
            </p:cNvSpPr>
            <p:nvPr/>
          </p:nvSpPr>
          <p:spPr bwMode="auto">
            <a:xfrm>
              <a:off x="235" y="3339"/>
              <a:ext cx="5525" cy="424"/>
            </a:xfrm>
            <a:prstGeom prst="rect">
              <a:avLst/>
            </a:prstGeom>
            <a:solidFill>
              <a:srgbClr val="FFFF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>
              <a:spAutoFit/>
            </a:bodyPr>
            <a:lstStyle/>
            <a:p>
              <a:pPr>
                <a:lnSpc>
                  <a:spcPts val="700"/>
                </a:lnSpc>
                <a:spcBef>
                  <a:spcPct val="50000"/>
                </a:spcBef>
                <a:defRPr/>
              </a:pPr>
              <a:endParaRPr lang="en-US" sz="2000" b="1" dirty="0">
                <a:latin typeface="Arial" charset="0"/>
              </a:endParaRPr>
            </a:p>
            <a:p>
              <a:pPr>
                <a:lnSpc>
                  <a:spcPts val="700"/>
                </a:lnSpc>
                <a:spcBef>
                  <a:spcPct val="50000"/>
                </a:spcBef>
                <a:defRPr/>
              </a:pPr>
              <a:r>
                <a:rPr lang="en-US" sz="2000" b="1" dirty="0">
                  <a:latin typeface="Arial" charset="0"/>
                </a:rPr>
                <a:t>Amplitude varies as</a:t>
              </a:r>
            </a:p>
            <a:p>
              <a:pPr>
                <a:lnSpc>
                  <a:spcPts val="700"/>
                </a:lnSpc>
                <a:spcBef>
                  <a:spcPct val="50000"/>
                </a:spcBef>
                <a:defRPr/>
              </a:pPr>
              <a:r>
                <a:rPr lang="en-US" sz="2000" b="1" dirty="0">
                  <a:latin typeface="Arial" charset="0"/>
                </a:rPr>
                <a:t> </a:t>
              </a:r>
              <a:endParaRPr lang="en-US" sz="2000" b="1" baseline="30000" dirty="0">
                <a:latin typeface="Arial" charset="0"/>
              </a:endParaRPr>
            </a:p>
          </p:txBody>
        </p:sp>
        <p:sp>
          <p:nvSpPr>
            <p:cNvPr id="30735" name="Text Box 40"/>
            <p:cNvSpPr txBox="1">
              <a:spLocks noChangeArrowheads="1"/>
            </p:cNvSpPr>
            <p:nvPr/>
          </p:nvSpPr>
          <p:spPr bwMode="auto">
            <a:xfrm>
              <a:off x="1771" y="3387"/>
              <a:ext cx="3985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dirty="0"/>
                <a:t>T        = R   (1 - R      ) (1 - R      ) </a:t>
              </a:r>
              <a:r>
                <a:rPr lang="en-US" altLang="en-US" dirty="0" smtClean="0"/>
                <a:t>… </a:t>
              </a:r>
              <a:r>
                <a:rPr lang="en-US" altLang="en-US" dirty="0"/>
                <a:t>(1 - R   )</a:t>
              </a:r>
              <a:endParaRPr lang="en-US" altLang="en-US" sz="1600" dirty="0"/>
            </a:p>
          </p:txBody>
        </p:sp>
        <p:sp>
          <p:nvSpPr>
            <p:cNvPr id="30736" name="Text Box 41"/>
            <p:cNvSpPr txBox="1">
              <a:spLocks noChangeArrowheads="1"/>
            </p:cNvSpPr>
            <p:nvPr/>
          </p:nvSpPr>
          <p:spPr bwMode="auto">
            <a:xfrm>
              <a:off x="1885" y="3497"/>
              <a:ext cx="436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800" dirty="0"/>
                <a:t>Total</a:t>
              </a:r>
            </a:p>
          </p:txBody>
        </p:sp>
        <p:sp>
          <p:nvSpPr>
            <p:cNvPr id="30737" name="Text Box 42"/>
            <p:cNvSpPr txBox="1">
              <a:spLocks noChangeArrowheads="1"/>
            </p:cNvSpPr>
            <p:nvPr/>
          </p:nvSpPr>
          <p:spPr bwMode="auto">
            <a:xfrm>
              <a:off x="2646" y="3525"/>
              <a:ext cx="208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600" dirty="0"/>
                <a:t>N</a:t>
              </a:r>
            </a:p>
          </p:txBody>
        </p:sp>
        <p:sp>
          <p:nvSpPr>
            <p:cNvPr id="30738" name="Text Box 43"/>
            <p:cNvSpPr txBox="1">
              <a:spLocks noChangeArrowheads="1"/>
            </p:cNvSpPr>
            <p:nvPr/>
          </p:nvSpPr>
          <p:spPr bwMode="auto">
            <a:xfrm>
              <a:off x="3260" y="3517"/>
              <a:ext cx="394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600" dirty="0"/>
                <a:t>N - 1</a:t>
              </a:r>
            </a:p>
          </p:txBody>
        </p:sp>
        <p:sp>
          <p:nvSpPr>
            <p:cNvPr id="30739" name="Text Box 44"/>
            <p:cNvSpPr txBox="1">
              <a:spLocks noChangeArrowheads="1"/>
            </p:cNvSpPr>
            <p:nvPr/>
          </p:nvSpPr>
          <p:spPr bwMode="auto">
            <a:xfrm>
              <a:off x="4185" y="3525"/>
              <a:ext cx="394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600" dirty="0"/>
                <a:t>N - 2</a:t>
              </a:r>
            </a:p>
          </p:txBody>
        </p:sp>
        <p:sp>
          <p:nvSpPr>
            <p:cNvPr id="30740" name="Text Box 45"/>
            <p:cNvSpPr txBox="1">
              <a:spLocks noChangeArrowheads="1"/>
            </p:cNvSpPr>
            <p:nvPr/>
          </p:nvSpPr>
          <p:spPr bwMode="auto">
            <a:xfrm>
              <a:off x="5401" y="3517"/>
              <a:ext cx="187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600" dirty="0"/>
                <a:t>1</a:t>
              </a:r>
            </a:p>
          </p:txBody>
        </p:sp>
        <p:sp>
          <p:nvSpPr>
            <p:cNvPr id="30741" name="Text Box 46"/>
            <p:cNvSpPr txBox="1">
              <a:spLocks noChangeArrowheads="1"/>
            </p:cNvSpPr>
            <p:nvPr/>
          </p:nvSpPr>
          <p:spPr bwMode="auto">
            <a:xfrm>
              <a:off x="3268" y="3348"/>
              <a:ext cx="187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600" dirty="0"/>
                <a:t>2</a:t>
              </a:r>
            </a:p>
          </p:txBody>
        </p:sp>
        <p:sp>
          <p:nvSpPr>
            <p:cNvPr id="30742" name="Text Box 47"/>
            <p:cNvSpPr txBox="1">
              <a:spLocks noChangeArrowheads="1"/>
            </p:cNvSpPr>
            <p:nvPr/>
          </p:nvSpPr>
          <p:spPr bwMode="auto">
            <a:xfrm>
              <a:off x="4179" y="3352"/>
              <a:ext cx="187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600" dirty="0"/>
                <a:t>2</a:t>
              </a:r>
            </a:p>
          </p:txBody>
        </p:sp>
        <p:sp>
          <p:nvSpPr>
            <p:cNvPr id="30743" name="Text Box 48"/>
            <p:cNvSpPr txBox="1">
              <a:spLocks noChangeArrowheads="1"/>
            </p:cNvSpPr>
            <p:nvPr/>
          </p:nvSpPr>
          <p:spPr bwMode="auto">
            <a:xfrm>
              <a:off x="5400" y="3356"/>
              <a:ext cx="187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600" dirty="0"/>
                <a:t>2</a:t>
              </a:r>
            </a:p>
          </p:txBody>
        </p:sp>
      </p:grpSp>
      <p:sp>
        <p:nvSpPr>
          <p:cNvPr id="30727" name="Text Box 52"/>
          <p:cNvSpPr txBox="1">
            <a:spLocks noChangeArrowheads="1"/>
          </p:cNvSpPr>
          <p:nvPr/>
        </p:nvSpPr>
        <p:spPr bwMode="auto">
          <a:xfrm>
            <a:off x="228600" y="1065213"/>
            <a:ext cx="3627438" cy="519112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2800" b="1" dirty="0">
                <a:solidFill>
                  <a:schemeClr val="bg1"/>
                </a:solidFill>
                <a:latin typeface="Lucida Sans" pitchFamily="34" charset="0"/>
              </a:rPr>
              <a:t>Transmission Loss</a:t>
            </a:r>
          </a:p>
        </p:txBody>
      </p:sp>
      <p:sp>
        <p:nvSpPr>
          <p:cNvPr id="30728" name="Rectangle 2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Amplitude Loss with Time</a:t>
            </a:r>
          </a:p>
        </p:txBody>
      </p:sp>
      <p:sp>
        <p:nvSpPr>
          <p:cNvPr id="30729" name="AutoShape 29"/>
          <p:cNvSpPr>
            <a:spLocks noChangeArrowheads="1"/>
          </p:cNvSpPr>
          <p:nvPr/>
        </p:nvSpPr>
        <p:spPr bwMode="auto">
          <a:xfrm>
            <a:off x="5921375" y="1438275"/>
            <a:ext cx="284163" cy="300038"/>
          </a:xfrm>
          <a:prstGeom prst="irregularSeal2">
            <a:avLst/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/>
          </a:p>
        </p:txBody>
      </p:sp>
      <p:sp>
        <p:nvSpPr>
          <p:cNvPr id="30730" name="Text Box 30"/>
          <p:cNvSpPr txBox="1">
            <a:spLocks noChangeArrowheads="1"/>
          </p:cNvSpPr>
          <p:nvPr/>
        </p:nvSpPr>
        <p:spPr bwMode="auto">
          <a:xfrm>
            <a:off x="7747000" y="4330700"/>
            <a:ext cx="6127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400" b="1" dirty="0"/>
              <a:t>N = 4</a:t>
            </a:r>
          </a:p>
        </p:txBody>
      </p:sp>
      <p:sp>
        <p:nvSpPr>
          <p:cNvPr id="30731" name="Text Box 31"/>
          <p:cNvSpPr txBox="1">
            <a:spLocks noChangeArrowheads="1"/>
          </p:cNvSpPr>
          <p:nvPr/>
        </p:nvSpPr>
        <p:spPr bwMode="auto">
          <a:xfrm>
            <a:off x="7747000" y="3657600"/>
            <a:ext cx="6127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400" b="1" dirty="0"/>
              <a:t>N = 3</a:t>
            </a:r>
          </a:p>
        </p:txBody>
      </p:sp>
      <p:sp>
        <p:nvSpPr>
          <p:cNvPr id="30732" name="Text Box 32"/>
          <p:cNvSpPr txBox="1">
            <a:spLocks noChangeArrowheads="1"/>
          </p:cNvSpPr>
          <p:nvPr/>
        </p:nvSpPr>
        <p:spPr bwMode="auto">
          <a:xfrm>
            <a:off x="7747000" y="3000375"/>
            <a:ext cx="6127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400" b="1" dirty="0"/>
              <a:t>N = 2</a:t>
            </a:r>
          </a:p>
        </p:txBody>
      </p:sp>
      <p:sp>
        <p:nvSpPr>
          <p:cNvPr id="30733" name="Text Box 33"/>
          <p:cNvSpPr txBox="1">
            <a:spLocks noChangeArrowheads="1"/>
          </p:cNvSpPr>
          <p:nvPr/>
        </p:nvSpPr>
        <p:spPr bwMode="auto">
          <a:xfrm>
            <a:off x="7747000" y="2316163"/>
            <a:ext cx="6127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400" b="1" dirty="0"/>
              <a:t>N = 1</a:t>
            </a:r>
          </a:p>
        </p:txBody>
      </p:sp>
    </p:spTree>
    <p:extLst>
      <p:ext uri="{BB962C8B-B14F-4D97-AF65-F5344CB8AC3E}">
        <p14:creationId xmlns:p14="http://schemas.microsoft.com/office/powerpoint/2010/main" val="35981790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8" name="Rectangle 3"/>
          <p:cNvSpPr txBox="1">
            <a:spLocks noChangeArrowheads="1"/>
          </p:cNvSpPr>
          <p:nvPr/>
        </p:nvSpPr>
        <p:spPr bwMode="auto">
          <a:xfrm>
            <a:off x="685800" y="1589088"/>
            <a:ext cx="434022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5425" indent="-225425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95000"/>
              </a:lnSpc>
              <a:spcBef>
                <a:spcPct val="40000"/>
              </a:spcBef>
              <a:buFontTx/>
              <a:buChar char="•"/>
              <a:tabLst>
                <a:tab pos="396875" algn="l"/>
              </a:tabLst>
            </a:pPr>
            <a:r>
              <a:rPr lang="en-US" altLang="en-US" sz="2200" dirty="0"/>
              <a:t>Seismic energy is converted to </a:t>
            </a:r>
            <a:r>
              <a:rPr lang="en-US" altLang="en-US" sz="2200" dirty="0" smtClean="0"/>
              <a:t>	heat.</a:t>
            </a:r>
            <a:endParaRPr lang="en-US" altLang="en-US" sz="2200" dirty="0"/>
          </a:p>
          <a:p>
            <a:pPr>
              <a:lnSpc>
                <a:spcPct val="95000"/>
              </a:lnSpc>
              <a:spcBef>
                <a:spcPct val="40000"/>
              </a:spcBef>
              <a:buFontTx/>
              <a:buChar char="•"/>
              <a:tabLst>
                <a:tab pos="396875" algn="l"/>
              </a:tabLst>
            </a:pPr>
            <a:r>
              <a:rPr lang="en-US" altLang="en-US" sz="2200" dirty="0"/>
              <a:t>This is frequency </a:t>
            </a:r>
            <a:r>
              <a:rPr lang="en-US" altLang="en-US" sz="2200" dirty="0" smtClean="0"/>
              <a:t>dependent.</a:t>
            </a:r>
            <a:endParaRPr lang="en-US" altLang="en-US" sz="2200" dirty="0"/>
          </a:p>
          <a:p>
            <a:pPr>
              <a:lnSpc>
                <a:spcPct val="95000"/>
              </a:lnSpc>
              <a:spcBef>
                <a:spcPct val="40000"/>
              </a:spcBef>
              <a:buFontTx/>
              <a:buChar char="•"/>
              <a:tabLst>
                <a:tab pos="396875" algn="l"/>
              </a:tabLst>
            </a:pPr>
            <a:r>
              <a:rPr lang="en-US" altLang="en-US" sz="2200" dirty="0"/>
              <a:t>The higher the frequency, the </a:t>
            </a:r>
            <a:r>
              <a:rPr lang="en-US" altLang="en-US" sz="2200" dirty="0" smtClean="0"/>
              <a:t>	greater </a:t>
            </a:r>
            <a:r>
              <a:rPr lang="en-US" altLang="en-US" sz="2200" dirty="0"/>
              <a:t>the loss of </a:t>
            </a:r>
            <a:r>
              <a:rPr lang="en-US" altLang="en-US" sz="2200" dirty="0" smtClean="0"/>
              <a:t>signal. </a:t>
            </a:r>
            <a:endParaRPr lang="en-US" altLang="en-US" sz="2200" dirty="0"/>
          </a:p>
          <a:p>
            <a:pPr>
              <a:lnSpc>
                <a:spcPct val="95000"/>
              </a:lnSpc>
              <a:spcBef>
                <a:spcPct val="40000"/>
              </a:spcBef>
              <a:buFontTx/>
              <a:buChar char="•"/>
              <a:tabLst>
                <a:tab pos="396875" algn="l"/>
              </a:tabLst>
            </a:pPr>
            <a:r>
              <a:rPr lang="en-US" altLang="en-US" sz="2200" dirty="0"/>
              <a:t>Absorption is referred to as </a:t>
            </a:r>
            <a:r>
              <a:rPr lang="en-US" altLang="en-US" sz="2200" dirty="0" smtClean="0"/>
              <a:t>Q.</a:t>
            </a:r>
            <a:endParaRPr lang="en-US" altLang="en-US" sz="2200" dirty="0"/>
          </a:p>
          <a:p>
            <a:pPr>
              <a:lnSpc>
                <a:spcPct val="95000"/>
              </a:lnSpc>
              <a:spcBef>
                <a:spcPct val="40000"/>
              </a:spcBef>
              <a:buFontTx/>
              <a:buChar char="•"/>
              <a:tabLst>
                <a:tab pos="396875" algn="l"/>
              </a:tabLst>
            </a:pPr>
            <a:r>
              <a:rPr lang="en-US" altLang="en-US" sz="2200" dirty="0"/>
              <a:t>Q varies by rock </a:t>
            </a:r>
            <a:r>
              <a:rPr lang="en-US" altLang="en-US" sz="2200" dirty="0" smtClean="0"/>
              <a:t>type.</a:t>
            </a:r>
            <a:endParaRPr lang="en-US" altLang="en-US" sz="2200" dirty="0"/>
          </a:p>
        </p:txBody>
      </p:sp>
      <p:pic>
        <p:nvPicPr>
          <p:cNvPr id="31749" name="Picture 5" descr="absorptio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64" t="26027" r="14127" b="48903"/>
          <a:stretch>
            <a:fillRect/>
          </a:stretch>
        </p:blipFill>
        <p:spPr bwMode="auto">
          <a:xfrm>
            <a:off x="4946650" y="1785938"/>
            <a:ext cx="3892550" cy="1843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288925" y="4984750"/>
            <a:ext cx="4208463" cy="40011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000" b="1" dirty="0">
                <a:latin typeface="Tahoma"/>
                <a:cs typeface="Tahoma"/>
              </a:rPr>
              <a:t>Amplitude varies as  A</a:t>
            </a:r>
            <a:r>
              <a:rPr lang="en-US" b="1" baseline="-25000" dirty="0">
                <a:latin typeface="Tahoma"/>
                <a:cs typeface="Tahoma"/>
              </a:rPr>
              <a:t>o</a:t>
            </a:r>
            <a:r>
              <a:rPr lang="en-US" sz="2000" b="1" dirty="0">
                <a:latin typeface="Tahoma"/>
                <a:cs typeface="Tahoma"/>
              </a:rPr>
              <a:t> e</a:t>
            </a:r>
            <a:r>
              <a:rPr lang="en-US" sz="2000" b="1" baseline="30000" dirty="0">
                <a:latin typeface="Tahoma"/>
                <a:cs typeface="Tahoma"/>
              </a:rPr>
              <a:t>-</a:t>
            </a:r>
            <a:r>
              <a:rPr lang="en-US" sz="2000" b="1" baseline="30000" dirty="0">
                <a:latin typeface="Tahoma"/>
                <a:cs typeface="Tahoma"/>
                <a:sym typeface="Symbol" pitchFamily="18" charset="2"/>
              </a:rPr>
              <a:t></a:t>
            </a:r>
            <a:r>
              <a:rPr lang="en-US" sz="2000" b="1" baseline="30000" dirty="0">
                <a:latin typeface="Tahoma"/>
                <a:cs typeface="Tahoma"/>
              </a:rPr>
              <a:t>X/Q</a:t>
            </a:r>
            <a:r>
              <a:rPr lang="en-US" b="1" baseline="30000" dirty="0">
                <a:latin typeface="Tahoma"/>
                <a:cs typeface="Tahoma"/>
                <a:sym typeface="Symbol" pitchFamily="18" charset="2"/>
              </a:rPr>
              <a:t></a:t>
            </a:r>
            <a:endParaRPr lang="en-US" sz="2000" b="1" dirty="0">
              <a:solidFill>
                <a:srgbClr val="FF0000"/>
              </a:solidFill>
              <a:latin typeface="Tahoma"/>
              <a:cs typeface="Tahoma"/>
              <a:sym typeface="Symbol" pitchFamily="18" charset="2"/>
            </a:endParaRPr>
          </a:p>
        </p:txBody>
      </p:sp>
      <p:sp>
        <p:nvSpPr>
          <p:cNvPr id="31751" name="Text Box 10"/>
          <p:cNvSpPr txBox="1">
            <a:spLocks noChangeArrowheads="1"/>
          </p:cNvSpPr>
          <p:nvPr/>
        </p:nvSpPr>
        <p:spPr bwMode="auto">
          <a:xfrm>
            <a:off x="428625" y="1004888"/>
            <a:ext cx="2227263" cy="519112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2800" b="1" dirty="0">
                <a:solidFill>
                  <a:schemeClr val="bg1"/>
                </a:solidFill>
                <a:latin typeface="Lucida Sans" pitchFamily="34" charset="0"/>
              </a:rPr>
              <a:t>Absorption</a:t>
            </a:r>
          </a:p>
        </p:txBody>
      </p:sp>
      <p:sp>
        <p:nvSpPr>
          <p:cNvPr id="31752" name="Rectangle 10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 altLang="en-US" dirty="0" smtClean="0"/>
              <a:t>Amplitude Loss with Time</a:t>
            </a:r>
          </a:p>
        </p:txBody>
      </p:sp>
      <p:sp>
        <p:nvSpPr>
          <p:cNvPr id="31753" name="Text Box 11"/>
          <p:cNvSpPr txBox="1">
            <a:spLocks noChangeArrowheads="1"/>
          </p:cNvSpPr>
          <p:nvPr/>
        </p:nvSpPr>
        <p:spPr bwMode="auto">
          <a:xfrm>
            <a:off x="5956300" y="1116013"/>
            <a:ext cx="1873250" cy="671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2000" b="1" dirty="0"/>
              <a:t>Attenuation</a:t>
            </a:r>
          </a:p>
          <a:p>
            <a:pPr algn="ctr"/>
            <a:r>
              <a:rPr lang="en-US" altLang="en-US" sz="1800" b="1" dirty="0"/>
              <a:t>Q = 50, F = 5 Hz</a:t>
            </a:r>
          </a:p>
        </p:txBody>
      </p:sp>
      <p:pic>
        <p:nvPicPr>
          <p:cNvPr id="31754" name="Picture 5" descr="absorptio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64" t="63121" r="14127" b="11055"/>
          <a:stretch>
            <a:fillRect/>
          </a:stretch>
        </p:blipFill>
        <p:spPr bwMode="auto">
          <a:xfrm>
            <a:off x="4946650" y="4521200"/>
            <a:ext cx="3892550" cy="189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55" name="Text Box 13"/>
          <p:cNvSpPr txBox="1">
            <a:spLocks noChangeArrowheads="1"/>
          </p:cNvSpPr>
          <p:nvPr/>
        </p:nvSpPr>
        <p:spPr bwMode="auto">
          <a:xfrm>
            <a:off x="5892800" y="3844925"/>
            <a:ext cx="2000250" cy="67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2000" b="1" dirty="0"/>
              <a:t>Attenuation</a:t>
            </a:r>
          </a:p>
          <a:p>
            <a:pPr algn="ctr"/>
            <a:r>
              <a:rPr lang="en-US" altLang="en-US" sz="1800" b="1" dirty="0"/>
              <a:t>Q = 50, F = 50 Hz</a:t>
            </a:r>
          </a:p>
        </p:txBody>
      </p:sp>
      <p:sp>
        <p:nvSpPr>
          <p:cNvPr id="31756" name="WordArt 14"/>
          <p:cNvSpPr>
            <a:spLocks noChangeArrowheads="1" noChangeShapeType="1" noTextEdit="1"/>
          </p:cNvSpPr>
          <p:nvPr/>
        </p:nvSpPr>
        <p:spPr bwMode="auto">
          <a:xfrm>
            <a:off x="5553075" y="2717800"/>
            <a:ext cx="1666875" cy="2762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1600" kern="10" dirty="0">
                <a:ln w="9525">
                  <a:solidFill>
                    <a:srgbClr val="A50021"/>
                  </a:solidFill>
                  <a:round/>
                  <a:headEnd/>
                  <a:tailEnd/>
                </a:ln>
                <a:solidFill>
                  <a:srgbClr val="F9FCC4"/>
                </a:solidFill>
                <a:latin typeface="Arial Black" panose="020B0A04020102020204" pitchFamily="34" charset="0"/>
              </a:rPr>
              <a:t>Low Frequency</a:t>
            </a:r>
          </a:p>
        </p:txBody>
      </p:sp>
      <p:sp>
        <p:nvSpPr>
          <p:cNvPr id="31757" name="WordArt 15"/>
          <p:cNvSpPr>
            <a:spLocks noChangeArrowheads="1" noChangeShapeType="1" noTextEdit="1"/>
          </p:cNvSpPr>
          <p:nvPr/>
        </p:nvSpPr>
        <p:spPr bwMode="auto">
          <a:xfrm>
            <a:off x="6616691" y="4891088"/>
            <a:ext cx="1962150" cy="3143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1800" kern="10" dirty="0">
                <a:ln w="9525">
                  <a:solidFill>
                    <a:srgbClr val="A50021"/>
                  </a:solidFill>
                  <a:round/>
                  <a:headEnd/>
                  <a:tailEnd/>
                </a:ln>
                <a:solidFill>
                  <a:srgbClr val="F9FCC4"/>
                </a:solidFill>
                <a:latin typeface="Arial Black" panose="020B0A04020102020204" pitchFamily="34" charset="0"/>
              </a:rPr>
              <a:t>High Frequency</a:t>
            </a:r>
          </a:p>
        </p:txBody>
      </p:sp>
    </p:spTree>
    <p:extLst>
      <p:ext uri="{BB962C8B-B14F-4D97-AF65-F5344CB8AC3E}">
        <p14:creationId xmlns:p14="http://schemas.microsoft.com/office/powerpoint/2010/main" val="23953125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2" name="Rectangle 29"/>
          <p:cNvSpPr>
            <a:spLocks noChangeArrowheads="1"/>
          </p:cNvSpPr>
          <p:nvPr/>
        </p:nvSpPr>
        <p:spPr bwMode="auto">
          <a:xfrm>
            <a:off x="4725988" y="1693863"/>
            <a:ext cx="4162425" cy="34782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/>
          </a:p>
        </p:txBody>
      </p:sp>
      <p:sp>
        <p:nvSpPr>
          <p:cNvPr id="32773" name="Rectangle 28"/>
          <p:cNvSpPr>
            <a:spLocks noChangeArrowheads="1"/>
          </p:cNvSpPr>
          <p:nvPr/>
        </p:nvSpPr>
        <p:spPr bwMode="auto">
          <a:xfrm>
            <a:off x="271463" y="1693863"/>
            <a:ext cx="4311650" cy="34782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/>
          </a:p>
        </p:txBody>
      </p:sp>
      <p:sp>
        <p:nvSpPr>
          <p:cNvPr id="32774" name="Text Box 2053"/>
          <p:cNvSpPr txBox="1">
            <a:spLocks noChangeArrowheads="1"/>
          </p:cNvSpPr>
          <p:nvPr/>
        </p:nvSpPr>
        <p:spPr bwMode="auto">
          <a:xfrm>
            <a:off x="552450" y="1123950"/>
            <a:ext cx="36020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b="1" dirty="0">
                <a:solidFill>
                  <a:srgbClr val="C00000"/>
                </a:solidFill>
              </a:rPr>
              <a:t>Automatic Gain Control</a:t>
            </a:r>
          </a:p>
        </p:txBody>
      </p:sp>
      <p:sp>
        <p:nvSpPr>
          <p:cNvPr id="32775" name="Text Box 2054"/>
          <p:cNvSpPr txBox="1">
            <a:spLocks noChangeArrowheads="1"/>
          </p:cNvSpPr>
          <p:nvPr/>
        </p:nvSpPr>
        <p:spPr bwMode="auto">
          <a:xfrm>
            <a:off x="4819650" y="1123950"/>
            <a:ext cx="39925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b="1" dirty="0">
                <a:solidFill>
                  <a:srgbClr val="C00000"/>
                </a:solidFill>
              </a:rPr>
              <a:t>Programmed Gain Control</a:t>
            </a:r>
          </a:p>
        </p:txBody>
      </p:sp>
      <p:sp>
        <p:nvSpPr>
          <p:cNvPr id="32776" name="Text Box 2057"/>
          <p:cNvSpPr txBox="1">
            <a:spLocks noChangeArrowheads="1"/>
          </p:cNvSpPr>
          <p:nvPr/>
        </p:nvSpPr>
        <p:spPr bwMode="auto">
          <a:xfrm>
            <a:off x="762000" y="5214496"/>
            <a:ext cx="35814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5425" indent="-225425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000" dirty="0">
                <a:latin typeface="Tahoma"/>
                <a:cs typeface="Tahoma"/>
              </a:rPr>
              <a:t>Boosting signal strength to a preset level over a specified time interval</a:t>
            </a:r>
          </a:p>
        </p:txBody>
      </p:sp>
      <p:sp>
        <p:nvSpPr>
          <p:cNvPr id="32777" name="Text Box 2058"/>
          <p:cNvSpPr txBox="1">
            <a:spLocks noChangeArrowheads="1"/>
          </p:cNvSpPr>
          <p:nvPr/>
        </p:nvSpPr>
        <p:spPr bwMode="auto">
          <a:xfrm>
            <a:off x="4876800" y="5201796"/>
            <a:ext cx="386715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5425" indent="-225425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000" dirty="0">
                <a:latin typeface="Tahoma"/>
                <a:cs typeface="Tahoma"/>
              </a:rPr>
              <a:t>Controlling signal strength to preserve proportionality with bedding reflectivity</a:t>
            </a:r>
          </a:p>
        </p:txBody>
      </p:sp>
      <p:sp>
        <p:nvSpPr>
          <p:cNvPr id="32778" name="Rectangle 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Gain Compensation</a:t>
            </a:r>
          </a:p>
        </p:txBody>
      </p:sp>
      <p:grpSp>
        <p:nvGrpSpPr>
          <p:cNvPr id="32779" name="Group 25"/>
          <p:cNvGrpSpPr>
            <a:grpSpLocks/>
          </p:cNvGrpSpPr>
          <p:nvPr/>
        </p:nvGrpSpPr>
        <p:grpSpPr bwMode="auto">
          <a:xfrm>
            <a:off x="304800" y="1814513"/>
            <a:ext cx="4114800" cy="3273425"/>
            <a:chOff x="192" y="1143"/>
            <a:chExt cx="2592" cy="2062"/>
          </a:xfrm>
        </p:grpSpPr>
        <p:pic>
          <p:nvPicPr>
            <p:cNvPr id="32789" name="Picture 2055" descr="A:\AGC.GIF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329" b="2705"/>
            <a:stretch>
              <a:fillRect/>
            </a:stretch>
          </p:blipFill>
          <p:spPr bwMode="auto">
            <a:xfrm>
              <a:off x="192" y="1143"/>
              <a:ext cx="2592" cy="2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90" name="Rectangle 13"/>
            <p:cNvSpPr>
              <a:spLocks noChangeArrowheads="1"/>
            </p:cNvSpPr>
            <p:nvPr/>
          </p:nvSpPr>
          <p:spPr bwMode="auto">
            <a:xfrm>
              <a:off x="2034" y="2664"/>
              <a:ext cx="366" cy="1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dirty="0"/>
            </a:p>
          </p:txBody>
        </p:sp>
        <p:sp>
          <p:nvSpPr>
            <p:cNvPr id="32791" name="Rectangle 14"/>
            <p:cNvSpPr>
              <a:spLocks noChangeArrowheads="1"/>
            </p:cNvSpPr>
            <p:nvPr/>
          </p:nvSpPr>
          <p:spPr bwMode="auto">
            <a:xfrm>
              <a:off x="2268" y="1872"/>
              <a:ext cx="438" cy="1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dirty="0"/>
            </a:p>
          </p:txBody>
        </p:sp>
        <p:sp>
          <p:nvSpPr>
            <p:cNvPr id="32792" name="Rectangle 15"/>
            <p:cNvSpPr>
              <a:spLocks noChangeArrowheads="1"/>
            </p:cNvSpPr>
            <p:nvPr/>
          </p:nvSpPr>
          <p:spPr bwMode="auto">
            <a:xfrm>
              <a:off x="2124" y="1200"/>
              <a:ext cx="438" cy="1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dirty="0"/>
            </a:p>
          </p:txBody>
        </p:sp>
        <p:sp>
          <p:nvSpPr>
            <p:cNvPr id="32793" name="Text Box 10"/>
            <p:cNvSpPr txBox="1">
              <a:spLocks noChangeArrowheads="1"/>
            </p:cNvSpPr>
            <p:nvPr/>
          </p:nvSpPr>
          <p:spPr bwMode="auto">
            <a:xfrm>
              <a:off x="2163" y="1221"/>
              <a:ext cx="514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 b="1" dirty="0">
                  <a:latin typeface="Lucida Sans" pitchFamily="34" charset="0"/>
                </a:rPr>
                <a:t>Original</a:t>
              </a:r>
            </a:p>
            <a:p>
              <a:r>
                <a:rPr lang="en-US" altLang="en-US" sz="1200" b="1" dirty="0">
                  <a:latin typeface="Lucida Sans" pitchFamily="34" charset="0"/>
                </a:rPr>
                <a:t>  Trace</a:t>
              </a:r>
            </a:p>
          </p:txBody>
        </p:sp>
        <p:sp>
          <p:nvSpPr>
            <p:cNvPr id="32794" name="Text Box 11"/>
            <p:cNvSpPr txBox="1">
              <a:spLocks noChangeArrowheads="1"/>
            </p:cNvSpPr>
            <p:nvPr/>
          </p:nvSpPr>
          <p:spPr bwMode="auto">
            <a:xfrm>
              <a:off x="896" y="1803"/>
              <a:ext cx="724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 b="1" dirty="0">
                  <a:latin typeface="Lucida Sans" pitchFamily="34" charset="0"/>
                </a:rPr>
                <a:t>  15 sample </a:t>
              </a:r>
            </a:p>
            <a:p>
              <a:r>
                <a:rPr lang="en-US" altLang="en-US" sz="1200" b="1" dirty="0">
                  <a:latin typeface="Lucida Sans" pitchFamily="34" charset="0"/>
                </a:rPr>
                <a:t>AGC applied</a:t>
              </a:r>
            </a:p>
          </p:txBody>
        </p:sp>
        <p:sp>
          <p:nvSpPr>
            <p:cNvPr id="32795" name="Text Box 12"/>
            <p:cNvSpPr txBox="1">
              <a:spLocks noChangeArrowheads="1"/>
            </p:cNvSpPr>
            <p:nvPr/>
          </p:nvSpPr>
          <p:spPr bwMode="auto">
            <a:xfrm>
              <a:off x="1785" y="2637"/>
              <a:ext cx="604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 b="1" dirty="0">
                  <a:latin typeface="Lucida Sans" pitchFamily="34" charset="0"/>
                </a:rPr>
                <a:t>Gain</a:t>
              </a:r>
            </a:p>
            <a:p>
              <a:r>
                <a:rPr lang="en-US" altLang="en-US" sz="1200" b="1" dirty="0">
                  <a:latin typeface="Lucida Sans" pitchFamily="34" charset="0"/>
                </a:rPr>
                <a:t>  Function</a:t>
              </a:r>
            </a:p>
          </p:txBody>
        </p:sp>
      </p:grpSp>
      <p:grpSp>
        <p:nvGrpSpPr>
          <p:cNvPr id="32780" name="Group 26"/>
          <p:cNvGrpSpPr>
            <a:grpSpLocks/>
          </p:cNvGrpSpPr>
          <p:nvPr/>
        </p:nvGrpSpPr>
        <p:grpSpPr bwMode="auto">
          <a:xfrm>
            <a:off x="4724400" y="1836738"/>
            <a:ext cx="4114800" cy="3297237"/>
            <a:chOff x="2976" y="1121"/>
            <a:chExt cx="2592" cy="2077"/>
          </a:xfrm>
        </p:grpSpPr>
        <p:pic>
          <p:nvPicPr>
            <p:cNvPr id="32782" name="Picture 2056" descr="A:\PGC.GIF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511" b="2972"/>
            <a:stretch>
              <a:fillRect/>
            </a:stretch>
          </p:blipFill>
          <p:spPr bwMode="auto">
            <a:xfrm>
              <a:off x="2976" y="1121"/>
              <a:ext cx="2592" cy="20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83" name="Rectangle 18"/>
            <p:cNvSpPr>
              <a:spLocks noChangeArrowheads="1"/>
            </p:cNvSpPr>
            <p:nvPr/>
          </p:nvSpPr>
          <p:spPr bwMode="auto">
            <a:xfrm>
              <a:off x="4986" y="1164"/>
              <a:ext cx="438" cy="1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dirty="0"/>
            </a:p>
          </p:txBody>
        </p:sp>
        <p:sp>
          <p:nvSpPr>
            <p:cNvPr id="32784" name="Text Box 19"/>
            <p:cNvSpPr txBox="1">
              <a:spLocks noChangeArrowheads="1"/>
            </p:cNvSpPr>
            <p:nvPr/>
          </p:nvSpPr>
          <p:spPr bwMode="auto">
            <a:xfrm>
              <a:off x="4989" y="1191"/>
              <a:ext cx="514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 b="1" dirty="0">
                  <a:latin typeface="Lucida Sans" pitchFamily="34" charset="0"/>
                </a:rPr>
                <a:t>Original</a:t>
              </a:r>
            </a:p>
            <a:p>
              <a:r>
                <a:rPr lang="en-US" altLang="en-US" sz="1200" b="1" dirty="0">
                  <a:latin typeface="Lucida Sans" pitchFamily="34" charset="0"/>
                </a:rPr>
                <a:t>  Trace</a:t>
              </a:r>
            </a:p>
          </p:txBody>
        </p:sp>
        <p:sp>
          <p:nvSpPr>
            <p:cNvPr id="32785" name="Rectangle 21"/>
            <p:cNvSpPr>
              <a:spLocks noChangeArrowheads="1"/>
            </p:cNvSpPr>
            <p:nvPr/>
          </p:nvSpPr>
          <p:spPr bwMode="auto">
            <a:xfrm>
              <a:off x="4986" y="2682"/>
              <a:ext cx="366" cy="1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dirty="0"/>
            </a:p>
          </p:txBody>
        </p:sp>
        <p:sp>
          <p:nvSpPr>
            <p:cNvPr id="32786" name="Rectangle 22"/>
            <p:cNvSpPr>
              <a:spLocks noChangeArrowheads="1"/>
            </p:cNvSpPr>
            <p:nvPr/>
          </p:nvSpPr>
          <p:spPr bwMode="auto">
            <a:xfrm>
              <a:off x="5076" y="1794"/>
              <a:ext cx="438" cy="2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dirty="0"/>
            </a:p>
          </p:txBody>
        </p:sp>
        <p:sp>
          <p:nvSpPr>
            <p:cNvPr id="32787" name="Text Box 23"/>
            <p:cNvSpPr txBox="1">
              <a:spLocks noChangeArrowheads="1"/>
            </p:cNvSpPr>
            <p:nvPr/>
          </p:nvSpPr>
          <p:spPr bwMode="auto">
            <a:xfrm>
              <a:off x="5066" y="1839"/>
              <a:ext cx="482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 b="1" dirty="0">
                  <a:latin typeface="Lucida Sans" pitchFamily="34" charset="0"/>
                </a:rPr>
                <a:t>  PGC </a:t>
              </a:r>
            </a:p>
            <a:p>
              <a:r>
                <a:rPr lang="en-US" altLang="en-US" sz="1200" b="1" dirty="0">
                  <a:latin typeface="Lucida Sans" pitchFamily="34" charset="0"/>
                </a:rPr>
                <a:t>applied</a:t>
              </a:r>
            </a:p>
          </p:txBody>
        </p:sp>
        <p:sp>
          <p:nvSpPr>
            <p:cNvPr id="32788" name="Text Box 24"/>
            <p:cNvSpPr txBox="1">
              <a:spLocks noChangeArrowheads="1"/>
            </p:cNvSpPr>
            <p:nvPr/>
          </p:nvSpPr>
          <p:spPr bwMode="auto">
            <a:xfrm>
              <a:off x="4845" y="2649"/>
              <a:ext cx="604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200" b="1" dirty="0">
                  <a:latin typeface="Lucida Sans" pitchFamily="34" charset="0"/>
                </a:rPr>
                <a:t>Gain</a:t>
              </a:r>
            </a:p>
            <a:p>
              <a:r>
                <a:rPr lang="en-US" altLang="en-US" sz="1200" b="1" dirty="0">
                  <a:latin typeface="Lucida Sans" pitchFamily="34" charset="0"/>
                </a:rPr>
                <a:t>  Function</a:t>
              </a:r>
            </a:p>
          </p:txBody>
        </p:sp>
      </p:grpSp>
      <p:sp>
        <p:nvSpPr>
          <p:cNvPr id="32781" name="Line 30"/>
          <p:cNvSpPr>
            <a:spLocks noChangeShapeType="1"/>
          </p:cNvSpPr>
          <p:nvPr/>
        </p:nvSpPr>
        <p:spPr bwMode="auto">
          <a:xfrm>
            <a:off x="1371600" y="3105150"/>
            <a:ext cx="131445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95668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796" name="Group 117"/>
          <p:cNvGrpSpPr>
            <a:grpSpLocks/>
          </p:cNvGrpSpPr>
          <p:nvPr/>
        </p:nvGrpSpPr>
        <p:grpSpPr bwMode="auto">
          <a:xfrm>
            <a:off x="4837113" y="1524000"/>
            <a:ext cx="3971925" cy="4733925"/>
            <a:chOff x="3264" y="960"/>
            <a:chExt cx="2285" cy="2736"/>
          </a:xfrm>
        </p:grpSpPr>
        <p:sp>
          <p:nvSpPr>
            <p:cNvPr id="33801" name="Rectangle 2"/>
            <p:cNvSpPr>
              <a:spLocks noChangeArrowheads="1"/>
            </p:cNvSpPr>
            <p:nvPr/>
          </p:nvSpPr>
          <p:spPr bwMode="auto">
            <a:xfrm>
              <a:off x="3264" y="960"/>
              <a:ext cx="2285" cy="273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en-US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33802" name="Text Box 10"/>
            <p:cNvSpPr txBox="1">
              <a:spLocks noChangeAspect="1" noChangeArrowheads="1"/>
            </p:cNvSpPr>
            <p:nvPr/>
          </p:nvSpPr>
          <p:spPr bwMode="auto">
            <a:xfrm>
              <a:off x="3977" y="2758"/>
              <a:ext cx="1401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en-US" altLang="en-US" sz="900" dirty="0">
                <a:latin typeface="Times New Roman" panose="02020603050405020304" pitchFamily="18" charset="0"/>
              </a:endParaRPr>
            </a:p>
          </p:txBody>
        </p:sp>
        <p:sp>
          <p:nvSpPr>
            <p:cNvPr id="33803" name="Text Box 12"/>
            <p:cNvSpPr txBox="1">
              <a:spLocks noChangeAspect="1" noChangeArrowheads="1"/>
            </p:cNvSpPr>
            <p:nvPr/>
          </p:nvSpPr>
          <p:spPr bwMode="auto">
            <a:xfrm>
              <a:off x="4822" y="2884"/>
              <a:ext cx="617" cy="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800" dirty="0">
                  <a:latin typeface="Times New Roman" panose="02020603050405020304" pitchFamily="18" charset="0"/>
                </a:rPr>
                <a:t>Time</a:t>
              </a:r>
            </a:p>
            <a:p>
              <a:pPr algn="ctr"/>
              <a:r>
                <a:rPr lang="en-US" altLang="en-US" sz="800" dirty="0">
                  <a:latin typeface="Times New Roman" panose="02020603050405020304" pitchFamily="18" charset="0"/>
                </a:rPr>
                <a:t>Origin</a:t>
              </a:r>
            </a:p>
          </p:txBody>
        </p:sp>
        <p:grpSp>
          <p:nvGrpSpPr>
            <p:cNvPr id="33804" name="Group 14"/>
            <p:cNvGrpSpPr>
              <a:grpSpLocks/>
            </p:cNvGrpSpPr>
            <p:nvPr/>
          </p:nvGrpSpPr>
          <p:grpSpPr bwMode="auto">
            <a:xfrm>
              <a:off x="3751" y="2965"/>
              <a:ext cx="1274" cy="273"/>
              <a:chOff x="3956" y="2330"/>
              <a:chExt cx="857" cy="273"/>
            </a:xfrm>
          </p:grpSpPr>
          <p:sp>
            <p:nvSpPr>
              <p:cNvPr id="33880" name="Freeform 15"/>
              <p:cNvSpPr>
                <a:spLocks noChangeAspect="1"/>
              </p:cNvSpPr>
              <p:nvPr/>
            </p:nvSpPr>
            <p:spPr bwMode="auto">
              <a:xfrm>
                <a:off x="4283" y="2398"/>
                <a:ext cx="72" cy="44"/>
              </a:xfrm>
              <a:custGeom>
                <a:avLst/>
                <a:gdLst>
                  <a:gd name="T0" fmla="*/ 1 w 124"/>
                  <a:gd name="T1" fmla="*/ 0 h 94"/>
                  <a:gd name="T2" fmla="*/ 14 w 124"/>
                  <a:gd name="T3" fmla="*/ 2 h 94"/>
                  <a:gd name="T4" fmla="*/ 0 w 124"/>
                  <a:gd name="T5" fmla="*/ 5 h 94"/>
                  <a:gd name="T6" fmla="*/ 1 w 124"/>
                  <a:gd name="T7" fmla="*/ 0 h 9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24"/>
                  <a:gd name="T13" fmla="*/ 0 h 94"/>
                  <a:gd name="T14" fmla="*/ 124 w 124"/>
                  <a:gd name="T15" fmla="*/ 94 h 9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24" h="94">
                    <a:moveTo>
                      <a:pt x="2" y="0"/>
                    </a:moveTo>
                    <a:lnTo>
                      <a:pt x="124" y="46"/>
                    </a:lnTo>
                    <a:lnTo>
                      <a:pt x="0" y="94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33881" name="Freeform 16"/>
              <p:cNvSpPr>
                <a:spLocks noChangeAspect="1"/>
              </p:cNvSpPr>
              <p:nvPr/>
            </p:nvSpPr>
            <p:spPr bwMode="auto">
              <a:xfrm>
                <a:off x="4235" y="2397"/>
                <a:ext cx="121" cy="92"/>
              </a:xfrm>
              <a:custGeom>
                <a:avLst/>
                <a:gdLst>
                  <a:gd name="T0" fmla="*/ 9 w 208"/>
                  <a:gd name="T1" fmla="*/ 0 h 198"/>
                  <a:gd name="T2" fmla="*/ 24 w 208"/>
                  <a:gd name="T3" fmla="*/ 2 h 198"/>
                  <a:gd name="T4" fmla="*/ 0 w 208"/>
                  <a:gd name="T5" fmla="*/ 6 h 198"/>
                  <a:gd name="T6" fmla="*/ 9 w 208"/>
                  <a:gd name="T7" fmla="*/ 9 h 19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08"/>
                  <a:gd name="T13" fmla="*/ 0 h 198"/>
                  <a:gd name="T14" fmla="*/ 208 w 208"/>
                  <a:gd name="T15" fmla="*/ 198 h 19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08" h="198">
                    <a:moveTo>
                      <a:pt x="82" y="0"/>
                    </a:moveTo>
                    <a:lnTo>
                      <a:pt x="208" y="48"/>
                    </a:lnTo>
                    <a:lnTo>
                      <a:pt x="0" y="130"/>
                    </a:lnTo>
                    <a:lnTo>
                      <a:pt x="82" y="198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33882" name="Freeform 17"/>
              <p:cNvSpPr>
                <a:spLocks noChangeAspect="1"/>
              </p:cNvSpPr>
              <p:nvPr/>
            </p:nvSpPr>
            <p:spPr bwMode="auto">
              <a:xfrm>
                <a:off x="4191" y="2384"/>
                <a:ext cx="73" cy="44"/>
              </a:xfrm>
              <a:custGeom>
                <a:avLst/>
                <a:gdLst>
                  <a:gd name="T0" fmla="*/ 1 w 124"/>
                  <a:gd name="T1" fmla="*/ 0 h 94"/>
                  <a:gd name="T2" fmla="*/ 15 w 124"/>
                  <a:gd name="T3" fmla="*/ 2 h 94"/>
                  <a:gd name="T4" fmla="*/ 0 w 124"/>
                  <a:gd name="T5" fmla="*/ 5 h 94"/>
                  <a:gd name="T6" fmla="*/ 1 w 124"/>
                  <a:gd name="T7" fmla="*/ 0 h 9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24"/>
                  <a:gd name="T13" fmla="*/ 0 h 94"/>
                  <a:gd name="T14" fmla="*/ 124 w 124"/>
                  <a:gd name="T15" fmla="*/ 94 h 9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24" h="94">
                    <a:moveTo>
                      <a:pt x="2" y="0"/>
                    </a:moveTo>
                    <a:lnTo>
                      <a:pt x="124" y="46"/>
                    </a:lnTo>
                    <a:lnTo>
                      <a:pt x="0" y="94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33883" name="Freeform 18"/>
              <p:cNvSpPr>
                <a:spLocks noChangeAspect="1"/>
              </p:cNvSpPr>
              <p:nvPr/>
            </p:nvSpPr>
            <p:spPr bwMode="auto">
              <a:xfrm>
                <a:off x="4143" y="2383"/>
                <a:ext cx="122" cy="92"/>
              </a:xfrm>
              <a:custGeom>
                <a:avLst/>
                <a:gdLst>
                  <a:gd name="T0" fmla="*/ 9 w 208"/>
                  <a:gd name="T1" fmla="*/ 0 h 198"/>
                  <a:gd name="T2" fmla="*/ 25 w 208"/>
                  <a:gd name="T3" fmla="*/ 2 h 198"/>
                  <a:gd name="T4" fmla="*/ 0 w 208"/>
                  <a:gd name="T5" fmla="*/ 6 h 198"/>
                  <a:gd name="T6" fmla="*/ 9 w 208"/>
                  <a:gd name="T7" fmla="*/ 9 h 19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08"/>
                  <a:gd name="T13" fmla="*/ 0 h 198"/>
                  <a:gd name="T14" fmla="*/ 208 w 208"/>
                  <a:gd name="T15" fmla="*/ 198 h 19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08" h="198">
                    <a:moveTo>
                      <a:pt x="82" y="0"/>
                    </a:moveTo>
                    <a:lnTo>
                      <a:pt x="208" y="48"/>
                    </a:lnTo>
                    <a:lnTo>
                      <a:pt x="0" y="130"/>
                    </a:lnTo>
                    <a:lnTo>
                      <a:pt x="82" y="198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33884" name="Freeform 19"/>
              <p:cNvSpPr>
                <a:spLocks noChangeAspect="1"/>
              </p:cNvSpPr>
              <p:nvPr/>
            </p:nvSpPr>
            <p:spPr bwMode="auto">
              <a:xfrm>
                <a:off x="4100" y="2435"/>
                <a:ext cx="73" cy="44"/>
              </a:xfrm>
              <a:custGeom>
                <a:avLst/>
                <a:gdLst>
                  <a:gd name="T0" fmla="*/ 1 w 124"/>
                  <a:gd name="T1" fmla="*/ 0 h 94"/>
                  <a:gd name="T2" fmla="*/ 15 w 124"/>
                  <a:gd name="T3" fmla="*/ 2 h 94"/>
                  <a:gd name="T4" fmla="*/ 0 w 124"/>
                  <a:gd name="T5" fmla="*/ 5 h 94"/>
                  <a:gd name="T6" fmla="*/ 1 w 124"/>
                  <a:gd name="T7" fmla="*/ 0 h 9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24"/>
                  <a:gd name="T13" fmla="*/ 0 h 94"/>
                  <a:gd name="T14" fmla="*/ 124 w 124"/>
                  <a:gd name="T15" fmla="*/ 94 h 9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24" h="94">
                    <a:moveTo>
                      <a:pt x="2" y="0"/>
                    </a:moveTo>
                    <a:lnTo>
                      <a:pt x="124" y="46"/>
                    </a:lnTo>
                    <a:lnTo>
                      <a:pt x="0" y="94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33885" name="Freeform 20"/>
              <p:cNvSpPr>
                <a:spLocks noChangeAspect="1"/>
              </p:cNvSpPr>
              <p:nvPr/>
            </p:nvSpPr>
            <p:spPr bwMode="auto">
              <a:xfrm>
                <a:off x="4052" y="2434"/>
                <a:ext cx="122" cy="92"/>
              </a:xfrm>
              <a:custGeom>
                <a:avLst/>
                <a:gdLst>
                  <a:gd name="T0" fmla="*/ 9 w 208"/>
                  <a:gd name="T1" fmla="*/ 0 h 198"/>
                  <a:gd name="T2" fmla="*/ 25 w 208"/>
                  <a:gd name="T3" fmla="*/ 2 h 198"/>
                  <a:gd name="T4" fmla="*/ 0 w 208"/>
                  <a:gd name="T5" fmla="*/ 6 h 198"/>
                  <a:gd name="T6" fmla="*/ 9 w 208"/>
                  <a:gd name="T7" fmla="*/ 9 h 19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08"/>
                  <a:gd name="T13" fmla="*/ 0 h 198"/>
                  <a:gd name="T14" fmla="*/ 208 w 208"/>
                  <a:gd name="T15" fmla="*/ 198 h 19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08" h="198">
                    <a:moveTo>
                      <a:pt x="82" y="0"/>
                    </a:moveTo>
                    <a:lnTo>
                      <a:pt x="208" y="48"/>
                    </a:lnTo>
                    <a:lnTo>
                      <a:pt x="0" y="130"/>
                    </a:lnTo>
                    <a:lnTo>
                      <a:pt x="82" y="198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33886" name="Freeform 21"/>
              <p:cNvSpPr>
                <a:spLocks noChangeAspect="1"/>
              </p:cNvSpPr>
              <p:nvPr/>
            </p:nvSpPr>
            <p:spPr bwMode="auto">
              <a:xfrm>
                <a:off x="4004" y="2512"/>
                <a:ext cx="72" cy="44"/>
              </a:xfrm>
              <a:custGeom>
                <a:avLst/>
                <a:gdLst>
                  <a:gd name="T0" fmla="*/ 1 w 124"/>
                  <a:gd name="T1" fmla="*/ 0 h 94"/>
                  <a:gd name="T2" fmla="*/ 14 w 124"/>
                  <a:gd name="T3" fmla="*/ 2 h 94"/>
                  <a:gd name="T4" fmla="*/ 0 w 124"/>
                  <a:gd name="T5" fmla="*/ 5 h 94"/>
                  <a:gd name="T6" fmla="*/ 1 w 124"/>
                  <a:gd name="T7" fmla="*/ 0 h 9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24"/>
                  <a:gd name="T13" fmla="*/ 0 h 94"/>
                  <a:gd name="T14" fmla="*/ 124 w 124"/>
                  <a:gd name="T15" fmla="*/ 94 h 9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24" h="94">
                    <a:moveTo>
                      <a:pt x="2" y="0"/>
                    </a:moveTo>
                    <a:lnTo>
                      <a:pt x="124" y="46"/>
                    </a:lnTo>
                    <a:lnTo>
                      <a:pt x="0" y="94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33887" name="Freeform 22"/>
              <p:cNvSpPr>
                <a:spLocks noChangeAspect="1"/>
              </p:cNvSpPr>
              <p:nvPr/>
            </p:nvSpPr>
            <p:spPr bwMode="auto">
              <a:xfrm>
                <a:off x="3956" y="2511"/>
                <a:ext cx="121" cy="92"/>
              </a:xfrm>
              <a:custGeom>
                <a:avLst/>
                <a:gdLst>
                  <a:gd name="T0" fmla="*/ 9 w 208"/>
                  <a:gd name="T1" fmla="*/ 0 h 198"/>
                  <a:gd name="T2" fmla="*/ 24 w 208"/>
                  <a:gd name="T3" fmla="*/ 2 h 198"/>
                  <a:gd name="T4" fmla="*/ 0 w 208"/>
                  <a:gd name="T5" fmla="*/ 6 h 198"/>
                  <a:gd name="T6" fmla="*/ 9 w 208"/>
                  <a:gd name="T7" fmla="*/ 9 h 19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08"/>
                  <a:gd name="T13" fmla="*/ 0 h 198"/>
                  <a:gd name="T14" fmla="*/ 208 w 208"/>
                  <a:gd name="T15" fmla="*/ 198 h 19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08" h="198">
                    <a:moveTo>
                      <a:pt x="82" y="0"/>
                    </a:moveTo>
                    <a:lnTo>
                      <a:pt x="208" y="48"/>
                    </a:lnTo>
                    <a:lnTo>
                      <a:pt x="0" y="130"/>
                    </a:lnTo>
                    <a:lnTo>
                      <a:pt x="82" y="198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33888" name="Freeform 23"/>
              <p:cNvSpPr>
                <a:spLocks noChangeAspect="1"/>
              </p:cNvSpPr>
              <p:nvPr/>
            </p:nvSpPr>
            <p:spPr bwMode="auto">
              <a:xfrm>
                <a:off x="4465" y="2402"/>
                <a:ext cx="73" cy="44"/>
              </a:xfrm>
              <a:custGeom>
                <a:avLst/>
                <a:gdLst>
                  <a:gd name="T0" fmla="*/ 1 w 124"/>
                  <a:gd name="T1" fmla="*/ 0 h 94"/>
                  <a:gd name="T2" fmla="*/ 15 w 124"/>
                  <a:gd name="T3" fmla="*/ 2 h 94"/>
                  <a:gd name="T4" fmla="*/ 0 w 124"/>
                  <a:gd name="T5" fmla="*/ 5 h 94"/>
                  <a:gd name="T6" fmla="*/ 1 w 124"/>
                  <a:gd name="T7" fmla="*/ 0 h 9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24"/>
                  <a:gd name="T13" fmla="*/ 0 h 94"/>
                  <a:gd name="T14" fmla="*/ 124 w 124"/>
                  <a:gd name="T15" fmla="*/ 94 h 9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24" h="94">
                    <a:moveTo>
                      <a:pt x="2" y="0"/>
                    </a:moveTo>
                    <a:lnTo>
                      <a:pt x="124" y="46"/>
                    </a:lnTo>
                    <a:lnTo>
                      <a:pt x="0" y="94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33889" name="Freeform 24"/>
              <p:cNvSpPr>
                <a:spLocks noChangeAspect="1"/>
              </p:cNvSpPr>
              <p:nvPr/>
            </p:nvSpPr>
            <p:spPr bwMode="auto">
              <a:xfrm>
                <a:off x="4417" y="2401"/>
                <a:ext cx="122" cy="92"/>
              </a:xfrm>
              <a:custGeom>
                <a:avLst/>
                <a:gdLst>
                  <a:gd name="T0" fmla="*/ 9 w 208"/>
                  <a:gd name="T1" fmla="*/ 0 h 198"/>
                  <a:gd name="T2" fmla="*/ 25 w 208"/>
                  <a:gd name="T3" fmla="*/ 2 h 198"/>
                  <a:gd name="T4" fmla="*/ 0 w 208"/>
                  <a:gd name="T5" fmla="*/ 6 h 198"/>
                  <a:gd name="T6" fmla="*/ 9 w 208"/>
                  <a:gd name="T7" fmla="*/ 9 h 19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08"/>
                  <a:gd name="T13" fmla="*/ 0 h 198"/>
                  <a:gd name="T14" fmla="*/ 208 w 208"/>
                  <a:gd name="T15" fmla="*/ 198 h 19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08" h="198">
                    <a:moveTo>
                      <a:pt x="82" y="0"/>
                    </a:moveTo>
                    <a:lnTo>
                      <a:pt x="208" y="48"/>
                    </a:lnTo>
                    <a:lnTo>
                      <a:pt x="0" y="130"/>
                    </a:lnTo>
                    <a:lnTo>
                      <a:pt x="82" y="198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33890" name="Freeform 25"/>
              <p:cNvSpPr>
                <a:spLocks noChangeAspect="1"/>
              </p:cNvSpPr>
              <p:nvPr/>
            </p:nvSpPr>
            <p:spPr bwMode="auto">
              <a:xfrm>
                <a:off x="4556" y="2373"/>
                <a:ext cx="74" cy="44"/>
              </a:xfrm>
              <a:custGeom>
                <a:avLst/>
                <a:gdLst>
                  <a:gd name="T0" fmla="*/ 1 w 124"/>
                  <a:gd name="T1" fmla="*/ 0 h 94"/>
                  <a:gd name="T2" fmla="*/ 16 w 124"/>
                  <a:gd name="T3" fmla="*/ 2 h 94"/>
                  <a:gd name="T4" fmla="*/ 0 w 124"/>
                  <a:gd name="T5" fmla="*/ 5 h 94"/>
                  <a:gd name="T6" fmla="*/ 1 w 124"/>
                  <a:gd name="T7" fmla="*/ 0 h 9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24"/>
                  <a:gd name="T13" fmla="*/ 0 h 94"/>
                  <a:gd name="T14" fmla="*/ 124 w 124"/>
                  <a:gd name="T15" fmla="*/ 94 h 9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24" h="94">
                    <a:moveTo>
                      <a:pt x="2" y="0"/>
                    </a:moveTo>
                    <a:lnTo>
                      <a:pt x="124" y="46"/>
                    </a:lnTo>
                    <a:lnTo>
                      <a:pt x="0" y="94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33891" name="Freeform 26"/>
              <p:cNvSpPr>
                <a:spLocks noChangeAspect="1"/>
              </p:cNvSpPr>
              <p:nvPr/>
            </p:nvSpPr>
            <p:spPr bwMode="auto">
              <a:xfrm>
                <a:off x="4508" y="2372"/>
                <a:ext cx="123" cy="92"/>
              </a:xfrm>
              <a:custGeom>
                <a:avLst/>
                <a:gdLst>
                  <a:gd name="T0" fmla="*/ 10 w 208"/>
                  <a:gd name="T1" fmla="*/ 0 h 198"/>
                  <a:gd name="T2" fmla="*/ 25 w 208"/>
                  <a:gd name="T3" fmla="*/ 2 h 198"/>
                  <a:gd name="T4" fmla="*/ 0 w 208"/>
                  <a:gd name="T5" fmla="*/ 6 h 198"/>
                  <a:gd name="T6" fmla="*/ 10 w 208"/>
                  <a:gd name="T7" fmla="*/ 9 h 19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08"/>
                  <a:gd name="T13" fmla="*/ 0 h 198"/>
                  <a:gd name="T14" fmla="*/ 208 w 208"/>
                  <a:gd name="T15" fmla="*/ 198 h 19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08" h="198">
                    <a:moveTo>
                      <a:pt x="82" y="0"/>
                    </a:moveTo>
                    <a:lnTo>
                      <a:pt x="208" y="48"/>
                    </a:lnTo>
                    <a:lnTo>
                      <a:pt x="0" y="130"/>
                    </a:lnTo>
                    <a:lnTo>
                      <a:pt x="82" y="198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33892" name="Freeform 27"/>
              <p:cNvSpPr>
                <a:spLocks noChangeAspect="1"/>
              </p:cNvSpPr>
              <p:nvPr/>
            </p:nvSpPr>
            <p:spPr bwMode="auto">
              <a:xfrm>
                <a:off x="4648" y="2366"/>
                <a:ext cx="73" cy="44"/>
              </a:xfrm>
              <a:custGeom>
                <a:avLst/>
                <a:gdLst>
                  <a:gd name="T0" fmla="*/ 1 w 124"/>
                  <a:gd name="T1" fmla="*/ 0 h 94"/>
                  <a:gd name="T2" fmla="*/ 15 w 124"/>
                  <a:gd name="T3" fmla="*/ 2 h 94"/>
                  <a:gd name="T4" fmla="*/ 0 w 124"/>
                  <a:gd name="T5" fmla="*/ 5 h 94"/>
                  <a:gd name="T6" fmla="*/ 1 w 124"/>
                  <a:gd name="T7" fmla="*/ 0 h 9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24"/>
                  <a:gd name="T13" fmla="*/ 0 h 94"/>
                  <a:gd name="T14" fmla="*/ 124 w 124"/>
                  <a:gd name="T15" fmla="*/ 94 h 9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24" h="94">
                    <a:moveTo>
                      <a:pt x="2" y="0"/>
                    </a:moveTo>
                    <a:lnTo>
                      <a:pt x="124" y="46"/>
                    </a:lnTo>
                    <a:lnTo>
                      <a:pt x="0" y="94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33893" name="Freeform 28"/>
              <p:cNvSpPr>
                <a:spLocks noChangeAspect="1"/>
              </p:cNvSpPr>
              <p:nvPr/>
            </p:nvSpPr>
            <p:spPr bwMode="auto">
              <a:xfrm>
                <a:off x="4600" y="2365"/>
                <a:ext cx="122" cy="92"/>
              </a:xfrm>
              <a:custGeom>
                <a:avLst/>
                <a:gdLst>
                  <a:gd name="T0" fmla="*/ 9 w 208"/>
                  <a:gd name="T1" fmla="*/ 0 h 198"/>
                  <a:gd name="T2" fmla="*/ 25 w 208"/>
                  <a:gd name="T3" fmla="*/ 2 h 198"/>
                  <a:gd name="T4" fmla="*/ 0 w 208"/>
                  <a:gd name="T5" fmla="*/ 6 h 198"/>
                  <a:gd name="T6" fmla="*/ 9 w 208"/>
                  <a:gd name="T7" fmla="*/ 9 h 19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08"/>
                  <a:gd name="T13" fmla="*/ 0 h 198"/>
                  <a:gd name="T14" fmla="*/ 208 w 208"/>
                  <a:gd name="T15" fmla="*/ 198 h 19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08" h="198">
                    <a:moveTo>
                      <a:pt x="82" y="0"/>
                    </a:moveTo>
                    <a:lnTo>
                      <a:pt x="208" y="48"/>
                    </a:lnTo>
                    <a:lnTo>
                      <a:pt x="0" y="130"/>
                    </a:lnTo>
                    <a:lnTo>
                      <a:pt x="82" y="198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33894" name="Freeform 29"/>
              <p:cNvSpPr>
                <a:spLocks noChangeAspect="1"/>
              </p:cNvSpPr>
              <p:nvPr/>
            </p:nvSpPr>
            <p:spPr bwMode="auto">
              <a:xfrm>
                <a:off x="4739" y="2331"/>
                <a:ext cx="73" cy="44"/>
              </a:xfrm>
              <a:custGeom>
                <a:avLst/>
                <a:gdLst>
                  <a:gd name="T0" fmla="*/ 1 w 124"/>
                  <a:gd name="T1" fmla="*/ 0 h 94"/>
                  <a:gd name="T2" fmla="*/ 15 w 124"/>
                  <a:gd name="T3" fmla="*/ 2 h 94"/>
                  <a:gd name="T4" fmla="*/ 0 w 124"/>
                  <a:gd name="T5" fmla="*/ 5 h 94"/>
                  <a:gd name="T6" fmla="*/ 1 w 124"/>
                  <a:gd name="T7" fmla="*/ 0 h 9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24"/>
                  <a:gd name="T13" fmla="*/ 0 h 94"/>
                  <a:gd name="T14" fmla="*/ 124 w 124"/>
                  <a:gd name="T15" fmla="*/ 94 h 9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24" h="94">
                    <a:moveTo>
                      <a:pt x="2" y="0"/>
                    </a:moveTo>
                    <a:lnTo>
                      <a:pt x="124" y="46"/>
                    </a:lnTo>
                    <a:lnTo>
                      <a:pt x="0" y="94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33895" name="Freeform 30"/>
              <p:cNvSpPr>
                <a:spLocks noChangeAspect="1"/>
              </p:cNvSpPr>
              <p:nvPr/>
            </p:nvSpPr>
            <p:spPr bwMode="auto">
              <a:xfrm>
                <a:off x="4691" y="2330"/>
                <a:ext cx="122" cy="92"/>
              </a:xfrm>
              <a:custGeom>
                <a:avLst/>
                <a:gdLst>
                  <a:gd name="T0" fmla="*/ 9 w 208"/>
                  <a:gd name="T1" fmla="*/ 0 h 198"/>
                  <a:gd name="T2" fmla="*/ 25 w 208"/>
                  <a:gd name="T3" fmla="*/ 2 h 198"/>
                  <a:gd name="T4" fmla="*/ 0 w 208"/>
                  <a:gd name="T5" fmla="*/ 6 h 198"/>
                  <a:gd name="T6" fmla="*/ 9 w 208"/>
                  <a:gd name="T7" fmla="*/ 9 h 19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08"/>
                  <a:gd name="T13" fmla="*/ 0 h 198"/>
                  <a:gd name="T14" fmla="*/ 208 w 208"/>
                  <a:gd name="T15" fmla="*/ 198 h 19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08" h="198">
                    <a:moveTo>
                      <a:pt x="82" y="0"/>
                    </a:moveTo>
                    <a:lnTo>
                      <a:pt x="208" y="48"/>
                    </a:lnTo>
                    <a:lnTo>
                      <a:pt x="0" y="130"/>
                    </a:lnTo>
                    <a:lnTo>
                      <a:pt x="82" y="198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</p:grpSp>
        <p:sp>
          <p:nvSpPr>
            <p:cNvPr id="33805" name="Line 41"/>
            <p:cNvSpPr>
              <a:spLocks noChangeShapeType="1"/>
            </p:cNvSpPr>
            <p:nvPr/>
          </p:nvSpPr>
          <p:spPr bwMode="auto">
            <a:xfrm>
              <a:off x="3810" y="2867"/>
              <a:ext cx="116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3806" name="Rectangle 42"/>
            <p:cNvSpPr>
              <a:spLocks noChangeArrowheads="1"/>
            </p:cNvSpPr>
            <p:nvPr/>
          </p:nvSpPr>
          <p:spPr bwMode="auto">
            <a:xfrm>
              <a:off x="3703" y="2045"/>
              <a:ext cx="1285" cy="8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33807" name="Text Box 43"/>
            <p:cNvSpPr txBox="1">
              <a:spLocks noChangeAspect="1" noChangeArrowheads="1"/>
            </p:cNvSpPr>
            <p:nvPr/>
          </p:nvSpPr>
          <p:spPr bwMode="auto">
            <a:xfrm>
              <a:off x="3461" y="2565"/>
              <a:ext cx="1934" cy="2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 b="1" dirty="0"/>
                <a:t>Gathers are not flat after Moveout Correction due to Elevation Artifacts</a:t>
              </a:r>
            </a:p>
          </p:txBody>
        </p:sp>
        <p:sp>
          <p:nvSpPr>
            <p:cNvPr id="33808" name="Line 44"/>
            <p:cNvSpPr>
              <a:spLocks noChangeShapeType="1"/>
            </p:cNvSpPr>
            <p:nvPr/>
          </p:nvSpPr>
          <p:spPr bwMode="auto">
            <a:xfrm>
              <a:off x="4396" y="1505"/>
              <a:ext cx="0" cy="196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3809" name="Freeform 46"/>
            <p:cNvSpPr>
              <a:spLocks/>
            </p:cNvSpPr>
            <p:nvPr/>
          </p:nvSpPr>
          <p:spPr bwMode="auto">
            <a:xfrm>
              <a:off x="3405" y="1440"/>
              <a:ext cx="1988" cy="255"/>
            </a:xfrm>
            <a:custGeom>
              <a:avLst/>
              <a:gdLst>
                <a:gd name="T0" fmla="*/ 5580167 w 2672"/>
                <a:gd name="T1" fmla="*/ 1746185 h 509"/>
                <a:gd name="T2" fmla="*/ 19181711 w 2672"/>
                <a:gd name="T3" fmla="*/ 6349975 h 509"/>
                <a:gd name="T4" fmla="*/ 36271071 w 2672"/>
                <a:gd name="T5" fmla="*/ 12541472 h 509"/>
                <a:gd name="T6" fmla="*/ 55104316 w 2672"/>
                <a:gd name="T7" fmla="*/ 19685081 h 509"/>
                <a:gd name="T8" fmla="*/ 76727272 w 2672"/>
                <a:gd name="T9" fmla="*/ 26828927 h 509"/>
                <a:gd name="T10" fmla="*/ 99745637 w 2672"/>
                <a:gd name="T11" fmla="*/ 33655375 h 509"/>
                <a:gd name="T12" fmla="*/ 124507561 w 2672"/>
                <a:gd name="T13" fmla="*/ 39211708 h 509"/>
                <a:gd name="T14" fmla="*/ 149966713 w 2672"/>
                <a:gd name="T15" fmla="*/ 43021642 h 509"/>
                <a:gd name="T16" fmla="*/ 176124117 w 2672"/>
                <a:gd name="T17" fmla="*/ 44291748 h 509"/>
                <a:gd name="T18" fmla="*/ 206117193 w 2672"/>
                <a:gd name="T19" fmla="*/ 43815486 h 509"/>
                <a:gd name="T20" fmla="*/ 237854328 w 2672"/>
                <a:gd name="T21" fmla="*/ 41434178 h 509"/>
                <a:gd name="T22" fmla="*/ 271684123 w 2672"/>
                <a:gd name="T23" fmla="*/ 38100474 h 509"/>
                <a:gd name="T24" fmla="*/ 322951744 w 2672"/>
                <a:gd name="T25" fmla="*/ 31908983 h 509"/>
                <a:gd name="T26" fmla="*/ 356084240 w 2672"/>
                <a:gd name="T27" fmla="*/ 27940354 h 509"/>
                <a:gd name="T28" fmla="*/ 386775139 w 2672"/>
                <a:gd name="T29" fmla="*/ 24606458 h 509"/>
                <a:gd name="T30" fmla="*/ 414327238 w 2672"/>
                <a:gd name="T31" fmla="*/ 22542700 h 509"/>
                <a:gd name="T32" fmla="*/ 439089090 w 2672"/>
                <a:gd name="T33" fmla="*/ 21272802 h 509"/>
                <a:gd name="T34" fmla="*/ 461758472 w 2672"/>
                <a:gd name="T35" fmla="*/ 20637637 h 509"/>
                <a:gd name="T36" fmla="*/ 482684319 w 2672"/>
                <a:gd name="T37" fmla="*/ 20320247 h 509"/>
                <a:gd name="T38" fmla="*/ 521047800 w 2672"/>
                <a:gd name="T39" fmla="*/ 20320247 h 509"/>
                <a:gd name="T40" fmla="*/ 555575277 w 2672"/>
                <a:gd name="T41" fmla="*/ 21590160 h 509"/>
                <a:gd name="T42" fmla="*/ 579639639 w 2672"/>
                <a:gd name="T43" fmla="*/ 23018978 h 509"/>
                <a:gd name="T44" fmla="*/ 593589822 w 2672"/>
                <a:gd name="T45" fmla="*/ 24447779 h 509"/>
                <a:gd name="T46" fmla="*/ 612074263 w 2672"/>
                <a:gd name="T47" fmla="*/ 26828927 h 509"/>
                <a:gd name="T48" fmla="*/ 634394710 w 2672"/>
                <a:gd name="T49" fmla="*/ 30956652 h 509"/>
                <a:gd name="T50" fmla="*/ 652181661 w 2672"/>
                <a:gd name="T51" fmla="*/ 34925289 h 509"/>
                <a:gd name="T52" fmla="*/ 665434354 w 2672"/>
                <a:gd name="T53" fmla="*/ 38259153 h 509"/>
                <a:gd name="T54" fmla="*/ 681128835 w 2672"/>
                <a:gd name="T55" fmla="*/ 42069086 h 509"/>
                <a:gd name="T56" fmla="*/ 698217915 w 2672"/>
                <a:gd name="T57" fmla="*/ 47149158 h 509"/>
                <a:gd name="T58" fmla="*/ 716354182 w 2672"/>
                <a:gd name="T59" fmla="*/ 53023074 h 509"/>
                <a:gd name="T60" fmla="*/ 745649530 w 2672"/>
                <a:gd name="T61" fmla="*/ 62706924 h 509"/>
                <a:gd name="T62" fmla="*/ 764831080 w 2672"/>
                <a:gd name="T63" fmla="*/ 69056893 h 509"/>
                <a:gd name="T64" fmla="*/ 784013011 w 2672"/>
                <a:gd name="T65" fmla="*/ 74454547 h 509"/>
                <a:gd name="T66" fmla="*/ 802497262 w 2672"/>
                <a:gd name="T67" fmla="*/ 78423224 h 509"/>
                <a:gd name="T68" fmla="*/ 819586723 w 2672"/>
                <a:gd name="T69" fmla="*/ 80486982 h 509"/>
                <a:gd name="T70" fmla="*/ 835280441 w 2672"/>
                <a:gd name="T71" fmla="*/ 80804533 h 509"/>
                <a:gd name="T72" fmla="*/ 850277813 w 2672"/>
                <a:gd name="T73" fmla="*/ 80010656 h 509"/>
                <a:gd name="T74" fmla="*/ 864576551 w 2672"/>
                <a:gd name="T75" fmla="*/ 77788251 h 509"/>
                <a:gd name="T76" fmla="*/ 878876051 w 2672"/>
                <a:gd name="T77" fmla="*/ 74930809 h 509"/>
                <a:gd name="T78" fmla="*/ 892825854 w 2672"/>
                <a:gd name="T79" fmla="*/ 71279362 h 509"/>
                <a:gd name="T80" fmla="*/ 918983067 w 2672"/>
                <a:gd name="T81" fmla="*/ 62230662 h 509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2672"/>
                <a:gd name="T124" fmla="*/ 0 h 509"/>
                <a:gd name="T125" fmla="*/ 2672 w 2672"/>
                <a:gd name="T126" fmla="*/ 509 h 509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2672" h="509">
                  <a:moveTo>
                    <a:pt x="0" y="0"/>
                  </a:moveTo>
                  <a:lnTo>
                    <a:pt x="16" y="11"/>
                  </a:lnTo>
                  <a:lnTo>
                    <a:pt x="35" y="24"/>
                  </a:lnTo>
                  <a:lnTo>
                    <a:pt x="55" y="40"/>
                  </a:lnTo>
                  <a:lnTo>
                    <a:pt x="78" y="59"/>
                  </a:lnTo>
                  <a:lnTo>
                    <a:pt x="104" y="79"/>
                  </a:lnTo>
                  <a:lnTo>
                    <a:pt x="130" y="101"/>
                  </a:lnTo>
                  <a:lnTo>
                    <a:pt x="158" y="124"/>
                  </a:lnTo>
                  <a:lnTo>
                    <a:pt x="189" y="147"/>
                  </a:lnTo>
                  <a:lnTo>
                    <a:pt x="220" y="169"/>
                  </a:lnTo>
                  <a:lnTo>
                    <a:pt x="253" y="191"/>
                  </a:lnTo>
                  <a:lnTo>
                    <a:pt x="286" y="212"/>
                  </a:lnTo>
                  <a:lnTo>
                    <a:pt x="322" y="230"/>
                  </a:lnTo>
                  <a:lnTo>
                    <a:pt x="357" y="247"/>
                  </a:lnTo>
                  <a:lnTo>
                    <a:pt x="393" y="261"/>
                  </a:lnTo>
                  <a:lnTo>
                    <a:pt x="430" y="271"/>
                  </a:lnTo>
                  <a:lnTo>
                    <a:pt x="467" y="277"/>
                  </a:lnTo>
                  <a:lnTo>
                    <a:pt x="505" y="279"/>
                  </a:lnTo>
                  <a:lnTo>
                    <a:pt x="547" y="279"/>
                  </a:lnTo>
                  <a:lnTo>
                    <a:pt x="591" y="276"/>
                  </a:lnTo>
                  <a:lnTo>
                    <a:pt x="635" y="270"/>
                  </a:lnTo>
                  <a:lnTo>
                    <a:pt x="682" y="261"/>
                  </a:lnTo>
                  <a:lnTo>
                    <a:pt x="731" y="251"/>
                  </a:lnTo>
                  <a:lnTo>
                    <a:pt x="779" y="240"/>
                  </a:lnTo>
                  <a:lnTo>
                    <a:pt x="828" y="227"/>
                  </a:lnTo>
                  <a:lnTo>
                    <a:pt x="926" y="201"/>
                  </a:lnTo>
                  <a:lnTo>
                    <a:pt x="974" y="189"/>
                  </a:lnTo>
                  <a:lnTo>
                    <a:pt x="1021" y="176"/>
                  </a:lnTo>
                  <a:lnTo>
                    <a:pt x="1065" y="165"/>
                  </a:lnTo>
                  <a:lnTo>
                    <a:pt x="1109" y="155"/>
                  </a:lnTo>
                  <a:lnTo>
                    <a:pt x="1150" y="147"/>
                  </a:lnTo>
                  <a:lnTo>
                    <a:pt x="1188" y="142"/>
                  </a:lnTo>
                  <a:lnTo>
                    <a:pt x="1224" y="137"/>
                  </a:lnTo>
                  <a:lnTo>
                    <a:pt x="1259" y="134"/>
                  </a:lnTo>
                  <a:lnTo>
                    <a:pt x="1292" y="132"/>
                  </a:lnTo>
                  <a:lnTo>
                    <a:pt x="1324" y="130"/>
                  </a:lnTo>
                  <a:lnTo>
                    <a:pt x="1354" y="129"/>
                  </a:lnTo>
                  <a:lnTo>
                    <a:pt x="1384" y="128"/>
                  </a:lnTo>
                  <a:lnTo>
                    <a:pt x="1441" y="126"/>
                  </a:lnTo>
                  <a:lnTo>
                    <a:pt x="1494" y="128"/>
                  </a:lnTo>
                  <a:lnTo>
                    <a:pt x="1544" y="131"/>
                  </a:lnTo>
                  <a:lnTo>
                    <a:pt x="1593" y="136"/>
                  </a:lnTo>
                  <a:lnTo>
                    <a:pt x="1640" y="142"/>
                  </a:lnTo>
                  <a:lnTo>
                    <a:pt x="1662" y="145"/>
                  </a:lnTo>
                  <a:lnTo>
                    <a:pt x="1683" y="149"/>
                  </a:lnTo>
                  <a:lnTo>
                    <a:pt x="1702" y="154"/>
                  </a:lnTo>
                  <a:lnTo>
                    <a:pt x="1721" y="158"/>
                  </a:lnTo>
                  <a:lnTo>
                    <a:pt x="1755" y="169"/>
                  </a:lnTo>
                  <a:lnTo>
                    <a:pt x="1787" y="181"/>
                  </a:lnTo>
                  <a:lnTo>
                    <a:pt x="1819" y="195"/>
                  </a:lnTo>
                  <a:lnTo>
                    <a:pt x="1853" y="212"/>
                  </a:lnTo>
                  <a:lnTo>
                    <a:pt x="1870" y="220"/>
                  </a:lnTo>
                  <a:lnTo>
                    <a:pt x="1888" y="230"/>
                  </a:lnTo>
                  <a:lnTo>
                    <a:pt x="1908" y="241"/>
                  </a:lnTo>
                  <a:lnTo>
                    <a:pt x="1930" y="252"/>
                  </a:lnTo>
                  <a:lnTo>
                    <a:pt x="1953" y="265"/>
                  </a:lnTo>
                  <a:lnTo>
                    <a:pt x="1976" y="279"/>
                  </a:lnTo>
                  <a:lnTo>
                    <a:pt x="2002" y="297"/>
                  </a:lnTo>
                  <a:lnTo>
                    <a:pt x="2028" y="314"/>
                  </a:lnTo>
                  <a:lnTo>
                    <a:pt x="2054" y="334"/>
                  </a:lnTo>
                  <a:lnTo>
                    <a:pt x="2082" y="355"/>
                  </a:lnTo>
                  <a:lnTo>
                    <a:pt x="2138" y="395"/>
                  </a:lnTo>
                  <a:lnTo>
                    <a:pt x="2166" y="415"/>
                  </a:lnTo>
                  <a:lnTo>
                    <a:pt x="2193" y="435"/>
                  </a:lnTo>
                  <a:lnTo>
                    <a:pt x="2222" y="452"/>
                  </a:lnTo>
                  <a:lnTo>
                    <a:pt x="2248" y="469"/>
                  </a:lnTo>
                  <a:lnTo>
                    <a:pt x="2276" y="482"/>
                  </a:lnTo>
                  <a:lnTo>
                    <a:pt x="2301" y="494"/>
                  </a:lnTo>
                  <a:lnTo>
                    <a:pt x="2326" y="501"/>
                  </a:lnTo>
                  <a:lnTo>
                    <a:pt x="2350" y="507"/>
                  </a:lnTo>
                  <a:lnTo>
                    <a:pt x="2373" y="509"/>
                  </a:lnTo>
                  <a:lnTo>
                    <a:pt x="2395" y="509"/>
                  </a:lnTo>
                  <a:lnTo>
                    <a:pt x="2417" y="507"/>
                  </a:lnTo>
                  <a:lnTo>
                    <a:pt x="2438" y="504"/>
                  </a:lnTo>
                  <a:lnTo>
                    <a:pt x="2459" y="498"/>
                  </a:lnTo>
                  <a:lnTo>
                    <a:pt x="2479" y="490"/>
                  </a:lnTo>
                  <a:lnTo>
                    <a:pt x="2500" y="482"/>
                  </a:lnTo>
                  <a:lnTo>
                    <a:pt x="2520" y="472"/>
                  </a:lnTo>
                  <a:lnTo>
                    <a:pt x="2539" y="461"/>
                  </a:lnTo>
                  <a:lnTo>
                    <a:pt x="2560" y="449"/>
                  </a:lnTo>
                  <a:lnTo>
                    <a:pt x="2597" y="422"/>
                  </a:lnTo>
                  <a:lnTo>
                    <a:pt x="2635" y="392"/>
                  </a:lnTo>
                  <a:lnTo>
                    <a:pt x="2672" y="361"/>
                  </a:lnTo>
                </a:path>
              </a:pathLst>
            </a:custGeom>
            <a:noFill/>
            <a:ln w="47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3810" name="Line 47"/>
            <p:cNvSpPr>
              <a:spLocks noChangeShapeType="1"/>
            </p:cNvSpPr>
            <p:nvPr/>
          </p:nvSpPr>
          <p:spPr bwMode="auto">
            <a:xfrm>
              <a:off x="3401" y="2437"/>
              <a:ext cx="2028" cy="1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3811" name="Rectangle 48"/>
            <p:cNvSpPr>
              <a:spLocks noChangeArrowheads="1"/>
            </p:cNvSpPr>
            <p:nvPr/>
          </p:nvSpPr>
          <p:spPr bwMode="auto">
            <a:xfrm>
              <a:off x="4295" y="1414"/>
              <a:ext cx="170" cy="1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33812" name="Rectangle 49"/>
            <p:cNvSpPr>
              <a:spLocks noChangeArrowheads="1"/>
            </p:cNvSpPr>
            <p:nvPr/>
          </p:nvSpPr>
          <p:spPr bwMode="auto">
            <a:xfrm>
              <a:off x="4289" y="1410"/>
              <a:ext cx="170" cy="1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33813" name="Rectangle 50"/>
            <p:cNvSpPr>
              <a:spLocks noChangeArrowheads="1"/>
            </p:cNvSpPr>
            <p:nvPr/>
          </p:nvSpPr>
          <p:spPr bwMode="auto">
            <a:xfrm>
              <a:off x="4563" y="1484"/>
              <a:ext cx="47" cy="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n-US" altLang="en-US" sz="900" b="1" dirty="0">
                  <a:solidFill>
                    <a:srgbClr val="000000"/>
                  </a:solidFill>
                </a:rPr>
                <a:t>R</a:t>
              </a:r>
              <a:endParaRPr lang="en-US" altLang="en-US" sz="1000" dirty="0">
                <a:latin typeface="Times New Roman" panose="02020603050405020304" pitchFamily="18" charset="0"/>
              </a:endParaRPr>
            </a:p>
          </p:txBody>
        </p:sp>
        <p:sp>
          <p:nvSpPr>
            <p:cNvPr id="33814" name="Rectangle 51"/>
            <p:cNvSpPr>
              <a:spLocks noChangeArrowheads="1"/>
            </p:cNvSpPr>
            <p:nvPr/>
          </p:nvSpPr>
          <p:spPr bwMode="auto">
            <a:xfrm>
              <a:off x="4518" y="1465"/>
              <a:ext cx="158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33815" name="Rectangle 52"/>
            <p:cNvSpPr>
              <a:spLocks noChangeArrowheads="1"/>
            </p:cNvSpPr>
            <p:nvPr/>
          </p:nvSpPr>
          <p:spPr bwMode="auto">
            <a:xfrm>
              <a:off x="4512" y="1461"/>
              <a:ext cx="158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33816" name="Rectangle 53"/>
            <p:cNvSpPr>
              <a:spLocks noChangeArrowheads="1"/>
            </p:cNvSpPr>
            <p:nvPr/>
          </p:nvSpPr>
          <p:spPr bwMode="auto">
            <a:xfrm>
              <a:off x="4557" y="1480"/>
              <a:ext cx="48" cy="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n-US" altLang="en-US" sz="900" b="1" dirty="0">
                  <a:solidFill>
                    <a:srgbClr val="000099"/>
                  </a:solidFill>
                </a:rPr>
                <a:t>R</a:t>
              </a:r>
              <a:endParaRPr lang="en-US" altLang="en-US" sz="1000" dirty="0">
                <a:latin typeface="Times New Roman" panose="02020603050405020304" pitchFamily="18" charset="0"/>
              </a:endParaRPr>
            </a:p>
          </p:txBody>
        </p:sp>
        <p:sp>
          <p:nvSpPr>
            <p:cNvPr id="33817" name="Rectangle 54"/>
            <p:cNvSpPr>
              <a:spLocks noChangeArrowheads="1"/>
            </p:cNvSpPr>
            <p:nvPr/>
          </p:nvSpPr>
          <p:spPr bwMode="auto">
            <a:xfrm>
              <a:off x="4786" y="1523"/>
              <a:ext cx="48" cy="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n-US" altLang="en-US" sz="900" b="1" dirty="0">
                  <a:solidFill>
                    <a:srgbClr val="000000"/>
                  </a:solidFill>
                </a:rPr>
                <a:t>R</a:t>
              </a:r>
              <a:endParaRPr lang="en-US" altLang="en-US" sz="1000" dirty="0">
                <a:latin typeface="Times New Roman" panose="02020603050405020304" pitchFamily="18" charset="0"/>
              </a:endParaRPr>
            </a:p>
          </p:txBody>
        </p:sp>
        <p:sp>
          <p:nvSpPr>
            <p:cNvPr id="33818" name="Rectangle 55"/>
            <p:cNvSpPr>
              <a:spLocks noChangeArrowheads="1"/>
            </p:cNvSpPr>
            <p:nvPr/>
          </p:nvSpPr>
          <p:spPr bwMode="auto">
            <a:xfrm>
              <a:off x="4741" y="1504"/>
              <a:ext cx="158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33819" name="Rectangle 56"/>
            <p:cNvSpPr>
              <a:spLocks noChangeArrowheads="1"/>
            </p:cNvSpPr>
            <p:nvPr/>
          </p:nvSpPr>
          <p:spPr bwMode="auto">
            <a:xfrm>
              <a:off x="4735" y="1500"/>
              <a:ext cx="158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33820" name="Rectangle 57"/>
            <p:cNvSpPr>
              <a:spLocks noChangeArrowheads="1"/>
            </p:cNvSpPr>
            <p:nvPr/>
          </p:nvSpPr>
          <p:spPr bwMode="auto">
            <a:xfrm>
              <a:off x="4780" y="1519"/>
              <a:ext cx="48" cy="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n-US" altLang="en-US" sz="900" b="1" dirty="0">
                  <a:solidFill>
                    <a:srgbClr val="000099"/>
                  </a:solidFill>
                </a:rPr>
                <a:t>R</a:t>
              </a:r>
              <a:endParaRPr lang="en-US" altLang="en-US" sz="1000" dirty="0">
                <a:latin typeface="Times New Roman" panose="02020603050405020304" pitchFamily="18" charset="0"/>
              </a:endParaRPr>
            </a:p>
          </p:txBody>
        </p:sp>
        <p:sp>
          <p:nvSpPr>
            <p:cNvPr id="33821" name="Rectangle 58"/>
            <p:cNvSpPr>
              <a:spLocks noChangeArrowheads="1"/>
            </p:cNvSpPr>
            <p:nvPr/>
          </p:nvSpPr>
          <p:spPr bwMode="auto">
            <a:xfrm>
              <a:off x="4996" y="1610"/>
              <a:ext cx="47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n-US" altLang="en-US" sz="900" b="1" dirty="0">
                  <a:solidFill>
                    <a:srgbClr val="000000"/>
                  </a:solidFill>
                </a:rPr>
                <a:t>R</a:t>
              </a:r>
              <a:endParaRPr lang="en-US" altLang="en-US" sz="1000" dirty="0">
                <a:latin typeface="Times New Roman" panose="02020603050405020304" pitchFamily="18" charset="0"/>
              </a:endParaRPr>
            </a:p>
          </p:txBody>
        </p:sp>
        <p:sp>
          <p:nvSpPr>
            <p:cNvPr id="33822" name="Rectangle 59"/>
            <p:cNvSpPr>
              <a:spLocks noChangeArrowheads="1"/>
            </p:cNvSpPr>
            <p:nvPr/>
          </p:nvSpPr>
          <p:spPr bwMode="auto">
            <a:xfrm>
              <a:off x="4952" y="1591"/>
              <a:ext cx="158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33823" name="Rectangle 60"/>
            <p:cNvSpPr>
              <a:spLocks noChangeArrowheads="1"/>
            </p:cNvSpPr>
            <p:nvPr/>
          </p:nvSpPr>
          <p:spPr bwMode="auto">
            <a:xfrm>
              <a:off x="4947" y="1587"/>
              <a:ext cx="157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33824" name="Rectangle 61"/>
            <p:cNvSpPr>
              <a:spLocks noChangeArrowheads="1"/>
            </p:cNvSpPr>
            <p:nvPr/>
          </p:nvSpPr>
          <p:spPr bwMode="auto">
            <a:xfrm>
              <a:off x="4990" y="1606"/>
              <a:ext cx="48" cy="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n-US" altLang="en-US" sz="900" b="1" dirty="0">
                  <a:solidFill>
                    <a:srgbClr val="000099"/>
                  </a:solidFill>
                </a:rPr>
                <a:t>R</a:t>
              </a:r>
              <a:endParaRPr lang="en-US" altLang="en-US" sz="1000" dirty="0">
                <a:latin typeface="Times New Roman" panose="02020603050405020304" pitchFamily="18" charset="0"/>
              </a:endParaRPr>
            </a:p>
          </p:txBody>
        </p:sp>
        <p:sp>
          <p:nvSpPr>
            <p:cNvPr id="33825" name="Rectangle 62"/>
            <p:cNvSpPr>
              <a:spLocks noChangeArrowheads="1"/>
            </p:cNvSpPr>
            <p:nvPr/>
          </p:nvSpPr>
          <p:spPr bwMode="auto">
            <a:xfrm>
              <a:off x="5219" y="1654"/>
              <a:ext cx="48" cy="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n-US" altLang="en-US" sz="900" b="1" dirty="0">
                  <a:solidFill>
                    <a:srgbClr val="000000"/>
                  </a:solidFill>
                </a:rPr>
                <a:t>R</a:t>
              </a:r>
              <a:endParaRPr lang="en-US" altLang="en-US" sz="1000" dirty="0">
                <a:latin typeface="Times New Roman" panose="02020603050405020304" pitchFamily="18" charset="0"/>
              </a:endParaRPr>
            </a:p>
          </p:txBody>
        </p:sp>
        <p:sp>
          <p:nvSpPr>
            <p:cNvPr id="33826" name="Rectangle 63"/>
            <p:cNvSpPr>
              <a:spLocks noChangeArrowheads="1"/>
            </p:cNvSpPr>
            <p:nvPr/>
          </p:nvSpPr>
          <p:spPr bwMode="auto">
            <a:xfrm>
              <a:off x="5176" y="1635"/>
              <a:ext cx="157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33827" name="Rectangle 64"/>
            <p:cNvSpPr>
              <a:spLocks noChangeArrowheads="1"/>
            </p:cNvSpPr>
            <p:nvPr/>
          </p:nvSpPr>
          <p:spPr bwMode="auto">
            <a:xfrm>
              <a:off x="5170" y="1631"/>
              <a:ext cx="157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33828" name="Rectangle 65"/>
            <p:cNvSpPr>
              <a:spLocks noChangeArrowheads="1"/>
            </p:cNvSpPr>
            <p:nvPr/>
          </p:nvSpPr>
          <p:spPr bwMode="auto">
            <a:xfrm>
              <a:off x="5213" y="1650"/>
              <a:ext cx="47" cy="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n-US" altLang="en-US" sz="900" b="1" dirty="0">
                  <a:solidFill>
                    <a:srgbClr val="000099"/>
                  </a:solidFill>
                </a:rPr>
                <a:t>R</a:t>
              </a:r>
              <a:endParaRPr lang="en-US" altLang="en-US" sz="1000" dirty="0">
                <a:latin typeface="Times New Roman" panose="02020603050405020304" pitchFamily="18" charset="0"/>
              </a:endParaRPr>
            </a:p>
          </p:txBody>
        </p:sp>
        <p:sp>
          <p:nvSpPr>
            <p:cNvPr id="33829" name="Rectangle 66"/>
            <p:cNvSpPr>
              <a:spLocks noChangeArrowheads="1"/>
            </p:cNvSpPr>
            <p:nvPr/>
          </p:nvSpPr>
          <p:spPr bwMode="auto">
            <a:xfrm>
              <a:off x="3487" y="1464"/>
              <a:ext cx="47" cy="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n-US" altLang="en-US" sz="900" b="1" dirty="0">
                  <a:solidFill>
                    <a:srgbClr val="000000"/>
                  </a:solidFill>
                </a:rPr>
                <a:t>R</a:t>
              </a:r>
              <a:endParaRPr lang="en-US" altLang="en-US" sz="1000" dirty="0">
                <a:latin typeface="Times New Roman" panose="02020603050405020304" pitchFamily="18" charset="0"/>
              </a:endParaRPr>
            </a:p>
          </p:txBody>
        </p:sp>
        <p:sp>
          <p:nvSpPr>
            <p:cNvPr id="33830" name="Rectangle 67"/>
            <p:cNvSpPr>
              <a:spLocks noChangeArrowheads="1"/>
            </p:cNvSpPr>
            <p:nvPr/>
          </p:nvSpPr>
          <p:spPr bwMode="auto">
            <a:xfrm>
              <a:off x="3443" y="1445"/>
              <a:ext cx="157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33831" name="Rectangle 68"/>
            <p:cNvSpPr>
              <a:spLocks noChangeArrowheads="1"/>
            </p:cNvSpPr>
            <p:nvPr/>
          </p:nvSpPr>
          <p:spPr bwMode="auto">
            <a:xfrm>
              <a:off x="3437" y="1440"/>
              <a:ext cx="157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33832" name="Rectangle 69"/>
            <p:cNvSpPr>
              <a:spLocks noChangeArrowheads="1"/>
            </p:cNvSpPr>
            <p:nvPr/>
          </p:nvSpPr>
          <p:spPr bwMode="auto">
            <a:xfrm>
              <a:off x="3704" y="1540"/>
              <a:ext cx="48" cy="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n-US" altLang="en-US" sz="900" b="1" dirty="0">
                  <a:solidFill>
                    <a:srgbClr val="000000"/>
                  </a:solidFill>
                </a:rPr>
                <a:t>R</a:t>
              </a:r>
              <a:endParaRPr lang="en-US" altLang="en-US" sz="1000" dirty="0">
                <a:latin typeface="Times New Roman" panose="02020603050405020304" pitchFamily="18" charset="0"/>
              </a:endParaRPr>
            </a:p>
          </p:txBody>
        </p:sp>
        <p:sp>
          <p:nvSpPr>
            <p:cNvPr id="33833" name="Rectangle 70"/>
            <p:cNvSpPr>
              <a:spLocks noChangeArrowheads="1"/>
            </p:cNvSpPr>
            <p:nvPr/>
          </p:nvSpPr>
          <p:spPr bwMode="auto">
            <a:xfrm>
              <a:off x="3661" y="1521"/>
              <a:ext cx="158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33834" name="Rectangle 71"/>
            <p:cNvSpPr>
              <a:spLocks noChangeArrowheads="1"/>
            </p:cNvSpPr>
            <p:nvPr/>
          </p:nvSpPr>
          <p:spPr bwMode="auto">
            <a:xfrm>
              <a:off x="3654" y="1517"/>
              <a:ext cx="157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33835" name="Rectangle 72"/>
            <p:cNvSpPr>
              <a:spLocks noChangeArrowheads="1"/>
            </p:cNvSpPr>
            <p:nvPr/>
          </p:nvSpPr>
          <p:spPr bwMode="auto">
            <a:xfrm>
              <a:off x="3922" y="1532"/>
              <a:ext cx="47" cy="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n-US" altLang="en-US" sz="900" b="1" dirty="0">
                  <a:solidFill>
                    <a:srgbClr val="000000"/>
                  </a:solidFill>
                </a:rPr>
                <a:t>R</a:t>
              </a:r>
              <a:endParaRPr lang="en-US" altLang="en-US" sz="1000" dirty="0">
                <a:latin typeface="Times New Roman" panose="02020603050405020304" pitchFamily="18" charset="0"/>
              </a:endParaRPr>
            </a:p>
          </p:txBody>
        </p:sp>
        <p:sp>
          <p:nvSpPr>
            <p:cNvPr id="33836" name="Rectangle 73"/>
            <p:cNvSpPr>
              <a:spLocks noChangeArrowheads="1"/>
            </p:cNvSpPr>
            <p:nvPr/>
          </p:nvSpPr>
          <p:spPr bwMode="auto">
            <a:xfrm>
              <a:off x="3877" y="1513"/>
              <a:ext cx="158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33837" name="Rectangle 74"/>
            <p:cNvSpPr>
              <a:spLocks noChangeArrowheads="1"/>
            </p:cNvSpPr>
            <p:nvPr/>
          </p:nvSpPr>
          <p:spPr bwMode="auto">
            <a:xfrm>
              <a:off x="3914" y="1527"/>
              <a:ext cx="48" cy="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n-US" altLang="en-US" sz="900" b="1" dirty="0">
                  <a:solidFill>
                    <a:srgbClr val="000099"/>
                  </a:solidFill>
                </a:rPr>
                <a:t>R</a:t>
              </a:r>
              <a:endParaRPr lang="en-US" altLang="en-US" sz="1000" dirty="0">
                <a:latin typeface="Times New Roman" panose="02020603050405020304" pitchFamily="18" charset="0"/>
              </a:endParaRPr>
            </a:p>
          </p:txBody>
        </p:sp>
        <p:sp>
          <p:nvSpPr>
            <p:cNvPr id="33838" name="Rectangle 75"/>
            <p:cNvSpPr>
              <a:spLocks noChangeArrowheads="1"/>
            </p:cNvSpPr>
            <p:nvPr/>
          </p:nvSpPr>
          <p:spPr bwMode="auto">
            <a:xfrm>
              <a:off x="4145" y="1495"/>
              <a:ext cx="48" cy="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n-US" altLang="en-US" sz="900" b="1" dirty="0">
                  <a:solidFill>
                    <a:srgbClr val="000000"/>
                  </a:solidFill>
                </a:rPr>
                <a:t>R</a:t>
              </a:r>
              <a:endParaRPr lang="en-US" altLang="en-US" sz="1000" dirty="0">
                <a:latin typeface="Times New Roman" panose="02020603050405020304" pitchFamily="18" charset="0"/>
              </a:endParaRPr>
            </a:p>
          </p:txBody>
        </p:sp>
        <p:sp>
          <p:nvSpPr>
            <p:cNvPr id="33839" name="Rectangle 76"/>
            <p:cNvSpPr>
              <a:spLocks noChangeArrowheads="1"/>
            </p:cNvSpPr>
            <p:nvPr/>
          </p:nvSpPr>
          <p:spPr bwMode="auto">
            <a:xfrm>
              <a:off x="4100" y="1475"/>
              <a:ext cx="158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33840" name="Rectangle 77"/>
            <p:cNvSpPr>
              <a:spLocks noChangeArrowheads="1"/>
            </p:cNvSpPr>
            <p:nvPr/>
          </p:nvSpPr>
          <p:spPr bwMode="auto">
            <a:xfrm>
              <a:off x="4139" y="1490"/>
              <a:ext cx="47" cy="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en-US" altLang="en-US" sz="900" b="1" dirty="0">
                  <a:solidFill>
                    <a:srgbClr val="000099"/>
                  </a:solidFill>
                </a:rPr>
                <a:t>R</a:t>
              </a:r>
              <a:endParaRPr lang="en-US" altLang="en-US" sz="1000" dirty="0">
                <a:latin typeface="Times New Roman" panose="02020603050405020304" pitchFamily="18" charset="0"/>
              </a:endParaRPr>
            </a:p>
          </p:txBody>
        </p:sp>
        <p:grpSp>
          <p:nvGrpSpPr>
            <p:cNvPr id="33841" name="Group 78"/>
            <p:cNvGrpSpPr>
              <a:grpSpLocks/>
            </p:cNvGrpSpPr>
            <p:nvPr/>
          </p:nvGrpSpPr>
          <p:grpSpPr bwMode="auto">
            <a:xfrm>
              <a:off x="4161" y="1597"/>
              <a:ext cx="213" cy="840"/>
              <a:chOff x="2696" y="1742"/>
              <a:chExt cx="143" cy="840"/>
            </a:xfrm>
          </p:grpSpPr>
          <p:sp>
            <p:nvSpPr>
              <p:cNvPr id="33878" name="Freeform 79"/>
              <p:cNvSpPr>
                <a:spLocks/>
              </p:cNvSpPr>
              <p:nvPr/>
            </p:nvSpPr>
            <p:spPr bwMode="auto">
              <a:xfrm>
                <a:off x="2712" y="1742"/>
                <a:ext cx="127" cy="840"/>
              </a:xfrm>
              <a:custGeom>
                <a:avLst/>
                <a:gdLst>
                  <a:gd name="T0" fmla="*/ 15 w 255"/>
                  <a:gd name="T1" fmla="*/ 0 h 1680"/>
                  <a:gd name="T2" fmla="*/ 8 w 255"/>
                  <a:gd name="T3" fmla="*/ 105 h 1680"/>
                  <a:gd name="T4" fmla="*/ 0 w 255"/>
                  <a:gd name="T5" fmla="*/ 5 h 1680"/>
                  <a:gd name="T6" fmla="*/ 0 60000 65536"/>
                  <a:gd name="T7" fmla="*/ 0 60000 65536"/>
                  <a:gd name="T8" fmla="*/ 0 60000 65536"/>
                  <a:gd name="T9" fmla="*/ 0 w 255"/>
                  <a:gd name="T10" fmla="*/ 0 h 1680"/>
                  <a:gd name="T11" fmla="*/ 255 w 255"/>
                  <a:gd name="T12" fmla="*/ 1680 h 168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55" h="1680">
                    <a:moveTo>
                      <a:pt x="255" y="0"/>
                    </a:moveTo>
                    <a:lnTo>
                      <a:pt x="128" y="1680"/>
                    </a:lnTo>
                    <a:lnTo>
                      <a:pt x="0" y="75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3879" name="Freeform 80"/>
              <p:cNvSpPr>
                <a:spLocks/>
              </p:cNvSpPr>
              <p:nvPr/>
            </p:nvSpPr>
            <p:spPr bwMode="auto">
              <a:xfrm>
                <a:off x="2696" y="1746"/>
                <a:ext cx="32" cy="35"/>
              </a:xfrm>
              <a:custGeom>
                <a:avLst/>
                <a:gdLst>
                  <a:gd name="T0" fmla="*/ 4 w 64"/>
                  <a:gd name="T1" fmla="*/ 4 h 70"/>
                  <a:gd name="T2" fmla="*/ 1 w 64"/>
                  <a:gd name="T3" fmla="*/ 0 h 70"/>
                  <a:gd name="T4" fmla="*/ 0 w 64"/>
                  <a:gd name="T5" fmla="*/ 4 h 70"/>
                  <a:gd name="T6" fmla="*/ 4 w 64"/>
                  <a:gd name="T7" fmla="*/ 4 h 7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4"/>
                  <a:gd name="T13" fmla="*/ 0 h 70"/>
                  <a:gd name="T14" fmla="*/ 64 w 64"/>
                  <a:gd name="T15" fmla="*/ 70 h 7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4" h="70">
                    <a:moveTo>
                      <a:pt x="64" y="65"/>
                    </a:moveTo>
                    <a:lnTo>
                      <a:pt x="26" y="0"/>
                    </a:lnTo>
                    <a:lnTo>
                      <a:pt x="0" y="70"/>
                    </a:lnTo>
                    <a:lnTo>
                      <a:pt x="64" y="6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3842" name="Group 81"/>
            <p:cNvGrpSpPr>
              <a:grpSpLocks/>
            </p:cNvGrpSpPr>
            <p:nvPr/>
          </p:nvGrpSpPr>
          <p:grpSpPr bwMode="auto">
            <a:xfrm>
              <a:off x="3954" y="1593"/>
              <a:ext cx="402" cy="844"/>
              <a:chOff x="2557" y="1738"/>
              <a:chExt cx="270" cy="844"/>
            </a:xfrm>
          </p:grpSpPr>
          <p:sp>
            <p:nvSpPr>
              <p:cNvPr id="33876" name="Freeform 82"/>
              <p:cNvSpPr>
                <a:spLocks/>
              </p:cNvSpPr>
              <p:nvPr/>
            </p:nvSpPr>
            <p:spPr bwMode="auto">
              <a:xfrm>
                <a:off x="2573" y="1738"/>
                <a:ext cx="254" cy="844"/>
              </a:xfrm>
              <a:custGeom>
                <a:avLst/>
                <a:gdLst>
                  <a:gd name="T0" fmla="*/ 32 w 508"/>
                  <a:gd name="T1" fmla="*/ 0 h 1688"/>
                  <a:gd name="T2" fmla="*/ 16 w 508"/>
                  <a:gd name="T3" fmla="*/ 106 h 1688"/>
                  <a:gd name="T4" fmla="*/ 0 w 508"/>
                  <a:gd name="T5" fmla="*/ 10 h 1688"/>
                  <a:gd name="T6" fmla="*/ 0 60000 65536"/>
                  <a:gd name="T7" fmla="*/ 0 60000 65536"/>
                  <a:gd name="T8" fmla="*/ 0 60000 65536"/>
                  <a:gd name="T9" fmla="*/ 0 w 508"/>
                  <a:gd name="T10" fmla="*/ 0 h 1688"/>
                  <a:gd name="T11" fmla="*/ 508 w 508"/>
                  <a:gd name="T12" fmla="*/ 1688 h 168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08" h="1688">
                    <a:moveTo>
                      <a:pt x="508" y="0"/>
                    </a:moveTo>
                    <a:lnTo>
                      <a:pt x="247" y="1688"/>
                    </a:lnTo>
                    <a:lnTo>
                      <a:pt x="0" y="16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3877" name="Freeform 83"/>
              <p:cNvSpPr>
                <a:spLocks/>
              </p:cNvSpPr>
              <p:nvPr/>
            </p:nvSpPr>
            <p:spPr bwMode="auto">
              <a:xfrm>
                <a:off x="2557" y="1787"/>
                <a:ext cx="32" cy="36"/>
              </a:xfrm>
              <a:custGeom>
                <a:avLst/>
                <a:gdLst>
                  <a:gd name="T0" fmla="*/ 4 w 63"/>
                  <a:gd name="T1" fmla="*/ 3 h 73"/>
                  <a:gd name="T2" fmla="*/ 2 w 63"/>
                  <a:gd name="T3" fmla="*/ 0 h 73"/>
                  <a:gd name="T4" fmla="*/ 0 w 63"/>
                  <a:gd name="T5" fmla="*/ 4 h 73"/>
                  <a:gd name="T6" fmla="*/ 4 w 63"/>
                  <a:gd name="T7" fmla="*/ 3 h 7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3"/>
                  <a:gd name="T13" fmla="*/ 0 h 73"/>
                  <a:gd name="T14" fmla="*/ 63 w 63"/>
                  <a:gd name="T15" fmla="*/ 73 h 7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3" h="73">
                    <a:moveTo>
                      <a:pt x="63" y="60"/>
                    </a:moveTo>
                    <a:lnTo>
                      <a:pt x="20" y="0"/>
                    </a:lnTo>
                    <a:lnTo>
                      <a:pt x="0" y="73"/>
                    </a:lnTo>
                    <a:lnTo>
                      <a:pt x="63" y="6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3843" name="Group 84"/>
            <p:cNvGrpSpPr>
              <a:grpSpLocks/>
            </p:cNvGrpSpPr>
            <p:nvPr/>
          </p:nvGrpSpPr>
          <p:grpSpPr bwMode="auto">
            <a:xfrm>
              <a:off x="3742" y="1588"/>
              <a:ext cx="595" cy="849"/>
              <a:chOff x="2414" y="1733"/>
              <a:chExt cx="400" cy="849"/>
            </a:xfrm>
          </p:grpSpPr>
          <p:sp>
            <p:nvSpPr>
              <p:cNvPr id="33874" name="Freeform 85"/>
              <p:cNvSpPr>
                <a:spLocks/>
              </p:cNvSpPr>
              <p:nvPr/>
            </p:nvSpPr>
            <p:spPr bwMode="auto">
              <a:xfrm>
                <a:off x="2430" y="1733"/>
                <a:ext cx="384" cy="849"/>
              </a:xfrm>
              <a:custGeom>
                <a:avLst/>
                <a:gdLst>
                  <a:gd name="T0" fmla="*/ 48 w 769"/>
                  <a:gd name="T1" fmla="*/ 0 h 1697"/>
                  <a:gd name="T2" fmla="*/ 24 w 769"/>
                  <a:gd name="T3" fmla="*/ 107 h 1697"/>
                  <a:gd name="T4" fmla="*/ 0 w 769"/>
                  <a:gd name="T5" fmla="*/ 11 h 1697"/>
                  <a:gd name="T6" fmla="*/ 0 60000 65536"/>
                  <a:gd name="T7" fmla="*/ 0 60000 65536"/>
                  <a:gd name="T8" fmla="*/ 0 60000 65536"/>
                  <a:gd name="T9" fmla="*/ 0 w 769"/>
                  <a:gd name="T10" fmla="*/ 0 h 1697"/>
                  <a:gd name="T11" fmla="*/ 769 w 769"/>
                  <a:gd name="T12" fmla="*/ 1697 h 169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69" h="1697">
                    <a:moveTo>
                      <a:pt x="769" y="0"/>
                    </a:moveTo>
                    <a:lnTo>
                      <a:pt x="385" y="1697"/>
                    </a:lnTo>
                    <a:lnTo>
                      <a:pt x="0" y="17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3875" name="Freeform 86"/>
              <p:cNvSpPr>
                <a:spLocks/>
              </p:cNvSpPr>
              <p:nvPr/>
            </p:nvSpPr>
            <p:spPr bwMode="auto">
              <a:xfrm>
                <a:off x="2414" y="1787"/>
                <a:ext cx="31" cy="37"/>
              </a:xfrm>
              <a:custGeom>
                <a:avLst/>
                <a:gdLst>
                  <a:gd name="T0" fmla="*/ 4 w 61"/>
                  <a:gd name="T1" fmla="*/ 3 h 74"/>
                  <a:gd name="T2" fmla="*/ 1 w 61"/>
                  <a:gd name="T3" fmla="*/ 0 h 74"/>
                  <a:gd name="T4" fmla="*/ 0 w 61"/>
                  <a:gd name="T5" fmla="*/ 5 h 74"/>
                  <a:gd name="T6" fmla="*/ 4 w 61"/>
                  <a:gd name="T7" fmla="*/ 3 h 7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1"/>
                  <a:gd name="T13" fmla="*/ 0 h 74"/>
                  <a:gd name="T14" fmla="*/ 61 w 61"/>
                  <a:gd name="T15" fmla="*/ 74 h 7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1" h="74">
                    <a:moveTo>
                      <a:pt x="61" y="57"/>
                    </a:moveTo>
                    <a:lnTo>
                      <a:pt x="14" y="0"/>
                    </a:lnTo>
                    <a:lnTo>
                      <a:pt x="0" y="74"/>
                    </a:lnTo>
                    <a:lnTo>
                      <a:pt x="61" y="5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3844" name="Group 87"/>
            <p:cNvGrpSpPr>
              <a:grpSpLocks/>
            </p:cNvGrpSpPr>
            <p:nvPr/>
          </p:nvGrpSpPr>
          <p:grpSpPr bwMode="auto">
            <a:xfrm>
              <a:off x="3535" y="1570"/>
              <a:ext cx="782" cy="862"/>
              <a:chOff x="2275" y="1715"/>
              <a:chExt cx="526" cy="862"/>
            </a:xfrm>
          </p:grpSpPr>
          <p:sp>
            <p:nvSpPr>
              <p:cNvPr id="33872" name="Freeform 88"/>
              <p:cNvSpPr>
                <a:spLocks/>
              </p:cNvSpPr>
              <p:nvPr/>
            </p:nvSpPr>
            <p:spPr bwMode="auto">
              <a:xfrm>
                <a:off x="2290" y="1729"/>
                <a:ext cx="511" cy="848"/>
              </a:xfrm>
              <a:custGeom>
                <a:avLst/>
                <a:gdLst>
                  <a:gd name="T0" fmla="*/ 64 w 1022"/>
                  <a:gd name="T1" fmla="*/ 0 h 1698"/>
                  <a:gd name="T2" fmla="*/ 34 w 1022"/>
                  <a:gd name="T3" fmla="*/ 106 h 1698"/>
                  <a:gd name="T4" fmla="*/ 0 w 1022"/>
                  <a:gd name="T5" fmla="*/ 2 h 1698"/>
                  <a:gd name="T6" fmla="*/ 0 60000 65536"/>
                  <a:gd name="T7" fmla="*/ 0 60000 65536"/>
                  <a:gd name="T8" fmla="*/ 0 60000 65536"/>
                  <a:gd name="T9" fmla="*/ 0 w 1022"/>
                  <a:gd name="T10" fmla="*/ 0 h 1698"/>
                  <a:gd name="T11" fmla="*/ 1022 w 1022"/>
                  <a:gd name="T12" fmla="*/ 1698 h 169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22" h="1698">
                    <a:moveTo>
                      <a:pt x="1022" y="0"/>
                    </a:moveTo>
                    <a:lnTo>
                      <a:pt x="534" y="1698"/>
                    </a:lnTo>
                    <a:lnTo>
                      <a:pt x="0" y="35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3873" name="Freeform 89"/>
              <p:cNvSpPr>
                <a:spLocks/>
              </p:cNvSpPr>
              <p:nvPr/>
            </p:nvSpPr>
            <p:spPr bwMode="auto">
              <a:xfrm>
                <a:off x="2275" y="1715"/>
                <a:ext cx="30" cy="38"/>
              </a:xfrm>
              <a:custGeom>
                <a:avLst/>
                <a:gdLst>
                  <a:gd name="T0" fmla="*/ 4 w 60"/>
                  <a:gd name="T1" fmla="*/ 4 h 75"/>
                  <a:gd name="T2" fmla="*/ 1 w 60"/>
                  <a:gd name="T3" fmla="*/ 0 h 75"/>
                  <a:gd name="T4" fmla="*/ 0 w 60"/>
                  <a:gd name="T5" fmla="*/ 5 h 75"/>
                  <a:gd name="T6" fmla="*/ 4 w 60"/>
                  <a:gd name="T7" fmla="*/ 4 h 7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0"/>
                  <a:gd name="T13" fmla="*/ 0 h 75"/>
                  <a:gd name="T14" fmla="*/ 60 w 60"/>
                  <a:gd name="T15" fmla="*/ 75 h 7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0" h="75">
                    <a:moveTo>
                      <a:pt x="60" y="52"/>
                    </a:moveTo>
                    <a:lnTo>
                      <a:pt x="9" y="0"/>
                    </a:lnTo>
                    <a:lnTo>
                      <a:pt x="0" y="75"/>
                    </a:lnTo>
                    <a:lnTo>
                      <a:pt x="60" y="5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3845" name="Group 90"/>
            <p:cNvGrpSpPr>
              <a:grpSpLocks/>
            </p:cNvGrpSpPr>
            <p:nvPr/>
          </p:nvGrpSpPr>
          <p:grpSpPr bwMode="auto">
            <a:xfrm>
              <a:off x="4398" y="1591"/>
              <a:ext cx="200" cy="851"/>
              <a:chOff x="2855" y="1736"/>
              <a:chExt cx="135" cy="851"/>
            </a:xfrm>
          </p:grpSpPr>
          <p:sp>
            <p:nvSpPr>
              <p:cNvPr id="33870" name="Freeform 91"/>
              <p:cNvSpPr>
                <a:spLocks/>
              </p:cNvSpPr>
              <p:nvPr/>
            </p:nvSpPr>
            <p:spPr bwMode="auto">
              <a:xfrm>
                <a:off x="2855" y="1747"/>
                <a:ext cx="119" cy="840"/>
              </a:xfrm>
              <a:custGeom>
                <a:avLst/>
                <a:gdLst>
                  <a:gd name="T0" fmla="*/ 0 w 239"/>
                  <a:gd name="T1" fmla="*/ 0 h 1680"/>
                  <a:gd name="T2" fmla="*/ 7 w 239"/>
                  <a:gd name="T3" fmla="*/ 105 h 1680"/>
                  <a:gd name="T4" fmla="*/ 14 w 239"/>
                  <a:gd name="T5" fmla="*/ 3 h 1680"/>
                  <a:gd name="T6" fmla="*/ 0 60000 65536"/>
                  <a:gd name="T7" fmla="*/ 0 60000 65536"/>
                  <a:gd name="T8" fmla="*/ 0 60000 65536"/>
                  <a:gd name="T9" fmla="*/ 0 w 239"/>
                  <a:gd name="T10" fmla="*/ 0 h 1680"/>
                  <a:gd name="T11" fmla="*/ 239 w 239"/>
                  <a:gd name="T12" fmla="*/ 1680 h 168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9" h="1680">
                    <a:moveTo>
                      <a:pt x="0" y="0"/>
                    </a:moveTo>
                    <a:lnTo>
                      <a:pt x="127" y="1680"/>
                    </a:lnTo>
                    <a:lnTo>
                      <a:pt x="239" y="44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3871" name="Freeform 92"/>
              <p:cNvSpPr>
                <a:spLocks/>
              </p:cNvSpPr>
              <p:nvPr/>
            </p:nvSpPr>
            <p:spPr bwMode="auto">
              <a:xfrm>
                <a:off x="2958" y="1736"/>
                <a:ext cx="32" cy="35"/>
              </a:xfrm>
              <a:custGeom>
                <a:avLst/>
                <a:gdLst>
                  <a:gd name="T0" fmla="*/ 4 w 64"/>
                  <a:gd name="T1" fmla="*/ 4 h 70"/>
                  <a:gd name="T2" fmla="*/ 2 w 64"/>
                  <a:gd name="T3" fmla="*/ 0 h 70"/>
                  <a:gd name="T4" fmla="*/ 0 w 64"/>
                  <a:gd name="T5" fmla="*/ 4 h 70"/>
                  <a:gd name="T6" fmla="*/ 4 w 64"/>
                  <a:gd name="T7" fmla="*/ 4 h 7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4"/>
                  <a:gd name="T13" fmla="*/ 0 h 70"/>
                  <a:gd name="T14" fmla="*/ 64 w 64"/>
                  <a:gd name="T15" fmla="*/ 70 h 7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4" h="70">
                    <a:moveTo>
                      <a:pt x="64" y="70"/>
                    </a:moveTo>
                    <a:lnTo>
                      <a:pt x="37" y="0"/>
                    </a:lnTo>
                    <a:lnTo>
                      <a:pt x="0" y="65"/>
                    </a:lnTo>
                    <a:lnTo>
                      <a:pt x="64" y="7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3846" name="Group 93"/>
            <p:cNvGrpSpPr>
              <a:grpSpLocks/>
            </p:cNvGrpSpPr>
            <p:nvPr/>
          </p:nvGrpSpPr>
          <p:grpSpPr bwMode="auto">
            <a:xfrm>
              <a:off x="4415" y="1599"/>
              <a:ext cx="389" cy="838"/>
              <a:chOff x="2867" y="1744"/>
              <a:chExt cx="261" cy="838"/>
            </a:xfrm>
          </p:grpSpPr>
          <p:sp>
            <p:nvSpPr>
              <p:cNvPr id="33868" name="Freeform 94"/>
              <p:cNvSpPr>
                <a:spLocks/>
              </p:cNvSpPr>
              <p:nvPr/>
            </p:nvSpPr>
            <p:spPr bwMode="auto">
              <a:xfrm>
                <a:off x="2867" y="1744"/>
                <a:ext cx="246" cy="838"/>
              </a:xfrm>
              <a:custGeom>
                <a:avLst/>
                <a:gdLst>
                  <a:gd name="T0" fmla="*/ 0 w 492"/>
                  <a:gd name="T1" fmla="*/ 0 h 1677"/>
                  <a:gd name="T2" fmla="*/ 15 w 492"/>
                  <a:gd name="T3" fmla="*/ 104 h 1677"/>
                  <a:gd name="T4" fmla="*/ 31 w 492"/>
                  <a:gd name="T5" fmla="*/ 8 h 1677"/>
                  <a:gd name="T6" fmla="*/ 0 60000 65536"/>
                  <a:gd name="T7" fmla="*/ 0 60000 65536"/>
                  <a:gd name="T8" fmla="*/ 0 60000 65536"/>
                  <a:gd name="T9" fmla="*/ 0 w 492"/>
                  <a:gd name="T10" fmla="*/ 0 h 1677"/>
                  <a:gd name="T11" fmla="*/ 492 w 492"/>
                  <a:gd name="T12" fmla="*/ 1677 h 167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92" h="1677">
                    <a:moveTo>
                      <a:pt x="0" y="0"/>
                    </a:moveTo>
                    <a:lnTo>
                      <a:pt x="244" y="1677"/>
                    </a:lnTo>
                    <a:lnTo>
                      <a:pt x="492" y="128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3869" name="Freeform 95"/>
              <p:cNvSpPr>
                <a:spLocks/>
              </p:cNvSpPr>
              <p:nvPr/>
            </p:nvSpPr>
            <p:spPr bwMode="auto">
              <a:xfrm>
                <a:off x="3097" y="1776"/>
                <a:ext cx="31" cy="36"/>
              </a:xfrm>
              <a:custGeom>
                <a:avLst/>
                <a:gdLst>
                  <a:gd name="T0" fmla="*/ 3 w 63"/>
                  <a:gd name="T1" fmla="*/ 4 h 73"/>
                  <a:gd name="T2" fmla="*/ 2 w 63"/>
                  <a:gd name="T3" fmla="*/ 0 h 73"/>
                  <a:gd name="T4" fmla="*/ 0 w 63"/>
                  <a:gd name="T5" fmla="*/ 3 h 73"/>
                  <a:gd name="T6" fmla="*/ 3 w 63"/>
                  <a:gd name="T7" fmla="*/ 4 h 7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3"/>
                  <a:gd name="T13" fmla="*/ 0 h 73"/>
                  <a:gd name="T14" fmla="*/ 63 w 63"/>
                  <a:gd name="T15" fmla="*/ 73 h 7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3" h="73">
                    <a:moveTo>
                      <a:pt x="63" y="73"/>
                    </a:moveTo>
                    <a:lnTo>
                      <a:pt x="43" y="0"/>
                    </a:lnTo>
                    <a:lnTo>
                      <a:pt x="0" y="61"/>
                    </a:lnTo>
                    <a:lnTo>
                      <a:pt x="63" y="7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3847" name="Group 96"/>
            <p:cNvGrpSpPr>
              <a:grpSpLocks/>
            </p:cNvGrpSpPr>
            <p:nvPr/>
          </p:nvGrpSpPr>
          <p:grpSpPr bwMode="auto">
            <a:xfrm>
              <a:off x="4435" y="1593"/>
              <a:ext cx="573" cy="842"/>
              <a:chOff x="2880" y="1738"/>
              <a:chExt cx="385" cy="842"/>
            </a:xfrm>
          </p:grpSpPr>
          <p:sp>
            <p:nvSpPr>
              <p:cNvPr id="33866" name="Freeform 97"/>
              <p:cNvSpPr>
                <a:spLocks/>
              </p:cNvSpPr>
              <p:nvPr/>
            </p:nvSpPr>
            <p:spPr bwMode="auto">
              <a:xfrm>
                <a:off x="2880" y="1738"/>
                <a:ext cx="370" cy="842"/>
              </a:xfrm>
              <a:custGeom>
                <a:avLst/>
                <a:gdLst>
                  <a:gd name="T0" fmla="*/ 0 w 739"/>
                  <a:gd name="T1" fmla="*/ 0 h 1683"/>
                  <a:gd name="T2" fmla="*/ 23 w 739"/>
                  <a:gd name="T3" fmla="*/ 106 h 1683"/>
                  <a:gd name="T4" fmla="*/ 47 w 739"/>
                  <a:gd name="T5" fmla="*/ 18 h 1683"/>
                  <a:gd name="T6" fmla="*/ 0 60000 65536"/>
                  <a:gd name="T7" fmla="*/ 0 60000 65536"/>
                  <a:gd name="T8" fmla="*/ 0 60000 65536"/>
                  <a:gd name="T9" fmla="*/ 0 w 739"/>
                  <a:gd name="T10" fmla="*/ 0 h 1683"/>
                  <a:gd name="T11" fmla="*/ 739 w 739"/>
                  <a:gd name="T12" fmla="*/ 1683 h 168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39" h="1683">
                    <a:moveTo>
                      <a:pt x="0" y="0"/>
                    </a:moveTo>
                    <a:lnTo>
                      <a:pt x="363" y="1683"/>
                    </a:lnTo>
                    <a:lnTo>
                      <a:pt x="739" y="277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3867" name="Freeform 98"/>
              <p:cNvSpPr>
                <a:spLocks/>
              </p:cNvSpPr>
              <p:nvPr/>
            </p:nvSpPr>
            <p:spPr bwMode="auto">
              <a:xfrm>
                <a:off x="3234" y="1846"/>
                <a:ext cx="31" cy="37"/>
              </a:xfrm>
              <a:custGeom>
                <a:avLst/>
                <a:gdLst>
                  <a:gd name="T0" fmla="*/ 4 w 62"/>
                  <a:gd name="T1" fmla="*/ 5 h 74"/>
                  <a:gd name="T2" fmla="*/ 3 w 62"/>
                  <a:gd name="T3" fmla="*/ 0 h 74"/>
                  <a:gd name="T4" fmla="*/ 0 w 62"/>
                  <a:gd name="T5" fmla="*/ 3 h 74"/>
                  <a:gd name="T6" fmla="*/ 4 w 62"/>
                  <a:gd name="T7" fmla="*/ 5 h 7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2"/>
                  <a:gd name="T13" fmla="*/ 0 h 74"/>
                  <a:gd name="T14" fmla="*/ 62 w 62"/>
                  <a:gd name="T15" fmla="*/ 74 h 7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2" h="74">
                    <a:moveTo>
                      <a:pt x="62" y="74"/>
                    </a:moveTo>
                    <a:lnTo>
                      <a:pt x="48" y="0"/>
                    </a:lnTo>
                    <a:lnTo>
                      <a:pt x="0" y="56"/>
                    </a:lnTo>
                    <a:lnTo>
                      <a:pt x="62" y="7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3848" name="Group 99"/>
            <p:cNvGrpSpPr>
              <a:grpSpLocks/>
            </p:cNvGrpSpPr>
            <p:nvPr/>
          </p:nvGrpSpPr>
          <p:grpSpPr bwMode="auto">
            <a:xfrm>
              <a:off x="4454" y="1589"/>
              <a:ext cx="768" cy="849"/>
              <a:chOff x="2893" y="1734"/>
              <a:chExt cx="516" cy="849"/>
            </a:xfrm>
          </p:grpSpPr>
          <p:sp>
            <p:nvSpPr>
              <p:cNvPr id="33864" name="Freeform 100"/>
              <p:cNvSpPr>
                <a:spLocks/>
              </p:cNvSpPr>
              <p:nvPr/>
            </p:nvSpPr>
            <p:spPr bwMode="auto">
              <a:xfrm>
                <a:off x="2893" y="1734"/>
                <a:ext cx="501" cy="849"/>
              </a:xfrm>
              <a:custGeom>
                <a:avLst/>
                <a:gdLst>
                  <a:gd name="T0" fmla="*/ 0 w 1003"/>
                  <a:gd name="T1" fmla="*/ 0 h 1698"/>
                  <a:gd name="T2" fmla="*/ 30 w 1003"/>
                  <a:gd name="T3" fmla="*/ 106 h 1698"/>
                  <a:gd name="T4" fmla="*/ 62 w 1003"/>
                  <a:gd name="T5" fmla="*/ 23 h 1698"/>
                  <a:gd name="T6" fmla="*/ 0 60000 65536"/>
                  <a:gd name="T7" fmla="*/ 0 60000 65536"/>
                  <a:gd name="T8" fmla="*/ 0 60000 65536"/>
                  <a:gd name="T9" fmla="*/ 0 w 1003"/>
                  <a:gd name="T10" fmla="*/ 0 h 1698"/>
                  <a:gd name="T11" fmla="*/ 1003 w 1003"/>
                  <a:gd name="T12" fmla="*/ 1698 h 169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03" h="1698">
                    <a:moveTo>
                      <a:pt x="0" y="0"/>
                    </a:moveTo>
                    <a:lnTo>
                      <a:pt x="488" y="1698"/>
                    </a:lnTo>
                    <a:lnTo>
                      <a:pt x="1003" y="353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3865" name="Freeform 101"/>
              <p:cNvSpPr>
                <a:spLocks/>
              </p:cNvSpPr>
              <p:nvPr/>
            </p:nvSpPr>
            <p:spPr bwMode="auto">
              <a:xfrm>
                <a:off x="3380" y="1881"/>
                <a:ext cx="29" cy="38"/>
              </a:xfrm>
              <a:custGeom>
                <a:avLst/>
                <a:gdLst>
                  <a:gd name="T0" fmla="*/ 3 w 59"/>
                  <a:gd name="T1" fmla="*/ 4 h 77"/>
                  <a:gd name="T2" fmla="*/ 3 w 59"/>
                  <a:gd name="T3" fmla="*/ 0 h 77"/>
                  <a:gd name="T4" fmla="*/ 0 w 59"/>
                  <a:gd name="T5" fmla="*/ 3 h 77"/>
                  <a:gd name="T6" fmla="*/ 3 w 59"/>
                  <a:gd name="T7" fmla="*/ 4 h 7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9"/>
                  <a:gd name="T13" fmla="*/ 0 h 77"/>
                  <a:gd name="T14" fmla="*/ 59 w 59"/>
                  <a:gd name="T15" fmla="*/ 77 h 7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9" h="77">
                    <a:moveTo>
                      <a:pt x="59" y="77"/>
                    </a:moveTo>
                    <a:lnTo>
                      <a:pt x="54" y="0"/>
                    </a:lnTo>
                    <a:lnTo>
                      <a:pt x="0" y="49"/>
                    </a:lnTo>
                    <a:lnTo>
                      <a:pt x="59" y="7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33849" name="Rectangle 102"/>
            <p:cNvSpPr>
              <a:spLocks noChangeArrowheads="1"/>
            </p:cNvSpPr>
            <p:nvPr/>
          </p:nvSpPr>
          <p:spPr bwMode="auto">
            <a:xfrm>
              <a:off x="3832" y="1068"/>
              <a:ext cx="1149" cy="2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20000"/>
                </a:spcBef>
              </a:pPr>
              <a:r>
                <a:rPr lang="en-US" altLang="en-US" sz="1200" b="1" dirty="0">
                  <a:solidFill>
                    <a:srgbClr val="000000"/>
                  </a:solidFill>
                </a:rPr>
                <a:t>Shot Layout</a:t>
              </a:r>
              <a:br>
                <a:rPr lang="en-US" altLang="en-US" sz="1200" b="1" dirty="0">
                  <a:solidFill>
                    <a:srgbClr val="000000"/>
                  </a:solidFill>
                </a:rPr>
              </a:br>
              <a:r>
                <a:rPr lang="en-US" altLang="en-US" sz="1200" b="1" dirty="0">
                  <a:solidFill>
                    <a:srgbClr val="000000"/>
                  </a:solidFill>
                </a:rPr>
                <a:t>Variable Surface Elevations</a:t>
              </a:r>
            </a:p>
          </p:txBody>
        </p:sp>
        <p:grpSp>
          <p:nvGrpSpPr>
            <p:cNvPr id="33850" name="Group 103"/>
            <p:cNvGrpSpPr>
              <a:grpSpLocks/>
            </p:cNvGrpSpPr>
            <p:nvPr/>
          </p:nvGrpSpPr>
          <p:grpSpPr bwMode="auto">
            <a:xfrm>
              <a:off x="3382" y="1271"/>
              <a:ext cx="2151" cy="454"/>
              <a:chOff x="2172" y="1416"/>
              <a:chExt cx="1446" cy="454"/>
            </a:xfrm>
          </p:grpSpPr>
          <p:grpSp>
            <p:nvGrpSpPr>
              <p:cNvPr id="33851" name="Group 104"/>
              <p:cNvGrpSpPr>
                <a:grpSpLocks/>
              </p:cNvGrpSpPr>
              <p:nvPr/>
            </p:nvGrpSpPr>
            <p:grpSpPr bwMode="auto">
              <a:xfrm>
                <a:off x="2232" y="1620"/>
                <a:ext cx="1204" cy="250"/>
                <a:chOff x="2232" y="1620"/>
                <a:chExt cx="1204" cy="250"/>
              </a:xfrm>
            </p:grpSpPr>
            <p:sp>
              <p:nvSpPr>
                <p:cNvPr id="33856" name="Rectangle 105"/>
                <p:cNvSpPr>
                  <a:spLocks noChangeAspect="1" noChangeArrowheads="1"/>
                </p:cNvSpPr>
                <p:nvPr/>
              </p:nvSpPr>
              <p:spPr bwMode="auto">
                <a:xfrm>
                  <a:off x="2382" y="1692"/>
                  <a:ext cx="58" cy="58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endParaRPr lang="en-US" altLang="en-US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33857" name="Rectangle 106"/>
                <p:cNvSpPr>
                  <a:spLocks noChangeAspect="1" noChangeArrowheads="1"/>
                </p:cNvSpPr>
                <p:nvPr/>
              </p:nvSpPr>
              <p:spPr bwMode="auto">
                <a:xfrm>
                  <a:off x="2232" y="1620"/>
                  <a:ext cx="58" cy="58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endParaRPr lang="en-US" altLang="en-US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33858" name="Rectangle 107"/>
                <p:cNvSpPr>
                  <a:spLocks noChangeAspect="1" noChangeArrowheads="1"/>
                </p:cNvSpPr>
                <p:nvPr/>
              </p:nvSpPr>
              <p:spPr bwMode="auto">
                <a:xfrm>
                  <a:off x="2526" y="1686"/>
                  <a:ext cx="58" cy="58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endParaRPr lang="en-US" altLang="en-US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33859" name="Rectangle 108"/>
                <p:cNvSpPr>
                  <a:spLocks noChangeAspect="1" noChangeArrowheads="1"/>
                </p:cNvSpPr>
                <p:nvPr/>
              </p:nvSpPr>
              <p:spPr bwMode="auto">
                <a:xfrm>
                  <a:off x="2676" y="1644"/>
                  <a:ext cx="58" cy="58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endParaRPr lang="en-US" altLang="en-US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33860" name="Rectangle 109"/>
                <p:cNvSpPr>
                  <a:spLocks noChangeAspect="1" noChangeArrowheads="1"/>
                </p:cNvSpPr>
                <p:nvPr/>
              </p:nvSpPr>
              <p:spPr bwMode="auto">
                <a:xfrm>
                  <a:off x="2958" y="1632"/>
                  <a:ext cx="58" cy="58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endParaRPr lang="en-US" altLang="en-US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33861" name="Rectangle 110"/>
                <p:cNvSpPr>
                  <a:spLocks noChangeAspect="1" noChangeArrowheads="1"/>
                </p:cNvSpPr>
                <p:nvPr/>
              </p:nvSpPr>
              <p:spPr bwMode="auto">
                <a:xfrm>
                  <a:off x="3108" y="1680"/>
                  <a:ext cx="58" cy="58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endParaRPr lang="en-US" altLang="en-US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33862" name="Rectangle 111"/>
                <p:cNvSpPr>
                  <a:spLocks noChangeAspect="1" noChangeArrowheads="1"/>
                </p:cNvSpPr>
                <p:nvPr/>
              </p:nvSpPr>
              <p:spPr bwMode="auto">
                <a:xfrm>
                  <a:off x="3240" y="1758"/>
                  <a:ext cx="58" cy="58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endParaRPr lang="en-US" altLang="en-US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33863" name="Rectangle 112"/>
                <p:cNvSpPr>
                  <a:spLocks noChangeAspect="1" noChangeArrowheads="1"/>
                </p:cNvSpPr>
                <p:nvPr/>
              </p:nvSpPr>
              <p:spPr bwMode="auto">
                <a:xfrm>
                  <a:off x="3378" y="1812"/>
                  <a:ext cx="58" cy="58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endParaRPr lang="en-US" altLang="en-US" dirty="0">
                    <a:latin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33852" name="Text Box 113"/>
              <p:cNvSpPr txBox="1">
                <a:spLocks noChangeArrowheads="1"/>
              </p:cNvSpPr>
              <p:nvPr/>
            </p:nvSpPr>
            <p:spPr bwMode="auto">
              <a:xfrm>
                <a:off x="2172" y="1518"/>
                <a:ext cx="474" cy="1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en-US" altLang="en-US" sz="800" dirty="0">
                    <a:latin typeface="Times New Roman" panose="02020603050405020304" pitchFamily="18" charset="0"/>
                  </a:rPr>
                  <a:t>Receivers</a:t>
                </a:r>
              </a:p>
            </p:txBody>
          </p:sp>
          <p:sp>
            <p:nvSpPr>
              <p:cNvPr id="33853" name="Text Box 114"/>
              <p:cNvSpPr txBox="1">
                <a:spLocks noChangeArrowheads="1"/>
              </p:cNvSpPr>
              <p:nvPr/>
            </p:nvSpPr>
            <p:spPr bwMode="auto">
              <a:xfrm>
                <a:off x="2688" y="1416"/>
                <a:ext cx="342" cy="1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en-US" altLang="en-US" sz="800" dirty="0">
                    <a:latin typeface="Times New Roman" panose="02020603050405020304" pitchFamily="18" charset="0"/>
                  </a:rPr>
                  <a:t>Source</a:t>
                </a:r>
              </a:p>
            </p:txBody>
          </p:sp>
          <p:sp>
            <p:nvSpPr>
              <p:cNvPr id="33854" name="Text Box 115"/>
              <p:cNvSpPr txBox="1">
                <a:spLocks noChangeArrowheads="1"/>
              </p:cNvSpPr>
              <p:nvPr/>
            </p:nvSpPr>
            <p:spPr bwMode="auto">
              <a:xfrm>
                <a:off x="3144" y="1632"/>
                <a:ext cx="474" cy="1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en-US" altLang="en-US" sz="800" dirty="0">
                    <a:latin typeface="Times New Roman" panose="02020603050405020304" pitchFamily="18" charset="0"/>
                  </a:rPr>
                  <a:t>Receivers</a:t>
                </a:r>
              </a:p>
            </p:txBody>
          </p:sp>
          <p:sp>
            <p:nvSpPr>
              <p:cNvPr id="33855" name="AutoShape 116"/>
              <p:cNvSpPr>
                <a:spLocks noChangeArrowheads="1"/>
              </p:cNvSpPr>
              <p:nvPr/>
            </p:nvSpPr>
            <p:spPr bwMode="auto">
              <a:xfrm>
                <a:off x="2820" y="1536"/>
                <a:ext cx="66" cy="114"/>
              </a:xfrm>
              <a:prstGeom prst="downArrow">
                <a:avLst>
                  <a:gd name="adj1" fmla="val 50000"/>
                  <a:gd name="adj2" fmla="val 43182"/>
                </a:avLst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endParaRPr lang="en-US" altLang="en-US" dirty="0">
                  <a:latin typeface="Times New Roman" panose="02020603050405020304" pitchFamily="18" charset="0"/>
                </a:endParaRPr>
              </a:p>
            </p:txBody>
          </p:sp>
        </p:grpSp>
      </p:grpSp>
      <p:sp>
        <p:nvSpPr>
          <p:cNvPr id="33797" name="Rectangle 11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Elevation Correction</a:t>
            </a:r>
          </a:p>
        </p:txBody>
      </p:sp>
      <p:sp>
        <p:nvSpPr>
          <p:cNvPr id="33798" name="Rectangle 3"/>
          <p:cNvSpPr txBox="1">
            <a:spLocks noChangeArrowheads="1"/>
          </p:cNvSpPr>
          <p:nvPr/>
        </p:nvSpPr>
        <p:spPr bwMode="auto">
          <a:xfrm>
            <a:off x="401638" y="1589088"/>
            <a:ext cx="418147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5425" indent="-225425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95000"/>
              </a:lnSpc>
              <a:spcBef>
                <a:spcPct val="40000"/>
              </a:spcBef>
              <a:buFontTx/>
              <a:buChar char="•"/>
              <a:tabLst>
                <a:tab pos="396875" algn="l"/>
              </a:tabLst>
            </a:pPr>
            <a:r>
              <a:rPr lang="en-US" altLang="en-US" sz="2200" dirty="0"/>
              <a:t>Source and receivers may be </a:t>
            </a:r>
            <a:r>
              <a:rPr lang="en-US" altLang="en-US" sz="2200" dirty="0" smtClean="0"/>
              <a:t>	located </a:t>
            </a:r>
            <a:r>
              <a:rPr lang="en-US" altLang="en-US" sz="2200" dirty="0"/>
              <a:t>at different surface </a:t>
            </a:r>
            <a:r>
              <a:rPr lang="en-US" altLang="en-US" sz="2200" dirty="0" smtClean="0"/>
              <a:t>	elevations. </a:t>
            </a:r>
            <a:endParaRPr lang="en-US" altLang="en-US" sz="2200" dirty="0"/>
          </a:p>
          <a:p>
            <a:pPr>
              <a:lnSpc>
                <a:spcPct val="95000"/>
              </a:lnSpc>
              <a:spcBef>
                <a:spcPct val="40000"/>
              </a:spcBef>
              <a:buFontTx/>
              <a:buChar char="•"/>
              <a:tabLst>
                <a:tab pos="396875" algn="l"/>
              </a:tabLst>
            </a:pPr>
            <a:r>
              <a:rPr lang="en-US" altLang="en-US" sz="2200" dirty="0"/>
              <a:t>Travel time to any reflector (a </a:t>
            </a:r>
            <a:r>
              <a:rPr lang="en-US" altLang="en-US" sz="2200" dirty="0" smtClean="0"/>
              <a:t>	flat </a:t>
            </a:r>
            <a:r>
              <a:rPr lang="en-US" altLang="en-US" sz="2200" dirty="0"/>
              <a:t>one in the figure) will </a:t>
            </a:r>
            <a:r>
              <a:rPr lang="en-US" altLang="en-US" sz="2200" dirty="0" smtClean="0"/>
              <a:t>	vary </a:t>
            </a:r>
            <a:r>
              <a:rPr lang="en-US" altLang="en-US" sz="2200" dirty="0"/>
              <a:t>as the length of the  </a:t>
            </a:r>
            <a:r>
              <a:rPr lang="en-US" altLang="en-US" sz="2200" dirty="0" smtClean="0"/>
              <a:t>	travel </a:t>
            </a:r>
            <a:r>
              <a:rPr lang="en-US" altLang="en-US" sz="2200" dirty="0"/>
              <a:t>path </a:t>
            </a:r>
            <a:r>
              <a:rPr lang="en-US" altLang="en-US" sz="2200" dirty="0" smtClean="0"/>
              <a:t>changes.</a:t>
            </a:r>
            <a:endParaRPr lang="en-US" altLang="en-US" sz="2200" dirty="0"/>
          </a:p>
          <a:p>
            <a:pPr>
              <a:lnSpc>
                <a:spcPct val="95000"/>
              </a:lnSpc>
              <a:spcBef>
                <a:spcPct val="40000"/>
              </a:spcBef>
              <a:buFontTx/>
              <a:buChar char="•"/>
              <a:tabLst>
                <a:tab pos="396875" algn="l"/>
              </a:tabLst>
            </a:pPr>
            <a:r>
              <a:rPr lang="en-US" altLang="en-US" sz="2200" dirty="0"/>
              <a:t>This effect must be removed </a:t>
            </a:r>
            <a:r>
              <a:rPr lang="en-US" altLang="en-US" sz="2200" dirty="0" smtClean="0"/>
              <a:t>	from </a:t>
            </a:r>
            <a:r>
              <a:rPr lang="en-US" altLang="en-US" sz="2200" dirty="0"/>
              <a:t>the data if the traces </a:t>
            </a:r>
            <a:r>
              <a:rPr lang="en-US" altLang="en-US" sz="2200" dirty="0" smtClean="0"/>
              <a:t>	are </a:t>
            </a:r>
            <a:r>
              <a:rPr lang="en-US" altLang="en-US" sz="2200" dirty="0"/>
              <a:t>to be successfully </a:t>
            </a:r>
            <a:r>
              <a:rPr lang="en-US" altLang="en-US" sz="2200" dirty="0" smtClean="0"/>
              <a:t>	flattened </a:t>
            </a:r>
            <a:r>
              <a:rPr lang="en-US" altLang="en-US" sz="2200" dirty="0"/>
              <a:t>and then </a:t>
            </a:r>
            <a:r>
              <a:rPr lang="en-US" altLang="en-US" sz="2200" dirty="0" smtClean="0"/>
              <a:t>stacked.</a:t>
            </a:r>
            <a:endParaRPr lang="en-US" altLang="en-US" sz="2200" dirty="0"/>
          </a:p>
        </p:txBody>
      </p:sp>
      <p:sp>
        <p:nvSpPr>
          <p:cNvPr id="33799" name="Text Box 10"/>
          <p:cNvSpPr txBox="1">
            <a:spLocks noChangeArrowheads="1"/>
          </p:cNvSpPr>
          <p:nvPr/>
        </p:nvSpPr>
        <p:spPr bwMode="auto">
          <a:xfrm>
            <a:off x="428625" y="1004888"/>
            <a:ext cx="1392238" cy="519112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2800" b="1" dirty="0">
                <a:solidFill>
                  <a:schemeClr val="bg1"/>
                </a:solidFill>
                <a:latin typeface="Lucida Sans" pitchFamily="34" charset="0"/>
              </a:rPr>
              <a:t>Statics</a:t>
            </a:r>
          </a:p>
        </p:txBody>
      </p:sp>
      <p:sp>
        <p:nvSpPr>
          <p:cNvPr id="33800" name="Text Box 119"/>
          <p:cNvSpPr txBox="1">
            <a:spLocks noChangeArrowheads="1"/>
          </p:cNvSpPr>
          <p:nvPr/>
        </p:nvSpPr>
        <p:spPr bwMode="auto">
          <a:xfrm>
            <a:off x="5648339" y="5841194"/>
            <a:ext cx="231411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800" dirty="0" smtClean="0">
                <a:solidFill>
                  <a:srgbClr val="FF0000"/>
                </a:solidFill>
                <a:latin typeface="Tahoma"/>
                <a:cs typeface="Tahoma"/>
              </a:rPr>
              <a:t>Distorted </a:t>
            </a:r>
            <a:r>
              <a:rPr lang="en-US" altLang="en-US" sz="1800" dirty="0">
                <a:solidFill>
                  <a:srgbClr val="FF0000"/>
                </a:solidFill>
                <a:latin typeface="Tahoma"/>
                <a:cs typeface="Tahoma"/>
              </a:rPr>
              <a:t>Hyperbolas</a:t>
            </a:r>
          </a:p>
        </p:txBody>
      </p:sp>
    </p:spTree>
    <p:extLst>
      <p:ext uri="{BB962C8B-B14F-4D97-AF65-F5344CB8AC3E}">
        <p14:creationId xmlns:p14="http://schemas.microsoft.com/office/powerpoint/2010/main" val="41009627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0" name="Rectangle 3"/>
          <p:cNvSpPr>
            <a:spLocks noChangeArrowheads="1"/>
          </p:cNvSpPr>
          <p:nvPr/>
        </p:nvSpPr>
        <p:spPr bwMode="auto">
          <a:xfrm>
            <a:off x="4883150" y="1570038"/>
            <a:ext cx="3892550" cy="46132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>
              <a:latin typeface="Times New Roman" panose="02020603050405020304" pitchFamily="18" charset="0"/>
            </a:endParaRPr>
          </a:p>
        </p:txBody>
      </p:sp>
      <p:sp>
        <p:nvSpPr>
          <p:cNvPr id="34821" name="Text Box 4"/>
          <p:cNvSpPr txBox="1">
            <a:spLocks noChangeAspect="1" noChangeArrowheads="1"/>
          </p:cNvSpPr>
          <p:nvPr/>
        </p:nvSpPr>
        <p:spPr bwMode="auto">
          <a:xfrm>
            <a:off x="6862763" y="2825750"/>
            <a:ext cx="1446212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900" dirty="0">
              <a:latin typeface="Times New Roman" panose="02020603050405020304" pitchFamily="18" charset="0"/>
            </a:endParaRPr>
          </a:p>
        </p:txBody>
      </p:sp>
      <p:sp>
        <p:nvSpPr>
          <p:cNvPr id="34822" name="Text Box 9"/>
          <p:cNvSpPr txBox="1">
            <a:spLocks noChangeAspect="1" noChangeArrowheads="1"/>
          </p:cNvSpPr>
          <p:nvPr/>
        </p:nvSpPr>
        <p:spPr bwMode="auto">
          <a:xfrm>
            <a:off x="7561263" y="4713288"/>
            <a:ext cx="8604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800" dirty="0">
                <a:latin typeface="Times New Roman" panose="02020603050405020304" pitchFamily="18" charset="0"/>
              </a:rPr>
              <a:t>Time</a:t>
            </a:r>
          </a:p>
          <a:p>
            <a:pPr algn="ctr"/>
            <a:r>
              <a:rPr lang="en-US" altLang="en-US" sz="800" dirty="0">
                <a:latin typeface="Times New Roman" panose="02020603050405020304" pitchFamily="18" charset="0"/>
              </a:rPr>
              <a:t>Origin</a:t>
            </a:r>
          </a:p>
        </p:txBody>
      </p:sp>
      <p:sp>
        <p:nvSpPr>
          <p:cNvPr id="34823" name="Line 10"/>
          <p:cNvSpPr>
            <a:spLocks noChangeAspect="1" noChangeShapeType="1"/>
          </p:cNvSpPr>
          <p:nvPr/>
        </p:nvSpPr>
        <p:spPr bwMode="auto">
          <a:xfrm>
            <a:off x="5822950" y="4735513"/>
            <a:ext cx="2014538" cy="47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grpSp>
        <p:nvGrpSpPr>
          <p:cNvPr id="34824" name="Group 12"/>
          <p:cNvGrpSpPr>
            <a:grpSpLocks/>
          </p:cNvGrpSpPr>
          <p:nvPr/>
        </p:nvGrpSpPr>
        <p:grpSpPr bwMode="auto">
          <a:xfrm>
            <a:off x="6489700" y="4968875"/>
            <a:ext cx="292100" cy="130175"/>
            <a:chOff x="4402" y="2541"/>
            <a:chExt cx="115" cy="77"/>
          </a:xfrm>
        </p:grpSpPr>
        <p:sp>
          <p:nvSpPr>
            <p:cNvPr id="34945" name="Freeform 13"/>
            <p:cNvSpPr>
              <a:spLocks noChangeAspect="1"/>
            </p:cNvSpPr>
            <p:nvPr/>
          </p:nvSpPr>
          <p:spPr bwMode="auto">
            <a:xfrm>
              <a:off x="4447" y="2542"/>
              <a:ext cx="69" cy="36"/>
            </a:xfrm>
            <a:custGeom>
              <a:avLst/>
              <a:gdLst>
                <a:gd name="T0" fmla="*/ 1 w 124"/>
                <a:gd name="T1" fmla="*/ 0 h 94"/>
                <a:gd name="T2" fmla="*/ 12 w 124"/>
                <a:gd name="T3" fmla="*/ 1 h 94"/>
                <a:gd name="T4" fmla="*/ 0 w 124"/>
                <a:gd name="T5" fmla="*/ 2 h 94"/>
                <a:gd name="T6" fmla="*/ 1 w 124"/>
                <a:gd name="T7" fmla="*/ 0 h 9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4"/>
                <a:gd name="T13" fmla="*/ 0 h 94"/>
                <a:gd name="T14" fmla="*/ 124 w 124"/>
                <a:gd name="T15" fmla="*/ 94 h 9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4" h="94">
                  <a:moveTo>
                    <a:pt x="2" y="0"/>
                  </a:moveTo>
                  <a:lnTo>
                    <a:pt x="124" y="46"/>
                  </a:lnTo>
                  <a:lnTo>
                    <a:pt x="0" y="94"/>
                  </a:lnTo>
                  <a:lnTo>
                    <a:pt x="2" y="0"/>
                  </a:lnTo>
                  <a:close/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4946" name="Freeform 14"/>
            <p:cNvSpPr>
              <a:spLocks noChangeAspect="1"/>
            </p:cNvSpPr>
            <p:nvPr/>
          </p:nvSpPr>
          <p:spPr bwMode="auto">
            <a:xfrm>
              <a:off x="4402" y="2541"/>
              <a:ext cx="115" cy="77"/>
            </a:xfrm>
            <a:custGeom>
              <a:avLst/>
              <a:gdLst>
                <a:gd name="T0" fmla="*/ 8 w 208"/>
                <a:gd name="T1" fmla="*/ 0 h 198"/>
                <a:gd name="T2" fmla="*/ 19 w 208"/>
                <a:gd name="T3" fmla="*/ 1 h 198"/>
                <a:gd name="T4" fmla="*/ 0 w 208"/>
                <a:gd name="T5" fmla="*/ 3 h 198"/>
                <a:gd name="T6" fmla="*/ 8 w 208"/>
                <a:gd name="T7" fmla="*/ 5 h 19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08"/>
                <a:gd name="T13" fmla="*/ 0 h 198"/>
                <a:gd name="T14" fmla="*/ 208 w 208"/>
                <a:gd name="T15" fmla="*/ 198 h 19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08" h="198">
                  <a:moveTo>
                    <a:pt x="82" y="0"/>
                  </a:moveTo>
                  <a:lnTo>
                    <a:pt x="208" y="48"/>
                  </a:lnTo>
                  <a:lnTo>
                    <a:pt x="0" y="130"/>
                  </a:lnTo>
                  <a:lnTo>
                    <a:pt x="82" y="198"/>
                  </a:lnTo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</p:grpSp>
      <p:grpSp>
        <p:nvGrpSpPr>
          <p:cNvPr id="34825" name="Group 148"/>
          <p:cNvGrpSpPr>
            <a:grpSpLocks/>
          </p:cNvGrpSpPr>
          <p:nvPr/>
        </p:nvGrpSpPr>
        <p:grpSpPr bwMode="auto">
          <a:xfrm>
            <a:off x="6269038" y="5006975"/>
            <a:ext cx="293687" cy="130175"/>
            <a:chOff x="3811" y="3157"/>
            <a:chExt cx="116" cy="78"/>
          </a:xfrm>
        </p:grpSpPr>
        <p:sp>
          <p:nvSpPr>
            <p:cNvPr id="34943" name="Freeform 15"/>
            <p:cNvSpPr>
              <a:spLocks noChangeAspect="1"/>
            </p:cNvSpPr>
            <p:nvPr/>
          </p:nvSpPr>
          <p:spPr bwMode="auto">
            <a:xfrm>
              <a:off x="3857" y="3158"/>
              <a:ext cx="69" cy="37"/>
            </a:xfrm>
            <a:custGeom>
              <a:avLst/>
              <a:gdLst>
                <a:gd name="T0" fmla="*/ 1 w 124"/>
                <a:gd name="T1" fmla="*/ 0 h 94"/>
                <a:gd name="T2" fmla="*/ 12 w 124"/>
                <a:gd name="T3" fmla="*/ 1 h 94"/>
                <a:gd name="T4" fmla="*/ 0 w 124"/>
                <a:gd name="T5" fmla="*/ 2 h 94"/>
                <a:gd name="T6" fmla="*/ 1 w 124"/>
                <a:gd name="T7" fmla="*/ 0 h 9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4"/>
                <a:gd name="T13" fmla="*/ 0 h 94"/>
                <a:gd name="T14" fmla="*/ 124 w 124"/>
                <a:gd name="T15" fmla="*/ 94 h 9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4" h="94">
                  <a:moveTo>
                    <a:pt x="2" y="0"/>
                  </a:moveTo>
                  <a:lnTo>
                    <a:pt x="124" y="46"/>
                  </a:lnTo>
                  <a:lnTo>
                    <a:pt x="0" y="94"/>
                  </a:lnTo>
                  <a:lnTo>
                    <a:pt x="2" y="0"/>
                  </a:lnTo>
                  <a:close/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4944" name="Freeform 16"/>
            <p:cNvSpPr>
              <a:spLocks noChangeAspect="1"/>
            </p:cNvSpPr>
            <p:nvPr/>
          </p:nvSpPr>
          <p:spPr bwMode="auto">
            <a:xfrm>
              <a:off x="3811" y="3157"/>
              <a:ext cx="116" cy="78"/>
            </a:xfrm>
            <a:custGeom>
              <a:avLst/>
              <a:gdLst>
                <a:gd name="T0" fmla="*/ 8 w 208"/>
                <a:gd name="T1" fmla="*/ 0 h 198"/>
                <a:gd name="T2" fmla="*/ 20 w 208"/>
                <a:gd name="T3" fmla="*/ 1 h 198"/>
                <a:gd name="T4" fmla="*/ 0 w 208"/>
                <a:gd name="T5" fmla="*/ 3 h 198"/>
                <a:gd name="T6" fmla="*/ 8 w 208"/>
                <a:gd name="T7" fmla="*/ 5 h 19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08"/>
                <a:gd name="T13" fmla="*/ 0 h 198"/>
                <a:gd name="T14" fmla="*/ 208 w 208"/>
                <a:gd name="T15" fmla="*/ 198 h 19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08" h="198">
                  <a:moveTo>
                    <a:pt x="82" y="0"/>
                  </a:moveTo>
                  <a:lnTo>
                    <a:pt x="208" y="48"/>
                  </a:lnTo>
                  <a:lnTo>
                    <a:pt x="0" y="130"/>
                  </a:lnTo>
                  <a:lnTo>
                    <a:pt x="82" y="198"/>
                  </a:lnTo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</p:grpSp>
      <p:grpSp>
        <p:nvGrpSpPr>
          <p:cNvPr id="34826" name="Group 147"/>
          <p:cNvGrpSpPr>
            <a:grpSpLocks/>
          </p:cNvGrpSpPr>
          <p:nvPr/>
        </p:nvGrpSpPr>
        <p:grpSpPr bwMode="auto">
          <a:xfrm>
            <a:off x="6051550" y="5076825"/>
            <a:ext cx="292100" cy="131763"/>
            <a:chOff x="3725" y="3185"/>
            <a:chExt cx="115" cy="78"/>
          </a:xfrm>
        </p:grpSpPr>
        <p:sp>
          <p:nvSpPr>
            <p:cNvPr id="34941" name="Freeform 17"/>
            <p:cNvSpPr>
              <a:spLocks noChangeAspect="1"/>
            </p:cNvSpPr>
            <p:nvPr/>
          </p:nvSpPr>
          <p:spPr bwMode="auto">
            <a:xfrm>
              <a:off x="3770" y="3186"/>
              <a:ext cx="69" cy="37"/>
            </a:xfrm>
            <a:custGeom>
              <a:avLst/>
              <a:gdLst>
                <a:gd name="T0" fmla="*/ 1 w 124"/>
                <a:gd name="T1" fmla="*/ 0 h 94"/>
                <a:gd name="T2" fmla="*/ 12 w 124"/>
                <a:gd name="T3" fmla="*/ 1 h 94"/>
                <a:gd name="T4" fmla="*/ 0 w 124"/>
                <a:gd name="T5" fmla="*/ 2 h 94"/>
                <a:gd name="T6" fmla="*/ 1 w 124"/>
                <a:gd name="T7" fmla="*/ 0 h 9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4"/>
                <a:gd name="T13" fmla="*/ 0 h 94"/>
                <a:gd name="T14" fmla="*/ 124 w 124"/>
                <a:gd name="T15" fmla="*/ 94 h 9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4" h="94">
                  <a:moveTo>
                    <a:pt x="2" y="0"/>
                  </a:moveTo>
                  <a:lnTo>
                    <a:pt x="124" y="46"/>
                  </a:lnTo>
                  <a:lnTo>
                    <a:pt x="0" y="94"/>
                  </a:lnTo>
                  <a:lnTo>
                    <a:pt x="2" y="0"/>
                  </a:lnTo>
                  <a:close/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4942" name="Freeform 18"/>
            <p:cNvSpPr>
              <a:spLocks noChangeAspect="1"/>
            </p:cNvSpPr>
            <p:nvPr/>
          </p:nvSpPr>
          <p:spPr bwMode="auto">
            <a:xfrm>
              <a:off x="3725" y="3185"/>
              <a:ext cx="115" cy="78"/>
            </a:xfrm>
            <a:custGeom>
              <a:avLst/>
              <a:gdLst>
                <a:gd name="T0" fmla="*/ 8 w 208"/>
                <a:gd name="T1" fmla="*/ 0 h 198"/>
                <a:gd name="T2" fmla="*/ 19 w 208"/>
                <a:gd name="T3" fmla="*/ 1 h 198"/>
                <a:gd name="T4" fmla="*/ 0 w 208"/>
                <a:gd name="T5" fmla="*/ 3 h 198"/>
                <a:gd name="T6" fmla="*/ 8 w 208"/>
                <a:gd name="T7" fmla="*/ 5 h 19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08"/>
                <a:gd name="T13" fmla="*/ 0 h 198"/>
                <a:gd name="T14" fmla="*/ 208 w 208"/>
                <a:gd name="T15" fmla="*/ 198 h 19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08" h="198">
                  <a:moveTo>
                    <a:pt x="82" y="0"/>
                  </a:moveTo>
                  <a:lnTo>
                    <a:pt x="208" y="48"/>
                  </a:lnTo>
                  <a:lnTo>
                    <a:pt x="0" y="130"/>
                  </a:lnTo>
                  <a:lnTo>
                    <a:pt x="82" y="198"/>
                  </a:lnTo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</p:grpSp>
      <p:grpSp>
        <p:nvGrpSpPr>
          <p:cNvPr id="34827" name="Group 146"/>
          <p:cNvGrpSpPr>
            <a:grpSpLocks/>
          </p:cNvGrpSpPr>
          <p:nvPr/>
        </p:nvGrpSpPr>
        <p:grpSpPr bwMode="auto">
          <a:xfrm>
            <a:off x="5830888" y="5160963"/>
            <a:ext cx="293687" cy="131762"/>
            <a:chOff x="3638" y="3263"/>
            <a:chExt cx="116" cy="78"/>
          </a:xfrm>
        </p:grpSpPr>
        <p:sp>
          <p:nvSpPr>
            <p:cNvPr id="34939" name="Freeform 19"/>
            <p:cNvSpPr>
              <a:spLocks noChangeAspect="1"/>
            </p:cNvSpPr>
            <p:nvPr/>
          </p:nvSpPr>
          <p:spPr bwMode="auto">
            <a:xfrm>
              <a:off x="3684" y="3264"/>
              <a:ext cx="69" cy="37"/>
            </a:xfrm>
            <a:custGeom>
              <a:avLst/>
              <a:gdLst>
                <a:gd name="T0" fmla="*/ 1 w 124"/>
                <a:gd name="T1" fmla="*/ 0 h 94"/>
                <a:gd name="T2" fmla="*/ 12 w 124"/>
                <a:gd name="T3" fmla="*/ 1 h 94"/>
                <a:gd name="T4" fmla="*/ 0 w 124"/>
                <a:gd name="T5" fmla="*/ 2 h 94"/>
                <a:gd name="T6" fmla="*/ 1 w 124"/>
                <a:gd name="T7" fmla="*/ 0 h 9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4"/>
                <a:gd name="T13" fmla="*/ 0 h 94"/>
                <a:gd name="T14" fmla="*/ 124 w 124"/>
                <a:gd name="T15" fmla="*/ 94 h 9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4" h="94">
                  <a:moveTo>
                    <a:pt x="2" y="0"/>
                  </a:moveTo>
                  <a:lnTo>
                    <a:pt x="124" y="46"/>
                  </a:lnTo>
                  <a:lnTo>
                    <a:pt x="0" y="94"/>
                  </a:lnTo>
                  <a:lnTo>
                    <a:pt x="2" y="0"/>
                  </a:lnTo>
                  <a:close/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4940" name="Freeform 20"/>
            <p:cNvSpPr>
              <a:spLocks noChangeAspect="1"/>
            </p:cNvSpPr>
            <p:nvPr/>
          </p:nvSpPr>
          <p:spPr bwMode="auto">
            <a:xfrm>
              <a:off x="3638" y="3263"/>
              <a:ext cx="116" cy="78"/>
            </a:xfrm>
            <a:custGeom>
              <a:avLst/>
              <a:gdLst>
                <a:gd name="T0" fmla="*/ 8 w 208"/>
                <a:gd name="T1" fmla="*/ 0 h 198"/>
                <a:gd name="T2" fmla="*/ 20 w 208"/>
                <a:gd name="T3" fmla="*/ 1 h 198"/>
                <a:gd name="T4" fmla="*/ 0 w 208"/>
                <a:gd name="T5" fmla="*/ 3 h 198"/>
                <a:gd name="T6" fmla="*/ 8 w 208"/>
                <a:gd name="T7" fmla="*/ 5 h 19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08"/>
                <a:gd name="T13" fmla="*/ 0 h 198"/>
                <a:gd name="T14" fmla="*/ 208 w 208"/>
                <a:gd name="T15" fmla="*/ 198 h 19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08" h="198">
                  <a:moveTo>
                    <a:pt x="82" y="0"/>
                  </a:moveTo>
                  <a:lnTo>
                    <a:pt x="208" y="48"/>
                  </a:lnTo>
                  <a:lnTo>
                    <a:pt x="0" y="130"/>
                  </a:lnTo>
                  <a:lnTo>
                    <a:pt x="82" y="198"/>
                  </a:lnTo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</p:grpSp>
      <p:sp>
        <p:nvSpPr>
          <p:cNvPr id="34828" name="Freeform 21"/>
          <p:cNvSpPr>
            <a:spLocks noChangeAspect="1"/>
          </p:cNvSpPr>
          <p:nvPr/>
        </p:nvSpPr>
        <p:spPr bwMode="auto">
          <a:xfrm>
            <a:off x="7042150" y="4970463"/>
            <a:ext cx="174625" cy="61912"/>
          </a:xfrm>
          <a:custGeom>
            <a:avLst/>
            <a:gdLst>
              <a:gd name="T0" fmla="*/ 2147483647 w 124"/>
              <a:gd name="T1" fmla="*/ 0 h 94"/>
              <a:gd name="T2" fmla="*/ 2147483647 w 124"/>
              <a:gd name="T3" fmla="*/ 2147483647 h 94"/>
              <a:gd name="T4" fmla="*/ 0 w 124"/>
              <a:gd name="T5" fmla="*/ 2147483647 h 94"/>
              <a:gd name="T6" fmla="*/ 2147483647 w 124"/>
              <a:gd name="T7" fmla="*/ 0 h 94"/>
              <a:gd name="T8" fmla="*/ 0 60000 65536"/>
              <a:gd name="T9" fmla="*/ 0 60000 65536"/>
              <a:gd name="T10" fmla="*/ 0 60000 65536"/>
              <a:gd name="T11" fmla="*/ 0 60000 65536"/>
              <a:gd name="T12" fmla="*/ 0 w 124"/>
              <a:gd name="T13" fmla="*/ 0 h 94"/>
              <a:gd name="T14" fmla="*/ 124 w 124"/>
              <a:gd name="T15" fmla="*/ 94 h 9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4" h="94">
                <a:moveTo>
                  <a:pt x="2" y="0"/>
                </a:moveTo>
                <a:lnTo>
                  <a:pt x="124" y="46"/>
                </a:lnTo>
                <a:lnTo>
                  <a:pt x="0" y="94"/>
                </a:lnTo>
                <a:lnTo>
                  <a:pt x="2" y="0"/>
                </a:lnTo>
                <a:close/>
              </a:path>
            </a:pathLst>
          </a:custGeom>
          <a:solidFill>
            <a:schemeClr val="tx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34829" name="Freeform 22"/>
          <p:cNvSpPr>
            <a:spLocks noChangeAspect="1"/>
          </p:cNvSpPr>
          <p:nvPr/>
        </p:nvSpPr>
        <p:spPr bwMode="auto">
          <a:xfrm>
            <a:off x="6927850" y="4968875"/>
            <a:ext cx="292100" cy="130175"/>
          </a:xfrm>
          <a:custGeom>
            <a:avLst/>
            <a:gdLst>
              <a:gd name="T0" fmla="*/ 2147483647 w 208"/>
              <a:gd name="T1" fmla="*/ 0 h 198"/>
              <a:gd name="T2" fmla="*/ 2147483647 w 208"/>
              <a:gd name="T3" fmla="*/ 2147483647 h 198"/>
              <a:gd name="T4" fmla="*/ 0 w 208"/>
              <a:gd name="T5" fmla="*/ 2147483647 h 198"/>
              <a:gd name="T6" fmla="*/ 2147483647 w 208"/>
              <a:gd name="T7" fmla="*/ 2147483647 h 198"/>
              <a:gd name="T8" fmla="*/ 0 60000 65536"/>
              <a:gd name="T9" fmla="*/ 0 60000 65536"/>
              <a:gd name="T10" fmla="*/ 0 60000 65536"/>
              <a:gd name="T11" fmla="*/ 0 60000 65536"/>
              <a:gd name="T12" fmla="*/ 0 w 208"/>
              <a:gd name="T13" fmla="*/ 0 h 198"/>
              <a:gd name="T14" fmla="*/ 208 w 208"/>
              <a:gd name="T15" fmla="*/ 198 h 19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8" h="198">
                <a:moveTo>
                  <a:pt x="82" y="0"/>
                </a:moveTo>
                <a:lnTo>
                  <a:pt x="208" y="48"/>
                </a:lnTo>
                <a:lnTo>
                  <a:pt x="0" y="130"/>
                </a:lnTo>
                <a:lnTo>
                  <a:pt x="82" y="198"/>
                </a:lnTo>
              </a:path>
            </a:pathLst>
          </a:cu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grpSp>
        <p:nvGrpSpPr>
          <p:cNvPr id="34830" name="Group 145"/>
          <p:cNvGrpSpPr>
            <a:grpSpLocks/>
          </p:cNvGrpSpPr>
          <p:nvPr/>
        </p:nvGrpSpPr>
        <p:grpSpPr bwMode="auto">
          <a:xfrm>
            <a:off x="7148513" y="5006975"/>
            <a:ext cx="292100" cy="133350"/>
            <a:chOff x="4158" y="3170"/>
            <a:chExt cx="115" cy="79"/>
          </a:xfrm>
        </p:grpSpPr>
        <p:sp>
          <p:nvSpPr>
            <p:cNvPr id="34937" name="Freeform 23"/>
            <p:cNvSpPr>
              <a:spLocks noChangeAspect="1"/>
            </p:cNvSpPr>
            <p:nvPr/>
          </p:nvSpPr>
          <p:spPr bwMode="auto">
            <a:xfrm>
              <a:off x="4203" y="3171"/>
              <a:ext cx="69" cy="37"/>
            </a:xfrm>
            <a:custGeom>
              <a:avLst/>
              <a:gdLst>
                <a:gd name="T0" fmla="*/ 1 w 124"/>
                <a:gd name="T1" fmla="*/ 0 h 94"/>
                <a:gd name="T2" fmla="*/ 12 w 124"/>
                <a:gd name="T3" fmla="*/ 1 h 94"/>
                <a:gd name="T4" fmla="*/ 0 w 124"/>
                <a:gd name="T5" fmla="*/ 2 h 94"/>
                <a:gd name="T6" fmla="*/ 1 w 124"/>
                <a:gd name="T7" fmla="*/ 0 h 9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4"/>
                <a:gd name="T13" fmla="*/ 0 h 94"/>
                <a:gd name="T14" fmla="*/ 124 w 124"/>
                <a:gd name="T15" fmla="*/ 94 h 9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4" h="94">
                  <a:moveTo>
                    <a:pt x="2" y="0"/>
                  </a:moveTo>
                  <a:lnTo>
                    <a:pt x="124" y="46"/>
                  </a:lnTo>
                  <a:lnTo>
                    <a:pt x="0" y="94"/>
                  </a:lnTo>
                  <a:lnTo>
                    <a:pt x="2" y="0"/>
                  </a:lnTo>
                  <a:close/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4938" name="Freeform 24"/>
            <p:cNvSpPr>
              <a:spLocks noChangeAspect="1"/>
            </p:cNvSpPr>
            <p:nvPr/>
          </p:nvSpPr>
          <p:spPr bwMode="auto">
            <a:xfrm>
              <a:off x="4158" y="3170"/>
              <a:ext cx="115" cy="79"/>
            </a:xfrm>
            <a:custGeom>
              <a:avLst/>
              <a:gdLst>
                <a:gd name="T0" fmla="*/ 8 w 208"/>
                <a:gd name="T1" fmla="*/ 0 h 198"/>
                <a:gd name="T2" fmla="*/ 19 w 208"/>
                <a:gd name="T3" fmla="*/ 1 h 198"/>
                <a:gd name="T4" fmla="*/ 0 w 208"/>
                <a:gd name="T5" fmla="*/ 3 h 198"/>
                <a:gd name="T6" fmla="*/ 8 w 208"/>
                <a:gd name="T7" fmla="*/ 5 h 19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08"/>
                <a:gd name="T13" fmla="*/ 0 h 198"/>
                <a:gd name="T14" fmla="*/ 208 w 208"/>
                <a:gd name="T15" fmla="*/ 198 h 19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08" h="198">
                  <a:moveTo>
                    <a:pt x="82" y="0"/>
                  </a:moveTo>
                  <a:lnTo>
                    <a:pt x="208" y="48"/>
                  </a:lnTo>
                  <a:lnTo>
                    <a:pt x="0" y="130"/>
                  </a:lnTo>
                  <a:lnTo>
                    <a:pt x="82" y="198"/>
                  </a:lnTo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</p:grpSp>
      <p:grpSp>
        <p:nvGrpSpPr>
          <p:cNvPr id="34831" name="Group 144"/>
          <p:cNvGrpSpPr>
            <a:grpSpLocks/>
          </p:cNvGrpSpPr>
          <p:nvPr/>
        </p:nvGrpSpPr>
        <p:grpSpPr bwMode="auto">
          <a:xfrm>
            <a:off x="7366000" y="5072063"/>
            <a:ext cx="292100" cy="133350"/>
            <a:chOff x="4244" y="3203"/>
            <a:chExt cx="115" cy="79"/>
          </a:xfrm>
        </p:grpSpPr>
        <p:sp>
          <p:nvSpPr>
            <p:cNvPr id="34935" name="Freeform 25"/>
            <p:cNvSpPr>
              <a:spLocks noChangeAspect="1"/>
            </p:cNvSpPr>
            <p:nvPr/>
          </p:nvSpPr>
          <p:spPr bwMode="auto">
            <a:xfrm>
              <a:off x="4289" y="3204"/>
              <a:ext cx="69" cy="37"/>
            </a:xfrm>
            <a:custGeom>
              <a:avLst/>
              <a:gdLst>
                <a:gd name="T0" fmla="*/ 1 w 124"/>
                <a:gd name="T1" fmla="*/ 0 h 94"/>
                <a:gd name="T2" fmla="*/ 12 w 124"/>
                <a:gd name="T3" fmla="*/ 1 h 94"/>
                <a:gd name="T4" fmla="*/ 0 w 124"/>
                <a:gd name="T5" fmla="*/ 2 h 94"/>
                <a:gd name="T6" fmla="*/ 1 w 124"/>
                <a:gd name="T7" fmla="*/ 0 h 9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4"/>
                <a:gd name="T13" fmla="*/ 0 h 94"/>
                <a:gd name="T14" fmla="*/ 124 w 124"/>
                <a:gd name="T15" fmla="*/ 94 h 9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4" h="94">
                  <a:moveTo>
                    <a:pt x="2" y="0"/>
                  </a:moveTo>
                  <a:lnTo>
                    <a:pt x="124" y="46"/>
                  </a:lnTo>
                  <a:lnTo>
                    <a:pt x="0" y="94"/>
                  </a:lnTo>
                  <a:lnTo>
                    <a:pt x="2" y="0"/>
                  </a:lnTo>
                  <a:close/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4936" name="Freeform 26"/>
            <p:cNvSpPr>
              <a:spLocks noChangeAspect="1"/>
            </p:cNvSpPr>
            <p:nvPr/>
          </p:nvSpPr>
          <p:spPr bwMode="auto">
            <a:xfrm>
              <a:off x="4244" y="3203"/>
              <a:ext cx="115" cy="79"/>
            </a:xfrm>
            <a:custGeom>
              <a:avLst/>
              <a:gdLst>
                <a:gd name="T0" fmla="*/ 8 w 208"/>
                <a:gd name="T1" fmla="*/ 0 h 198"/>
                <a:gd name="T2" fmla="*/ 19 w 208"/>
                <a:gd name="T3" fmla="*/ 1 h 198"/>
                <a:gd name="T4" fmla="*/ 0 w 208"/>
                <a:gd name="T5" fmla="*/ 3 h 198"/>
                <a:gd name="T6" fmla="*/ 8 w 208"/>
                <a:gd name="T7" fmla="*/ 5 h 19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08"/>
                <a:gd name="T13" fmla="*/ 0 h 198"/>
                <a:gd name="T14" fmla="*/ 208 w 208"/>
                <a:gd name="T15" fmla="*/ 198 h 19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08" h="198">
                  <a:moveTo>
                    <a:pt x="82" y="0"/>
                  </a:moveTo>
                  <a:lnTo>
                    <a:pt x="208" y="48"/>
                  </a:lnTo>
                  <a:lnTo>
                    <a:pt x="0" y="130"/>
                  </a:lnTo>
                  <a:lnTo>
                    <a:pt x="82" y="198"/>
                  </a:lnTo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</p:grpSp>
      <p:grpSp>
        <p:nvGrpSpPr>
          <p:cNvPr id="34832" name="Group 143"/>
          <p:cNvGrpSpPr>
            <a:grpSpLocks/>
          </p:cNvGrpSpPr>
          <p:nvPr/>
        </p:nvGrpSpPr>
        <p:grpSpPr bwMode="auto">
          <a:xfrm>
            <a:off x="7586663" y="5146675"/>
            <a:ext cx="292100" cy="130175"/>
            <a:chOff x="4331" y="3249"/>
            <a:chExt cx="115" cy="77"/>
          </a:xfrm>
        </p:grpSpPr>
        <p:sp>
          <p:nvSpPr>
            <p:cNvPr id="34933" name="Freeform 27"/>
            <p:cNvSpPr>
              <a:spLocks noChangeAspect="1"/>
            </p:cNvSpPr>
            <p:nvPr/>
          </p:nvSpPr>
          <p:spPr bwMode="auto">
            <a:xfrm>
              <a:off x="4376" y="3250"/>
              <a:ext cx="69" cy="36"/>
            </a:xfrm>
            <a:custGeom>
              <a:avLst/>
              <a:gdLst>
                <a:gd name="T0" fmla="*/ 1 w 124"/>
                <a:gd name="T1" fmla="*/ 0 h 94"/>
                <a:gd name="T2" fmla="*/ 12 w 124"/>
                <a:gd name="T3" fmla="*/ 1 h 94"/>
                <a:gd name="T4" fmla="*/ 0 w 124"/>
                <a:gd name="T5" fmla="*/ 2 h 94"/>
                <a:gd name="T6" fmla="*/ 1 w 124"/>
                <a:gd name="T7" fmla="*/ 0 h 9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4"/>
                <a:gd name="T13" fmla="*/ 0 h 94"/>
                <a:gd name="T14" fmla="*/ 124 w 124"/>
                <a:gd name="T15" fmla="*/ 94 h 9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4" h="94">
                  <a:moveTo>
                    <a:pt x="2" y="0"/>
                  </a:moveTo>
                  <a:lnTo>
                    <a:pt x="124" y="46"/>
                  </a:lnTo>
                  <a:lnTo>
                    <a:pt x="0" y="94"/>
                  </a:lnTo>
                  <a:lnTo>
                    <a:pt x="2" y="0"/>
                  </a:lnTo>
                  <a:close/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4934" name="Freeform 28"/>
            <p:cNvSpPr>
              <a:spLocks noChangeAspect="1"/>
            </p:cNvSpPr>
            <p:nvPr/>
          </p:nvSpPr>
          <p:spPr bwMode="auto">
            <a:xfrm>
              <a:off x="4331" y="3249"/>
              <a:ext cx="115" cy="77"/>
            </a:xfrm>
            <a:custGeom>
              <a:avLst/>
              <a:gdLst>
                <a:gd name="T0" fmla="*/ 8 w 208"/>
                <a:gd name="T1" fmla="*/ 0 h 198"/>
                <a:gd name="T2" fmla="*/ 19 w 208"/>
                <a:gd name="T3" fmla="*/ 1 h 198"/>
                <a:gd name="T4" fmla="*/ 0 w 208"/>
                <a:gd name="T5" fmla="*/ 3 h 198"/>
                <a:gd name="T6" fmla="*/ 8 w 208"/>
                <a:gd name="T7" fmla="*/ 5 h 19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08"/>
                <a:gd name="T13" fmla="*/ 0 h 198"/>
                <a:gd name="T14" fmla="*/ 208 w 208"/>
                <a:gd name="T15" fmla="*/ 198 h 19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08" h="198">
                  <a:moveTo>
                    <a:pt x="82" y="0"/>
                  </a:moveTo>
                  <a:lnTo>
                    <a:pt x="208" y="48"/>
                  </a:lnTo>
                  <a:lnTo>
                    <a:pt x="0" y="130"/>
                  </a:lnTo>
                  <a:lnTo>
                    <a:pt x="82" y="198"/>
                  </a:lnTo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</p:grpSp>
      <p:sp>
        <p:nvSpPr>
          <p:cNvPr id="34833" name="Line 30"/>
          <p:cNvSpPr>
            <a:spLocks noChangeAspect="1" noChangeShapeType="1"/>
          </p:cNvSpPr>
          <p:nvPr/>
        </p:nvSpPr>
        <p:spPr bwMode="auto">
          <a:xfrm>
            <a:off x="7046913" y="3870325"/>
            <a:ext cx="0" cy="18256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34834" name="Line 31"/>
          <p:cNvSpPr>
            <a:spLocks noChangeAspect="1" noChangeShapeType="1"/>
          </p:cNvSpPr>
          <p:nvPr/>
        </p:nvSpPr>
        <p:spPr bwMode="auto">
          <a:xfrm>
            <a:off x="7265988" y="3870325"/>
            <a:ext cx="0" cy="18256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34835" name="Line 32"/>
          <p:cNvSpPr>
            <a:spLocks noChangeAspect="1" noChangeShapeType="1"/>
          </p:cNvSpPr>
          <p:nvPr/>
        </p:nvSpPr>
        <p:spPr bwMode="auto">
          <a:xfrm>
            <a:off x="7485063" y="3870325"/>
            <a:ext cx="0" cy="18256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34836" name="Line 33"/>
          <p:cNvSpPr>
            <a:spLocks noChangeAspect="1" noChangeShapeType="1"/>
          </p:cNvSpPr>
          <p:nvPr/>
        </p:nvSpPr>
        <p:spPr bwMode="auto">
          <a:xfrm>
            <a:off x="7704138" y="3870325"/>
            <a:ext cx="0" cy="18256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34837" name="Line 34"/>
          <p:cNvSpPr>
            <a:spLocks noChangeAspect="1" noChangeShapeType="1"/>
          </p:cNvSpPr>
          <p:nvPr/>
        </p:nvSpPr>
        <p:spPr bwMode="auto">
          <a:xfrm>
            <a:off x="5949950" y="3870325"/>
            <a:ext cx="0" cy="18256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34838" name="Line 35"/>
          <p:cNvSpPr>
            <a:spLocks noChangeAspect="1" noChangeShapeType="1"/>
          </p:cNvSpPr>
          <p:nvPr/>
        </p:nvSpPr>
        <p:spPr bwMode="auto">
          <a:xfrm>
            <a:off x="6170613" y="3870325"/>
            <a:ext cx="0" cy="18256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34839" name="Line 36"/>
          <p:cNvSpPr>
            <a:spLocks noChangeAspect="1" noChangeShapeType="1"/>
          </p:cNvSpPr>
          <p:nvPr/>
        </p:nvSpPr>
        <p:spPr bwMode="auto">
          <a:xfrm>
            <a:off x="6388100" y="3952875"/>
            <a:ext cx="0" cy="18256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34840" name="Line 37"/>
          <p:cNvSpPr>
            <a:spLocks noChangeAspect="1" noChangeShapeType="1"/>
          </p:cNvSpPr>
          <p:nvPr/>
        </p:nvSpPr>
        <p:spPr bwMode="auto">
          <a:xfrm>
            <a:off x="6608763" y="3870325"/>
            <a:ext cx="0" cy="18256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34841" name="Rectangle 38"/>
          <p:cNvSpPr>
            <a:spLocks noChangeArrowheads="1"/>
          </p:cNvSpPr>
          <p:nvPr/>
        </p:nvSpPr>
        <p:spPr bwMode="auto">
          <a:xfrm>
            <a:off x="5856288" y="3857625"/>
            <a:ext cx="1900237" cy="8810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>
              <a:latin typeface="Times New Roman" panose="02020603050405020304" pitchFamily="18" charset="0"/>
            </a:endParaRPr>
          </a:p>
        </p:txBody>
      </p:sp>
      <p:sp>
        <p:nvSpPr>
          <p:cNvPr id="34842" name="Text Box 39"/>
          <p:cNvSpPr txBox="1">
            <a:spLocks noChangeAspect="1" noChangeArrowheads="1"/>
          </p:cNvSpPr>
          <p:nvPr/>
        </p:nvSpPr>
        <p:spPr bwMode="auto">
          <a:xfrm>
            <a:off x="5489575" y="4316413"/>
            <a:ext cx="2698750" cy="4572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 b="1" dirty="0"/>
              <a:t>Shot Record:</a:t>
            </a:r>
          </a:p>
          <a:p>
            <a:pPr algn="ctr"/>
            <a:r>
              <a:rPr lang="en-US" altLang="en-US" sz="1200" b="1" dirty="0"/>
              <a:t>Corrected Moveout Curve</a:t>
            </a:r>
          </a:p>
        </p:txBody>
      </p:sp>
      <p:sp>
        <p:nvSpPr>
          <p:cNvPr id="34843" name="Line 40"/>
          <p:cNvSpPr>
            <a:spLocks noChangeShapeType="1"/>
          </p:cNvSpPr>
          <p:nvPr/>
        </p:nvSpPr>
        <p:spPr bwMode="auto">
          <a:xfrm>
            <a:off x="6845300" y="4665663"/>
            <a:ext cx="0" cy="108108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34844" name="Rectangle 42"/>
          <p:cNvSpPr>
            <a:spLocks noChangeArrowheads="1"/>
          </p:cNvSpPr>
          <p:nvPr/>
        </p:nvSpPr>
        <p:spPr bwMode="auto">
          <a:xfrm>
            <a:off x="5800725" y="1757363"/>
            <a:ext cx="199707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n-US" altLang="en-US" sz="1200" b="1" dirty="0">
                <a:solidFill>
                  <a:srgbClr val="000000"/>
                </a:solidFill>
              </a:rPr>
              <a:t>Shot Layout</a:t>
            </a:r>
            <a:br>
              <a:rPr lang="en-US" altLang="en-US" sz="1200" b="1" dirty="0">
                <a:solidFill>
                  <a:srgbClr val="000000"/>
                </a:solidFill>
              </a:rPr>
            </a:br>
            <a:r>
              <a:rPr lang="en-US" altLang="en-US" sz="1200" b="1" dirty="0">
                <a:solidFill>
                  <a:srgbClr val="000000"/>
                </a:solidFill>
              </a:rPr>
              <a:t>Variable Surface Elevations</a:t>
            </a:r>
          </a:p>
        </p:txBody>
      </p:sp>
      <p:sp>
        <p:nvSpPr>
          <p:cNvPr id="34845" name="Rectangle 44"/>
          <p:cNvSpPr>
            <a:spLocks noChangeArrowheads="1"/>
          </p:cNvSpPr>
          <p:nvPr/>
        </p:nvSpPr>
        <p:spPr bwMode="auto">
          <a:xfrm>
            <a:off x="6327775" y="3071813"/>
            <a:ext cx="982663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>
              <a:latin typeface="Times New Roman" panose="02020603050405020304" pitchFamily="18" charset="0"/>
            </a:endParaRPr>
          </a:p>
        </p:txBody>
      </p:sp>
      <p:sp>
        <p:nvSpPr>
          <p:cNvPr id="34846" name="Rectangle 45"/>
          <p:cNvSpPr>
            <a:spLocks noChangeArrowheads="1"/>
          </p:cNvSpPr>
          <p:nvPr/>
        </p:nvSpPr>
        <p:spPr bwMode="auto">
          <a:xfrm>
            <a:off x="5132388" y="2697163"/>
            <a:ext cx="3378200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n-US" altLang="en-US" sz="1200" b="1" dirty="0"/>
              <a:t>Seismic Reference Datum</a:t>
            </a:r>
          </a:p>
        </p:txBody>
      </p:sp>
      <p:sp>
        <p:nvSpPr>
          <p:cNvPr id="34847" name="Rectangle 46"/>
          <p:cNvSpPr>
            <a:spLocks noChangeArrowheads="1"/>
          </p:cNvSpPr>
          <p:nvPr/>
        </p:nvSpPr>
        <p:spPr bwMode="auto">
          <a:xfrm>
            <a:off x="5526088" y="4100513"/>
            <a:ext cx="3198812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>
              <a:latin typeface="Times New Roman" panose="02020603050405020304" pitchFamily="18" charset="0"/>
            </a:endParaRPr>
          </a:p>
        </p:txBody>
      </p:sp>
      <p:sp>
        <p:nvSpPr>
          <p:cNvPr id="34848" name="Freeform 47"/>
          <p:cNvSpPr>
            <a:spLocks/>
          </p:cNvSpPr>
          <p:nvPr/>
        </p:nvSpPr>
        <p:spPr bwMode="auto">
          <a:xfrm>
            <a:off x="5175250" y="2401888"/>
            <a:ext cx="3371850" cy="428625"/>
          </a:xfrm>
          <a:custGeom>
            <a:avLst/>
            <a:gdLst>
              <a:gd name="T0" fmla="*/ 2147483647 w 2663"/>
              <a:gd name="T1" fmla="*/ 2147483647 h 510"/>
              <a:gd name="T2" fmla="*/ 2147483647 w 2663"/>
              <a:gd name="T3" fmla="*/ 2147483647 h 510"/>
              <a:gd name="T4" fmla="*/ 2147483647 w 2663"/>
              <a:gd name="T5" fmla="*/ 2147483647 h 510"/>
              <a:gd name="T6" fmla="*/ 2147483647 w 2663"/>
              <a:gd name="T7" fmla="*/ 2147483647 h 510"/>
              <a:gd name="T8" fmla="*/ 2147483647 w 2663"/>
              <a:gd name="T9" fmla="*/ 2147483647 h 510"/>
              <a:gd name="T10" fmla="*/ 2147483647 w 2663"/>
              <a:gd name="T11" fmla="*/ 2147483647 h 510"/>
              <a:gd name="T12" fmla="*/ 2147483647 w 2663"/>
              <a:gd name="T13" fmla="*/ 2147483647 h 510"/>
              <a:gd name="T14" fmla="*/ 2147483647 w 2663"/>
              <a:gd name="T15" fmla="*/ 2147483647 h 510"/>
              <a:gd name="T16" fmla="*/ 2147483647 w 2663"/>
              <a:gd name="T17" fmla="*/ 2147483647 h 510"/>
              <a:gd name="T18" fmla="*/ 2147483647 w 2663"/>
              <a:gd name="T19" fmla="*/ 2147483647 h 510"/>
              <a:gd name="T20" fmla="*/ 2147483647 w 2663"/>
              <a:gd name="T21" fmla="*/ 2147483647 h 510"/>
              <a:gd name="T22" fmla="*/ 2147483647 w 2663"/>
              <a:gd name="T23" fmla="*/ 2147483647 h 510"/>
              <a:gd name="T24" fmla="*/ 2147483647 w 2663"/>
              <a:gd name="T25" fmla="*/ 2147483647 h 510"/>
              <a:gd name="T26" fmla="*/ 2147483647 w 2663"/>
              <a:gd name="T27" fmla="*/ 2147483647 h 510"/>
              <a:gd name="T28" fmla="*/ 2147483647 w 2663"/>
              <a:gd name="T29" fmla="*/ 2147483647 h 510"/>
              <a:gd name="T30" fmla="*/ 2147483647 w 2663"/>
              <a:gd name="T31" fmla="*/ 2147483647 h 510"/>
              <a:gd name="T32" fmla="*/ 2147483647 w 2663"/>
              <a:gd name="T33" fmla="*/ 2147483647 h 510"/>
              <a:gd name="T34" fmla="*/ 2147483647 w 2663"/>
              <a:gd name="T35" fmla="*/ 2147483647 h 510"/>
              <a:gd name="T36" fmla="*/ 2147483647 w 2663"/>
              <a:gd name="T37" fmla="*/ 2147483647 h 510"/>
              <a:gd name="T38" fmla="*/ 2147483647 w 2663"/>
              <a:gd name="T39" fmla="*/ 2147483647 h 510"/>
              <a:gd name="T40" fmla="*/ 2147483647 w 2663"/>
              <a:gd name="T41" fmla="*/ 2147483647 h 510"/>
              <a:gd name="T42" fmla="*/ 2147483647 w 2663"/>
              <a:gd name="T43" fmla="*/ 2147483647 h 510"/>
              <a:gd name="T44" fmla="*/ 2147483647 w 2663"/>
              <a:gd name="T45" fmla="*/ 2147483647 h 510"/>
              <a:gd name="T46" fmla="*/ 2147483647 w 2663"/>
              <a:gd name="T47" fmla="*/ 2147483647 h 510"/>
              <a:gd name="T48" fmla="*/ 2147483647 w 2663"/>
              <a:gd name="T49" fmla="*/ 2147483647 h 510"/>
              <a:gd name="T50" fmla="*/ 2147483647 w 2663"/>
              <a:gd name="T51" fmla="*/ 2147483647 h 510"/>
              <a:gd name="T52" fmla="*/ 2147483647 w 2663"/>
              <a:gd name="T53" fmla="*/ 2147483647 h 510"/>
              <a:gd name="T54" fmla="*/ 2147483647 w 2663"/>
              <a:gd name="T55" fmla="*/ 2147483647 h 510"/>
              <a:gd name="T56" fmla="*/ 2147483647 w 2663"/>
              <a:gd name="T57" fmla="*/ 2147483647 h 510"/>
              <a:gd name="T58" fmla="*/ 2147483647 w 2663"/>
              <a:gd name="T59" fmla="*/ 2147483647 h 510"/>
              <a:gd name="T60" fmla="*/ 2147483647 w 2663"/>
              <a:gd name="T61" fmla="*/ 2147483647 h 510"/>
              <a:gd name="T62" fmla="*/ 2147483647 w 2663"/>
              <a:gd name="T63" fmla="*/ 2147483647 h 510"/>
              <a:gd name="T64" fmla="*/ 2147483647 w 2663"/>
              <a:gd name="T65" fmla="*/ 2147483647 h 510"/>
              <a:gd name="T66" fmla="*/ 2147483647 w 2663"/>
              <a:gd name="T67" fmla="*/ 2147483647 h 510"/>
              <a:gd name="T68" fmla="*/ 2147483647 w 2663"/>
              <a:gd name="T69" fmla="*/ 2147483647 h 510"/>
              <a:gd name="T70" fmla="*/ 2147483647 w 2663"/>
              <a:gd name="T71" fmla="*/ 2147483647 h 510"/>
              <a:gd name="T72" fmla="*/ 2147483647 w 2663"/>
              <a:gd name="T73" fmla="*/ 2147483647 h 510"/>
              <a:gd name="T74" fmla="*/ 2147483647 w 2663"/>
              <a:gd name="T75" fmla="*/ 2147483647 h 510"/>
              <a:gd name="T76" fmla="*/ 2147483647 w 2663"/>
              <a:gd name="T77" fmla="*/ 2147483647 h 510"/>
              <a:gd name="T78" fmla="*/ 2147483647 w 2663"/>
              <a:gd name="T79" fmla="*/ 2147483647 h 510"/>
              <a:gd name="T80" fmla="*/ 2147483647 w 2663"/>
              <a:gd name="T81" fmla="*/ 2147483647 h 510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2663"/>
              <a:gd name="T124" fmla="*/ 0 h 510"/>
              <a:gd name="T125" fmla="*/ 2663 w 2663"/>
              <a:gd name="T126" fmla="*/ 510 h 510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2663" h="510">
                <a:moveTo>
                  <a:pt x="0" y="0"/>
                </a:moveTo>
                <a:lnTo>
                  <a:pt x="16" y="11"/>
                </a:lnTo>
                <a:lnTo>
                  <a:pt x="35" y="24"/>
                </a:lnTo>
                <a:lnTo>
                  <a:pt x="55" y="40"/>
                </a:lnTo>
                <a:lnTo>
                  <a:pt x="78" y="59"/>
                </a:lnTo>
                <a:lnTo>
                  <a:pt x="103" y="80"/>
                </a:lnTo>
                <a:lnTo>
                  <a:pt x="130" y="102"/>
                </a:lnTo>
                <a:lnTo>
                  <a:pt x="158" y="125"/>
                </a:lnTo>
                <a:lnTo>
                  <a:pt x="188" y="148"/>
                </a:lnTo>
                <a:lnTo>
                  <a:pt x="220" y="170"/>
                </a:lnTo>
                <a:lnTo>
                  <a:pt x="252" y="191"/>
                </a:lnTo>
                <a:lnTo>
                  <a:pt x="285" y="212"/>
                </a:lnTo>
                <a:lnTo>
                  <a:pt x="321" y="231"/>
                </a:lnTo>
                <a:lnTo>
                  <a:pt x="356" y="247"/>
                </a:lnTo>
                <a:lnTo>
                  <a:pt x="391" y="261"/>
                </a:lnTo>
                <a:lnTo>
                  <a:pt x="429" y="271"/>
                </a:lnTo>
                <a:lnTo>
                  <a:pt x="465" y="278"/>
                </a:lnTo>
                <a:lnTo>
                  <a:pt x="504" y="280"/>
                </a:lnTo>
                <a:lnTo>
                  <a:pt x="545" y="280"/>
                </a:lnTo>
                <a:lnTo>
                  <a:pt x="589" y="277"/>
                </a:lnTo>
                <a:lnTo>
                  <a:pt x="633" y="270"/>
                </a:lnTo>
                <a:lnTo>
                  <a:pt x="680" y="261"/>
                </a:lnTo>
                <a:lnTo>
                  <a:pt x="728" y="252"/>
                </a:lnTo>
                <a:lnTo>
                  <a:pt x="777" y="241"/>
                </a:lnTo>
                <a:lnTo>
                  <a:pt x="825" y="228"/>
                </a:lnTo>
                <a:lnTo>
                  <a:pt x="923" y="201"/>
                </a:lnTo>
                <a:lnTo>
                  <a:pt x="971" y="189"/>
                </a:lnTo>
                <a:lnTo>
                  <a:pt x="1017" y="176"/>
                </a:lnTo>
                <a:lnTo>
                  <a:pt x="1062" y="165"/>
                </a:lnTo>
                <a:lnTo>
                  <a:pt x="1105" y="155"/>
                </a:lnTo>
                <a:lnTo>
                  <a:pt x="1146" y="148"/>
                </a:lnTo>
                <a:lnTo>
                  <a:pt x="1184" y="142"/>
                </a:lnTo>
                <a:lnTo>
                  <a:pt x="1220" y="138"/>
                </a:lnTo>
                <a:lnTo>
                  <a:pt x="1255" y="135"/>
                </a:lnTo>
                <a:lnTo>
                  <a:pt x="1287" y="132"/>
                </a:lnTo>
                <a:lnTo>
                  <a:pt x="1320" y="130"/>
                </a:lnTo>
                <a:lnTo>
                  <a:pt x="1350" y="129"/>
                </a:lnTo>
                <a:lnTo>
                  <a:pt x="1379" y="128"/>
                </a:lnTo>
                <a:lnTo>
                  <a:pt x="1436" y="127"/>
                </a:lnTo>
                <a:lnTo>
                  <a:pt x="1490" y="128"/>
                </a:lnTo>
                <a:lnTo>
                  <a:pt x="1539" y="131"/>
                </a:lnTo>
                <a:lnTo>
                  <a:pt x="1588" y="137"/>
                </a:lnTo>
                <a:lnTo>
                  <a:pt x="1634" y="142"/>
                </a:lnTo>
                <a:lnTo>
                  <a:pt x="1656" y="145"/>
                </a:lnTo>
                <a:lnTo>
                  <a:pt x="1678" y="150"/>
                </a:lnTo>
                <a:lnTo>
                  <a:pt x="1697" y="154"/>
                </a:lnTo>
                <a:lnTo>
                  <a:pt x="1715" y="159"/>
                </a:lnTo>
                <a:lnTo>
                  <a:pt x="1749" y="170"/>
                </a:lnTo>
                <a:lnTo>
                  <a:pt x="1781" y="182"/>
                </a:lnTo>
                <a:lnTo>
                  <a:pt x="1813" y="196"/>
                </a:lnTo>
                <a:lnTo>
                  <a:pt x="1846" y="212"/>
                </a:lnTo>
                <a:lnTo>
                  <a:pt x="1864" y="221"/>
                </a:lnTo>
                <a:lnTo>
                  <a:pt x="1882" y="231"/>
                </a:lnTo>
                <a:lnTo>
                  <a:pt x="1902" y="242"/>
                </a:lnTo>
                <a:lnTo>
                  <a:pt x="1923" y="253"/>
                </a:lnTo>
                <a:lnTo>
                  <a:pt x="1947" y="266"/>
                </a:lnTo>
                <a:lnTo>
                  <a:pt x="1970" y="280"/>
                </a:lnTo>
                <a:lnTo>
                  <a:pt x="1995" y="298"/>
                </a:lnTo>
                <a:lnTo>
                  <a:pt x="2021" y="315"/>
                </a:lnTo>
                <a:lnTo>
                  <a:pt x="2048" y="335"/>
                </a:lnTo>
                <a:lnTo>
                  <a:pt x="2075" y="356"/>
                </a:lnTo>
                <a:lnTo>
                  <a:pt x="2131" y="396"/>
                </a:lnTo>
                <a:lnTo>
                  <a:pt x="2159" y="416"/>
                </a:lnTo>
                <a:lnTo>
                  <a:pt x="2186" y="436"/>
                </a:lnTo>
                <a:lnTo>
                  <a:pt x="2215" y="453"/>
                </a:lnTo>
                <a:lnTo>
                  <a:pt x="2241" y="469"/>
                </a:lnTo>
                <a:lnTo>
                  <a:pt x="2268" y="483"/>
                </a:lnTo>
                <a:lnTo>
                  <a:pt x="2293" y="495"/>
                </a:lnTo>
                <a:lnTo>
                  <a:pt x="2319" y="502"/>
                </a:lnTo>
                <a:lnTo>
                  <a:pt x="2342" y="508"/>
                </a:lnTo>
                <a:lnTo>
                  <a:pt x="2365" y="510"/>
                </a:lnTo>
                <a:lnTo>
                  <a:pt x="2387" y="510"/>
                </a:lnTo>
                <a:lnTo>
                  <a:pt x="2409" y="508"/>
                </a:lnTo>
                <a:lnTo>
                  <a:pt x="2430" y="505"/>
                </a:lnTo>
                <a:lnTo>
                  <a:pt x="2451" y="499"/>
                </a:lnTo>
                <a:lnTo>
                  <a:pt x="2471" y="491"/>
                </a:lnTo>
                <a:lnTo>
                  <a:pt x="2492" y="483"/>
                </a:lnTo>
                <a:lnTo>
                  <a:pt x="2512" y="473"/>
                </a:lnTo>
                <a:lnTo>
                  <a:pt x="2531" y="462"/>
                </a:lnTo>
                <a:lnTo>
                  <a:pt x="2551" y="450"/>
                </a:lnTo>
                <a:lnTo>
                  <a:pt x="2589" y="422"/>
                </a:lnTo>
                <a:lnTo>
                  <a:pt x="2626" y="393"/>
                </a:lnTo>
                <a:lnTo>
                  <a:pt x="2663" y="362"/>
                </a:lnTo>
              </a:path>
            </a:pathLst>
          </a:custGeom>
          <a:noFill/>
          <a:ln w="47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4849" name="Line 48"/>
          <p:cNvSpPr>
            <a:spLocks noChangeShapeType="1"/>
          </p:cNvSpPr>
          <p:nvPr/>
        </p:nvSpPr>
        <p:spPr bwMode="auto">
          <a:xfrm>
            <a:off x="5167313" y="4086225"/>
            <a:ext cx="3441700" cy="1588"/>
          </a:xfrm>
          <a:prstGeom prst="line">
            <a:avLst/>
          </a:prstGeom>
          <a:noFill/>
          <a:ln w="47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4850" name="Rectangle 49"/>
          <p:cNvSpPr>
            <a:spLocks noChangeArrowheads="1"/>
          </p:cNvSpPr>
          <p:nvPr/>
        </p:nvSpPr>
        <p:spPr bwMode="auto">
          <a:xfrm>
            <a:off x="6684963" y="2359025"/>
            <a:ext cx="285750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>
              <a:latin typeface="Times New Roman" panose="02020603050405020304" pitchFamily="18" charset="0"/>
            </a:endParaRPr>
          </a:p>
        </p:txBody>
      </p:sp>
      <p:sp>
        <p:nvSpPr>
          <p:cNvPr id="34851" name="Rectangle 50"/>
          <p:cNvSpPr>
            <a:spLocks noChangeArrowheads="1"/>
          </p:cNvSpPr>
          <p:nvPr/>
        </p:nvSpPr>
        <p:spPr bwMode="auto">
          <a:xfrm>
            <a:off x="6675438" y="2351088"/>
            <a:ext cx="285750" cy="26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>
              <a:latin typeface="Times New Roman" panose="02020603050405020304" pitchFamily="18" charset="0"/>
            </a:endParaRPr>
          </a:p>
        </p:txBody>
      </p:sp>
      <p:sp>
        <p:nvSpPr>
          <p:cNvPr id="34852" name="Rectangle 51"/>
          <p:cNvSpPr>
            <a:spLocks noChangeArrowheads="1"/>
          </p:cNvSpPr>
          <p:nvPr/>
        </p:nvSpPr>
        <p:spPr bwMode="auto">
          <a:xfrm>
            <a:off x="7138988" y="2476500"/>
            <a:ext cx="82550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20000"/>
              </a:spcBef>
            </a:pPr>
            <a:r>
              <a:rPr lang="en-US" altLang="en-US" sz="900" b="1" dirty="0">
                <a:solidFill>
                  <a:srgbClr val="000000"/>
                </a:solidFill>
              </a:rPr>
              <a:t>R</a:t>
            </a:r>
            <a:endParaRPr lang="en-US" altLang="en-US" sz="1000" dirty="0">
              <a:latin typeface="Times New Roman" panose="02020603050405020304" pitchFamily="18" charset="0"/>
            </a:endParaRPr>
          </a:p>
        </p:txBody>
      </p:sp>
      <p:sp>
        <p:nvSpPr>
          <p:cNvPr id="34853" name="Rectangle 52"/>
          <p:cNvSpPr>
            <a:spLocks noChangeArrowheads="1"/>
          </p:cNvSpPr>
          <p:nvPr/>
        </p:nvSpPr>
        <p:spPr bwMode="auto">
          <a:xfrm>
            <a:off x="7062788" y="2444750"/>
            <a:ext cx="268287" cy="195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>
              <a:latin typeface="Times New Roman" panose="02020603050405020304" pitchFamily="18" charset="0"/>
            </a:endParaRPr>
          </a:p>
        </p:txBody>
      </p:sp>
      <p:sp>
        <p:nvSpPr>
          <p:cNvPr id="34854" name="Rectangle 53"/>
          <p:cNvSpPr>
            <a:spLocks noChangeArrowheads="1"/>
          </p:cNvSpPr>
          <p:nvPr/>
        </p:nvSpPr>
        <p:spPr bwMode="auto">
          <a:xfrm>
            <a:off x="7051675" y="2436813"/>
            <a:ext cx="269875" cy="19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>
              <a:latin typeface="Times New Roman" panose="02020603050405020304" pitchFamily="18" charset="0"/>
            </a:endParaRPr>
          </a:p>
        </p:txBody>
      </p:sp>
      <p:sp>
        <p:nvSpPr>
          <p:cNvPr id="34855" name="Rectangle 54"/>
          <p:cNvSpPr>
            <a:spLocks noChangeArrowheads="1"/>
          </p:cNvSpPr>
          <p:nvPr/>
        </p:nvSpPr>
        <p:spPr bwMode="auto">
          <a:xfrm>
            <a:off x="7127875" y="2470150"/>
            <a:ext cx="80963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20000"/>
              </a:spcBef>
            </a:pPr>
            <a:r>
              <a:rPr lang="en-US" altLang="en-US" sz="900" b="1" dirty="0">
                <a:solidFill>
                  <a:srgbClr val="000099"/>
                </a:solidFill>
              </a:rPr>
              <a:t>R</a:t>
            </a:r>
            <a:endParaRPr lang="en-US" altLang="en-US" sz="1000" dirty="0">
              <a:latin typeface="Times New Roman" panose="02020603050405020304" pitchFamily="18" charset="0"/>
            </a:endParaRPr>
          </a:p>
        </p:txBody>
      </p:sp>
      <p:sp>
        <p:nvSpPr>
          <p:cNvPr id="34856" name="Rectangle 55"/>
          <p:cNvSpPr>
            <a:spLocks noChangeArrowheads="1"/>
          </p:cNvSpPr>
          <p:nvPr/>
        </p:nvSpPr>
        <p:spPr bwMode="auto">
          <a:xfrm>
            <a:off x="7516813" y="2543175"/>
            <a:ext cx="82550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20000"/>
              </a:spcBef>
            </a:pPr>
            <a:r>
              <a:rPr lang="en-US" altLang="en-US" sz="900" b="1" dirty="0">
                <a:solidFill>
                  <a:srgbClr val="000000"/>
                </a:solidFill>
              </a:rPr>
              <a:t>R</a:t>
            </a:r>
            <a:endParaRPr lang="en-US" altLang="en-US" sz="1000" dirty="0">
              <a:latin typeface="Times New Roman" panose="02020603050405020304" pitchFamily="18" charset="0"/>
            </a:endParaRPr>
          </a:p>
        </p:txBody>
      </p:sp>
      <p:sp>
        <p:nvSpPr>
          <p:cNvPr id="34857" name="Rectangle 56"/>
          <p:cNvSpPr>
            <a:spLocks noChangeArrowheads="1"/>
          </p:cNvSpPr>
          <p:nvPr/>
        </p:nvSpPr>
        <p:spPr bwMode="auto">
          <a:xfrm>
            <a:off x="7442200" y="2511425"/>
            <a:ext cx="269875" cy="19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>
              <a:latin typeface="Times New Roman" panose="02020603050405020304" pitchFamily="18" charset="0"/>
            </a:endParaRPr>
          </a:p>
        </p:txBody>
      </p:sp>
      <p:sp>
        <p:nvSpPr>
          <p:cNvPr id="34858" name="Rectangle 57"/>
          <p:cNvSpPr>
            <a:spLocks noChangeArrowheads="1"/>
          </p:cNvSpPr>
          <p:nvPr/>
        </p:nvSpPr>
        <p:spPr bwMode="auto">
          <a:xfrm>
            <a:off x="7432675" y="2503488"/>
            <a:ext cx="268288" cy="19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>
              <a:latin typeface="Times New Roman" panose="02020603050405020304" pitchFamily="18" charset="0"/>
            </a:endParaRPr>
          </a:p>
        </p:txBody>
      </p:sp>
      <p:sp>
        <p:nvSpPr>
          <p:cNvPr id="34859" name="Rectangle 58"/>
          <p:cNvSpPr>
            <a:spLocks noChangeArrowheads="1"/>
          </p:cNvSpPr>
          <p:nvPr/>
        </p:nvSpPr>
        <p:spPr bwMode="auto">
          <a:xfrm>
            <a:off x="7505700" y="2536825"/>
            <a:ext cx="80963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20000"/>
              </a:spcBef>
            </a:pPr>
            <a:r>
              <a:rPr lang="en-US" altLang="en-US" sz="900" b="1" dirty="0">
                <a:solidFill>
                  <a:srgbClr val="000099"/>
                </a:solidFill>
              </a:rPr>
              <a:t>R</a:t>
            </a:r>
            <a:endParaRPr lang="en-US" altLang="en-US" sz="1000" dirty="0">
              <a:latin typeface="Times New Roman" panose="02020603050405020304" pitchFamily="18" charset="0"/>
            </a:endParaRPr>
          </a:p>
        </p:txBody>
      </p:sp>
      <p:sp>
        <p:nvSpPr>
          <p:cNvPr id="34860" name="Rectangle 59"/>
          <p:cNvSpPr>
            <a:spLocks noChangeArrowheads="1"/>
          </p:cNvSpPr>
          <p:nvPr/>
        </p:nvSpPr>
        <p:spPr bwMode="auto">
          <a:xfrm>
            <a:off x="7799388" y="2657475"/>
            <a:ext cx="269875" cy="19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>
              <a:latin typeface="Times New Roman" panose="02020603050405020304" pitchFamily="18" charset="0"/>
            </a:endParaRPr>
          </a:p>
        </p:txBody>
      </p:sp>
      <p:sp>
        <p:nvSpPr>
          <p:cNvPr id="34861" name="Rectangle 60"/>
          <p:cNvSpPr>
            <a:spLocks noChangeArrowheads="1"/>
          </p:cNvSpPr>
          <p:nvPr/>
        </p:nvSpPr>
        <p:spPr bwMode="auto">
          <a:xfrm>
            <a:off x="7789863" y="2651125"/>
            <a:ext cx="268287" cy="195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>
              <a:latin typeface="Times New Roman" panose="02020603050405020304" pitchFamily="18" charset="0"/>
            </a:endParaRPr>
          </a:p>
        </p:txBody>
      </p:sp>
      <p:sp>
        <p:nvSpPr>
          <p:cNvPr id="34862" name="Rectangle 61"/>
          <p:cNvSpPr>
            <a:spLocks noChangeArrowheads="1"/>
          </p:cNvSpPr>
          <p:nvPr/>
        </p:nvSpPr>
        <p:spPr bwMode="auto">
          <a:xfrm>
            <a:off x="8180388" y="2732088"/>
            <a:ext cx="265112" cy="195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>
              <a:latin typeface="Times New Roman" panose="02020603050405020304" pitchFamily="18" charset="0"/>
            </a:endParaRPr>
          </a:p>
        </p:txBody>
      </p:sp>
      <p:sp>
        <p:nvSpPr>
          <p:cNvPr id="34863" name="Rectangle 62"/>
          <p:cNvSpPr>
            <a:spLocks noChangeArrowheads="1"/>
          </p:cNvSpPr>
          <p:nvPr/>
        </p:nvSpPr>
        <p:spPr bwMode="auto">
          <a:xfrm>
            <a:off x="8169275" y="2724150"/>
            <a:ext cx="266700" cy="19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>
              <a:latin typeface="Times New Roman" panose="02020603050405020304" pitchFamily="18" charset="0"/>
            </a:endParaRPr>
          </a:p>
        </p:txBody>
      </p:sp>
      <p:sp>
        <p:nvSpPr>
          <p:cNvPr id="34864" name="Rectangle 63"/>
          <p:cNvSpPr>
            <a:spLocks noChangeArrowheads="1"/>
          </p:cNvSpPr>
          <p:nvPr/>
        </p:nvSpPr>
        <p:spPr bwMode="auto">
          <a:xfrm>
            <a:off x="5311775" y="2443163"/>
            <a:ext cx="82550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20000"/>
              </a:spcBef>
            </a:pPr>
            <a:r>
              <a:rPr lang="en-US" altLang="en-US" sz="900" b="1" dirty="0">
                <a:solidFill>
                  <a:srgbClr val="000000"/>
                </a:solidFill>
              </a:rPr>
              <a:t>R</a:t>
            </a:r>
            <a:endParaRPr lang="en-US" altLang="en-US" sz="1000" dirty="0">
              <a:latin typeface="Times New Roman" panose="02020603050405020304" pitchFamily="18" charset="0"/>
            </a:endParaRPr>
          </a:p>
        </p:txBody>
      </p:sp>
      <p:sp>
        <p:nvSpPr>
          <p:cNvPr id="34865" name="Rectangle 64"/>
          <p:cNvSpPr>
            <a:spLocks noChangeArrowheads="1"/>
          </p:cNvSpPr>
          <p:nvPr/>
        </p:nvSpPr>
        <p:spPr bwMode="auto">
          <a:xfrm>
            <a:off x="5237163" y="2409825"/>
            <a:ext cx="269875" cy="19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>
              <a:latin typeface="Times New Roman" panose="02020603050405020304" pitchFamily="18" charset="0"/>
            </a:endParaRPr>
          </a:p>
        </p:txBody>
      </p:sp>
      <p:sp>
        <p:nvSpPr>
          <p:cNvPr id="34866" name="Rectangle 65"/>
          <p:cNvSpPr>
            <a:spLocks noChangeArrowheads="1"/>
          </p:cNvSpPr>
          <p:nvPr/>
        </p:nvSpPr>
        <p:spPr bwMode="auto">
          <a:xfrm>
            <a:off x="5300663" y="2435225"/>
            <a:ext cx="80962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20000"/>
              </a:spcBef>
            </a:pPr>
            <a:r>
              <a:rPr lang="en-US" altLang="en-US" sz="900" b="1" dirty="0">
                <a:solidFill>
                  <a:srgbClr val="000099"/>
                </a:solidFill>
              </a:rPr>
              <a:t>R</a:t>
            </a:r>
            <a:endParaRPr lang="en-US" altLang="en-US" sz="1000" dirty="0">
              <a:latin typeface="Times New Roman" panose="02020603050405020304" pitchFamily="18" charset="0"/>
            </a:endParaRPr>
          </a:p>
        </p:txBody>
      </p:sp>
      <p:sp>
        <p:nvSpPr>
          <p:cNvPr id="34867" name="Rectangle 66"/>
          <p:cNvSpPr>
            <a:spLocks noChangeArrowheads="1"/>
          </p:cNvSpPr>
          <p:nvPr/>
        </p:nvSpPr>
        <p:spPr bwMode="auto">
          <a:xfrm>
            <a:off x="5681663" y="2571750"/>
            <a:ext cx="84137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20000"/>
              </a:spcBef>
            </a:pPr>
            <a:r>
              <a:rPr lang="en-US" altLang="en-US" sz="900" b="1" dirty="0">
                <a:solidFill>
                  <a:srgbClr val="000000"/>
                </a:solidFill>
              </a:rPr>
              <a:t>R</a:t>
            </a:r>
            <a:endParaRPr lang="en-US" altLang="en-US" sz="1000" dirty="0">
              <a:latin typeface="Times New Roman" panose="02020603050405020304" pitchFamily="18" charset="0"/>
            </a:endParaRPr>
          </a:p>
        </p:txBody>
      </p:sp>
      <p:sp>
        <p:nvSpPr>
          <p:cNvPr id="34868" name="Rectangle 67"/>
          <p:cNvSpPr>
            <a:spLocks noChangeArrowheads="1"/>
          </p:cNvSpPr>
          <p:nvPr/>
        </p:nvSpPr>
        <p:spPr bwMode="auto">
          <a:xfrm>
            <a:off x="5605463" y="2540000"/>
            <a:ext cx="268287" cy="19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>
              <a:latin typeface="Times New Roman" panose="02020603050405020304" pitchFamily="18" charset="0"/>
            </a:endParaRPr>
          </a:p>
        </p:txBody>
      </p:sp>
      <p:sp>
        <p:nvSpPr>
          <p:cNvPr id="34869" name="Rectangle 68"/>
          <p:cNvSpPr>
            <a:spLocks noChangeArrowheads="1"/>
          </p:cNvSpPr>
          <p:nvPr/>
        </p:nvSpPr>
        <p:spPr bwMode="auto">
          <a:xfrm>
            <a:off x="5670550" y="2565400"/>
            <a:ext cx="82550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20000"/>
              </a:spcBef>
            </a:pPr>
            <a:r>
              <a:rPr lang="en-US" altLang="en-US" sz="900" b="1" dirty="0">
                <a:solidFill>
                  <a:srgbClr val="000099"/>
                </a:solidFill>
              </a:rPr>
              <a:t>R</a:t>
            </a:r>
            <a:endParaRPr lang="en-US" altLang="en-US" sz="1000" dirty="0">
              <a:latin typeface="Times New Roman" panose="02020603050405020304" pitchFamily="18" charset="0"/>
            </a:endParaRPr>
          </a:p>
        </p:txBody>
      </p:sp>
      <p:sp>
        <p:nvSpPr>
          <p:cNvPr id="34870" name="Rectangle 69"/>
          <p:cNvSpPr>
            <a:spLocks noChangeArrowheads="1"/>
          </p:cNvSpPr>
          <p:nvPr/>
        </p:nvSpPr>
        <p:spPr bwMode="auto">
          <a:xfrm>
            <a:off x="6048375" y="2557463"/>
            <a:ext cx="80963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20000"/>
              </a:spcBef>
            </a:pPr>
            <a:r>
              <a:rPr lang="en-US" altLang="en-US" sz="900" b="1" dirty="0">
                <a:solidFill>
                  <a:srgbClr val="000000"/>
                </a:solidFill>
              </a:rPr>
              <a:t>R</a:t>
            </a:r>
            <a:endParaRPr lang="en-US" altLang="en-US" sz="1000" dirty="0">
              <a:latin typeface="Times New Roman" panose="02020603050405020304" pitchFamily="18" charset="0"/>
            </a:endParaRPr>
          </a:p>
        </p:txBody>
      </p:sp>
      <p:sp>
        <p:nvSpPr>
          <p:cNvPr id="34871" name="Rectangle 70"/>
          <p:cNvSpPr>
            <a:spLocks noChangeArrowheads="1"/>
          </p:cNvSpPr>
          <p:nvPr/>
        </p:nvSpPr>
        <p:spPr bwMode="auto">
          <a:xfrm>
            <a:off x="5975350" y="2524125"/>
            <a:ext cx="266700" cy="19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>
              <a:latin typeface="Times New Roman" panose="02020603050405020304" pitchFamily="18" charset="0"/>
            </a:endParaRPr>
          </a:p>
        </p:txBody>
      </p:sp>
      <p:sp>
        <p:nvSpPr>
          <p:cNvPr id="34872" name="Rectangle 71"/>
          <p:cNvSpPr>
            <a:spLocks noChangeArrowheads="1"/>
          </p:cNvSpPr>
          <p:nvPr/>
        </p:nvSpPr>
        <p:spPr bwMode="auto">
          <a:xfrm>
            <a:off x="6038850" y="2549525"/>
            <a:ext cx="84138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20000"/>
              </a:spcBef>
            </a:pPr>
            <a:r>
              <a:rPr lang="en-US" altLang="en-US" sz="900" b="1" dirty="0">
                <a:solidFill>
                  <a:srgbClr val="000099"/>
                </a:solidFill>
              </a:rPr>
              <a:t>R</a:t>
            </a:r>
            <a:endParaRPr lang="en-US" altLang="en-US" sz="1000" dirty="0">
              <a:latin typeface="Times New Roman" panose="02020603050405020304" pitchFamily="18" charset="0"/>
            </a:endParaRPr>
          </a:p>
        </p:txBody>
      </p:sp>
      <p:sp>
        <p:nvSpPr>
          <p:cNvPr id="34873" name="Rectangle 72"/>
          <p:cNvSpPr>
            <a:spLocks noChangeArrowheads="1"/>
          </p:cNvSpPr>
          <p:nvPr/>
        </p:nvSpPr>
        <p:spPr bwMode="auto">
          <a:xfrm>
            <a:off x="6429375" y="2493963"/>
            <a:ext cx="82550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20000"/>
              </a:spcBef>
            </a:pPr>
            <a:r>
              <a:rPr lang="en-US" altLang="en-US" sz="900" b="1" dirty="0">
                <a:solidFill>
                  <a:srgbClr val="000000"/>
                </a:solidFill>
              </a:rPr>
              <a:t>R</a:t>
            </a:r>
            <a:endParaRPr lang="en-US" altLang="en-US" sz="1000" dirty="0">
              <a:latin typeface="Times New Roman" panose="02020603050405020304" pitchFamily="18" charset="0"/>
            </a:endParaRPr>
          </a:p>
        </p:txBody>
      </p:sp>
      <p:sp>
        <p:nvSpPr>
          <p:cNvPr id="34874" name="Rectangle 73"/>
          <p:cNvSpPr>
            <a:spLocks noChangeArrowheads="1"/>
          </p:cNvSpPr>
          <p:nvPr/>
        </p:nvSpPr>
        <p:spPr bwMode="auto">
          <a:xfrm>
            <a:off x="6353175" y="2462213"/>
            <a:ext cx="268288" cy="19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>
              <a:latin typeface="Times New Roman" panose="02020603050405020304" pitchFamily="18" charset="0"/>
            </a:endParaRPr>
          </a:p>
        </p:txBody>
      </p:sp>
      <p:sp>
        <p:nvSpPr>
          <p:cNvPr id="34875" name="Rectangle 74"/>
          <p:cNvSpPr>
            <a:spLocks noChangeArrowheads="1"/>
          </p:cNvSpPr>
          <p:nvPr/>
        </p:nvSpPr>
        <p:spPr bwMode="auto">
          <a:xfrm>
            <a:off x="6416675" y="2487613"/>
            <a:ext cx="82550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20000"/>
              </a:spcBef>
            </a:pPr>
            <a:r>
              <a:rPr lang="en-US" altLang="en-US" sz="900" b="1" dirty="0">
                <a:solidFill>
                  <a:srgbClr val="000099"/>
                </a:solidFill>
              </a:rPr>
              <a:t>R</a:t>
            </a:r>
            <a:endParaRPr lang="en-US" altLang="en-US" sz="1000" dirty="0">
              <a:latin typeface="Times New Roman" panose="02020603050405020304" pitchFamily="18" charset="0"/>
            </a:endParaRPr>
          </a:p>
        </p:txBody>
      </p:sp>
      <p:sp>
        <p:nvSpPr>
          <p:cNvPr id="34876" name="Freeform 76"/>
          <p:cNvSpPr>
            <a:spLocks/>
          </p:cNvSpPr>
          <p:nvPr/>
        </p:nvSpPr>
        <p:spPr bwMode="auto">
          <a:xfrm>
            <a:off x="6524625" y="2882900"/>
            <a:ext cx="271463" cy="1203325"/>
          </a:xfrm>
          <a:custGeom>
            <a:avLst/>
            <a:gdLst>
              <a:gd name="T0" fmla="*/ 2147483647 w 213"/>
              <a:gd name="T1" fmla="*/ 0 h 1427"/>
              <a:gd name="T2" fmla="*/ 2147483647 w 213"/>
              <a:gd name="T3" fmla="*/ 2147483647 h 1427"/>
              <a:gd name="T4" fmla="*/ 0 w 213"/>
              <a:gd name="T5" fmla="*/ 2147483647 h 1427"/>
              <a:gd name="T6" fmla="*/ 0 60000 65536"/>
              <a:gd name="T7" fmla="*/ 0 60000 65536"/>
              <a:gd name="T8" fmla="*/ 0 60000 65536"/>
              <a:gd name="T9" fmla="*/ 0 w 213"/>
              <a:gd name="T10" fmla="*/ 0 h 1427"/>
              <a:gd name="T11" fmla="*/ 213 w 213"/>
              <a:gd name="T12" fmla="*/ 1427 h 142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3" h="1427">
                <a:moveTo>
                  <a:pt x="213" y="0"/>
                </a:moveTo>
                <a:lnTo>
                  <a:pt x="105" y="1427"/>
                </a:lnTo>
                <a:lnTo>
                  <a:pt x="0" y="83"/>
                </a:lnTo>
              </a:path>
            </a:pathLst>
          </a:custGeom>
          <a:noFill/>
          <a:ln w="47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4877" name="Freeform 77"/>
          <p:cNvSpPr>
            <a:spLocks/>
          </p:cNvSpPr>
          <p:nvPr/>
        </p:nvSpPr>
        <p:spPr bwMode="auto">
          <a:xfrm>
            <a:off x="6484938" y="2897188"/>
            <a:ext cx="80962" cy="58737"/>
          </a:xfrm>
          <a:custGeom>
            <a:avLst/>
            <a:gdLst>
              <a:gd name="T0" fmla="*/ 2147483647 w 63"/>
              <a:gd name="T1" fmla="*/ 2147483647 h 70"/>
              <a:gd name="T2" fmla="*/ 2147483647 w 63"/>
              <a:gd name="T3" fmla="*/ 0 h 70"/>
              <a:gd name="T4" fmla="*/ 0 w 63"/>
              <a:gd name="T5" fmla="*/ 2147483647 h 70"/>
              <a:gd name="T6" fmla="*/ 2147483647 w 63"/>
              <a:gd name="T7" fmla="*/ 2147483647 h 70"/>
              <a:gd name="T8" fmla="*/ 0 60000 65536"/>
              <a:gd name="T9" fmla="*/ 0 60000 65536"/>
              <a:gd name="T10" fmla="*/ 0 60000 65536"/>
              <a:gd name="T11" fmla="*/ 0 60000 65536"/>
              <a:gd name="T12" fmla="*/ 0 w 63"/>
              <a:gd name="T13" fmla="*/ 0 h 70"/>
              <a:gd name="T14" fmla="*/ 63 w 63"/>
              <a:gd name="T15" fmla="*/ 70 h 7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3" h="70">
                <a:moveTo>
                  <a:pt x="63" y="64"/>
                </a:moveTo>
                <a:lnTo>
                  <a:pt x="26" y="0"/>
                </a:lnTo>
                <a:lnTo>
                  <a:pt x="0" y="70"/>
                </a:lnTo>
                <a:lnTo>
                  <a:pt x="63" y="6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4878" name="Freeform 79"/>
          <p:cNvSpPr>
            <a:spLocks/>
          </p:cNvSpPr>
          <p:nvPr/>
        </p:nvSpPr>
        <p:spPr bwMode="auto">
          <a:xfrm>
            <a:off x="6188075" y="2890838"/>
            <a:ext cx="544513" cy="1195387"/>
          </a:xfrm>
          <a:custGeom>
            <a:avLst/>
            <a:gdLst>
              <a:gd name="T0" fmla="*/ 2147483647 w 431"/>
              <a:gd name="T1" fmla="*/ 0 h 1419"/>
              <a:gd name="T2" fmla="*/ 2147483647 w 431"/>
              <a:gd name="T3" fmla="*/ 2147483647 h 1419"/>
              <a:gd name="T4" fmla="*/ 0 w 431"/>
              <a:gd name="T5" fmla="*/ 2147483647 h 1419"/>
              <a:gd name="T6" fmla="*/ 0 60000 65536"/>
              <a:gd name="T7" fmla="*/ 0 60000 65536"/>
              <a:gd name="T8" fmla="*/ 0 60000 65536"/>
              <a:gd name="T9" fmla="*/ 0 w 431"/>
              <a:gd name="T10" fmla="*/ 0 h 1419"/>
              <a:gd name="T11" fmla="*/ 431 w 431"/>
              <a:gd name="T12" fmla="*/ 1419 h 141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1" h="1419">
                <a:moveTo>
                  <a:pt x="431" y="0"/>
                </a:moveTo>
                <a:lnTo>
                  <a:pt x="212" y="1419"/>
                </a:lnTo>
                <a:lnTo>
                  <a:pt x="0" y="73"/>
                </a:lnTo>
              </a:path>
            </a:pathLst>
          </a:custGeom>
          <a:noFill/>
          <a:ln w="47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4879" name="Freeform 80"/>
          <p:cNvSpPr>
            <a:spLocks/>
          </p:cNvSpPr>
          <p:nvPr/>
        </p:nvSpPr>
        <p:spPr bwMode="auto">
          <a:xfrm>
            <a:off x="6148388" y="2897188"/>
            <a:ext cx="80962" cy="60325"/>
          </a:xfrm>
          <a:custGeom>
            <a:avLst/>
            <a:gdLst>
              <a:gd name="T0" fmla="*/ 2147483647 w 63"/>
              <a:gd name="T1" fmla="*/ 2147483647 h 72"/>
              <a:gd name="T2" fmla="*/ 2147483647 w 63"/>
              <a:gd name="T3" fmla="*/ 0 h 72"/>
              <a:gd name="T4" fmla="*/ 0 w 63"/>
              <a:gd name="T5" fmla="*/ 2147483647 h 72"/>
              <a:gd name="T6" fmla="*/ 2147483647 w 63"/>
              <a:gd name="T7" fmla="*/ 2147483647 h 72"/>
              <a:gd name="T8" fmla="*/ 0 60000 65536"/>
              <a:gd name="T9" fmla="*/ 0 60000 65536"/>
              <a:gd name="T10" fmla="*/ 0 60000 65536"/>
              <a:gd name="T11" fmla="*/ 0 60000 65536"/>
              <a:gd name="T12" fmla="*/ 0 w 63"/>
              <a:gd name="T13" fmla="*/ 0 h 72"/>
              <a:gd name="T14" fmla="*/ 63 w 63"/>
              <a:gd name="T15" fmla="*/ 72 h 7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3" h="72">
                <a:moveTo>
                  <a:pt x="63" y="61"/>
                </a:moveTo>
                <a:lnTo>
                  <a:pt x="21" y="0"/>
                </a:lnTo>
                <a:lnTo>
                  <a:pt x="0" y="72"/>
                </a:lnTo>
                <a:lnTo>
                  <a:pt x="63" y="6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4880" name="Freeform 82"/>
          <p:cNvSpPr>
            <a:spLocks/>
          </p:cNvSpPr>
          <p:nvPr/>
        </p:nvSpPr>
        <p:spPr bwMode="auto">
          <a:xfrm>
            <a:off x="5848350" y="2890838"/>
            <a:ext cx="828675" cy="1195387"/>
          </a:xfrm>
          <a:custGeom>
            <a:avLst/>
            <a:gdLst>
              <a:gd name="T0" fmla="*/ 2147483647 w 655"/>
              <a:gd name="T1" fmla="*/ 0 h 1418"/>
              <a:gd name="T2" fmla="*/ 2147483647 w 655"/>
              <a:gd name="T3" fmla="*/ 2147483647 h 1418"/>
              <a:gd name="T4" fmla="*/ 0 w 655"/>
              <a:gd name="T5" fmla="*/ 2147483647 h 1418"/>
              <a:gd name="T6" fmla="*/ 0 60000 65536"/>
              <a:gd name="T7" fmla="*/ 0 60000 65536"/>
              <a:gd name="T8" fmla="*/ 0 60000 65536"/>
              <a:gd name="T9" fmla="*/ 0 w 655"/>
              <a:gd name="T10" fmla="*/ 0 h 1418"/>
              <a:gd name="T11" fmla="*/ 655 w 655"/>
              <a:gd name="T12" fmla="*/ 1418 h 141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55" h="1418">
                <a:moveTo>
                  <a:pt x="655" y="0"/>
                </a:moveTo>
                <a:lnTo>
                  <a:pt x="333" y="1418"/>
                </a:lnTo>
                <a:lnTo>
                  <a:pt x="0" y="72"/>
                </a:lnTo>
              </a:path>
            </a:pathLst>
          </a:custGeom>
          <a:noFill/>
          <a:ln w="47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4881" name="Freeform 83"/>
          <p:cNvSpPr>
            <a:spLocks/>
          </p:cNvSpPr>
          <p:nvPr/>
        </p:nvSpPr>
        <p:spPr bwMode="auto">
          <a:xfrm>
            <a:off x="5808663" y="2897188"/>
            <a:ext cx="77787" cy="63500"/>
          </a:xfrm>
          <a:custGeom>
            <a:avLst/>
            <a:gdLst>
              <a:gd name="T0" fmla="*/ 2147483647 w 61"/>
              <a:gd name="T1" fmla="*/ 2147483647 h 74"/>
              <a:gd name="T2" fmla="*/ 2147483647 w 61"/>
              <a:gd name="T3" fmla="*/ 0 h 74"/>
              <a:gd name="T4" fmla="*/ 0 w 61"/>
              <a:gd name="T5" fmla="*/ 2147483647 h 74"/>
              <a:gd name="T6" fmla="*/ 2147483647 w 61"/>
              <a:gd name="T7" fmla="*/ 2147483647 h 74"/>
              <a:gd name="T8" fmla="*/ 0 60000 65536"/>
              <a:gd name="T9" fmla="*/ 0 60000 65536"/>
              <a:gd name="T10" fmla="*/ 0 60000 65536"/>
              <a:gd name="T11" fmla="*/ 0 60000 65536"/>
              <a:gd name="T12" fmla="*/ 0 w 61"/>
              <a:gd name="T13" fmla="*/ 0 h 74"/>
              <a:gd name="T14" fmla="*/ 61 w 61"/>
              <a:gd name="T15" fmla="*/ 74 h 7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1" h="74">
                <a:moveTo>
                  <a:pt x="61" y="57"/>
                </a:moveTo>
                <a:lnTo>
                  <a:pt x="14" y="0"/>
                </a:lnTo>
                <a:lnTo>
                  <a:pt x="0" y="74"/>
                </a:lnTo>
                <a:lnTo>
                  <a:pt x="61" y="5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4882" name="Freeform 85"/>
          <p:cNvSpPr>
            <a:spLocks/>
          </p:cNvSpPr>
          <p:nvPr/>
        </p:nvSpPr>
        <p:spPr bwMode="auto">
          <a:xfrm>
            <a:off x="5564188" y="2894013"/>
            <a:ext cx="1052512" cy="1182687"/>
          </a:xfrm>
          <a:custGeom>
            <a:avLst/>
            <a:gdLst>
              <a:gd name="T0" fmla="*/ 2147483647 w 829"/>
              <a:gd name="T1" fmla="*/ 0 h 1405"/>
              <a:gd name="T2" fmla="*/ 2147483647 w 829"/>
              <a:gd name="T3" fmla="*/ 2147483647 h 1405"/>
              <a:gd name="T4" fmla="*/ 0 w 829"/>
              <a:gd name="T5" fmla="*/ 2147483647 h 1405"/>
              <a:gd name="T6" fmla="*/ 0 60000 65536"/>
              <a:gd name="T7" fmla="*/ 0 60000 65536"/>
              <a:gd name="T8" fmla="*/ 0 60000 65536"/>
              <a:gd name="T9" fmla="*/ 0 w 829"/>
              <a:gd name="T10" fmla="*/ 0 h 1405"/>
              <a:gd name="T11" fmla="*/ 829 w 829"/>
              <a:gd name="T12" fmla="*/ 1405 h 140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29" h="1405">
                <a:moveTo>
                  <a:pt x="829" y="0"/>
                </a:moveTo>
                <a:lnTo>
                  <a:pt x="425" y="1405"/>
                </a:lnTo>
                <a:lnTo>
                  <a:pt x="0" y="63"/>
                </a:lnTo>
              </a:path>
            </a:pathLst>
          </a:custGeom>
          <a:noFill/>
          <a:ln w="47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4883" name="Freeform 86"/>
          <p:cNvSpPr>
            <a:spLocks/>
          </p:cNvSpPr>
          <p:nvPr/>
        </p:nvSpPr>
        <p:spPr bwMode="auto">
          <a:xfrm>
            <a:off x="5529263" y="2894013"/>
            <a:ext cx="73025" cy="63500"/>
          </a:xfrm>
          <a:custGeom>
            <a:avLst/>
            <a:gdLst>
              <a:gd name="T0" fmla="*/ 2147483647 w 60"/>
              <a:gd name="T1" fmla="*/ 2147483647 h 76"/>
              <a:gd name="T2" fmla="*/ 2147483647 w 60"/>
              <a:gd name="T3" fmla="*/ 0 h 76"/>
              <a:gd name="T4" fmla="*/ 0 w 60"/>
              <a:gd name="T5" fmla="*/ 2147483647 h 76"/>
              <a:gd name="T6" fmla="*/ 2147483647 w 60"/>
              <a:gd name="T7" fmla="*/ 2147483647 h 76"/>
              <a:gd name="T8" fmla="*/ 0 60000 65536"/>
              <a:gd name="T9" fmla="*/ 0 60000 65536"/>
              <a:gd name="T10" fmla="*/ 0 60000 65536"/>
              <a:gd name="T11" fmla="*/ 0 60000 65536"/>
              <a:gd name="T12" fmla="*/ 0 w 60"/>
              <a:gd name="T13" fmla="*/ 0 h 76"/>
              <a:gd name="T14" fmla="*/ 60 w 60"/>
              <a:gd name="T15" fmla="*/ 76 h 7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0" h="76">
                <a:moveTo>
                  <a:pt x="60" y="53"/>
                </a:moveTo>
                <a:lnTo>
                  <a:pt x="9" y="0"/>
                </a:lnTo>
                <a:lnTo>
                  <a:pt x="0" y="76"/>
                </a:lnTo>
                <a:lnTo>
                  <a:pt x="60" y="5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4884" name="Freeform 88"/>
          <p:cNvSpPr>
            <a:spLocks/>
          </p:cNvSpPr>
          <p:nvPr/>
        </p:nvSpPr>
        <p:spPr bwMode="auto">
          <a:xfrm>
            <a:off x="6883400" y="2887663"/>
            <a:ext cx="250825" cy="1206500"/>
          </a:xfrm>
          <a:custGeom>
            <a:avLst/>
            <a:gdLst>
              <a:gd name="T0" fmla="*/ 0 w 197"/>
              <a:gd name="T1" fmla="*/ 0 h 1432"/>
              <a:gd name="T2" fmla="*/ 2147483647 w 197"/>
              <a:gd name="T3" fmla="*/ 2147483647 h 1432"/>
              <a:gd name="T4" fmla="*/ 2147483647 w 197"/>
              <a:gd name="T5" fmla="*/ 2147483647 h 1432"/>
              <a:gd name="T6" fmla="*/ 0 60000 65536"/>
              <a:gd name="T7" fmla="*/ 0 60000 65536"/>
              <a:gd name="T8" fmla="*/ 0 60000 65536"/>
              <a:gd name="T9" fmla="*/ 0 w 197"/>
              <a:gd name="T10" fmla="*/ 0 h 1432"/>
              <a:gd name="T11" fmla="*/ 197 w 197"/>
              <a:gd name="T12" fmla="*/ 1432 h 143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7" h="1432">
                <a:moveTo>
                  <a:pt x="0" y="0"/>
                </a:moveTo>
                <a:lnTo>
                  <a:pt x="106" y="1432"/>
                </a:lnTo>
                <a:lnTo>
                  <a:pt x="197" y="78"/>
                </a:lnTo>
              </a:path>
            </a:pathLst>
          </a:custGeom>
          <a:noFill/>
          <a:ln w="47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4885" name="Freeform 89"/>
          <p:cNvSpPr>
            <a:spLocks/>
          </p:cNvSpPr>
          <p:nvPr/>
        </p:nvSpPr>
        <p:spPr bwMode="auto">
          <a:xfrm>
            <a:off x="7092950" y="2897188"/>
            <a:ext cx="80963" cy="58737"/>
          </a:xfrm>
          <a:custGeom>
            <a:avLst/>
            <a:gdLst>
              <a:gd name="T0" fmla="*/ 2147483647 w 64"/>
              <a:gd name="T1" fmla="*/ 2147483647 h 70"/>
              <a:gd name="T2" fmla="*/ 2147483647 w 64"/>
              <a:gd name="T3" fmla="*/ 0 h 70"/>
              <a:gd name="T4" fmla="*/ 0 w 64"/>
              <a:gd name="T5" fmla="*/ 2147483647 h 70"/>
              <a:gd name="T6" fmla="*/ 2147483647 w 64"/>
              <a:gd name="T7" fmla="*/ 2147483647 h 70"/>
              <a:gd name="T8" fmla="*/ 0 60000 65536"/>
              <a:gd name="T9" fmla="*/ 0 60000 65536"/>
              <a:gd name="T10" fmla="*/ 0 60000 65536"/>
              <a:gd name="T11" fmla="*/ 0 60000 65536"/>
              <a:gd name="T12" fmla="*/ 0 w 64"/>
              <a:gd name="T13" fmla="*/ 0 h 70"/>
              <a:gd name="T14" fmla="*/ 64 w 64"/>
              <a:gd name="T15" fmla="*/ 70 h 7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4" h="70">
                <a:moveTo>
                  <a:pt x="64" y="70"/>
                </a:moveTo>
                <a:lnTo>
                  <a:pt x="36" y="0"/>
                </a:lnTo>
                <a:lnTo>
                  <a:pt x="0" y="64"/>
                </a:lnTo>
                <a:lnTo>
                  <a:pt x="64" y="7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4886" name="Freeform 91"/>
          <p:cNvSpPr>
            <a:spLocks/>
          </p:cNvSpPr>
          <p:nvPr/>
        </p:nvSpPr>
        <p:spPr bwMode="auto">
          <a:xfrm>
            <a:off x="6938963" y="2894013"/>
            <a:ext cx="527050" cy="1192212"/>
          </a:xfrm>
          <a:custGeom>
            <a:avLst/>
            <a:gdLst>
              <a:gd name="T0" fmla="*/ 0 w 415"/>
              <a:gd name="T1" fmla="*/ 0 h 1415"/>
              <a:gd name="T2" fmla="*/ 2147483647 w 415"/>
              <a:gd name="T3" fmla="*/ 2147483647 h 1415"/>
              <a:gd name="T4" fmla="*/ 2147483647 w 415"/>
              <a:gd name="T5" fmla="*/ 2147483647 h 1415"/>
              <a:gd name="T6" fmla="*/ 0 60000 65536"/>
              <a:gd name="T7" fmla="*/ 0 60000 65536"/>
              <a:gd name="T8" fmla="*/ 0 60000 65536"/>
              <a:gd name="T9" fmla="*/ 0 w 415"/>
              <a:gd name="T10" fmla="*/ 0 h 1415"/>
              <a:gd name="T11" fmla="*/ 415 w 415"/>
              <a:gd name="T12" fmla="*/ 1415 h 141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15" h="1415">
                <a:moveTo>
                  <a:pt x="0" y="0"/>
                </a:moveTo>
                <a:lnTo>
                  <a:pt x="203" y="1415"/>
                </a:lnTo>
                <a:lnTo>
                  <a:pt x="415" y="74"/>
                </a:lnTo>
              </a:path>
            </a:pathLst>
          </a:custGeom>
          <a:noFill/>
          <a:ln w="47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4887" name="Freeform 92"/>
          <p:cNvSpPr>
            <a:spLocks/>
          </p:cNvSpPr>
          <p:nvPr/>
        </p:nvSpPr>
        <p:spPr bwMode="auto">
          <a:xfrm>
            <a:off x="7424738" y="2901950"/>
            <a:ext cx="80962" cy="60325"/>
          </a:xfrm>
          <a:custGeom>
            <a:avLst/>
            <a:gdLst>
              <a:gd name="T0" fmla="*/ 2147483647 w 63"/>
              <a:gd name="T1" fmla="*/ 2147483647 h 72"/>
              <a:gd name="T2" fmla="*/ 2147483647 w 63"/>
              <a:gd name="T3" fmla="*/ 0 h 72"/>
              <a:gd name="T4" fmla="*/ 0 w 63"/>
              <a:gd name="T5" fmla="*/ 2147483647 h 72"/>
              <a:gd name="T6" fmla="*/ 2147483647 w 63"/>
              <a:gd name="T7" fmla="*/ 2147483647 h 72"/>
              <a:gd name="T8" fmla="*/ 0 60000 65536"/>
              <a:gd name="T9" fmla="*/ 0 60000 65536"/>
              <a:gd name="T10" fmla="*/ 0 60000 65536"/>
              <a:gd name="T11" fmla="*/ 0 60000 65536"/>
              <a:gd name="T12" fmla="*/ 0 w 63"/>
              <a:gd name="T13" fmla="*/ 0 h 72"/>
              <a:gd name="T14" fmla="*/ 63 w 63"/>
              <a:gd name="T15" fmla="*/ 72 h 7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3" h="72">
                <a:moveTo>
                  <a:pt x="63" y="72"/>
                </a:moveTo>
                <a:lnTo>
                  <a:pt x="41" y="0"/>
                </a:lnTo>
                <a:lnTo>
                  <a:pt x="0" y="61"/>
                </a:lnTo>
                <a:lnTo>
                  <a:pt x="63" y="7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4888" name="Freeform 94"/>
          <p:cNvSpPr>
            <a:spLocks/>
          </p:cNvSpPr>
          <p:nvPr/>
        </p:nvSpPr>
        <p:spPr bwMode="auto">
          <a:xfrm>
            <a:off x="6994525" y="2890838"/>
            <a:ext cx="836613" cy="1192212"/>
          </a:xfrm>
          <a:custGeom>
            <a:avLst/>
            <a:gdLst>
              <a:gd name="T0" fmla="*/ 0 w 658"/>
              <a:gd name="T1" fmla="*/ 0 h 1414"/>
              <a:gd name="T2" fmla="*/ 2147483647 w 658"/>
              <a:gd name="T3" fmla="*/ 2147483647 h 1414"/>
              <a:gd name="T4" fmla="*/ 2147483647 w 658"/>
              <a:gd name="T5" fmla="*/ 2147483647 h 1414"/>
              <a:gd name="T6" fmla="*/ 0 60000 65536"/>
              <a:gd name="T7" fmla="*/ 0 60000 65536"/>
              <a:gd name="T8" fmla="*/ 0 60000 65536"/>
              <a:gd name="T9" fmla="*/ 0 w 658"/>
              <a:gd name="T10" fmla="*/ 0 h 1414"/>
              <a:gd name="T11" fmla="*/ 658 w 658"/>
              <a:gd name="T12" fmla="*/ 1414 h 141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58" h="1414">
                <a:moveTo>
                  <a:pt x="0" y="0"/>
                </a:moveTo>
                <a:lnTo>
                  <a:pt x="303" y="1414"/>
                </a:lnTo>
                <a:lnTo>
                  <a:pt x="658" y="77"/>
                </a:lnTo>
              </a:path>
            </a:pathLst>
          </a:custGeom>
          <a:noFill/>
          <a:ln w="47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4889" name="Freeform 95"/>
          <p:cNvSpPr>
            <a:spLocks/>
          </p:cNvSpPr>
          <p:nvPr/>
        </p:nvSpPr>
        <p:spPr bwMode="auto">
          <a:xfrm>
            <a:off x="7789863" y="2901950"/>
            <a:ext cx="79375" cy="61913"/>
          </a:xfrm>
          <a:custGeom>
            <a:avLst/>
            <a:gdLst>
              <a:gd name="T0" fmla="*/ 2147483647 w 62"/>
              <a:gd name="T1" fmla="*/ 2147483647 h 75"/>
              <a:gd name="T2" fmla="*/ 2147483647 w 62"/>
              <a:gd name="T3" fmla="*/ 0 h 75"/>
              <a:gd name="T4" fmla="*/ 0 w 62"/>
              <a:gd name="T5" fmla="*/ 2147483647 h 75"/>
              <a:gd name="T6" fmla="*/ 2147483647 w 62"/>
              <a:gd name="T7" fmla="*/ 2147483647 h 75"/>
              <a:gd name="T8" fmla="*/ 0 60000 65536"/>
              <a:gd name="T9" fmla="*/ 0 60000 65536"/>
              <a:gd name="T10" fmla="*/ 0 60000 65536"/>
              <a:gd name="T11" fmla="*/ 0 60000 65536"/>
              <a:gd name="T12" fmla="*/ 0 w 62"/>
              <a:gd name="T13" fmla="*/ 0 h 75"/>
              <a:gd name="T14" fmla="*/ 62 w 62"/>
              <a:gd name="T15" fmla="*/ 75 h 7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2" h="75">
                <a:moveTo>
                  <a:pt x="62" y="75"/>
                </a:moveTo>
                <a:lnTo>
                  <a:pt x="47" y="0"/>
                </a:lnTo>
                <a:lnTo>
                  <a:pt x="0" y="56"/>
                </a:lnTo>
                <a:lnTo>
                  <a:pt x="62" y="7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4890" name="Freeform 97"/>
          <p:cNvSpPr>
            <a:spLocks/>
          </p:cNvSpPr>
          <p:nvPr/>
        </p:nvSpPr>
        <p:spPr bwMode="auto">
          <a:xfrm>
            <a:off x="7058025" y="2887663"/>
            <a:ext cx="1162050" cy="1200150"/>
          </a:xfrm>
          <a:custGeom>
            <a:avLst/>
            <a:gdLst>
              <a:gd name="T0" fmla="*/ 0 w 918"/>
              <a:gd name="T1" fmla="*/ 0 h 1424"/>
              <a:gd name="T2" fmla="*/ 2147483647 w 918"/>
              <a:gd name="T3" fmla="*/ 2147483647 h 1424"/>
              <a:gd name="T4" fmla="*/ 2147483647 w 918"/>
              <a:gd name="T5" fmla="*/ 2147483647 h 1424"/>
              <a:gd name="T6" fmla="*/ 0 60000 65536"/>
              <a:gd name="T7" fmla="*/ 0 60000 65536"/>
              <a:gd name="T8" fmla="*/ 0 60000 65536"/>
              <a:gd name="T9" fmla="*/ 0 w 918"/>
              <a:gd name="T10" fmla="*/ 0 h 1424"/>
              <a:gd name="T11" fmla="*/ 918 w 918"/>
              <a:gd name="T12" fmla="*/ 1424 h 142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918" h="1424">
                <a:moveTo>
                  <a:pt x="0" y="0"/>
                </a:moveTo>
                <a:lnTo>
                  <a:pt x="405" y="1424"/>
                </a:lnTo>
                <a:lnTo>
                  <a:pt x="918" y="77"/>
                </a:lnTo>
              </a:path>
            </a:pathLst>
          </a:custGeom>
          <a:noFill/>
          <a:ln w="47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4891" name="Freeform 98"/>
          <p:cNvSpPr>
            <a:spLocks/>
          </p:cNvSpPr>
          <p:nvPr/>
        </p:nvSpPr>
        <p:spPr bwMode="auto">
          <a:xfrm>
            <a:off x="8181975" y="2901950"/>
            <a:ext cx="74613" cy="63500"/>
          </a:xfrm>
          <a:custGeom>
            <a:avLst/>
            <a:gdLst>
              <a:gd name="T0" fmla="*/ 2147483647 w 59"/>
              <a:gd name="T1" fmla="*/ 2147483647 h 77"/>
              <a:gd name="T2" fmla="*/ 2147483647 w 59"/>
              <a:gd name="T3" fmla="*/ 0 h 77"/>
              <a:gd name="T4" fmla="*/ 0 w 59"/>
              <a:gd name="T5" fmla="*/ 2147483647 h 77"/>
              <a:gd name="T6" fmla="*/ 2147483647 w 59"/>
              <a:gd name="T7" fmla="*/ 2147483647 h 77"/>
              <a:gd name="T8" fmla="*/ 0 60000 65536"/>
              <a:gd name="T9" fmla="*/ 0 60000 65536"/>
              <a:gd name="T10" fmla="*/ 0 60000 65536"/>
              <a:gd name="T11" fmla="*/ 0 60000 65536"/>
              <a:gd name="T12" fmla="*/ 0 w 59"/>
              <a:gd name="T13" fmla="*/ 0 h 77"/>
              <a:gd name="T14" fmla="*/ 59 w 59"/>
              <a:gd name="T15" fmla="*/ 77 h 7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9" h="77">
                <a:moveTo>
                  <a:pt x="59" y="77"/>
                </a:moveTo>
                <a:lnTo>
                  <a:pt x="54" y="0"/>
                </a:lnTo>
                <a:lnTo>
                  <a:pt x="0" y="49"/>
                </a:lnTo>
                <a:lnTo>
                  <a:pt x="59" y="7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4892" name="Rectangle 99"/>
          <p:cNvSpPr>
            <a:spLocks noChangeArrowheads="1"/>
          </p:cNvSpPr>
          <p:nvPr/>
        </p:nvSpPr>
        <p:spPr bwMode="auto">
          <a:xfrm>
            <a:off x="5227638" y="2327275"/>
            <a:ext cx="2460625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>
              <a:latin typeface="Times New Roman" panose="02020603050405020304" pitchFamily="18" charset="0"/>
            </a:endParaRPr>
          </a:p>
        </p:txBody>
      </p:sp>
      <p:sp>
        <p:nvSpPr>
          <p:cNvPr id="34893" name="Rectangle 101"/>
          <p:cNvSpPr>
            <a:spLocks noChangeArrowheads="1"/>
          </p:cNvSpPr>
          <p:nvPr/>
        </p:nvSpPr>
        <p:spPr bwMode="auto">
          <a:xfrm>
            <a:off x="5167313" y="2882900"/>
            <a:ext cx="80962" cy="14288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>
              <a:latin typeface="Times New Roman" panose="02020603050405020304" pitchFamily="18" charset="0"/>
            </a:endParaRPr>
          </a:p>
        </p:txBody>
      </p:sp>
      <p:sp>
        <p:nvSpPr>
          <p:cNvPr id="34894" name="Rectangle 102"/>
          <p:cNvSpPr>
            <a:spLocks noChangeArrowheads="1"/>
          </p:cNvSpPr>
          <p:nvPr/>
        </p:nvSpPr>
        <p:spPr bwMode="auto">
          <a:xfrm>
            <a:off x="5308600" y="2882900"/>
            <a:ext cx="84138" cy="14288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>
              <a:latin typeface="Times New Roman" panose="02020603050405020304" pitchFamily="18" charset="0"/>
            </a:endParaRPr>
          </a:p>
        </p:txBody>
      </p:sp>
      <p:sp>
        <p:nvSpPr>
          <p:cNvPr id="34895" name="Rectangle 103"/>
          <p:cNvSpPr>
            <a:spLocks noChangeArrowheads="1"/>
          </p:cNvSpPr>
          <p:nvPr/>
        </p:nvSpPr>
        <p:spPr bwMode="auto">
          <a:xfrm>
            <a:off x="5453063" y="2882900"/>
            <a:ext cx="80962" cy="14288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>
              <a:latin typeface="Times New Roman" panose="02020603050405020304" pitchFamily="18" charset="0"/>
            </a:endParaRPr>
          </a:p>
        </p:txBody>
      </p:sp>
      <p:sp>
        <p:nvSpPr>
          <p:cNvPr id="34896" name="Rectangle 104"/>
          <p:cNvSpPr>
            <a:spLocks noChangeArrowheads="1"/>
          </p:cNvSpPr>
          <p:nvPr/>
        </p:nvSpPr>
        <p:spPr bwMode="auto">
          <a:xfrm>
            <a:off x="5595938" y="2882900"/>
            <a:ext cx="82550" cy="14288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>
              <a:latin typeface="Times New Roman" panose="02020603050405020304" pitchFamily="18" charset="0"/>
            </a:endParaRPr>
          </a:p>
        </p:txBody>
      </p:sp>
      <p:sp>
        <p:nvSpPr>
          <p:cNvPr id="34897" name="Rectangle 105"/>
          <p:cNvSpPr>
            <a:spLocks noChangeArrowheads="1"/>
          </p:cNvSpPr>
          <p:nvPr/>
        </p:nvSpPr>
        <p:spPr bwMode="auto">
          <a:xfrm>
            <a:off x="5740400" y="2882900"/>
            <a:ext cx="80963" cy="14288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>
              <a:latin typeface="Times New Roman" panose="02020603050405020304" pitchFamily="18" charset="0"/>
            </a:endParaRPr>
          </a:p>
        </p:txBody>
      </p:sp>
      <p:sp>
        <p:nvSpPr>
          <p:cNvPr id="34898" name="Rectangle 106"/>
          <p:cNvSpPr>
            <a:spLocks noChangeArrowheads="1"/>
          </p:cNvSpPr>
          <p:nvPr/>
        </p:nvSpPr>
        <p:spPr bwMode="auto">
          <a:xfrm>
            <a:off x="5884863" y="2882900"/>
            <a:ext cx="80962" cy="14288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>
              <a:latin typeface="Times New Roman" panose="02020603050405020304" pitchFamily="18" charset="0"/>
            </a:endParaRPr>
          </a:p>
        </p:txBody>
      </p:sp>
      <p:sp>
        <p:nvSpPr>
          <p:cNvPr id="34899" name="Rectangle 107"/>
          <p:cNvSpPr>
            <a:spLocks noChangeArrowheads="1"/>
          </p:cNvSpPr>
          <p:nvPr/>
        </p:nvSpPr>
        <p:spPr bwMode="auto">
          <a:xfrm>
            <a:off x="6026150" y="2882900"/>
            <a:ext cx="84138" cy="14288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>
              <a:latin typeface="Times New Roman" panose="02020603050405020304" pitchFamily="18" charset="0"/>
            </a:endParaRPr>
          </a:p>
        </p:txBody>
      </p:sp>
      <p:sp>
        <p:nvSpPr>
          <p:cNvPr id="34900" name="Rectangle 108"/>
          <p:cNvSpPr>
            <a:spLocks noChangeArrowheads="1"/>
          </p:cNvSpPr>
          <p:nvPr/>
        </p:nvSpPr>
        <p:spPr bwMode="auto">
          <a:xfrm>
            <a:off x="6170613" y="2882900"/>
            <a:ext cx="80962" cy="14288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>
              <a:latin typeface="Times New Roman" panose="02020603050405020304" pitchFamily="18" charset="0"/>
            </a:endParaRPr>
          </a:p>
        </p:txBody>
      </p:sp>
      <p:sp>
        <p:nvSpPr>
          <p:cNvPr id="34901" name="Rectangle 109"/>
          <p:cNvSpPr>
            <a:spLocks noChangeArrowheads="1"/>
          </p:cNvSpPr>
          <p:nvPr/>
        </p:nvSpPr>
        <p:spPr bwMode="auto">
          <a:xfrm>
            <a:off x="6315075" y="2882900"/>
            <a:ext cx="80963" cy="14288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>
              <a:latin typeface="Times New Roman" panose="02020603050405020304" pitchFamily="18" charset="0"/>
            </a:endParaRPr>
          </a:p>
        </p:txBody>
      </p:sp>
      <p:sp>
        <p:nvSpPr>
          <p:cNvPr id="34902" name="Rectangle 110"/>
          <p:cNvSpPr>
            <a:spLocks noChangeArrowheads="1"/>
          </p:cNvSpPr>
          <p:nvPr/>
        </p:nvSpPr>
        <p:spPr bwMode="auto">
          <a:xfrm>
            <a:off x="6456363" y="2882900"/>
            <a:ext cx="84137" cy="14288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>
              <a:latin typeface="Times New Roman" panose="02020603050405020304" pitchFamily="18" charset="0"/>
            </a:endParaRPr>
          </a:p>
        </p:txBody>
      </p:sp>
      <p:sp>
        <p:nvSpPr>
          <p:cNvPr id="34903" name="Rectangle 111"/>
          <p:cNvSpPr>
            <a:spLocks noChangeArrowheads="1"/>
          </p:cNvSpPr>
          <p:nvPr/>
        </p:nvSpPr>
        <p:spPr bwMode="auto">
          <a:xfrm>
            <a:off x="6600825" y="2882900"/>
            <a:ext cx="80963" cy="14288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>
              <a:latin typeface="Times New Roman" panose="02020603050405020304" pitchFamily="18" charset="0"/>
            </a:endParaRPr>
          </a:p>
        </p:txBody>
      </p:sp>
      <p:sp>
        <p:nvSpPr>
          <p:cNvPr id="34904" name="Rectangle 112"/>
          <p:cNvSpPr>
            <a:spLocks noChangeArrowheads="1"/>
          </p:cNvSpPr>
          <p:nvPr/>
        </p:nvSpPr>
        <p:spPr bwMode="auto">
          <a:xfrm>
            <a:off x="6743700" y="2882900"/>
            <a:ext cx="82550" cy="14288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>
              <a:latin typeface="Times New Roman" panose="02020603050405020304" pitchFamily="18" charset="0"/>
            </a:endParaRPr>
          </a:p>
        </p:txBody>
      </p:sp>
      <p:sp>
        <p:nvSpPr>
          <p:cNvPr id="34905" name="Rectangle 113"/>
          <p:cNvSpPr>
            <a:spLocks noChangeArrowheads="1"/>
          </p:cNvSpPr>
          <p:nvPr/>
        </p:nvSpPr>
        <p:spPr bwMode="auto">
          <a:xfrm>
            <a:off x="6888163" y="2882900"/>
            <a:ext cx="80962" cy="14288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>
              <a:latin typeface="Times New Roman" panose="02020603050405020304" pitchFamily="18" charset="0"/>
            </a:endParaRPr>
          </a:p>
        </p:txBody>
      </p:sp>
      <p:sp>
        <p:nvSpPr>
          <p:cNvPr id="34906" name="Rectangle 114"/>
          <p:cNvSpPr>
            <a:spLocks noChangeArrowheads="1"/>
          </p:cNvSpPr>
          <p:nvPr/>
        </p:nvSpPr>
        <p:spPr bwMode="auto">
          <a:xfrm>
            <a:off x="7032625" y="2882900"/>
            <a:ext cx="80963" cy="14288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>
              <a:latin typeface="Times New Roman" panose="02020603050405020304" pitchFamily="18" charset="0"/>
            </a:endParaRPr>
          </a:p>
        </p:txBody>
      </p:sp>
      <p:sp>
        <p:nvSpPr>
          <p:cNvPr id="34907" name="Rectangle 115"/>
          <p:cNvSpPr>
            <a:spLocks noChangeArrowheads="1"/>
          </p:cNvSpPr>
          <p:nvPr/>
        </p:nvSpPr>
        <p:spPr bwMode="auto">
          <a:xfrm>
            <a:off x="7173913" y="2882900"/>
            <a:ext cx="84137" cy="14288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>
              <a:latin typeface="Times New Roman" panose="02020603050405020304" pitchFamily="18" charset="0"/>
            </a:endParaRPr>
          </a:p>
        </p:txBody>
      </p:sp>
      <p:sp>
        <p:nvSpPr>
          <p:cNvPr id="34908" name="Rectangle 116"/>
          <p:cNvSpPr>
            <a:spLocks noChangeArrowheads="1"/>
          </p:cNvSpPr>
          <p:nvPr/>
        </p:nvSpPr>
        <p:spPr bwMode="auto">
          <a:xfrm>
            <a:off x="7318375" y="2882900"/>
            <a:ext cx="80963" cy="14288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>
              <a:latin typeface="Times New Roman" panose="02020603050405020304" pitchFamily="18" charset="0"/>
            </a:endParaRPr>
          </a:p>
        </p:txBody>
      </p:sp>
      <p:sp>
        <p:nvSpPr>
          <p:cNvPr id="34909" name="Rectangle 117"/>
          <p:cNvSpPr>
            <a:spLocks noChangeArrowheads="1"/>
          </p:cNvSpPr>
          <p:nvPr/>
        </p:nvSpPr>
        <p:spPr bwMode="auto">
          <a:xfrm>
            <a:off x="7462838" y="2882900"/>
            <a:ext cx="80962" cy="14288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>
              <a:latin typeface="Times New Roman" panose="02020603050405020304" pitchFamily="18" charset="0"/>
            </a:endParaRPr>
          </a:p>
        </p:txBody>
      </p:sp>
      <p:sp>
        <p:nvSpPr>
          <p:cNvPr id="34910" name="Rectangle 118"/>
          <p:cNvSpPr>
            <a:spLocks noChangeArrowheads="1"/>
          </p:cNvSpPr>
          <p:nvPr/>
        </p:nvSpPr>
        <p:spPr bwMode="auto">
          <a:xfrm>
            <a:off x="7604125" y="2882900"/>
            <a:ext cx="82550" cy="14288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>
              <a:latin typeface="Times New Roman" panose="02020603050405020304" pitchFamily="18" charset="0"/>
            </a:endParaRPr>
          </a:p>
        </p:txBody>
      </p:sp>
      <p:sp>
        <p:nvSpPr>
          <p:cNvPr id="34911" name="Rectangle 119"/>
          <p:cNvSpPr>
            <a:spLocks noChangeArrowheads="1"/>
          </p:cNvSpPr>
          <p:nvPr/>
        </p:nvSpPr>
        <p:spPr bwMode="auto">
          <a:xfrm>
            <a:off x="7748588" y="2882900"/>
            <a:ext cx="82550" cy="14288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>
              <a:latin typeface="Times New Roman" panose="02020603050405020304" pitchFamily="18" charset="0"/>
            </a:endParaRPr>
          </a:p>
        </p:txBody>
      </p:sp>
      <p:sp>
        <p:nvSpPr>
          <p:cNvPr id="34912" name="Rectangle 120"/>
          <p:cNvSpPr>
            <a:spLocks noChangeArrowheads="1"/>
          </p:cNvSpPr>
          <p:nvPr/>
        </p:nvSpPr>
        <p:spPr bwMode="auto">
          <a:xfrm>
            <a:off x="7891463" y="2882900"/>
            <a:ext cx="84137" cy="14288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>
              <a:latin typeface="Times New Roman" panose="02020603050405020304" pitchFamily="18" charset="0"/>
            </a:endParaRPr>
          </a:p>
        </p:txBody>
      </p:sp>
      <p:sp>
        <p:nvSpPr>
          <p:cNvPr id="34913" name="Rectangle 121"/>
          <p:cNvSpPr>
            <a:spLocks noChangeArrowheads="1"/>
          </p:cNvSpPr>
          <p:nvPr/>
        </p:nvSpPr>
        <p:spPr bwMode="auto">
          <a:xfrm>
            <a:off x="8035925" y="2882900"/>
            <a:ext cx="80963" cy="14288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>
              <a:latin typeface="Times New Roman" panose="02020603050405020304" pitchFamily="18" charset="0"/>
            </a:endParaRPr>
          </a:p>
        </p:txBody>
      </p:sp>
      <p:sp>
        <p:nvSpPr>
          <p:cNvPr id="34914" name="Rectangle 122"/>
          <p:cNvSpPr>
            <a:spLocks noChangeArrowheads="1"/>
          </p:cNvSpPr>
          <p:nvPr/>
        </p:nvSpPr>
        <p:spPr bwMode="auto">
          <a:xfrm>
            <a:off x="8180388" y="2882900"/>
            <a:ext cx="80962" cy="14288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>
              <a:latin typeface="Times New Roman" panose="02020603050405020304" pitchFamily="18" charset="0"/>
            </a:endParaRPr>
          </a:p>
        </p:txBody>
      </p:sp>
      <p:sp>
        <p:nvSpPr>
          <p:cNvPr id="34915" name="Rectangle 123"/>
          <p:cNvSpPr>
            <a:spLocks noChangeArrowheads="1"/>
          </p:cNvSpPr>
          <p:nvPr/>
        </p:nvSpPr>
        <p:spPr bwMode="auto">
          <a:xfrm>
            <a:off x="8321675" y="2882900"/>
            <a:ext cx="84138" cy="14288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>
              <a:latin typeface="Times New Roman" panose="02020603050405020304" pitchFamily="18" charset="0"/>
            </a:endParaRPr>
          </a:p>
        </p:txBody>
      </p:sp>
      <p:sp>
        <p:nvSpPr>
          <p:cNvPr id="34916" name="Rectangle 124"/>
          <p:cNvSpPr>
            <a:spLocks noChangeArrowheads="1"/>
          </p:cNvSpPr>
          <p:nvPr/>
        </p:nvSpPr>
        <p:spPr bwMode="auto">
          <a:xfrm>
            <a:off x="8466138" y="2882900"/>
            <a:ext cx="80962" cy="14288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>
              <a:latin typeface="Times New Roman" panose="02020603050405020304" pitchFamily="18" charset="0"/>
            </a:endParaRPr>
          </a:p>
        </p:txBody>
      </p:sp>
      <p:sp>
        <p:nvSpPr>
          <p:cNvPr id="34917" name="Rectangle 127"/>
          <p:cNvSpPr>
            <a:spLocks noChangeAspect="1" noChangeArrowheads="1"/>
          </p:cNvSpPr>
          <p:nvPr/>
        </p:nvSpPr>
        <p:spPr bwMode="auto">
          <a:xfrm>
            <a:off x="5638800" y="2581275"/>
            <a:ext cx="146050" cy="984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>
              <a:latin typeface="Times New Roman" panose="02020603050405020304" pitchFamily="18" charset="0"/>
            </a:endParaRPr>
          </a:p>
        </p:txBody>
      </p:sp>
      <p:sp>
        <p:nvSpPr>
          <p:cNvPr id="34918" name="Rectangle 128"/>
          <p:cNvSpPr>
            <a:spLocks noChangeAspect="1" noChangeArrowheads="1"/>
          </p:cNvSpPr>
          <p:nvPr/>
        </p:nvSpPr>
        <p:spPr bwMode="auto">
          <a:xfrm>
            <a:off x="5257800" y="2460625"/>
            <a:ext cx="147638" cy="9683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>
              <a:latin typeface="Times New Roman" panose="02020603050405020304" pitchFamily="18" charset="0"/>
            </a:endParaRPr>
          </a:p>
        </p:txBody>
      </p:sp>
      <p:sp>
        <p:nvSpPr>
          <p:cNvPr id="34919" name="Rectangle 129"/>
          <p:cNvSpPr>
            <a:spLocks noChangeAspect="1" noChangeArrowheads="1"/>
          </p:cNvSpPr>
          <p:nvPr/>
        </p:nvSpPr>
        <p:spPr bwMode="auto">
          <a:xfrm>
            <a:off x="6003925" y="2571750"/>
            <a:ext cx="146050" cy="984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>
              <a:latin typeface="Times New Roman" panose="02020603050405020304" pitchFamily="18" charset="0"/>
            </a:endParaRPr>
          </a:p>
        </p:txBody>
      </p:sp>
      <p:sp>
        <p:nvSpPr>
          <p:cNvPr id="34920" name="Rectangle 130"/>
          <p:cNvSpPr>
            <a:spLocks noChangeAspect="1" noChangeArrowheads="1"/>
          </p:cNvSpPr>
          <p:nvPr/>
        </p:nvSpPr>
        <p:spPr bwMode="auto">
          <a:xfrm>
            <a:off x="6383338" y="2500313"/>
            <a:ext cx="147637" cy="984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>
              <a:latin typeface="Times New Roman" panose="02020603050405020304" pitchFamily="18" charset="0"/>
            </a:endParaRPr>
          </a:p>
        </p:txBody>
      </p:sp>
      <p:sp>
        <p:nvSpPr>
          <p:cNvPr id="34921" name="Rectangle 131"/>
          <p:cNvSpPr>
            <a:spLocks noChangeAspect="1" noChangeArrowheads="1"/>
          </p:cNvSpPr>
          <p:nvPr/>
        </p:nvSpPr>
        <p:spPr bwMode="auto">
          <a:xfrm>
            <a:off x="7097713" y="2481263"/>
            <a:ext cx="147637" cy="968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>
              <a:latin typeface="Times New Roman" panose="02020603050405020304" pitchFamily="18" charset="0"/>
            </a:endParaRPr>
          </a:p>
        </p:txBody>
      </p:sp>
      <p:sp>
        <p:nvSpPr>
          <p:cNvPr id="34922" name="Rectangle 132"/>
          <p:cNvSpPr>
            <a:spLocks noChangeAspect="1" noChangeArrowheads="1"/>
          </p:cNvSpPr>
          <p:nvPr/>
        </p:nvSpPr>
        <p:spPr bwMode="auto">
          <a:xfrm>
            <a:off x="7478713" y="2562225"/>
            <a:ext cx="146050" cy="9683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>
              <a:latin typeface="Times New Roman" panose="02020603050405020304" pitchFamily="18" charset="0"/>
            </a:endParaRPr>
          </a:p>
        </p:txBody>
      </p:sp>
      <p:sp>
        <p:nvSpPr>
          <p:cNvPr id="34923" name="Rectangle 133"/>
          <p:cNvSpPr>
            <a:spLocks noChangeAspect="1" noChangeArrowheads="1"/>
          </p:cNvSpPr>
          <p:nvPr/>
        </p:nvSpPr>
        <p:spPr bwMode="auto">
          <a:xfrm>
            <a:off x="7812088" y="2692400"/>
            <a:ext cx="147637" cy="984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>
              <a:latin typeface="Times New Roman" panose="02020603050405020304" pitchFamily="18" charset="0"/>
            </a:endParaRPr>
          </a:p>
        </p:txBody>
      </p:sp>
      <p:sp>
        <p:nvSpPr>
          <p:cNvPr id="34924" name="Rectangle 134"/>
          <p:cNvSpPr>
            <a:spLocks noChangeAspect="1" noChangeArrowheads="1"/>
          </p:cNvSpPr>
          <p:nvPr/>
        </p:nvSpPr>
        <p:spPr bwMode="auto">
          <a:xfrm>
            <a:off x="8162925" y="2784475"/>
            <a:ext cx="146050" cy="9683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>
              <a:latin typeface="Times New Roman" panose="02020603050405020304" pitchFamily="18" charset="0"/>
            </a:endParaRPr>
          </a:p>
        </p:txBody>
      </p:sp>
      <p:sp>
        <p:nvSpPr>
          <p:cNvPr id="34925" name="Text Box 135"/>
          <p:cNvSpPr txBox="1">
            <a:spLocks noChangeArrowheads="1"/>
          </p:cNvSpPr>
          <p:nvPr/>
        </p:nvSpPr>
        <p:spPr bwMode="auto">
          <a:xfrm>
            <a:off x="5105400" y="2287588"/>
            <a:ext cx="1201738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800" dirty="0">
                <a:latin typeface="Times New Roman" panose="02020603050405020304" pitchFamily="18" charset="0"/>
              </a:rPr>
              <a:t>Receivers</a:t>
            </a:r>
          </a:p>
        </p:txBody>
      </p:sp>
      <p:sp>
        <p:nvSpPr>
          <p:cNvPr id="34926" name="Text Box 136"/>
          <p:cNvSpPr txBox="1">
            <a:spLocks noChangeArrowheads="1"/>
          </p:cNvSpPr>
          <p:nvPr/>
        </p:nvSpPr>
        <p:spPr bwMode="auto">
          <a:xfrm>
            <a:off x="6413500" y="2116138"/>
            <a:ext cx="86677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800" dirty="0">
                <a:latin typeface="Times New Roman" panose="02020603050405020304" pitchFamily="18" charset="0"/>
              </a:rPr>
              <a:t>Source</a:t>
            </a:r>
          </a:p>
        </p:txBody>
      </p:sp>
      <p:sp>
        <p:nvSpPr>
          <p:cNvPr id="34927" name="Text Box 137"/>
          <p:cNvSpPr txBox="1">
            <a:spLocks noChangeArrowheads="1"/>
          </p:cNvSpPr>
          <p:nvPr/>
        </p:nvSpPr>
        <p:spPr bwMode="auto">
          <a:xfrm>
            <a:off x="7569200" y="2481263"/>
            <a:ext cx="1201738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800" dirty="0">
                <a:latin typeface="Times New Roman" panose="02020603050405020304" pitchFamily="18" charset="0"/>
              </a:rPr>
              <a:t>Receivers</a:t>
            </a:r>
          </a:p>
        </p:txBody>
      </p:sp>
      <p:sp>
        <p:nvSpPr>
          <p:cNvPr id="34928" name="AutoShape 138"/>
          <p:cNvSpPr>
            <a:spLocks noChangeArrowheads="1"/>
          </p:cNvSpPr>
          <p:nvPr/>
        </p:nvSpPr>
        <p:spPr bwMode="auto">
          <a:xfrm>
            <a:off x="6748463" y="2319338"/>
            <a:ext cx="166687" cy="192087"/>
          </a:xfrm>
          <a:prstGeom prst="downArrow">
            <a:avLst>
              <a:gd name="adj1" fmla="val 50000"/>
              <a:gd name="adj2" fmla="val 28810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>
              <a:latin typeface="Times New Roman" panose="02020603050405020304" pitchFamily="18" charset="0"/>
            </a:endParaRPr>
          </a:p>
        </p:txBody>
      </p:sp>
      <p:sp>
        <p:nvSpPr>
          <p:cNvPr id="34929" name="Rectangle 12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Elevation Correction</a:t>
            </a:r>
          </a:p>
        </p:txBody>
      </p:sp>
      <p:sp>
        <p:nvSpPr>
          <p:cNvPr id="34930" name="Rectangle 3"/>
          <p:cNvSpPr txBox="1">
            <a:spLocks noChangeArrowheads="1"/>
          </p:cNvSpPr>
          <p:nvPr/>
        </p:nvSpPr>
        <p:spPr bwMode="auto">
          <a:xfrm>
            <a:off x="385763" y="1589088"/>
            <a:ext cx="419735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5425" indent="-225425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95000"/>
              </a:lnSpc>
              <a:spcBef>
                <a:spcPct val="40000"/>
              </a:spcBef>
              <a:buFontTx/>
              <a:buChar char="•"/>
              <a:tabLst>
                <a:tab pos="396875" algn="l"/>
              </a:tabLst>
            </a:pPr>
            <a:r>
              <a:rPr lang="en-US" altLang="en-US" sz="2200" dirty="0"/>
              <a:t>After applying this time shift, </a:t>
            </a:r>
            <a:r>
              <a:rPr lang="en-US" altLang="en-US" sz="2200" dirty="0" smtClean="0"/>
              <a:t>	the </a:t>
            </a:r>
            <a:r>
              <a:rPr lang="en-US" altLang="en-US" sz="2200" dirty="0"/>
              <a:t>data appears as if it has </a:t>
            </a:r>
            <a:r>
              <a:rPr lang="en-US" altLang="en-US" sz="2200" dirty="0" smtClean="0"/>
              <a:t>	all </a:t>
            </a:r>
            <a:r>
              <a:rPr lang="en-US" altLang="en-US" sz="2200" dirty="0"/>
              <a:t>been recorded on the </a:t>
            </a:r>
            <a:r>
              <a:rPr lang="en-US" altLang="en-US" sz="2200" dirty="0" smtClean="0"/>
              <a:t>	seismic </a:t>
            </a:r>
            <a:r>
              <a:rPr lang="en-US" altLang="en-US" sz="2200" dirty="0"/>
              <a:t>reference </a:t>
            </a:r>
            <a:r>
              <a:rPr lang="en-US" altLang="en-US" sz="2200" dirty="0" smtClean="0"/>
              <a:t>datum.</a:t>
            </a:r>
            <a:endParaRPr lang="en-US" altLang="en-US" sz="2200" dirty="0"/>
          </a:p>
          <a:p>
            <a:pPr>
              <a:lnSpc>
                <a:spcPct val="95000"/>
              </a:lnSpc>
              <a:spcBef>
                <a:spcPct val="40000"/>
              </a:spcBef>
              <a:buFontTx/>
              <a:buChar char="•"/>
              <a:tabLst>
                <a:tab pos="396875" algn="l"/>
              </a:tabLst>
            </a:pPr>
            <a:r>
              <a:rPr lang="en-US" altLang="en-US" sz="2200" dirty="0"/>
              <a:t>This is referred to as a static </a:t>
            </a:r>
            <a:r>
              <a:rPr lang="en-US" altLang="en-US" sz="2200" dirty="0" smtClean="0"/>
              <a:t>	shift.</a:t>
            </a:r>
            <a:endParaRPr lang="en-US" altLang="en-US" sz="2200" dirty="0"/>
          </a:p>
          <a:p>
            <a:pPr>
              <a:lnSpc>
                <a:spcPct val="95000"/>
              </a:lnSpc>
              <a:spcBef>
                <a:spcPct val="40000"/>
              </a:spcBef>
              <a:buFontTx/>
              <a:buChar char="•"/>
              <a:tabLst>
                <a:tab pos="396875" algn="l"/>
              </a:tabLst>
            </a:pPr>
            <a:r>
              <a:rPr lang="en-US" altLang="en-US" sz="2200" dirty="0"/>
              <a:t>All the samples for each </a:t>
            </a:r>
            <a:r>
              <a:rPr lang="en-US" altLang="en-US" sz="2200" dirty="0" smtClean="0"/>
              <a:t>	individual </a:t>
            </a:r>
            <a:r>
              <a:rPr lang="en-US" altLang="en-US" sz="2200" dirty="0"/>
              <a:t>trace are moved </a:t>
            </a:r>
            <a:r>
              <a:rPr lang="en-US" altLang="en-US" sz="2200" dirty="0" smtClean="0"/>
              <a:t>	by </a:t>
            </a:r>
            <a:r>
              <a:rPr lang="en-US" altLang="en-US" sz="2200" dirty="0"/>
              <a:t>the same </a:t>
            </a:r>
            <a:r>
              <a:rPr lang="en-US" altLang="en-US" sz="2200" dirty="0" smtClean="0"/>
              <a:t>amount.</a:t>
            </a:r>
            <a:endParaRPr lang="en-US" altLang="en-US" sz="2200" dirty="0"/>
          </a:p>
        </p:txBody>
      </p:sp>
      <p:sp>
        <p:nvSpPr>
          <p:cNvPr id="34931" name="Text Box 10"/>
          <p:cNvSpPr txBox="1">
            <a:spLocks noChangeArrowheads="1"/>
          </p:cNvSpPr>
          <p:nvPr/>
        </p:nvSpPr>
        <p:spPr bwMode="auto">
          <a:xfrm>
            <a:off x="428625" y="1004888"/>
            <a:ext cx="4814888" cy="519112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2800" b="1" dirty="0">
                <a:solidFill>
                  <a:schemeClr val="bg1"/>
                </a:solidFill>
                <a:latin typeface="Lucida Sans" pitchFamily="34" charset="0"/>
              </a:rPr>
              <a:t>Seismic Reference Datum</a:t>
            </a:r>
          </a:p>
        </p:txBody>
      </p:sp>
      <p:sp>
        <p:nvSpPr>
          <p:cNvPr id="34932" name="Text Box 132"/>
          <p:cNvSpPr txBox="1">
            <a:spLocks noChangeArrowheads="1"/>
          </p:cNvSpPr>
          <p:nvPr/>
        </p:nvSpPr>
        <p:spPr bwMode="auto">
          <a:xfrm>
            <a:off x="5759450" y="5768169"/>
            <a:ext cx="216376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800" dirty="0">
                <a:solidFill>
                  <a:srgbClr val="FF0000"/>
                </a:solidFill>
                <a:latin typeface="Tahoma"/>
                <a:cs typeface="Tahoma"/>
              </a:rPr>
              <a:t> ‘Clean’ Hyperbolas</a:t>
            </a:r>
          </a:p>
        </p:txBody>
      </p:sp>
    </p:spTree>
    <p:extLst>
      <p:ext uri="{BB962C8B-B14F-4D97-AF65-F5344CB8AC3E}">
        <p14:creationId xmlns:p14="http://schemas.microsoft.com/office/powerpoint/2010/main" val="34458646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4" name="Text Box 3080"/>
          <p:cNvSpPr txBox="1">
            <a:spLocks noChangeArrowheads="1"/>
          </p:cNvSpPr>
          <p:nvPr/>
        </p:nvSpPr>
        <p:spPr bwMode="auto">
          <a:xfrm>
            <a:off x="228600" y="1981200"/>
            <a:ext cx="1993900" cy="222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en-US" sz="2000" b="1" dirty="0"/>
              <a:t>A time correction was applied to datum traces to a common reference </a:t>
            </a:r>
            <a:r>
              <a:rPr lang="en-US" altLang="en-US" sz="2000" b="1" dirty="0" smtClean="0"/>
              <a:t>elevation.</a:t>
            </a:r>
            <a:endParaRPr lang="en-US" altLang="en-US" sz="2000" b="1" dirty="0"/>
          </a:p>
        </p:txBody>
      </p:sp>
      <p:sp>
        <p:nvSpPr>
          <p:cNvPr id="35845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Static Correction</a:t>
            </a:r>
          </a:p>
        </p:txBody>
      </p:sp>
      <p:grpSp>
        <p:nvGrpSpPr>
          <p:cNvPr id="35846" name="Group 11"/>
          <p:cNvGrpSpPr>
            <a:grpSpLocks/>
          </p:cNvGrpSpPr>
          <p:nvPr/>
        </p:nvGrpSpPr>
        <p:grpSpPr bwMode="auto">
          <a:xfrm>
            <a:off x="2439988" y="1289050"/>
            <a:ext cx="6391275" cy="4922838"/>
            <a:chOff x="2018" y="727"/>
            <a:chExt cx="3375" cy="2921"/>
          </a:xfrm>
        </p:grpSpPr>
        <p:grpSp>
          <p:nvGrpSpPr>
            <p:cNvPr id="35851" name="Group 9"/>
            <p:cNvGrpSpPr>
              <a:grpSpLocks/>
            </p:cNvGrpSpPr>
            <p:nvPr/>
          </p:nvGrpSpPr>
          <p:grpSpPr bwMode="auto">
            <a:xfrm>
              <a:off x="2018" y="727"/>
              <a:ext cx="1603" cy="2921"/>
              <a:chOff x="2018" y="727"/>
              <a:chExt cx="1603" cy="2921"/>
            </a:xfrm>
          </p:grpSpPr>
          <p:pic>
            <p:nvPicPr>
              <p:cNvPr id="35853" name="Picture 3078" descr="A:\STATICS.GIF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378" r="55328"/>
              <a:stretch>
                <a:fillRect/>
              </a:stretch>
            </p:blipFill>
            <p:spPr bwMode="auto">
              <a:xfrm>
                <a:off x="2242" y="727"/>
                <a:ext cx="1379" cy="29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5854" name="Picture 3078" descr="A:\STATICS.GIF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6712" t="6378" r="45578"/>
              <a:stretch>
                <a:fillRect/>
              </a:stretch>
            </p:blipFill>
            <p:spPr bwMode="auto">
              <a:xfrm>
                <a:off x="2018" y="727"/>
                <a:ext cx="238" cy="29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35852" name="Picture 3078" descr="A:\STATICS.GIF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809" t="6378"/>
            <a:stretch>
              <a:fillRect/>
            </a:stretch>
          </p:blipFill>
          <p:spPr bwMode="auto">
            <a:xfrm>
              <a:off x="3751" y="727"/>
              <a:ext cx="1642" cy="29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5847" name="WordArt 12"/>
          <p:cNvSpPr>
            <a:spLocks noChangeArrowheads="1" noChangeShapeType="1" noTextEdit="1"/>
          </p:cNvSpPr>
          <p:nvPr/>
        </p:nvSpPr>
        <p:spPr bwMode="auto">
          <a:xfrm>
            <a:off x="3021013" y="5678488"/>
            <a:ext cx="1143000" cy="4191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b="1" kern="10" dirty="0">
                <a:ln w="9525">
                  <a:solidFill>
                    <a:srgbClr val="C00000"/>
                  </a:solidFill>
                  <a:round/>
                  <a:headEnd/>
                  <a:tailEnd/>
                </a:ln>
                <a:solidFill>
                  <a:srgbClr val="FFFF66"/>
                </a:solidFill>
                <a:latin typeface="Arial Black" panose="020B0A04020102020204" pitchFamily="34" charset="0"/>
              </a:rPr>
              <a:t>Before</a:t>
            </a:r>
          </a:p>
        </p:txBody>
      </p:sp>
      <p:sp>
        <p:nvSpPr>
          <p:cNvPr id="35848" name="WordArt 13"/>
          <p:cNvSpPr>
            <a:spLocks noChangeArrowheads="1" noChangeShapeType="1" noTextEdit="1"/>
          </p:cNvSpPr>
          <p:nvPr/>
        </p:nvSpPr>
        <p:spPr bwMode="auto">
          <a:xfrm>
            <a:off x="6394450" y="5678488"/>
            <a:ext cx="866775" cy="4191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b="1" kern="10" dirty="0">
                <a:ln w="9525">
                  <a:solidFill>
                    <a:srgbClr val="C00000"/>
                  </a:solidFill>
                  <a:round/>
                  <a:headEnd/>
                  <a:tailEnd/>
                </a:ln>
                <a:solidFill>
                  <a:srgbClr val="FFFF66"/>
                </a:solidFill>
                <a:latin typeface="Arial Black" panose="020B0A04020102020204" pitchFamily="34" charset="0"/>
              </a:rPr>
              <a:t>After</a:t>
            </a:r>
          </a:p>
        </p:txBody>
      </p:sp>
      <p:sp>
        <p:nvSpPr>
          <p:cNvPr id="35849" name="Text Box 14"/>
          <p:cNvSpPr txBox="1">
            <a:spLocks noChangeArrowheads="1"/>
          </p:cNvSpPr>
          <p:nvPr/>
        </p:nvSpPr>
        <p:spPr bwMode="auto">
          <a:xfrm>
            <a:off x="6266752" y="4849813"/>
            <a:ext cx="2569972" cy="369332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800" b="1" dirty="0">
                <a:solidFill>
                  <a:srgbClr val="F9FCC4"/>
                </a:solidFill>
                <a:latin typeface="Tahoma"/>
                <a:cs typeface="Tahoma"/>
              </a:rPr>
              <a:t>‘Cleaner’ Hyperbolas</a:t>
            </a:r>
          </a:p>
        </p:txBody>
      </p:sp>
      <p:sp>
        <p:nvSpPr>
          <p:cNvPr id="35850" name="Text Box 15"/>
          <p:cNvSpPr txBox="1">
            <a:spLocks noChangeArrowheads="1"/>
          </p:cNvSpPr>
          <p:nvPr/>
        </p:nvSpPr>
        <p:spPr bwMode="auto">
          <a:xfrm>
            <a:off x="2923119" y="4849813"/>
            <a:ext cx="2638951" cy="369332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800" b="1" dirty="0" smtClean="0">
                <a:solidFill>
                  <a:srgbClr val="F9FCC4"/>
                </a:solidFill>
                <a:latin typeface="Tahoma"/>
                <a:cs typeface="Tahoma"/>
              </a:rPr>
              <a:t>Distorted Hyperbolas</a:t>
            </a:r>
            <a:endParaRPr lang="en-US" altLang="en-US" sz="1800" b="1" dirty="0">
              <a:solidFill>
                <a:srgbClr val="F9FCC4"/>
              </a:solidFill>
              <a:latin typeface="Tahoma"/>
              <a:cs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42780275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6"/>
          <p:cNvSpPr txBox="1">
            <a:spLocks noChangeArrowheads="1"/>
          </p:cNvSpPr>
          <p:nvPr/>
        </p:nvSpPr>
        <p:spPr bwMode="auto">
          <a:xfrm>
            <a:off x="152400" y="1922463"/>
            <a:ext cx="5130800" cy="4249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95000"/>
              </a:lnSpc>
              <a:spcBef>
                <a:spcPct val="50000"/>
              </a:spcBef>
              <a:buSzPct val="75000"/>
              <a:buFont typeface="Webdings" panose="05030102010509060703" pitchFamily="18" charset="2"/>
              <a:buChar char="&lt;"/>
              <a:tabLst>
                <a:tab pos="573088" algn="l"/>
              </a:tabLst>
            </a:pPr>
            <a:r>
              <a:rPr lang="en-US" altLang="en-US" sz="2200" dirty="0">
                <a:latin typeface="Helvetica"/>
                <a:cs typeface="Helvetica"/>
              </a:rPr>
              <a:t>Seismic data acquisition and </a:t>
            </a:r>
            <a:r>
              <a:rPr lang="en-US" altLang="en-US" sz="2200" dirty="0" smtClean="0">
                <a:latin typeface="Helvetica"/>
                <a:cs typeface="Helvetica"/>
              </a:rPr>
              <a:t>	seismic </a:t>
            </a:r>
            <a:r>
              <a:rPr lang="en-US" altLang="en-US" sz="2200" dirty="0">
                <a:latin typeface="Helvetica"/>
                <a:cs typeface="Helvetica"/>
              </a:rPr>
              <a:t>data processing work </a:t>
            </a:r>
            <a:r>
              <a:rPr lang="en-US" altLang="en-US" sz="2200" dirty="0" smtClean="0">
                <a:latin typeface="Helvetica"/>
                <a:cs typeface="Helvetica"/>
              </a:rPr>
              <a:t>	together </a:t>
            </a:r>
            <a:r>
              <a:rPr lang="en-US" altLang="en-US" sz="2200" dirty="0">
                <a:latin typeface="Helvetica"/>
                <a:cs typeface="Helvetica"/>
              </a:rPr>
              <a:t>to produce the best </a:t>
            </a:r>
            <a:r>
              <a:rPr lang="en-US" altLang="en-US" sz="2200" dirty="0" smtClean="0">
                <a:latin typeface="Helvetica"/>
                <a:cs typeface="Helvetica"/>
              </a:rPr>
              <a:t>	earth image.</a:t>
            </a:r>
            <a:endParaRPr lang="en-US" altLang="en-US" sz="2200" dirty="0">
              <a:latin typeface="Helvetica"/>
              <a:cs typeface="Helvetica"/>
            </a:endParaRPr>
          </a:p>
          <a:p>
            <a:pPr>
              <a:lnSpc>
                <a:spcPct val="95000"/>
              </a:lnSpc>
              <a:spcBef>
                <a:spcPct val="50000"/>
              </a:spcBef>
              <a:buSzPct val="75000"/>
              <a:buFont typeface="Webdings" panose="05030102010509060703" pitchFamily="18" charset="2"/>
              <a:buChar char="&lt;"/>
              <a:tabLst>
                <a:tab pos="573088" algn="l"/>
              </a:tabLst>
            </a:pPr>
            <a:r>
              <a:rPr lang="en-US" altLang="en-US" sz="2200" dirty="0">
                <a:latin typeface="Helvetica"/>
                <a:cs typeface="Helvetica"/>
              </a:rPr>
              <a:t>Ideally, processed seismic data </a:t>
            </a:r>
            <a:r>
              <a:rPr lang="en-US" altLang="en-US" sz="2200" dirty="0" smtClean="0">
                <a:latin typeface="Helvetica"/>
                <a:cs typeface="Helvetica"/>
              </a:rPr>
              <a:t>	should </a:t>
            </a:r>
            <a:r>
              <a:rPr lang="en-US" altLang="en-US" sz="2200" dirty="0">
                <a:latin typeface="Helvetica"/>
                <a:cs typeface="Helvetica"/>
              </a:rPr>
              <a:t>represent the true earth </a:t>
            </a:r>
            <a:r>
              <a:rPr lang="en-US" altLang="en-US" sz="2200" dirty="0" smtClean="0">
                <a:latin typeface="Helvetica"/>
                <a:cs typeface="Helvetica"/>
              </a:rPr>
              <a:t>	response</a:t>
            </a:r>
            <a:r>
              <a:rPr lang="en-US" altLang="en-US" sz="2200" dirty="0">
                <a:latin typeface="Helvetica"/>
                <a:cs typeface="Helvetica"/>
              </a:rPr>
              <a:t>. In practice, the </a:t>
            </a:r>
            <a:r>
              <a:rPr lang="en-US" altLang="en-US" sz="2200" dirty="0" smtClean="0">
                <a:latin typeface="Helvetica"/>
                <a:cs typeface="Helvetica"/>
              </a:rPr>
              <a:t>	processed </a:t>
            </a:r>
            <a:r>
              <a:rPr lang="en-US" altLang="en-US" sz="2200" dirty="0">
                <a:latin typeface="Helvetica"/>
                <a:cs typeface="Helvetica"/>
              </a:rPr>
              <a:t>data will only be an </a:t>
            </a:r>
            <a:r>
              <a:rPr lang="en-US" altLang="en-US" sz="2200" dirty="0" smtClean="0">
                <a:latin typeface="Helvetica"/>
                <a:cs typeface="Helvetica"/>
              </a:rPr>
              <a:t>	approximation.</a:t>
            </a:r>
            <a:endParaRPr lang="en-US" altLang="en-US" sz="2200" dirty="0">
              <a:latin typeface="Helvetica"/>
              <a:cs typeface="Helvetica"/>
            </a:endParaRPr>
          </a:p>
          <a:p>
            <a:pPr>
              <a:lnSpc>
                <a:spcPct val="95000"/>
              </a:lnSpc>
              <a:spcBef>
                <a:spcPct val="50000"/>
              </a:spcBef>
              <a:buFont typeface="Webdings" panose="05030102010509060703" pitchFamily="18" charset="2"/>
              <a:buChar char="&lt;"/>
              <a:tabLst>
                <a:tab pos="573088" algn="l"/>
              </a:tabLst>
            </a:pPr>
            <a:r>
              <a:rPr lang="en-US" altLang="en-US" sz="2200" dirty="0">
                <a:latin typeface="Helvetica"/>
                <a:cs typeface="Helvetica"/>
              </a:rPr>
              <a:t>The image to the right shows a </a:t>
            </a:r>
            <a:r>
              <a:rPr lang="en-US" altLang="en-US" sz="2200" dirty="0" smtClean="0">
                <a:latin typeface="Helvetica"/>
                <a:cs typeface="Helvetica"/>
              </a:rPr>
              <a:t>	well </a:t>
            </a:r>
            <a:r>
              <a:rPr lang="en-US" altLang="en-US" sz="2200" dirty="0">
                <a:latin typeface="Helvetica"/>
                <a:cs typeface="Helvetica"/>
              </a:rPr>
              <a:t>processed, interpretable </a:t>
            </a:r>
            <a:r>
              <a:rPr lang="en-US" altLang="en-US" sz="2200" dirty="0" smtClean="0">
                <a:latin typeface="Helvetica"/>
                <a:cs typeface="Helvetica"/>
              </a:rPr>
              <a:t>	subsurface </a:t>
            </a:r>
            <a:r>
              <a:rPr lang="en-US" altLang="en-US" sz="2200" dirty="0">
                <a:latin typeface="Helvetica"/>
                <a:cs typeface="Helvetica"/>
              </a:rPr>
              <a:t>image.</a:t>
            </a:r>
          </a:p>
          <a:p>
            <a:pPr>
              <a:lnSpc>
                <a:spcPct val="95000"/>
              </a:lnSpc>
              <a:spcBef>
                <a:spcPct val="50000"/>
              </a:spcBef>
              <a:buFontTx/>
              <a:buChar char="•"/>
            </a:pPr>
            <a:endParaRPr lang="en-US" altLang="en-US" sz="2200" dirty="0">
              <a:latin typeface="Comic Sans MS" panose="030F0702030302020204" pitchFamily="66" charset="0"/>
            </a:endParaRPr>
          </a:p>
        </p:txBody>
      </p:sp>
      <p:sp>
        <p:nvSpPr>
          <p:cNvPr id="10245" name="Rectangle 7"/>
          <p:cNvSpPr>
            <a:spLocks noChangeArrowheads="1"/>
          </p:cNvSpPr>
          <p:nvPr/>
        </p:nvSpPr>
        <p:spPr bwMode="auto">
          <a:xfrm>
            <a:off x="300038" y="1128713"/>
            <a:ext cx="8216900" cy="45720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Font typeface="Webdings" panose="05030102010509060703" pitchFamily="18" charset="2"/>
              <a:buNone/>
            </a:pPr>
            <a:r>
              <a:rPr lang="en-US" altLang="en-US" b="1" dirty="0">
                <a:solidFill>
                  <a:schemeClr val="bg1"/>
                </a:solidFill>
                <a:latin typeface="Tahoma"/>
                <a:cs typeface="Tahoma"/>
              </a:rPr>
              <a:t>Obtain an accurate, interpretable subsurface image</a:t>
            </a:r>
          </a:p>
        </p:txBody>
      </p:sp>
      <p:sp>
        <p:nvSpPr>
          <p:cNvPr id="1024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Processing Objectives</a:t>
            </a:r>
          </a:p>
        </p:txBody>
      </p:sp>
      <p:grpSp>
        <p:nvGrpSpPr>
          <p:cNvPr id="10247" name="Group 5"/>
          <p:cNvGrpSpPr>
            <a:grpSpLocks/>
          </p:cNvGrpSpPr>
          <p:nvPr/>
        </p:nvGrpSpPr>
        <p:grpSpPr bwMode="auto">
          <a:xfrm>
            <a:off x="5478463" y="4787900"/>
            <a:ext cx="2949575" cy="433388"/>
            <a:chOff x="2572" y="3371"/>
            <a:chExt cx="1858" cy="273"/>
          </a:xfrm>
        </p:grpSpPr>
        <p:sp>
          <p:nvSpPr>
            <p:cNvPr id="10249" name="Rectangle 6"/>
            <p:cNvSpPr>
              <a:spLocks noChangeArrowheads="1"/>
            </p:cNvSpPr>
            <p:nvPr/>
          </p:nvSpPr>
          <p:spPr bwMode="auto">
            <a:xfrm>
              <a:off x="2665" y="3399"/>
              <a:ext cx="1672" cy="219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dirty="0"/>
            </a:p>
          </p:txBody>
        </p:sp>
        <p:sp>
          <p:nvSpPr>
            <p:cNvPr id="10250" name="Rectangle 7"/>
            <p:cNvSpPr>
              <a:spLocks noChangeArrowheads="1"/>
            </p:cNvSpPr>
            <p:nvPr/>
          </p:nvSpPr>
          <p:spPr bwMode="auto">
            <a:xfrm>
              <a:off x="2572" y="3371"/>
              <a:ext cx="1858" cy="2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marL="609600" indent="-609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20000"/>
                </a:spcBef>
              </a:pPr>
              <a:r>
                <a:rPr lang="en-US" altLang="en-US" sz="2000" b="1" dirty="0">
                  <a:latin typeface="Tahoma" panose="020B0604030504040204" pitchFamily="34" charset="0"/>
                </a:rPr>
                <a:t>Subsurface ‘Image’</a:t>
              </a:r>
            </a:p>
          </p:txBody>
        </p:sp>
      </p:grpSp>
      <p:pic>
        <p:nvPicPr>
          <p:cNvPr id="10248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88" t="2661" b="55537"/>
          <a:stretch>
            <a:fillRect/>
          </a:stretch>
        </p:blipFill>
        <p:spPr bwMode="auto">
          <a:xfrm>
            <a:off x="5138738" y="2490788"/>
            <a:ext cx="3627437" cy="2236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074986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8" name="Text Box 8"/>
          <p:cNvSpPr txBox="1">
            <a:spLocks noChangeArrowheads="1"/>
          </p:cNvSpPr>
          <p:nvPr/>
        </p:nvSpPr>
        <p:spPr bwMode="auto">
          <a:xfrm>
            <a:off x="228600" y="1981200"/>
            <a:ext cx="2160588" cy="222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en-US" sz="2000" b="1" dirty="0"/>
              <a:t>Removing shallow portions of traces that are dominated by direct arrivals and </a:t>
            </a:r>
            <a:r>
              <a:rPr lang="en-US" altLang="en-US" sz="2000" b="1" dirty="0" smtClean="0"/>
              <a:t>refractions. </a:t>
            </a:r>
            <a:endParaRPr lang="en-US" altLang="en-US" sz="2000" b="1" dirty="0"/>
          </a:p>
        </p:txBody>
      </p:sp>
      <p:sp>
        <p:nvSpPr>
          <p:cNvPr id="36869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Trace Muting</a:t>
            </a:r>
          </a:p>
        </p:txBody>
      </p:sp>
      <p:grpSp>
        <p:nvGrpSpPr>
          <p:cNvPr id="36870" name="Group 15"/>
          <p:cNvGrpSpPr>
            <a:grpSpLocks/>
          </p:cNvGrpSpPr>
          <p:nvPr/>
        </p:nvGrpSpPr>
        <p:grpSpPr bwMode="auto">
          <a:xfrm>
            <a:off x="2590800" y="1222375"/>
            <a:ext cx="6305550" cy="4805363"/>
            <a:chOff x="1802" y="770"/>
            <a:chExt cx="2848" cy="2621"/>
          </a:xfrm>
        </p:grpSpPr>
        <p:grpSp>
          <p:nvGrpSpPr>
            <p:cNvPr id="36871" name="Group 14"/>
            <p:cNvGrpSpPr>
              <a:grpSpLocks/>
            </p:cNvGrpSpPr>
            <p:nvPr/>
          </p:nvGrpSpPr>
          <p:grpSpPr bwMode="auto">
            <a:xfrm>
              <a:off x="1802" y="770"/>
              <a:ext cx="1366" cy="2621"/>
              <a:chOff x="1802" y="770"/>
              <a:chExt cx="1366" cy="2621"/>
            </a:xfrm>
          </p:grpSpPr>
          <p:pic>
            <p:nvPicPr>
              <p:cNvPr id="36875" name="Picture 7" descr="A:\MUTE.GIF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427" t="8778" r="60001" b="4405"/>
              <a:stretch>
                <a:fillRect/>
              </a:stretch>
            </p:blipFill>
            <p:spPr bwMode="auto">
              <a:xfrm>
                <a:off x="1802" y="770"/>
                <a:ext cx="1366" cy="26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36876" name="Group 15"/>
              <p:cNvGrpSpPr>
                <a:grpSpLocks/>
              </p:cNvGrpSpPr>
              <p:nvPr/>
            </p:nvGrpSpPr>
            <p:grpSpPr bwMode="auto">
              <a:xfrm>
                <a:off x="2076" y="1036"/>
                <a:ext cx="1004" cy="1152"/>
                <a:chOff x="4060" y="1036"/>
                <a:chExt cx="1004" cy="1152"/>
              </a:xfrm>
            </p:grpSpPr>
            <p:sp>
              <p:nvSpPr>
                <p:cNvPr id="36877" name="Freeform 12"/>
                <p:cNvSpPr>
                  <a:spLocks/>
                </p:cNvSpPr>
                <p:nvPr/>
              </p:nvSpPr>
              <p:spPr bwMode="auto">
                <a:xfrm>
                  <a:off x="4060" y="1044"/>
                  <a:ext cx="492" cy="1144"/>
                </a:xfrm>
                <a:custGeom>
                  <a:avLst/>
                  <a:gdLst>
                    <a:gd name="T0" fmla="*/ 492 w 492"/>
                    <a:gd name="T1" fmla="*/ 0 h 1144"/>
                    <a:gd name="T2" fmla="*/ 288 w 492"/>
                    <a:gd name="T3" fmla="*/ 668 h 1144"/>
                    <a:gd name="T4" fmla="*/ 0 w 492"/>
                    <a:gd name="T5" fmla="*/ 1144 h 1144"/>
                    <a:gd name="T6" fmla="*/ 0 60000 65536"/>
                    <a:gd name="T7" fmla="*/ 0 60000 65536"/>
                    <a:gd name="T8" fmla="*/ 0 60000 65536"/>
                    <a:gd name="T9" fmla="*/ 0 w 492"/>
                    <a:gd name="T10" fmla="*/ 0 h 1144"/>
                    <a:gd name="T11" fmla="*/ 492 w 492"/>
                    <a:gd name="T12" fmla="*/ 1144 h 1144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492" h="1144">
                      <a:moveTo>
                        <a:pt x="492" y="0"/>
                      </a:moveTo>
                      <a:lnTo>
                        <a:pt x="288" y="668"/>
                      </a:lnTo>
                      <a:lnTo>
                        <a:pt x="0" y="1144"/>
                      </a:lnTo>
                    </a:path>
                  </a:pathLst>
                </a:custGeom>
                <a:noFill/>
                <a:ln w="38100">
                  <a:solidFill>
                    <a:srgbClr val="FF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36878" name="Freeform 13"/>
                <p:cNvSpPr>
                  <a:spLocks/>
                </p:cNvSpPr>
                <p:nvPr/>
              </p:nvSpPr>
              <p:spPr bwMode="auto">
                <a:xfrm>
                  <a:off x="4560" y="1036"/>
                  <a:ext cx="504" cy="1148"/>
                </a:xfrm>
                <a:custGeom>
                  <a:avLst/>
                  <a:gdLst>
                    <a:gd name="T0" fmla="*/ 0 w 504"/>
                    <a:gd name="T1" fmla="*/ 0 h 1148"/>
                    <a:gd name="T2" fmla="*/ 216 w 504"/>
                    <a:gd name="T3" fmla="*/ 648 h 1148"/>
                    <a:gd name="T4" fmla="*/ 232 w 504"/>
                    <a:gd name="T5" fmla="*/ 668 h 1148"/>
                    <a:gd name="T6" fmla="*/ 504 w 504"/>
                    <a:gd name="T7" fmla="*/ 1148 h 114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504"/>
                    <a:gd name="T13" fmla="*/ 0 h 1148"/>
                    <a:gd name="T14" fmla="*/ 504 w 504"/>
                    <a:gd name="T15" fmla="*/ 1148 h 114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504" h="1148">
                      <a:moveTo>
                        <a:pt x="0" y="0"/>
                      </a:moveTo>
                      <a:lnTo>
                        <a:pt x="216" y="648"/>
                      </a:lnTo>
                      <a:lnTo>
                        <a:pt x="232" y="668"/>
                      </a:lnTo>
                      <a:lnTo>
                        <a:pt x="504" y="1148"/>
                      </a:lnTo>
                    </a:path>
                  </a:pathLst>
                </a:custGeom>
                <a:noFill/>
                <a:ln w="38100">
                  <a:solidFill>
                    <a:srgbClr val="FF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36872" name="Group 13"/>
            <p:cNvGrpSpPr>
              <a:grpSpLocks/>
            </p:cNvGrpSpPr>
            <p:nvPr/>
          </p:nvGrpSpPr>
          <p:grpSpPr bwMode="auto">
            <a:xfrm>
              <a:off x="3303" y="772"/>
              <a:ext cx="1347" cy="2603"/>
              <a:chOff x="3303" y="772"/>
              <a:chExt cx="1347" cy="2603"/>
            </a:xfrm>
          </p:grpSpPr>
          <p:pic>
            <p:nvPicPr>
              <p:cNvPr id="36873" name="Picture 7" descr="A:\MUTE.GIF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5807" t="9706" r="9114" b="4074"/>
              <a:stretch>
                <a:fillRect/>
              </a:stretch>
            </p:blipFill>
            <p:spPr bwMode="auto">
              <a:xfrm>
                <a:off x="3303" y="772"/>
                <a:ext cx="1347" cy="26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6874" name="Rectangle 12"/>
              <p:cNvSpPr>
                <a:spLocks noChangeArrowheads="1"/>
              </p:cNvSpPr>
              <p:nvPr/>
            </p:nvSpPr>
            <p:spPr bwMode="auto">
              <a:xfrm>
                <a:off x="3372" y="789"/>
                <a:ext cx="1248" cy="5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endParaRPr lang="en-US" altLang="en-US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16324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2" name="Text Box 12"/>
          <p:cNvSpPr txBox="1">
            <a:spLocks noChangeArrowheads="1"/>
          </p:cNvSpPr>
          <p:nvPr/>
        </p:nvSpPr>
        <p:spPr bwMode="auto">
          <a:xfrm>
            <a:off x="388938" y="1649413"/>
            <a:ext cx="8015287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5425" indent="-225425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200" dirty="0"/>
              <a:t>Wavelet shaping to improve recognition and resolution of reflected </a:t>
            </a:r>
            <a:r>
              <a:rPr lang="en-US" altLang="en-US" sz="2200" dirty="0" smtClean="0"/>
              <a:t>events.</a:t>
            </a:r>
            <a:endParaRPr lang="en-US" altLang="en-US" sz="2200" dirty="0"/>
          </a:p>
        </p:txBody>
      </p:sp>
      <p:sp>
        <p:nvSpPr>
          <p:cNvPr id="37893" name="Rectangle 1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Removing the Wavelet Shape</a:t>
            </a:r>
          </a:p>
        </p:txBody>
      </p:sp>
      <p:sp>
        <p:nvSpPr>
          <p:cNvPr id="37894" name="Text Box 13"/>
          <p:cNvSpPr txBox="1">
            <a:spLocks noChangeArrowheads="1"/>
          </p:cNvSpPr>
          <p:nvPr/>
        </p:nvSpPr>
        <p:spPr bwMode="auto">
          <a:xfrm>
            <a:off x="327025" y="1073150"/>
            <a:ext cx="2832100" cy="519113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2800" b="1" dirty="0">
                <a:solidFill>
                  <a:schemeClr val="bg1"/>
                </a:solidFill>
                <a:latin typeface="Lucida Sans" pitchFamily="34" charset="0"/>
              </a:rPr>
              <a:t>Deconvolution</a:t>
            </a:r>
          </a:p>
        </p:txBody>
      </p:sp>
      <p:sp>
        <p:nvSpPr>
          <p:cNvPr id="37895" name="WordArt 15"/>
          <p:cNvSpPr>
            <a:spLocks noChangeArrowheads="1" noChangeShapeType="1" noTextEdit="1"/>
          </p:cNvSpPr>
          <p:nvPr/>
        </p:nvSpPr>
        <p:spPr bwMode="auto">
          <a:xfrm>
            <a:off x="5160963" y="2544763"/>
            <a:ext cx="2209800" cy="2778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b="1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9FCC4"/>
                </a:solidFill>
                <a:latin typeface="Arial Black" panose="020B0A04020102020204" pitchFamily="34" charset="0"/>
              </a:rPr>
              <a:t>After Decon</a:t>
            </a:r>
          </a:p>
        </p:txBody>
      </p:sp>
      <p:sp>
        <p:nvSpPr>
          <p:cNvPr id="37896" name="WordArt 18"/>
          <p:cNvSpPr>
            <a:spLocks noChangeArrowheads="1" noChangeShapeType="1" noTextEdit="1"/>
          </p:cNvSpPr>
          <p:nvPr/>
        </p:nvSpPr>
        <p:spPr bwMode="auto">
          <a:xfrm>
            <a:off x="1217613" y="2560638"/>
            <a:ext cx="2209800" cy="2778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b="1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9FCC4"/>
                </a:solidFill>
                <a:latin typeface="Arial Black" panose="020B0A04020102020204" pitchFamily="34" charset="0"/>
              </a:rPr>
              <a:t>Before Decon</a:t>
            </a:r>
          </a:p>
        </p:txBody>
      </p:sp>
      <p:grpSp>
        <p:nvGrpSpPr>
          <p:cNvPr id="37897" name="Group 19"/>
          <p:cNvGrpSpPr>
            <a:grpSpLocks/>
          </p:cNvGrpSpPr>
          <p:nvPr/>
        </p:nvGrpSpPr>
        <p:grpSpPr bwMode="auto">
          <a:xfrm>
            <a:off x="0" y="2965450"/>
            <a:ext cx="8818563" cy="3475038"/>
            <a:chOff x="0" y="1770"/>
            <a:chExt cx="5555" cy="2247"/>
          </a:xfrm>
        </p:grpSpPr>
        <p:pic>
          <p:nvPicPr>
            <p:cNvPr id="37898" name="Picture 7" descr="A:\DECBF.GIF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7" y="1773"/>
              <a:ext cx="2268" cy="21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37899" name="Group 20"/>
            <p:cNvGrpSpPr>
              <a:grpSpLocks/>
            </p:cNvGrpSpPr>
            <p:nvPr/>
          </p:nvGrpSpPr>
          <p:grpSpPr bwMode="auto">
            <a:xfrm>
              <a:off x="3251" y="1770"/>
              <a:ext cx="2304" cy="2247"/>
              <a:chOff x="3178" y="1770"/>
              <a:chExt cx="2304" cy="2247"/>
            </a:xfrm>
          </p:grpSpPr>
          <p:pic>
            <p:nvPicPr>
              <p:cNvPr id="37903" name="Picture 8" descr="A:\DECAF.GIF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698"/>
              <a:stretch>
                <a:fillRect/>
              </a:stretch>
            </p:blipFill>
            <p:spPr bwMode="auto">
              <a:xfrm>
                <a:off x="3178" y="1770"/>
                <a:ext cx="2304" cy="21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37904" name="Group 11"/>
              <p:cNvGrpSpPr>
                <a:grpSpLocks/>
              </p:cNvGrpSpPr>
              <p:nvPr/>
            </p:nvGrpSpPr>
            <p:grpSpPr bwMode="auto">
              <a:xfrm>
                <a:off x="3216" y="3393"/>
                <a:ext cx="2016" cy="624"/>
                <a:chOff x="3216" y="2688"/>
                <a:chExt cx="2016" cy="624"/>
              </a:xfrm>
            </p:grpSpPr>
            <p:sp>
              <p:nvSpPr>
                <p:cNvPr id="37905" name="Oval 9"/>
                <p:cNvSpPr>
                  <a:spLocks noChangeArrowheads="1"/>
                </p:cNvSpPr>
                <p:nvPr/>
              </p:nvSpPr>
              <p:spPr bwMode="auto">
                <a:xfrm>
                  <a:off x="4368" y="2784"/>
                  <a:ext cx="864" cy="528"/>
                </a:xfrm>
                <a:prstGeom prst="ellipse">
                  <a:avLst/>
                </a:prstGeom>
                <a:noFill/>
                <a:ln w="38100">
                  <a:solidFill>
                    <a:srgbClr val="FF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endParaRPr lang="en-US" altLang="en-US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37906" name="Oval 10"/>
                <p:cNvSpPr>
                  <a:spLocks noChangeArrowheads="1"/>
                </p:cNvSpPr>
                <p:nvPr/>
              </p:nvSpPr>
              <p:spPr bwMode="auto">
                <a:xfrm>
                  <a:off x="3216" y="2688"/>
                  <a:ext cx="720" cy="528"/>
                </a:xfrm>
                <a:prstGeom prst="ellipse">
                  <a:avLst/>
                </a:prstGeom>
                <a:noFill/>
                <a:ln w="38100">
                  <a:solidFill>
                    <a:srgbClr val="FF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endParaRPr lang="en-US" altLang="en-US" dirty="0">
                    <a:latin typeface="Times New Roman" panose="02020603050405020304" pitchFamily="18" charset="0"/>
                  </a:endParaRPr>
                </a:p>
              </p:txBody>
            </p:sp>
          </p:grpSp>
        </p:grpSp>
        <p:sp>
          <p:nvSpPr>
            <p:cNvPr id="37900" name="Text Box 19"/>
            <p:cNvSpPr txBox="1">
              <a:spLocks noChangeArrowheads="1"/>
            </p:cNvSpPr>
            <p:nvPr/>
          </p:nvSpPr>
          <p:spPr bwMode="auto">
            <a:xfrm>
              <a:off x="0" y="2559"/>
              <a:ext cx="769" cy="2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dirty="0"/>
                <a:t>Ringing</a:t>
              </a:r>
            </a:p>
          </p:txBody>
        </p:sp>
        <p:sp>
          <p:nvSpPr>
            <p:cNvPr id="37901" name="Freeform 21"/>
            <p:cNvSpPr>
              <a:spLocks/>
            </p:cNvSpPr>
            <p:nvPr/>
          </p:nvSpPr>
          <p:spPr bwMode="auto">
            <a:xfrm>
              <a:off x="269" y="2861"/>
              <a:ext cx="518" cy="876"/>
            </a:xfrm>
            <a:custGeom>
              <a:avLst/>
              <a:gdLst>
                <a:gd name="T0" fmla="*/ 518 w 518"/>
                <a:gd name="T1" fmla="*/ 870 h 425"/>
                <a:gd name="T2" fmla="*/ 144 w 518"/>
                <a:gd name="T3" fmla="*/ 732 h 425"/>
                <a:gd name="T4" fmla="*/ 0 w 518"/>
                <a:gd name="T5" fmla="*/ 0 h 425"/>
                <a:gd name="T6" fmla="*/ 0 60000 65536"/>
                <a:gd name="T7" fmla="*/ 0 60000 65536"/>
                <a:gd name="T8" fmla="*/ 0 60000 65536"/>
                <a:gd name="T9" fmla="*/ 0 w 518"/>
                <a:gd name="T10" fmla="*/ 0 h 425"/>
                <a:gd name="T11" fmla="*/ 518 w 518"/>
                <a:gd name="T12" fmla="*/ 425 h 42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18" h="425">
                  <a:moveTo>
                    <a:pt x="518" y="422"/>
                  </a:moveTo>
                  <a:cubicBezTo>
                    <a:pt x="374" y="423"/>
                    <a:pt x="230" y="425"/>
                    <a:pt x="144" y="355"/>
                  </a:cubicBezTo>
                  <a:cubicBezTo>
                    <a:pt x="58" y="285"/>
                    <a:pt x="29" y="142"/>
                    <a:pt x="0" y="0"/>
                  </a:cubicBezTo>
                </a:path>
              </a:pathLst>
            </a:custGeom>
            <a:noFill/>
            <a:ln w="57150">
              <a:solidFill>
                <a:srgbClr val="FF0000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7902" name="Freeform 22"/>
            <p:cNvSpPr>
              <a:spLocks/>
            </p:cNvSpPr>
            <p:nvPr/>
          </p:nvSpPr>
          <p:spPr bwMode="auto">
            <a:xfrm>
              <a:off x="509" y="2860"/>
              <a:ext cx="1871" cy="810"/>
            </a:xfrm>
            <a:custGeom>
              <a:avLst/>
              <a:gdLst>
                <a:gd name="T0" fmla="*/ 1871 w 518"/>
                <a:gd name="T1" fmla="*/ 804 h 425"/>
                <a:gd name="T2" fmla="*/ 520 w 518"/>
                <a:gd name="T3" fmla="*/ 677 h 425"/>
                <a:gd name="T4" fmla="*/ 0 w 518"/>
                <a:gd name="T5" fmla="*/ 0 h 425"/>
                <a:gd name="T6" fmla="*/ 0 60000 65536"/>
                <a:gd name="T7" fmla="*/ 0 60000 65536"/>
                <a:gd name="T8" fmla="*/ 0 60000 65536"/>
                <a:gd name="T9" fmla="*/ 0 w 518"/>
                <a:gd name="T10" fmla="*/ 0 h 425"/>
                <a:gd name="T11" fmla="*/ 518 w 518"/>
                <a:gd name="T12" fmla="*/ 425 h 42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18" h="425">
                  <a:moveTo>
                    <a:pt x="518" y="422"/>
                  </a:moveTo>
                  <a:cubicBezTo>
                    <a:pt x="374" y="423"/>
                    <a:pt x="230" y="425"/>
                    <a:pt x="144" y="355"/>
                  </a:cubicBezTo>
                  <a:cubicBezTo>
                    <a:pt x="58" y="285"/>
                    <a:pt x="29" y="142"/>
                    <a:pt x="0" y="0"/>
                  </a:cubicBezTo>
                </a:path>
              </a:pathLst>
            </a:custGeom>
            <a:noFill/>
            <a:ln w="57150">
              <a:solidFill>
                <a:srgbClr val="FF0000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8120349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2"/>
          <p:cNvSpPr>
            <a:spLocks noChangeArrowheads="1"/>
          </p:cNvSpPr>
          <p:nvPr/>
        </p:nvSpPr>
        <p:spPr bwMode="auto">
          <a:xfrm>
            <a:off x="457200" y="990600"/>
            <a:ext cx="8218488" cy="484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0"/>
          <a:lstStyle>
            <a:lvl1pPr marL="457200" indent="-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20000"/>
              </a:spcBef>
              <a:buFont typeface="CommonBullets" pitchFamily="34" charset="2"/>
              <a:buNone/>
            </a:pPr>
            <a:r>
              <a:rPr lang="en-US" altLang="en-US" dirty="0">
                <a:solidFill>
                  <a:schemeClr val="tx2"/>
                </a:solidFill>
                <a:latin typeface="Tahoma" panose="020B0604030504040204" pitchFamily="34" charset="0"/>
              </a:rPr>
              <a:t>      </a:t>
            </a:r>
          </a:p>
        </p:txBody>
      </p:sp>
      <p:graphicFrame>
        <p:nvGraphicFramePr>
          <p:cNvPr id="2050" name="Object 3"/>
          <p:cNvGraphicFramePr>
            <a:graphicFrameLocks noChangeAspect="1"/>
          </p:cNvGraphicFramePr>
          <p:nvPr/>
        </p:nvGraphicFramePr>
        <p:xfrm>
          <a:off x="5473700" y="1047750"/>
          <a:ext cx="3552825" cy="1290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31" name="Slide" r:id="rId4" imgW="4389438" imgH="3292475" progId="PowerPoint.Slide.8">
                  <p:embed/>
                </p:oleObj>
              </mc:Choice>
              <mc:Fallback>
                <p:oleObj name="Slide" r:id="rId4" imgW="4389438" imgH="3292475" progId="PowerPoint.Slide.8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10416" t="19440" r="52080" b="60265"/>
                      <a:stretch>
                        <a:fillRect/>
                      </a:stretch>
                    </p:blipFill>
                    <p:spPr bwMode="auto">
                      <a:xfrm>
                        <a:off x="5473700" y="1047750"/>
                        <a:ext cx="3552825" cy="1290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2857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7" name="Text Box 4"/>
          <p:cNvSpPr txBox="1">
            <a:spLocks noChangeArrowheads="1"/>
          </p:cNvSpPr>
          <p:nvPr/>
        </p:nvSpPr>
        <p:spPr bwMode="auto">
          <a:xfrm>
            <a:off x="5813425" y="2263775"/>
            <a:ext cx="262546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800" b="1" dirty="0">
                <a:solidFill>
                  <a:srgbClr val="C00000"/>
                </a:solidFill>
              </a:rPr>
              <a:t>Water Bottom Multiple</a:t>
            </a:r>
          </a:p>
        </p:txBody>
      </p:sp>
      <p:sp>
        <p:nvSpPr>
          <p:cNvPr id="2058" name="Text Box 5"/>
          <p:cNvSpPr txBox="1">
            <a:spLocks noChangeArrowheads="1"/>
          </p:cNvSpPr>
          <p:nvPr/>
        </p:nvSpPr>
        <p:spPr bwMode="auto">
          <a:xfrm>
            <a:off x="5953125" y="4159250"/>
            <a:ext cx="237757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800" b="1" dirty="0">
                <a:solidFill>
                  <a:srgbClr val="C00000"/>
                </a:solidFill>
              </a:rPr>
              <a:t>Subsurface Multiple</a:t>
            </a:r>
          </a:p>
        </p:txBody>
      </p:sp>
      <p:graphicFrame>
        <p:nvGraphicFramePr>
          <p:cNvPr id="2051" name="Object 6"/>
          <p:cNvGraphicFramePr>
            <a:graphicFrameLocks noChangeAspect="1"/>
          </p:cNvGraphicFramePr>
          <p:nvPr/>
        </p:nvGraphicFramePr>
        <p:xfrm>
          <a:off x="5457825" y="2843213"/>
          <a:ext cx="3551238" cy="1338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32" name="Slide" r:id="rId6" imgW="4389438" imgH="3292475" progId="PowerPoint.Slide.8">
                  <p:embed/>
                </p:oleObj>
              </mc:Choice>
              <mc:Fallback>
                <p:oleObj name="Slide" r:id="rId6" imgW="4389438" imgH="3292475" progId="PowerPoint.Slide.8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49995" t="19440" r="10416" b="60265"/>
                      <a:stretch>
                        <a:fillRect/>
                      </a:stretch>
                    </p:blipFill>
                    <p:spPr bwMode="auto">
                      <a:xfrm>
                        <a:off x="5457825" y="2843213"/>
                        <a:ext cx="3551238" cy="13382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2857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9" name="Text Box 7"/>
          <p:cNvSpPr txBox="1">
            <a:spLocks noChangeArrowheads="1"/>
          </p:cNvSpPr>
          <p:nvPr/>
        </p:nvSpPr>
        <p:spPr bwMode="auto">
          <a:xfrm>
            <a:off x="6186488" y="6143625"/>
            <a:ext cx="195438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800" b="1" dirty="0">
                <a:solidFill>
                  <a:srgbClr val="C00000"/>
                </a:solidFill>
              </a:rPr>
              <a:t>Peg-leg Multiple</a:t>
            </a:r>
          </a:p>
        </p:txBody>
      </p:sp>
      <p:graphicFrame>
        <p:nvGraphicFramePr>
          <p:cNvPr id="2052" name="Object 8"/>
          <p:cNvGraphicFramePr>
            <a:graphicFrameLocks noChangeAspect="1"/>
          </p:cNvGraphicFramePr>
          <p:nvPr/>
        </p:nvGraphicFramePr>
        <p:xfrm>
          <a:off x="5719763" y="4830763"/>
          <a:ext cx="3286125" cy="1233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33" name="Slide" r:id="rId7" imgW="4389438" imgH="3292475" progId="PowerPoint.Slide.8">
                  <p:embed/>
                </p:oleObj>
              </mc:Choice>
              <mc:Fallback>
                <p:oleObj name="Slide" r:id="rId7" imgW="4389438" imgH="3292475" progId="PowerPoint.Slide.8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21873" t="52766" r="52080" b="28604"/>
                      <a:stretch>
                        <a:fillRect/>
                      </a:stretch>
                    </p:blipFill>
                    <p:spPr bwMode="auto">
                      <a:xfrm>
                        <a:off x="5719763" y="4830763"/>
                        <a:ext cx="3286125" cy="12334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2857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3" name="Object 9"/>
          <p:cNvGraphicFramePr>
            <a:graphicFrameLocks noChangeAspect="1"/>
          </p:cNvGraphicFramePr>
          <p:nvPr/>
        </p:nvGraphicFramePr>
        <p:xfrm>
          <a:off x="5454650" y="4829175"/>
          <a:ext cx="269875" cy="1235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34" name="Slide" r:id="rId8" imgW="4389438" imgH="3292475" progId="PowerPoint.Slide.8">
                  <p:embed/>
                </p:oleObj>
              </mc:Choice>
              <mc:Fallback>
                <p:oleObj name="Slide" r:id="rId8" imgW="4389438" imgH="3292475" progId="PowerPoint.Slide.8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49995" t="19440" r="48962" b="60265"/>
                      <a:stretch>
                        <a:fillRect/>
                      </a:stretch>
                    </p:blipFill>
                    <p:spPr bwMode="auto">
                      <a:xfrm>
                        <a:off x="5454650" y="4829175"/>
                        <a:ext cx="269875" cy="1235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2857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60" name="Text Box 10"/>
          <p:cNvSpPr txBox="1">
            <a:spLocks noChangeArrowheads="1"/>
          </p:cNvSpPr>
          <p:nvPr/>
        </p:nvSpPr>
        <p:spPr bwMode="auto">
          <a:xfrm>
            <a:off x="190500" y="1246188"/>
            <a:ext cx="4913313" cy="42657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tabLst>
                <a:tab pos="344488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346075" indent="-231775">
              <a:tabLst>
                <a:tab pos="344488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682625" indent="-222250">
              <a:tabLst>
                <a:tab pos="344488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344488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344488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44488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44488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44488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44488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30000"/>
              </a:spcBef>
            </a:pPr>
            <a:r>
              <a:rPr lang="en-US" altLang="en-US" b="1" dirty="0"/>
              <a:t>Multiples</a:t>
            </a:r>
            <a:r>
              <a:rPr lang="en-US" altLang="en-US" dirty="0"/>
              <a:t>: Seismic energy </a:t>
            </a:r>
            <a:r>
              <a:rPr lang="en-US" altLang="en-US" dirty="0" smtClean="0"/>
              <a:t>that</a:t>
            </a:r>
            <a:r>
              <a:rPr lang="en-US" altLang="en-US" dirty="0"/>
              <a:t>	has been reflected more than 	</a:t>
            </a:r>
            <a:r>
              <a:rPr lang="en-US" altLang="en-US" dirty="0" smtClean="0"/>
              <a:t>once.</a:t>
            </a:r>
            <a:r>
              <a:rPr lang="en-US" altLang="en-US" dirty="0"/>
              <a:t/>
            </a:r>
            <a:br>
              <a:rPr lang="en-US" altLang="en-US" dirty="0"/>
            </a:br>
            <a:endParaRPr lang="en-US" altLang="en-US" sz="1800" dirty="0"/>
          </a:p>
          <a:p>
            <a:pPr lvl="1">
              <a:spcBef>
                <a:spcPct val="30000"/>
              </a:spcBef>
              <a:buSzPct val="90000"/>
            </a:pPr>
            <a:r>
              <a:rPr lang="en-US" altLang="en-US" dirty="0"/>
              <a:t>Multiple removal steps are often applied several times, especially in areas with strong </a:t>
            </a:r>
            <a:r>
              <a:rPr lang="en-US" altLang="en-US" dirty="0" smtClean="0"/>
              <a:t>multiples.</a:t>
            </a:r>
            <a:endParaRPr lang="en-US" altLang="en-US" dirty="0"/>
          </a:p>
          <a:p>
            <a:pPr lvl="1">
              <a:spcBef>
                <a:spcPct val="30000"/>
              </a:spcBef>
              <a:buSzPct val="90000"/>
            </a:pPr>
            <a:endParaRPr lang="en-US" altLang="en-US" sz="800" dirty="0"/>
          </a:p>
          <a:p>
            <a:pPr lvl="2">
              <a:spcBef>
                <a:spcPct val="30000"/>
              </a:spcBef>
              <a:buSzPct val="90000"/>
              <a:buFont typeface="Wingdings" panose="05000000000000000000" pitchFamily="2" charset="2"/>
              <a:buChar char="Ø"/>
            </a:pPr>
            <a:r>
              <a:rPr lang="en-US" altLang="en-US" dirty="0"/>
              <a:t> A “peel the onion” </a:t>
            </a:r>
            <a:r>
              <a:rPr lang="en-US" altLang="en-US" dirty="0" smtClean="0"/>
              <a:t>approach.</a:t>
            </a:r>
            <a:endParaRPr lang="en-US" altLang="en-US" dirty="0"/>
          </a:p>
          <a:p>
            <a:pPr lvl="2">
              <a:spcBef>
                <a:spcPct val="30000"/>
              </a:spcBef>
              <a:buSzPct val="90000"/>
              <a:buFont typeface="Wingdings" panose="05000000000000000000" pitchFamily="2" charset="2"/>
              <a:buNone/>
            </a:pPr>
            <a:endParaRPr lang="en-US" altLang="en-US" sz="400" dirty="0"/>
          </a:p>
          <a:p>
            <a:pPr lvl="2">
              <a:spcBef>
                <a:spcPct val="30000"/>
              </a:spcBef>
              <a:buSzPct val="90000"/>
              <a:buFont typeface="Wingdings" panose="05000000000000000000" pitchFamily="2" charset="2"/>
              <a:buChar char="Ø"/>
            </a:pPr>
            <a:r>
              <a:rPr lang="en-US" altLang="en-US" dirty="0"/>
              <a:t> Pre-Stack and Post-Stack migration </a:t>
            </a:r>
            <a:r>
              <a:rPr lang="en-US" altLang="en-US" dirty="0" smtClean="0"/>
              <a:t>steps.</a:t>
            </a:r>
            <a:endParaRPr lang="en-US" altLang="en-US" dirty="0"/>
          </a:p>
        </p:txBody>
      </p:sp>
      <p:sp>
        <p:nvSpPr>
          <p:cNvPr id="2061" name="Rectangle 1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Multiple Removal</a:t>
            </a:r>
          </a:p>
        </p:txBody>
      </p:sp>
    </p:spTree>
    <p:extLst>
      <p:ext uri="{BB962C8B-B14F-4D97-AF65-F5344CB8AC3E}">
        <p14:creationId xmlns:p14="http://schemas.microsoft.com/office/powerpoint/2010/main" val="8801308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916" name="Group 12"/>
          <p:cNvGrpSpPr>
            <a:grpSpLocks/>
          </p:cNvGrpSpPr>
          <p:nvPr/>
        </p:nvGrpSpPr>
        <p:grpSpPr bwMode="auto">
          <a:xfrm>
            <a:off x="838200" y="1185863"/>
            <a:ext cx="3011488" cy="4995862"/>
            <a:chOff x="528" y="537"/>
            <a:chExt cx="1897" cy="3147"/>
          </a:xfrm>
        </p:grpSpPr>
        <p:sp>
          <p:nvSpPr>
            <p:cNvPr id="38926" name="Text Box 4"/>
            <p:cNvSpPr txBox="1">
              <a:spLocks noChangeArrowheads="1"/>
            </p:cNvSpPr>
            <p:nvPr/>
          </p:nvSpPr>
          <p:spPr bwMode="auto">
            <a:xfrm>
              <a:off x="528" y="537"/>
              <a:ext cx="1897" cy="5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b="1" dirty="0"/>
                <a:t>Reflections on a CMP Stack</a:t>
              </a:r>
            </a:p>
          </p:txBody>
        </p:sp>
        <p:pic>
          <p:nvPicPr>
            <p:cNvPr id="38927" name="Picture 8" descr="A:\TRAJ.GIF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7" y="1112"/>
              <a:ext cx="1359" cy="25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8917" name="Rectangle 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Velocity Analysis</a:t>
            </a:r>
          </a:p>
        </p:txBody>
      </p:sp>
      <p:grpSp>
        <p:nvGrpSpPr>
          <p:cNvPr id="38918" name="Group 11"/>
          <p:cNvGrpSpPr>
            <a:grpSpLocks/>
          </p:cNvGrpSpPr>
          <p:nvPr/>
        </p:nvGrpSpPr>
        <p:grpSpPr bwMode="auto">
          <a:xfrm>
            <a:off x="5075238" y="1185863"/>
            <a:ext cx="3806825" cy="4948237"/>
            <a:chOff x="3197" y="539"/>
            <a:chExt cx="2398" cy="3117"/>
          </a:xfrm>
        </p:grpSpPr>
        <p:sp>
          <p:nvSpPr>
            <p:cNvPr id="38923" name="Text Box 5"/>
            <p:cNvSpPr txBox="1">
              <a:spLocks noChangeArrowheads="1"/>
            </p:cNvSpPr>
            <p:nvPr/>
          </p:nvSpPr>
          <p:spPr bwMode="auto">
            <a:xfrm>
              <a:off x="3243" y="539"/>
              <a:ext cx="1967" cy="5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b="1" dirty="0"/>
                <a:t>Velocity Semblance Diagram</a:t>
              </a:r>
            </a:p>
          </p:txBody>
        </p:sp>
        <p:pic>
          <p:nvPicPr>
            <p:cNvPr id="38924" name="Picture 9" descr="A:\VSPECT.GIF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97" y="1112"/>
              <a:ext cx="2058" cy="2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8925" name="Text Box 10"/>
            <p:cNvSpPr txBox="1">
              <a:spLocks noChangeArrowheads="1"/>
            </p:cNvSpPr>
            <p:nvPr/>
          </p:nvSpPr>
          <p:spPr bwMode="auto">
            <a:xfrm>
              <a:off x="4054" y="1534"/>
              <a:ext cx="1541" cy="460"/>
            </a:xfrm>
            <a:prstGeom prst="rect">
              <a:avLst/>
            </a:prstGeom>
            <a:solidFill>
              <a:srgbClr val="F9FC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400" b="1" dirty="0"/>
                <a:t>Used to determine the velocity function that best flattens the gathers</a:t>
              </a:r>
            </a:p>
          </p:txBody>
        </p:sp>
      </p:grpSp>
      <p:sp>
        <p:nvSpPr>
          <p:cNvPr id="38919" name="Text Box 13"/>
          <p:cNvSpPr txBox="1">
            <a:spLocks noChangeArrowheads="1"/>
          </p:cNvSpPr>
          <p:nvPr/>
        </p:nvSpPr>
        <p:spPr bwMode="auto">
          <a:xfrm rot="-5400000">
            <a:off x="4156630" y="3900587"/>
            <a:ext cx="141493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400" b="1" dirty="0">
                <a:latin typeface="Lucida Sans" pitchFamily="34" charset="0"/>
              </a:rPr>
              <a:t>Two-Way Time</a:t>
            </a:r>
          </a:p>
        </p:txBody>
      </p:sp>
      <p:sp>
        <p:nvSpPr>
          <p:cNvPr id="38920" name="Text Box 14"/>
          <p:cNvSpPr txBox="1">
            <a:spLocks noChangeArrowheads="1"/>
          </p:cNvSpPr>
          <p:nvPr/>
        </p:nvSpPr>
        <p:spPr bwMode="auto">
          <a:xfrm>
            <a:off x="6151563" y="6145213"/>
            <a:ext cx="86087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400" b="1" dirty="0">
                <a:latin typeface="Lucida Sans" pitchFamily="34" charset="0"/>
              </a:rPr>
              <a:t>Velocity</a:t>
            </a:r>
          </a:p>
        </p:txBody>
      </p:sp>
      <p:sp>
        <p:nvSpPr>
          <p:cNvPr id="38921" name="Text Box 15"/>
          <p:cNvSpPr txBox="1">
            <a:spLocks noChangeArrowheads="1"/>
          </p:cNvSpPr>
          <p:nvPr/>
        </p:nvSpPr>
        <p:spPr bwMode="auto">
          <a:xfrm>
            <a:off x="7091363" y="3998913"/>
            <a:ext cx="1363662" cy="942975"/>
          </a:xfrm>
          <a:prstGeom prst="rect">
            <a:avLst/>
          </a:prstGeom>
          <a:solidFill>
            <a:srgbClr val="FFFFFF"/>
          </a:solidFill>
          <a:ln>
            <a:noFill/>
          </a:ln>
          <a:extLst/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400" b="1" dirty="0">
                <a:solidFill>
                  <a:srgbClr val="FF0000"/>
                </a:solidFill>
                <a:latin typeface="Lucida Sans" pitchFamily="34" charset="0"/>
              </a:rPr>
              <a:t>Values that indicate the degree of ‘flatness’</a:t>
            </a:r>
          </a:p>
        </p:txBody>
      </p:sp>
      <p:sp>
        <p:nvSpPr>
          <p:cNvPr id="38922" name="Freeform 16"/>
          <p:cNvSpPr>
            <a:spLocks/>
          </p:cNvSpPr>
          <p:nvPr/>
        </p:nvSpPr>
        <p:spPr bwMode="auto">
          <a:xfrm>
            <a:off x="6642100" y="5053013"/>
            <a:ext cx="881063" cy="404812"/>
          </a:xfrm>
          <a:custGeom>
            <a:avLst/>
            <a:gdLst>
              <a:gd name="T0" fmla="*/ 0 w 555"/>
              <a:gd name="T1" fmla="*/ 0 h 255"/>
              <a:gd name="T2" fmla="*/ 303 w 555"/>
              <a:gd name="T3" fmla="*/ 253 h 255"/>
              <a:gd name="T4" fmla="*/ 555 w 555"/>
              <a:gd name="T5" fmla="*/ 10 h 255"/>
              <a:gd name="T6" fmla="*/ 0 60000 65536"/>
              <a:gd name="T7" fmla="*/ 0 60000 65536"/>
              <a:gd name="T8" fmla="*/ 0 60000 65536"/>
              <a:gd name="T9" fmla="*/ 0 w 555"/>
              <a:gd name="T10" fmla="*/ 0 h 255"/>
              <a:gd name="T11" fmla="*/ 555 w 555"/>
              <a:gd name="T12" fmla="*/ 255 h 25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555" h="255">
                <a:moveTo>
                  <a:pt x="0" y="0"/>
                </a:moveTo>
                <a:cubicBezTo>
                  <a:pt x="105" y="125"/>
                  <a:pt x="211" y="251"/>
                  <a:pt x="303" y="253"/>
                </a:cubicBezTo>
                <a:cubicBezTo>
                  <a:pt x="395" y="255"/>
                  <a:pt x="475" y="132"/>
                  <a:pt x="555" y="10"/>
                </a:cubicBezTo>
              </a:path>
            </a:pathLst>
          </a:custGeom>
          <a:noFill/>
          <a:ln w="38100" cmpd="sng">
            <a:solidFill>
              <a:srgbClr val="FF0000"/>
            </a:solidFill>
            <a:round/>
            <a:headEnd type="triangl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26096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940" name="Group 21"/>
          <p:cNvGrpSpPr>
            <a:grpSpLocks/>
          </p:cNvGrpSpPr>
          <p:nvPr/>
        </p:nvGrpSpPr>
        <p:grpSpPr bwMode="auto">
          <a:xfrm>
            <a:off x="5060950" y="1446213"/>
            <a:ext cx="2990850" cy="4389437"/>
            <a:chOff x="1776" y="576"/>
            <a:chExt cx="2374" cy="3072"/>
          </a:xfrm>
        </p:grpSpPr>
        <p:pic>
          <p:nvPicPr>
            <p:cNvPr id="39954" name="Picture 1033" descr="A:\NMOCHK.GIF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76" y="576"/>
              <a:ext cx="2374" cy="3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9955" name="Line 1038"/>
            <p:cNvSpPr>
              <a:spLocks noChangeShapeType="1"/>
            </p:cNvSpPr>
            <p:nvPr/>
          </p:nvSpPr>
          <p:spPr bwMode="auto">
            <a:xfrm>
              <a:off x="2400" y="624"/>
              <a:ext cx="1728" cy="216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</p:grpSp>
      <p:pic>
        <p:nvPicPr>
          <p:cNvPr id="39941" name="Picture 7" descr="T:\semblanc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0" t="7619" r="12735" b="6699"/>
          <a:stretch>
            <a:fillRect/>
          </a:stretch>
        </p:blipFill>
        <p:spPr bwMode="auto">
          <a:xfrm>
            <a:off x="274638" y="1473200"/>
            <a:ext cx="3783012" cy="4284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2" name="Text Box 9"/>
          <p:cNvSpPr txBox="1">
            <a:spLocks noChangeArrowheads="1"/>
          </p:cNvSpPr>
          <p:nvPr/>
        </p:nvSpPr>
        <p:spPr bwMode="auto">
          <a:xfrm>
            <a:off x="1270000" y="977900"/>
            <a:ext cx="17938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b="1" dirty="0"/>
              <a:t>Semblance</a:t>
            </a:r>
          </a:p>
        </p:txBody>
      </p:sp>
      <p:sp>
        <p:nvSpPr>
          <p:cNvPr id="39943" name="Text Box 10"/>
          <p:cNvSpPr txBox="1">
            <a:spLocks noChangeArrowheads="1"/>
          </p:cNvSpPr>
          <p:nvPr/>
        </p:nvSpPr>
        <p:spPr bwMode="auto">
          <a:xfrm>
            <a:off x="6272213" y="977900"/>
            <a:ext cx="11668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b="1" dirty="0"/>
              <a:t>Gather</a:t>
            </a:r>
          </a:p>
        </p:txBody>
      </p:sp>
      <p:sp>
        <p:nvSpPr>
          <p:cNvPr id="39944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Velocity Segregation of Multiples</a:t>
            </a:r>
          </a:p>
        </p:txBody>
      </p:sp>
      <p:sp>
        <p:nvSpPr>
          <p:cNvPr id="39945" name="Freeform 10"/>
          <p:cNvSpPr>
            <a:spLocks/>
          </p:cNvSpPr>
          <p:nvPr/>
        </p:nvSpPr>
        <p:spPr bwMode="auto">
          <a:xfrm>
            <a:off x="6111875" y="4992688"/>
            <a:ext cx="806450" cy="595312"/>
          </a:xfrm>
          <a:custGeom>
            <a:avLst/>
            <a:gdLst>
              <a:gd name="T0" fmla="*/ 806450 w 1238"/>
              <a:gd name="T1" fmla="*/ 0 h 1267"/>
              <a:gd name="T2" fmla="*/ 487257 w 1238"/>
              <a:gd name="T3" fmla="*/ 297421 h 1267"/>
              <a:gd name="T4" fmla="*/ 0 w 1238"/>
              <a:gd name="T5" fmla="*/ 595312 h 1267"/>
              <a:gd name="T6" fmla="*/ 0 60000 65536"/>
              <a:gd name="T7" fmla="*/ 0 60000 65536"/>
              <a:gd name="T8" fmla="*/ 0 60000 65536"/>
              <a:gd name="T9" fmla="*/ 0 w 1238"/>
              <a:gd name="T10" fmla="*/ 0 h 1267"/>
              <a:gd name="T11" fmla="*/ 1238 w 1238"/>
              <a:gd name="T12" fmla="*/ 1267 h 126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238" h="1267">
                <a:moveTo>
                  <a:pt x="1238" y="0"/>
                </a:moveTo>
                <a:cubicBezTo>
                  <a:pt x="1096" y="211"/>
                  <a:pt x="954" y="422"/>
                  <a:pt x="748" y="633"/>
                </a:cubicBezTo>
                <a:cubicBezTo>
                  <a:pt x="542" y="844"/>
                  <a:pt x="271" y="1055"/>
                  <a:pt x="0" y="1267"/>
                </a:cubicBezTo>
              </a:path>
            </a:pathLst>
          </a:custGeom>
          <a:noFill/>
          <a:ln w="57150">
            <a:solidFill>
              <a:srgbClr val="FF0000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9946" name="Text Box 9"/>
          <p:cNvSpPr txBox="1">
            <a:spLocks noChangeArrowheads="1"/>
          </p:cNvSpPr>
          <p:nvPr/>
        </p:nvSpPr>
        <p:spPr bwMode="auto">
          <a:xfrm>
            <a:off x="4656138" y="5399088"/>
            <a:ext cx="1487488" cy="646331"/>
          </a:xfrm>
          <a:prstGeom prst="rect">
            <a:avLst/>
          </a:prstGeom>
          <a:solidFill>
            <a:srgbClr val="F9FC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800" dirty="0"/>
              <a:t>Energy from </a:t>
            </a:r>
            <a:r>
              <a:rPr lang="en-US" altLang="en-US" sz="1800" dirty="0" smtClean="0"/>
              <a:t>Multiples</a:t>
            </a:r>
            <a:endParaRPr lang="en-US" altLang="en-US" sz="1800" dirty="0"/>
          </a:p>
        </p:txBody>
      </p:sp>
      <p:sp>
        <p:nvSpPr>
          <p:cNvPr id="39947" name="Freeform 14"/>
          <p:cNvSpPr>
            <a:spLocks/>
          </p:cNvSpPr>
          <p:nvPr/>
        </p:nvSpPr>
        <p:spPr bwMode="auto">
          <a:xfrm>
            <a:off x="1006475" y="3195638"/>
            <a:ext cx="425450" cy="1036637"/>
          </a:xfrm>
          <a:custGeom>
            <a:avLst/>
            <a:gdLst>
              <a:gd name="T0" fmla="*/ 0 w 268"/>
              <a:gd name="T1" fmla="*/ 0 h 653"/>
              <a:gd name="T2" fmla="*/ 273050 w 268"/>
              <a:gd name="T3" fmla="*/ 609600 h 653"/>
              <a:gd name="T4" fmla="*/ 425450 w 268"/>
              <a:gd name="T5" fmla="*/ 1036637 h 653"/>
              <a:gd name="T6" fmla="*/ 0 60000 65536"/>
              <a:gd name="T7" fmla="*/ 0 60000 65536"/>
              <a:gd name="T8" fmla="*/ 0 60000 65536"/>
              <a:gd name="T9" fmla="*/ 0 w 268"/>
              <a:gd name="T10" fmla="*/ 0 h 653"/>
              <a:gd name="T11" fmla="*/ 268 w 268"/>
              <a:gd name="T12" fmla="*/ 653 h 65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68" h="653">
                <a:moveTo>
                  <a:pt x="0" y="0"/>
                </a:moveTo>
                <a:cubicBezTo>
                  <a:pt x="63" y="137"/>
                  <a:pt x="127" y="275"/>
                  <a:pt x="172" y="384"/>
                </a:cubicBezTo>
                <a:cubicBezTo>
                  <a:pt x="217" y="493"/>
                  <a:pt x="242" y="573"/>
                  <a:pt x="268" y="653"/>
                </a:cubicBezTo>
              </a:path>
            </a:pathLst>
          </a:custGeom>
          <a:noFill/>
          <a:ln w="57150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9948" name="Freeform 15"/>
          <p:cNvSpPr>
            <a:spLocks/>
          </p:cNvSpPr>
          <p:nvPr/>
        </p:nvSpPr>
        <p:spPr bwMode="auto">
          <a:xfrm>
            <a:off x="1016000" y="4157663"/>
            <a:ext cx="425450" cy="1036637"/>
          </a:xfrm>
          <a:custGeom>
            <a:avLst/>
            <a:gdLst>
              <a:gd name="T0" fmla="*/ 0 w 268"/>
              <a:gd name="T1" fmla="*/ 0 h 653"/>
              <a:gd name="T2" fmla="*/ 273050 w 268"/>
              <a:gd name="T3" fmla="*/ 609600 h 653"/>
              <a:gd name="T4" fmla="*/ 425450 w 268"/>
              <a:gd name="T5" fmla="*/ 1036637 h 653"/>
              <a:gd name="T6" fmla="*/ 0 60000 65536"/>
              <a:gd name="T7" fmla="*/ 0 60000 65536"/>
              <a:gd name="T8" fmla="*/ 0 60000 65536"/>
              <a:gd name="T9" fmla="*/ 0 w 268"/>
              <a:gd name="T10" fmla="*/ 0 h 653"/>
              <a:gd name="T11" fmla="*/ 268 w 268"/>
              <a:gd name="T12" fmla="*/ 653 h 65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68" h="653">
                <a:moveTo>
                  <a:pt x="0" y="0"/>
                </a:moveTo>
                <a:cubicBezTo>
                  <a:pt x="63" y="137"/>
                  <a:pt x="127" y="275"/>
                  <a:pt x="172" y="384"/>
                </a:cubicBezTo>
                <a:cubicBezTo>
                  <a:pt x="217" y="493"/>
                  <a:pt x="242" y="573"/>
                  <a:pt x="268" y="653"/>
                </a:cubicBezTo>
              </a:path>
            </a:pathLst>
          </a:custGeom>
          <a:noFill/>
          <a:ln w="57150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9949" name="Freeform 16"/>
          <p:cNvSpPr>
            <a:spLocks/>
          </p:cNvSpPr>
          <p:nvPr/>
        </p:nvSpPr>
        <p:spPr bwMode="auto">
          <a:xfrm>
            <a:off x="177800" y="3789363"/>
            <a:ext cx="935038" cy="1646237"/>
          </a:xfrm>
          <a:custGeom>
            <a:avLst/>
            <a:gdLst>
              <a:gd name="T0" fmla="*/ 935038 w 589"/>
              <a:gd name="T1" fmla="*/ 0 h 1037"/>
              <a:gd name="T2" fmla="*/ 447675 w 589"/>
              <a:gd name="T3" fmla="*/ 228600 h 1037"/>
              <a:gd name="T4" fmla="*/ 66675 w 589"/>
              <a:gd name="T5" fmla="*/ 487362 h 1037"/>
              <a:gd name="T6" fmla="*/ 50800 w 589"/>
              <a:gd name="T7" fmla="*/ 823912 h 1037"/>
              <a:gd name="T8" fmla="*/ 325438 w 589"/>
              <a:gd name="T9" fmla="*/ 1173162 h 1037"/>
              <a:gd name="T10" fmla="*/ 523875 w 589"/>
              <a:gd name="T11" fmla="*/ 1646237 h 103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89"/>
              <a:gd name="T19" fmla="*/ 0 h 1037"/>
              <a:gd name="T20" fmla="*/ 589 w 589"/>
              <a:gd name="T21" fmla="*/ 1037 h 103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89" h="1037">
                <a:moveTo>
                  <a:pt x="589" y="0"/>
                </a:moveTo>
                <a:cubicBezTo>
                  <a:pt x="481" y="46"/>
                  <a:pt x="373" y="93"/>
                  <a:pt x="282" y="144"/>
                </a:cubicBezTo>
                <a:cubicBezTo>
                  <a:pt x="191" y="195"/>
                  <a:pt x="84" y="245"/>
                  <a:pt x="42" y="307"/>
                </a:cubicBezTo>
                <a:cubicBezTo>
                  <a:pt x="0" y="369"/>
                  <a:pt x="5" y="447"/>
                  <a:pt x="32" y="519"/>
                </a:cubicBezTo>
                <a:cubicBezTo>
                  <a:pt x="59" y="591"/>
                  <a:pt x="155" y="653"/>
                  <a:pt x="205" y="739"/>
                </a:cubicBezTo>
                <a:cubicBezTo>
                  <a:pt x="255" y="825"/>
                  <a:pt x="292" y="931"/>
                  <a:pt x="330" y="1037"/>
                </a:cubicBezTo>
              </a:path>
            </a:pathLst>
          </a:custGeom>
          <a:noFill/>
          <a:ln w="57150">
            <a:solidFill>
              <a:srgbClr val="FF0000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9950" name="Freeform 17"/>
          <p:cNvSpPr>
            <a:spLocks/>
          </p:cNvSpPr>
          <p:nvPr/>
        </p:nvSpPr>
        <p:spPr bwMode="auto">
          <a:xfrm>
            <a:off x="171450" y="4735513"/>
            <a:ext cx="935038" cy="1173162"/>
          </a:xfrm>
          <a:custGeom>
            <a:avLst/>
            <a:gdLst>
              <a:gd name="T0" fmla="*/ 935038 w 589"/>
              <a:gd name="T1" fmla="*/ 0 h 1037"/>
              <a:gd name="T2" fmla="*/ 447675 w 589"/>
              <a:gd name="T3" fmla="*/ 162908 h 1037"/>
              <a:gd name="T4" fmla="*/ 66675 w 589"/>
              <a:gd name="T5" fmla="*/ 347310 h 1037"/>
              <a:gd name="T6" fmla="*/ 50800 w 589"/>
              <a:gd name="T7" fmla="*/ 587147 h 1037"/>
              <a:gd name="T8" fmla="*/ 325438 w 589"/>
              <a:gd name="T9" fmla="*/ 836033 h 1037"/>
              <a:gd name="T10" fmla="*/ 523875 w 589"/>
              <a:gd name="T11" fmla="*/ 1173162 h 103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89"/>
              <a:gd name="T19" fmla="*/ 0 h 1037"/>
              <a:gd name="T20" fmla="*/ 589 w 589"/>
              <a:gd name="T21" fmla="*/ 1037 h 103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89" h="1037">
                <a:moveTo>
                  <a:pt x="589" y="0"/>
                </a:moveTo>
                <a:cubicBezTo>
                  <a:pt x="481" y="46"/>
                  <a:pt x="373" y="93"/>
                  <a:pt x="282" y="144"/>
                </a:cubicBezTo>
                <a:cubicBezTo>
                  <a:pt x="191" y="195"/>
                  <a:pt x="84" y="245"/>
                  <a:pt x="42" y="307"/>
                </a:cubicBezTo>
                <a:cubicBezTo>
                  <a:pt x="0" y="369"/>
                  <a:pt x="5" y="447"/>
                  <a:pt x="32" y="519"/>
                </a:cubicBezTo>
                <a:cubicBezTo>
                  <a:pt x="59" y="591"/>
                  <a:pt x="155" y="653"/>
                  <a:pt x="205" y="739"/>
                </a:cubicBezTo>
                <a:cubicBezTo>
                  <a:pt x="255" y="825"/>
                  <a:pt x="292" y="931"/>
                  <a:pt x="330" y="1037"/>
                </a:cubicBezTo>
              </a:path>
            </a:pathLst>
          </a:custGeom>
          <a:noFill/>
          <a:ln w="57150">
            <a:solidFill>
              <a:srgbClr val="FF0000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9951" name="Text Box 13"/>
          <p:cNvSpPr txBox="1">
            <a:spLocks noChangeArrowheads="1"/>
          </p:cNvSpPr>
          <p:nvPr/>
        </p:nvSpPr>
        <p:spPr bwMode="auto">
          <a:xfrm>
            <a:off x="524196" y="5368925"/>
            <a:ext cx="1480873" cy="646331"/>
          </a:xfrm>
          <a:prstGeom prst="rect">
            <a:avLst/>
          </a:prstGeom>
          <a:solidFill>
            <a:srgbClr val="F9FC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800" dirty="0"/>
              <a:t>Energy from Multiples</a:t>
            </a:r>
          </a:p>
        </p:txBody>
      </p:sp>
      <p:sp>
        <p:nvSpPr>
          <p:cNvPr id="39952" name="Freeform 23"/>
          <p:cNvSpPr>
            <a:spLocks/>
          </p:cNvSpPr>
          <p:nvPr/>
        </p:nvSpPr>
        <p:spPr bwMode="auto">
          <a:xfrm>
            <a:off x="5897563" y="1524000"/>
            <a:ext cx="2149475" cy="3108325"/>
          </a:xfrm>
          <a:custGeom>
            <a:avLst/>
            <a:gdLst>
              <a:gd name="T0" fmla="*/ 0 w 1354"/>
              <a:gd name="T1" fmla="*/ 0 h 1958"/>
              <a:gd name="T2" fmla="*/ 2149475 w 1354"/>
              <a:gd name="T3" fmla="*/ 0 h 1958"/>
              <a:gd name="T4" fmla="*/ 2149475 w 1354"/>
              <a:gd name="T5" fmla="*/ 3108325 h 1958"/>
              <a:gd name="T6" fmla="*/ 0 60000 65536"/>
              <a:gd name="T7" fmla="*/ 0 60000 65536"/>
              <a:gd name="T8" fmla="*/ 0 60000 65536"/>
              <a:gd name="T9" fmla="*/ 0 w 1354"/>
              <a:gd name="T10" fmla="*/ 0 h 1958"/>
              <a:gd name="T11" fmla="*/ 1354 w 1354"/>
              <a:gd name="T12" fmla="*/ 1958 h 195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354" h="1958">
                <a:moveTo>
                  <a:pt x="0" y="0"/>
                </a:moveTo>
                <a:lnTo>
                  <a:pt x="1354" y="0"/>
                </a:lnTo>
                <a:lnTo>
                  <a:pt x="1354" y="1958"/>
                </a:lnTo>
              </a:path>
            </a:pathLst>
          </a:custGeom>
          <a:solidFill>
            <a:srgbClr val="FFFF00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9953" name="Text Box 22"/>
          <p:cNvSpPr txBox="1">
            <a:spLocks noChangeArrowheads="1"/>
          </p:cNvSpPr>
          <p:nvPr/>
        </p:nvSpPr>
        <p:spPr bwMode="auto">
          <a:xfrm>
            <a:off x="7153275" y="1795463"/>
            <a:ext cx="1303338" cy="457200"/>
          </a:xfrm>
          <a:prstGeom prst="rect">
            <a:avLst/>
          </a:prstGeom>
          <a:solidFill>
            <a:srgbClr val="F9FC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dirty="0"/>
              <a:t>Muted</a:t>
            </a:r>
          </a:p>
        </p:txBody>
      </p:sp>
      <p:sp>
        <p:nvSpPr>
          <p:cNvPr id="2" name="Freeform 1"/>
          <p:cNvSpPr/>
          <p:nvPr/>
        </p:nvSpPr>
        <p:spPr bwMode="auto">
          <a:xfrm>
            <a:off x="977900" y="1879600"/>
            <a:ext cx="1220857" cy="2755900"/>
          </a:xfrm>
          <a:custGeom>
            <a:avLst/>
            <a:gdLst>
              <a:gd name="connsiteX0" fmla="*/ 0 w 1220857"/>
              <a:gd name="connsiteY0" fmla="*/ 0 h 2755900"/>
              <a:gd name="connsiteX1" fmla="*/ 127000 w 1220857"/>
              <a:gd name="connsiteY1" fmla="*/ 139700 h 2755900"/>
              <a:gd name="connsiteX2" fmla="*/ 387350 w 1220857"/>
              <a:gd name="connsiteY2" fmla="*/ 520700 h 2755900"/>
              <a:gd name="connsiteX3" fmla="*/ 463550 w 1220857"/>
              <a:gd name="connsiteY3" fmla="*/ 685800 h 2755900"/>
              <a:gd name="connsiteX4" fmla="*/ 520700 w 1220857"/>
              <a:gd name="connsiteY4" fmla="*/ 1123950 h 2755900"/>
              <a:gd name="connsiteX5" fmla="*/ 723900 w 1220857"/>
              <a:gd name="connsiteY5" fmla="*/ 1511300 h 2755900"/>
              <a:gd name="connsiteX6" fmla="*/ 1073150 w 1220857"/>
              <a:gd name="connsiteY6" fmla="*/ 2355850 h 2755900"/>
              <a:gd name="connsiteX7" fmla="*/ 1200150 w 1220857"/>
              <a:gd name="connsiteY7" fmla="*/ 2686050 h 2755900"/>
              <a:gd name="connsiteX8" fmla="*/ 1219200 w 1220857"/>
              <a:gd name="connsiteY8" fmla="*/ 2755900 h 2755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0857" h="2755900">
                <a:moveTo>
                  <a:pt x="0" y="0"/>
                </a:moveTo>
                <a:cubicBezTo>
                  <a:pt x="31221" y="26458"/>
                  <a:pt x="62442" y="52917"/>
                  <a:pt x="127000" y="139700"/>
                </a:cubicBezTo>
                <a:cubicBezTo>
                  <a:pt x="191558" y="226483"/>
                  <a:pt x="331258" y="429683"/>
                  <a:pt x="387350" y="520700"/>
                </a:cubicBezTo>
                <a:cubicBezTo>
                  <a:pt x="443442" y="611717"/>
                  <a:pt x="441325" y="585258"/>
                  <a:pt x="463550" y="685800"/>
                </a:cubicBezTo>
                <a:cubicBezTo>
                  <a:pt x="485775" y="786342"/>
                  <a:pt x="477308" y="986367"/>
                  <a:pt x="520700" y="1123950"/>
                </a:cubicBezTo>
                <a:cubicBezTo>
                  <a:pt x="564092" y="1261533"/>
                  <a:pt x="631825" y="1305983"/>
                  <a:pt x="723900" y="1511300"/>
                </a:cubicBezTo>
                <a:cubicBezTo>
                  <a:pt x="815975" y="1716617"/>
                  <a:pt x="993775" y="2160058"/>
                  <a:pt x="1073150" y="2355850"/>
                </a:cubicBezTo>
                <a:cubicBezTo>
                  <a:pt x="1152525" y="2551642"/>
                  <a:pt x="1175808" y="2619375"/>
                  <a:pt x="1200150" y="2686050"/>
                </a:cubicBezTo>
                <a:cubicBezTo>
                  <a:pt x="1224492" y="2752725"/>
                  <a:pt x="1221846" y="2754312"/>
                  <a:pt x="1219200" y="2755900"/>
                </a:cubicBezTo>
              </a:path>
            </a:pathLst>
          </a:custGeom>
          <a:noFill/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" name="Freeform 2"/>
          <p:cNvSpPr/>
          <p:nvPr/>
        </p:nvSpPr>
        <p:spPr bwMode="auto">
          <a:xfrm>
            <a:off x="2197100" y="4603750"/>
            <a:ext cx="158750" cy="908050"/>
          </a:xfrm>
          <a:custGeom>
            <a:avLst/>
            <a:gdLst>
              <a:gd name="connsiteX0" fmla="*/ 158750 w 158750"/>
              <a:gd name="connsiteY0" fmla="*/ 908050 h 908050"/>
              <a:gd name="connsiteX1" fmla="*/ 50800 w 158750"/>
              <a:gd name="connsiteY1" fmla="*/ 317500 h 908050"/>
              <a:gd name="connsiteX2" fmla="*/ 0 w 158750"/>
              <a:gd name="connsiteY2" fmla="*/ 0 h 908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8750" h="908050">
                <a:moveTo>
                  <a:pt x="158750" y="908050"/>
                </a:moveTo>
                <a:cubicBezTo>
                  <a:pt x="118004" y="688446"/>
                  <a:pt x="77258" y="468842"/>
                  <a:pt x="50800" y="317500"/>
                </a:cubicBezTo>
                <a:cubicBezTo>
                  <a:pt x="24342" y="166158"/>
                  <a:pt x="12171" y="83079"/>
                  <a:pt x="0" y="0"/>
                </a:cubicBezTo>
              </a:path>
            </a:pathLst>
          </a:custGeom>
          <a:noFill/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38229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4" name="Rectangle 4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 altLang="en-US" dirty="0" smtClean="0"/>
              <a:t>Normal Moveout (NMO) Corrected Gather</a:t>
            </a:r>
          </a:p>
        </p:txBody>
      </p:sp>
      <p:pic>
        <p:nvPicPr>
          <p:cNvPr id="40965" name="Picture 8" descr="T:\gathers.jpg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4" t="8569" r="4529" b="5222"/>
          <a:stretch>
            <a:fillRect/>
          </a:stretch>
        </p:blipFill>
        <p:spPr bwMode="auto">
          <a:xfrm>
            <a:off x="558800" y="1152525"/>
            <a:ext cx="6562725" cy="5246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6" name="Text Box 7"/>
          <p:cNvSpPr txBox="1">
            <a:spLocks noChangeArrowheads="1"/>
          </p:cNvSpPr>
          <p:nvPr/>
        </p:nvSpPr>
        <p:spPr bwMode="auto">
          <a:xfrm>
            <a:off x="4900612" y="4260850"/>
            <a:ext cx="3947252" cy="1920875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8925" indent="-288925">
              <a:tabLst>
                <a:tab pos="579438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579438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579438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579438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579438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79438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79438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79438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79438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FontTx/>
              <a:buChar char="•"/>
              <a:tabLst>
                <a:tab pos="461963" algn="l"/>
              </a:tabLst>
            </a:pPr>
            <a:r>
              <a:rPr lang="en-US" altLang="en-US" sz="2000" dirty="0">
                <a:solidFill>
                  <a:schemeClr val="bg1"/>
                </a:solidFill>
              </a:rPr>
              <a:t>What happens to the </a:t>
            </a:r>
            <a:r>
              <a:rPr lang="en-US" altLang="en-US" sz="2000" dirty="0" smtClean="0">
                <a:solidFill>
                  <a:schemeClr val="bg1"/>
                </a:solidFill>
              </a:rPr>
              <a:t>energy 	from multiples </a:t>
            </a:r>
            <a:r>
              <a:rPr lang="en-US" altLang="en-US" sz="2000" dirty="0">
                <a:solidFill>
                  <a:schemeClr val="bg1"/>
                </a:solidFill>
              </a:rPr>
              <a:t>when traces </a:t>
            </a:r>
            <a:r>
              <a:rPr lang="en-US" altLang="en-US" sz="2000" dirty="0" smtClean="0">
                <a:solidFill>
                  <a:schemeClr val="bg1"/>
                </a:solidFill>
              </a:rPr>
              <a:t>	are stacked</a:t>
            </a:r>
            <a:r>
              <a:rPr lang="en-US" altLang="en-US" sz="2000" dirty="0">
                <a:solidFill>
                  <a:schemeClr val="bg1"/>
                </a:solidFill>
              </a:rPr>
              <a:t>?</a:t>
            </a:r>
          </a:p>
          <a:p>
            <a:pPr>
              <a:buFontTx/>
              <a:buChar char="•"/>
              <a:tabLst>
                <a:tab pos="461963" algn="l"/>
              </a:tabLst>
            </a:pPr>
            <a:r>
              <a:rPr lang="en-US" altLang="en-US" sz="2000" dirty="0">
                <a:solidFill>
                  <a:schemeClr val="bg1"/>
                </a:solidFill>
              </a:rPr>
              <a:t>What is the difference in 	multiple removal for near vs. 	far angle stacks?</a:t>
            </a:r>
          </a:p>
        </p:txBody>
      </p:sp>
      <p:sp>
        <p:nvSpPr>
          <p:cNvPr id="40967" name="Freeform 8"/>
          <p:cNvSpPr>
            <a:spLocks/>
          </p:cNvSpPr>
          <p:nvPr/>
        </p:nvSpPr>
        <p:spPr bwMode="auto">
          <a:xfrm>
            <a:off x="3324225" y="3500438"/>
            <a:ext cx="958850" cy="960437"/>
          </a:xfrm>
          <a:custGeom>
            <a:avLst/>
            <a:gdLst>
              <a:gd name="T0" fmla="*/ 958850 w 1238"/>
              <a:gd name="T1" fmla="*/ 0 h 1267"/>
              <a:gd name="T2" fmla="*/ 579337 w 1238"/>
              <a:gd name="T3" fmla="*/ 479839 h 1267"/>
              <a:gd name="T4" fmla="*/ 0 w 1238"/>
              <a:gd name="T5" fmla="*/ 960437 h 1267"/>
              <a:gd name="T6" fmla="*/ 0 60000 65536"/>
              <a:gd name="T7" fmla="*/ 0 60000 65536"/>
              <a:gd name="T8" fmla="*/ 0 60000 65536"/>
              <a:gd name="T9" fmla="*/ 0 w 1238"/>
              <a:gd name="T10" fmla="*/ 0 h 1267"/>
              <a:gd name="T11" fmla="*/ 1238 w 1238"/>
              <a:gd name="T12" fmla="*/ 1267 h 126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238" h="1267">
                <a:moveTo>
                  <a:pt x="1238" y="0"/>
                </a:moveTo>
                <a:cubicBezTo>
                  <a:pt x="1096" y="211"/>
                  <a:pt x="954" y="422"/>
                  <a:pt x="748" y="633"/>
                </a:cubicBezTo>
                <a:cubicBezTo>
                  <a:pt x="542" y="844"/>
                  <a:pt x="271" y="1055"/>
                  <a:pt x="0" y="1267"/>
                </a:cubicBezTo>
              </a:path>
            </a:pathLst>
          </a:custGeom>
          <a:noFill/>
          <a:ln w="57150">
            <a:solidFill>
              <a:srgbClr val="FF0000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0968" name="Text Box 9"/>
          <p:cNvSpPr txBox="1">
            <a:spLocks noChangeArrowheads="1"/>
          </p:cNvSpPr>
          <p:nvPr/>
        </p:nvSpPr>
        <p:spPr bwMode="auto">
          <a:xfrm>
            <a:off x="1916113" y="4027488"/>
            <a:ext cx="1576387" cy="707886"/>
          </a:xfrm>
          <a:prstGeom prst="rect">
            <a:avLst/>
          </a:prstGeom>
          <a:solidFill>
            <a:srgbClr val="F9FC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2000" dirty="0"/>
              <a:t>Energy from Multiples</a:t>
            </a:r>
          </a:p>
        </p:txBody>
      </p:sp>
      <p:sp>
        <p:nvSpPr>
          <p:cNvPr id="40969" name="Freeform 10"/>
          <p:cNvSpPr>
            <a:spLocks/>
          </p:cNvSpPr>
          <p:nvPr/>
        </p:nvSpPr>
        <p:spPr bwMode="auto">
          <a:xfrm>
            <a:off x="1417638" y="3200400"/>
            <a:ext cx="5699125" cy="593725"/>
          </a:xfrm>
          <a:custGeom>
            <a:avLst/>
            <a:gdLst>
              <a:gd name="T0" fmla="*/ 0 w 3225"/>
              <a:gd name="T1" fmla="*/ 0 h 336"/>
              <a:gd name="T2" fmla="*/ 899490 w 3225"/>
              <a:gd name="T3" fmla="*/ 15903 h 336"/>
              <a:gd name="T4" fmla="*/ 2002204 w 3225"/>
              <a:gd name="T5" fmla="*/ 51244 h 336"/>
              <a:gd name="T6" fmla="*/ 3069575 w 3225"/>
              <a:gd name="T7" fmla="*/ 203209 h 336"/>
              <a:gd name="T8" fmla="*/ 4393186 w 3225"/>
              <a:gd name="T9" fmla="*/ 355175 h 336"/>
              <a:gd name="T10" fmla="*/ 5699125 w 3225"/>
              <a:gd name="T11" fmla="*/ 593725 h 33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225"/>
              <a:gd name="T19" fmla="*/ 0 h 336"/>
              <a:gd name="T20" fmla="*/ 3225 w 3225"/>
              <a:gd name="T21" fmla="*/ 336 h 3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225" h="336">
                <a:moveTo>
                  <a:pt x="0" y="0"/>
                </a:moveTo>
                <a:cubicBezTo>
                  <a:pt x="160" y="2"/>
                  <a:pt x="320" y="4"/>
                  <a:pt x="509" y="9"/>
                </a:cubicBezTo>
                <a:cubicBezTo>
                  <a:pt x="698" y="14"/>
                  <a:pt x="928" y="11"/>
                  <a:pt x="1133" y="29"/>
                </a:cubicBezTo>
                <a:cubicBezTo>
                  <a:pt x="1338" y="47"/>
                  <a:pt x="1512" y="86"/>
                  <a:pt x="1737" y="115"/>
                </a:cubicBezTo>
                <a:cubicBezTo>
                  <a:pt x="1962" y="144"/>
                  <a:pt x="2238" y="164"/>
                  <a:pt x="2486" y="201"/>
                </a:cubicBezTo>
                <a:cubicBezTo>
                  <a:pt x="2734" y="238"/>
                  <a:pt x="2979" y="287"/>
                  <a:pt x="3225" y="336"/>
                </a:cubicBezTo>
              </a:path>
            </a:pathLst>
          </a:custGeom>
          <a:noFill/>
          <a:ln w="38100" cap="rnd">
            <a:solidFill>
              <a:srgbClr val="FFFF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0970" name="Text Box 12"/>
          <p:cNvSpPr txBox="1">
            <a:spLocks noChangeArrowheads="1"/>
          </p:cNvSpPr>
          <p:nvPr/>
        </p:nvSpPr>
        <p:spPr bwMode="auto">
          <a:xfrm>
            <a:off x="7306465" y="1651000"/>
            <a:ext cx="128112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dirty="0"/>
              <a:t>About </a:t>
            </a:r>
          </a:p>
          <a:p>
            <a:pPr algn="ctr"/>
            <a:r>
              <a:rPr lang="en-US" altLang="en-US" dirty="0"/>
              <a:t>400 fold</a:t>
            </a:r>
          </a:p>
        </p:txBody>
      </p:sp>
    </p:spTree>
    <p:extLst>
      <p:ext uri="{BB962C8B-B14F-4D97-AF65-F5344CB8AC3E}">
        <p14:creationId xmlns:p14="http://schemas.microsoft.com/office/powerpoint/2010/main" val="21246679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8" name="Rectangle 4"/>
          <p:cNvSpPr>
            <a:spLocks noGrp="1" noChangeArrowheads="1"/>
          </p:cNvSpPr>
          <p:nvPr>
            <p:ph type="title" idx="4294967295"/>
          </p:nvPr>
        </p:nvSpPr>
        <p:spPr>
          <a:noFill/>
        </p:spPr>
        <p:txBody>
          <a:bodyPr/>
          <a:lstStyle/>
          <a:p>
            <a:r>
              <a:rPr lang="en-US" altLang="en-US" dirty="0" smtClean="0"/>
              <a:t>Normal Moveout (NMO) Corrected Gather</a:t>
            </a:r>
          </a:p>
        </p:txBody>
      </p:sp>
      <p:pic>
        <p:nvPicPr>
          <p:cNvPr id="41989" name="Picture 8" descr="T:\gathers.jpg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4" t="8569" r="4529" b="5222"/>
          <a:stretch>
            <a:fillRect/>
          </a:stretch>
        </p:blipFill>
        <p:spPr bwMode="auto">
          <a:xfrm>
            <a:off x="558800" y="1152525"/>
            <a:ext cx="6562725" cy="5246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91" name="Text Box 9"/>
          <p:cNvSpPr txBox="1">
            <a:spLocks noChangeArrowheads="1"/>
          </p:cNvSpPr>
          <p:nvPr/>
        </p:nvSpPr>
        <p:spPr bwMode="auto">
          <a:xfrm>
            <a:off x="7154863" y="3314700"/>
            <a:ext cx="1576387" cy="707886"/>
          </a:xfrm>
          <a:prstGeom prst="rect">
            <a:avLst/>
          </a:prstGeom>
          <a:solidFill>
            <a:srgbClr val="F9FC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2000" dirty="0"/>
              <a:t>Energy from Multiples</a:t>
            </a:r>
          </a:p>
        </p:txBody>
      </p:sp>
      <p:sp>
        <p:nvSpPr>
          <p:cNvPr id="41992" name="Freeform 10"/>
          <p:cNvSpPr>
            <a:spLocks/>
          </p:cNvSpPr>
          <p:nvPr/>
        </p:nvSpPr>
        <p:spPr bwMode="auto">
          <a:xfrm>
            <a:off x="1417638" y="3200400"/>
            <a:ext cx="5699125" cy="593725"/>
          </a:xfrm>
          <a:custGeom>
            <a:avLst/>
            <a:gdLst>
              <a:gd name="T0" fmla="*/ 0 w 3225"/>
              <a:gd name="T1" fmla="*/ 0 h 336"/>
              <a:gd name="T2" fmla="*/ 899490 w 3225"/>
              <a:gd name="T3" fmla="*/ 15903 h 336"/>
              <a:gd name="T4" fmla="*/ 2002204 w 3225"/>
              <a:gd name="T5" fmla="*/ 51244 h 336"/>
              <a:gd name="T6" fmla="*/ 3069575 w 3225"/>
              <a:gd name="T7" fmla="*/ 203209 h 336"/>
              <a:gd name="T8" fmla="*/ 4393186 w 3225"/>
              <a:gd name="T9" fmla="*/ 355175 h 336"/>
              <a:gd name="T10" fmla="*/ 5699125 w 3225"/>
              <a:gd name="T11" fmla="*/ 593725 h 33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225"/>
              <a:gd name="T19" fmla="*/ 0 h 336"/>
              <a:gd name="T20" fmla="*/ 3225 w 3225"/>
              <a:gd name="T21" fmla="*/ 336 h 3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225" h="336">
                <a:moveTo>
                  <a:pt x="0" y="0"/>
                </a:moveTo>
                <a:cubicBezTo>
                  <a:pt x="160" y="2"/>
                  <a:pt x="320" y="4"/>
                  <a:pt x="509" y="9"/>
                </a:cubicBezTo>
                <a:cubicBezTo>
                  <a:pt x="698" y="14"/>
                  <a:pt x="928" y="11"/>
                  <a:pt x="1133" y="29"/>
                </a:cubicBezTo>
                <a:cubicBezTo>
                  <a:pt x="1338" y="47"/>
                  <a:pt x="1512" y="86"/>
                  <a:pt x="1737" y="115"/>
                </a:cubicBezTo>
                <a:cubicBezTo>
                  <a:pt x="1962" y="144"/>
                  <a:pt x="2238" y="164"/>
                  <a:pt x="2486" y="201"/>
                </a:cubicBezTo>
                <a:cubicBezTo>
                  <a:pt x="2734" y="238"/>
                  <a:pt x="2979" y="287"/>
                  <a:pt x="3225" y="336"/>
                </a:cubicBezTo>
              </a:path>
            </a:pathLst>
          </a:custGeom>
          <a:noFill/>
          <a:ln w="38100" cap="rnd">
            <a:solidFill>
              <a:srgbClr val="FFFF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1993" name="Text Box 12"/>
          <p:cNvSpPr txBox="1">
            <a:spLocks noChangeArrowheads="1"/>
          </p:cNvSpPr>
          <p:nvPr/>
        </p:nvSpPr>
        <p:spPr bwMode="auto">
          <a:xfrm>
            <a:off x="7306465" y="1651000"/>
            <a:ext cx="128112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dirty="0"/>
              <a:t>About </a:t>
            </a:r>
          </a:p>
          <a:p>
            <a:pPr algn="ctr"/>
            <a:r>
              <a:rPr lang="en-US" altLang="en-US" dirty="0"/>
              <a:t>400 fold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1276350" y="3751263"/>
            <a:ext cx="2847975" cy="1680567"/>
            <a:chOff x="1276350" y="3751263"/>
            <a:chExt cx="2847975" cy="1680567"/>
          </a:xfrm>
        </p:grpSpPr>
        <p:sp>
          <p:nvSpPr>
            <p:cNvPr id="41994" name="Text Box 7"/>
            <p:cNvSpPr txBox="1">
              <a:spLocks noChangeArrowheads="1"/>
            </p:cNvSpPr>
            <p:nvPr/>
          </p:nvSpPr>
          <p:spPr bwMode="auto">
            <a:xfrm>
              <a:off x="1276350" y="4508500"/>
              <a:ext cx="2847975" cy="92333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tabLst>
                  <a:tab pos="579438" algn="l"/>
                </a:tabLs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tabLst>
                  <a:tab pos="579438" algn="l"/>
                </a:tabLs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tabLst>
                  <a:tab pos="579438" algn="l"/>
                </a:tabLs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tabLst>
                  <a:tab pos="579438" algn="l"/>
                </a:tabLs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tabLst>
                  <a:tab pos="579438" algn="l"/>
                </a:tabLs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579438" algn="l"/>
                </a:tabLs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579438" algn="l"/>
                </a:tabLs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579438" algn="l"/>
                </a:tabLs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579438" algn="l"/>
                </a:tabLs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800" dirty="0">
                  <a:solidFill>
                    <a:schemeClr val="bg1"/>
                  </a:solidFill>
                </a:rPr>
                <a:t>The </a:t>
              </a:r>
              <a:r>
                <a:rPr lang="en-US" altLang="en-US" sz="1800" dirty="0" smtClean="0">
                  <a:solidFill>
                    <a:schemeClr val="bg1"/>
                  </a:solidFill>
                </a:rPr>
                <a:t>gently dipping </a:t>
              </a:r>
              <a:r>
                <a:rPr lang="en-US" altLang="en-US" sz="1800" dirty="0">
                  <a:solidFill>
                    <a:schemeClr val="bg1"/>
                  </a:solidFill>
                </a:rPr>
                <a:t>multiple will not be </a:t>
              </a:r>
              <a:r>
                <a:rPr lang="en-US" altLang="en-US" sz="1800" dirty="0" smtClean="0">
                  <a:solidFill>
                    <a:schemeClr val="bg1"/>
                  </a:solidFill>
                </a:rPr>
                <a:t>canceled </a:t>
              </a:r>
              <a:r>
                <a:rPr lang="en-US" altLang="en-US" sz="1800" dirty="0">
                  <a:solidFill>
                    <a:schemeClr val="bg1"/>
                  </a:solidFill>
                </a:rPr>
                <a:t>during stacking</a:t>
              </a:r>
            </a:p>
          </p:txBody>
        </p:sp>
        <p:sp>
          <p:nvSpPr>
            <p:cNvPr id="41995" name="Line 12"/>
            <p:cNvSpPr>
              <a:spLocks noChangeShapeType="1"/>
            </p:cNvSpPr>
            <p:nvPr/>
          </p:nvSpPr>
          <p:spPr bwMode="auto">
            <a:xfrm>
              <a:off x="1600200" y="4184650"/>
              <a:ext cx="2200275" cy="0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 type="diamond" w="med" len="med"/>
              <a:tailEnd type="diamond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1997" name="WordArt 14"/>
            <p:cNvSpPr>
              <a:spLocks noChangeArrowheads="1" noChangeShapeType="1" noTextEdit="1"/>
            </p:cNvSpPr>
            <p:nvPr/>
          </p:nvSpPr>
          <p:spPr bwMode="auto">
            <a:xfrm>
              <a:off x="2057400" y="3751263"/>
              <a:ext cx="1285875" cy="30480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2000" b="1" kern="10" dirty="0">
                  <a:ln w="9525">
                    <a:solidFill>
                      <a:srgbClr val="FF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cs typeface="Arial" panose="020B0604020202020204" pitchFamily="34" charset="0"/>
                </a:rPr>
                <a:t>Near Stack</a:t>
              </a: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4456113" y="3751263"/>
            <a:ext cx="3382962" cy="1680567"/>
            <a:chOff x="4456113" y="3751263"/>
            <a:chExt cx="3382962" cy="1680567"/>
          </a:xfrm>
        </p:grpSpPr>
        <p:sp>
          <p:nvSpPr>
            <p:cNvPr id="41990" name="Text Box 7"/>
            <p:cNvSpPr txBox="1">
              <a:spLocks noChangeArrowheads="1"/>
            </p:cNvSpPr>
            <p:nvPr/>
          </p:nvSpPr>
          <p:spPr bwMode="auto">
            <a:xfrm>
              <a:off x="4456113" y="4508500"/>
              <a:ext cx="3382962" cy="92333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tabLst>
                  <a:tab pos="579438" algn="l"/>
                </a:tabLs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tabLst>
                  <a:tab pos="579438" algn="l"/>
                </a:tabLs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tabLst>
                  <a:tab pos="579438" algn="l"/>
                </a:tabLs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tabLst>
                  <a:tab pos="579438" algn="l"/>
                </a:tabLs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tabLst>
                  <a:tab pos="579438" algn="l"/>
                </a:tabLs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579438" algn="l"/>
                </a:tabLs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579438" algn="l"/>
                </a:tabLs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579438" algn="l"/>
                </a:tabLs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579438" algn="l"/>
                </a:tabLs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800" dirty="0">
                  <a:solidFill>
                    <a:schemeClr val="bg1"/>
                  </a:solidFill>
                </a:rPr>
                <a:t>The </a:t>
              </a:r>
              <a:r>
                <a:rPr lang="en-US" altLang="en-US" sz="1800" dirty="0" smtClean="0">
                  <a:solidFill>
                    <a:schemeClr val="bg1"/>
                  </a:solidFill>
                </a:rPr>
                <a:t>strongly dipping </a:t>
              </a:r>
              <a:r>
                <a:rPr lang="en-US" altLang="en-US" sz="1800" dirty="0" smtClean="0">
                  <a:solidFill>
                    <a:schemeClr val="bg1"/>
                  </a:solidFill>
                </a:rPr>
                <a:t>multiple </a:t>
              </a:r>
              <a:r>
                <a:rPr lang="en-US" altLang="en-US" sz="1800" dirty="0">
                  <a:solidFill>
                    <a:schemeClr val="bg1"/>
                  </a:solidFill>
                </a:rPr>
                <a:t>will be canceled by destructive interference during stacking</a:t>
              </a:r>
            </a:p>
          </p:txBody>
        </p:sp>
        <p:sp>
          <p:nvSpPr>
            <p:cNvPr id="41996" name="Line 13"/>
            <p:cNvSpPr>
              <a:spLocks noChangeShapeType="1"/>
            </p:cNvSpPr>
            <p:nvPr/>
          </p:nvSpPr>
          <p:spPr bwMode="auto">
            <a:xfrm>
              <a:off x="4784725" y="4184650"/>
              <a:ext cx="2200275" cy="0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 type="diamond" w="med" len="med"/>
              <a:tailEnd type="diamond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1998" name="WordArt 15"/>
            <p:cNvSpPr>
              <a:spLocks noChangeArrowheads="1" noChangeShapeType="1" noTextEdit="1"/>
            </p:cNvSpPr>
            <p:nvPr/>
          </p:nvSpPr>
          <p:spPr bwMode="auto">
            <a:xfrm>
              <a:off x="5241925" y="3751263"/>
              <a:ext cx="1285875" cy="30480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2000" b="1" kern="10" dirty="0">
                  <a:ln w="9525">
                    <a:solidFill>
                      <a:srgbClr val="FF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cs typeface="Arial" panose="020B0604020202020204" pitchFamily="34" charset="0"/>
                </a:rPr>
                <a:t> Far Stack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459461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Multiple Removal</a:t>
            </a:r>
          </a:p>
        </p:txBody>
      </p:sp>
      <p:sp>
        <p:nvSpPr>
          <p:cNvPr id="43013" name="Text Box 3"/>
          <p:cNvSpPr txBox="1">
            <a:spLocks noChangeArrowheads="1"/>
          </p:cNvSpPr>
          <p:nvPr/>
        </p:nvSpPr>
        <p:spPr bwMode="auto">
          <a:xfrm>
            <a:off x="376238" y="1036638"/>
            <a:ext cx="7123112" cy="3090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346075" indent="-231775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682625" indent="-2222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30000"/>
              </a:spcBef>
            </a:pPr>
            <a:r>
              <a:rPr lang="en-US" altLang="en-US" sz="2800" b="1" dirty="0"/>
              <a:t>Approach:</a:t>
            </a:r>
          </a:p>
          <a:p>
            <a:pPr lvl="1">
              <a:spcBef>
                <a:spcPct val="30000"/>
              </a:spcBef>
              <a:buSzPct val="90000"/>
              <a:buFontTx/>
              <a:buChar char="•"/>
            </a:pPr>
            <a:r>
              <a:rPr lang="en-US" altLang="en-US" b="1" u="sng" dirty="0"/>
              <a:t>Marine</a:t>
            </a:r>
            <a:r>
              <a:rPr lang="en-US" altLang="en-US" dirty="0"/>
              <a:t>: technique is determined by water depth</a:t>
            </a:r>
          </a:p>
          <a:p>
            <a:pPr lvl="2">
              <a:spcBef>
                <a:spcPct val="30000"/>
              </a:spcBef>
              <a:buSzPct val="90000"/>
              <a:buFont typeface="Wingdings" panose="05000000000000000000" pitchFamily="2" charset="2"/>
              <a:buChar char="Ø"/>
            </a:pPr>
            <a:r>
              <a:rPr lang="en-US" altLang="en-US" dirty="0"/>
              <a:t> Deep water – velocity separation (Radon)</a:t>
            </a:r>
          </a:p>
          <a:p>
            <a:pPr lvl="2">
              <a:spcBef>
                <a:spcPct val="30000"/>
              </a:spcBef>
              <a:buSzPct val="90000"/>
              <a:buFont typeface="Wingdings" panose="05000000000000000000" pitchFamily="2" charset="2"/>
              <a:buChar char="Ø"/>
            </a:pPr>
            <a:r>
              <a:rPr lang="en-US" altLang="en-US" dirty="0"/>
              <a:t> Shallow Water - deconvolution </a:t>
            </a:r>
            <a:br>
              <a:rPr lang="en-US" altLang="en-US" dirty="0"/>
            </a:br>
            <a:endParaRPr lang="en-US" altLang="en-US" sz="1800" dirty="0"/>
          </a:p>
          <a:p>
            <a:pPr lvl="1">
              <a:spcBef>
                <a:spcPct val="30000"/>
              </a:spcBef>
              <a:buSzPct val="90000"/>
              <a:buFontTx/>
              <a:buChar char="•"/>
              <a:tabLst>
                <a:tab pos="1255713" algn="l"/>
                <a:tab pos="1487488" algn="l"/>
              </a:tabLst>
            </a:pPr>
            <a:r>
              <a:rPr lang="en-US" altLang="en-US" b="1" u="sng" dirty="0"/>
              <a:t>Land</a:t>
            </a:r>
            <a:r>
              <a:rPr lang="en-US" altLang="en-US" dirty="0"/>
              <a:t>: uses </a:t>
            </a:r>
            <a:r>
              <a:rPr lang="en-US" altLang="en-US" dirty="0" smtClean="0"/>
              <a:t>velocity </a:t>
            </a:r>
            <a:r>
              <a:rPr lang="en-US" altLang="en-US" dirty="0"/>
              <a:t>separation (Radon) 	      </a:t>
            </a:r>
            <a:r>
              <a:rPr lang="en-US" altLang="en-US" dirty="0" smtClean="0"/>
              <a:t>		and/or </a:t>
            </a:r>
            <a:r>
              <a:rPr lang="en-US" altLang="en-US" dirty="0"/>
              <a:t>deconvolution</a:t>
            </a:r>
          </a:p>
        </p:txBody>
      </p:sp>
      <p:grpSp>
        <p:nvGrpSpPr>
          <p:cNvPr id="43014" name="Group 8"/>
          <p:cNvGrpSpPr>
            <a:grpSpLocks/>
          </p:cNvGrpSpPr>
          <p:nvPr/>
        </p:nvGrpSpPr>
        <p:grpSpPr bwMode="auto">
          <a:xfrm>
            <a:off x="5807075" y="3881438"/>
            <a:ext cx="2878138" cy="2640012"/>
            <a:chOff x="3072" y="1351"/>
            <a:chExt cx="2383" cy="2699"/>
          </a:xfrm>
        </p:grpSpPr>
        <p:pic>
          <p:nvPicPr>
            <p:cNvPr id="43019" name="Picture 7" descr="T:\semblance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0" t="7619" r="12735" b="6699"/>
            <a:stretch>
              <a:fillRect/>
            </a:stretch>
          </p:blipFill>
          <p:spPr bwMode="auto">
            <a:xfrm>
              <a:off x="3072" y="1351"/>
              <a:ext cx="2383" cy="26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3020" name="Freeform 5"/>
            <p:cNvSpPr>
              <a:spLocks/>
            </p:cNvSpPr>
            <p:nvPr/>
          </p:nvSpPr>
          <p:spPr bwMode="auto">
            <a:xfrm>
              <a:off x="3533" y="2436"/>
              <a:ext cx="268" cy="653"/>
            </a:xfrm>
            <a:custGeom>
              <a:avLst/>
              <a:gdLst>
                <a:gd name="T0" fmla="*/ 0 w 268"/>
                <a:gd name="T1" fmla="*/ 0 h 653"/>
                <a:gd name="T2" fmla="*/ 172 w 268"/>
                <a:gd name="T3" fmla="*/ 384 h 653"/>
                <a:gd name="T4" fmla="*/ 268 w 268"/>
                <a:gd name="T5" fmla="*/ 653 h 653"/>
                <a:gd name="T6" fmla="*/ 0 60000 65536"/>
                <a:gd name="T7" fmla="*/ 0 60000 65536"/>
                <a:gd name="T8" fmla="*/ 0 60000 65536"/>
                <a:gd name="T9" fmla="*/ 0 w 268"/>
                <a:gd name="T10" fmla="*/ 0 h 653"/>
                <a:gd name="T11" fmla="*/ 268 w 268"/>
                <a:gd name="T12" fmla="*/ 653 h 65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68" h="653">
                  <a:moveTo>
                    <a:pt x="0" y="0"/>
                  </a:moveTo>
                  <a:cubicBezTo>
                    <a:pt x="63" y="137"/>
                    <a:pt x="127" y="275"/>
                    <a:pt x="172" y="384"/>
                  </a:cubicBezTo>
                  <a:cubicBezTo>
                    <a:pt x="217" y="493"/>
                    <a:pt x="242" y="573"/>
                    <a:pt x="268" y="653"/>
                  </a:cubicBezTo>
                </a:path>
              </a:pathLst>
            </a:custGeom>
            <a:noFill/>
            <a:ln w="57150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3021" name="Freeform 6"/>
            <p:cNvSpPr>
              <a:spLocks/>
            </p:cNvSpPr>
            <p:nvPr/>
          </p:nvSpPr>
          <p:spPr bwMode="auto">
            <a:xfrm>
              <a:off x="3539" y="3042"/>
              <a:ext cx="268" cy="653"/>
            </a:xfrm>
            <a:custGeom>
              <a:avLst/>
              <a:gdLst>
                <a:gd name="T0" fmla="*/ 0 w 268"/>
                <a:gd name="T1" fmla="*/ 0 h 653"/>
                <a:gd name="T2" fmla="*/ 172 w 268"/>
                <a:gd name="T3" fmla="*/ 384 h 653"/>
                <a:gd name="T4" fmla="*/ 268 w 268"/>
                <a:gd name="T5" fmla="*/ 653 h 653"/>
                <a:gd name="T6" fmla="*/ 0 60000 65536"/>
                <a:gd name="T7" fmla="*/ 0 60000 65536"/>
                <a:gd name="T8" fmla="*/ 0 60000 65536"/>
                <a:gd name="T9" fmla="*/ 0 w 268"/>
                <a:gd name="T10" fmla="*/ 0 h 653"/>
                <a:gd name="T11" fmla="*/ 268 w 268"/>
                <a:gd name="T12" fmla="*/ 653 h 65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68" h="653">
                  <a:moveTo>
                    <a:pt x="0" y="0"/>
                  </a:moveTo>
                  <a:cubicBezTo>
                    <a:pt x="63" y="137"/>
                    <a:pt x="127" y="275"/>
                    <a:pt x="172" y="384"/>
                  </a:cubicBezTo>
                  <a:cubicBezTo>
                    <a:pt x="217" y="493"/>
                    <a:pt x="242" y="573"/>
                    <a:pt x="268" y="653"/>
                  </a:cubicBezTo>
                </a:path>
              </a:pathLst>
            </a:custGeom>
            <a:noFill/>
            <a:ln w="57150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43015" name="Text Box 9"/>
          <p:cNvSpPr txBox="1">
            <a:spLocks noChangeArrowheads="1"/>
          </p:cNvSpPr>
          <p:nvPr/>
        </p:nvSpPr>
        <p:spPr bwMode="auto">
          <a:xfrm>
            <a:off x="2039938" y="4870450"/>
            <a:ext cx="353695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dirty="0"/>
              <a:t>In “velocity space” the multiples can be recognized and filtered out</a:t>
            </a:r>
          </a:p>
        </p:txBody>
      </p:sp>
      <p:sp>
        <p:nvSpPr>
          <p:cNvPr id="43016" name="Text Box 10"/>
          <p:cNvSpPr txBox="1">
            <a:spLocks noChangeArrowheads="1"/>
          </p:cNvSpPr>
          <p:nvPr/>
        </p:nvSpPr>
        <p:spPr bwMode="auto">
          <a:xfrm>
            <a:off x="619125" y="4870450"/>
            <a:ext cx="1335088" cy="519113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2800" b="1" dirty="0">
                <a:solidFill>
                  <a:schemeClr val="bg1"/>
                </a:solidFill>
                <a:latin typeface="Lucida Sans" pitchFamily="34" charset="0"/>
              </a:rPr>
              <a:t>Radon</a:t>
            </a:r>
          </a:p>
        </p:txBody>
      </p:sp>
      <p:sp>
        <p:nvSpPr>
          <p:cNvPr id="43017" name="Oval 11"/>
          <p:cNvSpPr>
            <a:spLocks noChangeArrowheads="1"/>
          </p:cNvSpPr>
          <p:nvPr/>
        </p:nvSpPr>
        <p:spPr bwMode="auto">
          <a:xfrm rot="-1538495">
            <a:off x="6440488" y="5527675"/>
            <a:ext cx="312737" cy="892175"/>
          </a:xfrm>
          <a:prstGeom prst="ellipse">
            <a:avLst/>
          </a:prstGeom>
          <a:noFill/>
          <a:ln w="28575">
            <a:solidFill>
              <a:schemeClr val="bg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/>
          </a:p>
        </p:txBody>
      </p:sp>
      <p:sp>
        <p:nvSpPr>
          <p:cNvPr id="43018" name="Oval 12"/>
          <p:cNvSpPr>
            <a:spLocks noChangeArrowheads="1"/>
          </p:cNvSpPr>
          <p:nvPr/>
        </p:nvSpPr>
        <p:spPr bwMode="auto">
          <a:xfrm rot="-1538495">
            <a:off x="6408738" y="4816475"/>
            <a:ext cx="312737" cy="892175"/>
          </a:xfrm>
          <a:prstGeom prst="ellipse">
            <a:avLst/>
          </a:prstGeom>
          <a:noFill/>
          <a:ln w="28575">
            <a:solidFill>
              <a:schemeClr val="bg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5434934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6" name="Text Box 3"/>
          <p:cNvSpPr txBox="1">
            <a:spLocks noChangeArrowheads="1"/>
          </p:cNvSpPr>
          <p:nvPr/>
        </p:nvSpPr>
        <p:spPr bwMode="auto">
          <a:xfrm>
            <a:off x="1557338" y="908050"/>
            <a:ext cx="18510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2000" b="1" dirty="0"/>
              <a:t>Before Radon</a:t>
            </a:r>
            <a:endParaRPr lang="en-US" altLang="en-US" sz="2000" b="1" dirty="0">
              <a:latin typeface="Times New Roman" panose="02020603050405020304" pitchFamily="18" charset="0"/>
            </a:endParaRPr>
          </a:p>
        </p:txBody>
      </p:sp>
      <p:sp>
        <p:nvSpPr>
          <p:cNvPr id="44037" name="Text Box 13"/>
          <p:cNvSpPr txBox="1">
            <a:spLocks noChangeArrowheads="1"/>
          </p:cNvSpPr>
          <p:nvPr/>
        </p:nvSpPr>
        <p:spPr bwMode="auto">
          <a:xfrm>
            <a:off x="5930900" y="908050"/>
            <a:ext cx="16383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2000" b="1" dirty="0"/>
              <a:t>After Radon</a:t>
            </a:r>
            <a:endParaRPr lang="en-US" altLang="en-US" sz="2000" b="1" dirty="0">
              <a:latin typeface="Times New Roman" panose="02020603050405020304" pitchFamily="18" charset="0"/>
            </a:endParaRPr>
          </a:p>
        </p:txBody>
      </p:sp>
      <p:sp>
        <p:nvSpPr>
          <p:cNvPr id="44038" name="Text Box 14"/>
          <p:cNvSpPr txBox="1">
            <a:spLocks noChangeArrowheads="1"/>
          </p:cNvSpPr>
          <p:nvPr/>
        </p:nvSpPr>
        <p:spPr bwMode="auto">
          <a:xfrm>
            <a:off x="1025525" y="5466336"/>
            <a:ext cx="29114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en-US" sz="1800" b="1" dirty="0">
                <a:latin typeface="Tahoma"/>
                <a:cs typeface="Tahoma"/>
              </a:rPr>
              <a:t>Conflicting dip due to primaries and multiples</a:t>
            </a:r>
          </a:p>
        </p:txBody>
      </p:sp>
      <p:sp>
        <p:nvSpPr>
          <p:cNvPr id="44039" name="Rectangle 1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Radon Applied to Remove Multiples</a:t>
            </a:r>
          </a:p>
        </p:txBody>
      </p:sp>
      <p:grpSp>
        <p:nvGrpSpPr>
          <p:cNvPr id="44040" name="Group 18"/>
          <p:cNvGrpSpPr>
            <a:grpSpLocks/>
          </p:cNvGrpSpPr>
          <p:nvPr/>
        </p:nvGrpSpPr>
        <p:grpSpPr bwMode="auto">
          <a:xfrm>
            <a:off x="501650" y="1311275"/>
            <a:ext cx="3960813" cy="4051300"/>
            <a:chOff x="575" y="1037"/>
            <a:chExt cx="1990" cy="2198"/>
          </a:xfrm>
        </p:grpSpPr>
        <p:pic>
          <p:nvPicPr>
            <p:cNvPr id="44046" name="Picture 5" descr="Y:\Personal Folders\Hefti, John\Hefti\sarita_residmigr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604" t="16212" r="3690" b="26314"/>
            <a:stretch>
              <a:fillRect/>
            </a:stretch>
          </p:blipFill>
          <p:spPr bwMode="auto">
            <a:xfrm>
              <a:off x="576" y="1037"/>
              <a:ext cx="1989" cy="21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4047" name="Oval 6"/>
            <p:cNvSpPr>
              <a:spLocks noChangeArrowheads="1"/>
            </p:cNvSpPr>
            <p:nvPr/>
          </p:nvSpPr>
          <p:spPr bwMode="auto">
            <a:xfrm>
              <a:off x="1241" y="1895"/>
              <a:ext cx="1189" cy="1105"/>
            </a:xfrm>
            <a:prstGeom prst="ellips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44048" name="Rectangle 16"/>
            <p:cNvSpPr>
              <a:spLocks noChangeArrowheads="1"/>
            </p:cNvSpPr>
            <p:nvPr/>
          </p:nvSpPr>
          <p:spPr bwMode="auto">
            <a:xfrm>
              <a:off x="575" y="1037"/>
              <a:ext cx="1958" cy="2198"/>
            </a:xfrm>
            <a:prstGeom prst="rect">
              <a:avLst/>
            </a:prstGeom>
            <a:noFill/>
            <a:ln w="2857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dirty="0"/>
            </a:p>
          </p:txBody>
        </p:sp>
      </p:grpSp>
      <p:grpSp>
        <p:nvGrpSpPr>
          <p:cNvPr id="44041" name="Group 19"/>
          <p:cNvGrpSpPr>
            <a:grpSpLocks/>
          </p:cNvGrpSpPr>
          <p:nvPr/>
        </p:nvGrpSpPr>
        <p:grpSpPr bwMode="auto">
          <a:xfrm>
            <a:off x="4802188" y="1311275"/>
            <a:ext cx="3897312" cy="4067175"/>
            <a:chOff x="3359" y="1037"/>
            <a:chExt cx="1958" cy="2207"/>
          </a:xfrm>
        </p:grpSpPr>
        <p:pic>
          <p:nvPicPr>
            <p:cNvPr id="44043" name="Picture 9" descr="Y:\Personal Folders\Hefti, John\Hefti\sarita_radon_residmi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99" t="15636" r="11517" b="26691"/>
            <a:stretch>
              <a:fillRect/>
            </a:stretch>
          </p:blipFill>
          <p:spPr bwMode="auto">
            <a:xfrm>
              <a:off x="3360" y="1037"/>
              <a:ext cx="1957" cy="22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4044" name="Oval 10"/>
            <p:cNvSpPr>
              <a:spLocks noChangeArrowheads="1"/>
            </p:cNvSpPr>
            <p:nvPr/>
          </p:nvSpPr>
          <p:spPr bwMode="auto">
            <a:xfrm>
              <a:off x="4039" y="1853"/>
              <a:ext cx="1189" cy="1104"/>
            </a:xfrm>
            <a:prstGeom prst="ellips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44045" name="Rectangle 17"/>
            <p:cNvSpPr>
              <a:spLocks noChangeArrowheads="1"/>
            </p:cNvSpPr>
            <p:nvPr/>
          </p:nvSpPr>
          <p:spPr bwMode="auto">
            <a:xfrm>
              <a:off x="3359" y="1037"/>
              <a:ext cx="1958" cy="2198"/>
            </a:xfrm>
            <a:prstGeom prst="rect">
              <a:avLst/>
            </a:prstGeom>
            <a:noFill/>
            <a:ln w="2857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dirty="0"/>
            </a:p>
          </p:txBody>
        </p:sp>
      </p:grpSp>
      <p:sp>
        <p:nvSpPr>
          <p:cNvPr id="44042" name="Text Box 14"/>
          <p:cNvSpPr txBox="1">
            <a:spLocks noChangeArrowheads="1"/>
          </p:cNvSpPr>
          <p:nvPr/>
        </p:nvSpPr>
        <p:spPr bwMode="auto">
          <a:xfrm>
            <a:off x="5295900" y="5466336"/>
            <a:ext cx="29114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en-US" sz="1800" b="1" dirty="0">
                <a:latin typeface="Tahoma"/>
                <a:cs typeface="Tahoma"/>
              </a:rPr>
              <a:t>Multiples effectively removed with Radon</a:t>
            </a:r>
          </a:p>
        </p:txBody>
      </p:sp>
    </p:spTree>
    <p:extLst>
      <p:ext uri="{BB962C8B-B14F-4D97-AF65-F5344CB8AC3E}">
        <p14:creationId xmlns:p14="http://schemas.microsoft.com/office/powerpoint/2010/main" val="19715300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Pre-Stack Processing</a:t>
            </a:r>
          </a:p>
        </p:txBody>
      </p:sp>
      <p:sp>
        <p:nvSpPr>
          <p:cNvPr id="4506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11163" y="1208088"/>
            <a:ext cx="7772400" cy="4114800"/>
          </a:xfrm>
        </p:spPr>
        <p:txBody>
          <a:bodyPr/>
          <a:lstStyle/>
          <a:p>
            <a:pPr marL="285750" indent="-285750">
              <a:tabLst>
                <a:tab pos="517525" algn="l"/>
              </a:tabLst>
            </a:pPr>
            <a:r>
              <a:rPr lang="en-US" altLang="en-US" sz="2400" dirty="0" smtClean="0"/>
              <a:t>There are other advanced processing steps that can 	be done before stack.</a:t>
            </a:r>
          </a:p>
          <a:p>
            <a:pPr marL="285750" indent="-285750">
              <a:tabLst>
                <a:tab pos="517525" algn="l"/>
              </a:tabLst>
            </a:pPr>
            <a:r>
              <a:rPr lang="en-US" altLang="en-US" sz="2400" dirty="0" smtClean="0"/>
              <a:t>These additional pre-stack processes are beyond the 	scope of this class.</a:t>
            </a:r>
          </a:p>
          <a:p>
            <a:pPr marL="285750" indent="-285750">
              <a:tabLst>
                <a:tab pos="517525" algn="l"/>
              </a:tabLst>
            </a:pPr>
            <a:r>
              <a:rPr lang="en-US" altLang="en-US" sz="2400" dirty="0" smtClean="0"/>
              <a:t>They are quite expensive is terms of money, time and 	resources.</a:t>
            </a:r>
          </a:p>
          <a:p>
            <a:pPr marL="285750" indent="-285750">
              <a:tabLst>
                <a:tab pos="517525" algn="l"/>
              </a:tabLst>
            </a:pPr>
            <a:r>
              <a:rPr lang="en-US" altLang="en-US" sz="2400" dirty="0" smtClean="0"/>
              <a:t>We will move on to the principle imaging technique – 	migration.</a:t>
            </a:r>
          </a:p>
          <a:p>
            <a:endParaRPr lang="en-US" altLang="en-US" sz="2400" dirty="0" smtClean="0"/>
          </a:p>
        </p:txBody>
      </p:sp>
      <p:pic>
        <p:nvPicPr>
          <p:cNvPr id="45063" name="Picture 5" descr="j023413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5153" y="4870450"/>
            <a:ext cx="1268412" cy="134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4" name="Picture 6" descr="j019538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8103" y="4870450"/>
            <a:ext cx="1166812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818" y="4870450"/>
            <a:ext cx="1965797" cy="111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33975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Seismic Processing - Basics</a:t>
            </a:r>
          </a:p>
        </p:txBody>
      </p:sp>
      <p:sp>
        <p:nvSpPr>
          <p:cNvPr id="103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74700" y="5487988"/>
            <a:ext cx="2643188" cy="709612"/>
          </a:xfrm>
          <a:noFill/>
        </p:spPr>
        <p:txBody>
          <a:bodyPr/>
          <a:lstStyle/>
          <a:p>
            <a:pPr marL="609600" indent="-609600" algn="ctr">
              <a:buFontTx/>
              <a:buNone/>
            </a:pPr>
            <a:r>
              <a:rPr lang="en-US" altLang="en-US" sz="2000" b="1" dirty="0" smtClean="0"/>
              <a:t>Field Record</a:t>
            </a:r>
          </a:p>
          <a:p>
            <a:pPr marL="609600" indent="-609600" algn="ctr">
              <a:buFontTx/>
              <a:buNone/>
            </a:pPr>
            <a:r>
              <a:rPr lang="en-US" altLang="en-US" sz="2000" b="1" dirty="0" smtClean="0"/>
              <a:t>(marine)</a:t>
            </a:r>
          </a:p>
        </p:txBody>
      </p:sp>
      <p:sp>
        <p:nvSpPr>
          <p:cNvPr id="1031" name="Rectangle 4"/>
          <p:cNvSpPr>
            <a:spLocks noChangeArrowheads="1"/>
          </p:cNvSpPr>
          <p:nvPr/>
        </p:nvSpPr>
        <p:spPr bwMode="auto">
          <a:xfrm>
            <a:off x="5289550" y="1662113"/>
            <a:ext cx="3040063" cy="930275"/>
          </a:xfrm>
          <a:prstGeom prst="rect">
            <a:avLst/>
          </a:prstGeom>
          <a:solidFill>
            <a:srgbClr val="FFFF66"/>
          </a:solidFill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>
            <a:lvl1pPr marL="609600" indent="-609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n-US" altLang="en-US" b="1" dirty="0">
                <a:latin typeface="Tahoma" panose="020B0604030504040204" pitchFamily="34" charset="0"/>
              </a:rPr>
              <a:t>Data Processing</a:t>
            </a:r>
          </a:p>
          <a:p>
            <a:pPr algn="ctr">
              <a:spcBef>
                <a:spcPct val="20000"/>
              </a:spcBef>
            </a:pPr>
            <a:r>
              <a:rPr lang="en-US" altLang="en-US" b="1" dirty="0">
                <a:latin typeface="Tahoma" panose="020B0604030504040204" pitchFamily="34" charset="0"/>
              </a:rPr>
              <a:t>Stream</a:t>
            </a:r>
          </a:p>
        </p:txBody>
      </p:sp>
      <p:sp>
        <p:nvSpPr>
          <p:cNvPr id="1032" name="AutoShape 5"/>
          <p:cNvSpPr>
            <a:spLocks noChangeArrowheads="1"/>
          </p:cNvSpPr>
          <p:nvPr/>
        </p:nvSpPr>
        <p:spPr bwMode="auto">
          <a:xfrm rot="5400000">
            <a:off x="6323013" y="2941638"/>
            <a:ext cx="974725" cy="536575"/>
          </a:xfrm>
          <a:prstGeom prst="rightArrow">
            <a:avLst>
              <a:gd name="adj1" fmla="val 50000"/>
              <a:gd name="adj2" fmla="val 4541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/>
          </a:p>
        </p:txBody>
      </p:sp>
      <p:sp>
        <p:nvSpPr>
          <p:cNvPr id="1033" name="AutoShape 6"/>
          <p:cNvSpPr>
            <a:spLocks noChangeArrowheads="1"/>
          </p:cNvSpPr>
          <p:nvPr/>
        </p:nvSpPr>
        <p:spPr bwMode="auto">
          <a:xfrm>
            <a:off x="4038600" y="1858963"/>
            <a:ext cx="1073150" cy="536575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/>
          </a:p>
        </p:txBody>
      </p:sp>
      <p:grpSp>
        <p:nvGrpSpPr>
          <p:cNvPr id="1034" name="Group 7"/>
          <p:cNvGrpSpPr>
            <a:grpSpLocks/>
          </p:cNvGrpSpPr>
          <p:nvPr/>
        </p:nvGrpSpPr>
        <p:grpSpPr bwMode="auto">
          <a:xfrm>
            <a:off x="4781550" y="5999163"/>
            <a:ext cx="2949575" cy="433387"/>
            <a:chOff x="2572" y="3371"/>
            <a:chExt cx="1858" cy="273"/>
          </a:xfrm>
        </p:grpSpPr>
        <p:sp>
          <p:nvSpPr>
            <p:cNvPr id="1040" name="Rectangle 8"/>
            <p:cNvSpPr>
              <a:spLocks noChangeArrowheads="1"/>
            </p:cNvSpPr>
            <p:nvPr/>
          </p:nvSpPr>
          <p:spPr bwMode="auto">
            <a:xfrm>
              <a:off x="2665" y="3399"/>
              <a:ext cx="1672" cy="219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dirty="0"/>
            </a:p>
          </p:txBody>
        </p:sp>
        <p:sp>
          <p:nvSpPr>
            <p:cNvPr id="1041" name="Rectangle 9"/>
            <p:cNvSpPr>
              <a:spLocks noChangeArrowheads="1"/>
            </p:cNvSpPr>
            <p:nvPr/>
          </p:nvSpPr>
          <p:spPr bwMode="auto">
            <a:xfrm>
              <a:off x="2572" y="3371"/>
              <a:ext cx="1858" cy="2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marL="609600" indent="-609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20000"/>
                </a:spcBef>
              </a:pPr>
              <a:r>
                <a:rPr lang="en-US" altLang="en-US" sz="2000" b="1" dirty="0">
                  <a:latin typeface="Tahoma" panose="020B0604030504040204" pitchFamily="34" charset="0"/>
                </a:rPr>
                <a:t>Subsurface ‘Image’</a:t>
              </a:r>
            </a:p>
          </p:txBody>
        </p:sp>
      </p:grpSp>
      <p:pic>
        <p:nvPicPr>
          <p:cNvPr id="1035" name="Picture 1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88" t="2661" b="55537"/>
          <a:stretch>
            <a:fillRect/>
          </a:stretch>
        </p:blipFill>
        <p:spPr bwMode="auto">
          <a:xfrm>
            <a:off x="4927600" y="3806825"/>
            <a:ext cx="3627438" cy="2236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36" name="Group 11"/>
          <p:cNvGrpSpPr>
            <a:grpSpLocks/>
          </p:cNvGrpSpPr>
          <p:nvPr/>
        </p:nvGrpSpPr>
        <p:grpSpPr bwMode="auto">
          <a:xfrm>
            <a:off x="592138" y="973138"/>
            <a:ext cx="3011487" cy="4297362"/>
            <a:chOff x="373" y="613"/>
            <a:chExt cx="1897" cy="2707"/>
          </a:xfrm>
        </p:grpSpPr>
        <p:graphicFrame>
          <p:nvGraphicFramePr>
            <p:cNvPr id="1026" name="Object 12"/>
            <p:cNvGraphicFramePr>
              <a:graphicFrameLocks noChangeAspect="1"/>
            </p:cNvGraphicFramePr>
            <p:nvPr/>
          </p:nvGraphicFramePr>
          <p:xfrm>
            <a:off x="373" y="613"/>
            <a:ext cx="1896" cy="270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219" name="Photo Editor Photo" r:id="rId5" imgW="7114286" imgH="9952381" progId="">
                    <p:embed/>
                  </p:oleObj>
                </mc:Choice>
                <mc:Fallback>
                  <p:oleObj name="Photo Editor Photo" r:id="rId5" imgW="7114286" imgH="9952381" progId="">
                    <p:embed/>
                    <p:pic>
                      <p:nvPicPr>
                        <p:cNvPr id="0" name="Picture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lum contrast="50000"/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 t="5605" r="8740" b="18100"/>
                        <a:stretch>
                          <a:fillRect/>
                        </a:stretch>
                      </p:blipFill>
                      <p:spPr bwMode="auto">
                        <a:xfrm>
                          <a:off x="373" y="613"/>
                          <a:ext cx="1896" cy="270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12700">
                              <a:solidFill>
                                <a:schemeClr val="bg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pic>
          <p:nvPicPr>
            <p:cNvPr id="1039" name="Picture 13"/>
            <p:cNvPicPr preferRelativeResize="0"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138" t="10503" r="14232" b="25938"/>
            <a:stretch>
              <a:fillRect/>
            </a:stretch>
          </p:blipFill>
          <p:spPr bwMode="auto">
            <a:xfrm>
              <a:off x="504" y="788"/>
              <a:ext cx="1766" cy="25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37" name="WordArt 14"/>
          <p:cNvSpPr>
            <a:spLocks noChangeArrowheads="1" noChangeShapeType="1" noTextEdit="1"/>
          </p:cNvSpPr>
          <p:nvPr/>
        </p:nvSpPr>
        <p:spPr bwMode="auto">
          <a:xfrm>
            <a:off x="2295525" y="1558925"/>
            <a:ext cx="895350" cy="4191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 panose="020B0A04020102020204" pitchFamily="34" charset="0"/>
              </a:rPr>
              <a:t>Input</a:t>
            </a:r>
          </a:p>
        </p:txBody>
      </p:sp>
      <p:sp>
        <p:nvSpPr>
          <p:cNvPr id="2" name="Freeform 1"/>
          <p:cNvSpPr/>
          <p:nvPr/>
        </p:nvSpPr>
        <p:spPr bwMode="auto">
          <a:xfrm>
            <a:off x="6083300" y="4286250"/>
            <a:ext cx="368300" cy="1739900"/>
          </a:xfrm>
          <a:custGeom>
            <a:avLst/>
            <a:gdLst>
              <a:gd name="connsiteX0" fmla="*/ 368300 w 368300"/>
              <a:gd name="connsiteY0" fmla="*/ 0 h 1739900"/>
              <a:gd name="connsiteX1" fmla="*/ 336550 w 368300"/>
              <a:gd name="connsiteY1" fmla="*/ 222250 h 1739900"/>
              <a:gd name="connsiteX2" fmla="*/ 273050 w 368300"/>
              <a:gd name="connsiteY2" fmla="*/ 495300 h 1739900"/>
              <a:gd name="connsiteX3" fmla="*/ 196850 w 368300"/>
              <a:gd name="connsiteY3" fmla="*/ 831850 h 1739900"/>
              <a:gd name="connsiteX4" fmla="*/ 146050 w 368300"/>
              <a:gd name="connsiteY4" fmla="*/ 1162050 h 1739900"/>
              <a:gd name="connsiteX5" fmla="*/ 107950 w 368300"/>
              <a:gd name="connsiteY5" fmla="*/ 1301750 h 1739900"/>
              <a:gd name="connsiteX6" fmla="*/ 0 w 368300"/>
              <a:gd name="connsiteY6" fmla="*/ 1739900 h 1739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8300" h="1739900">
                <a:moveTo>
                  <a:pt x="368300" y="0"/>
                </a:moveTo>
                <a:cubicBezTo>
                  <a:pt x="360362" y="69850"/>
                  <a:pt x="352425" y="139700"/>
                  <a:pt x="336550" y="222250"/>
                </a:cubicBezTo>
                <a:cubicBezTo>
                  <a:pt x="320675" y="304800"/>
                  <a:pt x="296333" y="393700"/>
                  <a:pt x="273050" y="495300"/>
                </a:cubicBezTo>
                <a:cubicBezTo>
                  <a:pt x="249767" y="596900"/>
                  <a:pt x="218017" y="720725"/>
                  <a:pt x="196850" y="831850"/>
                </a:cubicBezTo>
                <a:cubicBezTo>
                  <a:pt x="175683" y="942975"/>
                  <a:pt x="160867" y="1083733"/>
                  <a:pt x="146050" y="1162050"/>
                </a:cubicBezTo>
                <a:cubicBezTo>
                  <a:pt x="131233" y="1240367"/>
                  <a:pt x="132292" y="1205442"/>
                  <a:pt x="107950" y="1301750"/>
                </a:cubicBezTo>
                <a:cubicBezTo>
                  <a:pt x="83608" y="1398058"/>
                  <a:pt x="41804" y="1568979"/>
                  <a:pt x="0" y="1739900"/>
                </a:cubicBezTo>
              </a:path>
            </a:pathLst>
          </a:cu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" name="Freeform 2"/>
          <p:cNvSpPr/>
          <p:nvPr/>
        </p:nvSpPr>
        <p:spPr bwMode="auto">
          <a:xfrm>
            <a:off x="4946650" y="4405678"/>
            <a:ext cx="1447800" cy="299672"/>
          </a:xfrm>
          <a:custGeom>
            <a:avLst/>
            <a:gdLst>
              <a:gd name="connsiteX0" fmla="*/ 0 w 1447800"/>
              <a:gd name="connsiteY0" fmla="*/ 299672 h 299672"/>
              <a:gd name="connsiteX1" fmla="*/ 127000 w 1447800"/>
              <a:gd name="connsiteY1" fmla="*/ 248872 h 299672"/>
              <a:gd name="connsiteX2" fmla="*/ 400050 w 1447800"/>
              <a:gd name="connsiteY2" fmla="*/ 90122 h 299672"/>
              <a:gd name="connsiteX3" fmla="*/ 469900 w 1447800"/>
              <a:gd name="connsiteY3" fmla="*/ 77422 h 299672"/>
              <a:gd name="connsiteX4" fmla="*/ 622300 w 1447800"/>
              <a:gd name="connsiteY4" fmla="*/ 77422 h 299672"/>
              <a:gd name="connsiteX5" fmla="*/ 698500 w 1447800"/>
              <a:gd name="connsiteY5" fmla="*/ 64722 h 299672"/>
              <a:gd name="connsiteX6" fmla="*/ 831850 w 1447800"/>
              <a:gd name="connsiteY6" fmla="*/ 64722 h 299672"/>
              <a:gd name="connsiteX7" fmla="*/ 920750 w 1447800"/>
              <a:gd name="connsiteY7" fmla="*/ 39322 h 299672"/>
              <a:gd name="connsiteX8" fmla="*/ 1047750 w 1447800"/>
              <a:gd name="connsiteY8" fmla="*/ 26622 h 299672"/>
              <a:gd name="connsiteX9" fmla="*/ 1181100 w 1447800"/>
              <a:gd name="connsiteY9" fmla="*/ 13922 h 299672"/>
              <a:gd name="connsiteX10" fmla="*/ 1231900 w 1447800"/>
              <a:gd name="connsiteY10" fmla="*/ 1222 h 299672"/>
              <a:gd name="connsiteX11" fmla="*/ 1447800 w 1447800"/>
              <a:gd name="connsiteY11" fmla="*/ 1222 h 299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447800" h="299672">
                <a:moveTo>
                  <a:pt x="0" y="299672"/>
                </a:moveTo>
                <a:cubicBezTo>
                  <a:pt x="30162" y="291734"/>
                  <a:pt x="60325" y="283797"/>
                  <a:pt x="127000" y="248872"/>
                </a:cubicBezTo>
                <a:cubicBezTo>
                  <a:pt x="193675" y="213947"/>
                  <a:pt x="342900" y="118697"/>
                  <a:pt x="400050" y="90122"/>
                </a:cubicBezTo>
                <a:cubicBezTo>
                  <a:pt x="457200" y="61547"/>
                  <a:pt x="432858" y="79539"/>
                  <a:pt x="469900" y="77422"/>
                </a:cubicBezTo>
                <a:cubicBezTo>
                  <a:pt x="506942" y="75305"/>
                  <a:pt x="584200" y="79539"/>
                  <a:pt x="622300" y="77422"/>
                </a:cubicBezTo>
                <a:cubicBezTo>
                  <a:pt x="660400" y="75305"/>
                  <a:pt x="663575" y="66839"/>
                  <a:pt x="698500" y="64722"/>
                </a:cubicBezTo>
                <a:cubicBezTo>
                  <a:pt x="733425" y="62605"/>
                  <a:pt x="794808" y="68955"/>
                  <a:pt x="831850" y="64722"/>
                </a:cubicBezTo>
                <a:cubicBezTo>
                  <a:pt x="868892" y="60489"/>
                  <a:pt x="884767" y="45672"/>
                  <a:pt x="920750" y="39322"/>
                </a:cubicBezTo>
                <a:cubicBezTo>
                  <a:pt x="956733" y="32972"/>
                  <a:pt x="1047750" y="26622"/>
                  <a:pt x="1047750" y="26622"/>
                </a:cubicBezTo>
                <a:cubicBezTo>
                  <a:pt x="1091142" y="22389"/>
                  <a:pt x="1150408" y="18155"/>
                  <a:pt x="1181100" y="13922"/>
                </a:cubicBezTo>
                <a:cubicBezTo>
                  <a:pt x="1211792" y="9689"/>
                  <a:pt x="1187450" y="3339"/>
                  <a:pt x="1231900" y="1222"/>
                </a:cubicBezTo>
                <a:cubicBezTo>
                  <a:pt x="1276350" y="-895"/>
                  <a:pt x="1362075" y="163"/>
                  <a:pt x="1447800" y="1222"/>
                </a:cubicBezTo>
              </a:path>
            </a:pathLst>
          </a:custGeom>
          <a:noFill/>
          <a:ln w="38100" cap="flat" cmpd="sng" algn="ctr">
            <a:solidFill>
              <a:srgbClr val="FFFF00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" name="Freeform 3"/>
          <p:cNvSpPr/>
          <p:nvPr/>
        </p:nvSpPr>
        <p:spPr bwMode="auto">
          <a:xfrm>
            <a:off x="6496050" y="4199222"/>
            <a:ext cx="2051050" cy="268368"/>
          </a:xfrm>
          <a:custGeom>
            <a:avLst/>
            <a:gdLst>
              <a:gd name="connsiteX0" fmla="*/ 0 w 2051050"/>
              <a:gd name="connsiteY0" fmla="*/ 112428 h 268368"/>
              <a:gd name="connsiteX1" fmla="*/ 127000 w 2051050"/>
              <a:gd name="connsiteY1" fmla="*/ 112428 h 268368"/>
              <a:gd name="connsiteX2" fmla="*/ 285750 w 2051050"/>
              <a:gd name="connsiteY2" fmla="*/ 156878 h 268368"/>
              <a:gd name="connsiteX3" fmla="*/ 406400 w 2051050"/>
              <a:gd name="connsiteY3" fmla="*/ 99728 h 268368"/>
              <a:gd name="connsiteX4" fmla="*/ 565150 w 2051050"/>
              <a:gd name="connsiteY4" fmla="*/ 144178 h 268368"/>
              <a:gd name="connsiteX5" fmla="*/ 679450 w 2051050"/>
              <a:gd name="connsiteY5" fmla="*/ 137828 h 268368"/>
              <a:gd name="connsiteX6" fmla="*/ 749300 w 2051050"/>
              <a:gd name="connsiteY6" fmla="*/ 87028 h 268368"/>
              <a:gd name="connsiteX7" fmla="*/ 812800 w 2051050"/>
              <a:gd name="connsiteY7" fmla="*/ 61628 h 268368"/>
              <a:gd name="connsiteX8" fmla="*/ 946150 w 2051050"/>
              <a:gd name="connsiteY8" fmla="*/ 4478 h 268368"/>
              <a:gd name="connsiteX9" fmla="*/ 1041400 w 2051050"/>
              <a:gd name="connsiteY9" fmla="*/ 4478 h 268368"/>
              <a:gd name="connsiteX10" fmla="*/ 1181100 w 2051050"/>
              <a:gd name="connsiteY10" fmla="*/ 10828 h 268368"/>
              <a:gd name="connsiteX11" fmla="*/ 1301750 w 2051050"/>
              <a:gd name="connsiteY11" fmla="*/ 29878 h 268368"/>
              <a:gd name="connsiteX12" fmla="*/ 1485900 w 2051050"/>
              <a:gd name="connsiteY12" fmla="*/ 87028 h 268368"/>
              <a:gd name="connsiteX13" fmla="*/ 1543050 w 2051050"/>
              <a:gd name="connsiteY13" fmla="*/ 93378 h 268368"/>
              <a:gd name="connsiteX14" fmla="*/ 1720850 w 2051050"/>
              <a:gd name="connsiteY14" fmla="*/ 144178 h 268368"/>
              <a:gd name="connsiteX15" fmla="*/ 1784350 w 2051050"/>
              <a:gd name="connsiteY15" fmla="*/ 188628 h 268368"/>
              <a:gd name="connsiteX16" fmla="*/ 1847850 w 2051050"/>
              <a:gd name="connsiteY16" fmla="*/ 220378 h 268368"/>
              <a:gd name="connsiteX17" fmla="*/ 1917700 w 2051050"/>
              <a:gd name="connsiteY17" fmla="*/ 264828 h 268368"/>
              <a:gd name="connsiteX18" fmla="*/ 1943100 w 2051050"/>
              <a:gd name="connsiteY18" fmla="*/ 264828 h 268368"/>
              <a:gd name="connsiteX19" fmla="*/ 1993900 w 2051050"/>
              <a:gd name="connsiteY19" fmla="*/ 258478 h 268368"/>
              <a:gd name="connsiteX20" fmla="*/ 2051050 w 2051050"/>
              <a:gd name="connsiteY20" fmla="*/ 214028 h 268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051050" h="268368">
                <a:moveTo>
                  <a:pt x="0" y="112428"/>
                </a:moveTo>
                <a:cubicBezTo>
                  <a:pt x="39687" y="108724"/>
                  <a:pt x="79375" y="105020"/>
                  <a:pt x="127000" y="112428"/>
                </a:cubicBezTo>
                <a:cubicBezTo>
                  <a:pt x="174625" y="119836"/>
                  <a:pt x="239183" y="158995"/>
                  <a:pt x="285750" y="156878"/>
                </a:cubicBezTo>
                <a:cubicBezTo>
                  <a:pt x="332317" y="154761"/>
                  <a:pt x="359833" y="101845"/>
                  <a:pt x="406400" y="99728"/>
                </a:cubicBezTo>
                <a:cubicBezTo>
                  <a:pt x="452967" y="97611"/>
                  <a:pt x="519642" y="137828"/>
                  <a:pt x="565150" y="144178"/>
                </a:cubicBezTo>
                <a:cubicBezTo>
                  <a:pt x="610658" y="150528"/>
                  <a:pt x="648758" y="147353"/>
                  <a:pt x="679450" y="137828"/>
                </a:cubicBezTo>
                <a:cubicBezTo>
                  <a:pt x="710142" y="128303"/>
                  <a:pt x="727075" y="99728"/>
                  <a:pt x="749300" y="87028"/>
                </a:cubicBezTo>
                <a:cubicBezTo>
                  <a:pt x="771525" y="74328"/>
                  <a:pt x="812800" y="61628"/>
                  <a:pt x="812800" y="61628"/>
                </a:cubicBezTo>
                <a:cubicBezTo>
                  <a:pt x="845608" y="47870"/>
                  <a:pt x="908050" y="14003"/>
                  <a:pt x="946150" y="4478"/>
                </a:cubicBezTo>
                <a:cubicBezTo>
                  <a:pt x="984250" y="-5047"/>
                  <a:pt x="1002242" y="3420"/>
                  <a:pt x="1041400" y="4478"/>
                </a:cubicBezTo>
                <a:cubicBezTo>
                  <a:pt x="1080558" y="5536"/>
                  <a:pt x="1137708" y="6595"/>
                  <a:pt x="1181100" y="10828"/>
                </a:cubicBezTo>
                <a:cubicBezTo>
                  <a:pt x="1224492" y="15061"/>
                  <a:pt x="1250950" y="17178"/>
                  <a:pt x="1301750" y="29878"/>
                </a:cubicBezTo>
                <a:cubicBezTo>
                  <a:pt x="1352550" y="42578"/>
                  <a:pt x="1445683" y="76445"/>
                  <a:pt x="1485900" y="87028"/>
                </a:cubicBezTo>
                <a:cubicBezTo>
                  <a:pt x="1526117" y="97611"/>
                  <a:pt x="1503892" y="83853"/>
                  <a:pt x="1543050" y="93378"/>
                </a:cubicBezTo>
                <a:cubicBezTo>
                  <a:pt x="1582208" y="102903"/>
                  <a:pt x="1680633" y="128303"/>
                  <a:pt x="1720850" y="144178"/>
                </a:cubicBezTo>
                <a:cubicBezTo>
                  <a:pt x="1761067" y="160053"/>
                  <a:pt x="1763183" y="175928"/>
                  <a:pt x="1784350" y="188628"/>
                </a:cubicBezTo>
                <a:cubicBezTo>
                  <a:pt x="1805517" y="201328"/>
                  <a:pt x="1825625" y="207678"/>
                  <a:pt x="1847850" y="220378"/>
                </a:cubicBezTo>
                <a:cubicBezTo>
                  <a:pt x="1870075" y="233078"/>
                  <a:pt x="1901825" y="257420"/>
                  <a:pt x="1917700" y="264828"/>
                </a:cubicBezTo>
                <a:cubicBezTo>
                  <a:pt x="1933575" y="272236"/>
                  <a:pt x="1930400" y="265886"/>
                  <a:pt x="1943100" y="264828"/>
                </a:cubicBezTo>
                <a:cubicBezTo>
                  <a:pt x="1955800" y="263770"/>
                  <a:pt x="1975908" y="266945"/>
                  <a:pt x="1993900" y="258478"/>
                </a:cubicBezTo>
                <a:cubicBezTo>
                  <a:pt x="2011892" y="250011"/>
                  <a:pt x="2031471" y="232019"/>
                  <a:pt x="2051050" y="214028"/>
                </a:cubicBezTo>
              </a:path>
            </a:pathLst>
          </a:custGeom>
          <a:noFill/>
          <a:ln w="38100" cap="flat" cmpd="sng" algn="ctr">
            <a:solidFill>
              <a:srgbClr val="FFFF00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038" name="WordArt 15"/>
          <p:cNvSpPr>
            <a:spLocks noChangeArrowheads="1" noChangeShapeType="1" noTextEdit="1"/>
          </p:cNvSpPr>
          <p:nvPr/>
        </p:nvSpPr>
        <p:spPr bwMode="auto">
          <a:xfrm>
            <a:off x="7339013" y="3830638"/>
            <a:ext cx="1181100" cy="4191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 panose="020B0A04020102020204" pitchFamily="34" charset="0"/>
              </a:rPr>
              <a:t>Output</a:t>
            </a:r>
          </a:p>
        </p:txBody>
      </p:sp>
    </p:spTree>
    <p:extLst>
      <p:ext uri="{BB962C8B-B14F-4D97-AF65-F5344CB8AC3E}">
        <p14:creationId xmlns:p14="http://schemas.microsoft.com/office/powerpoint/2010/main" val="32428456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Non-Layer Cake Geology</a:t>
            </a:r>
          </a:p>
        </p:txBody>
      </p:sp>
      <p:sp>
        <p:nvSpPr>
          <p:cNvPr id="4608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41325" y="1131888"/>
            <a:ext cx="7772400" cy="1919287"/>
          </a:xfrm>
        </p:spPr>
        <p:txBody>
          <a:bodyPr/>
          <a:lstStyle/>
          <a:p>
            <a:pPr marL="285750" indent="-285750">
              <a:lnSpc>
                <a:spcPct val="95000"/>
              </a:lnSpc>
              <a:spcBef>
                <a:spcPct val="35000"/>
              </a:spcBef>
              <a:tabLst>
                <a:tab pos="517525" algn="l"/>
              </a:tabLst>
            </a:pPr>
            <a:r>
              <a:rPr lang="en-US" altLang="en-US" sz="2400" dirty="0" smtClean="0"/>
              <a:t>Thus far my diagrams, by intention, have had nearly 	horizontal layering. </a:t>
            </a:r>
          </a:p>
          <a:p>
            <a:pPr marL="285750" indent="-285750">
              <a:lnSpc>
                <a:spcPct val="95000"/>
              </a:lnSpc>
              <a:spcBef>
                <a:spcPct val="35000"/>
              </a:spcBef>
              <a:tabLst>
                <a:tab pos="517525" algn="l"/>
              </a:tabLst>
            </a:pPr>
            <a:r>
              <a:rPr lang="en-US" altLang="en-US" sz="2400" dirty="0" smtClean="0"/>
              <a:t>Things get more complicated with dipping strata.</a:t>
            </a:r>
          </a:p>
          <a:p>
            <a:pPr marL="285750" indent="-285750">
              <a:lnSpc>
                <a:spcPct val="95000"/>
              </a:lnSpc>
              <a:spcBef>
                <a:spcPct val="35000"/>
              </a:spcBef>
              <a:tabLst>
                <a:tab pos="517525" algn="l"/>
              </a:tabLst>
            </a:pPr>
            <a:r>
              <a:rPr lang="en-US" altLang="en-US" sz="2400" dirty="0" smtClean="0"/>
              <a:t>The ‘bounce’ point is not simply the midpoint.</a:t>
            </a:r>
          </a:p>
          <a:p>
            <a:pPr>
              <a:lnSpc>
                <a:spcPct val="95000"/>
              </a:lnSpc>
              <a:spcBef>
                <a:spcPct val="35000"/>
              </a:spcBef>
            </a:pPr>
            <a:endParaRPr lang="en-US" altLang="en-US" sz="2400" dirty="0" smtClean="0"/>
          </a:p>
        </p:txBody>
      </p:sp>
      <p:grpSp>
        <p:nvGrpSpPr>
          <p:cNvPr id="46086" name="Group 49"/>
          <p:cNvGrpSpPr>
            <a:grpSpLocks/>
          </p:cNvGrpSpPr>
          <p:nvPr/>
        </p:nvGrpSpPr>
        <p:grpSpPr bwMode="auto">
          <a:xfrm>
            <a:off x="1508125" y="2978150"/>
            <a:ext cx="6102350" cy="3376613"/>
            <a:chOff x="1170" y="2121"/>
            <a:chExt cx="3402" cy="1882"/>
          </a:xfrm>
        </p:grpSpPr>
        <p:sp>
          <p:nvSpPr>
            <p:cNvPr id="46087" name="Rectangle 17"/>
            <p:cNvSpPr>
              <a:spLocks noChangeArrowheads="1"/>
            </p:cNvSpPr>
            <p:nvPr/>
          </p:nvSpPr>
          <p:spPr bwMode="auto">
            <a:xfrm>
              <a:off x="1181" y="2283"/>
              <a:ext cx="3391" cy="1720"/>
            </a:xfrm>
            <a:prstGeom prst="rect">
              <a:avLst/>
            </a:prstGeom>
            <a:solidFill>
              <a:srgbClr val="DB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46088" name="Freeform 27"/>
            <p:cNvSpPr>
              <a:spLocks/>
            </p:cNvSpPr>
            <p:nvPr/>
          </p:nvSpPr>
          <p:spPr bwMode="auto">
            <a:xfrm>
              <a:off x="1181" y="2524"/>
              <a:ext cx="3391" cy="1479"/>
            </a:xfrm>
            <a:custGeom>
              <a:avLst/>
              <a:gdLst>
                <a:gd name="T0" fmla="*/ 0 w 1622"/>
                <a:gd name="T1" fmla="*/ 250 h 1479"/>
                <a:gd name="T2" fmla="*/ 0 w 1622"/>
                <a:gd name="T3" fmla="*/ 1479 h 1479"/>
                <a:gd name="T4" fmla="*/ 3391 w 1622"/>
                <a:gd name="T5" fmla="*/ 1479 h 1479"/>
                <a:gd name="T6" fmla="*/ 3391 w 1622"/>
                <a:gd name="T7" fmla="*/ 0 h 1479"/>
                <a:gd name="T8" fmla="*/ 3069 w 1622"/>
                <a:gd name="T9" fmla="*/ 0 h 1479"/>
                <a:gd name="T10" fmla="*/ 2728 w 1622"/>
                <a:gd name="T11" fmla="*/ 10 h 1479"/>
                <a:gd name="T12" fmla="*/ 2367 w 1622"/>
                <a:gd name="T13" fmla="*/ 77 h 1479"/>
                <a:gd name="T14" fmla="*/ 2047 w 1622"/>
                <a:gd name="T15" fmla="*/ 154 h 1479"/>
                <a:gd name="T16" fmla="*/ 1624 w 1622"/>
                <a:gd name="T17" fmla="*/ 202 h 1479"/>
                <a:gd name="T18" fmla="*/ 1223 w 1622"/>
                <a:gd name="T19" fmla="*/ 202 h 1479"/>
                <a:gd name="T20" fmla="*/ 903 w 1622"/>
                <a:gd name="T21" fmla="*/ 259 h 1479"/>
                <a:gd name="T22" fmla="*/ 682 w 1622"/>
                <a:gd name="T23" fmla="*/ 269 h 1479"/>
                <a:gd name="T24" fmla="*/ 420 w 1622"/>
                <a:gd name="T25" fmla="*/ 269 h 1479"/>
                <a:gd name="T26" fmla="*/ 0 w 1622"/>
                <a:gd name="T27" fmla="*/ 250 h 147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622"/>
                <a:gd name="T43" fmla="*/ 0 h 1479"/>
                <a:gd name="T44" fmla="*/ 1622 w 1622"/>
                <a:gd name="T45" fmla="*/ 1479 h 1479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622" h="1479">
                  <a:moveTo>
                    <a:pt x="0" y="250"/>
                  </a:moveTo>
                  <a:lnTo>
                    <a:pt x="0" y="1479"/>
                  </a:lnTo>
                  <a:lnTo>
                    <a:pt x="1622" y="1479"/>
                  </a:lnTo>
                  <a:lnTo>
                    <a:pt x="1622" y="0"/>
                  </a:lnTo>
                  <a:lnTo>
                    <a:pt x="1468" y="0"/>
                  </a:lnTo>
                  <a:lnTo>
                    <a:pt x="1305" y="10"/>
                  </a:lnTo>
                  <a:lnTo>
                    <a:pt x="1132" y="77"/>
                  </a:lnTo>
                  <a:lnTo>
                    <a:pt x="979" y="154"/>
                  </a:lnTo>
                  <a:lnTo>
                    <a:pt x="777" y="202"/>
                  </a:lnTo>
                  <a:lnTo>
                    <a:pt x="585" y="202"/>
                  </a:lnTo>
                  <a:lnTo>
                    <a:pt x="432" y="259"/>
                  </a:lnTo>
                  <a:lnTo>
                    <a:pt x="326" y="269"/>
                  </a:lnTo>
                  <a:lnTo>
                    <a:pt x="201" y="269"/>
                  </a:lnTo>
                  <a:lnTo>
                    <a:pt x="0" y="250"/>
                  </a:lnTo>
                  <a:close/>
                </a:path>
              </a:pathLst>
            </a:custGeom>
            <a:solidFill>
              <a:srgbClr val="FFDC7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6089" name="Freeform 28"/>
            <p:cNvSpPr>
              <a:spLocks/>
            </p:cNvSpPr>
            <p:nvPr/>
          </p:nvSpPr>
          <p:spPr bwMode="auto">
            <a:xfrm>
              <a:off x="1181" y="2928"/>
              <a:ext cx="3391" cy="1075"/>
            </a:xfrm>
            <a:custGeom>
              <a:avLst/>
              <a:gdLst>
                <a:gd name="T0" fmla="*/ 3351 w 1603"/>
                <a:gd name="T1" fmla="*/ 0 h 1075"/>
                <a:gd name="T2" fmla="*/ 2843 w 1603"/>
                <a:gd name="T3" fmla="*/ 77 h 1075"/>
                <a:gd name="T4" fmla="*/ 2498 w 1603"/>
                <a:gd name="T5" fmla="*/ 154 h 1075"/>
                <a:gd name="T6" fmla="*/ 2052 w 1603"/>
                <a:gd name="T7" fmla="*/ 298 h 1075"/>
                <a:gd name="T8" fmla="*/ 1483 w 1603"/>
                <a:gd name="T9" fmla="*/ 480 h 1075"/>
                <a:gd name="T10" fmla="*/ 264 w 1603"/>
                <a:gd name="T11" fmla="*/ 662 h 1075"/>
                <a:gd name="T12" fmla="*/ 0 w 1603"/>
                <a:gd name="T13" fmla="*/ 672 h 1075"/>
                <a:gd name="T14" fmla="*/ 0 w 1603"/>
                <a:gd name="T15" fmla="*/ 1075 h 1075"/>
                <a:gd name="T16" fmla="*/ 3391 w 1603"/>
                <a:gd name="T17" fmla="*/ 1075 h 1075"/>
                <a:gd name="T18" fmla="*/ 3391 w 1603"/>
                <a:gd name="T19" fmla="*/ 86 h 107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603"/>
                <a:gd name="T31" fmla="*/ 0 h 1075"/>
                <a:gd name="T32" fmla="*/ 1603 w 1603"/>
                <a:gd name="T33" fmla="*/ 1075 h 107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603" h="1075">
                  <a:moveTo>
                    <a:pt x="1584" y="0"/>
                  </a:moveTo>
                  <a:lnTo>
                    <a:pt x="1344" y="77"/>
                  </a:lnTo>
                  <a:lnTo>
                    <a:pt x="1181" y="154"/>
                  </a:lnTo>
                  <a:lnTo>
                    <a:pt x="970" y="298"/>
                  </a:lnTo>
                  <a:lnTo>
                    <a:pt x="701" y="480"/>
                  </a:lnTo>
                  <a:lnTo>
                    <a:pt x="125" y="662"/>
                  </a:lnTo>
                  <a:lnTo>
                    <a:pt x="0" y="672"/>
                  </a:lnTo>
                  <a:lnTo>
                    <a:pt x="0" y="1075"/>
                  </a:lnTo>
                  <a:lnTo>
                    <a:pt x="1603" y="1075"/>
                  </a:lnTo>
                  <a:lnTo>
                    <a:pt x="1603" y="86"/>
                  </a:lnTo>
                </a:path>
              </a:pathLst>
            </a:custGeom>
            <a:solidFill>
              <a:srgbClr val="FFA74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6090" name="Freeform 30"/>
            <p:cNvSpPr>
              <a:spLocks/>
            </p:cNvSpPr>
            <p:nvPr/>
          </p:nvSpPr>
          <p:spPr bwMode="auto">
            <a:xfrm>
              <a:off x="1643" y="3629"/>
              <a:ext cx="2929" cy="374"/>
            </a:xfrm>
            <a:custGeom>
              <a:avLst/>
              <a:gdLst>
                <a:gd name="T0" fmla="*/ 2910 w 1401"/>
                <a:gd name="T1" fmla="*/ 0 h 374"/>
                <a:gd name="T2" fmla="*/ 2227 w 1401"/>
                <a:gd name="T3" fmla="*/ 172 h 374"/>
                <a:gd name="T4" fmla="*/ 1405 w 1401"/>
                <a:gd name="T5" fmla="*/ 268 h 374"/>
                <a:gd name="T6" fmla="*/ 521 w 1401"/>
                <a:gd name="T7" fmla="*/ 297 h 374"/>
                <a:gd name="T8" fmla="*/ 0 w 1401"/>
                <a:gd name="T9" fmla="*/ 374 h 374"/>
                <a:gd name="T10" fmla="*/ 2929 w 1401"/>
                <a:gd name="T11" fmla="*/ 374 h 37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01"/>
                <a:gd name="T19" fmla="*/ 0 h 374"/>
                <a:gd name="T20" fmla="*/ 1401 w 1401"/>
                <a:gd name="T21" fmla="*/ 374 h 37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01" h="374">
                  <a:moveTo>
                    <a:pt x="1392" y="0"/>
                  </a:moveTo>
                  <a:lnTo>
                    <a:pt x="1065" y="172"/>
                  </a:lnTo>
                  <a:lnTo>
                    <a:pt x="672" y="268"/>
                  </a:lnTo>
                  <a:lnTo>
                    <a:pt x="249" y="297"/>
                  </a:lnTo>
                  <a:lnTo>
                    <a:pt x="0" y="374"/>
                  </a:lnTo>
                  <a:lnTo>
                    <a:pt x="1401" y="374"/>
                  </a:lnTo>
                </a:path>
              </a:pathLst>
            </a:custGeom>
            <a:solidFill>
              <a:srgbClr val="D4A97E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6091" name="Line 31"/>
            <p:cNvSpPr>
              <a:spLocks noChangeShapeType="1"/>
            </p:cNvSpPr>
            <p:nvPr/>
          </p:nvSpPr>
          <p:spPr bwMode="auto">
            <a:xfrm>
              <a:off x="3402" y="2737"/>
              <a:ext cx="147" cy="3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6092" name="Line 38"/>
            <p:cNvSpPr>
              <a:spLocks noChangeShapeType="1"/>
            </p:cNvSpPr>
            <p:nvPr/>
          </p:nvSpPr>
          <p:spPr bwMode="auto">
            <a:xfrm flipH="1" flipV="1">
              <a:off x="1607" y="2323"/>
              <a:ext cx="1903" cy="80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6093" name="Line 34"/>
            <p:cNvSpPr>
              <a:spLocks noChangeShapeType="1"/>
            </p:cNvSpPr>
            <p:nvPr/>
          </p:nvSpPr>
          <p:spPr bwMode="auto">
            <a:xfrm rot="10800000" flipH="1">
              <a:off x="3555" y="2317"/>
              <a:ext cx="425" cy="78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6094" name="AutoShape 24"/>
            <p:cNvSpPr>
              <a:spLocks noChangeAspect="1" noChangeArrowheads="1"/>
            </p:cNvSpPr>
            <p:nvPr/>
          </p:nvSpPr>
          <p:spPr bwMode="auto">
            <a:xfrm flipV="1">
              <a:off x="3911" y="2151"/>
              <a:ext cx="137" cy="134"/>
            </a:xfrm>
            <a:prstGeom prst="triangle">
              <a:avLst>
                <a:gd name="adj" fmla="val 50000"/>
              </a:avLst>
            </a:prstGeom>
            <a:solidFill>
              <a:schemeClr val="bg2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rot="10800000"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46095" name="AutoShape 29"/>
            <p:cNvSpPr>
              <a:spLocks noChangeAspect="1" noChangeArrowheads="1"/>
            </p:cNvSpPr>
            <p:nvPr/>
          </p:nvSpPr>
          <p:spPr bwMode="auto">
            <a:xfrm rot="-1598468">
              <a:off x="1436" y="2121"/>
              <a:ext cx="171" cy="169"/>
            </a:xfrm>
            <a:prstGeom prst="irregularSeal2">
              <a:avLst/>
            </a:prstGeom>
            <a:solidFill>
              <a:srgbClr val="FFFF99"/>
            </a:solidFill>
            <a:ln w="1905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46096" name="Freeform 42"/>
            <p:cNvSpPr>
              <a:spLocks/>
            </p:cNvSpPr>
            <p:nvPr/>
          </p:nvSpPr>
          <p:spPr bwMode="auto">
            <a:xfrm>
              <a:off x="3341" y="2919"/>
              <a:ext cx="123" cy="126"/>
            </a:xfrm>
            <a:custGeom>
              <a:avLst/>
              <a:gdLst>
                <a:gd name="T0" fmla="*/ 0 w 123"/>
                <a:gd name="T1" fmla="*/ 126 h 126"/>
                <a:gd name="T2" fmla="*/ 7 w 123"/>
                <a:gd name="T3" fmla="*/ 102 h 126"/>
                <a:gd name="T4" fmla="*/ 22 w 123"/>
                <a:gd name="T5" fmla="*/ 77 h 126"/>
                <a:gd name="T6" fmla="*/ 54 w 123"/>
                <a:gd name="T7" fmla="*/ 42 h 126"/>
                <a:gd name="T8" fmla="*/ 75 w 123"/>
                <a:gd name="T9" fmla="*/ 21 h 126"/>
                <a:gd name="T10" fmla="*/ 93 w 123"/>
                <a:gd name="T11" fmla="*/ 9 h 126"/>
                <a:gd name="T12" fmla="*/ 111 w 123"/>
                <a:gd name="T13" fmla="*/ 5 h 126"/>
                <a:gd name="T14" fmla="*/ 123 w 123"/>
                <a:gd name="T15" fmla="*/ 0 h 12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23"/>
                <a:gd name="T25" fmla="*/ 0 h 126"/>
                <a:gd name="T26" fmla="*/ 123 w 123"/>
                <a:gd name="T27" fmla="*/ 126 h 12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23" h="126">
                  <a:moveTo>
                    <a:pt x="0" y="126"/>
                  </a:moveTo>
                  <a:cubicBezTo>
                    <a:pt x="1" y="118"/>
                    <a:pt x="3" y="110"/>
                    <a:pt x="7" y="102"/>
                  </a:cubicBezTo>
                  <a:cubicBezTo>
                    <a:pt x="11" y="94"/>
                    <a:pt x="14" y="87"/>
                    <a:pt x="22" y="77"/>
                  </a:cubicBezTo>
                  <a:cubicBezTo>
                    <a:pt x="30" y="67"/>
                    <a:pt x="45" y="51"/>
                    <a:pt x="54" y="42"/>
                  </a:cubicBezTo>
                  <a:cubicBezTo>
                    <a:pt x="63" y="33"/>
                    <a:pt x="69" y="26"/>
                    <a:pt x="75" y="21"/>
                  </a:cubicBezTo>
                  <a:cubicBezTo>
                    <a:pt x="81" y="16"/>
                    <a:pt x="87" y="12"/>
                    <a:pt x="93" y="9"/>
                  </a:cubicBezTo>
                  <a:cubicBezTo>
                    <a:pt x="99" y="6"/>
                    <a:pt x="106" y="6"/>
                    <a:pt x="111" y="5"/>
                  </a:cubicBezTo>
                  <a:cubicBezTo>
                    <a:pt x="116" y="4"/>
                    <a:pt x="119" y="2"/>
                    <a:pt x="123" y="0"/>
                  </a:cubicBezTo>
                </a:path>
              </a:pathLst>
            </a:custGeom>
            <a:noFill/>
            <a:ln w="38100">
              <a:solidFill>
                <a:srgbClr val="FF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6097" name="Freeform 43"/>
            <p:cNvSpPr>
              <a:spLocks/>
            </p:cNvSpPr>
            <p:nvPr/>
          </p:nvSpPr>
          <p:spPr bwMode="auto">
            <a:xfrm rot="19377965" flipH="1">
              <a:off x="3500" y="2860"/>
              <a:ext cx="123" cy="126"/>
            </a:xfrm>
            <a:custGeom>
              <a:avLst/>
              <a:gdLst>
                <a:gd name="T0" fmla="*/ 0 w 123"/>
                <a:gd name="T1" fmla="*/ 126 h 126"/>
                <a:gd name="T2" fmla="*/ 7 w 123"/>
                <a:gd name="T3" fmla="*/ 102 h 126"/>
                <a:gd name="T4" fmla="*/ 22 w 123"/>
                <a:gd name="T5" fmla="*/ 77 h 126"/>
                <a:gd name="T6" fmla="*/ 54 w 123"/>
                <a:gd name="T7" fmla="*/ 42 h 126"/>
                <a:gd name="T8" fmla="*/ 75 w 123"/>
                <a:gd name="T9" fmla="*/ 21 h 126"/>
                <a:gd name="T10" fmla="*/ 93 w 123"/>
                <a:gd name="T11" fmla="*/ 9 h 126"/>
                <a:gd name="T12" fmla="*/ 111 w 123"/>
                <a:gd name="T13" fmla="*/ 5 h 126"/>
                <a:gd name="T14" fmla="*/ 123 w 123"/>
                <a:gd name="T15" fmla="*/ 0 h 12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23"/>
                <a:gd name="T25" fmla="*/ 0 h 126"/>
                <a:gd name="T26" fmla="*/ 123 w 123"/>
                <a:gd name="T27" fmla="*/ 126 h 12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23" h="126">
                  <a:moveTo>
                    <a:pt x="0" y="126"/>
                  </a:moveTo>
                  <a:cubicBezTo>
                    <a:pt x="1" y="118"/>
                    <a:pt x="3" y="110"/>
                    <a:pt x="7" y="102"/>
                  </a:cubicBezTo>
                  <a:cubicBezTo>
                    <a:pt x="11" y="94"/>
                    <a:pt x="14" y="87"/>
                    <a:pt x="22" y="77"/>
                  </a:cubicBezTo>
                  <a:cubicBezTo>
                    <a:pt x="30" y="67"/>
                    <a:pt x="45" y="51"/>
                    <a:pt x="54" y="42"/>
                  </a:cubicBezTo>
                  <a:cubicBezTo>
                    <a:pt x="63" y="33"/>
                    <a:pt x="69" y="26"/>
                    <a:pt x="75" y="21"/>
                  </a:cubicBezTo>
                  <a:cubicBezTo>
                    <a:pt x="81" y="16"/>
                    <a:pt x="87" y="12"/>
                    <a:pt x="93" y="9"/>
                  </a:cubicBezTo>
                  <a:cubicBezTo>
                    <a:pt x="99" y="6"/>
                    <a:pt x="106" y="6"/>
                    <a:pt x="111" y="5"/>
                  </a:cubicBezTo>
                  <a:cubicBezTo>
                    <a:pt x="116" y="4"/>
                    <a:pt x="119" y="2"/>
                    <a:pt x="123" y="0"/>
                  </a:cubicBezTo>
                </a:path>
              </a:pathLst>
            </a:custGeom>
            <a:noFill/>
            <a:ln w="38100">
              <a:solidFill>
                <a:srgbClr val="FF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6098" name="Oval 44"/>
            <p:cNvSpPr>
              <a:spLocks noChangeArrowheads="1"/>
            </p:cNvSpPr>
            <p:nvPr/>
          </p:nvSpPr>
          <p:spPr bwMode="auto">
            <a:xfrm>
              <a:off x="3514" y="3098"/>
              <a:ext cx="56" cy="5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dirty="0"/>
            </a:p>
          </p:txBody>
        </p:sp>
        <p:sp>
          <p:nvSpPr>
            <p:cNvPr id="46099" name="Text Box 45"/>
            <p:cNvSpPr txBox="1">
              <a:spLocks noChangeArrowheads="1"/>
            </p:cNvSpPr>
            <p:nvPr/>
          </p:nvSpPr>
          <p:spPr bwMode="auto">
            <a:xfrm>
              <a:off x="1170" y="3040"/>
              <a:ext cx="1991" cy="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400" b="1" dirty="0"/>
                <a:t>Angle of Incidence = Angle of Reflection</a:t>
              </a:r>
            </a:p>
          </p:txBody>
        </p:sp>
        <p:sp>
          <p:nvSpPr>
            <p:cNvPr id="46100" name="AutoShape 47"/>
            <p:cNvSpPr>
              <a:spLocks noChangeArrowheads="1"/>
            </p:cNvSpPr>
            <p:nvPr/>
          </p:nvSpPr>
          <p:spPr bwMode="auto">
            <a:xfrm>
              <a:off x="2692" y="2291"/>
              <a:ext cx="115" cy="182"/>
            </a:xfrm>
            <a:prstGeom prst="upArrow">
              <a:avLst>
                <a:gd name="adj1" fmla="val 50000"/>
                <a:gd name="adj2" fmla="val 39565"/>
              </a:avLst>
            </a:prstGeom>
            <a:solidFill>
              <a:srgbClr val="41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dirty="0"/>
            </a:p>
          </p:txBody>
        </p:sp>
        <p:sp>
          <p:nvSpPr>
            <p:cNvPr id="46101" name="Text Box 48"/>
            <p:cNvSpPr txBox="1">
              <a:spLocks noChangeArrowheads="1"/>
            </p:cNvSpPr>
            <p:nvPr/>
          </p:nvSpPr>
          <p:spPr bwMode="auto">
            <a:xfrm>
              <a:off x="2517" y="2436"/>
              <a:ext cx="398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000" b="1" dirty="0"/>
                <a:t>Midpoint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815549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8" name="Rectangle 2"/>
          <p:cNvSpPr>
            <a:spLocks noChangeArrowheads="1"/>
          </p:cNvSpPr>
          <p:nvPr/>
        </p:nvSpPr>
        <p:spPr bwMode="auto">
          <a:xfrm>
            <a:off x="796925" y="1127125"/>
            <a:ext cx="4310063" cy="41354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/>
          </a:p>
        </p:txBody>
      </p:sp>
      <p:sp>
        <p:nvSpPr>
          <p:cNvPr id="47109" name="Rectangle 3"/>
          <p:cNvSpPr>
            <a:spLocks noChangeArrowheads="1"/>
          </p:cNvSpPr>
          <p:nvPr/>
        </p:nvSpPr>
        <p:spPr bwMode="auto">
          <a:xfrm>
            <a:off x="787400" y="1724025"/>
            <a:ext cx="4337050" cy="3519488"/>
          </a:xfrm>
          <a:prstGeom prst="rect">
            <a:avLst/>
          </a:prstGeom>
          <a:solidFill>
            <a:srgbClr val="66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 sz="2000" dirty="0">
              <a:latin typeface="Times New Roman" panose="02020603050405020304" pitchFamily="18" charset="0"/>
            </a:endParaRPr>
          </a:p>
        </p:txBody>
      </p:sp>
      <p:sp>
        <p:nvSpPr>
          <p:cNvPr id="4711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Positioning Problems</a:t>
            </a:r>
          </a:p>
        </p:txBody>
      </p:sp>
      <p:sp>
        <p:nvSpPr>
          <p:cNvPr id="47111" name="Text Box 5"/>
          <p:cNvSpPr txBox="1">
            <a:spLocks noChangeArrowheads="1"/>
          </p:cNvSpPr>
          <p:nvPr/>
        </p:nvSpPr>
        <p:spPr bwMode="auto">
          <a:xfrm>
            <a:off x="1819275" y="1230313"/>
            <a:ext cx="64611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4000" dirty="0">
                <a:latin typeface="Times New Roman" panose="02020603050405020304" pitchFamily="18" charset="0"/>
                <a:sym typeface="Wingdings 2" panose="05020102010507070707" pitchFamily="18" charset="2"/>
              </a:rPr>
              <a:t></a:t>
            </a:r>
            <a:endParaRPr lang="en-US" altLang="en-US" sz="4000" dirty="0">
              <a:latin typeface="Times New Roman" panose="02020603050405020304" pitchFamily="18" charset="0"/>
            </a:endParaRPr>
          </a:p>
        </p:txBody>
      </p:sp>
      <p:sp>
        <p:nvSpPr>
          <p:cNvPr id="47112" name="Text Box 6"/>
          <p:cNvSpPr txBox="1">
            <a:spLocks noChangeArrowheads="1"/>
          </p:cNvSpPr>
          <p:nvPr/>
        </p:nvSpPr>
        <p:spPr bwMode="auto">
          <a:xfrm>
            <a:off x="1143000" y="1116013"/>
            <a:ext cx="804863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400" b="1" dirty="0">
                <a:latin typeface="Tahoma" panose="020B0604030504040204" pitchFamily="34" charset="0"/>
              </a:rPr>
              <a:t>Energy</a:t>
            </a:r>
          </a:p>
          <a:p>
            <a:r>
              <a:rPr lang="en-US" altLang="en-US" sz="1400" b="1" dirty="0">
                <a:latin typeface="Tahoma" panose="020B0604030504040204" pitchFamily="34" charset="0"/>
              </a:rPr>
              <a:t>Source</a:t>
            </a:r>
          </a:p>
        </p:txBody>
      </p:sp>
      <p:sp>
        <p:nvSpPr>
          <p:cNvPr id="47114" name="Line 8"/>
          <p:cNvSpPr>
            <a:spLocks noChangeShapeType="1"/>
          </p:cNvSpPr>
          <p:nvPr/>
        </p:nvSpPr>
        <p:spPr bwMode="auto">
          <a:xfrm>
            <a:off x="2190750" y="1785938"/>
            <a:ext cx="1104900" cy="2082800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7115" name="Freeform 9"/>
          <p:cNvSpPr>
            <a:spLocks/>
          </p:cNvSpPr>
          <p:nvPr/>
        </p:nvSpPr>
        <p:spPr bwMode="auto">
          <a:xfrm>
            <a:off x="977900" y="2849563"/>
            <a:ext cx="4125913" cy="2381250"/>
          </a:xfrm>
          <a:custGeom>
            <a:avLst/>
            <a:gdLst>
              <a:gd name="T0" fmla="*/ 0 w 2599"/>
              <a:gd name="T1" fmla="*/ 2381250 h 1500"/>
              <a:gd name="T2" fmla="*/ 4125913 w 2599"/>
              <a:gd name="T3" fmla="*/ 2381250 h 1500"/>
              <a:gd name="T4" fmla="*/ 4125913 w 2599"/>
              <a:gd name="T5" fmla="*/ 0 h 1500"/>
              <a:gd name="T6" fmla="*/ 0 w 2599"/>
              <a:gd name="T7" fmla="*/ 2381250 h 1500"/>
              <a:gd name="T8" fmla="*/ 0 60000 65536"/>
              <a:gd name="T9" fmla="*/ 0 60000 65536"/>
              <a:gd name="T10" fmla="*/ 0 60000 65536"/>
              <a:gd name="T11" fmla="*/ 0 60000 65536"/>
              <a:gd name="T12" fmla="*/ 0 w 2599"/>
              <a:gd name="T13" fmla="*/ 0 h 1500"/>
              <a:gd name="T14" fmla="*/ 2599 w 2599"/>
              <a:gd name="T15" fmla="*/ 1500 h 15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599" h="1500">
                <a:moveTo>
                  <a:pt x="0" y="1500"/>
                </a:moveTo>
                <a:lnTo>
                  <a:pt x="2599" y="1500"/>
                </a:lnTo>
                <a:lnTo>
                  <a:pt x="2599" y="0"/>
                </a:lnTo>
                <a:lnTo>
                  <a:pt x="0" y="1500"/>
                </a:lnTo>
                <a:close/>
              </a:path>
            </a:pathLst>
          </a:cu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47116" name="Line 10"/>
          <p:cNvSpPr>
            <a:spLocks noChangeShapeType="1"/>
          </p:cNvSpPr>
          <p:nvPr/>
        </p:nvSpPr>
        <p:spPr bwMode="auto">
          <a:xfrm>
            <a:off x="766763" y="1701800"/>
            <a:ext cx="4338637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7117" name="Line 11"/>
          <p:cNvSpPr>
            <a:spLocks noChangeShapeType="1"/>
          </p:cNvSpPr>
          <p:nvPr/>
        </p:nvSpPr>
        <p:spPr bwMode="auto">
          <a:xfrm flipV="1">
            <a:off x="1000125" y="2827338"/>
            <a:ext cx="4149725" cy="2382837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7120" name="Text Box 14"/>
          <p:cNvSpPr txBox="1">
            <a:spLocks noChangeArrowheads="1"/>
          </p:cNvSpPr>
          <p:nvPr/>
        </p:nvSpPr>
        <p:spPr bwMode="auto">
          <a:xfrm>
            <a:off x="776288" y="5453063"/>
            <a:ext cx="447675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231775" indent="-231775"/>
            <a:r>
              <a:rPr lang="en-US" altLang="en-US" sz="2000" dirty="0">
                <a:latin typeface="Tahoma" panose="020B0604030504040204" pitchFamily="34" charset="0"/>
              </a:rPr>
              <a:t>The seismic ray hits an inclined surface at 90</a:t>
            </a:r>
            <a:r>
              <a:rPr lang="en-US" altLang="en-US" sz="2000" dirty="0">
                <a:latin typeface="Tahoma" panose="020B0604030504040204" pitchFamily="34" charset="0"/>
                <a:cs typeface="Times New Roman" panose="02020603050405020304" pitchFamily="18" charset="0"/>
              </a:rPr>
              <a:t>º and reflects back</a:t>
            </a:r>
          </a:p>
        </p:txBody>
      </p:sp>
      <p:sp>
        <p:nvSpPr>
          <p:cNvPr id="47121" name="Text Box 15"/>
          <p:cNvSpPr txBox="1">
            <a:spLocks noChangeArrowheads="1"/>
          </p:cNvSpPr>
          <p:nvPr/>
        </p:nvSpPr>
        <p:spPr bwMode="auto">
          <a:xfrm rot="3648860">
            <a:off x="2135982" y="3001169"/>
            <a:ext cx="12239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600" b="1" dirty="0">
                <a:solidFill>
                  <a:srgbClr val="FF0000"/>
                </a:solidFill>
              </a:rPr>
              <a:t>0.2 s down</a:t>
            </a:r>
          </a:p>
        </p:txBody>
      </p:sp>
      <p:sp>
        <p:nvSpPr>
          <p:cNvPr id="47122" name="Text Box 16"/>
          <p:cNvSpPr txBox="1">
            <a:spLocks noChangeArrowheads="1"/>
          </p:cNvSpPr>
          <p:nvPr/>
        </p:nvSpPr>
        <p:spPr bwMode="auto">
          <a:xfrm rot="3646493">
            <a:off x="2421731" y="2394744"/>
            <a:ext cx="94138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600" b="1" dirty="0">
                <a:solidFill>
                  <a:srgbClr val="FF0000"/>
                </a:solidFill>
              </a:rPr>
              <a:t>0.2 s up</a:t>
            </a:r>
          </a:p>
        </p:txBody>
      </p:sp>
      <p:sp>
        <p:nvSpPr>
          <p:cNvPr id="47127" name="Rectangle 25"/>
          <p:cNvSpPr>
            <a:spLocks noChangeArrowheads="1"/>
          </p:cNvSpPr>
          <p:nvPr/>
        </p:nvSpPr>
        <p:spPr bwMode="auto">
          <a:xfrm rot="-1577575">
            <a:off x="3252788" y="3663950"/>
            <a:ext cx="166687" cy="166688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/>
          </a:p>
        </p:txBody>
      </p:sp>
      <p:sp>
        <p:nvSpPr>
          <p:cNvPr id="47129" name="Text Box 27"/>
          <p:cNvSpPr txBox="1">
            <a:spLocks noChangeArrowheads="1"/>
          </p:cNvSpPr>
          <p:nvPr/>
        </p:nvSpPr>
        <p:spPr bwMode="auto">
          <a:xfrm>
            <a:off x="3044825" y="2128838"/>
            <a:ext cx="15224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dirty="0"/>
              <a:t>True Path</a:t>
            </a:r>
          </a:p>
        </p:txBody>
      </p:sp>
      <p:sp>
        <p:nvSpPr>
          <p:cNvPr id="47130" name="Freeform 28"/>
          <p:cNvSpPr>
            <a:spLocks/>
          </p:cNvSpPr>
          <p:nvPr/>
        </p:nvSpPr>
        <p:spPr bwMode="auto">
          <a:xfrm>
            <a:off x="3184525" y="2620963"/>
            <a:ext cx="747713" cy="731837"/>
          </a:xfrm>
          <a:custGeom>
            <a:avLst/>
            <a:gdLst>
              <a:gd name="T0" fmla="*/ 0 w 471"/>
              <a:gd name="T1" fmla="*/ 731837 h 461"/>
              <a:gd name="T2" fmla="*/ 579438 w 471"/>
              <a:gd name="T3" fmla="*/ 427037 h 461"/>
              <a:gd name="T4" fmla="*/ 747713 w 471"/>
              <a:gd name="T5" fmla="*/ 0 h 461"/>
              <a:gd name="T6" fmla="*/ 0 60000 65536"/>
              <a:gd name="T7" fmla="*/ 0 60000 65536"/>
              <a:gd name="T8" fmla="*/ 0 60000 65536"/>
              <a:gd name="T9" fmla="*/ 0 w 471"/>
              <a:gd name="T10" fmla="*/ 0 h 461"/>
              <a:gd name="T11" fmla="*/ 471 w 471"/>
              <a:gd name="T12" fmla="*/ 461 h 46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71" h="461">
                <a:moveTo>
                  <a:pt x="0" y="461"/>
                </a:moveTo>
                <a:cubicBezTo>
                  <a:pt x="143" y="403"/>
                  <a:pt x="287" y="346"/>
                  <a:pt x="365" y="269"/>
                </a:cubicBezTo>
                <a:cubicBezTo>
                  <a:pt x="443" y="192"/>
                  <a:pt x="457" y="96"/>
                  <a:pt x="471" y="0"/>
                </a:cubicBezTo>
              </a:path>
            </a:pathLst>
          </a:custGeom>
          <a:noFill/>
          <a:ln w="38100">
            <a:solidFill>
              <a:srgbClr val="FF00FF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3161386" y="3737625"/>
            <a:ext cx="48442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cap="none" spc="0" dirty="0" smtClean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A</a:t>
            </a:r>
            <a:endParaRPr lang="en-US" sz="3200" b="1" cap="none" spc="0" dirty="0">
              <a:ln w="12700">
                <a:solidFill>
                  <a:srgbClr val="C00000"/>
                </a:solidFill>
                <a:prstDash val="solid"/>
              </a:ln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822325" y="1785938"/>
            <a:ext cx="2511425" cy="3382962"/>
            <a:chOff x="822325" y="1785938"/>
            <a:chExt cx="2511425" cy="3382962"/>
          </a:xfrm>
        </p:grpSpPr>
        <p:sp>
          <p:nvSpPr>
            <p:cNvPr id="47124" name="Freeform 18"/>
            <p:cNvSpPr>
              <a:spLocks/>
            </p:cNvSpPr>
            <p:nvPr/>
          </p:nvSpPr>
          <p:spPr bwMode="auto">
            <a:xfrm>
              <a:off x="2271713" y="3833813"/>
              <a:ext cx="1062037" cy="188912"/>
            </a:xfrm>
            <a:custGeom>
              <a:avLst/>
              <a:gdLst>
                <a:gd name="T0" fmla="*/ 0 w 669"/>
                <a:gd name="T1" fmla="*/ 185737 h 119"/>
                <a:gd name="T2" fmla="*/ 347662 w 669"/>
                <a:gd name="T3" fmla="*/ 176212 h 119"/>
                <a:gd name="T4" fmla="*/ 776287 w 669"/>
                <a:gd name="T5" fmla="*/ 104775 h 119"/>
                <a:gd name="T6" fmla="*/ 1062037 w 669"/>
                <a:gd name="T7" fmla="*/ 0 h 11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69"/>
                <a:gd name="T13" fmla="*/ 0 h 119"/>
                <a:gd name="T14" fmla="*/ 669 w 669"/>
                <a:gd name="T15" fmla="*/ 119 h 11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69" h="119">
                  <a:moveTo>
                    <a:pt x="0" y="117"/>
                  </a:moveTo>
                  <a:cubicBezTo>
                    <a:pt x="69" y="118"/>
                    <a:pt x="138" y="119"/>
                    <a:pt x="219" y="111"/>
                  </a:cubicBezTo>
                  <a:cubicBezTo>
                    <a:pt x="300" y="103"/>
                    <a:pt x="414" y="84"/>
                    <a:pt x="489" y="66"/>
                  </a:cubicBezTo>
                  <a:cubicBezTo>
                    <a:pt x="564" y="48"/>
                    <a:pt x="616" y="24"/>
                    <a:pt x="669" y="0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47125" name="Group 19"/>
            <p:cNvGrpSpPr>
              <a:grpSpLocks/>
            </p:cNvGrpSpPr>
            <p:nvPr/>
          </p:nvGrpSpPr>
          <p:grpSpPr bwMode="auto">
            <a:xfrm>
              <a:off x="2109788" y="1785938"/>
              <a:ext cx="155575" cy="3382962"/>
              <a:chOff x="1329" y="1125"/>
              <a:chExt cx="98" cy="2131"/>
            </a:xfrm>
          </p:grpSpPr>
          <p:sp>
            <p:nvSpPr>
              <p:cNvPr id="47135" name="Line 20"/>
              <p:cNvSpPr>
                <a:spLocks noChangeShapeType="1"/>
              </p:cNvSpPr>
              <p:nvPr/>
            </p:nvSpPr>
            <p:spPr bwMode="auto">
              <a:xfrm rot="-5400000">
                <a:off x="263" y="2191"/>
                <a:ext cx="2131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7136" name="Freeform 21"/>
              <p:cNvSpPr>
                <a:spLocks/>
              </p:cNvSpPr>
              <p:nvPr/>
            </p:nvSpPr>
            <p:spPr bwMode="auto">
              <a:xfrm>
                <a:off x="1331" y="2488"/>
                <a:ext cx="96" cy="104"/>
              </a:xfrm>
              <a:custGeom>
                <a:avLst/>
                <a:gdLst>
                  <a:gd name="T0" fmla="*/ 0 w 84"/>
                  <a:gd name="T1" fmla="*/ 0 h 68"/>
                  <a:gd name="T2" fmla="*/ 96 w 84"/>
                  <a:gd name="T3" fmla="*/ 43 h 68"/>
                  <a:gd name="T4" fmla="*/ 0 w 84"/>
                  <a:gd name="T5" fmla="*/ 104 h 68"/>
                  <a:gd name="T6" fmla="*/ 0 w 84"/>
                  <a:gd name="T7" fmla="*/ 0 h 6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84"/>
                  <a:gd name="T13" fmla="*/ 0 h 68"/>
                  <a:gd name="T14" fmla="*/ 84 w 84"/>
                  <a:gd name="T15" fmla="*/ 68 h 6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84" h="68">
                    <a:moveTo>
                      <a:pt x="0" y="0"/>
                    </a:moveTo>
                    <a:lnTo>
                      <a:pt x="84" y="2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</p:grpSp>
        <p:sp>
          <p:nvSpPr>
            <p:cNvPr id="47131" name="Text Box 29"/>
            <p:cNvSpPr txBox="1">
              <a:spLocks noChangeArrowheads="1"/>
            </p:cNvSpPr>
            <p:nvPr/>
          </p:nvSpPr>
          <p:spPr bwMode="auto">
            <a:xfrm>
              <a:off x="822325" y="3024188"/>
              <a:ext cx="1085850" cy="641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800" b="1" dirty="0"/>
                <a:t>Posted</a:t>
              </a:r>
            </a:p>
            <a:p>
              <a:pPr algn="ctr"/>
              <a:r>
                <a:rPr lang="en-US" altLang="en-US" sz="1800" b="1" dirty="0"/>
                <a:t>Position</a:t>
              </a:r>
            </a:p>
          </p:txBody>
        </p:sp>
        <p:sp>
          <p:nvSpPr>
            <p:cNvPr id="47132" name="Freeform 30"/>
            <p:cNvSpPr>
              <a:spLocks/>
            </p:cNvSpPr>
            <p:nvPr/>
          </p:nvSpPr>
          <p:spPr bwMode="auto">
            <a:xfrm flipH="1">
              <a:off x="1385888" y="3595688"/>
              <a:ext cx="625475" cy="412750"/>
            </a:xfrm>
            <a:custGeom>
              <a:avLst/>
              <a:gdLst>
                <a:gd name="T0" fmla="*/ 0 w 471"/>
                <a:gd name="T1" fmla="*/ 412750 h 461"/>
                <a:gd name="T2" fmla="*/ 484710 w 471"/>
                <a:gd name="T3" fmla="*/ 240845 h 461"/>
                <a:gd name="T4" fmla="*/ 625475 w 471"/>
                <a:gd name="T5" fmla="*/ 0 h 461"/>
                <a:gd name="T6" fmla="*/ 0 60000 65536"/>
                <a:gd name="T7" fmla="*/ 0 60000 65536"/>
                <a:gd name="T8" fmla="*/ 0 60000 65536"/>
                <a:gd name="T9" fmla="*/ 0 w 471"/>
                <a:gd name="T10" fmla="*/ 0 h 461"/>
                <a:gd name="T11" fmla="*/ 471 w 471"/>
                <a:gd name="T12" fmla="*/ 461 h 46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71" h="461">
                  <a:moveTo>
                    <a:pt x="0" y="461"/>
                  </a:moveTo>
                  <a:cubicBezTo>
                    <a:pt x="143" y="403"/>
                    <a:pt x="287" y="346"/>
                    <a:pt x="365" y="269"/>
                  </a:cubicBezTo>
                  <a:cubicBezTo>
                    <a:pt x="443" y="192"/>
                    <a:pt x="457" y="96"/>
                    <a:pt x="471" y="0"/>
                  </a:cubicBezTo>
                </a:path>
              </a:pathLst>
            </a:custGeom>
            <a:noFill/>
            <a:ln w="38100">
              <a:solidFill>
                <a:srgbClr val="FF00FF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3" name="Rectangle 32"/>
            <p:cNvSpPr/>
            <p:nvPr/>
          </p:nvSpPr>
          <p:spPr>
            <a:xfrm>
              <a:off x="1670213" y="3976238"/>
              <a:ext cx="442750" cy="58477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3200" b="1" cap="none" spc="0" dirty="0" smtClean="0">
                  <a:ln w="12700">
                    <a:solidFill>
                      <a:srgbClr val="C00000"/>
                    </a:solidFill>
                    <a:prstDash val="solid"/>
                  </a:ln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anose="030F0702030302020204" pitchFamily="66" charset="0"/>
                </a:rPr>
                <a:t>B</a:t>
              </a:r>
              <a:endParaRPr lang="en-US" sz="3200" b="1" cap="none" spc="0" dirty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5646738" y="1127125"/>
            <a:ext cx="3497262" cy="5068888"/>
            <a:chOff x="5646738" y="1127125"/>
            <a:chExt cx="3497262" cy="5068888"/>
          </a:xfrm>
        </p:grpSpPr>
        <p:sp>
          <p:nvSpPr>
            <p:cNvPr id="47113" name="Rectangle 7"/>
            <p:cNvSpPr>
              <a:spLocks noChangeArrowheads="1"/>
            </p:cNvSpPr>
            <p:nvPr/>
          </p:nvSpPr>
          <p:spPr bwMode="auto">
            <a:xfrm>
              <a:off x="6838950" y="1127125"/>
              <a:ext cx="1587500" cy="396875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dirty="0"/>
            </a:p>
          </p:txBody>
        </p:sp>
        <p:sp>
          <p:nvSpPr>
            <p:cNvPr id="47118" name="Line 12"/>
            <p:cNvSpPr>
              <a:spLocks noChangeShapeType="1"/>
            </p:cNvSpPr>
            <p:nvPr/>
          </p:nvSpPr>
          <p:spPr bwMode="auto">
            <a:xfrm>
              <a:off x="6869113" y="1701800"/>
              <a:ext cx="153193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7119" name="Text Box 13"/>
            <p:cNvSpPr txBox="1">
              <a:spLocks noChangeArrowheads="1"/>
            </p:cNvSpPr>
            <p:nvPr/>
          </p:nvSpPr>
          <p:spPr bwMode="auto">
            <a:xfrm>
              <a:off x="7288213" y="1212850"/>
              <a:ext cx="646112" cy="701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4000" dirty="0">
                  <a:latin typeface="Times New Roman" panose="02020603050405020304" pitchFamily="18" charset="0"/>
                  <a:sym typeface="Wingdings 2" panose="05020102010507070707" pitchFamily="18" charset="2"/>
                </a:rPr>
                <a:t></a:t>
              </a:r>
              <a:endParaRPr lang="en-US" altLang="en-US" sz="4000" dirty="0">
                <a:latin typeface="Times New Roman" panose="02020603050405020304" pitchFamily="18" charset="0"/>
              </a:endParaRPr>
            </a:p>
          </p:txBody>
        </p:sp>
        <p:sp>
          <p:nvSpPr>
            <p:cNvPr id="47123" name="Text Box 17"/>
            <p:cNvSpPr txBox="1">
              <a:spLocks noChangeArrowheads="1"/>
            </p:cNvSpPr>
            <p:nvPr/>
          </p:nvSpPr>
          <p:spPr bwMode="auto">
            <a:xfrm>
              <a:off x="6908800" y="3806825"/>
              <a:ext cx="774700" cy="33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600" b="1" dirty="0">
                  <a:solidFill>
                    <a:srgbClr val="FF0000"/>
                  </a:solidFill>
                </a:rPr>
                <a:t>0.4 s</a:t>
              </a:r>
              <a:r>
                <a:rPr lang="en-US" altLang="en-US" sz="1000" b="1" dirty="0">
                  <a:solidFill>
                    <a:srgbClr val="FF0000"/>
                  </a:solidFill>
                </a:rPr>
                <a:t>  </a:t>
              </a:r>
              <a:r>
                <a:rPr lang="en-US" altLang="en-US" sz="1600" b="1" dirty="0">
                  <a:solidFill>
                    <a:srgbClr val="FF0000"/>
                  </a:solidFill>
                </a:rPr>
                <a:t>-</a:t>
              </a:r>
            </a:p>
          </p:txBody>
        </p:sp>
        <p:grpSp>
          <p:nvGrpSpPr>
            <p:cNvPr id="47126" name="Group 22"/>
            <p:cNvGrpSpPr>
              <a:grpSpLocks/>
            </p:cNvGrpSpPr>
            <p:nvPr/>
          </p:nvGrpSpPr>
          <p:grpSpPr bwMode="auto">
            <a:xfrm>
              <a:off x="7600950" y="1747838"/>
              <a:ext cx="155575" cy="3382962"/>
              <a:chOff x="1329" y="1125"/>
              <a:chExt cx="98" cy="2131"/>
            </a:xfrm>
          </p:grpSpPr>
          <p:sp>
            <p:nvSpPr>
              <p:cNvPr id="47133" name="Line 23"/>
              <p:cNvSpPr>
                <a:spLocks noChangeShapeType="1"/>
              </p:cNvSpPr>
              <p:nvPr/>
            </p:nvSpPr>
            <p:spPr bwMode="auto">
              <a:xfrm rot="-5400000">
                <a:off x="263" y="2191"/>
                <a:ext cx="2131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7134" name="Freeform 24"/>
              <p:cNvSpPr>
                <a:spLocks/>
              </p:cNvSpPr>
              <p:nvPr/>
            </p:nvSpPr>
            <p:spPr bwMode="auto">
              <a:xfrm>
                <a:off x="1331" y="2488"/>
                <a:ext cx="96" cy="104"/>
              </a:xfrm>
              <a:custGeom>
                <a:avLst/>
                <a:gdLst>
                  <a:gd name="T0" fmla="*/ 0 w 84"/>
                  <a:gd name="T1" fmla="*/ 0 h 68"/>
                  <a:gd name="T2" fmla="*/ 96 w 84"/>
                  <a:gd name="T3" fmla="*/ 43 h 68"/>
                  <a:gd name="T4" fmla="*/ 0 w 84"/>
                  <a:gd name="T5" fmla="*/ 104 h 68"/>
                  <a:gd name="T6" fmla="*/ 0 w 84"/>
                  <a:gd name="T7" fmla="*/ 0 h 6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84"/>
                  <a:gd name="T13" fmla="*/ 0 h 68"/>
                  <a:gd name="T14" fmla="*/ 84 w 84"/>
                  <a:gd name="T15" fmla="*/ 68 h 6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84" h="68">
                    <a:moveTo>
                      <a:pt x="0" y="0"/>
                    </a:moveTo>
                    <a:lnTo>
                      <a:pt x="84" y="28"/>
                    </a:lnTo>
                    <a:lnTo>
                      <a:pt x="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</p:grpSp>
        <p:sp>
          <p:nvSpPr>
            <p:cNvPr id="47128" name="Text Box 26"/>
            <p:cNvSpPr txBox="1">
              <a:spLocks noChangeArrowheads="1"/>
            </p:cNvSpPr>
            <p:nvPr/>
          </p:nvSpPr>
          <p:spPr bwMode="auto">
            <a:xfrm>
              <a:off x="5646738" y="5189538"/>
              <a:ext cx="3497262" cy="1006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231775" indent="-231775"/>
              <a:r>
                <a:rPr lang="en-US" altLang="en-US" sz="2000" dirty="0">
                  <a:latin typeface="Tahoma" panose="020B0604030504040204" pitchFamily="34" charset="0"/>
                </a:rPr>
                <a:t>The reflection is displayed beneath the source-receiver midpoint</a:t>
              </a:r>
              <a:endParaRPr lang="en-US" altLang="en-US" sz="2000" dirty="0">
                <a:latin typeface="Tahoma" panose="020B060403050404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7760493" y="3682712"/>
              <a:ext cx="442750" cy="58477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3200" b="1" cap="none" spc="0" dirty="0" smtClean="0">
                  <a:ln w="12700">
                    <a:solidFill>
                      <a:srgbClr val="C00000"/>
                    </a:solidFill>
                    <a:prstDash val="solid"/>
                  </a:ln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anose="030F0702030302020204" pitchFamily="66" charset="0"/>
                </a:rPr>
                <a:t>B</a:t>
              </a:r>
              <a:endParaRPr lang="en-US" sz="3200" b="1" cap="none" spc="0" dirty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587471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Where Would the Reflection Lie?</a:t>
            </a:r>
          </a:p>
        </p:txBody>
      </p:sp>
      <p:sp>
        <p:nvSpPr>
          <p:cNvPr id="48133" name="Rectangle 3"/>
          <p:cNvSpPr>
            <a:spLocks noChangeArrowheads="1"/>
          </p:cNvSpPr>
          <p:nvPr/>
        </p:nvSpPr>
        <p:spPr bwMode="auto">
          <a:xfrm>
            <a:off x="819150" y="1128713"/>
            <a:ext cx="7573963" cy="49625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/>
          </a:p>
        </p:txBody>
      </p:sp>
      <p:sp>
        <p:nvSpPr>
          <p:cNvPr id="48134" name="Rectangle 4"/>
          <p:cNvSpPr>
            <a:spLocks noChangeArrowheads="1"/>
          </p:cNvSpPr>
          <p:nvPr/>
        </p:nvSpPr>
        <p:spPr bwMode="auto">
          <a:xfrm>
            <a:off x="803275" y="1846263"/>
            <a:ext cx="7620000" cy="4222750"/>
          </a:xfrm>
          <a:prstGeom prst="rect">
            <a:avLst/>
          </a:prstGeom>
          <a:solidFill>
            <a:srgbClr val="66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 sz="2000" dirty="0">
              <a:latin typeface="Times New Roman" panose="02020603050405020304" pitchFamily="18" charset="0"/>
            </a:endParaRPr>
          </a:p>
        </p:txBody>
      </p:sp>
      <p:sp>
        <p:nvSpPr>
          <p:cNvPr id="48135" name="Text Box 5"/>
          <p:cNvSpPr txBox="1">
            <a:spLocks noChangeArrowheads="1"/>
          </p:cNvSpPr>
          <p:nvPr/>
        </p:nvSpPr>
        <p:spPr bwMode="auto">
          <a:xfrm>
            <a:off x="874713" y="1171575"/>
            <a:ext cx="3302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800" b="1" dirty="0">
                <a:latin typeface="Tahoma" panose="020B0604030504040204" pitchFamily="34" charset="0"/>
              </a:rPr>
              <a:t>1</a:t>
            </a:r>
          </a:p>
        </p:txBody>
      </p:sp>
      <p:sp>
        <p:nvSpPr>
          <p:cNvPr id="48136" name="Freeform 6"/>
          <p:cNvSpPr>
            <a:spLocks/>
          </p:cNvSpPr>
          <p:nvPr/>
        </p:nvSpPr>
        <p:spPr bwMode="auto">
          <a:xfrm>
            <a:off x="1138238" y="3195638"/>
            <a:ext cx="7269162" cy="2857500"/>
          </a:xfrm>
          <a:custGeom>
            <a:avLst/>
            <a:gdLst>
              <a:gd name="T0" fmla="*/ 0 w 2599"/>
              <a:gd name="T1" fmla="*/ 2857500 h 1500"/>
              <a:gd name="T2" fmla="*/ 7269162 w 2599"/>
              <a:gd name="T3" fmla="*/ 2857500 h 1500"/>
              <a:gd name="T4" fmla="*/ 7269162 w 2599"/>
              <a:gd name="T5" fmla="*/ 0 h 1500"/>
              <a:gd name="T6" fmla="*/ 0 w 2599"/>
              <a:gd name="T7" fmla="*/ 2857500 h 1500"/>
              <a:gd name="T8" fmla="*/ 0 60000 65536"/>
              <a:gd name="T9" fmla="*/ 0 60000 65536"/>
              <a:gd name="T10" fmla="*/ 0 60000 65536"/>
              <a:gd name="T11" fmla="*/ 0 60000 65536"/>
              <a:gd name="T12" fmla="*/ 0 w 2599"/>
              <a:gd name="T13" fmla="*/ 0 h 1500"/>
              <a:gd name="T14" fmla="*/ 2599 w 2599"/>
              <a:gd name="T15" fmla="*/ 1500 h 15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599" h="1500">
                <a:moveTo>
                  <a:pt x="0" y="1500"/>
                </a:moveTo>
                <a:lnTo>
                  <a:pt x="2599" y="1500"/>
                </a:lnTo>
                <a:lnTo>
                  <a:pt x="2599" y="0"/>
                </a:lnTo>
                <a:lnTo>
                  <a:pt x="0" y="1500"/>
                </a:lnTo>
                <a:close/>
              </a:path>
            </a:pathLst>
          </a:cu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48137" name="Line 7"/>
          <p:cNvSpPr>
            <a:spLocks noChangeShapeType="1"/>
          </p:cNvSpPr>
          <p:nvPr/>
        </p:nvSpPr>
        <p:spPr bwMode="auto">
          <a:xfrm>
            <a:off x="766763" y="1819275"/>
            <a:ext cx="7623175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8138" name="Line 8"/>
          <p:cNvSpPr>
            <a:spLocks noChangeShapeType="1"/>
          </p:cNvSpPr>
          <p:nvPr/>
        </p:nvSpPr>
        <p:spPr bwMode="auto">
          <a:xfrm flipV="1">
            <a:off x="1176338" y="3168650"/>
            <a:ext cx="7291387" cy="2859088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8139" name="Line 9"/>
          <p:cNvSpPr>
            <a:spLocks noChangeShapeType="1"/>
          </p:cNvSpPr>
          <p:nvPr/>
        </p:nvSpPr>
        <p:spPr bwMode="auto">
          <a:xfrm rot="16200000" flipV="1">
            <a:off x="-122237" y="2928937"/>
            <a:ext cx="3683000" cy="14382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8140" name="Text Box 10"/>
          <p:cNvSpPr txBox="1">
            <a:spLocks noChangeArrowheads="1"/>
          </p:cNvSpPr>
          <p:nvPr/>
        </p:nvSpPr>
        <p:spPr bwMode="auto">
          <a:xfrm>
            <a:off x="684213" y="1400175"/>
            <a:ext cx="70961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4000" dirty="0">
                <a:latin typeface="Times New Roman" panose="02020603050405020304" pitchFamily="18" charset="0"/>
                <a:sym typeface="Wingdings 2" panose="05020102010507070707" pitchFamily="18" charset="2"/>
              </a:rPr>
              <a:t></a:t>
            </a:r>
            <a:endParaRPr lang="en-US" altLang="en-US" sz="4000" dirty="0">
              <a:latin typeface="Times New Roman" panose="02020603050405020304" pitchFamily="18" charset="0"/>
            </a:endParaRPr>
          </a:p>
        </p:txBody>
      </p:sp>
      <p:sp>
        <p:nvSpPr>
          <p:cNvPr id="48141" name="Text Box 11"/>
          <p:cNvSpPr txBox="1">
            <a:spLocks noChangeArrowheads="1"/>
          </p:cNvSpPr>
          <p:nvPr/>
        </p:nvSpPr>
        <p:spPr bwMode="auto">
          <a:xfrm>
            <a:off x="1920875" y="1400175"/>
            <a:ext cx="70961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4000" dirty="0">
                <a:latin typeface="Times New Roman" panose="02020603050405020304" pitchFamily="18" charset="0"/>
                <a:sym typeface="Wingdings 2" panose="05020102010507070707" pitchFamily="18" charset="2"/>
              </a:rPr>
              <a:t></a:t>
            </a:r>
            <a:endParaRPr lang="en-US" altLang="en-US" sz="4000" dirty="0">
              <a:latin typeface="Times New Roman" panose="02020603050405020304" pitchFamily="18" charset="0"/>
            </a:endParaRPr>
          </a:p>
        </p:txBody>
      </p:sp>
      <p:sp>
        <p:nvSpPr>
          <p:cNvPr id="48142" name="Text Box 12"/>
          <p:cNvSpPr txBox="1">
            <a:spLocks noChangeArrowheads="1"/>
          </p:cNvSpPr>
          <p:nvPr/>
        </p:nvSpPr>
        <p:spPr bwMode="auto">
          <a:xfrm>
            <a:off x="3157538" y="1400175"/>
            <a:ext cx="70961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4000" dirty="0">
                <a:latin typeface="Times New Roman" panose="02020603050405020304" pitchFamily="18" charset="0"/>
                <a:sym typeface="Wingdings 2" panose="05020102010507070707" pitchFamily="18" charset="2"/>
              </a:rPr>
              <a:t></a:t>
            </a:r>
            <a:endParaRPr lang="en-US" altLang="en-US" sz="4000" dirty="0">
              <a:latin typeface="Times New Roman" panose="02020603050405020304" pitchFamily="18" charset="0"/>
            </a:endParaRPr>
          </a:p>
        </p:txBody>
      </p:sp>
      <p:sp>
        <p:nvSpPr>
          <p:cNvPr id="48143" name="Text Box 13"/>
          <p:cNvSpPr txBox="1">
            <a:spLocks noChangeArrowheads="1"/>
          </p:cNvSpPr>
          <p:nvPr/>
        </p:nvSpPr>
        <p:spPr bwMode="auto">
          <a:xfrm>
            <a:off x="4394200" y="1400175"/>
            <a:ext cx="70961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4000" dirty="0">
                <a:latin typeface="Times New Roman" panose="02020603050405020304" pitchFamily="18" charset="0"/>
                <a:sym typeface="Wingdings 2" panose="05020102010507070707" pitchFamily="18" charset="2"/>
              </a:rPr>
              <a:t></a:t>
            </a:r>
            <a:endParaRPr lang="en-US" altLang="en-US" sz="4000" dirty="0">
              <a:latin typeface="Times New Roman" panose="02020603050405020304" pitchFamily="18" charset="0"/>
            </a:endParaRPr>
          </a:p>
        </p:txBody>
      </p:sp>
      <p:sp>
        <p:nvSpPr>
          <p:cNvPr id="48144" name="Text Box 14"/>
          <p:cNvSpPr txBox="1">
            <a:spLocks noChangeArrowheads="1"/>
          </p:cNvSpPr>
          <p:nvPr/>
        </p:nvSpPr>
        <p:spPr bwMode="auto">
          <a:xfrm>
            <a:off x="5630863" y="1400175"/>
            <a:ext cx="70961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4000" dirty="0">
                <a:latin typeface="Times New Roman" panose="02020603050405020304" pitchFamily="18" charset="0"/>
                <a:sym typeface="Wingdings 2" panose="05020102010507070707" pitchFamily="18" charset="2"/>
              </a:rPr>
              <a:t></a:t>
            </a:r>
            <a:endParaRPr lang="en-US" altLang="en-US" sz="4000" dirty="0">
              <a:latin typeface="Times New Roman" panose="02020603050405020304" pitchFamily="18" charset="0"/>
            </a:endParaRPr>
          </a:p>
        </p:txBody>
      </p:sp>
      <p:sp>
        <p:nvSpPr>
          <p:cNvPr id="48145" name="Text Box 15"/>
          <p:cNvSpPr txBox="1">
            <a:spLocks noChangeArrowheads="1"/>
          </p:cNvSpPr>
          <p:nvPr/>
        </p:nvSpPr>
        <p:spPr bwMode="auto">
          <a:xfrm>
            <a:off x="6867525" y="1400175"/>
            <a:ext cx="70961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4000" dirty="0">
                <a:latin typeface="Times New Roman" panose="02020603050405020304" pitchFamily="18" charset="0"/>
                <a:sym typeface="Wingdings 2" panose="05020102010507070707" pitchFamily="18" charset="2"/>
              </a:rPr>
              <a:t></a:t>
            </a:r>
            <a:endParaRPr lang="en-US" altLang="en-US" sz="4000" dirty="0">
              <a:latin typeface="Times New Roman" panose="02020603050405020304" pitchFamily="18" charset="0"/>
            </a:endParaRPr>
          </a:p>
        </p:txBody>
      </p:sp>
      <p:sp>
        <p:nvSpPr>
          <p:cNvPr id="48146" name="Text Box 16"/>
          <p:cNvSpPr txBox="1">
            <a:spLocks noChangeArrowheads="1"/>
          </p:cNvSpPr>
          <p:nvPr/>
        </p:nvSpPr>
        <p:spPr bwMode="auto">
          <a:xfrm>
            <a:off x="2101850" y="1171575"/>
            <a:ext cx="3302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800" b="1" dirty="0">
                <a:latin typeface="Tahoma" panose="020B0604030504040204" pitchFamily="34" charset="0"/>
              </a:rPr>
              <a:t>2</a:t>
            </a:r>
          </a:p>
        </p:txBody>
      </p:sp>
      <p:sp>
        <p:nvSpPr>
          <p:cNvPr id="48147" name="Text Box 17"/>
          <p:cNvSpPr txBox="1">
            <a:spLocks noChangeArrowheads="1"/>
          </p:cNvSpPr>
          <p:nvPr/>
        </p:nvSpPr>
        <p:spPr bwMode="auto">
          <a:xfrm>
            <a:off x="3328988" y="1171575"/>
            <a:ext cx="3302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800" b="1" dirty="0">
                <a:latin typeface="Tahoma" panose="020B0604030504040204" pitchFamily="34" charset="0"/>
              </a:rPr>
              <a:t>3</a:t>
            </a:r>
          </a:p>
        </p:txBody>
      </p:sp>
      <p:sp>
        <p:nvSpPr>
          <p:cNvPr id="48148" name="Text Box 18"/>
          <p:cNvSpPr txBox="1">
            <a:spLocks noChangeArrowheads="1"/>
          </p:cNvSpPr>
          <p:nvPr/>
        </p:nvSpPr>
        <p:spPr bwMode="auto">
          <a:xfrm>
            <a:off x="4557713" y="1171575"/>
            <a:ext cx="3302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800" b="1" dirty="0">
                <a:latin typeface="Tahoma" panose="020B0604030504040204" pitchFamily="34" charset="0"/>
              </a:rPr>
              <a:t>4</a:t>
            </a:r>
          </a:p>
        </p:txBody>
      </p:sp>
      <p:sp>
        <p:nvSpPr>
          <p:cNvPr id="48149" name="Text Box 19"/>
          <p:cNvSpPr txBox="1">
            <a:spLocks noChangeArrowheads="1"/>
          </p:cNvSpPr>
          <p:nvPr/>
        </p:nvSpPr>
        <p:spPr bwMode="auto">
          <a:xfrm>
            <a:off x="7013575" y="1171575"/>
            <a:ext cx="3302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800" b="1" dirty="0">
                <a:latin typeface="Tahoma" panose="020B0604030504040204" pitchFamily="34" charset="0"/>
              </a:rPr>
              <a:t>6</a:t>
            </a:r>
          </a:p>
        </p:txBody>
      </p:sp>
      <p:sp>
        <p:nvSpPr>
          <p:cNvPr id="48150" name="Text Box 20"/>
          <p:cNvSpPr txBox="1">
            <a:spLocks noChangeArrowheads="1"/>
          </p:cNvSpPr>
          <p:nvPr/>
        </p:nvSpPr>
        <p:spPr bwMode="auto">
          <a:xfrm>
            <a:off x="5784850" y="1171575"/>
            <a:ext cx="3302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800" b="1" dirty="0">
                <a:latin typeface="Tahoma" panose="020B0604030504040204" pitchFamily="34" charset="0"/>
              </a:rPr>
              <a:t>5</a:t>
            </a:r>
          </a:p>
        </p:txBody>
      </p:sp>
      <p:sp>
        <p:nvSpPr>
          <p:cNvPr id="48151" name="Rectangle 22"/>
          <p:cNvSpPr>
            <a:spLocks noChangeArrowheads="1"/>
          </p:cNvSpPr>
          <p:nvPr/>
        </p:nvSpPr>
        <p:spPr bwMode="auto">
          <a:xfrm rot="-1267385">
            <a:off x="2406650" y="5289550"/>
            <a:ext cx="192088" cy="192088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/>
          </a:p>
        </p:txBody>
      </p:sp>
      <p:sp>
        <p:nvSpPr>
          <p:cNvPr id="48152" name="Text Box 23"/>
          <p:cNvSpPr txBox="1">
            <a:spLocks noChangeArrowheads="1"/>
          </p:cNvSpPr>
          <p:nvPr/>
        </p:nvSpPr>
        <p:spPr bwMode="auto">
          <a:xfrm>
            <a:off x="2401888" y="4824413"/>
            <a:ext cx="6445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2000" b="1" dirty="0">
                <a:latin typeface="Tahoma" panose="020B0604030504040204" pitchFamily="34" charset="0"/>
              </a:rPr>
              <a:t>90º</a:t>
            </a:r>
          </a:p>
        </p:txBody>
      </p:sp>
    </p:spTree>
    <p:extLst>
      <p:ext uri="{BB962C8B-B14F-4D97-AF65-F5344CB8AC3E}">
        <p14:creationId xmlns:p14="http://schemas.microsoft.com/office/powerpoint/2010/main" val="26272191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Where Would the Reflection Lie?</a:t>
            </a:r>
          </a:p>
        </p:txBody>
      </p:sp>
      <p:sp>
        <p:nvSpPr>
          <p:cNvPr id="49157" name="Rectangle 3"/>
          <p:cNvSpPr>
            <a:spLocks noChangeArrowheads="1"/>
          </p:cNvSpPr>
          <p:nvPr/>
        </p:nvSpPr>
        <p:spPr bwMode="auto">
          <a:xfrm>
            <a:off x="819150" y="1128713"/>
            <a:ext cx="7573963" cy="49625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/>
          </a:p>
        </p:txBody>
      </p:sp>
      <p:sp>
        <p:nvSpPr>
          <p:cNvPr id="49158" name="Rectangle 4"/>
          <p:cNvSpPr>
            <a:spLocks noChangeArrowheads="1"/>
          </p:cNvSpPr>
          <p:nvPr/>
        </p:nvSpPr>
        <p:spPr bwMode="auto">
          <a:xfrm>
            <a:off x="803275" y="1846263"/>
            <a:ext cx="7620000" cy="4222750"/>
          </a:xfrm>
          <a:prstGeom prst="rect">
            <a:avLst/>
          </a:prstGeom>
          <a:solidFill>
            <a:srgbClr val="66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 sz="2000" dirty="0">
              <a:latin typeface="Times New Roman" panose="02020603050405020304" pitchFamily="18" charset="0"/>
            </a:endParaRPr>
          </a:p>
        </p:txBody>
      </p:sp>
      <p:sp>
        <p:nvSpPr>
          <p:cNvPr id="49159" name="Text Box 5"/>
          <p:cNvSpPr txBox="1">
            <a:spLocks noChangeArrowheads="1"/>
          </p:cNvSpPr>
          <p:nvPr/>
        </p:nvSpPr>
        <p:spPr bwMode="auto">
          <a:xfrm>
            <a:off x="874713" y="1171575"/>
            <a:ext cx="3302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800" b="1" dirty="0">
                <a:latin typeface="Tahoma" panose="020B0604030504040204" pitchFamily="34" charset="0"/>
              </a:rPr>
              <a:t>1</a:t>
            </a:r>
          </a:p>
        </p:txBody>
      </p:sp>
      <p:sp>
        <p:nvSpPr>
          <p:cNvPr id="49160" name="Freeform 6"/>
          <p:cNvSpPr>
            <a:spLocks/>
          </p:cNvSpPr>
          <p:nvPr/>
        </p:nvSpPr>
        <p:spPr bwMode="auto">
          <a:xfrm>
            <a:off x="1138238" y="3195638"/>
            <a:ext cx="7269162" cy="2857500"/>
          </a:xfrm>
          <a:custGeom>
            <a:avLst/>
            <a:gdLst>
              <a:gd name="T0" fmla="*/ 0 w 2599"/>
              <a:gd name="T1" fmla="*/ 2857500 h 1500"/>
              <a:gd name="T2" fmla="*/ 7269162 w 2599"/>
              <a:gd name="T3" fmla="*/ 2857500 h 1500"/>
              <a:gd name="T4" fmla="*/ 7269162 w 2599"/>
              <a:gd name="T5" fmla="*/ 0 h 1500"/>
              <a:gd name="T6" fmla="*/ 0 w 2599"/>
              <a:gd name="T7" fmla="*/ 2857500 h 1500"/>
              <a:gd name="T8" fmla="*/ 0 60000 65536"/>
              <a:gd name="T9" fmla="*/ 0 60000 65536"/>
              <a:gd name="T10" fmla="*/ 0 60000 65536"/>
              <a:gd name="T11" fmla="*/ 0 60000 65536"/>
              <a:gd name="T12" fmla="*/ 0 w 2599"/>
              <a:gd name="T13" fmla="*/ 0 h 1500"/>
              <a:gd name="T14" fmla="*/ 2599 w 2599"/>
              <a:gd name="T15" fmla="*/ 1500 h 15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599" h="1500">
                <a:moveTo>
                  <a:pt x="0" y="1500"/>
                </a:moveTo>
                <a:lnTo>
                  <a:pt x="2599" y="1500"/>
                </a:lnTo>
                <a:lnTo>
                  <a:pt x="2599" y="0"/>
                </a:lnTo>
                <a:lnTo>
                  <a:pt x="0" y="1500"/>
                </a:lnTo>
                <a:close/>
              </a:path>
            </a:pathLst>
          </a:cu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49161" name="Line 7"/>
          <p:cNvSpPr>
            <a:spLocks noChangeShapeType="1"/>
          </p:cNvSpPr>
          <p:nvPr/>
        </p:nvSpPr>
        <p:spPr bwMode="auto">
          <a:xfrm>
            <a:off x="766763" y="1819275"/>
            <a:ext cx="7623175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9162" name="Line 8"/>
          <p:cNvSpPr>
            <a:spLocks noChangeShapeType="1"/>
          </p:cNvSpPr>
          <p:nvPr/>
        </p:nvSpPr>
        <p:spPr bwMode="auto">
          <a:xfrm flipV="1">
            <a:off x="1176338" y="3168650"/>
            <a:ext cx="7291387" cy="2859088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9163" name="Oval 9"/>
          <p:cNvSpPr>
            <a:spLocks noChangeArrowheads="1"/>
          </p:cNvSpPr>
          <p:nvPr/>
        </p:nvSpPr>
        <p:spPr bwMode="auto">
          <a:xfrm>
            <a:off x="2360613" y="5443538"/>
            <a:ext cx="169862" cy="16986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/>
          </a:p>
        </p:txBody>
      </p:sp>
      <p:sp>
        <p:nvSpPr>
          <p:cNvPr id="49164" name="Line 10"/>
          <p:cNvSpPr>
            <a:spLocks noChangeShapeType="1"/>
          </p:cNvSpPr>
          <p:nvPr/>
        </p:nvSpPr>
        <p:spPr bwMode="auto">
          <a:xfrm rot="16200000" flipV="1">
            <a:off x="-122237" y="2928937"/>
            <a:ext cx="3683000" cy="14382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9165" name="Text Box 11"/>
          <p:cNvSpPr txBox="1">
            <a:spLocks noChangeArrowheads="1"/>
          </p:cNvSpPr>
          <p:nvPr/>
        </p:nvSpPr>
        <p:spPr bwMode="auto">
          <a:xfrm>
            <a:off x="684213" y="1400175"/>
            <a:ext cx="70961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4000" dirty="0">
                <a:latin typeface="Times New Roman" panose="02020603050405020304" pitchFamily="18" charset="0"/>
                <a:sym typeface="Wingdings 2" panose="05020102010507070707" pitchFamily="18" charset="2"/>
              </a:rPr>
              <a:t></a:t>
            </a:r>
            <a:endParaRPr lang="en-US" altLang="en-US" sz="4000" dirty="0">
              <a:latin typeface="Times New Roman" panose="02020603050405020304" pitchFamily="18" charset="0"/>
            </a:endParaRPr>
          </a:p>
        </p:txBody>
      </p:sp>
      <p:sp>
        <p:nvSpPr>
          <p:cNvPr id="49166" name="Text Box 12"/>
          <p:cNvSpPr txBox="1">
            <a:spLocks noChangeArrowheads="1"/>
          </p:cNvSpPr>
          <p:nvPr/>
        </p:nvSpPr>
        <p:spPr bwMode="auto">
          <a:xfrm>
            <a:off x="1920875" y="1400175"/>
            <a:ext cx="70961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4000" dirty="0">
                <a:latin typeface="Times New Roman" panose="02020603050405020304" pitchFamily="18" charset="0"/>
                <a:sym typeface="Wingdings 2" panose="05020102010507070707" pitchFamily="18" charset="2"/>
              </a:rPr>
              <a:t></a:t>
            </a:r>
            <a:endParaRPr lang="en-US" altLang="en-US" sz="4000" dirty="0">
              <a:latin typeface="Times New Roman" panose="02020603050405020304" pitchFamily="18" charset="0"/>
            </a:endParaRPr>
          </a:p>
        </p:txBody>
      </p:sp>
      <p:sp>
        <p:nvSpPr>
          <p:cNvPr id="49167" name="Text Box 13"/>
          <p:cNvSpPr txBox="1">
            <a:spLocks noChangeArrowheads="1"/>
          </p:cNvSpPr>
          <p:nvPr/>
        </p:nvSpPr>
        <p:spPr bwMode="auto">
          <a:xfrm>
            <a:off x="3157538" y="1400175"/>
            <a:ext cx="70961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4000" dirty="0">
                <a:latin typeface="Times New Roman" panose="02020603050405020304" pitchFamily="18" charset="0"/>
                <a:sym typeface="Wingdings 2" panose="05020102010507070707" pitchFamily="18" charset="2"/>
              </a:rPr>
              <a:t></a:t>
            </a:r>
            <a:endParaRPr lang="en-US" altLang="en-US" sz="4000" dirty="0">
              <a:latin typeface="Times New Roman" panose="02020603050405020304" pitchFamily="18" charset="0"/>
            </a:endParaRPr>
          </a:p>
        </p:txBody>
      </p:sp>
      <p:sp>
        <p:nvSpPr>
          <p:cNvPr id="49168" name="Text Box 14"/>
          <p:cNvSpPr txBox="1">
            <a:spLocks noChangeArrowheads="1"/>
          </p:cNvSpPr>
          <p:nvPr/>
        </p:nvSpPr>
        <p:spPr bwMode="auto">
          <a:xfrm>
            <a:off x="4394200" y="1400175"/>
            <a:ext cx="70961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4000" dirty="0">
                <a:latin typeface="Times New Roman" panose="02020603050405020304" pitchFamily="18" charset="0"/>
                <a:sym typeface="Wingdings 2" panose="05020102010507070707" pitchFamily="18" charset="2"/>
              </a:rPr>
              <a:t></a:t>
            </a:r>
            <a:endParaRPr lang="en-US" altLang="en-US" sz="4000" dirty="0">
              <a:latin typeface="Times New Roman" panose="02020603050405020304" pitchFamily="18" charset="0"/>
            </a:endParaRPr>
          </a:p>
        </p:txBody>
      </p:sp>
      <p:sp>
        <p:nvSpPr>
          <p:cNvPr id="49169" name="Text Box 15"/>
          <p:cNvSpPr txBox="1">
            <a:spLocks noChangeArrowheads="1"/>
          </p:cNvSpPr>
          <p:nvPr/>
        </p:nvSpPr>
        <p:spPr bwMode="auto">
          <a:xfrm>
            <a:off x="5630863" y="1400175"/>
            <a:ext cx="70961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4000" dirty="0">
                <a:latin typeface="Times New Roman" panose="02020603050405020304" pitchFamily="18" charset="0"/>
                <a:sym typeface="Wingdings 2" panose="05020102010507070707" pitchFamily="18" charset="2"/>
              </a:rPr>
              <a:t></a:t>
            </a:r>
            <a:endParaRPr lang="en-US" altLang="en-US" sz="4000" dirty="0">
              <a:latin typeface="Times New Roman" panose="02020603050405020304" pitchFamily="18" charset="0"/>
            </a:endParaRPr>
          </a:p>
        </p:txBody>
      </p:sp>
      <p:sp>
        <p:nvSpPr>
          <p:cNvPr id="49170" name="Text Box 16"/>
          <p:cNvSpPr txBox="1">
            <a:spLocks noChangeArrowheads="1"/>
          </p:cNvSpPr>
          <p:nvPr/>
        </p:nvSpPr>
        <p:spPr bwMode="auto">
          <a:xfrm>
            <a:off x="6867525" y="1400175"/>
            <a:ext cx="70961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4000" dirty="0">
                <a:latin typeface="Times New Roman" panose="02020603050405020304" pitchFamily="18" charset="0"/>
                <a:sym typeface="Wingdings 2" panose="05020102010507070707" pitchFamily="18" charset="2"/>
              </a:rPr>
              <a:t></a:t>
            </a:r>
            <a:endParaRPr lang="en-US" altLang="en-US" sz="4000" dirty="0">
              <a:latin typeface="Times New Roman" panose="02020603050405020304" pitchFamily="18" charset="0"/>
            </a:endParaRPr>
          </a:p>
        </p:txBody>
      </p:sp>
      <p:sp>
        <p:nvSpPr>
          <p:cNvPr id="49171" name="Text Box 17"/>
          <p:cNvSpPr txBox="1">
            <a:spLocks noChangeArrowheads="1"/>
          </p:cNvSpPr>
          <p:nvPr/>
        </p:nvSpPr>
        <p:spPr bwMode="auto">
          <a:xfrm>
            <a:off x="2101850" y="1171575"/>
            <a:ext cx="3302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800" b="1" dirty="0">
                <a:latin typeface="Tahoma" panose="020B0604030504040204" pitchFamily="34" charset="0"/>
              </a:rPr>
              <a:t>2</a:t>
            </a:r>
          </a:p>
        </p:txBody>
      </p:sp>
      <p:sp>
        <p:nvSpPr>
          <p:cNvPr id="49172" name="Text Box 18"/>
          <p:cNvSpPr txBox="1">
            <a:spLocks noChangeArrowheads="1"/>
          </p:cNvSpPr>
          <p:nvPr/>
        </p:nvSpPr>
        <p:spPr bwMode="auto">
          <a:xfrm>
            <a:off x="3328988" y="1171575"/>
            <a:ext cx="3302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800" b="1" dirty="0">
                <a:latin typeface="Tahoma" panose="020B0604030504040204" pitchFamily="34" charset="0"/>
              </a:rPr>
              <a:t>3</a:t>
            </a:r>
          </a:p>
        </p:txBody>
      </p:sp>
      <p:sp>
        <p:nvSpPr>
          <p:cNvPr id="49173" name="Text Box 19"/>
          <p:cNvSpPr txBox="1">
            <a:spLocks noChangeArrowheads="1"/>
          </p:cNvSpPr>
          <p:nvPr/>
        </p:nvSpPr>
        <p:spPr bwMode="auto">
          <a:xfrm>
            <a:off x="4557713" y="1171575"/>
            <a:ext cx="3302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800" b="1" dirty="0">
                <a:latin typeface="Tahoma" panose="020B0604030504040204" pitchFamily="34" charset="0"/>
              </a:rPr>
              <a:t>4</a:t>
            </a:r>
          </a:p>
        </p:txBody>
      </p:sp>
      <p:sp>
        <p:nvSpPr>
          <p:cNvPr id="49174" name="Text Box 20"/>
          <p:cNvSpPr txBox="1">
            <a:spLocks noChangeArrowheads="1"/>
          </p:cNvSpPr>
          <p:nvPr/>
        </p:nvSpPr>
        <p:spPr bwMode="auto">
          <a:xfrm>
            <a:off x="7013575" y="1171575"/>
            <a:ext cx="3302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800" b="1" dirty="0">
                <a:latin typeface="Tahoma" panose="020B0604030504040204" pitchFamily="34" charset="0"/>
              </a:rPr>
              <a:t>6</a:t>
            </a:r>
          </a:p>
        </p:txBody>
      </p:sp>
      <p:sp>
        <p:nvSpPr>
          <p:cNvPr id="49175" name="Text Box 21"/>
          <p:cNvSpPr txBox="1">
            <a:spLocks noChangeArrowheads="1"/>
          </p:cNvSpPr>
          <p:nvPr/>
        </p:nvSpPr>
        <p:spPr bwMode="auto">
          <a:xfrm>
            <a:off x="5784850" y="1171575"/>
            <a:ext cx="3302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800" b="1" dirty="0">
                <a:latin typeface="Tahoma" panose="020B0604030504040204" pitchFamily="34" charset="0"/>
              </a:rPr>
              <a:t>5</a:t>
            </a:r>
          </a:p>
        </p:txBody>
      </p:sp>
      <p:sp>
        <p:nvSpPr>
          <p:cNvPr id="49176" name="Text Box 22"/>
          <p:cNvSpPr txBox="1">
            <a:spLocks noChangeArrowheads="1"/>
          </p:cNvSpPr>
          <p:nvPr/>
        </p:nvSpPr>
        <p:spPr bwMode="auto">
          <a:xfrm>
            <a:off x="4054475" y="5378450"/>
            <a:ext cx="417988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2000" b="1" dirty="0">
                <a:latin typeface="Tahoma" panose="020B0604030504040204" pitchFamily="34" charset="0"/>
              </a:rPr>
              <a:t>Where would the reflection lie?</a:t>
            </a:r>
          </a:p>
        </p:txBody>
      </p:sp>
      <p:grpSp>
        <p:nvGrpSpPr>
          <p:cNvPr id="49177" name="Group 23"/>
          <p:cNvGrpSpPr>
            <a:grpSpLocks/>
          </p:cNvGrpSpPr>
          <p:nvPr/>
        </p:nvGrpSpPr>
        <p:grpSpPr bwMode="auto">
          <a:xfrm>
            <a:off x="1041400" y="1679575"/>
            <a:ext cx="2403475" cy="3786188"/>
            <a:chOff x="656" y="1058"/>
            <a:chExt cx="1514" cy="2385"/>
          </a:xfrm>
        </p:grpSpPr>
        <p:sp>
          <p:nvSpPr>
            <p:cNvPr id="49179" name="Freeform 24"/>
            <p:cNvSpPr>
              <a:spLocks/>
            </p:cNvSpPr>
            <p:nvPr/>
          </p:nvSpPr>
          <p:spPr bwMode="auto">
            <a:xfrm>
              <a:off x="656" y="1152"/>
              <a:ext cx="1460" cy="2291"/>
            </a:xfrm>
            <a:custGeom>
              <a:avLst/>
              <a:gdLst>
                <a:gd name="T0" fmla="*/ 0 w 1460"/>
                <a:gd name="T1" fmla="*/ 0 h 2291"/>
                <a:gd name="T2" fmla="*/ 1460 w 1460"/>
                <a:gd name="T3" fmla="*/ 321 h 2291"/>
                <a:gd name="T4" fmla="*/ 911 w 1460"/>
                <a:gd name="T5" fmla="*/ 2291 h 2291"/>
                <a:gd name="T6" fmla="*/ 0 60000 65536"/>
                <a:gd name="T7" fmla="*/ 0 60000 65536"/>
                <a:gd name="T8" fmla="*/ 0 60000 65536"/>
                <a:gd name="T9" fmla="*/ 0 w 1460"/>
                <a:gd name="T10" fmla="*/ 0 h 2291"/>
                <a:gd name="T11" fmla="*/ 1460 w 1460"/>
                <a:gd name="T12" fmla="*/ 2291 h 229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60" h="2291">
                  <a:moveTo>
                    <a:pt x="0" y="0"/>
                  </a:moveTo>
                  <a:lnTo>
                    <a:pt x="1460" y="321"/>
                  </a:lnTo>
                  <a:lnTo>
                    <a:pt x="911" y="2291"/>
                  </a:lnTo>
                </a:path>
              </a:pathLst>
            </a:custGeom>
            <a:noFill/>
            <a:ln w="57150">
              <a:solidFill>
                <a:srgbClr val="FF66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9180" name="Freeform 25"/>
            <p:cNvSpPr>
              <a:spLocks/>
            </p:cNvSpPr>
            <p:nvPr/>
          </p:nvSpPr>
          <p:spPr bwMode="auto">
            <a:xfrm>
              <a:off x="1557" y="1058"/>
              <a:ext cx="613" cy="1179"/>
            </a:xfrm>
            <a:custGeom>
              <a:avLst/>
              <a:gdLst>
                <a:gd name="T0" fmla="*/ 64 w 613"/>
                <a:gd name="T1" fmla="*/ 0 h 1179"/>
                <a:gd name="T2" fmla="*/ 24 w 613"/>
                <a:gd name="T3" fmla="*/ 496 h 1179"/>
                <a:gd name="T4" fmla="*/ 211 w 613"/>
                <a:gd name="T5" fmla="*/ 1005 h 1179"/>
                <a:gd name="T6" fmla="*/ 613 w 613"/>
                <a:gd name="T7" fmla="*/ 1179 h 117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13"/>
                <a:gd name="T13" fmla="*/ 0 h 1179"/>
                <a:gd name="T14" fmla="*/ 613 w 613"/>
                <a:gd name="T15" fmla="*/ 1179 h 117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13" h="1179">
                  <a:moveTo>
                    <a:pt x="64" y="0"/>
                  </a:moveTo>
                  <a:cubicBezTo>
                    <a:pt x="32" y="164"/>
                    <a:pt x="0" y="329"/>
                    <a:pt x="24" y="496"/>
                  </a:cubicBezTo>
                  <a:cubicBezTo>
                    <a:pt x="48" y="663"/>
                    <a:pt x="113" y="891"/>
                    <a:pt x="211" y="1005"/>
                  </a:cubicBezTo>
                  <a:cubicBezTo>
                    <a:pt x="309" y="1119"/>
                    <a:pt x="461" y="1149"/>
                    <a:pt x="613" y="1179"/>
                  </a:cubicBezTo>
                </a:path>
              </a:pathLst>
            </a:custGeom>
            <a:noFill/>
            <a:ln w="76200">
              <a:solidFill>
                <a:srgbClr val="FF66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9181" name="Freeform 26"/>
            <p:cNvSpPr>
              <a:spLocks/>
            </p:cNvSpPr>
            <p:nvPr/>
          </p:nvSpPr>
          <p:spPr bwMode="auto">
            <a:xfrm>
              <a:off x="1412" y="1168"/>
              <a:ext cx="613" cy="1179"/>
            </a:xfrm>
            <a:custGeom>
              <a:avLst/>
              <a:gdLst>
                <a:gd name="T0" fmla="*/ 64 w 613"/>
                <a:gd name="T1" fmla="*/ 0 h 1179"/>
                <a:gd name="T2" fmla="*/ 24 w 613"/>
                <a:gd name="T3" fmla="*/ 496 h 1179"/>
                <a:gd name="T4" fmla="*/ 211 w 613"/>
                <a:gd name="T5" fmla="*/ 1005 h 1179"/>
                <a:gd name="T6" fmla="*/ 613 w 613"/>
                <a:gd name="T7" fmla="*/ 1179 h 117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13"/>
                <a:gd name="T13" fmla="*/ 0 h 1179"/>
                <a:gd name="T14" fmla="*/ 613 w 613"/>
                <a:gd name="T15" fmla="*/ 1179 h 117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13" h="1179">
                  <a:moveTo>
                    <a:pt x="64" y="0"/>
                  </a:moveTo>
                  <a:cubicBezTo>
                    <a:pt x="32" y="164"/>
                    <a:pt x="0" y="329"/>
                    <a:pt x="24" y="496"/>
                  </a:cubicBezTo>
                  <a:cubicBezTo>
                    <a:pt x="48" y="663"/>
                    <a:pt x="113" y="891"/>
                    <a:pt x="211" y="1005"/>
                  </a:cubicBezTo>
                  <a:cubicBezTo>
                    <a:pt x="309" y="1119"/>
                    <a:pt x="461" y="1149"/>
                    <a:pt x="613" y="1179"/>
                  </a:cubicBezTo>
                </a:path>
              </a:pathLst>
            </a:custGeom>
            <a:noFill/>
            <a:ln w="76200">
              <a:solidFill>
                <a:srgbClr val="FF66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49178" name="Text Box 27"/>
          <p:cNvSpPr txBox="1">
            <a:spLocks noChangeArrowheads="1"/>
          </p:cNvSpPr>
          <p:nvPr/>
        </p:nvSpPr>
        <p:spPr bwMode="auto">
          <a:xfrm>
            <a:off x="1290638" y="3521075"/>
            <a:ext cx="1196975" cy="396875"/>
          </a:xfrm>
          <a:prstGeom prst="rect">
            <a:avLst/>
          </a:prstGeom>
          <a:solidFill>
            <a:srgbClr val="66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2000" b="1" dirty="0">
                <a:solidFill>
                  <a:srgbClr val="FF6600"/>
                </a:solidFill>
                <a:latin typeface="Comic Sans MS" panose="030F0702030302020204" pitchFamily="66" charset="0"/>
              </a:rPr>
              <a:t>Compass</a:t>
            </a:r>
          </a:p>
        </p:txBody>
      </p:sp>
    </p:spTree>
    <p:extLst>
      <p:ext uri="{BB962C8B-B14F-4D97-AF65-F5344CB8AC3E}">
        <p14:creationId xmlns:p14="http://schemas.microsoft.com/office/powerpoint/2010/main" val="10320489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Where Would the Reflection Lie?</a:t>
            </a:r>
          </a:p>
        </p:txBody>
      </p:sp>
      <p:sp>
        <p:nvSpPr>
          <p:cNvPr id="50181" name="Rectangle 3"/>
          <p:cNvSpPr>
            <a:spLocks noChangeArrowheads="1"/>
          </p:cNvSpPr>
          <p:nvPr/>
        </p:nvSpPr>
        <p:spPr bwMode="auto">
          <a:xfrm>
            <a:off x="819150" y="1128713"/>
            <a:ext cx="7573963" cy="49625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/>
          </a:p>
        </p:txBody>
      </p:sp>
      <p:sp>
        <p:nvSpPr>
          <p:cNvPr id="50182" name="Rectangle 4"/>
          <p:cNvSpPr>
            <a:spLocks noChangeArrowheads="1"/>
          </p:cNvSpPr>
          <p:nvPr/>
        </p:nvSpPr>
        <p:spPr bwMode="auto">
          <a:xfrm>
            <a:off x="803275" y="1846263"/>
            <a:ext cx="7620000" cy="4222750"/>
          </a:xfrm>
          <a:prstGeom prst="rect">
            <a:avLst/>
          </a:prstGeom>
          <a:solidFill>
            <a:srgbClr val="66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 sz="2000" dirty="0">
              <a:latin typeface="Times New Roman" panose="02020603050405020304" pitchFamily="18" charset="0"/>
            </a:endParaRPr>
          </a:p>
        </p:txBody>
      </p:sp>
      <p:sp>
        <p:nvSpPr>
          <p:cNvPr id="50183" name="Text Box 5"/>
          <p:cNvSpPr txBox="1">
            <a:spLocks noChangeArrowheads="1"/>
          </p:cNvSpPr>
          <p:nvPr/>
        </p:nvSpPr>
        <p:spPr bwMode="auto">
          <a:xfrm>
            <a:off x="874713" y="1171575"/>
            <a:ext cx="3302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800" b="1" dirty="0">
                <a:latin typeface="Tahoma" panose="020B0604030504040204" pitchFamily="34" charset="0"/>
              </a:rPr>
              <a:t>1</a:t>
            </a:r>
          </a:p>
        </p:txBody>
      </p:sp>
      <p:sp>
        <p:nvSpPr>
          <p:cNvPr id="50184" name="Freeform 6"/>
          <p:cNvSpPr>
            <a:spLocks/>
          </p:cNvSpPr>
          <p:nvPr/>
        </p:nvSpPr>
        <p:spPr bwMode="auto">
          <a:xfrm>
            <a:off x="1138238" y="3195638"/>
            <a:ext cx="7269162" cy="2857500"/>
          </a:xfrm>
          <a:custGeom>
            <a:avLst/>
            <a:gdLst>
              <a:gd name="T0" fmla="*/ 0 w 2599"/>
              <a:gd name="T1" fmla="*/ 2857500 h 1500"/>
              <a:gd name="T2" fmla="*/ 7269162 w 2599"/>
              <a:gd name="T3" fmla="*/ 2857500 h 1500"/>
              <a:gd name="T4" fmla="*/ 7269162 w 2599"/>
              <a:gd name="T5" fmla="*/ 0 h 1500"/>
              <a:gd name="T6" fmla="*/ 0 w 2599"/>
              <a:gd name="T7" fmla="*/ 2857500 h 1500"/>
              <a:gd name="T8" fmla="*/ 0 60000 65536"/>
              <a:gd name="T9" fmla="*/ 0 60000 65536"/>
              <a:gd name="T10" fmla="*/ 0 60000 65536"/>
              <a:gd name="T11" fmla="*/ 0 60000 65536"/>
              <a:gd name="T12" fmla="*/ 0 w 2599"/>
              <a:gd name="T13" fmla="*/ 0 h 1500"/>
              <a:gd name="T14" fmla="*/ 2599 w 2599"/>
              <a:gd name="T15" fmla="*/ 1500 h 15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599" h="1500">
                <a:moveTo>
                  <a:pt x="0" y="1500"/>
                </a:moveTo>
                <a:lnTo>
                  <a:pt x="2599" y="1500"/>
                </a:lnTo>
                <a:lnTo>
                  <a:pt x="2599" y="0"/>
                </a:lnTo>
                <a:lnTo>
                  <a:pt x="0" y="1500"/>
                </a:lnTo>
                <a:close/>
              </a:path>
            </a:pathLst>
          </a:cu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50185" name="Line 7"/>
          <p:cNvSpPr>
            <a:spLocks noChangeShapeType="1"/>
          </p:cNvSpPr>
          <p:nvPr/>
        </p:nvSpPr>
        <p:spPr bwMode="auto">
          <a:xfrm>
            <a:off x="766763" y="1819275"/>
            <a:ext cx="7623175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0186" name="Line 8"/>
          <p:cNvSpPr>
            <a:spLocks noChangeShapeType="1"/>
          </p:cNvSpPr>
          <p:nvPr/>
        </p:nvSpPr>
        <p:spPr bwMode="auto">
          <a:xfrm flipV="1">
            <a:off x="1176338" y="3168650"/>
            <a:ext cx="7291387" cy="2859088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0187" name="Oval 9"/>
          <p:cNvSpPr>
            <a:spLocks noChangeArrowheads="1"/>
          </p:cNvSpPr>
          <p:nvPr/>
        </p:nvSpPr>
        <p:spPr bwMode="auto">
          <a:xfrm>
            <a:off x="2360613" y="5443538"/>
            <a:ext cx="169862" cy="16986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/>
          </a:p>
        </p:txBody>
      </p:sp>
      <p:sp>
        <p:nvSpPr>
          <p:cNvPr id="50188" name="Line 10"/>
          <p:cNvSpPr>
            <a:spLocks noChangeShapeType="1"/>
          </p:cNvSpPr>
          <p:nvPr/>
        </p:nvSpPr>
        <p:spPr bwMode="auto">
          <a:xfrm rot="16200000" flipV="1">
            <a:off x="-122237" y="2928937"/>
            <a:ext cx="3683000" cy="14382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0189" name="Text Box 11"/>
          <p:cNvSpPr txBox="1">
            <a:spLocks noChangeArrowheads="1"/>
          </p:cNvSpPr>
          <p:nvPr/>
        </p:nvSpPr>
        <p:spPr bwMode="auto">
          <a:xfrm>
            <a:off x="684213" y="1400175"/>
            <a:ext cx="70961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4000" dirty="0">
                <a:latin typeface="Times New Roman" panose="02020603050405020304" pitchFamily="18" charset="0"/>
                <a:sym typeface="Wingdings 2" panose="05020102010507070707" pitchFamily="18" charset="2"/>
              </a:rPr>
              <a:t></a:t>
            </a:r>
            <a:endParaRPr lang="en-US" altLang="en-US" sz="4000" dirty="0">
              <a:latin typeface="Times New Roman" panose="02020603050405020304" pitchFamily="18" charset="0"/>
            </a:endParaRPr>
          </a:p>
        </p:txBody>
      </p:sp>
      <p:sp>
        <p:nvSpPr>
          <p:cNvPr id="50190" name="Text Box 12"/>
          <p:cNvSpPr txBox="1">
            <a:spLocks noChangeArrowheads="1"/>
          </p:cNvSpPr>
          <p:nvPr/>
        </p:nvSpPr>
        <p:spPr bwMode="auto">
          <a:xfrm>
            <a:off x="1920875" y="1400175"/>
            <a:ext cx="70961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4000" dirty="0">
                <a:latin typeface="Times New Roman" panose="02020603050405020304" pitchFamily="18" charset="0"/>
                <a:sym typeface="Wingdings 2" panose="05020102010507070707" pitchFamily="18" charset="2"/>
              </a:rPr>
              <a:t></a:t>
            </a:r>
            <a:endParaRPr lang="en-US" altLang="en-US" sz="4000" dirty="0">
              <a:latin typeface="Times New Roman" panose="02020603050405020304" pitchFamily="18" charset="0"/>
            </a:endParaRPr>
          </a:p>
        </p:txBody>
      </p:sp>
      <p:sp>
        <p:nvSpPr>
          <p:cNvPr id="50191" name="Text Box 13"/>
          <p:cNvSpPr txBox="1">
            <a:spLocks noChangeArrowheads="1"/>
          </p:cNvSpPr>
          <p:nvPr/>
        </p:nvSpPr>
        <p:spPr bwMode="auto">
          <a:xfrm>
            <a:off x="3157538" y="1400175"/>
            <a:ext cx="70961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4000" dirty="0">
                <a:latin typeface="Times New Roman" panose="02020603050405020304" pitchFamily="18" charset="0"/>
                <a:sym typeface="Wingdings 2" panose="05020102010507070707" pitchFamily="18" charset="2"/>
              </a:rPr>
              <a:t></a:t>
            </a:r>
            <a:endParaRPr lang="en-US" altLang="en-US" sz="4000" dirty="0">
              <a:latin typeface="Times New Roman" panose="02020603050405020304" pitchFamily="18" charset="0"/>
            </a:endParaRPr>
          </a:p>
        </p:txBody>
      </p:sp>
      <p:sp>
        <p:nvSpPr>
          <p:cNvPr id="50192" name="Text Box 14"/>
          <p:cNvSpPr txBox="1">
            <a:spLocks noChangeArrowheads="1"/>
          </p:cNvSpPr>
          <p:nvPr/>
        </p:nvSpPr>
        <p:spPr bwMode="auto">
          <a:xfrm>
            <a:off x="4394200" y="1400175"/>
            <a:ext cx="70961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4000" dirty="0">
                <a:latin typeface="Times New Roman" panose="02020603050405020304" pitchFamily="18" charset="0"/>
                <a:sym typeface="Wingdings 2" panose="05020102010507070707" pitchFamily="18" charset="2"/>
              </a:rPr>
              <a:t></a:t>
            </a:r>
            <a:endParaRPr lang="en-US" altLang="en-US" sz="4000" dirty="0">
              <a:latin typeface="Times New Roman" panose="02020603050405020304" pitchFamily="18" charset="0"/>
            </a:endParaRPr>
          </a:p>
        </p:txBody>
      </p:sp>
      <p:sp>
        <p:nvSpPr>
          <p:cNvPr id="50193" name="Text Box 15"/>
          <p:cNvSpPr txBox="1">
            <a:spLocks noChangeArrowheads="1"/>
          </p:cNvSpPr>
          <p:nvPr/>
        </p:nvSpPr>
        <p:spPr bwMode="auto">
          <a:xfrm>
            <a:off x="5630863" y="1400175"/>
            <a:ext cx="70961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4000" dirty="0">
                <a:latin typeface="Times New Roman" panose="02020603050405020304" pitchFamily="18" charset="0"/>
                <a:sym typeface="Wingdings 2" panose="05020102010507070707" pitchFamily="18" charset="2"/>
              </a:rPr>
              <a:t></a:t>
            </a:r>
            <a:endParaRPr lang="en-US" altLang="en-US" sz="4000" dirty="0">
              <a:latin typeface="Times New Roman" panose="02020603050405020304" pitchFamily="18" charset="0"/>
            </a:endParaRPr>
          </a:p>
        </p:txBody>
      </p:sp>
      <p:sp>
        <p:nvSpPr>
          <p:cNvPr id="50194" name="Text Box 16"/>
          <p:cNvSpPr txBox="1">
            <a:spLocks noChangeArrowheads="1"/>
          </p:cNvSpPr>
          <p:nvPr/>
        </p:nvSpPr>
        <p:spPr bwMode="auto">
          <a:xfrm>
            <a:off x="6867525" y="1400175"/>
            <a:ext cx="70961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4000" dirty="0">
                <a:latin typeface="Times New Roman" panose="02020603050405020304" pitchFamily="18" charset="0"/>
                <a:sym typeface="Wingdings 2" panose="05020102010507070707" pitchFamily="18" charset="2"/>
              </a:rPr>
              <a:t></a:t>
            </a:r>
            <a:endParaRPr lang="en-US" altLang="en-US" sz="4000" dirty="0">
              <a:latin typeface="Times New Roman" panose="02020603050405020304" pitchFamily="18" charset="0"/>
            </a:endParaRPr>
          </a:p>
        </p:txBody>
      </p:sp>
      <p:sp>
        <p:nvSpPr>
          <p:cNvPr id="50195" name="Text Box 17"/>
          <p:cNvSpPr txBox="1">
            <a:spLocks noChangeArrowheads="1"/>
          </p:cNvSpPr>
          <p:nvPr/>
        </p:nvSpPr>
        <p:spPr bwMode="auto">
          <a:xfrm>
            <a:off x="2101850" y="1171575"/>
            <a:ext cx="3302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800" b="1" dirty="0">
                <a:latin typeface="Tahoma" panose="020B0604030504040204" pitchFamily="34" charset="0"/>
              </a:rPr>
              <a:t>2</a:t>
            </a:r>
          </a:p>
        </p:txBody>
      </p:sp>
      <p:sp>
        <p:nvSpPr>
          <p:cNvPr id="50196" name="Text Box 18"/>
          <p:cNvSpPr txBox="1">
            <a:spLocks noChangeArrowheads="1"/>
          </p:cNvSpPr>
          <p:nvPr/>
        </p:nvSpPr>
        <p:spPr bwMode="auto">
          <a:xfrm>
            <a:off x="3328988" y="1171575"/>
            <a:ext cx="3302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800" b="1" dirty="0">
                <a:latin typeface="Tahoma" panose="020B0604030504040204" pitchFamily="34" charset="0"/>
              </a:rPr>
              <a:t>3</a:t>
            </a:r>
          </a:p>
        </p:txBody>
      </p:sp>
      <p:sp>
        <p:nvSpPr>
          <p:cNvPr id="50197" name="Text Box 19"/>
          <p:cNvSpPr txBox="1">
            <a:spLocks noChangeArrowheads="1"/>
          </p:cNvSpPr>
          <p:nvPr/>
        </p:nvSpPr>
        <p:spPr bwMode="auto">
          <a:xfrm>
            <a:off x="4557713" y="1171575"/>
            <a:ext cx="3302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800" b="1" dirty="0">
                <a:latin typeface="Tahoma" panose="020B0604030504040204" pitchFamily="34" charset="0"/>
              </a:rPr>
              <a:t>4</a:t>
            </a:r>
          </a:p>
        </p:txBody>
      </p:sp>
      <p:sp>
        <p:nvSpPr>
          <p:cNvPr id="50198" name="Text Box 20"/>
          <p:cNvSpPr txBox="1">
            <a:spLocks noChangeArrowheads="1"/>
          </p:cNvSpPr>
          <p:nvPr/>
        </p:nvSpPr>
        <p:spPr bwMode="auto">
          <a:xfrm>
            <a:off x="7013575" y="1171575"/>
            <a:ext cx="3302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800" b="1" dirty="0">
                <a:latin typeface="Tahoma" panose="020B0604030504040204" pitchFamily="34" charset="0"/>
              </a:rPr>
              <a:t>6</a:t>
            </a:r>
          </a:p>
        </p:txBody>
      </p:sp>
      <p:sp>
        <p:nvSpPr>
          <p:cNvPr id="50199" name="Text Box 21"/>
          <p:cNvSpPr txBox="1">
            <a:spLocks noChangeArrowheads="1"/>
          </p:cNvSpPr>
          <p:nvPr/>
        </p:nvSpPr>
        <p:spPr bwMode="auto">
          <a:xfrm>
            <a:off x="5784850" y="1171575"/>
            <a:ext cx="3302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800" b="1" dirty="0">
                <a:latin typeface="Tahoma" panose="020B0604030504040204" pitchFamily="34" charset="0"/>
              </a:rPr>
              <a:t>5</a:t>
            </a:r>
          </a:p>
        </p:txBody>
      </p:sp>
      <p:sp>
        <p:nvSpPr>
          <p:cNvPr id="50200" name="Text Box 22"/>
          <p:cNvSpPr txBox="1">
            <a:spLocks noChangeArrowheads="1"/>
          </p:cNvSpPr>
          <p:nvPr/>
        </p:nvSpPr>
        <p:spPr bwMode="auto">
          <a:xfrm>
            <a:off x="4054475" y="5378450"/>
            <a:ext cx="417988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2000" b="1" dirty="0">
                <a:latin typeface="Tahoma" panose="020B0604030504040204" pitchFamily="34" charset="0"/>
              </a:rPr>
              <a:t>Where would the reflection lie?</a:t>
            </a:r>
          </a:p>
        </p:txBody>
      </p:sp>
      <p:sp>
        <p:nvSpPr>
          <p:cNvPr id="50201" name="Line 23"/>
          <p:cNvSpPr>
            <a:spLocks noChangeShapeType="1"/>
          </p:cNvSpPr>
          <p:nvPr/>
        </p:nvSpPr>
        <p:spPr bwMode="auto">
          <a:xfrm>
            <a:off x="1020763" y="1849438"/>
            <a:ext cx="0" cy="3763962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0202" name="Oval 24"/>
          <p:cNvSpPr>
            <a:spLocks noChangeArrowheads="1"/>
          </p:cNvSpPr>
          <p:nvPr/>
        </p:nvSpPr>
        <p:spPr bwMode="auto">
          <a:xfrm>
            <a:off x="923925" y="5573713"/>
            <a:ext cx="169863" cy="169862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/>
          </a:p>
        </p:txBody>
      </p:sp>
      <p:grpSp>
        <p:nvGrpSpPr>
          <p:cNvPr id="50203" name="Group 25"/>
          <p:cNvGrpSpPr>
            <a:grpSpLocks/>
          </p:cNvGrpSpPr>
          <p:nvPr/>
        </p:nvGrpSpPr>
        <p:grpSpPr bwMode="auto">
          <a:xfrm rot="1343344">
            <a:off x="298450" y="1957388"/>
            <a:ext cx="2403475" cy="3786187"/>
            <a:chOff x="656" y="1058"/>
            <a:chExt cx="1514" cy="2385"/>
          </a:xfrm>
        </p:grpSpPr>
        <p:sp>
          <p:nvSpPr>
            <p:cNvPr id="50204" name="Freeform 26"/>
            <p:cNvSpPr>
              <a:spLocks/>
            </p:cNvSpPr>
            <p:nvPr/>
          </p:nvSpPr>
          <p:spPr bwMode="auto">
            <a:xfrm>
              <a:off x="656" y="1152"/>
              <a:ext cx="1460" cy="2291"/>
            </a:xfrm>
            <a:custGeom>
              <a:avLst/>
              <a:gdLst>
                <a:gd name="T0" fmla="*/ 0 w 1460"/>
                <a:gd name="T1" fmla="*/ 0 h 2291"/>
                <a:gd name="T2" fmla="*/ 1460 w 1460"/>
                <a:gd name="T3" fmla="*/ 321 h 2291"/>
                <a:gd name="T4" fmla="*/ 911 w 1460"/>
                <a:gd name="T5" fmla="*/ 2291 h 2291"/>
                <a:gd name="T6" fmla="*/ 0 60000 65536"/>
                <a:gd name="T7" fmla="*/ 0 60000 65536"/>
                <a:gd name="T8" fmla="*/ 0 60000 65536"/>
                <a:gd name="T9" fmla="*/ 0 w 1460"/>
                <a:gd name="T10" fmla="*/ 0 h 2291"/>
                <a:gd name="T11" fmla="*/ 1460 w 1460"/>
                <a:gd name="T12" fmla="*/ 2291 h 229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60" h="2291">
                  <a:moveTo>
                    <a:pt x="0" y="0"/>
                  </a:moveTo>
                  <a:lnTo>
                    <a:pt x="1460" y="321"/>
                  </a:lnTo>
                  <a:lnTo>
                    <a:pt x="911" y="2291"/>
                  </a:lnTo>
                </a:path>
              </a:pathLst>
            </a:custGeom>
            <a:noFill/>
            <a:ln w="57150">
              <a:solidFill>
                <a:srgbClr val="FF66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205" name="Freeform 27"/>
            <p:cNvSpPr>
              <a:spLocks/>
            </p:cNvSpPr>
            <p:nvPr/>
          </p:nvSpPr>
          <p:spPr bwMode="auto">
            <a:xfrm>
              <a:off x="1557" y="1058"/>
              <a:ext cx="613" cy="1179"/>
            </a:xfrm>
            <a:custGeom>
              <a:avLst/>
              <a:gdLst>
                <a:gd name="T0" fmla="*/ 64 w 613"/>
                <a:gd name="T1" fmla="*/ 0 h 1179"/>
                <a:gd name="T2" fmla="*/ 24 w 613"/>
                <a:gd name="T3" fmla="*/ 496 h 1179"/>
                <a:gd name="T4" fmla="*/ 211 w 613"/>
                <a:gd name="T5" fmla="*/ 1005 h 1179"/>
                <a:gd name="T6" fmla="*/ 613 w 613"/>
                <a:gd name="T7" fmla="*/ 1179 h 117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13"/>
                <a:gd name="T13" fmla="*/ 0 h 1179"/>
                <a:gd name="T14" fmla="*/ 613 w 613"/>
                <a:gd name="T15" fmla="*/ 1179 h 117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13" h="1179">
                  <a:moveTo>
                    <a:pt x="64" y="0"/>
                  </a:moveTo>
                  <a:cubicBezTo>
                    <a:pt x="32" y="164"/>
                    <a:pt x="0" y="329"/>
                    <a:pt x="24" y="496"/>
                  </a:cubicBezTo>
                  <a:cubicBezTo>
                    <a:pt x="48" y="663"/>
                    <a:pt x="113" y="891"/>
                    <a:pt x="211" y="1005"/>
                  </a:cubicBezTo>
                  <a:cubicBezTo>
                    <a:pt x="309" y="1119"/>
                    <a:pt x="461" y="1149"/>
                    <a:pt x="613" y="1179"/>
                  </a:cubicBezTo>
                </a:path>
              </a:pathLst>
            </a:custGeom>
            <a:noFill/>
            <a:ln w="76200">
              <a:solidFill>
                <a:srgbClr val="FF66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0206" name="Freeform 28"/>
            <p:cNvSpPr>
              <a:spLocks/>
            </p:cNvSpPr>
            <p:nvPr/>
          </p:nvSpPr>
          <p:spPr bwMode="auto">
            <a:xfrm>
              <a:off x="1412" y="1168"/>
              <a:ext cx="613" cy="1179"/>
            </a:xfrm>
            <a:custGeom>
              <a:avLst/>
              <a:gdLst>
                <a:gd name="T0" fmla="*/ 64 w 613"/>
                <a:gd name="T1" fmla="*/ 0 h 1179"/>
                <a:gd name="T2" fmla="*/ 24 w 613"/>
                <a:gd name="T3" fmla="*/ 496 h 1179"/>
                <a:gd name="T4" fmla="*/ 211 w 613"/>
                <a:gd name="T5" fmla="*/ 1005 h 1179"/>
                <a:gd name="T6" fmla="*/ 613 w 613"/>
                <a:gd name="T7" fmla="*/ 1179 h 117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13"/>
                <a:gd name="T13" fmla="*/ 0 h 1179"/>
                <a:gd name="T14" fmla="*/ 613 w 613"/>
                <a:gd name="T15" fmla="*/ 1179 h 117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13" h="1179">
                  <a:moveTo>
                    <a:pt x="64" y="0"/>
                  </a:moveTo>
                  <a:cubicBezTo>
                    <a:pt x="32" y="164"/>
                    <a:pt x="0" y="329"/>
                    <a:pt x="24" y="496"/>
                  </a:cubicBezTo>
                  <a:cubicBezTo>
                    <a:pt x="48" y="663"/>
                    <a:pt x="113" y="891"/>
                    <a:pt x="211" y="1005"/>
                  </a:cubicBezTo>
                  <a:cubicBezTo>
                    <a:pt x="309" y="1119"/>
                    <a:pt x="461" y="1149"/>
                    <a:pt x="613" y="1179"/>
                  </a:cubicBezTo>
                </a:path>
              </a:pathLst>
            </a:custGeom>
            <a:noFill/>
            <a:ln w="76200">
              <a:solidFill>
                <a:srgbClr val="FF66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8080034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Where Would the Reflection Lie?</a:t>
            </a:r>
          </a:p>
        </p:txBody>
      </p:sp>
      <p:sp>
        <p:nvSpPr>
          <p:cNvPr id="51205" name="Rectangle 3"/>
          <p:cNvSpPr>
            <a:spLocks noChangeArrowheads="1"/>
          </p:cNvSpPr>
          <p:nvPr/>
        </p:nvSpPr>
        <p:spPr bwMode="auto">
          <a:xfrm>
            <a:off x="819150" y="1128713"/>
            <a:ext cx="7573963" cy="49625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/>
          </a:p>
        </p:txBody>
      </p:sp>
      <p:sp>
        <p:nvSpPr>
          <p:cNvPr id="51206" name="Rectangle 4"/>
          <p:cNvSpPr>
            <a:spLocks noChangeArrowheads="1"/>
          </p:cNvSpPr>
          <p:nvPr/>
        </p:nvSpPr>
        <p:spPr bwMode="auto">
          <a:xfrm>
            <a:off x="803275" y="1846263"/>
            <a:ext cx="7620000" cy="4222750"/>
          </a:xfrm>
          <a:prstGeom prst="rect">
            <a:avLst/>
          </a:prstGeom>
          <a:solidFill>
            <a:srgbClr val="66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 sz="2000" dirty="0">
              <a:latin typeface="Times New Roman" panose="02020603050405020304" pitchFamily="18" charset="0"/>
            </a:endParaRPr>
          </a:p>
        </p:txBody>
      </p:sp>
      <p:sp>
        <p:nvSpPr>
          <p:cNvPr id="51207" name="Text Box 5"/>
          <p:cNvSpPr txBox="1">
            <a:spLocks noChangeArrowheads="1"/>
          </p:cNvSpPr>
          <p:nvPr/>
        </p:nvSpPr>
        <p:spPr bwMode="auto">
          <a:xfrm>
            <a:off x="874713" y="1171575"/>
            <a:ext cx="3302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800" b="1" dirty="0">
                <a:latin typeface="Tahoma" panose="020B0604030504040204" pitchFamily="34" charset="0"/>
              </a:rPr>
              <a:t>1</a:t>
            </a:r>
          </a:p>
        </p:txBody>
      </p:sp>
      <p:sp>
        <p:nvSpPr>
          <p:cNvPr id="51208" name="Freeform 6"/>
          <p:cNvSpPr>
            <a:spLocks/>
          </p:cNvSpPr>
          <p:nvPr/>
        </p:nvSpPr>
        <p:spPr bwMode="auto">
          <a:xfrm>
            <a:off x="1138238" y="3195638"/>
            <a:ext cx="7269162" cy="2857500"/>
          </a:xfrm>
          <a:custGeom>
            <a:avLst/>
            <a:gdLst>
              <a:gd name="T0" fmla="*/ 0 w 2599"/>
              <a:gd name="T1" fmla="*/ 2857500 h 1500"/>
              <a:gd name="T2" fmla="*/ 7269162 w 2599"/>
              <a:gd name="T3" fmla="*/ 2857500 h 1500"/>
              <a:gd name="T4" fmla="*/ 7269162 w 2599"/>
              <a:gd name="T5" fmla="*/ 0 h 1500"/>
              <a:gd name="T6" fmla="*/ 0 w 2599"/>
              <a:gd name="T7" fmla="*/ 2857500 h 1500"/>
              <a:gd name="T8" fmla="*/ 0 60000 65536"/>
              <a:gd name="T9" fmla="*/ 0 60000 65536"/>
              <a:gd name="T10" fmla="*/ 0 60000 65536"/>
              <a:gd name="T11" fmla="*/ 0 60000 65536"/>
              <a:gd name="T12" fmla="*/ 0 w 2599"/>
              <a:gd name="T13" fmla="*/ 0 h 1500"/>
              <a:gd name="T14" fmla="*/ 2599 w 2599"/>
              <a:gd name="T15" fmla="*/ 1500 h 15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599" h="1500">
                <a:moveTo>
                  <a:pt x="0" y="1500"/>
                </a:moveTo>
                <a:lnTo>
                  <a:pt x="2599" y="1500"/>
                </a:lnTo>
                <a:lnTo>
                  <a:pt x="2599" y="0"/>
                </a:lnTo>
                <a:lnTo>
                  <a:pt x="0" y="1500"/>
                </a:lnTo>
                <a:close/>
              </a:path>
            </a:pathLst>
          </a:cu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51209" name="Line 7"/>
          <p:cNvSpPr>
            <a:spLocks noChangeShapeType="1"/>
          </p:cNvSpPr>
          <p:nvPr/>
        </p:nvSpPr>
        <p:spPr bwMode="auto">
          <a:xfrm>
            <a:off x="766763" y="1819275"/>
            <a:ext cx="7623175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1210" name="Line 8"/>
          <p:cNvSpPr>
            <a:spLocks noChangeShapeType="1"/>
          </p:cNvSpPr>
          <p:nvPr/>
        </p:nvSpPr>
        <p:spPr bwMode="auto">
          <a:xfrm flipV="1">
            <a:off x="1176338" y="3168650"/>
            <a:ext cx="7291387" cy="2859088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1211" name="Line 9"/>
          <p:cNvSpPr>
            <a:spLocks noChangeShapeType="1"/>
          </p:cNvSpPr>
          <p:nvPr/>
        </p:nvSpPr>
        <p:spPr bwMode="auto">
          <a:xfrm rot="16200000" flipV="1">
            <a:off x="-122237" y="2928937"/>
            <a:ext cx="3683000" cy="14382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1212" name="Line 10"/>
          <p:cNvSpPr>
            <a:spLocks noChangeShapeType="1"/>
          </p:cNvSpPr>
          <p:nvPr/>
        </p:nvSpPr>
        <p:spPr bwMode="auto">
          <a:xfrm rot="16200000" flipV="1">
            <a:off x="1291431" y="2836069"/>
            <a:ext cx="3190875" cy="12461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1213" name="Line 11"/>
          <p:cNvSpPr>
            <a:spLocks noChangeShapeType="1"/>
          </p:cNvSpPr>
          <p:nvPr/>
        </p:nvSpPr>
        <p:spPr bwMode="auto">
          <a:xfrm rot="16200000" flipV="1">
            <a:off x="2634457" y="2674144"/>
            <a:ext cx="2798762" cy="1092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1214" name="Line 12"/>
          <p:cNvSpPr>
            <a:spLocks noChangeShapeType="1"/>
          </p:cNvSpPr>
          <p:nvPr/>
        </p:nvSpPr>
        <p:spPr bwMode="auto">
          <a:xfrm rot="16200000" flipV="1">
            <a:off x="6722269" y="2245519"/>
            <a:ext cx="1535113" cy="6000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1215" name="Line 13"/>
          <p:cNvSpPr>
            <a:spLocks noChangeShapeType="1"/>
          </p:cNvSpPr>
          <p:nvPr/>
        </p:nvSpPr>
        <p:spPr bwMode="auto">
          <a:xfrm rot="16200000" flipV="1">
            <a:off x="4006850" y="2541588"/>
            <a:ext cx="2363787" cy="9223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1216" name="Line 14"/>
          <p:cNvSpPr>
            <a:spLocks noChangeShapeType="1"/>
          </p:cNvSpPr>
          <p:nvPr/>
        </p:nvSpPr>
        <p:spPr bwMode="auto">
          <a:xfrm rot="16200000" flipV="1">
            <a:off x="5357020" y="2386806"/>
            <a:ext cx="1960562" cy="7651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1217" name="Text Box 15"/>
          <p:cNvSpPr txBox="1">
            <a:spLocks noChangeArrowheads="1"/>
          </p:cNvSpPr>
          <p:nvPr/>
        </p:nvSpPr>
        <p:spPr bwMode="auto">
          <a:xfrm>
            <a:off x="684213" y="1400175"/>
            <a:ext cx="70961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4000" dirty="0">
                <a:latin typeface="Times New Roman" panose="02020603050405020304" pitchFamily="18" charset="0"/>
                <a:sym typeface="Wingdings 2" panose="05020102010507070707" pitchFamily="18" charset="2"/>
              </a:rPr>
              <a:t></a:t>
            </a:r>
            <a:endParaRPr lang="en-US" altLang="en-US" sz="4000" dirty="0">
              <a:latin typeface="Times New Roman" panose="02020603050405020304" pitchFamily="18" charset="0"/>
            </a:endParaRPr>
          </a:p>
        </p:txBody>
      </p:sp>
      <p:sp>
        <p:nvSpPr>
          <p:cNvPr id="51218" name="Text Box 16"/>
          <p:cNvSpPr txBox="1">
            <a:spLocks noChangeArrowheads="1"/>
          </p:cNvSpPr>
          <p:nvPr/>
        </p:nvSpPr>
        <p:spPr bwMode="auto">
          <a:xfrm>
            <a:off x="1920875" y="1400175"/>
            <a:ext cx="70961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4000" dirty="0">
                <a:latin typeface="Times New Roman" panose="02020603050405020304" pitchFamily="18" charset="0"/>
                <a:sym typeface="Wingdings 2" panose="05020102010507070707" pitchFamily="18" charset="2"/>
              </a:rPr>
              <a:t></a:t>
            </a:r>
            <a:endParaRPr lang="en-US" altLang="en-US" sz="4000" dirty="0">
              <a:latin typeface="Times New Roman" panose="02020603050405020304" pitchFamily="18" charset="0"/>
            </a:endParaRPr>
          </a:p>
        </p:txBody>
      </p:sp>
      <p:sp>
        <p:nvSpPr>
          <p:cNvPr id="51219" name="Text Box 17"/>
          <p:cNvSpPr txBox="1">
            <a:spLocks noChangeArrowheads="1"/>
          </p:cNvSpPr>
          <p:nvPr/>
        </p:nvSpPr>
        <p:spPr bwMode="auto">
          <a:xfrm>
            <a:off x="3157538" y="1400175"/>
            <a:ext cx="70961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4000" dirty="0">
                <a:latin typeface="Times New Roman" panose="02020603050405020304" pitchFamily="18" charset="0"/>
                <a:sym typeface="Wingdings 2" panose="05020102010507070707" pitchFamily="18" charset="2"/>
              </a:rPr>
              <a:t></a:t>
            </a:r>
            <a:endParaRPr lang="en-US" altLang="en-US" sz="4000" dirty="0">
              <a:latin typeface="Times New Roman" panose="02020603050405020304" pitchFamily="18" charset="0"/>
            </a:endParaRPr>
          </a:p>
        </p:txBody>
      </p:sp>
      <p:sp>
        <p:nvSpPr>
          <p:cNvPr id="51220" name="Text Box 18"/>
          <p:cNvSpPr txBox="1">
            <a:spLocks noChangeArrowheads="1"/>
          </p:cNvSpPr>
          <p:nvPr/>
        </p:nvSpPr>
        <p:spPr bwMode="auto">
          <a:xfrm>
            <a:off x="4394200" y="1400175"/>
            <a:ext cx="70961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4000" dirty="0">
                <a:latin typeface="Times New Roman" panose="02020603050405020304" pitchFamily="18" charset="0"/>
                <a:sym typeface="Wingdings 2" panose="05020102010507070707" pitchFamily="18" charset="2"/>
              </a:rPr>
              <a:t></a:t>
            </a:r>
            <a:endParaRPr lang="en-US" altLang="en-US" sz="4000" dirty="0">
              <a:latin typeface="Times New Roman" panose="02020603050405020304" pitchFamily="18" charset="0"/>
            </a:endParaRPr>
          </a:p>
        </p:txBody>
      </p:sp>
      <p:sp>
        <p:nvSpPr>
          <p:cNvPr id="51221" name="Text Box 19"/>
          <p:cNvSpPr txBox="1">
            <a:spLocks noChangeArrowheads="1"/>
          </p:cNvSpPr>
          <p:nvPr/>
        </p:nvSpPr>
        <p:spPr bwMode="auto">
          <a:xfrm>
            <a:off x="5630863" y="1400175"/>
            <a:ext cx="70961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4000" dirty="0">
                <a:latin typeface="Times New Roman" panose="02020603050405020304" pitchFamily="18" charset="0"/>
                <a:sym typeface="Wingdings 2" panose="05020102010507070707" pitchFamily="18" charset="2"/>
              </a:rPr>
              <a:t></a:t>
            </a:r>
            <a:endParaRPr lang="en-US" altLang="en-US" sz="4000" dirty="0">
              <a:latin typeface="Times New Roman" panose="02020603050405020304" pitchFamily="18" charset="0"/>
            </a:endParaRPr>
          </a:p>
        </p:txBody>
      </p:sp>
      <p:sp>
        <p:nvSpPr>
          <p:cNvPr id="51222" name="Text Box 20"/>
          <p:cNvSpPr txBox="1">
            <a:spLocks noChangeArrowheads="1"/>
          </p:cNvSpPr>
          <p:nvPr/>
        </p:nvSpPr>
        <p:spPr bwMode="auto">
          <a:xfrm>
            <a:off x="6867525" y="1400175"/>
            <a:ext cx="70961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4000" dirty="0">
                <a:latin typeface="Times New Roman" panose="02020603050405020304" pitchFamily="18" charset="0"/>
                <a:sym typeface="Wingdings 2" panose="05020102010507070707" pitchFamily="18" charset="2"/>
              </a:rPr>
              <a:t></a:t>
            </a:r>
            <a:endParaRPr lang="en-US" altLang="en-US" sz="4000" dirty="0">
              <a:latin typeface="Times New Roman" panose="02020603050405020304" pitchFamily="18" charset="0"/>
            </a:endParaRPr>
          </a:p>
        </p:txBody>
      </p:sp>
      <p:sp>
        <p:nvSpPr>
          <p:cNvPr id="51223" name="Text Box 21"/>
          <p:cNvSpPr txBox="1">
            <a:spLocks noChangeArrowheads="1"/>
          </p:cNvSpPr>
          <p:nvPr/>
        </p:nvSpPr>
        <p:spPr bwMode="auto">
          <a:xfrm>
            <a:off x="2101850" y="1171575"/>
            <a:ext cx="3302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800" b="1" dirty="0">
                <a:latin typeface="Tahoma" panose="020B0604030504040204" pitchFamily="34" charset="0"/>
              </a:rPr>
              <a:t>2</a:t>
            </a:r>
          </a:p>
        </p:txBody>
      </p:sp>
      <p:sp>
        <p:nvSpPr>
          <p:cNvPr id="51224" name="Text Box 22"/>
          <p:cNvSpPr txBox="1">
            <a:spLocks noChangeArrowheads="1"/>
          </p:cNvSpPr>
          <p:nvPr/>
        </p:nvSpPr>
        <p:spPr bwMode="auto">
          <a:xfrm>
            <a:off x="3328988" y="1171575"/>
            <a:ext cx="3302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800" b="1" dirty="0">
                <a:latin typeface="Tahoma" panose="020B0604030504040204" pitchFamily="34" charset="0"/>
              </a:rPr>
              <a:t>3</a:t>
            </a:r>
          </a:p>
        </p:txBody>
      </p:sp>
      <p:sp>
        <p:nvSpPr>
          <p:cNvPr id="51225" name="Text Box 23"/>
          <p:cNvSpPr txBox="1">
            <a:spLocks noChangeArrowheads="1"/>
          </p:cNvSpPr>
          <p:nvPr/>
        </p:nvSpPr>
        <p:spPr bwMode="auto">
          <a:xfrm>
            <a:off x="4557713" y="1171575"/>
            <a:ext cx="3302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800" b="1" dirty="0">
                <a:latin typeface="Tahoma" panose="020B0604030504040204" pitchFamily="34" charset="0"/>
              </a:rPr>
              <a:t>4</a:t>
            </a:r>
          </a:p>
        </p:txBody>
      </p:sp>
      <p:sp>
        <p:nvSpPr>
          <p:cNvPr id="51226" name="Text Box 24"/>
          <p:cNvSpPr txBox="1">
            <a:spLocks noChangeArrowheads="1"/>
          </p:cNvSpPr>
          <p:nvPr/>
        </p:nvSpPr>
        <p:spPr bwMode="auto">
          <a:xfrm>
            <a:off x="7013575" y="1171575"/>
            <a:ext cx="3302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800" b="1" dirty="0">
                <a:latin typeface="Tahoma" panose="020B0604030504040204" pitchFamily="34" charset="0"/>
              </a:rPr>
              <a:t>6</a:t>
            </a:r>
          </a:p>
        </p:txBody>
      </p:sp>
      <p:sp>
        <p:nvSpPr>
          <p:cNvPr id="51227" name="Text Box 25"/>
          <p:cNvSpPr txBox="1">
            <a:spLocks noChangeArrowheads="1"/>
          </p:cNvSpPr>
          <p:nvPr/>
        </p:nvSpPr>
        <p:spPr bwMode="auto">
          <a:xfrm>
            <a:off x="5784850" y="1171575"/>
            <a:ext cx="3302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800" b="1" dirty="0">
                <a:latin typeface="Tahoma" panose="020B0604030504040204" pitchFamily="34" charset="0"/>
              </a:rPr>
              <a:t>5</a:t>
            </a:r>
          </a:p>
        </p:txBody>
      </p:sp>
      <p:sp>
        <p:nvSpPr>
          <p:cNvPr id="51228" name="Line 26"/>
          <p:cNvSpPr>
            <a:spLocks noChangeShapeType="1"/>
          </p:cNvSpPr>
          <p:nvPr/>
        </p:nvSpPr>
        <p:spPr bwMode="auto">
          <a:xfrm>
            <a:off x="1020763" y="1828800"/>
            <a:ext cx="0" cy="3763963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1229" name="Freeform 27"/>
          <p:cNvSpPr>
            <a:spLocks/>
          </p:cNvSpPr>
          <p:nvPr/>
        </p:nvSpPr>
        <p:spPr bwMode="auto">
          <a:xfrm rot="1302510">
            <a:off x="1655763" y="1911350"/>
            <a:ext cx="1296987" cy="3189288"/>
          </a:xfrm>
          <a:custGeom>
            <a:avLst/>
            <a:gdLst>
              <a:gd name="T0" fmla="*/ 0 w 817"/>
              <a:gd name="T1" fmla="*/ 0 h 2009"/>
              <a:gd name="T2" fmla="*/ 1296987 w 817"/>
              <a:gd name="T3" fmla="*/ 488950 h 2009"/>
              <a:gd name="T4" fmla="*/ 1255712 w 817"/>
              <a:gd name="T5" fmla="*/ 3189288 h 2009"/>
              <a:gd name="T6" fmla="*/ 0 60000 65536"/>
              <a:gd name="T7" fmla="*/ 0 60000 65536"/>
              <a:gd name="T8" fmla="*/ 0 60000 65536"/>
              <a:gd name="T9" fmla="*/ 0 w 817"/>
              <a:gd name="T10" fmla="*/ 0 h 2009"/>
              <a:gd name="T11" fmla="*/ 817 w 817"/>
              <a:gd name="T12" fmla="*/ 2009 h 200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17" h="2009">
                <a:moveTo>
                  <a:pt x="0" y="0"/>
                </a:moveTo>
                <a:lnTo>
                  <a:pt x="817" y="308"/>
                </a:lnTo>
                <a:lnTo>
                  <a:pt x="791" y="2009"/>
                </a:lnTo>
              </a:path>
            </a:pathLst>
          </a:custGeom>
          <a:noFill/>
          <a:ln w="38100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1230" name="Freeform 28"/>
          <p:cNvSpPr>
            <a:spLocks/>
          </p:cNvSpPr>
          <p:nvPr/>
        </p:nvSpPr>
        <p:spPr bwMode="auto">
          <a:xfrm rot="1239037">
            <a:off x="2949575" y="1889125"/>
            <a:ext cx="1084263" cy="2892425"/>
          </a:xfrm>
          <a:custGeom>
            <a:avLst/>
            <a:gdLst>
              <a:gd name="T0" fmla="*/ 0 w 817"/>
              <a:gd name="T1" fmla="*/ 0 h 2009"/>
              <a:gd name="T2" fmla="*/ 1084263 w 817"/>
              <a:gd name="T3" fmla="*/ 443438 h 2009"/>
              <a:gd name="T4" fmla="*/ 1049758 w 817"/>
              <a:gd name="T5" fmla="*/ 2892425 h 2009"/>
              <a:gd name="T6" fmla="*/ 0 60000 65536"/>
              <a:gd name="T7" fmla="*/ 0 60000 65536"/>
              <a:gd name="T8" fmla="*/ 0 60000 65536"/>
              <a:gd name="T9" fmla="*/ 0 w 817"/>
              <a:gd name="T10" fmla="*/ 0 h 2009"/>
              <a:gd name="T11" fmla="*/ 817 w 817"/>
              <a:gd name="T12" fmla="*/ 2009 h 200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17" h="2009">
                <a:moveTo>
                  <a:pt x="0" y="0"/>
                </a:moveTo>
                <a:lnTo>
                  <a:pt x="817" y="308"/>
                </a:lnTo>
                <a:lnTo>
                  <a:pt x="791" y="2009"/>
                </a:lnTo>
              </a:path>
            </a:pathLst>
          </a:custGeom>
          <a:noFill/>
          <a:ln w="38100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1231" name="Freeform 29"/>
          <p:cNvSpPr>
            <a:spLocks/>
          </p:cNvSpPr>
          <p:nvPr/>
        </p:nvSpPr>
        <p:spPr bwMode="auto">
          <a:xfrm rot="1264745">
            <a:off x="4275138" y="1887538"/>
            <a:ext cx="957262" cy="2424112"/>
          </a:xfrm>
          <a:custGeom>
            <a:avLst/>
            <a:gdLst>
              <a:gd name="T0" fmla="*/ 0 w 817"/>
              <a:gd name="T1" fmla="*/ 0 h 2009"/>
              <a:gd name="T2" fmla="*/ 957262 w 817"/>
              <a:gd name="T3" fmla="*/ 371641 h 2009"/>
              <a:gd name="T4" fmla="*/ 926798 w 817"/>
              <a:gd name="T5" fmla="*/ 2424112 h 2009"/>
              <a:gd name="T6" fmla="*/ 0 60000 65536"/>
              <a:gd name="T7" fmla="*/ 0 60000 65536"/>
              <a:gd name="T8" fmla="*/ 0 60000 65536"/>
              <a:gd name="T9" fmla="*/ 0 w 817"/>
              <a:gd name="T10" fmla="*/ 0 h 2009"/>
              <a:gd name="T11" fmla="*/ 817 w 817"/>
              <a:gd name="T12" fmla="*/ 2009 h 200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17" h="2009">
                <a:moveTo>
                  <a:pt x="0" y="0"/>
                </a:moveTo>
                <a:lnTo>
                  <a:pt x="817" y="308"/>
                </a:lnTo>
                <a:lnTo>
                  <a:pt x="791" y="2009"/>
                </a:lnTo>
              </a:path>
            </a:pathLst>
          </a:custGeom>
          <a:noFill/>
          <a:ln w="38100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1232" name="Freeform 30"/>
          <p:cNvSpPr>
            <a:spLocks/>
          </p:cNvSpPr>
          <p:nvPr/>
        </p:nvSpPr>
        <p:spPr bwMode="auto">
          <a:xfrm rot="1296096">
            <a:off x="5572125" y="1884363"/>
            <a:ext cx="808038" cy="1997075"/>
          </a:xfrm>
          <a:custGeom>
            <a:avLst/>
            <a:gdLst>
              <a:gd name="T0" fmla="*/ 0 w 817"/>
              <a:gd name="T1" fmla="*/ 0 h 2009"/>
              <a:gd name="T2" fmla="*/ 808038 w 817"/>
              <a:gd name="T3" fmla="*/ 306172 h 2009"/>
              <a:gd name="T4" fmla="*/ 782323 w 817"/>
              <a:gd name="T5" fmla="*/ 1997075 h 2009"/>
              <a:gd name="T6" fmla="*/ 0 60000 65536"/>
              <a:gd name="T7" fmla="*/ 0 60000 65536"/>
              <a:gd name="T8" fmla="*/ 0 60000 65536"/>
              <a:gd name="T9" fmla="*/ 0 w 817"/>
              <a:gd name="T10" fmla="*/ 0 h 2009"/>
              <a:gd name="T11" fmla="*/ 817 w 817"/>
              <a:gd name="T12" fmla="*/ 2009 h 200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17" h="2009">
                <a:moveTo>
                  <a:pt x="0" y="0"/>
                </a:moveTo>
                <a:lnTo>
                  <a:pt x="817" y="308"/>
                </a:lnTo>
                <a:lnTo>
                  <a:pt x="791" y="2009"/>
                </a:lnTo>
              </a:path>
            </a:pathLst>
          </a:custGeom>
          <a:noFill/>
          <a:ln w="38100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1233" name="Freeform 31"/>
          <p:cNvSpPr>
            <a:spLocks/>
          </p:cNvSpPr>
          <p:nvPr/>
        </p:nvSpPr>
        <p:spPr bwMode="auto">
          <a:xfrm rot="1274368">
            <a:off x="6899275" y="1879600"/>
            <a:ext cx="638175" cy="1573213"/>
          </a:xfrm>
          <a:custGeom>
            <a:avLst/>
            <a:gdLst>
              <a:gd name="T0" fmla="*/ 0 w 817"/>
              <a:gd name="T1" fmla="*/ 0 h 2009"/>
              <a:gd name="T2" fmla="*/ 638175 w 817"/>
              <a:gd name="T3" fmla="*/ 241189 h 2009"/>
              <a:gd name="T4" fmla="*/ 617866 w 817"/>
              <a:gd name="T5" fmla="*/ 1573213 h 2009"/>
              <a:gd name="T6" fmla="*/ 0 60000 65536"/>
              <a:gd name="T7" fmla="*/ 0 60000 65536"/>
              <a:gd name="T8" fmla="*/ 0 60000 65536"/>
              <a:gd name="T9" fmla="*/ 0 w 817"/>
              <a:gd name="T10" fmla="*/ 0 h 2009"/>
              <a:gd name="T11" fmla="*/ 817 w 817"/>
              <a:gd name="T12" fmla="*/ 2009 h 200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17" h="2009">
                <a:moveTo>
                  <a:pt x="0" y="0"/>
                </a:moveTo>
                <a:lnTo>
                  <a:pt x="817" y="308"/>
                </a:lnTo>
                <a:lnTo>
                  <a:pt x="791" y="2009"/>
                </a:lnTo>
              </a:path>
            </a:pathLst>
          </a:custGeom>
          <a:noFill/>
          <a:ln w="38100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1234" name="Line 32"/>
          <p:cNvSpPr>
            <a:spLocks noChangeShapeType="1"/>
          </p:cNvSpPr>
          <p:nvPr/>
        </p:nvSpPr>
        <p:spPr bwMode="auto">
          <a:xfrm>
            <a:off x="2260600" y="1828800"/>
            <a:ext cx="0" cy="3763963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1235" name="Line 33"/>
          <p:cNvSpPr>
            <a:spLocks noChangeShapeType="1"/>
          </p:cNvSpPr>
          <p:nvPr/>
        </p:nvSpPr>
        <p:spPr bwMode="auto">
          <a:xfrm>
            <a:off x="3502025" y="1828800"/>
            <a:ext cx="0" cy="3763963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1236" name="Line 34"/>
          <p:cNvSpPr>
            <a:spLocks noChangeShapeType="1"/>
          </p:cNvSpPr>
          <p:nvPr/>
        </p:nvSpPr>
        <p:spPr bwMode="auto">
          <a:xfrm>
            <a:off x="4743450" y="1828800"/>
            <a:ext cx="0" cy="3763963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1237" name="Line 35"/>
          <p:cNvSpPr>
            <a:spLocks noChangeShapeType="1"/>
          </p:cNvSpPr>
          <p:nvPr/>
        </p:nvSpPr>
        <p:spPr bwMode="auto">
          <a:xfrm>
            <a:off x="5984875" y="1828800"/>
            <a:ext cx="0" cy="3763963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1238" name="Line 36"/>
          <p:cNvSpPr>
            <a:spLocks noChangeShapeType="1"/>
          </p:cNvSpPr>
          <p:nvPr/>
        </p:nvSpPr>
        <p:spPr bwMode="auto">
          <a:xfrm>
            <a:off x="7226300" y="1828800"/>
            <a:ext cx="0" cy="3763963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1239" name="Text Box 37"/>
          <p:cNvSpPr txBox="1">
            <a:spLocks noChangeArrowheads="1"/>
          </p:cNvSpPr>
          <p:nvPr/>
        </p:nvSpPr>
        <p:spPr bwMode="auto">
          <a:xfrm>
            <a:off x="4297146" y="5302250"/>
            <a:ext cx="3859646" cy="64633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800" dirty="0">
                <a:latin typeface="Tahoma" panose="020B0604030504040204" pitchFamily="34" charset="0"/>
              </a:rPr>
              <a:t>The reflection is positioned downdip</a:t>
            </a:r>
          </a:p>
          <a:p>
            <a:pPr algn="ctr"/>
            <a:r>
              <a:rPr lang="en-US" altLang="en-US" sz="1800" dirty="0">
                <a:latin typeface="Tahoma" panose="020B0604030504040204" pitchFamily="34" charset="0"/>
              </a:rPr>
              <a:t>and has less dip than the interface</a:t>
            </a:r>
          </a:p>
        </p:txBody>
      </p:sp>
      <p:sp>
        <p:nvSpPr>
          <p:cNvPr id="51240" name="Line 38"/>
          <p:cNvSpPr>
            <a:spLocks noChangeShapeType="1"/>
          </p:cNvSpPr>
          <p:nvPr/>
        </p:nvSpPr>
        <p:spPr bwMode="auto">
          <a:xfrm flipV="1">
            <a:off x="2424113" y="3444875"/>
            <a:ext cx="5400675" cy="212725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1241" name="Line 39"/>
          <p:cNvSpPr>
            <a:spLocks noChangeShapeType="1"/>
          </p:cNvSpPr>
          <p:nvPr/>
        </p:nvSpPr>
        <p:spPr bwMode="auto">
          <a:xfrm flipV="1">
            <a:off x="1001713" y="3405188"/>
            <a:ext cx="6251575" cy="2233612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1242" name="Freeform 40"/>
          <p:cNvSpPr>
            <a:spLocks/>
          </p:cNvSpPr>
          <p:nvPr/>
        </p:nvSpPr>
        <p:spPr bwMode="auto">
          <a:xfrm rot="894994">
            <a:off x="617538" y="1979613"/>
            <a:ext cx="1455737" cy="3552825"/>
          </a:xfrm>
          <a:custGeom>
            <a:avLst/>
            <a:gdLst>
              <a:gd name="T0" fmla="*/ 0 w 1460"/>
              <a:gd name="T1" fmla="*/ 0 h 2291"/>
              <a:gd name="T2" fmla="*/ 1455737 w 1460"/>
              <a:gd name="T3" fmla="*/ 497799 h 2291"/>
              <a:gd name="T4" fmla="*/ 908340 w 1460"/>
              <a:gd name="T5" fmla="*/ 3552825 h 2291"/>
              <a:gd name="T6" fmla="*/ 0 60000 65536"/>
              <a:gd name="T7" fmla="*/ 0 60000 65536"/>
              <a:gd name="T8" fmla="*/ 0 60000 65536"/>
              <a:gd name="T9" fmla="*/ 0 w 1460"/>
              <a:gd name="T10" fmla="*/ 0 h 2291"/>
              <a:gd name="T11" fmla="*/ 1460 w 1460"/>
              <a:gd name="T12" fmla="*/ 2291 h 229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460" h="2291">
                <a:moveTo>
                  <a:pt x="0" y="0"/>
                </a:moveTo>
                <a:lnTo>
                  <a:pt x="1460" y="321"/>
                </a:lnTo>
                <a:lnTo>
                  <a:pt x="911" y="2291"/>
                </a:lnTo>
              </a:path>
            </a:pathLst>
          </a:custGeom>
          <a:noFill/>
          <a:ln w="38100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1243" name="Oval 41"/>
          <p:cNvSpPr>
            <a:spLocks noChangeArrowheads="1"/>
          </p:cNvSpPr>
          <p:nvPr/>
        </p:nvSpPr>
        <p:spPr bwMode="auto">
          <a:xfrm>
            <a:off x="923925" y="5573713"/>
            <a:ext cx="169863" cy="169862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/>
          </a:p>
        </p:txBody>
      </p:sp>
      <p:sp>
        <p:nvSpPr>
          <p:cNvPr id="51244" name="Oval 42"/>
          <p:cNvSpPr>
            <a:spLocks noChangeArrowheads="1"/>
          </p:cNvSpPr>
          <p:nvPr/>
        </p:nvSpPr>
        <p:spPr bwMode="auto">
          <a:xfrm>
            <a:off x="4502150" y="4573588"/>
            <a:ext cx="169863" cy="16986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/>
          </a:p>
        </p:txBody>
      </p:sp>
      <p:sp>
        <p:nvSpPr>
          <p:cNvPr id="51245" name="Oval 43"/>
          <p:cNvSpPr>
            <a:spLocks noChangeArrowheads="1"/>
          </p:cNvSpPr>
          <p:nvPr/>
        </p:nvSpPr>
        <p:spPr bwMode="auto">
          <a:xfrm>
            <a:off x="7712075" y="3267075"/>
            <a:ext cx="169863" cy="169863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/>
          </a:p>
        </p:txBody>
      </p:sp>
      <p:sp>
        <p:nvSpPr>
          <p:cNvPr id="51246" name="Oval 44"/>
          <p:cNvSpPr>
            <a:spLocks noChangeArrowheads="1"/>
          </p:cNvSpPr>
          <p:nvPr/>
        </p:nvSpPr>
        <p:spPr bwMode="auto">
          <a:xfrm>
            <a:off x="5572125" y="4138613"/>
            <a:ext cx="169863" cy="16986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/>
          </a:p>
        </p:txBody>
      </p:sp>
      <p:sp>
        <p:nvSpPr>
          <p:cNvPr id="51247" name="Oval 45"/>
          <p:cNvSpPr>
            <a:spLocks noChangeArrowheads="1"/>
          </p:cNvSpPr>
          <p:nvPr/>
        </p:nvSpPr>
        <p:spPr bwMode="auto">
          <a:xfrm>
            <a:off x="6642100" y="3703638"/>
            <a:ext cx="169863" cy="16986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/>
          </a:p>
        </p:txBody>
      </p:sp>
      <p:sp>
        <p:nvSpPr>
          <p:cNvPr id="51248" name="Oval 46"/>
          <p:cNvSpPr>
            <a:spLocks noChangeArrowheads="1"/>
          </p:cNvSpPr>
          <p:nvPr/>
        </p:nvSpPr>
        <p:spPr bwMode="auto">
          <a:xfrm>
            <a:off x="7115175" y="3386138"/>
            <a:ext cx="169863" cy="169862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/>
          </a:p>
        </p:txBody>
      </p:sp>
      <p:sp>
        <p:nvSpPr>
          <p:cNvPr id="51249" name="Oval 47"/>
          <p:cNvSpPr>
            <a:spLocks noChangeArrowheads="1"/>
          </p:cNvSpPr>
          <p:nvPr/>
        </p:nvSpPr>
        <p:spPr bwMode="auto">
          <a:xfrm>
            <a:off x="5876925" y="3822700"/>
            <a:ext cx="169863" cy="169863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/>
          </a:p>
        </p:txBody>
      </p:sp>
      <p:sp>
        <p:nvSpPr>
          <p:cNvPr id="51250" name="Oval 48"/>
          <p:cNvSpPr>
            <a:spLocks noChangeArrowheads="1"/>
          </p:cNvSpPr>
          <p:nvPr/>
        </p:nvSpPr>
        <p:spPr bwMode="auto">
          <a:xfrm>
            <a:off x="4638675" y="4260850"/>
            <a:ext cx="169863" cy="169863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/>
          </a:p>
        </p:txBody>
      </p:sp>
      <p:sp>
        <p:nvSpPr>
          <p:cNvPr id="51251" name="Oval 49"/>
          <p:cNvSpPr>
            <a:spLocks noChangeArrowheads="1"/>
          </p:cNvSpPr>
          <p:nvPr/>
        </p:nvSpPr>
        <p:spPr bwMode="auto">
          <a:xfrm>
            <a:off x="3432175" y="5008563"/>
            <a:ext cx="169863" cy="16986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/>
          </a:p>
        </p:txBody>
      </p:sp>
      <p:sp>
        <p:nvSpPr>
          <p:cNvPr id="51252" name="Oval 50"/>
          <p:cNvSpPr>
            <a:spLocks noChangeArrowheads="1"/>
          </p:cNvSpPr>
          <p:nvPr/>
        </p:nvSpPr>
        <p:spPr bwMode="auto">
          <a:xfrm>
            <a:off x="3400425" y="4697413"/>
            <a:ext cx="169863" cy="169862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/>
          </a:p>
        </p:txBody>
      </p:sp>
      <p:sp>
        <p:nvSpPr>
          <p:cNvPr id="51253" name="Oval 51"/>
          <p:cNvSpPr>
            <a:spLocks noChangeArrowheads="1"/>
          </p:cNvSpPr>
          <p:nvPr/>
        </p:nvSpPr>
        <p:spPr bwMode="auto">
          <a:xfrm>
            <a:off x="2162175" y="5135563"/>
            <a:ext cx="169863" cy="169862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/>
          </a:p>
        </p:txBody>
      </p:sp>
      <p:sp>
        <p:nvSpPr>
          <p:cNvPr id="51254" name="Oval 52"/>
          <p:cNvSpPr>
            <a:spLocks noChangeArrowheads="1"/>
          </p:cNvSpPr>
          <p:nvPr/>
        </p:nvSpPr>
        <p:spPr bwMode="auto">
          <a:xfrm>
            <a:off x="2360613" y="5443538"/>
            <a:ext cx="169862" cy="16986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1386348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Imaging – Correcting the Position</a:t>
            </a:r>
          </a:p>
        </p:txBody>
      </p:sp>
      <p:sp>
        <p:nvSpPr>
          <p:cNvPr id="5222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7038" y="1208088"/>
            <a:ext cx="7772400" cy="2711450"/>
          </a:xfrm>
        </p:spPr>
        <p:txBody>
          <a:bodyPr/>
          <a:lstStyle/>
          <a:p>
            <a:pPr marL="285750" indent="-285750">
              <a:tabLst>
                <a:tab pos="517525" algn="l"/>
              </a:tabLst>
            </a:pPr>
            <a:r>
              <a:rPr lang="en-US" altLang="en-US" sz="2400" dirty="0" smtClean="0"/>
              <a:t>Unless we do something, we get a distorted image of 	the subsurface.</a:t>
            </a:r>
          </a:p>
          <a:p>
            <a:pPr marL="285750" indent="-285750">
              <a:tabLst>
                <a:tab pos="517525" algn="l"/>
              </a:tabLst>
            </a:pPr>
            <a:r>
              <a:rPr lang="en-US" altLang="en-US" sz="2400" dirty="0" smtClean="0"/>
              <a:t>Dipping reflectors will be out of position.</a:t>
            </a:r>
          </a:p>
          <a:p>
            <a:pPr marL="285750" indent="-285750">
              <a:tabLst>
                <a:tab pos="517525" algn="l"/>
              </a:tabLst>
            </a:pPr>
            <a:r>
              <a:rPr lang="en-US" altLang="en-US" sz="2400" dirty="0" smtClean="0"/>
              <a:t>Fortunately, our data processors have a solution.</a:t>
            </a:r>
          </a:p>
          <a:p>
            <a:pPr marL="285750" indent="-285750">
              <a:tabLst>
                <a:tab pos="517525" algn="l"/>
              </a:tabLst>
            </a:pPr>
            <a:r>
              <a:rPr lang="en-US" altLang="en-US" sz="2400" dirty="0" smtClean="0"/>
              <a:t>They can correct this mispositioning problem through</a:t>
            </a:r>
          </a:p>
        </p:txBody>
      </p:sp>
      <p:sp>
        <p:nvSpPr>
          <p:cNvPr id="52230" name="WordArt 4"/>
          <p:cNvSpPr>
            <a:spLocks noChangeArrowheads="1" noChangeShapeType="1" noTextEdit="1"/>
          </p:cNvSpPr>
          <p:nvPr/>
        </p:nvSpPr>
        <p:spPr bwMode="auto">
          <a:xfrm>
            <a:off x="1812132" y="3525044"/>
            <a:ext cx="5002212" cy="7889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b="1" i="1" kern="10" dirty="0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BA75"/>
                    </a:gs>
                    <a:gs pos="100000">
                      <a:srgbClr val="BA8855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Seismic Migration</a:t>
            </a:r>
          </a:p>
        </p:txBody>
      </p:sp>
    </p:spTree>
    <p:extLst>
      <p:ext uri="{BB962C8B-B14F-4D97-AF65-F5344CB8AC3E}">
        <p14:creationId xmlns:p14="http://schemas.microsoft.com/office/powerpoint/2010/main" val="20850373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2" name="Rectangle 2"/>
          <p:cNvSpPr>
            <a:spLocks noChangeArrowheads="1"/>
          </p:cNvSpPr>
          <p:nvPr/>
        </p:nvSpPr>
        <p:spPr bwMode="auto">
          <a:xfrm>
            <a:off x="827088" y="1382713"/>
            <a:ext cx="7226300" cy="48879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 dirty="0"/>
          </a:p>
        </p:txBody>
      </p:sp>
      <p:sp>
        <p:nvSpPr>
          <p:cNvPr id="53253" name="Text Box 3"/>
          <p:cNvSpPr txBox="1">
            <a:spLocks noChangeArrowheads="1"/>
          </p:cNvSpPr>
          <p:nvPr/>
        </p:nvSpPr>
        <p:spPr bwMode="auto">
          <a:xfrm rot="5400000">
            <a:off x="6877844" y="1664494"/>
            <a:ext cx="77628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2000" b="1" dirty="0">
                <a:solidFill>
                  <a:srgbClr val="FF0000"/>
                </a:solidFill>
              </a:rPr>
              <a:t>Time</a:t>
            </a:r>
          </a:p>
        </p:txBody>
      </p:sp>
      <p:sp>
        <p:nvSpPr>
          <p:cNvPr id="53254" name="Freeform 4"/>
          <p:cNvSpPr>
            <a:spLocks/>
          </p:cNvSpPr>
          <p:nvPr/>
        </p:nvSpPr>
        <p:spPr bwMode="auto">
          <a:xfrm>
            <a:off x="3646488" y="2060575"/>
            <a:ext cx="414337" cy="4057650"/>
          </a:xfrm>
          <a:custGeom>
            <a:avLst/>
            <a:gdLst>
              <a:gd name="T0" fmla="*/ 169862 w 261"/>
              <a:gd name="T1" fmla="*/ 0 h 2556"/>
              <a:gd name="T2" fmla="*/ 171450 w 261"/>
              <a:gd name="T3" fmla="*/ 2128837 h 2556"/>
              <a:gd name="T4" fmla="*/ 414337 w 261"/>
              <a:gd name="T5" fmla="*/ 2200275 h 2556"/>
              <a:gd name="T6" fmla="*/ 0 w 261"/>
              <a:gd name="T7" fmla="*/ 2347912 h 2556"/>
              <a:gd name="T8" fmla="*/ 171450 w 261"/>
              <a:gd name="T9" fmla="*/ 2438400 h 2556"/>
              <a:gd name="T10" fmla="*/ 169862 w 261"/>
              <a:gd name="T11" fmla="*/ 4057650 h 255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61"/>
              <a:gd name="T19" fmla="*/ 0 h 2556"/>
              <a:gd name="T20" fmla="*/ 261 w 261"/>
              <a:gd name="T21" fmla="*/ 2556 h 255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61" h="2556">
                <a:moveTo>
                  <a:pt x="107" y="0"/>
                </a:moveTo>
                <a:lnTo>
                  <a:pt x="108" y="1341"/>
                </a:lnTo>
                <a:lnTo>
                  <a:pt x="261" y="1386"/>
                </a:lnTo>
                <a:lnTo>
                  <a:pt x="0" y="1479"/>
                </a:lnTo>
                <a:lnTo>
                  <a:pt x="108" y="1536"/>
                </a:lnTo>
                <a:lnTo>
                  <a:pt x="107" y="2556"/>
                </a:lnTo>
              </a:path>
            </a:pathLst>
          </a:cu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3255" name="Line 5"/>
          <p:cNvSpPr>
            <a:spLocks noChangeShapeType="1"/>
          </p:cNvSpPr>
          <p:nvPr/>
        </p:nvSpPr>
        <p:spPr bwMode="auto">
          <a:xfrm>
            <a:off x="7237413" y="2403475"/>
            <a:ext cx="0" cy="15240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3256" name="Freeform 6"/>
          <p:cNvSpPr>
            <a:spLocks/>
          </p:cNvSpPr>
          <p:nvPr/>
        </p:nvSpPr>
        <p:spPr bwMode="auto">
          <a:xfrm>
            <a:off x="4205288" y="2051050"/>
            <a:ext cx="414337" cy="4067175"/>
          </a:xfrm>
          <a:custGeom>
            <a:avLst/>
            <a:gdLst>
              <a:gd name="T0" fmla="*/ 173037 w 261"/>
              <a:gd name="T1" fmla="*/ 0 h 2562"/>
              <a:gd name="T2" fmla="*/ 171450 w 261"/>
              <a:gd name="T3" fmla="*/ 1776413 h 2562"/>
              <a:gd name="T4" fmla="*/ 414337 w 261"/>
              <a:gd name="T5" fmla="*/ 1847850 h 2562"/>
              <a:gd name="T6" fmla="*/ 0 w 261"/>
              <a:gd name="T7" fmla="*/ 1995488 h 2562"/>
              <a:gd name="T8" fmla="*/ 171450 w 261"/>
              <a:gd name="T9" fmla="*/ 2085975 h 2562"/>
              <a:gd name="T10" fmla="*/ 173037 w 261"/>
              <a:gd name="T11" fmla="*/ 4067175 h 256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61"/>
              <a:gd name="T19" fmla="*/ 0 h 2562"/>
              <a:gd name="T20" fmla="*/ 261 w 261"/>
              <a:gd name="T21" fmla="*/ 2562 h 256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61" h="2562">
                <a:moveTo>
                  <a:pt x="109" y="0"/>
                </a:moveTo>
                <a:lnTo>
                  <a:pt x="108" y="1119"/>
                </a:lnTo>
                <a:lnTo>
                  <a:pt x="261" y="1164"/>
                </a:lnTo>
                <a:lnTo>
                  <a:pt x="0" y="1257"/>
                </a:lnTo>
                <a:lnTo>
                  <a:pt x="108" y="1314"/>
                </a:lnTo>
                <a:lnTo>
                  <a:pt x="109" y="2562"/>
                </a:lnTo>
              </a:path>
            </a:pathLst>
          </a:cu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3257" name="Freeform 7"/>
          <p:cNvSpPr>
            <a:spLocks/>
          </p:cNvSpPr>
          <p:nvPr/>
        </p:nvSpPr>
        <p:spPr bwMode="auto">
          <a:xfrm>
            <a:off x="4646613" y="3633788"/>
            <a:ext cx="250825" cy="158750"/>
          </a:xfrm>
          <a:custGeom>
            <a:avLst/>
            <a:gdLst>
              <a:gd name="T0" fmla="*/ 0 w 158"/>
              <a:gd name="T1" fmla="*/ 0 h 100"/>
              <a:gd name="T2" fmla="*/ 250825 w 158"/>
              <a:gd name="T3" fmla="*/ 69850 h 100"/>
              <a:gd name="T4" fmla="*/ 0 w 158"/>
              <a:gd name="T5" fmla="*/ 158750 h 100"/>
              <a:gd name="T6" fmla="*/ 0 w 158"/>
              <a:gd name="T7" fmla="*/ 0 h 100"/>
              <a:gd name="T8" fmla="*/ 0 60000 65536"/>
              <a:gd name="T9" fmla="*/ 0 60000 65536"/>
              <a:gd name="T10" fmla="*/ 0 60000 65536"/>
              <a:gd name="T11" fmla="*/ 0 60000 65536"/>
              <a:gd name="T12" fmla="*/ 0 w 158"/>
              <a:gd name="T13" fmla="*/ 0 h 100"/>
              <a:gd name="T14" fmla="*/ 158 w 158"/>
              <a:gd name="T15" fmla="*/ 100 h 1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58" h="100">
                <a:moveTo>
                  <a:pt x="0" y="0"/>
                </a:moveTo>
                <a:lnTo>
                  <a:pt x="158" y="44"/>
                </a:lnTo>
                <a:lnTo>
                  <a:pt x="0" y="100"/>
                </a:lnTo>
                <a:lnTo>
                  <a:pt x="0" y="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3258" name="Freeform 8"/>
          <p:cNvSpPr>
            <a:spLocks/>
          </p:cNvSpPr>
          <p:nvPr/>
        </p:nvSpPr>
        <p:spPr bwMode="auto">
          <a:xfrm>
            <a:off x="4484688" y="2041525"/>
            <a:ext cx="414337" cy="4086225"/>
          </a:xfrm>
          <a:custGeom>
            <a:avLst/>
            <a:gdLst>
              <a:gd name="T0" fmla="*/ 169862 w 261"/>
              <a:gd name="T1" fmla="*/ 0 h 2574"/>
              <a:gd name="T2" fmla="*/ 171450 w 261"/>
              <a:gd name="T3" fmla="*/ 1587500 h 2574"/>
              <a:gd name="T4" fmla="*/ 414337 w 261"/>
              <a:gd name="T5" fmla="*/ 1658938 h 2574"/>
              <a:gd name="T6" fmla="*/ 0 w 261"/>
              <a:gd name="T7" fmla="*/ 1806575 h 2574"/>
              <a:gd name="T8" fmla="*/ 171450 w 261"/>
              <a:gd name="T9" fmla="*/ 1897063 h 2574"/>
              <a:gd name="T10" fmla="*/ 169862 w 261"/>
              <a:gd name="T11" fmla="*/ 4086225 h 25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61"/>
              <a:gd name="T19" fmla="*/ 0 h 2574"/>
              <a:gd name="T20" fmla="*/ 261 w 261"/>
              <a:gd name="T21" fmla="*/ 2574 h 25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61" h="2574">
                <a:moveTo>
                  <a:pt x="107" y="0"/>
                </a:moveTo>
                <a:lnTo>
                  <a:pt x="108" y="1000"/>
                </a:lnTo>
                <a:lnTo>
                  <a:pt x="261" y="1045"/>
                </a:lnTo>
                <a:lnTo>
                  <a:pt x="0" y="1138"/>
                </a:lnTo>
                <a:lnTo>
                  <a:pt x="108" y="1195"/>
                </a:lnTo>
                <a:lnTo>
                  <a:pt x="107" y="2574"/>
                </a:lnTo>
              </a:path>
            </a:pathLst>
          </a:cu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3259" name="Freeform 9"/>
          <p:cNvSpPr>
            <a:spLocks/>
          </p:cNvSpPr>
          <p:nvPr/>
        </p:nvSpPr>
        <p:spPr bwMode="auto">
          <a:xfrm>
            <a:off x="4926013" y="3452813"/>
            <a:ext cx="250825" cy="158750"/>
          </a:xfrm>
          <a:custGeom>
            <a:avLst/>
            <a:gdLst>
              <a:gd name="T0" fmla="*/ 0 w 158"/>
              <a:gd name="T1" fmla="*/ 0 h 100"/>
              <a:gd name="T2" fmla="*/ 250825 w 158"/>
              <a:gd name="T3" fmla="*/ 69850 h 100"/>
              <a:gd name="T4" fmla="*/ 0 w 158"/>
              <a:gd name="T5" fmla="*/ 158750 h 100"/>
              <a:gd name="T6" fmla="*/ 0 w 158"/>
              <a:gd name="T7" fmla="*/ 0 h 100"/>
              <a:gd name="T8" fmla="*/ 0 60000 65536"/>
              <a:gd name="T9" fmla="*/ 0 60000 65536"/>
              <a:gd name="T10" fmla="*/ 0 60000 65536"/>
              <a:gd name="T11" fmla="*/ 0 60000 65536"/>
              <a:gd name="T12" fmla="*/ 0 w 158"/>
              <a:gd name="T13" fmla="*/ 0 h 100"/>
              <a:gd name="T14" fmla="*/ 158 w 158"/>
              <a:gd name="T15" fmla="*/ 100 h 1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58" h="100">
                <a:moveTo>
                  <a:pt x="0" y="0"/>
                </a:moveTo>
                <a:lnTo>
                  <a:pt x="158" y="44"/>
                </a:lnTo>
                <a:lnTo>
                  <a:pt x="0" y="100"/>
                </a:lnTo>
                <a:lnTo>
                  <a:pt x="0" y="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3260" name="Freeform 10"/>
          <p:cNvSpPr>
            <a:spLocks/>
          </p:cNvSpPr>
          <p:nvPr/>
        </p:nvSpPr>
        <p:spPr bwMode="auto">
          <a:xfrm>
            <a:off x="4764088" y="2051050"/>
            <a:ext cx="414337" cy="4057650"/>
          </a:xfrm>
          <a:custGeom>
            <a:avLst/>
            <a:gdLst>
              <a:gd name="T0" fmla="*/ 166687 w 261"/>
              <a:gd name="T1" fmla="*/ 0 h 2556"/>
              <a:gd name="T2" fmla="*/ 171450 w 261"/>
              <a:gd name="T3" fmla="*/ 1397000 h 2556"/>
              <a:gd name="T4" fmla="*/ 414337 w 261"/>
              <a:gd name="T5" fmla="*/ 1468437 h 2556"/>
              <a:gd name="T6" fmla="*/ 0 w 261"/>
              <a:gd name="T7" fmla="*/ 1616075 h 2556"/>
              <a:gd name="T8" fmla="*/ 171450 w 261"/>
              <a:gd name="T9" fmla="*/ 1706563 h 2556"/>
              <a:gd name="T10" fmla="*/ 166687 w 261"/>
              <a:gd name="T11" fmla="*/ 4057650 h 255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61"/>
              <a:gd name="T19" fmla="*/ 0 h 2556"/>
              <a:gd name="T20" fmla="*/ 261 w 261"/>
              <a:gd name="T21" fmla="*/ 2556 h 255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61" h="2556">
                <a:moveTo>
                  <a:pt x="105" y="0"/>
                </a:moveTo>
                <a:lnTo>
                  <a:pt x="108" y="880"/>
                </a:lnTo>
                <a:lnTo>
                  <a:pt x="261" y="925"/>
                </a:lnTo>
                <a:lnTo>
                  <a:pt x="0" y="1018"/>
                </a:lnTo>
                <a:lnTo>
                  <a:pt x="108" y="1075"/>
                </a:lnTo>
                <a:lnTo>
                  <a:pt x="105" y="2556"/>
                </a:lnTo>
              </a:path>
            </a:pathLst>
          </a:cu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3261" name="Freeform 11"/>
          <p:cNvSpPr>
            <a:spLocks/>
          </p:cNvSpPr>
          <p:nvPr/>
        </p:nvSpPr>
        <p:spPr bwMode="auto">
          <a:xfrm>
            <a:off x="5205413" y="3289300"/>
            <a:ext cx="250825" cy="158750"/>
          </a:xfrm>
          <a:custGeom>
            <a:avLst/>
            <a:gdLst>
              <a:gd name="T0" fmla="*/ 0 w 158"/>
              <a:gd name="T1" fmla="*/ 0 h 100"/>
              <a:gd name="T2" fmla="*/ 250825 w 158"/>
              <a:gd name="T3" fmla="*/ 69850 h 100"/>
              <a:gd name="T4" fmla="*/ 0 w 158"/>
              <a:gd name="T5" fmla="*/ 158750 h 100"/>
              <a:gd name="T6" fmla="*/ 0 w 158"/>
              <a:gd name="T7" fmla="*/ 0 h 100"/>
              <a:gd name="T8" fmla="*/ 0 60000 65536"/>
              <a:gd name="T9" fmla="*/ 0 60000 65536"/>
              <a:gd name="T10" fmla="*/ 0 60000 65536"/>
              <a:gd name="T11" fmla="*/ 0 60000 65536"/>
              <a:gd name="T12" fmla="*/ 0 w 158"/>
              <a:gd name="T13" fmla="*/ 0 h 100"/>
              <a:gd name="T14" fmla="*/ 158 w 158"/>
              <a:gd name="T15" fmla="*/ 100 h 1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58" h="100">
                <a:moveTo>
                  <a:pt x="0" y="0"/>
                </a:moveTo>
                <a:lnTo>
                  <a:pt x="158" y="44"/>
                </a:lnTo>
                <a:lnTo>
                  <a:pt x="0" y="100"/>
                </a:lnTo>
                <a:lnTo>
                  <a:pt x="0" y="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3262" name="Freeform 12"/>
          <p:cNvSpPr>
            <a:spLocks/>
          </p:cNvSpPr>
          <p:nvPr/>
        </p:nvSpPr>
        <p:spPr bwMode="auto">
          <a:xfrm>
            <a:off x="5043488" y="2032000"/>
            <a:ext cx="414337" cy="4067175"/>
          </a:xfrm>
          <a:custGeom>
            <a:avLst/>
            <a:gdLst>
              <a:gd name="T0" fmla="*/ 173037 w 261"/>
              <a:gd name="T1" fmla="*/ 0 h 2562"/>
              <a:gd name="T2" fmla="*/ 171450 w 261"/>
              <a:gd name="T3" fmla="*/ 1252537 h 2562"/>
              <a:gd name="T4" fmla="*/ 414337 w 261"/>
              <a:gd name="T5" fmla="*/ 1323975 h 2562"/>
              <a:gd name="T6" fmla="*/ 0 w 261"/>
              <a:gd name="T7" fmla="*/ 1471612 h 2562"/>
              <a:gd name="T8" fmla="*/ 171450 w 261"/>
              <a:gd name="T9" fmla="*/ 1562100 h 2562"/>
              <a:gd name="T10" fmla="*/ 173037 w 261"/>
              <a:gd name="T11" fmla="*/ 4067175 h 256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61"/>
              <a:gd name="T19" fmla="*/ 0 h 2562"/>
              <a:gd name="T20" fmla="*/ 261 w 261"/>
              <a:gd name="T21" fmla="*/ 2562 h 256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61" h="2562">
                <a:moveTo>
                  <a:pt x="109" y="0"/>
                </a:moveTo>
                <a:lnTo>
                  <a:pt x="108" y="789"/>
                </a:lnTo>
                <a:lnTo>
                  <a:pt x="261" y="834"/>
                </a:lnTo>
                <a:lnTo>
                  <a:pt x="0" y="927"/>
                </a:lnTo>
                <a:lnTo>
                  <a:pt x="108" y="984"/>
                </a:lnTo>
                <a:lnTo>
                  <a:pt x="109" y="2562"/>
                </a:lnTo>
              </a:path>
            </a:pathLst>
          </a:cu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3263" name="Freeform 13"/>
          <p:cNvSpPr>
            <a:spLocks/>
          </p:cNvSpPr>
          <p:nvPr/>
        </p:nvSpPr>
        <p:spPr bwMode="auto">
          <a:xfrm>
            <a:off x="5484813" y="3125788"/>
            <a:ext cx="250825" cy="158750"/>
          </a:xfrm>
          <a:custGeom>
            <a:avLst/>
            <a:gdLst>
              <a:gd name="T0" fmla="*/ 0 w 158"/>
              <a:gd name="T1" fmla="*/ 0 h 100"/>
              <a:gd name="T2" fmla="*/ 250825 w 158"/>
              <a:gd name="T3" fmla="*/ 69850 h 100"/>
              <a:gd name="T4" fmla="*/ 0 w 158"/>
              <a:gd name="T5" fmla="*/ 158750 h 100"/>
              <a:gd name="T6" fmla="*/ 0 w 158"/>
              <a:gd name="T7" fmla="*/ 0 h 100"/>
              <a:gd name="T8" fmla="*/ 0 60000 65536"/>
              <a:gd name="T9" fmla="*/ 0 60000 65536"/>
              <a:gd name="T10" fmla="*/ 0 60000 65536"/>
              <a:gd name="T11" fmla="*/ 0 60000 65536"/>
              <a:gd name="T12" fmla="*/ 0 w 158"/>
              <a:gd name="T13" fmla="*/ 0 h 100"/>
              <a:gd name="T14" fmla="*/ 158 w 158"/>
              <a:gd name="T15" fmla="*/ 100 h 1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58" h="100">
                <a:moveTo>
                  <a:pt x="0" y="0"/>
                </a:moveTo>
                <a:lnTo>
                  <a:pt x="158" y="44"/>
                </a:lnTo>
                <a:lnTo>
                  <a:pt x="0" y="100"/>
                </a:lnTo>
                <a:lnTo>
                  <a:pt x="0" y="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3264" name="Freeform 14"/>
          <p:cNvSpPr>
            <a:spLocks/>
          </p:cNvSpPr>
          <p:nvPr/>
        </p:nvSpPr>
        <p:spPr bwMode="auto">
          <a:xfrm>
            <a:off x="5322888" y="2032000"/>
            <a:ext cx="414337" cy="4086225"/>
          </a:xfrm>
          <a:custGeom>
            <a:avLst/>
            <a:gdLst>
              <a:gd name="T0" fmla="*/ 169862 w 261"/>
              <a:gd name="T1" fmla="*/ 0 h 2574"/>
              <a:gd name="T2" fmla="*/ 171450 w 261"/>
              <a:gd name="T3" fmla="*/ 1089025 h 2574"/>
              <a:gd name="T4" fmla="*/ 414337 w 261"/>
              <a:gd name="T5" fmla="*/ 1160462 h 2574"/>
              <a:gd name="T6" fmla="*/ 0 w 261"/>
              <a:gd name="T7" fmla="*/ 1308100 h 2574"/>
              <a:gd name="T8" fmla="*/ 171450 w 261"/>
              <a:gd name="T9" fmla="*/ 1398587 h 2574"/>
              <a:gd name="T10" fmla="*/ 169862 w 261"/>
              <a:gd name="T11" fmla="*/ 4086225 h 25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61"/>
              <a:gd name="T19" fmla="*/ 0 h 2574"/>
              <a:gd name="T20" fmla="*/ 261 w 261"/>
              <a:gd name="T21" fmla="*/ 2574 h 25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61" h="2574">
                <a:moveTo>
                  <a:pt x="107" y="0"/>
                </a:moveTo>
                <a:lnTo>
                  <a:pt x="108" y="686"/>
                </a:lnTo>
                <a:lnTo>
                  <a:pt x="261" y="731"/>
                </a:lnTo>
                <a:lnTo>
                  <a:pt x="0" y="824"/>
                </a:lnTo>
                <a:lnTo>
                  <a:pt x="108" y="881"/>
                </a:lnTo>
                <a:lnTo>
                  <a:pt x="107" y="2574"/>
                </a:lnTo>
              </a:path>
            </a:pathLst>
          </a:cu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3265" name="Freeform 15"/>
          <p:cNvSpPr>
            <a:spLocks/>
          </p:cNvSpPr>
          <p:nvPr/>
        </p:nvSpPr>
        <p:spPr bwMode="auto">
          <a:xfrm>
            <a:off x="3349625" y="2060575"/>
            <a:ext cx="414338" cy="4067175"/>
          </a:xfrm>
          <a:custGeom>
            <a:avLst/>
            <a:gdLst>
              <a:gd name="T0" fmla="*/ 171450 w 261"/>
              <a:gd name="T1" fmla="*/ 0 h 2562"/>
              <a:gd name="T2" fmla="*/ 171450 w 261"/>
              <a:gd name="T3" fmla="*/ 2298700 h 2562"/>
              <a:gd name="T4" fmla="*/ 414338 w 261"/>
              <a:gd name="T5" fmla="*/ 2370137 h 2562"/>
              <a:gd name="T6" fmla="*/ 0 w 261"/>
              <a:gd name="T7" fmla="*/ 2517775 h 2562"/>
              <a:gd name="T8" fmla="*/ 171450 w 261"/>
              <a:gd name="T9" fmla="*/ 2608262 h 2562"/>
              <a:gd name="T10" fmla="*/ 171450 w 261"/>
              <a:gd name="T11" fmla="*/ 4067175 h 256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61"/>
              <a:gd name="T19" fmla="*/ 0 h 2562"/>
              <a:gd name="T20" fmla="*/ 261 w 261"/>
              <a:gd name="T21" fmla="*/ 2562 h 256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61" h="2562">
                <a:moveTo>
                  <a:pt x="108" y="0"/>
                </a:moveTo>
                <a:lnTo>
                  <a:pt x="108" y="1448"/>
                </a:lnTo>
                <a:lnTo>
                  <a:pt x="261" y="1493"/>
                </a:lnTo>
                <a:lnTo>
                  <a:pt x="0" y="1586"/>
                </a:lnTo>
                <a:lnTo>
                  <a:pt x="108" y="1643"/>
                </a:lnTo>
                <a:lnTo>
                  <a:pt x="108" y="2562"/>
                </a:lnTo>
              </a:path>
            </a:pathLst>
          </a:cu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3266" name="Freeform 16"/>
          <p:cNvSpPr>
            <a:spLocks/>
          </p:cNvSpPr>
          <p:nvPr/>
        </p:nvSpPr>
        <p:spPr bwMode="auto">
          <a:xfrm>
            <a:off x="3214688" y="4551363"/>
            <a:ext cx="250825" cy="158750"/>
          </a:xfrm>
          <a:custGeom>
            <a:avLst/>
            <a:gdLst>
              <a:gd name="T0" fmla="*/ 0 w 158"/>
              <a:gd name="T1" fmla="*/ 0 h 100"/>
              <a:gd name="T2" fmla="*/ 250825 w 158"/>
              <a:gd name="T3" fmla="*/ 69850 h 100"/>
              <a:gd name="T4" fmla="*/ 0 w 158"/>
              <a:gd name="T5" fmla="*/ 158750 h 100"/>
              <a:gd name="T6" fmla="*/ 0 w 158"/>
              <a:gd name="T7" fmla="*/ 0 h 100"/>
              <a:gd name="T8" fmla="*/ 0 60000 65536"/>
              <a:gd name="T9" fmla="*/ 0 60000 65536"/>
              <a:gd name="T10" fmla="*/ 0 60000 65536"/>
              <a:gd name="T11" fmla="*/ 0 60000 65536"/>
              <a:gd name="T12" fmla="*/ 0 w 158"/>
              <a:gd name="T13" fmla="*/ 0 h 100"/>
              <a:gd name="T14" fmla="*/ 158 w 158"/>
              <a:gd name="T15" fmla="*/ 100 h 1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58" h="100">
                <a:moveTo>
                  <a:pt x="0" y="0"/>
                </a:moveTo>
                <a:lnTo>
                  <a:pt x="158" y="44"/>
                </a:lnTo>
                <a:lnTo>
                  <a:pt x="0" y="100"/>
                </a:lnTo>
                <a:lnTo>
                  <a:pt x="0" y="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3267" name="Freeform 17"/>
          <p:cNvSpPr>
            <a:spLocks/>
          </p:cNvSpPr>
          <p:nvPr/>
        </p:nvSpPr>
        <p:spPr bwMode="auto">
          <a:xfrm>
            <a:off x="3052763" y="2070100"/>
            <a:ext cx="414337" cy="4029075"/>
          </a:xfrm>
          <a:custGeom>
            <a:avLst/>
            <a:gdLst>
              <a:gd name="T0" fmla="*/ 173037 w 261"/>
              <a:gd name="T1" fmla="*/ 0 h 2538"/>
              <a:gd name="T2" fmla="*/ 171450 w 261"/>
              <a:gd name="T3" fmla="*/ 2476500 h 2538"/>
              <a:gd name="T4" fmla="*/ 414337 w 261"/>
              <a:gd name="T5" fmla="*/ 2547937 h 2538"/>
              <a:gd name="T6" fmla="*/ 0 w 261"/>
              <a:gd name="T7" fmla="*/ 2695575 h 2538"/>
              <a:gd name="T8" fmla="*/ 171450 w 261"/>
              <a:gd name="T9" fmla="*/ 2786062 h 2538"/>
              <a:gd name="T10" fmla="*/ 173037 w 261"/>
              <a:gd name="T11" fmla="*/ 4029075 h 25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61"/>
              <a:gd name="T19" fmla="*/ 0 h 2538"/>
              <a:gd name="T20" fmla="*/ 261 w 261"/>
              <a:gd name="T21" fmla="*/ 2538 h 253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61" h="2538">
                <a:moveTo>
                  <a:pt x="109" y="0"/>
                </a:moveTo>
                <a:lnTo>
                  <a:pt x="108" y="1560"/>
                </a:lnTo>
                <a:lnTo>
                  <a:pt x="261" y="1605"/>
                </a:lnTo>
                <a:lnTo>
                  <a:pt x="0" y="1698"/>
                </a:lnTo>
                <a:lnTo>
                  <a:pt x="108" y="1755"/>
                </a:lnTo>
                <a:lnTo>
                  <a:pt x="109" y="2538"/>
                </a:lnTo>
              </a:path>
            </a:pathLst>
          </a:cu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3268" name="Freeform 18"/>
          <p:cNvSpPr>
            <a:spLocks/>
          </p:cNvSpPr>
          <p:nvPr/>
        </p:nvSpPr>
        <p:spPr bwMode="auto">
          <a:xfrm>
            <a:off x="2917825" y="4738688"/>
            <a:ext cx="250825" cy="158750"/>
          </a:xfrm>
          <a:custGeom>
            <a:avLst/>
            <a:gdLst>
              <a:gd name="T0" fmla="*/ 0 w 158"/>
              <a:gd name="T1" fmla="*/ 0 h 100"/>
              <a:gd name="T2" fmla="*/ 250825 w 158"/>
              <a:gd name="T3" fmla="*/ 69850 h 100"/>
              <a:gd name="T4" fmla="*/ 0 w 158"/>
              <a:gd name="T5" fmla="*/ 158750 h 100"/>
              <a:gd name="T6" fmla="*/ 0 w 158"/>
              <a:gd name="T7" fmla="*/ 0 h 100"/>
              <a:gd name="T8" fmla="*/ 0 60000 65536"/>
              <a:gd name="T9" fmla="*/ 0 60000 65536"/>
              <a:gd name="T10" fmla="*/ 0 60000 65536"/>
              <a:gd name="T11" fmla="*/ 0 60000 65536"/>
              <a:gd name="T12" fmla="*/ 0 w 158"/>
              <a:gd name="T13" fmla="*/ 0 h 100"/>
              <a:gd name="T14" fmla="*/ 158 w 158"/>
              <a:gd name="T15" fmla="*/ 100 h 1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58" h="100">
                <a:moveTo>
                  <a:pt x="0" y="0"/>
                </a:moveTo>
                <a:lnTo>
                  <a:pt x="158" y="44"/>
                </a:lnTo>
                <a:lnTo>
                  <a:pt x="0" y="100"/>
                </a:lnTo>
                <a:lnTo>
                  <a:pt x="0" y="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3269" name="Freeform 19"/>
          <p:cNvSpPr>
            <a:spLocks/>
          </p:cNvSpPr>
          <p:nvPr/>
        </p:nvSpPr>
        <p:spPr bwMode="auto">
          <a:xfrm>
            <a:off x="2755900" y="2060575"/>
            <a:ext cx="414338" cy="4067175"/>
          </a:xfrm>
          <a:custGeom>
            <a:avLst/>
            <a:gdLst>
              <a:gd name="T0" fmla="*/ 174625 w 261"/>
              <a:gd name="T1" fmla="*/ 0 h 2562"/>
              <a:gd name="T2" fmla="*/ 171450 w 261"/>
              <a:gd name="T3" fmla="*/ 2673350 h 2562"/>
              <a:gd name="T4" fmla="*/ 414338 w 261"/>
              <a:gd name="T5" fmla="*/ 2744787 h 2562"/>
              <a:gd name="T6" fmla="*/ 0 w 261"/>
              <a:gd name="T7" fmla="*/ 2892425 h 2562"/>
              <a:gd name="T8" fmla="*/ 171450 w 261"/>
              <a:gd name="T9" fmla="*/ 2982912 h 2562"/>
              <a:gd name="T10" fmla="*/ 174625 w 261"/>
              <a:gd name="T11" fmla="*/ 4067175 h 256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61"/>
              <a:gd name="T19" fmla="*/ 0 h 2562"/>
              <a:gd name="T20" fmla="*/ 261 w 261"/>
              <a:gd name="T21" fmla="*/ 2562 h 256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61" h="2562">
                <a:moveTo>
                  <a:pt x="110" y="0"/>
                </a:moveTo>
                <a:lnTo>
                  <a:pt x="108" y="1684"/>
                </a:lnTo>
                <a:lnTo>
                  <a:pt x="261" y="1729"/>
                </a:lnTo>
                <a:lnTo>
                  <a:pt x="0" y="1822"/>
                </a:lnTo>
                <a:lnTo>
                  <a:pt x="108" y="1879"/>
                </a:lnTo>
                <a:lnTo>
                  <a:pt x="110" y="2562"/>
                </a:lnTo>
              </a:path>
            </a:pathLst>
          </a:cu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3270" name="Freeform 20"/>
          <p:cNvSpPr>
            <a:spLocks/>
          </p:cNvSpPr>
          <p:nvPr/>
        </p:nvSpPr>
        <p:spPr bwMode="auto">
          <a:xfrm>
            <a:off x="2620963" y="4926013"/>
            <a:ext cx="250825" cy="158750"/>
          </a:xfrm>
          <a:custGeom>
            <a:avLst/>
            <a:gdLst>
              <a:gd name="T0" fmla="*/ 0 w 158"/>
              <a:gd name="T1" fmla="*/ 0 h 100"/>
              <a:gd name="T2" fmla="*/ 250825 w 158"/>
              <a:gd name="T3" fmla="*/ 69850 h 100"/>
              <a:gd name="T4" fmla="*/ 0 w 158"/>
              <a:gd name="T5" fmla="*/ 158750 h 100"/>
              <a:gd name="T6" fmla="*/ 0 w 158"/>
              <a:gd name="T7" fmla="*/ 0 h 100"/>
              <a:gd name="T8" fmla="*/ 0 60000 65536"/>
              <a:gd name="T9" fmla="*/ 0 60000 65536"/>
              <a:gd name="T10" fmla="*/ 0 60000 65536"/>
              <a:gd name="T11" fmla="*/ 0 60000 65536"/>
              <a:gd name="T12" fmla="*/ 0 w 158"/>
              <a:gd name="T13" fmla="*/ 0 h 100"/>
              <a:gd name="T14" fmla="*/ 158 w 158"/>
              <a:gd name="T15" fmla="*/ 100 h 1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58" h="100">
                <a:moveTo>
                  <a:pt x="0" y="0"/>
                </a:moveTo>
                <a:lnTo>
                  <a:pt x="158" y="44"/>
                </a:lnTo>
                <a:lnTo>
                  <a:pt x="0" y="100"/>
                </a:lnTo>
                <a:lnTo>
                  <a:pt x="0" y="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3271" name="Freeform 21"/>
          <p:cNvSpPr>
            <a:spLocks/>
          </p:cNvSpPr>
          <p:nvPr/>
        </p:nvSpPr>
        <p:spPr bwMode="auto">
          <a:xfrm>
            <a:off x="2459038" y="2032000"/>
            <a:ext cx="414337" cy="4105275"/>
          </a:xfrm>
          <a:custGeom>
            <a:avLst/>
            <a:gdLst>
              <a:gd name="T0" fmla="*/ 166687 w 261"/>
              <a:gd name="T1" fmla="*/ 0 h 2586"/>
              <a:gd name="T2" fmla="*/ 171450 w 261"/>
              <a:gd name="T3" fmla="*/ 2889250 h 2586"/>
              <a:gd name="T4" fmla="*/ 414337 w 261"/>
              <a:gd name="T5" fmla="*/ 2960687 h 2586"/>
              <a:gd name="T6" fmla="*/ 0 w 261"/>
              <a:gd name="T7" fmla="*/ 3108325 h 2586"/>
              <a:gd name="T8" fmla="*/ 171450 w 261"/>
              <a:gd name="T9" fmla="*/ 3198812 h 2586"/>
              <a:gd name="T10" fmla="*/ 157162 w 261"/>
              <a:gd name="T11" fmla="*/ 4105275 h 258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61"/>
              <a:gd name="T19" fmla="*/ 0 h 2586"/>
              <a:gd name="T20" fmla="*/ 261 w 261"/>
              <a:gd name="T21" fmla="*/ 2586 h 258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61" h="2586">
                <a:moveTo>
                  <a:pt x="105" y="0"/>
                </a:moveTo>
                <a:lnTo>
                  <a:pt x="108" y="1820"/>
                </a:lnTo>
                <a:lnTo>
                  <a:pt x="261" y="1865"/>
                </a:lnTo>
                <a:lnTo>
                  <a:pt x="0" y="1958"/>
                </a:lnTo>
                <a:lnTo>
                  <a:pt x="108" y="2015"/>
                </a:lnTo>
                <a:lnTo>
                  <a:pt x="99" y="2586"/>
                </a:lnTo>
              </a:path>
            </a:pathLst>
          </a:cu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3272" name="Text Box 22"/>
          <p:cNvSpPr txBox="1">
            <a:spLocks noChangeArrowheads="1"/>
          </p:cNvSpPr>
          <p:nvPr/>
        </p:nvSpPr>
        <p:spPr bwMode="auto">
          <a:xfrm>
            <a:off x="6038850" y="5878513"/>
            <a:ext cx="195738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600" b="1" dirty="0">
                <a:solidFill>
                  <a:srgbClr val="FF0000"/>
                </a:solidFill>
              </a:rPr>
              <a:t>Unmigrated Image</a:t>
            </a:r>
          </a:p>
        </p:txBody>
      </p:sp>
      <p:sp>
        <p:nvSpPr>
          <p:cNvPr id="53273" name="Text Box 23"/>
          <p:cNvSpPr txBox="1">
            <a:spLocks noChangeArrowheads="1"/>
          </p:cNvSpPr>
          <p:nvPr/>
        </p:nvSpPr>
        <p:spPr bwMode="auto">
          <a:xfrm>
            <a:off x="2747963" y="1371600"/>
            <a:ext cx="25860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400" b="1" dirty="0"/>
              <a:t>Migrating the Stacked Image</a:t>
            </a:r>
          </a:p>
        </p:txBody>
      </p:sp>
      <p:sp>
        <p:nvSpPr>
          <p:cNvPr id="53274" name="Line 24"/>
          <p:cNvSpPr>
            <a:spLocks noChangeShapeType="1"/>
          </p:cNvSpPr>
          <p:nvPr/>
        </p:nvSpPr>
        <p:spPr bwMode="auto">
          <a:xfrm>
            <a:off x="3829050" y="1668463"/>
            <a:ext cx="0" cy="2286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3275" name="Rectangle 25"/>
          <p:cNvSpPr>
            <a:spLocks noChangeArrowheads="1"/>
          </p:cNvSpPr>
          <p:nvPr/>
        </p:nvSpPr>
        <p:spPr bwMode="auto">
          <a:xfrm>
            <a:off x="228600" y="304800"/>
            <a:ext cx="77724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2800" b="1" dirty="0">
                <a:solidFill>
                  <a:srgbClr val="FF0000"/>
                </a:solidFill>
                <a:latin typeface="Tahoma" panose="020B0604030504040204" pitchFamily="34" charset="0"/>
              </a:rPr>
              <a:t>Unmigrated Impulse Response</a:t>
            </a:r>
          </a:p>
        </p:txBody>
      </p:sp>
      <p:sp>
        <p:nvSpPr>
          <p:cNvPr id="53276" name="Rectangle 26"/>
          <p:cNvSpPr>
            <a:spLocks noChangeArrowheads="1"/>
          </p:cNvSpPr>
          <p:nvPr/>
        </p:nvSpPr>
        <p:spPr bwMode="auto">
          <a:xfrm>
            <a:off x="2387600" y="1931988"/>
            <a:ext cx="1630363" cy="42513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/>
          </a:p>
        </p:txBody>
      </p:sp>
      <p:sp>
        <p:nvSpPr>
          <p:cNvPr id="53277" name="Rectangle 27"/>
          <p:cNvSpPr>
            <a:spLocks noChangeArrowheads="1"/>
          </p:cNvSpPr>
          <p:nvPr/>
        </p:nvSpPr>
        <p:spPr bwMode="auto">
          <a:xfrm>
            <a:off x="4170363" y="1795463"/>
            <a:ext cx="1630362" cy="43830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/>
          </a:p>
        </p:txBody>
      </p:sp>
      <p:sp>
        <p:nvSpPr>
          <p:cNvPr id="53278" name="Line 28"/>
          <p:cNvSpPr>
            <a:spLocks noChangeShapeType="1"/>
          </p:cNvSpPr>
          <p:nvPr/>
        </p:nvSpPr>
        <p:spPr bwMode="auto">
          <a:xfrm>
            <a:off x="1751013" y="2051050"/>
            <a:ext cx="4724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3279" name="Freeform 29"/>
          <p:cNvSpPr>
            <a:spLocks/>
          </p:cNvSpPr>
          <p:nvPr/>
        </p:nvSpPr>
        <p:spPr bwMode="auto">
          <a:xfrm>
            <a:off x="3925888" y="2060575"/>
            <a:ext cx="414337" cy="4057650"/>
          </a:xfrm>
          <a:custGeom>
            <a:avLst/>
            <a:gdLst>
              <a:gd name="T0" fmla="*/ 166687 w 261"/>
              <a:gd name="T1" fmla="*/ 0 h 2556"/>
              <a:gd name="T2" fmla="*/ 171450 w 261"/>
              <a:gd name="T3" fmla="*/ 1965325 h 2556"/>
              <a:gd name="T4" fmla="*/ 414337 w 261"/>
              <a:gd name="T5" fmla="*/ 2036762 h 2556"/>
              <a:gd name="T6" fmla="*/ 0 w 261"/>
              <a:gd name="T7" fmla="*/ 2184400 h 2556"/>
              <a:gd name="T8" fmla="*/ 171450 w 261"/>
              <a:gd name="T9" fmla="*/ 2274887 h 2556"/>
              <a:gd name="T10" fmla="*/ 166687 w 261"/>
              <a:gd name="T11" fmla="*/ 4057650 h 255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61"/>
              <a:gd name="T19" fmla="*/ 0 h 2556"/>
              <a:gd name="T20" fmla="*/ 261 w 261"/>
              <a:gd name="T21" fmla="*/ 2556 h 255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61" h="2556">
                <a:moveTo>
                  <a:pt x="105" y="0"/>
                </a:moveTo>
                <a:lnTo>
                  <a:pt x="108" y="1238"/>
                </a:lnTo>
                <a:lnTo>
                  <a:pt x="261" y="1283"/>
                </a:lnTo>
                <a:lnTo>
                  <a:pt x="0" y="1376"/>
                </a:lnTo>
                <a:lnTo>
                  <a:pt x="108" y="1433"/>
                </a:lnTo>
                <a:lnTo>
                  <a:pt x="105" y="2556"/>
                </a:lnTo>
              </a:path>
            </a:pathLst>
          </a:cu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3280" name="Freeform 30"/>
          <p:cNvSpPr>
            <a:spLocks/>
          </p:cNvSpPr>
          <p:nvPr/>
        </p:nvSpPr>
        <p:spPr bwMode="auto">
          <a:xfrm>
            <a:off x="4087813" y="4030663"/>
            <a:ext cx="250825" cy="158750"/>
          </a:xfrm>
          <a:custGeom>
            <a:avLst/>
            <a:gdLst>
              <a:gd name="T0" fmla="*/ 0 w 158"/>
              <a:gd name="T1" fmla="*/ 0 h 100"/>
              <a:gd name="T2" fmla="*/ 250825 w 158"/>
              <a:gd name="T3" fmla="*/ 69850 h 100"/>
              <a:gd name="T4" fmla="*/ 0 w 158"/>
              <a:gd name="T5" fmla="*/ 158750 h 100"/>
              <a:gd name="T6" fmla="*/ 0 w 158"/>
              <a:gd name="T7" fmla="*/ 0 h 100"/>
              <a:gd name="T8" fmla="*/ 0 60000 65536"/>
              <a:gd name="T9" fmla="*/ 0 60000 65536"/>
              <a:gd name="T10" fmla="*/ 0 60000 65536"/>
              <a:gd name="T11" fmla="*/ 0 60000 65536"/>
              <a:gd name="T12" fmla="*/ 0 w 158"/>
              <a:gd name="T13" fmla="*/ 0 h 100"/>
              <a:gd name="T14" fmla="*/ 158 w 158"/>
              <a:gd name="T15" fmla="*/ 100 h 1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58" h="100">
                <a:moveTo>
                  <a:pt x="0" y="0"/>
                </a:moveTo>
                <a:lnTo>
                  <a:pt x="158" y="44"/>
                </a:lnTo>
                <a:lnTo>
                  <a:pt x="0" y="100"/>
                </a:lnTo>
                <a:lnTo>
                  <a:pt x="0" y="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3281" name="Freeform 31"/>
          <p:cNvSpPr>
            <a:spLocks/>
          </p:cNvSpPr>
          <p:nvPr/>
        </p:nvSpPr>
        <p:spPr bwMode="auto">
          <a:xfrm>
            <a:off x="1690688" y="2011363"/>
            <a:ext cx="4252912" cy="2171700"/>
          </a:xfrm>
          <a:custGeom>
            <a:avLst/>
            <a:gdLst>
              <a:gd name="T0" fmla="*/ 0 w 1956"/>
              <a:gd name="T1" fmla="*/ 0 h 943"/>
              <a:gd name="T2" fmla="*/ 84797 w 1956"/>
              <a:gd name="T3" fmla="*/ 621802 h 943"/>
              <a:gd name="T4" fmla="*/ 365281 w 1956"/>
              <a:gd name="T5" fmla="*/ 1195241 h 943"/>
              <a:gd name="T6" fmla="*/ 678379 w 1956"/>
              <a:gd name="T7" fmla="*/ 1575231 h 943"/>
              <a:gd name="T8" fmla="*/ 1200209 w 1956"/>
              <a:gd name="T9" fmla="*/ 1941403 h 943"/>
              <a:gd name="T10" fmla="*/ 1859018 w 1956"/>
              <a:gd name="T11" fmla="*/ 2141761 h 943"/>
              <a:gd name="T12" fmla="*/ 2517829 w 1956"/>
              <a:gd name="T13" fmla="*/ 2127944 h 943"/>
              <a:gd name="T14" fmla="*/ 2987475 w 1956"/>
              <a:gd name="T15" fmla="*/ 1982857 h 943"/>
              <a:gd name="T16" fmla="*/ 3444076 w 1956"/>
              <a:gd name="T17" fmla="*/ 1711106 h 943"/>
              <a:gd name="T18" fmla="*/ 3887631 w 1956"/>
              <a:gd name="T19" fmla="*/ 1232089 h 943"/>
              <a:gd name="T20" fmla="*/ 4131152 w 1956"/>
              <a:gd name="T21" fmla="*/ 771495 h 943"/>
              <a:gd name="T22" fmla="*/ 4233343 w 1956"/>
              <a:gd name="T23" fmla="*/ 345445 h 943"/>
              <a:gd name="T24" fmla="*/ 4252912 w 1956"/>
              <a:gd name="T25" fmla="*/ 6909 h 943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956"/>
              <a:gd name="T40" fmla="*/ 0 h 943"/>
              <a:gd name="T41" fmla="*/ 1956 w 1956"/>
              <a:gd name="T42" fmla="*/ 943 h 943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956" h="943">
                <a:moveTo>
                  <a:pt x="0" y="0"/>
                </a:moveTo>
                <a:cubicBezTo>
                  <a:pt x="6" y="45"/>
                  <a:pt x="11" y="183"/>
                  <a:pt x="39" y="270"/>
                </a:cubicBezTo>
                <a:cubicBezTo>
                  <a:pt x="67" y="357"/>
                  <a:pt x="122" y="450"/>
                  <a:pt x="168" y="519"/>
                </a:cubicBezTo>
                <a:cubicBezTo>
                  <a:pt x="214" y="588"/>
                  <a:pt x="248" y="630"/>
                  <a:pt x="312" y="684"/>
                </a:cubicBezTo>
                <a:cubicBezTo>
                  <a:pt x="376" y="738"/>
                  <a:pt x="462" y="802"/>
                  <a:pt x="552" y="843"/>
                </a:cubicBezTo>
                <a:cubicBezTo>
                  <a:pt x="642" y="884"/>
                  <a:pt x="754" y="917"/>
                  <a:pt x="855" y="930"/>
                </a:cubicBezTo>
                <a:cubicBezTo>
                  <a:pt x="956" y="943"/>
                  <a:pt x="1072" y="935"/>
                  <a:pt x="1158" y="924"/>
                </a:cubicBezTo>
                <a:cubicBezTo>
                  <a:pt x="1244" y="913"/>
                  <a:pt x="1303" y="891"/>
                  <a:pt x="1374" y="861"/>
                </a:cubicBezTo>
                <a:cubicBezTo>
                  <a:pt x="1445" y="831"/>
                  <a:pt x="1515" y="797"/>
                  <a:pt x="1584" y="743"/>
                </a:cubicBezTo>
                <a:cubicBezTo>
                  <a:pt x="1653" y="689"/>
                  <a:pt x="1735" y="603"/>
                  <a:pt x="1788" y="535"/>
                </a:cubicBezTo>
                <a:cubicBezTo>
                  <a:pt x="1841" y="467"/>
                  <a:pt x="1874" y="399"/>
                  <a:pt x="1900" y="335"/>
                </a:cubicBezTo>
                <a:cubicBezTo>
                  <a:pt x="1926" y="271"/>
                  <a:pt x="1938" y="205"/>
                  <a:pt x="1947" y="150"/>
                </a:cubicBezTo>
                <a:cubicBezTo>
                  <a:pt x="1956" y="95"/>
                  <a:pt x="1954" y="34"/>
                  <a:pt x="1956" y="3"/>
                </a:cubicBezTo>
              </a:path>
            </a:pathLst>
          </a:custGeom>
          <a:noFill/>
          <a:ln w="50800">
            <a:solidFill>
              <a:srgbClr val="00008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3282" name="Text Box 33"/>
          <p:cNvSpPr txBox="1">
            <a:spLocks noChangeArrowheads="1"/>
          </p:cNvSpPr>
          <p:nvPr/>
        </p:nvSpPr>
        <p:spPr bwMode="auto">
          <a:xfrm>
            <a:off x="930274" y="4452938"/>
            <a:ext cx="296862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50838" indent="-350838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231775" indent="-231775"/>
            <a:r>
              <a:rPr lang="en-US" altLang="en-US" sz="1800" dirty="0"/>
              <a:t>This energy (peak/ </a:t>
            </a:r>
            <a:r>
              <a:rPr lang="en-US" altLang="en-US" sz="1800" dirty="0" smtClean="0"/>
              <a:t>trough</a:t>
            </a:r>
            <a:r>
              <a:rPr lang="en-US" altLang="en-US" sz="1800" dirty="0"/>
              <a:t>) could have come from anywhere along this </a:t>
            </a:r>
            <a:r>
              <a:rPr lang="en-US" altLang="en-US" sz="1800" dirty="0" smtClean="0"/>
              <a:t>arc.</a:t>
            </a:r>
            <a:endParaRPr lang="en-US" altLang="en-US" sz="1800" dirty="0"/>
          </a:p>
        </p:txBody>
      </p:sp>
      <p:sp>
        <p:nvSpPr>
          <p:cNvPr id="53283" name="Text Box 34"/>
          <p:cNvSpPr txBox="1">
            <a:spLocks noChangeArrowheads="1"/>
          </p:cNvSpPr>
          <p:nvPr/>
        </p:nvSpPr>
        <p:spPr bwMode="auto">
          <a:xfrm>
            <a:off x="4950017" y="4356398"/>
            <a:ext cx="291147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50838" indent="-350838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231775" indent="-231775"/>
            <a:r>
              <a:rPr lang="en-US" altLang="en-US" sz="1800" dirty="0"/>
              <a:t>The shape of </a:t>
            </a:r>
            <a:r>
              <a:rPr lang="en-US" altLang="en-US" sz="1800" dirty="0" smtClean="0"/>
              <a:t>this </a:t>
            </a:r>
            <a:r>
              <a:rPr lang="en-US" altLang="en-US" sz="1800" dirty="0"/>
              <a:t>arc is controlled by the velocity </a:t>
            </a:r>
            <a:r>
              <a:rPr lang="en-US" altLang="en-US" sz="1800" dirty="0" smtClean="0"/>
              <a:t>field.</a:t>
            </a:r>
            <a:endParaRPr lang="en-US" altLang="en-US" sz="1800" dirty="0"/>
          </a:p>
        </p:txBody>
      </p:sp>
      <p:sp>
        <p:nvSpPr>
          <p:cNvPr id="53284" name="Freeform 35"/>
          <p:cNvSpPr>
            <a:spLocks/>
          </p:cNvSpPr>
          <p:nvPr/>
        </p:nvSpPr>
        <p:spPr bwMode="auto">
          <a:xfrm>
            <a:off x="1485900" y="3521075"/>
            <a:ext cx="723900" cy="990600"/>
          </a:xfrm>
          <a:custGeom>
            <a:avLst/>
            <a:gdLst>
              <a:gd name="T0" fmla="*/ 601663 w 456"/>
              <a:gd name="T1" fmla="*/ 0 h 624"/>
              <a:gd name="T2" fmla="*/ 7938 w 456"/>
              <a:gd name="T3" fmla="*/ 349250 h 624"/>
              <a:gd name="T4" fmla="*/ 647700 w 456"/>
              <a:gd name="T5" fmla="*/ 425450 h 624"/>
              <a:gd name="T6" fmla="*/ 465138 w 456"/>
              <a:gd name="T7" fmla="*/ 990600 h 624"/>
              <a:gd name="T8" fmla="*/ 0 60000 65536"/>
              <a:gd name="T9" fmla="*/ 0 60000 65536"/>
              <a:gd name="T10" fmla="*/ 0 60000 65536"/>
              <a:gd name="T11" fmla="*/ 0 60000 65536"/>
              <a:gd name="T12" fmla="*/ 0 w 456"/>
              <a:gd name="T13" fmla="*/ 0 h 624"/>
              <a:gd name="T14" fmla="*/ 456 w 456"/>
              <a:gd name="T15" fmla="*/ 624 h 62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56" h="624">
                <a:moveTo>
                  <a:pt x="379" y="0"/>
                </a:moveTo>
                <a:cubicBezTo>
                  <a:pt x="189" y="87"/>
                  <a:pt x="0" y="175"/>
                  <a:pt x="5" y="220"/>
                </a:cubicBezTo>
                <a:cubicBezTo>
                  <a:pt x="10" y="265"/>
                  <a:pt x="360" y="201"/>
                  <a:pt x="408" y="268"/>
                </a:cubicBezTo>
                <a:cubicBezTo>
                  <a:pt x="456" y="335"/>
                  <a:pt x="374" y="479"/>
                  <a:pt x="293" y="624"/>
                </a:cubicBezTo>
              </a:path>
            </a:pathLst>
          </a:custGeom>
          <a:noFill/>
          <a:ln w="38100">
            <a:solidFill>
              <a:srgbClr val="FF00FF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14999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6" name="Rectangle 2"/>
          <p:cNvSpPr>
            <a:spLocks noChangeArrowheads="1"/>
          </p:cNvSpPr>
          <p:nvPr/>
        </p:nvSpPr>
        <p:spPr bwMode="auto">
          <a:xfrm>
            <a:off x="827088" y="1382713"/>
            <a:ext cx="7226300" cy="48879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/>
          </a:p>
        </p:txBody>
      </p:sp>
      <p:sp>
        <p:nvSpPr>
          <p:cNvPr id="54277" name="Freeform 5"/>
          <p:cNvSpPr>
            <a:spLocks/>
          </p:cNvSpPr>
          <p:nvPr/>
        </p:nvSpPr>
        <p:spPr bwMode="auto">
          <a:xfrm>
            <a:off x="4484688" y="2041525"/>
            <a:ext cx="414337" cy="4086225"/>
          </a:xfrm>
          <a:custGeom>
            <a:avLst/>
            <a:gdLst>
              <a:gd name="T0" fmla="*/ 169862 w 261"/>
              <a:gd name="T1" fmla="*/ 0 h 2574"/>
              <a:gd name="T2" fmla="*/ 171450 w 261"/>
              <a:gd name="T3" fmla="*/ 1587500 h 2574"/>
              <a:gd name="T4" fmla="*/ 414337 w 261"/>
              <a:gd name="T5" fmla="*/ 1658938 h 2574"/>
              <a:gd name="T6" fmla="*/ 0 w 261"/>
              <a:gd name="T7" fmla="*/ 1806575 h 2574"/>
              <a:gd name="T8" fmla="*/ 171450 w 261"/>
              <a:gd name="T9" fmla="*/ 1897063 h 2574"/>
              <a:gd name="T10" fmla="*/ 169862 w 261"/>
              <a:gd name="T11" fmla="*/ 4086225 h 25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61"/>
              <a:gd name="T19" fmla="*/ 0 h 2574"/>
              <a:gd name="T20" fmla="*/ 261 w 261"/>
              <a:gd name="T21" fmla="*/ 2574 h 25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61" h="2574">
                <a:moveTo>
                  <a:pt x="107" y="0"/>
                </a:moveTo>
                <a:lnTo>
                  <a:pt x="108" y="1000"/>
                </a:lnTo>
                <a:lnTo>
                  <a:pt x="261" y="1045"/>
                </a:lnTo>
                <a:lnTo>
                  <a:pt x="0" y="1138"/>
                </a:lnTo>
                <a:lnTo>
                  <a:pt x="108" y="1195"/>
                </a:lnTo>
                <a:lnTo>
                  <a:pt x="107" y="2574"/>
                </a:lnTo>
              </a:path>
            </a:pathLst>
          </a:cu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4278" name="Freeform 6"/>
          <p:cNvSpPr>
            <a:spLocks/>
          </p:cNvSpPr>
          <p:nvPr/>
        </p:nvSpPr>
        <p:spPr bwMode="auto">
          <a:xfrm>
            <a:off x="4926013" y="3452813"/>
            <a:ext cx="250825" cy="158750"/>
          </a:xfrm>
          <a:custGeom>
            <a:avLst/>
            <a:gdLst>
              <a:gd name="T0" fmla="*/ 0 w 158"/>
              <a:gd name="T1" fmla="*/ 0 h 100"/>
              <a:gd name="T2" fmla="*/ 250825 w 158"/>
              <a:gd name="T3" fmla="*/ 69850 h 100"/>
              <a:gd name="T4" fmla="*/ 0 w 158"/>
              <a:gd name="T5" fmla="*/ 158750 h 100"/>
              <a:gd name="T6" fmla="*/ 0 w 158"/>
              <a:gd name="T7" fmla="*/ 0 h 100"/>
              <a:gd name="T8" fmla="*/ 0 60000 65536"/>
              <a:gd name="T9" fmla="*/ 0 60000 65536"/>
              <a:gd name="T10" fmla="*/ 0 60000 65536"/>
              <a:gd name="T11" fmla="*/ 0 60000 65536"/>
              <a:gd name="T12" fmla="*/ 0 w 158"/>
              <a:gd name="T13" fmla="*/ 0 h 100"/>
              <a:gd name="T14" fmla="*/ 158 w 158"/>
              <a:gd name="T15" fmla="*/ 100 h 1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58" h="100">
                <a:moveTo>
                  <a:pt x="0" y="0"/>
                </a:moveTo>
                <a:lnTo>
                  <a:pt x="158" y="44"/>
                </a:lnTo>
                <a:lnTo>
                  <a:pt x="0" y="100"/>
                </a:lnTo>
                <a:lnTo>
                  <a:pt x="0" y="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4279" name="Freeform 7"/>
          <p:cNvSpPr>
            <a:spLocks/>
          </p:cNvSpPr>
          <p:nvPr/>
        </p:nvSpPr>
        <p:spPr bwMode="auto">
          <a:xfrm>
            <a:off x="4764088" y="2051050"/>
            <a:ext cx="414337" cy="4057650"/>
          </a:xfrm>
          <a:custGeom>
            <a:avLst/>
            <a:gdLst>
              <a:gd name="T0" fmla="*/ 166687 w 261"/>
              <a:gd name="T1" fmla="*/ 0 h 2556"/>
              <a:gd name="T2" fmla="*/ 171450 w 261"/>
              <a:gd name="T3" fmla="*/ 1397000 h 2556"/>
              <a:gd name="T4" fmla="*/ 414337 w 261"/>
              <a:gd name="T5" fmla="*/ 1468437 h 2556"/>
              <a:gd name="T6" fmla="*/ 0 w 261"/>
              <a:gd name="T7" fmla="*/ 1616075 h 2556"/>
              <a:gd name="T8" fmla="*/ 171450 w 261"/>
              <a:gd name="T9" fmla="*/ 1706563 h 2556"/>
              <a:gd name="T10" fmla="*/ 166687 w 261"/>
              <a:gd name="T11" fmla="*/ 4057650 h 255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61"/>
              <a:gd name="T19" fmla="*/ 0 h 2556"/>
              <a:gd name="T20" fmla="*/ 261 w 261"/>
              <a:gd name="T21" fmla="*/ 2556 h 255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61" h="2556">
                <a:moveTo>
                  <a:pt x="105" y="0"/>
                </a:moveTo>
                <a:lnTo>
                  <a:pt x="108" y="880"/>
                </a:lnTo>
                <a:lnTo>
                  <a:pt x="261" y="925"/>
                </a:lnTo>
                <a:lnTo>
                  <a:pt x="0" y="1018"/>
                </a:lnTo>
                <a:lnTo>
                  <a:pt x="108" y="1075"/>
                </a:lnTo>
                <a:lnTo>
                  <a:pt x="105" y="2556"/>
                </a:lnTo>
              </a:path>
            </a:pathLst>
          </a:cu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4280" name="Freeform 8"/>
          <p:cNvSpPr>
            <a:spLocks/>
          </p:cNvSpPr>
          <p:nvPr/>
        </p:nvSpPr>
        <p:spPr bwMode="auto">
          <a:xfrm>
            <a:off x="5205413" y="3289300"/>
            <a:ext cx="250825" cy="158750"/>
          </a:xfrm>
          <a:custGeom>
            <a:avLst/>
            <a:gdLst>
              <a:gd name="T0" fmla="*/ 0 w 158"/>
              <a:gd name="T1" fmla="*/ 0 h 100"/>
              <a:gd name="T2" fmla="*/ 250825 w 158"/>
              <a:gd name="T3" fmla="*/ 69850 h 100"/>
              <a:gd name="T4" fmla="*/ 0 w 158"/>
              <a:gd name="T5" fmla="*/ 158750 h 100"/>
              <a:gd name="T6" fmla="*/ 0 w 158"/>
              <a:gd name="T7" fmla="*/ 0 h 100"/>
              <a:gd name="T8" fmla="*/ 0 60000 65536"/>
              <a:gd name="T9" fmla="*/ 0 60000 65536"/>
              <a:gd name="T10" fmla="*/ 0 60000 65536"/>
              <a:gd name="T11" fmla="*/ 0 60000 65536"/>
              <a:gd name="T12" fmla="*/ 0 w 158"/>
              <a:gd name="T13" fmla="*/ 0 h 100"/>
              <a:gd name="T14" fmla="*/ 158 w 158"/>
              <a:gd name="T15" fmla="*/ 100 h 1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58" h="100">
                <a:moveTo>
                  <a:pt x="0" y="0"/>
                </a:moveTo>
                <a:lnTo>
                  <a:pt x="158" y="44"/>
                </a:lnTo>
                <a:lnTo>
                  <a:pt x="0" y="100"/>
                </a:lnTo>
                <a:lnTo>
                  <a:pt x="0" y="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4281" name="Freeform 9"/>
          <p:cNvSpPr>
            <a:spLocks/>
          </p:cNvSpPr>
          <p:nvPr/>
        </p:nvSpPr>
        <p:spPr bwMode="auto">
          <a:xfrm>
            <a:off x="5043488" y="2032000"/>
            <a:ext cx="414337" cy="4067175"/>
          </a:xfrm>
          <a:custGeom>
            <a:avLst/>
            <a:gdLst>
              <a:gd name="T0" fmla="*/ 173037 w 261"/>
              <a:gd name="T1" fmla="*/ 0 h 2562"/>
              <a:gd name="T2" fmla="*/ 171450 w 261"/>
              <a:gd name="T3" fmla="*/ 1252537 h 2562"/>
              <a:gd name="T4" fmla="*/ 414337 w 261"/>
              <a:gd name="T5" fmla="*/ 1323975 h 2562"/>
              <a:gd name="T6" fmla="*/ 0 w 261"/>
              <a:gd name="T7" fmla="*/ 1471612 h 2562"/>
              <a:gd name="T8" fmla="*/ 171450 w 261"/>
              <a:gd name="T9" fmla="*/ 1562100 h 2562"/>
              <a:gd name="T10" fmla="*/ 173037 w 261"/>
              <a:gd name="T11" fmla="*/ 4067175 h 256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61"/>
              <a:gd name="T19" fmla="*/ 0 h 2562"/>
              <a:gd name="T20" fmla="*/ 261 w 261"/>
              <a:gd name="T21" fmla="*/ 2562 h 256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61" h="2562">
                <a:moveTo>
                  <a:pt x="109" y="0"/>
                </a:moveTo>
                <a:lnTo>
                  <a:pt x="108" y="789"/>
                </a:lnTo>
                <a:lnTo>
                  <a:pt x="261" y="834"/>
                </a:lnTo>
                <a:lnTo>
                  <a:pt x="0" y="927"/>
                </a:lnTo>
                <a:lnTo>
                  <a:pt x="108" y="984"/>
                </a:lnTo>
                <a:lnTo>
                  <a:pt x="109" y="2562"/>
                </a:lnTo>
              </a:path>
            </a:pathLst>
          </a:cu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4282" name="Freeform 10"/>
          <p:cNvSpPr>
            <a:spLocks/>
          </p:cNvSpPr>
          <p:nvPr/>
        </p:nvSpPr>
        <p:spPr bwMode="auto">
          <a:xfrm>
            <a:off x="5484813" y="3125788"/>
            <a:ext cx="250825" cy="158750"/>
          </a:xfrm>
          <a:custGeom>
            <a:avLst/>
            <a:gdLst>
              <a:gd name="T0" fmla="*/ 0 w 158"/>
              <a:gd name="T1" fmla="*/ 0 h 100"/>
              <a:gd name="T2" fmla="*/ 250825 w 158"/>
              <a:gd name="T3" fmla="*/ 69850 h 100"/>
              <a:gd name="T4" fmla="*/ 0 w 158"/>
              <a:gd name="T5" fmla="*/ 158750 h 100"/>
              <a:gd name="T6" fmla="*/ 0 w 158"/>
              <a:gd name="T7" fmla="*/ 0 h 100"/>
              <a:gd name="T8" fmla="*/ 0 60000 65536"/>
              <a:gd name="T9" fmla="*/ 0 60000 65536"/>
              <a:gd name="T10" fmla="*/ 0 60000 65536"/>
              <a:gd name="T11" fmla="*/ 0 60000 65536"/>
              <a:gd name="T12" fmla="*/ 0 w 158"/>
              <a:gd name="T13" fmla="*/ 0 h 100"/>
              <a:gd name="T14" fmla="*/ 158 w 158"/>
              <a:gd name="T15" fmla="*/ 100 h 1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58" h="100">
                <a:moveTo>
                  <a:pt x="0" y="0"/>
                </a:moveTo>
                <a:lnTo>
                  <a:pt x="158" y="44"/>
                </a:lnTo>
                <a:lnTo>
                  <a:pt x="0" y="100"/>
                </a:lnTo>
                <a:lnTo>
                  <a:pt x="0" y="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4283" name="Freeform 11"/>
          <p:cNvSpPr>
            <a:spLocks/>
          </p:cNvSpPr>
          <p:nvPr/>
        </p:nvSpPr>
        <p:spPr bwMode="auto">
          <a:xfrm>
            <a:off x="5322888" y="2032000"/>
            <a:ext cx="414337" cy="4086225"/>
          </a:xfrm>
          <a:custGeom>
            <a:avLst/>
            <a:gdLst>
              <a:gd name="T0" fmla="*/ 169862 w 261"/>
              <a:gd name="T1" fmla="*/ 0 h 2574"/>
              <a:gd name="T2" fmla="*/ 171450 w 261"/>
              <a:gd name="T3" fmla="*/ 1089025 h 2574"/>
              <a:gd name="T4" fmla="*/ 414337 w 261"/>
              <a:gd name="T5" fmla="*/ 1160462 h 2574"/>
              <a:gd name="T6" fmla="*/ 0 w 261"/>
              <a:gd name="T7" fmla="*/ 1308100 h 2574"/>
              <a:gd name="T8" fmla="*/ 171450 w 261"/>
              <a:gd name="T9" fmla="*/ 1398587 h 2574"/>
              <a:gd name="T10" fmla="*/ 169862 w 261"/>
              <a:gd name="T11" fmla="*/ 4086225 h 25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61"/>
              <a:gd name="T19" fmla="*/ 0 h 2574"/>
              <a:gd name="T20" fmla="*/ 261 w 261"/>
              <a:gd name="T21" fmla="*/ 2574 h 25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61" h="2574">
                <a:moveTo>
                  <a:pt x="107" y="0"/>
                </a:moveTo>
                <a:lnTo>
                  <a:pt x="108" y="686"/>
                </a:lnTo>
                <a:lnTo>
                  <a:pt x="261" y="731"/>
                </a:lnTo>
                <a:lnTo>
                  <a:pt x="0" y="824"/>
                </a:lnTo>
                <a:lnTo>
                  <a:pt x="108" y="881"/>
                </a:lnTo>
                <a:lnTo>
                  <a:pt x="107" y="2574"/>
                </a:lnTo>
              </a:path>
            </a:pathLst>
          </a:cu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4284" name="Freeform 12"/>
          <p:cNvSpPr>
            <a:spLocks/>
          </p:cNvSpPr>
          <p:nvPr/>
        </p:nvSpPr>
        <p:spPr bwMode="auto">
          <a:xfrm>
            <a:off x="3349625" y="2060575"/>
            <a:ext cx="414338" cy="4067175"/>
          </a:xfrm>
          <a:custGeom>
            <a:avLst/>
            <a:gdLst>
              <a:gd name="T0" fmla="*/ 171450 w 261"/>
              <a:gd name="T1" fmla="*/ 0 h 2562"/>
              <a:gd name="T2" fmla="*/ 171450 w 261"/>
              <a:gd name="T3" fmla="*/ 2298700 h 2562"/>
              <a:gd name="T4" fmla="*/ 414338 w 261"/>
              <a:gd name="T5" fmla="*/ 2370137 h 2562"/>
              <a:gd name="T6" fmla="*/ 0 w 261"/>
              <a:gd name="T7" fmla="*/ 2517775 h 2562"/>
              <a:gd name="T8" fmla="*/ 171450 w 261"/>
              <a:gd name="T9" fmla="*/ 2608262 h 2562"/>
              <a:gd name="T10" fmla="*/ 171450 w 261"/>
              <a:gd name="T11" fmla="*/ 4067175 h 256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61"/>
              <a:gd name="T19" fmla="*/ 0 h 2562"/>
              <a:gd name="T20" fmla="*/ 261 w 261"/>
              <a:gd name="T21" fmla="*/ 2562 h 256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61" h="2562">
                <a:moveTo>
                  <a:pt x="108" y="0"/>
                </a:moveTo>
                <a:lnTo>
                  <a:pt x="108" y="1448"/>
                </a:lnTo>
                <a:lnTo>
                  <a:pt x="261" y="1493"/>
                </a:lnTo>
                <a:lnTo>
                  <a:pt x="0" y="1586"/>
                </a:lnTo>
                <a:lnTo>
                  <a:pt x="108" y="1643"/>
                </a:lnTo>
                <a:lnTo>
                  <a:pt x="108" y="2562"/>
                </a:lnTo>
              </a:path>
            </a:pathLst>
          </a:cu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4285" name="Freeform 13"/>
          <p:cNvSpPr>
            <a:spLocks/>
          </p:cNvSpPr>
          <p:nvPr/>
        </p:nvSpPr>
        <p:spPr bwMode="auto">
          <a:xfrm>
            <a:off x="3052763" y="2070100"/>
            <a:ext cx="414337" cy="4029075"/>
          </a:xfrm>
          <a:custGeom>
            <a:avLst/>
            <a:gdLst>
              <a:gd name="T0" fmla="*/ 173037 w 261"/>
              <a:gd name="T1" fmla="*/ 0 h 2538"/>
              <a:gd name="T2" fmla="*/ 171450 w 261"/>
              <a:gd name="T3" fmla="*/ 2476500 h 2538"/>
              <a:gd name="T4" fmla="*/ 414337 w 261"/>
              <a:gd name="T5" fmla="*/ 2547937 h 2538"/>
              <a:gd name="T6" fmla="*/ 0 w 261"/>
              <a:gd name="T7" fmla="*/ 2695575 h 2538"/>
              <a:gd name="T8" fmla="*/ 171450 w 261"/>
              <a:gd name="T9" fmla="*/ 2786062 h 2538"/>
              <a:gd name="T10" fmla="*/ 173037 w 261"/>
              <a:gd name="T11" fmla="*/ 4029075 h 25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61"/>
              <a:gd name="T19" fmla="*/ 0 h 2538"/>
              <a:gd name="T20" fmla="*/ 261 w 261"/>
              <a:gd name="T21" fmla="*/ 2538 h 253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61" h="2538">
                <a:moveTo>
                  <a:pt x="109" y="0"/>
                </a:moveTo>
                <a:lnTo>
                  <a:pt x="108" y="1560"/>
                </a:lnTo>
                <a:lnTo>
                  <a:pt x="261" y="1605"/>
                </a:lnTo>
                <a:lnTo>
                  <a:pt x="0" y="1698"/>
                </a:lnTo>
                <a:lnTo>
                  <a:pt x="108" y="1755"/>
                </a:lnTo>
                <a:lnTo>
                  <a:pt x="109" y="2538"/>
                </a:lnTo>
              </a:path>
            </a:pathLst>
          </a:cu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4286" name="Freeform 14"/>
          <p:cNvSpPr>
            <a:spLocks/>
          </p:cNvSpPr>
          <p:nvPr/>
        </p:nvSpPr>
        <p:spPr bwMode="auto">
          <a:xfrm>
            <a:off x="2917825" y="4738688"/>
            <a:ext cx="250825" cy="158750"/>
          </a:xfrm>
          <a:custGeom>
            <a:avLst/>
            <a:gdLst>
              <a:gd name="T0" fmla="*/ 0 w 158"/>
              <a:gd name="T1" fmla="*/ 0 h 100"/>
              <a:gd name="T2" fmla="*/ 250825 w 158"/>
              <a:gd name="T3" fmla="*/ 69850 h 100"/>
              <a:gd name="T4" fmla="*/ 0 w 158"/>
              <a:gd name="T5" fmla="*/ 158750 h 100"/>
              <a:gd name="T6" fmla="*/ 0 w 158"/>
              <a:gd name="T7" fmla="*/ 0 h 100"/>
              <a:gd name="T8" fmla="*/ 0 60000 65536"/>
              <a:gd name="T9" fmla="*/ 0 60000 65536"/>
              <a:gd name="T10" fmla="*/ 0 60000 65536"/>
              <a:gd name="T11" fmla="*/ 0 60000 65536"/>
              <a:gd name="T12" fmla="*/ 0 w 158"/>
              <a:gd name="T13" fmla="*/ 0 h 100"/>
              <a:gd name="T14" fmla="*/ 158 w 158"/>
              <a:gd name="T15" fmla="*/ 100 h 1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58" h="100">
                <a:moveTo>
                  <a:pt x="0" y="0"/>
                </a:moveTo>
                <a:lnTo>
                  <a:pt x="158" y="44"/>
                </a:lnTo>
                <a:lnTo>
                  <a:pt x="0" y="100"/>
                </a:lnTo>
                <a:lnTo>
                  <a:pt x="0" y="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4287" name="Freeform 15"/>
          <p:cNvSpPr>
            <a:spLocks/>
          </p:cNvSpPr>
          <p:nvPr/>
        </p:nvSpPr>
        <p:spPr bwMode="auto">
          <a:xfrm>
            <a:off x="2755900" y="2060575"/>
            <a:ext cx="414338" cy="4067175"/>
          </a:xfrm>
          <a:custGeom>
            <a:avLst/>
            <a:gdLst>
              <a:gd name="T0" fmla="*/ 174625 w 261"/>
              <a:gd name="T1" fmla="*/ 0 h 2562"/>
              <a:gd name="T2" fmla="*/ 171450 w 261"/>
              <a:gd name="T3" fmla="*/ 2673350 h 2562"/>
              <a:gd name="T4" fmla="*/ 414338 w 261"/>
              <a:gd name="T5" fmla="*/ 2744787 h 2562"/>
              <a:gd name="T6" fmla="*/ 0 w 261"/>
              <a:gd name="T7" fmla="*/ 2892425 h 2562"/>
              <a:gd name="T8" fmla="*/ 171450 w 261"/>
              <a:gd name="T9" fmla="*/ 2982912 h 2562"/>
              <a:gd name="T10" fmla="*/ 174625 w 261"/>
              <a:gd name="T11" fmla="*/ 4067175 h 256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61"/>
              <a:gd name="T19" fmla="*/ 0 h 2562"/>
              <a:gd name="T20" fmla="*/ 261 w 261"/>
              <a:gd name="T21" fmla="*/ 2562 h 256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61" h="2562">
                <a:moveTo>
                  <a:pt x="110" y="0"/>
                </a:moveTo>
                <a:lnTo>
                  <a:pt x="108" y="1684"/>
                </a:lnTo>
                <a:lnTo>
                  <a:pt x="261" y="1729"/>
                </a:lnTo>
                <a:lnTo>
                  <a:pt x="0" y="1822"/>
                </a:lnTo>
                <a:lnTo>
                  <a:pt x="108" y="1879"/>
                </a:lnTo>
                <a:lnTo>
                  <a:pt x="110" y="2562"/>
                </a:lnTo>
              </a:path>
            </a:pathLst>
          </a:cu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4288" name="Freeform 16"/>
          <p:cNvSpPr>
            <a:spLocks/>
          </p:cNvSpPr>
          <p:nvPr/>
        </p:nvSpPr>
        <p:spPr bwMode="auto">
          <a:xfrm>
            <a:off x="2620963" y="4926013"/>
            <a:ext cx="250825" cy="158750"/>
          </a:xfrm>
          <a:custGeom>
            <a:avLst/>
            <a:gdLst>
              <a:gd name="T0" fmla="*/ 0 w 158"/>
              <a:gd name="T1" fmla="*/ 0 h 100"/>
              <a:gd name="T2" fmla="*/ 250825 w 158"/>
              <a:gd name="T3" fmla="*/ 69850 h 100"/>
              <a:gd name="T4" fmla="*/ 0 w 158"/>
              <a:gd name="T5" fmla="*/ 158750 h 100"/>
              <a:gd name="T6" fmla="*/ 0 w 158"/>
              <a:gd name="T7" fmla="*/ 0 h 100"/>
              <a:gd name="T8" fmla="*/ 0 60000 65536"/>
              <a:gd name="T9" fmla="*/ 0 60000 65536"/>
              <a:gd name="T10" fmla="*/ 0 60000 65536"/>
              <a:gd name="T11" fmla="*/ 0 60000 65536"/>
              <a:gd name="T12" fmla="*/ 0 w 158"/>
              <a:gd name="T13" fmla="*/ 0 h 100"/>
              <a:gd name="T14" fmla="*/ 158 w 158"/>
              <a:gd name="T15" fmla="*/ 100 h 1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58" h="100">
                <a:moveTo>
                  <a:pt x="0" y="0"/>
                </a:moveTo>
                <a:lnTo>
                  <a:pt x="158" y="44"/>
                </a:lnTo>
                <a:lnTo>
                  <a:pt x="0" y="100"/>
                </a:lnTo>
                <a:lnTo>
                  <a:pt x="0" y="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4289" name="Freeform 17"/>
          <p:cNvSpPr>
            <a:spLocks/>
          </p:cNvSpPr>
          <p:nvPr/>
        </p:nvSpPr>
        <p:spPr bwMode="auto">
          <a:xfrm>
            <a:off x="2459038" y="2032000"/>
            <a:ext cx="414337" cy="4105275"/>
          </a:xfrm>
          <a:custGeom>
            <a:avLst/>
            <a:gdLst>
              <a:gd name="T0" fmla="*/ 166687 w 261"/>
              <a:gd name="T1" fmla="*/ 0 h 2586"/>
              <a:gd name="T2" fmla="*/ 171450 w 261"/>
              <a:gd name="T3" fmla="*/ 2889250 h 2586"/>
              <a:gd name="T4" fmla="*/ 414337 w 261"/>
              <a:gd name="T5" fmla="*/ 2960687 h 2586"/>
              <a:gd name="T6" fmla="*/ 0 w 261"/>
              <a:gd name="T7" fmla="*/ 3108325 h 2586"/>
              <a:gd name="T8" fmla="*/ 171450 w 261"/>
              <a:gd name="T9" fmla="*/ 3198812 h 2586"/>
              <a:gd name="T10" fmla="*/ 157162 w 261"/>
              <a:gd name="T11" fmla="*/ 4105275 h 258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61"/>
              <a:gd name="T19" fmla="*/ 0 h 2586"/>
              <a:gd name="T20" fmla="*/ 261 w 261"/>
              <a:gd name="T21" fmla="*/ 2586 h 258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61" h="2586">
                <a:moveTo>
                  <a:pt x="105" y="0"/>
                </a:moveTo>
                <a:lnTo>
                  <a:pt x="108" y="1820"/>
                </a:lnTo>
                <a:lnTo>
                  <a:pt x="261" y="1865"/>
                </a:lnTo>
                <a:lnTo>
                  <a:pt x="0" y="1958"/>
                </a:lnTo>
                <a:lnTo>
                  <a:pt x="108" y="2015"/>
                </a:lnTo>
                <a:lnTo>
                  <a:pt x="99" y="2586"/>
                </a:lnTo>
              </a:path>
            </a:pathLst>
          </a:cu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4290" name="Text Box 18"/>
          <p:cNvSpPr txBox="1">
            <a:spLocks noChangeArrowheads="1"/>
          </p:cNvSpPr>
          <p:nvPr/>
        </p:nvSpPr>
        <p:spPr bwMode="auto">
          <a:xfrm>
            <a:off x="6084888" y="5907088"/>
            <a:ext cx="195738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600" b="1" dirty="0">
                <a:solidFill>
                  <a:srgbClr val="FF0000"/>
                </a:solidFill>
              </a:rPr>
              <a:t>Unmigrated Image</a:t>
            </a:r>
          </a:p>
        </p:txBody>
      </p:sp>
      <p:sp>
        <p:nvSpPr>
          <p:cNvPr id="54291" name="Text Box 19"/>
          <p:cNvSpPr txBox="1">
            <a:spLocks noChangeArrowheads="1"/>
          </p:cNvSpPr>
          <p:nvPr/>
        </p:nvSpPr>
        <p:spPr bwMode="auto">
          <a:xfrm>
            <a:off x="2747963" y="1371600"/>
            <a:ext cx="25860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400" b="1" dirty="0"/>
              <a:t>Migrating the Stacked Image</a:t>
            </a:r>
          </a:p>
        </p:txBody>
      </p:sp>
      <p:sp>
        <p:nvSpPr>
          <p:cNvPr id="54292" name="Line 20"/>
          <p:cNvSpPr>
            <a:spLocks noChangeShapeType="1"/>
          </p:cNvSpPr>
          <p:nvPr/>
        </p:nvSpPr>
        <p:spPr bwMode="auto">
          <a:xfrm>
            <a:off x="3829050" y="1668463"/>
            <a:ext cx="0" cy="2286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4293" name="Rectangle 21"/>
          <p:cNvSpPr>
            <a:spLocks noChangeArrowheads="1"/>
          </p:cNvSpPr>
          <p:nvPr/>
        </p:nvSpPr>
        <p:spPr bwMode="auto">
          <a:xfrm>
            <a:off x="2387600" y="1931988"/>
            <a:ext cx="1381125" cy="42513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/>
          </a:p>
        </p:txBody>
      </p:sp>
      <p:sp>
        <p:nvSpPr>
          <p:cNvPr id="54294" name="Rectangle 22"/>
          <p:cNvSpPr>
            <a:spLocks noChangeArrowheads="1"/>
          </p:cNvSpPr>
          <p:nvPr/>
        </p:nvSpPr>
        <p:spPr bwMode="auto">
          <a:xfrm>
            <a:off x="4430713" y="1795463"/>
            <a:ext cx="1370012" cy="43830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/>
          </a:p>
        </p:txBody>
      </p:sp>
      <p:sp>
        <p:nvSpPr>
          <p:cNvPr id="54295" name="Line 23"/>
          <p:cNvSpPr>
            <a:spLocks noChangeShapeType="1"/>
          </p:cNvSpPr>
          <p:nvPr/>
        </p:nvSpPr>
        <p:spPr bwMode="auto">
          <a:xfrm>
            <a:off x="1751013" y="2051050"/>
            <a:ext cx="4724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4296" name="Freeform 24"/>
          <p:cNvSpPr>
            <a:spLocks/>
          </p:cNvSpPr>
          <p:nvPr/>
        </p:nvSpPr>
        <p:spPr bwMode="auto">
          <a:xfrm>
            <a:off x="3925888" y="2060575"/>
            <a:ext cx="414337" cy="4057650"/>
          </a:xfrm>
          <a:custGeom>
            <a:avLst/>
            <a:gdLst>
              <a:gd name="T0" fmla="*/ 166687 w 261"/>
              <a:gd name="T1" fmla="*/ 0 h 2556"/>
              <a:gd name="T2" fmla="*/ 171450 w 261"/>
              <a:gd name="T3" fmla="*/ 1965325 h 2556"/>
              <a:gd name="T4" fmla="*/ 414337 w 261"/>
              <a:gd name="T5" fmla="*/ 2036762 h 2556"/>
              <a:gd name="T6" fmla="*/ 0 w 261"/>
              <a:gd name="T7" fmla="*/ 2184400 h 2556"/>
              <a:gd name="T8" fmla="*/ 171450 w 261"/>
              <a:gd name="T9" fmla="*/ 2274887 h 2556"/>
              <a:gd name="T10" fmla="*/ 166687 w 261"/>
              <a:gd name="T11" fmla="*/ 4057650 h 255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61"/>
              <a:gd name="T19" fmla="*/ 0 h 2556"/>
              <a:gd name="T20" fmla="*/ 261 w 261"/>
              <a:gd name="T21" fmla="*/ 2556 h 255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61" h="2556">
                <a:moveTo>
                  <a:pt x="105" y="0"/>
                </a:moveTo>
                <a:lnTo>
                  <a:pt x="108" y="1238"/>
                </a:lnTo>
                <a:lnTo>
                  <a:pt x="261" y="1283"/>
                </a:lnTo>
                <a:lnTo>
                  <a:pt x="0" y="1376"/>
                </a:lnTo>
                <a:lnTo>
                  <a:pt x="108" y="1433"/>
                </a:lnTo>
                <a:lnTo>
                  <a:pt x="105" y="2556"/>
                </a:lnTo>
              </a:path>
            </a:pathLst>
          </a:cu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4297" name="Freeform 25"/>
          <p:cNvSpPr>
            <a:spLocks/>
          </p:cNvSpPr>
          <p:nvPr/>
        </p:nvSpPr>
        <p:spPr bwMode="auto">
          <a:xfrm>
            <a:off x="1690688" y="2011363"/>
            <a:ext cx="4252912" cy="2171700"/>
          </a:xfrm>
          <a:custGeom>
            <a:avLst/>
            <a:gdLst>
              <a:gd name="T0" fmla="*/ 0 w 1956"/>
              <a:gd name="T1" fmla="*/ 0 h 943"/>
              <a:gd name="T2" fmla="*/ 84797 w 1956"/>
              <a:gd name="T3" fmla="*/ 621802 h 943"/>
              <a:gd name="T4" fmla="*/ 365281 w 1956"/>
              <a:gd name="T5" fmla="*/ 1195241 h 943"/>
              <a:gd name="T6" fmla="*/ 678379 w 1956"/>
              <a:gd name="T7" fmla="*/ 1575231 h 943"/>
              <a:gd name="T8" fmla="*/ 1200209 w 1956"/>
              <a:gd name="T9" fmla="*/ 1941403 h 943"/>
              <a:gd name="T10" fmla="*/ 1859018 w 1956"/>
              <a:gd name="T11" fmla="*/ 2141761 h 943"/>
              <a:gd name="T12" fmla="*/ 2517829 w 1956"/>
              <a:gd name="T13" fmla="*/ 2127944 h 943"/>
              <a:gd name="T14" fmla="*/ 2987475 w 1956"/>
              <a:gd name="T15" fmla="*/ 1982857 h 943"/>
              <a:gd name="T16" fmla="*/ 3444076 w 1956"/>
              <a:gd name="T17" fmla="*/ 1711106 h 943"/>
              <a:gd name="T18" fmla="*/ 3887631 w 1956"/>
              <a:gd name="T19" fmla="*/ 1232089 h 943"/>
              <a:gd name="T20" fmla="*/ 4131152 w 1956"/>
              <a:gd name="T21" fmla="*/ 771495 h 943"/>
              <a:gd name="T22" fmla="*/ 4233343 w 1956"/>
              <a:gd name="T23" fmla="*/ 345445 h 943"/>
              <a:gd name="T24" fmla="*/ 4252912 w 1956"/>
              <a:gd name="T25" fmla="*/ 6909 h 943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956"/>
              <a:gd name="T40" fmla="*/ 0 h 943"/>
              <a:gd name="T41" fmla="*/ 1956 w 1956"/>
              <a:gd name="T42" fmla="*/ 943 h 943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956" h="943">
                <a:moveTo>
                  <a:pt x="0" y="0"/>
                </a:moveTo>
                <a:cubicBezTo>
                  <a:pt x="6" y="45"/>
                  <a:pt x="11" y="183"/>
                  <a:pt x="39" y="270"/>
                </a:cubicBezTo>
                <a:cubicBezTo>
                  <a:pt x="67" y="357"/>
                  <a:pt x="122" y="450"/>
                  <a:pt x="168" y="519"/>
                </a:cubicBezTo>
                <a:cubicBezTo>
                  <a:pt x="214" y="588"/>
                  <a:pt x="248" y="630"/>
                  <a:pt x="312" y="684"/>
                </a:cubicBezTo>
                <a:cubicBezTo>
                  <a:pt x="376" y="738"/>
                  <a:pt x="462" y="802"/>
                  <a:pt x="552" y="843"/>
                </a:cubicBezTo>
                <a:cubicBezTo>
                  <a:pt x="642" y="884"/>
                  <a:pt x="754" y="917"/>
                  <a:pt x="855" y="930"/>
                </a:cubicBezTo>
                <a:cubicBezTo>
                  <a:pt x="956" y="943"/>
                  <a:pt x="1072" y="935"/>
                  <a:pt x="1158" y="924"/>
                </a:cubicBezTo>
                <a:cubicBezTo>
                  <a:pt x="1244" y="913"/>
                  <a:pt x="1303" y="891"/>
                  <a:pt x="1374" y="861"/>
                </a:cubicBezTo>
                <a:cubicBezTo>
                  <a:pt x="1445" y="831"/>
                  <a:pt x="1515" y="797"/>
                  <a:pt x="1584" y="743"/>
                </a:cubicBezTo>
                <a:cubicBezTo>
                  <a:pt x="1653" y="689"/>
                  <a:pt x="1735" y="603"/>
                  <a:pt x="1788" y="535"/>
                </a:cubicBezTo>
                <a:cubicBezTo>
                  <a:pt x="1841" y="467"/>
                  <a:pt x="1874" y="399"/>
                  <a:pt x="1900" y="335"/>
                </a:cubicBezTo>
                <a:cubicBezTo>
                  <a:pt x="1926" y="271"/>
                  <a:pt x="1938" y="205"/>
                  <a:pt x="1947" y="150"/>
                </a:cubicBezTo>
                <a:cubicBezTo>
                  <a:pt x="1956" y="95"/>
                  <a:pt x="1954" y="34"/>
                  <a:pt x="1956" y="3"/>
                </a:cubicBezTo>
              </a:path>
            </a:pathLst>
          </a:custGeom>
          <a:noFill/>
          <a:ln w="50800">
            <a:solidFill>
              <a:srgbClr val="00008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4298" name="Freeform 26"/>
          <p:cNvSpPr>
            <a:spLocks/>
          </p:cNvSpPr>
          <p:nvPr/>
        </p:nvSpPr>
        <p:spPr bwMode="auto">
          <a:xfrm>
            <a:off x="4373563" y="3829050"/>
            <a:ext cx="250825" cy="158750"/>
          </a:xfrm>
          <a:custGeom>
            <a:avLst/>
            <a:gdLst>
              <a:gd name="T0" fmla="*/ 0 w 158"/>
              <a:gd name="T1" fmla="*/ 0 h 100"/>
              <a:gd name="T2" fmla="*/ 250825 w 158"/>
              <a:gd name="T3" fmla="*/ 69850 h 100"/>
              <a:gd name="T4" fmla="*/ 0 w 158"/>
              <a:gd name="T5" fmla="*/ 158750 h 100"/>
              <a:gd name="T6" fmla="*/ 0 w 158"/>
              <a:gd name="T7" fmla="*/ 0 h 100"/>
              <a:gd name="T8" fmla="*/ 0 60000 65536"/>
              <a:gd name="T9" fmla="*/ 0 60000 65536"/>
              <a:gd name="T10" fmla="*/ 0 60000 65536"/>
              <a:gd name="T11" fmla="*/ 0 60000 65536"/>
              <a:gd name="T12" fmla="*/ 0 w 158"/>
              <a:gd name="T13" fmla="*/ 0 h 100"/>
              <a:gd name="T14" fmla="*/ 158 w 158"/>
              <a:gd name="T15" fmla="*/ 100 h 1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58" h="100">
                <a:moveTo>
                  <a:pt x="0" y="0"/>
                </a:moveTo>
                <a:lnTo>
                  <a:pt x="158" y="44"/>
                </a:lnTo>
                <a:lnTo>
                  <a:pt x="0" y="100"/>
                </a:lnTo>
                <a:lnTo>
                  <a:pt x="0" y="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4299" name="Freeform 27"/>
          <p:cNvSpPr>
            <a:spLocks/>
          </p:cNvSpPr>
          <p:nvPr/>
        </p:nvSpPr>
        <p:spPr bwMode="auto">
          <a:xfrm>
            <a:off x="3787775" y="4187825"/>
            <a:ext cx="250825" cy="158750"/>
          </a:xfrm>
          <a:custGeom>
            <a:avLst/>
            <a:gdLst>
              <a:gd name="T0" fmla="*/ 0 w 158"/>
              <a:gd name="T1" fmla="*/ 0 h 100"/>
              <a:gd name="T2" fmla="*/ 250825 w 158"/>
              <a:gd name="T3" fmla="*/ 69850 h 100"/>
              <a:gd name="T4" fmla="*/ 0 w 158"/>
              <a:gd name="T5" fmla="*/ 158750 h 100"/>
              <a:gd name="T6" fmla="*/ 0 w 158"/>
              <a:gd name="T7" fmla="*/ 0 h 100"/>
              <a:gd name="T8" fmla="*/ 0 60000 65536"/>
              <a:gd name="T9" fmla="*/ 0 60000 65536"/>
              <a:gd name="T10" fmla="*/ 0 60000 65536"/>
              <a:gd name="T11" fmla="*/ 0 60000 65536"/>
              <a:gd name="T12" fmla="*/ 0 w 158"/>
              <a:gd name="T13" fmla="*/ 0 h 100"/>
              <a:gd name="T14" fmla="*/ 158 w 158"/>
              <a:gd name="T15" fmla="*/ 100 h 1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58" h="100">
                <a:moveTo>
                  <a:pt x="0" y="0"/>
                </a:moveTo>
                <a:lnTo>
                  <a:pt x="158" y="44"/>
                </a:lnTo>
                <a:lnTo>
                  <a:pt x="0" y="100"/>
                </a:lnTo>
                <a:lnTo>
                  <a:pt x="0" y="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4300" name="Freeform 28"/>
          <p:cNvSpPr>
            <a:spLocks/>
          </p:cNvSpPr>
          <p:nvPr/>
        </p:nvSpPr>
        <p:spPr bwMode="auto">
          <a:xfrm>
            <a:off x="4087813" y="4030663"/>
            <a:ext cx="250825" cy="158750"/>
          </a:xfrm>
          <a:custGeom>
            <a:avLst/>
            <a:gdLst>
              <a:gd name="T0" fmla="*/ 0 w 158"/>
              <a:gd name="T1" fmla="*/ 0 h 100"/>
              <a:gd name="T2" fmla="*/ 250825 w 158"/>
              <a:gd name="T3" fmla="*/ 69850 h 100"/>
              <a:gd name="T4" fmla="*/ 0 w 158"/>
              <a:gd name="T5" fmla="*/ 158750 h 100"/>
              <a:gd name="T6" fmla="*/ 0 w 158"/>
              <a:gd name="T7" fmla="*/ 0 h 100"/>
              <a:gd name="T8" fmla="*/ 0 60000 65536"/>
              <a:gd name="T9" fmla="*/ 0 60000 65536"/>
              <a:gd name="T10" fmla="*/ 0 60000 65536"/>
              <a:gd name="T11" fmla="*/ 0 60000 65536"/>
              <a:gd name="T12" fmla="*/ 0 w 158"/>
              <a:gd name="T13" fmla="*/ 0 h 100"/>
              <a:gd name="T14" fmla="*/ 158 w 158"/>
              <a:gd name="T15" fmla="*/ 100 h 1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58" h="100">
                <a:moveTo>
                  <a:pt x="0" y="0"/>
                </a:moveTo>
                <a:lnTo>
                  <a:pt x="158" y="44"/>
                </a:lnTo>
                <a:lnTo>
                  <a:pt x="0" y="100"/>
                </a:lnTo>
                <a:lnTo>
                  <a:pt x="0" y="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4301" name="Freeform 29"/>
          <p:cNvSpPr>
            <a:spLocks/>
          </p:cNvSpPr>
          <p:nvPr/>
        </p:nvSpPr>
        <p:spPr bwMode="auto">
          <a:xfrm>
            <a:off x="3646488" y="2060575"/>
            <a:ext cx="414337" cy="4057650"/>
          </a:xfrm>
          <a:custGeom>
            <a:avLst/>
            <a:gdLst>
              <a:gd name="T0" fmla="*/ 169862 w 261"/>
              <a:gd name="T1" fmla="*/ 0 h 2556"/>
              <a:gd name="T2" fmla="*/ 171450 w 261"/>
              <a:gd name="T3" fmla="*/ 2128837 h 2556"/>
              <a:gd name="T4" fmla="*/ 414337 w 261"/>
              <a:gd name="T5" fmla="*/ 2200275 h 2556"/>
              <a:gd name="T6" fmla="*/ 0 w 261"/>
              <a:gd name="T7" fmla="*/ 2347912 h 2556"/>
              <a:gd name="T8" fmla="*/ 171450 w 261"/>
              <a:gd name="T9" fmla="*/ 2438400 h 2556"/>
              <a:gd name="T10" fmla="*/ 169862 w 261"/>
              <a:gd name="T11" fmla="*/ 4057650 h 255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61"/>
              <a:gd name="T19" fmla="*/ 0 h 2556"/>
              <a:gd name="T20" fmla="*/ 261 w 261"/>
              <a:gd name="T21" fmla="*/ 2556 h 255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61" h="2556">
                <a:moveTo>
                  <a:pt x="107" y="0"/>
                </a:moveTo>
                <a:lnTo>
                  <a:pt x="108" y="1341"/>
                </a:lnTo>
                <a:lnTo>
                  <a:pt x="261" y="1386"/>
                </a:lnTo>
                <a:lnTo>
                  <a:pt x="0" y="1479"/>
                </a:lnTo>
                <a:lnTo>
                  <a:pt x="108" y="1536"/>
                </a:lnTo>
                <a:lnTo>
                  <a:pt x="107" y="2556"/>
                </a:lnTo>
              </a:path>
            </a:pathLst>
          </a:cu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4302" name="Freeform 30"/>
          <p:cNvSpPr>
            <a:spLocks/>
          </p:cNvSpPr>
          <p:nvPr/>
        </p:nvSpPr>
        <p:spPr bwMode="auto">
          <a:xfrm>
            <a:off x="4205288" y="2051050"/>
            <a:ext cx="414337" cy="4067175"/>
          </a:xfrm>
          <a:custGeom>
            <a:avLst/>
            <a:gdLst>
              <a:gd name="T0" fmla="*/ 173037 w 261"/>
              <a:gd name="T1" fmla="*/ 0 h 2562"/>
              <a:gd name="T2" fmla="*/ 171450 w 261"/>
              <a:gd name="T3" fmla="*/ 1776413 h 2562"/>
              <a:gd name="T4" fmla="*/ 414337 w 261"/>
              <a:gd name="T5" fmla="*/ 1847850 h 2562"/>
              <a:gd name="T6" fmla="*/ 0 w 261"/>
              <a:gd name="T7" fmla="*/ 1995488 h 2562"/>
              <a:gd name="T8" fmla="*/ 171450 w 261"/>
              <a:gd name="T9" fmla="*/ 2085975 h 2562"/>
              <a:gd name="T10" fmla="*/ 173037 w 261"/>
              <a:gd name="T11" fmla="*/ 4067175 h 256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61"/>
              <a:gd name="T19" fmla="*/ 0 h 2562"/>
              <a:gd name="T20" fmla="*/ 261 w 261"/>
              <a:gd name="T21" fmla="*/ 2562 h 256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61" h="2562">
                <a:moveTo>
                  <a:pt x="109" y="0"/>
                </a:moveTo>
                <a:lnTo>
                  <a:pt x="108" y="1119"/>
                </a:lnTo>
                <a:lnTo>
                  <a:pt x="261" y="1164"/>
                </a:lnTo>
                <a:lnTo>
                  <a:pt x="0" y="1257"/>
                </a:lnTo>
                <a:lnTo>
                  <a:pt x="108" y="1314"/>
                </a:lnTo>
                <a:lnTo>
                  <a:pt x="109" y="2562"/>
                </a:lnTo>
              </a:path>
            </a:pathLst>
          </a:cu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4303" name="Freeform 31"/>
          <p:cNvSpPr>
            <a:spLocks/>
          </p:cNvSpPr>
          <p:nvPr/>
        </p:nvSpPr>
        <p:spPr bwMode="auto">
          <a:xfrm>
            <a:off x="2262188" y="2047875"/>
            <a:ext cx="3757612" cy="2017713"/>
          </a:xfrm>
          <a:custGeom>
            <a:avLst/>
            <a:gdLst>
              <a:gd name="T0" fmla="*/ 0 w 1956"/>
              <a:gd name="T1" fmla="*/ 0 h 943"/>
              <a:gd name="T2" fmla="*/ 74922 w 1956"/>
              <a:gd name="T3" fmla="*/ 577712 h 943"/>
              <a:gd name="T4" fmla="*/ 322740 w 1956"/>
              <a:gd name="T5" fmla="*/ 1110491 h 943"/>
              <a:gd name="T6" fmla="*/ 599374 w 1956"/>
              <a:gd name="T7" fmla="*/ 1463537 h 943"/>
              <a:gd name="T8" fmla="*/ 1060431 w 1956"/>
              <a:gd name="T9" fmla="*/ 1803746 h 943"/>
              <a:gd name="T10" fmla="*/ 1642515 w 1956"/>
              <a:gd name="T11" fmla="*/ 1989897 h 943"/>
              <a:gd name="T12" fmla="*/ 2224599 w 1956"/>
              <a:gd name="T13" fmla="*/ 1977059 h 943"/>
              <a:gd name="T14" fmla="*/ 2639550 w 1956"/>
              <a:gd name="T15" fmla="*/ 1842260 h 943"/>
              <a:gd name="T16" fmla="*/ 3042974 w 1956"/>
              <a:gd name="T17" fmla="*/ 1589778 h 943"/>
              <a:gd name="T18" fmla="*/ 3434872 w 1956"/>
              <a:gd name="T19" fmla="*/ 1144726 h 943"/>
              <a:gd name="T20" fmla="*/ 3650032 w 1956"/>
              <a:gd name="T21" fmla="*/ 716791 h 943"/>
              <a:gd name="T22" fmla="*/ 3740322 w 1956"/>
              <a:gd name="T23" fmla="*/ 320951 h 943"/>
              <a:gd name="T24" fmla="*/ 3757612 w 1956"/>
              <a:gd name="T25" fmla="*/ 6419 h 943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956"/>
              <a:gd name="T40" fmla="*/ 0 h 943"/>
              <a:gd name="T41" fmla="*/ 1956 w 1956"/>
              <a:gd name="T42" fmla="*/ 943 h 943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956" h="943">
                <a:moveTo>
                  <a:pt x="0" y="0"/>
                </a:moveTo>
                <a:cubicBezTo>
                  <a:pt x="6" y="45"/>
                  <a:pt x="11" y="183"/>
                  <a:pt x="39" y="270"/>
                </a:cubicBezTo>
                <a:cubicBezTo>
                  <a:pt x="67" y="357"/>
                  <a:pt x="122" y="450"/>
                  <a:pt x="168" y="519"/>
                </a:cubicBezTo>
                <a:cubicBezTo>
                  <a:pt x="214" y="588"/>
                  <a:pt x="248" y="630"/>
                  <a:pt x="312" y="684"/>
                </a:cubicBezTo>
                <a:cubicBezTo>
                  <a:pt x="376" y="738"/>
                  <a:pt x="462" y="802"/>
                  <a:pt x="552" y="843"/>
                </a:cubicBezTo>
                <a:cubicBezTo>
                  <a:pt x="642" y="884"/>
                  <a:pt x="754" y="917"/>
                  <a:pt x="855" y="930"/>
                </a:cubicBezTo>
                <a:cubicBezTo>
                  <a:pt x="956" y="943"/>
                  <a:pt x="1072" y="935"/>
                  <a:pt x="1158" y="924"/>
                </a:cubicBezTo>
                <a:cubicBezTo>
                  <a:pt x="1244" y="913"/>
                  <a:pt x="1303" y="891"/>
                  <a:pt x="1374" y="861"/>
                </a:cubicBezTo>
                <a:cubicBezTo>
                  <a:pt x="1445" y="831"/>
                  <a:pt x="1515" y="797"/>
                  <a:pt x="1584" y="743"/>
                </a:cubicBezTo>
                <a:cubicBezTo>
                  <a:pt x="1653" y="689"/>
                  <a:pt x="1735" y="603"/>
                  <a:pt x="1788" y="535"/>
                </a:cubicBezTo>
                <a:cubicBezTo>
                  <a:pt x="1841" y="467"/>
                  <a:pt x="1874" y="399"/>
                  <a:pt x="1900" y="335"/>
                </a:cubicBezTo>
                <a:cubicBezTo>
                  <a:pt x="1926" y="271"/>
                  <a:pt x="1938" y="205"/>
                  <a:pt x="1947" y="150"/>
                </a:cubicBezTo>
                <a:cubicBezTo>
                  <a:pt x="1956" y="95"/>
                  <a:pt x="1954" y="34"/>
                  <a:pt x="1956" y="3"/>
                </a:cubicBezTo>
              </a:path>
            </a:pathLst>
          </a:custGeom>
          <a:noFill/>
          <a:ln w="50800">
            <a:solidFill>
              <a:srgbClr val="00008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4304" name="Freeform 32"/>
          <p:cNvSpPr>
            <a:spLocks/>
          </p:cNvSpPr>
          <p:nvPr/>
        </p:nvSpPr>
        <p:spPr bwMode="auto">
          <a:xfrm>
            <a:off x="2660650" y="2047875"/>
            <a:ext cx="3536950" cy="1801813"/>
          </a:xfrm>
          <a:custGeom>
            <a:avLst/>
            <a:gdLst>
              <a:gd name="T0" fmla="*/ 0 w 1956"/>
              <a:gd name="T1" fmla="*/ 0 h 943"/>
              <a:gd name="T2" fmla="*/ 70522 w 1956"/>
              <a:gd name="T3" fmla="*/ 515896 h 943"/>
              <a:gd name="T4" fmla="*/ 303787 w 1956"/>
              <a:gd name="T5" fmla="*/ 991666 h 943"/>
              <a:gd name="T6" fmla="*/ 564176 w 1956"/>
              <a:gd name="T7" fmla="*/ 1306936 h 943"/>
              <a:gd name="T8" fmla="*/ 998158 w 1956"/>
              <a:gd name="T9" fmla="*/ 1610741 h 943"/>
              <a:gd name="T10" fmla="*/ 1546059 w 1956"/>
              <a:gd name="T11" fmla="*/ 1776974 h 943"/>
              <a:gd name="T12" fmla="*/ 2093962 w 1956"/>
              <a:gd name="T13" fmla="*/ 1765509 h 943"/>
              <a:gd name="T14" fmla="*/ 2484545 w 1956"/>
              <a:gd name="T15" fmla="*/ 1645134 h 943"/>
              <a:gd name="T16" fmla="*/ 2864279 w 1956"/>
              <a:gd name="T17" fmla="*/ 1419668 h 943"/>
              <a:gd name="T18" fmla="*/ 3233163 w 1956"/>
              <a:gd name="T19" fmla="*/ 1022238 h 943"/>
              <a:gd name="T20" fmla="*/ 3435688 w 1956"/>
              <a:gd name="T21" fmla="*/ 640093 h 943"/>
              <a:gd name="T22" fmla="*/ 3520676 w 1956"/>
              <a:gd name="T23" fmla="*/ 286609 h 943"/>
              <a:gd name="T24" fmla="*/ 3536950 w 1956"/>
              <a:gd name="T25" fmla="*/ 5732 h 943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956"/>
              <a:gd name="T40" fmla="*/ 0 h 943"/>
              <a:gd name="T41" fmla="*/ 1956 w 1956"/>
              <a:gd name="T42" fmla="*/ 943 h 943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956" h="943">
                <a:moveTo>
                  <a:pt x="0" y="0"/>
                </a:moveTo>
                <a:cubicBezTo>
                  <a:pt x="6" y="45"/>
                  <a:pt x="11" y="183"/>
                  <a:pt x="39" y="270"/>
                </a:cubicBezTo>
                <a:cubicBezTo>
                  <a:pt x="67" y="357"/>
                  <a:pt x="122" y="450"/>
                  <a:pt x="168" y="519"/>
                </a:cubicBezTo>
                <a:cubicBezTo>
                  <a:pt x="214" y="588"/>
                  <a:pt x="248" y="630"/>
                  <a:pt x="312" y="684"/>
                </a:cubicBezTo>
                <a:cubicBezTo>
                  <a:pt x="376" y="738"/>
                  <a:pt x="462" y="802"/>
                  <a:pt x="552" y="843"/>
                </a:cubicBezTo>
                <a:cubicBezTo>
                  <a:pt x="642" y="884"/>
                  <a:pt x="754" y="917"/>
                  <a:pt x="855" y="930"/>
                </a:cubicBezTo>
                <a:cubicBezTo>
                  <a:pt x="956" y="943"/>
                  <a:pt x="1072" y="935"/>
                  <a:pt x="1158" y="924"/>
                </a:cubicBezTo>
                <a:cubicBezTo>
                  <a:pt x="1244" y="913"/>
                  <a:pt x="1303" y="891"/>
                  <a:pt x="1374" y="861"/>
                </a:cubicBezTo>
                <a:cubicBezTo>
                  <a:pt x="1445" y="831"/>
                  <a:pt x="1515" y="797"/>
                  <a:pt x="1584" y="743"/>
                </a:cubicBezTo>
                <a:cubicBezTo>
                  <a:pt x="1653" y="689"/>
                  <a:pt x="1735" y="603"/>
                  <a:pt x="1788" y="535"/>
                </a:cubicBezTo>
                <a:cubicBezTo>
                  <a:pt x="1841" y="467"/>
                  <a:pt x="1874" y="399"/>
                  <a:pt x="1900" y="335"/>
                </a:cubicBezTo>
                <a:cubicBezTo>
                  <a:pt x="1926" y="271"/>
                  <a:pt x="1938" y="205"/>
                  <a:pt x="1947" y="150"/>
                </a:cubicBezTo>
                <a:cubicBezTo>
                  <a:pt x="1956" y="95"/>
                  <a:pt x="1954" y="34"/>
                  <a:pt x="1956" y="3"/>
                </a:cubicBezTo>
              </a:path>
            </a:pathLst>
          </a:custGeom>
          <a:noFill/>
          <a:ln w="50800">
            <a:solidFill>
              <a:srgbClr val="00008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4305" name="Oval 33"/>
          <p:cNvSpPr>
            <a:spLocks noChangeArrowheads="1"/>
          </p:cNvSpPr>
          <p:nvPr/>
        </p:nvSpPr>
        <p:spPr bwMode="auto">
          <a:xfrm rot="-1804089">
            <a:off x="4802188" y="3367088"/>
            <a:ext cx="952500" cy="600075"/>
          </a:xfrm>
          <a:prstGeom prst="ellips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/>
          </a:p>
        </p:txBody>
      </p:sp>
      <p:sp>
        <p:nvSpPr>
          <p:cNvPr id="54306" name="Text Box 34"/>
          <p:cNvSpPr txBox="1">
            <a:spLocks noChangeArrowheads="1"/>
          </p:cNvSpPr>
          <p:nvPr/>
        </p:nvSpPr>
        <p:spPr bwMode="auto">
          <a:xfrm>
            <a:off x="5133975" y="4205288"/>
            <a:ext cx="1425575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600" b="1" dirty="0"/>
              <a:t>Constructive</a:t>
            </a:r>
          </a:p>
          <a:p>
            <a:pPr algn="ctr"/>
            <a:r>
              <a:rPr lang="en-US" altLang="en-US" sz="1600" b="1" dirty="0"/>
              <a:t>Interference</a:t>
            </a:r>
          </a:p>
        </p:txBody>
      </p:sp>
      <p:sp>
        <p:nvSpPr>
          <p:cNvPr id="54307" name="Text Box 35"/>
          <p:cNvSpPr txBox="1">
            <a:spLocks noChangeArrowheads="1"/>
          </p:cNvSpPr>
          <p:nvPr/>
        </p:nvSpPr>
        <p:spPr bwMode="auto">
          <a:xfrm>
            <a:off x="1108075" y="3530600"/>
            <a:ext cx="1347788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600" b="1" dirty="0"/>
              <a:t>Destructive</a:t>
            </a:r>
          </a:p>
          <a:p>
            <a:pPr algn="ctr"/>
            <a:r>
              <a:rPr lang="en-US" altLang="en-US" sz="1600" b="1" dirty="0"/>
              <a:t>Interference</a:t>
            </a:r>
          </a:p>
        </p:txBody>
      </p:sp>
      <p:sp>
        <p:nvSpPr>
          <p:cNvPr id="54308" name="Freeform 36"/>
          <p:cNvSpPr>
            <a:spLocks/>
          </p:cNvSpPr>
          <p:nvPr/>
        </p:nvSpPr>
        <p:spPr bwMode="auto">
          <a:xfrm rot="2066328">
            <a:off x="5341938" y="3554413"/>
            <a:ext cx="1008062" cy="628650"/>
          </a:xfrm>
          <a:custGeom>
            <a:avLst/>
            <a:gdLst>
              <a:gd name="T0" fmla="*/ 0 w 627"/>
              <a:gd name="T1" fmla="*/ 381000 h 396"/>
              <a:gd name="T2" fmla="*/ 884265 w 627"/>
              <a:gd name="T3" fmla="*/ 41275 h 396"/>
              <a:gd name="T4" fmla="*/ 739567 w 627"/>
              <a:gd name="T5" fmla="*/ 628650 h 396"/>
              <a:gd name="T6" fmla="*/ 0 60000 65536"/>
              <a:gd name="T7" fmla="*/ 0 60000 65536"/>
              <a:gd name="T8" fmla="*/ 0 60000 65536"/>
              <a:gd name="T9" fmla="*/ 0 w 627"/>
              <a:gd name="T10" fmla="*/ 0 h 396"/>
              <a:gd name="T11" fmla="*/ 627 w 627"/>
              <a:gd name="T12" fmla="*/ 396 h 39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27" h="396">
                <a:moveTo>
                  <a:pt x="0" y="240"/>
                </a:moveTo>
                <a:cubicBezTo>
                  <a:pt x="236" y="120"/>
                  <a:pt x="473" y="0"/>
                  <a:pt x="550" y="26"/>
                </a:cubicBezTo>
                <a:cubicBezTo>
                  <a:pt x="627" y="52"/>
                  <a:pt x="543" y="224"/>
                  <a:pt x="460" y="396"/>
                </a:cubicBezTo>
              </a:path>
            </a:pathLst>
          </a:custGeom>
          <a:noFill/>
          <a:ln w="28575">
            <a:solidFill>
              <a:schemeClr val="tx1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4309" name="Rectangle 37"/>
          <p:cNvSpPr>
            <a:spLocks noChangeArrowheads="1"/>
          </p:cNvSpPr>
          <p:nvPr/>
        </p:nvSpPr>
        <p:spPr bwMode="auto">
          <a:xfrm>
            <a:off x="228600" y="304800"/>
            <a:ext cx="77724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2800" b="1" dirty="0">
                <a:solidFill>
                  <a:srgbClr val="FF0000"/>
                </a:solidFill>
                <a:latin typeface="Tahoma" panose="020B0604030504040204" pitchFamily="34" charset="0"/>
              </a:rPr>
              <a:t>Sweeping Arcs for Three Wavelets</a:t>
            </a:r>
          </a:p>
        </p:txBody>
      </p:sp>
      <p:sp>
        <p:nvSpPr>
          <p:cNvPr id="54310" name="Text Box 38"/>
          <p:cNvSpPr txBox="1">
            <a:spLocks noChangeArrowheads="1"/>
          </p:cNvSpPr>
          <p:nvPr/>
        </p:nvSpPr>
        <p:spPr bwMode="auto">
          <a:xfrm rot="5400000">
            <a:off x="6877844" y="1664494"/>
            <a:ext cx="77628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2000" b="1" dirty="0">
                <a:solidFill>
                  <a:srgbClr val="FF0000"/>
                </a:solidFill>
              </a:rPr>
              <a:t>Time</a:t>
            </a:r>
          </a:p>
        </p:txBody>
      </p:sp>
      <p:sp>
        <p:nvSpPr>
          <p:cNvPr id="54311" name="Line 39"/>
          <p:cNvSpPr>
            <a:spLocks noChangeShapeType="1"/>
          </p:cNvSpPr>
          <p:nvPr/>
        </p:nvSpPr>
        <p:spPr bwMode="auto">
          <a:xfrm>
            <a:off x="7237413" y="2403475"/>
            <a:ext cx="0" cy="15240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4312" name="Text Box 40"/>
          <p:cNvSpPr txBox="1">
            <a:spLocks noChangeArrowheads="1"/>
          </p:cNvSpPr>
          <p:nvPr/>
        </p:nvSpPr>
        <p:spPr bwMode="auto">
          <a:xfrm>
            <a:off x="930275" y="4452938"/>
            <a:ext cx="287813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50838" indent="-350838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231775" indent="-231775"/>
            <a:r>
              <a:rPr lang="en-US" altLang="en-US" sz="1800" dirty="0"/>
              <a:t>We get constructive interference where the true reflector is </a:t>
            </a:r>
            <a:r>
              <a:rPr lang="en-US" altLang="en-US" sz="1800" dirty="0" smtClean="0"/>
              <a:t>located.</a:t>
            </a:r>
            <a:endParaRPr lang="en-US" altLang="en-US" sz="1800" dirty="0"/>
          </a:p>
        </p:txBody>
      </p:sp>
    </p:spTree>
    <p:extLst>
      <p:ext uri="{BB962C8B-B14F-4D97-AF65-F5344CB8AC3E}">
        <p14:creationId xmlns:p14="http://schemas.microsoft.com/office/powerpoint/2010/main" val="34362326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00" name="Rectangle 2"/>
          <p:cNvSpPr>
            <a:spLocks noChangeArrowheads="1"/>
          </p:cNvSpPr>
          <p:nvPr/>
        </p:nvSpPr>
        <p:spPr bwMode="auto">
          <a:xfrm>
            <a:off x="827088" y="1382713"/>
            <a:ext cx="7226300" cy="48879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/>
          </a:p>
        </p:txBody>
      </p:sp>
      <p:sp>
        <p:nvSpPr>
          <p:cNvPr id="55301" name="Line 3"/>
          <p:cNvSpPr>
            <a:spLocks noChangeShapeType="1"/>
          </p:cNvSpPr>
          <p:nvPr/>
        </p:nvSpPr>
        <p:spPr bwMode="auto">
          <a:xfrm>
            <a:off x="1751013" y="2051050"/>
            <a:ext cx="4724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5302" name="Freeform 5"/>
          <p:cNvSpPr>
            <a:spLocks/>
          </p:cNvSpPr>
          <p:nvPr/>
        </p:nvSpPr>
        <p:spPr bwMode="auto">
          <a:xfrm>
            <a:off x="3808413" y="4194175"/>
            <a:ext cx="250825" cy="158750"/>
          </a:xfrm>
          <a:custGeom>
            <a:avLst/>
            <a:gdLst>
              <a:gd name="T0" fmla="*/ 0 w 158"/>
              <a:gd name="T1" fmla="*/ 0 h 100"/>
              <a:gd name="T2" fmla="*/ 250825 w 158"/>
              <a:gd name="T3" fmla="*/ 69850 h 100"/>
              <a:gd name="T4" fmla="*/ 0 w 158"/>
              <a:gd name="T5" fmla="*/ 158750 h 100"/>
              <a:gd name="T6" fmla="*/ 0 w 158"/>
              <a:gd name="T7" fmla="*/ 0 h 100"/>
              <a:gd name="T8" fmla="*/ 0 60000 65536"/>
              <a:gd name="T9" fmla="*/ 0 60000 65536"/>
              <a:gd name="T10" fmla="*/ 0 60000 65536"/>
              <a:gd name="T11" fmla="*/ 0 60000 65536"/>
              <a:gd name="T12" fmla="*/ 0 w 158"/>
              <a:gd name="T13" fmla="*/ 0 h 100"/>
              <a:gd name="T14" fmla="*/ 158 w 158"/>
              <a:gd name="T15" fmla="*/ 100 h 1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58" h="100">
                <a:moveTo>
                  <a:pt x="0" y="0"/>
                </a:moveTo>
                <a:lnTo>
                  <a:pt x="158" y="44"/>
                </a:lnTo>
                <a:lnTo>
                  <a:pt x="0" y="100"/>
                </a:lnTo>
                <a:lnTo>
                  <a:pt x="0" y="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5303" name="Freeform 6"/>
          <p:cNvSpPr>
            <a:spLocks/>
          </p:cNvSpPr>
          <p:nvPr/>
        </p:nvSpPr>
        <p:spPr bwMode="auto">
          <a:xfrm>
            <a:off x="3646488" y="2060575"/>
            <a:ext cx="414337" cy="4057650"/>
          </a:xfrm>
          <a:custGeom>
            <a:avLst/>
            <a:gdLst>
              <a:gd name="T0" fmla="*/ 169862 w 261"/>
              <a:gd name="T1" fmla="*/ 0 h 2556"/>
              <a:gd name="T2" fmla="*/ 171450 w 261"/>
              <a:gd name="T3" fmla="*/ 2128837 h 2556"/>
              <a:gd name="T4" fmla="*/ 414337 w 261"/>
              <a:gd name="T5" fmla="*/ 2200275 h 2556"/>
              <a:gd name="T6" fmla="*/ 0 w 261"/>
              <a:gd name="T7" fmla="*/ 2347912 h 2556"/>
              <a:gd name="T8" fmla="*/ 171450 w 261"/>
              <a:gd name="T9" fmla="*/ 2438400 h 2556"/>
              <a:gd name="T10" fmla="*/ 169862 w 261"/>
              <a:gd name="T11" fmla="*/ 4057650 h 255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61"/>
              <a:gd name="T19" fmla="*/ 0 h 2556"/>
              <a:gd name="T20" fmla="*/ 261 w 261"/>
              <a:gd name="T21" fmla="*/ 2556 h 255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61" h="2556">
                <a:moveTo>
                  <a:pt x="107" y="0"/>
                </a:moveTo>
                <a:lnTo>
                  <a:pt x="108" y="1341"/>
                </a:lnTo>
                <a:lnTo>
                  <a:pt x="261" y="1386"/>
                </a:lnTo>
                <a:lnTo>
                  <a:pt x="0" y="1479"/>
                </a:lnTo>
                <a:lnTo>
                  <a:pt x="108" y="1536"/>
                </a:lnTo>
                <a:lnTo>
                  <a:pt x="107" y="2556"/>
                </a:lnTo>
              </a:path>
            </a:pathLst>
          </a:cu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5304" name="Freeform 8"/>
          <p:cNvSpPr>
            <a:spLocks/>
          </p:cNvSpPr>
          <p:nvPr/>
        </p:nvSpPr>
        <p:spPr bwMode="auto">
          <a:xfrm>
            <a:off x="4087813" y="4030663"/>
            <a:ext cx="250825" cy="158750"/>
          </a:xfrm>
          <a:custGeom>
            <a:avLst/>
            <a:gdLst>
              <a:gd name="T0" fmla="*/ 0 w 158"/>
              <a:gd name="T1" fmla="*/ 0 h 100"/>
              <a:gd name="T2" fmla="*/ 250825 w 158"/>
              <a:gd name="T3" fmla="*/ 69850 h 100"/>
              <a:gd name="T4" fmla="*/ 0 w 158"/>
              <a:gd name="T5" fmla="*/ 158750 h 100"/>
              <a:gd name="T6" fmla="*/ 0 w 158"/>
              <a:gd name="T7" fmla="*/ 0 h 100"/>
              <a:gd name="T8" fmla="*/ 0 60000 65536"/>
              <a:gd name="T9" fmla="*/ 0 60000 65536"/>
              <a:gd name="T10" fmla="*/ 0 60000 65536"/>
              <a:gd name="T11" fmla="*/ 0 60000 65536"/>
              <a:gd name="T12" fmla="*/ 0 w 158"/>
              <a:gd name="T13" fmla="*/ 0 h 100"/>
              <a:gd name="T14" fmla="*/ 158 w 158"/>
              <a:gd name="T15" fmla="*/ 100 h 1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58" h="100">
                <a:moveTo>
                  <a:pt x="0" y="0"/>
                </a:moveTo>
                <a:lnTo>
                  <a:pt x="158" y="44"/>
                </a:lnTo>
                <a:lnTo>
                  <a:pt x="0" y="100"/>
                </a:lnTo>
                <a:lnTo>
                  <a:pt x="0" y="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5305" name="Freeform 9"/>
          <p:cNvSpPr>
            <a:spLocks/>
          </p:cNvSpPr>
          <p:nvPr/>
        </p:nvSpPr>
        <p:spPr bwMode="auto">
          <a:xfrm>
            <a:off x="3925888" y="2060575"/>
            <a:ext cx="414337" cy="4057650"/>
          </a:xfrm>
          <a:custGeom>
            <a:avLst/>
            <a:gdLst>
              <a:gd name="T0" fmla="*/ 166687 w 261"/>
              <a:gd name="T1" fmla="*/ 0 h 2556"/>
              <a:gd name="T2" fmla="*/ 171450 w 261"/>
              <a:gd name="T3" fmla="*/ 1965325 h 2556"/>
              <a:gd name="T4" fmla="*/ 414337 w 261"/>
              <a:gd name="T5" fmla="*/ 2036762 h 2556"/>
              <a:gd name="T6" fmla="*/ 0 w 261"/>
              <a:gd name="T7" fmla="*/ 2184400 h 2556"/>
              <a:gd name="T8" fmla="*/ 171450 w 261"/>
              <a:gd name="T9" fmla="*/ 2274887 h 2556"/>
              <a:gd name="T10" fmla="*/ 166687 w 261"/>
              <a:gd name="T11" fmla="*/ 4057650 h 255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61"/>
              <a:gd name="T19" fmla="*/ 0 h 2556"/>
              <a:gd name="T20" fmla="*/ 261 w 261"/>
              <a:gd name="T21" fmla="*/ 2556 h 255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61" h="2556">
                <a:moveTo>
                  <a:pt x="105" y="0"/>
                </a:moveTo>
                <a:lnTo>
                  <a:pt x="108" y="1238"/>
                </a:lnTo>
                <a:lnTo>
                  <a:pt x="261" y="1283"/>
                </a:lnTo>
                <a:lnTo>
                  <a:pt x="0" y="1376"/>
                </a:lnTo>
                <a:lnTo>
                  <a:pt x="108" y="1433"/>
                </a:lnTo>
                <a:lnTo>
                  <a:pt x="105" y="2556"/>
                </a:lnTo>
              </a:path>
            </a:pathLst>
          </a:cu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5306" name="Freeform 10"/>
          <p:cNvSpPr>
            <a:spLocks/>
          </p:cNvSpPr>
          <p:nvPr/>
        </p:nvSpPr>
        <p:spPr bwMode="auto">
          <a:xfrm>
            <a:off x="4367213" y="3832225"/>
            <a:ext cx="250825" cy="158750"/>
          </a:xfrm>
          <a:custGeom>
            <a:avLst/>
            <a:gdLst>
              <a:gd name="T0" fmla="*/ 0 w 158"/>
              <a:gd name="T1" fmla="*/ 0 h 100"/>
              <a:gd name="T2" fmla="*/ 250825 w 158"/>
              <a:gd name="T3" fmla="*/ 69850 h 100"/>
              <a:gd name="T4" fmla="*/ 0 w 158"/>
              <a:gd name="T5" fmla="*/ 158750 h 100"/>
              <a:gd name="T6" fmla="*/ 0 w 158"/>
              <a:gd name="T7" fmla="*/ 0 h 100"/>
              <a:gd name="T8" fmla="*/ 0 60000 65536"/>
              <a:gd name="T9" fmla="*/ 0 60000 65536"/>
              <a:gd name="T10" fmla="*/ 0 60000 65536"/>
              <a:gd name="T11" fmla="*/ 0 60000 65536"/>
              <a:gd name="T12" fmla="*/ 0 w 158"/>
              <a:gd name="T13" fmla="*/ 0 h 100"/>
              <a:gd name="T14" fmla="*/ 158 w 158"/>
              <a:gd name="T15" fmla="*/ 100 h 1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58" h="100">
                <a:moveTo>
                  <a:pt x="0" y="0"/>
                </a:moveTo>
                <a:lnTo>
                  <a:pt x="158" y="44"/>
                </a:lnTo>
                <a:lnTo>
                  <a:pt x="0" y="100"/>
                </a:lnTo>
                <a:lnTo>
                  <a:pt x="0" y="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5307" name="Freeform 11"/>
          <p:cNvSpPr>
            <a:spLocks/>
          </p:cNvSpPr>
          <p:nvPr/>
        </p:nvSpPr>
        <p:spPr bwMode="auto">
          <a:xfrm>
            <a:off x="4205288" y="2051050"/>
            <a:ext cx="414337" cy="4067175"/>
          </a:xfrm>
          <a:custGeom>
            <a:avLst/>
            <a:gdLst>
              <a:gd name="T0" fmla="*/ 173037 w 261"/>
              <a:gd name="T1" fmla="*/ 0 h 2562"/>
              <a:gd name="T2" fmla="*/ 171450 w 261"/>
              <a:gd name="T3" fmla="*/ 1776413 h 2562"/>
              <a:gd name="T4" fmla="*/ 414337 w 261"/>
              <a:gd name="T5" fmla="*/ 1847850 h 2562"/>
              <a:gd name="T6" fmla="*/ 0 w 261"/>
              <a:gd name="T7" fmla="*/ 1995488 h 2562"/>
              <a:gd name="T8" fmla="*/ 171450 w 261"/>
              <a:gd name="T9" fmla="*/ 2085975 h 2562"/>
              <a:gd name="T10" fmla="*/ 173037 w 261"/>
              <a:gd name="T11" fmla="*/ 4067175 h 256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61"/>
              <a:gd name="T19" fmla="*/ 0 h 2562"/>
              <a:gd name="T20" fmla="*/ 261 w 261"/>
              <a:gd name="T21" fmla="*/ 2562 h 256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61" h="2562">
                <a:moveTo>
                  <a:pt x="109" y="0"/>
                </a:moveTo>
                <a:lnTo>
                  <a:pt x="108" y="1119"/>
                </a:lnTo>
                <a:lnTo>
                  <a:pt x="261" y="1164"/>
                </a:lnTo>
                <a:lnTo>
                  <a:pt x="0" y="1257"/>
                </a:lnTo>
                <a:lnTo>
                  <a:pt x="108" y="1314"/>
                </a:lnTo>
                <a:lnTo>
                  <a:pt x="109" y="2562"/>
                </a:lnTo>
              </a:path>
            </a:pathLst>
          </a:cu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5308" name="Freeform 12"/>
          <p:cNvSpPr>
            <a:spLocks/>
          </p:cNvSpPr>
          <p:nvPr/>
        </p:nvSpPr>
        <p:spPr bwMode="auto">
          <a:xfrm>
            <a:off x="4646613" y="3633788"/>
            <a:ext cx="250825" cy="158750"/>
          </a:xfrm>
          <a:custGeom>
            <a:avLst/>
            <a:gdLst>
              <a:gd name="T0" fmla="*/ 0 w 158"/>
              <a:gd name="T1" fmla="*/ 0 h 100"/>
              <a:gd name="T2" fmla="*/ 250825 w 158"/>
              <a:gd name="T3" fmla="*/ 69850 h 100"/>
              <a:gd name="T4" fmla="*/ 0 w 158"/>
              <a:gd name="T5" fmla="*/ 158750 h 100"/>
              <a:gd name="T6" fmla="*/ 0 w 158"/>
              <a:gd name="T7" fmla="*/ 0 h 100"/>
              <a:gd name="T8" fmla="*/ 0 60000 65536"/>
              <a:gd name="T9" fmla="*/ 0 60000 65536"/>
              <a:gd name="T10" fmla="*/ 0 60000 65536"/>
              <a:gd name="T11" fmla="*/ 0 60000 65536"/>
              <a:gd name="T12" fmla="*/ 0 w 158"/>
              <a:gd name="T13" fmla="*/ 0 h 100"/>
              <a:gd name="T14" fmla="*/ 158 w 158"/>
              <a:gd name="T15" fmla="*/ 100 h 1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58" h="100">
                <a:moveTo>
                  <a:pt x="0" y="0"/>
                </a:moveTo>
                <a:lnTo>
                  <a:pt x="158" y="44"/>
                </a:lnTo>
                <a:lnTo>
                  <a:pt x="0" y="100"/>
                </a:lnTo>
                <a:lnTo>
                  <a:pt x="0" y="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5309" name="Freeform 13"/>
          <p:cNvSpPr>
            <a:spLocks/>
          </p:cNvSpPr>
          <p:nvPr/>
        </p:nvSpPr>
        <p:spPr bwMode="auto">
          <a:xfrm>
            <a:off x="4484688" y="2041525"/>
            <a:ext cx="414337" cy="4086225"/>
          </a:xfrm>
          <a:custGeom>
            <a:avLst/>
            <a:gdLst>
              <a:gd name="T0" fmla="*/ 169862 w 261"/>
              <a:gd name="T1" fmla="*/ 0 h 2574"/>
              <a:gd name="T2" fmla="*/ 171450 w 261"/>
              <a:gd name="T3" fmla="*/ 1587500 h 2574"/>
              <a:gd name="T4" fmla="*/ 414337 w 261"/>
              <a:gd name="T5" fmla="*/ 1658938 h 2574"/>
              <a:gd name="T6" fmla="*/ 0 w 261"/>
              <a:gd name="T7" fmla="*/ 1806575 h 2574"/>
              <a:gd name="T8" fmla="*/ 171450 w 261"/>
              <a:gd name="T9" fmla="*/ 1897063 h 2574"/>
              <a:gd name="T10" fmla="*/ 169862 w 261"/>
              <a:gd name="T11" fmla="*/ 4086225 h 25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61"/>
              <a:gd name="T19" fmla="*/ 0 h 2574"/>
              <a:gd name="T20" fmla="*/ 261 w 261"/>
              <a:gd name="T21" fmla="*/ 2574 h 25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61" h="2574">
                <a:moveTo>
                  <a:pt x="107" y="0"/>
                </a:moveTo>
                <a:lnTo>
                  <a:pt x="108" y="1000"/>
                </a:lnTo>
                <a:lnTo>
                  <a:pt x="261" y="1045"/>
                </a:lnTo>
                <a:lnTo>
                  <a:pt x="0" y="1138"/>
                </a:lnTo>
                <a:lnTo>
                  <a:pt x="108" y="1195"/>
                </a:lnTo>
                <a:lnTo>
                  <a:pt x="107" y="2574"/>
                </a:lnTo>
              </a:path>
            </a:pathLst>
          </a:cu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5310" name="Freeform 14"/>
          <p:cNvSpPr>
            <a:spLocks/>
          </p:cNvSpPr>
          <p:nvPr/>
        </p:nvSpPr>
        <p:spPr bwMode="auto">
          <a:xfrm>
            <a:off x="4926013" y="3452813"/>
            <a:ext cx="250825" cy="158750"/>
          </a:xfrm>
          <a:custGeom>
            <a:avLst/>
            <a:gdLst>
              <a:gd name="T0" fmla="*/ 0 w 158"/>
              <a:gd name="T1" fmla="*/ 0 h 100"/>
              <a:gd name="T2" fmla="*/ 250825 w 158"/>
              <a:gd name="T3" fmla="*/ 69850 h 100"/>
              <a:gd name="T4" fmla="*/ 0 w 158"/>
              <a:gd name="T5" fmla="*/ 158750 h 100"/>
              <a:gd name="T6" fmla="*/ 0 w 158"/>
              <a:gd name="T7" fmla="*/ 0 h 100"/>
              <a:gd name="T8" fmla="*/ 0 60000 65536"/>
              <a:gd name="T9" fmla="*/ 0 60000 65536"/>
              <a:gd name="T10" fmla="*/ 0 60000 65536"/>
              <a:gd name="T11" fmla="*/ 0 60000 65536"/>
              <a:gd name="T12" fmla="*/ 0 w 158"/>
              <a:gd name="T13" fmla="*/ 0 h 100"/>
              <a:gd name="T14" fmla="*/ 158 w 158"/>
              <a:gd name="T15" fmla="*/ 100 h 1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58" h="100">
                <a:moveTo>
                  <a:pt x="0" y="0"/>
                </a:moveTo>
                <a:lnTo>
                  <a:pt x="158" y="44"/>
                </a:lnTo>
                <a:lnTo>
                  <a:pt x="0" y="100"/>
                </a:lnTo>
                <a:lnTo>
                  <a:pt x="0" y="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5311" name="Freeform 15"/>
          <p:cNvSpPr>
            <a:spLocks/>
          </p:cNvSpPr>
          <p:nvPr/>
        </p:nvSpPr>
        <p:spPr bwMode="auto">
          <a:xfrm>
            <a:off x="4764088" y="2051050"/>
            <a:ext cx="414337" cy="4057650"/>
          </a:xfrm>
          <a:custGeom>
            <a:avLst/>
            <a:gdLst>
              <a:gd name="T0" fmla="*/ 166687 w 261"/>
              <a:gd name="T1" fmla="*/ 0 h 2556"/>
              <a:gd name="T2" fmla="*/ 171450 w 261"/>
              <a:gd name="T3" fmla="*/ 1397000 h 2556"/>
              <a:gd name="T4" fmla="*/ 414337 w 261"/>
              <a:gd name="T5" fmla="*/ 1468437 h 2556"/>
              <a:gd name="T6" fmla="*/ 0 w 261"/>
              <a:gd name="T7" fmla="*/ 1616075 h 2556"/>
              <a:gd name="T8" fmla="*/ 171450 w 261"/>
              <a:gd name="T9" fmla="*/ 1706563 h 2556"/>
              <a:gd name="T10" fmla="*/ 166687 w 261"/>
              <a:gd name="T11" fmla="*/ 4057650 h 255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61"/>
              <a:gd name="T19" fmla="*/ 0 h 2556"/>
              <a:gd name="T20" fmla="*/ 261 w 261"/>
              <a:gd name="T21" fmla="*/ 2556 h 255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61" h="2556">
                <a:moveTo>
                  <a:pt x="105" y="0"/>
                </a:moveTo>
                <a:lnTo>
                  <a:pt x="108" y="880"/>
                </a:lnTo>
                <a:lnTo>
                  <a:pt x="261" y="925"/>
                </a:lnTo>
                <a:lnTo>
                  <a:pt x="0" y="1018"/>
                </a:lnTo>
                <a:lnTo>
                  <a:pt x="108" y="1075"/>
                </a:lnTo>
                <a:lnTo>
                  <a:pt x="105" y="2556"/>
                </a:lnTo>
              </a:path>
            </a:pathLst>
          </a:cu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5312" name="Freeform 16"/>
          <p:cNvSpPr>
            <a:spLocks/>
          </p:cNvSpPr>
          <p:nvPr/>
        </p:nvSpPr>
        <p:spPr bwMode="auto">
          <a:xfrm>
            <a:off x="5205413" y="3289300"/>
            <a:ext cx="250825" cy="158750"/>
          </a:xfrm>
          <a:custGeom>
            <a:avLst/>
            <a:gdLst>
              <a:gd name="T0" fmla="*/ 0 w 158"/>
              <a:gd name="T1" fmla="*/ 0 h 100"/>
              <a:gd name="T2" fmla="*/ 250825 w 158"/>
              <a:gd name="T3" fmla="*/ 69850 h 100"/>
              <a:gd name="T4" fmla="*/ 0 w 158"/>
              <a:gd name="T5" fmla="*/ 158750 h 100"/>
              <a:gd name="T6" fmla="*/ 0 w 158"/>
              <a:gd name="T7" fmla="*/ 0 h 100"/>
              <a:gd name="T8" fmla="*/ 0 60000 65536"/>
              <a:gd name="T9" fmla="*/ 0 60000 65536"/>
              <a:gd name="T10" fmla="*/ 0 60000 65536"/>
              <a:gd name="T11" fmla="*/ 0 60000 65536"/>
              <a:gd name="T12" fmla="*/ 0 w 158"/>
              <a:gd name="T13" fmla="*/ 0 h 100"/>
              <a:gd name="T14" fmla="*/ 158 w 158"/>
              <a:gd name="T15" fmla="*/ 100 h 1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58" h="100">
                <a:moveTo>
                  <a:pt x="0" y="0"/>
                </a:moveTo>
                <a:lnTo>
                  <a:pt x="158" y="44"/>
                </a:lnTo>
                <a:lnTo>
                  <a:pt x="0" y="100"/>
                </a:lnTo>
                <a:lnTo>
                  <a:pt x="0" y="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5313" name="Freeform 17"/>
          <p:cNvSpPr>
            <a:spLocks/>
          </p:cNvSpPr>
          <p:nvPr/>
        </p:nvSpPr>
        <p:spPr bwMode="auto">
          <a:xfrm>
            <a:off x="5043488" y="2032000"/>
            <a:ext cx="414337" cy="4067175"/>
          </a:xfrm>
          <a:custGeom>
            <a:avLst/>
            <a:gdLst>
              <a:gd name="T0" fmla="*/ 173037 w 261"/>
              <a:gd name="T1" fmla="*/ 0 h 2562"/>
              <a:gd name="T2" fmla="*/ 171450 w 261"/>
              <a:gd name="T3" fmla="*/ 1252537 h 2562"/>
              <a:gd name="T4" fmla="*/ 414337 w 261"/>
              <a:gd name="T5" fmla="*/ 1323975 h 2562"/>
              <a:gd name="T6" fmla="*/ 0 w 261"/>
              <a:gd name="T7" fmla="*/ 1471612 h 2562"/>
              <a:gd name="T8" fmla="*/ 171450 w 261"/>
              <a:gd name="T9" fmla="*/ 1562100 h 2562"/>
              <a:gd name="T10" fmla="*/ 173037 w 261"/>
              <a:gd name="T11" fmla="*/ 4067175 h 256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61"/>
              <a:gd name="T19" fmla="*/ 0 h 2562"/>
              <a:gd name="T20" fmla="*/ 261 w 261"/>
              <a:gd name="T21" fmla="*/ 2562 h 256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61" h="2562">
                <a:moveTo>
                  <a:pt x="109" y="0"/>
                </a:moveTo>
                <a:lnTo>
                  <a:pt x="108" y="789"/>
                </a:lnTo>
                <a:lnTo>
                  <a:pt x="261" y="834"/>
                </a:lnTo>
                <a:lnTo>
                  <a:pt x="0" y="927"/>
                </a:lnTo>
                <a:lnTo>
                  <a:pt x="108" y="984"/>
                </a:lnTo>
                <a:lnTo>
                  <a:pt x="109" y="2562"/>
                </a:lnTo>
              </a:path>
            </a:pathLst>
          </a:cu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5314" name="Freeform 18"/>
          <p:cNvSpPr>
            <a:spLocks/>
          </p:cNvSpPr>
          <p:nvPr/>
        </p:nvSpPr>
        <p:spPr bwMode="auto">
          <a:xfrm>
            <a:off x="5484813" y="3125788"/>
            <a:ext cx="250825" cy="158750"/>
          </a:xfrm>
          <a:custGeom>
            <a:avLst/>
            <a:gdLst>
              <a:gd name="T0" fmla="*/ 0 w 158"/>
              <a:gd name="T1" fmla="*/ 0 h 100"/>
              <a:gd name="T2" fmla="*/ 250825 w 158"/>
              <a:gd name="T3" fmla="*/ 69850 h 100"/>
              <a:gd name="T4" fmla="*/ 0 w 158"/>
              <a:gd name="T5" fmla="*/ 158750 h 100"/>
              <a:gd name="T6" fmla="*/ 0 w 158"/>
              <a:gd name="T7" fmla="*/ 0 h 100"/>
              <a:gd name="T8" fmla="*/ 0 60000 65536"/>
              <a:gd name="T9" fmla="*/ 0 60000 65536"/>
              <a:gd name="T10" fmla="*/ 0 60000 65536"/>
              <a:gd name="T11" fmla="*/ 0 60000 65536"/>
              <a:gd name="T12" fmla="*/ 0 w 158"/>
              <a:gd name="T13" fmla="*/ 0 h 100"/>
              <a:gd name="T14" fmla="*/ 158 w 158"/>
              <a:gd name="T15" fmla="*/ 100 h 1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58" h="100">
                <a:moveTo>
                  <a:pt x="0" y="0"/>
                </a:moveTo>
                <a:lnTo>
                  <a:pt x="158" y="44"/>
                </a:lnTo>
                <a:lnTo>
                  <a:pt x="0" y="100"/>
                </a:lnTo>
                <a:lnTo>
                  <a:pt x="0" y="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5315" name="Freeform 19"/>
          <p:cNvSpPr>
            <a:spLocks/>
          </p:cNvSpPr>
          <p:nvPr/>
        </p:nvSpPr>
        <p:spPr bwMode="auto">
          <a:xfrm>
            <a:off x="5322888" y="2032000"/>
            <a:ext cx="414337" cy="4086225"/>
          </a:xfrm>
          <a:custGeom>
            <a:avLst/>
            <a:gdLst>
              <a:gd name="T0" fmla="*/ 169862 w 261"/>
              <a:gd name="T1" fmla="*/ 0 h 2574"/>
              <a:gd name="T2" fmla="*/ 171450 w 261"/>
              <a:gd name="T3" fmla="*/ 1089025 h 2574"/>
              <a:gd name="T4" fmla="*/ 414337 w 261"/>
              <a:gd name="T5" fmla="*/ 1160462 h 2574"/>
              <a:gd name="T6" fmla="*/ 0 w 261"/>
              <a:gd name="T7" fmla="*/ 1308100 h 2574"/>
              <a:gd name="T8" fmla="*/ 171450 w 261"/>
              <a:gd name="T9" fmla="*/ 1398587 h 2574"/>
              <a:gd name="T10" fmla="*/ 169862 w 261"/>
              <a:gd name="T11" fmla="*/ 4086225 h 25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61"/>
              <a:gd name="T19" fmla="*/ 0 h 2574"/>
              <a:gd name="T20" fmla="*/ 261 w 261"/>
              <a:gd name="T21" fmla="*/ 2574 h 25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61" h="2574">
                <a:moveTo>
                  <a:pt x="107" y="0"/>
                </a:moveTo>
                <a:lnTo>
                  <a:pt x="108" y="686"/>
                </a:lnTo>
                <a:lnTo>
                  <a:pt x="261" y="731"/>
                </a:lnTo>
                <a:lnTo>
                  <a:pt x="0" y="824"/>
                </a:lnTo>
                <a:lnTo>
                  <a:pt x="108" y="881"/>
                </a:lnTo>
                <a:lnTo>
                  <a:pt x="107" y="2574"/>
                </a:lnTo>
              </a:path>
            </a:pathLst>
          </a:cu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5316" name="Freeform 20"/>
          <p:cNvSpPr>
            <a:spLocks/>
          </p:cNvSpPr>
          <p:nvPr/>
        </p:nvSpPr>
        <p:spPr bwMode="auto">
          <a:xfrm>
            <a:off x="3511550" y="4364038"/>
            <a:ext cx="250825" cy="158750"/>
          </a:xfrm>
          <a:custGeom>
            <a:avLst/>
            <a:gdLst>
              <a:gd name="T0" fmla="*/ 0 w 158"/>
              <a:gd name="T1" fmla="*/ 0 h 100"/>
              <a:gd name="T2" fmla="*/ 250825 w 158"/>
              <a:gd name="T3" fmla="*/ 69850 h 100"/>
              <a:gd name="T4" fmla="*/ 0 w 158"/>
              <a:gd name="T5" fmla="*/ 158750 h 100"/>
              <a:gd name="T6" fmla="*/ 0 w 158"/>
              <a:gd name="T7" fmla="*/ 0 h 100"/>
              <a:gd name="T8" fmla="*/ 0 60000 65536"/>
              <a:gd name="T9" fmla="*/ 0 60000 65536"/>
              <a:gd name="T10" fmla="*/ 0 60000 65536"/>
              <a:gd name="T11" fmla="*/ 0 60000 65536"/>
              <a:gd name="T12" fmla="*/ 0 w 158"/>
              <a:gd name="T13" fmla="*/ 0 h 100"/>
              <a:gd name="T14" fmla="*/ 158 w 158"/>
              <a:gd name="T15" fmla="*/ 100 h 1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58" h="100">
                <a:moveTo>
                  <a:pt x="0" y="0"/>
                </a:moveTo>
                <a:lnTo>
                  <a:pt x="158" y="44"/>
                </a:lnTo>
                <a:lnTo>
                  <a:pt x="0" y="100"/>
                </a:lnTo>
                <a:lnTo>
                  <a:pt x="0" y="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5317" name="Freeform 21"/>
          <p:cNvSpPr>
            <a:spLocks/>
          </p:cNvSpPr>
          <p:nvPr/>
        </p:nvSpPr>
        <p:spPr bwMode="auto">
          <a:xfrm>
            <a:off x="3349625" y="2060575"/>
            <a:ext cx="414338" cy="4067175"/>
          </a:xfrm>
          <a:custGeom>
            <a:avLst/>
            <a:gdLst>
              <a:gd name="T0" fmla="*/ 171450 w 261"/>
              <a:gd name="T1" fmla="*/ 0 h 2562"/>
              <a:gd name="T2" fmla="*/ 171450 w 261"/>
              <a:gd name="T3" fmla="*/ 2298700 h 2562"/>
              <a:gd name="T4" fmla="*/ 414338 w 261"/>
              <a:gd name="T5" fmla="*/ 2370137 h 2562"/>
              <a:gd name="T6" fmla="*/ 0 w 261"/>
              <a:gd name="T7" fmla="*/ 2517775 h 2562"/>
              <a:gd name="T8" fmla="*/ 171450 w 261"/>
              <a:gd name="T9" fmla="*/ 2608262 h 2562"/>
              <a:gd name="T10" fmla="*/ 171450 w 261"/>
              <a:gd name="T11" fmla="*/ 4067175 h 256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61"/>
              <a:gd name="T19" fmla="*/ 0 h 2562"/>
              <a:gd name="T20" fmla="*/ 261 w 261"/>
              <a:gd name="T21" fmla="*/ 2562 h 256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61" h="2562">
                <a:moveTo>
                  <a:pt x="108" y="0"/>
                </a:moveTo>
                <a:lnTo>
                  <a:pt x="108" y="1448"/>
                </a:lnTo>
                <a:lnTo>
                  <a:pt x="261" y="1493"/>
                </a:lnTo>
                <a:lnTo>
                  <a:pt x="0" y="1586"/>
                </a:lnTo>
                <a:lnTo>
                  <a:pt x="108" y="1643"/>
                </a:lnTo>
                <a:lnTo>
                  <a:pt x="108" y="2562"/>
                </a:lnTo>
              </a:path>
            </a:pathLst>
          </a:cu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5318" name="Freeform 22"/>
          <p:cNvSpPr>
            <a:spLocks/>
          </p:cNvSpPr>
          <p:nvPr/>
        </p:nvSpPr>
        <p:spPr bwMode="auto">
          <a:xfrm>
            <a:off x="3214688" y="4551363"/>
            <a:ext cx="250825" cy="158750"/>
          </a:xfrm>
          <a:custGeom>
            <a:avLst/>
            <a:gdLst>
              <a:gd name="T0" fmla="*/ 0 w 158"/>
              <a:gd name="T1" fmla="*/ 0 h 100"/>
              <a:gd name="T2" fmla="*/ 250825 w 158"/>
              <a:gd name="T3" fmla="*/ 69850 h 100"/>
              <a:gd name="T4" fmla="*/ 0 w 158"/>
              <a:gd name="T5" fmla="*/ 158750 h 100"/>
              <a:gd name="T6" fmla="*/ 0 w 158"/>
              <a:gd name="T7" fmla="*/ 0 h 100"/>
              <a:gd name="T8" fmla="*/ 0 60000 65536"/>
              <a:gd name="T9" fmla="*/ 0 60000 65536"/>
              <a:gd name="T10" fmla="*/ 0 60000 65536"/>
              <a:gd name="T11" fmla="*/ 0 60000 65536"/>
              <a:gd name="T12" fmla="*/ 0 w 158"/>
              <a:gd name="T13" fmla="*/ 0 h 100"/>
              <a:gd name="T14" fmla="*/ 158 w 158"/>
              <a:gd name="T15" fmla="*/ 100 h 1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58" h="100">
                <a:moveTo>
                  <a:pt x="0" y="0"/>
                </a:moveTo>
                <a:lnTo>
                  <a:pt x="158" y="44"/>
                </a:lnTo>
                <a:lnTo>
                  <a:pt x="0" y="100"/>
                </a:lnTo>
                <a:lnTo>
                  <a:pt x="0" y="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5319" name="Freeform 23"/>
          <p:cNvSpPr>
            <a:spLocks/>
          </p:cNvSpPr>
          <p:nvPr/>
        </p:nvSpPr>
        <p:spPr bwMode="auto">
          <a:xfrm>
            <a:off x="3052763" y="2070100"/>
            <a:ext cx="414337" cy="4029075"/>
          </a:xfrm>
          <a:custGeom>
            <a:avLst/>
            <a:gdLst>
              <a:gd name="T0" fmla="*/ 173037 w 261"/>
              <a:gd name="T1" fmla="*/ 0 h 2538"/>
              <a:gd name="T2" fmla="*/ 171450 w 261"/>
              <a:gd name="T3" fmla="*/ 2476500 h 2538"/>
              <a:gd name="T4" fmla="*/ 414337 w 261"/>
              <a:gd name="T5" fmla="*/ 2547937 h 2538"/>
              <a:gd name="T6" fmla="*/ 0 w 261"/>
              <a:gd name="T7" fmla="*/ 2695575 h 2538"/>
              <a:gd name="T8" fmla="*/ 171450 w 261"/>
              <a:gd name="T9" fmla="*/ 2786062 h 2538"/>
              <a:gd name="T10" fmla="*/ 173037 w 261"/>
              <a:gd name="T11" fmla="*/ 4029075 h 25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61"/>
              <a:gd name="T19" fmla="*/ 0 h 2538"/>
              <a:gd name="T20" fmla="*/ 261 w 261"/>
              <a:gd name="T21" fmla="*/ 2538 h 253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61" h="2538">
                <a:moveTo>
                  <a:pt x="109" y="0"/>
                </a:moveTo>
                <a:lnTo>
                  <a:pt x="108" y="1560"/>
                </a:lnTo>
                <a:lnTo>
                  <a:pt x="261" y="1605"/>
                </a:lnTo>
                <a:lnTo>
                  <a:pt x="0" y="1698"/>
                </a:lnTo>
                <a:lnTo>
                  <a:pt x="108" y="1755"/>
                </a:lnTo>
                <a:lnTo>
                  <a:pt x="109" y="2538"/>
                </a:lnTo>
              </a:path>
            </a:pathLst>
          </a:cu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5320" name="Freeform 24"/>
          <p:cNvSpPr>
            <a:spLocks/>
          </p:cNvSpPr>
          <p:nvPr/>
        </p:nvSpPr>
        <p:spPr bwMode="auto">
          <a:xfrm>
            <a:off x="2917825" y="4738688"/>
            <a:ext cx="250825" cy="158750"/>
          </a:xfrm>
          <a:custGeom>
            <a:avLst/>
            <a:gdLst>
              <a:gd name="T0" fmla="*/ 0 w 158"/>
              <a:gd name="T1" fmla="*/ 0 h 100"/>
              <a:gd name="T2" fmla="*/ 250825 w 158"/>
              <a:gd name="T3" fmla="*/ 69850 h 100"/>
              <a:gd name="T4" fmla="*/ 0 w 158"/>
              <a:gd name="T5" fmla="*/ 158750 h 100"/>
              <a:gd name="T6" fmla="*/ 0 w 158"/>
              <a:gd name="T7" fmla="*/ 0 h 100"/>
              <a:gd name="T8" fmla="*/ 0 60000 65536"/>
              <a:gd name="T9" fmla="*/ 0 60000 65536"/>
              <a:gd name="T10" fmla="*/ 0 60000 65536"/>
              <a:gd name="T11" fmla="*/ 0 60000 65536"/>
              <a:gd name="T12" fmla="*/ 0 w 158"/>
              <a:gd name="T13" fmla="*/ 0 h 100"/>
              <a:gd name="T14" fmla="*/ 158 w 158"/>
              <a:gd name="T15" fmla="*/ 100 h 1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58" h="100">
                <a:moveTo>
                  <a:pt x="0" y="0"/>
                </a:moveTo>
                <a:lnTo>
                  <a:pt x="158" y="44"/>
                </a:lnTo>
                <a:lnTo>
                  <a:pt x="0" y="100"/>
                </a:lnTo>
                <a:lnTo>
                  <a:pt x="0" y="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5321" name="Freeform 25"/>
          <p:cNvSpPr>
            <a:spLocks/>
          </p:cNvSpPr>
          <p:nvPr/>
        </p:nvSpPr>
        <p:spPr bwMode="auto">
          <a:xfrm>
            <a:off x="2755900" y="2060575"/>
            <a:ext cx="414338" cy="4067175"/>
          </a:xfrm>
          <a:custGeom>
            <a:avLst/>
            <a:gdLst>
              <a:gd name="T0" fmla="*/ 174625 w 261"/>
              <a:gd name="T1" fmla="*/ 0 h 2562"/>
              <a:gd name="T2" fmla="*/ 171450 w 261"/>
              <a:gd name="T3" fmla="*/ 2673350 h 2562"/>
              <a:gd name="T4" fmla="*/ 414338 w 261"/>
              <a:gd name="T5" fmla="*/ 2744787 h 2562"/>
              <a:gd name="T6" fmla="*/ 0 w 261"/>
              <a:gd name="T7" fmla="*/ 2892425 h 2562"/>
              <a:gd name="T8" fmla="*/ 171450 w 261"/>
              <a:gd name="T9" fmla="*/ 2982912 h 2562"/>
              <a:gd name="T10" fmla="*/ 174625 w 261"/>
              <a:gd name="T11" fmla="*/ 4067175 h 256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61"/>
              <a:gd name="T19" fmla="*/ 0 h 2562"/>
              <a:gd name="T20" fmla="*/ 261 w 261"/>
              <a:gd name="T21" fmla="*/ 2562 h 256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61" h="2562">
                <a:moveTo>
                  <a:pt x="110" y="0"/>
                </a:moveTo>
                <a:lnTo>
                  <a:pt x="108" y="1684"/>
                </a:lnTo>
                <a:lnTo>
                  <a:pt x="261" y="1729"/>
                </a:lnTo>
                <a:lnTo>
                  <a:pt x="0" y="1822"/>
                </a:lnTo>
                <a:lnTo>
                  <a:pt x="108" y="1879"/>
                </a:lnTo>
                <a:lnTo>
                  <a:pt x="110" y="2562"/>
                </a:lnTo>
              </a:path>
            </a:pathLst>
          </a:cu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5322" name="Freeform 26"/>
          <p:cNvSpPr>
            <a:spLocks/>
          </p:cNvSpPr>
          <p:nvPr/>
        </p:nvSpPr>
        <p:spPr bwMode="auto">
          <a:xfrm>
            <a:off x="2620963" y="4926013"/>
            <a:ext cx="250825" cy="158750"/>
          </a:xfrm>
          <a:custGeom>
            <a:avLst/>
            <a:gdLst>
              <a:gd name="T0" fmla="*/ 0 w 158"/>
              <a:gd name="T1" fmla="*/ 0 h 100"/>
              <a:gd name="T2" fmla="*/ 250825 w 158"/>
              <a:gd name="T3" fmla="*/ 69850 h 100"/>
              <a:gd name="T4" fmla="*/ 0 w 158"/>
              <a:gd name="T5" fmla="*/ 158750 h 100"/>
              <a:gd name="T6" fmla="*/ 0 w 158"/>
              <a:gd name="T7" fmla="*/ 0 h 100"/>
              <a:gd name="T8" fmla="*/ 0 60000 65536"/>
              <a:gd name="T9" fmla="*/ 0 60000 65536"/>
              <a:gd name="T10" fmla="*/ 0 60000 65536"/>
              <a:gd name="T11" fmla="*/ 0 60000 65536"/>
              <a:gd name="T12" fmla="*/ 0 w 158"/>
              <a:gd name="T13" fmla="*/ 0 h 100"/>
              <a:gd name="T14" fmla="*/ 158 w 158"/>
              <a:gd name="T15" fmla="*/ 100 h 1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58" h="100">
                <a:moveTo>
                  <a:pt x="0" y="0"/>
                </a:moveTo>
                <a:lnTo>
                  <a:pt x="158" y="44"/>
                </a:lnTo>
                <a:lnTo>
                  <a:pt x="0" y="100"/>
                </a:lnTo>
                <a:lnTo>
                  <a:pt x="0" y="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5323" name="Freeform 27"/>
          <p:cNvSpPr>
            <a:spLocks/>
          </p:cNvSpPr>
          <p:nvPr/>
        </p:nvSpPr>
        <p:spPr bwMode="auto">
          <a:xfrm>
            <a:off x="2459038" y="2032000"/>
            <a:ext cx="414337" cy="4105275"/>
          </a:xfrm>
          <a:custGeom>
            <a:avLst/>
            <a:gdLst>
              <a:gd name="T0" fmla="*/ 166687 w 261"/>
              <a:gd name="T1" fmla="*/ 0 h 2586"/>
              <a:gd name="T2" fmla="*/ 171450 w 261"/>
              <a:gd name="T3" fmla="*/ 2889250 h 2586"/>
              <a:gd name="T4" fmla="*/ 414337 w 261"/>
              <a:gd name="T5" fmla="*/ 2960687 h 2586"/>
              <a:gd name="T6" fmla="*/ 0 w 261"/>
              <a:gd name="T7" fmla="*/ 3108325 h 2586"/>
              <a:gd name="T8" fmla="*/ 171450 w 261"/>
              <a:gd name="T9" fmla="*/ 3198812 h 2586"/>
              <a:gd name="T10" fmla="*/ 157162 w 261"/>
              <a:gd name="T11" fmla="*/ 4105275 h 258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61"/>
              <a:gd name="T19" fmla="*/ 0 h 2586"/>
              <a:gd name="T20" fmla="*/ 261 w 261"/>
              <a:gd name="T21" fmla="*/ 2586 h 258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61" h="2586">
                <a:moveTo>
                  <a:pt x="105" y="0"/>
                </a:moveTo>
                <a:lnTo>
                  <a:pt x="108" y="1820"/>
                </a:lnTo>
                <a:lnTo>
                  <a:pt x="261" y="1865"/>
                </a:lnTo>
                <a:lnTo>
                  <a:pt x="0" y="1958"/>
                </a:lnTo>
                <a:lnTo>
                  <a:pt x="108" y="2015"/>
                </a:lnTo>
                <a:lnTo>
                  <a:pt x="99" y="2586"/>
                </a:lnTo>
              </a:path>
            </a:pathLst>
          </a:cu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5324" name="Text Box 28"/>
          <p:cNvSpPr txBox="1">
            <a:spLocks noChangeArrowheads="1"/>
          </p:cNvSpPr>
          <p:nvPr/>
        </p:nvSpPr>
        <p:spPr bwMode="auto">
          <a:xfrm>
            <a:off x="2747963" y="1371600"/>
            <a:ext cx="25860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400" b="1" dirty="0"/>
              <a:t>Migrating the Stacked Image</a:t>
            </a:r>
          </a:p>
        </p:txBody>
      </p:sp>
      <p:sp>
        <p:nvSpPr>
          <p:cNvPr id="55325" name="Freeform 29"/>
          <p:cNvSpPr>
            <a:spLocks/>
          </p:cNvSpPr>
          <p:nvPr/>
        </p:nvSpPr>
        <p:spPr bwMode="auto">
          <a:xfrm>
            <a:off x="1804988" y="2011363"/>
            <a:ext cx="4117975" cy="2171700"/>
          </a:xfrm>
          <a:custGeom>
            <a:avLst/>
            <a:gdLst>
              <a:gd name="T0" fmla="*/ 0 w 1956"/>
              <a:gd name="T1" fmla="*/ 0 h 943"/>
              <a:gd name="T2" fmla="*/ 82107 w 1956"/>
              <a:gd name="T3" fmla="*/ 621802 h 943"/>
              <a:gd name="T4" fmla="*/ 353691 w 1956"/>
              <a:gd name="T5" fmla="*/ 1195241 h 943"/>
              <a:gd name="T6" fmla="*/ 656855 w 1956"/>
              <a:gd name="T7" fmla="*/ 1575231 h 943"/>
              <a:gd name="T8" fmla="*/ 1162128 w 1956"/>
              <a:gd name="T9" fmla="*/ 1941403 h 943"/>
              <a:gd name="T10" fmla="*/ 1800035 w 1956"/>
              <a:gd name="T11" fmla="*/ 2141761 h 943"/>
              <a:gd name="T12" fmla="*/ 2437943 w 1956"/>
              <a:gd name="T13" fmla="*/ 2127944 h 943"/>
              <a:gd name="T14" fmla="*/ 2892688 w 1956"/>
              <a:gd name="T15" fmla="*/ 1982857 h 943"/>
              <a:gd name="T16" fmla="*/ 3334802 w 1956"/>
              <a:gd name="T17" fmla="*/ 1711106 h 943"/>
              <a:gd name="T18" fmla="*/ 3764284 w 1956"/>
              <a:gd name="T19" fmla="*/ 1232089 h 943"/>
              <a:gd name="T20" fmla="*/ 4000078 w 1956"/>
              <a:gd name="T21" fmla="*/ 771495 h 943"/>
              <a:gd name="T22" fmla="*/ 4099027 w 1956"/>
              <a:gd name="T23" fmla="*/ 345445 h 943"/>
              <a:gd name="T24" fmla="*/ 4117975 w 1956"/>
              <a:gd name="T25" fmla="*/ 6909 h 943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956"/>
              <a:gd name="T40" fmla="*/ 0 h 943"/>
              <a:gd name="T41" fmla="*/ 1956 w 1956"/>
              <a:gd name="T42" fmla="*/ 943 h 943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956" h="943">
                <a:moveTo>
                  <a:pt x="0" y="0"/>
                </a:moveTo>
                <a:cubicBezTo>
                  <a:pt x="6" y="45"/>
                  <a:pt x="11" y="183"/>
                  <a:pt x="39" y="270"/>
                </a:cubicBezTo>
                <a:cubicBezTo>
                  <a:pt x="67" y="357"/>
                  <a:pt x="122" y="450"/>
                  <a:pt x="168" y="519"/>
                </a:cubicBezTo>
                <a:cubicBezTo>
                  <a:pt x="214" y="588"/>
                  <a:pt x="248" y="630"/>
                  <a:pt x="312" y="684"/>
                </a:cubicBezTo>
                <a:cubicBezTo>
                  <a:pt x="376" y="738"/>
                  <a:pt x="462" y="802"/>
                  <a:pt x="552" y="843"/>
                </a:cubicBezTo>
                <a:cubicBezTo>
                  <a:pt x="642" y="884"/>
                  <a:pt x="754" y="917"/>
                  <a:pt x="855" y="930"/>
                </a:cubicBezTo>
                <a:cubicBezTo>
                  <a:pt x="956" y="943"/>
                  <a:pt x="1072" y="935"/>
                  <a:pt x="1158" y="924"/>
                </a:cubicBezTo>
                <a:cubicBezTo>
                  <a:pt x="1244" y="913"/>
                  <a:pt x="1303" y="891"/>
                  <a:pt x="1374" y="861"/>
                </a:cubicBezTo>
                <a:cubicBezTo>
                  <a:pt x="1445" y="831"/>
                  <a:pt x="1515" y="797"/>
                  <a:pt x="1584" y="743"/>
                </a:cubicBezTo>
                <a:cubicBezTo>
                  <a:pt x="1653" y="689"/>
                  <a:pt x="1735" y="603"/>
                  <a:pt x="1788" y="535"/>
                </a:cubicBezTo>
                <a:cubicBezTo>
                  <a:pt x="1841" y="467"/>
                  <a:pt x="1874" y="399"/>
                  <a:pt x="1900" y="335"/>
                </a:cubicBezTo>
                <a:cubicBezTo>
                  <a:pt x="1926" y="271"/>
                  <a:pt x="1938" y="205"/>
                  <a:pt x="1947" y="150"/>
                </a:cubicBezTo>
                <a:cubicBezTo>
                  <a:pt x="1956" y="95"/>
                  <a:pt x="1954" y="34"/>
                  <a:pt x="1956" y="3"/>
                </a:cubicBezTo>
              </a:path>
            </a:pathLst>
          </a:custGeom>
          <a:noFill/>
          <a:ln w="50800">
            <a:solidFill>
              <a:srgbClr val="00008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5326" name="Freeform 30"/>
          <p:cNvSpPr>
            <a:spLocks/>
          </p:cNvSpPr>
          <p:nvPr/>
        </p:nvSpPr>
        <p:spPr bwMode="auto">
          <a:xfrm>
            <a:off x="2262188" y="2047875"/>
            <a:ext cx="3757612" cy="2017713"/>
          </a:xfrm>
          <a:custGeom>
            <a:avLst/>
            <a:gdLst>
              <a:gd name="T0" fmla="*/ 0 w 1956"/>
              <a:gd name="T1" fmla="*/ 0 h 943"/>
              <a:gd name="T2" fmla="*/ 74922 w 1956"/>
              <a:gd name="T3" fmla="*/ 577712 h 943"/>
              <a:gd name="T4" fmla="*/ 322740 w 1956"/>
              <a:gd name="T5" fmla="*/ 1110491 h 943"/>
              <a:gd name="T6" fmla="*/ 599374 w 1956"/>
              <a:gd name="T7" fmla="*/ 1463537 h 943"/>
              <a:gd name="T8" fmla="*/ 1060431 w 1956"/>
              <a:gd name="T9" fmla="*/ 1803746 h 943"/>
              <a:gd name="T10" fmla="*/ 1642515 w 1956"/>
              <a:gd name="T11" fmla="*/ 1989897 h 943"/>
              <a:gd name="T12" fmla="*/ 2224599 w 1956"/>
              <a:gd name="T13" fmla="*/ 1977059 h 943"/>
              <a:gd name="T14" fmla="*/ 2639550 w 1956"/>
              <a:gd name="T15" fmla="*/ 1842260 h 943"/>
              <a:gd name="T16" fmla="*/ 3042974 w 1956"/>
              <a:gd name="T17" fmla="*/ 1589778 h 943"/>
              <a:gd name="T18" fmla="*/ 3434872 w 1956"/>
              <a:gd name="T19" fmla="*/ 1144726 h 943"/>
              <a:gd name="T20" fmla="*/ 3650032 w 1956"/>
              <a:gd name="T21" fmla="*/ 716791 h 943"/>
              <a:gd name="T22" fmla="*/ 3740322 w 1956"/>
              <a:gd name="T23" fmla="*/ 320951 h 943"/>
              <a:gd name="T24" fmla="*/ 3757612 w 1956"/>
              <a:gd name="T25" fmla="*/ 6419 h 943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956"/>
              <a:gd name="T40" fmla="*/ 0 h 943"/>
              <a:gd name="T41" fmla="*/ 1956 w 1956"/>
              <a:gd name="T42" fmla="*/ 943 h 943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956" h="943">
                <a:moveTo>
                  <a:pt x="0" y="0"/>
                </a:moveTo>
                <a:cubicBezTo>
                  <a:pt x="6" y="45"/>
                  <a:pt x="11" y="183"/>
                  <a:pt x="39" y="270"/>
                </a:cubicBezTo>
                <a:cubicBezTo>
                  <a:pt x="67" y="357"/>
                  <a:pt x="122" y="450"/>
                  <a:pt x="168" y="519"/>
                </a:cubicBezTo>
                <a:cubicBezTo>
                  <a:pt x="214" y="588"/>
                  <a:pt x="248" y="630"/>
                  <a:pt x="312" y="684"/>
                </a:cubicBezTo>
                <a:cubicBezTo>
                  <a:pt x="376" y="738"/>
                  <a:pt x="462" y="802"/>
                  <a:pt x="552" y="843"/>
                </a:cubicBezTo>
                <a:cubicBezTo>
                  <a:pt x="642" y="884"/>
                  <a:pt x="754" y="917"/>
                  <a:pt x="855" y="930"/>
                </a:cubicBezTo>
                <a:cubicBezTo>
                  <a:pt x="956" y="943"/>
                  <a:pt x="1072" y="935"/>
                  <a:pt x="1158" y="924"/>
                </a:cubicBezTo>
                <a:cubicBezTo>
                  <a:pt x="1244" y="913"/>
                  <a:pt x="1303" y="891"/>
                  <a:pt x="1374" y="861"/>
                </a:cubicBezTo>
                <a:cubicBezTo>
                  <a:pt x="1445" y="831"/>
                  <a:pt x="1515" y="797"/>
                  <a:pt x="1584" y="743"/>
                </a:cubicBezTo>
                <a:cubicBezTo>
                  <a:pt x="1653" y="689"/>
                  <a:pt x="1735" y="603"/>
                  <a:pt x="1788" y="535"/>
                </a:cubicBezTo>
                <a:cubicBezTo>
                  <a:pt x="1841" y="467"/>
                  <a:pt x="1874" y="399"/>
                  <a:pt x="1900" y="335"/>
                </a:cubicBezTo>
                <a:cubicBezTo>
                  <a:pt x="1926" y="271"/>
                  <a:pt x="1938" y="205"/>
                  <a:pt x="1947" y="150"/>
                </a:cubicBezTo>
                <a:cubicBezTo>
                  <a:pt x="1956" y="95"/>
                  <a:pt x="1954" y="34"/>
                  <a:pt x="1956" y="3"/>
                </a:cubicBezTo>
              </a:path>
            </a:pathLst>
          </a:custGeom>
          <a:noFill/>
          <a:ln w="50800">
            <a:solidFill>
              <a:srgbClr val="00008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5327" name="Freeform 31"/>
          <p:cNvSpPr>
            <a:spLocks/>
          </p:cNvSpPr>
          <p:nvPr/>
        </p:nvSpPr>
        <p:spPr bwMode="auto">
          <a:xfrm>
            <a:off x="2660650" y="2047875"/>
            <a:ext cx="3536950" cy="1801813"/>
          </a:xfrm>
          <a:custGeom>
            <a:avLst/>
            <a:gdLst>
              <a:gd name="T0" fmla="*/ 0 w 1956"/>
              <a:gd name="T1" fmla="*/ 0 h 943"/>
              <a:gd name="T2" fmla="*/ 70522 w 1956"/>
              <a:gd name="T3" fmla="*/ 515896 h 943"/>
              <a:gd name="T4" fmla="*/ 303787 w 1956"/>
              <a:gd name="T5" fmla="*/ 991666 h 943"/>
              <a:gd name="T6" fmla="*/ 564176 w 1956"/>
              <a:gd name="T7" fmla="*/ 1306936 h 943"/>
              <a:gd name="T8" fmla="*/ 998158 w 1956"/>
              <a:gd name="T9" fmla="*/ 1610741 h 943"/>
              <a:gd name="T10" fmla="*/ 1546059 w 1956"/>
              <a:gd name="T11" fmla="*/ 1776974 h 943"/>
              <a:gd name="T12" fmla="*/ 2093962 w 1956"/>
              <a:gd name="T13" fmla="*/ 1765509 h 943"/>
              <a:gd name="T14" fmla="*/ 2484545 w 1956"/>
              <a:gd name="T15" fmla="*/ 1645134 h 943"/>
              <a:gd name="T16" fmla="*/ 2864279 w 1956"/>
              <a:gd name="T17" fmla="*/ 1419668 h 943"/>
              <a:gd name="T18" fmla="*/ 3233163 w 1956"/>
              <a:gd name="T19" fmla="*/ 1022238 h 943"/>
              <a:gd name="T20" fmla="*/ 3435688 w 1956"/>
              <a:gd name="T21" fmla="*/ 640093 h 943"/>
              <a:gd name="T22" fmla="*/ 3520676 w 1956"/>
              <a:gd name="T23" fmla="*/ 286609 h 943"/>
              <a:gd name="T24" fmla="*/ 3536950 w 1956"/>
              <a:gd name="T25" fmla="*/ 5732 h 943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956"/>
              <a:gd name="T40" fmla="*/ 0 h 943"/>
              <a:gd name="T41" fmla="*/ 1956 w 1956"/>
              <a:gd name="T42" fmla="*/ 943 h 943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956" h="943">
                <a:moveTo>
                  <a:pt x="0" y="0"/>
                </a:moveTo>
                <a:cubicBezTo>
                  <a:pt x="6" y="45"/>
                  <a:pt x="11" y="183"/>
                  <a:pt x="39" y="270"/>
                </a:cubicBezTo>
                <a:cubicBezTo>
                  <a:pt x="67" y="357"/>
                  <a:pt x="122" y="450"/>
                  <a:pt x="168" y="519"/>
                </a:cubicBezTo>
                <a:cubicBezTo>
                  <a:pt x="214" y="588"/>
                  <a:pt x="248" y="630"/>
                  <a:pt x="312" y="684"/>
                </a:cubicBezTo>
                <a:cubicBezTo>
                  <a:pt x="376" y="738"/>
                  <a:pt x="462" y="802"/>
                  <a:pt x="552" y="843"/>
                </a:cubicBezTo>
                <a:cubicBezTo>
                  <a:pt x="642" y="884"/>
                  <a:pt x="754" y="917"/>
                  <a:pt x="855" y="930"/>
                </a:cubicBezTo>
                <a:cubicBezTo>
                  <a:pt x="956" y="943"/>
                  <a:pt x="1072" y="935"/>
                  <a:pt x="1158" y="924"/>
                </a:cubicBezTo>
                <a:cubicBezTo>
                  <a:pt x="1244" y="913"/>
                  <a:pt x="1303" y="891"/>
                  <a:pt x="1374" y="861"/>
                </a:cubicBezTo>
                <a:cubicBezTo>
                  <a:pt x="1445" y="831"/>
                  <a:pt x="1515" y="797"/>
                  <a:pt x="1584" y="743"/>
                </a:cubicBezTo>
                <a:cubicBezTo>
                  <a:pt x="1653" y="689"/>
                  <a:pt x="1735" y="603"/>
                  <a:pt x="1788" y="535"/>
                </a:cubicBezTo>
                <a:cubicBezTo>
                  <a:pt x="1841" y="467"/>
                  <a:pt x="1874" y="399"/>
                  <a:pt x="1900" y="335"/>
                </a:cubicBezTo>
                <a:cubicBezTo>
                  <a:pt x="1926" y="271"/>
                  <a:pt x="1938" y="205"/>
                  <a:pt x="1947" y="150"/>
                </a:cubicBezTo>
                <a:cubicBezTo>
                  <a:pt x="1956" y="95"/>
                  <a:pt x="1954" y="34"/>
                  <a:pt x="1956" y="3"/>
                </a:cubicBezTo>
              </a:path>
            </a:pathLst>
          </a:custGeom>
          <a:noFill/>
          <a:ln w="50800">
            <a:solidFill>
              <a:srgbClr val="00008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5328" name="Freeform 32"/>
          <p:cNvSpPr>
            <a:spLocks/>
          </p:cNvSpPr>
          <p:nvPr/>
        </p:nvSpPr>
        <p:spPr bwMode="auto">
          <a:xfrm>
            <a:off x="3001963" y="2060575"/>
            <a:ext cx="3373437" cy="1566863"/>
          </a:xfrm>
          <a:custGeom>
            <a:avLst/>
            <a:gdLst>
              <a:gd name="T0" fmla="*/ 0 w 1956"/>
              <a:gd name="T1" fmla="*/ 0 h 943"/>
              <a:gd name="T2" fmla="*/ 67262 w 1956"/>
              <a:gd name="T3" fmla="*/ 448625 h 943"/>
              <a:gd name="T4" fmla="*/ 289743 w 1956"/>
              <a:gd name="T5" fmla="*/ 862356 h 943"/>
              <a:gd name="T6" fmla="*/ 538094 w 1956"/>
              <a:gd name="T7" fmla="*/ 1136516 h 943"/>
              <a:gd name="T8" fmla="*/ 952013 w 1956"/>
              <a:gd name="T9" fmla="*/ 1400706 h 943"/>
              <a:gd name="T10" fmla="*/ 1474585 w 1956"/>
              <a:gd name="T11" fmla="*/ 1545263 h 943"/>
              <a:gd name="T12" fmla="*/ 1997158 w 1956"/>
              <a:gd name="T13" fmla="*/ 1535293 h 943"/>
              <a:gd name="T14" fmla="*/ 2369685 w 1956"/>
              <a:gd name="T15" fmla="*/ 1430614 h 943"/>
              <a:gd name="T16" fmla="*/ 2731863 w 1956"/>
              <a:gd name="T17" fmla="*/ 1234549 h 943"/>
              <a:gd name="T18" fmla="*/ 3083694 w 1956"/>
              <a:gd name="T19" fmla="*/ 888942 h 943"/>
              <a:gd name="T20" fmla="*/ 3276856 w 1956"/>
              <a:gd name="T21" fmla="*/ 556627 h 943"/>
              <a:gd name="T22" fmla="*/ 3357915 w 1956"/>
              <a:gd name="T23" fmla="*/ 249236 h 943"/>
              <a:gd name="T24" fmla="*/ 3373437 w 1956"/>
              <a:gd name="T25" fmla="*/ 4985 h 943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956"/>
              <a:gd name="T40" fmla="*/ 0 h 943"/>
              <a:gd name="T41" fmla="*/ 1956 w 1956"/>
              <a:gd name="T42" fmla="*/ 943 h 943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956" h="943">
                <a:moveTo>
                  <a:pt x="0" y="0"/>
                </a:moveTo>
                <a:cubicBezTo>
                  <a:pt x="6" y="45"/>
                  <a:pt x="11" y="183"/>
                  <a:pt x="39" y="270"/>
                </a:cubicBezTo>
                <a:cubicBezTo>
                  <a:pt x="67" y="357"/>
                  <a:pt x="122" y="450"/>
                  <a:pt x="168" y="519"/>
                </a:cubicBezTo>
                <a:cubicBezTo>
                  <a:pt x="214" y="588"/>
                  <a:pt x="248" y="630"/>
                  <a:pt x="312" y="684"/>
                </a:cubicBezTo>
                <a:cubicBezTo>
                  <a:pt x="376" y="738"/>
                  <a:pt x="462" y="802"/>
                  <a:pt x="552" y="843"/>
                </a:cubicBezTo>
                <a:cubicBezTo>
                  <a:pt x="642" y="884"/>
                  <a:pt x="754" y="917"/>
                  <a:pt x="855" y="930"/>
                </a:cubicBezTo>
                <a:cubicBezTo>
                  <a:pt x="956" y="943"/>
                  <a:pt x="1072" y="935"/>
                  <a:pt x="1158" y="924"/>
                </a:cubicBezTo>
                <a:cubicBezTo>
                  <a:pt x="1244" y="913"/>
                  <a:pt x="1303" y="891"/>
                  <a:pt x="1374" y="861"/>
                </a:cubicBezTo>
                <a:cubicBezTo>
                  <a:pt x="1445" y="831"/>
                  <a:pt x="1515" y="797"/>
                  <a:pt x="1584" y="743"/>
                </a:cubicBezTo>
                <a:cubicBezTo>
                  <a:pt x="1653" y="689"/>
                  <a:pt x="1735" y="603"/>
                  <a:pt x="1788" y="535"/>
                </a:cubicBezTo>
                <a:cubicBezTo>
                  <a:pt x="1841" y="467"/>
                  <a:pt x="1874" y="399"/>
                  <a:pt x="1900" y="335"/>
                </a:cubicBezTo>
                <a:cubicBezTo>
                  <a:pt x="1926" y="271"/>
                  <a:pt x="1938" y="205"/>
                  <a:pt x="1947" y="150"/>
                </a:cubicBezTo>
                <a:cubicBezTo>
                  <a:pt x="1956" y="95"/>
                  <a:pt x="1954" y="34"/>
                  <a:pt x="1956" y="3"/>
                </a:cubicBezTo>
              </a:path>
            </a:pathLst>
          </a:custGeom>
          <a:noFill/>
          <a:ln w="50800">
            <a:solidFill>
              <a:srgbClr val="00008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5329" name="Freeform 33"/>
          <p:cNvSpPr>
            <a:spLocks/>
          </p:cNvSpPr>
          <p:nvPr/>
        </p:nvSpPr>
        <p:spPr bwMode="auto">
          <a:xfrm>
            <a:off x="3471863" y="2060575"/>
            <a:ext cx="3019425" cy="1377950"/>
          </a:xfrm>
          <a:custGeom>
            <a:avLst/>
            <a:gdLst>
              <a:gd name="T0" fmla="*/ 0 w 1956"/>
              <a:gd name="T1" fmla="*/ 0 h 943"/>
              <a:gd name="T2" fmla="*/ 60203 w 1956"/>
              <a:gd name="T3" fmla="*/ 394535 h 943"/>
              <a:gd name="T4" fmla="*/ 259337 w 1956"/>
              <a:gd name="T5" fmla="*/ 758384 h 943"/>
              <a:gd name="T6" fmla="*/ 481626 w 1956"/>
              <a:gd name="T7" fmla="*/ 999489 h 943"/>
              <a:gd name="T8" fmla="*/ 852108 w 1956"/>
              <a:gd name="T9" fmla="*/ 1231826 h 943"/>
              <a:gd name="T10" fmla="*/ 1319841 w 1956"/>
              <a:gd name="T11" fmla="*/ 1358954 h 943"/>
              <a:gd name="T12" fmla="*/ 1787574 w 1956"/>
              <a:gd name="T13" fmla="*/ 1350186 h 943"/>
              <a:gd name="T14" fmla="*/ 2121007 w 1956"/>
              <a:gd name="T15" fmla="*/ 1258128 h 943"/>
              <a:gd name="T16" fmla="*/ 2445179 w 1956"/>
              <a:gd name="T17" fmla="*/ 1085702 h 943"/>
              <a:gd name="T18" fmla="*/ 2760088 w 1956"/>
              <a:gd name="T19" fmla="*/ 781764 h 943"/>
              <a:gd name="T20" fmla="*/ 2932979 w 1956"/>
              <a:gd name="T21" fmla="*/ 489516 h 943"/>
              <a:gd name="T22" fmla="*/ 3005532 w 1956"/>
              <a:gd name="T23" fmla="*/ 219186 h 943"/>
              <a:gd name="T24" fmla="*/ 3019425 w 1956"/>
              <a:gd name="T25" fmla="*/ 4384 h 943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956"/>
              <a:gd name="T40" fmla="*/ 0 h 943"/>
              <a:gd name="T41" fmla="*/ 1956 w 1956"/>
              <a:gd name="T42" fmla="*/ 943 h 943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956" h="943">
                <a:moveTo>
                  <a:pt x="0" y="0"/>
                </a:moveTo>
                <a:cubicBezTo>
                  <a:pt x="6" y="45"/>
                  <a:pt x="11" y="183"/>
                  <a:pt x="39" y="270"/>
                </a:cubicBezTo>
                <a:cubicBezTo>
                  <a:pt x="67" y="357"/>
                  <a:pt x="122" y="450"/>
                  <a:pt x="168" y="519"/>
                </a:cubicBezTo>
                <a:cubicBezTo>
                  <a:pt x="214" y="588"/>
                  <a:pt x="248" y="630"/>
                  <a:pt x="312" y="684"/>
                </a:cubicBezTo>
                <a:cubicBezTo>
                  <a:pt x="376" y="738"/>
                  <a:pt x="462" y="802"/>
                  <a:pt x="552" y="843"/>
                </a:cubicBezTo>
                <a:cubicBezTo>
                  <a:pt x="642" y="884"/>
                  <a:pt x="754" y="917"/>
                  <a:pt x="855" y="930"/>
                </a:cubicBezTo>
                <a:cubicBezTo>
                  <a:pt x="956" y="943"/>
                  <a:pt x="1072" y="935"/>
                  <a:pt x="1158" y="924"/>
                </a:cubicBezTo>
                <a:cubicBezTo>
                  <a:pt x="1244" y="913"/>
                  <a:pt x="1303" y="891"/>
                  <a:pt x="1374" y="861"/>
                </a:cubicBezTo>
                <a:cubicBezTo>
                  <a:pt x="1445" y="831"/>
                  <a:pt x="1515" y="797"/>
                  <a:pt x="1584" y="743"/>
                </a:cubicBezTo>
                <a:cubicBezTo>
                  <a:pt x="1653" y="689"/>
                  <a:pt x="1735" y="603"/>
                  <a:pt x="1788" y="535"/>
                </a:cubicBezTo>
                <a:cubicBezTo>
                  <a:pt x="1841" y="467"/>
                  <a:pt x="1874" y="399"/>
                  <a:pt x="1900" y="335"/>
                </a:cubicBezTo>
                <a:cubicBezTo>
                  <a:pt x="1926" y="271"/>
                  <a:pt x="1938" y="205"/>
                  <a:pt x="1947" y="150"/>
                </a:cubicBezTo>
                <a:cubicBezTo>
                  <a:pt x="1956" y="95"/>
                  <a:pt x="1954" y="34"/>
                  <a:pt x="1956" y="3"/>
                </a:cubicBezTo>
              </a:path>
            </a:pathLst>
          </a:custGeom>
          <a:noFill/>
          <a:ln w="50800">
            <a:solidFill>
              <a:srgbClr val="00008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5330" name="Freeform 34"/>
          <p:cNvSpPr>
            <a:spLocks/>
          </p:cNvSpPr>
          <p:nvPr/>
        </p:nvSpPr>
        <p:spPr bwMode="auto">
          <a:xfrm>
            <a:off x="4067175" y="2070100"/>
            <a:ext cx="2473325" cy="1219200"/>
          </a:xfrm>
          <a:custGeom>
            <a:avLst/>
            <a:gdLst>
              <a:gd name="T0" fmla="*/ 0 w 1956"/>
              <a:gd name="T1" fmla="*/ 0 h 943"/>
              <a:gd name="T2" fmla="*/ 49315 w 1956"/>
              <a:gd name="T3" fmla="*/ 349082 h 943"/>
              <a:gd name="T4" fmla="*/ 212433 w 1956"/>
              <a:gd name="T5" fmla="*/ 671013 h 943"/>
              <a:gd name="T6" fmla="*/ 394518 w 1956"/>
              <a:gd name="T7" fmla="*/ 884340 h 943"/>
              <a:gd name="T8" fmla="*/ 697994 w 1956"/>
              <a:gd name="T9" fmla="*/ 1089911 h 943"/>
              <a:gd name="T10" fmla="*/ 1081131 w 1956"/>
              <a:gd name="T11" fmla="*/ 1202392 h 943"/>
              <a:gd name="T12" fmla="*/ 1464269 w 1956"/>
              <a:gd name="T13" fmla="*/ 1194635 h 943"/>
              <a:gd name="T14" fmla="*/ 1737397 w 1956"/>
              <a:gd name="T15" fmla="*/ 1113183 h 943"/>
              <a:gd name="T16" fmla="*/ 2002938 w 1956"/>
              <a:gd name="T17" fmla="*/ 960621 h 943"/>
              <a:gd name="T18" fmla="*/ 2260892 w 1956"/>
              <a:gd name="T19" fmla="*/ 691699 h 943"/>
              <a:gd name="T20" fmla="*/ 2402514 w 1956"/>
              <a:gd name="T21" fmla="*/ 433120 h 943"/>
              <a:gd name="T22" fmla="*/ 2461945 w 1956"/>
              <a:gd name="T23" fmla="*/ 193934 h 943"/>
              <a:gd name="T24" fmla="*/ 2473325 w 1956"/>
              <a:gd name="T25" fmla="*/ 3879 h 943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956"/>
              <a:gd name="T40" fmla="*/ 0 h 943"/>
              <a:gd name="T41" fmla="*/ 1956 w 1956"/>
              <a:gd name="T42" fmla="*/ 943 h 943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956" h="943">
                <a:moveTo>
                  <a:pt x="0" y="0"/>
                </a:moveTo>
                <a:cubicBezTo>
                  <a:pt x="6" y="45"/>
                  <a:pt x="11" y="183"/>
                  <a:pt x="39" y="270"/>
                </a:cubicBezTo>
                <a:cubicBezTo>
                  <a:pt x="67" y="357"/>
                  <a:pt x="122" y="450"/>
                  <a:pt x="168" y="519"/>
                </a:cubicBezTo>
                <a:cubicBezTo>
                  <a:pt x="214" y="588"/>
                  <a:pt x="248" y="630"/>
                  <a:pt x="312" y="684"/>
                </a:cubicBezTo>
                <a:cubicBezTo>
                  <a:pt x="376" y="738"/>
                  <a:pt x="462" y="802"/>
                  <a:pt x="552" y="843"/>
                </a:cubicBezTo>
                <a:cubicBezTo>
                  <a:pt x="642" y="884"/>
                  <a:pt x="754" y="917"/>
                  <a:pt x="855" y="930"/>
                </a:cubicBezTo>
                <a:cubicBezTo>
                  <a:pt x="956" y="943"/>
                  <a:pt x="1072" y="935"/>
                  <a:pt x="1158" y="924"/>
                </a:cubicBezTo>
                <a:cubicBezTo>
                  <a:pt x="1244" y="913"/>
                  <a:pt x="1303" y="891"/>
                  <a:pt x="1374" y="861"/>
                </a:cubicBezTo>
                <a:cubicBezTo>
                  <a:pt x="1445" y="831"/>
                  <a:pt x="1515" y="797"/>
                  <a:pt x="1584" y="743"/>
                </a:cubicBezTo>
                <a:cubicBezTo>
                  <a:pt x="1653" y="689"/>
                  <a:pt x="1735" y="603"/>
                  <a:pt x="1788" y="535"/>
                </a:cubicBezTo>
                <a:cubicBezTo>
                  <a:pt x="1841" y="467"/>
                  <a:pt x="1874" y="399"/>
                  <a:pt x="1900" y="335"/>
                </a:cubicBezTo>
                <a:cubicBezTo>
                  <a:pt x="1926" y="271"/>
                  <a:pt x="1938" y="205"/>
                  <a:pt x="1947" y="150"/>
                </a:cubicBezTo>
                <a:cubicBezTo>
                  <a:pt x="1956" y="95"/>
                  <a:pt x="1954" y="34"/>
                  <a:pt x="1956" y="3"/>
                </a:cubicBezTo>
              </a:path>
            </a:pathLst>
          </a:custGeom>
          <a:noFill/>
          <a:ln w="50800">
            <a:solidFill>
              <a:srgbClr val="00008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5331" name="Freeform 35"/>
          <p:cNvSpPr>
            <a:spLocks/>
          </p:cNvSpPr>
          <p:nvPr/>
        </p:nvSpPr>
        <p:spPr bwMode="auto">
          <a:xfrm>
            <a:off x="4549775" y="2057400"/>
            <a:ext cx="2066925" cy="1066800"/>
          </a:xfrm>
          <a:custGeom>
            <a:avLst/>
            <a:gdLst>
              <a:gd name="T0" fmla="*/ 0 w 1956"/>
              <a:gd name="T1" fmla="*/ 0 h 943"/>
              <a:gd name="T2" fmla="*/ 41212 w 1956"/>
              <a:gd name="T3" fmla="*/ 305447 h 943"/>
              <a:gd name="T4" fmla="*/ 177527 w 1956"/>
              <a:gd name="T5" fmla="*/ 587136 h 943"/>
              <a:gd name="T6" fmla="*/ 329694 w 1956"/>
              <a:gd name="T7" fmla="*/ 773798 h 943"/>
              <a:gd name="T8" fmla="*/ 583304 w 1956"/>
              <a:gd name="T9" fmla="*/ 953672 h 943"/>
              <a:gd name="T10" fmla="*/ 903487 w 1956"/>
              <a:gd name="T11" fmla="*/ 1052093 h 943"/>
              <a:gd name="T12" fmla="*/ 1223671 w 1956"/>
              <a:gd name="T13" fmla="*/ 1045306 h 943"/>
              <a:gd name="T14" fmla="*/ 1451920 w 1956"/>
              <a:gd name="T15" fmla="*/ 974035 h 943"/>
              <a:gd name="T16" fmla="*/ 1673829 w 1956"/>
              <a:gd name="T17" fmla="*/ 840543 h 943"/>
              <a:gd name="T18" fmla="*/ 1889398 w 1956"/>
              <a:gd name="T19" fmla="*/ 605237 h 943"/>
              <a:gd name="T20" fmla="*/ 2007749 w 1956"/>
              <a:gd name="T21" fmla="*/ 378980 h 943"/>
              <a:gd name="T22" fmla="*/ 2057415 w 1956"/>
              <a:gd name="T23" fmla="*/ 169692 h 943"/>
              <a:gd name="T24" fmla="*/ 2066925 w 1956"/>
              <a:gd name="T25" fmla="*/ 3394 h 943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956"/>
              <a:gd name="T40" fmla="*/ 0 h 943"/>
              <a:gd name="T41" fmla="*/ 1956 w 1956"/>
              <a:gd name="T42" fmla="*/ 943 h 943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956" h="943">
                <a:moveTo>
                  <a:pt x="0" y="0"/>
                </a:moveTo>
                <a:cubicBezTo>
                  <a:pt x="6" y="45"/>
                  <a:pt x="11" y="183"/>
                  <a:pt x="39" y="270"/>
                </a:cubicBezTo>
                <a:cubicBezTo>
                  <a:pt x="67" y="357"/>
                  <a:pt x="122" y="450"/>
                  <a:pt x="168" y="519"/>
                </a:cubicBezTo>
                <a:cubicBezTo>
                  <a:pt x="214" y="588"/>
                  <a:pt x="248" y="630"/>
                  <a:pt x="312" y="684"/>
                </a:cubicBezTo>
                <a:cubicBezTo>
                  <a:pt x="376" y="738"/>
                  <a:pt x="462" y="802"/>
                  <a:pt x="552" y="843"/>
                </a:cubicBezTo>
                <a:cubicBezTo>
                  <a:pt x="642" y="884"/>
                  <a:pt x="754" y="917"/>
                  <a:pt x="855" y="930"/>
                </a:cubicBezTo>
                <a:cubicBezTo>
                  <a:pt x="956" y="943"/>
                  <a:pt x="1072" y="935"/>
                  <a:pt x="1158" y="924"/>
                </a:cubicBezTo>
                <a:cubicBezTo>
                  <a:pt x="1244" y="913"/>
                  <a:pt x="1303" y="891"/>
                  <a:pt x="1374" y="861"/>
                </a:cubicBezTo>
                <a:cubicBezTo>
                  <a:pt x="1445" y="831"/>
                  <a:pt x="1515" y="797"/>
                  <a:pt x="1584" y="743"/>
                </a:cubicBezTo>
                <a:cubicBezTo>
                  <a:pt x="1653" y="689"/>
                  <a:pt x="1735" y="603"/>
                  <a:pt x="1788" y="535"/>
                </a:cubicBezTo>
                <a:cubicBezTo>
                  <a:pt x="1841" y="467"/>
                  <a:pt x="1874" y="399"/>
                  <a:pt x="1900" y="335"/>
                </a:cubicBezTo>
                <a:cubicBezTo>
                  <a:pt x="1926" y="271"/>
                  <a:pt x="1938" y="205"/>
                  <a:pt x="1947" y="150"/>
                </a:cubicBezTo>
                <a:cubicBezTo>
                  <a:pt x="1956" y="95"/>
                  <a:pt x="1954" y="34"/>
                  <a:pt x="1956" y="3"/>
                </a:cubicBezTo>
              </a:path>
            </a:pathLst>
          </a:custGeom>
          <a:noFill/>
          <a:ln w="50800">
            <a:solidFill>
              <a:srgbClr val="00008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5332" name="Freeform 36"/>
          <p:cNvSpPr>
            <a:spLocks/>
          </p:cNvSpPr>
          <p:nvPr/>
        </p:nvSpPr>
        <p:spPr bwMode="auto">
          <a:xfrm>
            <a:off x="1397000" y="2032000"/>
            <a:ext cx="4354513" cy="2325688"/>
          </a:xfrm>
          <a:custGeom>
            <a:avLst/>
            <a:gdLst>
              <a:gd name="T0" fmla="*/ 0 w 1956"/>
              <a:gd name="T1" fmla="*/ 0 h 943"/>
              <a:gd name="T2" fmla="*/ 86823 w 1956"/>
              <a:gd name="T3" fmla="*/ 665892 h 943"/>
              <a:gd name="T4" fmla="*/ 374007 w 1956"/>
              <a:gd name="T5" fmla="*/ 1279992 h 943"/>
              <a:gd name="T6" fmla="*/ 694585 w 1956"/>
              <a:gd name="T7" fmla="*/ 1686926 h 943"/>
              <a:gd name="T8" fmla="*/ 1228881 w 1956"/>
              <a:gd name="T9" fmla="*/ 2079062 h 943"/>
              <a:gd name="T10" fmla="*/ 1903430 w 1956"/>
              <a:gd name="T11" fmla="*/ 2293627 h 943"/>
              <a:gd name="T12" fmla="*/ 2577979 w 1956"/>
              <a:gd name="T13" fmla="*/ 2278829 h 943"/>
              <a:gd name="T14" fmla="*/ 3058845 w 1956"/>
              <a:gd name="T15" fmla="*/ 2123454 h 943"/>
              <a:gd name="T16" fmla="*/ 3526354 w 1956"/>
              <a:gd name="T17" fmla="*/ 1832435 h 943"/>
              <a:gd name="T18" fmla="*/ 3980506 w 1956"/>
              <a:gd name="T19" fmla="*/ 1319452 h 943"/>
              <a:gd name="T20" fmla="*/ 4229844 w 1956"/>
              <a:gd name="T21" fmla="*/ 826199 h 943"/>
              <a:gd name="T22" fmla="*/ 4334477 w 1956"/>
              <a:gd name="T23" fmla="*/ 369940 h 943"/>
              <a:gd name="T24" fmla="*/ 4354513 w 1956"/>
              <a:gd name="T25" fmla="*/ 7399 h 943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956"/>
              <a:gd name="T40" fmla="*/ 0 h 943"/>
              <a:gd name="T41" fmla="*/ 1956 w 1956"/>
              <a:gd name="T42" fmla="*/ 943 h 943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956" h="943">
                <a:moveTo>
                  <a:pt x="0" y="0"/>
                </a:moveTo>
                <a:cubicBezTo>
                  <a:pt x="6" y="45"/>
                  <a:pt x="11" y="183"/>
                  <a:pt x="39" y="270"/>
                </a:cubicBezTo>
                <a:cubicBezTo>
                  <a:pt x="67" y="357"/>
                  <a:pt x="122" y="450"/>
                  <a:pt x="168" y="519"/>
                </a:cubicBezTo>
                <a:cubicBezTo>
                  <a:pt x="214" y="588"/>
                  <a:pt x="248" y="630"/>
                  <a:pt x="312" y="684"/>
                </a:cubicBezTo>
                <a:cubicBezTo>
                  <a:pt x="376" y="738"/>
                  <a:pt x="462" y="802"/>
                  <a:pt x="552" y="843"/>
                </a:cubicBezTo>
                <a:cubicBezTo>
                  <a:pt x="642" y="884"/>
                  <a:pt x="754" y="917"/>
                  <a:pt x="855" y="930"/>
                </a:cubicBezTo>
                <a:cubicBezTo>
                  <a:pt x="956" y="943"/>
                  <a:pt x="1072" y="935"/>
                  <a:pt x="1158" y="924"/>
                </a:cubicBezTo>
                <a:cubicBezTo>
                  <a:pt x="1244" y="913"/>
                  <a:pt x="1303" y="891"/>
                  <a:pt x="1374" y="861"/>
                </a:cubicBezTo>
                <a:cubicBezTo>
                  <a:pt x="1445" y="831"/>
                  <a:pt x="1515" y="797"/>
                  <a:pt x="1584" y="743"/>
                </a:cubicBezTo>
                <a:cubicBezTo>
                  <a:pt x="1653" y="689"/>
                  <a:pt x="1735" y="603"/>
                  <a:pt x="1788" y="535"/>
                </a:cubicBezTo>
                <a:cubicBezTo>
                  <a:pt x="1841" y="467"/>
                  <a:pt x="1874" y="399"/>
                  <a:pt x="1900" y="335"/>
                </a:cubicBezTo>
                <a:cubicBezTo>
                  <a:pt x="1926" y="271"/>
                  <a:pt x="1938" y="205"/>
                  <a:pt x="1947" y="150"/>
                </a:cubicBezTo>
                <a:cubicBezTo>
                  <a:pt x="1956" y="95"/>
                  <a:pt x="1954" y="34"/>
                  <a:pt x="1956" y="3"/>
                </a:cubicBezTo>
              </a:path>
            </a:pathLst>
          </a:custGeom>
          <a:noFill/>
          <a:ln w="50800">
            <a:solidFill>
              <a:srgbClr val="00008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5333" name="Freeform 37"/>
          <p:cNvSpPr>
            <a:spLocks/>
          </p:cNvSpPr>
          <p:nvPr/>
        </p:nvSpPr>
        <p:spPr bwMode="auto">
          <a:xfrm>
            <a:off x="1428750" y="2065338"/>
            <a:ext cx="4122738" cy="2487612"/>
          </a:xfrm>
          <a:custGeom>
            <a:avLst/>
            <a:gdLst>
              <a:gd name="T0" fmla="*/ 0 w 2597"/>
              <a:gd name="T1" fmla="*/ 1365250 h 1567"/>
              <a:gd name="T2" fmla="*/ 331788 w 2597"/>
              <a:gd name="T3" fmla="*/ 1801812 h 1567"/>
              <a:gd name="T4" fmla="*/ 885825 w 2597"/>
              <a:gd name="T5" fmla="*/ 2222500 h 1567"/>
              <a:gd name="T6" fmla="*/ 1584325 w 2597"/>
              <a:gd name="T7" fmla="*/ 2452687 h 1567"/>
              <a:gd name="T8" fmla="*/ 2282825 w 2597"/>
              <a:gd name="T9" fmla="*/ 2436812 h 1567"/>
              <a:gd name="T10" fmla="*/ 2781300 w 2597"/>
              <a:gd name="T11" fmla="*/ 2270125 h 1567"/>
              <a:gd name="T12" fmla="*/ 3265488 w 2597"/>
              <a:gd name="T13" fmla="*/ 1958975 h 1567"/>
              <a:gd name="T14" fmla="*/ 3735388 w 2597"/>
              <a:gd name="T15" fmla="*/ 1408112 h 1567"/>
              <a:gd name="T16" fmla="*/ 3994151 w 2597"/>
              <a:gd name="T17" fmla="*/ 877887 h 1567"/>
              <a:gd name="T18" fmla="*/ 4102101 w 2597"/>
              <a:gd name="T19" fmla="*/ 388937 h 1567"/>
              <a:gd name="T20" fmla="*/ 4122738 w 2597"/>
              <a:gd name="T21" fmla="*/ 0 h 156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597"/>
              <a:gd name="T34" fmla="*/ 0 h 1567"/>
              <a:gd name="T35" fmla="*/ 2597 w 2597"/>
              <a:gd name="T36" fmla="*/ 1567 h 1567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597" h="1567">
                <a:moveTo>
                  <a:pt x="0" y="860"/>
                </a:moveTo>
                <a:cubicBezTo>
                  <a:pt x="35" y="906"/>
                  <a:pt x="116" y="1045"/>
                  <a:pt x="209" y="1135"/>
                </a:cubicBezTo>
                <a:cubicBezTo>
                  <a:pt x="302" y="1225"/>
                  <a:pt x="427" y="1332"/>
                  <a:pt x="558" y="1400"/>
                </a:cubicBezTo>
                <a:cubicBezTo>
                  <a:pt x="688" y="1469"/>
                  <a:pt x="851" y="1524"/>
                  <a:pt x="998" y="1545"/>
                </a:cubicBezTo>
                <a:cubicBezTo>
                  <a:pt x="1145" y="1567"/>
                  <a:pt x="1313" y="1554"/>
                  <a:pt x="1438" y="1535"/>
                </a:cubicBezTo>
                <a:cubicBezTo>
                  <a:pt x="1563" y="1517"/>
                  <a:pt x="1649" y="1480"/>
                  <a:pt x="1752" y="1430"/>
                </a:cubicBezTo>
                <a:cubicBezTo>
                  <a:pt x="1855" y="1380"/>
                  <a:pt x="1956" y="1324"/>
                  <a:pt x="2057" y="1234"/>
                </a:cubicBezTo>
                <a:cubicBezTo>
                  <a:pt x="2157" y="1144"/>
                  <a:pt x="2276" y="1000"/>
                  <a:pt x="2353" y="887"/>
                </a:cubicBezTo>
                <a:cubicBezTo>
                  <a:pt x="2430" y="773"/>
                  <a:pt x="2478" y="660"/>
                  <a:pt x="2516" y="553"/>
                </a:cubicBezTo>
                <a:cubicBezTo>
                  <a:pt x="2553" y="447"/>
                  <a:pt x="2571" y="337"/>
                  <a:pt x="2584" y="245"/>
                </a:cubicBezTo>
                <a:cubicBezTo>
                  <a:pt x="2597" y="153"/>
                  <a:pt x="2594" y="52"/>
                  <a:pt x="2597" y="0"/>
                </a:cubicBezTo>
              </a:path>
            </a:pathLst>
          </a:custGeom>
          <a:noFill/>
          <a:ln w="50800">
            <a:solidFill>
              <a:srgbClr val="00008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5334" name="Freeform 38"/>
          <p:cNvSpPr>
            <a:spLocks/>
          </p:cNvSpPr>
          <p:nvPr/>
        </p:nvSpPr>
        <p:spPr bwMode="auto">
          <a:xfrm>
            <a:off x="1349375" y="2052638"/>
            <a:ext cx="4033838" cy="2708275"/>
          </a:xfrm>
          <a:custGeom>
            <a:avLst/>
            <a:gdLst>
              <a:gd name="T0" fmla="*/ 0 w 2541"/>
              <a:gd name="T1" fmla="*/ 1962150 h 1706"/>
              <a:gd name="T2" fmla="*/ 588963 w 2541"/>
              <a:gd name="T3" fmla="*/ 2420938 h 1706"/>
              <a:gd name="T4" fmla="*/ 1331913 w 2541"/>
              <a:gd name="T5" fmla="*/ 2670175 h 1706"/>
              <a:gd name="T6" fmla="*/ 2076450 w 2541"/>
              <a:gd name="T7" fmla="*/ 2654300 h 1706"/>
              <a:gd name="T8" fmla="*/ 2606675 w 2541"/>
              <a:gd name="T9" fmla="*/ 2471738 h 1706"/>
              <a:gd name="T10" fmla="*/ 3121025 w 2541"/>
              <a:gd name="T11" fmla="*/ 2132013 h 1706"/>
              <a:gd name="T12" fmla="*/ 3621088 w 2541"/>
              <a:gd name="T13" fmla="*/ 1533525 h 1706"/>
              <a:gd name="T14" fmla="*/ 3895726 w 2541"/>
              <a:gd name="T15" fmla="*/ 957263 h 1706"/>
              <a:gd name="T16" fmla="*/ 4011613 w 2541"/>
              <a:gd name="T17" fmla="*/ 423863 h 1706"/>
              <a:gd name="T18" fmla="*/ 4033838 w 2541"/>
              <a:gd name="T19" fmla="*/ 0 h 170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541"/>
              <a:gd name="T31" fmla="*/ 0 h 1706"/>
              <a:gd name="T32" fmla="*/ 2541 w 2541"/>
              <a:gd name="T33" fmla="*/ 1706 h 170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541" h="1706">
                <a:moveTo>
                  <a:pt x="0" y="1236"/>
                </a:moveTo>
                <a:cubicBezTo>
                  <a:pt x="62" y="1284"/>
                  <a:pt x="232" y="1450"/>
                  <a:pt x="371" y="1525"/>
                </a:cubicBezTo>
                <a:cubicBezTo>
                  <a:pt x="510" y="1599"/>
                  <a:pt x="683" y="1659"/>
                  <a:pt x="839" y="1682"/>
                </a:cubicBezTo>
                <a:cubicBezTo>
                  <a:pt x="995" y="1706"/>
                  <a:pt x="1175" y="1691"/>
                  <a:pt x="1308" y="1672"/>
                </a:cubicBezTo>
                <a:cubicBezTo>
                  <a:pt x="1441" y="1652"/>
                  <a:pt x="1532" y="1612"/>
                  <a:pt x="1642" y="1557"/>
                </a:cubicBezTo>
                <a:cubicBezTo>
                  <a:pt x="1751" y="1503"/>
                  <a:pt x="1859" y="1441"/>
                  <a:pt x="1966" y="1343"/>
                </a:cubicBezTo>
                <a:cubicBezTo>
                  <a:pt x="2073" y="1245"/>
                  <a:pt x="2199" y="1089"/>
                  <a:pt x="2281" y="966"/>
                </a:cubicBezTo>
                <a:cubicBezTo>
                  <a:pt x="2363" y="842"/>
                  <a:pt x="2414" y="719"/>
                  <a:pt x="2454" y="603"/>
                </a:cubicBezTo>
                <a:cubicBezTo>
                  <a:pt x="2495" y="487"/>
                  <a:pt x="2513" y="367"/>
                  <a:pt x="2527" y="267"/>
                </a:cubicBezTo>
                <a:cubicBezTo>
                  <a:pt x="2541" y="167"/>
                  <a:pt x="2538" y="57"/>
                  <a:pt x="2541" y="0"/>
                </a:cubicBezTo>
              </a:path>
            </a:pathLst>
          </a:custGeom>
          <a:noFill/>
          <a:ln w="50800">
            <a:solidFill>
              <a:srgbClr val="00008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5335" name="Freeform 39"/>
          <p:cNvSpPr>
            <a:spLocks/>
          </p:cNvSpPr>
          <p:nvPr/>
        </p:nvSpPr>
        <p:spPr bwMode="auto">
          <a:xfrm>
            <a:off x="1458913" y="2019300"/>
            <a:ext cx="3621087" cy="2933700"/>
          </a:xfrm>
          <a:custGeom>
            <a:avLst/>
            <a:gdLst>
              <a:gd name="T0" fmla="*/ 0 w 2281"/>
              <a:gd name="T1" fmla="*/ 2622550 h 1848"/>
              <a:gd name="T2" fmla="*/ 781050 w 2281"/>
              <a:gd name="T3" fmla="*/ 2892425 h 1848"/>
              <a:gd name="T4" fmla="*/ 1563687 w 2281"/>
              <a:gd name="T5" fmla="*/ 2874963 h 1848"/>
              <a:gd name="T6" fmla="*/ 2120900 w 2281"/>
              <a:gd name="T7" fmla="*/ 2678113 h 1848"/>
              <a:gd name="T8" fmla="*/ 2662237 w 2281"/>
              <a:gd name="T9" fmla="*/ 2309813 h 1848"/>
              <a:gd name="T10" fmla="*/ 3187699 w 2281"/>
              <a:gd name="T11" fmla="*/ 1660525 h 1848"/>
              <a:gd name="T12" fmla="*/ 3476625 w 2281"/>
              <a:gd name="T13" fmla="*/ 1036638 h 1848"/>
              <a:gd name="T14" fmla="*/ 3597275 w 2281"/>
              <a:gd name="T15" fmla="*/ 458788 h 1848"/>
              <a:gd name="T16" fmla="*/ 3621087 w 2281"/>
              <a:gd name="T17" fmla="*/ 0 h 184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281"/>
              <a:gd name="T28" fmla="*/ 0 h 1848"/>
              <a:gd name="T29" fmla="*/ 2281 w 2281"/>
              <a:gd name="T30" fmla="*/ 1848 h 184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281" h="1848">
                <a:moveTo>
                  <a:pt x="0" y="1652"/>
                </a:moveTo>
                <a:cubicBezTo>
                  <a:pt x="82" y="1680"/>
                  <a:pt x="328" y="1797"/>
                  <a:pt x="492" y="1822"/>
                </a:cubicBezTo>
                <a:cubicBezTo>
                  <a:pt x="656" y="1848"/>
                  <a:pt x="845" y="1832"/>
                  <a:pt x="985" y="1811"/>
                </a:cubicBezTo>
                <a:cubicBezTo>
                  <a:pt x="1125" y="1790"/>
                  <a:pt x="1221" y="1746"/>
                  <a:pt x="1336" y="1687"/>
                </a:cubicBezTo>
                <a:cubicBezTo>
                  <a:pt x="1451" y="1628"/>
                  <a:pt x="1564" y="1561"/>
                  <a:pt x="1677" y="1455"/>
                </a:cubicBezTo>
                <a:cubicBezTo>
                  <a:pt x="1789" y="1349"/>
                  <a:pt x="1922" y="1180"/>
                  <a:pt x="2008" y="1046"/>
                </a:cubicBezTo>
                <a:cubicBezTo>
                  <a:pt x="2094" y="912"/>
                  <a:pt x="2148" y="779"/>
                  <a:pt x="2190" y="653"/>
                </a:cubicBezTo>
                <a:cubicBezTo>
                  <a:pt x="2233" y="528"/>
                  <a:pt x="2252" y="398"/>
                  <a:pt x="2266" y="289"/>
                </a:cubicBezTo>
                <a:cubicBezTo>
                  <a:pt x="2281" y="181"/>
                  <a:pt x="2278" y="62"/>
                  <a:pt x="2281" y="0"/>
                </a:cubicBezTo>
              </a:path>
            </a:pathLst>
          </a:custGeom>
          <a:noFill/>
          <a:ln w="50800">
            <a:solidFill>
              <a:srgbClr val="00008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5336" name="Text Box 40"/>
          <p:cNvSpPr txBox="1">
            <a:spLocks noChangeArrowheads="1"/>
          </p:cNvSpPr>
          <p:nvPr/>
        </p:nvSpPr>
        <p:spPr bwMode="auto">
          <a:xfrm>
            <a:off x="5811838" y="5334000"/>
            <a:ext cx="2263775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600" b="1" dirty="0"/>
              <a:t>Poststack Migration </a:t>
            </a:r>
          </a:p>
          <a:p>
            <a:pPr algn="ctr"/>
            <a:r>
              <a:rPr lang="en-US" altLang="en-US" sz="1600" b="1" dirty="0"/>
              <a:t>Sweeps Out Arcs</a:t>
            </a:r>
          </a:p>
          <a:p>
            <a:pPr algn="ctr"/>
            <a:r>
              <a:rPr lang="en-US" altLang="en-US" sz="1600" b="1" dirty="0"/>
              <a:t>(Kirchoff Summation)</a:t>
            </a:r>
          </a:p>
        </p:txBody>
      </p:sp>
      <p:sp>
        <p:nvSpPr>
          <p:cNvPr id="55337" name="Rectangle 41"/>
          <p:cNvSpPr>
            <a:spLocks noChangeArrowheads="1"/>
          </p:cNvSpPr>
          <p:nvPr/>
        </p:nvSpPr>
        <p:spPr bwMode="auto">
          <a:xfrm>
            <a:off x="228600" y="304800"/>
            <a:ext cx="77724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2800" b="1" dirty="0">
                <a:solidFill>
                  <a:srgbClr val="FF0000"/>
                </a:solidFill>
                <a:latin typeface="Tahoma" panose="020B0604030504040204" pitchFamily="34" charset="0"/>
              </a:rPr>
              <a:t>When Many Arcs are Swept</a:t>
            </a:r>
          </a:p>
        </p:txBody>
      </p:sp>
      <p:sp>
        <p:nvSpPr>
          <p:cNvPr id="55338" name="Oval 42"/>
          <p:cNvSpPr>
            <a:spLocks noChangeArrowheads="1"/>
          </p:cNvSpPr>
          <p:nvPr/>
        </p:nvSpPr>
        <p:spPr bwMode="auto">
          <a:xfrm rot="-1876433">
            <a:off x="3768725" y="3797300"/>
            <a:ext cx="2087563" cy="300038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/>
          </a:p>
        </p:txBody>
      </p:sp>
      <p:sp>
        <p:nvSpPr>
          <p:cNvPr id="55339" name="Text Box 43"/>
          <p:cNvSpPr txBox="1">
            <a:spLocks noChangeArrowheads="1"/>
          </p:cNvSpPr>
          <p:nvPr/>
        </p:nvSpPr>
        <p:spPr bwMode="auto">
          <a:xfrm rot="5400000">
            <a:off x="6877844" y="1664494"/>
            <a:ext cx="77628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2000" b="1" dirty="0">
                <a:solidFill>
                  <a:srgbClr val="FF0000"/>
                </a:solidFill>
              </a:rPr>
              <a:t>Time</a:t>
            </a:r>
          </a:p>
        </p:txBody>
      </p:sp>
      <p:sp>
        <p:nvSpPr>
          <p:cNvPr id="55340" name="Line 44"/>
          <p:cNvSpPr>
            <a:spLocks noChangeShapeType="1"/>
          </p:cNvSpPr>
          <p:nvPr/>
        </p:nvSpPr>
        <p:spPr bwMode="auto">
          <a:xfrm>
            <a:off x="7237413" y="2403475"/>
            <a:ext cx="0" cy="15240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55699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Processing Challenge</a:t>
            </a:r>
          </a:p>
        </p:txBody>
      </p:sp>
      <p:sp>
        <p:nvSpPr>
          <p:cNvPr id="12293" name="Text Box 3"/>
          <p:cNvSpPr>
            <a:spLocks noGrp="1" noChangeArrowheads="1"/>
          </p:cNvSpPr>
          <p:nvPr>
            <p:ph type="body" idx="1"/>
          </p:nvPr>
        </p:nvSpPr>
        <p:spPr>
          <a:xfrm>
            <a:off x="341313" y="1168400"/>
            <a:ext cx="8102600" cy="4114800"/>
          </a:xfrm>
          <a:noFill/>
        </p:spPr>
        <p:txBody>
          <a:bodyPr/>
          <a:lstStyle/>
          <a:p>
            <a:pPr marL="288925" indent="-288925">
              <a:spcBef>
                <a:spcPct val="50000"/>
              </a:spcBef>
              <a:buFontTx/>
              <a:buNone/>
            </a:pPr>
            <a:r>
              <a:rPr lang="en-US" altLang="en-US" sz="2800" dirty="0" smtClean="0"/>
              <a:t>Estimate and remove the effects of non-geologic signals, without impacting the amplitude and phase of the primary reflections.</a:t>
            </a:r>
          </a:p>
          <a:p>
            <a:pPr marL="288925" indent="-288925">
              <a:spcBef>
                <a:spcPct val="50000"/>
              </a:spcBef>
              <a:buFontTx/>
              <a:buNone/>
            </a:pPr>
            <a:endParaRPr lang="en-US" altLang="en-US" sz="1400" dirty="0" smtClean="0"/>
          </a:p>
          <a:p>
            <a:pPr marL="288925" indent="-288925">
              <a:spcBef>
                <a:spcPct val="50000"/>
              </a:spcBef>
              <a:buFontTx/>
              <a:buNone/>
            </a:pPr>
            <a:r>
              <a:rPr lang="en-US" altLang="en-US" sz="2800" dirty="0" smtClean="0"/>
              <a:t>If we understand how waves propagate, can we develop and apply corrections to generate a more accurate image of the subsurface? </a:t>
            </a:r>
          </a:p>
        </p:txBody>
      </p:sp>
    </p:spTree>
    <p:extLst>
      <p:ext uri="{BB962C8B-B14F-4D97-AF65-F5344CB8AC3E}">
        <p14:creationId xmlns:p14="http://schemas.microsoft.com/office/powerpoint/2010/main" val="6610453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4" name="Rectangle 2"/>
          <p:cNvSpPr>
            <a:spLocks noChangeArrowheads="1"/>
          </p:cNvSpPr>
          <p:nvPr/>
        </p:nvSpPr>
        <p:spPr bwMode="auto">
          <a:xfrm>
            <a:off x="827088" y="1382713"/>
            <a:ext cx="7226300" cy="48879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/>
          </a:p>
        </p:txBody>
      </p:sp>
      <p:sp>
        <p:nvSpPr>
          <p:cNvPr id="56325" name="Freeform 3" descr="60%"/>
          <p:cNvSpPr>
            <a:spLocks/>
          </p:cNvSpPr>
          <p:nvPr/>
        </p:nvSpPr>
        <p:spPr bwMode="auto">
          <a:xfrm>
            <a:off x="2513013" y="2660650"/>
            <a:ext cx="4191000" cy="3362325"/>
          </a:xfrm>
          <a:custGeom>
            <a:avLst/>
            <a:gdLst>
              <a:gd name="T0" fmla="*/ 0 w 2640"/>
              <a:gd name="T1" fmla="*/ 3124199 h 2118"/>
              <a:gd name="T2" fmla="*/ 3962400 w 2640"/>
              <a:gd name="T3" fmla="*/ 0 h 2118"/>
              <a:gd name="T4" fmla="*/ 4191000 w 2640"/>
              <a:gd name="T5" fmla="*/ 304800 h 2118"/>
              <a:gd name="T6" fmla="*/ 271462 w 2640"/>
              <a:gd name="T7" fmla="*/ 3362325 h 2118"/>
              <a:gd name="T8" fmla="*/ 0 w 2640"/>
              <a:gd name="T9" fmla="*/ 3124199 h 211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640"/>
              <a:gd name="T16" fmla="*/ 0 h 2118"/>
              <a:gd name="T17" fmla="*/ 2640 w 2640"/>
              <a:gd name="T18" fmla="*/ 2118 h 211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640" h="2118">
                <a:moveTo>
                  <a:pt x="0" y="1968"/>
                </a:moveTo>
                <a:lnTo>
                  <a:pt x="2496" y="0"/>
                </a:lnTo>
                <a:lnTo>
                  <a:pt x="2640" y="192"/>
                </a:lnTo>
                <a:lnTo>
                  <a:pt x="171" y="2118"/>
                </a:lnTo>
                <a:lnTo>
                  <a:pt x="0" y="1968"/>
                </a:lnTo>
                <a:close/>
              </a:path>
            </a:pathLst>
          </a:custGeom>
          <a:pattFill prst="pct60">
            <a:fgClr>
              <a:srgbClr val="CC9900"/>
            </a:fgClr>
            <a:bgClr>
              <a:schemeClr val="bg1"/>
            </a:bgClr>
          </a:patt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6326" name="Line 4"/>
          <p:cNvSpPr>
            <a:spLocks noChangeShapeType="1"/>
          </p:cNvSpPr>
          <p:nvPr/>
        </p:nvSpPr>
        <p:spPr bwMode="auto">
          <a:xfrm>
            <a:off x="1751013" y="2051050"/>
            <a:ext cx="4724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6327" name="Freeform 5"/>
          <p:cNvSpPr>
            <a:spLocks/>
          </p:cNvSpPr>
          <p:nvPr/>
        </p:nvSpPr>
        <p:spPr bwMode="auto">
          <a:xfrm>
            <a:off x="2500313" y="2646363"/>
            <a:ext cx="3994150" cy="3143250"/>
          </a:xfrm>
          <a:custGeom>
            <a:avLst/>
            <a:gdLst>
              <a:gd name="T0" fmla="*/ 0 w 2516"/>
              <a:gd name="T1" fmla="*/ 3143250 h 1980"/>
              <a:gd name="T2" fmla="*/ 3994150 w 2516"/>
              <a:gd name="T3" fmla="*/ 0 h 1980"/>
              <a:gd name="T4" fmla="*/ 0 60000 65536"/>
              <a:gd name="T5" fmla="*/ 0 60000 65536"/>
              <a:gd name="T6" fmla="*/ 0 w 2516"/>
              <a:gd name="T7" fmla="*/ 0 h 1980"/>
              <a:gd name="T8" fmla="*/ 2516 w 2516"/>
              <a:gd name="T9" fmla="*/ 1980 h 198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516" h="1980">
                <a:moveTo>
                  <a:pt x="0" y="1980"/>
                </a:moveTo>
                <a:lnTo>
                  <a:pt x="2516" y="0"/>
                </a:lnTo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6328" name="Freeform 7"/>
          <p:cNvSpPr>
            <a:spLocks/>
          </p:cNvSpPr>
          <p:nvPr/>
        </p:nvSpPr>
        <p:spPr bwMode="auto">
          <a:xfrm>
            <a:off x="3808413" y="4194175"/>
            <a:ext cx="250825" cy="158750"/>
          </a:xfrm>
          <a:custGeom>
            <a:avLst/>
            <a:gdLst>
              <a:gd name="T0" fmla="*/ 0 w 158"/>
              <a:gd name="T1" fmla="*/ 0 h 100"/>
              <a:gd name="T2" fmla="*/ 250825 w 158"/>
              <a:gd name="T3" fmla="*/ 69850 h 100"/>
              <a:gd name="T4" fmla="*/ 0 w 158"/>
              <a:gd name="T5" fmla="*/ 158750 h 100"/>
              <a:gd name="T6" fmla="*/ 0 w 158"/>
              <a:gd name="T7" fmla="*/ 0 h 100"/>
              <a:gd name="T8" fmla="*/ 0 60000 65536"/>
              <a:gd name="T9" fmla="*/ 0 60000 65536"/>
              <a:gd name="T10" fmla="*/ 0 60000 65536"/>
              <a:gd name="T11" fmla="*/ 0 60000 65536"/>
              <a:gd name="T12" fmla="*/ 0 w 158"/>
              <a:gd name="T13" fmla="*/ 0 h 100"/>
              <a:gd name="T14" fmla="*/ 158 w 158"/>
              <a:gd name="T15" fmla="*/ 100 h 1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58" h="100">
                <a:moveTo>
                  <a:pt x="0" y="0"/>
                </a:moveTo>
                <a:lnTo>
                  <a:pt x="158" y="44"/>
                </a:lnTo>
                <a:lnTo>
                  <a:pt x="0" y="100"/>
                </a:lnTo>
                <a:lnTo>
                  <a:pt x="0" y="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6329" name="Freeform 8"/>
          <p:cNvSpPr>
            <a:spLocks/>
          </p:cNvSpPr>
          <p:nvPr/>
        </p:nvSpPr>
        <p:spPr bwMode="auto">
          <a:xfrm>
            <a:off x="3646488" y="2060575"/>
            <a:ext cx="414337" cy="4057650"/>
          </a:xfrm>
          <a:custGeom>
            <a:avLst/>
            <a:gdLst>
              <a:gd name="T0" fmla="*/ 169862 w 261"/>
              <a:gd name="T1" fmla="*/ 0 h 2556"/>
              <a:gd name="T2" fmla="*/ 171450 w 261"/>
              <a:gd name="T3" fmla="*/ 2128837 h 2556"/>
              <a:gd name="T4" fmla="*/ 414337 w 261"/>
              <a:gd name="T5" fmla="*/ 2200275 h 2556"/>
              <a:gd name="T6" fmla="*/ 0 w 261"/>
              <a:gd name="T7" fmla="*/ 2347912 h 2556"/>
              <a:gd name="T8" fmla="*/ 171450 w 261"/>
              <a:gd name="T9" fmla="*/ 2438400 h 2556"/>
              <a:gd name="T10" fmla="*/ 169862 w 261"/>
              <a:gd name="T11" fmla="*/ 4057650 h 255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61"/>
              <a:gd name="T19" fmla="*/ 0 h 2556"/>
              <a:gd name="T20" fmla="*/ 261 w 261"/>
              <a:gd name="T21" fmla="*/ 2556 h 255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61" h="2556">
                <a:moveTo>
                  <a:pt x="107" y="0"/>
                </a:moveTo>
                <a:lnTo>
                  <a:pt x="108" y="1341"/>
                </a:lnTo>
                <a:lnTo>
                  <a:pt x="261" y="1386"/>
                </a:lnTo>
                <a:lnTo>
                  <a:pt x="0" y="1479"/>
                </a:lnTo>
                <a:lnTo>
                  <a:pt x="108" y="1536"/>
                </a:lnTo>
                <a:lnTo>
                  <a:pt x="107" y="2556"/>
                </a:lnTo>
              </a:path>
            </a:pathLst>
          </a:cu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6330" name="Text Box 10"/>
          <p:cNvSpPr txBox="1">
            <a:spLocks noChangeArrowheads="1"/>
          </p:cNvSpPr>
          <p:nvPr/>
        </p:nvSpPr>
        <p:spPr bwMode="auto">
          <a:xfrm>
            <a:off x="777875" y="4981575"/>
            <a:ext cx="1277938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400" b="1" dirty="0">
                <a:solidFill>
                  <a:srgbClr val="FF0000"/>
                </a:solidFill>
              </a:rPr>
              <a:t>Time Display</a:t>
            </a:r>
          </a:p>
          <a:p>
            <a:pPr algn="ctr"/>
            <a:r>
              <a:rPr lang="en-US" altLang="en-US" sz="1400" b="1" dirty="0">
                <a:solidFill>
                  <a:srgbClr val="FF0000"/>
                </a:solidFill>
              </a:rPr>
              <a:t>Location</a:t>
            </a:r>
          </a:p>
        </p:txBody>
      </p:sp>
      <p:sp>
        <p:nvSpPr>
          <p:cNvPr id="56331" name="Line 11"/>
          <p:cNvSpPr>
            <a:spLocks noChangeShapeType="1"/>
          </p:cNvSpPr>
          <p:nvPr/>
        </p:nvSpPr>
        <p:spPr bwMode="auto">
          <a:xfrm>
            <a:off x="1597025" y="4946650"/>
            <a:ext cx="838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6332" name="Freeform 12"/>
          <p:cNvSpPr>
            <a:spLocks/>
          </p:cNvSpPr>
          <p:nvPr/>
        </p:nvSpPr>
        <p:spPr bwMode="auto">
          <a:xfrm>
            <a:off x="4087813" y="4030663"/>
            <a:ext cx="250825" cy="158750"/>
          </a:xfrm>
          <a:custGeom>
            <a:avLst/>
            <a:gdLst>
              <a:gd name="T0" fmla="*/ 0 w 158"/>
              <a:gd name="T1" fmla="*/ 0 h 100"/>
              <a:gd name="T2" fmla="*/ 250825 w 158"/>
              <a:gd name="T3" fmla="*/ 69850 h 100"/>
              <a:gd name="T4" fmla="*/ 0 w 158"/>
              <a:gd name="T5" fmla="*/ 158750 h 100"/>
              <a:gd name="T6" fmla="*/ 0 w 158"/>
              <a:gd name="T7" fmla="*/ 0 h 100"/>
              <a:gd name="T8" fmla="*/ 0 60000 65536"/>
              <a:gd name="T9" fmla="*/ 0 60000 65536"/>
              <a:gd name="T10" fmla="*/ 0 60000 65536"/>
              <a:gd name="T11" fmla="*/ 0 60000 65536"/>
              <a:gd name="T12" fmla="*/ 0 w 158"/>
              <a:gd name="T13" fmla="*/ 0 h 100"/>
              <a:gd name="T14" fmla="*/ 158 w 158"/>
              <a:gd name="T15" fmla="*/ 100 h 1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58" h="100">
                <a:moveTo>
                  <a:pt x="0" y="0"/>
                </a:moveTo>
                <a:lnTo>
                  <a:pt x="158" y="44"/>
                </a:lnTo>
                <a:lnTo>
                  <a:pt x="0" y="100"/>
                </a:lnTo>
                <a:lnTo>
                  <a:pt x="0" y="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6333" name="Freeform 13"/>
          <p:cNvSpPr>
            <a:spLocks/>
          </p:cNvSpPr>
          <p:nvPr/>
        </p:nvSpPr>
        <p:spPr bwMode="auto">
          <a:xfrm>
            <a:off x="3925888" y="2060575"/>
            <a:ext cx="414337" cy="4057650"/>
          </a:xfrm>
          <a:custGeom>
            <a:avLst/>
            <a:gdLst>
              <a:gd name="T0" fmla="*/ 166687 w 261"/>
              <a:gd name="T1" fmla="*/ 0 h 2556"/>
              <a:gd name="T2" fmla="*/ 171450 w 261"/>
              <a:gd name="T3" fmla="*/ 1965325 h 2556"/>
              <a:gd name="T4" fmla="*/ 414337 w 261"/>
              <a:gd name="T5" fmla="*/ 2036762 h 2556"/>
              <a:gd name="T6" fmla="*/ 0 w 261"/>
              <a:gd name="T7" fmla="*/ 2184400 h 2556"/>
              <a:gd name="T8" fmla="*/ 171450 w 261"/>
              <a:gd name="T9" fmla="*/ 2274887 h 2556"/>
              <a:gd name="T10" fmla="*/ 166687 w 261"/>
              <a:gd name="T11" fmla="*/ 4057650 h 255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61"/>
              <a:gd name="T19" fmla="*/ 0 h 2556"/>
              <a:gd name="T20" fmla="*/ 261 w 261"/>
              <a:gd name="T21" fmla="*/ 2556 h 255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61" h="2556">
                <a:moveTo>
                  <a:pt x="105" y="0"/>
                </a:moveTo>
                <a:lnTo>
                  <a:pt x="108" y="1238"/>
                </a:lnTo>
                <a:lnTo>
                  <a:pt x="261" y="1283"/>
                </a:lnTo>
                <a:lnTo>
                  <a:pt x="0" y="1376"/>
                </a:lnTo>
                <a:lnTo>
                  <a:pt x="108" y="1433"/>
                </a:lnTo>
                <a:lnTo>
                  <a:pt x="105" y="2556"/>
                </a:lnTo>
              </a:path>
            </a:pathLst>
          </a:cu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6334" name="Freeform 14"/>
          <p:cNvSpPr>
            <a:spLocks/>
          </p:cNvSpPr>
          <p:nvPr/>
        </p:nvSpPr>
        <p:spPr bwMode="auto">
          <a:xfrm>
            <a:off x="4367213" y="3832225"/>
            <a:ext cx="250825" cy="158750"/>
          </a:xfrm>
          <a:custGeom>
            <a:avLst/>
            <a:gdLst>
              <a:gd name="T0" fmla="*/ 0 w 158"/>
              <a:gd name="T1" fmla="*/ 0 h 100"/>
              <a:gd name="T2" fmla="*/ 250825 w 158"/>
              <a:gd name="T3" fmla="*/ 69850 h 100"/>
              <a:gd name="T4" fmla="*/ 0 w 158"/>
              <a:gd name="T5" fmla="*/ 158750 h 100"/>
              <a:gd name="T6" fmla="*/ 0 w 158"/>
              <a:gd name="T7" fmla="*/ 0 h 100"/>
              <a:gd name="T8" fmla="*/ 0 60000 65536"/>
              <a:gd name="T9" fmla="*/ 0 60000 65536"/>
              <a:gd name="T10" fmla="*/ 0 60000 65536"/>
              <a:gd name="T11" fmla="*/ 0 60000 65536"/>
              <a:gd name="T12" fmla="*/ 0 w 158"/>
              <a:gd name="T13" fmla="*/ 0 h 100"/>
              <a:gd name="T14" fmla="*/ 158 w 158"/>
              <a:gd name="T15" fmla="*/ 100 h 1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58" h="100">
                <a:moveTo>
                  <a:pt x="0" y="0"/>
                </a:moveTo>
                <a:lnTo>
                  <a:pt x="158" y="44"/>
                </a:lnTo>
                <a:lnTo>
                  <a:pt x="0" y="100"/>
                </a:lnTo>
                <a:lnTo>
                  <a:pt x="0" y="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6335" name="Freeform 15"/>
          <p:cNvSpPr>
            <a:spLocks/>
          </p:cNvSpPr>
          <p:nvPr/>
        </p:nvSpPr>
        <p:spPr bwMode="auto">
          <a:xfrm>
            <a:off x="4205288" y="2051050"/>
            <a:ext cx="414337" cy="4067175"/>
          </a:xfrm>
          <a:custGeom>
            <a:avLst/>
            <a:gdLst>
              <a:gd name="T0" fmla="*/ 173037 w 261"/>
              <a:gd name="T1" fmla="*/ 0 h 2562"/>
              <a:gd name="T2" fmla="*/ 171450 w 261"/>
              <a:gd name="T3" fmla="*/ 1776413 h 2562"/>
              <a:gd name="T4" fmla="*/ 414337 w 261"/>
              <a:gd name="T5" fmla="*/ 1847850 h 2562"/>
              <a:gd name="T6" fmla="*/ 0 w 261"/>
              <a:gd name="T7" fmla="*/ 1995488 h 2562"/>
              <a:gd name="T8" fmla="*/ 171450 w 261"/>
              <a:gd name="T9" fmla="*/ 2085975 h 2562"/>
              <a:gd name="T10" fmla="*/ 173037 w 261"/>
              <a:gd name="T11" fmla="*/ 4067175 h 256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61"/>
              <a:gd name="T19" fmla="*/ 0 h 2562"/>
              <a:gd name="T20" fmla="*/ 261 w 261"/>
              <a:gd name="T21" fmla="*/ 2562 h 256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61" h="2562">
                <a:moveTo>
                  <a:pt x="109" y="0"/>
                </a:moveTo>
                <a:lnTo>
                  <a:pt x="108" y="1119"/>
                </a:lnTo>
                <a:lnTo>
                  <a:pt x="261" y="1164"/>
                </a:lnTo>
                <a:lnTo>
                  <a:pt x="0" y="1257"/>
                </a:lnTo>
                <a:lnTo>
                  <a:pt x="108" y="1314"/>
                </a:lnTo>
                <a:lnTo>
                  <a:pt x="109" y="2562"/>
                </a:lnTo>
              </a:path>
            </a:pathLst>
          </a:cu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6336" name="Freeform 16"/>
          <p:cNvSpPr>
            <a:spLocks/>
          </p:cNvSpPr>
          <p:nvPr/>
        </p:nvSpPr>
        <p:spPr bwMode="auto">
          <a:xfrm>
            <a:off x="4646613" y="3633788"/>
            <a:ext cx="250825" cy="158750"/>
          </a:xfrm>
          <a:custGeom>
            <a:avLst/>
            <a:gdLst>
              <a:gd name="T0" fmla="*/ 0 w 158"/>
              <a:gd name="T1" fmla="*/ 0 h 100"/>
              <a:gd name="T2" fmla="*/ 250825 w 158"/>
              <a:gd name="T3" fmla="*/ 69850 h 100"/>
              <a:gd name="T4" fmla="*/ 0 w 158"/>
              <a:gd name="T5" fmla="*/ 158750 h 100"/>
              <a:gd name="T6" fmla="*/ 0 w 158"/>
              <a:gd name="T7" fmla="*/ 0 h 100"/>
              <a:gd name="T8" fmla="*/ 0 60000 65536"/>
              <a:gd name="T9" fmla="*/ 0 60000 65536"/>
              <a:gd name="T10" fmla="*/ 0 60000 65536"/>
              <a:gd name="T11" fmla="*/ 0 60000 65536"/>
              <a:gd name="T12" fmla="*/ 0 w 158"/>
              <a:gd name="T13" fmla="*/ 0 h 100"/>
              <a:gd name="T14" fmla="*/ 158 w 158"/>
              <a:gd name="T15" fmla="*/ 100 h 1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58" h="100">
                <a:moveTo>
                  <a:pt x="0" y="0"/>
                </a:moveTo>
                <a:lnTo>
                  <a:pt x="158" y="44"/>
                </a:lnTo>
                <a:lnTo>
                  <a:pt x="0" y="100"/>
                </a:lnTo>
                <a:lnTo>
                  <a:pt x="0" y="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6337" name="Freeform 17"/>
          <p:cNvSpPr>
            <a:spLocks/>
          </p:cNvSpPr>
          <p:nvPr/>
        </p:nvSpPr>
        <p:spPr bwMode="auto">
          <a:xfrm>
            <a:off x="4484688" y="2041525"/>
            <a:ext cx="414337" cy="4086225"/>
          </a:xfrm>
          <a:custGeom>
            <a:avLst/>
            <a:gdLst>
              <a:gd name="T0" fmla="*/ 169862 w 261"/>
              <a:gd name="T1" fmla="*/ 0 h 2574"/>
              <a:gd name="T2" fmla="*/ 171450 w 261"/>
              <a:gd name="T3" fmla="*/ 1587500 h 2574"/>
              <a:gd name="T4" fmla="*/ 414337 w 261"/>
              <a:gd name="T5" fmla="*/ 1658938 h 2574"/>
              <a:gd name="T6" fmla="*/ 0 w 261"/>
              <a:gd name="T7" fmla="*/ 1806575 h 2574"/>
              <a:gd name="T8" fmla="*/ 171450 w 261"/>
              <a:gd name="T9" fmla="*/ 1897063 h 2574"/>
              <a:gd name="T10" fmla="*/ 169862 w 261"/>
              <a:gd name="T11" fmla="*/ 4086225 h 25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61"/>
              <a:gd name="T19" fmla="*/ 0 h 2574"/>
              <a:gd name="T20" fmla="*/ 261 w 261"/>
              <a:gd name="T21" fmla="*/ 2574 h 25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61" h="2574">
                <a:moveTo>
                  <a:pt x="107" y="0"/>
                </a:moveTo>
                <a:lnTo>
                  <a:pt x="108" y="1000"/>
                </a:lnTo>
                <a:lnTo>
                  <a:pt x="261" y="1045"/>
                </a:lnTo>
                <a:lnTo>
                  <a:pt x="0" y="1138"/>
                </a:lnTo>
                <a:lnTo>
                  <a:pt x="108" y="1195"/>
                </a:lnTo>
                <a:lnTo>
                  <a:pt x="107" y="2574"/>
                </a:lnTo>
              </a:path>
            </a:pathLst>
          </a:cu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6338" name="Freeform 18"/>
          <p:cNvSpPr>
            <a:spLocks/>
          </p:cNvSpPr>
          <p:nvPr/>
        </p:nvSpPr>
        <p:spPr bwMode="auto">
          <a:xfrm>
            <a:off x="4926013" y="3452813"/>
            <a:ext cx="250825" cy="158750"/>
          </a:xfrm>
          <a:custGeom>
            <a:avLst/>
            <a:gdLst>
              <a:gd name="T0" fmla="*/ 0 w 158"/>
              <a:gd name="T1" fmla="*/ 0 h 100"/>
              <a:gd name="T2" fmla="*/ 250825 w 158"/>
              <a:gd name="T3" fmla="*/ 69850 h 100"/>
              <a:gd name="T4" fmla="*/ 0 w 158"/>
              <a:gd name="T5" fmla="*/ 158750 h 100"/>
              <a:gd name="T6" fmla="*/ 0 w 158"/>
              <a:gd name="T7" fmla="*/ 0 h 100"/>
              <a:gd name="T8" fmla="*/ 0 60000 65536"/>
              <a:gd name="T9" fmla="*/ 0 60000 65536"/>
              <a:gd name="T10" fmla="*/ 0 60000 65536"/>
              <a:gd name="T11" fmla="*/ 0 60000 65536"/>
              <a:gd name="T12" fmla="*/ 0 w 158"/>
              <a:gd name="T13" fmla="*/ 0 h 100"/>
              <a:gd name="T14" fmla="*/ 158 w 158"/>
              <a:gd name="T15" fmla="*/ 100 h 1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58" h="100">
                <a:moveTo>
                  <a:pt x="0" y="0"/>
                </a:moveTo>
                <a:lnTo>
                  <a:pt x="158" y="44"/>
                </a:lnTo>
                <a:lnTo>
                  <a:pt x="0" y="100"/>
                </a:lnTo>
                <a:lnTo>
                  <a:pt x="0" y="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6339" name="Freeform 19"/>
          <p:cNvSpPr>
            <a:spLocks/>
          </p:cNvSpPr>
          <p:nvPr/>
        </p:nvSpPr>
        <p:spPr bwMode="auto">
          <a:xfrm>
            <a:off x="4764088" y="2051050"/>
            <a:ext cx="414337" cy="4057650"/>
          </a:xfrm>
          <a:custGeom>
            <a:avLst/>
            <a:gdLst>
              <a:gd name="T0" fmla="*/ 166687 w 261"/>
              <a:gd name="T1" fmla="*/ 0 h 2556"/>
              <a:gd name="T2" fmla="*/ 171450 w 261"/>
              <a:gd name="T3" fmla="*/ 1397000 h 2556"/>
              <a:gd name="T4" fmla="*/ 414337 w 261"/>
              <a:gd name="T5" fmla="*/ 1468437 h 2556"/>
              <a:gd name="T6" fmla="*/ 0 w 261"/>
              <a:gd name="T7" fmla="*/ 1616075 h 2556"/>
              <a:gd name="T8" fmla="*/ 171450 w 261"/>
              <a:gd name="T9" fmla="*/ 1706563 h 2556"/>
              <a:gd name="T10" fmla="*/ 166687 w 261"/>
              <a:gd name="T11" fmla="*/ 4057650 h 255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61"/>
              <a:gd name="T19" fmla="*/ 0 h 2556"/>
              <a:gd name="T20" fmla="*/ 261 w 261"/>
              <a:gd name="T21" fmla="*/ 2556 h 255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61" h="2556">
                <a:moveTo>
                  <a:pt x="105" y="0"/>
                </a:moveTo>
                <a:lnTo>
                  <a:pt x="108" y="880"/>
                </a:lnTo>
                <a:lnTo>
                  <a:pt x="261" y="925"/>
                </a:lnTo>
                <a:lnTo>
                  <a:pt x="0" y="1018"/>
                </a:lnTo>
                <a:lnTo>
                  <a:pt x="108" y="1075"/>
                </a:lnTo>
                <a:lnTo>
                  <a:pt x="105" y="2556"/>
                </a:lnTo>
              </a:path>
            </a:pathLst>
          </a:cu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6340" name="Freeform 20"/>
          <p:cNvSpPr>
            <a:spLocks/>
          </p:cNvSpPr>
          <p:nvPr/>
        </p:nvSpPr>
        <p:spPr bwMode="auto">
          <a:xfrm>
            <a:off x="5205413" y="3289300"/>
            <a:ext cx="250825" cy="158750"/>
          </a:xfrm>
          <a:custGeom>
            <a:avLst/>
            <a:gdLst>
              <a:gd name="T0" fmla="*/ 0 w 158"/>
              <a:gd name="T1" fmla="*/ 0 h 100"/>
              <a:gd name="T2" fmla="*/ 250825 w 158"/>
              <a:gd name="T3" fmla="*/ 69850 h 100"/>
              <a:gd name="T4" fmla="*/ 0 w 158"/>
              <a:gd name="T5" fmla="*/ 158750 h 100"/>
              <a:gd name="T6" fmla="*/ 0 w 158"/>
              <a:gd name="T7" fmla="*/ 0 h 100"/>
              <a:gd name="T8" fmla="*/ 0 60000 65536"/>
              <a:gd name="T9" fmla="*/ 0 60000 65536"/>
              <a:gd name="T10" fmla="*/ 0 60000 65536"/>
              <a:gd name="T11" fmla="*/ 0 60000 65536"/>
              <a:gd name="T12" fmla="*/ 0 w 158"/>
              <a:gd name="T13" fmla="*/ 0 h 100"/>
              <a:gd name="T14" fmla="*/ 158 w 158"/>
              <a:gd name="T15" fmla="*/ 100 h 1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58" h="100">
                <a:moveTo>
                  <a:pt x="0" y="0"/>
                </a:moveTo>
                <a:lnTo>
                  <a:pt x="158" y="44"/>
                </a:lnTo>
                <a:lnTo>
                  <a:pt x="0" y="100"/>
                </a:lnTo>
                <a:lnTo>
                  <a:pt x="0" y="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6341" name="Freeform 21"/>
          <p:cNvSpPr>
            <a:spLocks/>
          </p:cNvSpPr>
          <p:nvPr/>
        </p:nvSpPr>
        <p:spPr bwMode="auto">
          <a:xfrm>
            <a:off x="5043488" y="2032000"/>
            <a:ext cx="414337" cy="4067175"/>
          </a:xfrm>
          <a:custGeom>
            <a:avLst/>
            <a:gdLst>
              <a:gd name="T0" fmla="*/ 173037 w 261"/>
              <a:gd name="T1" fmla="*/ 0 h 2562"/>
              <a:gd name="T2" fmla="*/ 171450 w 261"/>
              <a:gd name="T3" fmla="*/ 1252537 h 2562"/>
              <a:gd name="T4" fmla="*/ 414337 w 261"/>
              <a:gd name="T5" fmla="*/ 1323975 h 2562"/>
              <a:gd name="T6" fmla="*/ 0 w 261"/>
              <a:gd name="T7" fmla="*/ 1471612 h 2562"/>
              <a:gd name="T8" fmla="*/ 171450 w 261"/>
              <a:gd name="T9" fmla="*/ 1562100 h 2562"/>
              <a:gd name="T10" fmla="*/ 173037 w 261"/>
              <a:gd name="T11" fmla="*/ 4067175 h 256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61"/>
              <a:gd name="T19" fmla="*/ 0 h 2562"/>
              <a:gd name="T20" fmla="*/ 261 w 261"/>
              <a:gd name="T21" fmla="*/ 2562 h 256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61" h="2562">
                <a:moveTo>
                  <a:pt x="109" y="0"/>
                </a:moveTo>
                <a:lnTo>
                  <a:pt x="108" y="789"/>
                </a:lnTo>
                <a:lnTo>
                  <a:pt x="261" y="834"/>
                </a:lnTo>
                <a:lnTo>
                  <a:pt x="0" y="927"/>
                </a:lnTo>
                <a:lnTo>
                  <a:pt x="108" y="984"/>
                </a:lnTo>
                <a:lnTo>
                  <a:pt x="109" y="2562"/>
                </a:lnTo>
              </a:path>
            </a:pathLst>
          </a:cu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6342" name="Freeform 22"/>
          <p:cNvSpPr>
            <a:spLocks/>
          </p:cNvSpPr>
          <p:nvPr/>
        </p:nvSpPr>
        <p:spPr bwMode="auto">
          <a:xfrm>
            <a:off x="5484813" y="3125788"/>
            <a:ext cx="250825" cy="158750"/>
          </a:xfrm>
          <a:custGeom>
            <a:avLst/>
            <a:gdLst>
              <a:gd name="T0" fmla="*/ 0 w 158"/>
              <a:gd name="T1" fmla="*/ 0 h 100"/>
              <a:gd name="T2" fmla="*/ 250825 w 158"/>
              <a:gd name="T3" fmla="*/ 69850 h 100"/>
              <a:gd name="T4" fmla="*/ 0 w 158"/>
              <a:gd name="T5" fmla="*/ 158750 h 100"/>
              <a:gd name="T6" fmla="*/ 0 w 158"/>
              <a:gd name="T7" fmla="*/ 0 h 100"/>
              <a:gd name="T8" fmla="*/ 0 60000 65536"/>
              <a:gd name="T9" fmla="*/ 0 60000 65536"/>
              <a:gd name="T10" fmla="*/ 0 60000 65536"/>
              <a:gd name="T11" fmla="*/ 0 60000 65536"/>
              <a:gd name="T12" fmla="*/ 0 w 158"/>
              <a:gd name="T13" fmla="*/ 0 h 100"/>
              <a:gd name="T14" fmla="*/ 158 w 158"/>
              <a:gd name="T15" fmla="*/ 100 h 1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58" h="100">
                <a:moveTo>
                  <a:pt x="0" y="0"/>
                </a:moveTo>
                <a:lnTo>
                  <a:pt x="158" y="44"/>
                </a:lnTo>
                <a:lnTo>
                  <a:pt x="0" y="100"/>
                </a:lnTo>
                <a:lnTo>
                  <a:pt x="0" y="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6343" name="Freeform 23"/>
          <p:cNvSpPr>
            <a:spLocks/>
          </p:cNvSpPr>
          <p:nvPr/>
        </p:nvSpPr>
        <p:spPr bwMode="auto">
          <a:xfrm>
            <a:off x="5322888" y="2032000"/>
            <a:ext cx="414337" cy="4086225"/>
          </a:xfrm>
          <a:custGeom>
            <a:avLst/>
            <a:gdLst>
              <a:gd name="T0" fmla="*/ 169862 w 261"/>
              <a:gd name="T1" fmla="*/ 0 h 2574"/>
              <a:gd name="T2" fmla="*/ 171450 w 261"/>
              <a:gd name="T3" fmla="*/ 1089025 h 2574"/>
              <a:gd name="T4" fmla="*/ 414337 w 261"/>
              <a:gd name="T5" fmla="*/ 1160462 h 2574"/>
              <a:gd name="T6" fmla="*/ 0 w 261"/>
              <a:gd name="T7" fmla="*/ 1308100 h 2574"/>
              <a:gd name="T8" fmla="*/ 171450 w 261"/>
              <a:gd name="T9" fmla="*/ 1398587 h 2574"/>
              <a:gd name="T10" fmla="*/ 169862 w 261"/>
              <a:gd name="T11" fmla="*/ 4086225 h 25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61"/>
              <a:gd name="T19" fmla="*/ 0 h 2574"/>
              <a:gd name="T20" fmla="*/ 261 w 261"/>
              <a:gd name="T21" fmla="*/ 2574 h 25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61" h="2574">
                <a:moveTo>
                  <a:pt x="107" y="0"/>
                </a:moveTo>
                <a:lnTo>
                  <a:pt x="108" y="686"/>
                </a:lnTo>
                <a:lnTo>
                  <a:pt x="261" y="731"/>
                </a:lnTo>
                <a:lnTo>
                  <a:pt x="0" y="824"/>
                </a:lnTo>
                <a:lnTo>
                  <a:pt x="108" y="881"/>
                </a:lnTo>
                <a:lnTo>
                  <a:pt x="107" y="2574"/>
                </a:lnTo>
              </a:path>
            </a:pathLst>
          </a:cu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6344" name="Freeform 24"/>
          <p:cNvSpPr>
            <a:spLocks/>
          </p:cNvSpPr>
          <p:nvPr/>
        </p:nvSpPr>
        <p:spPr bwMode="auto">
          <a:xfrm>
            <a:off x="3511550" y="4364038"/>
            <a:ext cx="250825" cy="158750"/>
          </a:xfrm>
          <a:custGeom>
            <a:avLst/>
            <a:gdLst>
              <a:gd name="T0" fmla="*/ 0 w 158"/>
              <a:gd name="T1" fmla="*/ 0 h 100"/>
              <a:gd name="T2" fmla="*/ 250825 w 158"/>
              <a:gd name="T3" fmla="*/ 69850 h 100"/>
              <a:gd name="T4" fmla="*/ 0 w 158"/>
              <a:gd name="T5" fmla="*/ 158750 h 100"/>
              <a:gd name="T6" fmla="*/ 0 w 158"/>
              <a:gd name="T7" fmla="*/ 0 h 100"/>
              <a:gd name="T8" fmla="*/ 0 60000 65536"/>
              <a:gd name="T9" fmla="*/ 0 60000 65536"/>
              <a:gd name="T10" fmla="*/ 0 60000 65536"/>
              <a:gd name="T11" fmla="*/ 0 60000 65536"/>
              <a:gd name="T12" fmla="*/ 0 w 158"/>
              <a:gd name="T13" fmla="*/ 0 h 100"/>
              <a:gd name="T14" fmla="*/ 158 w 158"/>
              <a:gd name="T15" fmla="*/ 100 h 1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58" h="100">
                <a:moveTo>
                  <a:pt x="0" y="0"/>
                </a:moveTo>
                <a:lnTo>
                  <a:pt x="158" y="44"/>
                </a:lnTo>
                <a:lnTo>
                  <a:pt x="0" y="100"/>
                </a:lnTo>
                <a:lnTo>
                  <a:pt x="0" y="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6345" name="Freeform 25"/>
          <p:cNvSpPr>
            <a:spLocks/>
          </p:cNvSpPr>
          <p:nvPr/>
        </p:nvSpPr>
        <p:spPr bwMode="auto">
          <a:xfrm>
            <a:off x="3349625" y="2060575"/>
            <a:ext cx="414338" cy="4067175"/>
          </a:xfrm>
          <a:custGeom>
            <a:avLst/>
            <a:gdLst>
              <a:gd name="T0" fmla="*/ 171450 w 261"/>
              <a:gd name="T1" fmla="*/ 0 h 2562"/>
              <a:gd name="T2" fmla="*/ 171450 w 261"/>
              <a:gd name="T3" fmla="*/ 2298700 h 2562"/>
              <a:gd name="T4" fmla="*/ 414338 w 261"/>
              <a:gd name="T5" fmla="*/ 2370137 h 2562"/>
              <a:gd name="T6" fmla="*/ 0 w 261"/>
              <a:gd name="T7" fmla="*/ 2517775 h 2562"/>
              <a:gd name="T8" fmla="*/ 171450 w 261"/>
              <a:gd name="T9" fmla="*/ 2608262 h 2562"/>
              <a:gd name="T10" fmla="*/ 171450 w 261"/>
              <a:gd name="T11" fmla="*/ 4067175 h 256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61"/>
              <a:gd name="T19" fmla="*/ 0 h 2562"/>
              <a:gd name="T20" fmla="*/ 261 w 261"/>
              <a:gd name="T21" fmla="*/ 2562 h 256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61" h="2562">
                <a:moveTo>
                  <a:pt x="108" y="0"/>
                </a:moveTo>
                <a:lnTo>
                  <a:pt x="108" y="1448"/>
                </a:lnTo>
                <a:lnTo>
                  <a:pt x="261" y="1493"/>
                </a:lnTo>
                <a:lnTo>
                  <a:pt x="0" y="1586"/>
                </a:lnTo>
                <a:lnTo>
                  <a:pt x="108" y="1643"/>
                </a:lnTo>
                <a:lnTo>
                  <a:pt x="108" y="2562"/>
                </a:lnTo>
              </a:path>
            </a:pathLst>
          </a:cu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6346" name="Freeform 26"/>
          <p:cNvSpPr>
            <a:spLocks/>
          </p:cNvSpPr>
          <p:nvPr/>
        </p:nvSpPr>
        <p:spPr bwMode="auto">
          <a:xfrm>
            <a:off x="3214688" y="4551363"/>
            <a:ext cx="250825" cy="158750"/>
          </a:xfrm>
          <a:custGeom>
            <a:avLst/>
            <a:gdLst>
              <a:gd name="T0" fmla="*/ 0 w 158"/>
              <a:gd name="T1" fmla="*/ 0 h 100"/>
              <a:gd name="T2" fmla="*/ 250825 w 158"/>
              <a:gd name="T3" fmla="*/ 69850 h 100"/>
              <a:gd name="T4" fmla="*/ 0 w 158"/>
              <a:gd name="T5" fmla="*/ 158750 h 100"/>
              <a:gd name="T6" fmla="*/ 0 w 158"/>
              <a:gd name="T7" fmla="*/ 0 h 100"/>
              <a:gd name="T8" fmla="*/ 0 60000 65536"/>
              <a:gd name="T9" fmla="*/ 0 60000 65536"/>
              <a:gd name="T10" fmla="*/ 0 60000 65536"/>
              <a:gd name="T11" fmla="*/ 0 60000 65536"/>
              <a:gd name="T12" fmla="*/ 0 w 158"/>
              <a:gd name="T13" fmla="*/ 0 h 100"/>
              <a:gd name="T14" fmla="*/ 158 w 158"/>
              <a:gd name="T15" fmla="*/ 100 h 1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58" h="100">
                <a:moveTo>
                  <a:pt x="0" y="0"/>
                </a:moveTo>
                <a:lnTo>
                  <a:pt x="158" y="44"/>
                </a:lnTo>
                <a:lnTo>
                  <a:pt x="0" y="100"/>
                </a:lnTo>
                <a:lnTo>
                  <a:pt x="0" y="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6347" name="Freeform 27"/>
          <p:cNvSpPr>
            <a:spLocks/>
          </p:cNvSpPr>
          <p:nvPr/>
        </p:nvSpPr>
        <p:spPr bwMode="auto">
          <a:xfrm>
            <a:off x="3052763" y="2070100"/>
            <a:ext cx="414337" cy="4029075"/>
          </a:xfrm>
          <a:custGeom>
            <a:avLst/>
            <a:gdLst>
              <a:gd name="T0" fmla="*/ 173037 w 261"/>
              <a:gd name="T1" fmla="*/ 0 h 2538"/>
              <a:gd name="T2" fmla="*/ 171450 w 261"/>
              <a:gd name="T3" fmla="*/ 2476500 h 2538"/>
              <a:gd name="T4" fmla="*/ 414337 w 261"/>
              <a:gd name="T5" fmla="*/ 2547937 h 2538"/>
              <a:gd name="T6" fmla="*/ 0 w 261"/>
              <a:gd name="T7" fmla="*/ 2695575 h 2538"/>
              <a:gd name="T8" fmla="*/ 171450 w 261"/>
              <a:gd name="T9" fmla="*/ 2786062 h 2538"/>
              <a:gd name="T10" fmla="*/ 173037 w 261"/>
              <a:gd name="T11" fmla="*/ 4029075 h 25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61"/>
              <a:gd name="T19" fmla="*/ 0 h 2538"/>
              <a:gd name="T20" fmla="*/ 261 w 261"/>
              <a:gd name="T21" fmla="*/ 2538 h 253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61" h="2538">
                <a:moveTo>
                  <a:pt x="109" y="0"/>
                </a:moveTo>
                <a:lnTo>
                  <a:pt x="108" y="1560"/>
                </a:lnTo>
                <a:lnTo>
                  <a:pt x="261" y="1605"/>
                </a:lnTo>
                <a:lnTo>
                  <a:pt x="0" y="1698"/>
                </a:lnTo>
                <a:lnTo>
                  <a:pt x="108" y="1755"/>
                </a:lnTo>
                <a:lnTo>
                  <a:pt x="109" y="2538"/>
                </a:lnTo>
              </a:path>
            </a:pathLst>
          </a:cu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6348" name="Freeform 28"/>
          <p:cNvSpPr>
            <a:spLocks/>
          </p:cNvSpPr>
          <p:nvPr/>
        </p:nvSpPr>
        <p:spPr bwMode="auto">
          <a:xfrm>
            <a:off x="2917825" y="4738688"/>
            <a:ext cx="250825" cy="158750"/>
          </a:xfrm>
          <a:custGeom>
            <a:avLst/>
            <a:gdLst>
              <a:gd name="T0" fmla="*/ 0 w 158"/>
              <a:gd name="T1" fmla="*/ 0 h 100"/>
              <a:gd name="T2" fmla="*/ 250825 w 158"/>
              <a:gd name="T3" fmla="*/ 69850 h 100"/>
              <a:gd name="T4" fmla="*/ 0 w 158"/>
              <a:gd name="T5" fmla="*/ 158750 h 100"/>
              <a:gd name="T6" fmla="*/ 0 w 158"/>
              <a:gd name="T7" fmla="*/ 0 h 100"/>
              <a:gd name="T8" fmla="*/ 0 60000 65536"/>
              <a:gd name="T9" fmla="*/ 0 60000 65536"/>
              <a:gd name="T10" fmla="*/ 0 60000 65536"/>
              <a:gd name="T11" fmla="*/ 0 60000 65536"/>
              <a:gd name="T12" fmla="*/ 0 w 158"/>
              <a:gd name="T13" fmla="*/ 0 h 100"/>
              <a:gd name="T14" fmla="*/ 158 w 158"/>
              <a:gd name="T15" fmla="*/ 100 h 1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58" h="100">
                <a:moveTo>
                  <a:pt x="0" y="0"/>
                </a:moveTo>
                <a:lnTo>
                  <a:pt x="158" y="44"/>
                </a:lnTo>
                <a:lnTo>
                  <a:pt x="0" y="100"/>
                </a:lnTo>
                <a:lnTo>
                  <a:pt x="0" y="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6349" name="Freeform 29"/>
          <p:cNvSpPr>
            <a:spLocks/>
          </p:cNvSpPr>
          <p:nvPr/>
        </p:nvSpPr>
        <p:spPr bwMode="auto">
          <a:xfrm>
            <a:off x="2755900" y="2060575"/>
            <a:ext cx="414338" cy="4067175"/>
          </a:xfrm>
          <a:custGeom>
            <a:avLst/>
            <a:gdLst>
              <a:gd name="T0" fmla="*/ 174625 w 261"/>
              <a:gd name="T1" fmla="*/ 0 h 2562"/>
              <a:gd name="T2" fmla="*/ 171450 w 261"/>
              <a:gd name="T3" fmla="*/ 2673350 h 2562"/>
              <a:gd name="T4" fmla="*/ 414338 w 261"/>
              <a:gd name="T5" fmla="*/ 2744787 h 2562"/>
              <a:gd name="T6" fmla="*/ 0 w 261"/>
              <a:gd name="T7" fmla="*/ 2892425 h 2562"/>
              <a:gd name="T8" fmla="*/ 171450 w 261"/>
              <a:gd name="T9" fmla="*/ 2982912 h 2562"/>
              <a:gd name="T10" fmla="*/ 174625 w 261"/>
              <a:gd name="T11" fmla="*/ 4067175 h 256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61"/>
              <a:gd name="T19" fmla="*/ 0 h 2562"/>
              <a:gd name="T20" fmla="*/ 261 w 261"/>
              <a:gd name="T21" fmla="*/ 2562 h 256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61" h="2562">
                <a:moveTo>
                  <a:pt x="110" y="0"/>
                </a:moveTo>
                <a:lnTo>
                  <a:pt x="108" y="1684"/>
                </a:lnTo>
                <a:lnTo>
                  <a:pt x="261" y="1729"/>
                </a:lnTo>
                <a:lnTo>
                  <a:pt x="0" y="1822"/>
                </a:lnTo>
                <a:lnTo>
                  <a:pt x="108" y="1879"/>
                </a:lnTo>
                <a:lnTo>
                  <a:pt x="110" y="2562"/>
                </a:lnTo>
              </a:path>
            </a:pathLst>
          </a:cu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6350" name="Freeform 30"/>
          <p:cNvSpPr>
            <a:spLocks/>
          </p:cNvSpPr>
          <p:nvPr/>
        </p:nvSpPr>
        <p:spPr bwMode="auto">
          <a:xfrm>
            <a:off x="2620963" y="4926013"/>
            <a:ext cx="250825" cy="158750"/>
          </a:xfrm>
          <a:custGeom>
            <a:avLst/>
            <a:gdLst>
              <a:gd name="T0" fmla="*/ 0 w 158"/>
              <a:gd name="T1" fmla="*/ 0 h 100"/>
              <a:gd name="T2" fmla="*/ 250825 w 158"/>
              <a:gd name="T3" fmla="*/ 69850 h 100"/>
              <a:gd name="T4" fmla="*/ 0 w 158"/>
              <a:gd name="T5" fmla="*/ 158750 h 100"/>
              <a:gd name="T6" fmla="*/ 0 w 158"/>
              <a:gd name="T7" fmla="*/ 0 h 100"/>
              <a:gd name="T8" fmla="*/ 0 60000 65536"/>
              <a:gd name="T9" fmla="*/ 0 60000 65536"/>
              <a:gd name="T10" fmla="*/ 0 60000 65536"/>
              <a:gd name="T11" fmla="*/ 0 60000 65536"/>
              <a:gd name="T12" fmla="*/ 0 w 158"/>
              <a:gd name="T13" fmla="*/ 0 h 100"/>
              <a:gd name="T14" fmla="*/ 158 w 158"/>
              <a:gd name="T15" fmla="*/ 100 h 1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58" h="100">
                <a:moveTo>
                  <a:pt x="0" y="0"/>
                </a:moveTo>
                <a:lnTo>
                  <a:pt x="158" y="44"/>
                </a:lnTo>
                <a:lnTo>
                  <a:pt x="0" y="100"/>
                </a:lnTo>
                <a:lnTo>
                  <a:pt x="0" y="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6351" name="Freeform 31"/>
          <p:cNvSpPr>
            <a:spLocks/>
          </p:cNvSpPr>
          <p:nvPr/>
        </p:nvSpPr>
        <p:spPr bwMode="auto">
          <a:xfrm>
            <a:off x="2459038" y="2032000"/>
            <a:ext cx="414337" cy="4105275"/>
          </a:xfrm>
          <a:custGeom>
            <a:avLst/>
            <a:gdLst>
              <a:gd name="T0" fmla="*/ 166687 w 261"/>
              <a:gd name="T1" fmla="*/ 0 h 2586"/>
              <a:gd name="T2" fmla="*/ 171450 w 261"/>
              <a:gd name="T3" fmla="*/ 2889250 h 2586"/>
              <a:gd name="T4" fmla="*/ 414337 w 261"/>
              <a:gd name="T5" fmla="*/ 2960687 h 2586"/>
              <a:gd name="T6" fmla="*/ 0 w 261"/>
              <a:gd name="T7" fmla="*/ 3108325 h 2586"/>
              <a:gd name="T8" fmla="*/ 171450 w 261"/>
              <a:gd name="T9" fmla="*/ 3198812 h 2586"/>
              <a:gd name="T10" fmla="*/ 157162 w 261"/>
              <a:gd name="T11" fmla="*/ 4105275 h 258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61"/>
              <a:gd name="T19" fmla="*/ 0 h 2586"/>
              <a:gd name="T20" fmla="*/ 261 w 261"/>
              <a:gd name="T21" fmla="*/ 2586 h 258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61" h="2586">
                <a:moveTo>
                  <a:pt x="105" y="0"/>
                </a:moveTo>
                <a:lnTo>
                  <a:pt x="108" y="1820"/>
                </a:lnTo>
                <a:lnTo>
                  <a:pt x="261" y="1865"/>
                </a:lnTo>
                <a:lnTo>
                  <a:pt x="0" y="1958"/>
                </a:lnTo>
                <a:lnTo>
                  <a:pt x="108" y="2015"/>
                </a:lnTo>
                <a:lnTo>
                  <a:pt x="99" y="2586"/>
                </a:lnTo>
              </a:path>
            </a:pathLst>
          </a:cu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6352" name="Freeform 32"/>
          <p:cNvSpPr>
            <a:spLocks/>
          </p:cNvSpPr>
          <p:nvPr/>
        </p:nvSpPr>
        <p:spPr bwMode="auto">
          <a:xfrm>
            <a:off x="5489575" y="2889250"/>
            <a:ext cx="679450" cy="219075"/>
          </a:xfrm>
          <a:custGeom>
            <a:avLst/>
            <a:gdLst>
              <a:gd name="T0" fmla="*/ 679450 w 428"/>
              <a:gd name="T1" fmla="*/ 0 h 138"/>
              <a:gd name="T2" fmla="*/ 587375 w 428"/>
              <a:gd name="T3" fmla="*/ 60325 h 138"/>
              <a:gd name="T4" fmla="*/ 498475 w 428"/>
              <a:gd name="T5" fmla="*/ 104775 h 138"/>
              <a:gd name="T6" fmla="*/ 361950 w 428"/>
              <a:gd name="T7" fmla="*/ 165100 h 138"/>
              <a:gd name="T8" fmla="*/ 254000 w 428"/>
              <a:gd name="T9" fmla="*/ 196850 h 138"/>
              <a:gd name="T10" fmla="*/ 146050 w 428"/>
              <a:gd name="T11" fmla="*/ 212725 h 138"/>
              <a:gd name="T12" fmla="*/ 0 w 428"/>
              <a:gd name="T13" fmla="*/ 219075 h 13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428"/>
              <a:gd name="T22" fmla="*/ 0 h 138"/>
              <a:gd name="T23" fmla="*/ 428 w 428"/>
              <a:gd name="T24" fmla="*/ 138 h 13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428" h="138">
                <a:moveTo>
                  <a:pt x="428" y="0"/>
                </a:moveTo>
                <a:lnTo>
                  <a:pt x="370" y="38"/>
                </a:lnTo>
                <a:lnTo>
                  <a:pt x="314" y="66"/>
                </a:lnTo>
                <a:lnTo>
                  <a:pt x="228" y="104"/>
                </a:lnTo>
                <a:lnTo>
                  <a:pt x="160" y="124"/>
                </a:lnTo>
                <a:lnTo>
                  <a:pt x="92" y="134"/>
                </a:lnTo>
                <a:lnTo>
                  <a:pt x="0" y="138"/>
                </a:lnTo>
              </a:path>
            </a:pathLst>
          </a:custGeom>
          <a:noFill/>
          <a:ln w="50800">
            <a:solidFill>
              <a:srgbClr val="000080"/>
            </a:solidFill>
            <a:prstDash val="sysDot"/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6353" name="Freeform 33"/>
          <p:cNvSpPr>
            <a:spLocks/>
          </p:cNvSpPr>
          <p:nvPr/>
        </p:nvSpPr>
        <p:spPr bwMode="auto">
          <a:xfrm>
            <a:off x="2667000" y="4318000"/>
            <a:ext cx="1709738" cy="581025"/>
          </a:xfrm>
          <a:custGeom>
            <a:avLst/>
            <a:gdLst>
              <a:gd name="T0" fmla="*/ 1709738 w 1077"/>
              <a:gd name="T1" fmla="*/ 0 h 366"/>
              <a:gd name="T2" fmla="*/ 1376363 w 1077"/>
              <a:gd name="T3" fmla="*/ 204788 h 366"/>
              <a:gd name="T4" fmla="*/ 1176338 w 1077"/>
              <a:gd name="T5" fmla="*/ 304800 h 366"/>
              <a:gd name="T6" fmla="*/ 1019175 w 1077"/>
              <a:gd name="T7" fmla="*/ 376237 h 366"/>
              <a:gd name="T8" fmla="*/ 881063 w 1077"/>
              <a:gd name="T9" fmla="*/ 428625 h 366"/>
              <a:gd name="T10" fmla="*/ 766763 w 1077"/>
              <a:gd name="T11" fmla="*/ 471488 h 366"/>
              <a:gd name="T12" fmla="*/ 638175 w 1077"/>
              <a:gd name="T13" fmla="*/ 500063 h 366"/>
              <a:gd name="T14" fmla="*/ 452438 w 1077"/>
              <a:gd name="T15" fmla="*/ 547688 h 366"/>
              <a:gd name="T16" fmla="*/ 285750 w 1077"/>
              <a:gd name="T17" fmla="*/ 571500 h 366"/>
              <a:gd name="T18" fmla="*/ 0 w 1077"/>
              <a:gd name="T19" fmla="*/ 581025 h 36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077"/>
              <a:gd name="T31" fmla="*/ 0 h 366"/>
              <a:gd name="T32" fmla="*/ 1077 w 1077"/>
              <a:gd name="T33" fmla="*/ 366 h 36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077" h="366">
                <a:moveTo>
                  <a:pt x="1077" y="0"/>
                </a:moveTo>
                <a:lnTo>
                  <a:pt x="867" y="129"/>
                </a:lnTo>
                <a:lnTo>
                  <a:pt x="741" y="192"/>
                </a:lnTo>
                <a:lnTo>
                  <a:pt x="642" y="237"/>
                </a:lnTo>
                <a:lnTo>
                  <a:pt x="555" y="270"/>
                </a:lnTo>
                <a:lnTo>
                  <a:pt x="483" y="297"/>
                </a:lnTo>
                <a:lnTo>
                  <a:pt x="402" y="315"/>
                </a:lnTo>
                <a:lnTo>
                  <a:pt x="285" y="345"/>
                </a:lnTo>
                <a:lnTo>
                  <a:pt x="180" y="360"/>
                </a:lnTo>
                <a:lnTo>
                  <a:pt x="0" y="366"/>
                </a:lnTo>
              </a:path>
            </a:pathLst>
          </a:custGeom>
          <a:noFill/>
          <a:ln w="50800">
            <a:solidFill>
              <a:srgbClr val="003366"/>
            </a:solidFill>
            <a:prstDash val="sysDot"/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6354" name="Text Box 34"/>
          <p:cNvSpPr txBox="1">
            <a:spLocks noChangeArrowheads="1"/>
          </p:cNvSpPr>
          <p:nvPr/>
        </p:nvSpPr>
        <p:spPr bwMode="auto">
          <a:xfrm>
            <a:off x="5724525" y="3879850"/>
            <a:ext cx="1138238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400" b="1" dirty="0"/>
              <a:t>Reflection  </a:t>
            </a:r>
          </a:p>
          <a:p>
            <a:pPr algn="ctr"/>
            <a:r>
              <a:rPr lang="en-US" altLang="en-US" sz="1400" b="1" dirty="0"/>
              <a:t>Surface</a:t>
            </a:r>
          </a:p>
        </p:txBody>
      </p:sp>
      <p:sp>
        <p:nvSpPr>
          <p:cNvPr id="56355" name="Line 35"/>
          <p:cNvSpPr>
            <a:spLocks noChangeShapeType="1"/>
          </p:cNvSpPr>
          <p:nvPr/>
        </p:nvSpPr>
        <p:spPr bwMode="auto">
          <a:xfrm flipH="1" flipV="1">
            <a:off x="5864225" y="3194050"/>
            <a:ext cx="304800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grpSp>
        <p:nvGrpSpPr>
          <p:cNvPr id="56356" name="Group 36"/>
          <p:cNvGrpSpPr>
            <a:grpSpLocks/>
          </p:cNvGrpSpPr>
          <p:nvPr/>
        </p:nvGrpSpPr>
        <p:grpSpPr bwMode="auto">
          <a:xfrm>
            <a:off x="4191000" y="4313238"/>
            <a:ext cx="427038" cy="309562"/>
            <a:chOff x="2889" y="2283"/>
            <a:chExt cx="269" cy="195"/>
          </a:xfrm>
        </p:grpSpPr>
        <p:sp>
          <p:nvSpPr>
            <p:cNvPr id="56381" name="Freeform 37"/>
            <p:cNvSpPr>
              <a:spLocks/>
            </p:cNvSpPr>
            <p:nvPr/>
          </p:nvSpPr>
          <p:spPr bwMode="auto">
            <a:xfrm>
              <a:off x="2889" y="2283"/>
              <a:ext cx="261" cy="195"/>
            </a:xfrm>
            <a:custGeom>
              <a:avLst/>
              <a:gdLst>
                <a:gd name="T0" fmla="*/ 108 w 261"/>
                <a:gd name="T1" fmla="*/ 0 h 195"/>
                <a:gd name="T2" fmla="*/ 261 w 261"/>
                <a:gd name="T3" fmla="*/ 45 h 195"/>
                <a:gd name="T4" fmla="*/ 0 w 261"/>
                <a:gd name="T5" fmla="*/ 138 h 195"/>
                <a:gd name="T6" fmla="*/ 108 w 261"/>
                <a:gd name="T7" fmla="*/ 195 h 19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1"/>
                <a:gd name="T13" fmla="*/ 0 h 195"/>
                <a:gd name="T14" fmla="*/ 261 w 261"/>
                <a:gd name="T15" fmla="*/ 195 h 19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1" h="195">
                  <a:moveTo>
                    <a:pt x="108" y="0"/>
                  </a:moveTo>
                  <a:lnTo>
                    <a:pt x="261" y="45"/>
                  </a:lnTo>
                  <a:lnTo>
                    <a:pt x="0" y="138"/>
                  </a:lnTo>
                  <a:lnTo>
                    <a:pt x="108" y="195"/>
                  </a:lnTo>
                </a:path>
              </a:pathLst>
            </a:custGeom>
            <a:noFill/>
            <a:ln w="25400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6382" name="Freeform 38"/>
            <p:cNvSpPr>
              <a:spLocks/>
            </p:cNvSpPr>
            <p:nvPr/>
          </p:nvSpPr>
          <p:spPr bwMode="auto">
            <a:xfrm>
              <a:off x="3000" y="2287"/>
              <a:ext cx="158" cy="100"/>
            </a:xfrm>
            <a:custGeom>
              <a:avLst/>
              <a:gdLst>
                <a:gd name="T0" fmla="*/ 0 w 158"/>
                <a:gd name="T1" fmla="*/ 0 h 100"/>
                <a:gd name="T2" fmla="*/ 158 w 158"/>
                <a:gd name="T3" fmla="*/ 44 h 100"/>
                <a:gd name="T4" fmla="*/ 0 w 158"/>
                <a:gd name="T5" fmla="*/ 100 h 100"/>
                <a:gd name="T6" fmla="*/ 0 w 158"/>
                <a:gd name="T7" fmla="*/ 0 h 1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8"/>
                <a:gd name="T13" fmla="*/ 0 h 100"/>
                <a:gd name="T14" fmla="*/ 158 w 158"/>
                <a:gd name="T15" fmla="*/ 100 h 1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8" h="100">
                  <a:moveTo>
                    <a:pt x="0" y="0"/>
                  </a:moveTo>
                  <a:lnTo>
                    <a:pt x="158" y="44"/>
                  </a:lnTo>
                  <a:lnTo>
                    <a:pt x="0" y="1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</p:grpSp>
      <p:grpSp>
        <p:nvGrpSpPr>
          <p:cNvPr id="56357" name="Group 39"/>
          <p:cNvGrpSpPr>
            <a:grpSpLocks/>
          </p:cNvGrpSpPr>
          <p:nvPr/>
        </p:nvGrpSpPr>
        <p:grpSpPr bwMode="auto">
          <a:xfrm>
            <a:off x="4467225" y="4098925"/>
            <a:ext cx="427038" cy="309563"/>
            <a:chOff x="2889" y="2283"/>
            <a:chExt cx="269" cy="195"/>
          </a:xfrm>
        </p:grpSpPr>
        <p:sp>
          <p:nvSpPr>
            <p:cNvPr id="56379" name="Freeform 40"/>
            <p:cNvSpPr>
              <a:spLocks/>
            </p:cNvSpPr>
            <p:nvPr/>
          </p:nvSpPr>
          <p:spPr bwMode="auto">
            <a:xfrm>
              <a:off x="2889" y="2283"/>
              <a:ext cx="261" cy="195"/>
            </a:xfrm>
            <a:custGeom>
              <a:avLst/>
              <a:gdLst>
                <a:gd name="T0" fmla="*/ 108 w 261"/>
                <a:gd name="T1" fmla="*/ 0 h 195"/>
                <a:gd name="T2" fmla="*/ 261 w 261"/>
                <a:gd name="T3" fmla="*/ 45 h 195"/>
                <a:gd name="T4" fmla="*/ 0 w 261"/>
                <a:gd name="T5" fmla="*/ 138 h 195"/>
                <a:gd name="T6" fmla="*/ 108 w 261"/>
                <a:gd name="T7" fmla="*/ 195 h 19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1"/>
                <a:gd name="T13" fmla="*/ 0 h 195"/>
                <a:gd name="T14" fmla="*/ 261 w 261"/>
                <a:gd name="T15" fmla="*/ 195 h 19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1" h="195">
                  <a:moveTo>
                    <a:pt x="108" y="0"/>
                  </a:moveTo>
                  <a:lnTo>
                    <a:pt x="261" y="45"/>
                  </a:lnTo>
                  <a:lnTo>
                    <a:pt x="0" y="138"/>
                  </a:lnTo>
                  <a:lnTo>
                    <a:pt x="108" y="195"/>
                  </a:lnTo>
                </a:path>
              </a:pathLst>
            </a:custGeom>
            <a:noFill/>
            <a:ln w="25400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6380" name="Freeform 41"/>
            <p:cNvSpPr>
              <a:spLocks/>
            </p:cNvSpPr>
            <p:nvPr/>
          </p:nvSpPr>
          <p:spPr bwMode="auto">
            <a:xfrm>
              <a:off x="3000" y="2287"/>
              <a:ext cx="158" cy="100"/>
            </a:xfrm>
            <a:custGeom>
              <a:avLst/>
              <a:gdLst>
                <a:gd name="T0" fmla="*/ 0 w 158"/>
                <a:gd name="T1" fmla="*/ 0 h 100"/>
                <a:gd name="T2" fmla="*/ 158 w 158"/>
                <a:gd name="T3" fmla="*/ 44 h 100"/>
                <a:gd name="T4" fmla="*/ 0 w 158"/>
                <a:gd name="T5" fmla="*/ 100 h 100"/>
                <a:gd name="T6" fmla="*/ 0 w 158"/>
                <a:gd name="T7" fmla="*/ 0 h 1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8"/>
                <a:gd name="T13" fmla="*/ 0 h 100"/>
                <a:gd name="T14" fmla="*/ 158 w 158"/>
                <a:gd name="T15" fmla="*/ 100 h 1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8" h="100">
                  <a:moveTo>
                    <a:pt x="0" y="0"/>
                  </a:moveTo>
                  <a:lnTo>
                    <a:pt x="158" y="44"/>
                  </a:lnTo>
                  <a:lnTo>
                    <a:pt x="0" y="1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</p:grpSp>
      <p:grpSp>
        <p:nvGrpSpPr>
          <p:cNvPr id="56358" name="Group 42"/>
          <p:cNvGrpSpPr>
            <a:grpSpLocks/>
          </p:cNvGrpSpPr>
          <p:nvPr/>
        </p:nvGrpSpPr>
        <p:grpSpPr bwMode="auto">
          <a:xfrm>
            <a:off x="4772025" y="3884613"/>
            <a:ext cx="427038" cy="309562"/>
            <a:chOff x="2889" y="2283"/>
            <a:chExt cx="269" cy="195"/>
          </a:xfrm>
        </p:grpSpPr>
        <p:sp>
          <p:nvSpPr>
            <p:cNvPr id="56377" name="Freeform 43"/>
            <p:cNvSpPr>
              <a:spLocks/>
            </p:cNvSpPr>
            <p:nvPr/>
          </p:nvSpPr>
          <p:spPr bwMode="auto">
            <a:xfrm>
              <a:off x="2889" y="2283"/>
              <a:ext cx="261" cy="195"/>
            </a:xfrm>
            <a:custGeom>
              <a:avLst/>
              <a:gdLst>
                <a:gd name="T0" fmla="*/ 108 w 261"/>
                <a:gd name="T1" fmla="*/ 0 h 195"/>
                <a:gd name="T2" fmla="*/ 261 w 261"/>
                <a:gd name="T3" fmla="*/ 45 h 195"/>
                <a:gd name="T4" fmla="*/ 0 w 261"/>
                <a:gd name="T5" fmla="*/ 138 h 195"/>
                <a:gd name="T6" fmla="*/ 108 w 261"/>
                <a:gd name="T7" fmla="*/ 195 h 19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1"/>
                <a:gd name="T13" fmla="*/ 0 h 195"/>
                <a:gd name="T14" fmla="*/ 261 w 261"/>
                <a:gd name="T15" fmla="*/ 195 h 19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1" h="195">
                  <a:moveTo>
                    <a:pt x="108" y="0"/>
                  </a:moveTo>
                  <a:lnTo>
                    <a:pt x="261" y="45"/>
                  </a:lnTo>
                  <a:lnTo>
                    <a:pt x="0" y="138"/>
                  </a:lnTo>
                  <a:lnTo>
                    <a:pt x="108" y="195"/>
                  </a:lnTo>
                </a:path>
              </a:pathLst>
            </a:custGeom>
            <a:noFill/>
            <a:ln w="25400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6378" name="Freeform 44"/>
            <p:cNvSpPr>
              <a:spLocks/>
            </p:cNvSpPr>
            <p:nvPr/>
          </p:nvSpPr>
          <p:spPr bwMode="auto">
            <a:xfrm>
              <a:off x="3000" y="2287"/>
              <a:ext cx="158" cy="100"/>
            </a:xfrm>
            <a:custGeom>
              <a:avLst/>
              <a:gdLst>
                <a:gd name="T0" fmla="*/ 0 w 158"/>
                <a:gd name="T1" fmla="*/ 0 h 100"/>
                <a:gd name="T2" fmla="*/ 158 w 158"/>
                <a:gd name="T3" fmla="*/ 44 h 100"/>
                <a:gd name="T4" fmla="*/ 0 w 158"/>
                <a:gd name="T5" fmla="*/ 100 h 100"/>
                <a:gd name="T6" fmla="*/ 0 w 158"/>
                <a:gd name="T7" fmla="*/ 0 h 1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8"/>
                <a:gd name="T13" fmla="*/ 0 h 100"/>
                <a:gd name="T14" fmla="*/ 158 w 158"/>
                <a:gd name="T15" fmla="*/ 100 h 1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8" h="100">
                  <a:moveTo>
                    <a:pt x="0" y="0"/>
                  </a:moveTo>
                  <a:lnTo>
                    <a:pt x="158" y="44"/>
                  </a:lnTo>
                  <a:lnTo>
                    <a:pt x="0" y="1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</p:grpSp>
      <p:grpSp>
        <p:nvGrpSpPr>
          <p:cNvPr id="56359" name="Group 45"/>
          <p:cNvGrpSpPr>
            <a:grpSpLocks/>
          </p:cNvGrpSpPr>
          <p:nvPr/>
        </p:nvGrpSpPr>
        <p:grpSpPr bwMode="auto">
          <a:xfrm>
            <a:off x="5029200" y="3660775"/>
            <a:ext cx="427038" cy="309563"/>
            <a:chOff x="2889" y="2283"/>
            <a:chExt cx="269" cy="195"/>
          </a:xfrm>
        </p:grpSpPr>
        <p:sp>
          <p:nvSpPr>
            <p:cNvPr id="56375" name="Freeform 46"/>
            <p:cNvSpPr>
              <a:spLocks/>
            </p:cNvSpPr>
            <p:nvPr/>
          </p:nvSpPr>
          <p:spPr bwMode="auto">
            <a:xfrm>
              <a:off x="2889" y="2283"/>
              <a:ext cx="261" cy="195"/>
            </a:xfrm>
            <a:custGeom>
              <a:avLst/>
              <a:gdLst>
                <a:gd name="T0" fmla="*/ 108 w 261"/>
                <a:gd name="T1" fmla="*/ 0 h 195"/>
                <a:gd name="T2" fmla="*/ 261 w 261"/>
                <a:gd name="T3" fmla="*/ 45 h 195"/>
                <a:gd name="T4" fmla="*/ 0 w 261"/>
                <a:gd name="T5" fmla="*/ 138 h 195"/>
                <a:gd name="T6" fmla="*/ 108 w 261"/>
                <a:gd name="T7" fmla="*/ 195 h 19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1"/>
                <a:gd name="T13" fmla="*/ 0 h 195"/>
                <a:gd name="T14" fmla="*/ 261 w 261"/>
                <a:gd name="T15" fmla="*/ 195 h 19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1" h="195">
                  <a:moveTo>
                    <a:pt x="108" y="0"/>
                  </a:moveTo>
                  <a:lnTo>
                    <a:pt x="261" y="45"/>
                  </a:lnTo>
                  <a:lnTo>
                    <a:pt x="0" y="138"/>
                  </a:lnTo>
                  <a:lnTo>
                    <a:pt x="108" y="195"/>
                  </a:lnTo>
                </a:path>
              </a:pathLst>
            </a:custGeom>
            <a:noFill/>
            <a:ln w="25400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6376" name="Freeform 47"/>
            <p:cNvSpPr>
              <a:spLocks/>
            </p:cNvSpPr>
            <p:nvPr/>
          </p:nvSpPr>
          <p:spPr bwMode="auto">
            <a:xfrm>
              <a:off x="3000" y="2287"/>
              <a:ext cx="158" cy="100"/>
            </a:xfrm>
            <a:custGeom>
              <a:avLst/>
              <a:gdLst>
                <a:gd name="T0" fmla="*/ 0 w 158"/>
                <a:gd name="T1" fmla="*/ 0 h 100"/>
                <a:gd name="T2" fmla="*/ 158 w 158"/>
                <a:gd name="T3" fmla="*/ 44 h 100"/>
                <a:gd name="T4" fmla="*/ 0 w 158"/>
                <a:gd name="T5" fmla="*/ 100 h 100"/>
                <a:gd name="T6" fmla="*/ 0 w 158"/>
                <a:gd name="T7" fmla="*/ 0 h 1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8"/>
                <a:gd name="T13" fmla="*/ 0 h 100"/>
                <a:gd name="T14" fmla="*/ 158 w 158"/>
                <a:gd name="T15" fmla="*/ 100 h 1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8" h="100">
                  <a:moveTo>
                    <a:pt x="0" y="0"/>
                  </a:moveTo>
                  <a:lnTo>
                    <a:pt x="158" y="44"/>
                  </a:lnTo>
                  <a:lnTo>
                    <a:pt x="0" y="1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</p:grpSp>
      <p:grpSp>
        <p:nvGrpSpPr>
          <p:cNvPr id="56360" name="Group 48"/>
          <p:cNvGrpSpPr>
            <a:grpSpLocks/>
          </p:cNvGrpSpPr>
          <p:nvPr/>
        </p:nvGrpSpPr>
        <p:grpSpPr bwMode="auto">
          <a:xfrm>
            <a:off x="5334000" y="3436938"/>
            <a:ext cx="427038" cy="309562"/>
            <a:chOff x="2889" y="2283"/>
            <a:chExt cx="269" cy="195"/>
          </a:xfrm>
        </p:grpSpPr>
        <p:sp>
          <p:nvSpPr>
            <p:cNvPr id="56373" name="Freeform 49"/>
            <p:cNvSpPr>
              <a:spLocks/>
            </p:cNvSpPr>
            <p:nvPr/>
          </p:nvSpPr>
          <p:spPr bwMode="auto">
            <a:xfrm>
              <a:off x="2889" y="2283"/>
              <a:ext cx="261" cy="195"/>
            </a:xfrm>
            <a:custGeom>
              <a:avLst/>
              <a:gdLst>
                <a:gd name="T0" fmla="*/ 108 w 261"/>
                <a:gd name="T1" fmla="*/ 0 h 195"/>
                <a:gd name="T2" fmla="*/ 261 w 261"/>
                <a:gd name="T3" fmla="*/ 45 h 195"/>
                <a:gd name="T4" fmla="*/ 0 w 261"/>
                <a:gd name="T5" fmla="*/ 138 h 195"/>
                <a:gd name="T6" fmla="*/ 108 w 261"/>
                <a:gd name="T7" fmla="*/ 195 h 19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1"/>
                <a:gd name="T13" fmla="*/ 0 h 195"/>
                <a:gd name="T14" fmla="*/ 261 w 261"/>
                <a:gd name="T15" fmla="*/ 195 h 19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1" h="195">
                  <a:moveTo>
                    <a:pt x="108" y="0"/>
                  </a:moveTo>
                  <a:lnTo>
                    <a:pt x="261" y="45"/>
                  </a:lnTo>
                  <a:lnTo>
                    <a:pt x="0" y="138"/>
                  </a:lnTo>
                  <a:lnTo>
                    <a:pt x="108" y="195"/>
                  </a:lnTo>
                </a:path>
              </a:pathLst>
            </a:custGeom>
            <a:noFill/>
            <a:ln w="25400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6374" name="Freeform 50"/>
            <p:cNvSpPr>
              <a:spLocks/>
            </p:cNvSpPr>
            <p:nvPr/>
          </p:nvSpPr>
          <p:spPr bwMode="auto">
            <a:xfrm>
              <a:off x="3000" y="2287"/>
              <a:ext cx="158" cy="100"/>
            </a:xfrm>
            <a:custGeom>
              <a:avLst/>
              <a:gdLst>
                <a:gd name="T0" fmla="*/ 0 w 158"/>
                <a:gd name="T1" fmla="*/ 0 h 100"/>
                <a:gd name="T2" fmla="*/ 158 w 158"/>
                <a:gd name="T3" fmla="*/ 44 h 100"/>
                <a:gd name="T4" fmla="*/ 0 w 158"/>
                <a:gd name="T5" fmla="*/ 100 h 100"/>
                <a:gd name="T6" fmla="*/ 0 w 158"/>
                <a:gd name="T7" fmla="*/ 0 h 1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8"/>
                <a:gd name="T13" fmla="*/ 0 h 100"/>
                <a:gd name="T14" fmla="*/ 158 w 158"/>
                <a:gd name="T15" fmla="*/ 100 h 1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8" h="100">
                  <a:moveTo>
                    <a:pt x="0" y="0"/>
                  </a:moveTo>
                  <a:lnTo>
                    <a:pt x="158" y="44"/>
                  </a:lnTo>
                  <a:lnTo>
                    <a:pt x="0" y="1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</p:grpSp>
      <p:grpSp>
        <p:nvGrpSpPr>
          <p:cNvPr id="56361" name="Group 51"/>
          <p:cNvGrpSpPr>
            <a:grpSpLocks/>
          </p:cNvGrpSpPr>
          <p:nvPr/>
        </p:nvGrpSpPr>
        <p:grpSpPr bwMode="auto">
          <a:xfrm>
            <a:off x="5638800" y="3165475"/>
            <a:ext cx="427038" cy="309563"/>
            <a:chOff x="2889" y="2283"/>
            <a:chExt cx="269" cy="195"/>
          </a:xfrm>
        </p:grpSpPr>
        <p:sp>
          <p:nvSpPr>
            <p:cNvPr id="56371" name="Freeform 52"/>
            <p:cNvSpPr>
              <a:spLocks/>
            </p:cNvSpPr>
            <p:nvPr/>
          </p:nvSpPr>
          <p:spPr bwMode="auto">
            <a:xfrm>
              <a:off x="2889" y="2283"/>
              <a:ext cx="261" cy="195"/>
            </a:xfrm>
            <a:custGeom>
              <a:avLst/>
              <a:gdLst>
                <a:gd name="T0" fmla="*/ 108 w 261"/>
                <a:gd name="T1" fmla="*/ 0 h 195"/>
                <a:gd name="T2" fmla="*/ 261 w 261"/>
                <a:gd name="T3" fmla="*/ 45 h 195"/>
                <a:gd name="T4" fmla="*/ 0 w 261"/>
                <a:gd name="T5" fmla="*/ 138 h 195"/>
                <a:gd name="T6" fmla="*/ 108 w 261"/>
                <a:gd name="T7" fmla="*/ 195 h 19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1"/>
                <a:gd name="T13" fmla="*/ 0 h 195"/>
                <a:gd name="T14" fmla="*/ 261 w 261"/>
                <a:gd name="T15" fmla="*/ 195 h 19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1" h="195">
                  <a:moveTo>
                    <a:pt x="108" y="0"/>
                  </a:moveTo>
                  <a:lnTo>
                    <a:pt x="261" y="45"/>
                  </a:lnTo>
                  <a:lnTo>
                    <a:pt x="0" y="138"/>
                  </a:lnTo>
                  <a:lnTo>
                    <a:pt x="108" y="195"/>
                  </a:lnTo>
                </a:path>
              </a:pathLst>
            </a:custGeom>
            <a:noFill/>
            <a:ln w="25400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6372" name="Freeform 53"/>
            <p:cNvSpPr>
              <a:spLocks/>
            </p:cNvSpPr>
            <p:nvPr/>
          </p:nvSpPr>
          <p:spPr bwMode="auto">
            <a:xfrm>
              <a:off x="3000" y="2287"/>
              <a:ext cx="158" cy="100"/>
            </a:xfrm>
            <a:custGeom>
              <a:avLst/>
              <a:gdLst>
                <a:gd name="T0" fmla="*/ 0 w 158"/>
                <a:gd name="T1" fmla="*/ 0 h 100"/>
                <a:gd name="T2" fmla="*/ 158 w 158"/>
                <a:gd name="T3" fmla="*/ 44 h 100"/>
                <a:gd name="T4" fmla="*/ 0 w 158"/>
                <a:gd name="T5" fmla="*/ 100 h 100"/>
                <a:gd name="T6" fmla="*/ 0 w 158"/>
                <a:gd name="T7" fmla="*/ 0 h 1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8"/>
                <a:gd name="T13" fmla="*/ 0 h 100"/>
                <a:gd name="T14" fmla="*/ 158 w 158"/>
                <a:gd name="T15" fmla="*/ 100 h 1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8" h="100">
                  <a:moveTo>
                    <a:pt x="0" y="0"/>
                  </a:moveTo>
                  <a:lnTo>
                    <a:pt x="158" y="44"/>
                  </a:lnTo>
                  <a:lnTo>
                    <a:pt x="0" y="1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</p:grpSp>
      <p:grpSp>
        <p:nvGrpSpPr>
          <p:cNvPr id="56362" name="Group 54"/>
          <p:cNvGrpSpPr>
            <a:grpSpLocks/>
          </p:cNvGrpSpPr>
          <p:nvPr/>
        </p:nvGrpSpPr>
        <p:grpSpPr bwMode="auto">
          <a:xfrm>
            <a:off x="5943600" y="2932113"/>
            <a:ext cx="427038" cy="309562"/>
            <a:chOff x="2889" y="2283"/>
            <a:chExt cx="269" cy="195"/>
          </a:xfrm>
        </p:grpSpPr>
        <p:sp>
          <p:nvSpPr>
            <p:cNvPr id="56369" name="Freeform 55"/>
            <p:cNvSpPr>
              <a:spLocks/>
            </p:cNvSpPr>
            <p:nvPr/>
          </p:nvSpPr>
          <p:spPr bwMode="auto">
            <a:xfrm>
              <a:off x="2889" y="2283"/>
              <a:ext cx="261" cy="195"/>
            </a:xfrm>
            <a:custGeom>
              <a:avLst/>
              <a:gdLst>
                <a:gd name="T0" fmla="*/ 108 w 261"/>
                <a:gd name="T1" fmla="*/ 0 h 195"/>
                <a:gd name="T2" fmla="*/ 261 w 261"/>
                <a:gd name="T3" fmla="*/ 45 h 195"/>
                <a:gd name="T4" fmla="*/ 0 w 261"/>
                <a:gd name="T5" fmla="*/ 138 h 195"/>
                <a:gd name="T6" fmla="*/ 108 w 261"/>
                <a:gd name="T7" fmla="*/ 195 h 19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1"/>
                <a:gd name="T13" fmla="*/ 0 h 195"/>
                <a:gd name="T14" fmla="*/ 261 w 261"/>
                <a:gd name="T15" fmla="*/ 195 h 19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1" h="195">
                  <a:moveTo>
                    <a:pt x="108" y="0"/>
                  </a:moveTo>
                  <a:lnTo>
                    <a:pt x="261" y="45"/>
                  </a:lnTo>
                  <a:lnTo>
                    <a:pt x="0" y="138"/>
                  </a:lnTo>
                  <a:lnTo>
                    <a:pt x="108" y="195"/>
                  </a:lnTo>
                </a:path>
              </a:pathLst>
            </a:custGeom>
            <a:noFill/>
            <a:ln w="25400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6370" name="Freeform 56"/>
            <p:cNvSpPr>
              <a:spLocks/>
            </p:cNvSpPr>
            <p:nvPr/>
          </p:nvSpPr>
          <p:spPr bwMode="auto">
            <a:xfrm>
              <a:off x="3000" y="2287"/>
              <a:ext cx="158" cy="100"/>
            </a:xfrm>
            <a:custGeom>
              <a:avLst/>
              <a:gdLst>
                <a:gd name="T0" fmla="*/ 0 w 158"/>
                <a:gd name="T1" fmla="*/ 0 h 100"/>
                <a:gd name="T2" fmla="*/ 158 w 158"/>
                <a:gd name="T3" fmla="*/ 44 h 100"/>
                <a:gd name="T4" fmla="*/ 0 w 158"/>
                <a:gd name="T5" fmla="*/ 100 h 100"/>
                <a:gd name="T6" fmla="*/ 0 w 158"/>
                <a:gd name="T7" fmla="*/ 0 h 1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8"/>
                <a:gd name="T13" fmla="*/ 0 h 100"/>
                <a:gd name="T14" fmla="*/ 158 w 158"/>
                <a:gd name="T15" fmla="*/ 100 h 1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8" h="100">
                  <a:moveTo>
                    <a:pt x="0" y="0"/>
                  </a:moveTo>
                  <a:lnTo>
                    <a:pt x="158" y="44"/>
                  </a:lnTo>
                  <a:lnTo>
                    <a:pt x="0" y="1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</p:grpSp>
      <p:sp>
        <p:nvSpPr>
          <p:cNvPr id="56363" name="Text Box 57"/>
          <p:cNvSpPr txBox="1">
            <a:spLocks noChangeArrowheads="1"/>
          </p:cNvSpPr>
          <p:nvPr/>
        </p:nvSpPr>
        <p:spPr bwMode="auto">
          <a:xfrm>
            <a:off x="1036638" y="2928938"/>
            <a:ext cx="1312862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600" b="1" dirty="0">
                <a:solidFill>
                  <a:srgbClr val="FF0000"/>
                </a:solidFill>
              </a:rPr>
              <a:t>Unmigrated</a:t>
            </a:r>
          </a:p>
          <a:p>
            <a:pPr algn="ctr"/>
            <a:r>
              <a:rPr lang="en-US" altLang="en-US" sz="1600" b="1" dirty="0">
                <a:solidFill>
                  <a:srgbClr val="FF0000"/>
                </a:solidFill>
              </a:rPr>
              <a:t>Image</a:t>
            </a:r>
          </a:p>
          <a:p>
            <a:pPr algn="ctr"/>
            <a:r>
              <a:rPr lang="en-US" altLang="en-US" sz="1600" b="1" dirty="0">
                <a:solidFill>
                  <a:srgbClr val="FF0000"/>
                </a:solidFill>
              </a:rPr>
              <a:t>In Red</a:t>
            </a:r>
          </a:p>
        </p:txBody>
      </p:sp>
      <p:sp>
        <p:nvSpPr>
          <p:cNvPr id="56364" name="Text Box 58"/>
          <p:cNvSpPr txBox="1">
            <a:spLocks noChangeArrowheads="1"/>
          </p:cNvSpPr>
          <p:nvPr/>
        </p:nvSpPr>
        <p:spPr bwMode="auto">
          <a:xfrm>
            <a:off x="5853113" y="4794250"/>
            <a:ext cx="1089025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600" b="1" dirty="0">
                <a:solidFill>
                  <a:schemeClr val="accent2"/>
                </a:solidFill>
              </a:rPr>
              <a:t>Migrated </a:t>
            </a:r>
          </a:p>
          <a:p>
            <a:pPr algn="ctr"/>
            <a:r>
              <a:rPr lang="en-US" altLang="en-US" sz="1600" b="1" dirty="0">
                <a:solidFill>
                  <a:schemeClr val="accent2"/>
                </a:solidFill>
              </a:rPr>
              <a:t>Image</a:t>
            </a:r>
          </a:p>
          <a:p>
            <a:pPr algn="ctr"/>
            <a:r>
              <a:rPr lang="en-US" altLang="en-US" sz="1600" b="1" dirty="0">
                <a:solidFill>
                  <a:schemeClr val="accent2"/>
                </a:solidFill>
              </a:rPr>
              <a:t>In Blue</a:t>
            </a:r>
          </a:p>
        </p:txBody>
      </p:sp>
      <p:sp>
        <p:nvSpPr>
          <p:cNvPr id="56365" name="Text Box 59"/>
          <p:cNvSpPr txBox="1">
            <a:spLocks noChangeArrowheads="1"/>
          </p:cNvSpPr>
          <p:nvPr/>
        </p:nvSpPr>
        <p:spPr bwMode="auto">
          <a:xfrm>
            <a:off x="2747963" y="1371600"/>
            <a:ext cx="25860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400" b="1" dirty="0"/>
              <a:t>Migrating the Stacked Image</a:t>
            </a:r>
          </a:p>
        </p:txBody>
      </p:sp>
      <p:sp>
        <p:nvSpPr>
          <p:cNvPr id="56366" name="Rectangle 60"/>
          <p:cNvSpPr>
            <a:spLocks noChangeArrowheads="1"/>
          </p:cNvSpPr>
          <p:nvPr/>
        </p:nvSpPr>
        <p:spPr bwMode="auto">
          <a:xfrm>
            <a:off x="228600" y="304800"/>
            <a:ext cx="77724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2800" b="1" dirty="0">
                <a:solidFill>
                  <a:srgbClr val="FF0000"/>
                </a:solidFill>
                <a:latin typeface="Tahoma" panose="020B0604030504040204" pitchFamily="34" charset="0"/>
              </a:rPr>
              <a:t>Seismic Migration</a:t>
            </a:r>
          </a:p>
        </p:txBody>
      </p:sp>
      <p:sp>
        <p:nvSpPr>
          <p:cNvPr id="56367" name="Text Box 61"/>
          <p:cNvSpPr txBox="1">
            <a:spLocks noChangeArrowheads="1"/>
          </p:cNvSpPr>
          <p:nvPr/>
        </p:nvSpPr>
        <p:spPr bwMode="auto">
          <a:xfrm rot="5400000">
            <a:off x="6877844" y="1664494"/>
            <a:ext cx="77628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2000" b="1" dirty="0">
                <a:solidFill>
                  <a:srgbClr val="FF0000"/>
                </a:solidFill>
              </a:rPr>
              <a:t>Time</a:t>
            </a:r>
          </a:p>
        </p:txBody>
      </p:sp>
      <p:sp>
        <p:nvSpPr>
          <p:cNvPr id="56368" name="Line 62"/>
          <p:cNvSpPr>
            <a:spLocks noChangeShapeType="1"/>
          </p:cNvSpPr>
          <p:nvPr/>
        </p:nvSpPr>
        <p:spPr bwMode="auto">
          <a:xfrm>
            <a:off x="7237413" y="2403475"/>
            <a:ext cx="0" cy="15240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15250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8" name="Rectangle 2"/>
          <p:cNvSpPr>
            <a:spLocks noChangeArrowheads="1"/>
          </p:cNvSpPr>
          <p:nvPr/>
        </p:nvSpPr>
        <p:spPr bwMode="auto">
          <a:xfrm>
            <a:off x="765175" y="1943100"/>
            <a:ext cx="7558088" cy="384075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/>
          </a:p>
        </p:txBody>
      </p:sp>
      <p:pic>
        <p:nvPicPr>
          <p:cNvPr id="57349" name="Picture 3" descr="Mig2"/>
          <p:cNvPicPr>
            <a:picLocks noChangeAspect="1" noChangeArrowheads="1"/>
          </p:cNvPicPr>
          <p:nvPr/>
        </p:nvPicPr>
        <p:blipFill rotWithShape="1">
          <a:blip r:embed="rId3" cstate="print">
            <a:lum contrast="4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36" b="5116"/>
          <a:stretch/>
        </p:blipFill>
        <p:spPr bwMode="auto">
          <a:xfrm>
            <a:off x="774700" y="1919289"/>
            <a:ext cx="7543800" cy="38976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351" name="Line 5"/>
          <p:cNvSpPr>
            <a:spLocks noChangeShapeType="1"/>
          </p:cNvSpPr>
          <p:nvPr/>
        </p:nvSpPr>
        <p:spPr bwMode="auto">
          <a:xfrm flipV="1">
            <a:off x="2619375" y="3171825"/>
            <a:ext cx="3238500" cy="714375"/>
          </a:xfrm>
          <a:prstGeom prst="line">
            <a:avLst/>
          </a:prstGeom>
          <a:noFill/>
          <a:ln w="76200">
            <a:solidFill>
              <a:srgbClr val="FF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7352" name="Line 6"/>
          <p:cNvSpPr>
            <a:spLocks noChangeShapeType="1"/>
          </p:cNvSpPr>
          <p:nvPr/>
        </p:nvSpPr>
        <p:spPr bwMode="auto">
          <a:xfrm flipV="1">
            <a:off x="2571750" y="3524250"/>
            <a:ext cx="3228975" cy="1457325"/>
          </a:xfrm>
          <a:prstGeom prst="line">
            <a:avLst/>
          </a:prstGeom>
          <a:noFill/>
          <a:ln w="76200">
            <a:solidFill>
              <a:srgbClr val="FF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7353" name="Rectangle 7"/>
          <p:cNvSpPr>
            <a:spLocks noChangeArrowheads="1"/>
          </p:cNvSpPr>
          <p:nvPr/>
        </p:nvSpPr>
        <p:spPr bwMode="auto">
          <a:xfrm>
            <a:off x="228600" y="304800"/>
            <a:ext cx="77724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2800" b="1" dirty="0">
                <a:solidFill>
                  <a:srgbClr val="FF0000"/>
                </a:solidFill>
                <a:latin typeface="Tahoma" panose="020B0604030504040204" pitchFamily="34" charset="0"/>
              </a:rPr>
              <a:t>Seismic Migration</a:t>
            </a:r>
          </a:p>
        </p:txBody>
      </p:sp>
      <p:sp>
        <p:nvSpPr>
          <p:cNvPr id="57354" name="Text Box 8"/>
          <p:cNvSpPr txBox="1">
            <a:spLocks noChangeArrowheads="1"/>
          </p:cNvSpPr>
          <p:nvPr/>
        </p:nvSpPr>
        <p:spPr bwMode="auto">
          <a:xfrm>
            <a:off x="5280025" y="4764881"/>
            <a:ext cx="3067050" cy="5270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400" b="1" dirty="0">
                <a:latin typeface="Tahoma" panose="020B0604030504040204" pitchFamily="34" charset="0"/>
              </a:rPr>
              <a:t>Red lines mark the unmigrated position of two </a:t>
            </a:r>
            <a:r>
              <a:rPr lang="en-US" altLang="en-US" sz="1400" b="1" dirty="0" smtClean="0">
                <a:latin typeface="Tahoma" panose="020B0604030504040204" pitchFamily="34" charset="0"/>
              </a:rPr>
              <a:t>reflections</a:t>
            </a:r>
            <a:endParaRPr lang="en-US" altLang="en-US" sz="1400" b="1" dirty="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14653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2" name="Rectangle 2"/>
          <p:cNvSpPr>
            <a:spLocks noChangeArrowheads="1"/>
          </p:cNvSpPr>
          <p:nvPr/>
        </p:nvSpPr>
        <p:spPr bwMode="auto">
          <a:xfrm>
            <a:off x="765175" y="1549400"/>
            <a:ext cx="7558088" cy="4721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/>
          </a:p>
        </p:txBody>
      </p:sp>
      <p:pic>
        <p:nvPicPr>
          <p:cNvPr id="58373" name="Picture 3" descr="Mig1"/>
          <p:cNvPicPr>
            <a:picLocks noChangeAspect="1" noChangeArrowheads="1"/>
          </p:cNvPicPr>
          <p:nvPr/>
        </p:nvPicPr>
        <p:blipFill>
          <a:blip r:embed="rId3" cstate="print">
            <a:lum contrast="4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48"/>
          <a:stretch>
            <a:fillRect/>
          </a:stretch>
        </p:blipFill>
        <p:spPr bwMode="auto">
          <a:xfrm>
            <a:off x="774700" y="1752600"/>
            <a:ext cx="7548563" cy="430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374" name="Oval 4"/>
          <p:cNvSpPr>
            <a:spLocks noChangeArrowheads="1"/>
          </p:cNvSpPr>
          <p:nvPr/>
        </p:nvSpPr>
        <p:spPr bwMode="auto">
          <a:xfrm>
            <a:off x="1752600" y="2819400"/>
            <a:ext cx="1600200" cy="762000"/>
          </a:xfrm>
          <a:prstGeom prst="ellipse">
            <a:avLst/>
          </a:prstGeom>
          <a:noFill/>
          <a:ln w="25400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/>
          </a:p>
        </p:txBody>
      </p:sp>
      <p:sp>
        <p:nvSpPr>
          <p:cNvPr id="58375" name="Oval 5"/>
          <p:cNvSpPr>
            <a:spLocks noChangeArrowheads="1"/>
          </p:cNvSpPr>
          <p:nvPr/>
        </p:nvSpPr>
        <p:spPr bwMode="auto">
          <a:xfrm>
            <a:off x="2819400" y="4330700"/>
            <a:ext cx="1600200" cy="762000"/>
          </a:xfrm>
          <a:prstGeom prst="ellipse">
            <a:avLst/>
          </a:prstGeom>
          <a:noFill/>
          <a:ln w="25400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/>
          </a:p>
        </p:txBody>
      </p:sp>
      <p:sp>
        <p:nvSpPr>
          <p:cNvPr id="58376" name="Text Box 6"/>
          <p:cNvSpPr txBox="1">
            <a:spLocks noChangeArrowheads="1"/>
          </p:cNvSpPr>
          <p:nvPr/>
        </p:nvSpPr>
        <p:spPr bwMode="auto">
          <a:xfrm>
            <a:off x="3746500" y="5840413"/>
            <a:ext cx="16764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600" b="1" dirty="0"/>
              <a:t>Migrated Model</a:t>
            </a:r>
          </a:p>
        </p:txBody>
      </p:sp>
      <p:sp>
        <p:nvSpPr>
          <p:cNvPr id="58377" name="Text Box 7"/>
          <p:cNvSpPr txBox="1">
            <a:spLocks noChangeArrowheads="1"/>
          </p:cNvSpPr>
          <p:nvPr/>
        </p:nvSpPr>
        <p:spPr bwMode="auto">
          <a:xfrm>
            <a:off x="1628775" y="5791200"/>
            <a:ext cx="1397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 b="1" dirty="0"/>
              <a:t>Edge effect from</a:t>
            </a:r>
          </a:p>
          <a:p>
            <a:pPr algn="ctr"/>
            <a:r>
              <a:rPr lang="en-US" altLang="en-US" sz="1200" b="1" dirty="0"/>
              <a:t>the model</a:t>
            </a:r>
          </a:p>
        </p:txBody>
      </p:sp>
      <p:sp>
        <p:nvSpPr>
          <p:cNvPr id="58378" name="Line 8"/>
          <p:cNvSpPr>
            <a:spLocks noChangeShapeType="1"/>
          </p:cNvSpPr>
          <p:nvPr/>
        </p:nvSpPr>
        <p:spPr bwMode="auto">
          <a:xfrm flipV="1">
            <a:off x="2743200" y="5029200"/>
            <a:ext cx="381000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8379" name="Text Box 9"/>
          <p:cNvSpPr txBox="1">
            <a:spLocks noChangeArrowheads="1"/>
          </p:cNvSpPr>
          <p:nvPr/>
        </p:nvSpPr>
        <p:spPr bwMode="auto">
          <a:xfrm>
            <a:off x="1819275" y="1600200"/>
            <a:ext cx="1312863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200" b="1" dirty="0"/>
              <a:t>Migration noise</a:t>
            </a:r>
          </a:p>
        </p:txBody>
      </p:sp>
      <p:sp>
        <p:nvSpPr>
          <p:cNvPr id="58380" name="Line 10"/>
          <p:cNvSpPr>
            <a:spLocks noChangeShapeType="1"/>
          </p:cNvSpPr>
          <p:nvPr/>
        </p:nvSpPr>
        <p:spPr bwMode="auto">
          <a:xfrm>
            <a:off x="2362200" y="1905000"/>
            <a:ext cx="152400" cy="838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8381" name="Line 11"/>
          <p:cNvSpPr>
            <a:spLocks noChangeShapeType="1"/>
          </p:cNvSpPr>
          <p:nvPr/>
        </p:nvSpPr>
        <p:spPr bwMode="auto">
          <a:xfrm flipV="1">
            <a:off x="2597341" y="3116740"/>
            <a:ext cx="3238500" cy="714375"/>
          </a:xfrm>
          <a:prstGeom prst="line">
            <a:avLst/>
          </a:prstGeom>
          <a:noFill/>
          <a:ln w="76200">
            <a:solidFill>
              <a:srgbClr val="FF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8382" name="Line 12"/>
          <p:cNvSpPr>
            <a:spLocks noChangeShapeType="1"/>
          </p:cNvSpPr>
          <p:nvPr/>
        </p:nvSpPr>
        <p:spPr bwMode="auto">
          <a:xfrm flipV="1">
            <a:off x="2571750" y="3524250"/>
            <a:ext cx="3228975" cy="1457325"/>
          </a:xfrm>
          <a:prstGeom prst="line">
            <a:avLst/>
          </a:prstGeom>
          <a:noFill/>
          <a:ln w="76200">
            <a:solidFill>
              <a:srgbClr val="FF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58383" name="Rectangle 13"/>
          <p:cNvSpPr>
            <a:spLocks noChangeArrowheads="1"/>
          </p:cNvSpPr>
          <p:nvPr/>
        </p:nvSpPr>
        <p:spPr bwMode="auto">
          <a:xfrm>
            <a:off x="228600" y="304800"/>
            <a:ext cx="77724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2800" b="1" dirty="0">
                <a:solidFill>
                  <a:srgbClr val="FF0000"/>
                </a:solidFill>
                <a:latin typeface="Tahoma" panose="020B0604030504040204" pitchFamily="34" charset="0"/>
              </a:rPr>
              <a:t>Seismic Migration</a:t>
            </a:r>
          </a:p>
        </p:txBody>
      </p:sp>
      <p:sp>
        <p:nvSpPr>
          <p:cNvPr id="58384" name="Text Box 14"/>
          <p:cNvSpPr txBox="1">
            <a:spLocks noChangeArrowheads="1"/>
          </p:cNvSpPr>
          <p:nvPr/>
        </p:nvSpPr>
        <p:spPr bwMode="auto">
          <a:xfrm>
            <a:off x="5197475" y="5132388"/>
            <a:ext cx="3067050" cy="5270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400" b="1" dirty="0">
                <a:latin typeface="Tahoma" panose="020B0604030504040204" pitchFamily="34" charset="0"/>
              </a:rPr>
              <a:t>Red lines mark the unmigrated position of two reflectors</a:t>
            </a:r>
          </a:p>
        </p:txBody>
      </p:sp>
    </p:spTree>
    <p:extLst>
      <p:ext uri="{BB962C8B-B14F-4D97-AF65-F5344CB8AC3E}">
        <p14:creationId xmlns:p14="http://schemas.microsoft.com/office/powerpoint/2010/main" val="36036113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6" name="Rectangle 4"/>
          <p:cNvSpPr>
            <a:spLocks noChangeArrowheads="1"/>
          </p:cNvSpPr>
          <p:nvPr/>
        </p:nvSpPr>
        <p:spPr bwMode="auto">
          <a:xfrm>
            <a:off x="427038" y="1265238"/>
            <a:ext cx="8305800" cy="39782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>
              <a:latin typeface="Times New Roman" panose="02020603050405020304" pitchFamily="18" charset="0"/>
            </a:endParaRPr>
          </a:p>
        </p:txBody>
      </p:sp>
      <p:pic>
        <p:nvPicPr>
          <p:cNvPr id="7" name="Picture 2" descr="BEF"/>
          <p:cNvPicPr preferRelativeResize="0"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05" b="6979"/>
          <a:stretch>
            <a:fillRect/>
          </a:stretch>
        </p:blipFill>
        <p:spPr bwMode="auto">
          <a:xfrm>
            <a:off x="655637" y="1403351"/>
            <a:ext cx="7848601" cy="3703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9398" name="Text Box 7"/>
          <p:cNvSpPr txBox="1">
            <a:spLocks noChangeArrowheads="1"/>
          </p:cNvSpPr>
          <p:nvPr/>
        </p:nvSpPr>
        <p:spPr bwMode="auto">
          <a:xfrm>
            <a:off x="1143000" y="5465763"/>
            <a:ext cx="6811963" cy="71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80000"/>
              </a:lnSpc>
            </a:pPr>
            <a:r>
              <a:rPr lang="en-US" altLang="en-US" sz="2000" dirty="0">
                <a:latin typeface="Tahoma"/>
                <a:cs typeface="Tahoma"/>
              </a:rPr>
              <a:t>Reflections are not properly located in the subsurface</a:t>
            </a:r>
          </a:p>
          <a:p>
            <a:pPr algn="ctr">
              <a:lnSpc>
                <a:spcPct val="80000"/>
              </a:lnSpc>
            </a:pPr>
            <a:endParaRPr lang="en-US" altLang="en-US" sz="1000" dirty="0">
              <a:latin typeface="Tahoma"/>
              <a:cs typeface="Tahoma"/>
            </a:endParaRPr>
          </a:p>
          <a:p>
            <a:pPr algn="ctr">
              <a:lnSpc>
                <a:spcPct val="80000"/>
              </a:lnSpc>
            </a:pPr>
            <a:r>
              <a:rPr lang="en-US" altLang="en-US" sz="2000" dirty="0">
                <a:latin typeface="Tahoma"/>
                <a:cs typeface="Tahoma"/>
              </a:rPr>
              <a:t>It is difficult to interpret the structure</a:t>
            </a:r>
          </a:p>
        </p:txBody>
      </p:sp>
      <p:sp>
        <p:nvSpPr>
          <p:cNvPr id="59399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Stacked – Unmigrated Line</a:t>
            </a:r>
          </a:p>
        </p:txBody>
      </p:sp>
    </p:spTree>
    <p:extLst>
      <p:ext uri="{BB962C8B-B14F-4D97-AF65-F5344CB8AC3E}">
        <p14:creationId xmlns:p14="http://schemas.microsoft.com/office/powerpoint/2010/main" val="1346518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20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Stacked – Migrated Line</a:t>
            </a:r>
          </a:p>
        </p:txBody>
      </p:sp>
      <p:sp>
        <p:nvSpPr>
          <p:cNvPr id="60421" name="Text Box 7"/>
          <p:cNvSpPr txBox="1">
            <a:spLocks noChangeArrowheads="1"/>
          </p:cNvSpPr>
          <p:nvPr/>
        </p:nvSpPr>
        <p:spPr bwMode="auto">
          <a:xfrm>
            <a:off x="990600" y="5465763"/>
            <a:ext cx="7177088" cy="71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80000"/>
              </a:lnSpc>
            </a:pPr>
            <a:r>
              <a:rPr lang="en-US" altLang="en-US" sz="2000" dirty="0">
                <a:latin typeface="Tahoma"/>
                <a:cs typeface="Tahoma"/>
              </a:rPr>
              <a:t>Reflections are mare accurately </a:t>
            </a:r>
            <a:r>
              <a:rPr lang="en-US" altLang="en-US" sz="2000" dirty="0" smtClean="0">
                <a:latin typeface="Tahoma"/>
                <a:cs typeface="Tahoma"/>
              </a:rPr>
              <a:t>located </a:t>
            </a:r>
            <a:r>
              <a:rPr lang="en-US" altLang="en-US" sz="2000" dirty="0">
                <a:latin typeface="Tahoma"/>
                <a:cs typeface="Tahoma"/>
              </a:rPr>
              <a:t>in the subsurface</a:t>
            </a:r>
          </a:p>
          <a:p>
            <a:pPr algn="ctr">
              <a:lnSpc>
                <a:spcPct val="80000"/>
              </a:lnSpc>
            </a:pPr>
            <a:endParaRPr lang="en-US" altLang="en-US" sz="1000" dirty="0">
              <a:latin typeface="Tahoma"/>
              <a:cs typeface="Tahoma"/>
            </a:endParaRPr>
          </a:p>
          <a:p>
            <a:pPr algn="ctr">
              <a:lnSpc>
                <a:spcPct val="80000"/>
              </a:lnSpc>
            </a:pPr>
            <a:r>
              <a:rPr lang="en-US" altLang="en-US" sz="2000" dirty="0">
                <a:latin typeface="Tahoma"/>
                <a:cs typeface="Tahoma"/>
              </a:rPr>
              <a:t>Now a thrust fault can be interpreted</a:t>
            </a:r>
          </a:p>
        </p:txBody>
      </p:sp>
      <p:sp>
        <p:nvSpPr>
          <p:cNvPr id="60422" name="Rectangle 4"/>
          <p:cNvSpPr>
            <a:spLocks noChangeArrowheads="1"/>
          </p:cNvSpPr>
          <p:nvPr/>
        </p:nvSpPr>
        <p:spPr bwMode="auto">
          <a:xfrm>
            <a:off x="427038" y="1265238"/>
            <a:ext cx="8305800" cy="39782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>
              <a:latin typeface="Times New Roman" panose="02020603050405020304" pitchFamily="18" charset="0"/>
            </a:endParaRPr>
          </a:p>
        </p:txBody>
      </p:sp>
      <p:pic>
        <p:nvPicPr>
          <p:cNvPr id="60423" name="Picture 5" descr="A:\AFTER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58"/>
          <a:stretch>
            <a:fillRect/>
          </a:stretch>
        </p:blipFill>
        <p:spPr bwMode="auto">
          <a:xfrm>
            <a:off x="696913" y="1447800"/>
            <a:ext cx="7848600" cy="362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424" name="Freeform 9"/>
          <p:cNvSpPr>
            <a:spLocks/>
          </p:cNvSpPr>
          <p:nvPr/>
        </p:nvSpPr>
        <p:spPr bwMode="auto">
          <a:xfrm>
            <a:off x="1020763" y="3962400"/>
            <a:ext cx="5227637" cy="847725"/>
          </a:xfrm>
          <a:custGeom>
            <a:avLst/>
            <a:gdLst>
              <a:gd name="T0" fmla="*/ 0 w 3293"/>
              <a:gd name="T1" fmla="*/ 792162 h 534"/>
              <a:gd name="T2" fmla="*/ 1006475 w 3293"/>
              <a:gd name="T3" fmla="*/ 808037 h 534"/>
              <a:gd name="T4" fmla="*/ 2239962 w 3293"/>
              <a:gd name="T5" fmla="*/ 549275 h 534"/>
              <a:gd name="T6" fmla="*/ 3505200 w 3293"/>
              <a:gd name="T7" fmla="*/ 411163 h 534"/>
              <a:gd name="T8" fmla="*/ 4283075 w 3293"/>
              <a:gd name="T9" fmla="*/ 288925 h 534"/>
              <a:gd name="T10" fmla="*/ 5227637 w 3293"/>
              <a:gd name="T11" fmla="*/ 0 h 53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293"/>
              <a:gd name="T19" fmla="*/ 0 h 534"/>
              <a:gd name="T20" fmla="*/ 3293 w 3293"/>
              <a:gd name="T21" fmla="*/ 534 h 53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293" h="534">
                <a:moveTo>
                  <a:pt x="0" y="499"/>
                </a:moveTo>
                <a:cubicBezTo>
                  <a:pt x="199" y="516"/>
                  <a:pt x="399" y="534"/>
                  <a:pt x="634" y="509"/>
                </a:cubicBezTo>
                <a:cubicBezTo>
                  <a:pt x="869" y="484"/>
                  <a:pt x="1149" y="388"/>
                  <a:pt x="1411" y="346"/>
                </a:cubicBezTo>
                <a:cubicBezTo>
                  <a:pt x="1673" y="304"/>
                  <a:pt x="1994" y="286"/>
                  <a:pt x="2208" y="259"/>
                </a:cubicBezTo>
                <a:cubicBezTo>
                  <a:pt x="2422" y="232"/>
                  <a:pt x="2517" y="225"/>
                  <a:pt x="2698" y="182"/>
                </a:cubicBezTo>
                <a:cubicBezTo>
                  <a:pt x="2879" y="139"/>
                  <a:pt x="3086" y="69"/>
                  <a:pt x="3293" y="0"/>
                </a:cubicBezTo>
              </a:path>
            </a:pathLst>
          </a:cu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51976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Migration Options</a:t>
            </a:r>
          </a:p>
        </p:txBody>
      </p:sp>
      <p:sp>
        <p:nvSpPr>
          <p:cNvPr id="6144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7038" y="1182688"/>
            <a:ext cx="7772400" cy="2727325"/>
          </a:xfrm>
        </p:spPr>
        <p:txBody>
          <a:bodyPr/>
          <a:lstStyle/>
          <a:p>
            <a:pPr marL="285750" indent="-285750">
              <a:tabLst>
                <a:tab pos="517525" algn="l"/>
              </a:tabLst>
            </a:pPr>
            <a:r>
              <a:rPr lang="en-US" altLang="en-US" sz="2400" dirty="0" smtClean="0"/>
              <a:t>There are many methods/algorithms for seismic 	migration.</a:t>
            </a:r>
          </a:p>
          <a:p>
            <a:pPr marL="285750" indent="-285750">
              <a:tabLst>
                <a:tab pos="517525" algn="l"/>
              </a:tabLst>
            </a:pPr>
            <a:r>
              <a:rPr lang="en-US" altLang="en-US" sz="2400" dirty="0" smtClean="0"/>
              <a:t>Each has advantages and disadvantages as we go 	from simple, quick methods to more rigorous, 	expensive methods.</a:t>
            </a:r>
          </a:p>
          <a:p>
            <a:pPr marL="285750" indent="-285750">
              <a:tabLst>
                <a:tab pos="517525" algn="l"/>
              </a:tabLst>
            </a:pPr>
            <a:r>
              <a:rPr lang="en-US" altLang="en-US" sz="2400" dirty="0" smtClean="0"/>
              <a:t>“You get what you are willing to pay </a:t>
            </a:r>
            <a:r>
              <a:rPr lang="en-US" altLang="en-US" sz="2400" dirty="0" smtClean="0"/>
              <a:t>for</a:t>
            </a:r>
            <a:r>
              <a:rPr lang="en-US" altLang="en-US" sz="2400" dirty="0" smtClean="0"/>
              <a:t>”</a:t>
            </a:r>
            <a:endParaRPr lang="en-US" altLang="en-US" sz="2400" dirty="0" smtClean="0"/>
          </a:p>
        </p:txBody>
      </p:sp>
      <p:grpSp>
        <p:nvGrpSpPr>
          <p:cNvPr id="2" name="Group 1"/>
          <p:cNvGrpSpPr/>
          <p:nvPr/>
        </p:nvGrpSpPr>
        <p:grpSpPr>
          <a:xfrm>
            <a:off x="696913" y="3979863"/>
            <a:ext cx="2301875" cy="2362200"/>
            <a:chOff x="696913" y="3979863"/>
            <a:chExt cx="2301875" cy="2362200"/>
          </a:xfrm>
        </p:grpSpPr>
        <p:grpSp>
          <p:nvGrpSpPr>
            <p:cNvPr id="61446" name="Group 17"/>
            <p:cNvGrpSpPr>
              <a:grpSpLocks/>
            </p:cNvGrpSpPr>
            <p:nvPr/>
          </p:nvGrpSpPr>
          <p:grpSpPr bwMode="auto">
            <a:xfrm>
              <a:off x="696913" y="3979863"/>
              <a:ext cx="2301875" cy="2362200"/>
              <a:chOff x="527" y="2467"/>
              <a:chExt cx="1450" cy="1488"/>
            </a:xfrm>
          </p:grpSpPr>
          <p:sp>
            <p:nvSpPr>
              <p:cNvPr id="61459" name="Rectangle 15"/>
              <p:cNvSpPr>
                <a:spLocks noChangeArrowheads="1"/>
              </p:cNvSpPr>
              <p:nvPr/>
            </p:nvSpPr>
            <p:spPr bwMode="auto">
              <a:xfrm>
                <a:off x="527" y="2467"/>
                <a:ext cx="1450" cy="1488"/>
              </a:xfrm>
              <a:prstGeom prst="rect">
                <a:avLst/>
              </a:prstGeom>
              <a:solidFill>
                <a:srgbClr val="CFA5C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endParaRPr lang="en-US" altLang="en-US" dirty="0"/>
              </a:p>
            </p:txBody>
          </p:sp>
          <p:sp>
            <p:nvSpPr>
              <p:cNvPr id="61460" name="Text Box 5"/>
              <p:cNvSpPr txBox="1">
                <a:spLocks noChangeArrowheads="1"/>
              </p:cNvSpPr>
              <p:nvPr/>
            </p:nvSpPr>
            <p:spPr bwMode="auto">
              <a:xfrm>
                <a:off x="623" y="2501"/>
                <a:ext cx="1258" cy="1300"/>
              </a:xfrm>
              <a:prstGeom prst="rect">
                <a:avLst/>
              </a:prstGeom>
              <a:solidFill>
                <a:srgbClr val="CFA5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>
                  <a:lnSpc>
                    <a:spcPct val="90000"/>
                  </a:lnSpc>
                </a:pPr>
                <a:r>
                  <a:rPr lang="en-US" altLang="en-US" dirty="0"/>
                  <a:t>Post-Stack</a:t>
                </a:r>
              </a:p>
              <a:p>
                <a:pPr algn="ctr">
                  <a:lnSpc>
                    <a:spcPct val="90000"/>
                  </a:lnSpc>
                </a:pPr>
                <a:r>
                  <a:rPr lang="en-US" altLang="en-US" dirty="0"/>
                  <a:t>Time</a:t>
                </a:r>
              </a:p>
              <a:p>
                <a:pPr algn="ctr">
                  <a:lnSpc>
                    <a:spcPct val="90000"/>
                  </a:lnSpc>
                </a:pPr>
                <a:endParaRPr lang="en-US" altLang="en-US" dirty="0"/>
              </a:p>
              <a:p>
                <a:pPr algn="ctr">
                  <a:lnSpc>
                    <a:spcPct val="90000"/>
                  </a:lnSpc>
                </a:pPr>
                <a:endParaRPr lang="en-US" altLang="en-US" dirty="0"/>
              </a:p>
              <a:p>
                <a:pPr algn="ctr">
                  <a:lnSpc>
                    <a:spcPct val="90000"/>
                  </a:lnSpc>
                </a:pPr>
                <a:r>
                  <a:rPr lang="en-US" altLang="en-US" dirty="0"/>
                  <a:t>Good to Poor</a:t>
                </a:r>
              </a:p>
              <a:p>
                <a:pPr algn="ctr">
                  <a:lnSpc>
                    <a:spcPct val="90000"/>
                  </a:lnSpc>
                </a:pPr>
                <a:r>
                  <a:rPr lang="en-US" altLang="en-US" dirty="0"/>
                  <a:t>Imaging</a:t>
                </a:r>
              </a:p>
            </p:txBody>
          </p:sp>
          <p:sp>
            <p:nvSpPr>
              <p:cNvPr id="61461" name="AutoShape 6"/>
              <p:cNvSpPr>
                <a:spLocks noChangeArrowheads="1"/>
              </p:cNvSpPr>
              <p:nvPr/>
            </p:nvSpPr>
            <p:spPr bwMode="auto">
              <a:xfrm>
                <a:off x="1127" y="2995"/>
                <a:ext cx="250" cy="298"/>
              </a:xfrm>
              <a:prstGeom prst="downArrow">
                <a:avLst>
                  <a:gd name="adj1" fmla="val 50000"/>
                  <a:gd name="adj2" fmla="val 29800"/>
                </a:avLst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endParaRPr lang="en-US" altLang="en-US" dirty="0"/>
              </a:p>
            </p:txBody>
          </p:sp>
        </p:grpSp>
        <p:sp>
          <p:nvSpPr>
            <p:cNvPr id="61449" name="Text Box 19"/>
            <p:cNvSpPr txBox="1">
              <a:spLocks noChangeArrowheads="1"/>
            </p:cNvSpPr>
            <p:nvPr/>
          </p:nvSpPr>
          <p:spPr bwMode="auto">
            <a:xfrm>
              <a:off x="808038" y="4789488"/>
              <a:ext cx="382587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b="1" dirty="0">
                  <a:solidFill>
                    <a:srgbClr val="FF0000"/>
                  </a:solidFill>
                  <a:latin typeface="Tahoma" panose="020B0604030504040204" pitchFamily="34" charset="0"/>
                </a:rPr>
                <a:t>$</a:t>
              </a: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3409950" y="3979863"/>
            <a:ext cx="2301875" cy="2362200"/>
            <a:chOff x="3409950" y="3979863"/>
            <a:chExt cx="2301875" cy="2362200"/>
          </a:xfrm>
        </p:grpSpPr>
        <p:grpSp>
          <p:nvGrpSpPr>
            <p:cNvPr id="61447" name="Group 18"/>
            <p:cNvGrpSpPr>
              <a:grpSpLocks/>
            </p:cNvGrpSpPr>
            <p:nvPr/>
          </p:nvGrpSpPr>
          <p:grpSpPr bwMode="auto">
            <a:xfrm>
              <a:off x="3409950" y="3979863"/>
              <a:ext cx="2301875" cy="2362200"/>
              <a:chOff x="2152" y="2467"/>
              <a:chExt cx="1450" cy="1488"/>
            </a:xfrm>
          </p:grpSpPr>
          <p:sp>
            <p:nvSpPr>
              <p:cNvPr id="61456" name="Rectangle 16"/>
              <p:cNvSpPr>
                <a:spLocks noChangeArrowheads="1"/>
              </p:cNvSpPr>
              <p:nvPr/>
            </p:nvSpPr>
            <p:spPr bwMode="auto">
              <a:xfrm>
                <a:off x="2152" y="2467"/>
                <a:ext cx="1450" cy="1488"/>
              </a:xfrm>
              <a:prstGeom prst="rect">
                <a:avLst/>
              </a:prstGeom>
              <a:solidFill>
                <a:srgbClr val="FFBA75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endParaRPr lang="en-US" altLang="en-US" dirty="0"/>
              </a:p>
            </p:txBody>
          </p:sp>
          <p:sp>
            <p:nvSpPr>
              <p:cNvPr id="61457" name="Text Box 9"/>
              <p:cNvSpPr txBox="1">
                <a:spLocks noChangeArrowheads="1"/>
              </p:cNvSpPr>
              <p:nvPr/>
            </p:nvSpPr>
            <p:spPr bwMode="auto">
              <a:xfrm>
                <a:off x="2281" y="2511"/>
                <a:ext cx="1193" cy="13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>
                  <a:lnSpc>
                    <a:spcPct val="90000"/>
                  </a:lnSpc>
                </a:pPr>
                <a:r>
                  <a:rPr lang="en-US" altLang="en-US" dirty="0"/>
                  <a:t>Pre-Stack</a:t>
                </a:r>
              </a:p>
              <a:p>
                <a:pPr algn="ctr">
                  <a:lnSpc>
                    <a:spcPct val="90000"/>
                  </a:lnSpc>
                </a:pPr>
                <a:r>
                  <a:rPr lang="en-US" altLang="en-US" dirty="0"/>
                  <a:t>Time</a:t>
                </a:r>
              </a:p>
              <a:p>
                <a:pPr algn="ctr">
                  <a:lnSpc>
                    <a:spcPct val="90000"/>
                  </a:lnSpc>
                </a:pPr>
                <a:endParaRPr lang="en-US" altLang="en-US" dirty="0"/>
              </a:p>
              <a:p>
                <a:pPr algn="ctr">
                  <a:lnSpc>
                    <a:spcPct val="90000"/>
                  </a:lnSpc>
                </a:pPr>
                <a:endParaRPr lang="en-US" altLang="en-US" dirty="0"/>
              </a:p>
              <a:p>
                <a:pPr algn="ctr">
                  <a:lnSpc>
                    <a:spcPct val="90000"/>
                  </a:lnSpc>
                </a:pPr>
                <a:r>
                  <a:rPr lang="en-US" altLang="en-US" dirty="0"/>
                  <a:t>Great to Fair</a:t>
                </a:r>
              </a:p>
              <a:p>
                <a:pPr algn="ctr">
                  <a:lnSpc>
                    <a:spcPct val="90000"/>
                  </a:lnSpc>
                </a:pPr>
                <a:r>
                  <a:rPr lang="en-US" altLang="en-US" dirty="0"/>
                  <a:t>Imaging</a:t>
                </a:r>
              </a:p>
            </p:txBody>
          </p:sp>
          <p:sp>
            <p:nvSpPr>
              <p:cNvPr id="61458" name="AutoShape 10"/>
              <p:cNvSpPr>
                <a:spLocks noChangeArrowheads="1"/>
              </p:cNvSpPr>
              <p:nvPr/>
            </p:nvSpPr>
            <p:spPr bwMode="auto">
              <a:xfrm>
                <a:off x="2752" y="3005"/>
                <a:ext cx="250" cy="298"/>
              </a:xfrm>
              <a:prstGeom prst="downArrow">
                <a:avLst>
                  <a:gd name="adj1" fmla="val 50000"/>
                  <a:gd name="adj2" fmla="val 29800"/>
                </a:avLst>
              </a:prstGeom>
              <a:solidFill>
                <a:srgbClr val="41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endParaRPr lang="en-US" altLang="en-US" dirty="0"/>
              </a:p>
            </p:txBody>
          </p:sp>
        </p:grpSp>
        <p:sp>
          <p:nvSpPr>
            <p:cNvPr id="61450" name="Text Box 20"/>
            <p:cNvSpPr txBox="1">
              <a:spLocks noChangeArrowheads="1"/>
            </p:cNvSpPr>
            <p:nvPr/>
          </p:nvSpPr>
          <p:spPr bwMode="auto">
            <a:xfrm>
              <a:off x="3470275" y="4789488"/>
              <a:ext cx="1096963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b="1" dirty="0">
                  <a:solidFill>
                    <a:srgbClr val="FF0000"/>
                  </a:solidFill>
                  <a:latin typeface="Tahoma" panose="020B0604030504040204" pitchFamily="34" charset="0"/>
                </a:rPr>
                <a:t>$$$$</a:t>
              </a: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6100763" y="3979863"/>
            <a:ext cx="2432050" cy="2362200"/>
            <a:chOff x="6100763" y="3979863"/>
            <a:chExt cx="2432050" cy="2362200"/>
          </a:xfrm>
        </p:grpSpPr>
        <p:grpSp>
          <p:nvGrpSpPr>
            <p:cNvPr id="61448" name="Group 19"/>
            <p:cNvGrpSpPr>
              <a:grpSpLocks/>
            </p:cNvGrpSpPr>
            <p:nvPr/>
          </p:nvGrpSpPr>
          <p:grpSpPr bwMode="auto">
            <a:xfrm>
              <a:off x="6124575" y="3979863"/>
              <a:ext cx="2301875" cy="2362200"/>
              <a:chOff x="3878" y="2467"/>
              <a:chExt cx="1450" cy="1488"/>
            </a:xfrm>
          </p:grpSpPr>
          <p:sp>
            <p:nvSpPr>
              <p:cNvPr id="61453" name="Rectangle 14"/>
              <p:cNvSpPr>
                <a:spLocks noChangeArrowheads="1"/>
              </p:cNvSpPr>
              <p:nvPr/>
            </p:nvSpPr>
            <p:spPr bwMode="auto">
              <a:xfrm>
                <a:off x="3878" y="2467"/>
                <a:ext cx="1450" cy="1488"/>
              </a:xfrm>
              <a:prstGeom prst="rect">
                <a:avLst/>
              </a:prstGeom>
              <a:solidFill>
                <a:srgbClr val="FFFF66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endParaRPr lang="en-US" altLang="en-US" dirty="0"/>
              </a:p>
            </p:txBody>
          </p:sp>
          <p:sp>
            <p:nvSpPr>
              <p:cNvPr id="61454" name="Text Box 12"/>
              <p:cNvSpPr txBox="1">
                <a:spLocks noChangeArrowheads="1"/>
              </p:cNvSpPr>
              <p:nvPr/>
            </p:nvSpPr>
            <p:spPr bwMode="auto">
              <a:xfrm>
                <a:off x="3933" y="2539"/>
                <a:ext cx="1340" cy="13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>
                  <a:lnSpc>
                    <a:spcPct val="90000"/>
                  </a:lnSpc>
                </a:pPr>
                <a:r>
                  <a:rPr lang="en-US" altLang="en-US" dirty="0"/>
                  <a:t>Pre-Stack</a:t>
                </a:r>
              </a:p>
              <a:p>
                <a:pPr algn="ctr">
                  <a:lnSpc>
                    <a:spcPct val="90000"/>
                  </a:lnSpc>
                </a:pPr>
                <a:r>
                  <a:rPr lang="en-US" altLang="en-US" dirty="0"/>
                  <a:t>Depth</a:t>
                </a:r>
              </a:p>
              <a:p>
                <a:pPr algn="ctr">
                  <a:lnSpc>
                    <a:spcPct val="90000"/>
                  </a:lnSpc>
                </a:pPr>
                <a:endParaRPr lang="en-US" altLang="en-US" dirty="0"/>
              </a:p>
              <a:p>
                <a:pPr algn="ctr">
                  <a:lnSpc>
                    <a:spcPct val="90000"/>
                  </a:lnSpc>
                </a:pPr>
                <a:endParaRPr lang="en-US" altLang="en-US" dirty="0"/>
              </a:p>
              <a:p>
                <a:pPr algn="ctr">
                  <a:lnSpc>
                    <a:spcPct val="90000"/>
                  </a:lnSpc>
                </a:pPr>
                <a:r>
                  <a:rPr lang="en-US" altLang="en-US" dirty="0"/>
                  <a:t>Excellent to </a:t>
                </a:r>
              </a:p>
              <a:p>
                <a:pPr algn="ctr">
                  <a:lnSpc>
                    <a:spcPct val="90000"/>
                  </a:lnSpc>
                </a:pPr>
                <a:r>
                  <a:rPr lang="en-US" altLang="en-US" dirty="0"/>
                  <a:t>Good Imaging</a:t>
                </a:r>
              </a:p>
            </p:txBody>
          </p:sp>
          <p:sp>
            <p:nvSpPr>
              <p:cNvPr id="61455" name="AutoShape 13"/>
              <p:cNvSpPr>
                <a:spLocks noChangeArrowheads="1"/>
              </p:cNvSpPr>
              <p:nvPr/>
            </p:nvSpPr>
            <p:spPr bwMode="auto">
              <a:xfrm>
                <a:off x="4478" y="3033"/>
                <a:ext cx="250" cy="298"/>
              </a:xfrm>
              <a:prstGeom prst="downArrow">
                <a:avLst>
                  <a:gd name="adj1" fmla="val 50000"/>
                  <a:gd name="adj2" fmla="val 29800"/>
                </a:avLst>
              </a:prstGeom>
              <a:solidFill>
                <a:srgbClr val="41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endParaRPr lang="en-US" altLang="en-US" dirty="0"/>
              </a:p>
            </p:txBody>
          </p:sp>
        </p:grpSp>
        <p:sp>
          <p:nvSpPr>
            <p:cNvPr id="61451" name="Text Box 21"/>
            <p:cNvSpPr txBox="1">
              <a:spLocks noChangeArrowheads="1"/>
            </p:cNvSpPr>
            <p:nvPr/>
          </p:nvSpPr>
          <p:spPr bwMode="auto">
            <a:xfrm>
              <a:off x="7435850" y="4789488"/>
              <a:ext cx="1096963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b="1" dirty="0">
                  <a:solidFill>
                    <a:srgbClr val="FF0000"/>
                  </a:solidFill>
                  <a:latin typeface="Tahoma" panose="020B0604030504040204" pitchFamily="34" charset="0"/>
                </a:rPr>
                <a:t>$$$$</a:t>
              </a:r>
            </a:p>
          </p:txBody>
        </p:sp>
        <p:sp>
          <p:nvSpPr>
            <p:cNvPr id="61452" name="Text Box 22"/>
            <p:cNvSpPr txBox="1">
              <a:spLocks noChangeArrowheads="1"/>
            </p:cNvSpPr>
            <p:nvPr/>
          </p:nvSpPr>
          <p:spPr bwMode="auto">
            <a:xfrm>
              <a:off x="6100763" y="4789488"/>
              <a:ext cx="1096962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b="1" dirty="0">
                  <a:solidFill>
                    <a:srgbClr val="FF0000"/>
                  </a:solidFill>
                  <a:latin typeface="Tahoma" panose="020B0604030504040204" pitchFamily="34" charset="0"/>
                </a:rPr>
                <a:t>$$$$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894661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8" name="Text Box 8"/>
          <p:cNvSpPr txBox="1">
            <a:spLocks noChangeArrowheads="1"/>
          </p:cNvSpPr>
          <p:nvPr/>
        </p:nvSpPr>
        <p:spPr bwMode="auto">
          <a:xfrm rot="-5400000">
            <a:off x="275938" y="3670146"/>
            <a:ext cx="27400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b="1" dirty="0">
                <a:cs typeface="Arial" panose="020B0604020202020204" pitchFamily="34" charset="0"/>
              </a:rPr>
              <a:t>Velocity Variation</a:t>
            </a:r>
          </a:p>
        </p:txBody>
      </p:sp>
      <p:sp>
        <p:nvSpPr>
          <p:cNvPr id="62469" name="Text Box 9"/>
          <p:cNvSpPr txBox="1">
            <a:spLocks noChangeArrowheads="1"/>
          </p:cNvSpPr>
          <p:nvPr/>
        </p:nvSpPr>
        <p:spPr bwMode="auto">
          <a:xfrm>
            <a:off x="2982626" y="5914870"/>
            <a:ext cx="32131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b="1" dirty="0">
                <a:cs typeface="Arial" panose="020B0604020202020204" pitchFamily="34" charset="0"/>
              </a:rPr>
              <a:t>Geologic Complexity</a:t>
            </a:r>
          </a:p>
        </p:txBody>
      </p:sp>
      <p:sp>
        <p:nvSpPr>
          <p:cNvPr id="62470" name="Text Box 10"/>
          <p:cNvSpPr txBox="1">
            <a:spLocks noChangeArrowheads="1"/>
          </p:cNvSpPr>
          <p:nvPr/>
        </p:nvSpPr>
        <p:spPr bwMode="auto">
          <a:xfrm>
            <a:off x="799814" y="5660870"/>
            <a:ext cx="125888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400" b="1" dirty="0">
                <a:cs typeface="Arial" panose="020B0604020202020204" pitchFamily="34" charset="0"/>
              </a:rPr>
              <a:t>Very smooth</a:t>
            </a:r>
          </a:p>
        </p:txBody>
      </p:sp>
      <p:sp>
        <p:nvSpPr>
          <p:cNvPr id="62471" name="Text Box 11"/>
          <p:cNvSpPr txBox="1">
            <a:spLocks noChangeArrowheads="1"/>
          </p:cNvSpPr>
          <p:nvPr/>
        </p:nvSpPr>
        <p:spPr bwMode="auto">
          <a:xfrm>
            <a:off x="593439" y="1860395"/>
            <a:ext cx="1465262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400" b="1" dirty="0">
                <a:cs typeface="Arial" panose="020B0604020202020204" pitchFamily="34" charset="0"/>
              </a:rPr>
              <a:t>Highly Variable</a:t>
            </a:r>
          </a:p>
        </p:txBody>
      </p:sp>
      <p:sp>
        <p:nvSpPr>
          <p:cNvPr id="62472" name="Text Box 12"/>
          <p:cNvSpPr txBox="1">
            <a:spLocks noChangeArrowheads="1"/>
          </p:cNvSpPr>
          <p:nvPr/>
        </p:nvSpPr>
        <p:spPr bwMode="auto">
          <a:xfrm>
            <a:off x="1918021" y="5927898"/>
            <a:ext cx="66236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400" b="1" dirty="0">
                <a:cs typeface="Arial" panose="020B0604020202020204" pitchFamily="34" charset="0"/>
              </a:rPr>
              <a:t>Layer</a:t>
            </a:r>
          </a:p>
          <a:p>
            <a:pPr algn="ctr"/>
            <a:r>
              <a:rPr lang="en-US" altLang="en-US" sz="1400" b="1" dirty="0">
                <a:cs typeface="Arial" panose="020B0604020202020204" pitchFamily="34" charset="0"/>
              </a:rPr>
              <a:t>cake</a:t>
            </a:r>
          </a:p>
        </p:txBody>
      </p:sp>
      <p:sp>
        <p:nvSpPr>
          <p:cNvPr id="62473" name="Text Box 13"/>
          <p:cNvSpPr txBox="1">
            <a:spLocks noChangeArrowheads="1"/>
          </p:cNvSpPr>
          <p:nvPr/>
        </p:nvSpPr>
        <p:spPr bwMode="auto">
          <a:xfrm>
            <a:off x="6549864" y="5927898"/>
            <a:ext cx="10903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400" b="1" dirty="0">
                <a:cs typeface="Arial" panose="020B0604020202020204" pitchFamily="34" charset="0"/>
              </a:rPr>
              <a:t>Highly </a:t>
            </a:r>
          </a:p>
          <a:p>
            <a:pPr algn="ctr"/>
            <a:r>
              <a:rPr lang="en-US" altLang="en-US" sz="1400" b="1" dirty="0">
                <a:cs typeface="Arial" panose="020B0604020202020204" pitchFamily="34" charset="0"/>
              </a:rPr>
              <a:t>Structured</a:t>
            </a:r>
          </a:p>
        </p:txBody>
      </p:sp>
      <p:sp>
        <p:nvSpPr>
          <p:cNvPr id="62477" name="Rectangle 7"/>
          <p:cNvSpPr>
            <a:spLocks noChangeAspect="1" noChangeArrowheads="1"/>
          </p:cNvSpPr>
          <p:nvPr/>
        </p:nvSpPr>
        <p:spPr bwMode="auto">
          <a:xfrm>
            <a:off x="2066639" y="1968345"/>
            <a:ext cx="5073650" cy="3897313"/>
          </a:xfrm>
          <a:prstGeom prst="rect">
            <a:avLst/>
          </a:prstGeom>
          <a:solidFill>
            <a:schemeClr val="bg2"/>
          </a:solidFill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5345949" y="1968345"/>
            <a:ext cx="1732466" cy="1237242"/>
            <a:chOff x="5345949" y="1968345"/>
            <a:chExt cx="1732466" cy="1237242"/>
          </a:xfrm>
        </p:grpSpPr>
        <p:sp>
          <p:nvSpPr>
            <p:cNvPr id="62478" name="Oval 2"/>
            <p:cNvSpPr>
              <a:spLocks noChangeAspect="1" noChangeArrowheads="1"/>
            </p:cNvSpPr>
            <p:nvPr/>
          </p:nvSpPr>
          <p:spPr bwMode="auto">
            <a:xfrm>
              <a:off x="5345949" y="1968345"/>
              <a:ext cx="1732466" cy="1237242"/>
            </a:xfrm>
            <a:prstGeom prst="ellipse">
              <a:avLst/>
            </a:prstGeom>
            <a:solidFill>
              <a:srgbClr val="FFDC79"/>
            </a:solidFill>
            <a:ln w="38100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dirty="0"/>
            </a:p>
          </p:txBody>
        </p:sp>
        <p:sp>
          <p:nvSpPr>
            <p:cNvPr id="62482" name="Text Box 14"/>
            <p:cNvSpPr txBox="1">
              <a:spLocks noChangeAspect="1" noChangeArrowheads="1"/>
            </p:cNvSpPr>
            <p:nvPr/>
          </p:nvSpPr>
          <p:spPr bwMode="auto">
            <a:xfrm>
              <a:off x="5543172" y="2254457"/>
              <a:ext cx="1370246" cy="6392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 b="1" i="1" dirty="0">
                  <a:cs typeface="Arial" panose="020B0604020202020204" pitchFamily="34" charset="0"/>
                </a:rPr>
                <a:t>Prestack Depth</a:t>
              </a:r>
            </a:p>
            <a:p>
              <a:pPr algn="ctr"/>
              <a:r>
                <a:rPr lang="en-US" altLang="en-US" sz="1200" i="1" dirty="0">
                  <a:cs typeface="Arial" panose="020B0604020202020204" pitchFamily="34" charset="0"/>
                </a:rPr>
                <a:t>With multi-path</a:t>
              </a:r>
            </a:p>
            <a:p>
              <a:pPr algn="ctr"/>
              <a:r>
                <a:rPr lang="en-US" altLang="en-US" sz="1200" i="1" dirty="0">
                  <a:solidFill>
                    <a:srgbClr val="FF0000"/>
                  </a:solidFill>
                  <a:cs typeface="Arial" panose="020B0604020202020204" pitchFamily="34" charset="0"/>
                </a:rPr>
                <a:t>Beam</a:t>
              </a:r>
              <a:r>
                <a:rPr lang="en-US" altLang="en-US" sz="1200" i="1" dirty="0">
                  <a:cs typeface="Arial" panose="020B0604020202020204" pitchFamily="34" charset="0"/>
                </a:rPr>
                <a:t> WEM </a:t>
              </a:r>
              <a:r>
                <a:rPr lang="en-US" altLang="en-US" sz="1200" i="1" dirty="0">
                  <a:solidFill>
                    <a:srgbClr val="0033CC"/>
                  </a:solidFill>
                  <a:cs typeface="Arial" panose="020B0604020202020204" pitchFamily="34" charset="0"/>
                </a:rPr>
                <a:t>RTM</a:t>
              </a: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2994746" y="2586966"/>
            <a:ext cx="3258686" cy="1266884"/>
            <a:chOff x="2994746" y="2586966"/>
            <a:chExt cx="3258686" cy="1266884"/>
          </a:xfrm>
        </p:grpSpPr>
        <p:sp>
          <p:nvSpPr>
            <p:cNvPr id="62479" name="Oval 3"/>
            <p:cNvSpPr>
              <a:spLocks noChangeAspect="1" noChangeArrowheads="1"/>
            </p:cNvSpPr>
            <p:nvPr/>
          </p:nvSpPr>
          <p:spPr bwMode="auto">
            <a:xfrm rot="1586122">
              <a:off x="2994746" y="2586966"/>
              <a:ext cx="3258686" cy="1266884"/>
            </a:xfrm>
            <a:prstGeom prst="ellipse">
              <a:avLst/>
            </a:prstGeom>
            <a:solidFill>
              <a:srgbClr val="FFDC79"/>
            </a:solidFill>
            <a:ln w="38100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dirty="0"/>
            </a:p>
          </p:txBody>
        </p:sp>
        <p:sp>
          <p:nvSpPr>
            <p:cNvPr id="62483" name="Text Box 15"/>
            <p:cNvSpPr txBox="1">
              <a:spLocks noChangeAspect="1" noChangeArrowheads="1"/>
            </p:cNvSpPr>
            <p:nvPr/>
          </p:nvSpPr>
          <p:spPr bwMode="auto">
            <a:xfrm>
              <a:off x="3839065" y="2902721"/>
              <a:ext cx="1301927" cy="461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 b="1" i="1" dirty="0">
                  <a:solidFill>
                    <a:srgbClr val="0033CC"/>
                  </a:solidFill>
                  <a:cs typeface="Arial" panose="020B0604020202020204" pitchFamily="34" charset="0"/>
                </a:rPr>
                <a:t>Prestack </a:t>
              </a:r>
              <a:r>
                <a:rPr lang="en-US" altLang="en-US" sz="1200" b="1" i="1" dirty="0" smtClean="0">
                  <a:solidFill>
                    <a:srgbClr val="0033CC"/>
                  </a:solidFill>
                  <a:cs typeface="Arial" panose="020B0604020202020204" pitchFamily="34" charset="0"/>
                </a:rPr>
                <a:t>Depth</a:t>
              </a:r>
            </a:p>
            <a:p>
              <a:pPr algn="ctr"/>
              <a:r>
                <a:rPr lang="en-US" altLang="en-US" sz="1200" b="1" i="1" dirty="0" smtClean="0">
                  <a:solidFill>
                    <a:srgbClr val="0033CC"/>
                  </a:solidFill>
                  <a:cs typeface="Arial" panose="020B0604020202020204" pitchFamily="34" charset="0"/>
                </a:rPr>
                <a:t>Kirchhoff</a:t>
              </a:r>
              <a:r>
                <a:rPr lang="en-US" altLang="en-US" sz="1200" b="1" i="1" dirty="0" smtClean="0">
                  <a:cs typeface="Arial" panose="020B0604020202020204" pitchFamily="34" charset="0"/>
                </a:rPr>
                <a:t> </a:t>
              </a: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2394054" y="3762346"/>
            <a:ext cx="3113025" cy="1181824"/>
            <a:chOff x="2394054" y="3762346"/>
            <a:chExt cx="3113025" cy="1181824"/>
          </a:xfrm>
        </p:grpSpPr>
        <p:sp>
          <p:nvSpPr>
            <p:cNvPr id="62481" name="Oval 5"/>
            <p:cNvSpPr>
              <a:spLocks noChangeAspect="1" noChangeArrowheads="1"/>
            </p:cNvSpPr>
            <p:nvPr/>
          </p:nvSpPr>
          <p:spPr bwMode="auto">
            <a:xfrm rot="1586122">
              <a:off x="2394054" y="3762346"/>
              <a:ext cx="3113025" cy="1181824"/>
            </a:xfrm>
            <a:prstGeom prst="ellipse">
              <a:avLst/>
            </a:prstGeom>
            <a:solidFill>
              <a:srgbClr val="FFDC79"/>
            </a:solidFill>
            <a:ln w="38100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dirty="0"/>
            </a:p>
          </p:txBody>
        </p:sp>
        <p:sp>
          <p:nvSpPr>
            <p:cNvPr id="62484" name="Text Box 16"/>
            <p:cNvSpPr txBox="1">
              <a:spLocks noChangeAspect="1" noChangeArrowheads="1"/>
            </p:cNvSpPr>
            <p:nvPr/>
          </p:nvSpPr>
          <p:spPr bwMode="auto">
            <a:xfrm>
              <a:off x="3252553" y="4016239"/>
              <a:ext cx="1222007" cy="461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 b="1" i="1" dirty="0">
                  <a:solidFill>
                    <a:srgbClr val="0033CC"/>
                  </a:solidFill>
                  <a:cs typeface="Arial" panose="020B0604020202020204" pitchFamily="34" charset="0"/>
                </a:rPr>
                <a:t>Prestack Time</a:t>
              </a:r>
            </a:p>
            <a:p>
              <a:pPr algn="ctr"/>
              <a:r>
                <a:rPr lang="en-US" altLang="en-US" sz="1200" b="1" i="1" dirty="0">
                  <a:solidFill>
                    <a:srgbClr val="0033CC"/>
                  </a:solidFill>
                  <a:cs typeface="Arial" panose="020B0604020202020204" pitchFamily="34" charset="0"/>
                </a:rPr>
                <a:t>Kirchhoff</a:t>
              </a:r>
              <a:r>
                <a:rPr lang="en-US" altLang="en-US" sz="1200" i="1" dirty="0">
                  <a:cs typeface="Arial" panose="020B0604020202020204" pitchFamily="34" charset="0"/>
                </a:rPr>
                <a:t> </a:t>
              </a: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2128513" y="4752140"/>
            <a:ext cx="1484971" cy="989794"/>
            <a:chOff x="2128513" y="4752140"/>
            <a:chExt cx="1484971" cy="989794"/>
          </a:xfrm>
        </p:grpSpPr>
        <p:sp>
          <p:nvSpPr>
            <p:cNvPr id="62480" name="Oval 4"/>
            <p:cNvSpPr>
              <a:spLocks noChangeAspect="1" noChangeArrowheads="1"/>
            </p:cNvSpPr>
            <p:nvPr/>
          </p:nvSpPr>
          <p:spPr bwMode="auto">
            <a:xfrm>
              <a:off x="2128513" y="4752140"/>
              <a:ext cx="1484971" cy="989794"/>
            </a:xfrm>
            <a:prstGeom prst="ellipse">
              <a:avLst/>
            </a:prstGeom>
            <a:solidFill>
              <a:srgbClr val="FFDC79"/>
            </a:solidFill>
            <a:ln w="38100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dirty="0"/>
            </a:p>
          </p:txBody>
        </p:sp>
        <p:sp>
          <p:nvSpPr>
            <p:cNvPr id="62485" name="Text Box 17"/>
            <p:cNvSpPr txBox="1">
              <a:spLocks noChangeAspect="1" noChangeArrowheads="1"/>
            </p:cNvSpPr>
            <p:nvPr/>
          </p:nvSpPr>
          <p:spPr bwMode="auto">
            <a:xfrm>
              <a:off x="2222612" y="5110425"/>
              <a:ext cx="1350911" cy="274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200" b="1" i="1" dirty="0">
                  <a:cs typeface="Arial" panose="020B0604020202020204" pitchFamily="34" charset="0"/>
                </a:rPr>
                <a:t>Post-stack Time</a:t>
              </a:r>
            </a:p>
          </p:txBody>
        </p:sp>
      </p:grpSp>
      <p:sp>
        <p:nvSpPr>
          <p:cNvPr id="62475" name="Text Box 18"/>
          <p:cNvSpPr txBox="1">
            <a:spLocks noChangeArrowheads="1"/>
          </p:cNvSpPr>
          <p:nvPr/>
        </p:nvSpPr>
        <p:spPr bwMode="auto">
          <a:xfrm>
            <a:off x="308473" y="908095"/>
            <a:ext cx="857112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dirty="0">
                <a:cs typeface="Arial" panose="020B0604020202020204" pitchFamily="34" charset="0"/>
              </a:rPr>
              <a:t>Which </a:t>
            </a:r>
            <a:r>
              <a:rPr lang="en-US" altLang="en-US" dirty="0" smtClean="0">
                <a:cs typeface="Arial" panose="020B0604020202020204" pitchFamily="34" charset="0"/>
              </a:rPr>
              <a:t>type of migration to </a:t>
            </a:r>
            <a:r>
              <a:rPr lang="en-US" altLang="en-US" dirty="0">
                <a:cs typeface="Arial" panose="020B0604020202020204" pitchFamily="34" charset="0"/>
              </a:rPr>
              <a:t>use is based on velocity variability, geologic complexity, timing, budget, and business need</a:t>
            </a:r>
          </a:p>
        </p:txBody>
      </p:sp>
      <p:sp>
        <p:nvSpPr>
          <p:cNvPr id="62476" name="Rectangle 1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Migration Types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431806" y="4135942"/>
            <a:ext cx="2611933" cy="52322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Calibri" panose="020F0502020204030204" pitchFamily="34" charset="0"/>
              </a:rPr>
              <a:t>WEM </a:t>
            </a:r>
            <a:r>
              <a:rPr lang="en-US" sz="1400" dirty="0" smtClean="0">
                <a:latin typeface="Calibri" panose="020F0502020204030204" pitchFamily="34" charset="0"/>
              </a:rPr>
              <a:t>= Wave Equation Migration</a:t>
            </a:r>
          </a:p>
          <a:p>
            <a:r>
              <a:rPr lang="en-US" sz="1400" dirty="0" smtClean="0">
                <a:latin typeface="Calibri" panose="020F0502020204030204" pitchFamily="34" charset="0"/>
              </a:rPr>
              <a:t>RTM = Reverse Time Migration</a:t>
            </a:r>
            <a:endParaRPr lang="en-US" sz="14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27005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8" name="Text Box 8"/>
          <p:cNvSpPr txBox="1">
            <a:spLocks noChangeArrowheads="1"/>
          </p:cNvSpPr>
          <p:nvPr/>
        </p:nvSpPr>
        <p:spPr bwMode="auto">
          <a:xfrm>
            <a:off x="1496668" y="2179350"/>
            <a:ext cx="1751702" cy="584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600" b="1" dirty="0">
                <a:latin typeface="Tahoma"/>
                <a:cs typeface="Tahoma"/>
              </a:rPr>
              <a:t>Seismic Spread</a:t>
            </a:r>
          </a:p>
          <a:p>
            <a:pPr algn="ctr"/>
            <a:r>
              <a:rPr lang="en-US" altLang="en-US" sz="1600" b="1" dirty="0">
                <a:latin typeface="Tahoma"/>
                <a:cs typeface="Tahoma"/>
              </a:rPr>
              <a:t>Length</a:t>
            </a:r>
            <a:endParaRPr lang="en-US" altLang="en-US" b="1" dirty="0">
              <a:latin typeface="Tahoma"/>
              <a:cs typeface="Tahoma"/>
            </a:endParaRPr>
          </a:p>
        </p:txBody>
      </p:sp>
      <p:sp>
        <p:nvSpPr>
          <p:cNvPr id="2" name="Rectangle 1"/>
          <p:cNvSpPr/>
          <p:nvPr/>
        </p:nvSpPr>
        <p:spPr bwMode="auto">
          <a:xfrm>
            <a:off x="683046" y="3005930"/>
            <a:ext cx="7922792" cy="3317752"/>
          </a:xfrm>
          <a:prstGeom prst="rect">
            <a:avLst/>
          </a:prstGeom>
          <a:solidFill>
            <a:srgbClr val="FFFF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63492" name="Freeform 2"/>
          <p:cNvSpPr>
            <a:spLocks/>
          </p:cNvSpPr>
          <p:nvPr/>
        </p:nvSpPr>
        <p:spPr bwMode="auto">
          <a:xfrm>
            <a:off x="493713" y="3005930"/>
            <a:ext cx="8112125" cy="1283302"/>
          </a:xfrm>
          <a:custGeom>
            <a:avLst/>
            <a:gdLst>
              <a:gd name="T0" fmla="*/ 200025 w 5110"/>
              <a:gd name="T1" fmla="*/ 0 h 904"/>
              <a:gd name="T2" fmla="*/ 8077200 w 5110"/>
              <a:gd name="T3" fmla="*/ 12700 h 904"/>
              <a:gd name="T4" fmla="*/ 8112125 w 5110"/>
              <a:gd name="T5" fmla="*/ 1435100 h 904"/>
              <a:gd name="T6" fmla="*/ 7572375 w 5110"/>
              <a:gd name="T7" fmla="*/ 1387475 h 904"/>
              <a:gd name="T8" fmla="*/ 6831013 w 5110"/>
              <a:gd name="T9" fmla="*/ 1328738 h 904"/>
              <a:gd name="T10" fmla="*/ 6078537 w 5110"/>
              <a:gd name="T11" fmla="*/ 1258888 h 904"/>
              <a:gd name="T12" fmla="*/ 5432424 w 5110"/>
              <a:gd name="T13" fmla="*/ 1189038 h 904"/>
              <a:gd name="T14" fmla="*/ 4808537 w 5110"/>
              <a:gd name="T15" fmla="*/ 1047750 h 904"/>
              <a:gd name="T16" fmla="*/ 4408487 w 5110"/>
              <a:gd name="T17" fmla="*/ 976313 h 904"/>
              <a:gd name="T18" fmla="*/ 3644900 w 5110"/>
              <a:gd name="T19" fmla="*/ 882650 h 904"/>
              <a:gd name="T20" fmla="*/ 1927225 w 5110"/>
              <a:gd name="T21" fmla="*/ 752475 h 904"/>
              <a:gd name="T22" fmla="*/ 846138 w 5110"/>
              <a:gd name="T23" fmla="*/ 647700 h 904"/>
              <a:gd name="T24" fmla="*/ 376237 w 5110"/>
              <a:gd name="T25" fmla="*/ 576263 h 904"/>
              <a:gd name="T26" fmla="*/ 176212 w 5110"/>
              <a:gd name="T27" fmla="*/ 552450 h 904"/>
              <a:gd name="T28" fmla="*/ 0 w 5110"/>
              <a:gd name="T29" fmla="*/ 447675 h 904"/>
              <a:gd name="T30" fmla="*/ 187325 w 5110"/>
              <a:gd name="T31" fmla="*/ 295275 h 904"/>
              <a:gd name="T32" fmla="*/ 69850 w 5110"/>
              <a:gd name="T33" fmla="*/ 153988 h 904"/>
              <a:gd name="T34" fmla="*/ 200025 w 5110"/>
              <a:gd name="T35" fmla="*/ 0 h 904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5110"/>
              <a:gd name="T55" fmla="*/ 0 h 904"/>
              <a:gd name="T56" fmla="*/ 5110 w 5110"/>
              <a:gd name="T57" fmla="*/ 904 h 904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5110" h="904">
                <a:moveTo>
                  <a:pt x="126" y="0"/>
                </a:moveTo>
                <a:lnTo>
                  <a:pt x="5088" y="8"/>
                </a:lnTo>
                <a:lnTo>
                  <a:pt x="5110" y="904"/>
                </a:lnTo>
                <a:lnTo>
                  <a:pt x="4770" y="874"/>
                </a:lnTo>
                <a:lnTo>
                  <a:pt x="4303" y="837"/>
                </a:lnTo>
                <a:lnTo>
                  <a:pt x="3829" y="793"/>
                </a:lnTo>
                <a:lnTo>
                  <a:pt x="3422" y="749"/>
                </a:lnTo>
                <a:lnTo>
                  <a:pt x="3029" y="660"/>
                </a:lnTo>
                <a:lnTo>
                  <a:pt x="2777" y="615"/>
                </a:lnTo>
                <a:lnTo>
                  <a:pt x="2296" y="556"/>
                </a:lnTo>
                <a:lnTo>
                  <a:pt x="1214" y="474"/>
                </a:lnTo>
                <a:lnTo>
                  <a:pt x="533" y="408"/>
                </a:lnTo>
                <a:lnTo>
                  <a:pt x="237" y="363"/>
                </a:lnTo>
                <a:lnTo>
                  <a:pt x="111" y="348"/>
                </a:lnTo>
                <a:lnTo>
                  <a:pt x="0" y="282"/>
                </a:lnTo>
                <a:lnTo>
                  <a:pt x="118" y="186"/>
                </a:lnTo>
                <a:lnTo>
                  <a:pt x="44" y="97"/>
                </a:lnTo>
                <a:lnTo>
                  <a:pt x="126" y="0"/>
                </a:lnTo>
                <a:close/>
              </a:path>
            </a:pathLst>
          </a:custGeom>
          <a:solidFill>
            <a:srgbClr val="00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63493" name="Freeform 3" descr="Small grid"/>
          <p:cNvSpPr>
            <a:spLocks/>
          </p:cNvSpPr>
          <p:nvPr/>
        </p:nvSpPr>
        <p:spPr bwMode="auto">
          <a:xfrm>
            <a:off x="249238" y="3941435"/>
            <a:ext cx="4583112" cy="1496240"/>
          </a:xfrm>
          <a:custGeom>
            <a:avLst/>
            <a:gdLst>
              <a:gd name="T0" fmla="*/ 347662 w 2887"/>
              <a:gd name="T1" fmla="*/ 0 h 1054"/>
              <a:gd name="T2" fmla="*/ 630237 w 2887"/>
              <a:gd name="T3" fmla="*/ 71437 h 1054"/>
              <a:gd name="T4" fmla="*/ 1465262 w 2887"/>
              <a:gd name="T5" fmla="*/ 36512 h 1054"/>
              <a:gd name="T6" fmla="*/ 2300287 w 2887"/>
              <a:gd name="T7" fmla="*/ 130175 h 1054"/>
              <a:gd name="T8" fmla="*/ 3322638 w 2887"/>
              <a:gd name="T9" fmla="*/ 188912 h 1054"/>
              <a:gd name="T10" fmla="*/ 3887787 w 2887"/>
              <a:gd name="T11" fmla="*/ 212725 h 1054"/>
              <a:gd name="T12" fmla="*/ 4370387 w 2887"/>
              <a:gd name="T13" fmla="*/ 271462 h 1054"/>
              <a:gd name="T14" fmla="*/ 4510087 w 2887"/>
              <a:gd name="T15" fmla="*/ 317500 h 1054"/>
              <a:gd name="T16" fmla="*/ 4546600 w 2887"/>
              <a:gd name="T17" fmla="*/ 330200 h 1054"/>
              <a:gd name="T18" fmla="*/ 4568825 w 2887"/>
              <a:gd name="T19" fmla="*/ 365125 h 1054"/>
              <a:gd name="T20" fmla="*/ 4370387 w 2887"/>
              <a:gd name="T21" fmla="*/ 506412 h 1054"/>
              <a:gd name="T22" fmla="*/ 4229100 w 2887"/>
              <a:gd name="T23" fmla="*/ 600075 h 1054"/>
              <a:gd name="T24" fmla="*/ 4133850 w 2887"/>
              <a:gd name="T25" fmla="*/ 695325 h 1054"/>
              <a:gd name="T26" fmla="*/ 3970337 w 2887"/>
              <a:gd name="T27" fmla="*/ 741362 h 1054"/>
              <a:gd name="T28" fmla="*/ 3687762 w 2887"/>
              <a:gd name="T29" fmla="*/ 847725 h 1054"/>
              <a:gd name="T30" fmla="*/ 3476625 w 2887"/>
              <a:gd name="T31" fmla="*/ 858837 h 1054"/>
              <a:gd name="T32" fmla="*/ 2794000 w 2887"/>
              <a:gd name="T33" fmla="*/ 917575 h 1054"/>
              <a:gd name="T34" fmla="*/ 2370137 w 2887"/>
              <a:gd name="T35" fmla="*/ 1012825 h 1054"/>
              <a:gd name="T36" fmla="*/ 2230437 w 2887"/>
              <a:gd name="T37" fmla="*/ 1071562 h 1054"/>
              <a:gd name="T38" fmla="*/ 2159000 w 2887"/>
              <a:gd name="T39" fmla="*/ 1093787 h 1054"/>
              <a:gd name="T40" fmla="*/ 2052637 w 2887"/>
              <a:gd name="T41" fmla="*/ 1176337 h 1054"/>
              <a:gd name="T42" fmla="*/ 2017712 w 2887"/>
              <a:gd name="T43" fmla="*/ 1200150 h 1054"/>
              <a:gd name="T44" fmla="*/ 1735137 w 2887"/>
              <a:gd name="T45" fmla="*/ 1341437 h 1054"/>
              <a:gd name="T46" fmla="*/ 606425 w 2887"/>
              <a:gd name="T47" fmla="*/ 1365250 h 1054"/>
              <a:gd name="T48" fmla="*/ 301625 w 2887"/>
              <a:gd name="T49" fmla="*/ 1565275 h 1054"/>
              <a:gd name="T50" fmla="*/ 7937 w 2887"/>
              <a:gd name="T51" fmla="*/ 1552575 h 1054"/>
              <a:gd name="T52" fmla="*/ 347662 w 2887"/>
              <a:gd name="T53" fmla="*/ 0 h 1054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2887"/>
              <a:gd name="T82" fmla="*/ 0 h 1054"/>
              <a:gd name="T83" fmla="*/ 2887 w 2887"/>
              <a:gd name="T84" fmla="*/ 1054 h 1054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2887" h="1054">
                <a:moveTo>
                  <a:pt x="219" y="0"/>
                </a:moveTo>
                <a:cubicBezTo>
                  <a:pt x="267" y="31"/>
                  <a:pt x="340" y="29"/>
                  <a:pt x="397" y="45"/>
                </a:cubicBezTo>
                <a:cubicBezTo>
                  <a:pt x="572" y="40"/>
                  <a:pt x="749" y="41"/>
                  <a:pt x="923" y="23"/>
                </a:cubicBezTo>
                <a:cubicBezTo>
                  <a:pt x="1100" y="34"/>
                  <a:pt x="1273" y="64"/>
                  <a:pt x="1449" y="82"/>
                </a:cubicBezTo>
                <a:cubicBezTo>
                  <a:pt x="1660" y="131"/>
                  <a:pt x="1878" y="116"/>
                  <a:pt x="2093" y="119"/>
                </a:cubicBezTo>
                <a:cubicBezTo>
                  <a:pt x="2277" y="138"/>
                  <a:pt x="2047" y="116"/>
                  <a:pt x="2449" y="134"/>
                </a:cubicBezTo>
                <a:cubicBezTo>
                  <a:pt x="2549" y="138"/>
                  <a:pt x="2653" y="161"/>
                  <a:pt x="2753" y="171"/>
                </a:cubicBezTo>
                <a:cubicBezTo>
                  <a:pt x="2782" y="180"/>
                  <a:pt x="2812" y="190"/>
                  <a:pt x="2841" y="200"/>
                </a:cubicBezTo>
                <a:cubicBezTo>
                  <a:pt x="2849" y="203"/>
                  <a:pt x="2864" y="208"/>
                  <a:pt x="2864" y="208"/>
                </a:cubicBezTo>
                <a:cubicBezTo>
                  <a:pt x="2869" y="215"/>
                  <a:pt x="2877" y="221"/>
                  <a:pt x="2878" y="230"/>
                </a:cubicBezTo>
                <a:cubicBezTo>
                  <a:pt x="2887" y="303"/>
                  <a:pt x="2802" y="304"/>
                  <a:pt x="2753" y="319"/>
                </a:cubicBezTo>
                <a:cubicBezTo>
                  <a:pt x="2723" y="339"/>
                  <a:pt x="2693" y="358"/>
                  <a:pt x="2664" y="378"/>
                </a:cubicBezTo>
                <a:cubicBezTo>
                  <a:pt x="2637" y="396"/>
                  <a:pt x="2634" y="425"/>
                  <a:pt x="2604" y="438"/>
                </a:cubicBezTo>
                <a:cubicBezTo>
                  <a:pt x="2571" y="452"/>
                  <a:pt x="2535" y="458"/>
                  <a:pt x="2501" y="467"/>
                </a:cubicBezTo>
                <a:cubicBezTo>
                  <a:pt x="2442" y="482"/>
                  <a:pt x="2386" y="528"/>
                  <a:pt x="2323" y="534"/>
                </a:cubicBezTo>
                <a:cubicBezTo>
                  <a:pt x="2279" y="538"/>
                  <a:pt x="2234" y="539"/>
                  <a:pt x="2190" y="541"/>
                </a:cubicBezTo>
                <a:cubicBezTo>
                  <a:pt x="2050" y="571"/>
                  <a:pt x="1902" y="572"/>
                  <a:pt x="1760" y="578"/>
                </a:cubicBezTo>
                <a:cubicBezTo>
                  <a:pt x="1665" y="588"/>
                  <a:pt x="1583" y="608"/>
                  <a:pt x="1493" y="638"/>
                </a:cubicBezTo>
                <a:cubicBezTo>
                  <a:pt x="1461" y="649"/>
                  <a:pt x="1435" y="662"/>
                  <a:pt x="1405" y="675"/>
                </a:cubicBezTo>
                <a:cubicBezTo>
                  <a:pt x="1391" y="681"/>
                  <a:pt x="1360" y="689"/>
                  <a:pt x="1360" y="689"/>
                </a:cubicBezTo>
                <a:cubicBezTo>
                  <a:pt x="1325" y="726"/>
                  <a:pt x="1349" y="704"/>
                  <a:pt x="1293" y="741"/>
                </a:cubicBezTo>
                <a:cubicBezTo>
                  <a:pt x="1286" y="746"/>
                  <a:pt x="1271" y="756"/>
                  <a:pt x="1271" y="756"/>
                </a:cubicBezTo>
                <a:cubicBezTo>
                  <a:pt x="1228" y="819"/>
                  <a:pt x="1164" y="828"/>
                  <a:pt x="1093" y="845"/>
                </a:cubicBezTo>
                <a:cubicBezTo>
                  <a:pt x="864" y="832"/>
                  <a:pt x="583" y="749"/>
                  <a:pt x="382" y="860"/>
                </a:cubicBezTo>
                <a:cubicBezTo>
                  <a:pt x="327" y="890"/>
                  <a:pt x="249" y="982"/>
                  <a:pt x="190" y="986"/>
                </a:cubicBezTo>
                <a:cubicBezTo>
                  <a:pt x="0" y="1000"/>
                  <a:pt x="5" y="1054"/>
                  <a:pt x="5" y="978"/>
                </a:cubicBezTo>
                <a:lnTo>
                  <a:pt x="219" y="0"/>
                </a:lnTo>
                <a:close/>
              </a:path>
            </a:pathLst>
          </a:custGeom>
          <a:pattFill prst="smGrid">
            <a:fgClr>
              <a:srgbClr val="FF66CC"/>
            </a:fgClr>
            <a:bgClr>
              <a:srgbClr val="EAEAEA"/>
            </a:bgClr>
          </a:patt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63494" name="Freeform 4"/>
          <p:cNvSpPr>
            <a:spLocks/>
          </p:cNvSpPr>
          <p:nvPr/>
        </p:nvSpPr>
        <p:spPr bwMode="auto">
          <a:xfrm>
            <a:off x="2244725" y="5035933"/>
            <a:ext cx="3375025" cy="525245"/>
          </a:xfrm>
          <a:custGeom>
            <a:avLst/>
            <a:gdLst>
              <a:gd name="T0" fmla="*/ 0 w 3978"/>
              <a:gd name="T1" fmla="*/ 0 h 370"/>
              <a:gd name="T2" fmla="*/ 1276028 w 3978"/>
              <a:gd name="T3" fmla="*/ 152400 h 370"/>
              <a:gd name="T4" fmla="*/ 2287348 w 3978"/>
              <a:gd name="T5" fmla="*/ 482600 h 370"/>
              <a:gd name="T6" fmla="*/ 3375025 w 3978"/>
              <a:gd name="T7" fmla="*/ 587375 h 370"/>
              <a:gd name="T8" fmla="*/ 0 60000 65536"/>
              <a:gd name="T9" fmla="*/ 0 60000 65536"/>
              <a:gd name="T10" fmla="*/ 0 60000 65536"/>
              <a:gd name="T11" fmla="*/ 0 60000 65536"/>
              <a:gd name="T12" fmla="*/ 0 w 3978"/>
              <a:gd name="T13" fmla="*/ 0 h 370"/>
              <a:gd name="T14" fmla="*/ 3978 w 3978"/>
              <a:gd name="T15" fmla="*/ 370 h 37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978" h="370">
                <a:moveTo>
                  <a:pt x="0" y="0"/>
                </a:moveTo>
                <a:cubicBezTo>
                  <a:pt x="527" y="22"/>
                  <a:pt x="1055" y="45"/>
                  <a:pt x="1504" y="96"/>
                </a:cubicBezTo>
                <a:cubicBezTo>
                  <a:pt x="1953" y="147"/>
                  <a:pt x="2284" y="258"/>
                  <a:pt x="2696" y="304"/>
                </a:cubicBezTo>
                <a:cubicBezTo>
                  <a:pt x="3108" y="350"/>
                  <a:pt x="3543" y="360"/>
                  <a:pt x="3978" y="370"/>
                </a:cubicBezTo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63495" name="Freeform 5"/>
          <p:cNvSpPr>
            <a:spLocks/>
          </p:cNvSpPr>
          <p:nvPr/>
        </p:nvSpPr>
        <p:spPr bwMode="auto">
          <a:xfrm>
            <a:off x="5373688" y="5152338"/>
            <a:ext cx="788987" cy="988029"/>
          </a:xfrm>
          <a:custGeom>
            <a:avLst/>
            <a:gdLst>
              <a:gd name="T0" fmla="*/ 0 w 852"/>
              <a:gd name="T1" fmla="*/ 0 h 696"/>
              <a:gd name="T2" fmla="*/ 322262 w 852"/>
              <a:gd name="T3" fmla="*/ 565150 h 696"/>
              <a:gd name="T4" fmla="*/ 678788 w 852"/>
              <a:gd name="T5" fmla="*/ 1011238 h 696"/>
              <a:gd name="T6" fmla="*/ 788987 w 852"/>
              <a:gd name="T7" fmla="*/ 1104900 h 696"/>
              <a:gd name="T8" fmla="*/ 0 60000 65536"/>
              <a:gd name="T9" fmla="*/ 0 60000 65536"/>
              <a:gd name="T10" fmla="*/ 0 60000 65536"/>
              <a:gd name="T11" fmla="*/ 0 60000 65536"/>
              <a:gd name="T12" fmla="*/ 0 w 852"/>
              <a:gd name="T13" fmla="*/ 0 h 696"/>
              <a:gd name="T14" fmla="*/ 852 w 852"/>
              <a:gd name="T15" fmla="*/ 696 h 69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52" h="696">
                <a:moveTo>
                  <a:pt x="0" y="0"/>
                </a:moveTo>
                <a:cubicBezTo>
                  <a:pt x="113" y="125"/>
                  <a:pt x="226" y="250"/>
                  <a:pt x="348" y="356"/>
                </a:cubicBezTo>
                <a:cubicBezTo>
                  <a:pt x="470" y="462"/>
                  <a:pt x="649" y="580"/>
                  <a:pt x="733" y="637"/>
                </a:cubicBezTo>
                <a:cubicBezTo>
                  <a:pt x="817" y="694"/>
                  <a:pt x="834" y="695"/>
                  <a:pt x="852" y="696"/>
                </a:cubicBezTo>
              </a:path>
            </a:pathLst>
          </a:cu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63496" name="Freeform 6"/>
          <p:cNvSpPr>
            <a:spLocks/>
          </p:cNvSpPr>
          <p:nvPr/>
        </p:nvSpPr>
        <p:spPr bwMode="auto">
          <a:xfrm>
            <a:off x="5772150" y="5653451"/>
            <a:ext cx="2857500" cy="350636"/>
          </a:xfrm>
          <a:custGeom>
            <a:avLst/>
            <a:gdLst>
              <a:gd name="T0" fmla="*/ 0 w 1703"/>
              <a:gd name="T1" fmla="*/ 133350 h 247"/>
              <a:gd name="T2" fmla="*/ 459751 w 1703"/>
              <a:gd name="T3" fmla="*/ 133350 h 247"/>
              <a:gd name="T4" fmla="*/ 1105750 w 1703"/>
              <a:gd name="T5" fmla="*/ 15875 h 247"/>
              <a:gd name="T6" fmla="*/ 2149417 w 1703"/>
              <a:gd name="T7" fmla="*/ 227012 h 247"/>
              <a:gd name="T8" fmla="*/ 2857500 w 1703"/>
              <a:gd name="T9" fmla="*/ 392112 h 24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703"/>
              <a:gd name="T16" fmla="*/ 0 h 247"/>
              <a:gd name="T17" fmla="*/ 1703 w 1703"/>
              <a:gd name="T18" fmla="*/ 247 h 24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703" h="247">
                <a:moveTo>
                  <a:pt x="0" y="84"/>
                </a:moveTo>
                <a:cubicBezTo>
                  <a:pt x="82" y="90"/>
                  <a:pt x="164" y="96"/>
                  <a:pt x="274" y="84"/>
                </a:cubicBezTo>
                <a:cubicBezTo>
                  <a:pt x="384" y="72"/>
                  <a:pt x="491" y="0"/>
                  <a:pt x="659" y="10"/>
                </a:cubicBezTo>
                <a:cubicBezTo>
                  <a:pt x="827" y="20"/>
                  <a:pt x="1107" y="104"/>
                  <a:pt x="1281" y="143"/>
                </a:cubicBezTo>
                <a:cubicBezTo>
                  <a:pt x="1455" y="182"/>
                  <a:pt x="1579" y="214"/>
                  <a:pt x="1703" y="247"/>
                </a:cubicBezTo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63497" name="Line 7"/>
          <p:cNvSpPr>
            <a:spLocks noChangeShapeType="1"/>
          </p:cNvSpPr>
          <p:nvPr/>
        </p:nvSpPr>
        <p:spPr bwMode="auto">
          <a:xfrm>
            <a:off x="1749425" y="2784475"/>
            <a:ext cx="1222375" cy="1420"/>
          </a:xfrm>
          <a:prstGeom prst="line">
            <a:avLst/>
          </a:prstGeom>
          <a:noFill/>
          <a:ln w="57150">
            <a:solidFill>
              <a:srgbClr val="FF00FF"/>
            </a:solidFill>
            <a:round/>
            <a:headEnd type="diamond" w="med" len="med"/>
            <a:tailEnd type="diamond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63499" name="Freeform 9"/>
          <p:cNvSpPr>
            <a:spLocks/>
          </p:cNvSpPr>
          <p:nvPr/>
        </p:nvSpPr>
        <p:spPr bwMode="auto">
          <a:xfrm>
            <a:off x="6061869" y="4125837"/>
            <a:ext cx="317500" cy="420196"/>
          </a:xfrm>
          <a:custGeom>
            <a:avLst/>
            <a:gdLst>
              <a:gd name="T0" fmla="*/ 23812 w 200"/>
              <a:gd name="T1" fmla="*/ 0 h 296"/>
              <a:gd name="T2" fmla="*/ 23812 w 200"/>
              <a:gd name="T3" fmla="*/ 258762 h 296"/>
              <a:gd name="T4" fmla="*/ 165100 w 200"/>
              <a:gd name="T5" fmla="*/ 234950 h 296"/>
              <a:gd name="T6" fmla="*/ 234950 w 200"/>
              <a:gd name="T7" fmla="*/ 365125 h 296"/>
              <a:gd name="T8" fmla="*/ 317500 w 200"/>
              <a:gd name="T9" fmla="*/ 469900 h 29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00"/>
              <a:gd name="T16" fmla="*/ 0 h 296"/>
              <a:gd name="T17" fmla="*/ 200 w 200"/>
              <a:gd name="T18" fmla="*/ 296 h 29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00" h="296">
                <a:moveTo>
                  <a:pt x="15" y="0"/>
                </a:moveTo>
                <a:cubicBezTo>
                  <a:pt x="7" y="69"/>
                  <a:pt x="0" y="138"/>
                  <a:pt x="15" y="163"/>
                </a:cubicBezTo>
                <a:cubicBezTo>
                  <a:pt x="30" y="188"/>
                  <a:pt x="82" y="137"/>
                  <a:pt x="104" y="148"/>
                </a:cubicBezTo>
                <a:cubicBezTo>
                  <a:pt x="126" y="159"/>
                  <a:pt x="132" y="205"/>
                  <a:pt x="148" y="230"/>
                </a:cubicBezTo>
                <a:cubicBezTo>
                  <a:pt x="164" y="255"/>
                  <a:pt x="182" y="275"/>
                  <a:pt x="200" y="296"/>
                </a:cubicBezTo>
              </a:path>
            </a:pathLst>
          </a:custGeom>
          <a:noFill/>
          <a:ln w="57150">
            <a:solidFill>
              <a:schemeClr val="tx1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63500" name="Text Box 10"/>
          <p:cNvSpPr txBox="1">
            <a:spLocks noChangeArrowheads="1"/>
          </p:cNvSpPr>
          <p:nvPr/>
        </p:nvSpPr>
        <p:spPr bwMode="auto">
          <a:xfrm>
            <a:off x="6130866" y="4521464"/>
            <a:ext cx="2179904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400" b="1" dirty="0">
                <a:latin typeface="Tahoma"/>
                <a:cs typeface="Tahoma"/>
              </a:rPr>
              <a:t>Sloping Water Bottom</a:t>
            </a:r>
          </a:p>
          <a:p>
            <a:pPr algn="ctr"/>
            <a:r>
              <a:rPr lang="en-US" altLang="en-US" sz="1200" dirty="0">
                <a:latin typeface="Tahoma"/>
                <a:cs typeface="Tahoma"/>
              </a:rPr>
              <a:t>(smooth </a:t>
            </a:r>
            <a:r>
              <a:rPr lang="en-US" altLang="en-US" sz="1200" dirty="0" smtClean="0">
                <a:latin typeface="Tahoma"/>
                <a:cs typeface="Tahoma"/>
              </a:rPr>
              <a:t>to </a:t>
            </a:r>
            <a:r>
              <a:rPr lang="en-US" altLang="en-US" sz="1200" dirty="0">
                <a:latin typeface="Tahoma"/>
                <a:cs typeface="Tahoma"/>
              </a:rPr>
              <a:t>moderate)</a:t>
            </a:r>
          </a:p>
        </p:txBody>
      </p:sp>
      <p:sp>
        <p:nvSpPr>
          <p:cNvPr id="63501" name="Freeform 11"/>
          <p:cNvSpPr>
            <a:spLocks/>
          </p:cNvSpPr>
          <p:nvPr/>
        </p:nvSpPr>
        <p:spPr bwMode="auto">
          <a:xfrm>
            <a:off x="3733268" y="4629225"/>
            <a:ext cx="576263" cy="200162"/>
          </a:xfrm>
          <a:custGeom>
            <a:avLst/>
            <a:gdLst>
              <a:gd name="T0" fmla="*/ 0 w 363"/>
              <a:gd name="T1" fmla="*/ 0 h 141"/>
              <a:gd name="T2" fmla="*/ 95250 w 363"/>
              <a:gd name="T3" fmla="*/ 176213 h 141"/>
              <a:gd name="T4" fmla="*/ 177800 w 363"/>
              <a:gd name="T5" fmla="*/ 187325 h 141"/>
              <a:gd name="T6" fmla="*/ 282575 w 363"/>
              <a:gd name="T7" fmla="*/ 117475 h 141"/>
              <a:gd name="T8" fmla="*/ 576263 w 363"/>
              <a:gd name="T9" fmla="*/ 223838 h 14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63"/>
              <a:gd name="T16" fmla="*/ 0 h 141"/>
              <a:gd name="T17" fmla="*/ 363 w 363"/>
              <a:gd name="T18" fmla="*/ 141 h 14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63" h="141">
                <a:moveTo>
                  <a:pt x="0" y="0"/>
                </a:moveTo>
                <a:cubicBezTo>
                  <a:pt x="21" y="46"/>
                  <a:pt x="42" y="92"/>
                  <a:pt x="60" y="111"/>
                </a:cubicBezTo>
                <a:cubicBezTo>
                  <a:pt x="78" y="130"/>
                  <a:pt x="92" y="124"/>
                  <a:pt x="112" y="118"/>
                </a:cubicBezTo>
                <a:cubicBezTo>
                  <a:pt x="132" y="112"/>
                  <a:pt x="136" y="70"/>
                  <a:pt x="178" y="74"/>
                </a:cubicBezTo>
                <a:cubicBezTo>
                  <a:pt x="220" y="78"/>
                  <a:pt x="291" y="109"/>
                  <a:pt x="363" y="141"/>
                </a:cubicBezTo>
              </a:path>
            </a:pathLst>
          </a:custGeom>
          <a:noFill/>
          <a:ln w="57150">
            <a:solidFill>
              <a:schemeClr val="tx1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63502" name="Text Box 12"/>
          <p:cNvSpPr txBox="1">
            <a:spLocks noChangeArrowheads="1"/>
          </p:cNvSpPr>
          <p:nvPr/>
        </p:nvSpPr>
        <p:spPr bwMode="auto">
          <a:xfrm>
            <a:off x="4052885" y="4669225"/>
            <a:ext cx="1654620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400" b="1" dirty="0">
                <a:latin typeface="Tahoma"/>
                <a:cs typeface="Tahoma"/>
              </a:rPr>
              <a:t>Simple Salt</a:t>
            </a:r>
          </a:p>
          <a:p>
            <a:pPr algn="ctr"/>
            <a:r>
              <a:rPr lang="en-US" altLang="en-US" sz="1200" dirty="0">
                <a:latin typeface="Tahoma"/>
                <a:cs typeface="Tahoma"/>
              </a:rPr>
              <a:t>(smooth - moderate)</a:t>
            </a:r>
          </a:p>
        </p:txBody>
      </p:sp>
      <p:sp>
        <p:nvSpPr>
          <p:cNvPr id="63503" name="Freeform 13"/>
          <p:cNvSpPr>
            <a:spLocks/>
          </p:cNvSpPr>
          <p:nvPr/>
        </p:nvSpPr>
        <p:spPr bwMode="auto">
          <a:xfrm>
            <a:off x="2112830" y="5253417"/>
            <a:ext cx="423862" cy="326504"/>
          </a:xfrm>
          <a:custGeom>
            <a:avLst/>
            <a:gdLst>
              <a:gd name="T0" fmla="*/ 0 w 363"/>
              <a:gd name="T1" fmla="*/ 0 h 141"/>
              <a:gd name="T2" fmla="*/ 70060 w 363"/>
              <a:gd name="T3" fmla="*/ 287439 h 141"/>
              <a:gd name="T4" fmla="*/ 130778 w 363"/>
              <a:gd name="T5" fmla="*/ 305566 h 141"/>
              <a:gd name="T6" fmla="*/ 207844 w 363"/>
              <a:gd name="T7" fmla="*/ 191626 h 141"/>
              <a:gd name="T8" fmla="*/ 423862 w 363"/>
              <a:gd name="T9" fmla="*/ 365125 h 14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63"/>
              <a:gd name="T16" fmla="*/ 0 h 141"/>
              <a:gd name="T17" fmla="*/ 363 w 363"/>
              <a:gd name="T18" fmla="*/ 141 h 14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63" h="141">
                <a:moveTo>
                  <a:pt x="0" y="0"/>
                </a:moveTo>
                <a:cubicBezTo>
                  <a:pt x="21" y="46"/>
                  <a:pt x="42" y="92"/>
                  <a:pt x="60" y="111"/>
                </a:cubicBezTo>
                <a:cubicBezTo>
                  <a:pt x="78" y="130"/>
                  <a:pt x="92" y="124"/>
                  <a:pt x="112" y="118"/>
                </a:cubicBezTo>
                <a:cubicBezTo>
                  <a:pt x="132" y="112"/>
                  <a:pt x="136" y="70"/>
                  <a:pt x="178" y="74"/>
                </a:cubicBezTo>
                <a:cubicBezTo>
                  <a:pt x="220" y="78"/>
                  <a:pt x="291" y="109"/>
                  <a:pt x="363" y="141"/>
                </a:cubicBezTo>
              </a:path>
            </a:pathLst>
          </a:custGeom>
          <a:noFill/>
          <a:ln w="57150">
            <a:solidFill>
              <a:schemeClr val="tx1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63504" name="Text Box 14"/>
          <p:cNvSpPr txBox="1">
            <a:spLocks noChangeArrowheads="1"/>
          </p:cNvSpPr>
          <p:nvPr/>
        </p:nvSpPr>
        <p:spPr bwMode="auto">
          <a:xfrm>
            <a:off x="2273483" y="5529314"/>
            <a:ext cx="1555384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400" b="1" dirty="0">
                <a:latin typeface="Tahoma"/>
                <a:cs typeface="Tahoma"/>
              </a:rPr>
              <a:t>Complex Salt</a:t>
            </a:r>
          </a:p>
          <a:p>
            <a:pPr algn="ctr"/>
            <a:r>
              <a:rPr lang="en-US" altLang="en-US" sz="1200" dirty="0">
                <a:latin typeface="Tahoma"/>
                <a:cs typeface="Tahoma"/>
              </a:rPr>
              <a:t>(moderate-extreme</a:t>
            </a:r>
            <a:r>
              <a:rPr lang="en-US" altLang="en-US" sz="1200" dirty="0">
                <a:latin typeface="Comic Sans MS" panose="030F0702030302020204" pitchFamily="66" charset="0"/>
              </a:rPr>
              <a:t>)</a:t>
            </a:r>
            <a:endParaRPr lang="en-US" altLang="en-US" sz="1200" dirty="0">
              <a:latin typeface="Times New Roman" panose="02020603050405020304" pitchFamily="18" charset="0"/>
            </a:endParaRPr>
          </a:p>
        </p:txBody>
      </p:sp>
      <p:sp>
        <p:nvSpPr>
          <p:cNvPr id="63505" name="Text Box 15"/>
          <p:cNvSpPr txBox="1">
            <a:spLocks noChangeArrowheads="1"/>
          </p:cNvSpPr>
          <p:nvPr/>
        </p:nvSpPr>
        <p:spPr bwMode="auto">
          <a:xfrm>
            <a:off x="5928827" y="5161008"/>
            <a:ext cx="173324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400" b="1" dirty="0">
                <a:latin typeface="Tahoma"/>
                <a:cs typeface="Tahoma"/>
              </a:rPr>
              <a:t>Faults</a:t>
            </a:r>
          </a:p>
          <a:p>
            <a:pPr algn="ctr"/>
            <a:r>
              <a:rPr lang="en-US" altLang="en-US" sz="1200" dirty="0">
                <a:latin typeface="Tahoma"/>
                <a:cs typeface="Tahoma"/>
              </a:rPr>
              <a:t>(moderate </a:t>
            </a:r>
            <a:r>
              <a:rPr lang="en-US" altLang="en-US" sz="1200" dirty="0" smtClean="0">
                <a:latin typeface="Tahoma"/>
                <a:cs typeface="Tahoma"/>
              </a:rPr>
              <a:t>to </a:t>
            </a:r>
            <a:r>
              <a:rPr lang="en-US" altLang="en-US" sz="1200" dirty="0">
                <a:latin typeface="Tahoma"/>
                <a:cs typeface="Tahoma"/>
              </a:rPr>
              <a:t>extreme)</a:t>
            </a:r>
          </a:p>
        </p:txBody>
      </p:sp>
      <p:sp>
        <p:nvSpPr>
          <p:cNvPr id="63506" name="Freeform 16"/>
          <p:cNvSpPr>
            <a:spLocks/>
          </p:cNvSpPr>
          <p:nvPr/>
        </p:nvSpPr>
        <p:spPr bwMode="auto">
          <a:xfrm>
            <a:off x="5702300" y="5342562"/>
            <a:ext cx="517525" cy="293854"/>
          </a:xfrm>
          <a:custGeom>
            <a:avLst/>
            <a:gdLst>
              <a:gd name="T0" fmla="*/ 0 w 326"/>
              <a:gd name="T1" fmla="*/ 328613 h 207"/>
              <a:gd name="T2" fmla="*/ 165100 w 326"/>
              <a:gd name="T3" fmla="*/ 222250 h 207"/>
              <a:gd name="T4" fmla="*/ 211138 w 326"/>
              <a:gd name="T5" fmla="*/ 33338 h 207"/>
              <a:gd name="T6" fmla="*/ 517525 w 326"/>
              <a:gd name="T7" fmla="*/ 22225 h 207"/>
              <a:gd name="T8" fmla="*/ 0 60000 65536"/>
              <a:gd name="T9" fmla="*/ 0 60000 65536"/>
              <a:gd name="T10" fmla="*/ 0 60000 65536"/>
              <a:gd name="T11" fmla="*/ 0 60000 65536"/>
              <a:gd name="T12" fmla="*/ 0 w 326"/>
              <a:gd name="T13" fmla="*/ 0 h 207"/>
              <a:gd name="T14" fmla="*/ 326 w 326"/>
              <a:gd name="T15" fmla="*/ 207 h 20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26" h="207">
                <a:moveTo>
                  <a:pt x="0" y="207"/>
                </a:moveTo>
                <a:cubicBezTo>
                  <a:pt x="41" y="189"/>
                  <a:pt x="82" y="171"/>
                  <a:pt x="104" y="140"/>
                </a:cubicBezTo>
                <a:cubicBezTo>
                  <a:pt x="126" y="109"/>
                  <a:pt x="96" y="42"/>
                  <a:pt x="133" y="21"/>
                </a:cubicBezTo>
                <a:cubicBezTo>
                  <a:pt x="170" y="0"/>
                  <a:pt x="248" y="7"/>
                  <a:pt x="326" y="14"/>
                </a:cubicBezTo>
              </a:path>
            </a:pathLst>
          </a:custGeom>
          <a:noFill/>
          <a:ln w="57150">
            <a:solidFill>
              <a:schemeClr val="tx1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63507" name="Text Box 17"/>
          <p:cNvSpPr txBox="1">
            <a:spLocks noChangeArrowheads="1"/>
          </p:cNvSpPr>
          <p:nvPr/>
        </p:nvSpPr>
        <p:spPr bwMode="auto">
          <a:xfrm>
            <a:off x="457200" y="991741"/>
            <a:ext cx="4495141" cy="1077218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  <a:extLst/>
        </p:spPr>
        <p:txBody>
          <a:bodyPr wrap="none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1600" b="1" dirty="0">
                <a:latin typeface="Tahoma"/>
                <a:cs typeface="Tahoma"/>
              </a:rPr>
              <a:t>Smooth </a:t>
            </a:r>
            <a:r>
              <a:rPr lang="en-US" altLang="en-US" sz="1600" dirty="0">
                <a:latin typeface="Tahoma"/>
                <a:cs typeface="Tahoma"/>
              </a:rPr>
              <a:t>=&gt; much longer than spread length</a:t>
            </a:r>
          </a:p>
          <a:p>
            <a:pPr>
              <a:spcBef>
                <a:spcPct val="50000"/>
              </a:spcBef>
            </a:pPr>
            <a:r>
              <a:rPr lang="en-US" altLang="en-US" sz="1600" b="1" dirty="0">
                <a:latin typeface="Tahoma"/>
                <a:cs typeface="Tahoma"/>
              </a:rPr>
              <a:t>Moderate </a:t>
            </a:r>
            <a:r>
              <a:rPr lang="en-US" altLang="en-US" sz="1600" dirty="0">
                <a:latin typeface="Tahoma"/>
                <a:cs typeface="Tahoma"/>
              </a:rPr>
              <a:t>=&gt; close to seismic spread length</a:t>
            </a:r>
          </a:p>
          <a:p>
            <a:pPr>
              <a:spcBef>
                <a:spcPct val="50000"/>
              </a:spcBef>
            </a:pPr>
            <a:r>
              <a:rPr lang="en-US" altLang="en-US" sz="1600" b="1" dirty="0">
                <a:latin typeface="Tahoma"/>
                <a:cs typeface="Tahoma"/>
              </a:rPr>
              <a:t>Extreme </a:t>
            </a:r>
            <a:r>
              <a:rPr lang="en-US" altLang="en-US" sz="1600" dirty="0">
                <a:latin typeface="Tahoma"/>
                <a:cs typeface="Tahoma"/>
              </a:rPr>
              <a:t>=&gt; less than a seismic spread length</a:t>
            </a:r>
          </a:p>
        </p:txBody>
      </p:sp>
      <p:sp>
        <p:nvSpPr>
          <p:cNvPr id="63508" name="Rectangle 18"/>
          <p:cNvSpPr>
            <a:spLocks noChangeArrowheads="1"/>
          </p:cNvSpPr>
          <p:nvPr/>
        </p:nvSpPr>
        <p:spPr bwMode="auto">
          <a:xfrm>
            <a:off x="228600" y="152400"/>
            <a:ext cx="7451725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800" b="1" dirty="0">
              <a:solidFill>
                <a:schemeClr val="bg2"/>
              </a:solidFill>
              <a:latin typeface="Tahoma" panose="020B0604030504040204" pitchFamily="34" charset="0"/>
            </a:endParaRPr>
          </a:p>
        </p:txBody>
      </p:sp>
      <p:sp>
        <p:nvSpPr>
          <p:cNvPr id="63509" name="AutoShape 20"/>
          <p:cNvSpPr>
            <a:spLocks/>
          </p:cNvSpPr>
          <p:nvPr/>
        </p:nvSpPr>
        <p:spPr bwMode="auto">
          <a:xfrm>
            <a:off x="5092700" y="974725"/>
            <a:ext cx="196850" cy="304800"/>
          </a:xfrm>
          <a:prstGeom prst="rightBrace">
            <a:avLst>
              <a:gd name="adj1" fmla="val 33333"/>
              <a:gd name="adj2" fmla="val 46875"/>
            </a:avLst>
          </a:prstGeom>
          <a:noFill/>
          <a:ln w="571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/>
          </a:p>
        </p:txBody>
      </p:sp>
      <p:sp>
        <p:nvSpPr>
          <p:cNvPr id="63510" name="Text Box 21"/>
          <p:cNvSpPr txBox="1">
            <a:spLocks noChangeArrowheads="1"/>
          </p:cNvSpPr>
          <p:nvPr/>
        </p:nvSpPr>
        <p:spPr bwMode="auto">
          <a:xfrm>
            <a:off x="5343525" y="914400"/>
            <a:ext cx="207168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2000" b="1" dirty="0"/>
              <a:t>Time migration </a:t>
            </a:r>
          </a:p>
        </p:txBody>
      </p:sp>
      <p:sp>
        <p:nvSpPr>
          <p:cNvPr id="63511" name="AutoShape 22"/>
          <p:cNvSpPr>
            <a:spLocks/>
          </p:cNvSpPr>
          <p:nvPr/>
        </p:nvSpPr>
        <p:spPr bwMode="auto">
          <a:xfrm>
            <a:off x="5351463" y="1477963"/>
            <a:ext cx="196850" cy="533400"/>
          </a:xfrm>
          <a:prstGeom prst="rightBrace">
            <a:avLst>
              <a:gd name="adj1" fmla="val 58333"/>
              <a:gd name="adj2" fmla="val 46875"/>
            </a:avLst>
          </a:prstGeom>
          <a:noFill/>
          <a:ln w="571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dirty="0"/>
          </a:p>
        </p:txBody>
      </p:sp>
      <p:sp>
        <p:nvSpPr>
          <p:cNvPr id="63512" name="Text Box 23"/>
          <p:cNvSpPr txBox="1">
            <a:spLocks noChangeArrowheads="1"/>
          </p:cNvSpPr>
          <p:nvPr/>
        </p:nvSpPr>
        <p:spPr bwMode="auto">
          <a:xfrm>
            <a:off x="5548313" y="1524000"/>
            <a:ext cx="22002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2000" b="1" dirty="0"/>
              <a:t>Depth migration </a:t>
            </a:r>
          </a:p>
        </p:txBody>
      </p:sp>
      <p:sp>
        <p:nvSpPr>
          <p:cNvPr id="63513" name="Rectangle 2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Migration Velocity Considerations</a:t>
            </a:r>
          </a:p>
        </p:txBody>
      </p:sp>
      <p:sp>
        <p:nvSpPr>
          <p:cNvPr id="4" name="Rectangle 3"/>
          <p:cNvSpPr/>
          <p:nvPr/>
        </p:nvSpPr>
        <p:spPr bwMode="auto">
          <a:xfrm>
            <a:off x="121186" y="2759075"/>
            <a:ext cx="539826" cy="3262682"/>
          </a:xfrm>
          <a:prstGeom prst="rect">
            <a:avLst/>
          </a:prstGeom>
          <a:solidFill>
            <a:srgbClr val="CCEC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57011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When is Time Migration Preferred?</a:t>
            </a:r>
          </a:p>
        </p:txBody>
      </p:sp>
      <p:sp>
        <p:nvSpPr>
          <p:cNvPr id="6451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6875" y="1087438"/>
            <a:ext cx="7908925" cy="4114800"/>
          </a:xfrm>
        </p:spPr>
        <p:txBody>
          <a:bodyPr/>
          <a:lstStyle/>
          <a:p>
            <a:pPr>
              <a:lnSpc>
                <a:spcPct val="95000"/>
              </a:lnSpc>
              <a:spcBef>
                <a:spcPct val="40000"/>
              </a:spcBef>
            </a:pPr>
            <a:r>
              <a:rPr lang="en-US" altLang="en-US" sz="2400" dirty="0" smtClean="0"/>
              <a:t>Turn around time is critical.</a:t>
            </a:r>
          </a:p>
          <a:p>
            <a:pPr>
              <a:lnSpc>
                <a:spcPct val="95000"/>
              </a:lnSpc>
              <a:spcBef>
                <a:spcPct val="40000"/>
              </a:spcBef>
            </a:pPr>
            <a:r>
              <a:rPr lang="en-US" altLang="en-US" sz="2400" dirty="0" smtClean="0"/>
              <a:t>No velocity control (wells, VSPs or check shots)</a:t>
            </a:r>
          </a:p>
          <a:p>
            <a:pPr>
              <a:lnSpc>
                <a:spcPct val="95000"/>
              </a:lnSpc>
              <a:spcBef>
                <a:spcPct val="40000"/>
              </a:spcBef>
            </a:pPr>
            <a:r>
              <a:rPr lang="en-US" altLang="en-US" sz="2400" dirty="0" smtClean="0"/>
              <a:t>Business phase</a:t>
            </a:r>
          </a:p>
          <a:p>
            <a:pPr lvl="1">
              <a:lnSpc>
                <a:spcPct val="95000"/>
              </a:lnSpc>
              <a:spcBef>
                <a:spcPct val="40000"/>
              </a:spcBef>
            </a:pPr>
            <a:r>
              <a:rPr lang="en-US" altLang="en-US" sz="2400" b="1" dirty="0" smtClean="0">
                <a:solidFill>
                  <a:srgbClr val="C00000"/>
                </a:solidFill>
              </a:rPr>
              <a:t>Exploration</a:t>
            </a:r>
            <a:r>
              <a:rPr lang="en-US" altLang="en-US" sz="2400" b="1" dirty="0" smtClean="0">
                <a:solidFill>
                  <a:srgbClr val="F9F3ED"/>
                </a:solidFill>
              </a:rPr>
              <a:t> </a:t>
            </a:r>
            <a:r>
              <a:rPr lang="en-US" altLang="en-US" sz="2400" dirty="0" smtClean="0"/>
              <a:t>– mostly uses time migration </a:t>
            </a:r>
            <a:endParaRPr lang="en-US" altLang="en-US" sz="2400" b="1" dirty="0" smtClean="0">
              <a:solidFill>
                <a:srgbClr val="F9F3ED"/>
              </a:solidFill>
            </a:endParaRPr>
          </a:p>
          <a:p>
            <a:pPr lvl="2">
              <a:lnSpc>
                <a:spcPct val="95000"/>
              </a:lnSpc>
              <a:spcBef>
                <a:spcPct val="40000"/>
              </a:spcBef>
            </a:pPr>
            <a:r>
              <a:rPr lang="en-US" altLang="en-US" sz="2000" dirty="0" smtClean="0"/>
              <a:t>Discovery wells usually aim for the middle of the target</a:t>
            </a:r>
          </a:p>
          <a:p>
            <a:pPr lvl="2">
              <a:lnSpc>
                <a:spcPct val="95000"/>
              </a:lnSpc>
              <a:spcBef>
                <a:spcPct val="40000"/>
              </a:spcBef>
            </a:pPr>
            <a:r>
              <a:rPr lang="en-US" altLang="en-US" sz="2000" dirty="0" smtClean="0"/>
              <a:t>“If it’s so small we can’t hit it with this data, it’s too small”</a:t>
            </a:r>
          </a:p>
          <a:p>
            <a:pPr lvl="1">
              <a:lnSpc>
                <a:spcPct val="95000"/>
              </a:lnSpc>
              <a:spcBef>
                <a:spcPct val="40000"/>
              </a:spcBef>
            </a:pPr>
            <a:r>
              <a:rPr lang="en-US" altLang="en-US" sz="2400" b="1" dirty="0" smtClean="0">
                <a:solidFill>
                  <a:srgbClr val="C00000"/>
                </a:solidFill>
              </a:rPr>
              <a:t>Development</a:t>
            </a:r>
            <a:r>
              <a:rPr lang="en-US" altLang="en-US" sz="2400" dirty="0" smtClean="0">
                <a:solidFill>
                  <a:srgbClr val="C00000"/>
                </a:solidFill>
              </a:rPr>
              <a:t> </a:t>
            </a:r>
            <a:r>
              <a:rPr lang="en-US" altLang="en-US" sz="2400" dirty="0" smtClean="0"/>
              <a:t>– may be able to get by</a:t>
            </a:r>
          </a:p>
          <a:p>
            <a:pPr lvl="2">
              <a:lnSpc>
                <a:spcPct val="95000"/>
              </a:lnSpc>
              <a:spcBef>
                <a:spcPct val="40000"/>
              </a:spcBef>
            </a:pPr>
            <a:r>
              <a:rPr lang="en-US" altLang="en-US" sz="2000" dirty="0" smtClean="0"/>
              <a:t>Depth migration is better</a:t>
            </a:r>
          </a:p>
          <a:p>
            <a:pPr lvl="2">
              <a:lnSpc>
                <a:spcPct val="95000"/>
              </a:lnSpc>
              <a:spcBef>
                <a:spcPct val="40000"/>
              </a:spcBef>
            </a:pPr>
            <a:r>
              <a:rPr lang="en-US" altLang="en-US" sz="2000" dirty="0" smtClean="0"/>
              <a:t>One side-track will pay for a depth migration project</a:t>
            </a:r>
          </a:p>
          <a:p>
            <a:pPr lvl="1">
              <a:lnSpc>
                <a:spcPct val="95000"/>
              </a:lnSpc>
              <a:spcBef>
                <a:spcPct val="40000"/>
              </a:spcBef>
            </a:pPr>
            <a:r>
              <a:rPr lang="en-US" altLang="en-US" sz="2400" b="1" dirty="0" smtClean="0">
                <a:solidFill>
                  <a:srgbClr val="C00000"/>
                </a:solidFill>
              </a:rPr>
              <a:t>Production</a:t>
            </a:r>
            <a:r>
              <a:rPr lang="en-US" altLang="en-US" sz="2400" dirty="0" smtClean="0">
                <a:solidFill>
                  <a:srgbClr val="C00000"/>
                </a:solidFill>
              </a:rPr>
              <a:t> </a:t>
            </a:r>
            <a:r>
              <a:rPr lang="en-US" altLang="en-US" sz="2400" dirty="0" smtClean="0"/>
              <a:t>– depth migration should be used 				    in almost every case</a:t>
            </a:r>
          </a:p>
        </p:txBody>
      </p:sp>
    </p:spTree>
    <p:extLst>
      <p:ext uri="{BB962C8B-B14F-4D97-AF65-F5344CB8AC3E}">
        <p14:creationId xmlns:p14="http://schemas.microsoft.com/office/powerpoint/2010/main" val="23979002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4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When is Depth Migration a Must?</a:t>
            </a:r>
          </a:p>
        </p:txBody>
      </p:sp>
      <p:sp>
        <p:nvSpPr>
          <p:cNvPr id="6554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085850"/>
            <a:ext cx="8229600" cy="4525963"/>
          </a:xfrm>
        </p:spPr>
        <p:txBody>
          <a:bodyPr/>
          <a:lstStyle/>
          <a:p>
            <a:pPr>
              <a:lnSpc>
                <a:spcPct val="95000"/>
              </a:lnSpc>
              <a:spcBef>
                <a:spcPct val="40000"/>
              </a:spcBef>
            </a:pPr>
            <a:r>
              <a:rPr lang="en-US" altLang="en-US" sz="2800" dirty="0" smtClean="0"/>
              <a:t>Positioning Accuracy is Paramount, e.g. in the 	Production stage</a:t>
            </a:r>
          </a:p>
          <a:p>
            <a:pPr>
              <a:lnSpc>
                <a:spcPct val="95000"/>
              </a:lnSpc>
              <a:spcBef>
                <a:spcPct val="40000"/>
              </a:spcBef>
            </a:pPr>
            <a:r>
              <a:rPr lang="en-US" altLang="en-US" sz="2800" dirty="0" smtClean="0"/>
              <a:t>Strong Lateral Velocity Changes, e.g. irregular 	salt bodies</a:t>
            </a:r>
          </a:p>
          <a:p>
            <a:pPr>
              <a:lnSpc>
                <a:spcPct val="95000"/>
              </a:lnSpc>
              <a:spcBef>
                <a:spcPct val="40000"/>
              </a:spcBef>
            </a:pPr>
            <a:r>
              <a:rPr lang="en-US" altLang="en-US" sz="2800" dirty="0" smtClean="0"/>
              <a:t>Severe Anisotropy (&gt;5%) – velocity varies by 	direction, e.g. fractured reservoirs</a:t>
            </a:r>
          </a:p>
          <a:p>
            <a:pPr>
              <a:lnSpc>
                <a:spcPct val="95000"/>
              </a:lnSpc>
              <a:spcBef>
                <a:spcPct val="40000"/>
              </a:spcBef>
            </a:pPr>
            <a:endParaRPr lang="en-US" altLang="en-US" sz="2800" dirty="0" smtClean="0"/>
          </a:p>
          <a:p>
            <a:pPr algn="ctr">
              <a:lnSpc>
                <a:spcPct val="95000"/>
              </a:lnSpc>
              <a:spcBef>
                <a:spcPts val="0"/>
              </a:spcBef>
              <a:buFontTx/>
              <a:buNone/>
            </a:pPr>
            <a:r>
              <a:rPr lang="en-US" altLang="en-US" sz="2800" dirty="0" smtClean="0">
                <a:solidFill>
                  <a:schemeClr val="accent6">
                    <a:lumMod val="75000"/>
                  </a:schemeClr>
                </a:solidFill>
              </a:rPr>
              <a:t>Always remember to budget enough </a:t>
            </a:r>
          </a:p>
          <a:p>
            <a:pPr algn="ctr">
              <a:lnSpc>
                <a:spcPct val="95000"/>
              </a:lnSpc>
              <a:spcBef>
                <a:spcPts val="0"/>
              </a:spcBef>
              <a:buFontTx/>
              <a:buNone/>
            </a:pPr>
            <a:r>
              <a:rPr lang="en-US" altLang="en-US" sz="2800" dirty="0" smtClean="0">
                <a:solidFill>
                  <a:schemeClr val="accent6">
                    <a:lumMod val="75000"/>
                  </a:schemeClr>
                </a:solidFill>
              </a:rPr>
              <a:t>Time and Money!</a:t>
            </a:r>
          </a:p>
        </p:txBody>
      </p:sp>
    </p:spTree>
    <p:extLst>
      <p:ext uri="{BB962C8B-B14F-4D97-AF65-F5344CB8AC3E}">
        <p14:creationId xmlns:p14="http://schemas.microsoft.com/office/powerpoint/2010/main" val="36406118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10"/>
          <p:cNvSpPr>
            <a:spLocks noChangeArrowheads="1"/>
          </p:cNvSpPr>
          <p:nvPr/>
        </p:nvSpPr>
        <p:spPr bwMode="auto">
          <a:xfrm>
            <a:off x="261938" y="1258888"/>
            <a:ext cx="4199893" cy="4892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4488" indent="-344488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54075" indent="-223838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95000"/>
              </a:lnSpc>
              <a:spcBef>
                <a:spcPct val="30000"/>
              </a:spcBef>
              <a:buFontTx/>
              <a:buAutoNum type="arabicPeriod"/>
            </a:pPr>
            <a:r>
              <a:rPr lang="en-US" altLang="en-US" sz="2200" b="1" dirty="0">
                <a:latin typeface="Tahoma"/>
                <a:cs typeface="Tahoma"/>
              </a:rPr>
              <a:t>Accurate </a:t>
            </a:r>
            <a:r>
              <a:rPr lang="en-US" altLang="en-US" sz="2200" b="1" dirty="0" smtClean="0">
                <a:latin typeface="Tahoma"/>
                <a:cs typeface="Tahoma"/>
              </a:rPr>
              <a:t>Geometry</a:t>
            </a:r>
          </a:p>
          <a:p>
            <a:pPr marL="509587" lvl="1" indent="0">
              <a:lnSpc>
                <a:spcPct val="95000"/>
              </a:lnSpc>
              <a:spcBef>
                <a:spcPct val="30000"/>
              </a:spcBef>
            </a:pPr>
            <a:r>
              <a:rPr lang="en-US" altLang="en-US" sz="2200" dirty="0" smtClean="0">
                <a:latin typeface="Tahoma"/>
                <a:cs typeface="Tahoma"/>
              </a:rPr>
              <a:t>reflection </a:t>
            </a:r>
            <a:r>
              <a:rPr lang="en-US" altLang="en-US" sz="2200" dirty="0">
                <a:latin typeface="Tahoma"/>
                <a:cs typeface="Tahoma"/>
              </a:rPr>
              <a:t>travel times free from distortion for true trap </a:t>
            </a:r>
            <a:r>
              <a:rPr lang="en-US" altLang="en-US" sz="2200" dirty="0" smtClean="0">
                <a:latin typeface="Tahoma"/>
                <a:cs typeface="Tahoma"/>
              </a:rPr>
              <a:t>definition</a:t>
            </a:r>
            <a:endParaRPr lang="en-US" altLang="en-US" sz="2200" dirty="0">
              <a:latin typeface="Tahoma"/>
              <a:cs typeface="Tahoma"/>
            </a:endParaRPr>
          </a:p>
          <a:p>
            <a:pPr>
              <a:lnSpc>
                <a:spcPct val="95000"/>
              </a:lnSpc>
              <a:spcBef>
                <a:spcPct val="30000"/>
              </a:spcBef>
            </a:pPr>
            <a:r>
              <a:rPr lang="en-US" altLang="en-US" sz="2200" dirty="0">
                <a:latin typeface="Tahoma"/>
                <a:cs typeface="Tahoma"/>
              </a:rPr>
              <a:t>2. </a:t>
            </a:r>
            <a:r>
              <a:rPr lang="en-US" altLang="en-US" sz="2200" b="1" dirty="0">
                <a:latin typeface="Tahoma"/>
                <a:cs typeface="Tahoma"/>
              </a:rPr>
              <a:t>Compact Wavelets</a:t>
            </a:r>
            <a:r>
              <a:rPr lang="en-US" altLang="en-US" sz="2200" dirty="0">
                <a:latin typeface="Tahoma"/>
                <a:cs typeface="Tahoma"/>
              </a:rPr>
              <a:t> </a:t>
            </a:r>
          </a:p>
          <a:p>
            <a:pPr>
              <a:lnSpc>
                <a:spcPct val="95000"/>
              </a:lnSpc>
              <a:spcBef>
                <a:spcPct val="30000"/>
              </a:spcBef>
            </a:pPr>
            <a:r>
              <a:rPr lang="en-US" altLang="en-US" sz="2200" dirty="0" smtClean="0">
                <a:latin typeface="Tahoma"/>
                <a:cs typeface="Tahoma"/>
              </a:rPr>
              <a:t>	correct reflection amplitude and pulse shape </a:t>
            </a:r>
            <a:r>
              <a:rPr lang="en-US" altLang="en-US" sz="2200" dirty="0">
                <a:latin typeface="Tahoma"/>
                <a:cs typeface="Tahoma"/>
              </a:rPr>
              <a:t>for reservoir </a:t>
            </a:r>
            <a:r>
              <a:rPr lang="en-US" altLang="en-US" sz="2200" dirty="0" smtClean="0">
                <a:latin typeface="Tahoma"/>
                <a:cs typeface="Tahoma"/>
              </a:rPr>
              <a:t>lithology </a:t>
            </a:r>
            <a:r>
              <a:rPr lang="en-US" altLang="en-US" sz="2200" dirty="0">
                <a:latin typeface="Tahoma"/>
                <a:cs typeface="Tahoma"/>
              </a:rPr>
              <a:t>and fluid </a:t>
            </a:r>
            <a:r>
              <a:rPr lang="en-US" altLang="en-US" sz="2200" dirty="0" smtClean="0">
                <a:latin typeface="Tahoma"/>
                <a:cs typeface="Tahoma"/>
              </a:rPr>
              <a:t>property prediction</a:t>
            </a:r>
            <a:endParaRPr lang="en-US" altLang="en-US" sz="2200" dirty="0">
              <a:latin typeface="Tahoma"/>
              <a:cs typeface="Tahoma"/>
            </a:endParaRPr>
          </a:p>
          <a:p>
            <a:pPr>
              <a:lnSpc>
                <a:spcPct val="95000"/>
              </a:lnSpc>
              <a:spcBef>
                <a:spcPct val="30000"/>
              </a:spcBef>
            </a:pPr>
            <a:r>
              <a:rPr lang="en-US" altLang="en-US" sz="2200" dirty="0">
                <a:latin typeface="Tahoma"/>
                <a:cs typeface="Tahoma"/>
              </a:rPr>
              <a:t>3. </a:t>
            </a:r>
            <a:r>
              <a:rPr lang="en-US" altLang="en-US" sz="2200" b="1" dirty="0">
                <a:latin typeface="Tahoma"/>
                <a:cs typeface="Tahoma"/>
              </a:rPr>
              <a:t>Reduced Noise</a:t>
            </a:r>
            <a:r>
              <a:rPr lang="en-US" altLang="en-US" sz="2200" dirty="0">
                <a:latin typeface="Tahoma"/>
                <a:cs typeface="Tahoma"/>
              </a:rPr>
              <a:t> </a:t>
            </a:r>
          </a:p>
          <a:p>
            <a:pPr>
              <a:lnSpc>
                <a:spcPct val="95000"/>
              </a:lnSpc>
              <a:spcBef>
                <a:spcPct val="30000"/>
              </a:spcBef>
            </a:pPr>
            <a:r>
              <a:rPr lang="en-US" altLang="en-US" sz="2200" dirty="0">
                <a:latin typeface="Tahoma"/>
                <a:cs typeface="Tahoma"/>
              </a:rPr>
              <a:t>	</a:t>
            </a:r>
            <a:r>
              <a:rPr lang="en-US" altLang="en-US" sz="2200" dirty="0" smtClean="0">
                <a:latin typeface="Tahoma"/>
                <a:cs typeface="Tahoma"/>
              </a:rPr>
              <a:t>good </a:t>
            </a:r>
            <a:r>
              <a:rPr lang="en-US" altLang="en-US" sz="2200" dirty="0">
                <a:latin typeface="Tahoma"/>
                <a:cs typeface="Tahoma"/>
              </a:rPr>
              <a:t>signal to noise for </a:t>
            </a:r>
            <a:r>
              <a:rPr lang="en-US" altLang="en-US" sz="2200" dirty="0" smtClean="0">
                <a:latin typeface="Tahoma"/>
                <a:cs typeface="Tahoma"/>
              </a:rPr>
              <a:t>mapping </a:t>
            </a:r>
            <a:r>
              <a:rPr lang="en-US" altLang="en-US" sz="2200" dirty="0">
                <a:latin typeface="Tahoma"/>
                <a:cs typeface="Tahoma"/>
              </a:rPr>
              <a:t>reflections </a:t>
            </a:r>
            <a:r>
              <a:rPr lang="en-US" altLang="en-US" sz="2200" dirty="0" smtClean="0">
                <a:latin typeface="Tahoma"/>
                <a:cs typeface="Tahoma"/>
              </a:rPr>
              <a:t>of interest</a:t>
            </a:r>
            <a:endParaRPr lang="en-US" altLang="en-US" sz="2200" dirty="0">
              <a:latin typeface="Tahoma"/>
              <a:cs typeface="Tahoma"/>
            </a:endParaRPr>
          </a:p>
          <a:p>
            <a:pPr>
              <a:lnSpc>
                <a:spcPct val="95000"/>
              </a:lnSpc>
              <a:spcBef>
                <a:spcPct val="30000"/>
              </a:spcBef>
            </a:pPr>
            <a:endParaRPr lang="en-US" altLang="en-US" sz="2200" dirty="0">
              <a:latin typeface="Comic Sans MS" panose="030F0702030302020204" pitchFamily="66" charset="0"/>
            </a:endParaRPr>
          </a:p>
        </p:txBody>
      </p:sp>
      <p:grpSp>
        <p:nvGrpSpPr>
          <p:cNvPr id="13317" name="Group 3"/>
          <p:cNvGrpSpPr>
            <a:grpSpLocks/>
          </p:cNvGrpSpPr>
          <p:nvPr/>
        </p:nvGrpSpPr>
        <p:grpSpPr bwMode="auto">
          <a:xfrm>
            <a:off x="4797425" y="977900"/>
            <a:ext cx="3833813" cy="2660650"/>
            <a:chOff x="3022" y="670"/>
            <a:chExt cx="2415" cy="1676"/>
          </a:xfrm>
        </p:grpSpPr>
        <p:pic>
          <p:nvPicPr>
            <p:cNvPr id="13322" name="Picture 8" descr="alazan_inline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298" t="16740" r="25722" b="33859"/>
            <a:stretch>
              <a:fillRect/>
            </a:stretch>
          </p:blipFill>
          <p:spPr bwMode="auto">
            <a:xfrm>
              <a:off x="3022" y="670"/>
              <a:ext cx="2415" cy="1674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23" name="Rectangle 14"/>
            <p:cNvSpPr>
              <a:spLocks noChangeArrowheads="1"/>
            </p:cNvSpPr>
            <p:nvPr/>
          </p:nvSpPr>
          <p:spPr bwMode="auto">
            <a:xfrm>
              <a:off x="3022" y="2094"/>
              <a:ext cx="1462" cy="25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2000" b="1" dirty="0" smtClean="0">
                  <a:solidFill>
                    <a:schemeClr val="bg1"/>
                  </a:solidFill>
                  <a:latin typeface="Tahoma"/>
                  <a:cs typeface="Tahoma"/>
                </a:rPr>
                <a:t>Good Processing</a:t>
              </a:r>
              <a:endParaRPr lang="en-US" altLang="en-US" sz="2000" b="1" dirty="0">
                <a:solidFill>
                  <a:schemeClr val="bg1"/>
                </a:solidFill>
                <a:latin typeface="Tahoma"/>
                <a:cs typeface="Tahoma"/>
              </a:endParaRPr>
            </a:p>
          </p:txBody>
        </p:sp>
      </p:grpSp>
      <p:grpSp>
        <p:nvGrpSpPr>
          <p:cNvPr id="13318" name="Group 6"/>
          <p:cNvGrpSpPr>
            <a:grpSpLocks/>
          </p:cNvGrpSpPr>
          <p:nvPr/>
        </p:nvGrpSpPr>
        <p:grpSpPr bwMode="auto">
          <a:xfrm>
            <a:off x="4797425" y="3779838"/>
            <a:ext cx="3814763" cy="2665412"/>
            <a:chOff x="3022" y="2381"/>
            <a:chExt cx="2403" cy="1679"/>
          </a:xfrm>
        </p:grpSpPr>
        <p:pic>
          <p:nvPicPr>
            <p:cNvPr id="13320" name="Picture 9" descr="laureles_trav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654" t="16992" r="27162" b="32906"/>
            <a:stretch>
              <a:fillRect/>
            </a:stretch>
          </p:blipFill>
          <p:spPr bwMode="auto">
            <a:xfrm>
              <a:off x="3022" y="2381"/>
              <a:ext cx="2403" cy="1677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21" name="Rectangle 15"/>
            <p:cNvSpPr>
              <a:spLocks noChangeArrowheads="1"/>
            </p:cNvSpPr>
            <p:nvPr/>
          </p:nvSpPr>
          <p:spPr bwMode="auto">
            <a:xfrm>
              <a:off x="3022" y="3808"/>
              <a:ext cx="1491" cy="25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2000" b="1" dirty="0" smtClean="0">
                  <a:solidFill>
                    <a:schemeClr val="bg1"/>
                  </a:solidFill>
                  <a:latin typeface="Tahoma"/>
                  <a:cs typeface="Tahoma"/>
                </a:rPr>
                <a:t>Great </a:t>
              </a:r>
              <a:r>
                <a:rPr lang="en-US" altLang="en-US" sz="2000" b="1" dirty="0">
                  <a:solidFill>
                    <a:schemeClr val="bg1"/>
                  </a:solidFill>
                  <a:latin typeface="Tahoma"/>
                  <a:cs typeface="Tahoma"/>
                </a:rPr>
                <a:t>Processing</a:t>
              </a:r>
            </a:p>
          </p:txBody>
        </p:sp>
      </p:grpSp>
      <p:sp>
        <p:nvSpPr>
          <p:cNvPr id="13319" name="Rectangle 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Elements of Good Processing</a:t>
            </a:r>
          </a:p>
        </p:txBody>
      </p:sp>
    </p:spTree>
    <p:extLst>
      <p:ext uri="{BB962C8B-B14F-4D97-AF65-F5344CB8AC3E}">
        <p14:creationId xmlns:p14="http://schemas.microsoft.com/office/powerpoint/2010/main" val="1154784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4" name="Text Box 1030"/>
          <p:cNvSpPr txBox="1">
            <a:spLocks noChangeArrowheads="1"/>
          </p:cNvSpPr>
          <p:nvPr/>
        </p:nvSpPr>
        <p:spPr bwMode="auto">
          <a:xfrm>
            <a:off x="381000" y="1971675"/>
            <a:ext cx="2395538" cy="519113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800" b="1" dirty="0">
                <a:solidFill>
                  <a:schemeClr val="bg1"/>
                </a:solidFill>
                <a:latin typeface="Lucida Sans" pitchFamily="34" charset="0"/>
              </a:rPr>
              <a:t>Marine Data</a:t>
            </a:r>
          </a:p>
        </p:txBody>
      </p:sp>
      <p:sp>
        <p:nvSpPr>
          <p:cNvPr id="53255" name="Text Box 1031"/>
          <p:cNvSpPr txBox="1">
            <a:spLocks noChangeArrowheads="1"/>
          </p:cNvSpPr>
          <p:nvPr/>
        </p:nvSpPr>
        <p:spPr bwMode="auto">
          <a:xfrm>
            <a:off x="5383213" y="1971675"/>
            <a:ext cx="2028825" cy="519113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800" b="1" dirty="0">
                <a:solidFill>
                  <a:schemeClr val="bg1"/>
                </a:solidFill>
                <a:latin typeface="Lucida Sans" pitchFamily="34" charset="0"/>
              </a:rPr>
              <a:t>Land Data</a:t>
            </a:r>
          </a:p>
        </p:txBody>
      </p:sp>
      <p:sp>
        <p:nvSpPr>
          <p:cNvPr id="53256" name="Text Box 1032"/>
          <p:cNvSpPr txBox="1">
            <a:spLocks noChangeArrowheads="1"/>
          </p:cNvSpPr>
          <p:nvPr/>
        </p:nvSpPr>
        <p:spPr bwMode="auto">
          <a:xfrm>
            <a:off x="381000" y="2743200"/>
            <a:ext cx="4462463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25000"/>
              </a:spcBef>
              <a:buFontTx/>
              <a:buChar char="•"/>
              <a:defRPr/>
            </a:pPr>
            <a:r>
              <a:rPr lang="en-US" dirty="0">
                <a:latin typeface="Arial" charset="0"/>
              </a:rPr>
              <a:t> Same wavelet for each shot</a:t>
            </a:r>
          </a:p>
          <a:p>
            <a:pPr>
              <a:spcBef>
                <a:spcPct val="25000"/>
              </a:spcBef>
              <a:buFontTx/>
              <a:buChar char="•"/>
              <a:defRPr/>
            </a:pPr>
            <a:r>
              <a:rPr lang="en-US" dirty="0">
                <a:latin typeface="Arial" charset="0"/>
              </a:rPr>
              <a:t> Simple geometry</a:t>
            </a:r>
          </a:p>
          <a:p>
            <a:pPr>
              <a:spcBef>
                <a:spcPct val="25000"/>
              </a:spcBef>
              <a:buFontTx/>
              <a:buChar char="•"/>
              <a:defRPr/>
            </a:pPr>
            <a:r>
              <a:rPr lang="en-US" dirty="0">
                <a:latin typeface="Arial" charset="0"/>
              </a:rPr>
              <a:t> Long lines</a:t>
            </a:r>
          </a:p>
          <a:p>
            <a:pPr>
              <a:spcBef>
                <a:spcPct val="25000"/>
              </a:spcBef>
              <a:buFontTx/>
              <a:buChar char="•"/>
              <a:defRPr/>
            </a:pPr>
            <a:r>
              <a:rPr lang="en-US" dirty="0">
                <a:latin typeface="Arial" charset="0"/>
              </a:rPr>
              <a:t> Large volume of data</a:t>
            </a:r>
          </a:p>
          <a:p>
            <a:pPr>
              <a:spcBef>
                <a:spcPct val="25000"/>
              </a:spcBef>
              <a:buFontTx/>
              <a:buChar char="•"/>
              <a:defRPr/>
            </a:pPr>
            <a:r>
              <a:rPr lang="en-US" dirty="0">
                <a:latin typeface="Arial" charset="0"/>
              </a:rPr>
              <a:t> Only need 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horizontal</a:t>
            </a:r>
            <a:r>
              <a:rPr lang="en-US" dirty="0">
                <a:latin typeface="Arial" charset="0"/>
              </a:rPr>
              <a:t> locations</a:t>
            </a:r>
          </a:p>
          <a:p>
            <a:pPr>
              <a:spcBef>
                <a:spcPct val="25000"/>
              </a:spcBef>
              <a:buFontTx/>
              <a:buChar char="•"/>
              <a:defRPr/>
            </a:pPr>
            <a:r>
              <a:rPr lang="en-US" dirty="0">
                <a:latin typeface="Arial" charset="0"/>
              </a:rPr>
              <a:t> No statics</a:t>
            </a:r>
          </a:p>
        </p:txBody>
      </p:sp>
      <p:sp>
        <p:nvSpPr>
          <p:cNvPr id="53257" name="Text Box 1033"/>
          <p:cNvSpPr txBox="1">
            <a:spLocks noChangeArrowheads="1"/>
          </p:cNvSpPr>
          <p:nvPr/>
        </p:nvSpPr>
        <p:spPr bwMode="auto">
          <a:xfrm>
            <a:off x="5383213" y="2743200"/>
            <a:ext cx="3444875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25000"/>
              </a:spcBef>
              <a:buFontTx/>
              <a:buChar char="•"/>
              <a:defRPr/>
            </a:pPr>
            <a:r>
              <a:rPr lang="en-US" dirty="0">
                <a:latin typeface="Arial" charset="0"/>
              </a:rPr>
              <a:t> Variable wavelet</a:t>
            </a:r>
          </a:p>
          <a:p>
            <a:pPr>
              <a:spcBef>
                <a:spcPct val="25000"/>
              </a:spcBef>
              <a:buFontTx/>
              <a:buChar char="•"/>
              <a:defRPr/>
            </a:pPr>
            <a:r>
              <a:rPr lang="en-US" dirty="0">
                <a:latin typeface="Arial" charset="0"/>
              </a:rPr>
              <a:t> Complex geometry</a:t>
            </a:r>
          </a:p>
          <a:p>
            <a:pPr>
              <a:spcBef>
                <a:spcPct val="25000"/>
              </a:spcBef>
              <a:buFontTx/>
              <a:buChar char="•"/>
              <a:defRPr/>
            </a:pPr>
            <a:r>
              <a:rPr lang="en-US" dirty="0">
                <a:latin typeface="Arial" charset="0"/>
              </a:rPr>
              <a:t> Short lines</a:t>
            </a:r>
          </a:p>
          <a:p>
            <a:pPr>
              <a:spcBef>
                <a:spcPct val="25000"/>
              </a:spcBef>
              <a:buFontTx/>
              <a:buChar char="•"/>
              <a:defRPr/>
            </a:pPr>
            <a:r>
              <a:rPr lang="en-US" dirty="0">
                <a:latin typeface="Arial" charset="0"/>
              </a:rPr>
              <a:t> Small volume</a:t>
            </a:r>
          </a:p>
          <a:p>
            <a:pPr>
              <a:spcBef>
                <a:spcPct val="25000"/>
              </a:spcBef>
              <a:buFontTx/>
              <a:buChar char="•"/>
              <a:defRPr/>
            </a:pPr>
            <a:r>
              <a:rPr lang="en-US" dirty="0">
                <a:latin typeface="Arial" charset="0"/>
              </a:rPr>
              <a:t> Need vertical locations</a:t>
            </a:r>
          </a:p>
          <a:p>
            <a:pPr>
              <a:spcBef>
                <a:spcPct val="25000"/>
              </a:spcBef>
              <a:buFontTx/>
              <a:buChar char="•"/>
              <a:defRPr/>
            </a:pPr>
            <a:r>
              <a:rPr lang="en-US" dirty="0">
                <a:latin typeface="Arial" charset="0"/>
              </a:rPr>
              <a:t> Static problems</a:t>
            </a:r>
          </a:p>
        </p:txBody>
      </p:sp>
      <p:sp>
        <p:nvSpPr>
          <p:cNvPr id="66568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Land vs. Marine Seismic Data</a:t>
            </a:r>
          </a:p>
        </p:txBody>
      </p:sp>
    </p:spTree>
    <p:extLst>
      <p:ext uri="{BB962C8B-B14F-4D97-AF65-F5344CB8AC3E}">
        <p14:creationId xmlns:p14="http://schemas.microsoft.com/office/powerpoint/2010/main" val="3425511209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>
            <a:off x="0" y="855663"/>
            <a:ext cx="9144000" cy="5603875"/>
          </a:xfrm>
          <a:prstGeom prst="rect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38916" name="WordArt 2"/>
          <p:cNvSpPr>
            <a:spLocks noChangeArrowheads="1" noChangeShapeType="1" noTextEdit="1"/>
          </p:cNvSpPr>
          <p:nvPr/>
        </p:nvSpPr>
        <p:spPr bwMode="auto">
          <a:xfrm>
            <a:off x="1441450" y="2427288"/>
            <a:ext cx="6888163" cy="21193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4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Questions?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Generic Processing Flow</a:t>
            </a:r>
          </a:p>
        </p:txBody>
      </p:sp>
      <p:sp>
        <p:nvSpPr>
          <p:cNvPr id="14341" name="Rectangle 3"/>
          <p:cNvSpPr>
            <a:spLocks noChangeArrowheads="1"/>
          </p:cNvSpPr>
          <p:nvPr/>
        </p:nvSpPr>
        <p:spPr bwMode="auto">
          <a:xfrm>
            <a:off x="377825" y="1052513"/>
            <a:ext cx="8723313" cy="5343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5715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35000"/>
              </a:spcBef>
            </a:pPr>
            <a:r>
              <a:rPr lang="en-US" altLang="en-US" sz="2800" b="1" dirty="0"/>
              <a:t>Processing generally proceeds in several stages</a:t>
            </a:r>
          </a:p>
          <a:p>
            <a:pPr eaLnBrk="1" hangingPunct="1">
              <a:spcBef>
                <a:spcPct val="35000"/>
              </a:spcBef>
            </a:pPr>
            <a:r>
              <a:rPr lang="en-US" altLang="en-US" sz="400" b="1" dirty="0"/>
              <a:t>  </a:t>
            </a:r>
          </a:p>
          <a:p>
            <a:pPr lvl="1" eaLnBrk="1" hangingPunct="1">
              <a:spcBef>
                <a:spcPct val="35000"/>
              </a:spcBef>
              <a:buFontTx/>
              <a:buChar char="•"/>
            </a:pPr>
            <a:r>
              <a:rPr lang="en-US" altLang="en-US" b="1" dirty="0"/>
              <a:t>Signal </a:t>
            </a:r>
            <a:r>
              <a:rPr lang="en-US" altLang="en-US" dirty="0" smtClean="0"/>
              <a:t>– </a:t>
            </a:r>
            <a:r>
              <a:rPr lang="en-US" altLang="en-US" dirty="0"/>
              <a:t>steps to:</a:t>
            </a:r>
          </a:p>
          <a:p>
            <a:pPr lvl="3" eaLnBrk="1" hangingPunct="1">
              <a:spcBef>
                <a:spcPct val="35000"/>
              </a:spcBef>
              <a:buFontTx/>
              <a:buChar char="•"/>
            </a:pPr>
            <a:r>
              <a:rPr lang="en-US" altLang="en-US" dirty="0"/>
              <a:t> Control and shape the </a:t>
            </a:r>
            <a:r>
              <a:rPr lang="en-US" altLang="en-US" dirty="0" smtClean="0"/>
              <a:t>wavelet.</a:t>
            </a:r>
            <a:endParaRPr lang="en-US" altLang="en-US" dirty="0"/>
          </a:p>
          <a:p>
            <a:pPr lvl="3" eaLnBrk="1" hangingPunct="1">
              <a:spcBef>
                <a:spcPct val="35000"/>
              </a:spcBef>
              <a:buFontTx/>
              <a:buChar char="•"/>
            </a:pPr>
            <a:r>
              <a:rPr lang="en-US" altLang="en-US" dirty="0"/>
              <a:t> Preserve the relationship of amplitude to the </a:t>
            </a:r>
            <a:r>
              <a:rPr lang="en-US" altLang="en-US" dirty="0" smtClean="0"/>
              <a:t>RCs.</a:t>
            </a:r>
            <a:endParaRPr lang="en-US" altLang="en-US" dirty="0"/>
          </a:p>
          <a:p>
            <a:pPr lvl="3" eaLnBrk="1" hangingPunct="1">
              <a:spcBef>
                <a:spcPct val="35000"/>
              </a:spcBef>
              <a:buFontTx/>
              <a:buChar char="•"/>
            </a:pPr>
            <a:r>
              <a:rPr lang="en-US" altLang="en-US" dirty="0"/>
              <a:t> Improve the signal-to-noise ratio (</a:t>
            </a:r>
            <a:r>
              <a:rPr lang="en-US" altLang="en-US" dirty="0" smtClean="0"/>
              <a:t>S</a:t>
            </a:r>
            <a:r>
              <a:rPr lang="en-US" altLang="en-US" dirty="0" smtClean="0"/>
              <a:t>NR</a:t>
            </a:r>
            <a:r>
              <a:rPr lang="en-US" altLang="en-US" dirty="0" smtClean="0"/>
              <a:t>)</a:t>
            </a:r>
            <a:r>
              <a:rPr lang="en-US" altLang="en-US" dirty="0" smtClean="0"/>
              <a:t>. </a:t>
            </a:r>
            <a:endParaRPr lang="en-US" altLang="en-US" dirty="0"/>
          </a:p>
          <a:p>
            <a:pPr lvl="3" eaLnBrk="1" hangingPunct="1">
              <a:spcBef>
                <a:spcPct val="35000"/>
              </a:spcBef>
            </a:pPr>
            <a:r>
              <a:rPr lang="en-US" altLang="en-US" sz="400" dirty="0"/>
              <a:t>  </a:t>
            </a:r>
          </a:p>
          <a:p>
            <a:pPr lvl="1" eaLnBrk="1" hangingPunct="1">
              <a:spcBef>
                <a:spcPct val="35000"/>
              </a:spcBef>
              <a:buFontTx/>
              <a:buChar char="•"/>
            </a:pPr>
            <a:r>
              <a:rPr lang="en-US" altLang="en-US" b="1" dirty="0"/>
              <a:t>Imaging</a:t>
            </a:r>
            <a:r>
              <a:rPr lang="en-US" altLang="en-US" dirty="0"/>
              <a:t>    – steps to:</a:t>
            </a:r>
          </a:p>
          <a:p>
            <a:pPr lvl="3" eaLnBrk="1" hangingPunct="1">
              <a:spcBef>
                <a:spcPct val="35000"/>
              </a:spcBef>
              <a:buFontTx/>
              <a:buChar char="•"/>
            </a:pPr>
            <a:r>
              <a:rPr lang="en-US" altLang="en-US" dirty="0"/>
              <a:t> Focus the subsurface </a:t>
            </a:r>
            <a:r>
              <a:rPr lang="en-US" altLang="en-US" dirty="0" smtClean="0"/>
              <a:t>image.</a:t>
            </a:r>
            <a:endParaRPr lang="en-US" altLang="en-US" dirty="0"/>
          </a:p>
          <a:p>
            <a:pPr lvl="3" eaLnBrk="1" hangingPunct="1">
              <a:spcBef>
                <a:spcPct val="35000"/>
              </a:spcBef>
              <a:buFontTx/>
              <a:buChar char="•"/>
            </a:pPr>
            <a:r>
              <a:rPr lang="en-US" altLang="en-US" dirty="0"/>
              <a:t> Correct for positioning </a:t>
            </a:r>
            <a:r>
              <a:rPr lang="en-US" altLang="en-US" dirty="0" smtClean="0"/>
              <a:t>errors.</a:t>
            </a:r>
            <a:endParaRPr lang="en-US" altLang="en-US" dirty="0"/>
          </a:p>
          <a:p>
            <a:pPr lvl="1" eaLnBrk="1" hangingPunct="1">
              <a:spcBef>
                <a:spcPct val="35000"/>
              </a:spcBef>
              <a:buFontTx/>
              <a:buChar char="•"/>
            </a:pPr>
            <a:endParaRPr lang="en-US" altLang="en-US" sz="400" dirty="0"/>
          </a:p>
          <a:p>
            <a:pPr lvl="1" eaLnBrk="1" hangingPunct="1">
              <a:spcBef>
                <a:spcPct val="35000"/>
              </a:spcBef>
              <a:buFontTx/>
              <a:buChar char="•"/>
            </a:pPr>
            <a:r>
              <a:rPr lang="en-US" altLang="en-US" sz="2000" b="1" dirty="0"/>
              <a:t>Signal </a:t>
            </a:r>
            <a:r>
              <a:rPr lang="en-US" altLang="en-US" sz="2000" b="1" dirty="0" smtClean="0"/>
              <a:t>Processing</a:t>
            </a:r>
            <a:r>
              <a:rPr lang="en-US" altLang="en-US" b="1" dirty="0" smtClean="0"/>
              <a:t>  </a:t>
            </a:r>
            <a:r>
              <a:rPr lang="en-US" altLang="en-US" dirty="0"/>
              <a:t>– steps involving:</a:t>
            </a:r>
          </a:p>
          <a:p>
            <a:pPr lvl="3" eaLnBrk="1" hangingPunct="1">
              <a:spcBef>
                <a:spcPct val="35000"/>
              </a:spcBef>
              <a:buFontTx/>
              <a:buChar char="•"/>
            </a:pPr>
            <a:r>
              <a:rPr lang="en-US" altLang="en-US" dirty="0"/>
              <a:t> Application of pre- and post-stack </a:t>
            </a:r>
            <a:r>
              <a:rPr lang="en-US" altLang="en-US" dirty="0" smtClean="0"/>
              <a:t>enhancements.</a:t>
            </a:r>
            <a:endParaRPr lang="en-US" altLang="en-US" b="1" dirty="0"/>
          </a:p>
        </p:txBody>
      </p:sp>
      <p:sp>
        <p:nvSpPr>
          <p:cNvPr id="14342" name="Text Box 4"/>
          <p:cNvSpPr txBox="1">
            <a:spLocks noChangeArrowheads="1"/>
          </p:cNvSpPr>
          <p:nvPr/>
        </p:nvSpPr>
        <p:spPr bwMode="auto">
          <a:xfrm>
            <a:off x="1033463" y="3775075"/>
            <a:ext cx="1298575" cy="400110"/>
          </a:xfrm>
          <a:prstGeom prst="rect">
            <a:avLst/>
          </a:prstGeom>
          <a:gradFill rotWithShape="1">
            <a:gsLst>
              <a:gs pos="0">
                <a:srgbClr val="76765E"/>
              </a:gs>
              <a:gs pos="50000">
                <a:srgbClr val="FFFFCC"/>
              </a:gs>
              <a:gs pos="100000">
                <a:srgbClr val="76765E"/>
              </a:gs>
            </a:gsLst>
            <a:lin ang="5400000" scaled="1"/>
          </a:gra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2000" b="1" dirty="0"/>
              <a:t>Imaging</a:t>
            </a:r>
          </a:p>
        </p:txBody>
      </p:sp>
      <p:sp>
        <p:nvSpPr>
          <p:cNvPr id="14343" name="Text Box 5"/>
          <p:cNvSpPr txBox="1">
            <a:spLocks noChangeArrowheads="1"/>
          </p:cNvSpPr>
          <p:nvPr/>
        </p:nvSpPr>
        <p:spPr bwMode="auto">
          <a:xfrm>
            <a:off x="1033463" y="1703388"/>
            <a:ext cx="2544762" cy="40011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chemeClr val="tx2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2000" b="1" dirty="0"/>
              <a:t>Signal Processing</a:t>
            </a:r>
          </a:p>
        </p:txBody>
      </p:sp>
      <p:sp>
        <p:nvSpPr>
          <p:cNvPr id="14344" name="Text Box 6"/>
          <p:cNvSpPr txBox="1">
            <a:spLocks noChangeArrowheads="1"/>
          </p:cNvSpPr>
          <p:nvPr/>
        </p:nvSpPr>
        <p:spPr bwMode="auto">
          <a:xfrm>
            <a:off x="1045187" y="5334244"/>
            <a:ext cx="2544762" cy="400110"/>
          </a:xfrm>
          <a:prstGeom prst="rect">
            <a:avLst/>
          </a:prstGeom>
          <a:solidFill>
            <a:srgbClr val="FFC000"/>
          </a:solidFill>
          <a:ln w="28575">
            <a:solidFill>
              <a:schemeClr val="tx2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2000" b="1" dirty="0"/>
              <a:t>Signal Processing</a:t>
            </a:r>
          </a:p>
        </p:txBody>
      </p:sp>
      <p:sp>
        <p:nvSpPr>
          <p:cNvPr id="2" name="Rectangle 1"/>
          <p:cNvSpPr/>
          <p:nvPr/>
        </p:nvSpPr>
        <p:spPr>
          <a:xfrm>
            <a:off x="6116056" y="4384505"/>
            <a:ext cx="204575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cap="none" spc="0" dirty="0" smtClean="0">
                <a:ln w="19050">
                  <a:solidFill>
                    <a:srgbClr val="C00000"/>
                  </a:solidFill>
                  <a:prstDash val="solid"/>
                </a:ln>
                <a:solidFill>
                  <a:srgbClr val="FFC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Comic Sans MS" panose="030F0702030302020204" pitchFamily="66" charset="0"/>
              </a:rPr>
              <a:t>Migration</a:t>
            </a:r>
            <a:endParaRPr lang="en-US" sz="3200" b="1" cap="none" spc="0" dirty="0">
              <a:ln w="19050">
                <a:solidFill>
                  <a:srgbClr val="C00000"/>
                </a:solidFill>
                <a:prstDash val="solid"/>
              </a:ln>
              <a:solidFill>
                <a:srgbClr val="FFC000"/>
              </a:solidFill>
              <a:effectLst>
                <a:outerShdw dist="38100" dir="2640000" algn="bl" rotWithShape="0">
                  <a:schemeClr val="accent1"/>
                </a:outerShdw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83259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Text Box 2"/>
          <p:cNvSpPr txBox="1">
            <a:spLocks noChangeArrowheads="1"/>
          </p:cNvSpPr>
          <p:nvPr/>
        </p:nvSpPr>
        <p:spPr bwMode="auto">
          <a:xfrm>
            <a:off x="4846638" y="1724025"/>
            <a:ext cx="1905000" cy="66992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800" b="1" dirty="0"/>
              <a:t>Signal Processing</a:t>
            </a:r>
          </a:p>
        </p:txBody>
      </p:sp>
      <p:sp>
        <p:nvSpPr>
          <p:cNvPr id="15365" name="Text Box 3"/>
          <p:cNvSpPr txBox="1">
            <a:spLocks noChangeArrowheads="1"/>
          </p:cNvSpPr>
          <p:nvPr/>
        </p:nvSpPr>
        <p:spPr bwMode="auto">
          <a:xfrm>
            <a:off x="5024438" y="4063788"/>
            <a:ext cx="1549400" cy="395287"/>
          </a:xfrm>
          <a:prstGeom prst="rect">
            <a:avLst/>
          </a:prstGeom>
          <a:solidFill>
            <a:srgbClr val="FCEDA4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800" b="1" dirty="0"/>
              <a:t>Imaging</a:t>
            </a:r>
          </a:p>
        </p:txBody>
      </p:sp>
      <p:sp>
        <p:nvSpPr>
          <p:cNvPr id="15366" name="Text Box 4"/>
          <p:cNvSpPr txBox="1">
            <a:spLocks noChangeArrowheads="1"/>
          </p:cNvSpPr>
          <p:nvPr/>
        </p:nvSpPr>
        <p:spPr bwMode="auto">
          <a:xfrm>
            <a:off x="5075238" y="5225632"/>
            <a:ext cx="1447800" cy="669925"/>
          </a:xfrm>
          <a:prstGeom prst="rect">
            <a:avLst/>
          </a:prstGeom>
          <a:solidFill>
            <a:srgbClr val="FFC000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800" b="1" dirty="0"/>
              <a:t>Signal Processing</a:t>
            </a:r>
          </a:p>
        </p:txBody>
      </p:sp>
      <p:sp>
        <p:nvSpPr>
          <p:cNvPr id="15371" name="Text Box 6"/>
          <p:cNvSpPr txBox="1">
            <a:spLocks noChangeArrowheads="1"/>
          </p:cNvSpPr>
          <p:nvPr/>
        </p:nvSpPr>
        <p:spPr bwMode="auto">
          <a:xfrm>
            <a:off x="581025" y="5059151"/>
            <a:ext cx="3473450" cy="365125"/>
          </a:xfrm>
          <a:prstGeom prst="rect">
            <a:avLst/>
          </a:prstGeom>
          <a:solidFill>
            <a:srgbClr val="FFC000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600" b="1" dirty="0"/>
              <a:t>Post-Migration Processing</a:t>
            </a:r>
          </a:p>
        </p:txBody>
      </p:sp>
      <p:sp>
        <p:nvSpPr>
          <p:cNvPr id="15372" name="Text Box 7"/>
          <p:cNvSpPr txBox="1">
            <a:spLocks noChangeArrowheads="1"/>
          </p:cNvSpPr>
          <p:nvPr/>
        </p:nvSpPr>
        <p:spPr bwMode="auto">
          <a:xfrm>
            <a:off x="763588" y="1036638"/>
            <a:ext cx="3108325" cy="36512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600" b="1" dirty="0"/>
              <a:t>Front End /Geometry</a:t>
            </a:r>
          </a:p>
        </p:txBody>
      </p:sp>
      <p:sp>
        <p:nvSpPr>
          <p:cNvPr id="15373" name="Text Box 8"/>
          <p:cNvSpPr txBox="1">
            <a:spLocks noChangeArrowheads="1"/>
          </p:cNvSpPr>
          <p:nvPr/>
        </p:nvSpPr>
        <p:spPr bwMode="auto">
          <a:xfrm>
            <a:off x="936625" y="2449513"/>
            <a:ext cx="2762250" cy="36512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600" b="1" dirty="0"/>
              <a:t>Noise Mitigation</a:t>
            </a:r>
          </a:p>
        </p:txBody>
      </p:sp>
      <p:sp>
        <p:nvSpPr>
          <p:cNvPr id="15374" name="Text Box 9"/>
          <p:cNvSpPr txBox="1">
            <a:spLocks noChangeArrowheads="1"/>
          </p:cNvSpPr>
          <p:nvPr/>
        </p:nvSpPr>
        <p:spPr bwMode="auto">
          <a:xfrm>
            <a:off x="768350" y="1673226"/>
            <a:ext cx="3100388" cy="36512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600" b="1" dirty="0"/>
              <a:t>Amplitude/Phase Control</a:t>
            </a:r>
          </a:p>
        </p:txBody>
      </p:sp>
      <p:sp>
        <p:nvSpPr>
          <p:cNvPr id="15375" name="Text Box 10"/>
          <p:cNvSpPr txBox="1">
            <a:spLocks noChangeArrowheads="1"/>
          </p:cNvSpPr>
          <p:nvPr/>
        </p:nvSpPr>
        <p:spPr bwMode="auto">
          <a:xfrm>
            <a:off x="973138" y="3703426"/>
            <a:ext cx="2689225" cy="365125"/>
          </a:xfrm>
          <a:prstGeom prst="rect">
            <a:avLst/>
          </a:prstGeom>
          <a:gradFill rotWithShape="1">
            <a:gsLst>
              <a:gs pos="0">
                <a:srgbClr val="76765E"/>
              </a:gs>
              <a:gs pos="50000">
                <a:srgbClr val="FFFFCC"/>
              </a:gs>
              <a:gs pos="100000">
                <a:srgbClr val="76765E"/>
              </a:gs>
            </a:gsLst>
            <a:lin ang="5400000" scaled="1"/>
          </a:gra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600" b="1" dirty="0"/>
              <a:t>Velocity Analysis</a:t>
            </a:r>
          </a:p>
        </p:txBody>
      </p:sp>
      <p:sp>
        <p:nvSpPr>
          <p:cNvPr id="15376" name="Text Box 11"/>
          <p:cNvSpPr txBox="1">
            <a:spLocks noChangeArrowheads="1"/>
          </p:cNvSpPr>
          <p:nvPr/>
        </p:nvSpPr>
        <p:spPr bwMode="auto">
          <a:xfrm>
            <a:off x="1441450" y="4374938"/>
            <a:ext cx="1752600" cy="365125"/>
          </a:xfrm>
          <a:prstGeom prst="rect">
            <a:avLst/>
          </a:prstGeom>
          <a:gradFill rotWithShape="1">
            <a:gsLst>
              <a:gs pos="0">
                <a:srgbClr val="76765E"/>
              </a:gs>
              <a:gs pos="50000">
                <a:srgbClr val="FFFFCC"/>
              </a:gs>
              <a:gs pos="100000">
                <a:srgbClr val="76765E"/>
              </a:gs>
            </a:gsLst>
            <a:lin ang="5400000" scaled="1"/>
          </a:gra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600" b="1" dirty="0"/>
              <a:t>Migration</a:t>
            </a:r>
          </a:p>
        </p:txBody>
      </p:sp>
      <p:sp>
        <p:nvSpPr>
          <p:cNvPr id="15377" name="Line 12"/>
          <p:cNvSpPr>
            <a:spLocks noChangeShapeType="1"/>
          </p:cNvSpPr>
          <p:nvPr/>
        </p:nvSpPr>
        <p:spPr bwMode="auto">
          <a:xfrm>
            <a:off x="2317750" y="1387476"/>
            <a:ext cx="0" cy="28257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5378" name="Line 13"/>
          <p:cNvSpPr>
            <a:spLocks noChangeShapeType="1"/>
          </p:cNvSpPr>
          <p:nvPr/>
        </p:nvSpPr>
        <p:spPr bwMode="auto">
          <a:xfrm flipH="1">
            <a:off x="2317750" y="2130426"/>
            <a:ext cx="0" cy="28098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5379" name="Freeform 14"/>
          <p:cNvSpPr>
            <a:spLocks/>
          </p:cNvSpPr>
          <p:nvPr/>
        </p:nvSpPr>
        <p:spPr bwMode="auto">
          <a:xfrm>
            <a:off x="2316163" y="3386024"/>
            <a:ext cx="3175" cy="288925"/>
          </a:xfrm>
          <a:custGeom>
            <a:avLst/>
            <a:gdLst>
              <a:gd name="T0" fmla="*/ 0 w 1"/>
              <a:gd name="T1" fmla="*/ 0 h 198"/>
              <a:gd name="T2" fmla="*/ 0 w 1"/>
              <a:gd name="T3" fmla="*/ 182 h 198"/>
              <a:gd name="T4" fmla="*/ 0 60000 65536"/>
              <a:gd name="T5" fmla="*/ 0 60000 65536"/>
              <a:gd name="T6" fmla="*/ 0 w 1"/>
              <a:gd name="T7" fmla="*/ 0 h 198"/>
              <a:gd name="T8" fmla="*/ 1 w 1"/>
              <a:gd name="T9" fmla="*/ 198 h 19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198">
                <a:moveTo>
                  <a:pt x="0" y="0"/>
                </a:moveTo>
                <a:lnTo>
                  <a:pt x="0" y="198"/>
                </a:lnTo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5380" name="Line 16"/>
          <p:cNvSpPr>
            <a:spLocks noChangeShapeType="1"/>
          </p:cNvSpPr>
          <p:nvPr/>
        </p:nvSpPr>
        <p:spPr bwMode="auto">
          <a:xfrm>
            <a:off x="2317750" y="4740063"/>
            <a:ext cx="0" cy="35083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grpSp>
        <p:nvGrpSpPr>
          <p:cNvPr id="2" name="Group 1"/>
          <p:cNvGrpSpPr/>
          <p:nvPr/>
        </p:nvGrpSpPr>
        <p:grpSpPr>
          <a:xfrm>
            <a:off x="940087" y="2798114"/>
            <a:ext cx="2762250" cy="646113"/>
            <a:chOff x="6381750" y="882650"/>
            <a:chExt cx="2762250" cy="646113"/>
          </a:xfrm>
        </p:grpSpPr>
        <p:sp>
          <p:nvSpPr>
            <p:cNvPr id="15381" name="Freeform 17"/>
            <p:cNvSpPr>
              <a:spLocks/>
            </p:cNvSpPr>
            <p:nvPr/>
          </p:nvSpPr>
          <p:spPr bwMode="auto">
            <a:xfrm>
              <a:off x="7754144" y="882650"/>
              <a:ext cx="17463" cy="280988"/>
            </a:xfrm>
            <a:custGeom>
              <a:avLst/>
              <a:gdLst>
                <a:gd name="T0" fmla="*/ 0 w 9"/>
                <a:gd name="T1" fmla="*/ 0 h 192"/>
                <a:gd name="T2" fmla="*/ 11 w 9"/>
                <a:gd name="T3" fmla="*/ 177 h 192"/>
                <a:gd name="T4" fmla="*/ 0 60000 65536"/>
                <a:gd name="T5" fmla="*/ 0 60000 65536"/>
                <a:gd name="T6" fmla="*/ 0 w 9"/>
                <a:gd name="T7" fmla="*/ 0 h 192"/>
                <a:gd name="T8" fmla="*/ 9 w 9"/>
                <a:gd name="T9" fmla="*/ 192 h 19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9" h="192">
                  <a:moveTo>
                    <a:pt x="0" y="0"/>
                  </a:moveTo>
                  <a:lnTo>
                    <a:pt x="9" y="192"/>
                  </a:lnTo>
                </a:path>
              </a:pathLst>
            </a:cu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382" name="Text Box 18"/>
            <p:cNvSpPr txBox="1">
              <a:spLocks noChangeArrowheads="1"/>
            </p:cNvSpPr>
            <p:nvPr/>
          </p:nvSpPr>
          <p:spPr bwMode="auto">
            <a:xfrm>
              <a:off x="6381750" y="1163638"/>
              <a:ext cx="2762250" cy="365125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600" b="1" dirty="0"/>
                <a:t>Stack</a:t>
              </a:r>
            </a:p>
          </p:txBody>
        </p:sp>
      </p:grpSp>
      <p:sp>
        <p:nvSpPr>
          <p:cNvPr id="15383" name="Text Box 19"/>
          <p:cNvSpPr txBox="1">
            <a:spLocks noChangeArrowheads="1"/>
          </p:cNvSpPr>
          <p:nvPr/>
        </p:nvSpPr>
        <p:spPr bwMode="auto">
          <a:xfrm>
            <a:off x="676275" y="5789613"/>
            <a:ext cx="3281363" cy="365125"/>
          </a:xfrm>
          <a:prstGeom prst="rect">
            <a:avLst/>
          </a:prstGeom>
          <a:solidFill>
            <a:srgbClr val="FFC000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600" b="1" dirty="0"/>
              <a:t>Post-Stack Processing</a:t>
            </a:r>
          </a:p>
        </p:txBody>
      </p:sp>
      <p:sp>
        <p:nvSpPr>
          <p:cNvPr id="15384" name="Line 20"/>
          <p:cNvSpPr>
            <a:spLocks noChangeShapeType="1"/>
          </p:cNvSpPr>
          <p:nvPr/>
        </p:nvSpPr>
        <p:spPr bwMode="auto">
          <a:xfrm>
            <a:off x="2317750" y="5453063"/>
            <a:ext cx="0" cy="35083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grpSp>
        <p:nvGrpSpPr>
          <p:cNvPr id="15385" name="Group 25"/>
          <p:cNvGrpSpPr>
            <a:grpSpLocks/>
          </p:cNvGrpSpPr>
          <p:nvPr/>
        </p:nvGrpSpPr>
        <p:grpSpPr bwMode="auto">
          <a:xfrm>
            <a:off x="1962150" y="4097819"/>
            <a:ext cx="709613" cy="245370"/>
            <a:chOff x="1129" y="2176"/>
            <a:chExt cx="447" cy="232"/>
          </a:xfrm>
        </p:grpSpPr>
        <p:sp>
          <p:nvSpPr>
            <p:cNvPr id="15386" name="Freeform 15"/>
            <p:cNvSpPr>
              <a:spLocks/>
            </p:cNvSpPr>
            <p:nvPr/>
          </p:nvSpPr>
          <p:spPr bwMode="auto">
            <a:xfrm>
              <a:off x="1129" y="2176"/>
              <a:ext cx="148" cy="222"/>
            </a:xfrm>
            <a:custGeom>
              <a:avLst/>
              <a:gdLst>
                <a:gd name="T0" fmla="*/ 148 w 119"/>
                <a:gd name="T1" fmla="*/ 0 h 240"/>
                <a:gd name="T2" fmla="*/ 0 w 119"/>
                <a:gd name="T3" fmla="*/ 126 h 240"/>
                <a:gd name="T4" fmla="*/ 148 w 119"/>
                <a:gd name="T5" fmla="*/ 222 h 240"/>
                <a:gd name="T6" fmla="*/ 0 60000 65536"/>
                <a:gd name="T7" fmla="*/ 0 60000 65536"/>
                <a:gd name="T8" fmla="*/ 0 60000 65536"/>
                <a:gd name="T9" fmla="*/ 0 w 119"/>
                <a:gd name="T10" fmla="*/ 0 h 240"/>
                <a:gd name="T11" fmla="*/ 119 w 119"/>
                <a:gd name="T12" fmla="*/ 240 h 24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9" h="240">
                  <a:moveTo>
                    <a:pt x="119" y="0"/>
                  </a:moveTo>
                  <a:cubicBezTo>
                    <a:pt x="99" y="23"/>
                    <a:pt x="0" y="96"/>
                    <a:pt x="0" y="136"/>
                  </a:cubicBezTo>
                  <a:cubicBezTo>
                    <a:pt x="0" y="176"/>
                    <a:pt x="94" y="218"/>
                    <a:pt x="119" y="240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387" name="Freeform 21"/>
            <p:cNvSpPr>
              <a:spLocks/>
            </p:cNvSpPr>
            <p:nvPr/>
          </p:nvSpPr>
          <p:spPr bwMode="auto">
            <a:xfrm rot="10800000">
              <a:off x="1428" y="2187"/>
              <a:ext cx="148" cy="221"/>
            </a:xfrm>
            <a:custGeom>
              <a:avLst/>
              <a:gdLst>
                <a:gd name="T0" fmla="*/ 148 w 119"/>
                <a:gd name="T1" fmla="*/ 0 h 240"/>
                <a:gd name="T2" fmla="*/ 0 w 119"/>
                <a:gd name="T3" fmla="*/ 125 h 240"/>
                <a:gd name="T4" fmla="*/ 148 w 119"/>
                <a:gd name="T5" fmla="*/ 221 h 240"/>
                <a:gd name="T6" fmla="*/ 0 60000 65536"/>
                <a:gd name="T7" fmla="*/ 0 60000 65536"/>
                <a:gd name="T8" fmla="*/ 0 60000 65536"/>
                <a:gd name="T9" fmla="*/ 0 w 119"/>
                <a:gd name="T10" fmla="*/ 0 h 240"/>
                <a:gd name="T11" fmla="*/ 119 w 119"/>
                <a:gd name="T12" fmla="*/ 240 h 24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9" h="240">
                  <a:moveTo>
                    <a:pt x="119" y="0"/>
                  </a:moveTo>
                  <a:cubicBezTo>
                    <a:pt x="99" y="23"/>
                    <a:pt x="0" y="96"/>
                    <a:pt x="0" y="136"/>
                  </a:cubicBezTo>
                  <a:cubicBezTo>
                    <a:pt x="0" y="176"/>
                    <a:pt x="94" y="218"/>
                    <a:pt x="119" y="240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15368" name="Rectangle 2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Generic Processing Flow </a:t>
            </a:r>
            <a:r>
              <a:rPr lang="en-US" altLang="en-US" sz="2000" dirty="0" smtClean="0"/>
              <a:t>(post-stack migration)</a:t>
            </a:r>
          </a:p>
        </p:txBody>
      </p:sp>
      <p:sp>
        <p:nvSpPr>
          <p:cNvPr id="15369" name="Line 23"/>
          <p:cNvSpPr>
            <a:spLocks noChangeShapeType="1"/>
          </p:cNvSpPr>
          <p:nvPr/>
        </p:nvSpPr>
        <p:spPr bwMode="auto">
          <a:xfrm>
            <a:off x="4024313" y="4863888"/>
            <a:ext cx="3687762" cy="0"/>
          </a:xfrm>
          <a:prstGeom prst="line">
            <a:avLst/>
          </a:prstGeom>
          <a:noFill/>
          <a:ln w="76200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5370" name="Line 24"/>
          <p:cNvSpPr>
            <a:spLocks noChangeShapeType="1"/>
          </p:cNvSpPr>
          <p:nvPr/>
        </p:nvSpPr>
        <p:spPr bwMode="auto">
          <a:xfrm>
            <a:off x="4024313" y="3614525"/>
            <a:ext cx="3687762" cy="0"/>
          </a:xfrm>
          <a:prstGeom prst="line">
            <a:avLst/>
          </a:prstGeom>
          <a:noFill/>
          <a:ln w="76200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461740" y="2989432"/>
            <a:ext cx="4154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/>
              <a:t>*</a:t>
            </a:r>
            <a:endParaRPr lang="en-US" sz="3600" b="1" dirty="0"/>
          </a:p>
        </p:txBody>
      </p:sp>
      <p:sp>
        <p:nvSpPr>
          <p:cNvPr id="27" name="Rectangle 26"/>
          <p:cNvSpPr/>
          <p:nvPr/>
        </p:nvSpPr>
        <p:spPr>
          <a:xfrm>
            <a:off x="6994055" y="4063788"/>
            <a:ext cx="1410171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b="1" cap="none" spc="0" dirty="0" smtClean="0">
                <a:ln w="19050">
                  <a:solidFill>
                    <a:srgbClr val="C00000"/>
                  </a:solidFill>
                  <a:prstDash val="solid"/>
                </a:ln>
                <a:solidFill>
                  <a:srgbClr val="FFC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Comic Sans MS" panose="030F0702030302020204" pitchFamily="66" charset="0"/>
              </a:rPr>
              <a:t>Migration</a:t>
            </a:r>
            <a:endParaRPr lang="en-US" sz="2000" b="1" cap="none" spc="0" dirty="0">
              <a:ln w="19050">
                <a:solidFill>
                  <a:srgbClr val="C00000"/>
                </a:solidFill>
                <a:prstDash val="solid"/>
              </a:ln>
              <a:solidFill>
                <a:srgbClr val="FFC000"/>
              </a:solidFill>
              <a:effectLst>
                <a:outerShdw dist="38100" dir="2640000" algn="bl" rotWithShape="0">
                  <a:schemeClr val="accent1"/>
                </a:outerShdw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90367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Text Box 2"/>
          <p:cNvSpPr txBox="1">
            <a:spLocks noChangeArrowheads="1"/>
          </p:cNvSpPr>
          <p:nvPr/>
        </p:nvSpPr>
        <p:spPr bwMode="auto">
          <a:xfrm>
            <a:off x="4846638" y="1724025"/>
            <a:ext cx="1905000" cy="66992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800" b="1" dirty="0"/>
              <a:t>Signal Processing</a:t>
            </a:r>
          </a:p>
        </p:txBody>
      </p:sp>
      <p:sp>
        <p:nvSpPr>
          <p:cNvPr id="15365" name="Text Box 3"/>
          <p:cNvSpPr txBox="1">
            <a:spLocks noChangeArrowheads="1"/>
          </p:cNvSpPr>
          <p:nvPr/>
        </p:nvSpPr>
        <p:spPr bwMode="auto">
          <a:xfrm>
            <a:off x="5024438" y="3490913"/>
            <a:ext cx="1549400" cy="395287"/>
          </a:xfrm>
          <a:prstGeom prst="rect">
            <a:avLst/>
          </a:prstGeom>
          <a:solidFill>
            <a:srgbClr val="FCEDA4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800" b="1" dirty="0"/>
              <a:t>Imaging</a:t>
            </a:r>
          </a:p>
        </p:txBody>
      </p:sp>
      <p:sp>
        <p:nvSpPr>
          <p:cNvPr id="15366" name="Text Box 4"/>
          <p:cNvSpPr txBox="1">
            <a:spLocks noChangeArrowheads="1"/>
          </p:cNvSpPr>
          <p:nvPr/>
        </p:nvSpPr>
        <p:spPr bwMode="auto">
          <a:xfrm>
            <a:off x="5075238" y="4994275"/>
            <a:ext cx="1447800" cy="669925"/>
          </a:xfrm>
          <a:prstGeom prst="rect">
            <a:avLst/>
          </a:prstGeom>
          <a:solidFill>
            <a:srgbClr val="FFC000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800" b="1" dirty="0"/>
              <a:t>Signal Processing</a:t>
            </a:r>
          </a:p>
        </p:txBody>
      </p:sp>
      <p:sp>
        <p:nvSpPr>
          <p:cNvPr id="15371" name="Text Box 6"/>
          <p:cNvSpPr txBox="1">
            <a:spLocks noChangeArrowheads="1"/>
          </p:cNvSpPr>
          <p:nvPr/>
        </p:nvSpPr>
        <p:spPr bwMode="auto">
          <a:xfrm>
            <a:off x="581025" y="4486276"/>
            <a:ext cx="3473450" cy="365125"/>
          </a:xfrm>
          <a:prstGeom prst="rect">
            <a:avLst/>
          </a:prstGeom>
          <a:solidFill>
            <a:srgbClr val="FFC000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600" b="1" dirty="0"/>
              <a:t>Post-Migration Processing</a:t>
            </a:r>
          </a:p>
        </p:txBody>
      </p:sp>
      <p:sp>
        <p:nvSpPr>
          <p:cNvPr id="15372" name="Text Box 7"/>
          <p:cNvSpPr txBox="1">
            <a:spLocks noChangeArrowheads="1"/>
          </p:cNvSpPr>
          <p:nvPr/>
        </p:nvSpPr>
        <p:spPr bwMode="auto">
          <a:xfrm>
            <a:off x="763588" y="1036638"/>
            <a:ext cx="3108325" cy="36512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600" b="1" dirty="0"/>
              <a:t>Front End /Geometry</a:t>
            </a:r>
          </a:p>
        </p:txBody>
      </p:sp>
      <p:sp>
        <p:nvSpPr>
          <p:cNvPr id="15373" name="Text Box 8"/>
          <p:cNvSpPr txBox="1">
            <a:spLocks noChangeArrowheads="1"/>
          </p:cNvSpPr>
          <p:nvPr/>
        </p:nvSpPr>
        <p:spPr bwMode="auto">
          <a:xfrm>
            <a:off x="936625" y="2449513"/>
            <a:ext cx="2762250" cy="36512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600" b="1" dirty="0"/>
              <a:t>Noise Mitigation</a:t>
            </a:r>
          </a:p>
        </p:txBody>
      </p:sp>
      <p:sp>
        <p:nvSpPr>
          <p:cNvPr id="15374" name="Text Box 9"/>
          <p:cNvSpPr txBox="1">
            <a:spLocks noChangeArrowheads="1"/>
          </p:cNvSpPr>
          <p:nvPr/>
        </p:nvSpPr>
        <p:spPr bwMode="auto">
          <a:xfrm>
            <a:off x="768350" y="1673226"/>
            <a:ext cx="3100388" cy="36512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600" b="1" dirty="0"/>
              <a:t>Amplitude/Phase Control</a:t>
            </a:r>
          </a:p>
        </p:txBody>
      </p:sp>
      <p:sp>
        <p:nvSpPr>
          <p:cNvPr id="15375" name="Text Box 10"/>
          <p:cNvSpPr txBox="1">
            <a:spLocks noChangeArrowheads="1"/>
          </p:cNvSpPr>
          <p:nvPr/>
        </p:nvSpPr>
        <p:spPr bwMode="auto">
          <a:xfrm>
            <a:off x="973138" y="3130551"/>
            <a:ext cx="2689225" cy="365125"/>
          </a:xfrm>
          <a:prstGeom prst="rect">
            <a:avLst/>
          </a:prstGeom>
          <a:gradFill rotWithShape="1">
            <a:gsLst>
              <a:gs pos="0">
                <a:srgbClr val="76765E"/>
              </a:gs>
              <a:gs pos="50000">
                <a:srgbClr val="FFFFCC"/>
              </a:gs>
              <a:gs pos="100000">
                <a:srgbClr val="76765E"/>
              </a:gs>
            </a:gsLst>
            <a:lin ang="5400000" scaled="1"/>
          </a:gra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600" b="1" dirty="0"/>
              <a:t>Velocity Analysis</a:t>
            </a:r>
          </a:p>
        </p:txBody>
      </p:sp>
      <p:sp>
        <p:nvSpPr>
          <p:cNvPr id="15376" name="Text Box 11"/>
          <p:cNvSpPr txBox="1">
            <a:spLocks noChangeArrowheads="1"/>
          </p:cNvSpPr>
          <p:nvPr/>
        </p:nvSpPr>
        <p:spPr bwMode="auto">
          <a:xfrm>
            <a:off x="1441450" y="3802063"/>
            <a:ext cx="1752600" cy="365125"/>
          </a:xfrm>
          <a:prstGeom prst="rect">
            <a:avLst/>
          </a:prstGeom>
          <a:gradFill rotWithShape="1">
            <a:gsLst>
              <a:gs pos="0">
                <a:srgbClr val="76765E"/>
              </a:gs>
              <a:gs pos="50000">
                <a:srgbClr val="FFFFCC"/>
              </a:gs>
              <a:gs pos="100000">
                <a:srgbClr val="76765E"/>
              </a:gs>
            </a:gsLst>
            <a:lin ang="5400000" scaled="1"/>
          </a:gra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600" b="1" dirty="0"/>
              <a:t>Migration</a:t>
            </a:r>
          </a:p>
        </p:txBody>
      </p:sp>
      <p:sp>
        <p:nvSpPr>
          <p:cNvPr id="15377" name="Line 12"/>
          <p:cNvSpPr>
            <a:spLocks noChangeShapeType="1"/>
          </p:cNvSpPr>
          <p:nvPr/>
        </p:nvSpPr>
        <p:spPr bwMode="auto">
          <a:xfrm>
            <a:off x="2317750" y="1387476"/>
            <a:ext cx="0" cy="28257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5378" name="Line 13"/>
          <p:cNvSpPr>
            <a:spLocks noChangeShapeType="1"/>
          </p:cNvSpPr>
          <p:nvPr/>
        </p:nvSpPr>
        <p:spPr bwMode="auto">
          <a:xfrm flipH="1">
            <a:off x="2317750" y="2130426"/>
            <a:ext cx="0" cy="28098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5379" name="Freeform 14"/>
          <p:cNvSpPr>
            <a:spLocks/>
          </p:cNvSpPr>
          <p:nvPr/>
        </p:nvSpPr>
        <p:spPr bwMode="auto">
          <a:xfrm>
            <a:off x="2316163" y="2824163"/>
            <a:ext cx="3175" cy="288925"/>
          </a:xfrm>
          <a:custGeom>
            <a:avLst/>
            <a:gdLst>
              <a:gd name="T0" fmla="*/ 0 w 1"/>
              <a:gd name="T1" fmla="*/ 0 h 198"/>
              <a:gd name="T2" fmla="*/ 0 w 1"/>
              <a:gd name="T3" fmla="*/ 182 h 198"/>
              <a:gd name="T4" fmla="*/ 0 60000 65536"/>
              <a:gd name="T5" fmla="*/ 0 60000 65536"/>
              <a:gd name="T6" fmla="*/ 0 w 1"/>
              <a:gd name="T7" fmla="*/ 0 h 198"/>
              <a:gd name="T8" fmla="*/ 1 w 1"/>
              <a:gd name="T9" fmla="*/ 198 h 19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198">
                <a:moveTo>
                  <a:pt x="0" y="0"/>
                </a:moveTo>
                <a:lnTo>
                  <a:pt x="0" y="198"/>
                </a:lnTo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5380" name="Line 16"/>
          <p:cNvSpPr>
            <a:spLocks noChangeShapeType="1"/>
          </p:cNvSpPr>
          <p:nvPr/>
        </p:nvSpPr>
        <p:spPr bwMode="auto">
          <a:xfrm>
            <a:off x="2317750" y="4167188"/>
            <a:ext cx="0" cy="35083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5381" name="Freeform 17"/>
          <p:cNvSpPr>
            <a:spLocks/>
          </p:cNvSpPr>
          <p:nvPr/>
        </p:nvSpPr>
        <p:spPr bwMode="auto">
          <a:xfrm>
            <a:off x="2308225" y="4805363"/>
            <a:ext cx="17463" cy="280988"/>
          </a:xfrm>
          <a:custGeom>
            <a:avLst/>
            <a:gdLst>
              <a:gd name="T0" fmla="*/ 0 w 9"/>
              <a:gd name="T1" fmla="*/ 0 h 192"/>
              <a:gd name="T2" fmla="*/ 11 w 9"/>
              <a:gd name="T3" fmla="*/ 177 h 192"/>
              <a:gd name="T4" fmla="*/ 0 60000 65536"/>
              <a:gd name="T5" fmla="*/ 0 60000 65536"/>
              <a:gd name="T6" fmla="*/ 0 w 9"/>
              <a:gd name="T7" fmla="*/ 0 h 192"/>
              <a:gd name="T8" fmla="*/ 9 w 9"/>
              <a:gd name="T9" fmla="*/ 192 h 19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9" h="192">
                <a:moveTo>
                  <a:pt x="0" y="0"/>
                </a:moveTo>
                <a:lnTo>
                  <a:pt x="9" y="192"/>
                </a:lnTo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5382" name="Text Box 18"/>
          <p:cNvSpPr txBox="1">
            <a:spLocks noChangeArrowheads="1"/>
          </p:cNvSpPr>
          <p:nvPr/>
        </p:nvSpPr>
        <p:spPr bwMode="auto">
          <a:xfrm>
            <a:off x="936625" y="5105401"/>
            <a:ext cx="2762250" cy="365125"/>
          </a:xfrm>
          <a:prstGeom prst="rect">
            <a:avLst/>
          </a:prstGeom>
          <a:solidFill>
            <a:srgbClr val="FFC000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600" b="1" dirty="0"/>
              <a:t>Stack</a:t>
            </a:r>
          </a:p>
        </p:txBody>
      </p:sp>
      <p:sp>
        <p:nvSpPr>
          <p:cNvPr id="15383" name="Text Box 19"/>
          <p:cNvSpPr txBox="1">
            <a:spLocks noChangeArrowheads="1"/>
          </p:cNvSpPr>
          <p:nvPr/>
        </p:nvSpPr>
        <p:spPr bwMode="auto">
          <a:xfrm>
            <a:off x="676275" y="5789613"/>
            <a:ext cx="3281363" cy="365125"/>
          </a:xfrm>
          <a:prstGeom prst="rect">
            <a:avLst/>
          </a:prstGeom>
          <a:solidFill>
            <a:srgbClr val="FFC000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600" b="1" dirty="0"/>
              <a:t>Post-Stack Processing</a:t>
            </a:r>
          </a:p>
        </p:txBody>
      </p:sp>
      <p:sp>
        <p:nvSpPr>
          <p:cNvPr id="15384" name="Line 20"/>
          <p:cNvSpPr>
            <a:spLocks noChangeShapeType="1"/>
          </p:cNvSpPr>
          <p:nvPr/>
        </p:nvSpPr>
        <p:spPr bwMode="auto">
          <a:xfrm>
            <a:off x="2317750" y="5453063"/>
            <a:ext cx="0" cy="35083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grpSp>
        <p:nvGrpSpPr>
          <p:cNvPr id="15385" name="Group 25"/>
          <p:cNvGrpSpPr>
            <a:grpSpLocks/>
          </p:cNvGrpSpPr>
          <p:nvPr/>
        </p:nvGrpSpPr>
        <p:grpSpPr bwMode="auto">
          <a:xfrm>
            <a:off x="1962150" y="3454401"/>
            <a:ext cx="709613" cy="368300"/>
            <a:chOff x="1129" y="2176"/>
            <a:chExt cx="447" cy="232"/>
          </a:xfrm>
        </p:grpSpPr>
        <p:sp>
          <p:nvSpPr>
            <p:cNvPr id="15386" name="Freeform 15"/>
            <p:cNvSpPr>
              <a:spLocks/>
            </p:cNvSpPr>
            <p:nvPr/>
          </p:nvSpPr>
          <p:spPr bwMode="auto">
            <a:xfrm>
              <a:off x="1129" y="2176"/>
              <a:ext cx="148" cy="222"/>
            </a:xfrm>
            <a:custGeom>
              <a:avLst/>
              <a:gdLst>
                <a:gd name="T0" fmla="*/ 148 w 119"/>
                <a:gd name="T1" fmla="*/ 0 h 240"/>
                <a:gd name="T2" fmla="*/ 0 w 119"/>
                <a:gd name="T3" fmla="*/ 126 h 240"/>
                <a:gd name="T4" fmla="*/ 148 w 119"/>
                <a:gd name="T5" fmla="*/ 222 h 240"/>
                <a:gd name="T6" fmla="*/ 0 60000 65536"/>
                <a:gd name="T7" fmla="*/ 0 60000 65536"/>
                <a:gd name="T8" fmla="*/ 0 60000 65536"/>
                <a:gd name="T9" fmla="*/ 0 w 119"/>
                <a:gd name="T10" fmla="*/ 0 h 240"/>
                <a:gd name="T11" fmla="*/ 119 w 119"/>
                <a:gd name="T12" fmla="*/ 240 h 24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9" h="240">
                  <a:moveTo>
                    <a:pt x="119" y="0"/>
                  </a:moveTo>
                  <a:cubicBezTo>
                    <a:pt x="99" y="23"/>
                    <a:pt x="0" y="96"/>
                    <a:pt x="0" y="136"/>
                  </a:cubicBezTo>
                  <a:cubicBezTo>
                    <a:pt x="0" y="176"/>
                    <a:pt x="94" y="218"/>
                    <a:pt x="119" y="240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387" name="Freeform 21"/>
            <p:cNvSpPr>
              <a:spLocks/>
            </p:cNvSpPr>
            <p:nvPr/>
          </p:nvSpPr>
          <p:spPr bwMode="auto">
            <a:xfrm rot="10800000">
              <a:off x="1428" y="2187"/>
              <a:ext cx="148" cy="221"/>
            </a:xfrm>
            <a:custGeom>
              <a:avLst/>
              <a:gdLst>
                <a:gd name="T0" fmla="*/ 148 w 119"/>
                <a:gd name="T1" fmla="*/ 0 h 240"/>
                <a:gd name="T2" fmla="*/ 0 w 119"/>
                <a:gd name="T3" fmla="*/ 125 h 240"/>
                <a:gd name="T4" fmla="*/ 148 w 119"/>
                <a:gd name="T5" fmla="*/ 221 h 240"/>
                <a:gd name="T6" fmla="*/ 0 60000 65536"/>
                <a:gd name="T7" fmla="*/ 0 60000 65536"/>
                <a:gd name="T8" fmla="*/ 0 60000 65536"/>
                <a:gd name="T9" fmla="*/ 0 w 119"/>
                <a:gd name="T10" fmla="*/ 0 h 240"/>
                <a:gd name="T11" fmla="*/ 119 w 119"/>
                <a:gd name="T12" fmla="*/ 240 h 24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9" h="240">
                  <a:moveTo>
                    <a:pt x="119" y="0"/>
                  </a:moveTo>
                  <a:cubicBezTo>
                    <a:pt x="99" y="23"/>
                    <a:pt x="0" y="96"/>
                    <a:pt x="0" y="136"/>
                  </a:cubicBezTo>
                  <a:cubicBezTo>
                    <a:pt x="0" y="176"/>
                    <a:pt x="94" y="218"/>
                    <a:pt x="119" y="240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15368" name="Rectangle 2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Generic Processing Flow </a:t>
            </a:r>
            <a:r>
              <a:rPr lang="en-US" altLang="en-US" sz="2000" dirty="0" smtClean="0"/>
              <a:t>(pre-stack migration)</a:t>
            </a:r>
          </a:p>
        </p:txBody>
      </p:sp>
      <p:sp>
        <p:nvSpPr>
          <p:cNvPr id="15369" name="Line 23"/>
          <p:cNvSpPr>
            <a:spLocks noChangeShapeType="1"/>
          </p:cNvSpPr>
          <p:nvPr/>
        </p:nvSpPr>
        <p:spPr bwMode="auto">
          <a:xfrm>
            <a:off x="4024313" y="4291013"/>
            <a:ext cx="3687762" cy="0"/>
          </a:xfrm>
          <a:prstGeom prst="line">
            <a:avLst/>
          </a:prstGeom>
          <a:noFill/>
          <a:ln w="76200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5370" name="Line 24"/>
          <p:cNvSpPr>
            <a:spLocks noChangeShapeType="1"/>
          </p:cNvSpPr>
          <p:nvPr/>
        </p:nvSpPr>
        <p:spPr bwMode="auto">
          <a:xfrm>
            <a:off x="4024313" y="3041650"/>
            <a:ext cx="3687762" cy="0"/>
          </a:xfrm>
          <a:prstGeom prst="line">
            <a:avLst/>
          </a:prstGeom>
          <a:noFill/>
          <a:ln w="76200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5" name="TextBox 24"/>
          <p:cNvSpPr txBox="1"/>
          <p:nvPr/>
        </p:nvSpPr>
        <p:spPr>
          <a:xfrm>
            <a:off x="461740" y="5016535"/>
            <a:ext cx="4154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/>
              <a:t>*</a:t>
            </a:r>
            <a:endParaRPr lang="en-US" sz="3600" b="1" dirty="0"/>
          </a:p>
        </p:txBody>
      </p:sp>
      <p:sp>
        <p:nvSpPr>
          <p:cNvPr id="26" name="Rectangle 25"/>
          <p:cNvSpPr/>
          <p:nvPr/>
        </p:nvSpPr>
        <p:spPr>
          <a:xfrm>
            <a:off x="6994055" y="3501084"/>
            <a:ext cx="1410171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b="1" cap="none" spc="0" dirty="0" smtClean="0">
                <a:ln w="19050">
                  <a:solidFill>
                    <a:srgbClr val="C00000"/>
                  </a:solidFill>
                  <a:prstDash val="solid"/>
                </a:ln>
                <a:solidFill>
                  <a:srgbClr val="FFC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Comic Sans MS" panose="030F0702030302020204" pitchFamily="66" charset="0"/>
              </a:rPr>
              <a:t>Migration</a:t>
            </a:r>
            <a:endParaRPr lang="en-US" sz="2000" b="1" cap="none" spc="0" dirty="0">
              <a:ln w="19050">
                <a:solidFill>
                  <a:srgbClr val="C00000"/>
                </a:solidFill>
                <a:prstDash val="solid"/>
              </a:ln>
              <a:solidFill>
                <a:srgbClr val="FFC000"/>
              </a:solidFill>
              <a:effectLst>
                <a:outerShdw dist="38100" dir="2640000" algn="bl" rotWithShape="0">
                  <a:schemeClr val="accent1"/>
                </a:outerShdw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52185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  <p:tag name="DELIMITERS" val="3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  <p:tag name="DELIMITERS" val="3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  <p:tag name="DELIMITERS" val="3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  <p:tag name="DELIMITERS" val="3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  <p:tag name="DELIMITERS" val="3.1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38824</TotalTime>
  <Words>7349</Words>
  <Application>Microsoft Macintosh PowerPoint</Application>
  <PresentationFormat>On-screen Show (4:3)</PresentationFormat>
  <Paragraphs>890</Paragraphs>
  <Slides>61</Slides>
  <Notes>61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61</vt:i4>
      </vt:variant>
    </vt:vector>
  </HeadingPairs>
  <TitlesOfParts>
    <vt:vector size="64" baseType="lpstr">
      <vt:lpstr>Default Design</vt:lpstr>
      <vt:lpstr>Photo Editor Photo</vt:lpstr>
      <vt:lpstr>Slide</vt:lpstr>
      <vt:lpstr>Petroleum Geology &amp; Geophysics</vt:lpstr>
      <vt:lpstr>Outline</vt:lpstr>
      <vt:lpstr>Processing Objectives</vt:lpstr>
      <vt:lpstr>Seismic Processing - Basics</vt:lpstr>
      <vt:lpstr>Processing Challenge</vt:lpstr>
      <vt:lpstr>Elements of Good Processing</vt:lpstr>
      <vt:lpstr>Generic Processing Flow</vt:lpstr>
      <vt:lpstr>Generic Processing Flow (post-stack migration)</vt:lpstr>
      <vt:lpstr>Generic Processing Flow (pre-stack migration)</vt:lpstr>
      <vt:lpstr>Developing a Stacked Section</vt:lpstr>
      <vt:lpstr>Repeated Measurements</vt:lpstr>
      <vt:lpstr>A Marine Shot Record</vt:lpstr>
      <vt:lpstr>A CMP Gather</vt:lpstr>
      <vt:lpstr>CMP Gather</vt:lpstr>
      <vt:lpstr>With Correct Velocity, the Gather is Flattened</vt:lpstr>
      <vt:lpstr>A Stacked Trace</vt:lpstr>
      <vt:lpstr>How the Full Stack is Created</vt:lpstr>
      <vt:lpstr>Full Stack – Characteristics</vt:lpstr>
      <vt:lpstr>Partial Stacks</vt:lpstr>
      <vt:lpstr>Angle Stacks – How They are Created</vt:lpstr>
      <vt:lpstr>Near and Far Angle Stacks</vt:lpstr>
      <vt:lpstr>Pre-Stack Processing</vt:lpstr>
      <vt:lpstr>Amplitude Loss with Time</vt:lpstr>
      <vt:lpstr>Amplitude Loss with Time</vt:lpstr>
      <vt:lpstr>Amplitude Loss with Time</vt:lpstr>
      <vt:lpstr>Gain Compensation</vt:lpstr>
      <vt:lpstr>Elevation Correction</vt:lpstr>
      <vt:lpstr>Elevation Correction</vt:lpstr>
      <vt:lpstr>Static Correction</vt:lpstr>
      <vt:lpstr>Trace Muting</vt:lpstr>
      <vt:lpstr>Removing the Wavelet Shape</vt:lpstr>
      <vt:lpstr>Multiple Removal</vt:lpstr>
      <vt:lpstr>Velocity Analysis</vt:lpstr>
      <vt:lpstr>Velocity Segregation of Multiples</vt:lpstr>
      <vt:lpstr>Normal Moveout (NMO) Corrected Gather</vt:lpstr>
      <vt:lpstr>Normal Moveout (NMO) Corrected Gather</vt:lpstr>
      <vt:lpstr>Multiple Removal</vt:lpstr>
      <vt:lpstr>Radon Applied to Remove Multiples</vt:lpstr>
      <vt:lpstr>Pre-Stack Processing</vt:lpstr>
      <vt:lpstr>Non-Layer Cake Geology</vt:lpstr>
      <vt:lpstr>Positioning Problems</vt:lpstr>
      <vt:lpstr>Where Would the Reflection Lie?</vt:lpstr>
      <vt:lpstr>Where Would the Reflection Lie?</vt:lpstr>
      <vt:lpstr>Where Would the Reflection Lie?</vt:lpstr>
      <vt:lpstr>Where Would the Reflection Lie?</vt:lpstr>
      <vt:lpstr>Imaging – Correcting the Position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Stacked – Unmigrated Line</vt:lpstr>
      <vt:lpstr>Stacked – Migrated Line</vt:lpstr>
      <vt:lpstr>Migration Options</vt:lpstr>
      <vt:lpstr>Migration Types </vt:lpstr>
      <vt:lpstr>Migration Velocity Considerations</vt:lpstr>
      <vt:lpstr>When is Time Migration Preferred?</vt:lpstr>
      <vt:lpstr>When is Depth Migration a Must?</vt:lpstr>
      <vt:lpstr>Land vs. Marine Seismic Data</vt:lpstr>
      <vt:lpstr>PowerPoint Presentation</vt:lpstr>
    </vt:vector>
  </TitlesOfParts>
  <Company>Mobil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fwschro</dc:creator>
  <cp:lastModifiedBy>Danielle Sumy</cp:lastModifiedBy>
  <cp:revision>392</cp:revision>
  <cp:lastPrinted>2001-11-26T19:56:19Z</cp:lastPrinted>
  <dcterms:created xsi:type="dcterms:W3CDTF">2001-11-20T13:29:42Z</dcterms:created>
  <dcterms:modified xsi:type="dcterms:W3CDTF">2015-11-11T18:58:31Z</dcterms:modified>
</cp:coreProperties>
</file>