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9" r:id="rId2"/>
    <p:sldId id="356" r:id="rId3"/>
    <p:sldId id="357" r:id="rId4"/>
    <p:sldId id="358" r:id="rId5"/>
    <p:sldId id="349" r:id="rId6"/>
  </p:sldIdLst>
  <p:sldSz cx="9144000" cy="6858000" type="screen4x3"/>
  <p:notesSz cx="9296400" cy="70104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696" userDrawn="1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2208" userDrawn="1">
          <p15:clr>
            <a:srgbClr val="A4A3A4"/>
          </p15:clr>
        </p15:guide>
        <p15:guide id="2" pos="2928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CEAB8E"/>
    <a:srgbClr val="FFE89F"/>
    <a:srgbClr val="66CCFF"/>
    <a:srgbClr val="CFEFFD"/>
    <a:srgbClr val="006600"/>
    <a:srgbClr val="FF4747"/>
    <a:srgbClr val="FFFF00"/>
    <a:srgbClr val="000000"/>
    <a:srgbClr val="FFFFF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76557" autoAdjust="0"/>
  </p:normalViewPr>
  <p:slideViewPr>
    <p:cSldViewPr snapToGrid="0">
      <p:cViewPr varScale="1">
        <p:scale>
          <a:sx n="62" d="100"/>
          <a:sy n="62" d="100"/>
        </p:scale>
        <p:origin x="-1952" y="-112"/>
      </p:cViewPr>
      <p:guideLst>
        <p:guide orient="horz" pos="696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>
        <p:scale>
          <a:sx n="75" d="100"/>
          <a:sy n="75" d="100"/>
        </p:scale>
        <p:origin x="-702" y="1926"/>
      </p:cViewPr>
      <p:guideLst>
        <p:guide orient="horz" pos="2208"/>
        <p:guide pos="2928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viewProps" Target="viewProps.xml"/><Relationship Id="rId12" Type="http://schemas.openxmlformats.org/officeDocument/2006/relationships/theme" Target="theme/theme1.xml"/><Relationship Id="rId13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notesMaster" Target="notesMasters/notesMaster1.xml"/><Relationship Id="rId8" Type="http://schemas.openxmlformats.org/officeDocument/2006/relationships/handoutMaster" Target="handoutMasters/handoutMaster1.xml"/><Relationship Id="rId9" Type="http://schemas.openxmlformats.org/officeDocument/2006/relationships/printerSettings" Target="printerSettings/printerSettings1.bin"/><Relationship Id="rId10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8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4027379" cy="35052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723" tIns="45862" rIns="91723" bIns="45862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628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5265838" y="0"/>
            <a:ext cx="4028971" cy="35052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723" tIns="45862" rIns="91723" bIns="45862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628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6658287"/>
            <a:ext cx="4027379" cy="35052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723" tIns="45862" rIns="91723" bIns="45862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628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5265838" y="6658287"/>
            <a:ext cx="4028971" cy="35052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723" tIns="45862" rIns="91723" bIns="45862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208EFB8F-9263-405B-A0FF-1642ADE1118C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65038168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4027379" cy="35052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723" tIns="45862" rIns="91723" bIns="45862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891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5265838" y="0"/>
            <a:ext cx="4028971" cy="35052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723" tIns="45862" rIns="91723" bIns="45862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2253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2895600" y="525463"/>
            <a:ext cx="3505200" cy="26289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891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9640" y="3329940"/>
            <a:ext cx="7437120" cy="315468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723" tIns="45862" rIns="91723" bIns="45862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3891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6658287"/>
            <a:ext cx="4027379" cy="35052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723" tIns="45862" rIns="91723" bIns="45862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891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265838" y="6658287"/>
            <a:ext cx="4028971" cy="35052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723" tIns="45862" rIns="91723" bIns="45862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EC546FEB-ECF4-4B47-8222-7BD374DE7D96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15949348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3555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dirty="0" smtClean="0"/>
          </a:p>
        </p:txBody>
      </p:sp>
      <p:sp>
        <p:nvSpPr>
          <p:cNvPr id="2355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DA616F0A-285F-4723-B904-AC684BDD0CF0}" type="slidenum">
              <a:rPr lang="en-US" altLang="en-US" smtClean="0"/>
              <a:pPr/>
              <a:t>1</a:t>
            </a:fld>
            <a:endParaRPr lang="en-US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201643524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050925" y="863600"/>
            <a:ext cx="4691063" cy="3517900"/>
          </a:xfrm>
          <a:ln cap="flat">
            <a:solidFill>
              <a:schemeClr val="tx1"/>
            </a:solidFill>
          </a:ln>
        </p:spPr>
      </p:sp>
      <p:sp>
        <p:nvSpPr>
          <p:cNvPr id="7270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6463" y="4768850"/>
            <a:ext cx="4981575" cy="4541838"/>
          </a:xfrm>
          <a:noFill/>
          <a:ln w="9525"/>
        </p:spPr>
        <p:txBody>
          <a:bodyPr lIns="93693" tIns="46847" rIns="93693" bIns="46847"/>
          <a:lstStyle/>
          <a:p>
            <a:r>
              <a:rPr lang="en-US" dirty="0" smtClean="0">
                <a:latin typeface="Times" charset="0"/>
                <a:ea typeface="ＭＳ Ｐゴシック" charset="-128"/>
              </a:rPr>
              <a:t>This </a:t>
            </a:r>
            <a:r>
              <a:rPr lang="en-US" dirty="0" smtClean="0">
                <a:latin typeface="Times" charset="0"/>
                <a:ea typeface="ＭＳ Ｐゴシック" charset="-128"/>
              </a:rPr>
              <a:t>animation shows what happens at shot point 1</a:t>
            </a:r>
            <a:r>
              <a:rPr lang="en-US" dirty="0" smtClean="0">
                <a:latin typeface="Times" charset="0"/>
                <a:ea typeface="ＭＳ Ｐゴシック" charset="-128"/>
              </a:rPr>
              <a:t>.</a:t>
            </a:r>
            <a:r>
              <a:rPr lang="en-US" baseline="0" dirty="0" smtClean="0">
                <a:latin typeface="Times" charset="0"/>
                <a:ea typeface="ＭＳ Ｐゴシック" charset="-128"/>
              </a:rPr>
              <a:t> </a:t>
            </a:r>
            <a:r>
              <a:rPr lang="en-US" dirty="0" smtClean="0">
                <a:latin typeface="Times" charset="0"/>
                <a:ea typeface="ＭＳ Ｐゴシック" charset="-128"/>
              </a:rPr>
              <a:t>The </a:t>
            </a:r>
            <a:r>
              <a:rPr lang="en-US" dirty="0" smtClean="0">
                <a:latin typeface="Times" charset="0"/>
                <a:ea typeface="ＭＳ Ｐゴシック" charset="-128"/>
              </a:rPr>
              <a:t>energy goes down, some is reflected and</a:t>
            </a:r>
            <a:r>
              <a:rPr lang="en-US" baseline="0" dirty="0" smtClean="0">
                <a:latin typeface="Times" charset="0"/>
                <a:ea typeface="ＭＳ Ｐゴシック" charset="-128"/>
              </a:rPr>
              <a:t> </a:t>
            </a:r>
            <a:r>
              <a:rPr lang="en-US" baseline="0" dirty="0" smtClean="0">
                <a:latin typeface="Times" charset="0"/>
                <a:ea typeface="ＭＳ Ｐゴシック" charset="-128"/>
              </a:rPr>
              <a:t>recorded. Since </a:t>
            </a:r>
            <a:r>
              <a:rPr lang="en-US" baseline="0" dirty="0" smtClean="0">
                <a:latin typeface="Times" charset="0"/>
                <a:ea typeface="ＭＳ Ｐゴシック" charset="-128"/>
              </a:rPr>
              <a:t>the raypath that hits the interface at 90° is purely vertical, the reflection (black peak) plots directly below shot point 1.</a:t>
            </a:r>
          </a:p>
          <a:p>
            <a:endParaRPr lang="en-US" baseline="0" dirty="0" smtClean="0">
              <a:latin typeface="Times" charset="0"/>
              <a:ea typeface="ＭＳ Ｐゴシック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81817188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050925" y="863600"/>
            <a:ext cx="4691063" cy="3517900"/>
          </a:xfrm>
          <a:ln cap="flat">
            <a:solidFill>
              <a:schemeClr val="tx1"/>
            </a:solidFill>
          </a:ln>
        </p:spPr>
      </p:sp>
      <p:sp>
        <p:nvSpPr>
          <p:cNvPr id="7270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6463" y="4768850"/>
            <a:ext cx="4981575" cy="4541838"/>
          </a:xfrm>
          <a:noFill/>
          <a:ln w="9525"/>
        </p:spPr>
        <p:txBody>
          <a:bodyPr lIns="93693" tIns="46847" rIns="93693" bIns="46847"/>
          <a:lstStyle/>
          <a:p>
            <a:r>
              <a:rPr lang="en-US" dirty="0" smtClean="0">
                <a:latin typeface="Times" charset="0"/>
                <a:ea typeface="ＭＳ Ｐゴシック" charset="-128"/>
              </a:rPr>
              <a:t>This </a:t>
            </a:r>
            <a:r>
              <a:rPr lang="en-US" dirty="0" smtClean="0">
                <a:latin typeface="Times" charset="0"/>
                <a:ea typeface="ＭＳ Ｐゴシック" charset="-128"/>
              </a:rPr>
              <a:t>animation shows what happens at shot point 2</a:t>
            </a:r>
            <a:r>
              <a:rPr lang="en-US" dirty="0" smtClean="0">
                <a:latin typeface="Times" charset="0"/>
                <a:ea typeface="ＭＳ Ｐゴシック" charset="-128"/>
              </a:rPr>
              <a:t>.</a:t>
            </a:r>
            <a:r>
              <a:rPr lang="en-US" baseline="0" dirty="0" smtClean="0">
                <a:latin typeface="Times" charset="0"/>
                <a:ea typeface="ＭＳ Ｐゴシック" charset="-128"/>
              </a:rPr>
              <a:t> </a:t>
            </a:r>
            <a:r>
              <a:rPr lang="en-US" dirty="0" smtClean="0">
                <a:latin typeface="Times" charset="0"/>
                <a:ea typeface="ＭＳ Ｐゴシック" charset="-128"/>
              </a:rPr>
              <a:t>The </a:t>
            </a:r>
            <a:r>
              <a:rPr lang="en-US" dirty="0" smtClean="0">
                <a:latin typeface="Times" charset="0"/>
                <a:ea typeface="ＭＳ Ｐゴシック" charset="-128"/>
              </a:rPr>
              <a:t>energy goes down, some is reflected and</a:t>
            </a:r>
            <a:r>
              <a:rPr lang="en-US" baseline="0" dirty="0" smtClean="0">
                <a:latin typeface="Times" charset="0"/>
                <a:ea typeface="ＭＳ Ｐゴシック" charset="-128"/>
              </a:rPr>
              <a:t> </a:t>
            </a:r>
            <a:r>
              <a:rPr lang="en-US" baseline="0" dirty="0" smtClean="0">
                <a:latin typeface="Times" charset="0"/>
                <a:ea typeface="ＭＳ Ｐゴシック" charset="-128"/>
              </a:rPr>
              <a:t>recorded. Since </a:t>
            </a:r>
            <a:r>
              <a:rPr lang="en-US" baseline="0" dirty="0" smtClean="0">
                <a:latin typeface="Times" charset="0"/>
                <a:ea typeface="ＭＳ Ｐゴシック" charset="-128"/>
              </a:rPr>
              <a:t>the raypath that hits the interface at 90° is not vertical, the reflection (black peak) plots at the time for the red + blue path but is plotted directly below shot point 2.</a:t>
            </a:r>
          </a:p>
        </p:txBody>
      </p:sp>
    </p:spTree>
    <p:extLst>
      <p:ext uri="{BB962C8B-B14F-4D97-AF65-F5344CB8AC3E}">
        <p14:creationId xmlns:p14="http://schemas.microsoft.com/office/powerpoint/2010/main" val="165495721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050925" y="863600"/>
            <a:ext cx="4691063" cy="3517900"/>
          </a:xfrm>
          <a:ln cap="flat">
            <a:solidFill>
              <a:schemeClr val="tx1"/>
            </a:solidFill>
          </a:ln>
        </p:spPr>
      </p:sp>
      <p:sp>
        <p:nvSpPr>
          <p:cNvPr id="7270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6463" y="4768850"/>
            <a:ext cx="4981575" cy="4541838"/>
          </a:xfrm>
          <a:noFill/>
          <a:ln w="9525"/>
        </p:spPr>
        <p:txBody>
          <a:bodyPr lIns="93693" tIns="46847" rIns="93693" bIns="46847"/>
          <a:lstStyle/>
          <a:p>
            <a:r>
              <a:rPr lang="en-US" dirty="0" smtClean="0">
                <a:latin typeface="Times" charset="0"/>
                <a:ea typeface="ＭＳ Ｐゴシック" charset="-128"/>
              </a:rPr>
              <a:t>The </a:t>
            </a:r>
            <a:r>
              <a:rPr lang="en-US" dirty="0" smtClean="0">
                <a:latin typeface="Times" charset="0"/>
                <a:ea typeface="ＭＳ Ｐゴシック" charset="-128"/>
              </a:rPr>
              <a:t>reflection position is obtained by connecting the 8 reflection </a:t>
            </a:r>
            <a:r>
              <a:rPr lang="en-US" dirty="0" smtClean="0">
                <a:latin typeface="Times" charset="0"/>
                <a:ea typeface="ＭＳ Ｐゴシック" charset="-128"/>
              </a:rPr>
              <a:t>locations.</a:t>
            </a:r>
            <a:r>
              <a:rPr lang="en-US" baseline="0" dirty="0" smtClean="0">
                <a:latin typeface="Times" charset="0"/>
                <a:ea typeface="ＭＳ Ｐゴシック" charset="-128"/>
              </a:rPr>
              <a:t> </a:t>
            </a:r>
            <a:r>
              <a:rPr lang="en-US" dirty="0" smtClean="0">
                <a:latin typeface="Times" charset="0"/>
                <a:ea typeface="ＭＳ Ｐゴシック" charset="-128"/>
              </a:rPr>
              <a:t>I </a:t>
            </a:r>
            <a:r>
              <a:rPr lang="en-US" dirty="0" smtClean="0">
                <a:latin typeface="Times" charset="0"/>
                <a:ea typeface="ＭＳ Ｐゴシック" charset="-128"/>
              </a:rPr>
              <a:t>have started to mark the position of the reflection for shots 1 and 2</a:t>
            </a:r>
            <a:r>
              <a:rPr lang="en-US" dirty="0" smtClean="0">
                <a:latin typeface="Times" charset="0"/>
                <a:ea typeface="ＭＳ Ｐゴシック" charset="-128"/>
              </a:rPr>
              <a:t>.</a:t>
            </a:r>
            <a:r>
              <a:rPr lang="en-US" baseline="0" dirty="0" smtClean="0">
                <a:latin typeface="Times" charset="0"/>
                <a:ea typeface="ＭＳ Ｐゴシック" charset="-128"/>
              </a:rPr>
              <a:t> </a:t>
            </a:r>
            <a:r>
              <a:rPr lang="en-US" dirty="0" smtClean="0">
                <a:latin typeface="Times" charset="0"/>
                <a:ea typeface="ＭＳ Ｐゴシック" charset="-128"/>
              </a:rPr>
              <a:t>The </a:t>
            </a:r>
            <a:r>
              <a:rPr lang="en-US" dirty="0" smtClean="0">
                <a:latin typeface="Times" charset="0"/>
                <a:ea typeface="ＭＳ Ｐゴシック" charset="-128"/>
              </a:rPr>
              <a:t>students task is to work shots 3 through 8 and “connect the dots.”</a:t>
            </a:r>
          </a:p>
        </p:txBody>
      </p:sp>
    </p:spTree>
    <p:extLst>
      <p:ext uri="{BB962C8B-B14F-4D97-AF65-F5344CB8AC3E}">
        <p14:creationId xmlns:p14="http://schemas.microsoft.com/office/powerpoint/2010/main" val="181202291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546FEB-ECF4-4B47-8222-7BD374DE7D96}" type="slidenum">
              <a:rPr lang="en-US" altLang="en-US" smtClean="0"/>
              <a:pPr>
                <a:defRPr/>
              </a:pPr>
              <a:t>5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8418242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201794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theme" Target="../theme/theme1.xml"/><Relationship Id="rId5" Type="http://schemas.openxmlformats.org/officeDocument/2006/relationships/image" Target="../media/image1.png"/><Relationship Id="rId6" Type="http://schemas.openxmlformats.org/officeDocument/2006/relationships/image" Target="../media/image2.png"/><Relationship Id="rId7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FEFF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1"/>
          <p:cNvPicPr>
            <a:picLocks noChangeAspect="1"/>
          </p:cNvPicPr>
          <p:nvPr userDrawn="1"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4000" cy="74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304800"/>
            <a:ext cx="77724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576263" y="1520825"/>
            <a:ext cx="7772400" cy="3694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1029" name="Line 12"/>
          <p:cNvSpPr>
            <a:spLocks noChangeShapeType="1"/>
          </p:cNvSpPr>
          <p:nvPr/>
        </p:nvSpPr>
        <p:spPr bwMode="auto">
          <a:xfrm>
            <a:off x="130175" y="822325"/>
            <a:ext cx="8737600" cy="0"/>
          </a:xfrm>
          <a:prstGeom prst="line">
            <a:avLst/>
          </a:prstGeom>
          <a:noFill/>
          <a:ln w="28575" cmpd="thickThin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  <p:pic>
        <p:nvPicPr>
          <p:cNvPr id="1031" name="Picture 2"/>
          <p:cNvPicPr>
            <a:picLocks noChangeAspect="1" noChangeArrowheads="1"/>
          </p:cNvPicPr>
          <p:nvPr userDrawn="1"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001000" y="219075"/>
            <a:ext cx="1104900" cy="414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2" name="Picture 7"/>
          <p:cNvPicPr>
            <a:picLocks noChangeAspect="1" noChangeArrowheads="1"/>
          </p:cNvPicPr>
          <p:nvPr userDrawn="1"/>
        </p:nvPicPr>
        <p:blipFill>
          <a:blip r:embed="rId7" cstate="print"/>
          <a:srcRect l="13528" t="-7864" r="11754"/>
          <a:stretch>
            <a:fillRect/>
          </a:stretch>
        </p:blipFill>
        <p:spPr bwMode="auto">
          <a:xfrm>
            <a:off x="3132138" y="6513513"/>
            <a:ext cx="2941637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Slide Number Placeholder 4"/>
          <p:cNvSpPr txBox="1">
            <a:spLocks noGrp="1"/>
          </p:cNvSpPr>
          <p:nvPr userDrawn="1"/>
        </p:nvSpPr>
        <p:spPr bwMode="auto">
          <a:xfrm>
            <a:off x="8313738" y="6513513"/>
            <a:ext cx="792162" cy="341312"/>
          </a:xfrm>
          <a:prstGeom prst="rect">
            <a:avLst/>
          </a:prstGeom>
          <a:noFill/>
          <a:ln>
            <a:noFill/>
          </a:ln>
          <a:extLst/>
        </p:spPr>
        <p:txBody>
          <a:bodyPr/>
          <a:lstStyle/>
          <a:p>
            <a:pPr eaLnBrk="1" hangingPunct="1">
              <a:defRPr/>
            </a:pPr>
            <a:fld id="{4E516FF7-73EC-4CEF-ADC0-8325B11964C7}" type="slidenum">
              <a:rPr lang="en-US" altLang="en-US" sz="1100">
                <a:latin typeface="Verdana" pitchFamily="34" charset="0"/>
              </a:rPr>
              <a:pPr eaLnBrk="1" hangingPunct="1">
                <a:defRPr/>
              </a:pPr>
              <a:t>‹#›</a:t>
            </a:fld>
            <a:endParaRPr lang="en-US" altLang="en-US" sz="1100" dirty="0">
              <a:latin typeface="Verdana" pitchFamily="34" charset="0"/>
            </a:endParaRPr>
          </a:p>
        </p:txBody>
      </p:sp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52388" y="6513513"/>
            <a:ext cx="1127125" cy="26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100" dirty="0">
                <a:latin typeface="Verdana" pitchFamily="34" charset="0"/>
                <a:ea typeface="Verdana" pitchFamily="34" charset="0"/>
                <a:cs typeface="Verdana" pitchFamily="34" charset="0"/>
              </a:rPr>
              <a:t>FWSchroeder</a:t>
            </a:r>
          </a:p>
        </p:txBody>
      </p:sp>
      <p:sp>
        <p:nvSpPr>
          <p:cNvPr id="1035" name="Line 12"/>
          <p:cNvSpPr>
            <a:spLocks noChangeShapeType="1"/>
          </p:cNvSpPr>
          <p:nvPr userDrawn="1"/>
        </p:nvSpPr>
        <p:spPr bwMode="auto">
          <a:xfrm>
            <a:off x="130175" y="6489700"/>
            <a:ext cx="8807450" cy="15875"/>
          </a:xfrm>
          <a:prstGeom prst="line">
            <a:avLst/>
          </a:prstGeom>
          <a:noFill/>
          <a:ln w="28575" cmpd="thickThin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Tahoma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Tahoma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Tahoma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Tahoma" pitchFamily="34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FF00"/>
          </a:solidFill>
          <a:latin typeface="Tahoma" pitchFamily="34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FF00"/>
          </a:solidFill>
          <a:latin typeface="Tahoma" pitchFamily="34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FF00"/>
          </a:solidFill>
          <a:latin typeface="Tahoma" pitchFamily="34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FF00"/>
          </a:solidFill>
          <a:latin typeface="Tahom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 bwMode="auto">
          <a:xfrm>
            <a:off x="4102768" y="2396649"/>
            <a:ext cx="4019889" cy="2548330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205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Exercise</a:t>
            </a:r>
            <a:endParaRPr lang="en-US" altLang="en-US" dirty="0" smtClean="0"/>
          </a:p>
        </p:txBody>
      </p:sp>
      <p:grpSp>
        <p:nvGrpSpPr>
          <p:cNvPr id="2058" name="Group 14"/>
          <p:cNvGrpSpPr>
            <a:grpSpLocks/>
          </p:cNvGrpSpPr>
          <p:nvPr/>
        </p:nvGrpSpPr>
        <p:grpSpPr bwMode="auto">
          <a:xfrm>
            <a:off x="479686" y="1222375"/>
            <a:ext cx="8124668" cy="765175"/>
            <a:chOff x="1104900" y="1266092"/>
            <a:chExt cx="6924675" cy="764931"/>
          </a:xfrm>
        </p:grpSpPr>
        <p:sp>
          <p:nvSpPr>
            <p:cNvPr id="16" name="Rectangle 15"/>
            <p:cNvSpPr/>
            <p:nvPr/>
          </p:nvSpPr>
          <p:spPr>
            <a:xfrm>
              <a:off x="1104900" y="1266092"/>
              <a:ext cx="6924675" cy="764931"/>
            </a:xfrm>
            <a:prstGeom prst="rect">
              <a:avLst/>
            </a:prstGeom>
            <a:solidFill>
              <a:srgbClr val="000000">
                <a:alpha val="80000"/>
              </a:srgbClr>
            </a:solidFill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 dirty="0"/>
            </a:p>
          </p:txBody>
        </p:sp>
        <p:sp>
          <p:nvSpPr>
            <p:cNvPr id="2060" name="WordArt 7"/>
            <p:cNvSpPr>
              <a:spLocks noChangeArrowheads="1" noChangeShapeType="1" noTextEdit="1"/>
            </p:cNvSpPr>
            <p:nvPr/>
          </p:nvSpPr>
          <p:spPr bwMode="auto">
            <a:xfrm>
              <a:off x="1383116" y="1404517"/>
              <a:ext cx="6431113" cy="52705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sz="3200" b="1" kern="10" dirty="0" smtClean="0">
                  <a:ln w="12700">
                    <a:solidFill>
                      <a:srgbClr val="EAEAEA"/>
                    </a:solidFill>
                    <a:round/>
                    <a:headEnd/>
                    <a:tailEnd/>
                  </a:ln>
                  <a:gradFill rotWithShape="1">
                    <a:gsLst>
                      <a:gs pos="0">
                        <a:srgbClr val="A603AB"/>
                      </a:gs>
                      <a:gs pos="12000">
                        <a:srgbClr val="E81766"/>
                      </a:gs>
                      <a:gs pos="27000">
                        <a:srgbClr val="EE3F17"/>
                      </a:gs>
                      <a:gs pos="48000">
                        <a:srgbClr val="FFFF00"/>
                      </a:gs>
                      <a:gs pos="64999">
                        <a:srgbClr val="1A8D48"/>
                      </a:gs>
                      <a:gs pos="78999">
                        <a:srgbClr val="0819FB"/>
                      </a:gs>
                      <a:gs pos="100000">
                        <a:srgbClr val="A603AB"/>
                      </a:gs>
                    </a:gsLst>
                    <a:lin ang="0" scaled="1"/>
                  </a:gradFill>
                  <a:effectLst>
                    <a:outerShdw dist="35921" dir="2700000" sy="50000" kx="2115830" algn="bl" rotWithShape="0">
                      <a:srgbClr val="C0C0C0">
                        <a:alpha val="79999"/>
                      </a:srgbClr>
                    </a:outerShdw>
                  </a:effectLst>
                  <a:latin typeface="Arial Black"/>
                </a:rPr>
                <a:t>Part </a:t>
              </a:r>
              <a:r>
                <a:rPr lang="en-US" sz="3200" b="1" kern="10" dirty="0">
                  <a:ln w="12700">
                    <a:solidFill>
                      <a:srgbClr val="EAEAEA"/>
                    </a:solidFill>
                    <a:round/>
                    <a:headEnd/>
                    <a:tailEnd/>
                  </a:ln>
                  <a:gradFill rotWithShape="1">
                    <a:gsLst>
                      <a:gs pos="0">
                        <a:srgbClr val="A603AB"/>
                      </a:gs>
                      <a:gs pos="12000">
                        <a:srgbClr val="E81766"/>
                      </a:gs>
                      <a:gs pos="27000">
                        <a:srgbClr val="EE3F17"/>
                      </a:gs>
                      <a:gs pos="48000">
                        <a:srgbClr val="FFFF00"/>
                      </a:gs>
                      <a:gs pos="64999">
                        <a:srgbClr val="1A8D48"/>
                      </a:gs>
                      <a:gs pos="78999">
                        <a:srgbClr val="0819FB"/>
                      </a:gs>
                      <a:gs pos="100000">
                        <a:srgbClr val="A603AB"/>
                      </a:gs>
                    </a:gsLst>
                    <a:lin ang="0" scaled="1"/>
                  </a:gradFill>
                  <a:effectLst>
                    <a:outerShdw dist="35921" dir="2700000" sy="50000" kx="2115830" algn="bl" rotWithShape="0">
                      <a:srgbClr val="C0C0C0">
                        <a:alpha val="79999"/>
                      </a:srgbClr>
                    </a:outerShdw>
                  </a:effectLst>
                  <a:latin typeface="Arial Black"/>
                </a:rPr>
                <a:t>A</a:t>
              </a:r>
              <a:r>
                <a:rPr lang="en-US" sz="3200" b="1" kern="10" dirty="0" smtClean="0">
                  <a:ln w="12700">
                    <a:solidFill>
                      <a:srgbClr val="EAEAEA"/>
                    </a:solidFill>
                    <a:round/>
                    <a:headEnd/>
                    <a:tailEnd/>
                  </a:ln>
                  <a:gradFill rotWithShape="1">
                    <a:gsLst>
                      <a:gs pos="0">
                        <a:srgbClr val="A603AB"/>
                      </a:gs>
                      <a:gs pos="12000">
                        <a:srgbClr val="E81766"/>
                      </a:gs>
                      <a:gs pos="27000">
                        <a:srgbClr val="EE3F17"/>
                      </a:gs>
                      <a:gs pos="48000">
                        <a:srgbClr val="FFFF00"/>
                      </a:gs>
                      <a:gs pos="64999">
                        <a:srgbClr val="1A8D48"/>
                      </a:gs>
                      <a:gs pos="78999">
                        <a:srgbClr val="0819FB"/>
                      </a:gs>
                      <a:gs pos="100000">
                        <a:srgbClr val="A603AB"/>
                      </a:gs>
                    </a:gsLst>
                    <a:lin ang="0" scaled="1"/>
                  </a:gradFill>
                  <a:effectLst>
                    <a:outerShdw dist="35921" dir="2700000" sy="50000" kx="2115830" algn="bl" rotWithShape="0">
                      <a:srgbClr val="C0C0C0">
                        <a:alpha val="79999"/>
                      </a:srgbClr>
                    </a:outerShdw>
                  </a:effectLst>
                  <a:latin typeface="Arial Black"/>
                </a:rPr>
                <a:t>: Imaging </a:t>
              </a:r>
              <a:r>
                <a:rPr lang="en-US" sz="3200" b="1" kern="10" dirty="0" smtClean="0">
                  <a:ln w="12700">
                    <a:solidFill>
                      <a:srgbClr val="EAEAEA"/>
                    </a:solidFill>
                    <a:round/>
                    <a:headEnd/>
                    <a:tailEnd/>
                  </a:ln>
                  <a:gradFill rotWithShape="1">
                    <a:gsLst>
                      <a:gs pos="0">
                        <a:srgbClr val="A603AB"/>
                      </a:gs>
                      <a:gs pos="12000">
                        <a:srgbClr val="E81766"/>
                      </a:gs>
                      <a:gs pos="27000">
                        <a:srgbClr val="EE3F17"/>
                      </a:gs>
                      <a:gs pos="48000">
                        <a:srgbClr val="FFFF00"/>
                      </a:gs>
                      <a:gs pos="64999">
                        <a:srgbClr val="1A8D48"/>
                      </a:gs>
                      <a:gs pos="78999">
                        <a:srgbClr val="0819FB"/>
                      </a:gs>
                      <a:gs pos="100000">
                        <a:srgbClr val="A603AB"/>
                      </a:gs>
                    </a:gsLst>
                    <a:lin ang="0" scaled="1"/>
                  </a:gradFill>
                  <a:effectLst>
                    <a:outerShdw dist="35921" dir="2700000" sy="50000" kx="2115830" algn="bl" rotWithShape="0">
                      <a:srgbClr val="C0C0C0">
                        <a:alpha val="79999"/>
                      </a:srgbClr>
                    </a:outerShdw>
                  </a:effectLst>
                  <a:latin typeface="Arial Black"/>
                </a:rPr>
                <a:t>an Anticline</a:t>
              </a:r>
              <a:endParaRPr lang="en-US" sz="3200" b="1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 Black"/>
              </a:endParaRPr>
            </a:p>
          </p:txBody>
        </p:sp>
      </p:grpSp>
      <p:sp>
        <p:nvSpPr>
          <p:cNvPr id="27" name="TextBox 26"/>
          <p:cNvSpPr txBox="1"/>
          <p:nvPr/>
        </p:nvSpPr>
        <p:spPr>
          <a:xfrm>
            <a:off x="489622" y="2437042"/>
            <a:ext cx="378158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>
                <a:latin typeface="Comic Sans MS" pitchFamily="66" charset="0"/>
              </a:rPr>
              <a:t>An Anticline</a:t>
            </a:r>
            <a:endParaRPr lang="en-US" sz="4800" dirty="0">
              <a:latin typeface="Comic Sans MS" pitchFamily="66" charset="0"/>
            </a:endParaRPr>
          </a:p>
        </p:txBody>
      </p:sp>
      <p:sp>
        <p:nvSpPr>
          <p:cNvPr id="68" name="Text Box 5"/>
          <p:cNvSpPr txBox="1">
            <a:spLocks noChangeArrowheads="1"/>
          </p:cNvSpPr>
          <p:nvPr/>
        </p:nvSpPr>
        <p:spPr bwMode="auto">
          <a:xfrm>
            <a:off x="451426" y="4763595"/>
            <a:ext cx="7164563" cy="15081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95000"/>
              </a:lnSpc>
              <a:spcBef>
                <a:spcPct val="30000"/>
              </a:spcBef>
            </a:pPr>
            <a:r>
              <a:rPr lang="en-US" sz="2000" b="1" dirty="0">
                <a:solidFill>
                  <a:srgbClr val="0033CC"/>
                </a:solidFill>
                <a:latin typeface="Verdana" pitchFamily="34" charset="0"/>
              </a:rPr>
              <a:t>Your Task:</a:t>
            </a:r>
          </a:p>
          <a:p>
            <a:pPr>
              <a:lnSpc>
                <a:spcPct val="95000"/>
              </a:lnSpc>
              <a:spcBef>
                <a:spcPct val="30000"/>
              </a:spcBef>
            </a:pPr>
            <a:endParaRPr lang="en-US" sz="800" b="1" dirty="0">
              <a:latin typeface="Verdana" pitchFamily="34" charset="0"/>
            </a:endParaRPr>
          </a:p>
          <a:p>
            <a:pPr marL="690563" lvl="1" indent="-233363">
              <a:lnSpc>
                <a:spcPct val="95000"/>
              </a:lnSpc>
              <a:spcBef>
                <a:spcPct val="30000"/>
              </a:spcBef>
              <a:buFontTx/>
              <a:buChar char="•"/>
            </a:pPr>
            <a:r>
              <a:rPr lang="en-US" altLang="en-US" sz="2000" dirty="0" smtClean="0">
                <a:latin typeface="Verdana" panose="020B0604030504040204" pitchFamily="34" charset="0"/>
              </a:rPr>
              <a:t>You </a:t>
            </a:r>
            <a:r>
              <a:rPr lang="en-US" altLang="en-US" sz="2000" dirty="0">
                <a:latin typeface="Verdana" panose="020B0604030504040204" pitchFamily="34" charset="0"/>
              </a:rPr>
              <a:t>will consider how the top of an anticline would appear on a seismic line prior to performing a seismic migration processing step.</a:t>
            </a:r>
            <a:endParaRPr lang="en-US" sz="2000" dirty="0">
              <a:latin typeface="Verdana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88242" y="2396649"/>
            <a:ext cx="3934415" cy="25483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Rectangle 47"/>
          <p:cNvSpPr>
            <a:spLocks noChangeArrowheads="1"/>
          </p:cNvSpPr>
          <p:nvPr/>
        </p:nvSpPr>
        <p:spPr bwMode="auto">
          <a:xfrm>
            <a:off x="1828800" y="1564106"/>
            <a:ext cx="5486400" cy="358838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ot="0" vert="horz" wrap="square" lIns="91440" tIns="45720" rIns="91440" bIns="45720" anchor="ctr" anchorCtr="0" upright="1">
            <a:noAutofit/>
          </a:bodyPr>
          <a:lstStyle/>
          <a:p>
            <a:endParaRPr lang="en-US" dirty="0"/>
          </a:p>
        </p:txBody>
      </p:sp>
      <p:sp>
        <p:nvSpPr>
          <p:cNvPr id="71681" name="Rectangle 71680"/>
          <p:cNvSpPr/>
          <p:nvPr/>
        </p:nvSpPr>
        <p:spPr bwMode="auto">
          <a:xfrm>
            <a:off x="2014586" y="2085237"/>
            <a:ext cx="5234188" cy="2312548"/>
          </a:xfrm>
          <a:prstGeom prst="rect">
            <a:avLst/>
          </a:prstGeom>
          <a:solidFill>
            <a:srgbClr val="FFE89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71682" name="Rectangle 71681"/>
          <p:cNvSpPr/>
          <p:nvPr/>
        </p:nvSpPr>
        <p:spPr bwMode="auto">
          <a:xfrm>
            <a:off x="2014586" y="4340274"/>
            <a:ext cx="5234188" cy="382902"/>
          </a:xfrm>
          <a:prstGeom prst="rect">
            <a:avLst/>
          </a:prstGeom>
          <a:solidFill>
            <a:srgbClr val="CEAB8E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71680" name="Freeform 71679"/>
          <p:cNvSpPr/>
          <p:nvPr/>
        </p:nvSpPr>
        <p:spPr bwMode="auto">
          <a:xfrm>
            <a:off x="2081463" y="3402627"/>
            <a:ext cx="5089358" cy="1253594"/>
          </a:xfrm>
          <a:custGeom>
            <a:avLst/>
            <a:gdLst>
              <a:gd name="connsiteX0" fmla="*/ 0 w 5089358"/>
              <a:gd name="connsiteY0" fmla="*/ 976868 h 1253594"/>
              <a:gd name="connsiteX1" fmla="*/ 637674 w 5089358"/>
              <a:gd name="connsiteY1" fmla="*/ 916710 h 1253594"/>
              <a:gd name="connsiteX2" fmla="*/ 1046748 w 5089358"/>
              <a:gd name="connsiteY2" fmla="*/ 880615 h 1253594"/>
              <a:gd name="connsiteX3" fmla="*/ 1491916 w 5089358"/>
              <a:gd name="connsiteY3" fmla="*/ 555762 h 1253594"/>
              <a:gd name="connsiteX4" fmla="*/ 2009274 w 5089358"/>
              <a:gd name="connsiteY4" fmla="*/ 206847 h 1253594"/>
              <a:gd name="connsiteX5" fmla="*/ 2346158 w 5089358"/>
              <a:gd name="connsiteY5" fmla="*/ 74499 h 1253594"/>
              <a:gd name="connsiteX6" fmla="*/ 2562726 w 5089358"/>
              <a:gd name="connsiteY6" fmla="*/ 2310 h 1253594"/>
              <a:gd name="connsiteX7" fmla="*/ 2815390 w 5089358"/>
              <a:gd name="connsiteY7" fmla="*/ 26373 h 1253594"/>
              <a:gd name="connsiteX8" fmla="*/ 3056021 w 5089358"/>
              <a:gd name="connsiteY8" fmla="*/ 110594 h 1253594"/>
              <a:gd name="connsiteX9" fmla="*/ 3525253 w 5089358"/>
              <a:gd name="connsiteY9" fmla="*/ 459510 h 1253594"/>
              <a:gd name="connsiteX10" fmla="*/ 3765884 w 5089358"/>
              <a:gd name="connsiteY10" fmla="*/ 712173 h 1253594"/>
              <a:gd name="connsiteX11" fmla="*/ 4006516 w 5089358"/>
              <a:gd name="connsiteY11" fmla="*/ 856552 h 1253594"/>
              <a:gd name="connsiteX12" fmla="*/ 4174958 w 5089358"/>
              <a:gd name="connsiteY12" fmla="*/ 904678 h 1253594"/>
              <a:gd name="connsiteX13" fmla="*/ 4608095 w 5089358"/>
              <a:gd name="connsiteY13" fmla="*/ 952805 h 1253594"/>
              <a:gd name="connsiteX14" fmla="*/ 5077326 w 5089358"/>
              <a:gd name="connsiteY14" fmla="*/ 964836 h 1253594"/>
              <a:gd name="connsiteX15" fmla="*/ 5077326 w 5089358"/>
              <a:gd name="connsiteY15" fmla="*/ 964836 h 1253594"/>
              <a:gd name="connsiteX16" fmla="*/ 5089358 w 5089358"/>
              <a:gd name="connsiteY16" fmla="*/ 1024994 h 1253594"/>
              <a:gd name="connsiteX17" fmla="*/ 5077326 w 5089358"/>
              <a:gd name="connsiteY17" fmla="*/ 1253594 h 1253594"/>
              <a:gd name="connsiteX18" fmla="*/ 5077326 w 5089358"/>
              <a:gd name="connsiteY18" fmla="*/ 1253594 h 1253594"/>
              <a:gd name="connsiteX19" fmla="*/ 4908884 w 5089358"/>
              <a:gd name="connsiteY19" fmla="*/ 1253594 h 1253594"/>
              <a:gd name="connsiteX20" fmla="*/ 0 w 5089358"/>
              <a:gd name="connsiteY20" fmla="*/ 1241562 h 12535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5089358" h="1253594">
                <a:moveTo>
                  <a:pt x="0" y="976868"/>
                </a:moveTo>
                <a:lnTo>
                  <a:pt x="637674" y="916710"/>
                </a:lnTo>
                <a:lnTo>
                  <a:pt x="1046748" y="880615"/>
                </a:lnTo>
                <a:cubicBezTo>
                  <a:pt x="1189122" y="820457"/>
                  <a:pt x="1331495" y="668057"/>
                  <a:pt x="1491916" y="555762"/>
                </a:cubicBezTo>
                <a:cubicBezTo>
                  <a:pt x="1652337" y="443467"/>
                  <a:pt x="1866900" y="287057"/>
                  <a:pt x="2009274" y="206847"/>
                </a:cubicBezTo>
                <a:cubicBezTo>
                  <a:pt x="2151648" y="126637"/>
                  <a:pt x="2253916" y="108588"/>
                  <a:pt x="2346158" y="74499"/>
                </a:cubicBezTo>
                <a:cubicBezTo>
                  <a:pt x="2438400" y="40410"/>
                  <a:pt x="2484521" y="10331"/>
                  <a:pt x="2562726" y="2310"/>
                </a:cubicBezTo>
                <a:cubicBezTo>
                  <a:pt x="2640931" y="-5711"/>
                  <a:pt x="2733174" y="8326"/>
                  <a:pt x="2815390" y="26373"/>
                </a:cubicBezTo>
                <a:cubicBezTo>
                  <a:pt x="2897606" y="44420"/>
                  <a:pt x="2937711" y="38405"/>
                  <a:pt x="3056021" y="110594"/>
                </a:cubicBezTo>
                <a:cubicBezTo>
                  <a:pt x="3174331" y="182783"/>
                  <a:pt x="3406943" y="359247"/>
                  <a:pt x="3525253" y="459510"/>
                </a:cubicBezTo>
                <a:cubicBezTo>
                  <a:pt x="3643563" y="559773"/>
                  <a:pt x="3685674" y="645999"/>
                  <a:pt x="3765884" y="712173"/>
                </a:cubicBezTo>
                <a:cubicBezTo>
                  <a:pt x="3846095" y="778347"/>
                  <a:pt x="3938337" y="824468"/>
                  <a:pt x="4006516" y="856552"/>
                </a:cubicBezTo>
                <a:cubicBezTo>
                  <a:pt x="4074695" y="888636"/>
                  <a:pt x="4074695" y="888636"/>
                  <a:pt x="4174958" y="904678"/>
                </a:cubicBezTo>
                <a:cubicBezTo>
                  <a:pt x="4275221" y="920720"/>
                  <a:pt x="4457700" y="942779"/>
                  <a:pt x="4608095" y="952805"/>
                </a:cubicBezTo>
                <a:cubicBezTo>
                  <a:pt x="4758490" y="962831"/>
                  <a:pt x="5077326" y="964836"/>
                  <a:pt x="5077326" y="964836"/>
                </a:cubicBezTo>
                <a:lnTo>
                  <a:pt x="5077326" y="964836"/>
                </a:lnTo>
                <a:cubicBezTo>
                  <a:pt x="5079331" y="974862"/>
                  <a:pt x="5089358" y="976868"/>
                  <a:pt x="5089358" y="1024994"/>
                </a:cubicBezTo>
                <a:cubicBezTo>
                  <a:pt x="5089358" y="1073120"/>
                  <a:pt x="5077326" y="1253594"/>
                  <a:pt x="5077326" y="1253594"/>
                </a:cubicBezTo>
                <a:lnTo>
                  <a:pt x="5077326" y="1253594"/>
                </a:lnTo>
                <a:lnTo>
                  <a:pt x="4908884" y="1253594"/>
                </a:lnTo>
                <a:lnTo>
                  <a:pt x="0" y="1241562"/>
                </a:lnTo>
              </a:path>
            </a:pathLst>
          </a:custGeom>
          <a:solidFill>
            <a:srgbClr val="CEAB8E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71684" name="Rectangle 9"/>
          <p:cNvSpPr>
            <a:spLocks noGrp="1" noChangeArrowheads="1"/>
          </p:cNvSpPr>
          <p:nvPr>
            <p:ph type="title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2320" tIns="46892" rIns="92320" bIns="46892" numCol="1" anchor="ctr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sz="2954" dirty="0" smtClean="0">
                <a:ea typeface="ＭＳ Ｐゴシック" charset="-128"/>
              </a:rPr>
              <a:t>Shot 1</a:t>
            </a:r>
            <a:endParaRPr lang="en-US" sz="2954" dirty="0">
              <a:ea typeface="ＭＳ Ｐゴシック" charset="-128"/>
            </a:endParaRPr>
          </a:p>
        </p:txBody>
      </p:sp>
      <p:sp>
        <p:nvSpPr>
          <p:cNvPr id="4" name="Rectangle 3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47" name="Rectangle 46"/>
          <p:cNvSpPr/>
          <p:nvPr/>
        </p:nvSpPr>
        <p:spPr>
          <a:xfrm>
            <a:off x="1828800" y="1564106"/>
            <a:ext cx="5486400" cy="3588385"/>
          </a:xfrm>
          <a:prstGeom prst="rect">
            <a:avLst/>
          </a:prstGeom>
          <a:noFill/>
          <a:ln>
            <a:noFill/>
          </a:ln>
        </p:spPr>
      </p:sp>
      <p:cxnSp>
        <p:nvCxnSpPr>
          <p:cNvPr id="49" name="Line 6"/>
          <p:cNvCxnSpPr>
            <a:cxnSpLocks noChangeShapeType="1"/>
          </p:cNvCxnSpPr>
          <p:nvPr/>
        </p:nvCxnSpPr>
        <p:spPr bwMode="auto">
          <a:xfrm>
            <a:off x="1981373" y="2085237"/>
            <a:ext cx="5267401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50" name="AutoShape 7"/>
          <p:cNvSpPr>
            <a:spLocks noChangeArrowheads="1"/>
          </p:cNvSpPr>
          <p:nvPr/>
        </p:nvSpPr>
        <p:spPr bwMode="auto">
          <a:xfrm>
            <a:off x="2051432" y="1922289"/>
            <a:ext cx="148421" cy="147813"/>
          </a:xfrm>
          <a:prstGeom prst="irregularSeal1">
            <a:avLst/>
          </a:prstGeom>
          <a:solidFill>
            <a:srgbClr val="00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ctr" anchorCtr="0" upright="1">
            <a:noAutofit/>
          </a:bodyPr>
          <a:lstStyle/>
          <a:p>
            <a:endParaRPr lang="en-US" dirty="0"/>
          </a:p>
        </p:txBody>
      </p:sp>
      <p:sp>
        <p:nvSpPr>
          <p:cNvPr id="51" name="AutoShape 8"/>
          <p:cNvSpPr>
            <a:spLocks noChangeArrowheads="1"/>
          </p:cNvSpPr>
          <p:nvPr/>
        </p:nvSpPr>
        <p:spPr bwMode="auto">
          <a:xfrm>
            <a:off x="2760844" y="1922289"/>
            <a:ext cx="148421" cy="147813"/>
          </a:xfrm>
          <a:prstGeom prst="irregularSeal1">
            <a:avLst/>
          </a:prstGeom>
          <a:solidFill>
            <a:srgbClr val="00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ctr" anchorCtr="0" upright="1">
            <a:noAutofit/>
          </a:bodyPr>
          <a:lstStyle/>
          <a:p>
            <a:endParaRPr lang="en-US" dirty="0"/>
          </a:p>
        </p:txBody>
      </p:sp>
      <p:sp>
        <p:nvSpPr>
          <p:cNvPr id="52" name="AutoShape 9"/>
          <p:cNvSpPr>
            <a:spLocks noChangeArrowheads="1"/>
          </p:cNvSpPr>
          <p:nvPr/>
        </p:nvSpPr>
        <p:spPr bwMode="auto">
          <a:xfrm>
            <a:off x="3471295" y="1922289"/>
            <a:ext cx="147902" cy="147813"/>
          </a:xfrm>
          <a:prstGeom prst="irregularSeal1">
            <a:avLst/>
          </a:prstGeom>
          <a:solidFill>
            <a:srgbClr val="00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ctr" anchorCtr="0" upright="1">
            <a:noAutofit/>
          </a:bodyPr>
          <a:lstStyle/>
          <a:p>
            <a:endParaRPr lang="en-US" dirty="0"/>
          </a:p>
        </p:txBody>
      </p:sp>
      <p:sp>
        <p:nvSpPr>
          <p:cNvPr id="53" name="AutoShape 10"/>
          <p:cNvSpPr>
            <a:spLocks noChangeArrowheads="1"/>
          </p:cNvSpPr>
          <p:nvPr/>
        </p:nvSpPr>
        <p:spPr bwMode="auto">
          <a:xfrm>
            <a:off x="4181226" y="1922289"/>
            <a:ext cx="148421" cy="147813"/>
          </a:xfrm>
          <a:prstGeom prst="irregularSeal1">
            <a:avLst/>
          </a:prstGeom>
          <a:solidFill>
            <a:srgbClr val="00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ctr" anchorCtr="0" upright="1">
            <a:noAutofit/>
          </a:bodyPr>
          <a:lstStyle/>
          <a:p>
            <a:endParaRPr lang="en-US" dirty="0"/>
          </a:p>
        </p:txBody>
      </p:sp>
      <p:sp>
        <p:nvSpPr>
          <p:cNvPr id="54" name="AutoShape 11"/>
          <p:cNvSpPr>
            <a:spLocks noChangeArrowheads="1"/>
          </p:cNvSpPr>
          <p:nvPr/>
        </p:nvSpPr>
        <p:spPr bwMode="auto">
          <a:xfrm>
            <a:off x="4891158" y="1922289"/>
            <a:ext cx="147902" cy="147813"/>
          </a:xfrm>
          <a:prstGeom prst="irregularSeal1">
            <a:avLst/>
          </a:prstGeom>
          <a:solidFill>
            <a:srgbClr val="00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ctr" anchorCtr="0" upright="1">
            <a:noAutofit/>
          </a:bodyPr>
          <a:lstStyle/>
          <a:p>
            <a:endParaRPr lang="en-US" dirty="0"/>
          </a:p>
        </p:txBody>
      </p:sp>
      <p:sp>
        <p:nvSpPr>
          <p:cNvPr id="55" name="AutoShape 12"/>
          <p:cNvSpPr>
            <a:spLocks noChangeArrowheads="1"/>
          </p:cNvSpPr>
          <p:nvPr/>
        </p:nvSpPr>
        <p:spPr bwMode="auto">
          <a:xfrm>
            <a:off x="5601089" y="1922289"/>
            <a:ext cx="148421" cy="147813"/>
          </a:xfrm>
          <a:prstGeom prst="irregularSeal1">
            <a:avLst/>
          </a:prstGeom>
          <a:solidFill>
            <a:srgbClr val="00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ctr" anchorCtr="0" upright="1">
            <a:noAutofit/>
          </a:bodyPr>
          <a:lstStyle/>
          <a:p>
            <a:endParaRPr lang="en-US" dirty="0"/>
          </a:p>
        </p:txBody>
      </p:sp>
      <p:sp>
        <p:nvSpPr>
          <p:cNvPr id="56" name="AutoShape 13"/>
          <p:cNvSpPr>
            <a:spLocks noChangeArrowheads="1"/>
          </p:cNvSpPr>
          <p:nvPr/>
        </p:nvSpPr>
        <p:spPr bwMode="auto">
          <a:xfrm>
            <a:off x="6312059" y="1922289"/>
            <a:ext cx="147902" cy="147813"/>
          </a:xfrm>
          <a:prstGeom prst="irregularSeal1">
            <a:avLst/>
          </a:prstGeom>
          <a:solidFill>
            <a:srgbClr val="00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ctr" anchorCtr="0" upright="1">
            <a:noAutofit/>
          </a:bodyPr>
          <a:lstStyle/>
          <a:p>
            <a:endParaRPr lang="en-US" dirty="0"/>
          </a:p>
        </p:txBody>
      </p:sp>
      <p:sp>
        <p:nvSpPr>
          <p:cNvPr id="57" name="AutoShape 14"/>
          <p:cNvSpPr>
            <a:spLocks noChangeArrowheads="1"/>
          </p:cNvSpPr>
          <p:nvPr/>
        </p:nvSpPr>
        <p:spPr bwMode="auto">
          <a:xfrm>
            <a:off x="7021990" y="1922289"/>
            <a:ext cx="148421" cy="147813"/>
          </a:xfrm>
          <a:prstGeom prst="irregularSeal1">
            <a:avLst/>
          </a:prstGeom>
          <a:solidFill>
            <a:srgbClr val="00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ctr" anchorCtr="0" upright="1">
            <a:noAutofit/>
          </a:bodyPr>
          <a:lstStyle/>
          <a:p>
            <a:endParaRPr lang="en-US" dirty="0"/>
          </a:p>
        </p:txBody>
      </p:sp>
      <p:sp>
        <p:nvSpPr>
          <p:cNvPr id="58" name="Text Box 15"/>
          <p:cNvSpPr txBox="1">
            <a:spLocks noChangeArrowheads="1"/>
          </p:cNvSpPr>
          <p:nvPr/>
        </p:nvSpPr>
        <p:spPr bwMode="auto">
          <a:xfrm>
            <a:off x="3428741" y="1628175"/>
            <a:ext cx="203431" cy="2492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00CC99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ot="0" vert="horz" wrap="square" lIns="62179" tIns="31090" rIns="62179" bIns="31090" upright="1">
            <a:noAutofit/>
          </a:bodyPr>
          <a:lstStyle/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1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3</a:t>
            </a:r>
            <a:endParaRPr lang="en-US" sz="10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59" name="Text Box 16"/>
          <p:cNvSpPr txBox="1">
            <a:spLocks noChangeArrowheads="1"/>
          </p:cNvSpPr>
          <p:nvPr/>
        </p:nvSpPr>
        <p:spPr bwMode="auto">
          <a:xfrm>
            <a:off x="4137115" y="1628175"/>
            <a:ext cx="203431" cy="2492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00CC99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ot="0" vert="horz" wrap="square" lIns="62179" tIns="31090" rIns="62179" bIns="31090" upright="1">
            <a:noAutofit/>
          </a:bodyPr>
          <a:lstStyle/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1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4</a:t>
            </a:r>
            <a:endParaRPr lang="en-US" sz="10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60" name="Text Box 17"/>
          <p:cNvSpPr txBox="1">
            <a:spLocks noChangeArrowheads="1"/>
          </p:cNvSpPr>
          <p:nvPr/>
        </p:nvSpPr>
        <p:spPr bwMode="auto">
          <a:xfrm>
            <a:off x="2721923" y="1628175"/>
            <a:ext cx="203431" cy="2492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00CC99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ot="0" vert="horz" wrap="square" lIns="62179" tIns="31090" rIns="62179" bIns="31090" upright="1">
            <a:noAutofit/>
          </a:bodyPr>
          <a:lstStyle/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1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2</a:t>
            </a:r>
            <a:endParaRPr lang="en-US" sz="10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61" name="Text Box 18"/>
          <p:cNvSpPr txBox="1">
            <a:spLocks noChangeArrowheads="1"/>
          </p:cNvSpPr>
          <p:nvPr/>
        </p:nvSpPr>
        <p:spPr bwMode="auto">
          <a:xfrm>
            <a:off x="2014586" y="1628175"/>
            <a:ext cx="203431" cy="2492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00CC99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ot="0" vert="horz" wrap="square" lIns="62179" tIns="31090" rIns="62179" bIns="31090" upright="1">
            <a:noAutofit/>
          </a:bodyPr>
          <a:lstStyle/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1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1</a:t>
            </a:r>
            <a:endParaRPr lang="en-US" sz="10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62" name="Text Box 19"/>
          <p:cNvSpPr txBox="1">
            <a:spLocks noChangeArrowheads="1"/>
          </p:cNvSpPr>
          <p:nvPr/>
        </p:nvSpPr>
        <p:spPr bwMode="auto">
          <a:xfrm>
            <a:off x="6260163" y="1628175"/>
            <a:ext cx="202912" cy="2492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00CC99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ot="0" vert="horz" wrap="square" lIns="62179" tIns="31090" rIns="62179" bIns="31090" upright="1">
            <a:noAutofit/>
          </a:bodyPr>
          <a:lstStyle/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1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7</a:t>
            </a:r>
            <a:endParaRPr lang="en-US" sz="10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63" name="Text Box 20"/>
          <p:cNvSpPr txBox="1">
            <a:spLocks noChangeArrowheads="1"/>
          </p:cNvSpPr>
          <p:nvPr/>
        </p:nvSpPr>
        <p:spPr bwMode="auto">
          <a:xfrm>
            <a:off x="6968019" y="1628175"/>
            <a:ext cx="202912" cy="2492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00CC99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ot="0" vert="horz" wrap="square" lIns="62179" tIns="31090" rIns="62179" bIns="31090" upright="1">
            <a:noAutofit/>
          </a:bodyPr>
          <a:lstStyle/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1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8</a:t>
            </a:r>
            <a:endParaRPr lang="en-US" sz="10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64" name="Text Box 21"/>
          <p:cNvSpPr txBox="1">
            <a:spLocks noChangeArrowheads="1"/>
          </p:cNvSpPr>
          <p:nvPr/>
        </p:nvSpPr>
        <p:spPr bwMode="auto">
          <a:xfrm>
            <a:off x="5552826" y="1628175"/>
            <a:ext cx="203431" cy="2492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00CC99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ot="0" vert="horz" wrap="square" lIns="62179" tIns="31090" rIns="62179" bIns="31090" upright="1">
            <a:noAutofit/>
          </a:bodyPr>
          <a:lstStyle/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1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6</a:t>
            </a:r>
            <a:endParaRPr lang="en-US" sz="10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65" name="Text Box 22"/>
          <p:cNvSpPr txBox="1">
            <a:spLocks noChangeArrowheads="1"/>
          </p:cNvSpPr>
          <p:nvPr/>
        </p:nvSpPr>
        <p:spPr bwMode="auto">
          <a:xfrm>
            <a:off x="4844452" y="1628175"/>
            <a:ext cx="203431" cy="2492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00CC99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ot="0" vert="horz" wrap="square" lIns="62179" tIns="31090" rIns="62179" bIns="31090" upright="1">
            <a:noAutofit/>
          </a:bodyPr>
          <a:lstStyle/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1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5</a:t>
            </a:r>
            <a:endParaRPr lang="en-US" sz="10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pSp>
        <p:nvGrpSpPr>
          <p:cNvPr id="66" name="Group 65"/>
          <p:cNvGrpSpPr>
            <a:grpSpLocks/>
          </p:cNvGrpSpPr>
          <p:nvPr/>
        </p:nvGrpSpPr>
        <p:grpSpPr bwMode="auto">
          <a:xfrm>
            <a:off x="2043129" y="3365109"/>
            <a:ext cx="5140775" cy="988281"/>
            <a:chOff x="289" y="960"/>
            <a:chExt cx="5231" cy="914"/>
          </a:xfrm>
        </p:grpSpPr>
        <p:sp>
          <p:nvSpPr>
            <p:cNvPr id="77" name="Freeform 76"/>
            <p:cNvSpPr>
              <a:spLocks/>
            </p:cNvSpPr>
            <p:nvPr/>
          </p:nvSpPr>
          <p:spPr bwMode="auto">
            <a:xfrm>
              <a:off x="1440" y="960"/>
              <a:ext cx="2928" cy="800"/>
            </a:xfrm>
            <a:custGeom>
              <a:avLst/>
              <a:gdLst>
                <a:gd name="T0" fmla="*/ 0 w 2928"/>
                <a:gd name="T1" fmla="*/ 800 h 800"/>
                <a:gd name="T2" fmla="*/ 720 w 2928"/>
                <a:gd name="T3" fmla="*/ 320 h 800"/>
                <a:gd name="T4" fmla="*/ 1392 w 2928"/>
                <a:gd name="T5" fmla="*/ 32 h 800"/>
                <a:gd name="T6" fmla="*/ 2016 w 2928"/>
                <a:gd name="T7" fmla="*/ 128 h 800"/>
                <a:gd name="T8" fmla="*/ 2544 w 2928"/>
                <a:gd name="T9" fmla="*/ 560 h 800"/>
                <a:gd name="T10" fmla="*/ 2928 w 2928"/>
                <a:gd name="T11" fmla="*/ 800 h 8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28" h="800">
                  <a:moveTo>
                    <a:pt x="0" y="800"/>
                  </a:moveTo>
                  <a:cubicBezTo>
                    <a:pt x="244" y="624"/>
                    <a:pt x="488" y="448"/>
                    <a:pt x="720" y="320"/>
                  </a:cubicBezTo>
                  <a:cubicBezTo>
                    <a:pt x="952" y="192"/>
                    <a:pt x="1176" y="64"/>
                    <a:pt x="1392" y="32"/>
                  </a:cubicBezTo>
                  <a:cubicBezTo>
                    <a:pt x="1608" y="0"/>
                    <a:pt x="1824" y="40"/>
                    <a:pt x="2016" y="128"/>
                  </a:cubicBezTo>
                  <a:cubicBezTo>
                    <a:pt x="2208" y="216"/>
                    <a:pt x="2392" y="448"/>
                    <a:pt x="2544" y="560"/>
                  </a:cubicBezTo>
                  <a:cubicBezTo>
                    <a:pt x="2696" y="672"/>
                    <a:pt x="2812" y="736"/>
                    <a:pt x="2928" y="800"/>
                  </a:cubicBezTo>
                </a:path>
              </a:pathLst>
            </a:custGeom>
            <a:noFill/>
            <a:ln w="57150" cmpd="sng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00CC99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0" vert="horz" wrap="square" lIns="91440" tIns="45720" rIns="91440" bIns="45720" anchor="ctr" anchorCtr="0" upright="1">
              <a:noAutofit/>
            </a:bodyPr>
            <a:lstStyle/>
            <a:p>
              <a:endParaRPr lang="en-US" dirty="0"/>
            </a:p>
          </p:txBody>
        </p:sp>
        <p:sp>
          <p:nvSpPr>
            <p:cNvPr id="78" name="Freeform 77"/>
            <p:cNvSpPr>
              <a:spLocks/>
            </p:cNvSpPr>
            <p:nvPr/>
          </p:nvSpPr>
          <p:spPr bwMode="auto">
            <a:xfrm>
              <a:off x="4368" y="1762"/>
              <a:ext cx="1152" cy="112"/>
            </a:xfrm>
            <a:custGeom>
              <a:avLst/>
              <a:gdLst>
                <a:gd name="T0" fmla="*/ 0 w 1152"/>
                <a:gd name="T1" fmla="*/ 0 h 112"/>
                <a:gd name="T2" fmla="*/ 576 w 1152"/>
                <a:gd name="T3" fmla="*/ 96 h 112"/>
                <a:gd name="T4" fmla="*/ 1152 w 1152"/>
                <a:gd name="T5" fmla="*/ 96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52" h="112">
                  <a:moveTo>
                    <a:pt x="0" y="0"/>
                  </a:moveTo>
                  <a:cubicBezTo>
                    <a:pt x="192" y="40"/>
                    <a:pt x="384" y="80"/>
                    <a:pt x="576" y="96"/>
                  </a:cubicBezTo>
                  <a:cubicBezTo>
                    <a:pt x="768" y="112"/>
                    <a:pt x="960" y="104"/>
                    <a:pt x="1152" y="96"/>
                  </a:cubicBezTo>
                </a:path>
              </a:pathLst>
            </a:custGeom>
            <a:noFill/>
            <a:ln w="57150" cmpd="sng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00CC99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0" vert="horz" wrap="square" lIns="91440" tIns="45720" rIns="91440" bIns="45720" anchor="ctr" anchorCtr="0" upright="1">
              <a:noAutofit/>
            </a:bodyPr>
            <a:lstStyle/>
            <a:p>
              <a:endParaRPr lang="en-US" dirty="0"/>
            </a:p>
          </p:txBody>
        </p:sp>
        <p:sp>
          <p:nvSpPr>
            <p:cNvPr id="79" name="Freeform 78"/>
            <p:cNvSpPr>
              <a:spLocks/>
            </p:cNvSpPr>
            <p:nvPr/>
          </p:nvSpPr>
          <p:spPr bwMode="auto">
            <a:xfrm flipH="1">
              <a:off x="289" y="1756"/>
              <a:ext cx="1152" cy="112"/>
            </a:xfrm>
            <a:custGeom>
              <a:avLst/>
              <a:gdLst>
                <a:gd name="T0" fmla="*/ 0 w 1152"/>
                <a:gd name="T1" fmla="*/ 0 h 112"/>
                <a:gd name="T2" fmla="*/ 576 w 1152"/>
                <a:gd name="T3" fmla="*/ 96 h 112"/>
                <a:gd name="T4" fmla="*/ 1152 w 1152"/>
                <a:gd name="T5" fmla="*/ 96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52" h="112">
                  <a:moveTo>
                    <a:pt x="0" y="0"/>
                  </a:moveTo>
                  <a:cubicBezTo>
                    <a:pt x="192" y="40"/>
                    <a:pt x="384" y="80"/>
                    <a:pt x="576" y="96"/>
                  </a:cubicBezTo>
                  <a:cubicBezTo>
                    <a:pt x="768" y="112"/>
                    <a:pt x="960" y="104"/>
                    <a:pt x="1152" y="96"/>
                  </a:cubicBezTo>
                </a:path>
              </a:pathLst>
            </a:custGeom>
            <a:noFill/>
            <a:ln w="57150" cmpd="sng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00CC99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0" vert="horz" wrap="square" lIns="91440" tIns="45720" rIns="91440" bIns="45720" anchor="ctr" anchorCtr="0" upright="1">
              <a:noAutofit/>
            </a:bodyPr>
            <a:lstStyle/>
            <a:p>
              <a:endParaRPr lang="en-US" dirty="0"/>
            </a:p>
          </p:txBody>
        </p:sp>
      </p:grpSp>
      <p:cxnSp>
        <p:nvCxnSpPr>
          <p:cNvPr id="67" name="Line 27"/>
          <p:cNvCxnSpPr>
            <a:cxnSpLocks noChangeShapeType="1"/>
          </p:cNvCxnSpPr>
          <p:nvPr/>
        </p:nvCxnSpPr>
        <p:spPr bwMode="auto">
          <a:xfrm>
            <a:off x="2122010" y="2097344"/>
            <a:ext cx="0" cy="2242930"/>
          </a:xfrm>
          <a:prstGeom prst="line">
            <a:avLst/>
          </a:prstGeom>
          <a:noFill/>
          <a:ln w="9525">
            <a:solidFill>
              <a:srgbClr val="00000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8" name="Line 28"/>
          <p:cNvCxnSpPr>
            <a:cxnSpLocks noChangeShapeType="1"/>
          </p:cNvCxnSpPr>
          <p:nvPr/>
        </p:nvCxnSpPr>
        <p:spPr bwMode="auto">
          <a:xfrm flipH="1">
            <a:off x="4867286" y="2097344"/>
            <a:ext cx="93931" cy="1282395"/>
          </a:xfrm>
          <a:prstGeom prst="line">
            <a:avLst/>
          </a:prstGeom>
          <a:noFill/>
          <a:ln w="9525">
            <a:solidFill>
              <a:srgbClr val="00000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9" name="Line 29"/>
          <p:cNvCxnSpPr>
            <a:cxnSpLocks noChangeShapeType="1"/>
          </p:cNvCxnSpPr>
          <p:nvPr/>
        </p:nvCxnSpPr>
        <p:spPr bwMode="auto">
          <a:xfrm>
            <a:off x="2813778" y="2097344"/>
            <a:ext cx="813204" cy="1766698"/>
          </a:xfrm>
          <a:prstGeom prst="line">
            <a:avLst/>
          </a:prstGeom>
          <a:noFill/>
          <a:ln w="9525">
            <a:solidFill>
              <a:srgbClr val="00000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0" name="Line 30"/>
          <p:cNvCxnSpPr>
            <a:cxnSpLocks noChangeShapeType="1"/>
          </p:cNvCxnSpPr>
          <p:nvPr/>
        </p:nvCxnSpPr>
        <p:spPr bwMode="auto">
          <a:xfrm>
            <a:off x="3543430" y="2097344"/>
            <a:ext cx="594723" cy="1453919"/>
          </a:xfrm>
          <a:prstGeom prst="line">
            <a:avLst/>
          </a:prstGeom>
          <a:noFill/>
          <a:ln w="9525">
            <a:solidFill>
              <a:srgbClr val="00000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1" name="Line 31"/>
          <p:cNvCxnSpPr>
            <a:cxnSpLocks noChangeShapeType="1"/>
          </p:cNvCxnSpPr>
          <p:nvPr/>
        </p:nvCxnSpPr>
        <p:spPr bwMode="auto">
          <a:xfrm>
            <a:off x="4264778" y="2097344"/>
            <a:ext cx="227303" cy="1290971"/>
          </a:xfrm>
          <a:prstGeom prst="line">
            <a:avLst/>
          </a:prstGeom>
          <a:noFill/>
          <a:ln w="9525">
            <a:solidFill>
              <a:srgbClr val="00000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2" name="Line 32"/>
          <p:cNvCxnSpPr>
            <a:cxnSpLocks noChangeShapeType="1"/>
          </p:cNvCxnSpPr>
          <p:nvPr/>
        </p:nvCxnSpPr>
        <p:spPr bwMode="auto">
          <a:xfrm flipH="1">
            <a:off x="6117969" y="2097344"/>
            <a:ext cx="266224" cy="2117818"/>
          </a:xfrm>
          <a:prstGeom prst="line">
            <a:avLst/>
          </a:prstGeom>
          <a:noFill/>
          <a:ln w="9525">
            <a:solidFill>
              <a:srgbClr val="00000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3" name="Line 33"/>
          <p:cNvCxnSpPr>
            <a:cxnSpLocks noChangeShapeType="1"/>
          </p:cNvCxnSpPr>
          <p:nvPr/>
        </p:nvCxnSpPr>
        <p:spPr bwMode="auto">
          <a:xfrm>
            <a:off x="7097758" y="2097344"/>
            <a:ext cx="0" cy="2242930"/>
          </a:xfrm>
          <a:prstGeom prst="line">
            <a:avLst/>
          </a:prstGeom>
          <a:noFill/>
          <a:ln w="9525">
            <a:solidFill>
              <a:srgbClr val="00000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4" name="Line 34"/>
          <p:cNvCxnSpPr>
            <a:cxnSpLocks noChangeShapeType="1"/>
          </p:cNvCxnSpPr>
          <p:nvPr/>
        </p:nvCxnSpPr>
        <p:spPr bwMode="auto">
          <a:xfrm flipH="1">
            <a:off x="5226403" y="2097344"/>
            <a:ext cx="446302" cy="1422641"/>
          </a:xfrm>
          <a:prstGeom prst="line">
            <a:avLst/>
          </a:prstGeom>
          <a:noFill/>
          <a:ln w="9525">
            <a:solidFill>
              <a:srgbClr val="00000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75" name="Text Box 35"/>
          <p:cNvSpPr txBox="1">
            <a:spLocks noChangeArrowheads="1"/>
          </p:cNvSpPr>
          <p:nvPr/>
        </p:nvSpPr>
        <p:spPr bwMode="auto">
          <a:xfrm>
            <a:off x="2261090" y="4723176"/>
            <a:ext cx="1625369" cy="3955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00CC99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ot="0" vert="horz" wrap="square" lIns="62179" tIns="31090" rIns="62179" bIns="31090" upright="1">
            <a:noAutofit/>
          </a:bodyPr>
          <a:lstStyle/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11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Subsurface</a:t>
            </a:r>
            <a:endParaRPr lang="en-US" sz="10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11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Interface</a:t>
            </a:r>
            <a:endParaRPr lang="en-US" sz="10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76" name="Freeform 75"/>
          <p:cNvSpPr>
            <a:spLocks/>
          </p:cNvSpPr>
          <p:nvPr/>
        </p:nvSpPr>
        <p:spPr bwMode="auto">
          <a:xfrm>
            <a:off x="1856305" y="4397785"/>
            <a:ext cx="508058" cy="552408"/>
          </a:xfrm>
          <a:custGeom>
            <a:avLst/>
            <a:gdLst>
              <a:gd name="T0" fmla="*/ 470 w 470"/>
              <a:gd name="T1" fmla="*/ 0 h 511"/>
              <a:gd name="T2" fmla="*/ 22 w 470"/>
              <a:gd name="T3" fmla="*/ 434 h 511"/>
              <a:gd name="T4" fmla="*/ 340 w 470"/>
              <a:gd name="T5" fmla="*/ 463 h 5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70" h="511">
                <a:moveTo>
                  <a:pt x="470" y="0"/>
                </a:moveTo>
                <a:cubicBezTo>
                  <a:pt x="257" y="178"/>
                  <a:pt x="44" y="357"/>
                  <a:pt x="22" y="434"/>
                </a:cubicBezTo>
                <a:cubicBezTo>
                  <a:pt x="0" y="511"/>
                  <a:pt x="170" y="487"/>
                  <a:pt x="340" y="463"/>
                </a:cubicBezTo>
              </a:path>
            </a:pathLst>
          </a:custGeom>
          <a:noFill/>
          <a:ln w="38100" cmpd="sng">
            <a:solidFill>
              <a:srgbClr val="000000"/>
            </a:solidFill>
            <a:round/>
            <a:headEnd type="triangl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CC99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rot="0" vert="horz" wrap="square" lIns="91440" tIns="45720" rIns="91440" bIns="45720" anchor="ctr" anchorCtr="0" upright="1">
            <a:noAutofit/>
          </a:bodyPr>
          <a:lstStyle/>
          <a:p>
            <a:endParaRPr lang="en-US" dirty="0"/>
          </a:p>
        </p:txBody>
      </p:sp>
      <p:sp>
        <p:nvSpPr>
          <p:cNvPr id="6" name="Rectangle 45"/>
          <p:cNvSpPr>
            <a:spLocks noChangeArrowheads="1"/>
          </p:cNvSpPr>
          <p:nvPr/>
        </p:nvSpPr>
        <p:spPr bwMode="auto">
          <a:xfrm>
            <a:off x="171450" y="40449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cxnSp>
        <p:nvCxnSpPr>
          <p:cNvPr id="71686" name="Straight Connector 71685"/>
          <p:cNvCxnSpPr/>
          <p:nvPr/>
        </p:nvCxnSpPr>
        <p:spPr bwMode="auto">
          <a:xfrm>
            <a:off x="2122010" y="2049216"/>
            <a:ext cx="0" cy="2300441"/>
          </a:xfrm>
          <a:prstGeom prst="line">
            <a:avLst/>
          </a:prstGeom>
          <a:solidFill>
            <a:schemeClr val="accent1"/>
          </a:solidFill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8" name="Straight Connector 87"/>
          <p:cNvCxnSpPr/>
          <p:nvPr/>
        </p:nvCxnSpPr>
        <p:spPr bwMode="auto">
          <a:xfrm flipV="1">
            <a:off x="2199853" y="2039833"/>
            <a:ext cx="0" cy="2300441"/>
          </a:xfrm>
          <a:prstGeom prst="line">
            <a:avLst/>
          </a:prstGeom>
          <a:solidFill>
            <a:schemeClr val="accent1"/>
          </a:solidFill>
          <a:ln w="57150" cap="flat" cmpd="sng" algn="ctr">
            <a:solidFill>
              <a:schemeClr val="accent2"/>
            </a:solidFill>
            <a:prstDash val="solid"/>
            <a:round/>
            <a:headEnd type="none" w="med" len="med"/>
            <a:tailEnd type="arrow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grpSp>
        <p:nvGrpSpPr>
          <p:cNvPr id="71690" name="Group 71689"/>
          <p:cNvGrpSpPr/>
          <p:nvPr/>
        </p:nvGrpSpPr>
        <p:grpSpPr>
          <a:xfrm>
            <a:off x="2105294" y="2063422"/>
            <a:ext cx="144379" cy="2341704"/>
            <a:chOff x="1035477" y="1931847"/>
            <a:chExt cx="144379" cy="2341704"/>
          </a:xfrm>
        </p:grpSpPr>
        <p:cxnSp>
          <p:nvCxnSpPr>
            <p:cNvPr id="89" name="Straight Connector 88"/>
            <p:cNvCxnSpPr/>
            <p:nvPr/>
          </p:nvCxnSpPr>
          <p:spPr bwMode="auto">
            <a:xfrm>
              <a:off x="1059219" y="1931847"/>
              <a:ext cx="0" cy="2300441"/>
            </a:xfrm>
            <a:prstGeom prst="line">
              <a:avLst/>
            </a:prstGeom>
            <a:solidFill>
              <a:schemeClr val="accent1"/>
            </a:solidFill>
            <a:ln w="571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71688" name="Isosceles Triangle 71687"/>
            <p:cNvSpPr/>
            <p:nvPr/>
          </p:nvSpPr>
          <p:spPr bwMode="auto">
            <a:xfrm rot="5400000">
              <a:off x="1023927" y="4117621"/>
              <a:ext cx="167480" cy="144379"/>
            </a:xfrm>
            <a:prstGeom prst="triangle">
              <a:avLst/>
            </a:prstGeom>
            <a:solidFill>
              <a:schemeClr val="tx1"/>
            </a:solidFill>
            <a:ln w="571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9795399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716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20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1000"/>
                                        <p:tgtEl>
                                          <p:spTgt spid="716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Rectangle 47"/>
          <p:cNvSpPr>
            <a:spLocks noChangeArrowheads="1"/>
          </p:cNvSpPr>
          <p:nvPr/>
        </p:nvSpPr>
        <p:spPr bwMode="auto">
          <a:xfrm>
            <a:off x="1828800" y="1564106"/>
            <a:ext cx="5486400" cy="358838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ot="0" vert="horz" wrap="square" lIns="91440" tIns="45720" rIns="91440" bIns="45720" anchor="ctr" anchorCtr="0" upright="1">
            <a:noAutofit/>
          </a:bodyPr>
          <a:lstStyle/>
          <a:p>
            <a:endParaRPr lang="en-US" dirty="0"/>
          </a:p>
        </p:txBody>
      </p:sp>
      <p:sp>
        <p:nvSpPr>
          <p:cNvPr id="71681" name="Rectangle 71680"/>
          <p:cNvSpPr/>
          <p:nvPr/>
        </p:nvSpPr>
        <p:spPr bwMode="auto">
          <a:xfrm>
            <a:off x="2014586" y="2085237"/>
            <a:ext cx="5234188" cy="2312548"/>
          </a:xfrm>
          <a:prstGeom prst="rect">
            <a:avLst/>
          </a:prstGeom>
          <a:solidFill>
            <a:srgbClr val="FFE89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71682" name="Rectangle 71681"/>
          <p:cNvSpPr/>
          <p:nvPr/>
        </p:nvSpPr>
        <p:spPr bwMode="auto">
          <a:xfrm>
            <a:off x="2014586" y="4340274"/>
            <a:ext cx="5234188" cy="382902"/>
          </a:xfrm>
          <a:prstGeom prst="rect">
            <a:avLst/>
          </a:prstGeom>
          <a:solidFill>
            <a:srgbClr val="CEAB8E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71680" name="Freeform 71679"/>
          <p:cNvSpPr/>
          <p:nvPr/>
        </p:nvSpPr>
        <p:spPr bwMode="auto">
          <a:xfrm>
            <a:off x="2081463" y="3402627"/>
            <a:ext cx="5089358" cy="1253594"/>
          </a:xfrm>
          <a:custGeom>
            <a:avLst/>
            <a:gdLst>
              <a:gd name="connsiteX0" fmla="*/ 0 w 5089358"/>
              <a:gd name="connsiteY0" fmla="*/ 976868 h 1253594"/>
              <a:gd name="connsiteX1" fmla="*/ 637674 w 5089358"/>
              <a:gd name="connsiteY1" fmla="*/ 916710 h 1253594"/>
              <a:gd name="connsiteX2" fmla="*/ 1046748 w 5089358"/>
              <a:gd name="connsiteY2" fmla="*/ 880615 h 1253594"/>
              <a:gd name="connsiteX3" fmla="*/ 1491916 w 5089358"/>
              <a:gd name="connsiteY3" fmla="*/ 555762 h 1253594"/>
              <a:gd name="connsiteX4" fmla="*/ 2009274 w 5089358"/>
              <a:gd name="connsiteY4" fmla="*/ 206847 h 1253594"/>
              <a:gd name="connsiteX5" fmla="*/ 2346158 w 5089358"/>
              <a:gd name="connsiteY5" fmla="*/ 74499 h 1253594"/>
              <a:gd name="connsiteX6" fmla="*/ 2562726 w 5089358"/>
              <a:gd name="connsiteY6" fmla="*/ 2310 h 1253594"/>
              <a:gd name="connsiteX7" fmla="*/ 2815390 w 5089358"/>
              <a:gd name="connsiteY7" fmla="*/ 26373 h 1253594"/>
              <a:gd name="connsiteX8" fmla="*/ 3056021 w 5089358"/>
              <a:gd name="connsiteY8" fmla="*/ 110594 h 1253594"/>
              <a:gd name="connsiteX9" fmla="*/ 3525253 w 5089358"/>
              <a:gd name="connsiteY9" fmla="*/ 459510 h 1253594"/>
              <a:gd name="connsiteX10" fmla="*/ 3765884 w 5089358"/>
              <a:gd name="connsiteY10" fmla="*/ 712173 h 1253594"/>
              <a:gd name="connsiteX11" fmla="*/ 4006516 w 5089358"/>
              <a:gd name="connsiteY11" fmla="*/ 856552 h 1253594"/>
              <a:gd name="connsiteX12" fmla="*/ 4174958 w 5089358"/>
              <a:gd name="connsiteY12" fmla="*/ 904678 h 1253594"/>
              <a:gd name="connsiteX13" fmla="*/ 4608095 w 5089358"/>
              <a:gd name="connsiteY13" fmla="*/ 952805 h 1253594"/>
              <a:gd name="connsiteX14" fmla="*/ 5077326 w 5089358"/>
              <a:gd name="connsiteY14" fmla="*/ 964836 h 1253594"/>
              <a:gd name="connsiteX15" fmla="*/ 5077326 w 5089358"/>
              <a:gd name="connsiteY15" fmla="*/ 964836 h 1253594"/>
              <a:gd name="connsiteX16" fmla="*/ 5089358 w 5089358"/>
              <a:gd name="connsiteY16" fmla="*/ 1024994 h 1253594"/>
              <a:gd name="connsiteX17" fmla="*/ 5077326 w 5089358"/>
              <a:gd name="connsiteY17" fmla="*/ 1253594 h 1253594"/>
              <a:gd name="connsiteX18" fmla="*/ 5077326 w 5089358"/>
              <a:gd name="connsiteY18" fmla="*/ 1253594 h 1253594"/>
              <a:gd name="connsiteX19" fmla="*/ 4908884 w 5089358"/>
              <a:gd name="connsiteY19" fmla="*/ 1253594 h 1253594"/>
              <a:gd name="connsiteX20" fmla="*/ 0 w 5089358"/>
              <a:gd name="connsiteY20" fmla="*/ 1241562 h 12535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5089358" h="1253594">
                <a:moveTo>
                  <a:pt x="0" y="976868"/>
                </a:moveTo>
                <a:lnTo>
                  <a:pt x="637674" y="916710"/>
                </a:lnTo>
                <a:lnTo>
                  <a:pt x="1046748" y="880615"/>
                </a:lnTo>
                <a:cubicBezTo>
                  <a:pt x="1189122" y="820457"/>
                  <a:pt x="1331495" y="668057"/>
                  <a:pt x="1491916" y="555762"/>
                </a:cubicBezTo>
                <a:cubicBezTo>
                  <a:pt x="1652337" y="443467"/>
                  <a:pt x="1866900" y="287057"/>
                  <a:pt x="2009274" y="206847"/>
                </a:cubicBezTo>
                <a:cubicBezTo>
                  <a:pt x="2151648" y="126637"/>
                  <a:pt x="2253916" y="108588"/>
                  <a:pt x="2346158" y="74499"/>
                </a:cubicBezTo>
                <a:cubicBezTo>
                  <a:pt x="2438400" y="40410"/>
                  <a:pt x="2484521" y="10331"/>
                  <a:pt x="2562726" y="2310"/>
                </a:cubicBezTo>
                <a:cubicBezTo>
                  <a:pt x="2640931" y="-5711"/>
                  <a:pt x="2733174" y="8326"/>
                  <a:pt x="2815390" y="26373"/>
                </a:cubicBezTo>
                <a:cubicBezTo>
                  <a:pt x="2897606" y="44420"/>
                  <a:pt x="2937711" y="38405"/>
                  <a:pt x="3056021" y="110594"/>
                </a:cubicBezTo>
                <a:cubicBezTo>
                  <a:pt x="3174331" y="182783"/>
                  <a:pt x="3406943" y="359247"/>
                  <a:pt x="3525253" y="459510"/>
                </a:cubicBezTo>
                <a:cubicBezTo>
                  <a:pt x="3643563" y="559773"/>
                  <a:pt x="3685674" y="645999"/>
                  <a:pt x="3765884" y="712173"/>
                </a:cubicBezTo>
                <a:cubicBezTo>
                  <a:pt x="3846095" y="778347"/>
                  <a:pt x="3938337" y="824468"/>
                  <a:pt x="4006516" y="856552"/>
                </a:cubicBezTo>
                <a:cubicBezTo>
                  <a:pt x="4074695" y="888636"/>
                  <a:pt x="4074695" y="888636"/>
                  <a:pt x="4174958" y="904678"/>
                </a:cubicBezTo>
                <a:cubicBezTo>
                  <a:pt x="4275221" y="920720"/>
                  <a:pt x="4457700" y="942779"/>
                  <a:pt x="4608095" y="952805"/>
                </a:cubicBezTo>
                <a:cubicBezTo>
                  <a:pt x="4758490" y="962831"/>
                  <a:pt x="5077326" y="964836"/>
                  <a:pt x="5077326" y="964836"/>
                </a:cubicBezTo>
                <a:lnTo>
                  <a:pt x="5077326" y="964836"/>
                </a:lnTo>
                <a:cubicBezTo>
                  <a:pt x="5079331" y="974862"/>
                  <a:pt x="5089358" y="976868"/>
                  <a:pt x="5089358" y="1024994"/>
                </a:cubicBezTo>
                <a:cubicBezTo>
                  <a:pt x="5089358" y="1073120"/>
                  <a:pt x="5077326" y="1253594"/>
                  <a:pt x="5077326" y="1253594"/>
                </a:cubicBezTo>
                <a:lnTo>
                  <a:pt x="5077326" y="1253594"/>
                </a:lnTo>
                <a:lnTo>
                  <a:pt x="4908884" y="1253594"/>
                </a:lnTo>
                <a:lnTo>
                  <a:pt x="0" y="1241562"/>
                </a:lnTo>
              </a:path>
            </a:pathLst>
          </a:custGeom>
          <a:solidFill>
            <a:srgbClr val="CEAB8E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71684" name="Rectangle 9"/>
          <p:cNvSpPr>
            <a:spLocks noGrp="1" noChangeArrowheads="1"/>
          </p:cNvSpPr>
          <p:nvPr>
            <p:ph type="title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2320" tIns="46892" rIns="92320" bIns="46892" numCol="1" anchor="ctr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sz="2954" dirty="0" smtClean="0">
                <a:ea typeface="ＭＳ Ｐゴシック" charset="-128"/>
              </a:rPr>
              <a:t>Shot 2</a:t>
            </a:r>
            <a:endParaRPr lang="en-US" sz="2954" dirty="0">
              <a:ea typeface="ＭＳ Ｐゴシック" charset="-128"/>
            </a:endParaRPr>
          </a:p>
        </p:txBody>
      </p:sp>
      <p:sp>
        <p:nvSpPr>
          <p:cNvPr id="4" name="Rectangle 3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47" name="Rectangle 46"/>
          <p:cNvSpPr/>
          <p:nvPr/>
        </p:nvSpPr>
        <p:spPr>
          <a:xfrm>
            <a:off x="1828800" y="1564106"/>
            <a:ext cx="5486400" cy="3588385"/>
          </a:xfrm>
          <a:prstGeom prst="rect">
            <a:avLst/>
          </a:prstGeom>
          <a:noFill/>
          <a:ln>
            <a:noFill/>
          </a:ln>
        </p:spPr>
      </p:sp>
      <p:cxnSp>
        <p:nvCxnSpPr>
          <p:cNvPr id="49" name="Line 6"/>
          <p:cNvCxnSpPr>
            <a:cxnSpLocks noChangeShapeType="1"/>
          </p:cNvCxnSpPr>
          <p:nvPr/>
        </p:nvCxnSpPr>
        <p:spPr bwMode="auto">
          <a:xfrm>
            <a:off x="1981373" y="2085237"/>
            <a:ext cx="5267401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50" name="AutoShape 7"/>
          <p:cNvSpPr>
            <a:spLocks noChangeArrowheads="1"/>
          </p:cNvSpPr>
          <p:nvPr/>
        </p:nvSpPr>
        <p:spPr bwMode="auto">
          <a:xfrm>
            <a:off x="2051432" y="1922289"/>
            <a:ext cx="148421" cy="147813"/>
          </a:xfrm>
          <a:prstGeom prst="irregularSeal1">
            <a:avLst/>
          </a:prstGeom>
          <a:solidFill>
            <a:srgbClr val="00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ctr" anchorCtr="0" upright="1">
            <a:noAutofit/>
          </a:bodyPr>
          <a:lstStyle/>
          <a:p>
            <a:endParaRPr lang="en-US" dirty="0"/>
          </a:p>
        </p:txBody>
      </p:sp>
      <p:sp>
        <p:nvSpPr>
          <p:cNvPr id="51" name="AutoShape 8"/>
          <p:cNvSpPr>
            <a:spLocks noChangeArrowheads="1"/>
          </p:cNvSpPr>
          <p:nvPr/>
        </p:nvSpPr>
        <p:spPr bwMode="auto">
          <a:xfrm>
            <a:off x="2760844" y="1922289"/>
            <a:ext cx="148421" cy="147813"/>
          </a:xfrm>
          <a:prstGeom prst="irregularSeal1">
            <a:avLst/>
          </a:prstGeom>
          <a:solidFill>
            <a:srgbClr val="00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ctr" anchorCtr="0" upright="1">
            <a:noAutofit/>
          </a:bodyPr>
          <a:lstStyle/>
          <a:p>
            <a:endParaRPr lang="en-US" dirty="0"/>
          </a:p>
        </p:txBody>
      </p:sp>
      <p:sp>
        <p:nvSpPr>
          <p:cNvPr id="52" name="AutoShape 9"/>
          <p:cNvSpPr>
            <a:spLocks noChangeArrowheads="1"/>
          </p:cNvSpPr>
          <p:nvPr/>
        </p:nvSpPr>
        <p:spPr bwMode="auto">
          <a:xfrm>
            <a:off x="3471295" y="1922289"/>
            <a:ext cx="147902" cy="147813"/>
          </a:xfrm>
          <a:prstGeom prst="irregularSeal1">
            <a:avLst/>
          </a:prstGeom>
          <a:solidFill>
            <a:srgbClr val="00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ctr" anchorCtr="0" upright="1">
            <a:noAutofit/>
          </a:bodyPr>
          <a:lstStyle/>
          <a:p>
            <a:endParaRPr lang="en-US" dirty="0"/>
          </a:p>
        </p:txBody>
      </p:sp>
      <p:sp>
        <p:nvSpPr>
          <p:cNvPr id="53" name="AutoShape 10"/>
          <p:cNvSpPr>
            <a:spLocks noChangeArrowheads="1"/>
          </p:cNvSpPr>
          <p:nvPr/>
        </p:nvSpPr>
        <p:spPr bwMode="auto">
          <a:xfrm>
            <a:off x="4181226" y="1922289"/>
            <a:ext cx="148421" cy="147813"/>
          </a:xfrm>
          <a:prstGeom prst="irregularSeal1">
            <a:avLst/>
          </a:prstGeom>
          <a:solidFill>
            <a:srgbClr val="00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ctr" anchorCtr="0" upright="1">
            <a:noAutofit/>
          </a:bodyPr>
          <a:lstStyle/>
          <a:p>
            <a:endParaRPr lang="en-US" dirty="0"/>
          </a:p>
        </p:txBody>
      </p:sp>
      <p:sp>
        <p:nvSpPr>
          <p:cNvPr id="54" name="AutoShape 11"/>
          <p:cNvSpPr>
            <a:spLocks noChangeArrowheads="1"/>
          </p:cNvSpPr>
          <p:nvPr/>
        </p:nvSpPr>
        <p:spPr bwMode="auto">
          <a:xfrm>
            <a:off x="4891158" y="1922289"/>
            <a:ext cx="147902" cy="147813"/>
          </a:xfrm>
          <a:prstGeom prst="irregularSeal1">
            <a:avLst/>
          </a:prstGeom>
          <a:solidFill>
            <a:srgbClr val="00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ctr" anchorCtr="0" upright="1">
            <a:noAutofit/>
          </a:bodyPr>
          <a:lstStyle/>
          <a:p>
            <a:endParaRPr lang="en-US" dirty="0"/>
          </a:p>
        </p:txBody>
      </p:sp>
      <p:sp>
        <p:nvSpPr>
          <p:cNvPr id="55" name="AutoShape 12"/>
          <p:cNvSpPr>
            <a:spLocks noChangeArrowheads="1"/>
          </p:cNvSpPr>
          <p:nvPr/>
        </p:nvSpPr>
        <p:spPr bwMode="auto">
          <a:xfrm>
            <a:off x="5601089" y="1922289"/>
            <a:ext cx="148421" cy="147813"/>
          </a:xfrm>
          <a:prstGeom prst="irregularSeal1">
            <a:avLst/>
          </a:prstGeom>
          <a:solidFill>
            <a:srgbClr val="00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ctr" anchorCtr="0" upright="1">
            <a:noAutofit/>
          </a:bodyPr>
          <a:lstStyle/>
          <a:p>
            <a:endParaRPr lang="en-US" dirty="0"/>
          </a:p>
        </p:txBody>
      </p:sp>
      <p:sp>
        <p:nvSpPr>
          <p:cNvPr id="56" name="AutoShape 13"/>
          <p:cNvSpPr>
            <a:spLocks noChangeArrowheads="1"/>
          </p:cNvSpPr>
          <p:nvPr/>
        </p:nvSpPr>
        <p:spPr bwMode="auto">
          <a:xfrm>
            <a:off x="6312059" y="1922289"/>
            <a:ext cx="147902" cy="147813"/>
          </a:xfrm>
          <a:prstGeom prst="irregularSeal1">
            <a:avLst/>
          </a:prstGeom>
          <a:solidFill>
            <a:srgbClr val="00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ctr" anchorCtr="0" upright="1">
            <a:noAutofit/>
          </a:bodyPr>
          <a:lstStyle/>
          <a:p>
            <a:endParaRPr lang="en-US" dirty="0"/>
          </a:p>
        </p:txBody>
      </p:sp>
      <p:sp>
        <p:nvSpPr>
          <p:cNvPr id="57" name="AutoShape 14"/>
          <p:cNvSpPr>
            <a:spLocks noChangeArrowheads="1"/>
          </p:cNvSpPr>
          <p:nvPr/>
        </p:nvSpPr>
        <p:spPr bwMode="auto">
          <a:xfrm>
            <a:off x="7021990" y="1922289"/>
            <a:ext cx="148421" cy="147813"/>
          </a:xfrm>
          <a:prstGeom prst="irregularSeal1">
            <a:avLst/>
          </a:prstGeom>
          <a:solidFill>
            <a:srgbClr val="00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ctr" anchorCtr="0" upright="1">
            <a:noAutofit/>
          </a:bodyPr>
          <a:lstStyle/>
          <a:p>
            <a:endParaRPr lang="en-US" dirty="0"/>
          </a:p>
        </p:txBody>
      </p:sp>
      <p:sp>
        <p:nvSpPr>
          <p:cNvPr id="58" name="Text Box 15"/>
          <p:cNvSpPr txBox="1">
            <a:spLocks noChangeArrowheads="1"/>
          </p:cNvSpPr>
          <p:nvPr/>
        </p:nvSpPr>
        <p:spPr bwMode="auto">
          <a:xfrm>
            <a:off x="3428741" y="1628175"/>
            <a:ext cx="203431" cy="2492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00CC99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ot="0" vert="horz" wrap="square" lIns="62179" tIns="31090" rIns="62179" bIns="31090" upright="1">
            <a:noAutofit/>
          </a:bodyPr>
          <a:lstStyle/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1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3</a:t>
            </a:r>
            <a:endParaRPr lang="en-US" sz="10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59" name="Text Box 16"/>
          <p:cNvSpPr txBox="1">
            <a:spLocks noChangeArrowheads="1"/>
          </p:cNvSpPr>
          <p:nvPr/>
        </p:nvSpPr>
        <p:spPr bwMode="auto">
          <a:xfrm>
            <a:off x="4137115" y="1628175"/>
            <a:ext cx="203431" cy="2492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00CC99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ot="0" vert="horz" wrap="square" lIns="62179" tIns="31090" rIns="62179" bIns="31090" upright="1">
            <a:noAutofit/>
          </a:bodyPr>
          <a:lstStyle/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1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4</a:t>
            </a:r>
            <a:endParaRPr lang="en-US" sz="10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60" name="Text Box 17"/>
          <p:cNvSpPr txBox="1">
            <a:spLocks noChangeArrowheads="1"/>
          </p:cNvSpPr>
          <p:nvPr/>
        </p:nvSpPr>
        <p:spPr bwMode="auto">
          <a:xfrm>
            <a:off x="2721923" y="1628175"/>
            <a:ext cx="203431" cy="2492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00CC99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ot="0" vert="horz" wrap="square" lIns="62179" tIns="31090" rIns="62179" bIns="31090" upright="1">
            <a:noAutofit/>
          </a:bodyPr>
          <a:lstStyle/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1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2</a:t>
            </a:r>
            <a:endParaRPr lang="en-US" sz="10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61" name="Text Box 18"/>
          <p:cNvSpPr txBox="1">
            <a:spLocks noChangeArrowheads="1"/>
          </p:cNvSpPr>
          <p:nvPr/>
        </p:nvSpPr>
        <p:spPr bwMode="auto">
          <a:xfrm>
            <a:off x="2014586" y="1628175"/>
            <a:ext cx="203431" cy="2492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00CC99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ot="0" vert="horz" wrap="square" lIns="62179" tIns="31090" rIns="62179" bIns="31090" upright="1">
            <a:noAutofit/>
          </a:bodyPr>
          <a:lstStyle/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1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1</a:t>
            </a:r>
            <a:endParaRPr lang="en-US" sz="10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62" name="Text Box 19"/>
          <p:cNvSpPr txBox="1">
            <a:spLocks noChangeArrowheads="1"/>
          </p:cNvSpPr>
          <p:nvPr/>
        </p:nvSpPr>
        <p:spPr bwMode="auto">
          <a:xfrm>
            <a:off x="6260163" y="1628175"/>
            <a:ext cx="202912" cy="2492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00CC99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ot="0" vert="horz" wrap="square" lIns="62179" tIns="31090" rIns="62179" bIns="31090" upright="1">
            <a:noAutofit/>
          </a:bodyPr>
          <a:lstStyle/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1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7</a:t>
            </a:r>
            <a:endParaRPr lang="en-US" sz="10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63" name="Text Box 20"/>
          <p:cNvSpPr txBox="1">
            <a:spLocks noChangeArrowheads="1"/>
          </p:cNvSpPr>
          <p:nvPr/>
        </p:nvSpPr>
        <p:spPr bwMode="auto">
          <a:xfrm>
            <a:off x="6968019" y="1628175"/>
            <a:ext cx="202912" cy="2492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00CC99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ot="0" vert="horz" wrap="square" lIns="62179" tIns="31090" rIns="62179" bIns="31090" upright="1">
            <a:noAutofit/>
          </a:bodyPr>
          <a:lstStyle/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1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8</a:t>
            </a:r>
            <a:endParaRPr lang="en-US" sz="10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64" name="Text Box 21"/>
          <p:cNvSpPr txBox="1">
            <a:spLocks noChangeArrowheads="1"/>
          </p:cNvSpPr>
          <p:nvPr/>
        </p:nvSpPr>
        <p:spPr bwMode="auto">
          <a:xfrm>
            <a:off x="5552826" y="1628175"/>
            <a:ext cx="203431" cy="2492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00CC99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ot="0" vert="horz" wrap="square" lIns="62179" tIns="31090" rIns="62179" bIns="31090" upright="1">
            <a:noAutofit/>
          </a:bodyPr>
          <a:lstStyle/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1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6</a:t>
            </a:r>
            <a:endParaRPr lang="en-US" sz="10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65" name="Text Box 22"/>
          <p:cNvSpPr txBox="1">
            <a:spLocks noChangeArrowheads="1"/>
          </p:cNvSpPr>
          <p:nvPr/>
        </p:nvSpPr>
        <p:spPr bwMode="auto">
          <a:xfrm>
            <a:off x="4844452" y="1628175"/>
            <a:ext cx="203431" cy="2492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00CC99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ot="0" vert="horz" wrap="square" lIns="62179" tIns="31090" rIns="62179" bIns="31090" upright="1">
            <a:noAutofit/>
          </a:bodyPr>
          <a:lstStyle/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1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5</a:t>
            </a:r>
            <a:endParaRPr lang="en-US" sz="10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pSp>
        <p:nvGrpSpPr>
          <p:cNvPr id="66" name="Group 65"/>
          <p:cNvGrpSpPr>
            <a:grpSpLocks/>
          </p:cNvGrpSpPr>
          <p:nvPr/>
        </p:nvGrpSpPr>
        <p:grpSpPr bwMode="auto">
          <a:xfrm>
            <a:off x="2043129" y="3365109"/>
            <a:ext cx="5140775" cy="988281"/>
            <a:chOff x="289" y="960"/>
            <a:chExt cx="5231" cy="914"/>
          </a:xfrm>
        </p:grpSpPr>
        <p:sp>
          <p:nvSpPr>
            <p:cNvPr id="77" name="Freeform 76"/>
            <p:cNvSpPr>
              <a:spLocks/>
            </p:cNvSpPr>
            <p:nvPr/>
          </p:nvSpPr>
          <p:spPr bwMode="auto">
            <a:xfrm>
              <a:off x="1440" y="960"/>
              <a:ext cx="2928" cy="800"/>
            </a:xfrm>
            <a:custGeom>
              <a:avLst/>
              <a:gdLst>
                <a:gd name="T0" fmla="*/ 0 w 2928"/>
                <a:gd name="T1" fmla="*/ 800 h 800"/>
                <a:gd name="T2" fmla="*/ 720 w 2928"/>
                <a:gd name="T3" fmla="*/ 320 h 800"/>
                <a:gd name="T4" fmla="*/ 1392 w 2928"/>
                <a:gd name="T5" fmla="*/ 32 h 800"/>
                <a:gd name="T6" fmla="*/ 2016 w 2928"/>
                <a:gd name="T7" fmla="*/ 128 h 800"/>
                <a:gd name="T8" fmla="*/ 2544 w 2928"/>
                <a:gd name="T9" fmla="*/ 560 h 800"/>
                <a:gd name="T10" fmla="*/ 2928 w 2928"/>
                <a:gd name="T11" fmla="*/ 800 h 8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28" h="800">
                  <a:moveTo>
                    <a:pt x="0" y="800"/>
                  </a:moveTo>
                  <a:cubicBezTo>
                    <a:pt x="244" y="624"/>
                    <a:pt x="488" y="448"/>
                    <a:pt x="720" y="320"/>
                  </a:cubicBezTo>
                  <a:cubicBezTo>
                    <a:pt x="952" y="192"/>
                    <a:pt x="1176" y="64"/>
                    <a:pt x="1392" y="32"/>
                  </a:cubicBezTo>
                  <a:cubicBezTo>
                    <a:pt x="1608" y="0"/>
                    <a:pt x="1824" y="40"/>
                    <a:pt x="2016" y="128"/>
                  </a:cubicBezTo>
                  <a:cubicBezTo>
                    <a:pt x="2208" y="216"/>
                    <a:pt x="2392" y="448"/>
                    <a:pt x="2544" y="560"/>
                  </a:cubicBezTo>
                  <a:cubicBezTo>
                    <a:pt x="2696" y="672"/>
                    <a:pt x="2812" y="736"/>
                    <a:pt x="2928" y="800"/>
                  </a:cubicBezTo>
                </a:path>
              </a:pathLst>
            </a:custGeom>
            <a:noFill/>
            <a:ln w="57150" cmpd="sng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00CC99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0" vert="horz" wrap="square" lIns="91440" tIns="45720" rIns="91440" bIns="45720" anchor="ctr" anchorCtr="0" upright="1">
              <a:noAutofit/>
            </a:bodyPr>
            <a:lstStyle/>
            <a:p>
              <a:endParaRPr lang="en-US" dirty="0"/>
            </a:p>
          </p:txBody>
        </p:sp>
        <p:sp>
          <p:nvSpPr>
            <p:cNvPr id="78" name="Freeform 77"/>
            <p:cNvSpPr>
              <a:spLocks/>
            </p:cNvSpPr>
            <p:nvPr/>
          </p:nvSpPr>
          <p:spPr bwMode="auto">
            <a:xfrm>
              <a:off x="4368" y="1762"/>
              <a:ext cx="1152" cy="112"/>
            </a:xfrm>
            <a:custGeom>
              <a:avLst/>
              <a:gdLst>
                <a:gd name="T0" fmla="*/ 0 w 1152"/>
                <a:gd name="T1" fmla="*/ 0 h 112"/>
                <a:gd name="T2" fmla="*/ 576 w 1152"/>
                <a:gd name="T3" fmla="*/ 96 h 112"/>
                <a:gd name="T4" fmla="*/ 1152 w 1152"/>
                <a:gd name="T5" fmla="*/ 96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52" h="112">
                  <a:moveTo>
                    <a:pt x="0" y="0"/>
                  </a:moveTo>
                  <a:cubicBezTo>
                    <a:pt x="192" y="40"/>
                    <a:pt x="384" y="80"/>
                    <a:pt x="576" y="96"/>
                  </a:cubicBezTo>
                  <a:cubicBezTo>
                    <a:pt x="768" y="112"/>
                    <a:pt x="960" y="104"/>
                    <a:pt x="1152" y="96"/>
                  </a:cubicBezTo>
                </a:path>
              </a:pathLst>
            </a:custGeom>
            <a:noFill/>
            <a:ln w="57150" cmpd="sng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00CC99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0" vert="horz" wrap="square" lIns="91440" tIns="45720" rIns="91440" bIns="45720" anchor="ctr" anchorCtr="0" upright="1">
              <a:noAutofit/>
            </a:bodyPr>
            <a:lstStyle/>
            <a:p>
              <a:endParaRPr lang="en-US" dirty="0"/>
            </a:p>
          </p:txBody>
        </p:sp>
        <p:sp>
          <p:nvSpPr>
            <p:cNvPr id="79" name="Freeform 78"/>
            <p:cNvSpPr>
              <a:spLocks/>
            </p:cNvSpPr>
            <p:nvPr/>
          </p:nvSpPr>
          <p:spPr bwMode="auto">
            <a:xfrm flipH="1">
              <a:off x="289" y="1756"/>
              <a:ext cx="1152" cy="112"/>
            </a:xfrm>
            <a:custGeom>
              <a:avLst/>
              <a:gdLst>
                <a:gd name="T0" fmla="*/ 0 w 1152"/>
                <a:gd name="T1" fmla="*/ 0 h 112"/>
                <a:gd name="T2" fmla="*/ 576 w 1152"/>
                <a:gd name="T3" fmla="*/ 96 h 112"/>
                <a:gd name="T4" fmla="*/ 1152 w 1152"/>
                <a:gd name="T5" fmla="*/ 96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52" h="112">
                  <a:moveTo>
                    <a:pt x="0" y="0"/>
                  </a:moveTo>
                  <a:cubicBezTo>
                    <a:pt x="192" y="40"/>
                    <a:pt x="384" y="80"/>
                    <a:pt x="576" y="96"/>
                  </a:cubicBezTo>
                  <a:cubicBezTo>
                    <a:pt x="768" y="112"/>
                    <a:pt x="960" y="104"/>
                    <a:pt x="1152" y="96"/>
                  </a:cubicBezTo>
                </a:path>
              </a:pathLst>
            </a:custGeom>
            <a:noFill/>
            <a:ln w="57150" cmpd="sng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00CC99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0" vert="horz" wrap="square" lIns="91440" tIns="45720" rIns="91440" bIns="45720" anchor="ctr" anchorCtr="0" upright="1">
              <a:noAutofit/>
            </a:bodyPr>
            <a:lstStyle/>
            <a:p>
              <a:endParaRPr lang="en-US" dirty="0"/>
            </a:p>
          </p:txBody>
        </p:sp>
      </p:grpSp>
      <p:cxnSp>
        <p:nvCxnSpPr>
          <p:cNvPr id="67" name="Line 27"/>
          <p:cNvCxnSpPr>
            <a:cxnSpLocks noChangeShapeType="1"/>
          </p:cNvCxnSpPr>
          <p:nvPr/>
        </p:nvCxnSpPr>
        <p:spPr bwMode="auto">
          <a:xfrm>
            <a:off x="2122010" y="2097344"/>
            <a:ext cx="0" cy="2242930"/>
          </a:xfrm>
          <a:prstGeom prst="line">
            <a:avLst/>
          </a:prstGeom>
          <a:noFill/>
          <a:ln w="9525">
            <a:solidFill>
              <a:srgbClr val="00000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8" name="Line 28"/>
          <p:cNvCxnSpPr>
            <a:cxnSpLocks noChangeShapeType="1"/>
          </p:cNvCxnSpPr>
          <p:nvPr/>
        </p:nvCxnSpPr>
        <p:spPr bwMode="auto">
          <a:xfrm flipH="1">
            <a:off x="4867286" y="2097344"/>
            <a:ext cx="93931" cy="1282395"/>
          </a:xfrm>
          <a:prstGeom prst="line">
            <a:avLst/>
          </a:prstGeom>
          <a:noFill/>
          <a:ln w="9525">
            <a:solidFill>
              <a:srgbClr val="00000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9" name="Line 29"/>
          <p:cNvCxnSpPr>
            <a:cxnSpLocks noChangeShapeType="1"/>
          </p:cNvCxnSpPr>
          <p:nvPr/>
        </p:nvCxnSpPr>
        <p:spPr bwMode="auto">
          <a:xfrm>
            <a:off x="2813778" y="2097344"/>
            <a:ext cx="813204" cy="1766698"/>
          </a:xfrm>
          <a:prstGeom prst="line">
            <a:avLst/>
          </a:prstGeom>
          <a:noFill/>
          <a:ln w="9525">
            <a:solidFill>
              <a:srgbClr val="00000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0" name="Line 30"/>
          <p:cNvCxnSpPr>
            <a:cxnSpLocks noChangeShapeType="1"/>
          </p:cNvCxnSpPr>
          <p:nvPr/>
        </p:nvCxnSpPr>
        <p:spPr bwMode="auto">
          <a:xfrm>
            <a:off x="3543430" y="2097344"/>
            <a:ext cx="594723" cy="1453919"/>
          </a:xfrm>
          <a:prstGeom prst="line">
            <a:avLst/>
          </a:prstGeom>
          <a:noFill/>
          <a:ln w="9525">
            <a:solidFill>
              <a:srgbClr val="00000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1" name="Line 31"/>
          <p:cNvCxnSpPr>
            <a:cxnSpLocks noChangeShapeType="1"/>
          </p:cNvCxnSpPr>
          <p:nvPr/>
        </p:nvCxnSpPr>
        <p:spPr bwMode="auto">
          <a:xfrm>
            <a:off x="4264778" y="2097344"/>
            <a:ext cx="227303" cy="1290971"/>
          </a:xfrm>
          <a:prstGeom prst="line">
            <a:avLst/>
          </a:prstGeom>
          <a:noFill/>
          <a:ln w="9525">
            <a:solidFill>
              <a:srgbClr val="00000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2" name="Line 32"/>
          <p:cNvCxnSpPr>
            <a:cxnSpLocks noChangeShapeType="1"/>
          </p:cNvCxnSpPr>
          <p:nvPr/>
        </p:nvCxnSpPr>
        <p:spPr bwMode="auto">
          <a:xfrm flipH="1">
            <a:off x="6117969" y="2097344"/>
            <a:ext cx="266224" cy="2117818"/>
          </a:xfrm>
          <a:prstGeom prst="line">
            <a:avLst/>
          </a:prstGeom>
          <a:noFill/>
          <a:ln w="9525">
            <a:solidFill>
              <a:srgbClr val="00000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3" name="Line 33"/>
          <p:cNvCxnSpPr>
            <a:cxnSpLocks noChangeShapeType="1"/>
          </p:cNvCxnSpPr>
          <p:nvPr/>
        </p:nvCxnSpPr>
        <p:spPr bwMode="auto">
          <a:xfrm>
            <a:off x="7097758" y="2097344"/>
            <a:ext cx="0" cy="2242930"/>
          </a:xfrm>
          <a:prstGeom prst="line">
            <a:avLst/>
          </a:prstGeom>
          <a:noFill/>
          <a:ln w="9525">
            <a:solidFill>
              <a:srgbClr val="00000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4" name="Line 34"/>
          <p:cNvCxnSpPr>
            <a:cxnSpLocks noChangeShapeType="1"/>
          </p:cNvCxnSpPr>
          <p:nvPr/>
        </p:nvCxnSpPr>
        <p:spPr bwMode="auto">
          <a:xfrm flipH="1">
            <a:off x="5226403" y="2097344"/>
            <a:ext cx="446302" cy="1422641"/>
          </a:xfrm>
          <a:prstGeom prst="line">
            <a:avLst/>
          </a:prstGeom>
          <a:noFill/>
          <a:ln w="9525">
            <a:solidFill>
              <a:srgbClr val="00000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75" name="Text Box 35"/>
          <p:cNvSpPr txBox="1">
            <a:spLocks noChangeArrowheads="1"/>
          </p:cNvSpPr>
          <p:nvPr/>
        </p:nvSpPr>
        <p:spPr bwMode="auto">
          <a:xfrm>
            <a:off x="2261090" y="4723176"/>
            <a:ext cx="1625369" cy="3955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00CC99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ot="0" vert="horz" wrap="square" lIns="62179" tIns="31090" rIns="62179" bIns="31090" upright="1">
            <a:noAutofit/>
          </a:bodyPr>
          <a:lstStyle/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11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Subsurface</a:t>
            </a:r>
            <a:endParaRPr lang="en-US" sz="10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11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Interface</a:t>
            </a:r>
            <a:endParaRPr lang="en-US" sz="10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76" name="Freeform 75"/>
          <p:cNvSpPr>
            <a:spLocks/>
          </p:cNvSpPr>
          <p:nvPr/>
        </p:nvSpPr>
        <p:spPr bwMode="auto">
          <a:xfrm>
            <a:off x="1856305" y="4397785"/>
            <a:ext cx="508058" cy="552408"/>
          </a:xfrm>
          <a:custGeom>
            <a:avLst/>
            <a:gdLst>
              <a:gd name="T0" fmla="*/ 470 w 470"/>
              <a:gd name="T1" fmla="*/ 0 h 511"/>
              <a:gd name="T2" fmla="*/ 22 w 470"/>
              <a:gd name="T3" fmla="*/ 434 h 511"/>
              <a:gd name="T4" fmla="*/ 340 w 470"/>
              <a:gd name="T5" fmla="*/ 463 h 5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70" h="511">
                <a:moveTo>
                  <a:pt x="470" y="0"/>
                </a:moveTo>
                <a:cubicBezTo>
                  <a:pt x="257" y="178"/>
                  <a:pt x="44" y="357"/>
                  <a:pt x="22" y="434"/>
                </a:cubicBezTo>
                <a:cubicBezTo>
                  <a:pt x="0" y="511"/>
                  <a:pt x="170" y="487"/>
                  <a:pt x="340" y="463"/>
                </a:cubicBezTo>
              </a:path>
            </a:pathLst>
          </a:custGeom>
          <a:noFill/>
          <a:ln w="38100" cmpd="sng">
            <a:solidFill>
              <a:srgbClr val="000000"/>
            </a:solidFill>
            <a:round/>
            <a:headEnd type="triangl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CC99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rot="0" vert="horz" wrap="square" lIns="91440" tIns="45720" rIns="91440" bIns="45720" anchor="ctr" anchorCtr="0" upright="1">
            <a:noAutofit/>
          </a:bodyPr>
          <a:lstStyle/>
          <a:p>
            <a:endParaRPr lang="en-US" dirty="0"/>
          </a:p>
        </p:txBody>
      </p:sp>
      <p:sp>
        <p:nvSpPr>
          <p:cNvPr id="6" name="Rectangle 45"/>
          <p:cNvSpPr>
            <a:spLocks noChangeArrowheads="1"/>
          </p:cNvSpPr>
          <p:nvPr/>
        </p:nvSpPr>
        <p:spPr bwMode="auto">
          <a:xfrm>
            <a:off x="171450" y="40449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cxnSp>
        <p:nvCxnSpPr>
          <p:cNvPr id="71686" name="Straight Connector 71685"/>
          <p:cNvCxnSpPr/>
          <p:nvPr/>
        </p:nvCxnSpPr>
        <p:spPr bwMode="auto">
          <a:xfrm>
            <a:off x="2823638" y="2097344"/>
            <a:ext cx="803344" cy="1766698"/>
          </a:xfrm>
          <a:prstGeom prst="line">
            <a:avLst/>
          </a:prstGeom>
          <a:solidFill>
            <a:schemeClr val="accent1"/>
          </a:solidFill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8" name="Straight Connector 87"/>
          <p:cNvCxnSpPr>
            <a:endCxn id="51" idx="2"/>
          </p:cNvCxnSpPr>
          <p:nvPr/>
        </p:nvCxnSpPr>
        <p:spPr bwMode="auto">
          <a:xfrm flipH="1" flipV="1">
            <a:off x="2819147" y="2070102"/>
            <a:ext cx="807835" cy="1793941"/>
          </a:xfrm>
          <a:prstGeom prst="line">
            <a:avLst/>
          </a:prstGeom>
          <a:solidFill>
            <a:schemeClr val="accent1"/>
          </a:solidFill>
          <a:ln w="57150" cap="flat" cmpd="sng" algn="ctr">
            <a:solidFill>
              <a:schemeClr val="accent2"/>
            </a:solidFill>
            <a:prstDash val="solid"/>
            <a:round/>
            <a:headEnd type="none" w="med" len="med"/>
            <a:tailEnd type="arrow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grpSp>
        <p:nvGrpSpPr>
          <p:cNvPr id="71690" name="Group 71689"/>
          <p:cNvGrpSpPr/>
          <p:nvPr/>
        </p:nvGrpSpPr>
        <p:grpSpPr>
          <a:xfrm>
            <a:off x="2795208" y="2084414"/>
            <a:ext cx="242679" cy="1949092"/>
            <a:chOff x="1035477" y="1931847"/>
            <a:chExt cx="144379" cy="2341704"/>
          </a:xfrm>
        </p:grpSpPr>
        <p:cxnSp>
          <p:nvCxnSpPr>
            <p:cNvPr id="89" name="Straight Connector 88"/>
            <p:cNvCxnSpPr/>
            <p:nvPr/>
          </p:nvCxnSpPr>
          <p:spPr bwMode="auto">
            <a:xfrm>
              <a:off x="1059219" y="1931847"/>
              <a:ext cx="0" cy="2300441"/>
            </a:xfrm>
            <a:prstGeom prst="line">
              <a:avLst/>
            </a:prstGeom>
            <a:solidFill>
              <a:schemeClr val="accent1"/>
            </a:solidFill>
            <a:ln w="571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71688" name="Isosceles Triangle 71687"/>
            <p:cNvSpPr/>
            <p:nvPr/>
          </p:nvSpPr>
          <p:spPr bwMode="auto">
            <a:xfrm rot="5400000">
              <a:off x="1023927" y="4117621"/>
              <a:ext cx="167480" cy="144379"/>
            </a:xfrm>
            <a:prstGeom prst="triangle">
              <a:avLst/>
            </a:prstGeom>
            <a:solidFill>
              <a:schemeClr val="tx1"/>
            </a:solidFill>
            <a:ln w="571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</p:grpSp>
      <p:sp>
        <p:nvSpPr>
          <p:cNvPr id="7" name="Freeform 6"/>
          <p:cNvSpPr/>
          <p:nvPr/>
        </p:nvSpPr>
        <p:spPr bwMode="auto">
          <a:xfrm>
            <a:off x="2802835" y="3844456"/>
            <a:ext cx="826935" cy="143123"/>
          </a:xfrm>
          <a:custGeom>
            <a:avLst/>
            <a:gdLst>
              <a:gd name="connsiteX0" fmla="*/ 826935 w 826935"/>
              <a:gd name="connsiteY0" fmla="*/ 0 h 143123"/>
              <a:gd name="connsiteX1" fmla="*/ 588396 w 826935"/>
              <a:gd name="connsiteY1" fmla="*/ 75537 h 143123"/>
              <a:gd name="connsiteX2" fmla="*/ 445273 w 826935"/>
              <a:gd name="connsiteY2" fmla="*/ 99391 h 143123"/>
              <a:gd name="connsiteX3" fmla="*/ 0 w 826935"/>
              <a:gd name="connsiteY3" fmla="*/ 143123 h 1431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26935" h="143123">
                <a:moveTo>
                  <a:pt x="826935" y="0"/>
                </a:moveTo>
                <a:cubicBezTo>
                  <a:pt x="739470" y="29486"/>
                  <a:pt x="652006" y="58972"/>
                  <a:pt x="588396" y="75537"/>
                </a:cubicBezTo>
                <a:cubicBezTo>
                  <a:pt x="524786" y="92102"/>
                  <a:pt x="543339" y="88127"/>
                  <a:pt x="445273" y="99391"/>
                </a:cubicBezTo>
                <a:cubicBezTo>
                  <a:pt x="347207" y="110655"/>
                  <a:pt x="173603" y="126889"/>
                  <a:pt x="0" y="143123"/>
                </a:cubicBezTo>
              </a:path>
            </a:pathLst>
          </a:custGeom>
          <a:noFill/>
          <a:ln w="38100" cap="flat" cmpd="sng" algn="ctr">
            <a:solidFill>
              <a:schemeClr val="tx1"/>
            </a:solidFill>
            <a:prstDash val="sysDot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67329609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716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20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1000"/>
                                        <p:tgtEl>
                                          <p:spTgt spid="716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Rectangle 47"/>
          <p:cNvSpPr>
            <a:spLocks noChangeArrowheads="1"/>
          </p:cNvSpPr>
          <p:nvPr/>
        </p:nvSpPr>
        <p:spPr bwMode="auto">
          <a:xfrm>
            <a:off x="1828800" y="1564106"/>
            <a:ext cx="5486400" cy="358838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ot="0" vert="horz" wrap="square" lIns="91440" tIns="45720" rIns="91440" bIns="45720" anchor="ctr" anchorCtr="0" upright="1">
            <a:noAutofit/>
          </a:bodyPr>
          <a:lstStyle/>
          <a:p>
            <a:endParaRPr lang="en-US" dirty="0"/>
          </a:p>
        </p:txBody>
      </p:sp>
      <p:sp>
        <p:nvSpPr>
          <p:cNvPr id="71681" name="Rectangle 71680"/>
          <p:cNvSpPr/>
          <p:nvPr/>
        </p:nvSpPr>
        <p:spPr bwMode="auto">
          <a:xfrm>
            <a:off x="2014586" y="2085237"/>
            <a:ext cx="5234188" cy="2312548"/>
          </a:xfrm>
          <a:prstGeom prst="rect">
            <a:avLst/>
          </a:prstGeom>
          <a:solidFill>
            <a:srgbClr val="FFE89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71682" name="Rectangle 71681"/>
          <p:cNvSpPr/>
          <p:nvPr/>
        </p:nvSpPr>
        <p:spPr bwMode="auto">
          <a:xfrm>
            <a:off x="2014586" y="4340274"/>
            <a:ext cx="5234188" cy="382902"/>
          </a:xfrm>
          <a:prstGeom prst="rect">
            <a:avLst/>
          </a:prstGeom>
          <a:solidFill>
            <a:srgbClr val="CEAB8E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71680" name="Freeform 71679"/>
          <p:cNvSpPr/>
          <p:nvPr/>
        </p:nvSpPr>
        <p:spPr bwMode="auto">
          <a:xfrm>
            <a:off x="2081463" y="3402627"/>
            <a:ext cx="5089358" cy="1253594"/>
          </a:xfrm>
          <a:custGeom>
            <a:avLst/>
            <a:gdLst>
              <a:gd name="connsiteX0" fmla="*/ 0 w 5089358"/>
              <a:gd name="connsiteY0" fmla="*/ 976868 h 1253594"/>
              <a:gd name="connsiteX1" fmla="*/ 637674 w 5089358"/>
              <a:gd name="connsiteY1" fmla="*/ 916710 h 1253594"/>
              <a:gd name="connsiteX2" fmla="*/ 1046748 w 5089358"/>
              <a:gd name="connsiteY2" fmla="*/ 880615 h 1253594"/>
              <a:gd name="connsiteX3" fmla="*/ 1491916 w 5089358"/>
              <a:gd name="connsiteY3" fmla="*/ 555762 h 1253594"/>
              <a:gd name="connsiteX4" fmla="*/ 2009274 w 5089358"/>
              <a:gd name="connsiteY4" fmla="*/ 206847 h 1253594"/>
              <a:gd name="connsiteX5" fmla="*/ 2346158 w 5089358"/>
              <a:gd name="connsiteY5" fmla="*/ 74499 h 1253594"/>
              <a:gd name="connsiteX6" fmla="*/ 2562726 w 5089358"/>
              <a:gd name="connsiteY6" fmla="*/ 2310 h 1253594"/>
              <a:gd name="connsiteX7" fmla="*/ 2815390 w 5089358"/>
              <a:gd name="connsiteY7" fmla="*/ 26373 h 1253594"/>
              <a:gd name="connsiteX8" fmla="*/ 3056021 w 5089358"/>
              <a:gd name="connsiteY8" fmla="*/ 110594 h 1253594"/>
              <a:gd name="connsiteX9" fmla="*/ 3525253 w 5089358"/>
              <a:gd name="connsiteY9" fmla="*/ 459510 h 1253594"/>
              <a:gd name="connsiteX10" fmla="*/ 3765884 w 5089358"/>
              <a:gd name="connsiteY10" fmla="*/ 712173 h 1253594"/>
              <a:gd name="connsiteX11" fmla="*/ 4006516 w 5089358"/>
              <a:gd name="connsiteY11" fmla="*/ 856552 h 1253594"/>
              <a:gd name="connsiteX12" fmla="*/ 4174958 w 5089358"/>
              <a:gd name="connsiteY12" fmla="*/ 904678 h 1253594"/>
              <a:gd name="connsiteX13" fmla="*/ 4608095 w 5089358"/>
              <a:gd name="connsiteY13" fmla="*/ 952805 h 1253594"/>
              <a:gd name="connsiteX14" fmla="*/ 5077326 w 5089358"/>
              <a:gd name="connsiteY14" fmla="*/ 964836 h 1253594"/>
              <a:gd name="connsiteX15" fmla="*/ 5077326 w 5089358"/>
              <a:gd name="connsiteY15" fmla="*/ 964836 h 1253594"/>
              <a:gd name="connsiteX16" fmla="*/ 5089358 w 5089358"/>
              <a:gd name="connsiteY16" fmla="*/ 1024994 h 1253594"/>
              <a:gd name="connsiteX17" fmla="*/ 5077326 w 5089358"/>
              <a:gd name="connsiteY17" fmla="*/ 1253594 h 1253594"/>
              <a:gd name="connsiteX18" fmla="*/ 5077326 w 5089358"/>
              <a:gd name="connsiteY18" fmla="*/ 1253594 h 1253594"/>
              <a:gd name="connsiteX19" fmla="*/ 4908884 w 5089358"/>
              <a:gd name="connsiteY19" fmla="*/ 1253594 h 1253594"/>
              <a:gd name="connsiteX20" fmla="*/ 0 w 5089358"/>
              <a:gd name="connsiteY20" fmla="*/ 1241562 h 12535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5089358" h="1253594">
                <a:moveTo>
                  <a:pt x="0" y="976868"/>
                </a:moveTo>
                <a:lnTo>
                  <a:pt x="637674" y="916710"/>
                </a:lnTo>
                <a:lnTo>
                  <a:pt x="1046748" y="880615"/>
                </a:lnTo>
                <a:cubicBezTo>
                  <a:pt x="1189122" y="820457"/>
                  <a:pt x="1331495" y="668057"/>
                  <a:pt x="1491916" y="555762"/>
                </a:cubicBezTo>
                <a:cubicBezTo>
                  <a:pt x="1652337" y="443467"/>
                  <a:pt x="1866900" y="287057"/>
                  <a:pt x="2009274" y="206847"/>
                </a:cubicBezTo>
                <a:cubicBezTo>
                  <a:pt x="2151648" y="126637"/>
                  <a:pt x="2253916" y="108588"/>
                  <a:pt x="2346158" y="74499"/>
                </a:cubicBezTo>
                <a:cubicBezTo>
                  <a:pt x="2438400" y="40410"/>
                  <a:pt x="2484521" y="10331"/>
                  <a:pt x="2562726" y="2310"/>
                </a:cubicBezTo>
                <a:cubicBezTo>
                  <a:pt x="2640931" y="-5711"/>
                  <a:pt x="2733174" y="8326"/>
                  <a:pt x="2815390" y="26373"/>
                </a:cubicBezTo>
                <a:cubicBezTo>
                  <a:pt x="2897606" y="44420"/>
                  <a:pt x="2937711" y="38405"/>
                  <a:pt x="3056021" y="110594"/>
                </a:cubicBezTo>
                <a:cubicBezTo>
                  <a:pt x="3174331" y="182783"/>
                  <a:pt x="3406943" y="359247"/>
                  <a:pt x="3525253" y="459510"/>
                </a:cubicBezTo>
                <a:cubicBezTo>
                  <a:pt x="3643563" y="559773"/>
                  <a:pt x="3685674" y="645999"/>
                  <a:pt x="3765884" y="712173"/>
                </a:cubicBezTo>
                <a:cubicBezTo>
                  <a:pt x="3846095" y="778347"/>
                  <a:pt x="3938337" y="824468"/>
                  <a:pt x="4006516" y="856552"/>
                </a:cubicBezTo>
                <a:cubicBezTo>
                  <a:pt x="4074695" y="888636"/>
                  <a:pt x="4074695" y="888636"/>
                  <a:pt x="4174958" y="904678"/>
                </a:cubicBezTo>
                <a:cubicBezTo>
                  <a:pt x="4275221" y="920720"/>
                  <a:pt x="4457700" y="942779"/>
                  <a:pt x="4608095" y="952805"/>
                </a:cubicBezTo>
                <a:cubicBezTo>
                  <a:pt x="4758490" y="962831"/>
                  <a:pt x="5077326" y="964836"/>
                  <a:pt x="5077326" y="964836"/>
                </a:cubicBezTo>
                <a:lnTo>
                  <a:pt x="5077326" y="964836"/>
                </a:lnTo>
                <a:cubicBezTo>
                  <a:pt x="5079331" y="974862"/>
                  <a:pt x="5089358" y="976868"/>
                  <a:pt x="5089358" y="1024994"/>
                </a:cubicBezTo>
                <a:cubicBezTo>
                  <a:pt x="5089358" y="1073120"/>
                  <a:pt x="5077326" y="1253594"/>
                  <a:pt x="5077326" y="1253594"/>
                </a:cubicBezTo>
                <a:lnTo>
                  <a:pt x="5077326" y="1253594"/>
                </a:lnTo>
                <a:lnTo>
                  <a:pt x="4908884" y="1253594"/>
                </a:lnTo>
                <a:lnTo>
                  <a:pt x="0" y="1241562"/>
                </a:lnTo>
              </a:path>
            </a:pathLst>
          </a:custGeom>
          <a:solidFill>
            <a:srgbClr val="CEAB8E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71684" name="Rectangle 9"/>
          <p:cNvSpPr>
            <a:spLocks noGrp="1" noChangeArrowheads="1"/>
          </p:cNvSpPr>
          <p:nvPr>
            <p:ph type="title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2320" tIns="46892" rIns="92320" bIns="46892" numCol="1" anchor="ctr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sz="2954" dirty="0" smtClean="0">
                <a:ea typeface="ＭＳ Ｐゴシック" charset="-128"/>
              </a:rPr>
              <a:t>Position of the Reflection</a:t>
            </a:r>
            <a:endParaRPr lang="en-US" sz="2954" dirty="0">
              <a:ea typeface="ＭＳ Ｐゴシック" charset="-128"/>
            </a:endParaRPr>
          </a:p>
        </p:txBody>
      </p:sp>
      <p:sp>
        <p:nvSpPr>
          <p:cNvPr id="4" name="Rectangle 3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47" name="Rectangle 46"/>
          <p:cNvSpPr/>
          <p:nvPr/>
        </p:nvSpPr>
        <p:spPr>
          <a:xfrm>
            <a:off x="1828800" y="1564106"/>
            <a:ext cx="5486400" cy="3588385"/>
          </a:xfrm>
          <a:prstGeom prst="rect">
            <a:avLst/>
          </a:prstGeom>
          <a:noFill/>
          <a:ln>
            <a:noFill/>
          </a:ln>
        </p:spPr>
      </p:sp>
      <p:cxnSp>
        <p:nvCxnSpPr>
          <p:cNvPr id="49" name="Line 6"/>
          <p:cNvCxnSpPr>
            <a:cxnSpLocks noChangeShapeType="1"/>
          </p:cNvCxnSpPr>
          <p:nvPr/>
        </p:nvCxnSpPr>
        <p:spPr bwMode="auto">
          <a:xfrm>
            <a:off x="1981373" y="2085237"/>
            <a:ext cx="5267401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50" name="AutoShape 7"/>
          <p:cNvSpPr>
            <a:spLocks noChangeArrowheads="1"/>
          </p:cNvSpPr>
          <p:nvPr/>
        </p:nvSpPr>
        <p:spPr bwMode="auto">
          <a:xfrm>
            <a:off x="2051432" y="1922289"/>
            <a:ext cx="148421" cy="147813"/>
          </a:xfrm>
          <a:prstGeom prst="irregularSeal1">
            <a:avLst/>
          </a:prstGeom>
          <a:solidFill>
            <a:srgbClr val="00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ctr" anchorCtr="0" upright="1">
            <a:noAutofit/>
          </a:bodyPr>
          <a:lstStyle/>
          <a:p>
            <a:endParaRPr lang="en-US" dirty="0"/>
          </a:p>
        </p:txBody>
      </p:sp>
      <p:sp>
        <p:nvSpPr>
          <p:cNvPr id="51" name="AutoShape 8"/>
          <p:cNvSpPr>
            <a:spLocks noChangeArrowheads="1"/>
          </p:cNvSpPr>
          <p:nvPr/>
        </p:nvSpPr>
        <p:spPr bwMode="auto">
          <a:xfrm>
            <a:off x="2760844" y="1922289"/>
            <a:ext cx="148421" cy="147813"/>
          </a:xfrm>
          <a:prstGeom prst="irregularSeal1">
            <a:avLst/>
          </a:prstGeom>
          <a:solidFill>
            <a:srgbClr val="00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ctr" anchorCtr="0" upright="1">
            <a:noAutofit/>
          </a:bodyPr>
          <a:lstStyle/>
          <a:p>
            <a:endParaRPr lang="en-US" dirty="0"/>
          </a:p>
        </p:txBody>
      </p:sp>
      <p:sp>
        <p:nvSpPr>
          <p:cNvPr id="52" name="AutoShape 9"/>
          <p:cNvSpPr>
            <a:spLocks noChangeArrowheads="1"/>
          </p:cNvSpPr>
          <p:nvPr/>
        </p:nvSpPr>
        <p:spPr bwMode="auto">
          <a:xfrm>
            <a:off x="3471295" y="1922289"/>
            <a:ext cx="147902" cy="147813"/>
          </a:xfrm>
          <a:prstGeom prst="irregularSeal1">
            <a:avLst/>
          </a:prstGeom>
          <a:solidFill>
            <a:srgbClr val="00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ctr" anchorCtr="0" upright="1">
            <a:noAutofit/>
          </a:bodyPr>
          <a:lstStyle/>
          <a:p>
            <a:endParaRPr lang="en-US" dirty="0"/>
          </a:p>
        </p:txBody>
      </p:sp>
      <p:sp>
        <p:nvSpPr>
          <p:cNvPr id="53" name="AutoShape 10"/>
          <p:cNvSpPr>
            <a:spLocks noChangeArrowheads="1"/>
          </p:cNvSpPr>
          <p:nvPr/>
        </p:nvSpPr>
        <p:spPr bwMode="auto">
          <a:xfrm>
            <a:off x="4181226" y="1922289"/>
            <a:ext cx="148421" cy="147813"/>
          </a:xfrm>
          <a:prstGeom prst="irregularSeal1">
            <a:avLst/>
          </a:prstGeom>
          <a:solidFill>
            <a:srgbClr val="00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ctr" anchorCtr="0" upright="1">
            <a:noAutofit/>
          </a:bodyPr>
          <a:lstStyle/>
          <a:p>
            <a:endParaRPr lang="en-US" dirty="0"/>
          </a:p>
        </p:txBody>
      </p:sp>
      <p:sp>
        <p:nvSpPr>
          <p:cNvPr id="54" name="AutoShape 11"/>
          <p:cNvSpPr>
            <a:spLocks noChangeArrowheads="1"/>
          </p:cNvSpPr>
          <p:nvPr/>
        </p:nvSpPr>
        <p:spPr bwMode="auto">
          <a:xfrm>
            <a:off x="4891158" y="1922289"/>
            <a:ext cx="147902" cy="147813"/>
          </a:xfrm>
          <a:prstGeom prst="irregularSeal1">
            <a:avLst/>
          </a:prstGeom>
          <a:solidFill>
            <a:srgbClr val="00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ctr" anchorCtr="0" upright="1">
            <a:noAutofit/>
          </a:bodyPr>
          <a:lstStyle/>
          <a:p>
            <a:endParaRPr lang="en-US" dirty="0"/>
          </a:p>
        </p:txBody>
      </p:sp>
      <p:sp>
        <p:nvSpPr>
          <p:cNvPr id="55" name="AutoShape 12"/>
          <p:cNvSpPr>
            <a:spLocks noChangeArrowheads="1"/>
          </p:cNvSpPr>
          <p:nvPr/>
        </p:nvSpPr>
        <p:spPr bwMode="auto">
          <a:xfrm>
            <a:off x="5601089" y="1922289"/>
            <a:ext cx="148421" cy="147813"/>
          </a:xfrm>
          <a:prstGeom prst="irregularSeal1">
            <a:avLst/>
          </a:prstGeom>
          <a:solidFill>
            <a:srgbClr val="00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ctr" anchorCtr="0" upright="1">
            <a:noAutofit/>
          </a:bodyPr>
          <a:lstStyle/>
          <a:p>
            <a:endParaRPr lang="en-US" dirty="0"/>
          </a:p>
        </p:txBody>
      </p:sp>
      <p:sp>
        <p:nvSpPr>
          <p:cNvPr id="56" name="AutoShape 13"/>
          <p:cNvSpPr>
            <a:spLocks noChangeArrowheads="1"/>
          </p:cNvSpPr>
          <p:nvPr/>
        </p:nvSpPr>
        <p:spPr bwMode="auto">
          <a:xfrm>
            <a:off x="6312059" y="1922289"/>
            <a:ext cx="147902" cy="147813"/>
          </a:xfrm>
          <a:prstGeom prst="irregularSeal1">
            <a:avLst/>
          </a:prstGeom>
          <a:solidFill>
            <a:srgbClr val="00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ctr" anchorCtr="0" upright="1">
            <a:noAutofit/>
          </a:bodyPr>
          <a:lstStyle/>
          <a:p>
            <a:endParaRPr lang="en-US" dirty="0"/>
          </a:p>
        </p:txBody>
      </p:sp>
      <p:sp>
        <p:nvSpPr>
          <p:cNvPr id="57" name="AutoShape 14"/>
          <p:cNvSpPr>
            <a:spLocks noChangeArrowheads="1"/>
          </p:cNvSpPr>
          <p:nvPr/>
        </p:nvSpPr>
        <p:spPr bwMode="auto">
          <a:xfrm>
            <a:off x="7021990" y="1922289"/>
            <a:ext cx="148421" cy="147813"/>
          </a:xfrm>
          <a:prstGeom prst="irregularSeal1">
            <a:avLst/>
          </a:prstGeom>
          <a:solidFill>
            <a:srgbClr val="00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ctr" anchorCtr="0" upright="1">
            <a:noAutofit/>
          </a:bodyPr>
          <a:lstStyle/>
          <a:p>
            <a:endParaRPr lang="en-US" dirty="0"/>
          </a:p>
        </p:txBody>
      </p:sp>
      <p:sp>
        <p:nvSpPr>
          <p:cNvPr id="58" name="Text Box 15"/>
          <p:cNvSpPr txBox="1">
            <a:spLocks noChangeArrowheads="1"/>
          </p:cNvSpPr>
          <p:nvPr/>
        </p:nvSpPr>
        <p:spPr bwMode="auto">
          <a:xfrm>
            <a:off x="3428741" y="1628175"/>
            <a:ext cx="203431" cy="2492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00CC99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ot="0" vert="horz" wrap="square" lIns="62179" tIns="31090" rIns="62179" bIns="31090" upright="1">
            <a:noAutofit/>
          </a:bodyPr>
          <a:lstStyle/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1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3</a:t>
            </a:r>
            <a:endParaRPr lang="en-US" sz="10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59" name="Text Box 16"/>
          <p:cNvSpPr txBox="1">
            <a:spLocks noChangeArrowheads="1"/>
          </p:cNvSpPr>
          <p:nvPr/>
        </p:nvSpPr>
        <p:spPr bwMode="auto">
          <a:xfrm>
            <a:off x="4137115" y="1628175"/>
            <a:ext cx="203431" cy="2492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00CC99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ot="0" vert="horz" wrap="square" lIns="62179" tIns="31090" rIns="62179" bIns="31090" upright="1">
            <a:noAutofit/>
          </a:bodyPr>
          <a:lstStyle/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1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4</a:t>
            </a:r>
            <a:endParaRPr lang="en-US" sz="10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60" name="Text Box 17"/>
          <p:cNvSpPr txBox="1">
            <a:spLocks noChangeArrowheads="1"/>
          </p:cNvSpPr>
          <p:nvPr/>
        </p:nvSpPr>
        <p:spPr bwMode="auto">
          <a:xfrm>
            <a:off x="2721923" y="1628175"/>
            <a:ext cx="203431" cy="2492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00CC99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ot="0" vert="horz" wrap="square" lIns="62179" tIns="31090" rIns="62179" bIns="31090" upright="1">
            <a:noAutofit/>
          </a:bodyPr>
          <a:lstStyle/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1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2</a:t>
            </a:r>
            <a:endParaRPr lang="en-US" sz="10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61" name="Text Box 18"/>
          <p:cNvSpPr txBox="1">
            <a:spLocks noChangeArrowheads="1"/>
          </p:cNvSpPr>
          <p:nvPr/>
        </p:nvSpPr>
        <p:spPr bwMode="auto">
          <a:xfrm>
            <a:off x="2014586" y="1628175"/>
            <a:ext cx="203431" cy="2492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00CC99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ot="0" vert="horz" wrap="square" lIns="62179" tIns="31090" rIns="62179" bIns="31090" upright="1">
            <a:noAutofit/>
          </a:bodyPr>
          <a:lstStyle/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1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1</a:t>
            </a:r>
            <a:endParaRPr lang="en-US" sz="10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62" name="Text Box 19"/>
          <p:cNvSpPr txBox="1">
            <a:spLocks noChangeArrowheads="1"/>
          </p:cNvSpPr>
          <p:nvPr/>
        </p:nvSpPr>
        <p:spPr bwMode="auto">
          <a:xfrm>
            <a:off x="6260163" y="1628175"/>
            <a:ext cx="202912" cy="2492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00CC99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ot="0" vert="horz" wrap="square" lIns="62179" tIns="31090" rIns="62179" bIns="31090" upright="1">
            <a:noAutofit/>
          </a:bodyPr>
          <a:lstStyle/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1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7</a:t>
            </a:r>
            <a:endParaRPr lang="en-US" sz="10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63" name="Text Box 20"/>
          <p:cNvSpPr txBox="1">
            <a:spLocks noChangeArrowheads="1"/>
          </p:cNvSpPr>
          <p:nvPr/>
        </p:nvSpPr>
        <p:spPr bwMode="auto">
          <a:xfrm>
            <a:off x="6968019" y="1628175"/>
            <a:ext cx="202912" cy="2492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00CC99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ot="0" vert="horz" wrap="square" lIns="62179" tIns="31090" rIns="62179" bIns="31090" upright="1">
            <a:noAutofit/>
          </a:bodyPr>
          <a:lstStyle/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1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8</a:t>
            </a:r>
            <a:endParaRPr lang="en-US" sz="10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64" name="Text Box 21"/>
          <p:cNvSpPr txBox="1">
            <a:spLocks noChangeArrowheads="1"/>
          </p:cNvSpPr>
          <p:nvPr/>
        </p:nvSpPr>
        <p:spPr bwMode="auto">
          <a:xfrm>
            <a:off x="5552826" y="1628175"/>
            <a:ext cx="203431" cy="2492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00CC99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ot="0" vert="horz" wrap="square" lIns="62179" tIns="31090" rIns="62179" bIns="31090" upright="1">
            <a:noAutofit/>
          </a:bodyPr>
          <a:lstStyle/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1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6</a:t>
            </a:r>
            <a:endParaRPr lang="en-US" sz="10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65" name="Text Box 22"/>
          <p:cNvSpPr txBox="1">
            <a:spLocks noChangeArrowheads="1"/>
          </p:cNvSpPr>
          <p:nvPr/>
        </p:nvSpPr>
        <p:spPr bwMode="auto">
          <a:xfrm>
            <a:off x="4844452" y="1628175"/>
            <a:ext cx="203431" cy="2492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00CC99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ot="0" vert="horz" wrap="square" lIns="62179" tIns="31090" rIns="62179" bIns="31090" upright="1">
            <a:noAutofit/>
          </a:bodyPr>
          <a:lstStyle/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1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5</a:t>
            </a:r>
            <a:endParaRPr lang="en-US" sz="10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pSp>
        <p:nvGrpSpPr>
          <p:cNvPr id="66" name="Group 65"/>
          <p:cNvGrpSpPr>
            <a:grpSpLocks/>
          </p:cNvGrpSpPr>
          <p:nvPr/>
        </p:nvGrpSpPr>
        <p:grpSpPr bwMode="auto">
          <a:xfrm>
            <a:off x="2043129" y="3365109"/>
            <a:ext cx="5140775" cy="988281"/>
            <a:chOff x="289" y="960"/>
            <a:chExt cx="5231" cy="914"/>
          </a:xfrm>
        </p:grpSpPr>
        <p:sp>
          <p:nvSpPr>
            <p:cNvPr id="77" name="Freeform 76"/>
            <p:cNvSpPr>
              <a:spLocks/>
            </p:cNvSpPr>
            <p:nvPr/>
          </p:nvSpPr>
          <p:spPr bwMode="auto">
            <a:xfrm>
              <a:off x="1440" y="960"/>
              <a:ext cx="2928" cy="800"/>
            </a:xfrm>
            <a:custGeom>
              <a:avLst/>
              <a:gdLst>
                <a:gd name="T0" fmla="*/ 0 w 2928"/>
                <a:gd name="T1" fmla="*/ 800 h 800"/>
                <a:gd name="T2" fmla="*/ 720 w 2928"/>
                <a:gd name="T3" fmla="*/ 320 h 800"/>
                <a:gd name="T4" fmla="*/ 1392 w 2928"/>
                <a:gd name="T5" fmla="*/ 32 h 800"/>
                <a:gd name="T6" fmla="*/ 2016 w 2928"/>
                <a:gd name="T7" fmla="*/ 128 h 800"/>
                <a:gd name="T8" fmla="*/ 2544 w 2928"/>
                <a:gd name="T9" fmla="*/ 560 h 800"/>
                <a:gd name="T10" fmla="*/ 2928 w 2928"/>
                <a:gd name="T11" fmla="*/ 800 h 8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28" h="800">
                  <a:moveTo>
                    <a:pt x="0" y="800"/>
                  </a:moveTo>
                  <a:cubicBezTo>
                    <a:pt x="244" y="624"/>
                    <a:pt x="488" y="448"/>
                    <a:pt x="720" y="320"/>
                  </a:cubicBezTo>
                  <a:cubicBezTo>
                    <a:pt x="952" y="192"/>
                    <a:pt x="1176" y="64"/>
                    <a:pt x="1392" y="32"/>
                  </a:cubicBezTo>
                  <a:cubicBezTo>
                    <a:pt x="1608" y="0"/>
                    <a:pt x="1824" y="40"/>
                    <a:pt x="2016" y="128"/>
                  </a:cubicBezTo>
                  <a:cubicBezTo>
                    <a:pt x="2208" y="216"/>
                    <a:pt x="2392" y="448"/>
                    <a:pt x="2544" y="560"/>
                  </a:cubicBezTo>
                  <a:cubicBezTo>
                    <a:pt x="2696" y="672"/>
                    <a:pt x="2812" y="736"/>
                    <a:pt x="2928" y="800"/>
                  </a:cubicBezTo>
                </a:path>
              </a:pathLst>
            </a:custGeom>
            <a:noFill/>
            <a:ln w="57150" cmpd="sng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00CC99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0" vert="horz" wrap="square" lIns="91440" tIns="45720" rIns="91440" bIns="45720" anchor="ctr" anchorCtr="0" upright="1">
              <a:noAutofit/>
            </a:bodyPr>
            <a:lstStyle/>
            <a:p>
              <a:endParaRPr lang="en-US" dirty="0"/>
            </a:p>
          </p:txBody>
        </p:sp>
        <p:sp>
          <p:nvSpPr>
            <p:cNvPr id="78" name="Freeform 77"/>
            <p:cNvSpPr>
              <a:spLocks/>
            </p:cNvSpPr>
            <p:nvPr/>
          </p:nvSpPr>
          <p:spPr bwMode="auto">
            <a:xfrm>
              <a:off x="4368" y="1762"/>
              <a:ext cx="1152" cy="112"/>
            </a:xfrm>
            <a:custGeom>
              <a:avLst/>
              <a:gdLst>
                <a:gd name="T0" fmla="*/ 0 w 1152"/>
                <a:gd name="T1" fmla="*/ 0 h 112"/>
                <a:gd name="T2" fmla="*/ 576 w 1152"/>
                <a:gd name="T3" fmla="*/ 96 h 112"/>
                <a:gd name="T4" fmla="*/ 1152 w 1152"/>
                <a:gd name="T5" fmla="*/ 96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52" h="112">
                  <a:moveTo>
                    <a:pt x="0" y="0"/>
                  </a:moveTo>
                  <a:cubicBezTo>
                    <a:pt x="192" y="40"/>
                    <a:pt x="384" y="80"/>
                    <a:pt x="576" y="96"/>
                  </a:cubicBezTo>
                  <a:cubicBezTo>
                    <a:pt x="768" y="112"/>
                    <a:pt x="960" y="104"/>
                    <a:pt x="1152" y="96"/>
                  </a:cubicBezTo>
                </a:path>
              </a:pathLst>
            </a:custGeom>
            <a:noFill/>
            <a:ln w="57150" cmpd="sng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00CC99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0" vert="horz" wrap="square" lIns="91440" tIns="45720" rIns="91440" bIns="45720" anchor="ctr" anchorCtr="0" upright="1">
              <a:noAutofit/>
            </a:bodyPr>
            <a:lstStyle/>
            <a:p>
              <a:endParaRPr lang="en-US" dirty="0"/>
            </a:p>
          </p:txBody>
        </p:sp>
        <p:sp>
          <p:nvSpPr>
            <p:cNvPr id="79" name="Freeform 78"/>
            <p:cNvSpPr>
              <a:spLocks/>
            </p:cNvSpPr>
            <p:nvPr/>
          </p:nvSpPr>
          <p:spPr bwMode="auto">
            <a:xfrm flipH="1">
              <a:off x="289" y="1756"/>
              <a:ext cx="1152" cy="112"/>
            </a:xfrm>
            <a:custGeom>
              <a:avLst/>
              <a:gdLst>
                <a:gd name="T0" fmla="*/ 0 w 1152"/>
                <a:gd name="T1" fmla="*/ 0 h 112"/>
                <a:gd name="T2" fmla="*/ 576 w 1152"/>
                <a:gd name="T3" fmla="*/ 96 h 112"/>
                <a:gd name="T4" fmla="*/ 1152 w 1152"/>
                <a:gd name="T5" fmla="*/ 96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52" h="112">
                  <a:moveTo>
                    <a:pt x="0" y="0"/>
                  </a:moveTo>
                  <a:cubicBezTo>
                    <a:pt x="192" y="40"/>
                    <a:pt x="384" y="80"/>
                    <a:pt x="576" y="96"/>
                  </a:cubicBezTo>
                  <a:cubicBezTo>
                    <a:pt x="768" y="112"/>
                    <a:pt x="960" y="104"/>
                    <a:pt x="1152" y="96"/>
                  </a:cubicBezTo>
                </a:path>
              </a:pathLst>
            </a:custGeom>
            <a:noFill/>
            <a:ln w="57150" cmpd="sng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00CC99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0" vert="horz" wrap="square" lIns="91440" tIns="45720" rIns="91440" bIns="45720" anchor="ctr" anchorCtr="0" upright="1">
              <a:noAutofit/>
            </a:bodyPr>
            <a:lstStyle/>
            <a:p>
              <a:endParaRPr lang="en-US" dirty="0"/>
            </a:p>
          </p:txBody>
        </p:sp>
      </p:grpSp>
      <p:cxnSp>
        <p:nvCxnSpPr>
          <p:cNvPr id="67" name="Line 27"/>
          <p:cNvCxnSpPr>
            <a:cxnSpLocks noChangeShapeType="1"/>
          </p:cNvCxnSpPr>
          <p:nvPr/>
        </p:nvCxnSpPr>
        <p:spPr bwMode="auto">
          <a:xfrm>
            <a:off x="2122010" y="2097344"/>
            <a:ext cx="0" cy="2242930"/>
          </a:xfrm>
          <a:prstGeom prst="line">
            <a:avLst/>
          </a:prstGeom>
          <a:noFill/>
          <a:ln w="9525">
            <a:solidFill>
              <a:srgbClr val="00000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8" name="Line 28"/>
          <p:cNvCxnSpPr>
            <a:cxnSpLocks noChangeShapeType="1"/>
          </p:cNvCxnSpPr>
          <p:nvPr/>
        </p:nvCxnSpPr>
        <p:spPr bwMode="auto">
          <a:xfrm flipH="1">
            <a:off x="4867286" y="2097344"/>
            <a:ext cx="93931" cy="1282395"/>
          </a:xfrm>
          <a:prstGeom prst="line">
            <a:avLst/>
          </a:prstGeom>
          <a:noFill/>
          <a:ln w="9525">
            <a:solidFill>
              <a:srgbClr val="00000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9" name="Line 29"/>
          <p:cNvCxnSpPr>
            <a:cxnSpLocks noChangeShapeType="1"/>
          </p:cNvCxnSpPr>
          <p:nvPr/>
        </p:nvCxnSpPr>
        <p:spPr bwMode="auto">
          <a:xfrm>
            <a:off x="2813778" y="2097344"/>
            <a:ext cx="813204" cy="1766698"/>
          </a:xfrm>
          <a:prstGeom prst="line">
            <a:avLst/>
          </a:prstGeom>
          <a:noFill/>
          <a:ln w="9525">
            <a:solidFill>
              <a:srgbClr val="00000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0" name="Line 30"/>
          <p:cNvCxnSpPr>
            <a:cxnSpLocks noChangeShapeType="1"/>
          </p:cNvCxnSpPr>
          <p:nvPr/>
        </p:nvCxnSpPr>
        <p:spPr bwMode="auto">
          <a:xfrm>
            <a:off x="3543430" y="2097344"/>
            <a:ext cx="594723" cy="1453919"/>
          </a:xfrm>
          <a:prstGeom prst="line">
            <a:avLst/>
          </a:prstGeom>
          <a:noFill/>
          <a:ln w="9525">
            <a:solidFill>
              <a:srgbClr val="00000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1" name="Line 31"/>
          <p:cNvCxnSpPr>
            <a:cxnSpLocks noChangeShapeType="1"/>
          </p:cNvCxnSpPr>
          <p:nvPr/>
        </p:nvCxnSpPr>
        <p:spPr bwMode="auto">
          <a:xfrm>
            <a:off x="4264778" y="2097344"/>
            <a:ext cx="227303" cy="1290971"/>
          </a:xfrm>
          <a:prstGeom prst="line">
            <a:avLst/>
          </a:prstGeom>
          <a:noFill/>
          <a:ln w="9525">
            <a:solidFill>
              <a:srgbClr val="00000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2" name="Line 32"/>
          <p:cNvCxnSpPr>
            <a:cxnSpLocks noChangeShapeType="1"/>
          </p:cNvCxnSpPr>
          <p:nvPr/>
        </p:nvCxnSpPr>
        <p:spPr bwMode="auto">
          <a:xfrm flipH="1">
            <a:off x="6117969" y="2097344"/>
            <a:ext cx="266224" cy="2117818"/>
          </a:xfrm>
          <a:prstGeom prst="line">
            <a:avLst/>
          </a:prstGeom>
          <a:noFill/>
          <a:ln w="9525">
            <a:solidFill>
              <a:srgbClr val="00000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3" name="Line 33"/>
          <p:cNvCxnSpPr>
            <a:cxnSpLocks noChangeShapeType="1"/>
          </p:cNvCxnSpPr>
          <p:nvPr/>
        </p:nvCxnSpPr>
        <p:spPr bwMode="auto">
          <a:xfrm>
            <a:off x="7097758" y="2097344"/>
            <a:ext cx="0" cy="2242930"/>
          </a:xfrm>
          <a:prstGeom prst="line">
            <a:avLst/>
          </a:prstGeom>
          <a:noFill/>
          <a:ln w="9525">
            <a:solidFill>
              <a:srgbClr val="00000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4" name="Line 34"/>
          <p:cNvCxnSpPr>
            <a:cxnSpLocks noChangeShapeType="1"/>
          </p:cNvCxnSpPr>
          <p:nvPr/>
        </p:nvCxnSpPr>
        <p:spPr bwMode="auto">
          <a:xfrm flipH="1">
            <a:off x="5226403" y="2097344"/>
            <a:ext cx="446302" cy="1422641"/>
          </a:xfrm>
          <a:prstGeom prst="line">
            <a:avLst/>
          </a:prstGeom>
          <a:noFill/>
          <a:ln w="9525">
            <a:solidFill>
              <a:srgbClr val="00000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75" name="Text Box 35"/>
          <p:cNvSpPr txBox="1">
            <a:spLocks noChangeArrowheads="1"/>
          </p:cNvSpPr>
          <p:nvPr/>
        </p:nvSpPr>
        <p:spPr bwMode="auto">
          <a:xfrm>
            <a:off x="2261090" y="4723176"/>
            <a:ext cx="1625369" cy="3955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00CC99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ot="0" vert="horz" wrap="square" lIns="62179" tIns="31090" rIns="62179" bIns="31090" upright="1">
            <a:noAutofit/>
          </a:bodyPr>
          <a:lstStyle/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11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Subsurface</a:t>
            </a:r>
            <a:endParaRPr lang="en-US" sz="10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11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Interface</a:t>
            </a:r>
            <a:endParaRPr lang="en-US" sz="10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76" name="Freeform 75"/>
          <p:cNvSpPr>
            <a:spLocks/>
          </p:cNvSpPr>
          <p:nvPr/>
        </p:nvSpPr>
        <p:spPr bwMode="auto">
          <a:xfrm>
            <a:off x="1856305" y="4397785"/>
            <a:ext cx="508058" cy="552408"/>
          </a:xfrm>
          <a:custGeom>
            <a:avLst/>
            <a:gdLst>
              <a:gd name="T0" fmla="*/ 470 w 470"/>
              <a:gd name="T1" fmla="*/ 0 h 511"/>
              <a:gd name="T2" fmla="*/ 22 w 470"/>
              <a:gd name="T3" fmla="*/ 434 h 511"/>
              <a:gd name="T4" fmla="*/ 340 w 470"/>
              <a:gd name="T5" fmla="*/ 463 h 5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70" h="511">
                <a:moveTo>
                  <a:pt x="470" y="0"/>
                </a:moveTo>
                <a:cubicBezTo>
                  <a:pt x="257" y="178"/>
                  <a:pt x="44" y="357"/>
                  <a:pt x="22" y="434"/>
                </a:cubicBezTo>
                <a:cubicBezTo>
                  <a:pt x="0" y="511"/>
                  <a:pt x="170" y="487"/>
                  <a:pt x="340" y="463"/>
                </a:cubicBezTo>
              </a:path>
            </a:pathLst>
          </a:custGeom>
          <a:noFill/>
          <a:ln w="38100" cmpd="sng">
            <a:solidFill>
              <a:srgbClr val="000000"/>
            </a:solidFill>
            <a:round/>
            <a:headEnd type="triangl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CC99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rot="0" vert="horz" wrap="square" lIns="91440" tIns="45720" rIns="91440" bIns="45720" anchor="ctr" anchorCtr="0" upright="1">
            <a:noAutofit/>
          </a:bodyPr>
          <a:lstStyle/>
          <a:p>
            <a:endParaRPr lang="en-US" dirty="0"/>
          </a:p>
        </p:txBody>
      </p:sp>
      <p:sp>
        <p:nvSpPr>
          <p:cNvPr id="6" name="Rectangle 45"/>
          <p:cNvSpPr>
            <a:spLocks noChangeArrowheads="1"/>
          </p:cNvSpPr>
          <p:nvPr/>
        </p:nvSpPr>
        <p:spPr bwMode="auto">
          <a:xfrm>
            <a:off x="171450" y="40449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grpSp>
        <p:nvGrpSpPr>
          <p:cNvPr id="71690" name="Group 71689"/>
          <p:cNvGrpSpPr/>
          <p:nvPr/>
        </p:nvGrpSpPr>
        <p:grpSpPr>
          <a:xfrm>
            <a:off x="2795208" y="2084414"/>
            <a:ext cx="242679" cy="1949092"/>
            <a:chOff x="1035477" y="1931847"/>
            <a:chExt cx="144379" cy="2341704"/>
          </a:xfrm>
        </p:grpSpPr>
        <p:cxnSp>
          <p:nvCxnSpPr>
            <p:cNvPr id="89" name="Straight Connector 88"/>
            <p:cNvCxnSpPr/>
            <p:nvPr/>
          </p:nvCxnSpPr>
          <p:spPr bwMode="auto">
            <a:xfrm>
              <a:off x="1059219" y="1931847"/>
              <a:ext cx="0" cy="2300441"/>
            </a:xfrm>
            <a:prstGeom prst="line">
              <a:avLst/>
            </a:prstGeom>
            <a:solidFill>
              <a:schemeClr val="accent1"/>
            </a:solidFill>
            <a:ln w="571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71688" name="Isosceles Triangle 71687"/>
            <p:cNvSpPr/>
            <p:nvPr/>
          </p:nvSpPr>
          <p:spPr bwMode="auto">
            <a:xfrm rot="5400000">
              <a:off x="1023927" y="4117621"/>
              <a:ext cx="167480" cy="144379"/>
            </a:xfrm>
            <a:prstGeom prst="triangle">
              <a:avLst/>
            </a:prstGeom>
            <a:solidFill>
              <a:schemeClr val="tx1"/>
            </a:solidFill>
            <a:ln w="571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</p:grpSp>
      <p:grpSp>
        <p:nvGrpSpPr>
          <p:cNvPr id="80" name="Group 79"/>
          <p:cNvGrpSpPr/>
          <p:nvPr/>
        </p:nvGrpSpPr>
        <p:grpSpPr>
          <a:xfrm>
            <a:off x="2105294" y="2063422"/>
            <a:ext cx="144379" cy="2341704"/>
            <a:chOff x="1035477" y="1931847"/>
            <a:chExt cx="144379" cy="2341704"/>
          </a:xfrm>
        </p:grpSpPr>
        <p:cxnSp>
          <p:nvCxnSpPr>
            <p:cNvPr id="81" name="Straight Connector 80"/>
            <p:cNvCxnSpPr/>
            <p:nvPr/>
          </p:nvCxnSpPr>
          <p:spPr bwMode="auto">
            <a:xfrm>
              <a:off x="1059219" y="1931847"/>
              <a:ext cx="0" cy="2300441"/>
            </a:xfrm>
            <a:prstGeom prst="line">
              <a:avLst/>
            </a:prstGeom>
            <a:solidFill>
              <a:schemeClr val="accent1"/>
            </a:solidFill>
            <a:ln w="571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82" name="Isosceles Triangle 81"/>
            <p:cNvSpPr/>
            <p:nvPr/>
          </p:nvSpPr>
          <p:spPr bwMode="auto">
            <a:xfrm rot="5400000">
              <a:off x="1023927" y="4117621"/>
              <a:ext cx="167480" cy="144379"/>
            </a:xfrm>
            <a:prstGeom prst="triangle">
              <a:avLst/>
            </a:prstGeom>
            <a:solidFill>
              <a:schemeClr val="tx1"/>
            </a:solidFill>
            <a:ln w="571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</p:grpSp>
      <p:sp>
        <p:nvSpPr>
          <p:cNvPr id="3" name="Freeform 2"/>
          <p:cNvSpPr/>
          <p:nvPr/>
        </p:nvSpPr>
        <p:spPr bwMode="auto">
          <a:xfrm>
            <a:off x="1729047" y="3811385"/>
            <a:ext cx="1396538" cy="565266"/>
          </a:xfrm>
          <a:custGeom>
            <a:avLst/>
            <a:gdLst>
              <a:gd name="connsiteX0" fmla="*/ 0 w 1396538"/>
              <a:gd name="connsiteY0" fmla="*/ 565266 h 565266"/>
              <a:gd name="connsiteX1" fmla="*/ 423949 w 1396538"/>
              <a:gd name="connsiteY1" fmla="*/ 527859 h 565266"/>
              <a:gd name="connsiteX2" fmla="*/ 702426 w 1396538"/>
              <a:gd name="connsiteY2" fmla="*/ 461357 h 565266"/>
              <a:gd name="connsiteX3" fmla="*/ 1022466 w 1396538"/>
              <a:gd name="connsiteY3" fmla="*/ 216131 h 565266"/>
              <a:gd name="connsiteX4" fmla="*/ 1396538 w 1396538"/>
              <a:gd name="connsiteY4" fmla="*/ 0 h 5652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96538" h="565266">
                <a:moveTo>
                  <a:pt x="0" y="565266"/>
                </a:moveTo>
                <a:cubicBezTo>
                  <a:pt x="153439" y="555221"/>
                  <a:pt x="306878" y="545177"/>
                  <a:pt x="423949" y="527859"/>
                </a:cubicBezTo>
                <a:cubicBezTo>
                  <a:pt x="541020" y="510541"/>
                  <a:pt x="602673" y="513312"/>
                  <a:pt x="702426" y="461357"/>
                </a:cubicBezTo>
                <a:cubicBezTo>
                  <a:pt x="802179" y="409402"/>
                  <a:pt x="906781" y="293024"/>
                  <a:pt x="1022466" y="216131"/>
                </a:cubicBezTo>
                <a:cubicBezTo>
                  <a:pt x="1138151" y="139238"/>
                  <a:pt x="1267344" y="69619"/>
                  <a:pt x="1396538" y="0"/>
                </a:cubicBezTo>
              </a:path>
            </a:pathLst>
          </a:custGeom>
          <a:noFill/>
          <a:ln w="38100" cap="flat" cmpd="sng" algn="ctr">
            <a:solidFill>
              <a:srgbClr val="FF00FF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6601417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 bwMode="auto">
          <a:xfrm>
            <a:off x="0" y="855663"/>
            <a:ext cx="9144000" cy="5603875"/>
          </a:xfrm>
          <a:prstGeom prst="rect">
            <a:avLst/>
          </a:prstGeom>
          <a:solidFill>
            <a:schemeClr val="accent2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2150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Exercise</a:t>
            </a:r>
            <a:endParaRPr lang="en-US" altLang="en-US" dirty="0" smtClean="0"/>
          </a:p>
        </p:txBody>
      </p:sp>
      <p:sp>
        <p:nvSpPr>
          <p:cNvPr id="21508" name="WordArt 2"/>
          <p:cNvSpPr>
            <a:spLocks noChangeArrowheads="1" noChangeShapeType="1" noTextEdit="1"/>
          </p:cNvSpPr>
          <p:nvPr/>
        </p:nvSpPr>
        <p:spPr bwMode="auto">
          <a:xfrm>
            <a:off x="1441450" y="2427288"/>
            <a:ext cx="6888163" cy="211931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4400" b="1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 Black"/>
              </a:rPr>
              <a:t>Questions?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26335</TotalTime>
  <Words>232</Words>
  <Application>Microsoft Macintosh PowerPoint</Application>
  <PresentationFormat>On-screen Show (4:3)</PresentationFormat>
  <Paragraphs>46</Paragraphs>
  <Slides>5</Slides>
  <Notes>5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Default Design</vt:lpstr>
      <vt:lpstr>Exercise</vt:lpstr>
      <vt:lpstr>Shot 1</vt:lpstr>
      <vt:lpstr>Shot 2</vt:lpstr>
      <vt:lpstr>Position of the Reflection</vt:lpstr>
      <vt:lpstr>Exercise</vt:lpstr>
    </vt:vector>
  </TitlesOfParts>
  <Company>Mobil Corporation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 Slide Title</dc:title>
  <dc:creator>fwschro</dc:creator>
  <cp:lastModifiedBy>Danielle Sumy</cp:lastModifiedBy>
  <cp:revision>291</cp:revision>
  <cp:lastPrinted>2015-01-27T13:39:19Z</cp:lastPrinted>
  <dcterms:created xsi:type="dcterms:W3CDTF">2001-11-20T13:29:42Z</dcterms:created>
  <dcterms:modified xsi:type="dcterms:W3CDTF">2015-11-11T20:19:17Z</dcterms:modified>
</cp:coreProperties>
</file>