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51" r:id="rId2"/>
    <p:sldId id="363" r:id="rId3"/>
    <p:sldId id="364" r:id="rId4"/>
    <p:sldId id="365" r:id="rId5"/>
    <p:sldId id="366" r:id="rId6"/>
    <p:sldId id="367" r:id="rId7"/>
    <p:sldId id="368" r:id="rId8"/>
    <p:sldId id="369" r:id="rId9"/>
    <p:sldId id="375" r:id="rId10"/>
    <p:sldId id="370" r:id="rId11"/>
    <p:sldId id="371" r:id="rId12"/>
    <p:sldId id="372" r:id="rId13"/>
    <p:sldId id="376" r:id="rId14"/>
    <p:sldId id="362" r:id="rId15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8000"/>
    <a:srgbClr val="FFFF00"/>
    <a:srgbClr val="FF00FF"/>
    <a:srgbClr val="FCE0AE"/>
    <a:srgbClr val="FF4747"/>
    <a:srgbClr val="006600"/>
    <a:srgbClr val="00B050"/>
    <a:srgbClr val="FFFF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806" autoAdjust="0"/>
  </p:normalViewPr>
  <p:slideViewPr>
    <p:cSldViewPr snapToGrid="0">
      <p:cViewPr varScale="1">
        <p:scale>
          <a:sx n="62" d="100"/>
          <a:sy n="62" d="100"/>
        </p:scale>
        <p:origin x="-1952" y="-96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15.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is how I would position the synthetic trace on the actual seismic </a:t>
            </a:r>
            <a:r>
              <a:rPr lang="en-US" dirty="0" smtClean="0"/>
              <a:t>line.</a:t>
            </a:r>
            <a:r>
              <a:rPr lang="en-US" baseline="0" dirty="0" smtClean="0"/>
              <a:t> </a:t>
            </a:r>
            <a:r>
              <a:rPr lang="en-US" dirty="0" smtClean="0"/>
              <a:t>Notice </a:t>
            </a:r>
            <a:r>
              <a:rPr lang="en-US" dirty="0" smtClean="0"/>
              <a:t>the 0.75 second mark on the synthetic is shifted down just a few milliseconds relative to the seismic line.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358375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 </a:t>
            </a:r>
            <a:r>
              <a:rPr lang="en-US" dirty="0" smtClean="0"/>
              <a:t>I know which -/+ zero crossing to map for the TOL.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82007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seismic data on the previous slide was from inside the red </a:t>
            </a:r>
            <a:r>
              <a:rPr lang="en-US" dirty="0" smtClean="0"/>
              <a:t>box.</a:t>
            </a:r>
            <a:r>
              <a:rPr lang="en-US" baseline="0" dirty="0" smtClean="0"/>
              <a:t> </a:t>
            </a:r>
            <a:r>
              <a:rPr lang="en-US" dirty="0" smtClean="0"/>
              <a:t>Now </a:t>
            </a:r>
            <a:r>
              <a:rPr lang="en-US" dirty="0" smtClean="0"/>
              <a:t>I can map the TOL on the entire line.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194905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</a:t>
            </a:r>
            <a:r>
              <a:rPr lang="en-US" dirty="0" smtClean="0"/>
              <a:t>is a change in the amplitude characteristics</a:t>
            </a:r>
            <a:r>
              <a:rPr lang="en-US" baseline="0" dirty="0" smtClean="0"/>
              <a:t> around the TOL from north to </a:t>
            </a:r>
            <a:r>
              <a:rPr lang="en-US" baseline="0" dirty="0" smtClean="0"/>
              <a:t>south. There </a:t>
            </a:r>
            <a:r>
              <a:rPr lang="en-US" baseline="0" dirty="0" smtClean="0"/>
              <a:t>is a relative strong peak that the TOL sits on to the north and </a:t>
            </a:r>
            <a:r>
              <a:rPr lang="en-US" baseline="0" dirty="0" smtClean="0"/>
              <a:t>west. </a:t>
            </a:r>
            <a:r>
              <a:rPr lang="en-US" dirty="0" smtClean="0"/>
              <a:t>The </a:t>
            </a:r>
            <a:r>
              <a:rPr lang="en-US" dirty="0" smtClean="0"/>
              <a:t>amplitude is much lower towards the south and </a:t>
            </a:r>
            <a:r>
              <a:rPr lang="en-US" dirty="0" smtClean="0"/>
              <a:t>east.</a:t>
            </a:r>
            <a:r>
              <a:rPr lang="en-US" baseline="0" dirty="0" smtClean="0"/>
              <a:t> </a:t>
            </a:r>
            <a:r>
              <a:rPr lang="en-US" dirty="0" smtClean="0"/>
              <a:t>Why </a:t>
            </a:r>
            <a:r>
              <a:rPr lang="en-US" dirty="0" smtClean="0"/>
              <a:t>is this?</a:t>
            </a:r>
          </a:p>
          <a:p>
            <a:endParaRPr lang="en-US" dirty="0" smtClean="0"/>
          </a:p>
          <a:p>
            <a:r>
              <a:rPr lang="en-US" dirty="0" smtClean="0"/>
              <a:t>At the well, the </a:t>
            </a:r>
            <a:r>
              <a:rPr lang="en-US" dirty="0" err="1" smtClean="0"/>
              <a:t>Gunard</a:t>
            </a:r>
            <a:r>
              <a:rPr lang="en-US" dirty="0" smtClean="0"/>
              <a:t> </a:t>
            </a:r>
            <a:r>
              <a:rPr lang="en-US" dirty="0" err="1" smtClean="0"/>
              <a:t>Fm</a:t>
            </a:r>
            <a:r>
              <a:rPr lang="en-US" dirty="0" smtClean="0"/>
              <a:t> </a:t>
            </a:r>
            <a:r>
              <a:rPr lang="en-US" dirty="0" smtClean="0"/>
              <a:t>is only 20 m thick. </a:t>
            </a:r>
            <a:r>
              <a:rPr lang="en-US" dirty="0" smtClean="0"/>
              <a:t>The </a:t>
            </a:r>
            <a:r>
              <a:rPr lang="en-US" dirty="0" smtClean="0"/>
              <a:t>seismic </a:t>
            </a:r>
            <a:r>
              <a:rPr lang="en-US" baseline="0" dirty="0" smtClean="0"/>
              <a:t>at the TOL level </a:t>
            </a:r>
            <a:r>
              <a:rPr lang="en-US" dirty="0" smtClean="0"/>
              <a:t>gives a good response to the change from deep water shales to offshore</a:t>
            </a:r>
            <a:r>
              <a:rPr lang="en-US" baseline="0" dirty="0" smtClean="0"/>
              <a:t> shales to </a:t>
            </a:r>
            <a:r>
              <a:rPr lang="en-US" baseline="0" dirty="0" err="1" smtClean="0"/>
              <a:t>nearshore</a:t>
            </a:r>
            <a:r>
              <a:rPr lang="en-US" baseline="0" dirty="0" smtClean="0"/>
              <a:t> </a:t>
            </a:r>
            <a:r>
              <a:rPr lang="en-US" baseline="0" dirty="0" smtClean="0"/>
              <a:t>sands. To </a:t>
            </a:r>
            <a:r>
              <a:rPr lang="en-US" baseline="0" dirty="0" smtClean="0"/>
              <a:t>the south and east, </a:t>
            </a:r>
            <a:r>
              <a:rPr lang="en-US" dirty="0" smtClean="0"/>
              <a:t>the </a:t>
            </a:r>
            <a:r>
              <a:rPr lang="en-US" dirty="0" err="1" smtClean="0"/>
              <a:t>Gunard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Fm</a:t>
            </a:r>
            <a:r>
              <a:rPr lang="en-US" baseline="0" dirty="0" smtClean="0"/>
              <a:t> thickens such that the seismic at the TOL level senses only </a:t>
            </a:r>
            <a:r>
              <a:rPr lang="en-US" dirty="0" smtClean="0"/>
              <a:t>deep water shales on offshore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shales</a:t>
            </a:r>
            <a:r>
              <a:rPr lang="en-US" baseline="0" dirty="0" smtClean="0"/>
              <a:t>. The </a:t>
            </a:r>
            <a:r>
              <a:rPr lang="en-US" baseline="0" dirty="0" smtClean="0"/>
              <a:t>sands are not as clean and </a:t>
            </a:r>
            <a:r>
              <a:rPr lang="en-US" baseline="0" dirty="0" smtClean="0"/>
              <a:t>deeper. Hence, </a:t>
            </a:r>
            <a:r>
              <a:rPr lang="en-US" baseline="0" dirty="0" smtClean="0"/>
              <a:t>the impedance contrast </a:t>
            </a:r>
            <a:r>
              <a:rPr lang="en-US" baseline="0" dirty="0" err="1" smtClean="0"/>
              <a:t>decrases</a:t>
            </a:r>
            <a:r>
              <a:rPr lang="en-US" baseline="0" dirty="0" smtClean="0"/>
              <a:t> and the seismic amplitudes weaken.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91757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A7AA2EF5-DD6B-4E35-99E4-E1F314AF8E2A}" type="slidenum">
              <a:rPr lang="en-US" altLang="en-US" sz="1200"/>
              <a:pPr algn="r"/>
              <a:t>2</a:t>
            </a:fld>
            <a:endParaRPr lang="en-US" altLang="en-US" sz="120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synthetic (modeled)</a:t>
            </a:r>
            <a:r>
              <a:rPr lang="en-US" baseline="0" dirty="0" smtClean="0"/>
              <a:t> seismic trace with </a:t>
            </a:r>
            <a:r>
              <a:rPr lang="en-US" baseline="0" dirty="0" smtClean="0"/>
              <a:t>which </a:t>
            </a:r>
            <a:r>
              <a:rPr lang="en-US" baseline="0" dirty="0" smtClean="0"/>
              <a:t>I would mark/map the four </a:t>
            </a:r>
            <a:r>
              <a:rPr lang="en-US" baseline="0" dirty="0" smtClean="0"/>
              <a:t>(4) formation </a:t>
            </a:r>
            <a:r>
              <a:rPr lang="en-US" baseline="0" dirty="0" smtClean="0"/>
              <a:t>tops.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6165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synthetic as I tie it – 32 ms shift </a:t>
            </a:r>
            <a:r>
              <a:rPr lang="en-US" dirty="0" smtClean="0"/>
              <a:t>up.</a:t>
            </a:r>
            <a:r>
              <a:rPr lang="en-US" baseline="0" dirty="0" smtClean="0"/>
              <a:t> </a:t>
            </a:r>
            <a:r>
              <a:rPr lang="en-US" altLang="en-US" dirty="0" smtClean="0"/>
              <a:t>Move </a:t>
            </a:r>
            <a:r>
              <a:rPr lang="en-US" altLang="en-US" dirty="0" smtClean="0"/>
              <a:t>quickly to the next slide which zooms in.</a:t>
            </a:r>
          </a:p>
        </p:txBody>
      </p:sp>
    </p:spTree>
    <p:extLst>
      <p:ext uri="{BB962C8B-B14F-4D97-AF65-F5344CB8AC3E}">
        <p14:creationId xmlns:p14="http://schemas.microsoft.com/office/powerpoint/2010/main" val="1779004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</a:t>
            </a:r>
            <a:r>
              <a:rPr lang="en-US" baseline="0" dirty="0" smtClean="0"/>
              <a:t> z</a:t>
            </a:r>
            <a:r>
              <a:rPr lang="en-US" dirty="0" smtClean="0"/>
              <a:t>oomed </a:t>
            </a:r>
            <a:r>
              <a:rPr lang="en-US" dirty="0" smtClean="0"/>
              <a:t>in portion of the seismic with the synthetic trace (red)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altLang="en-US" dirty="0" smtClean="0"/>
              <a:t>Using </a:t>
            </a:r>
            <a:r>
              <a:rPr lang="en-US" altLang="en-US" dirty="0" smtClean="0"/>
              <a:t>the part of the waveform shown on </a:t>
            </a:r>
            <a:r>
              <a:rPr lang="en-US" altLang="en-US" dirty="0" smtClean="0"/>
              <a:t>Slide </a:t>
            </a:r>
            <a:r>
              <a:rPr lang="en-US" altLang="en-US" dirty="0" smtClean="0"/>
              <a:t>2 (particular zero crossings), I have started to map the formation tops.</a:t>
            </a:r>
          </a:p>
        </p:txBody>
      </p:sp>
    </p:spTree>
    <p:extLst>
      <p:ext uri="{BB962C8B-B14F-4D97-AF65-F5344CB8AC3E}">
        <p14:creationId xmlns:p14="http://schemas.microsoft.com/office/powerpoint/2010/main" val="1652126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/>
              <a:t>relook at the full 2D line with my mapped </a:t>
            </a:r>
            <a:r>
              <a:rPr lang="en-US" dirty="0" smtClean="0"/>
              <a:t>horizons.</a:t>
            </a:r>
            <a:r>
              <a:rPr lang="en-US" baseline="0" dirty="0" smtClean="0"/>
              <a:t> </a:t>
            </a:r>
            <a:r>
              <a:rPr lang="en-US" altLang="en-US" dirty="0" smtClean="0"/>
              <a:t>I </a:t>
            </a:r>
            <a:r>
              <a:rPr lang="en-US" altLang="en-US" dirty="0" smtClean="0"/>
              <a:t>darkened the seismic (changed the gain) so the color-coded horizons stand out more.</a:t>
            </a:r>
          </a:p>
        </p:txBody>
      </p:sp>
    </p:spTree>
    <p:extLst>
      <p:ext uri="{BB962C8B-B14F-4D97-AF65-F5344CB8AC3E}">
        <p14:creationId xmlns:p14="http://schemas.microsoft.com/office/powerpoint/2010/main" val="118550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</a:t>
            </a:r>
            <a:r>
              <a:rPr lang="en-US" dirty="0" smtClean="0"/>
              <a:t>look at the well-seismic tie for the Discovery well at </a:t>
            </a:r>
            <a:r>
              <a:rPr lang="en-US" dirty="0" err="1" smtClean="0"/>
              <a:t>Barracouta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shows where the first well was drilled – it was on a 2D seismic line available at that </a:t>
            </a:r>
            <a:r>
              <a:rPr lang="en-US" dirty="0" smtClean="0"/>
              <a:t>time.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magenta line shows where the line we will compare to is located. </a:t>
            </a:r>
            <a:r>
              <a:rPr lang="en-US" dirty="0" smtClean="0"/>
              <a:t>This </a:t>
            </a:r>
            <a:r>
              <a:rPr lang="en-US" dirty="0" smtClean="0"/>
              <a:t>is seismic from 2000 – not</a:t>
            </a:r>
            <a:r>
              <a:rPr lang="en-US" baseline="0" dirty="0" smtClean="0"/>
              <a:t> the time of discovery.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66975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 smtClean="0"/>
              <a:t>reviewed this display at the end of </a:t>
            </a:r>
            <a:r>
              <a:rPr lang="en-US" dirty="0" smtClean="0"/>
              <a:t>Lecture </a:t>
            </a:r>
            <a:r>
              <a:rPr lang="en-US" dirty="0" smtClean="0"/>
              <a:t>15, what each track </a:t>
            </a:r>
            <a:r>
              <a:rPr lang="en-US" dirty="0" smtClean="0"/>
              <a:t>shows.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depth of the TOL is marked by the dashed red </a:t>
            </a:r>
            <a:r>
              <a:rPr lang="en-US" dirty="0" smtClean="0"/>
              <a:t>line.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is only a small negative RC at the </a:t>
            </a:r>
            <a:r>
              <a:rPr lang="en-US" dirty="0" err="1" smtClean="0"/>
              <a:t>unconformity.If</a:t>
            </a:r>
            <a:r>
              <a:rPr lang="en-US" dirty="0" smtClean="0"/>
              <a:t> </a:t>
            </a:r>
            <a:r>
              <a:rPr lang="en-US" dirty="0" smtClean="0"/>
              <a:t>this was the only RC, it would result in a very small amplitude peak (flip on the wavelet shown in the last track on the </a:t>
            </a:r>
            <a:r>
              <a:rPr lang="en-US" dirty="0" smtClean="0"/>
              <a:t>right).</a:t>
            </a:r>
            <a:r>
              <a:rPr lang="en-US" baseline="0" dirty="0" smtClean="0"/>
              <a:t> </a:t>
            </a:r>
            <a:r>
              <a:rPr lang="en-US" dirty="0" smtClean="0"/>
              <a:t>Due </a:t>
            </a:r>
            <a:r>
              <a:rPr lang="en-US" dirty="0" smtClean="0"/>
              <a:t>to interference effects of several small RCs, the TOL coincides with a -/+ zero crossing in this </a:t>
            </a:r>
            <a:r>
              <a:rPr lang="en-US" dirty="0" smtClean="0"/>
              <a:t>vicinity.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next slide zooms in on the TOL.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41086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same display as on the previous slide, but several tracks were clipped and the vertical scale was </a:t>
            </a:r>
            <a:r>
              <a:rPr lang="en-US" dirty="0" smtClean="0"/>
              <a:t>expanded.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the small negative RC at the TOL (red dashed line)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I </a:t>
            </a:r>
            <a:r>
              <a:rPr lang="en-US" dirty="0" smtClean="0"/>
              <a:t>would map the TOL at the negative-to-positive zero crossing (green line on the real</a:t>
            </a:r>
            <a:r>
              <a:rPr lang="en-US" baseline="0" dirty="0" smtClean="0"/>
              <a:t> seismic data).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68274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Zooming </a:t>
            </a:r>
            <a:r>
              <a:rPr lang="en-US" dirty="0" smtClean="0"/>
              <a:t>in even more, we can use the Gamma</a:t>
            </a:r>
            <a:r>
              <a:rPr lang="en-US" baseline="0" dirty="0" smtClean="0"/>
              <a:t> Ray (GR) log to learn </a:t>
            </a:r>
            <a:r>
              <a:rPr lang="en-US" baseline="0" dirty="0" smtClean="0"/>
              <a:t>more. The </a:t>
            </a:r>
            <a:r>
              <a:rPr lang="en-US" baseline="0" dirty="0" smtClean="0"/>
              <a:t>TOL separates the Latrobe Group below from the </a:t>
            </a:r>
            <a:r>
              <a:rPr lang="en-US" baseline="0" dirty="0" err="1" smtClean="0"/>
              <a:t>Seaspray</a:t>
            </a:r>
            <a:r>
              <a:rPr lang="en-US" baseline="0" dirty="0" smtClean="0"/>
              <a:t> Group </a:t>
            </a:r>
            <a:r>
              <a:rPr lang="en-US" baseline="0" dirty="0" smtClean="0"/>
              <a:t>above. We </a:t>
            </a:r>
            <a:r>
              <a:rPr lang="en-US" baseline="0" dirty="0" smtClean="0"/>
              <a:t>want our TOL seismic horizon to map this unconformity. </a:t>
            </a:r>
            <a:r>
              <a:rPr lang="en-US" baseline="0" dirty="0" smtClean="0"/>
              <a:t>As </a:t>
            </a:r>
            <a:r>
              <a:rPr lang="en-US" baseline="0" dirty="0" smtClean="0"/>
              <a:t>discussed on the previous slide, in the vicinity of the well it would be on the -/+ zero crossing.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Look at the GR log</a:t>
            </a:r>
            <a:r>
              <a:rPr lang="en-US" baseline="0" dirty="0" smtClean="0"/>
              <a:t>. </a:t>
            </a:r>
            <a:r>
              <a:rPr lang="en-US" baseline="0" dirty="0" smtClean="0"/>
              <a:t>The top of the sand (coarse </a:t>
            </a:r>
            <a:r>
              <a:rPr lang="en-US" baseline="0" dirty="0" err="1" smtClean="0"/>
              <a:t>clastics</a:t>
            </a:r>
            <a:r>
              <a:rPr lang="en-US" baseline="0" dirty="0" smtClean="0"/>
              <a:t>) is 20 meters below the </a:t>
            </a:r>
            <a:r>
              <a:rPr lang="en-US" baseline="0" dirty="0" smtClean="0"/>
              <a:t>TOL. At </a:t>
            </a:r>
            <a:r>
              <a:rPr lang="en-US" baseline="0" dirty="0" smtClean="0"/>
              <a:t>the top of the Latrobe group, we have nearshore sands (Kingfish FM) that is capped by 20 m of offshore shale (</a:t>
            </a:r>
            <a:r>
              <a:rPr lang="en-US" baseline="0" dirty="0" err="1" smtClean="0"/>
              <a:t>Gunard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Fm</a:t>
            </a:r>
            <a:r>
              <a:rPr lang="en-US" baseline="0" dirty="0" smtClean="0"/>
              <a:t>)</a:t>
            </a:r>
            <a:r>
              <a:rPr lang="en-US" baseline="0" dirty="0" smtClean="0"/>
              <a:t>. These </a:t>
            </a:r>
            <a:r>
              <a:rPr lang="en-US" baseline="0" dirty="0" smtClean="0"/>
              <a:t>are details we could never know without the well </a:t>
            </a:r>
            <a:r>
              <a:rPr lang="en-US" baseline="0" dirty="0" smtClean="0"/>
              <a:t>data. These </a:t>
            </a:r>
            <a:r>
              <a:rPr lang="en-US" baseline="0" dirty="0" smtClean="0"/>
              <a:t>details are important for mapping this discovery.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At the next level of detail mapping, we would carry two </a:t>
            </a:r>
            <a:r>
              <a:rPr lang="en-US" baseline="0" dirty="0" smtClean="0"/>
              <a:t>(2) seismic </a:t>
            </a:r>
            <a:r>
              <a:rPr lang="en-US" baseline="0" dirty="0" smtClean="0"/>
              <a:t>horizons:</a:t>
            </a:r>
          </a:p>
          <a:p>
            <a:r>
              <a:rPr lang="en-US" baseline="0" dirty="0" smtClean="0"/>
              <a:t>   - the TOL at the -/+ zero crossing, and</a:t>
            </a:r>
          </a:p>
          <a:p>
            <a:r>
              <a:rPr lang="en-US" baseline="0" dirty="0" smtClean="0"/>
              <a:t>   - </a:t>
            </a:r>
            <a:r>
              <a:rPr lang="en-US" baseline="0" dirty="0" smtClean="0"/>
              <a:t>the </a:t>
            </a:r>
            <a:r>
              <a:rPr lang="en-US" baseline="0" dirty="0" smtClean="0"/>
              <a:t>TCC (top of course </a:t>
            </a:r>
            <a:r>
              <a:rPr lang="en-US" baseline="0" dirty="0" err="1" smtClean="0"/>
              <a:t>clastics</a:t>
            </a:r>
            <a:r>
              <a:rPr lang="en-US" baseline="0" dirty="0" smtClean="0"/>
              <a:t>) at the peak.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4020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Exercise: </a:t>
            </a:r>
            <a:r>
              <a:rPr lang="en-US" altLang="en-US" dirty="0" smtClean="0"/>
              <a:t>Well-Seismic Tie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1426" y="1899584"/>
            <a:ext cx="40456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Well-Seismic Tie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51426" y="4589064"/>
            <a:ext cx="569334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Tie </a:t>
            </a:r>
            <a:r>
              <a:rPr lang="en-US" altLang="en-US" sz="2000" dirty="0" smtClean="0">
                <a:latin typeface="Verdana" panose="020B0604030504040204" pitchFamily="34" charset="0"/>
              </a:rPr>
              <a:t>four (4) </a:t>
            </a:r>
            <a:r>
              <a:rPr lang="en-US" altLang="en-US" sz="2000" dirty="0">
                <a:latin typeface="Verdana" panose="020B0604030504040204" pitchFamily="34" charset="0"/>
              </a:rPr>
              <a:t>horizon tops picked on well logs to the wiggles on a 2D seismic line. 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964" y="1285476"/>
            <a:ext cx="1962150" cy="3619500"/>
          </a:xfrm>
          <a:prstGeom prst="rect">
            <a:avLst/>
          </a:prstGeom>
        </p:spPr>
      </p:pic>
      <p:sp>
        <p:nvSpPr>
          <p:cNvPr id="10" name="Line 46"/>
          <p:cNvSpPr>
            <a:spLocks noChangeShapeType="1"/>
          </p:cNvSpPr>
          <p:nvPr/>
        </p:nvSpPr>
        <p:spPr bwMode="auto">
          <a:xfrm flipH="1">
            <a:off x="7149740" y="4206240"/>
            <a:ext cx="579988" cy="321864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 Box 42"/>
          <p:cNvSpPr txBox="1">
            <a:spLocks noChangeArrowheads="1"/>
          </p:cNvSpPr>
          <p:nvPr/>
        </p:nvSpPr>
        <p:spPr bwMode="auto">
          <a:xfrm>
            <a:off x="7711489" y="3951288"/>
            <a:ext cx="1257074" cy="469359"/>
          </a:xfrm>
          <a:prstGeom prst="rect">
            <a:avLst/>
          </a:prstGeom>
          <a:solidFill>
            <a:schemeClr val="bg1"/>
          </a:solidFill>
          <a:ln w="38100">
            <a:solidFill>
              <a:srgbClr val="0066FF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400" b="1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 of Buda</a:t>
            </a:r>
          </a:p>
          <a:p>
            <a:pPr algn="ctr" eaLnBrk="1" hangingPunct="1"/>
            <a:r>
              <a:rPr lang="en-US" altLang="en-US" sz="1050" b="1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-/+ zero crossing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44"/>
          <p:cNvSpPr>
            <a:spLocks noChangeArrowheads="1"/>
          </p:cNvSpPr>
          <p:nvPr/>
        </p:nvSpPr>
        <p:spPr bwMode="auto">
          <a:xfrm>
            <a:off x="3900488" y="1462088"/>
            <a:ext cx="868362" cy="4954587"/>
          </a:xfrm>
          <a:prstGeom prst="rect">
            <a:avLst/>
          </a:prstGeom>
          <a:solidFill>
            <a:srgbClr val="FEFA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smtClean="0"/>
              <a:t>Tie to Seismic Line A</a:t>
            </a:r>
          </a:p>
        </p:txBody>
      </p:sp>
      <p:pic>
        <p:nvPicPr>
          <p:cNvPr id="7173" name="Picture 1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1" t="38556" r="121" b="8434"/>
          <a:stretch>
            <a:fillRect/>
          </a:stretch>
        </p:blipFill>
        <p:spPr bwMode="auto">
          <a:xfrm>
            <a:off x="4422775" y="1450975"/>
            <a:ext cx="2479675" cy="49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" t="38557" r="45547" b="8490"/>
          <a:stretch>
            <a:fillRect/>
          </a:stretch>
        </p:blipFill>
        <p:spPr bwMode="auto">
          <a:xfrm>
            <a:off x="1062038" y="1450975"/>
            <a:ext cx="296545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5" name="Group 26"/>
          <p:cNvGrpSpPr>
            <a:grpSpLocks/>
          </p:cNvGrpSpPr>
          <p:nvPr/>
        </p:nvGrpSpPr>
        <p:grpSpPr bwMode="auto">
          <a:xfrm>
            <a:off x="4012398" y="1608262"/>
            <a:ext cx="407987" cy="3420938"/>
            <a:chOff x="4012398" y="1608262"/>
            <a:chExt cx="407987" cy="3420938"/>
          </a:xfrm>
        </p:grpSpPr>
        <p:sp>
          <p:nvSpPr>
            <p:cNvPr id="7177" name="Freeform 151"/>
            <p:cNvSpPr>
              <a:spLocks/>
            </p:cNvSpPr>
            <p:nvPr/>
          </p:nvSpPr>
          <p:spPr bwMode="auto">
            <a:xfrm>
              <a:off x="4227265" y="3030947"/>
              <a:ext cx="68147" cy="171691"/>
            </a:xfrm>
            <a:custGeom>
              <a:avLst/>
              <a:gdLst>
                <a:gd name="T0" fmla="*/ 0 w 68"/>
                <a:gd name="T1" fmla="*/ 0 h 238"/>
                <a:gd name="T2" fmla="*/ 2147483647 w 68"/>
                <a:gd name="T3" fmla="*/ 2147483647 h 238"/>
                <a:gd name="T4" fmla="*/ 2147483647 w 68"/>
                <a:gd name="T5" fmla="*/ 2147483647 h 238"/>
                <a:gd name="T6" fmla="*/ 2147483647 w 68"/>
                <a:gd name="T7" fmla="*/ 2147483647 h 238"/>
                <a:gd name="T8" fmla="*/ 2147483647 w 68"/>
                <a:gd name="T9" fmla="*/ 2147483647 h 238"/>
                <a:gd name="T10" fmla="*/ 2147483647 w 68"/>
                <a:gd name="T11" fmla="*/ 2147483647 h 238"/>
                <a:gd name="T12" fmla="*/ 2147483647 w 68"/>
                <a:gd name="T13" fmla="*/ 2147483647 h 238"/>
                <a:gd name="T14" fmla="*/ 2147483647 w 68"/>
                <a:gd name="T15" fmla="*/ 2147483647 h 238"/>
                <a:gd name="T16" fmla="*/ 2147483647 w 68"/>
                <a:gd name="T17" fmla="*/ 2147483647 h 238"/>
                <a:gd name="T18" fmla="*/ 2147483647 w 68"/>
                <a:gd name="T19" fmla="*/ 2147483647 h 238"/>
                <a:gd name="T20" fmla="*/ 0 w 68"/>
                <a:gd name="T21" fmla="*/ 2147483647 h 2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8"/>
                <a:gd name="T34" fmla="*/ 0 h 238"/>
                <a:gd name="T35" fmla="*/ 68 w 68"/>
                <a:gd name="T36" fmla="*/ 238 h 2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8" h="238">
                  <a:moveTo>
                    <a:pt x="0" y="0"/>
                  </a:moveTo>
                  <a:lnTo>
                    <a:pt x="26" y="24"/>
                  </a:lnTo>
                  <a:lnTo>
                    <a:pt x="36" y="54"/>
                  </a:lnTo>
                  <a:lnTo>
                    <a:pt x="58" y="84"/>
                  </a:lnTo>
                  <a:lnTo>
                    <a:pt x="58" y="106"/>
                  </a:lnTo>
                  <a:lnTo>
                    <a:pt x="62" y="134"/>
                  </a:lnTo>
                  <a:lnTo>
                    <a:pt x="68" y="166"/>
                  </a:lnTo>
                  <a:lnTo>
                    <a:pt x="68" y="180"/>
                  </a:lnTo>
                  <a:lnTo>
                    <a:pt x="62" y="194"/>
                  </a:lnTo>
                  <a:lnTo>
                    <a:pt x="38" y="218"/>
                  </a:lnTo>
                  <a:lnTo>
                    <a:pt x="0" y="238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8" name="Freeform 152"/>
            <p:cNvSpPr>
              <a:spLocks/>
            </p:cNvSpPr>
            <p:nvPr/>
          </p:nvSpPr>
          <p:spPr bwMode="auto">
            <a:xfrm>
              <a:off x="4225261" y="2611097"/>
              <a:ext cx="58125" cy="180348"/>
            </a:xfrm>
            <a:custGeom>
              <a:avLst/>
              <a:gdLst>
                <a:gd name="T0" fmla="*/ 2147483647 w 58"/>
                <a:gd name="T1" fmla="*/ 0 h 250"/>
                <a:gd name="T2" fmla="*/ 2147483647 w 58"/>
                <a:gd name="T3" fmla="*/ 2147483647 h 250"/>
                <a:gd name="T4" fmla="*/ 2147483647 w 58"/>
                <a:gd name="T5" fmla="*/ 2147483647 h 250"/>
                <a:gd name="T6" fmla="*/ 2147483647 w 58"/>
                <a:gd name="T7" fmla="*/ 2147483647 h 250"/>
                <a:gd name="T8" fmla="*/ 2147483647 w 58"/>
                <a:gd name="T9" fmla="*/ 2147483647 h 250"/>
                <a:gd name="T10" fmla="*/ 2147483647 w 58"/>
                <a:gd name="T11" fmla="*/ 2147483647 h 250"/>
                <a:gd name="T12" fmla="*/ 2147483647 w 58"/>
                <a:gd name="T13" fmla="*/ 2147483647 h 250"/>
                <a:gd name="T14" fmla="*/ 2147483647 w 58"/>
                <a:gd name="T15" fmla="*/ 2147483647 h 250"/>
                <a:gd name="T16" fmla="*/ 2147483647 w 58"/>
                <a:gd name="T17" fmla="*/ 2147483647 h 250"/>
                <a:gd name="T18" fmla="*/ 2147483647 w 58"/>
                <a:gd name="T19" fmla="*/ 2147483647 h 250"/>
                <a:gd name="T20" fmla="*/ 0 w 58"/>
                <a:gd name="T21" fmla="*/ 2147483647 h 2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"/>
                <a:gd name="T34" fmla="*/ 0 h 250"/>
                <a:gd name="T35" fmla="*/ 58 w 58"/>
                <a:gd name="T36" fmla="*/ 250 h 2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" h="250">
                  <a:moveTo>
                    <a:pt x="4" y="0"/>
                  </a:moveTo>
                  <a:lnTo>
                    <a:pt x="20" y="22"/>
                  </a:lnTo>
                  <a:lnTo>
                    <a:pt x="18" y="42"/>
                  </a:lnTo>
                  <a:lnTo>
                    <a:pt x="24" y="68"/>
                  </a:lnTo>
                  <a:lnTo>
                    <a:pt x="36" y="106"/>
                  </a:lnTo>
                  <a:lnTo>
                    <a:pt x="46" y="132"/>
                  </a:lnTo>
                  <a:lnTo>
                    <a:pt x="46" y="166"/>
                  </a:lnTo>
                  <a:lnTo>
                    <a:pt x="58" y="192"/>
                  </a:lnTo>
                  <a:lnTo>
                    <a:pt x="36" y="218"/>
                  </a:lnTo>
                  <a:lnTo>
                    <a:pt x="20" y="240"/>
                  </a:lnTo>
                  <a:lnTo>
                    <a:pt x="0" y="250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9" name="Freeform 153"/>
            <p:cNvSpPr>
              <a:spLocks/>
            </p:cNvSpPr>
            <p:nvPr/>
          </p:nvSpPr>
          <p:spPr bwMode="auto">
            <a:xfrm>
              <a:off x="4225261" y="3789850"/>
              <a:ext cx="38082" cy="96666"/>
            </a:xfrm>
            <a:custGeom>
              <a:avLst/>
              <a:gdLst>
                <a:gd name="T0" fmla="*/ 0 w 38"/>
                <a:gd name="T1" fmla="*/ 0 h 134"/>
                <a:gd name="T2" fmla="*/ 2147483647 w 38"/>
                <a:gd name="T3" fmla="*/ 2147483647 h 134"/>
                <a:gd name="T4" fmla="*/ 2147483647 w 38"/>
                <a:gd name="T5" fmla="*/ 2147483647 h 134"/>
                <a:gd name="T6" fmla="*/ 2147483647 w 38"/>
                <a:gd name="T7" fmla="*/ 2147483647 h 134"/>
                <a:gd name="T8" fmla="*/ 2147483647 w 38"/>
                <a:gd name="T9" fmla="*/ 2147483647 h 134"/>
                <a:gd name="T10" fmla="*/ 2012657752 w 38"/>
                <a:gd name="T11" fmla="*/ 2147483647 h 1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134"/>
                <a:gd name="T20" fmla="*/ 38 w 38"/>
                <a:gd name="T21" fmla="*/ 134 h 1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134">
                  <a:moveTo>
                    <a:pt x="0" y="0"/>
                  </a:moveTo>
                  <a:lnTo>
                    <a:pt x="28" y="30"/>
                  </a:lnTo>
                  <a:lnTo>
                    <a:pt x="38" y="68"/>
                  </a:lnTo>
                  <a:lnTo>
                    <a:pt x="38" y="94"/>
                  </a:lnTo>
                  <a:lnTo>
                    <a:pt x="16" y="118"/>
                  </a:lnTo>
                  <a:lnTo>
                    <a:pt x="2" y="13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0" name="Freeform 154"/>
            <p:cNvSpPr>
              <a:spLocks/>
            </p:cNvSpPr>
            <p:nvPr/>
          </p:nvSpPr>
          <p:spPr bwMode="auto">
            <a:xfrm>
              <a:off x="4227265" y="3942785"/>
              <a:ext cx="30065" cy="72139"/>
            </a:xfrm>
            <a:custGeom>
              <a:avLst/>
              <a:gdLst>
                <a:gd name="T0" fmla="*/ 0 w 30"/>
                <a:gd name="T1" fmla="*/ 0 h 100"/>
                <a:gd name="T2" fmla="*/ 2147483647 w 30"/>
                <a:gd name="T3" fmla="*/ 2147483647 h 100"/>
                <a:gd name="T4" fmla="*/ 2147483647 w 30"/>
                <a:gd name="T5" fmla="*/ 2147483647 h 100"/>
                <a:gd name="T6" fmla="*/ 2147483647 w 30"/>
                <a:gd name="T7" fmla="*/ 2147483647 h 100"/>
                <a:gd name="T8" fmla="*/ 2147483647 w 30"/>
                <a:gd name="T9" fmla="*/ 2147483647 h 100"/>
                <a:gd name="T10" fmla="*/ 2147483647 w 30"/>
                <a:gd name="T11" fmla="*/ 2147483647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100"/>
                <a:gd name="T20" fmla="*/ 30 w 30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100">
                  <a:moveTo>
                    <a:pt x="0" y="0"/>
                  </a:moveTo>
                  <a:lnTo>
                    <a:pt x="18" y="18"/>
                  </a:lnTo>
                  <a:lnTo>
                    <a:pt x="30" y="44"/>
                  </a:lnTo>
                  <a:lnTo>
                    <a:pt x="30" y="68"/>
                  </a:lnTo>
                  <a:lnTo>
                    <a:pt x="28" y="82"/>
                  </a:lnTo>
                  <a:lnTo>
                    <a:pt x="6" y="100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1" name="Freeform 155"/>
            <p:cNvSpPr>
              <a:spLocks/>
            </p:cNvSpPr>
            <p:nvPr/>
          </p:nvSpPr>
          <p:spPr bwMode="auto">
            <a:xfrm>
              <a:off x="4225261" y="3320946"/>
              <a:ext cx="98212" cy="95224"/>
            </a:xfrm>
            <a:custGeom>
              <a:avLst/>
              <a:gdLst>
                <a:gd name="T0" fmla="*/ 2147483647 w 98"/>
                <a:gd name="T1" fmla="*/ 0 h 132"/>
                <a:gd name="T2" fmla="*/ 2147483647 w 98"/>
                <a:gd name="T3" fmla="*/ 2147483647 h 132"/>
                <a:gd name="T4" fmla="*/ 2147483647 w 98"/>
                <a:gd name="T5" fmla="*/ 2147483647 h 132"/>
                <a:gd name="T6" fmla="*/ 2147483647 w 98"/>
                <a:gd name="T7" fmla="*/ 2147483647 h 132"/>
                <a:gd name="T8" fmla="*/ 2147483647 w 98"/>
                <a:gd name="T9" fmla="*/ 2147483647 h 132"/>
                <a:gd name="T10" fmla="*/ 2147483647 w 98"/>
                <a:gd name="T11" fmla="*/ 2147483647 h 132"/>
                <a:gd name="T12" fmla="*/ 2147483647 w 98"/>
                <a:gd name="T13" fmla="*/ 2147483647 h 132"/>
                <a:gd name="T14" fmla="*/ 2147483647 w 98"/>
                <a:gd name="T15" fmla="*/ 2147483647 h 132"/>
                <a:gd name="T16" fmla="*/ 0 w 98"/>
                <a:gd name="T17" fmla="*/ 2147483647 h 1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132"/>
                <a:gd name="T29" fmla="*/ 98 w 98"/>
                <a:gd name="T30" fmla="*/ 132 h 1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132">
                  <a:moveTo>
                    <a:pt x="8" y="0"/>
                  </a:moveTo>
                  <a:lnTo>
                    <a:pt x="48" y="14"/>
                  </a:lnTo>
                  <a:lnTo>
                    <a:pt x="62" y="16"/>
                  </a:lnTo>
                  <a:lnTo>
                    <a:pt x="80" y="28"/>
                  </a:lnTo>
                  <a:lnTo>
                    <a:pt x="88" y="42"/>
                  </a:lnTo>
                  <a:lnTo>
                    <a:pt x="98" y="58"/>
                  </a:lnTo>
                  <a:lnTo>
                    <a:pt x="92" y="72"/>
                  </a:lnTo>
                  <a:lnTo>
                    <a:pt x="54" y="98"/>
                  </a:lnTo>
                  <a:lnTo>
                    <a:pt x="0" y="132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2" name="Freeform 156"/>
            <p:cNvSpPr>
              <a:spLocks/>
            </p:cNvSpPr>
            <p:nvPr/>
          </p:nvSpPr>
          <p:spPr bwMode="auto">
            <a:xfrm>
              <a:off x="4184172" y="3416170"/>
              <a:ext cx="85184" cy="520844"/>
            </a:xfrm>
            <a:custGeom>
              <a:avLst/>
              <a:gdLst>
                <a:gd name="T0" fmla="*/ 2147483647 w 85"/>
                <a:gd name="T1" fmla="*/ 0 h 722"/>
                <a:gd name="T2" fmla="*/ 2147483647 w 85"/>
                <a:gd name="T3" fmla="*/ 2147483647 h 722"/>
                <a:gd name="T4" fmla="*/ 1006342731 w 85"/>
                <a:gd name="T5" fmla="*/ 2147483647 h 722"/>
                <a:gd name="T6" fmla="*/ 2147483647 w 85"/>
                <a:gd name="T7" fmla="*/ 2147483647 h 722"/>
                <a:gd name="T8" fmla="*/ 2147483647 w 85"/>
                <a:gd name="T9" fmla="*/ 2147483647 h 722"/>
                <a:gd name="T10" fmla="*/ 2147483647 w 85"/>
                <a:gd name="T11" fmla="*/ 2147483647 h 722"/>
                <a:gd name="T12" fmla="*/ 2147483647 w 85"/>
                <a:gd name="T13" fmla="*/ 2147483647 h 722"/>
                <a:gd name="T14" fmla="*/ 2147483647 w 85"/>
                <a:gd name="T15" fmla="*/ 2147483647 h 722"/>
                <a:gd name="T16" fmla="*/ 2147483647 w 85"/>
                <a:gd name="T17" fmla="*/ 2147483647 h 722"/>
                <a:gd name="T18" fmla="*/ 2147483647 w 85"/>
                <a:gd name="T19" fmla="*/ 2147483647 h 722"/>
                <a:gd name="T20" fmla="*/ 2147483647 w 85"/>
                <a:gd name="T21" fmla="*/ 2147483647 h 722"/>
                <a:gd name="T22" fmla="*/ 2147483647 w 85"/>
                <a:gd name="T23" fmla="*/ 2147483647 h 722"/>
                <a:gd name="T24" fmla="*/ 2147483647 w 85"/>
                <a:gd name="T25" fmla="*/ 2147483647 h 722"/>
                <a:gd name="T26" fmla="*/ 2147483647 w 85"/>
                <a:gd name="T27" fmla="*/ 2147483647 h 722"/>
                <a:gd name="T28" fmla="*/ 2147483647 w 85"/>
                <a:gd name="T29" fmla="*/ 2147483647 h 722"/>
                <a:gd name="T30" fmla="*/ 2147483647 w 85"/>
                <a:gd name="T31" fmla="*/ 2147483647 h 722"/>
                <a:gd name="T32" fmla="*/ 2147483647 w 85"/>
                <a:gd name="T33" fmla="*/ 2147483647 h 722"/>
                <a:gd name="T34" fmla="*/ 2147483647 w 85"/>
                <a:gd name="T35" fmla="*/ 2147483647 h 722"/>
                <a:gd name="T36" fmla="*/ 2147483647 w 85"/>
                <a:gd name="T37" fmla="*/ 2147483647 h 7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5"/>
                <a:gd name="T58" fmla="*/ 0 h 722"/>
                <a:gd name="T59" fmla="*/ 85 w 85"/>
                <a:gd name="T60" fmla="*/ 722 h 7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5" h="722">
                  <a:moveTo>
                    <a:pt x="43" y="0"/>
                  </a:moveTo>
                  <a:cubicBezTo>
                    <a:pt x="32" y="4"/>
                    <a:pt x="22" y="9"/>
                    <a:pt x="15" y="18"/>
                  </a:cubicBezTo>
                  <a:cubicBezTo>
                    <a:pt x="8" y="27"/>
                    <a:pt x="2" y="42"/>
                    <a:pt x="1" y="54"/>
                  </a:cubicBezTo>
                  <a:cubicBezTo>
                    <a:pt x="0" y="66"/>
                    <a:pt x="1" y="76"/>
                    <a:pt x="7" y="88"/>
                  </a:cubicBezTo>
                  <a:cubicBezTo>
                    <a:pt x="13" y="100"/>
                    <a:pt x="29" y="113"/>
                    <a:pt x="37" y="124"/>
                  </a:cubicBezTo>
                  <a:cubicBezTo>
                    <a:pt x="45" y="135"/>
                    <a:pt x="51" y="142"/>
                    <a:pt x="57" y="154"/>
                  </a:cubicBezTo>
                  <a:cubicBezTo>
                    <a:pt x="63" y="166"/>
                    <a:pt x="68" y="180"/>
                    <a:pt x="71" y="194"/>
                  </a:cubicBezTo>
                  <a:cubicBezTo>
                    <a:pt x="74" y="208"/>
                    <a:pt x="77" y="225"/>
                    <a:pt x="77" y="240"/>
                  </a:cubicBezTo>
                  <a:cubicBezTo>
                    <a:pt x="77" y="255"/>
                    <a:pt x="76" y="266"/>
                    <a:pt x="71" y="282"/>
                  </a:cubicBezTo>
                  <a:cubicBezTo>
                    <a:pt x="66" y="298"/>
                    <a:pt x="56" y="318"/>
                    <a:pt x="49" y="334"/>
                  </a:cubicBezTo>
                  <a:cubicBezTo>
                    <a:pt x="42" y="350"/>
                    <a:pt x="34" y="357"/>
                    <a:pt x="27" y="376"/>
                  </a:cubicBezTo>
                  <a:cubicBezTo>
                    <a:pt x="20" y="395"/>
                    <a:pt x="10" y="432"/>
                    <a:pt x="9" y="452"/>
                  </a:cubicBezTo>
                  <a:cubicBezTo>
                    <a:pt x="8" y="472"/>
                    <a:pt x="16" y="483"/>
                    <a:pt x="23" y="494"/>
                  </a:cubicBezTo>
                  <a:cubicBezTo>
                    <a:pt x="30" y="505"/>
                    <a:pt x="41" y="511"/>
                    <a:pt x="49" y="520"/>
                  </a:cubicBezTo>
                  <a:cubicBezTo>
                    <a:pt x="57" y="529"/>
                    <a:pt x="64" y="534"/>
                    <a:pt x="69" y="548"/>
                  </a:cubicBezTo>
                  <a:cubicBezTo>
                    <a:pt x="74" y="562"/>
                    <a:pt x="85" y="585"/>
                    <a:pt x="81" y="602"/>
                  </a:cubicBezTo>
                  <a:cubicBezTo>
                    <a:pt x="77" y="619"/>
                    <a:pt x="55" y="634"/>
                    <a:pt x="45" y="650"/>
                  </a:cubicBezTo>
                  <a:cubicBezTo>
                    <a:pt x="35" y="666"/>
                    <a:pt x="22" y="688"/>
                    <a:pt x="21" y="700"/>
                  </a:cubicBezTo>
                  <a:cubicBezTo>
                    <a:pt x="20" y="712"/>
                    <a:pt x="29" y="717"/>
                    <a:pt x="39" y="72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3" name="Freeform 157"/>
            <p:cNvSpPr>
              <a:spLocks/>
            </p:cNvSpPr>
            <p:nvPr/>
          </p:nvSpPr>
          <p:spPr bwMode="auto">
            <a:xfrm>
              <a:off x="4229270" y="3512836"/>
              <a:ext cx="30065" cy="144278"/>
            </a:xfrm>
            <a:custGeom>
              <a:avLst/>
              <a:gdLst>
                <a:gd name="T0" fmla="*/ 0 w 30"/>
                <a:gd name="T1" fmla="*/ 0 h 200"/>
                <a:gd name="T2" fmla="*/ 2147483647 w 30"/>
                <a:gd name="T3" fmla="*/ 2147483647 h 200"/>
                <a:gd name="T4" fmla="*/ 2147483647 w 30"/>
                <a:gd name="T5" fmla="*/ 2147483647 h 200"/>
                <a:gd name="T6" fmla="*/ 2147483647 w 30"/>
                <a:gd name="T7" fmla="*/ 2147483647 h 200"/>
                <a:gd name="T8" fmla="*/ 2147483647 w 30"/>
                <a:gd name="T9" fmla="*/ 2147483647 h 200"/>
                <a:gd name="T10" fmla="*/ 2012693408 w 30"/>
                <a:gd name="T11" fmla="*/ 2147483647 h 2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200"/>
                <a:gd name="T20" fmla="*/ 30 w 30"/>
                <a:gd name="T21" fmla="*/ 200 h 2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200">
                  <a:moveTo>
                    <a:pt x="0" y="0"/>
                  </a:moveTo>
                  <a:lnTo>
                    <a:pt x="18" y="38"/>
                  </a:lnTo>
                  <a:lnTo>
                    <a:pt x="30" y="78"/>
                  </a:lnTo>
                  <a:lnTo>
                    <a:pt x="30" y="116"/>
                  </a:lnTo>
                  <a:lnTo>
                    <a:pt x="20" y="162"/>
                  </a:lnTo>
                  <a:lnTo>
                    <a:pt x="2" y="200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4" name="Freeform 158"/>
            <p:cNvSpPr>
              <a:spLocks/>
            </p:cNvSpPr>
            <p:nvPr/>
          </p:nvSpPr>
          <p:spPr bwMode="auto">
            <a:xfrm>
              <a:off x="4229270" y="4573281"/>
              <a:ext cx="178385" cy="119751"/>
            </a:xfrm>
            <a:custGeom>
              <a:avLst/>
              <a:gdLst>
                <a:gd name="T0" fmla="*/ 2147483647 w 178"/>
                <a:gd name="T1" fmla="*/ 0 h 166"/>
                <a:gd name="T2" fmla="*/ 2147483647 w 178"/>
                <a:gd name="T3" fmla="*/ 2147483647 h 166"/>
                <a:gd name="T4" fmla="*/ 2147483647 w 178"/>
                <a:gd name="T5" fmla="*/ 2147483647 h 166"/>
                <a:gd name="T6" fmla="*/ 2147483647 w 178"/>
                <a:gd name="T7" fmla="*/ 2147483647 h 166"/>
                <a:gd name="T8" fmla="*/ 2147483647 w 178"/>
                <a:gd name="T9" fmla="*/ 2147483647 h 166"/>
                <a:gd name="T10" fmla="*/ 2147483647 w 178"/>
                <a:gd name="T11" fmla="*/ 2147483647 h 166"/>
                <a:gd name="T12" fmla="*/ 2147483647 w 178"/>
                <a:gd name="T13" fmla="*/ 2147483647 h 166"/>
                <a:gd name="T14" fmla="*/ 2147483647 w 178"/>
                <a:gd name="T15" fmla="*/ 2147483647 h 166"/>
                <a:gd name="T16" fmla="*/ 2147483647 w 178"/>
                <a:gd name="T17" fmla="*/ 2147483647 h 166"/>
                <a:gd name="T18" fmla="*/ 2147483647 w 178"/>
                <a:gd name="T19" fmla="*/ 2147483647 h 166"/>
                <a:gd name="T20" fmla="*/ 2147483647 w 178"/>
                <a:gd name="T21" fmla="*/ 2147483647 h 166"/>
                <a:gd name="T22" fmla="*/ 0 w 178"/>
                <a:gd name="T23" fmla="*/ 2147483647 h 16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8"/>
                <a:gd name="T37" fmla="*/ 0 h 166"/>
                <a:gd name="T38" fmla="*/ 178 w 178"/>
                <a:gd name="T39" fmla="*/ 166 h 16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8" h="166">
                  <a:moveTo>
                    <a:pt x="4" y="0"/>
                  </a:moveTo>
                  <a:lnTo>
                    <a:pt x="54" y="24"/>
                  </a:lnTo>
                  <a:lnTo>
                    <a:pt x="92" y="34"/>
                  </a:lnTo>
                  <a:lnTo>
                    <a:pt x="124" y="46"/>
                  </a:lnTo>
                  <a:lnTo>
                    <a:pt x="162" y="64"/>
                  </a:lnTo>
                  <a:lnTo>
                    <a:pt x="174" y="80"/>
                  </a:lnTo>
                  <a:lnTo>
                    <a:pt x="178" y="98"/>
                  </a:lnTo>
                  <a:lnTo>
                    <a:pt x="178" y="112"/>
                  </a:lnTo>
                  <a:lnTo>
                    <a:pt x="134" y="128"/>
                  </a:lnTo>
                  <a:lnTo>
                    <a:pt x="60" y="146"/>
                  </a:lnTo>
                  <a:lnTo>
                    <a:pt x="16" y="164"/>
                  </a:lnTo>
                  <a:lnTo>
                    <a:pt x="0" y="166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5" name="Freeform 159"/>
            <p:cNvSpPr>
              <a:spLocks/>
            </p:cNvSpPr>
            <p:nvPr/>
          </p:nvSpPr>
          <p:spPr bwMode="auto">
            <a:xfrm>
              <a:off x="4229270" y="4179401"/>
              <a:ext cx="164355" cy="135622"/>
            </a:xfrm>
            <a:custGeom>
              <a:avLst/>
              <a:gdLst>
                <a:gd name="T0" fmla="*/ 0 w 164"/>
                <a:gd name="T1" fmla="*/ 0 h 188"/>
                <a:gd name="T2" fmla="*/ 2147483647 w 164"/>
                <a:gd name="T3" fmla="*/ 2147483647 h 188"/>
                <a:gd name="T4" fmla="*/ 2147483647 w 164"/>
                <a:gd name="T5" fmla="*/ 2147483647 h 188"/>
                <a:gd name="T6" fmla="*/ 2147483647 w 164"/>
                <a:gd name="T7" fmla="*/ 2147483647 h 188"/>
                <a:gd name="T8" fmla="*/ 2147483647 w 164"/>
                <a:gd name="T9" fmla="*/ 2147483647 h 188"/>
                <a:gd name="T10" fmla="*/ 2147483647 w 164"/>
                <a:gd name="T11" fmla="*/ 2147483647 h 188"/>
                <a:gd name="T12" fmla="*/ 2147483647 w 164"/>
                <a:gd name="T13" fmla="*/ 2147483647 h 188"/>
                <a:gd name="T14" fmla="*/ 2147483647 w 164"/>
                <a:gd name="T15" fmla="*/ 2147483647 h 188"/>
                <a:gd name="T16" fmla="*/ 2147483647 w 164"/>
                <a:gd name="T17" fmla="*/ 2147483647 h 188"/>
                <a:gd name="T18" fmla="*/ 2147483647 w 164"/>
                <a:gd name="T19" fmla="*/ 2147483647 h 188"/>
                <a:gd name="T20" fmla="*/ 2147483647 w 164"/>
                <a:gd name="T21" fmla="*/ 2147483647 h 188"/>
                <a:gd name="T22" fmla="*/ 2012685317 w 164"/>
                <a:gd name="T23" fmla="*/ 2147483647 h 1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4"/>
                <a:gd name="T37" fmla="*/ 0 h 188"/>
                <a:gd name="T38" fmla="*/ 164 w 164"/>
                <a:gd name="T39" fmla="*/ 188 h 1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4" h="188">
                  <a:moveTo>
                    <a:pt x="0" y="0"/>
                  </a:moveTo>
                  <a:lnTo>
                    <a:pt x="36" y="16"/>
                  </a:lnTo>
                  <a:lnTo>
                    <a:pt x="74" y="50"/>
                  </a:lnTo>
                  <a:lnTo>
                    <a:pt x="102" y="60"/>
                  </a:lnTo>
                  <a:lnTo>
                    <a:pt x="128" y="74"/>
                  </a:lnTo>
                  <a:lnTo>
                    <a:pt x="150" y="82"/>
                  </a:lnTo>
                  <a:lnTo>
                    <a:pt x="156" y="94"/>
                  </a:lnTo>
                  <a:lnTo>
                    <a:pt x="164" y="108"/>
                  </a:lnTo>
                  <a:lnTo>
                    <a:pt x="162" y="130"/>
                  </a:lnTo>
                  <a:lnTo>
                    <a:pt x="140" y="144"/>
                  </a:lnTo>
                  <a:lnTo>
                    <a:pt x="64" y="170"/>
                  </a:lnTo>
                  <a:lnTo>
                    <a:pt x="2" y="188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6" name="Freeform 160"/>
            <p:cNvSpPr>
              <a:spLocks/>
            </p:cNvSpPr>
            <p:nvPr/>
          </p:nvSpPr>
          <p:spPr bwMode="auto">
            <a:xfrm>
              <a:off x="4227265" y="4802683"/>
              <a:ext cx="100216" cy="102438"/>
            </a:xfrm>
            <a:custGeom>
              <a:avLst/>
              <a:gdLst>
                <a:gd name="T0" fmla="*/ 0 w 100"/>
                <a:gd name="T1" fmla="*/ 0 h 142"/>
                <a:gd name="T2" fmla="*/ 2147483647 w 100"/>
                <a:gd name="T3" fmla="*/ 2147483647 h 142"/>
                <a:gd name="T4" fmla="*/ 2147483647 w 100"/>
                <a:gd name="T5" fmla="*/ 2147483647 h 142"/>
                <a:gd name="T6" fmla="*/ 2147483647 w 100"/>
                <a:gd name="T7" fmla="*/ 2147483647 h 142"/>
                <a:gd name="T8" fmla="*/ 2147483647 w 100"/>
                <a:gd name="T9" fmla="*/ 2147483647 h 142"/>
                <a:gd name="T10" fmla="*/ 2147483647 w 100"/>
                <a:gd name="T11" fmla="*/ 2147483647 h 142"/>
                <a:gd name="T12" fmla="*/ 2147483647 w 100"/>
                <a:gd name="T13" fmla="*/ 2147483647 h 142"/>
                <a:gd name="T14" fmla="*/ 2147483647 w 100"/>
                <a:gd name="T15" fmla="*/ 2147483647 h 142"/>
                <a:gd name="T16" fmla="*/ 2147483647 w 100"/>
                <a:gd name="T17" fmla="*/ 2147483647 h 142"/>
                <a:gd name="T18" fmla="*/ 0 w 100"/>
                <a:gd name="T19" fmla="*/ 2147483647 h 1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0"/>
                <a:gd name="T31" fmla="*/ 0 h 142"/>
                <a:gd name="T32" fmla="*/ 100 w 100"/>
                <a:gd name="T33" fmla="*/ 142 h 1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0" h="142">
                  <a:moveTo>
                    <a:pt x="0" y="0"/>
                  </a:moveTo>
                  <a:lnTo>
                    <a:pt x="32" y="10"/>
                  </a:lnTo>
                  <a:lnTo>
                    <a:pt x="58" y="22"/>
                  </a:lnTo>
                  <a:lnTo>
                    <a:pt x="72" y="38"/>
                  </a:lnTo>
                  <a:lnTo>
                    <a:pt x="90" y="52"/>
                  </a:lnTo>
                  <a:lnTo>
                    <a:pt x="100" y="66"/>
                  </a:lnTo>
                  <a:lnTo>
                    <a:pt x="90" y="84"/>
                  </a:lnTo>
                  <a:lnTo>
                    <a:pt x="48" y="112"/>
                  </a:lnTo>
                  <a:lnTo>
                    <a:pt x="26" y="128"/>
                  </a:lnTo>
                  <a:lnTo>
                    <a:pt x="0" y="142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7" name="Line 161"/>
            <p:cNvSpPr>
              <a:spLocks noChangeShapeType="1"/>
            </p:cNvSpPr>
            <p:nvPr/>
          </p:nvSpPr>
          <p:spPr bwMode="auto">
            <a:xfrm>
              <a:off x="4230272" y="2425700"/>
              <a:ext cx="0" cy="2603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8" name="Freeform 162"/>
            <p:cNvSpPr>
              <a:spLocks/>
            </p:cNvSpPr>
            <p:nvPr/>
          </p:nvSpPr>
          <p:spPr bwMode="auto">
            <a:xfrm>
              <a:off x="4088967" y="3116071"/>
              <a:ext cx="236510" cy="301541"/>
            </a:xfrm>
            <a:custGeom>
              <a:avLst/>
              <a:gdLst>
                <a:gd name="T0" fmla="*/ 2147483647 w 236"/>
                <a:gd name="T1" fmla="*/ 0 h 418"/>
                <a:gd name="T2" fmla="*/ 2147483647 w 236"/>
                <a:gd name="T3" fmla="*/ 2147483647 h 418"/>
                <a:gd name="T4" fmla="*/ 2147483647 w 236"/>
                <a:gd name="T5" fmla="*/ 2147483647 h 418"/>
                <a:gd name="T6" fmla="*/ 2147483647 w 236"/>
                <a:gd name="T7" fmla="*/ 2147483647 h 418"/>
                <a:gd name="T8" fmla="*/ 2147483647 w 236"/>
                <a:gd name="T9" fmla="*/ 2147483647 h 418"/>
                <a:gd name="T10" fmla="*/ 2147483647 w 236"/>
                <a:gd name="T11" fmla="*/ 2147483647 h 418"/>
                <a:gd name="T12" fmla="*/ 2147483647 w 236"/>
                <a:gd name="T13" fmla="*/ 2147483647 h 418"/>
                <a:gd name="T14" fmla="*/ 2147483647 w 236"/>
                <a:gd name="T15" fmla="*/ 2147483647 h 418"/>
                <a:gd name="T16" fmla="*/ 2147483647 w 236"/>
                <a:gd name="T17" fmla="*/ 2147483647 h 418"/>
                <a:gd name="T18" fmla="*/ 2147483647 w 236"/>
                <a:gd name="T19" fmla="*/ 2147483647 h 418"/>
                <a:gd name="T20" fmla="*/ 2147483647 w 236"/>
                <a:gd name="T21" fmla="*/ 2147483647 h 418"/>
                <a:gd name="T22" fmla="*/ 2147483647 w 236"/>
                <a:gd name="T23" fmla="*/ 2147483647 h 418"/>
                <a:gd name="T24" fmla="*/ 2147483647 w 236"/>
                <a:gd name="T25" fmla="*/ 2147483647 h 418"/>
                <a:gd name="T26" fmla="*/ 2147483647 w 236"/>
                <a:gd name="T27" fmla="*/ 2147483647 h 418"/>
                <a:gd name="T28" fmla="*/ 2147483647 w 236"/>
                <a:gd name="T29" fmla="*/ 2147483647 h 418"/>
                <a:gd name="T30" fmla="*/ 2147483647 w 236"/>
                <a:gd name="T31" fmla="*/ 2147483647 h 418"/>
                <a:gd name="T32" fmla="*/ 2147483647 w 236"/>
                <a:gd name="T33" fmla="*/ 2147483647 h 4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6"/>
                <a:gd name="T52" fmla="*/ 0 h 418"/>
                <a:gd name="T53" fmla="*/ 236 w 236"/>
                <a:gd name="T54" fmla="*/ 418 h 4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6" h="418">
                  <a:moveTo>
                    <a:pt x="198" y="0"/>
                  </a:moveTo>
                  <a:cubicBezTo>
                    <a:pt x="201" y="6"/>
                    <a:pt x="204" y="13"/>
                    <a:pt x="206" y="22"/>
                  </a:cubicBezTo>
                  <a:cubicBezTo>
                    <a:pt x="208" y="31"/>
                    <a:pt x="209" y="44"/>
                    <a:pt x="208" y="54"/>
                  </a:cubicBezTo>
                  <a:cubicBezTo>
                    <a:pt x="207" y="64"/>
                    <a:pt x="204" y="72"/>
                    <a:pt x="198" y="80"/>
                  </a:cubicBezTo>
                  <a:cubicBezTo>
                    <a:pt x="192" y="88"/>
                    <a:pt x="187" y="95"/>
                    <a:pt x="172" y="104"/>
                  </a:cubicBezTo>
                  <a:cubicBezTo>
                    <a:pt x="157" y="113"/>
                    <a:pt x="131" y="123"/>
                    <a:pt x="110" y="132"/>
                  </a:cubicBezTo>
                  <a:cubicBezTo>
                    <a:pt x="89" y="141"/>
                    <a:pt x="65" y="151"/>
                    <a:pt x="48" y="160"/>
                  </a:cubicBezTo>
                  <a:cubicBezTo>
                    <a:pt x="31" y="169"/>
                    <a:pt x="17" y="177"/>
                    <a:pt x="10" y="186"/>
                  </a:cubicBezTo>
                  <a:cubicBezTo>
                    <a:pt x="3" y="195"/>
                    <a:pt x="0" y="206"/>
                    <a:pt x="8" y="216"/>
                  </a:cubicBezTo>
                  <a:cubicBezTo>
                    <a:pt x="16" y="226"/>
                    <a:pt x="40" y="236"/>
                    <a:pt x="56" y="244"/>
                  </a:cubicBezTo>
                  <a:cubicBezTo>
                    <a:pt x="72" y="252"/>
                    <a:pt x="89" y="258"/>
                    <a:pt x="106" y="266"/>
                  </a:cubicBezTo>
                  <a:cubicBezTo>
                    <a:pt x="123" y="274"/>
                    <a:pt x="143" y="286"/>
                    <a:pt x="158" y="292"/>
                  </a:cubicBezTo>
                  <a:cubicBezTo>
                    <a:pt x="173" y="298"/>
                    <a:pt x="187" y="296"/>
                    <a:pt x="198" y="302"/>
                  </a:cubicBezTo>
                  <a:cubicBezTo>
                    <a:pt x="209" y="308"/>
                    <a:pt x="220" y="318"/>
                    <a:pt x="226" y="326"/>
                  </a:cubicBezTo>
                  <a:cubicBezTo>
                    <a:pt x="232" y="334"/>
                    <a:pt x="236" y="341"/>
                    <a:pt x="234" y="348"/>
                  </a:cubicBezTo>
                  <a:cubicBezTo>
                    <a:pt x="232" y="355"/>
                    <a:pt x="228" y="358"/>
                    <a:pt x="212" y="370"/>
                  </a:cubicBezTo>
                  <a:cubicBezTo>
                    <a:pt x="196" y="382"/>
                    <a:pt x="168" y="400"/>
                    <a:pt x="140" y="41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9" name="Freeform 163"/>
            <p:cNvSpPr>
              <a:spLocks/>
            </p:cNvSpPr>
            <p:nvPr/>
          </p:nvSpPr>
          <p:spPr bwMode="auto">
            <a:xfrm>
              <a:off x="4083956" y="3937014"/>
              <a:ext cx="316683" cy="633381"/>
            </a:xfrm>
            <a:custGeom>
              <a:avLst/>
              <a:gdLst>
                <a:gd name="T0" fmla="*/ 2147483647 w 316"/>
                <a:gd name="T1" fmla="*/ 0 h 878"/>
                <a:gd name="T2" fmla="*/ 2147483647 w 316"/>
                <a:gd name="T3" fmla="*/ 2147483647 h 878"/>
                <a:gd name="T4" fmla="*/ 2147483647 w 316"/>
                <a:gd name="T5" fmla="*/ 2147483647 h 878"/>
                <a:gd name="T6" fmla="*/ 2147483647 w 316"/>
                <a:gd name="T7" fmla="*/ 2147483647 h 878"/>
                <a:gd name="T8" fmla="*/ 2147483647 w 316"/>
                <a:gd name="T9" fmla="*/ 2147483647 h 878"/>
                <a:gd name="T10" fmla="*/ 2147483647 w 316"/>
                <a:gd name="T11" fmla="*/ 2147483647 h 878"/>
                <a:gd name="T12" fmla="*/ 2147483647 w 316"/>
                <a:gd name="T13" fmla="*/ 2147483647 h 878"/>
                <a:gd name="T14" fmla="*/ 2147483647 w 316"/>
                <a:gd name="T15" fmla="*/ 2147483647 h 878"/>
                <a:gd name="T16" fmla="*/ 2147483647 w 316"/>
                <a:gd name="T17" fmla="*/ 2147483647 h 878"/>
                <a:gd name="T18" fmla="*/ 2147483647 w 316"/>
                <a:gd name="T19" fmla="*/ 2147483647 h 878"/>
                <a:gd name="T20" fmla="*/ 2147483647 w 316"/>
                <a:gd name="T21" fmla="*/ 2147483647 h 878"/>
                <a:gd name="T22" fmla="*/ 2147483647 w 316"/>
                <a:gd name="T23" fmla="*/ 2147483647 h 878"/>
                <a:gd name="T24" fmla="*/ 2147483647 w 316"/>
                <a:gd name="T25" fmla="*/ 2147483647 h 878"/>
                <a:gd name="T26" fmla="*/ 2147483647 w 316"/>
                <a:gd name="T27" fmla="*/ 2147483647 h 878"/>
                <a:gd name="T28" fmla="*/ 2147483647 w 316"/>
                <a:gd name="T29" fmla="*/ 2147483647 h 878"/>
                <a:gd name="T30" fmla="*/ 2147483647 w 316"/>
                <a:gd name="T31" fmla="*/ 2147483647 h 878"/>
                <a:gd name="T32" fmla="*/ 2147483647 w 316"/>
                <a:gd name="T33" fmla="*/ 2147483647 h 878"/>
                <a:gd name="T34" fmla="*/ 2147483647 w 316"/>
                <a:gd name="T35" fmla="*/ 2147483647 h 878"/>
                <a:gd name="T36" fmla="*/ 2147483647 w 316"/>
                <a:gd name="T37" fmla="*/ 2147483647 h 878"/>
                <a:gd name="T38" fmla="*/ 2147483647 w 316"/>
                <a:gd name="T39" fmla="*/ 2147483647 h 878"/>
                <a:gd name="T40" fmla="*/ 2147483647 w 316"/>
                <a:gd name="T41" fmla="*/ 2147483647 h 878"/>
                <a:gd name="T42" fmla="*/ 2147483647 w 316"/>
                <a:gd name="T43" fmla="*/ 2147483647 h 878"/>
                <a:gd name="T44" fmla="*/ 2147483647 w 316"/>
                <a:gd name="T45" fmla="*/ 2147483647 h 878"/>
                <a:gd name="T46" fmla="*/ 2147483647 w 316"/>
                <a:gd name="T47" fmla="*/ 2147483647 h 878"/>
                <a:gd name="T48" fmla="*/ 2147483647 w 316"/>
                <a:gd name="T49" fmla="*/ 2147483647 h 878"/>
                <a:gd name="T50" fmla="*/ 2147483647 w 316"/>
                <a:gd name="T51" fmla="*/ 2147483647 h 878"/>
                <a:gd name="T52" fmla="*/ 2147483647 w 316"/>
                <a:gd name="T53" fmla="*/ 2147483647 h 878"/>
                <a:gd name="T54" fmla="*/ 2147483647 w 316"/>
                <a:gd name="T55" fmla="*/ 2147483647 h 878"/>
                <a:gd name="T56" fmla="*/ 2147483647 w 316"/>
                <a:gd name="T57" fmla="*/ 2147483647 h 878"/>
                <a:gd name="T58" fmla="*/ 2147483647 w 316"/>
                <a:gd name="T59" fmla="*/ 2147483647 h 878"/>
                <a:gd name="T60" fmla="*/ 2147483647 w 316"/>
                <a:gd name="T61" fmla="*/ 2147483647 h 878"/>
                <a:gd name="T62" fmla="*/ 2147483647 w 316"/>
                <a:gd name="T63" fmla="*/ 2147483647 h 87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16"/>
                <a:gd name="T97" fmla="*/ 0 h 878"/>
                <a:gd name="T98" fmla="*/ 316 w 316"/>
                <a:gd name="T99" fmla="*/ 878 h 87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16" h="878">
                  <a:moveTo>
                    <a:pt x="135" y="0"/>
                  </a:moveTo>
                  <a:cubicBezTo>
                    <a:pt x="140" y="3"/>
                    <a:pt x="145" y="7"/>
                    <a:pt x="151" y="14"/>
                  </a:cubicBezTo>
                  <a:cubicBezTo>
                    <a:pt x="157" y="21"/>
                    <a:pt x="166" y="32"/>
                    <a:pt x="169" y="42"/>
                  </a:cubicBezTo>
                  <a:cubicBezTo>
                    <a:pt x="172" y="52"/>
                    <a:pt x="170" y="67"/>
                    <a:pt x="169" y="76"/>
                  </a:cubicBezTo>
                  <a:cubicBezTo>
                    <a:pt x="168" y="85"/>
                    <a:pt x="170" y="88"/>
                    <a:pt x="161" y="96"/>
                  </a:cubicBezTo>
                  <a:cubicBezTo>
                    <a:pt x="152" y="104"/>
                    <a:pt x="128" y="113"/>
                    <a:pt x="117" y="122"/>
                  </a:cubicBezTo>
                  <a:cubicBezTo>
                    <a:pt x="106" y="131"/>
                    <a:pt x="101" y="141"/>
                    <a:pt x="97" y="152"/>
                  </a:cubicBezTo>
                  <a:cubicBezTo>
                    <a:pt x="93" y="163"/>
                    <a:pt x="91" y="178"/>
                    <a:pt x="91" y="188"/>
                  </a:cubicBezTo>
                  <a:cubicBezTo>
                    <a:pt x="91" y="198"/>
                    <a:pt x="93" y="205"/>
                    <a:pt x="97" y="210"/>
                  </a:cubicBezTo>
                  <a:cubicBezTo>
                    <a:pt x="101" y="215"/>
                    <a:pt x="110" y="213"/>
                    <a:pt x="113" y="220"/>
                  </a:cubicBezTo>
                  <a:cubicBezTo>
                    <a:pt x="116" y="227"/>
                    <a:pt x="112" y="240"/>
                    <a:pt x="113" y="252"/>
                  </a:cubicBezTo>
                  <a:cubicBezTo>
                    <a:pt x="114" y="264"/>
                    <a:pt x="116" y="282"/>
                    <a:pt x="117" y="292"/>
                  </a:cubicBezTo>
                  <a:cubicBezTo>
                    <a:pt x="118" y="302"/>
                    <a:pt x="114" y="305"/>
                    <a:pt x="119" y="312"/>
                  </a:cubicBezTo>
                  <a:cubicBezTo>
                    <a:pt x="124" y="319"/>
                    <a:pt x="131" y="324"/>
                    <a:pt x="145" y="334"/>
                  </a:cubicBezTo>
                  <a:cubicBezTo>
                    <a:pt x="159" y="344"/>
                    <a:pt x="182" y="360"/>
                    <a:pt x="203" y="372"/>
                  </a:cubicBezTo>
                  <a:cubicBezTo>
                    <a:pt x="224" y="384"/>
                    <a:pt x="252" y="394"/>
                    <a:pt x="269" y="404"/>
                  </a:cubicBezTo>
                  <a:cubicBezTo>
                    <a:pt x="286" y="414"/>
                    <a:pt x="300" y="422"/>
                    <a:pt x="307" y="430"/>
                  </a:cubicBezTo>
                  <a:cubicBezTo>
                    <a:pt x="314" y="438"/>
                    <a:pt x="316" y="446"/>
                    <a:pt x="313" y="454"/>
                  </a:cubicBezTo>
                  <a:cubicBezTo>
                    <a:pt x="310" y="462"/>
                    <a:pt x="305" y="468"/>
                    <a:pt x="291" y="476"/>
                  </a:cubicBezTo>
                  <a:cubicBezTo>
                    <a:pt x="277" y="484"/>
                    <a:pt x="255" y="492"/>
                    <a:pt x="231" y="500"/>
                  </a:cubicBezTo>
                  <a:cubicBezTo>
                    <a:pt x="207" y="508"/>
                    <a:pt x="177" y="515"/>
                    <a:pt x="149" y="524"/>
                  </a:cubicBezTo>
                  <a:cubicBezTo>
                    <a:pt x="121" y="533"/>
                    <a:pt x="84" y="543"/>
                    <a:pt x="61" y="554"/>
                  </a:cubicBezTo>
                  <a:cubicBezTo>
                    <a:pt x="38" y="565"/>
                    <a:pt x="18" y="579"/>
                    <a:pt x="9" y="590"/>
                  </a:cubicBezTo>
                  <a:cubicBezTo>
                    <a:pt x="0" y="601"/>
                    <a:pt x="4" y="612"/>
                    <a:pt x="5" y="620"/>
                  </a:cubicBezTo>
                  <a:cubicBezTo>
                    <a:pt x="6" y="628"/>
                    <a:pt x="4" y="631"/>
                    <a:pt x="17" y="640"/>
                  </a:cubicBezTo>
                  <a:cubicBezTo>
                    <a:pt x="30" y="649"/>
                    <a:pt x="67" y="666"/>
                    <a:pt x="83" y="676"/>
                  </a:cubicBezTo>
                  <a:cubicBezTo>
                    <a:pt x="99" y="686"/>
                    <a:pt x="107" y="694"/>
                    <a:pt x="115" y="702"/>
                  </a:cubicBezTo>
                  <a:cubicBezTo>
                    <a:pt x="123" y="710"/>
                    <a:pt x="130" y="715"/>
                    <a:pt x="131" y="726"/>
                  </a:cubicBezTo>
                  <a:cubicBezTo>
                    <a:pt x="132" y="737"/>
                    <a:pt x="129" y="753"/>
                    <a:pt x="123" y="766"/>
                  </a:cubicBezTo>
                  <a:cubicBezTo>
                    <a:pt x="117" y="779"/>
                    <a:pt x="101" y="795"/>
                    <a:pt x="95" y="806"/>
                  </a:cubicBezTo>
                  <a:cubicBezTo>
                    <a:pt x="89" y="817"/>
                    <a:pt x="82" y="822"/>
                    <a:pt x="89" y="834"/>
                  </a:cubicBezTo>
                  <a:cubicBezTo>
                    <a:pt x="96" y="846"/>
                    <a:pt x="115" y="862"/>
                    <a:pt x="135" y="87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0" name="Freeform 164"/>
            <p:cNvSpPr>
              <a:spLocks/>
            </p:cNvSpPr>
            <p:nvPr/>
          </p:nvSpPr>
          <p:spPr bwMode="auto">
            <a:xfrm>
              <a:off x="4046876" y="4570395"/>
              <a:ext cx="364787" cy="334725"/>
            </a:xfrm>
            <a:custGeom>
              <a:avLst/>
              <a:gdLst>
                <a:gd name="T0" fmla="*/ 2147483647 w 364"/>
                <a:gd name="T1" fmla="*/ 0 h 464"/>
                <a:gd name="T2" fmla="*/ 2147483647 w 364"/>
                <a:gd name="T3" fmla="*/ 2147483647 h 464"/>
                <a:gd name="T4" fmla="*/ 2147483647 w 364"/>
                <a:gd name="T5" fmla="*/ 2147483647 h 464"/>
                <a:gd name="T6" fmla="*/ 2147483647 w 364"/>
                <a:gd name="T7" fmla="*/ 2147483647 h 464"/>
                <a:gd name="T8" fmla="*/ 2147483647 w 364"/>
                <a:gd name="T9" fmla="*/ 2147483647 h 464"/>
                <a:gd name="T10" fmla="*/ 2147483647 w 364"/>
                <a:gd name="T11" fmla="*/ 2147483647 h 464"/>
                <a:gd name="T12" fmla="*/ 2147483647 w 364"/>
                <a:gd name="T13" fmla="*/ 2147483647 h 464"/>
                <a:gd name="T14" fmla="*/ 2147483647 w 364"/>
                <a:gd name="T15" fmla="*/ 2147483647 h 464"/>
                <a:gd name="T16" fmla="*/ 2147483647 w 364"/>
                <a:gd name="T17" fmla="*/ 2147483647 h 464"/>
                <a:gd name="T18" fmla="*/ 2147483647 w 364"/>
                <a:gd name="T19" fmla="*/ 2147483647 h 464"/>
                <a:gd name="T20" fmla="*/ 2147483647 w 364"/>
                <a:gd name="T21" fmla="*/ 2147483647 h 464"/>
                <a:gd name="T22" fmla="*/ 2147483647 w 364"/>
                <a:gd name="T23" fmla="*/ 2147483647 h 464"/>
                <a:gd name="T24" fmla="*/ 2147483647 w 364"/>
                <a:gd name="T25" fmla="*/ 2147483647 h 464"/>
                <a:gd name="T26" fmla="*/ 2012675193 w 364"/>
                <a:gd name="T27" fmla="*/ 2147483647 h 464"/>
                <a:gd name="T28" fmla="*/ 2147483647 w 364"/>
                <a:gd name="T29" fmla="*/ 2147483647 h 464"/>
                <a:gd name="T30" fmla="*/ 2147483647 w 364"/>
                <a:gd name="T31" fmla="*/ 2147483647 h 464"/>
                <a:gd name="T32" fmla="*/ 2147483647 w 364"/>
                <a:gd name="T33" fmla="*/ 2147483647 h 464"/>
                <a:gd name="T34" fmla="*/ 2147483647 w 364"/>
                <a:gd name="T35" fmla="*/ 2147483647 h 464"/>
                <a:gd name="T36" fmla="*/ 2147483647 w 364"/>
                <a:gd name="T37" fmla="*/ 2147483647 h 464"/>
                <a:gd name="T38" fmla="*/ 2147483647 w 364"/>
                <a:gd name="T39" fmla="*/ 2147483647 h 464"/>
                <a:gd name="T40" fmla="*/ 2147483647 w 364"/>
                <a:gd name="T41" fmla="*/ 2147483647 h 464"/>
                <a:gd name="T42" fmla="*/ 2147483647 w 364"/>
                <a:gd name="T43" fmla="*/ 2147483647 h 464"/>
                <a:gd name="T44" fmla="*/ 2147483647 w 364"/>
                <a:gd name="T45" fmla="*/ 2147483647 h 464"/>
                <a:gd name="T46" fmla="*/ 2147483647 w 364"/>
                <a:gd name="T47" fmla="*/ 2147483647 h 46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64"/>
                <a:gd name="T73" fmla="*/ 0 h 464"/>
                <a:gd name="T74" fmla="*/ 364 w 364"/>
                <a:gd name="T75" fmla="*/ 464 h 46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64" h="464">
                  <a:moveTo>
                    <a:pt x="180" y="0"/>
                  </a:moveTo>
                  <a:cubicBezTo>
                    <a:pt x="185" y="2"/>
                    <a:pt x="191" y="4"/>
                    <a:pt x="204" y="10"/>
                  </a:cubicBezTo>
                  <a:cubicBezTo>
                    <a:pt x="217" y="16"/>
                    <a:pt x="243" y="28"/>
                    <a:pt x="260" y="34"/>
                  </a:cubicBezTo>
                  <a:cubicBezTo>
                    <a:pt x="277" y="40"/>
                    <a:pt x="294" y="43"/>
                    <a:pt x="306" y="48"/>
                  </a:cubicBezTo>
                  <a:cubicBezTo>
                    <a:pt x="318" y="53"/>
                    <a:pt x="325" y="58"/>
                    <a:pt x="334" y="64"/>
                  </a:cubicBezTo>
                  <a:cubicBezTo>
                    <a:pt x="343" y="70"/>
                    <a:pt x="356" y="77"/>
                    <a:pt x="360" y="84"/>
                  </a:cubicBezTo>
                  <a:cubicBezTo>
                    <a:pt x="364" y="91"/>
                    <a:pt x="363" y="100"/>
                    <a:pt x="360" y="106"/>
                  </a:cubicBezTo>
                  <a:cubicBezTo>
                    <a:pt x="357" y="112"/>
                    <a:pt x="356" y="116"/>
                    <a:pt x="342" y="122"/>
                  </a:cubicBezTo>
                  <a:cubicBezTo>
                    <a:pt x="328" y="128"/>
                    <a:pt x="299" y="135"/>
                    <a:pt x="276" y="142"/>
                  </a:cubicBezTo>
                  <a:cubicBezTo>
                    <a:pt x="253" y="149"/>
                    <a:pt x="225" y="158"/>
                    <a:pt x="204" y="164"/>
                  </a:cubicBezTo>
                  <a:cubicBezTo>
                    <a:pt x="183" y="170"/>
                    <a:pt x="171" y="175"/>
                    <a:pt x="148" y="180"/>
                  </a:cubicBezTo>
                  <a:cubicBezTo>
                    <a:pt x="125" y="185"/>
                    <a:pt x="91" y="189"/>
                    <a:pt x="68" y="196"/>
                  </a:cubicBezTo>
                  <a:cubicBezTo>
                    <a:pt x="45" y="203"/>
                    <a:pt x="23" y="215"/>
                    <a:pt x="12" y="224"/>
                  </a:cubicBezTo>
                  <a:cubicBezTo>
                    <a:pt x="1" y="233"/>
                    <a:pt x="0" y="243"/>
                    <a:pt x="2" y="250"/>
                  </a:cubicBezTo>
                  <a:cubicBezTo>
                    <a:pt x="4" y="257"/>
                    <a:pt x="12" y="261"/>
                    <a:pt x="24" y="268"/>
                  </a:cubicBezTo>
                  <a:cubicBezTo>
                    <a:pt x="36" y="275"/>
                    <a:pt x="56" y="283"/>
                    <a:pt x="76" y="290"/>
                  </a:cubicBezTo>
                  <a:cubicBezTo>
                    <a:pt x="96" y="297"/>
                    <a:pt x="126" y="306"/>
                    <a:pt x="146" y="312"/>
                  </a:cubicBezTo>
                  <a:cubicBezTo>
                    <a:pt x="166" y="318"/>
                    <a:pt x="179" y="323"/>
                    <a:pt x="194" y="328"/>
                  </a:cubicBezTo>
                  <a:cubicBezTo>
                    <a:pt x="209" y="333"/>
                    <a:pt x="225" y="334"/>
                    <a:pt x="236" y="340"/>
                  </a:cubicBezTo>
                  <a:cubicBezTo>
                    <a:pt x="247" y="346"/>
                    <a:pt x="251" y="357"/>
                    <a:pt x="258" y="364"/>
                  </a:cubicBezTo>
                  <a:cubicBezTo>
                    <a:pt x="265" y="371"/>
                    <a:pt x="277" y="375"/>
                    <a:pt x="278" y="382"/>
                  </a:cubicBezTo>
                  <a:cubicBezTo>
                    <a:pt x="279" y="389"/>
                    <a:pt x="275" y="399"/>
                    <a:pt x="266" y="408"/>
                  </a:cubicBezTo>
                  <a:cubicBezTo>
                    <a:pt x="257" y="417"/>
                    <a:pt x="236" y="427"/>
                    <a:pt x="222" y="436"/>
                  </a:cubicBezTo>
                  <a:cubicBezTo>
                    <a:pt x="208" y="445"/>
                    <a:pt x="196" y="454"/>
                    <a:pt x="184" y="464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1" name="Freeform 165"/>
            <p:cNvSpPr>
              <a:spLocks/>
            </p:cNvSpPr>
            <p:nvPr/>
          </p:nvSpPr>
          <p:spPr bwMode="auto">
            <a:xfrm>
              <a:off x="4183170" y="2602441"/>
              <a:ext cx="105227" cy="515073"/>
            </a:xfrm>
            <a:custGeom>
              <a:avLst/>
              <a:gdLst>
                <a:gd name="T0" fmla="*/ 2147483647 w 105"/>
                <a:gd name="T1" fmla="*/ 0 h 714"/>
                <a:gd name="T2" fmla="*/ 2147483647 w 105"/>
                <a:gd name="T3" fmla="*/ 2147483647 h 714"/>
                <a:gd name="T4" fmla="*/ 2147483647 w 105"/>
                <a:gd name="T5" fmla="*/ 2147483647 h 714"/>
                <a:gd name="T6" fmla="*/ 2147483647 w 105"/>
                <a:gd name="T7" fmla="*/ 2147483647 h 714"/>
                <a:gd name="T8" fmla="*/ 2147483647 w 105"/>
                <a:gd name="T9" fmla="*/ 2147483647 h 714"/>
                <a:gd name="T10" fmla="*/ 2147483647 w 105"/>
                <a:gd name="T11" fmla="*/ 2147483647 h 714"/>
                <a:gd name="T12" fmla="*/ 2147483647 w 105"/>
                <a:gd name="T13" fmla="*/ 2147483647 h 714"/>
                <a:gd name="T14" fmla="*/ 2147483647 w 105"/>
                <a:gd name="T15" fmla="*/ 2147483647 h 714"/>
                <a:gd name="T16" fmla="*/ 2147483647 w 105"/>
                <a:gd name="T17" fmla="*/ 2147483647 h 714"/>
                <a:gd name="T18" fmla="*/ 2147483647 w 105"/>
                <a:gd name="T19" fmla="*/ 2147483647 h 714"/>
                <a:gd name="T20" fmla="*/ 2147483647 w 105"/>
                <a:gd name="T21" fmla="*/ 2147483647 h 714"/>
                <a:gd name="T22" fmla="*/ 2147483647 w 105"/>
                <a:gd name="T23" fmla="*/ 2147483647 h 714"/>
                <a:gd name="T24" fmla="*/ 2147483647 w 105"/>
                <a:gd name="T25" fmla="*/ 2147483647 h 714"/>
                <a:gd name="T26" fmla="*/ 2147483647 w 105"/>
                <a:gd name="T27" fmla="*/ 2147483647 h 714"/>
                <a:gd name="T28" fmla="*/ 2147483647 w 105"/>
                <a:gd name="T29" fmla="*/ 2147483647 h 714"/>
                <a:gd name="T30" fmla="*/ 2012673823 w 105"/>
                <a:gd name="T31" fmla="*/ 2147483647 h 714"/>
                <a:gd name="T32" fmla="*/ 2147483647 w 105"/>
                <a:gd name="T33" fmla="*/ 2147483647 h 714"/>
                <a:gd name="T34" fmla="*/ 2147483647 w 105"/>
                <a:gd name="T35" fmla="*/ 2147483647 h 714"/>
                <a:gd name="T36" fmla="*/ 2147483647 w 105"/>
                <a:gd name="T37" fmla="*/ 2147483647 h 714"/>
                <a:gd name="T38" fmla="*/ 2147483647 w 105"/>
                <a:gd name="T39" fmla="*/ 2147483647 h 714"/>
                <a:gd name="T40" fmla="*/ 2147483647 w 105"/>
                <a:gd name="T41" fmla="*/ 2147483647 h 71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714"/>
                <a:gd name="T65" fmla="*/ 105 w 105"/>
                <a:gd name="T66" fmla="*/ 714 h 71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714">
                  <a:moveTo>
                    <a:pt x="42" y="0"/>
                  </a:moveTo>
                  <a:cubicBezTo>
                    <a:pt x="50" y="14"/>
                    <a:pt x="59" y="28"/>
                    <a:pt x="62" y="40"/>
                  </a:cubicBezTo>
                  <a:cubicBezTo>
                    <a:pt x="65" y="52"/>
                    <a:pt x="60" y="62"/>
                    <a:pt x="62" y="74"/>
                  </a:cubicBezTo>
                  <a:cubicBezTo>
                    <a:pt x="64" y="86"/>
                    <a:pt x="70" y="100"/>
                    <a:pt x="74" y="112"/>
                  </a:cubicBezTo>
                  <a:cubicBezTo>
                    <a:pt x="78" y="124"/>
                    <a:pt x="83" y="136"/>
                    <a:pt x="86" y="148"/>
                  </a:cubicBezTo>
                  <a:cubicBezTo>
                    <a:pt x="89" y="160"/>
                    <a:pt x="91" y="176"/>
                    <a:pt x="92" y="186"/>
                  </a:cubicBezTo>
                  <a:cubicBezTo>
                    <a:pt x="93" y="196"/>
                    <a:pt x="95" y="202"/>
                    <a:pt x="92" y="210"/>
                  </a:cubicBezTo>
                  <a:cubicBezTo>
                    <a:pt x="89" y="218"/>
                    <a:pt x="87" y="224"/>
                    <a:pt x="76" y="236"/>
                  </a:cubicBezTo>
                  <a:cubicBezTo>
                    <a:pt x="65" y="248"/>
                    <a:pt x="35" y="271"/>
                    <a:pt x="24" y="284"/>
                  </a:cubicBezTo>
                  <a:cubicBezTo>
                    <a:pt x="13" y="297"/>
                    <a:pt x="14" y="300"/>
                    <a:pt x="12" y="312"/>
                  </a:cubicBezTo>
                  <a:cubicBezTo>
                    <a:pt x="10" y="324"/>
                    <a:pt x="10" y="347"/>
                    <a:pt x="12" y="358"/>
                  </a:cubicBezTo>
                  <a:cubicBezTo>
                    <a:pt x="14" y="369"/>
                    <a:pt x="20" y="369"/>
                    <a:pt x="26" y="378"/>
                  </a:cubicBezTo>
                  <a:cubicBezTo>
                    <a:pt x="32" y="387"/>
                    <a:pt x="43" y="399"/>
                    <a:pt x="46" y="410"/>
                  </a:cubicBezTo>
                  <a:cubicBezTo>
                    <a:pt x="49" y="421"/>
                    <a:pt x="48" y="431"/>
                    <a:pt x="42" y="446"/>
                  </a:cubicBezTo>
                  <a:cubicBezTo>
                    <a:pt x="36" y="461"/>
                    <a:pt x="15" y="483"/>
                    <a:pt x="8" y="498"/>
                  </a:cubicBezTo>
                  <a:cubicBezTo>
                    <a:pt x="1" y="513"/>
                    <a:pt x="0" y="526"/>
                    <a:pt x="2" y="538"/>
                  </a:cubicBezTo>
                  <a:cubicBezTo>
                    <a:pt x="4" y="550"/>
                    <a:pt x="8" y="558"/>
                    <a:pt x="18" y="570"/>
                  </a:cubicBezTo>
                  <a:cubicBezTo>
                    <a:pt x="28" y="582"/>
                    <a:pt x="53" y="597"/>
                    <a:pt x="64" y="610"/>
                  </a:cubicBezTo>
                  <a:cubicBezTo>
                    <a:pt x="75" y="623"/>
                    <a:pt x="78" y="638"/>
                    <a:pt x="84" y="650"/>
                  </a:cubicBezTo>
                  <a:cubicBezTo>
                    <a:pt x="90" y="662"/>
                    <a:pt x="99" y="671"/>
                    <a:pt x="102" y="682"/>
                  </a:cubicBezTo>
                  <a:cubicBezTo>
                    <a:pt x="105" y="693"/>
                    <a:pt x="102" y="709"/>
                    <a:pt x="102" y="714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2" name="Text Box 167"/>
            <p:cNvSpPr txBox="1">
              <a:spLocks noChangeArrowheads="1"/>
            </p:cNvSpPr>
            <p:nvPr/>
          </p:nvSpPr>
          <p:spPr bwMode="auto">
            <a:xfrm>
              <a:off x="4012398" y="1608262"/>
              <a:ext cx="407987" cy="36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</a:rPr>
                <a:t>Bar1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451717" y="1007102"/>
            <a:ext cx="901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Arial Black" panose="020B0A04020102020204" pitchFamily="34" charset="0"/>
              </a:rPr>
              <a:t>North</a:t>
            </a:r>
            <a:endParaRPr lang="en-US" sz="1800" dirty="0">
              <a:latin typeface="Arial Black" panose="020B0A04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4220" y="1007102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Arial Black" panose="020B0A04020102020204" pitchFamily="34" charset="0"/>
              </a:rPr>
              <a:t>South</a:t>
            </a:r>
            <a:endParaRPr lang="en-US" sz="1800" dirty="0">
              <a:latin typeface="Arial Black" panose="020B0A04020102020204" pitchFamily="34" charset="0"/>
            </a:endParaRPr>
          </a:p>
        </p:txBody>
      </p:sp>
      <p:sp>
        <p:nvSpPr>
          <p:cNvPr id="28" name="TextBox 26"/>
          <p:cNvSpPr txBox="1">
            <a:spLocks noChangeArrowheads="1"/>
          </p:cNvSpPr>
          <p:nvPr/>
        </p:nvSpPr>
        <p:spPr bwMode="auto">
          <a:xfrm>
            <a:off x="3958847" y="2058511"/>
            <a:ext cx="52610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dirty="0"/>
              <a:t>~0.75 s</a:t>
            </a:r>
          </a:p>
        </p:txBody>
      </p:sp>
      <p:sp>
        <p:nvSpPr>
          <p:cNvPr id="29" name="Line 149"/>
          <p:cNvSpPr>
            <a:spLocks noChangeShapeType="1"/>
          </p:cNvSpPr>
          <p:nvPr/>
        </p:nvSpPr>
        <p:spPr bwMode="auto">
          <a:xfrm>
            <a:off x="4037806" y="2233238"/>
            <a:ext cx="37829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76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7"/>
          <p:cNvGrpSpPr>
            <a:grpSpLocks/>
          </p:cNvGrpSpPr>
          <p:nvPr/>
        </p:nvGrpSpPr>
        <p:grpSpPr bwMode="auto">
          <a:xfrm>
            <a:off x="3900488" y="1462088"/>
            <a:ext cx="868362" cy="4954587"/>
            <a:chOff x="3900488" y="1462088"/>
            <a:chExt cx="868362" cy="4954587"/>
          </a:xfrm>
        </p:grpSpPr>
        <p:sp>
          <p:nvSpPr>
            <p:cNvPr id="8200" name="Rectangle 2"/>
            <p:cNvSpPr>
              <a:spLocks noChangeArrowheads="1"/>
            </p:cNvSpPr>
            <p:nvPr/>
          </p:nvSpPr>
          <p:spPr bwMode="auto">
            <a:xfrm>
              <a:off x="3900488" y="1462088"/>
              <a:ext cx="868362" cy="4954587"/>
            </a:xfrm>
            <a:prstGeom prst="rect">
              <a:avLst/>
            </a:prstGeom>
            <a:solidFill>
              <a:srgbClr val="FEF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201" name="Line 149"/>
            <p:cNvSpPr>
              <a:spLocks noChangeShapeType="1"/>
            </p:cNvSpPr>
            <p:nvPr/>
          </p:nvSpPr>
          <p:spPr bwMode="auto">
            <a:xfrm>
              <a:off x="4037806" y="2233238"/>
              <a:ext cx="3782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2" name="Freeform 151"/>
            <p:cNvSpPr>
              <a:spLocks/>
            </p:cNvSpPr>
            <p:nvPr/>
          </p:nvSpPr>
          <p:spPr bwMode="auto">
            <a:xfrm>
              <a:off x="4227265" y="3030947"/>
              <a:ext cx="68147" cy="171691"/>
            </a:xfrm>
            <a:custGeom>
              <a:avLst/>
              <a:gdLst>
                <a:gd name="T0" fmla="*/ 0 w 68"/>
                <a:gd name="T1" fmla="*/ 0 h 238"/>
                <a:gd name="T2" fmla="*/ 2147483647 w 68"/>
                <a:gd name="T3" fmla="*/ 2147483647 h 238"/>
                <a:gd name="T4" fmla="*/ 2147483647 w 68"/>
                <a:gd name="T5" fmla="*/ 2147483647 h 238"/>
                <a:gd name="T6" fmla="*/ 2147483647 w 68"/>
                <a:gd name="T7" fmla="*/ 2147483647 h 238"/>
                <a:gd name="T8" fmla="*/ 2147483647 w 68"/>
                <a:gd name="T9" fmla="*/ 2147483647 h 238"/>
                <a:gd name="T10" fmla="*/ 2147483647 w 68"/>
                <a:gd name="T11" fmla="*/ 2147483647 h 238"/>
                <a:gd name="T12" fmla="*/ 2147483647 w 68"/>
                <a:gd name="T13" fmla="*/ 2147483647 h 238"/>
                <a:gd name="T14" fmla="*/ 2147483647 w 68"/>
                <a:gd name="T15" fmla="*/ 2147483647 h 238"/>
                <a:gd name="T16" fmla="*/ 2147483647 w 68"/>
                <a:gd name="T17" fmla="*/ 2147483647 h 238"/>
                <a:gd name="T18" fmla="*/ 2147483647 w 68"/>
                <a:gd name="T19" fmla="*/ 2147483647 h 238"/>
                <a:gd name="T20" fmla="*/ 0 w 68"/>
                <a:gd name="T21" fmla="*/ 2147483647 h 2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8"/>
                <a:gd name="T34" fmla="*/ 0 h 238"/>
                <a:gd name="T35" fmla="*/ 68 w 68"/>
                <a:gd name="T36" fmla="*/ 238 h 2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8" h="238">
                  <a:moveTo>
                    <a:pt x="0" y="0"/>
                  </a:moveTo>
                  <a:lnTo>
                    <a:pt x="26" y="24"/>
                  </a:lnTo>
                  <a:lnTo>
                    <a:pt x="36" y="54"/>
                  </a:lnTo>
                  <a:lnTo>
                    <a:pt x="58" y="84"/>
                  </a:lnTo>
                  <a:lnTo>
                    <a:pt x="58" y="106"/>
                  </a:lnTo>
                  <a:lnTo>
                    <a:pt x="62" y="134"/>
                  </a:lnTo>
                  <a:lnTo>
                    <a:pt x="68" y="166"/>
                  </a:lnTo>
                  <a:lnTo>
                    <a:pt x="68" y="180"/>
                  </a:lnTo>
                  <a:lnTo>
                    <a:pt x="62" y="194"/>
                  </a:lnTo>
                  <a:lnTo>
                    <a:pt x="38" y="218"/>
                  </a:lnTo>
                  <a:lnTo>
                    <a:pt x="0" y="238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3" name="Freeform 152"/>
            <p:cNvSpPr>
              <a:spLocks/>
            </p:cNvSpPr>
            <p:nvPr/>
          </p:nvSpPr>
          <p:spPr bwMode="auto">
            <a:xfrm>
              <a:off x="4225261" y="2611097"/>
              <a:ext cx="58125" cy="180348"/>
            </a:xfrm>
            <a:custGeom>
              <a:avLst/>
              <a:gdLst>
                <a:gd name="T0" fmla="*/ 2147483647 w 58"/>
                <a:gd name="T1" fmla="*/ 0 h 250"/>
                <a:gd name="T2" fmla="*/ 2147483647 w 58"/>
                <a:gd name="T3" fmla="*/ 2147483647 h 250"/>
                <a:gd name="T4" fmla="*/ 2147483647 w 58"/>
                <a:gd name="T5" fmla="*/ 2147483647 h 250"/>
                <a:gd name="T6" fmla="*/ 2147483647 w 58"/>
                <a:gd name="T7" fmla="*/ 2147483647 h 250"/>
                <a:gd name="T8" fmla="*/ 2147483647 w 58"/>
                <a:gd name="T9" fmla="*/ 2147483647 h 250"/>
                <a:gd name="T10" fmla="*/ 2147483647 w 58"/>
                <a:gd name="T11" fmla="*/ 2147483647 h 250"/>
                <a:gd name="T12" fmla="*/ 2147483647 w 58"/>
                <a:gd name="T13" fmla="*/ 2147483647 h 250"/>
                <a:gd name="T14" fmla="*/ 2147483647 w 58"/>
                <a:gd name="T15" fmla="*/ 2147483647 h 250"/>
                <a:gd name="T16" fmla="*/ 2147483647 w 58"/>
                <a:gd name="T17" fmla="*/ 2147483647 h 250"/>
                <a:gd name="T18" fmla="*/ 2147483647 w 58"/>
                <a:gd name="T19" fmla="*/ 2147483647 h 250"/>
                <a:gd name="T20" fmla="*/ 0 w 58"/>
                <a:gd name="T21" fmla="*/ 2147483647 h 2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"/>
                <a:gd name="T34" fmla="*/ 0 h 250"/>
                <a:gd name="T35" fmla="*/ 58 w 58"/>
                <a:gd name="T36" fmla="*/ 250 h 2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" h="250">
                  <a:moveTo>
                    <a:pt x="4" y="0"/>
                  </a:moveTo>
                  <a:lnTo>
                    <a:pt x="20" y="22"/>
                  </a:lnTo>
                  <a:lnTo>
                    <a:pt x="18" y="42"/>
                  </a:lnTo>
                  <a:lnTo>
                    <a:pt x="24" y="68"/>
                  </a:lnTo>
                  <a:lnTo>
                    <a:pt x="36" y="106"/>
                  </a:lnTo>
                  <a:lnTo>
                    <a:pt x="46" y="132"/>
                  </a:lnTo>
                  <a:lnTo>
                    <a:pt x="46" y="166"/>
                  </a:lnTo>
                  <a:lnTo>
                    <a:pt x="58" y="192"/>
                  </a:lnTo>
                  <a:lnTo>
                    <a:pt x="36" y="218"/>
                  </a:lnTo>
                  <a:lnTo>
                    <a:pt x="20" y="240"/>
                  </a:lnTo>
                  <a:lnTo>
                    <a:pt x="0" y="250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4" name="Freeform 153"/>
            <p:cNvSpPr>
              <a:spLocks/>
            </p:cNvSpPr>
            <p:nvPr/>
          </p:nvSpPr>
          <p:spPr bwMode="auto">
            <a:xfrm>
              <a:off x="4225261" y="3789850"/>
              <a:ext cx="38082" cy="96666"/>
            </a:xfrm>
            <a:custGeom>
              <a:avLst/>
              <a:gdLst>
                <a:gd name="T0" fmla="*/ 0 w 38"/>
                <a:gd name="T1" fmla="*/ 0 h 134"/>
                <a:gd name="T2" fmla="*/ 2147483647 w 38"/>
                <a:gd name="T3" fmla="*/ 2147483647 h 134"/>
                <a:gd name="T4" fmla="*/ 2147483647 w 38"/>
                <a:gd name="T5" fmla="*/ 2147483647 h 134"/>
                <a:gd name="T6" fmla="*/ 2147483647 w 38"/>
                <a:gd name="T7" fmla="*/ 2147483647 h 134"/>
                <a:gd name="T8" fmla="*/ 2147483647 w 38"/>
                <a:gd name="T9" fmla="*/ 2147483647 h 134"/>
                <a:gd name="T10" fmla="*/ 2012657752 w 38"/>
                <a:gd name="T11" fmla="*/ 2147483647 h 1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134"/>
                <a:gd name="T20" fmla="*/ 38 w 38"/>
                <a:gd name="T21" fmla="*/ 134 h 1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134">
                  <a:moveTo>
                    <a:pt x="0" y="0"/>
                  </a:moveTo>
                  <a:lnTo>
                    <a:pt x="28" y="30"/>
                  </a:lnTo>
                  <a:lnTo>
                    <a:pt x="38" y="68"/>
                  </a:lnTo>
                  <a:lnTo>
                    <a:pt x="38" y="94"/>
                  </a:lnTo>
                  <a:lnTo>
                    <a:pt x="16" y="118"/>
                  </a:lnTo>
                  <a:lnTo>
                    <a:pt x="2" y="13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5" name="Freeform 154"/>
            <p:cNvSpPr>
              <a:spLocks/>
            </p:cNvSpPr>
            <p:nvPr/>
          </p:nvSpPr>
          <p:spPr bwMode="auto">
            <a:xfrm>
              <a:off x="4227265" y="3942785"/>
              <a:ext cx="30065" cy="72139"/>
            </a:xfrm>
            <a:custGeom>
              <a:avLst/>
              <a:gdLst>
                <a:gd name="T0" fmla="*/ 0 w 30"/>
                <a:gd name="T1" fmla="*/ 0 h 100"/>
                <a:gd name="T2" fmla="*/ 2147483647 w 30"/>
                <a:gd name="T3" fmla="*/ 2147483647 h 100"/>
                <a:gd name="T4" fmla="*/ 2147483647 w 30"/>
                <a:gd name="T5" fmla="*/ 2147483647 h 100"/>
                <a:gd name="T6" fmla="*/ 2147483647 w 30"/>
                <a:gd name="T7" fmla="*/ 2147483647 h 100"/>
                <a:gd name="T8" fmla="*/ 2147483647 w 30"/>
                <a:gd name="T9" fmla="*/ 2147483647 h 100"/>
                <a:gd name="T10" fmla="*/ 2147483647 w 30"/>
                <a:gd name="T11" fmla="*/ 2147483647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100"/>
                <a:gd name="T20" fmla="*/ 30 w 30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100">
                  <a:moveTo>
                    <a:pt x="0" y="0"/>
                  </a:moveTo>
                  <a:lnTo>
                    <a:pt x="18" y="18"/>
                  </a:lnTo>
                  <a:lnTo>
                    <a:pt x="30" y="44"/>
                  </a:lnTo>
                  <a:lnTo>
                    <a:pt x="30" y="68"/>
                  </a:lnTo>
                  <a:lnTo>
                    <a:pt x="28" y="82"/>
                  </a:lnTo>
                  <a:lnTo>
                    <a:pt x="6" y="100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6" name="Freeform 155"/>
            <p:cNvSpPr>
              <a:spLocks/>
            </p:cNvSpPr>
            <p:nvPr/>
          </p:nvSpPr>
          <p:spPr bwMode="auto">
            <a:xfrm>
              <a:off x="4225261" y="3320946"/>
              <a:ext cx="98212" cy="95224"/>
            </a:xfrm>
            <a:custGeom>
              <a:avLst/>
              <a:gdLst>
                <a:gd name="T0" fmla="*/ 2147483647 w 98"/>
                <a:gd name="T1" fmla="*/ 0 h 132"/>
                <a:gd name="T2" fmla="*/ 2147483647 w 98"/>
                <a:gd name="T3" fmla="*/ 2147483647 h 132"/>
                <a:gd name="T4" fmla="*/ 2147483647 w 98"/>
                <a:gd name="T5" fmla="*/ 2147483647 h 132"/>
                <a:gd name="T6" fmla="*/ 2147483647 w 98"/>
                <a:gd name="T7" fmla="*/ 2147483647 h 132"/>
                <a:gd name="T8" fmla="*/ 2147483647 w 98"/>
                <a:gd name="T9" fmla="*/ 2147483647 h 132"/>
                <a:gd name="T10" fmla="*/ 2147483647 w 98"/>
                <a:gd name="T11" fmla="*/ 2147483647 h 132"/>
                <a:gd name="T12" fmla="*/ 2147483647 w 98"/>
                <a:gd name="T13" fmla="*/ 2147483647 h 132"/>
                <a:gd name="T14" fmla="*/ 2147483647 w 98"/>
                <a:gd name="T15" fmla="*/ 2147483647 h 132"/>
                <a:gd name="T16" fmla="*/ 0 w 98"/>
                <a:gd name="T17" fmla="*/ 2147483647 h 1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132"/>
                <a:gd name="T29" fmla="*/ 98 w 98"/>
                <a:gd name="T30" fmla="*/ 132 h 1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132">
                  <a:moveTo>
                    <a:pt x="8" y="0"/>
                  </a:moveTo>
                  <a:lnTo>
                    <a:pt x="48" y="14"/>
                  </a:lnTo>
                  <a:lnTo>
                    <a:pt x="62" y="16"/>
                  </a:lnTo>
                  <a:lnTo>
                    <a:pt x="80" y="28"/>
                  </a:lnTo>
                  <a:lnTo>
                    <a:pt x="88" y="42"/>
                  </a:lnTo>
                  <a:lnTo>
                    <a:pt x="98" y="58"/>
                  </a:lnTo>
                  <a:lnTo>
                    <a:pt x="92" y="72"/>
                  </a:lnTo>
                  <a:lnTo>
                    <a:pt x="54" y="98"/>
                  </a:lnTo>
                  <a:lnTo>
                    <a:pt x="0" y="132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7" name="Freeform 156"/>
            <p:cNvSpPr>
              <a:spLocks/>
            </p:cNvSpPr>
            <p:nvPr/>
          </p:nvSpPr>
          <p:spPr bwMode="auto">
            <a:xfrm>
              <a:off x="4184172" y="3416170"/>
              <a:ext cx="85184" cy="520844"/>
            </a:xfrm>
            <a:custGeom>
              <a:avLst/>
              <a:gdLst>
                <a:gd name="T0" fmla="*/ 2147483647 w 85"/>
                <a:gd name="T1" fmla="*/ 0 h 722"/>
                <a:gd name="T2" fmla="*/ 2147483647 w 85"/>
                <a:gd name="T3" fmla="*/ 2147483647 h 722"/>
                <a:gd name="T4" fmla="*/ 1006342731 w 85"/>
                <a:gd name="T5" fmla="*/ 2147483647 h 722"/>
                <a:gd name="T6" fmla="*/ 2147483647 w 85"/>
                <a:gd name="T7" fmla="*/ 2147483647 h 722"/>
                <a:gd name="T8" fmla="*/ 2147483647 w 85"/>
                <a:gd name="T9" fmla="*/ 2147483647 h 722"/>
                <a:gd name="T10" fmla="*/ 2147483647 w 85"/>
                <a:gd name="T11" fmla="*/ 2147483647 h 722"/>
                <a:gd name="T12" fmla="*/ 2147483647 w 85"/>
                <a:gd name="T13" fmla="*/ 2147483647 h 722"/>
                <a:gd name="T14" fmla="*/ 2147483647 w 85"/>
                <a:gd name="T15" fmla="*/ 2147483647 h 722"/>
                <a:gd name="T16" fmla="*/ 2147483647 w 85"/>
                <a:gd name="T17" fmla="*/ 2147483647 h 722"/>
                <a:gd name="T18" fmla="*/ 2147483647 w 85"/>
                <a:gd name="T19" fmla="*/ 2147483647 h 722"/>
                <a:gd name="T20" fmla="*/ 2147483647 w 85"/>
                <a:gd name="T21" fmla="*/ 2147483647 h 722"/>
                <a:gd name="T22" fmla="*/ 2147483647 w 85"/>
                <a:gd name="T23" fmla="*/ 2147483647 h 722"/>
                <a:gd name="T24" fmla="*/ 2147483647 w 85"/>
                <a:gd name="T25" fmla="*/ 2147483647 h 722"/>
                <a:gd name="T26" fmla="*/ 2147483647 w 85"/>
                <a:gd name="T27" fmla="*/ 2147483647 h 722"/>
                <a:gd name="T28" fmla="*/ 2147483647 w 85"/>
                <a:gd name="T29" fmla="*/ 2147483647 h 722"/>
                <a:gd name="T30" fmla="*/ 2147483647 w 85"/>
                <a:gd name="T31" fmla="*/ 2147483647 h 722"/>
                <a:gd name="T32" fmla="*/ 2147483647 w 85"/>
                <a:gd name="T33" fmla="*/ 2147483647 h 722"/>
                <a:gd name="T34" fmla="*/ 2147483647 w 85"/>
                <a:gd name="T35" fmla="*/ 2147483647 h 722"/>
                <a:gd name="T36" fmla="*/ 2147483647 w 85"/>
                <a:gd name="T37" fmla="*/ 2147483647 h 7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5"/>
                <a:gd name="T58" fmla="*/ 0 h 722"/>
                <a:gd name="T59" fmla="*/ 85 w 85"/>
                <a:gd name="T60" fmla="*/ 722 h 7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5" h="722">
                  <a:moveTo>
                    <a:pt x="43" y="0"/>
                  </a:moveTo>
                  <a:cubicBezTo>
                    <a:pt x="32" y="4"/>
                    <a:pt x="22" y="9"/>
                    <a:pt x="15" y="18"/>
                  </a:cubicBezTo>
                  <a:cubicBezTo>
                    <a:pt x="8" y="27"/>
                    <a:pt x="2" y="42"/>
                    <a:pt x="1" y="54"/>
                  </a:cubicBezTo>
                  <a:cubicBezTo>
                    <a:pt x="0" y="66"/>
                    <a:pt x="1" y="76"/>
                    <a:pt x="7" y="88"/>
                  </a:cubicBezTo>
                  <a:cubicBezTo>
                    <a:pt x="13" y="100"/>
                    <a:pt x="29" y="113"/>
                    <a:pt x="37" y="124"/>
                  </a:cubicBezTo>
                  <a:cubicBezTo>
                    <a:pt x="45" y="135"/>
                    <a:pt x="51" y="142"/>
                    <a:pt x="57" y="154"/>
                  </a:cubicBezTo>
                  <a:cubicBezTo>
                    <a:pt x="63" y="166"/>
                    <a:pt x="68" y="180"/>
                    <a:pt x="71" y="194"/>
                  </a:cubicBezTo>
                  <a:cubicBezTo>
                    <a:pt x="74" y="208"/>
                    <a:pt x="77" y="225"/>
                    <a:pt x="77" y="240"/>
                  </a:cubicBezTo>
                  <a:cubicBezTo>
                    <a:pt x="77" y="255"/>
                    <a:pt x="76" y="266"/>
                    <a:pt x="71" y="282"/>
                  </a:cubicBezTo>
                  <a:cubicBezTo>
                    <a:pt x="66" y="298"/>
                    <a:pt x="56" y="318"/>
                    <a:pt x="49" y="334"/>
                  </a:cubicBezTo>
                  <a:cubicBezTo>
                    <a:pt x="42" y="350"/>
                    <a:pt x="34" y="357"/>
                    <a:pt x="27" y="376"/>
                  </a:cubicBezTo>
                  <a:cubicBezTo>
                    <a:pt x="20" y="395"/>
                    <a:pt x="10" y="432"/>
                    <a:pt x="9" y="452"/>
                  </a:cubicBezTo>
                  <a:cubicBezTo>
                    <a:pt x="8" y="472"/>
                    <a:pt x="16" y="483"/>
                    <a:pt x="23" y="494"/>
                  </a:cubicBezTo>
                  <a:cubicBezTo>
                    <a:pt x="30" y="505"/>
                    <a:pt x="41" y="511"/>
                    <a:pt x="49" y="520"/>
                  </a:cubicBezTo>
                  <a:cubicBezTo>
                    <a:pt x="57" y="529"/>
                    <a:pt x="64" y="534"/>
                    <a:pt x="69" y="548"/>
                  </a:cubicBezTo>
                  <a:cubicBezTo>
                    <a:pt x="74" y="562"/>
                    <a:pt x="85" y="585"/>
                    <a:pt x="81" y="602"/>
                  </a:cubicBezTo>
                  <a:cubicBezTo>
                    <a:pt x="77" y="619"/>
                    <a:pt x="55" y="634"/>
                    <a:pt x="45" y="650"/>
                  </a:cubicBezTo>
                  <a:cubicBezTo>
                    <a:pt x="35" y="666"/>
                    <a:pt x="22" y="688"/>
                    <a:pt x="21" y="700"/>
                  </a:cubicBezTo>
                  <a:cubicBezTo>
                    <a:pt x="20" y="712"/>
                    <a:pt x="29" y="717"/>
                    <a:pt x="39" y="72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8" name="Freeform 157"/>
            <p:cNvSpPr>
              <a:spLocks/>
            </p:cNvSpPr>
            <p:nvPr/>
          </p:nvSpPr>
          <p:spPr bwMode="auto">
            <a:xfrm>
              <a:off x="4229270" y="3512836"/>
              <a:ext cx="30065" cy="144278"/>
            </a:xfrm>
            <a:custGeom>
              <a:avLst/>
              <a:gdLst>
                <a:gd name="T0" fmla="*/ 0 w 30"/>
                <a:gd name="T1" fmla="*/ 0 h 200"/>
                <a:gd name="T2" fmla="*/ 2147483647 w 30"/>
                <a:gd name="T3" fmla="*/ 2147483647 h 200"/>
                <a:gd name="T4" fmla="*/ 2147483647 w 30"/>
                <a:gd name="T5" fmla="*/ 2147483647 h 200"/>
                <a:gd name="T6" fmla="*/ 2147483647 w 30"/>
                <a:gd name="T7" fmla="*/ 2147483647 h 200"/>
                <a:gd name="T8" fmla="*/ 2147483647 w 30"/>
                <a:gd name="T9" fmla="*/ 2147483647 h 200"/>
                <a:gd name="T10" fmla="*/ 2012693408 w 30"/>
                <a:gd name="T11" fmla="*/ 2147483647 h 2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200"/>
                <a:gd name="T20" fmla="*/ 30 w 30"/>
                <a:gd name="T21" fmla="*/ 200 h 2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200">
                  <a:moveTo>
                    <a:pt x="0" y="0"/>
                  </a:moveTo>
                  <a:lnTo>
                    <a:pt x="18" y="38"/>
                  </a:lnTo>
                  <a:lnTo>
                    <a:pt x="30" y="78"/>
                  </a:lnTo>
                  <a:lnTo>
                    <a:pt x="30" y="116"/>
                  </a:lnTo>
                  <a:lnTo>
                    <a:pt x="20" y="162"/>
                  </a:lnTo>
                  <a:lnTo>
                    <a:pt x="2" y="200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9" name="Freeform 158"/>
            <p:cNvSpPr>
              <a:spLocks/>
            </p:cNvSpPr>
            <p:nvPr/>
          </p:nvSpPr>
          <p:spPr bwMode="auto">
            <a:xfrm>
              <a:off x="4229270" y="4573281"/>
              <a:ext cx="178385" cy="119751"/>
            </a:xfrm>
            <a:custGeom>
              <a:avLst/>
              <a:gdLst>
                <a:gd name="T0" fmla="*/ 2147483647 w 178"/>
                <a:gd name="T1" fmla="*/ 0 h 166"/>
                <a:gd name="T2" fmla="*/ 2147483647 w 178"/>
                <a:gd name="T3" fmla="*/ 2147483647 h 166"/>
                <a:gd name="T4" fmla="*/ 2147483647 w 178"/>
                <a:gd name="T5" fmla="*/ 2147483647 h 166"/>
                <a:gd name="T6" fmla="*/ 2147483647 w 178"/>
                <a:gd name="T7" fmla="*/ 2147483647 h 166"/>
                <a:gd name="T8" fmla="*/ 2147483647 w 178"/>
                <a:gd name="T9" fmla="*/ 2147483647 h 166"/>
                <a:gd name="T10" fmla="*/ 2147483647 w 178"/>
                <a:gd name="T11" fmla="*/ 2147483647 h 166"/>
                <a:gd name="T12" fmla="*/ 2147483647 w 178"/>
                <a:gd name="T13" fmla="*/ 2147483647 h 166"/>
                <a:gd name="T14" fmla="*/ 2147483647 w 178"/>
                <a:gd name="T15" fmla="*/ 2147483647 h 166"/>
                <a:gd name="T16" fmla="*/ 2147483647 w 178"/>
                <a:gd name="T17" fmla="*/ 2147483647 h 166"/>
                <a:gd name="T18" fmla="*/ 2147483647 w 178"/>
                <a:gd name="T19" fmla="*/ 2147483647 h 166"/>
                <a:gd name="T20" fmla="*/ 2147483647 w 178"/>
                <a:gd name="T21" fmla="*/ 2147483647 h 166"/>
                <a:gd name="T22" fmla="*/ 0 w 178"/>
                <a:gd name="T23" fmla="*/ 2147483647 h 16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8"/>
                <a:gd name="T37" fmla="*/ 0 h 166"/>
                <a:gd name="T38" fmla="*/ 178 w 178"/>
                <a:gd name="T39" fmla="*/ 166 h 16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8" h="166">
                  <a:moveTo>
                    <a:pt x="4" y="0"/>
                  </a:moveTo>
                  <a:lnTo>
                    <a:pt x="54" y="24"/>
                  </a:lnTo>
                  <a:lnTo>
                    <a:pt x="92" y="34"/>
                  </a:lnTo>
                  <a:lnTo>
                    <a:pt x="124" y="46"/>
                  </a:lnTo>
                  <a:lnTo>
                    <a:pt x="162" y="64"/>
                  </a:lnTo>
                  <a:lnTo>
                    <a:pt x="174" y="80"/>
                  </a:lnTo>
                  <a:lnTo>
                    <a:pt x="178" y="98"/>
                  </a:lnTo>
                  <a:lnTo>
                    <a:pt x="178" y="112"/>
                  </a:lnTo>
                  <a:lnTo>
                    <a:pt x="134" y="128"/>
                  </a:lnTo>
                  <a:lnTo>
                    <a:pt x="60" y="146"/>
                  </a:lnTo>
                  <a:lnTo>
                    <a:pt x="16" y="164"/>
                  </a:lnTo>
                  <a:lnTo>
                    <a:pt x="0" y="166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0" name="Freeform 159"/>
            <p:cNvSpPr>
              <a:spLocks/>
            </p:cNvSpPr>
            <p:nvPr/>
          </p:nvSpPr>
          <p:spPr bwMode="auto">
            <a:xfrm>
              <a:off x="4229270" y="4179401"/>
              <a:ext cx="164355" cy="135622"/>
            </a:xfrm>
            <a:custGeom>
              <a:avLst/>
              <a:gdLst>
                <a:gd name="T0" fmla="*/ 0 w 164"/>
                <a:gd name="T1" fmla="*/ 0 h 188"/>
                <a:gd name="T2" fmla="*/ 2147483647 w 164"/>
                <a:gd name="T3" fmla="*/ 2147483647 h 188"/>
                <a:gd name="T4" fmla="*/ 2147483647 w 164"/>
                <a:gd name="T5" fmla="*/ 2147483647 h 188"/>
                <a:gd name="T6" fmla="*/ 2147483647 w 164"/>
                <a:gd name="T7" fmla="*/ 2147483647 h 188"/>
                <a:gd name="T8" fmla="*/ 2147483647 w 164"/>
                <a:gd name="T9" fmla="*/ 2147483647 h 188"/>
                <a:gd name="T10" fmla="*/ 2147483647 w 164"/>
                <a:gd name="T11" fmla="*/ 2147483647 h 188"/>
                <a:gd name="T12" fmla="*/ 2147483647 w 164"/>
                <a:gd name="T13" fmla="*/ 2147483647 h 188"/>
                <a:gd name="T14" fmla="*/ 2147483647 w 164"/>
                <a:gd name="T15" fmla="*/ 2147483647 h 188"/>
                <a:gd name="T16" fmla="*/ 2147483647 w 164"/>
                <a:gd name="T17" fmla="*/ 2147483647 h 188"/>
                <a:gd name="T18" fmla="*/ 2147483647 w 164"/>
                <a:gd name="T19" fmla="*/ 2147483647 h 188"/>
                <a:gd name="T20" fmla="*/ 2147483647 w 164"/>
                <a:gd name="T21" fmla="*/ 2147483647 h 188"/>
                <a:gd name="T22" fmla="*/ 2012685317 w 164"/>
                <a:gd name="T23" fmla="*/ 2147483647 h 1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4"/>
                <a:gd name="T37" fmla="*/ 0 h 188"/>
                <a:gd name="T38" fmla="*/ 164 w 164"/>
                <a:gd name="T39" fmla="*/ 188 h 1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4" h="188">
                  <a:moveTo>
                    <a:pt x="0" y="0"/>
                  </a:moveTo>
                  <a:lnTo>
                    <a:pt x="36" y="16"/>
                  </a:lnTo>
                  <a:lnTo>
                    <a:pt x="74" y="50"/>
                  </a:lnTo>
                  <a:lnTo>
                    <a:pt x="102" y="60"/>
                  </a:lnTo>
                  <a:lnTo>
                    <a:pt x="128" y="74"/>
                  </a:lnTo>
                  <a:lnTo>
                    <a:pt x="150" y="82"/>
                  </a:lnTo>
                  <a:lnTo>
                    <a:pt x="156" y="94"/>
                  </a:lnTo>
                  <a:lnTo>
                    <a:pt x="164" y="108"/>
                  </a:lnTo>
                  <a:lnTo>
                    <a:pt x="162" y="130"/>
                  </a:lnTo>
                  <a:lnTo>
                    <a:pt x="140" y="144"/>
                  </a:lnTo>
                  <a:lnTo>
                    <a:pt x="64" y="170"/>
                  </a:lnTo>
                  <a:lnTo>
                    <a:pt x="2" y="188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1" name="Freeform 160"/>
            <p:cNvSpPr>
              <a:spLocks/>
            </p:cNvSpPr>
            <p:nvPr/>
          </p:nvSpPr>
          <p:spPr bwMode="auto">
            <a:xfrm>
              <a:off x="4227265" y="4802683"/>
              <a:ext cx="100216" cy="102438"/>
            </a:xfrm>
            <a:custGeom>
              <a:avLst/>
              <a:gdLst>
                <a:gd name="T0" fmla="*/ 0 w 100"/>
                <a:gd name="T1" fmla="*/ 0 h 142"/>
                <a:gd name="T2" fmla="*/ 2147483647 w 100"/>
                <a:gd name="T3" fmla="*/ 2147483647 h 142"/>
                <a:gd name="T4" fmla="*/ 2147483647 w 100"/>
                <a:gd name="T5" fmla="*/ 2147483647 h 142"/>
                <a:gd name="T6" fmla="*/ 2147483647 w 100"/>
                <a:gd name="T7" fmla="*/ 2147483647 h 142"/>
                <a:gd name="T8" fmla="*/ 2147483647 w 100"/>
                <a:gd name="T9" fmla="*/ 2147483647 h 142"/>
                <a:gd name="T10" fmla="*/ 2147483647 w 100"/>
                <a:gd name="T11" fmla="*/ 2147483647 h 142"/>
                <a:gd name="T12" fmla="*/ 2147483647 w 100"/>
                <a:gd name="T13" fmla="*/ 2147483647 h 142"/>
                <a:gd name="T14" fmla="*/ 2147483647 w 100"/>
                <a:gd name="T15" fmla="*/ 2147483647 h 142"/>
                <a:gd name="T16" fmla="*/ 2147483647 w 100"/>
                <a:gd name="T17" fmla="*/ 2147483647 h 142"/>
                <a:gd name="T18" fmla="*/ 0 w 100"/>
                <a:gd name="T19" fmla="*/ 2147483647 h 1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0"/>
                <a:gd name="T31" fmla="*/ 0 h 142"/>
                <a:gd name="T32" fmla="*/ 100 w 100"/>
                <a:gd name="T33" fmla="*/ 142 h 1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0" h="142">
                  <a:moveTo>
                    <a:pt x="0" y="0"/>
                  </a:moveTo>
                  <a:lnTo>
                    <a:pt x="32" y="10"/>
                  </a:lnTo>
                  <a:lnTo>
                    <a:pt x="58" y="22"/>
                  </a:lnTo>
                  <a:lnTo>
                    <a:pt x="72" y="38"/>
                  </a:lnTo>
                  <a:lnTo>
                    <a:pt x="90" y="52"/>
                  </a:lnTo>
                  <a:lnTo>
                    <a:pt x="100" y="66"/>
                  </a:lnTo>
                  <a:lnTo>
                    <a:pt x="90" y="84"/>
                  </a:lnTo>
                  <a:lnTo>
                    <a:pt x="48" y="112"/>
                  </a:lnTo>
                  <a:lnTo>
                    <a:pt x="26" y="128"/>
                  </a:lnTo>
                  <a:lnTo>
                    <a:pt x="0" y="142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2" name="Line 161"/>
            <p:cNvSpPr>
              <a:spLocks noChangeShapeType="1"/>
            </p:cNvSpPr>
            <p:nvPr/>
          </p:nvSpPr>
          <p:spPr bwMode="auto">
            <a:xfrm>
              <a:off x="4230272" y="2425700"/>
              <a:ext cx="0" cy="2603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13" name="Freeform 162"/>
            <p:cNvSpPr>
              <a:spLocks/>
            </p:cNvSpPr>
            <p:nvPr/>
          </p:nvSpPr>
          <p:spPr bwMode="auto">
            <a:xfrm>
              <a:off x="4088967" y="3116071"/>
              <a:ext cx="236510" cy="301541"/>
            </a:xfrm>
            <a:custGeom>
              <a:avLst/>
              <a:gdLst>
                <a:gd name="T0" fmla="*/ 2147483647 w 236"/>
                <a:gd name="T1" fmla="*/ 0 h 418"/>
                <a:gd name="T2" fmla="*/ 2147483647 w 236"/>
                <a:gd name="T3" fmla="*/ 2147483647 h 418"/>
                <a:gd name="T4" fmla="*/ 2147483647 w 236"/>
                <a:gd name="T5" fmla="*/ 2147483647 h 418"/>
                <a:gd name="T6" fmla="*/ 2147483647 w 236"/>
                <a:gd name="T7" fmla="*/ 2147483647 h 418"/>
                <a:gd name="T8" fmla="*/ 2147483647 w 236"/>
                <a:gd name="T9" fmla="*/ 2147483647 h 418"/>
                <a:gd name="T10" fmla="*/ 2147483647 w 236"/>
                <a:gd name="T11" fmla="*/ 2147483647 h 418"/>
                <a:gd name="T12" fmla="*/ 2147483647 w 236"/>
                <a:gd name="T13" fmla="*/ 2147483647 h 418"/>
                <a:gd name="T14" fmla="*/ 2147483647 w 236"/>
                <a:gd name="T15" fmla="*/ 2147483647 h 418"/>
                <a:gd name="T16" fmla="*/ 2147483647 w 236"/>
                <a:gd name="T17" fmla="*/ 2147483647 h 418"/>
                <a:gd name="T18" fmla="*/ 2147483647 w 236"/>
                <a:gd name="T19" fmla="*/ 2147483647 h 418"/>
                <a:gd name="T20" fmla="*/ 2147483647 w 236"/>
                <a:gd name="T21" fmla="*/ 2147483647 h 418"/>
                <a:gd name="T22" fmla="*/ 2147483647 w 236"/>
                <a:gd name="T23" fmla="*/ 2147483647 h 418"/>
                <a:gd name="T24" fmla="*/ 2147483647 w 236"/>
                <a:gd name="T25" fmla="*/ 2147483647 h 418"/>
                <a:gd name="T26" fmla="*/ 2147483647 w 236"/>
                <a:gd name="T27" fmla="*/ 2147483647 h 418"/>
                <a:gd name="T28" fmla="*/ 2147483647 w 236"/>
                <a:gd name="T29" fmla="*/ 2147483647 h 418"/>
                <a:gd name="T30" fmla="*/ 2147483647 w 236"/>
                <a:gd name="T31" fmla="*/ 2147483647 h 418"/>
                <a:gd name="T32" fmla="*/ 2147483647 w 236"/>
                <a:gd name="T33" fmla="*/ 2147483647 h 4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6"/>
                <a:gd name="T52" fmla="*/ 0 h 418"/>
                <a:gd name="T53" fmla="*/ 236 w 236"/>
                <a:gd name="T54" fmla="*/ 418 h 4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6" h="418">
                  <a:moveTo>
                    <a:pt x="198" y="0"/>
                  </a:moveTo>
                  <a:cubicBezTo>
                    <a:pt x="201" y="6"/>
                    <a:pt x="204" y="13"/>
                    <a:pt x="206" y="22"/>
                  </a:cubicBezTo>
                  <a:cubicBezTo>
                    <a:pt x="208" y="31"/>
                    <a:pt x="209" y="44"/>
                    <a:pt x="208" y="54"/>
                  </a:cubicBezTo>
                  <a:cubicBezTo>
                    <a:pt x="207" y="64"/>
                    <a:pt x="204" y="72"/>
                    <a:pt x="198" y="80"/>
                  </a:cubicBezTo>
                  <a:cubicBezTo>
                    <a:pt x="192" y="88"/>
                    <a:pt x="187" y="95"/>
                    <a:pt x="172" y="104"/>
                  </a:cubicBezTo>
                  <a:cubicBezTo>
                    <a:pt x="157" y="113"/>
                    <a:pt x="131" y="123"/>
                    <a:pt x="110" y="132"/>
                  </a:cubicBezTo>
                  <a:cubicBezTo>
                    <a:pt x="89" y="141"/>
                    <a:pt x="65" y="151"/>
                    <a:pt x="48" y="160"/>
                  </a:cubicBezTo>
                  <a:cubicBezTo>
                    <a:pt x="31" y="169"/>
                    <a:pt x="17" y="177"/>
                    <a:pt x="10" y="186"/>
                  </a:cubicBezTo>
                  <a:cubicBezTo>
                    <a:pt x="3" y="195"/>
                    <a:pt x="0" y="206"/>
                    <a:pt x="8" y="216"/>
                  </a:cubicBezTo>
                  <a:cubicBezTo>
                    <a:pt x="16" y="226"/>
                    <a:pt x="40" y="236"/>
                    <a:pt x="56" y="244"/>
                  </a:cubicBezTo>
                  <a:cubicBezTo>
                    <a:pt x="72" y="252"/>
                    <a:pt x="89" y="258"/>
                    <a:pt x="106" y="266"/>
                  </a:cubicBezTo>
                  <a:cubicBezTo>
                    <a:pt x="123" y="274"/>
                    <a:pt x="143" y="286"/>
                    <a:pt x="158" y="292"/>
                  </a:cubicBezTo>
                  <a:cubicBezTo>
                    <a:pt x="173" y="298"/>
                    <a:pt x="187" y="296"/>
                    <a:pt x="198" y="302"/>
                  </a:cubicBezTo>
                  <a:cubicBezTo>
                    <a:pt x="209" y="308"/>
                    <a:pt x="220" y="318"/>
                    <a:pt x="226" y="326"/>
                  </a:cubicBezTo>
                  <a:cubicBezTo>
                    <a:pt x="232" y="334"/>
                    <a:pt x="236" y="341"/>
                    <a:pt x="234" y="348"/>
                  </a:cubicBezTo>
                  <a:cubicBezTo>
                    <a:pt x="232" y="355"/>
                    <a:pt x="228" y="358"/>
                    <a:pt x="212" y="370"/>
                  </a:cubicBezTo>
                  <a:cubicBezTo>
                    <a:pt x="196" y="382"/>
                    <a:pt x="168" y="400"/>
                    <a:pt x="140" y="41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14" name="Freeform 163"/>
            <p:cNvSpPr>
              <a:spLocks/>
            </p:cNvSpPr>
            <p:nvPr/>
          </p:nvSpPr>
          <p:spPr bwMode="auto">
            <a:xfrm>
              <a:off x="4083956" y="3937014"/>
              <a:ext cx="316683" cy="633381"/>
            </a:xfrm>
            <a:custGeom>
              <a:avLst/>
              <a:gdLst>
                <a:gd name="T0" fmla="*/ 2147483647 w 316"/>
                <a:gd name="T1" fmla="*/ 0 h 878"/>
                <a:gd name="T2" fmla="*/ 2147483647 w 316"/>
                <a:gd name="T3" fmla="*/ 2147483647 h 878"/>
                <a:gd name="T4" fmla="*/ 2147483647 w 316"/>
                <a:gd name="T5" fmla="*/ 2147483647 h 878"/>
                <a:gd name="T6" fmla="*/ 2147483647 w 316"/>
                <a:gd name="T7" fmla="*/ 2147483647 h 878"/>
                <a:gd name="T8" fmla="*/ 2147483647 w 316"/>
                <a:gd name="T9" fmla="*/ 2147483647 h 878"/>
                <a:gd name="T10" fmla="*/ 2147483647 w 316"/>
                <a:gd name="T11" fmla="*/ 2147483647 h 878"/>
                <a:gd name="T12" fmla="*/ 2147483647 w 316"/>
                <a:gd name="T13" fmla="*/ 2147483647 h 878"/>
                <a:gd name="T14" fmla="*/ 2147483647 w 316"/>
                <a:gd name="T15" fmla="*/ 2147483647 h 878"/>
                <a:gd name="T16" fmla="*/ 2147483647 w 316"/>
                <a:gd name="T17" fmla="*/ 2147483647 h 878"/>
                <a:gd name="T18" fmla="*/ 2147483647 w 316"/>
                <a:gd name="T19" fmla="*/ 2147483647 h 878"/>
                <a:gd name="T20" fmla="*/ 2147483647 w 316"/>
                <a:gd name="T21" fmla="*/ 2147483647 h 878"/>
                <a:gd name="T22" fmla="*/ 2147483647 w 316"/>
                <a:gd name="T23" fmla="*/ 2147483647 h 878"/>
                <a:gd name="T24" fmla="*/ 2147483647 w 316"/>
                <a:gd name="T25" fmla="*/ 2147483647 h 878"/>
                <a:gd name="T26" fmla="*/ 2147483647 w 316"/>
                <a:gd name="T27" fmla="*/ 2147483647 h 878"/>
                <a:gd name="T28" fmla="*/ 2147483647 w 316"/>
                <a:gd name="T29" fmla="*/ 2147483647 h 878"/>
                <a:gd name="T30" fmla="*/ 2147483647 w 316"/>
                <a:gd name="T31" fmla="*/ 2147483647 h 878"/>
                <a:gd name="T32" fmla="*/ 2147483647 w 316"/>
                <a:gd name="T33" fmla="*/ 2147483647 h 878"/>
                <a:gd name="T34" fmla="*/ 2147483647 w 316"/>
                <a:gd name="T35" fmla="*/ 2147483647 h 878"/>
                <a:gd name="T36" fmla="*/ 2147483647 w 316"/>
                <a:gd name="T37" fmla="*/ 2147483647 h 878"/>
                <a:gd name="T38" fmla="*/ 2147483647 w 316"/>
                <a:gd name="T39" fmla="*/ 2147483647 h 878"/>
                <a:gd name="T40" fmla="*/ 2147483647 w 316"/>
                <a:gd name="T41" fmla="*/ 2147483647 h 878"/>
                <a:gd name="T42" fmla="*/ 2147483647 w 316"/>
                <a:gd name="T43" fmla="*/ 2147483647 h 878"/>
                <a:gd name="T44" fmla="*/ 2147483647 w 316"/>
                <a:gd name="T45" fmla="*/ 2147483647 h 878"/>
                <a:gd name="T46" fmla="*/ 2147483647 w 316"/>
                <a:gd name="T47" fmla="*/ 2147483647 h 878"/>
                <a:gd name="T48" fmla="*/ 2147483647 w 316"/>
                <a:gd name="T49" fmla="*/ 2147483647 h 878"/>
                <a:gd name="T50" fmla="*/ 2147483647 w 316"/>
                <a:gd name="T51" fmla="*/ 2147483647 h 878"/>
                <a:gd name="T52" fmla="*/ 2147483647 w 316"/>
                <a:gd name="T53" fmla="*/ 2147483647 h 878"/>
                <a:gd name="T54" fmla="*/ 2147483647 w 316"/>
                <a:gd name="T55" fmla="*/ 2147483647 h 878"/>
                <a:gd name="T56" fmla="*/ 2147483647 w 316"/>
                <a:gd name="T57" fmla="*/ 2147483647 h 878"/>
                <a:gd name="T58" fmla="*/ 2147483647 w 316"/>
                <a:gd name="T59" fmla="*/ 2147483647 h 878"/>
                <a:gd name="T60" fmla="*/ 2147483647 w 316"/>
                <a:gd name="T61" fmla="*/ 2147483647 h 878"/>
                <a:gd name="T62" fmla="*/ 2147483647 w 316"/>
                <a:gd name="T63" fmla="*/ 2147483647 h 87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16"/>
                <a:gd name="T97" fmla="*/ 0 h 878"/>
                <a:gd name="T98" fmla="*/ 316 w 316"/>
                <a:gd name="T99" fmla="*/ 878 h 87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16" h="878">
                  <a:moveTo>
                    <a:pt x="135" y="0"/>
                  </a:moveTo>
                  <a:cubicBezTo>
                    <a:pt x="140" y="3"/>
                    <a:pt x="145" y="7"/>
                    <a:pt x="151" y="14"/>
                  </a:cubicBezTo>
                  <a:cubicBezTo>
                    <a:pt x="157" y="21"/>
                    <a:pt x="166" y="32"/>
                    <a:pt x="169" y="42"/>
                  </a:cubicBezTo>
                  <a:cubicBezTo>
                    <a:pt x="172" y="52"/>
                    <a:pt x="170" y="67"/>
                    <a:pt x="169" y="76"/>
                  </a:cubicBezTo>
                  <a:cubicBezTo>
                    <a:pt x="168" y="85"/>
                    <a:pt x="170" y="88"/>
                    <a:pt x="161" y="96"/>
                  </a:cubicBezTo>
                  <a:cubicBezTo>
                    <a:pt x="152" y="104"/>
                    <a:pt x="128" y="113"/>
                    <a:pt x="117" y="122"/>
                  </a:cubicBezTo>
                  <a:cubicBezTo>
                    <a:pt x="106" y="131"/>
                    <a:pt x="101" y="141"/>
                    <a:pt x="97" y="152"/>
                  </a:cubicBezTo>
                  <a:cubicBezTo>
                    <a:pt x="93" y="163"/>
                    <a:pt x="91" y="178"/>
                    <a:pt x="91" y="188"/>
                  </a:cubicBezTo>
                  <a:cubicBezTo>
                    <a:pt x="91" y="198"/>
                    <a:pt x="93" y="205"/>
                    <a:pt x="97" y="210"/>
                  </a:cubicBezTo>
                  <a:cubicBezTo>
                    <a:pt x="101" y="215"/>
                    <a:pt x="110" y="213"/>
                    <a:pt x="113" y="220"/>
                  </a:cubicBezTo>
                  <a:cubicBezTo>
                    <a:pt x="116" y="227"/>
                    <a:pt x="112" y="240"/>
                    <a:pt x="113" y="252"/>
                  </a:cubicBezTo>
                  <a:cubicBezTo>
                    <a:pt x="114" y="264"/>
                    <a:pt x="116" y="282"/>
                    <a:pt x="117" y="292"/>
                  </a:cubicBezTo>
                  <a:cubicBezTo>
                    <a:pt x="118" y="302"/>
                    <a:pt x="114" y="305"/>
                    <a:pt x="119" y="312"/>
                  </a:cubicBezTo>
                  <a:cubicBezTo>
                    <a:pt x="124" y="319"/>
                    <a:pt x="131" y="324"/>
                    <a:pt x="145" y="334"/>
                  </a:cubicBezTo>
                  <a:cubicBezTo>
                    <a:pt x="159" y="344"/>
                    <a:pt x="182" y="360"/>
                    <a:pt x="203" y="372"/>
                  </a:cubicBezTo>
                  <a:cubicBezTo>
                    <a:pt x="224" y="384"/>
                    <a:pt x="252" y="394"/>
                    <a:pt x="269" y="404"/>
                  </a:cubicBezTo>
                  <a:cubicBezTo>
                    <a:pt x="286" y="414"/>
                    <a:pt x="300" y="422"/>
                    <a:pt x="307" y="430"/>
                  </a:cubicBezTo>
                  <a:cubicBezTo>
                    <a:pt x="314" y="438"/>
                    <a:pt x="316" y="446"/>
                    <a:pt x="313" y="454"/>
                  </a:cubicBezTo>
                  <a:cubicBezTo>
                    <a:pt x="310" y="462"/>
                    <a:pt x="305" y="468"/>
                    <a:pt x="291" y="476"/>
                  </a:cubicBezTo>
                  <a:cubicBezTo>
                    <a:pt x="277" y="484"/>
                    <a:pt x="255" y="492"/>
                    <a:pt x="231" y="500"/>
                  </a:cubicBezTo>
                  <a:cubicBezTo>
                    <a:pt x="207" y="508"/>
                    <a:pt x="177" y="515"/>
                    <a:pt x="149" y="524"/>
                  </a:cubicBezTo>
                  <a:cubicBezTo>
                    <a:pt x="121" y="533"/>
                    <a:pt x="84" y="543"/>
                    <a:pt x="61" y="554"/>
                  </a:cubicBezTo>
                  <a:cubicBezTo>
                    <a:pt x="38" y="565"/>
                    <a:pt x="18" y="579"/>
                    <a:pt x="9" y="590"/>
                  </a:cubicBezTo>
                  <a:cubicBezTo>
                    <a:pt x="0" y="601"/>
                    <a:pt x="4" y="612"/>
                    <a:pt x="5" y="620"/>
                  </a:cubicBezTo>
                  <a:cubicBezTo>
                    <a:pt x="6" y="628"/>
                    <a:pt x="4" y="631"/>
                    <a:pt x="17" y="640"/>
                  </a:cubicBezTo>
                  <a:cubicBezTo>
                    <a:pt x="30" y="649"/>
                    <a:pt x="67" y="666"/>
                    <a:pt x="83" y="676"/>
                  </a:cubicBezTo>
                  <a:cubicBezTo>
                    <a:pt x="99" y="686"/>
                    <a:pt x="107" y="694"/>
                    <a:pt x="115" y="702"/>
                  </a:cubicBezTo>
                  <a:cubicBezTo>
                    <a:pt x="123" y="710"/>
                    <a:pt x="130" y="715"/>
                    <a:pt x="131" y="726"/>
                  </a:cubicBezTo>
                  <a:cubicBezTo>
                    <a:pt x="132" y="737"/>
                    <a:pt x="129" y="753"/>
                    <a:pt x="123" y="766"/>
                  </a:cubicBezTo>
                  <a:cubicBezTo>
                    <a:pt x="117" y="779"/>
                    <a:pt x="101" y="795"/>
                    <a:pt x="95" y="806"/>
                  </a:cubicBezTo>
                  <a:cubicBezTo>
                    <a:pt x="89" y="817"/>
                    <a:pt x="82" y="822"/>
                    <a:pt x="89" y="834"/>
                  </a:cubicBezTo>
                  <a:cubicBezTo>
                    <a:pt x="96" y="846"/>
                    <a:pt x="115" y="862"/>
                    <a:pt x="135" y="87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15" name="Freeform 164"/>
            <p:cNvSpPr>
              <a:spLocks/>
            </p:cNvSpPr>
            <p:nvPr/>
          </p:nvSpPr>
          <p:spPr bwMode="auto">
            <a:xfrm>
              <a:off x="4046876" y="4570395"/>
              <a:ext cx="364787" cy="334725"/>
            </a:xfrm>
            <a:custGeom>
              <a:avLst/>
              <a:gdLst>
                <a:gd name="T0" fmla="*/ 2147483647 w 364"/>
                <a:gd name="T1" fmla="*/ 0 h 464"/>
                <a:gd name="T2" fmla="*/ 2147483647 w 364"/>
                <a:gd name="T3" fmla="*/ 2147483647 h 464"/>
                <a:gd name="T4" fmla="*/ 2147483647 w 364"/>
                <a:gd name="T5" fmla="*/ 2147483647 h 464"/>
                <a:gd name="T6" fmla="*/ 2147483647 w 364"/>
                <a:gd name="T7" fmla="*/ 2147483647 h 464"/>
                <a:gd name="T8" fmla="*/ 2147483647 w 364"/>
                <a:gd name="T9" fmla="*/ 2147483647 h 464"/>
                <a:gd name="T10" fmla="*/ 2147483647 w 364"/>
                <a:gd name="T11" fmla="*/ 2147483647 h 464"/>
                <a:gd name="T12" fmla="*/ 2147483647 w 364"/>
                <a:gd name="T13" fmla="*/ 2147483647 h 464"/>
                <a:gd name="T14" fmla="*/ 2147483647 w 364"/>
                <a:gd name="T15" fmla="*/ 2147483647 h 464"/>
                <a:gd name="T16" fmla="*/ 2147483647 w 364"/>
                <a:gd name="T17" fmla="*/ 2147483647 h 464"/>
                <a:gd name="T18" fmla="*/ 2147483647 w 364"/>
                <a:gd name="T19" fmla="*/ 2147483647 h 464"/>
                <a:gd name="T20" fmla="*/ 2147483647 w 364"/>
                <a:gd name="T21" fmla="*/ 2147483647 h 464"/>
                <a:gd name="T22" fmla="*/ 2147483647 w 364"/>
                <a:gd name="T23" fmla="*/ 2147483647 h 464"/>
                <a:gd name="T24" fmla="*/ 2147483647 w 364"/>
                <a:gd name="T25" fmla="*/ 2147483647 h 464"/>
                <a:gd name="T26" fmla="*/ 2012675193 w 364"/>
                <a:gd name="T27" fmla="*/ 2147483647 h 464"/>
                <a:gd name="T28" fmla="*/ 2147483647 w 364"/>
                <a:gd name="T29" fmla="*/ 2147483647 h 464"/>
                <a:gd name="T30" fmla="*/ 2147483647 w 364"/>
                <a:gd name="T31" fmla="*/ 2147483647 h 464"/>
                <a:gd name="T32" fmla="*/ 2147483647 w 364"/>
                <a:gd name="T33" fmla="*/ 2147483647 h 464"/>
                <a:gd name="T34" fmla="*/ 2147483647 w 364"/>
                <a:gd name="T35" fmla="*/ 2147483647 h 464"/>
                <a:gd name="T36" fmla="*/ 2147483647 w 364"/>
                <a:gd name="T37" fmla="*/ 2147483647 h 464"/>
                <a:gd name="T38" fmla="*/ 2147483647 w 364"/>
                <a:gd name="T39" fmla="*/ 2147483647 h 464"/>
                <a:gd name="T40" fmla="*/ 2147483647 w 364"/>
                <a:gd name="T41" fmla="*/ 2147483647 h 464"/>
                <a:gd name="T42" fmla="*/ 2147483647 w 364"/>
                <a:gd name="T43" fmla="*/ 2147483647 h 464"/>
                <a:gd name="T44" fmla="*/ 2147483647 w 364"/>
                <a:gd name="T45" fmla="*/ 2147483647 h 464"/>
                <a:gd name="T46" fmla="*/ 2147483647 w 364"/>
                <a:gd name="T47" fmla="*/ 2147483647 h 46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64"/>
                <a:gd name="T73" fmla="*/ 0 h 464"/>
                <a:gd name="T74" fmla="*/ 364 w 364"/>
                <a:gd name="T75" fmla="*/ 464 h 46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64" h="464">
                  <a:moveTo>
                    <a:pt x="180" y="0"/>
                  </a:moveTo>
                  <a:cubicBezTo>
                    <a:pt x="185" y="2"/>
                    <a:pt x="191" y="4"/>
                    <a:pt x="204" y="10"/>
                  </a:cubicBezTo>
                  <a:cubicBezTo>
                    <a:pt x="217" y="16"/>
                    <a:pt x="243" y="28"/>
                    <a:pt x="260" y="34"/>
                  </a:cubicBezTo>
                  <a:cubicBezTo>
                    <a:pt x="277" y="40"/>
                    <a:pt x="294" y="43"/>
                    <a:pt x="306" y="48"/>
                  </a:cubicBezTo>
                  <a:cubicBezTo>
                    <a:pt x="318" y="53"/>
                    <a:pt x="325" y="58"/>
                    <a:pt x="334" y="64"/>
                  </a:cubicBezTo>
                  <a:cubicBezTo>
                    <a:pt x="343" y="70"/>
                    <a:pt x="356" y="77"/>
                    <a:pt x="360" y="84"/>
                  </a:cubicBezTo>
                  <a:cubicBezTo>
                    <a:pt x="364" y="91"/>
                    <a:pt x="363" y="100"/>
                    <a:pt x="360" y="106"/>
                  </a:cubicBezTo>
                  <a:cubicBezTo>
                    <a:pt x="357" y="112"/>
                    <a:pt x="356" y="116"/>
                    <a:pt x="342" y="122"/>
                  </a:cubicBezTo>
                  <a:cubicBezTo>
                    <a:pt x="328" y="128"/>
                    <a:pt x="299" y="135"/>
                    <a:pt x="276" y="142"/>
                  </a:cubicBezTo>
                  <a:cubicBezTo>
                    <a:pt x="253" y="149"/>
                    <a:pt x="225" y="158"/>
                    <a:pt x="204" y="164"/>
                  </a:cubicBezTo>
                  <a:cubicBezTo>
                    <a:pt x="183" y="170"/>
                    <a:pt x="171" y="175"/>
                    <a:pt x="148" y="180"/>
                  </a:cubicBezTo>
                  <a:cubicBezTo>
                    <a:pt x="125" y="185"/>
                    <a:pt x="91" y="189"/>
                    <a:pt x="68" y="196"/>
                  </a:cubicBezTo>
                  <a:cubicBezTo>
                    <a:pt x="45" y="203"/>
                    <a:pt x="23" y="215"/>
                    <a:pt x="12" y="224"/>
                  </a:cubicBezTo>
                  <a:cubicBezTo>
                    <a:pt x="1" y="233"/>
                    <a:pt x="0" y="243"/>
                    <a:pt x="2" y="250"/>
                  </a:cubicBezTo>
                  <a:cubicBezTo>
                    <a:pt x="4" y="257"/>
                    <a:pt x="12" y="261"/>
                    <a:pt x="24" y="268"/>
                  </a:cubicBezTo>
                  <a:cubicBezTo>
                    <a:pt x="36" y="275"/>
                    <a:pt x="56" y="283"/>
                    <a:pt x="76" y="290"/>
                  </a:cubicBezTo>
                  <a:cubicBezTo>
                    <a:pt x="96" y="297"/>
                    <a:pt x="126" y="306"/>
                    <a:pt x="146" y="312"/>
                  </a:cubicBezTo>
                  <a:cubicBezTo>
                    <a:pt x="166" y="318"/>
                    <a:pt x="179" y="323"/>
                    <a:pt x="194" y="328"/>
                  </a:cubicBezTo>
                  <a:cubicBezTo>
                    <a:pt x="209" y="333"/>
                    <a:pt x="225" y="334"/>
                    <a:pt x="236" y="340"/>
                  </a:cubicBezTo>
                  <a:cubicBezTo>
                    <a:pt x="247" y="346"/>
                    <a:pt x="251" y="357"/>
                    <a:pt x="258" y="364"/>
                  </a:cubicBezTo>
                  <a:cubicBezTo>
                    <a:pt x="265" y="371"/>
                    <a:pt x="277" y="375"/>
                    <a:pt x="278" y="382"/>
                  </a:cubicBezTo>
                  <a:cubicBezTo>
                    <a:pt x="279" y="389"/>
                    <a:pt x="275" y="399"/>
                    <a:pt x="266" y="408"/>
                  </a:cubicBezTo>
                  <a:cubicBezTo>
                    <a:pt x="257" y="417"/>
                    <a:pt x="236" y="427"/>
                    <a:pt x="222" y="436"/>
                  </a:cubicBezTo>
                  <a:cubicBezTo>
                    <a:pt x="208" y="445"/>
                    <a:pt x="196" y="454"/>
                    <a:pt x="184" y="464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16" name="Freeform 165"/>
            <p:cNvSpPr>
              <a:spLocks/>
            </p:cNvSpPr>
            <p:nvPr/>
          </p:nvSpPr>
          <p:spPr bwMode="auto">
            <a:xfrm>
              <a:off x="4183170" y="2602441"/>
              <a:ext cx="105227" cy="515073"/>
            </a:xfrm>
            <a:custGeom>
              <a:avLst/>
              <a:gdLst>
                <a:gd name="T0" fmla="*/ 2147483647 w 105"/>
                <a:gd name="T1" fmla="*/ 0 h 714"/>
                <a:gd name="T2" fmla="*/ 2147483647 w 105"/>
                <a:gd name="T3" fmla="*/ 2147483647 h 714"/>
                <a:gd name="T4" fmla="*/ 2147483647 w 105"/>
                <a:gd name="T5" fmla="*/ 2147483647 h 714"/>
                <a:gd name="T6" fmla="*/ 2147483647 w 105"/>
                <a:gd name="T7" fmla="*/ 2147483647 h 714"/>
                <a:gd name="T8" fmla="*/ 2147483647 w 105"/>
                <a:gd name="T9" fmla="*/ 2147483647 h 714"/>
                <a:gd name="T10" fmla="*/ 2147483647 w 105"/>
                <a:gd name="T11" fmla="*/ 2147483647 h 714"/>
                <a:gd name="T12" fmla="*/ 2147483647 w 105"/>
                <a:gd name="T13" fmla="*/ 2147483647 h 714"/>
                <a:gd name="T14" fmla="*/ 2147483647 w 105"/>
                <a:gd name="T15" fmla="*/ 2147483647 h 714"/>
                <a:gd name="T16" fmla="*/ 2147483647 w 105"/>
                <a:gd name="T17" fmla="*/ 2147483647 h 714"/>
                <a:gd name="T18" fmla="*/ 2147483647 w 105"/>
                <a:gd name="T19" fmla="*/ 2147483647 h 714"/>
                <a:gd name="T20" fmla="*/ 2147483647 w 105"/>
                <a:gd name="T21" fmla="*/ 2147483647 h 714"/>
                <a:gd name="T22" fmla="*/ 2147483647 w 105"/>
                <a:gd name="T23" fmla="*/ 2147483647 h 714"/>
                <a:gd name="T24" fmla="*/ 2147483647 w 105"/>
                <a:gd name="T25" fmla="*/ 2147483647 h 714"/>
                <a:gd name="T26" fmla="*/ 2147483647 w 105"/>
                <a:gd name="T27" fmla="*/ 2147483647 h 714"/>
                <a:gd name="T28" fmla="*/ 2147483647 w 105"/>
                <a:gd name="T29" fmla="*/ 2147483647 h 714"/>
                <a:gd name="T30" fmla="*/ 2012673823 w 105"/>
                <a:gd name="T31" fmla="*/ 2147483647 h 714"/>
                <a:gd name="T32" fmla="*/ 2147483647 w 105"/>
                <a:gd name="T33" fmla="*/ 2147483647 h 714"/>
                <a:gd name="T34" fmla="*/ 2147483647 w 105"/>
                <a:gd name="T35" fmla="*/ 2147483647 h 714"/>
                <a:gd name="T36" fmla="*/ 2147483647 w 105"/>
                <a:gd name="T37" fmla="*/ 2147483647 h 714"/>
                <a:gd name="T38" fmla="*/ 2147483647 w 105"/>
                <a:gd name="T39" fmla="*/ 2147483647 h 714"/>
                <a:gd name="T40" fmla="*/ 2147483647 w 105"/>
                <a:gd name="T41" fmla="*/ 2147483647 h 71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714"/>
                <a:gd name="T65" fmla="*/ 105 w 105"/>
                <a:gd name="T66" fmla="*/ 714 h 71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714">
                  <a:moveTo>
                    <a:pt x="42" y="0"/>
                  </a:moveTo>
                  <a:cubicBezTo>
                    <a:pt x="50" y="14"/>
                    <a:pt x="59" y="28"/>
                    <a:pt x="62" y="40"/>
                  </a:cubicBezTo>
                  <a:cubicBezTo>
                    <a:pt x="65" y="52"/>
                    <a:pt x="60" y="62"/>
                    <a:pt x="62" y="74"/>
                  </a:cubicBezTo>
                  <a:cubicBezTo>
                    <a:pt x="64" y="86"/>
                    <a:pt x="70" y="100"/>
                    <a:pt x="74" y="112"/>
                  </a:cubicBezTo>
                  <a:cubicBezTo>
                    <a:pt x="78" y="124"/>
                    <a:pt x="83" y="136"/>
                    <a:pt x="86" y="148"/>
                  </a:cubicBezTo>
                  <a:cubicBezTo>
                    <a:pt x="89" y="160"/>
                    <a:pt x="91" y="176"/>
                    <a:pt x="92" y="186"/>
                  </a:cubicBezTo>
                  <a:cubicBezTo>
                    <a:pt x="93" y="196"/>
                    <a:pt x="95" y="202"/>
                    <a:pt x="92" y="210"/>
                  </a:cubicBezTo>
                  <a:cubicBezTo>
                    <a:pt x="89" y="218"/>
                    <a:pt x="87" y="224"/>
                    <a:pt x="76" y="236"/>
                  </a:cubicBezTo>
                  <a:cubicBezTo>
                    <a:pt x="65" y="248"/>
                    <a:pt x="35" y="271"/>
                    <a:pt x="24" y="284"/>
                  </a:cubicBezTo>
                  <a:cubicBezTo>
                    <a:pt x="13" y="297"/>
                    <a:pt x="14" y="300"/>
                    <a:pt x="12" y="312"/>
                  </a:cubicBezTo>
                  <a:cubicBezTo>
                    <a:pt x="10" y="324"/>
                    <a:pt x="10" y="347"/>
                    <a:pt x="12" y="358"/>
                  </a:cubicBezTo>
                  <a:cubicBezTo>
                    <a:pt x="14" y="369"/>
                    <a:pt x="20" y="369"/>
                    <a:pt x="26" y="378"/>
                  </a:cubicBezTo>
                  <a:cubicBezTo>
                    <a:pt x="32" y="387"/>
                    <a:pt x="43" y="399"/>
                    <a:pt x="46" y="410"/>
                  </a:cubicBezTo>
                  <a:cubicBezTo>
                    <a:pt x="49" y="421"/>
                    <a:pt x="48" y="431"/>
                    <a:pt x="42" y="446"/>
                  </a:cubicBezTo>
                  <a:cubicBezTo>
                    <a:pt x="36" y="461"/>
                    <a:pt x="15" y="483"/>
                    <a:pt x="8" y="498"/>
                  </a:cubicBezTo>
                  <a:cubicBezTo>
                    <a:pt x="1" y="513"/>
                    <a:pt x="0" y="526"/>
                    <a:pt x="2" y="538"/>
                  </a:cubicBezTo>
                  <a:cubicBezTo>
                    <a:pt x="4" y="550"/>
                    <a:pt x="8" y="558"/>
                    <a:pt x="18" y="570"/>
                  </a:cubicBezTo>
                  <a:cubicBezTo>
                    <a:pt x="28" y="582"/>
                    <a:pt x="53" y="597"/>
                    <a:pt x="64" y="610"/>
                  </a:cubicBezTo>
                  <a:cubicBezTo>
                    <a:pt x="75" y="623"/>
                    <a:pt x="78" y="638"/>
                    <a:pt x="84" y="650"/>
                  </a:cubicBezTo>
                  <a:cubicBezTo>
                    <a:pt x="90" y="662"/>
                    <a:pt x="99" y="671"/>
                    <a:pt x="102" y="682"/>
                  </a:cubicBezTo>
                  <a:cubicBezTo>
                    <a:pt x="105" y="693"/>
                    <a:pt x="102" y="709"/>
                    <a:pt x="102" y="714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17" name="Text Box 167"/>
            <p:cNvSpPr txBox="1">
              <a:spLocks noChangeArrowheads="1"/>
            </p:cNvSpPr>
            <p:nvPr/>
          </p:nvSpPr>
          <p:spPr bwMode="auto">
            <a:xfrm>
              <a:off x="4017963" y="1591469"/>
              <a:ext cx="407987" cy="36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>
                  <a:latin typeface="Verdana" panose="020B0604030504040204" pitchFamily="34" charset="0"/>
                </a:rPr>
                <a:t>Bar1</a:t>
              </a:r>
            </a:p>
          </p:txBody>
        </p:sp>
        <p:sp>
          <p:nvSpPr>
            <p:cNvPr id="8218" name="TextBox 26"/>
            <p:cNvSpPr txBox="1">
              <a:spLocks noChangeArrowheads="1"/>
            </p:cNvSpPr>
            <p:nvPr/>
          </p:nvSpPr>
          <p:spPr bwMode="auto">
            <a:xfrm>
              <a:off x="3958847" y="2058511"/>
              <a:ext cx="52610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dirty="0"/>
                <a:t>~0.75 s</a:t>
              </a:r>
            </a:p>
          </p:txBody>
        </p:sp>
      </p:grpSp>
      <p:sp>
        <p:nvSpPr>
          <p:cNvPr id="8196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smtClean="0"/>
              <a:t>Tie to Seismic Line A</a:t>
            </a:r>
          </a:p>
        </p:txBody>
      </p:sp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1" t="38556" r="121" b="8434"/>
          <a:stretch>
            <a:fillRect/>
          </a:stretch>
        </p:blipFill>
        <p:spPr bwMode="auto">
          <a:xfrm>
            <a:off x="4422775" y="1450975"/>
            <a:ext cx="2479675" cy="49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" t="38557" r="45547" b="8490"/>
          <a:stretch>
            <a:fillRect/>
          </a:stretch>
        </p:blipFill>
        <p:spPr bwMode="auto">
          <a:xfrm>
            <a:off x="1062038" y="1450975"/>
            <a:ext cx="296545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Freeform 25"/>
          <p:cNvSpPr>
            <a:spLocks/>
          </p:cNvSpPr>
          <p:nvPr/>
        </p:nvSpPr>
        <p:spPr bwMode="auto">
          <a:xfrm>
            <a:off x="1265238" y="2908364"/>
            <a:ext cx="5364162" cy="434975"/>
          </a:xfrm>
          <a:custGeom>
            <a:avLst/>
            <a:gdLst>
              <a:gd name="T0" fmla="*/ 0 w 3379"/>
              <a:gd name="T1" fmla="*/ 2147483647 h 274"/>
              <a:gd name="T2" fmla="*/ 2147483647 w 3379"/>
              <a:gd name="T3" fmla="*/ 2147483647 h 274"/>
              <a:gd name="T4" fmla="*/ 2147483647 w 3379"/>
              <a:gd name="T5" fmla="*/ 2147483647 h 274"/>
              <a:gd name="T6" fmla="*/ 2147483647 w 3379"/>
              <a:gd name="T7" fmla="*/ 2147483647 h 274"/>
              <a:gd name="T8" fmla="*/ 2147483647 w 3379"/>
              <a:gd name="T9" fmla="*/ 2147483647 h 274"/>
              <a:gd name="T10" fmla="*/ 2147483647 w 3379"/>
              <a:gd name="T11" fmla="*/ 2147483647 h 274"/>
              <a:gd name="T12" fmla="*/ 2147483647 w 3379"/>
              <a:gd name="T13" fmla="*/ 2147483647 h 274"/>
              <a:gd name="T14" fmla="*/ 2147483647 w 3379"/>
              <a:gd name="T15" fmla="*/ 2147483647 h 274"/>
              <a:gd name="T16" fmla="*/ 2147483647 w 3379"/>
              <a:gd name="T17" fmla="*/ 2147483647 h 274"/>
              <a:gd name="T18" fmla="*/ 2147483647 w 3379"/>
              <a:gd name="T19" fmla="*/ 2147483647 h 274"/>
              <a:gd name="T20" fmla="*/ 2147483647 w 3379"/>
              <a:gd name="T21" fmla="*/ 2147483647 h 274"/>
              <a:gd name="T22" fmla="*/ 2147483647 w 3379"/>
              <a:gd name="T23" fmla="*/ 2147483647 h 274"/>
              <a:gd name="T24" fmla="*/ 2147483647 w 3379"/>
              <a:gd name="T25" fmla="*/ 2147483647 h 274"/>
              <a:gd name="T26" fmla="*/ 2147483647 w 3379"/>
              <a:gd name="T27" fmla="*/ 2147483647 h 27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379"/>
              <a:gd name="T43" fmla="*/ 0 h 274"/>
              <a:gd name="T44" fmla="*/ 3379 w 3379"/>
              <a:gd name="T45" fmla="*/ 274 h 27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379" h="274">
                <a:moveTo>
                  <a:pt x="0" y="53"/>
                </a:moveTo>
                <a:cubicBezTo>
                  <a:pt x="123" y="31"/>
                  <a:pt x="246" y="10"/>
                  <a:pt x="355" y="5"/>
                </a:cubicBezTo>
                <a:cubicBezTo>
                  <a:pt x="464" y="0"/>
                  <a:pt x="551" y="22"/>
                  <a:pt x="653" y="25"/>
                </a:cubicBezTo>
                <a:cubicBezTo>
                  <a:pt x="755" y="28"/>
                  <a:pt x="851" y="28"/>
                  <a:pt x="969" y="25"/>
                </a:cubicBezTo>
                <a:cubicBezTo>
                  <a:pt x="1087" y="22"/>
                  <a:pt x="1269" y="5"/>
                  <a:pt x="1363" y="5"/>
                </a:cubicBezTo>
                <a:cubicBezTo>
                  <a:pt x="1457" y="5"/>
                  <a:pt x="1480" y="15"/>
                  <a:pt x="1536" y="25"/>
                </a:cubicBezTo>
                <a:cubicBezTo>
                  <a:pt x="1592" y="35"/>
                  <a:pt x="1616" y="49"/>
                  <a:pt x="1699" y="63"/>
                </a:cubicBezTo>
                <a:cubicBezTo>
                  <a:pt x="1782" y="77"/>
                  <a:pt x="1958" y="98"/>
                  <a:pt x="2035" y="111"/>
                </a:cubicBezTo>
                <a:cubicBezTo>
                  <a:pt x="2112" y="124"/>
                  <a:pt x="2102" y="132"/>
                  <a:pt x="2160" y="140"/>
                </a:cubicBezTo>
                <a:cubicBezTo>
                  <a:pt x="2218" y="148"/>
                  <a:pt x="2314" y="156"/>
                  <a:pt x="2381" y="159"/>
                </a:cubicBezTo>
                <a:cubicBezTo>
                  <a:pt x="2448" y="162"/>
                  <a:pt x="2504" y="156"/>
                  <a:pt x="2563" y="159"/>
                </a:cubicBezTo>
                <a:cubicBezTo>
                  <a:pt x="2622" y="162"/>
                  <a:pt x="2662" y="167"/>
                  <a:pt x="2736" y="178"/>
                </a:cubicBezTo>
                <a:cubicBezTo>
                  <a:pt x="2810" y="189"/>
                  <a:pt x="2898" y="210"/>
                  <a:pt x="3005" y="226"/>
                </a:cubicBezTo>
                <a:cubicBezTo>
                  <a:pt x="3112" y="242"/>
                  <a:pt x="3245" y="258"/>
                  <a:pt x="3379" y="274"/>
                </a:cubicBezTo>
              </a:path>
            </a:pathLst>
          </a:custGeom>
          <a:noFill/>
          <a:ln w="57150" cap="flat" cmpd="sng">
            <a:solidFill>
              <a:srgbClr val="00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WordArt 561"/>
          <p:cNvSpPr>
            <a:spLocks noChangeArrowheads="1" noChangeShapeType="1" noTextEdit="1"/>
          </p:cNvSpPr>
          <p:nvPr/>
        </p:nvSpPr>
        <p:spPr bwMode="auto">
          <a:xfrm>
            <a:off x="670439" y="2862326"/>
            <a:ext cx="349431" cy="263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b="1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EFAD8"/>
                </a:solidFill>
                <a:latin typeface="Arial Black" panose="020B0A04020102020204" pitchFamily="34" charset="0"/>
              </a:rPr>
              <a:t>TOL</a:t>
            </a:r>
          </a:p>
        </p:txBody>
      </p:sp>
    </p:spTree>
    <p:extLst>
      <p:ext uri="{BB962C8B-B14F-4D97-AF65-F5344CB8AC3E}">
        <p14:creationId xmlns:p14="http://schemas.microsoft.com/office/powerpoint/2010/main" val="1393447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smtClean="0"/>
              <a:t>Tie to Seismic Line A</a:t>
            </a:r>
          </a:p>
        </p:txBody>
      </p:sp>
      <p:sp>
        <p:nvSpPr>
          <p:cNvPr id="9220" name="Text Box 8"/>
          <p:cNvSpPr txBox="1">
            <a:spLocks noChangeAspect="1" noChangeArrowheads="1"/>
          </p:cNvSpPr>
          <p:nvPr/>
        </p:nvSpPr>
        <p:spPr bwMode="auto">
          <a:xfrm>
            <a:off x="908050" y="1270000"/>
            <a:ext cx="709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Line</a:t>
            </a:r>
          </a:p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60</a:t>
            </a:r>
          </a:p>
        </p:txBody>
      </p:sp>
      <p:sp>
        <p:nvSpPr>
          <p:cNvPr id="9221" name="Text Box 10"/>
          <p:cNvSpPr txBox="1">
            <a:spLocks noChangeAspect="1" noChangeArrowheads="1"/>
          </p:cNvSpPr>
          <p:nvPr/>
        </p:nvSpPr>
        <p:spPr bwMode="auto">
          <a:xfrm>
            <a:off x="6184900" y="1270000"/>
            <a:ext cx="498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Line</a:t>
            </a:r>
          </a:p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72</a:t>
            </a:r>
          </a:p>
        </p:txBody>
      </p:sp>
      <p:sp>
        <p:nvSpPr>
          <p:cNvPr id="9222" name="Text Box 12"/>
          <p:cNvSpPr txBox="1">
            <a:spLocks noChangeAspect="1" noChangeArrowheads="1"/>
          </p:cNvSpPr>
          <p:nvPr/>
        </p:nvSpPr>
        <p:spPr bwMode="auto">
          <a:xfrm>
            <a:off x="4864100" y="1270000"/>
            <a:ext cx="498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Line</a:t>
            </a:r>
          </a:p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69</a:t>
            </a:r>
          </a:p>
        </p:txBody>
      </p:sp>
      <p:sp>
        <p:nvSpPr>
          <p:cNvPr id="9223" name="Text Box 14"/>
          <p:cNvSpPr txBox="1">
            <a:spLocks noChangeAspect="1" noChangeArrowheads="1"/>
          </p:cNvSpPr>
          <p:nvPr/>
        </p:nvSpPr>
        <p:spPr bwMode="auto">
          <a:xfrm>
            <a:off x="3592513" y="1270000"/>
            <a:ext cx="498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Line</a:t>
            </a:r>
          </a:p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66</a:t>
            </a:r>
          </a:p>
        </p:txBody>
      </p:sp>
      <p:sp>
        <p:nvSpPr>
          <p:cNvPr id="9224" name="Text Box 16"/>
          <p:cNvSpPr txBox="1">
            <a:spLocks noChangeAspect="1" noChangeArrowheads="1"/>
          </p:cNvSpPr>
          <p:nvPr/>
        </p:nvSpPr>
        <p:spPr bwMode="auto">
          <a:xfrm>
            <a:off x="2276475" y="1270000"/>
            <a:ext cx="498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Line</a:t>
            </a:r>
          </a:p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63</a:t>
            </a:r>
          </a:p>
        </p:txBody>
      </p:sp>
      <p:sp>
        <p:nvSpPr>
          <p:cNvPr id="9225" name="Text Box 18"/>
          <p:cNvSpPr txBox="1">
            <a:spLocks noChangeAspect="1" noChangeArrowheads="1"/>
          </p:cNvSpPr>
          <p:nvPr/>
        </p:nvSpPr>
        <p:spPr bwMode="auto">
          <a:xfrm>
            <a:off x="7459663" y="1270000"/>
            <a:ext cx="498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Line</a:t>
            </a:r>
          </a:p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75</a:t>
            </a:r>
          </a:p>
        </p:txBody>
      </p:sp>
      <p:pic>
        <p:nvPicPr>
          <p:cNvPr id="922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"/>
          <a:stretch>
            <a:fillRect/>
          </a:stretch>
        </p:blipFill>
        <p:spPr bwMode="auto">
          <a:xfrm>
            <a:off x="573088" y="1727200"/>
            <a:ext cx="7799387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Line 7"/>
          <p:cNvSpPr>
            <a:spLocks noChangeAspect="1" noChangeShapeType="1"/>
          </p:cNvSpPr>
          <p:nvPr/>
        </p:nvSpPr>
        <p:spPr bwMode="auto">
          <a:xfrm>
            <a:off x="1247775" y="1743075"/>
            <a:ext cx="0" cy="157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Line 9"/>
          <p:cNvSpPr>
            <a:spLocks noChangeAspect="1" noChangeShapeType="1"/>
          </p:cNvSpPr>
          <p:nvPr/>
        </p:nvSpPr>
        <p:spPr bwMode="auto">
          <a:xfrm>
            <a:off x="6435725" y="1743075"/>
            <a:ext cx="0" cy="157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9" name="Line 11"/>
          <p:cNvSpPr>
            <a:spLocks noChangeAspect="1" noChangeShapeType="1"/>
          </p:cNvSpPr>
          <p:nvPr/>
        </p:nvSpPr>
        <p:spPr bwMode="auto">
          <a:xfrm>
            <a:off x="5113338" y="1743075"/>
            <a:ext cx="0" cy="157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0" name="Line 13"/>
          <p:cNvSpPr>
            <a:spLocks noChangeAspect="1" noChangeShapeType="1"/>
          </p:cNvSpPr>
          <p:nvPr/>
        </p:nvSpPr>
        <p:spPr bwMode="auto">
          <a:xfrm>
            <a:off x="3838575" y="1743075"/>
            <a:ext cx="0" cy="157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1" name="Line 15"/>
          <p:cNvSpPr>
            <a:spLocks noChangeAspect="1" noChangeShapeType="1"/>
          </p:cNvSpPr>
          <p:nvPr/>
        </p:nvSpPr>
        <p:spPr bwMode="auto">
          <a:xfrm>
            <a:off x="2524125" y="1743075"/>
            <a:ext cx="0" cy="157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2" name="Line 17"/>
          <p:cNvSpPr>
            <a:spLocks noChangeAspect="1" noChangeShapeType="1"/>
          </p:cNvSpPr>
          <p:nvPr/>
        </p:nvSpPr>
        <p:spPr bwMode="auto">
          <a:xfrm>
            <a:off x="7708900" y="1743075"/>
            <a:ext cx="0" cy="157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3" name="Line 19"/>
          <p:cNvSpPr>
            <a:spLocks noChangeAspect="1" noChangeShapeType="1"/>
          </p:cNvSpPr>
          <p:nvPr/>
        </p:nvSpPr>
        <p:spPr bwMode="auto">
          <a:xfrm>
            <a:off x="1247775" y="1908175"/>
            <a:ext cx="0" cy="4414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4" name="Line 20"/>
          <p:cNvSpPr>
            <a:spLocks noChangeAspect="1" noChangeShapeType="1"/>
          </p:cNvSpPr>
          <p:nvPr/>
        </p:nvSpPr>
        <p:spPr bwMode="auto">
          <a:xfrm>
            <a:off x="2522538" y="1908175"/>
            <a:ext cx="0" cy="4414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5" name="Line 21"/>
          <p:cNvSpPr>
            <a:spLocks noChangeAspect="1" noChangeShapeType="1"/>
          </p:cNvSpPr>
          <p:nvPr/>
        </p:nvSpPr>
        <p:spPr bwMode="auto">
          <a:xfrm>
            <a:off x="3841750" y="1908175"/>
            <a:ext cx="0" cy="4414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6" name="Line 22"/>
          <p:cNvSpPr>
            <a:spLocks noChangeAspect="1" noChangeShapeType="1"/>
          </p:cNvSpPr>
          <p:nvPr/>
        </p:nvSpPr>
        <p:spPr bwMode="auto">
          <a:xfrm>
            <a:off x="6430963" y="1908175"/>
            <a:ext cx="0" cy="4414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7" name="Line 23"/>
          <p:cNvSpPr>
            <a:spLocks noChangeAspect="1" noChangeShapeType="1"/>
          </p:cNvSpPr>
          <p:nvPr/>
        </p:nvSpPr>
        <p:spPr bwMode="auto">
          <a:xfrm>
            <a:off x="7708900" y="1908175"/>
            <a:ext cx="0" cy="4414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8" name="Line 24"/>
          <p:cNvSpPr>
            <a:spLocks noChangeAspect="1" noChangeShapeType="1"/>
          </p:cNvSpPr>
          <p:nvPr/>
        </p:nvSpPr>
        <p:spPr bwMode="auto">
          <a:xfrm>
            <a:off x="5116513" y="1908175"/>
            <a:ext cx="0" cy="4414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9" name="Line 25"/>
          <p:cNvSpPr>
            <a:spLocks noChangeAspect="1" noChangeShapeType="1"/>
          </p:cNvSpPr>
          <p:nvPr/>
        </p:nvSpPr>
        <p:spPr bwMode="auto">
          <a:xfrm>
            <a:off x="1673225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0" name="Line 26"/>
          <p:cNvSpPr>
            <a:spLocks noChangeAspect="1" noChangeShapeType="1"/>
          </p:cNvSpPr>
          <p:nvPr/>
        </p:nvSpPr>
        <p:spPr bwMode="auto">
          <a:xfrm>
            <a:off x="2962275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1" name="Line 27"/>
          <p:cNvSpPr>
            <a:spLocks noChangeAspect="1" noChangeShapeType="1"/>
          </p:cNvSpPr>
          <p:nvPr/>
        </p:nvSpPr>
        <p:spPr bwMode="auto">
          <a:xfrm>
            <a:off x="4267200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2" name="Line 28"/>
          <p:cNvSpPr>
            <a:spLocks noChangeAspect="1" noChangeShapeType="1"/>
          </p:cNvSpPr>
          <p:nvPr/>
        </p:nvSpPr>
        <p:spPr bwMode="auto">
          <a:xfrm>
            <a:off x="6856413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3" name="Line 29"/>
          <p:cNvSpPr>
            <a:spLocks noChangeAspect="1" noChangeShapeType="1"/>
          </p:cNvSpPr>
          <p:nvPr/>
        </p:nvSpPr>
        <p:spPr bwMode="auto">
          <a:xfrm>
            <a:off x="5554663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4" name="Line 30"/>
          <p:cNvSpPr>
            <a:spLocks noChangeAspect="1" noChangeShapeType="1"/>
          </p:cNvSpPr>
          <p:nvPr/>
        </p:nvSpPr>
        <p:spPr bwMode="auto">
          <a:xfrm>
            <a:off x="2098675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5" name="Line 31"/>
          <p:cNvSpPr>
            <a:spLocks noChangeAspect="1" noChangeShapeType="1"/>
          </p:cNvSpPr>
          <p:nvPr/>
        </p:nvSpPr>
        <p:spPr bwMode="auto">
          <a:xfrm>
            <a:off x="3402013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6" name="Line 32"/>
          <p:cNvSpPr>
            <a:spLocks noChangeAspect="1" noChangeShapeType="1"/>
          </p:cNvSpPr>
          <p:nvPr/>
        </p:nvSpPr>
        <p:spPr bwMode="auto">
          <a:xfrm>
            <a:off x="4691063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7" name="Line 33"/>
          <p:cNvSpPr>
            <a:spLocks noChangeAspect="1" noChangeShapeType="1"/>
          </p:cNvSpPr>
          <p:nvPr/>
        </p:nvSpPr>
        <p:spPr bwMode="auto">
          <a:xfrm>
            <a:off x="7283450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8" name="Line 34"/>
          <p:cNvSpPr>
            <a:spLocks noChangeAspect="1" noChangeShapeType="1"/>
          </p:cNvSpPr>
          <p:nvPr/>
        </p:nvSpPr>
        <p:spPr bwMode="auto">
          <a:xfrm>
            <a:off x="5991225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9" name="Text Box 35"/>
          <p:cNvSpPr txBox="1">
            <a:spLocks noChangeAspect="1" noChangeArrowheads="1"/>
          </p:cNvSpPr>
          <p:nvPr/>
        </p:nvSpPr>
        <p:spPr bwMode="auto">
          <a:xfrm>
            <a:off x="815975" y="6007100"/>
            <a:ext cx="8001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  <a:cs typeface="Arial" panose="020B0604020202020204" pitchFamily="34" charset="0"/>
              </a:rPr>
              <a:t>Line A</a:t>
            </a:r>
          </a:p>
        </p:txBody>
      </p:sp>
      <p:sp>
        <p:nvSpPr>
          <p:cNvPr id="9250" name="Freeform 38"/>
          <p:cNvSpPr>
            <a:spLocks/>
          </p:cNvSpPr>
          <p:nvPr/>
        </p:nvSpPr>
        <p:spPr bwMode="auto">
          <a:xfrm>
            <a:off x="4219575" y="3381375"/>
            <a:ext cx="1838325" cy="552450"/>
          </a:xfrm>
          <a:custGeom>
            <a:avLst/>
            <a:gdLst>
              <a:gd name="T0" fmla="*/ 0 w 1158"/>
              <a:gd name="T1" fmla="*/ 0 h 348"/>
              <a:gd name="T2" fmla="*/ 2147483647 w 1158"/>
              <a:gd name="T3" fmla="*/ 2147483647 h 348"/>
              <a:gd name="T4" fmla="*/ 2147483647 w 1158"/>
              <a:gd name="T5" fmla="*/ 2147483647 h 348"/>
              <a:gd name="T6" fmla="*/ 2147483647 w 1158"/>
              <a:gd name="T7" fmla="*/ 2147483647 h 348"/>
              <a:gd name="T8" fmla="*/ 2147483647 w 1158"/>
              <a:gd name="T9" fmla="*/ 2147483647 h 348"/>
              <a:gd name="T10" fmla="*/ 2147483647 w 1158"/>
              <a:gd name="T11" fmla="*/ 2147483647 h 348"/>
              <a:gd name="T12" fmla="*/ 2147483647 w 1158"/>
              <a:gd name="T13" fmla="*/ 2147483647 h 348"/>
              <a:gd name="T14" fmla="*/ 2147483647 w 1158"/>
              <a:gd name="T15" fmla="*/ 2147483647 h 348"/>
              <a:gd name="T16" fmla="*/ 2147483647 w 1158"/>
              <a:gd name="T17" fmla="*/ 2147483647 h 348"/>
              <a:gd name="T18" fmla="*/ 2147483647 w 1158"/>
              <a:gd name="T19" fmla="*/ 2147483647 h 348"/>
              <a:gd name="T20" fmla="*/ 2147483647 w 1158"/>
              <a:gd name="T21" fmla="*/ 2147483647 h 348"/>
              <a:gd name="T22" fmla="*/ 2147483647 w 1158"/>
              <a:gd name="T23" fmla="*/ 2147483647 h 348"/>
              <a:gd name="T24" fmla="*/ 2147483647 w 1158"/>
              <a:gd name="T25" fmla="*/ 2147483647 h 348"/>
              <a:gd name="T26" fmla="*/ 2147483647 w 1158"/>
              <a:gd name="T27" fmla="*/ 2147483647 h 348"/>
              <a:gd name="T28" fmla="*/ 2147483647 w 1158"/>
              <a:gd name="T29" fmla="*/ 2147483647 h 348"/>
              <a:gd name="T30" fmla="*/ 2147483647 w 1158"/>
              <a:gd name="T31" fmla="*/ 2147483647 h 348"/>
              <a:gd name="T32" fmla="*/ 2147483647 w 1158"/>
              <a:gd name="T33" fmla="*/ 2147483647 h 34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158"/>
              <a:gd name="T52" fmla="*/ 0 h 348"/>
              <a:gd name="T53" fmla="*/ 1158 w 1158"/>
              <a:gd name="T54" fmla="*/ 348 h 34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158" h="348">
                <a:moveTo>
                  <a:pt x="0" y="0"/>
                </a:moveTo>
                <a:cubicBezTo>
                  <a:pt x="8" y="5"/>
                  <a:pt x="17" y="10"/>
                  <a:pt x="36" y="12"/>
                </a:cubicBezTo>
                <a:cubicBezTo>
                  <a:pt x="55" y="14"/>
                  <a:pt x="90" y="10"/>
                  <a:pt x="114" y="9"/>
                </a:cubicBezTo>
                <a:cubicBezTo>
                  <a:pt x="138" y="8"/>
                  <a:pt x="164" y="3"/>
                  <a:pt x="183" y="6"/>
                </a:cubicBezTo>
                <a:cubicBezTo>
                  <a:pt x="202" y="9"/>
                  <a:pt x="213" y="20"/>
                  <a:pt x="228" y="27"/>
                </a:cubicBezTo>
                <a:cubicBezTo>
                  <a:pt x="243" y="34"/>
                  <a:pt x="256" y="45"/>
                  <a:pt x="273" y="51"/>
                </a:cubicBezTo>
                <a:cubicBezTo>
                  <a:pt x="290" y="57"/>
                  <a:pt x="310" y="60"/>
                  <a:pt x="330" y="66"/>
                </a:cubicBezTo>
                <a:cubicBezTo>
                  <a:pt x="350" y="72"/>
                  <a:pt x="368" y="79"/>
                  <a:pt x="393" y="87"/>
                </a:cubicBezTo>
                <a:cubicBezTo>
                  <a:pt x="418" y="95"/>
                  <a:pt x="451" y="105"/>
                  <a:pt x="480" y="114"/>
                </a:cubicBezTo>
                <a:cubicBezTo>
                  <a:pt x="509" y="123"/>
                  <a:pt x="539" y="132"/>
                  <a:pt x="570" y="141"/>
                </a:cubicBezTo>
                <a:cubicBezTo>
                  <a:pt x="601" y="150"/>
                  <a:pt x="638" y="160"/>
                  <a:pt x="669" y="171"/>
                </a:cubicBezTo>
                <a:cubicBezTo>
                  <a:pt x="700" y="182"/>
                  <a:pt x="727" y="192"/>
                  <a:pt x="756" y="204"/>
                </a:cubicBezTo>
                <a:cubicBezTo>
                  <a:pt x="785" y="216"/>
                  <a:pt x="821" y="234"/>
                  <a:pt x="846" y="246"/>
                </a:cubicBezTo>
                <a:cubicBezTo>
                  <a:pt x="871" y="258"/>
                  <a:pt x="884" y="268"/>
                  <a:pt x="906" y="276"/>
                </a:cubicBezTo>
                <a:cubicBezTo>
                  <a:pt x="928" y="284"/>
                  <a:pt x="953" y="289"/>
                  <a:pt x="981" y="297"/>
                </a:cubicBezTo>
                <a:cubicBezTo>
                  <a:pt x="1009" y="305"/>
                  <a:pt x="1045" y="319"/>
                  <a:pt x="1074" y="327"/>
                </a:cubicBezTo>
                <a:cubicBezTo>
                  <a:pt x="1103" y="335"/>
                  <a:pt x="1130" y="341"/>
                  <a:pt x="1158" y="348"/>
                </a:cubicBezTo>
              </a:path>
            </a:pathLst>
          </a:custGeom>
          <a:noFill/>
          <a:ln w="57150" cap="flat" cmpd="sng">
            <a:solidFill>
              <a:srgbClr val="00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1" name="Freeform 39"/>
          <p:cNvSpPr>
            <a:spLocks/>
          </p:cNvSpPr>
          <p:nvPr/>
        </p:nvSpPr>
        <p:spPr bwMode="auto">
          <a:xfrm>
            <a:off x="6038850" y="3929063"/>
            <a:ext cx="2100263" cy="377825"/>
          </a:xfrm>
          <a:custGeom>
            <a:avLst/>
            <a:gdLst>
              <a:gd name="T0" fmla="*/ 0 w 1323"/>
              <a:gd name="T1" fmla="*/ 0 h 238"/>
              <a:gd name="T2" fmla="*/ 2147483647 w 1323"/>
              <a:gd name="T3" fmla="*/ 2147483647 h 238"/>
              <a:gd name="T4" fmla="*/ 2147483647 w 1323"/>
              <a:gd name="T5" fmla="*/ 2147483647 h 238"/>
              <a:gd name="T6" fmla="*/ 2147483647 w 1323"/>
              <a:gd name="T7" fmla="*/ 2147483647 h 238"/>
              <a:gd name="T8" fmla="*/ 2147483647 w 1323"/>
              <a:gd name="T9" fmla="*/ 2147483647 h 238"/>
              <a:gd name="T10" fmla="*/ 2147483647 w 1323"/>
              <a:gd name="T11" fmla="*/ 2147483647 h 238"/>
              <a:gd name="T12" fmla="*/ 2147483647 w 1323"/>
              <a:gd name="T13" fmla="*/ 2147483647 h 238"/>
              <a:gd name="T14" fmla="*/ 2147483647 w 1323"/>
              <a:gd name="T15" fmla="*/ 2147483647 h 238"/>
              <a:gd name="T16" fmla="*/ 2147483647 w 1323"/>
              <a:gd name="T17" fmla="*/ 2147483647 h 238"/>
              <a:gd name="T18" fmla="*/ 2147483647 w 1323"/>
              <a:gd name="T19" fmla="*/ 2147483647 h 238"/>
              <a:gd name="T20" fmla="*/ 2147483647 w 1323"/>
              <a:gd name="T21" fmla="*/ 2147483647 h 238"/>
              <a:gd name="T22" fmla="*/ 2147483647 w 1323"/>
              <a:gd name="T23" fmla="*/ 2147483647 h 238"/>
              <a:gd name="T24" fmla="*/ 2147483647 w 1323"/>
              <a:gd name="T25" fmla="*/ 2147483647 h 238"/>
              <a:gd name="T26" fmla="*/ 2147483647 w 1323"/>
              <a:gd name="T27" fmla="*/ 2147483647 h 238"/>
              <a:gd name="T28" fmla="*/ 2147483647 w 1323"/>
              <a:gd name="T29" fmla="*/ 2147483647 h 238"/>
              <a:gd name="T30" fmla="*/ 2147483647 w 1323"/>
              <a:gd name="T31" fmla="*/ 2147483647 h 23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323"/>
              <a:gd name="T49" fmla="*/ 0 h 238"/>
              <a:gd name="T50" fmla="*/ 1323 w 1323"/>
              <a:gd name="T51" fmla="*/ 238 h 23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323" h="238">
                <a:moveTo>
                  <a:pt x="0" y="0"/>
                </a:moveTo>
                <a:cubicBezTo>
                  <a:pt x="43" y="17"/>
                  <a:pt x="86" y="35"/>
                  <a:pt x="117" y="45"/>
                </a:cubicBezTo>
                <a:cubicBezTo>
                  <a:pt x="148" y="55"/>
                  <a:pt x="162" y="54"/>
                  <a:pt x="186" y="57"/>
                </a:cubicBezTo>
                <a:cubicBezTo>
                  <a:pt x="210" y="60"/>
                  <a:pt x="236" y="56"/>
                  <a:pt x="261" y="63"/>
                </a:cubicBezTo>
                <a:cubicBezTo>
                  <a:pt x="286" y="70"/>
                  <a:pt x="313" y="92"/>
                  <a:pt x="336" y="102"/>
                </a:cubicBezTo>
                <a:cubicBezTo>
                  <a:pt x="359" y="112"/>
                  <a:pt x="374" y="117"/>
                  <a:pt x="399" y="126"/>
                </a:cubicBezTo>
                <a:cubicBezTo>
                  <a:pt x="424" y="135"/>
                  <a:pt x="440" y="149"/>
                  <a:pt x="489" y="156"/>
                </a:cubicBezTo>
                <a:cubicBezTo>
                  <a:pt x="538" y="163"/>
                  <a:pt x="641" y="164"/>
                  <a:pt x="693" y="165"/>
                </a:cubicBezTo>
                <a:cubicBezTo>
                  <a:pt x="745" y="166"/>
                  <a:pt x="765" y="161"/>
                  <a:pt x="801" y="162"/>
                </a:cubicBezTo>
                <a:cubicBezTo>
                  <a:pt x="837" y="163"/>
                  <a:pt x="881" y="170"/>
                  <a:pt x="912" y="171"/>
                </a:cubicBezTo>
                <a:cubicBezTo>
                  <a:pt x="943" y="172"/>
                  <a:pt x="958" y="170"/>
                  <a:pt x="990" y="171"/>
                </a:cubicBezTo>
                <a:cubicBezTo>
                  <a:pt x="1022" y="172"/>
                  <a:pt x="1074" y="175"/>
                  <a:pt x="1107" y="180"/>
                </a:cubicBezTo>
                <a:cubicBezTo>
                  <a:pt x="1140" y="185"/>
                  <a:pt x="1170" y="194"/>
                  <a:pt x="1191" y="198"/>
                </a:cubicBezTo>
                <a:cubicBezTo>
                  <a:pt x="1212" y="202"/>
                  <a:pt x="1218" y="201"/>
                  <a:pt x="1233" y="207"/>
                </a:cubicBezTo>
                <a:cubicBezTo>
                  <a:pt x="1248" y="213"/>
                  <a:pt x="1266" y="230"/>
                  <a:pt x="1281" y="234"/>
                </a:cubicBezTo>
                <a:cubicBezTo>
                  <a:pt x="1296" y="238"/>
                  <a:pt x="1309" y="234"/>
                  <a:pt x="1323" y="231"/>
                </a:cubicBezTo>
              </a:path>
            </a:pathLst>
          </a:custGeom>
          <a:noFill/>
          <a:ln w="57150" cap="flat" cmpd="sng">
            <a:solidFill>
              <a:srgbClr val="00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2" name="Freeform 40"/>
          <p:cNvSpPr>
            <a:spLocks/>
          </p:cNvSpPr>
          <p:nvPr/>
        </p:nvSpPr>
        <p:spPr bwMode="auto">
          <a:xfrm>
            <a:off x="1857375" y="3390900"/>
            <a:ext cx="2333625" cy="1095375"/>
          </a:xfrm>
          <a:custGeom>
            <a:avLst/>
            <a:gdLst>
              <a:gd name="T0" fmla="*/ 0 w 1470"/>
              <a:gd name="T1" fmla="*/ 2147483647 h 690"/>
              <a:gd name="T2" fmla="*/ 2147483647 w 1470"/>
              <a:gd name="T3" fmla="*/ 2147483647 h 690"/>
              <a:gd name="T4" fmla="*/ 2147483647 w 1470"/>
              <a:gd name="T5" fmla="*/ 2147483647 h 690"/>
              <a:gd name="T6" fmla="*/ 2147483647 w 1470"/>
              <a:gd name="T7" fmla="*/ 2147483647 h 690"/>
              <a:gd name="T8" fmla="*/ 2147483647 w 1470"/>
              <a:gd name="T9" fmla="*/ 2147483647 h 690"/>
              <a:gd name="T10" fmla="*/ 2147483647 w 1470"/>
              <a:gd name="T11" fmla="*/ 2147483647 h 690"/>
              <a:gd name="T12" fmla="*/ 2147483647 w 1470"/>
              <a:gd name="T13" fmla="*/ 2147483647 h 690"/>
              <a:gd name="T14" fmla="*/ 2147483647 w 1470"/>
              <a:gd name="T15" fmla="*/ 2147483647 h 690"/>
              <a:gd name="T16" fmla="*/ 2147483647 w 1470"/>
              <a:gd name="T17" fmla="*/ 2147483647 h 690"/>
              <a:gd name="T18" fmla="*/ 2147483647 w 1470"/>
              <a:gd name="T19" fmla="*/ 2147483647 h 690"/>
              <a:gd name="T20" fmla="*/ 2147483647 w 1470"/>
              <a:gd name="T21" fmla="*/ 2147483647 h 690"/>
              <a:gd name="T22" fmla="*/ 2147483647 w 1470"/>
              <a:gd name="T23" fmla="*/ 2147483647 h 690"/>
              <a:gd name="T24" fmla="*/ 2147483647 w 1470"/>
              <a:gd name="T25" fmla="*/ 2147483647 h 690"/>
              <a:gd name="T26" fmla="*/ 2147483647 w 1470"/>
              <a:gd name="T27" fmla="*/ 2147483647 h 690"/>
              <a:gd name="T28" fmla="*/ 2147483647 w 1470"/>
              <a:gd name="T29" fmla="*/ 2147483647 h 690"/>
              <a:gd name="T30" fmla="*/ 2147483647 w 1470"/>
              <a:gd name="T31" fmla="*/ 2147483647 h 690"/>
              <a:gd name="T32" fmla="*/ 2147483647 w 1470"/>
              <a:gd name="T33" fmla="*/ 2147483647 h 690"/>
              <a:gd name="T34" fmla="*/ 2147483647 w 1470"/>
              <a:gd name="T35" fmla="*/ 2147483647 h 690"/>
              <a:gd name="T36" fmla="*/ 2147483647 w 1470"/>
              <a:gd name="T37" fmla="*/ 2147483647 h 6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70"/>
              <a:gd name="T58" fmla="*/ 0 h 690"/>
              <a:gd name="T59" fmla="*/ 1470 w 1470"/>
              <a:gd name="T60" fmla="*/ 690 h 69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70" h="690">
                <a:moveTo>
                  <a:pt x="0" y="690"/>
                </a:moveTo>
                <a:cubicBezTo>
                  <a:pt x="62" y="661"/>
                  <a:pt x="125" y="632"/>
                  <a:pt x="174" y="606"/>
                </a:cubicBezTo>
                <a:cubicBezTo>
                  <a:pt x="223" y="580"/>
                  <a:pt x="258" y="551"/>
                  <a:pt x="297" y="531"/>
                </a:cubicBezTo>
                <a:cubicBezTo>
                  <a:pt x="336" y="511"/>
                  <a:pt x="378" y="500"/>
                  <a:pt x="408" y="483"/>
                </a:cubicBezTo>
                <a:cubicBezTo>
                  <a:pt x="438" y="466"/>
                  <a:pt x="448" y="445"/>
                  <a:pt x="477" y="429"/>
                </a:cubicBezTo>
                <a:cubicBezTo>
                  <a:pt x="506" y="413"/>
                  <a:pt x="550" y="403"/>
                  <a:pt x="582" y="387"/>
                </a:cubicBezTo>
                <a:cubicBezTo>
                  <a:pt x="614" y="371"/>
                  <a:pt x="646" y="347"/>
                  <a:pt x="672" y="333"/>
                </a:cubicBezTo>
                <a:cubicBezTo>
                  <a:pt x="698" y="319"/>
                  <a:pt x="714" y="313"/>
                  <a:pt x="741" y="303"/>
                </a:cubicBezTo>
                <a:cubicBezTo>
                  <a:pt x="768" y="293"/>
                  <a:pt x="804" y="279"/>
                  <a:pt x="834" y="270"/>
                </a:cubicBezTo>
                <a:cubicBezTo>
                  <a:pt x="864" y="261"/>
                  <a:pt x="894" y="258"/>
                  <a:pt x="921" y="249"/>
                </a:cubicBezTo>
                <a:cubicBezTo>
                  <a:pt x="948" y="240"/>
                  <a:pt x="978" y="226"/>
                  <a:pt x="999" y="216"/>
                </a:cubicBezTo>
                <a:cubicBezTo>
                  <a:pt x="1020" y="206"/>
                  <a:pt x="1023" y="201"/>
                  <a:pt x="1044" y="186"/>
                </a:cubicBezTo>
                <a:cubicBezTo>
                  <a:pt x="1065" y="171"/>
                  <a:pt x="1101" y="148"/>
                  <a:pt x="1128" y="126"/>
                </a:cubicBezTo>
                <a:cubicBezTo>
                  <a:pt x="1155" y="104"/>
                  <a:pt x="1178" y="74"/>
                  <a:pt x="1206" y="54"/>
                </a:cubicBezTo>
                <a:cubicBezTo>
                  <a:pt x="1234" y="34"/>
                  <a:pt x="1269" y="12"/>
                  <a:pt x="1293" y="6"/>
                </a:cubicBezTo>
                <a:cubicBezTo>
                  <a:pt x="1317" y="0"/>
                  <a:pt x="1332" y="14"/>
                  <a:pt x="1353" y="18"/>
                </a:cubicBezTo>
                <a:cubicBezTo>
                  <a:pt x="1374" y="22"/>
                  <a:pt x="1407" y="32"/>
                  <a:pt x="1422" y="30"/>
                </a:cubicBezTo>
                <a:cubicBezTo>
                  <a:pt x="1437" y="28"/>
                  <a:pt x="1435" y="10"/>
                  <a:pt x="1443" y="6"/>
                </a:cubicBezTo>
                <a:cubicBezTo>
                  <a:pt x="1451" y="2"/>
                  <a:pt x="1460" y="2"/>
                  <a:pt x="1470" y="3"/>
                </a:cubicBezTo>
              </a:path>
            </a:pathLst>
          </a:custGeom>
          <a:noFill/>
          <a:ln w="57150" cap="flat" cmpd="sng">
            <a:solidFill>
              <a:srgbClr val="00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3" name="Freeform 41"/>
          <p:cNvSpPr>
            <a:spLocks/>
          </p:cNvSpPr>
          <p:nvPr/>
        </p:nvSpPr>
        <p:spPr bwMode="auto">
          <a:xfrm>
            <a:off x="823913" y="4491038"/>
            <a:ext cx="1009650" cy="228600"/>
          </a:xfrm>
          <a:custGeom>
            <a:avLst/>
            <a:gdLst>
              <a:gd name="T0" fmla="*/ 0 w 636"/>
              <a:gd name="T1" fmla="*/ 2147483647 h 144"/>
              <a:gd name="T2" fmla="*/ 2147483647 w 636"/>
              <a:gd name="T3" fmla="*/ 2147483647 h 144"/>
              <a:gd name="T4" fmla="*/ 2147483647 w 636"/>
              <a:gd name="T5" fmla="*/ 2147483647 h 144"/>
              <a:gd name="T6" fmla="*/ 2147483647 w 636"/>
              <a:gd name="T7" fmla="*/ 2147483647 h 144"/>
              <a:gd name="T8" fmla="*/ 2147483647 w 636"/>
              <a:gd name="T9" fmla="*/ 2147483647 h 144"/>
              <a:gd name="T10" fmla="*/ 2147483647 w 636"/>
              <a:gd name="T11" fmla="*/ 2147483647 h 144"/>
              <a:gd name="T12" fmla="*/ 2147483647 w 636"/>
              <a:gd name="T13" fmla="*/ 2147483647 h 144"/>
              <a:gd name="T14" fmla="*/ 2147483647 w 636"/>
              <a:gd name="T15" fmla="*/ 0 h 1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36"/>
              <a:gd name="T25" fmla="*/ 0 h 144"/>
              <a:gd name="T26" fmla="*/ 636 w 636"/>
              <a:gd name="T27" fmla="*/ 144 h 1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36" h="144">
                <a:moveTo>
                  <a:pt x="0" y="144"/>
                </a:moveTo>
                <a:cubicBezTo>
                  <a:pt x="35" y="139"/>
                  <a:pt x="70" y="134"/>
                  <a:pt x="111" y="126"/>
                </a:cubicBezTo>
                <a:cubicBezTo>
                  <a:pt x="152" y="118"/>
                  <a:pt x="203" y="106"/>
                  <a:pt x="246" y="96"/>
                </a:cubicBezTo>
                <a:cubicBezTo>
                  <a:pt x="289" y="86"/>
                  <a:pt x="337" y="75"/>
                  <a:pt x="372" y="66"/>
                </a:cubicBezTo>
                <a:cubicBezTo>
                  <a:pt x="407" y="57"/>
                  <a:pt x="429" y="45"/>
                  <a:pt x="456" y="39"/>
                </a:cubicBezTo>
                <a:cubicBezTo>
                  <a:pt x="483" y="33"/>
                  <a:pt x="513" y="34"/>
                  <a:pt x="534" y="30"/>
                </a:cubicBezTo>
                <a:cubicBezTo>
                  <a:pt x="555" y="26"/>
                  <a:pt x="565" y="20"/>
                  <a:pt x="582" y="15"/>
                </a:cubicBezTo>
                <a:cubicBezTo>
                  <a:pt x="599" y="10"/>
                  <a:pt x="617" y="5"/>
                  <a:pt x="636" y="0"/>
                </a:cubicBezTo>
              </a:path>
            </a:pathLst>
          </a:custGeom>
          <a:noFill/>
          <a:ln w="57150" cap="flat" cmpd="sng">
            <a:solidFill>
              <a:srgbClr val="00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4" name="Rectangle 36"/>
          <p:cNvSpPr>
            <a:spLocks noChangeAspect="1" noChangeArrowheads="1"/>
          </p:cNvSpPr>
          <p:nvPr/>
        </p:nvSpPr>
        <p:spPr bwMode="auto">
          <a:xfrm>
            <a:off x="4194175" y="3005138"/>
            <a:ext cx="727075" cy="16478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" name="TextBox 1"/>
          <p:cNvSpPr txBox="1"/>
          <p:nvPr/>
        </p:nvSpPr>
        <p:spPr>
          <a:xfrm>
            <a:off x="7958138" y="933950"/>
            <a:ext cx="901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Arial Black" panose="020B0A04020102020204" pitchFamily="34" charset="0"/>
              </a:rPr>
              <a:t>North</a:t>
            </a:r>
            <a:endParaRPr lang="en-US" sz="1800" dirty="0">
              <a:latin typeface="Arial Black" panose="020B0A040201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0995" y="933950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Arial Black" panose="020B0A04020102020204" pitchFamily="34" charset="0"/>
              </a:rPr>
              <a:t>South</a:t>
            </a:r>
            <a:endParaRPr lang="en-US" sz="1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482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7958138" y="933950"/>
            <a:ext cx="901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Arial Black" panose="020B0A04020102020204" pitchFamily="34" charset="0"/>
              </a:rPr>
              <a:t>North</a:t>
            </a:r>
            <a:endParaRPr lang="en-US" sz="1800" dirty="0">
              <a:latin typeface="Arial Black" panose="020B0A040201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00995" y="933950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Arial Black" panose="020B0A04020102020204" pitchFamily="34" charset="0"/>
              </a:rPr>
              <a:t>South</a:t>
            </a:r>
            <a:endParaRPr lang="en-US" sz="1800" dirty="0">
              <a:latin typeface="Arial Black" panose="020B0A040201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dirty="0" smtClean="0"/>
              <a:t>Change in Amplitude North to South</a:t>
            </a:r>
          </a:p>
        </p:txBody>
      </p:sp>
      <p:sp>
        <p:nvSpPr>
          <p:cNvPr id="9220" name="Text Box 8"/>
          <p:cNvSpPr txBox="1">
            <a:spLocks noChangeAspect="1" noChangeArrowheads="1"/>
          </p:cNvSpPr>
          <p:nvPr/>
        </p:nvSpPr>
        <p:spPr bwMode="auto">
          <a:xfrm>
            <a:off x="908050" y="1270000"/>
            <a:ext cx="709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Line</a:t>
            </a:r>
          </a:p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60</a:t>
            </a:r>
          </a:p>
        </p:txBody>
      </p:sp>
      <p:sp>
        <p:nvSpPr>
          <p:cNvPr id="9221" name="Text Box 10"/>
          <p:cNvSpPr txBox="1">
            <a:spLocks noChangeAspect="1" noChangeArrowheads="1"/>
          </p:cNvSpPr>
          <p:nvPr/>
        </p:nvSpPr>
        <p:spPr bwMode="auto">
          <a:xfrm>
            <a:off x="6184900" y="1270000"/>
            <a:ext cx="498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Line</a:t>
            </a:r>
          </a:p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72</a:t>
            </a:r>
          </a:p>
        </p:txBody>
      </p:sp>
      <p:sp>
        <p:nvSpPr>
          <p:cNvPr id="9222" name="Text Box 12"/>
          <p:cNvSpPr txBox="1">
            <a:spLocks noChangeAspect="1" noChangeArrowheads="1"/>
          </p:cNvSpPr>
          <p:nvPr/>
        </p:nvSpPr>
        <p:spPr bwMode="auto">
          <a:xfrm>
            <a:off x="4864100" y="1270000"/>
            <a:ext cx="498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Line</a:t>
            </a:r>
          </a:p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69</a:t>
            </a:r>
          </a:p>
        </p:txBody>
      </p:sp>
      <p:sp>
        <p:nvSpPr>
          <p:cNvPr id="9223" name="Text Box 14"/>
          <p:cNvSpPr txBox="1">
            <a:spLocks noChangeAspect="1" noChangeArrowheads="1"/>
          </p:cNvSpPr>
          <p:nvPr/>
        </p:nvSpPr>
        <p:spPr bwMode="auto">
          <a:xfrm>
            <a:off x="3592513" y="1270000"/>
            <a:ext cx="498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Line</a:t>
            </a:r>
          </a:p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66</a:t>
            </a:r>
          </a:p>
        </p:txBody>
      </p:sp>
      <p:sp>
        <p:nvSpPr>
          <p:cNvPr id="9224" name="Text Box 16"/>
          <p:cNvSpPr txBox="1">
            <a:spLocks noChangeAspect="1" noChangeArrowheads="1"/>
          </p:cNvSpPr>
          <p:nvPr/>
        </p:nvSpPr>
        <p:spPr bwMode="auto">
          <a:xfrm>
            <a:off x="2276475" y="1270000"/>
            <a:ext cx="498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Line</a:t>
            </a:r>
          </a:p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63</a:t>
            </a:r>
          </a:p>
        </p:txBody>
      </p:sp>
      <p:sp>
        <p:nvSpPr>
          <p:cNvPr id="9225" name="Text Box 18"/>
          <p:cNvSpPr txBox="1">
            <a:spLocks noChangeAspect="1" noChangeArrowheads="1"/>
          </p:cNvSpPr>
          <p:nvPr/>
        </p:nvSpPr>
        <p:spPr bwMode="auto">
          <a:xfrm>
            <a:off x="7459663" y="1270000"/>
            <a:ext cx="498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Line</a:t>
            </a:r>
          </a:p>
          <a:p>
            <a:pPr algn="ctr" eaLnBrk="1" hangingPunct="1"/>
            <a:r>
              <a:rPr lang="en-US" altLang="en-US" sz="1200" b="1">
                <a:cs typeface="Arial" panose="020B0604020202020204" pitchFamily="34" charset="0"/>
              </a:rPr>
              <a:t>75</a:t>
            </a:r>
          </a:p>
        </p:txBody>
      </p:sp>
      <p:pic>
        <p:nvPicPr>
          <p:cNvPr id="922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"/>
          <a:stretch>
            <a:fillRect/>
          </a:stretch>
        </p:blipFill>
        <p:spPr bwMode="auto">
          <a:xfrm>
            <a:off x="573088" y="1727200"/>
            <a:ext cx="7799387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Line 7"/>
          <p:cNvSpPr>
            <a:spLocks noChangeAspect="1" noChangeShapeType="1"/>
          </p:cNvSpPr>
          <p:nvPr/>
        </p:nvSpPr>
        <p:spPr bwMode="auto">
          <a:xfrm>
            <a:off x="1247775" y="1743075"/>
            <a:ext cx="0" cy="157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Line 9"/>
          <p:cNvSpPr>
            <a:spLocks noChangeAspect="1" noChangeShapeType="1"/>
          </p:cNvSpPr>
          <p:nvPr/>
        </p:nvSpPr>
        <p:spPr bwMode="auto">
          <a:xfrm>
            <a:off x="6435725" y="1743075"/>
            <a:ext cx="0" cy="157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9" name="Line 11"/>
          <p:cNvSpPr>
            <a:spLocks noChangeAspect="1" noChangeShapeType="1"/>
          </p:cNvSpPr>
          <p:nvPr/>
        </p:nvSpPr>
        <p:spPr bwMode="auto">
          <a:xfrm>
            <a:off x="5113338" y="1743075"/>
            <a:ext cx="0" cy="157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0" name="Line 13"/>
          <p:cNvSpPr>
            <a:spLocks noChangeAspect="1" noChangeShapeType="1"/>
          </p:cNvSpPr>
          <p:nvPr/>
        </p:nvSpPr>
        <p:spPr bwMode="auto">
          <a:xfrm>
            <a:off x="3838575" y="1743075"/>
            <a:ext cx="0" cy="157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1" name="Line 15"/>
          <p:cNvSpPr>
            <a:spLocks noChangeAspect="1" noChangeShapeType="1"/>
          </p:cNvSpPr>
          <p:nvPr/>
        </p:nvSpPr>
        <p:spPr bwMode="auto">
          <a:xfrm>
            <a:off x="2524125" y="1743075"/>
            <a:ext cx="0" cy="157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2" name="Line 17"/>
          <p:cNvSpPr>
            <a:spLocks noChangeAspect="1" noChangeShapeType="1"/>
          </p:cNvSpPr>
          <p:nvPr/>
        </p:nvSpPr>
        <p:spPr bwMode="auto">
          <a:xfrm>
            <a:off x="7708900" y="1743075"/>
            <a:ext cx="0" cy="157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3" name="Line 19"/>
          <p:cNvSpPr>
            <a:spLocks noChangeAspect="1" noChangeShapeType="1"/>
          </p:cNvSpPr>
          <p:nvPr/>
        </p:nvSpPr>
        <p:spPr bwMode="auto">
          <a:xfrm>
            <a:off x="1247775" y="1908175"/>
            <a:ext cx="0" cy="4414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4" name="Line 20"/>
          <p:cNvSpPr>
            <a:spLocks noChangeAspect="1" noChangeShapeType="1"/>
          </p:cNvSpPr>
          <p:nvPr/>
        </p:nvSpPr>
        <p:spPr bwMode="auto">
          <a:xfrm>
            <a:off x="2522538" y="1908175"/>
            <a:ext cx="0" cy="4414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5" name="Line 21"/>
          <p:cNvSpPr>
            <a:spLocks noChangeAspect="1" noChangeShapeType="1"/>
          </p:cNvSpPr>
          <p:nvPr/>
        </p:nvSpPr>
        <p:spPr bwMode="auto">
          <a:xfrm>
            <a:off x="3841750" y="1908175"/>
            <a:ext cx="0" cy="4414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6" name="Line 22"/>
          <p:cNvSpPr>
            <a:spLocks noChangeAspect="1" noChangeShapeType="1"/>
          </p:cNvSpPr>
          <p:nvPr/>
        </p:nvSpPr>
        <p:spPr bwMode="auto">
          <a:xfrm>
            <a:off x="6430963" y="1908175"/>
            <a:ext cx="0" cy="4414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7" name="Line 23"/>
          <p:cNvSpPr>
            <a:spLocks noChangeAspect="1" noChangeShapeType="1"/>
          </p:cNvSpPr>
          <p:nvPr/>
        </p:nvSpPr>
        <p:spPr bwMode="auto">
          <a:xfrm>
            <a:off x="7708900" y="1908175"/>
            <a:ext cx="0" cy="4414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8" name="Line 24"/>
          <p:cNvSpPr>
            <a:spLocks noChangeAspect="1" noChangeShapeType="1"/>
          </p:cNvSpPr>
          <p:nvPr/>
        </p:nvSpPr>
        <p:spPr bwMode="auto">
          <a:xfrm>
            <a:off x="5116513" y="1908175"/>
            <a:ext cx="0" cy="4414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9" name="Line 25"/>
          <p:cNvSpPr>
            <a:spLocks noChangeAspect="1" noChangeShapeType="1"/>
          </p:cNvSpPr>
          <p:nvPr/>
        </p:nvSpPr>
        <p:spPr bwMode="auto">
          <a:xfrm>
            <a:off x="1673225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0" name="Line 26"/>
          <p:cNvSpPr>
            <a:spLocks noChangeAspect="1" noChangeShapeType="1"/>
          </p:cNvSpPr>
          <p:nvPr/>
        </p:nvSpPr>
        <p:spPr bwMode="auto">
          <a:xfrm>
            <a:off x="2962275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1" name="Line 27"/>
          <p:cNvSpPr>
            <a:spLocks noChangeAspect="1" noChangeShapeType="1"/>
          </p:cNvSpPr>
          <p:nvPr/>
        </p:nvSpPr>
        <p:spPr bwMode="auto">
          <a:xfrm>
            <a:off x="4267200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2" name="Line 28"/>
          <p:cNvSpPr>
            <a:spLocks noChangeAspect="1" noChangeShapeType="1"/>
          </p:cNvSpPr>
          <p:nvPr/>
        </p:nvSpPr>
        <p:spPr bwMode="auto">
          <a:xfrm>
            <a:off x="6856413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3" name="Line 29"/>
          <p:cNvSpPr>
            <a:spLocks noChangeAspect="1" noChangeShapeType="1"/>
          </p:cNvSpPr>
          <p:nvPr/>
        </p:nvSpPr>
        <p:spPr bwMode="auto">
          <a:xfrm>
            <a:off x="5554663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4" name="Line 30"/>
          <p:cNvSpPr>
            <a:spLocks noChangeAspect="1" noChangeShapeType="1"/>
          </p:cNvSpPr>
          <p:nvPr/>
        </p:nvSpPr>
        <p:spPr bwMode="auto">
          <a:xfrm>
            <a:off x="2098675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5" name="Line 31"/>
          <p:cNvSpPr>
            <a:spLocks noChangeAspect="1" noChangeShapeType="1"/>
          </p:cNvSpPr>
          <p:nvPr/>
        </p:nvSpPr>
        <p:spPr bwMode="auto">
          <a:xfrm>
            <a:off x="3402013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6" name="Line 32"/>
          <p:cNvSpPr>
            <a:spLocks noChangeAspect="1" noChangeShapeType="1"/>
          </p:cNvSpPr>
          <p:nvPr/>
        </p:nvSpPr>
        <p:spPr bwMode="auto">
          <a:xfrm>
            <a:off x="4691063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7" name="Line 33"/>
          <p:cNvSpPr>
            <a:spLocks noChangeAspect="1" noChangeShapeType="1"/>
          </p:cNvSpPr>
          <p:nvPr/>
        </p:nvSpPr>
        <p:spPr bwMode="auto">
          <a:xfrm>
            <a:off x="7283450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8" name="Line 34"/>
          <p:cNvSpPr>
            <a:spLocks noChangeAspect="1" noChangeShapeType="1"/>
          </p:cNvSpPr>
          <p:nvPr/>
        </p:nvSpPr>
        <p:spPr bwMode="auto">
          <a:xfrm>
            <a:off x="5991225" y="1908175"/>
            <a:ext cx="0" cy="44148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9" name="Text Box 35"/>
          <p:cNvSpPr txBox="1">
            <a:spLocks noChangeAspect="1" noChangeArrowheads="1"/>
          </p:cNvSpPr>
          <p:nvPr/>
        </p:nvSpPr>
        <p:spPr bwMode="auto">
          <a:xfrm>
            <a:off x="815975" y="6007100"/>
            <a:ext cx="8001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>
                <a:latin typeface="Verdana" panose="020B0604030504040204" pitchFamily="34" charset="0"/>
                <a:cs typeface="Arial" panose="020B0604020202020204" pitchFamily="34" charset="0"/>
              </a:rPr>
              <a:t>Line A</a:t>
            </a:r>
          </a:p>
        </p:txBody>
      </p:sp>
      <p:sp>
        <p:nvSpPr>
          <p:cNvPr id="9250" name="Freeform 38"/>
          <p:cNvSpPr>
            <a:spLocks/>
          </p:cNvSpPr>
          <p:nvPr/>
        </p:nvSpPr>
        <p:spPr bwMode="auto">
          <a:xfrm>
            <a:off x="4219575" y="3381375"/>
            <a:ext cx="1838325" cy="552450"/>
          </a:xfrm>
          <a:custGeom>
            <a:avLst/>
            <a:gdLst>
              <a:gd name="T0" fmla="*/ 0 w 1158"/>
              <a:gd name="T1" fmla="*/ 0 h 348"/>
              <a:gd name="T2" fmla="*/ 2147483647 w 1158"/>
              <a:gd name="T3" fmla="*/ 2147483647 h 348"/>
              <a:gd name="T4" fmla="*/ 2147483647 w 1158"/>
              <a:gd name="T5" fmla="*/ 2147483647 h 348"/>
              <a:gd name="T6" fmla="*/ 2147483647 w 1158"/>
              <a:gd name="T7" fmla="*/ 2147483647 h 348"/>
              <a:gd name="T8" fmla="*/ 2147483647 w 1158"/>
              <a:gd name="T9" fmla="*/ 2147483647 h 348"/>
              <a:gd name="T10" fmla="*/ 2147483647 w 1158"/>
              <a:gd name="T11" fmla="*/ 2147483647 h 348"/>
              <a:gd name="T12" fmla="*/ 2147483647 w 1158"/>
              <a:gd name="T13" fmla="*/ 2147483647 h 348"/>
              <a:gd name="T14" fmla="*/ 2147483647 w 1158"/>
              <a:gd name="T15" fmla="*/ 2147483647 h 348"/>
              <a:gd name="T16" fmla="*/ 2147483647 w 1158"/>
              <a:gd name="T17" fmla="*/ 2147483647 h 348"/>
              <a:gd name="T18" fmla="*/ 2147483647 w 1158"/>
              <a:gd name="T19" fmla="*/ 2147483647 h 348"/>
              <a:gd name="T20" fmla="*/ 2147483647 w 1158"/>
              <a:gd name="T21" fmla="*/ 2147483647 h 348"/>
              <a:gd name="T22" fmla="*/ 2147483647 w 1158"/>
              <a:gd name="T23" fmla="*/ 2147483647 h 348"/>
              <a:gd name="T24" fmla="*/ 2147483647 w 1158"/>
              <a:gd name="T25" fmla="*/ 2147483647 h 348"/>
              <a:gd name="T26" fmla="*/ 2147483647 w 1158"/>
              <a:gd name="T27" fmla="*/ 2147483647 h 348"/>
              <a:gd name="T28" fmla="*/ 2147483647 w 1158"/>
              <a:gd name="T29" fmla="*/ 2147483647 h 348"/>
              <a:gd name="T30" fmla="*/ 2147483647 w 1158"/>
              <a:gd name="T31" fmla="*/ 2147483647 h 348"/>
              <a:gd name="T32" fmla="*/ 2147483647 w 1158"/>
              <a:gd name="T33" fmla="*/ 2147483647 h 34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158"/>
              <a:gd name="T52" fmla="*/ 0 h 348"/>
              <a:gd name="T53" fmla="*/ 1158 w 1158"/>
              <a:gd name="T54" fmla="*/ 348 h 34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158" h="348">
                <a:moveTo>
                  <a:pt x="0" y="0"/>
                </a:moveTo>
                <a:cubicBezTo>
                  <a:pt x="8" y="5"/>
                  <a:pt x="17" y="10"/>
                  <a:pt x="36" y="12"/>
                </a:cubicBezTo>
                <a:cubicBezTo>
                  <a:pt x="55" y="14"/>
                  <a:pt x="90" y="10"/>
                  <a:pt x="114" y="9"/>
                </a:cubicBezTo>
                <a:cubicBezTo>
                  <a:pt x="138" y="8"/>
                  <a:pt x="164" y="3"/>
                  <a:pt x="183" y="6"/>
                </a:cubicBezTo>
                <a:cubicBezTo>
                  <a:pt x="202" y="9"/>
                  <a:pt x="213" y="20"/>
                  <a:pt x="228" y="27"/>
                </a:cubicBezTo>
                <a:cubicBezTo>
                  <a:pt x="243" y="34"/>
                  <a:pt x="256" y="45"/>
                  <a:pt x="273" y="51"/>
                </a:cubicBezTo>
                <a:cubicBezTo>
                  <a:pt x="290" y="57"/>
                  <a:pt x="310" y="60"/>
                  <a:pt x="330" y="66"/>
                </a:cubicBezTo>
                <a:cubicBezTo>
                  <a:pt x="350" y="72"/>
                  <a:pt x="368" y="79"/>
                  <a:pt x="393" y="87"/>
                </a:cubicBezTo>
                <a:cubicBezTo>
                  <a:pt x="418" y="95"/>
                  <a:pt x="451" y="105"/>
                  <a:pt x="480" y="114"/>
                </a:cubicBezTo>
                <a:cubicBezTo>
                  <a:pt x="509" y="123"/>
                  <a:pt x="539" y="132"/>
                  <a:pt x="570" y="141"/>
                </a:cubicBezTo>
                <a:cubicBezTo>
                  <a:pt x="601" y="150"/>
                  <a:pt x="638" y="160"/>
                  <a:pt x="669" y="171"/>
                </a:cubicBezTo>
                <a:cubicBezTo>
                  <a:pt x="700" y="182"/>
                  <a:pt x="727" y="192"/>
                  <a:pt x="756" y="204"/>
                </a:cubicBezTo>
                <a:cubicBezTo>
                  <a:pt x="785" y="216"/>
                  <a:pt x="821" y="234"/>
                  <a:pt x="846" y="246"/>
                </a:cubicBezTo>
                <a:cubicBezTo>
                  <a:pt x="871" y="258"/>
                  <a:pt x="884" y="268"/>
                  <a:pt x="906" y="276"/>
                </a:cubicBezTo>
                <a:cubicBezTo>
                  <a:pt x="928" y="284"/>
                  <a:pt x="953" y="289"/>
                  <a:pt x="981" y="297"/>
                </a:cubicBezTo>
                <a:cubicBezTo>
                  <a:pt x="1009" y="305"/>
                  <a:pt x="1045" y="319"/>
                  <a:pt x="1074" y="327"/>
                </a:cubicBezTo>
                <a:cubicBezTo>
                  <a:pt x="1103" y="335"/>
                  <a:pt x="1130" y="341"/>
                  <a:pt x="1158" y="348"/>
                </a:cubicBezTo>
              </a:path>
            </a:pathLst>
          </a:custGeom>
          <a:noFill/>
          <a:ln w="57150" cap="flat" cmpd="sng">
            <a:solidFill>
              <a:srgbClr val="00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1" name="Freeform 39"/>
          <p:cNvSpPr>
            <a:spLocks/>
          </p:cNvSpPr>
          <p:nvPr/>
        </p:nvSpPr>
        <p:spPr bwMode="auto">
          <a:xfrm>
            <a:off x="6038850" y="3929063"/>
            <a:ext cx="2100263" cy="377825"/>
          </a:xfrm>
          <a:custGeom>
            <a:avLst/>
            <a:gdLst>
              <a:gd name="T0" fmla="*/ 0 w 1323"/>
              <a:gd name="T1" fmla="*/ 0 h 238"/>
              <a:gd name="T2" fmla="*/ 2147483647 w 1323"/>
              <a:gd name="T3" fmla="*/ 2147483647 h 238"/>
              <a:gd name="T4" fmla="*/ 2147483647 w 1323"/>
              <a:gd name="T5" fmla="*/ 2147483647 h 238"/>
              <a:gd name="T6" fmla="*/ 2147483647 w 1323"/>
              <a:gd name="T7" fmla="*/ 2147483647 h 238"/>
              <a:gd name="T8" fmla="*/ 2147483647 w 1323"/>
              <a:gd name="T9" fmla="*/ 2147483647 h 238"/>
              <a:gd name="T10" fmla="*/ 2147483647 w 1323"/>
              <a:gd name="T11" fmla="*/ 2147483647 h 238"/>
              <a:gd name="T12" fmla="*/ 2147483647 w 1323"/>
              <a:gd name="T13" fmla="*/ 2147483647 h 238"/>
              <a:gd name="T14" fmla="*/ 2147483647 w 1323"/>
              <a:gd name="T15" fmla="*/ 2147483647 h 238"/>
              <a:gd name="T16" fmla="*/ 2147483647 w 1323"/>
              <a:gd name="T17" fmla="*/ 2147483647 h 238"/>
              <a:gd name="T18" fmla="*/ 2147483647 w 1323"/>
              <a:gd name="T19" fmla="*/ 2147483647 h 238"/>
              <a:gd name="T20" fmla="*/ 2147483647 w 1323"/>
              <a:gd name="T21" fmla="*/ 2147483647 h 238"/>
              <a:gd name="T22" fmla="*/ 2147483647 w 1323"/>
              <a:gd name="T23" fmla="*/ 2147483647 h 238"/>
              <a:gd name="T24" fmla="*/ 2147483647 w 1323"/>
              <a:gd name="T25" fmla="*/ 2147483647 h 238"/>
              <a:gd name="T26" fmla="*/ 2147483647 w 1323"/>
              <a:gd name="T27" fmla="*/ 2147483647 h 238"/>
              <a:gd name="T28" fmla="*/ 2147483647 w 1323"/>
              <a:gd name="T29" fmla="*/ 2147483647 h 238"/>
              <a:gd name="T30" fmla="*/ 2147483647 w 1323"/>
              <a:gd name="T31" fmla="*/ 2147483647 h 23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323"/>
              <a:gd name="T49" fmla="*/ 0 h 238"/>
              <a:gd name="T50" fmla="*/ 1323 w 1323"/>
              <a:gd name="T51" fmla="*/ 238 h 23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323" h="238">
                <a:moveTo>
                  <a:pt x="0" y="0"/>
                </a:moveTo>
                <a:cubicBezTo>
                  <a:pt x="43" y="17"/>
                  <a:pt x="86" y="35"/>
                  <a:pt x="117" y="45"/>
                </a:cubicBezTo>
                <a:cubicBezTo>
                  <a:pt x="148" y="55"/>
                  <a:pt x="162" y="54"/>
                  <a:pt x="186" y="57"/>
                </a:cubicBezTo>
                <a:cubicBezTo>
                  <a:pt x="210" y="60"/>
                  <a:pt x="236" y="56"/>
                  <a:pt x="261" y="63"/>
                </a:cubicBezTo>
                <a:cubicBezTo>
                  <a:pt x="286" y="70"/>
                  <a:pt x="313" y="92"/>
                  <a:pt x="336" y="102"/>
                </a:cubicBezTo>
                <a:cubicBezTo>
                  <a:pt x="359" y="112"/>
                  <a:pt x="374" y="117"/>
                  <a:pt x="399" y="126"/>
                </a:cubicBezTo>
                <a:cubicBezTo>
                  <a:pt x="424" y="135"/>
                  <a:pt x="440" y="149"/>
                  <a:pt x="489" y="156"/>
                </a:cubicBezTo>
                <a:cubicBezTo>
                  <a:pt x="538" y="163"/>
                  <a:pt x="641" y="164"/>
                  <a:pt x="693" y="165"/>
                </a:cubicBezTo>
                <a:cubicBezTo>
                  <a:pt x="745" y="166"/>
                  <a:pt x="765" y="161"/>
                  <a:pt x="801" y="162"/>
                </a:cubicBezTo>
                <a:cubicBezTo>
                  <a:pt x="837" y="163"/>
                  <a:pt x="881" y="170"/>
                  <a:pt x="912" y="171"/>
                </a:cubicBezTo>
                <a:cubicBezTo>
                  <a:pt x="943" y="172"/>
                  <a:pt x="958" y="170"/>
                  <a:pt x="990" y="171"/>
                </a:cubicBezTo>
                <a:cubicBezTo>
                  <a:pt x="1022" y="172"/>
                  <a:pt x="1074" y="175"/>
                  <a:pt x="1107" y="180"/>
                </a:cubicBezTo>
                <a:cubicBezTo>
                  <a:pt x="1140" y="185"/>
                  <a:pt x="1170" y="194"/>
                  <a:pt x="1191" y="198"/>
                </a:cubicBezTo>
                <a:cubicBezTo>
                  <a:pt x="1212" y="202"/>
                  <a:pt x="1218" y="201"/>
                  <a:pt x="1233" y="207"/>
                </a:cubicBezTo>
                <a:cubicBezTo>
                  <a:pt x="1248" y="213"/>
                  <a:pt x="1266" y="230"/>
                  <a:pt x="1281" y="234"/>
                </a:cubicBezTo>
                <a:cubicBezTo>
                  <a:pt x="1296" y="238"/>
                  <a:pt x="1309" y="234"/>
                  <a:pt x="1323" y="231"/>
                </a:cubicBezTo>
              </a:path>
            </a:pathLst>
          </a:custGeom>
          <a:noFill/>
          <a:ln w="57150" cap="flat" cmpd="sng">
            <a:solidFill>
              <a:srgbClr val="00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2" name="Freeform 40"/>
          <p:cNvSpPr>
            <a:spLocks/>
          </p:cNvSpPr>
          <p:nvPr/>
        </p:nvSpPr>
        <p:spPr bwMode="auto">
          <a:xfrm>
            <a:off x="1857375" y="3390900"/>
            <a:ext cx="2333625" cy="1095375"/>
          </a:xfrm>
          <a:custGeom>
            <a:avLst/>
            <a:gdLst>
              <a:gd name="T0" fmla="*/ 0 w 1470"/>
              <a:gd name="T1" fmla="*/ 2147483647 h 690"/>
              <a:gd name="T2" fmla="*/ 2147483647 w 1470"/>
              <a:gd name="T3" fmla="*/ 2147483647 h 690"/>
              <a:gd name="T4" fmla="*/ 2147483647 w 1470"/>
              <a:gd name="T5" fmla="*/ 2147483647 h 690"/>
              <a:gd name="T6" fmla="*/ 2147483647 w 1470"/>
              <a:gd name="T7" fmla="*/ 2147483647 h 690"/>
              <a:gd name="T8" fmla="*/ 2147483647 w 1470"/>
              <a:gd name="T9" fmla="*/ 2147483647 h 690"/>
              <a:gd name="T10" fmla="*/ 2147483647 w 1470"/>
              <a:gd name="T11" fmla="*/ 2147483647 h 690"/>
              <a:gd name="T12" fmla="*/ 2147483647 w 1470"/>
              <a:gd name="T13" fmla="*/ 2147483647 h 690"/>
              <a:gd name="T14" fmla="*/ 2147483647 w 1470"/>
              <a:gd name="T15" fmla="*/ 2147483647 h 690"/>
              <a:gd name="T16" fmla="*/ 2147483647 w 1470"/>
              <a:gd name="T17" fmla="*/ 2147483647 h 690"/>
              <a:gd name="T18" fmla="*/ 2147483647 w 1470"/>
              <a:gd name="T19" fmla="*/ 2147483647 h 690"/>
              <a:gd name="T20" fmla="*/ 2147483647 w 1470"/>
              <a:gd name="T21" fmla="*/ 2147483647 h 690"/>
              <a:gd name="T22" fmla="*/ 2147483647 w 1470"/>
              <a:gd name="T23" fmla="*/ 2147483647 h 690"/>
              <a:gd name="T24" fmla="*/ 2147483647 w 1470"/>
              <a:gd name="T25" fmla="*/ 2147483647 h 690"/>
              <a:gd name="T26" fmla="*/ 2147483647 w 1470"/>
              <a:gd name="T27" fmla="*/ 2147483647 h 690"/>
              <a:gd name="T28" fmla="*/ 2147483647 w 1470"/>
              <a:gd name="T29" fmla="*/ 2147483647 h 690"/>
              <a:gd name="T30" fmla="*/ 2147483647 w 1470"/>
              <a:gd name="T31" fmla="*/ 2147483647 h 690"/>
              <a:gd name="T32" fmla="*/ 2147483647 w 1470"/>
              <a:gd name="T33" fmla="*/ 2147483647 h 690"/>
              <a:gd name="T34" fmla="*/ 2147483647 w 1470"/>
              <a:gd name="T35" fmla="*/ 2147483647 h 690"/>
              <a:gd name="T36" fmla="*/ 2147483647 w 1470"/>
              <a:gd name="T37" fmla="*/ 2147483647 h 6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70"/>
              <a:gd name="T58" fmla="*/ 0 h 690"/>
              <a:gd name="T59" fmla="*/ 1470 w 1470"/>
              <a:gd name="T60" fmla="*/ 690 h 69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70" h="690">
                <a:moveTo>
                  <a:pt x="0" y="690"/>
                </a:moveTo>
                <a:cubicBezTo>
                  <a:pt x="62" y="661"/>
                  <a:pt x="125" y="632"/>
                  <a:pt x="174" y="606"/>
                </a:cubicBezTo>
                <a:cubicBezTo>
                  <a:pt x="223" y="580"/>
                  <a:pt x="258" y="551"/>
                  <a:pt x="297" y="531"/>
                </a:cubicBezTo>
                <a:cubicBezTo>
                  <a:pt x="336" y="511"/>
                  <a:pt x="378" y="500"/>
                  <a:pt x="408" y="483"/>
                </a:cubicBezTo>
                <a:cubicBezTo>
                  <a:pt x="438" y="466"/>
                  <a:pt x="448" y="445"/>
                  <a:pt x="477" y="429"/>
                </a:cubicBezTo>
                <a:cubicBezTo>
                  <a:pt x="506" y="413"/>
                  <a:pt x="550" y="403"/>
                  <a:pt x="582" y="387"/>
                </a:cubicBezTo>
                <a:cubicBezTo>
                  <a:pt x="614" y="371"/>
                  <a:pt x="646" y="347"/>
                  <a:pt x="672" y="333"/>
                </a:cubicBezTo>
                <a:cubicBezTo>
                  <a:pt x="698" y="319"/>
                  <a:pt x="714" y="313"/>
                  <a:pt x="741" y="303"/>
                </a:cubicBezTo>
                <a:cubicBezTo>
                  <a:pt x="768" y="293"/>
                  <a:pt x="804" y="279"/>
                  <a:pt x="834" y="270"/>
                </a:cubicBezTo>
                <a:cubicBezTo>
                  <a:pt x="864" y="261"/>
                  <a:pt x="894" y="258"/>
                  <a:pt x="921" y="249"/>
                </a:cubicBezTo>
                <a:cubicBezTo>
                  <a:pt x="948" y="240"/>
                  <a:pt x="978" y="226"/>
                  <a:pt x="999" y="216"/>
                </a:cubicBezTo>
                <a:cubicBezTo>
                  <a:pt x="1020" y="206"/>
                  <a:pt x="1023" y="201"/>
                  <a:pt x="1044" y="186"/>
                </a:cubicBezTo>
                <a:cubicBezTo>
                  <a:pt x="1065" y="171"/>
                  <a:pt x="1101" y="148"/>
                  <a:pt x="1128" y="126"/>
                </a:cubicBezTo>
                <a:cubicBezTo>
                  <a:pt x="1155" y="104"/>
                  <a:pt x="1178" y="74"/>
                  <a:pt x="1206" y="54"/>
                </a:cubicBezTo>
                <a:cubicBezTo>
                  <a:pt x="1234" y="34"/>
                  <a:pt x="1269" y="12"/>
                  <a:pt x="1293" y="6"/>
                </a:cubicBezTo>
                <a:cubicBezTo>
                  <a:pt x="1317" y="0"/>
                  <a:pt x="1332" y="14"/>
                  <a:pt x="1353" y="18"/>
                </a:cubicBezTo>
                <a:cubicBezTo>
                  <a:pt x="1374" y="22"/>
                  <a:pt x="1407" y="32"/>
                  <a:pt x="1422" y="30"/>
                </a:cubicBezTo>
                <a:cubicBezTo>
                  <a:pt x="1437" y="28"/>
                  <a:pt x="1435" y="10"/>
                  <a:pt x="1443" y="6"/>
                </a:cubicBezTo>
                <a:cubicBezTo>
                  <a:pt x="1451" y="2"/>
                  <a:pt x="1460" y="2"/>
                  <a:pt x="1470" y="3"/>
                </a:cubicBezTo>
              </a:path>
            </a:pathLst>
          </a:custGeom>
          <a:noFill/>
          <a:ln w="57150" cap="flat" cmpd="sng">
            <a:solidFill>
              <a:srgbClr val="00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3" name="Freeform 41"/>
          <p:cNvSpPr>
            <a:spLocks/>
          </p:cNvSpPr>
          <p:nvPr/>
        </p:nvSpPr>
        <p:spPr bwMode="auto">
          <a:xfrm>
            <a:off x="823913" y="4491038"/>
            <a:ext cx="1009650" cy="228600"/>
          </a:xfrm>
          <a:custGeom>
            <a:avLst/>
            <a:gdLst>
              <a:gd name="T0" fmla="*/ 0 w 636"/>
              <a:gd name="T1" fmla="*/ 2147483647 h 144"/>
              <a:gd name="T2" fmla="*/ 2147483647 w 636"/>
              <a:gd name="T3" fmla="*/ 2147483647 h 144"/>
              <a:gd name="T4" fmla="*/ 2147483647 w 636"/>
              <a:gd name="T5" fmla="*/ 2147483647 h 144"/>
              <a:gd name="T6" fmla="*/ 2147483647 w 636"/>
              <a:gd name="T7" fmla="*/ 2147483647 h 144"/>
              <a:gd name="T8" fmla="*/ 2147483647 w 636"/>
              <a:gd name="T9" fmla="*/ 2147483647 h 144"/>
              <a:gd name="T10" fmla="*/ 2147483647 w 636"/>
              <a:gd name="T11" fmla="*/ 2147483647 h 144"/>
              <a:gd name="T12" fmla="*/ 2147483647 w 636"/>
              <a:gd name="T13" fmla="*/ 2147483647 h 144"/>
              <a:gd name="T14" fmla="*/ 2147483647 w 636"/>
              <a:gd name="T15" fmla="*/ 0 h 1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36"/>
              <a:gd name="T25" fmla="*/ 0 h 144"/>
              <a:gd name="T26" fmla="*/ 636 w 636"/>
              <a:gd name="T27" fmla="*/ 144 h 1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36" h="144">
                <a:moveTo>
                  <a:pt x="0" y="144"/>
                </a:moveTo>
                <a:cubicBezTo>
                  <a:pt x="35" y="139"/>
                  <a:pt x="70" y="134"/>
                  <a:pt x="111" y="126"/>
                </a:cubicBezTo>
                <a:cubicBezTo>
                  <a:pt x="152" y="118"/>
                  <a:pt x="203" y="106"/>
                  <a:pt x="246" y="96"/>
                </a:cubicBezTo>
                <a:cubicBezTo>
                  <a:pt x="289" y="86"/>
                  <a:pt x="337" y="75"/>
                  <a:pt x="372" y="66"/>
                </a:cubicBezTo>
                <a:cubicBezTo>
                  <a:pt x="407" y="57"/>
                  <a:pt x="429" y="45"/>
                  <a:pt x="456" y="39"/>
                </a:cubicBezTo>
                <a:cubicBezTo>
                  <a:pt x="483" y="33"/>
                  <a:pt x="513" y="34"/>
                  <a:pt x="534" y="30"/>
                </a:cubicBezTo>
                <a:cubicBezTo>
                  <a:pt x="555" y="26"/>
                  <a:pt x="565" y="20"/>
                  <a:pt x="582" y="15"/>
                </a:cubicBezTo>
                <a:cubicBezTo>
                  <a:pt x="599" y="10"/>
                  <a:pt x="617" y="5"/>
                  <a:pt x="636" y="0"/>
                </a:cubicBezTo>
              </a:path>
            </a:pathLst>
          </a:custGeom>
          <a:noFill/>
          <a:ln w="57150" cap="flat" cmpd="sng">
            <a:solidFill>
              <a:srgbClr val="00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4" name="Rectangle 36"/>
          <p:cNvSpPr>
            <a:spLocks noChangeAspect="1" noChangeArrowheads="1"/>
          </p:cNvSpPr>
          <p:nvPr/>
        </p:nvSpPr>
        <p:spPr bwMode="auto">
          <a:xfrm>
            <a:off x="1352487" y="3669443"/>
            <a:ext cx="727075" cy="1647825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8" name="Rectangle 36"/>
          <p:cNvSpPr>
            <a:spLocks noChangeAspect="1" noChangeArrowheads="1"/>
          </p:cNvSpPr>
          <p:nvPr/>
        </p:nvSpPr>
        <p:spPr bwMode="auto">
          <a:xfrm>
            <a:off x="5234750" y="2957513"/>
            <a:ext cx="727075" cy="16478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359595" y="986599"/>
            <a:ext cx="1461405" cy="3243073"/>
            <a:chOff x="1749426" y="2494058"/>
            <a:chExt cx="1461405" cy="3243073"/>
          </a:xfrm>
        </p:grpSpPr>
        <p:grpSp>
          <p:nvGrpSpPr>
            <p:cNvPr id="39" name="Group 38"/>
            <p:cNvGrpSpPr>
              <a:grpSpLocks noChangeAspect="1"/>
            </p:cNvGrpSpPr>
            <p:nvPr/>
          </p:nvGrpSpPr>
          <p:grpSpPr>
            <a:xfrm>
              <a:off x="1772663" y="2494058"/>
              <a:ext cx="1433294" cy="3243072"/>
              <a:chOff x="1353313" y="3681985"/>
              <a:chExt cx="716647" cy="1621536"/>
            </a:xfrm>
          </p:grpSpPr>
          <p:pic>
            <p:nvPicPr>
              <p:cNvPr id="40" name="Picture 5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004" t="42691" r="80930" b="22848"/>
              <a:stretch/>
            </p:blipFill>
            <p:spPr bwMode="auto">
              <a:xfrm>
                <a:off x="1353313" y="3681985"/>
                <a:ext cx="707136" cy="16215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Freeform 40"/>
              <p:cNvSpPr/>
              <p:nvPr/>
            </p:nvSpPr>
            <p:spPr bwMode="auto">
              <a:xfrm>
                <a:off x="1361552" y="4418763"/>
                <a:ext cx="708408" cy="198455"/>
              </a:xfrm>
              <a:custGeom>
                <a:avLst/>
                <a:gdLst>
                  <a:gd name="connsiteX0" fmla="*/ 0 w 708408"/>
                  <a:gd name="connsiteY0" fmla="*/ 198455 h 198455"/>
                  <a:gd name="connsiteX1" fmla="*/ 211015 w 708408"/>
                  <a:gd name="connsiteY1" fmla="*/ 133140 h 198455"/>
                  <a:gd name="connsiteX2" fmla="*/ 311499 w 708408"/>
                  <a:gd name="connsiteY2" fmla="*/ 120580 h 198455"/>
                  <a:gd name="connsiteX3" fmla="*/ 417006 w 708408"/>
                  <a:gd name="connsiteY3" fmla="*/ 95459 h 198455"/>
                  <a:gd name="connsiteX4" fmla="*/ 537586 w 708408"/>
                  <a:gd name="connsiteY4" fmla="*/ 67826 h 198455"/>
                  <a:gd name="connsiteX5" fmla="*/ 630534 w 708408"/>
                  <a:gd name="connsiteY5" fmla="*/ 25121 h 198455"/>
                  <a:gd name="connsiteX6" fmla="*/ 660679 w 708408"/>
                  <a:gd name="connsiteY6" fmla="*/ 12560 h 198455"/>
                  <a:gd name="connsiteX7" fmla="*/ 708408 w 708408"/>
                  <a:gd name="connsiteY7" fmla="*/ 0 h 198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8408" h="198455">
                    <a:moveTo>
                      <a:pt x="0" y="198455"/>
                    </a:moveTo>
                    <a:cubicBezTo>
                      <a:pt x="79549" y="172287"/>
                      <a:pt x="159099" y="146119"/>
                      <a:pt x="211015" y="133140"/>
                    </a:cubicBezTo>
                    <a:cubicBezTo>
                      <a:pt x="262931" y="120161"/>
                      <a:pt x="277167" y="126860"/>
                      <a:pt x="311499" y="120580"/>
                    </a:cubicBezTo>
                    <a:cubicBezTo>
                      <a:pt x="345831" y="114300"/>
                      <a:pt x="417006" y="95459"/>
                      <a:pt x="417006" y="95459"/>
                    </a:cubicBezTo>
                    <a:cubicBezTo>
                      <a:pt x="454687" y="86667"/>
                      <a:pt x="501998" y="79549"/>
                      <a:pt x="537586" y="67826"/>
                    </a:cubicBezTo>
                    <a:cubicBezTo>
                      <a:pt x="573174" y="56103"/>
                      <a:pt x="610018" y="34332"/>
                      <a:pt x="630534" y="25121"/>
                    </a:cubicBezTo>
                    <a:cubicBezTo>
                      <a:pt x="651050" y="15910"/>
                      <a:pt x="647700" y="16747"/>
                      <a:pt x="660679" y="12560"/>
                    </a:cubicBezTo>
                    <a:cubicBezTo>
                      <a:pt x="673658" y="8373"/>
                      <a:pt x="691033" y="4186"/>
                      <a:pt x="708408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42" name="Rectangle 36"/>
            <p:cNvSpPr>
              <a:spLocks noChangeAspect="1" noChangeArrowheads="1"/>
            </p:cNvSpPr>
            <p:nvPr/>
          </p:nvSpPr>
          <p:spPr bwMode="auto">
            <a:xfrm>
              <a:off x="1749426" y="2510023"/>
              <a:ext cx="1461405" cy="3227108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117445" y="986599"/>
            <a:ext cx="1461405" cy="3251000"/>
            <a:chOff x="4108423" y="2159893"/>
            <a:chExt cx="1461405" cy="3251000"/>
          </a:xfrm>
        </p:grpSpPr>
        <p:grpSp>
          <p:nvGrpSpPr>
            <p:cNvPr id="45" name="Group 44"/>
            <p:cNvGrpSpPr>
              <a:grpSpLocks noChangeAspect="1"/>
            </p:cNvGrpSpPr>
            <p:nvPr/>
          </p:nvGrpSpPr>
          <p:grpSpPr>
            <a:xfrm>
              <a:off x="4114800" y="2159893"/>
              <a:ext cx="1433294" cy="3243063"/>
              <a:chOff x="5233047" y="2974849"/>
              <a:chExt cx="716649" cy="1621536"/>
            </a:xfrm>
          </p:grpSpPr>
          <p:pic>
            <p:nvPicPr>
              <p:cNvPr id="47" name="Picture 5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869" t="27662" r="31064" b="37876"/>
              <a:stretch/>
            </p:blipFill>
            <p:spPr bwMode="auto">
              <a:xfrm>
                <a:off x="5242559" y="2974849"/>
                <a:ext cx="707137" cy="16215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8" name="Freeform 47"/>
              <p:cNvSpPr/>
              <p:nvPr/>
            </p:nvSpPr>
            <p:spPr bwMode="auto">
              <a:xfrm>
                <a:off x="5233047" y="3689633"/>
                <a:ext cx="716377" cy="241705"/>
              </a:xfrm>
              <a:custGeom>
                <a:avLst/>
                <a:gdLst>
                  <a:gd name="connsiteX0" fmla="*/ 0 w 716377"/>
                  <a:gd name="connsiteY0" fmla="*/ 0 h 241705"/>
                  <a:gd name="connsiteX1" fmla="*/ 99012 w 716377"/>
                  <a:gd name="connsiteY1" fmla="*/ 32033 h 241705"/>
                  <a:gd name="connsiteX2" fmla="*/ 218408 w 716377"/>
                  <a:gd name="connsiteY2" fmla="*/ 75715 h 241705"/>
                  <a:gd name="connsiteX3" fmla="*/ 282474 w 716377"/>
                  <a:gd name="connsiteY3" fmla="*/ 90275 h 241705"/>
                  <a:gd name="connsiteX4" fmla="*/ 355277 w 716377"/>
                  <a:gd name="connsiteY4" fmla="*/ 125221 h 241705"/>
                  <a:gd name="connsiteX5" fmla="*/ 393134 w 716377"/>
                  <a:gd name="connsiteY5" fmla="*/ 145605 h 241705"/>
                  <a:gd name="connsiteX6" fmla="*/ 445552 w 716377"/>
                  <a:gd name="connsiteY6" fmla="*/ 157254 h 241705"/>
                  <a:gd name="connsiteX7" fmla="*/ 480497 w 716377"/>
                  <a:gd name="connsiteY7" fmla="*/ 171814 h 241705"/>
                  <a:gd name="connsiteX8" fmla="*/ 521266 w 716377"/>
                  <a:gd name="connsiteY8" fmla="*/ 192199 h 241705"/>
                  <a:gd name="connsiteX9" fmla="*/ 605717 w 716377"/>
                  <a:gd name="connsiteY9" fmla="*/ 218408 h 241705"/>
                  <a:gd name="connsiteX10" fmla="*/ 678520 w 716377"/>
                  <a:gd name="connsiteY10" fmla="*/ 232968 h 241705"/>
                  <a:gd name="connsiteX11" fmla="*/ 716377 w 716377"/>
                  <a:gd name="connsiteY11" fmla="*/ 241705 h 241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16377" h="241705">
                    <a:moveTo>
                      <a:pt x="0" y="0"/>
                    </a:moveTo>
                    <a:cubicBezTo>
                      <a:pt x="31305" y="9707"/>
                      <a:pt x="62611" y="19414"/>
                      <a:pt x="99012" y="32033"/>
                    </a:cubicBezTo>
                    <a:cubicBezTo>
                      <a:pt x="135413" y="44652"/>
                      <a:pt x="187831" y="66008"/>
                      <a:pt x="218408" y="75715"/>
                    </a:cubicBezTo>
                    <a:cubicBezTo>
                      <a:pt x="248985" y="85422"/>
                      <a:pt x="259663" y="82024"/>
                      <a:pt x="282474" y="90275"/>
                    </a:cubicBezTo>
                    <a:cubicBezTo>
                      <a:pt x="305285" y="98526"/>
                      <a:pt x="336834" y="115999"/>
                      <a:pt x="355277" y="125221"/>
                    </a:cubicBezTo>
                    <a:cubicBezTo>
                      <a:pt x="373720" y="134443"/>
                      <a:pt x="378088" y="140266"/>
                      <a:pt x="393134" y="145605"/>
                    </a:cubicBezTo>
                    <a:cubicBezTo>
                      <a:pt x="408180" y="150944"/>
                      <a:pt x="430992" y="152886"/>
                      <a:pt x="445552" y="157254"/>
                    </a:cubicBezTo>
                    <a:cubicBezTo>
                      <a:pt x="460112" y="161622"/>
                      <a:pt x="467878" y="165990"/>
                      <a:pt x="480497" y="171814"/>
                    </a:cubicBezTo>
                    <a:cubicBezTo>
                      <a:pt x="493116" y="177638"/>
                      <a:pt x="500396" y="184433"/>
                      <a:pt x="521266" y="192199"/>
                    </a:cubicBezTo>
                    <a:cubicBezTo>
                      <a:pt x="542136" y="199965"/>
                      <a:pt x="579508" y="211613"/>
                      <a:pt x="605717" y="218408"/>
                    </a:cubicBezTo>
                    <a:cubicBezTo>
                      <a:pt x="631926" y="225203"/>
                      <a:pt x="660077" y="229085"/>
                      <a:pt x="678520" y="232968"/>
                    </a:cubicBezTo>
                    <a:cubicBezTo>
                      <a:pt x="696963" y="236851"/>
                      <a:pt x="706670" y="239278"/>
                      <a:pt x="716377" y="241705"/>
                    </a:cubicBezTo>
                  </a:path>
                </a:pathLst>
              </a:custGeom>
              <a:noFill/>
              <a:ln w="28575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46" name="Rectangle 36"/>
            <p:cNvSpPr>
              <a:spLocks noChangeAspect="1" noChangeArrowheads="1"/>
            </p:cNvSpPr>
            <p:nvPr/>
          </p:nvSpPr>
          <p:spPr bwMode="auto">
            <a:xfrm>
              <a:off x="4108423" y="2175114"/>
              <a:ext cx="1461405" cy="3235779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1798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51"/>
          <p:cNvSpPr>
            <a:spLocks noChangeArrowheads="1"/>
          </p:cNvSpPr>
          <p:nvPr/>
        </p:nvSpPr>
        <p:spPr bwMode="auto">
          <a:xfrm>
            <a:off x="1547813" y="1228725"/>
            <a:ext cx="2941637" cy="49799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sp>
        <p:nvSpPr>
          <p:cNvPr id="3083" name="Rectangle 53"/>
          <p:cNvSpPr>
            <a:spLocks noChangeArrowheads="1"/>
          </p:cNvSpPr>
          <p:nvPr/>
        </p:nvSpPr>
        <p:spPr bwMode="auto">
          <a:xfrm>
            <a:off x="0" y="5657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grpSp>
        <p:nvGrpSpPr>
          <p:cNvPr id="3115" name="Group 16"/>
          <p:cNvGrpSpPr>
            <a:grpSpLocks/>
          </p:cNvGrpSpPr>
          <p:nvPr/>
        </p:nvGrpSpPr>
        <p:grpSpPr bwMode="auto">
          <a:xfrm>
            <a:off x="2106210" y="1539919"/>
            <a:ext cx="161573" cy="3842070"/>
            <a:chOff x="2460" y="1070"/>
            <a:chExt cx="394" cy="1857"/>
          </a:xfrm>
        </p:grpSpPr>
        <p:sp>
          <p:nvSpPr>
            <p:cNvPr id="3116" name="Line 17"/>
            <p:cNvSpPr>
              <a:spLocks noChangeAspect="1" noChangeShapeType="1"/>
            </p:cNvSpPr>
            <p:nvPr/>
          </p:nvSpPr>
          <p:spPr bwMode="auto">
            <a:xfrm>
              <a:off x="2460" y="2927"/>
              <a:ext cx="3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17" name="Line 18"/>
            <p:cNvSpPr>
              <a:spLocks noChangeAspect="1" noChangeShapeType="1"/>
            </p:cNvSpPr>
            <p:nvPr/>
          </p:nvSpPr>
          <p:spPr bwMode="auto">
            <a:xfrm>
              <a:off x="2460" y="1070"/>
              <a:ext cx="3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18" name="Line 19"/>
            <p:cNvSpPr>
              <a:spLocks noChangeAspect="1" noChangeShapeType="1"/>
            </p:cNvSpPr>
            <p:nvPr/>
          </p:nvSpPr>
          <p:spPr bwMode="auto">
            <a:xfrm>
              <a:off x="2460" y="1534"/>
              <a:ext cx="3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19" name="Line 20"/>
            <p:cNvSpPr>
              <a:spLocks noChangeAspect="1" noChangeShapeType="1"/>
            </p:cNvSpPr>
            <p:nvPr/>
          </p:nvSpPr>
          <p:spPr bwMode="auto">
            <a:xfrm>
              <a:off x="2460" y="1998"/>
              <a:ext cx="3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20" name="Line 21"/>
            <p:cNvSpPr>
              <a:spLocks noChangeAspect="1" noChangeShapeType="1"/>
            </p:cNvSpPr>
            <p:nvPr/>
          </p:nvSpPr>
          <p:spPr bwMode="auto">
            <a:xfrm>
              <a:off x="2460" y="2463"/>
              <a:ext cx="3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11" name="Text Box 22"/>
          <p:cNvSpPr txBox="1">
            <a:spLocks noChangeAspect="1" noChangeArrowheads="1"/>
          </p:cNvSpPr>
          <p:nvPr/>
        </p:nvSpPr>
        <p:spPr bwMode="auto">
          <a:xfrm>
            <a:off x="1655763" y="5185437"/>
            <a:ext cx="430312" cy="3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2.8</a:t>
            </a:r>
          </a:p>
        </p:txBody>
      </p:sp>
      <p:sp>
        <p:nvSpPr>
          <p:cNvPr id="3112" name="Text Box 23"/>
          <p:cNvSpPr txBox="1">
            <a:spLocks noChangeAspect="1" noChangeArrowheads="1"/>
          </p:cNvSpPr>
          <p:nvPr/>
        </p:nvSpPr>
        <p:spPr bwMode="auto">
          <a:xfrm>
            <a:off x="1655763" y="3263368"/>
            <a:ext cx="430312" cy="306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2.6</a:t>
            </a:r>
          </a:p>
        </p:txBody>
      </p:sp>
      <p:sp>
        <p:nvSpPr>
          <p:cNvPr id="3113" name="Text Box 24"/>
          <p:cNvSpPr txBox="1">
            <a:spLocks noChangeAspect="1" noChangeArrowheads="1"/>
          </p:cNvSpPr>
          <p:nvPr/>
        </p:nvSpPr>
        <p:spPr bwMode="auto">
          <a:xfrm>
            <a:off x="1655763" y="1341298"/>
            <a:ext cx="430312" cy="3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2.4</a:t>
            </a:r>
          </a:p>
        </p:txBody>
      </p:sp>
      <p:sp>
        <p:nvSpPr>
          <p:cNvPr id="3085" name="Rectangle 52"/>
          <p:cNvSpPr>
            <a:spLocks noChangeArrowheads="1"/>
          </p:cNvSpPr>
          <p:nvPr/>
        </p:nvSpPr>
        <p:spPr bwMode="auto">
          <a:xfrm>
            <a:off x="4475163" y="2230438"/>
            <a:ext cx="2641600" cy="3228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86" name="Line 25"/>
          <p:cNvSpPr>
            <a:spLocks noChangeAspect="1" noChangeShapeType="1"/>
          </p:cNvSpPr>
          <p:nvPr/>
        </p:nvSpPr>
        <p:spPr bwMode="auto">
          <a:xfrm>
            <a:off x="2092325" y="1458913"/>
            <a:ext cx="0" cy="44608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7" name="Line 28"/>
          <p:cNvSpPr>
            <a:spLocks noChangeAspect="1" noChangeShapeType="1"/>
          </p:cNvSpPr>
          <p:nvPr/>
        </p:nvSpPr>
        <p:spPr bwMode="auto">
          <a:xfrm>
            <a:off x="3536950" y="1458913"/>
            <a:ext cx="0" cy="4733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8" name="Freeform 29"/>
          <p:cNvSpPr>
            <a:spLocks noChangeAspect="1"/>
          </p:cNvSpPr>
          <p:nvPr/>
        </p:nvSpPr>
        <p:spPr bwMode="auto">
          <a:xfrm>
            <a:off x="3178175" y="1876425"/>
            <a:ext cx="741363" cy="4319588"/>
          </a:xfrm>
          <a:custGeom>
            <a:avLst/>
            <a:gdLst>
              <a:gd name="T0" fmla="*/ 137 w 242"/>
              <a:gd name="T1" fmla="*/ 16 h 1065"/>
              <a:gd name="T2" fmla="*/ 87 w 242"/>
              <a:gd name="T3" fmla="*/ 43 h 1065"/>
              <a:gd name="T4" fmla="*/ 115 w 242"/>
              <a:gd name="T5" fmla="*/ 72 h 1065"/>
              <a:gd name="T6" fmla="*/ 193 w 242"/>
              <a:gd name="T7" fmla="*/ 102 h 1065"/>
              <a:gd name="T8" fmla="*/ 111 w 242"/>
              <a:gd name="T9" fmla="*/ 124 h 1065"/>
              <a:gd name="T10" fmla="*/ 59 w 242"/>
              <a:gd name="T11" fmla="*/ 150 h 1065"/>
              <a:gd name="T12" fmla="*/ 103 w 242"/>
              <a:gd name="T13" fmla="*/ 172 h 1065"/>
              <a:gd name="T14" fmla="*/ 97 w 242"/>
              <a:gd name="T15" fmla="*/ 193 h 1065"/>
              <a:gd name="T16" fmla="*/ 153 w 242"/>
              <a:gd name="T17" fmla="*/ 214 h 1065"/>
              <a:gd name="T18" fmla="*/ 91 w 242"/>
              <a:gd name="T19" fmla="*/ 244 h 1065"/>
              <a:gd name="T20" fmla="*/ 94 w 242"/>
              <a:gd name="T21" fmla="*/ 272 h 1065"/>
              <a:gd name="T22" fmla="*/ 123 w 242"/>
              <a:gd name="T23" fmla="*/ 310 h 1065"/>
              <a:gd name="T24" fmla="*/ 126 w 242"/>
              <a:gd name="T25" fmla="*/ 355 h 1065"/>
              <a:gd name="T26" fmla="*/ 119 w 242"/>
              <a:gd name="T27" fmla="*/ 385 h 1065"/>
              <a:gd name="T28" fmla="*/ 87 w 242"/>
              <a:gd name="T29" fmla="*/ 419 h 1065"/>
              <a:gd name="T30" fmla="*/ 142 w 242"/>
              <a:gd name="T31" fmla="*/ 441 h 1065"/>
              <a:gd name="T32" fmla="*/ 139 w 242"/>
              <a:gd name="T33" fmla="*/ 465 h 1065"/>
              <a:gd name="T34" fmla="*/ 148 w 242"/>
              <a:gd name="T35" fmla="*/ 489 h 1065"/>
              <a:gd name="T36" fmla="*/ 140 w 242"/>
              <a:gd name="T37" fmla="*/ 512 h 1065"/>
              <a:gd name="T38" fmla="*/ 19 w 242"/>
              <a:gd name="T39" fmla="*/ 531 h 1065"/>
              <a:gd name="T40" fmla="*/ 38 w 242"/>
              <a:gd name="T41" fmla="*/ 547 h 1065"/>
              <a:gd name="T42" fmla="*/ 182 w 242"/>
              <a:gd name="T43" fmla="*/ 558 h 1065"/>
              <a:gd name="T44" fmla="*/ 212 w 242"/>
              <a:gd name="T45" fmla="*/ 574 h 1065"/>
              <a:gd name="T46" fmla="*/ 108 w 242"/>
              <a:gd name="T47" fmla="*/ 590 h 1065"/>
              <a:gd name="T48" fmla="*/ 103 w 242"/>
              <a:gd name="T49" fmla="*/ 611 h 1065"/>
              <a:gd name="T50" fmla="*/ 95 w 242"/>
              <a:gd name="T51" fmla="*/ 640 h 1065"/>
              <a:gd name="T52" fmla="*/ 99 w 242"/>
              <a:gd name="T53" fmla="*/ 665 h 1065"/>
              <a:gd name="T54" fmla="*/ 151 w 242"/>
              <a:gd name="T55" fmla="*/ 689 h 1065"/>
              <a:gd name="T56" fmla="*/ 119 w 242"/>
              <a:gd name="T57" fmla="*/ 716 h 1065"/>
              <a:gd name="T58" fmla="*/ 83 w 242"/>
              <a:gd name="T59" fmla="*/ 739 h 1065"/>
              <a:gd name="T60" fmla="*/ 126 w 242"/>
              <a:gd name="T61" fmla="*/ 756 h 1065"/>
              <a:gd name="T62" fmla="*/ 126 w 242"/>
              <a:gd name="T63" fmla="*/ 790 h 1065"/>
              <a:gd name="T64" fmla="*/ 151 w 242"/>
              <a:gd name="T65" fmla="*/ 817 h 1065"/>
              <a:gd name="T66" fmla="*/ 94 w 242"/>
              <a:gd name="T67" fmla="*/ 838 h 1065"/>
              <a:gd name="T68" fmla="*/ 97 w 242"/>
              <a:gd name="T69" fmla="*/ 860 h 1065"/>
              <a:gd name="T70" fmla="*/ 231 w 242"/>
              <a:gd name="T71" fmla="*/ 878 h 1065"/>
              <a:gd name="T72" fmla="*/ 116 w 242"/>
              <a:gd name="T73" fmla="*/ 900 h 1065"/>
              <a:gd name="T74" fmla="*/ 49 w 242"/>
              <a:gd name="T75" fmla="*/ 921 h 1065"/>
              <a:gd name="T76" fmla="*/ 108 w 242"/>
              <a:gd name="T77" fmla="*/ 947 h 1065"/>
              <a:gd name="T78" fmla="*/ 103 w 242"/>
              <a:gd name="T79" fmla="*/ 974 h 1065"/>
              <a:gd name="T80" fmla="*/ 123 w 242"/>
              <a:gd name="T81" fmla="*/ 1006 h 1065"/>
              <a:gd name="T82" fmla="*/ 97 w 242"/>
              <a:gd name="T83" fmla="*/ 1027 h 1065"/>
              <a:gd name="T84" fmla="*/ 115 w 242"/>
              <a:gd name="T85" fmla="*/ 1054 h 106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42"/>
              <a:gd name="T130" fmla="*/ 0 h 1065"/>
              <a:gd name="T131" fmla="*/ 242 w 242"/>
              <a:gd name="T132" fmla="*/ 1065 h 106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42" h="1065">
                <a:moveTo>
                  <a:pt x="118" y="0"/>
                </a:moveTo>
                <a:cubicBezTo>
                  <a:pt x="127" y="5"/>
                  <a:pt x="137" y="11"/>
                  <a:pt x="137" y="16"/>
                </a:cubicBezTo>
                <a:cubicBezTo>
                  <a:pt x="137" y="21"/>
                  <a:pt x="129" y="24"/>
                  <a:pt x="121" y="28"/>
                </a:cubicBezTo>
                <a:cubicBezTo>
                  <a:pt x="113" y="32"/>
                  <a:pt x="92" y="38"/>
                  <a:pt x="87" y="43"/>
                </a:cubicBezTo>
                <a:cubicBezTo>
                  <a:pt x="82" y="48"/>
                  <a:pt x="84" y="55"/>
                  <a:pt x="89" y="60"/>
                </a:cubicBezTo>
                <a:cubicBezTo>
                  <a:pt x="94" y="65"/>
                  <a:pt x="103" y="67"/>
                  <a:pt x="115" y="72"/>
                </a:cubicBezTo>
                <a:cubicBezTo>
                  <a:pt x="127" y="77"/>
                  <a:pt x="148" y="83"/>
                  <a:pt x="161" y="88"/>
                </a:cubicBezTo>
                <a:cubicBezTo>
                  <a:pt x="174" y="93"/>
                  <a:pt x="191" y="98"/>
                  <a:pt x="193" y="102"/>
                </a:cubicBezTo>
                <a:cubicBezTo>
                  <a:pt x="195" y="106"/>
                  <a:pt x="185" y="109"/>
                  <a:pt x="171" y="113"/>
                </a:cubicBezTo>
                <a:cubicBezTo>
                  <a:pt x="157" y="117"/>
                  <a:pt x="127" y="120"/>
                  <a:pt x="111" y="124"/>
                </a:cubicBezTo>
                <a:cubicBezTo>
                  <a:pt x="95" y="128"/>
                  <a:pt x="84" y="132"/>
                  <a:pt x="75" y="136"/>
                </a:cubicBezTo>
                <a:cubicBezTo>
                  <a:pt x="66" y="140"/>
                  <a:pt x="57" y="145"/>
                  <a:pt x="59" y="150"/>
                </a:cubicBezTo>
                <a:cubicBezTo>
                  <a:pt x="61" y="155"/>
                  <a:pt x="82" y="164"/>
                  <a:pt x="89" y="168"/>
                </a:cubicBezTo>
                <a:cubicBezTo>
                  <a:pt x="96" y="172"/>
                  <a:pt x="102" y="170"/>
                  <a:pt x="103" y="172"/>
                </a:cubicBezTo>
                <a:cubicBezTo>
                  <a:pt x="104" y="174"/>
                  <a:pt x="96" y="178"/>
                  <a:pt x="95" y="182"/>
                </a:cubicBezTo>
                <a:cubicBezTo>
                  <a:pt x="94" y="186"/>
                  <a:pt x="94" y="190"/>
                  <a:pt x="97" y="193"/>
                </a:cubicBezTo>
                <a:cubicBezTo>
                  <a:pt x="100" y="196"/>
                  <a:pt x="106" y="197"/>
                  <a:pt x="115" y="200"/>
                </a:cubicBezTo>
                <a:cubicBezTo>
                  <a:pt x="124" y="203"/>
                  <a:pt x="152" y="208"/>
                  <a:pt x="153" y="214"/>
                </a:cubicBezTo>
                <a:cubicBezTo>
                  <a:pt x="154" y="220"/>
                  <a:pt x="134" y="230"/>
                  <a:pt x="124" y="235"/>
                </a:cubicBezTo>
                <a:cubicBezTo>
                  <a:pt x="114" y="240"/>
                  <a:pt x="98" y="241"/>
                  <a:pt x="91" y="244"/>
                </a:cubicBezTo>
                <a:cubicBezTo>
                  <a:pt x="84" y="247"/>
                  <a:pt x="79" y="251"/>
                  <a:pt x="79" y="256"/>
                </a:cubicBezTo>
                <a:cubicBezTo>
                  <a:pt x="79" y="261"/>
                  <a:pt x="88" y="267"/>
                  <a:pt x="94" y="272"/>
                </a:cubicBezTo>
                <a:cubicBezTo>
                  <a:pt x="100" y="277"/>
                  <a:pt x="110" y="278"/>
                  <a:pt x="115" y="284"/>
                </a:cubicBezTo>
                <a:cubicBezTo>
                  <a:pt x="120" y="290"/>
                  <a:pt x="124" y="301"/>
                  <a:pt x="123" y="310"/>
                </a:cubicBezTo>
                <a:cubicBezTo>
                  <a:pt x="122" y="319"/>
                  <a:pt x="110" y="330"/>
                  <a:pt x="110" y="337"/>
                </a:cubicBezTo>
                <a:cubicBezTo>
                  <a:pt x="110" y="344"/>
                  <a:pt x="123" y="351"/>
                  <a:pt x="126" y="355"/>
                </a:cubicBezTo>
                <a:cubicBezTo>
                  <a:pt x="129" y="359"/>
                  <a:pt x="132" y="359"/>
                  <a:pt x="131" y="364"/>
                </a:cubicBezTo>
                <a:cubicBezTo>
                  <a:pt x="130" y="369"/>
                  <a:pt x="125" y="378"/>
                  <a:pt x="119" y="385"/>
                </a:cubicBezTo>
                <a:cubicBezTo>
                  <a:pt x="113" y="392"/>
                  <a:pt x="100" y="398"/>
                  <a:pt x="95" y="404"/>
                </a:cubicBezTo>
                <a:cubicBezTo>
                  <a:pt x="90" y="410"/>
                  <a:pt x="85" y="414"/>
                  <a:pt x="87" y="419"/>
                </a:cubicBezTo>
                <a:cubicBezTo>
                  <a:pt x="89" y="424"/>
                  <a:pt x="98" y="429"/>
                  <a:pt x="107" y="433"/>
                </a:cubicBezTo>
                <a:cubicBezTo>
                  <a:pt x="116" y="437"/>
                  <a:pt x="134" y="437"/>
                  <a:pt x="142" y="441"/>
                </a:cubicBezTo>
                <a:cubicBezTo>
                  <a:pt x="150" y="445"/>
                  <a:pt x="153" y="452"/>
                  <a:pt x="153" y="456"/>
                </a:cubicBezTo>
                <a:cubicBezTo>
                  <a:pt x="153" y="460"/>
                  <a:pt x="142" y="461"/>
                  <a:pt x="139" y="465"/>
                </a:cubicBezTo>
                <a:cubicBezTo>
                  <a:pt x="136" y="469"/>
                  <a:pt x="136" y="476"/>
                  <a:pt x="137" y="480"/>
                </a:cubicBezTo>
                <a:cubicBezTo>
                  <a:pt x="138" y="484"/>
                  <a:pt x="146" y="486"/>
                  <a:pt x="148" y="489"/>
                </a:cubicBezTo>
                <a:cubicBezTo>
                  <a:pt x="150" y="492"/>
                  <a:pt x="151" y="496"/>
                  <a:pt x="150" y="500"/>
                </a:cubicBezTo>
                <a:cubicBezTo>
                  <a:pt x="149" y="504"/>
                  <a:pt x="146" y="509"/>
                  <a:pt x="140" y="512"/>
                </a:cubicBezTo>
                <a:cubicBezTo>
                  <a:pt x="134" y="515"/>
                  <a:pt x="133" y="513"/>
                  <a:pt x="113" y="516"/>
                </a:cubicBezTo>
                <a:cubicBezTo>
                  <a:pt x="93" y="519"/>
                  <a:pt x="37" y="527"/>
                  <a:pt x="19" y="531"/>
                </a:cubicBezTo>
                <a:cubicBezTo>
                  <a:pt x="1" y="535"/>
                  <a:pt x="0" y="537"/>
                  <a:pt x="3" y="540"/>
                </a:cubicBezTo>
                <a:cubicBezTo>
                  <a:pt x="6" y="543"/>
                  <a:pt x="19" y="545"/>
                  <a:pt x="38" y="547"/>
                </a:cubicBezTo>
                <a:cubicBezTo>
                  <a:pt x="57" y="549"/>
                  <a:pt x="94" y="551"/>
                  <a:pt x="118" y="553"/>
                </a:cubicBezTo>
                <a:cubicBezTo>
                  <a:pt x="142" y="555"/>
                  <a:pt x="165" y="555"/>
                  <a:pt x="182" y="558"/>
                </a:cubicBezTo>
                <a:cubicBezTo>
                  <a:pt x="199" y="561"/>
                  <a:pt x="218" y="566"/>
                  <a:pt x="223" y="569"/>
                </a:cubicBezTo>
                <a:cubicBezTo>
                  <a:pt x="228" y="572"/>
                  <a:pt x="222" y="572"/>
                  <a:pt x="212" y="574"/>
                </a:cubicBezTo>
                <a:cubicBezTo>
                  <a:pt x="202" y="576"/>
                  <a:pt x="178" y="579"/>
                  <a:pt x="161" y="582"/>
                </a:cubicBezTo>
                <a:cubicBezTo>
                  <a:pt x="144" y="585"/>
                  <a:pt x="120" y="587"/>
                  <a:pt x="108" y="590"/>
                </a:cubicBezTo>
                <a:cubicBezTo>
                  <a:pt x="96" y="593"/>
                  <a:pt x="92" y="595"/>
                  <a:pt x="91" y="598"/>
                </a:cubicBezTo>
                <a:cubicBezTo>
                  <a:pt x="90" y="601"/>
                  <a:pt x="103" y="606"/>
                  <a:pt x="103" y="611"/>
                </a:cubicBezTo>
                <a:cubicBezTo>
                  <a:pt x="103" y="616"/>
                  <a:pt x="92" y="622"/>
                  <a:pt x="91" y="627"/>
                </a:cubicBezTo>
                <a:cubicBezTo>
                  <a:pt x="90" y="632"/>
                  <a:pt x="95" y="635"/>
                  <a:pt x="95" y="640"/>
                </a:cubicBezTo>
                <a:cubicBezTo>
                  <a:pt x="95" y="645"/>
                  <a:pt x="90" y="655"/>
                  <a:pt x="91" y="659"/>
                </a:cubicBezTo>
                <a:cubicBezTo>
                  <a:pt x="92" y="663"/>
                  <a:pt x="94" y="663"/>
                  <a:pt x="99" y="665"/>
                </a:cubicBezTo>
                <a:cubicBezTo>
                  <a:pt x="104" y="667"/>
                  <a:pt x="115" y="669"/>
                  <a:pt x="124" y="673"/>
                </a:cubicBezTo>
                <a:cubicBezTo>
                  <a:pt x="133" y="677"/>
                  <a:pt x="147" y="685"/>
                  <a:pt x="151" y="689"/>
                </a:cubicBezTo>
                <a:cubicBezTo>
                  <a:pt x="155" y="693"/>
                  <a:pt x="153" y="695"/>
                  <a:pt x="148" y="699"/>
                </a:cubicBezTo>
                <a:cubicBezTo>
                  <a:pt x="143" y="703"/>
                  <a:pt x="128" y="712"/>
                  <a:pt x="119" y="716"/>
                </a:cubicBezTo>
                <a:cubicBezTo>
                  <a:pt x="110" y="720"/>
                  <a:pt x="100" y="720"/>
                  <a:pt x="94" y="724"/>
                </a:cubicBezTo>
                <a:cubicBezTo>
                  <a:pt x="88" y="728"/>
                  <a:pt x="82" y="735"/>
                  <a:pt x="83" y="739"/>
                </a:cubicBezTo>
                <a:cubicBezTo>
                  <a:pt x="84" y="743"/>
                  <a:pt x="95" y="745"/>
                  <a:pt x="102" y="748"/>
                </a:cubicBezTo>
                <a:cubicBezTo>
                  <a:pt x="109" y="751"/>
                  <a:pt x="121" y="754"/>
                  <a:pt x="126" y="756"/>
                </a:cubicBezTo>
                <a:cubicBezTo>
                  <a:pt x="131" y="758"/>
                  <a:pt x="134" y="757"/>
                  <a:pt x="134" y="763"/>
                </a:cubicBezTo>
                <a:cubicBezTo>
                  <a:pt x="134" y="769"/>
                  <a:pt x="125" y="783"/>
                  <a:pt x="126" y="790"/>
                </a:cubicBezTo>
                <a:cubicBezTo>
                  <a:pt x="127" y="797"/>
                  <a:pt x="136" y="799"/>
                  <a:pt x="140" y="803"/>
                </a:cubicBezTo>
                <a:cubicBezTo>
                  <a:pt x="144" y="807"/>
                  <a:pt x="151" y="813"/>
                  <a:pt x="151" y="817"/>
                </a:cubicBezTo>
                <a:cubicBezTo>
                  <a:pt x="151" y="821"/>
                  <a:pt x="147" y="824"/>
                  <a:pt x="137" y="828"/>
                </a:cubicBezTo>
                <a:cubicBezTo>
                  <a:pt x="127" y="832"/>
                  <a:pt x="106" y="834"/>
                  <a:pt x="94" y="838"/>
                </a:cubicBezTo>
                <a:cubicBezTo>
                  <a:pt x="82" y="842"/>
                  <a:pt x="65" y="847"/>
                  <a:pt x="65" y="851"/>
                </a:cubicBezTo>
                <a:cubicBezTo>
                  <a:pt x="65" y="855"/>
                  <a:pt x="85" y="857"/>
                  <a:pt x="97" y="860"/>
                </a:cubicBezTo>
                <a:cubicBezTo>
                  <a:pt x="109" y="863"/>
                  <a:pt x="115" y="865"/>
                  <a:pt x="137" y="868"/>
                </a:cubicBezTo>
                <a:cubicBezTo>
                  <a:pt x="159" y="871"/>
                  <a:pt x="220" y="875"/>
                  <a:pt x="231" y="878"/>
                </a:cubicBezTo>
                <a:cubicBezTo>
                  <a:pt x="242" y="881"/>
                  <a:pt x="222" y="885"/>
                  <a:pt x="203" y="889"/>
                </a:cubicBezTo>
                <a:cubicBezTo>
                  <a:pt x="184" y="893"/>
                  <a:pt x="139" y="897"/>
                  <a:pt x="116" y="900"/>
                </a:cubicBezTo>
                <a:cubicBezTo>
                  <a:pt x="93" y="903"/>
                  <a:pt x="76" y="904"/>
                  <a:pt x="65" y="907"/>
                </a:cubicBezTo>
                <a:cubicBezTo>
                  <a:pt x="54" y="910"/>
                  <a:pt x="46" y="916"/>
                  <a:pt x="49" y="921"/>
                </a:cubicBezTo>
                <a:cubicBezTo>
                  <a:pt x="52" y="926"/>
                  <a:pt x="73" y="932"/>
                  <a:pt x="83" y="936"/>
                </a:cubicBezTo>
                <a:cubicBezTo>
                  <a:pt x="93" y="940"/>
                  <a:pt x="106" y="942"/>
                  <a:pt x="108" y="947"/>
                </a:cubicBezTo>
                <a:cubicBezTo>
                  <a:pt x="110" y="952"/>
                  <a:pt x="98" y="962"/>
                  <a:pt x="97" y="966"/>
                </a:cubicBezTo>
                <a:cubicBezTo>
                  <a:pt x="96" y="970"/>
                  <a:pt x="97" y="970"/>
                  <a:pt x="103" y="974"/>
                </a:cubicBezTo>
                <a:cubicBezTo>
                  <a:pt x="109" y="978"/>
                  <a:pt x="131" y="983"/>
                  <a:pt x="134" y="988"/>
                </a:cubicBezTo>
                <a:cubicBezTo>
                  <a:pt x="137" y="993"/>
                  <a:pt x="129" y="1001"/>
                  <a:pt x="123" y="1006"/>
                </a:cubicBezTo>
                <a:cubicBezTo>
                  <a:pt x="117" y="1011"/>
                  <a:pt x="104" y="1014"/>
                  <a:pt x="100" y="1017"/>
                </a:cubicBezTo>
                <a:cubicBezTo>
                  <a:pt x="96" y="1020"/>
                  <a:pt x="95" y="1023"/>
                  <a:pt x="97" y="1027"/>
                </a:cubicBezTo>
                <a:cubicBezTo>
                  <a:pt x="99" y="1031"/>
                  <a:pt x="108" y="1039"/>
                  <a:pt x="111" y="1043"/>
                </a:cubicBezTo>
                <a:cubicBezTo>
                  <a:pt x="114" y="1047"/>
                  <a:pt x="114" y="1050"/>
                  <a:pt x="115" y="1054"/>
                </a:cubicBezTo>
                <a:cubicBezTo>
                  <a:pt x="116" y="1058"/>
                  <a:pt x="117" y="1061"/>
                  <a:pt x="119" y="1065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89" name="Freeform 30"/>
          <p:cNvSpPr>
            <a:spLocks/>
          </p:cNvSpPr>
          <p:nvPr/>
        </p:nvSpPr>
        <p:spPr bwMode="auto">
          <a:xfrm>
            <a:off x="3535363" y="1874838"/>
            <a:ext cx="58737" cy="122237"/>
          </a:xfrm>
          <a:custGeom>
            <a:avLst/>
            <a:gdLst>
              <a:gd name="T0" fmla="*/ 0 w 36"/>
              <a:gd name="T1" fmla="*/ 4 h 64"/>
              <a:gd name="T2" fmla="*/ 0 w 36"/>
              <a:gd name="T3" fmla="*/ 64 h 64"/>
              <a:gd name="T4" fmla="*/ 31 w 36"/>
              <a:gd name="T5" fmla="*/ 48 h 64"/>
              <a:gd name="T6" fmla="*/ 36 w 36"/>
              <a:gd name="T7" fmla="*/ 37 h 64"/>
              <a:gd name="T8" fmla="*/ 30 w 36"/>
              <a:gd name="T9" fmla="*/ 19 h 64"/>
              <a:gd name="T10" fmla="*/ 9 w 36"/>
              <a:gd name="T11" fmla="*/ 0 h 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64"/>
              <a:gd name="T20" fmla="*/ 36 w 36"/>
              <a:gd name="T21" fmla="*/ 64 h 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64">
                <a:moveTo>
                  <a:pt x="0" y="4"/>
                </a:moveTo>
                <a:lnTo>
                  <a:pt x="0" y="64"/>
                </a:lnTo>
                <a:lnTo>
                  <a:pt x="31" y="48"/>
                </a:lnTo>
                <a:lnTo>
                  <a:pt x="36" y="37"/>
                </a:lnTo>
                <a:lnTo>
                  <a:pt x="30" y="19"/>
                </a:lnTo>
                <a:lnTo>
                  <a:pt x="9" y="0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90" name="Freeform 31"/>
          <p:cNvSpPr>
            <a:spLocks/>
          </p:cNvSpPr>
          <p:nvPr/>
        </p:nvSpPr>
        <p:spPr bwMode="auto">
          <a:xfrm>
            <a:off x="3535363" y="2178050"/>
            <a:ext cx="233362" cy="192088"/>
          </a:xfrm>
          <a:custGeom>
            <a:avLst/>
            <a:gdLst>
              <a:gd name="T0" fmla="*/ 0 w 142"/>
              <a:gd name="T1" fmla="*/ 0 h 102"/>
              <a:gd name="T2" fmla="*/ 0 w 142"/>
              <a:gd name="T3" fmla="*/ 102 h 102"/>
              <a:gd name="T4" fmla="*/ 54 w 142"/>
              <a:gd name="T5" fmla="*/ 92 h 102"/>
              <a:gd name="T6" fmla="*/ 99 w 142"/>
              <a:gd name="T7" fmla="*/ 84 h 102"/>
              <a:gd name="T8" fmla="*/ 133 w 142"/>
              <a:gd name="T9" fmla="*/ 71 h 102"/>
              <a:gd name="T10" fmla="*/ 142 w 142"/>
              <a:gd name="T11" fmla="*/ 63 h 102"/>
              <a:gd name="T12" fmla="*/ 133 w 142"/>
              <a:gd name="T13" fmla="*/ 51 h 102"/>
              <a:gd name="T14" fmla="*/ 79 w 142"/>
              <a:gd name="T15" fmla="*/ 29 h 102"/>
              <a:gd name="T16" fmla="*/ 0 w 142"/>
              <a:gd name="T17" fmla="*/ 0 h 1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2"/>
              <a:gd name="T28" fmla="*/ 0 h 102"/>
              <a:gd name="T29" fmla="*/ 142 w 142"/>
              <a:gd name="T30" fmla="*/ 102 h 1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2" h="102">
                <a:moveTo>
                  <a:pt x="0" y="0"/>
                </a:moveTo>
                <a:lnTo>
                  <a:pt x="0" y="102"/>
                </a:lnTo>
                <a:lnTo>
                  <a:pt x="54" y="92"/>
                </a:lnTo>
                <a:lnTo>
                  <a:pt x="99" y="84"/>
                </a:lnTo>
                <a:lnTo>
                  <a:pt x="133" y="71"/>
                </a:lnTo>
                <a:lnTo>
                  <a:pt x="142" y="63"/>
                </a:lnTo>
                <a:lnTo>
                  <a:pt x="133" y="51"/>
                </a:lnTo>
                <a:lnTo>
                  <a:pt x="79" y="29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91" name="Freeform 32"/>
          <p:cNvSpPr>
            <a:spLocks/>
          </p:cNvSpPr>
          <p:nvPr/>
        </p:nvSpPr>
        <p:spPr bwMode="auto">
          <a:xfrm>
            <a:off x="3536950" y="2687638"/>
            <a:ext cx="103188" cy="150812"/>
          </a:xfrm>
          <a:custGeom>
            <a:avLst/>
            <a:gdLst>
              <a:gd name="T0" fmla="*/ 0 w 63"/>
              <a:gd name="T1" fmla="*/ 0 h 80"/>
              <a:gd name="T2" fmla="*/ 0 w 63"/>
              <a:gd name="T3" fmla="*/ 80 h 80"/>
              <a:gd name="T4" fmla="*/ 42 w 63"/>
              <a:gd name="T5" fmla="*/ 56 h 80"/>
              <a:gd name="T6" fmla="*/ 60 w 63"/>
              <a:gd name="T7" fmla="*/ 39 h 80"/>
              <a:gd name="T8" fmla="*/ 63 w 63"/>
              <a:gd name="T9" fmla="*/ 27 h 80"/>
              <a:gd name="T10" fmla="*/ 36 w 63"/>
              <a:gd name="T11" fmla="*/ 9 h 80"/>
              <a:gd name="T12" fmla="*/ 0 w 63"/>
              <a:gd name="T13" fmla="*/ 0 h 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3"/>
              <a:gd name="T22" fmla="*/ 0 h 80"/>
              <a:gd name="T23" fmla="*/ 63 w 63"/>
              <a:gd name="T24" fmla="*/ 80 h 8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3" h="80">
                <a:moveTo>
                  <a:pt x="0" y="0"/>
                </a:moveTo>
                <a:lnTo>
                  <a:pt x="0" y="80"/>
                </a:lnTo>
                <a:lnTo>
                  <a:pt x="42" y="56"/>
                </a:lnTo>
                <a:lnTo>
                  <a:pt x="60" y="39"/>
                </a:lnTo>
                <a:lnTo>
                  <a:pt x="63" y="27"/>
                </a:lnTo>
                <a:lnTo>
                  <a:pt x="36" y="9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92" name="Freeform 33"/>
          <p:cNvSpPr>
            <a:spLocks/>
          </p:cNvSpPr>
          <p:nvPr/>
        </p:nvSpPr>
        <p:spPr bwMode="auto">
          <a:xfrm>
            <a:off x="3536950" y="3044825"/>
            <a:ext cx="19050" cy="141288"/>
          </a:xfrm>
          <a:custGeom>
            <a:avLst/>
            <a:gdLst>
              <a:gd name="T0" fmla="*/ 0 w 12"/>
              <a:gd name="T1" fmla="*/ 0 h 75"/>
              <a:gd name="T2" fmla="*/ 0 w 12"/>
              <a:gd name="T3" fmla="*/ 75 h 75"/>
              <a:gd name="T4" fmla="*/ 11 w 12"/>
              <a:gd name="T5" fmla="*/ 60 h 75"/>
              <a:gd name="T6" fmla="*/ 12 w 12"/>
              <a:gd name="T7" fmla="*/ 39 h 75"/>
              <a:gd name="T8" fmla="*/ 11 w 12"/>
              <a:gd name="T9" fmla="*/ 18 h 75"/>
              <a:gd name="T10" fmla="*/ 6 w 12"/>
              <a:gd name="T11" fmla="*/ 9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"/>
              <a:gd name="T19" fmla="*/ 0 h 75"/>
              <a:gd name="T20" fmla="*/ 12 w 12"/>
              <a:gd name="T21" fmla="*/ 75 h 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" h="75">
                <a:moveTo>
                  <a:pt x="0" y="0"/>
                </a:moveTo>
                <a:lnTo>
                  <a:pt x="0" y="75"/>
                </a:lnTo>
                <a:lnTo>
                  <a:pt x="11" y="60"/>
                </a:lnTo>
                <a:lnTo>
                  <a:pt x="12" y="39"/>
                </a:lnTo>
                <a:lnTo>
                  <a:pt x="11" y="18"/>
                </a:lnTo>
                <a:lnTo>
                  <a:pt x="6" y="9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93" name="Freeform 34"/>
          <p:cNvSpPr>
            <a:spLocks/>
          </p:cNvSpPr>
          <p:nvPr/>
        </p:nvSpPr>
        <p:spPr bwMode="auto">
          <a:xfrm>
            <a:off x="3535363" y="3287713"/>
            <a:ext cx="41275" cy="163512"/>
          </a:xfrm>
          <a:custGeom>
            <a:avLst/>
            <a:gdLst>
              <a:gd name="T0" fmla="*/ 0 w 25"/>
              <a:gd name="T1" fmla="*/ 0 h 87"/>
              <a:gd name="T2" fmla="*/ 0 w 25"/>
              <a:gd name="T3" fmla="*/ 87 h 87"/>
              <a:gd name="T4" fmla="*/ 18 w 25"/>
              <a:gd name="T5" fmla="*/ 59 h 87"/>
              <a:gd name="T6" fmla="*/ 25 w 25"/>
              <a:gd name="T7" fmla="*/ 35 h 87"/>
              <a:gd name="T8" fmla="*/ 0 w 25"/>
              <a:gd name="T9" fmla="*/ 0 h 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87"/>
              <a:gd name="T17" fmla="*/ 25 w 25"/>
              <a:gd name="T18" fmla="*/ 87 h 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87">
                <a:moveTo>
                  <a:pt x="0" y="0"/>
                </a:moveTo>
                <a:lnTo>
                  <a:pt x="0" y="87"/>
                </a:lnTo>
                <a:lnTo>
                  <a:pt x="18" y="59"/>
                </a:lnTo>
                <a:lnTo>
                  <a:pt x="25" y="3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94" name="Freeform 35"/>
          <p:cNvSpPr>
            <a:spLocks/>
          </p:cNvSpPr>
          <p:nvPr/>
        </p:nvSpPr>
        <p:spPr bwMode="auto">
          <a:xfrm>
            <a:off x="3540125" y="3649663"/>
            <a:ext cx="98425" cy="315912"/>
          </a:xfrm>
          <a:custGeom>
            <a:avLst/>
            <a:gdLst>
              <a:gd name="T0" fmla="*/ 0 w 60"/>
              <a:gd name="T1" fmla="*/ 0 h 167"/>
              <a:gd name="T2" fmla="*/ 0 w 60"/>
              <a:gd name="T3" fmla="*/ 167 h 167"/>
              <a:gd name="T4" fmla="*/ 39 w 60"/>
              <a:gd name="T5" fmla="*/ 164 h 167"/>
              <a:gd name="T6" fmla="*/ 60 w 60"/>
              <a:gd name="T7" fmla="*/ 138 h 167"/>
              <a:gd name="T8" fmla="*/ 55 w 60"/>
              <a:gd name="T9" fmla="*/ 114 h 167"/>
              <a:gd name="T10" fmla="*/ 46 w 60"/>
              <a:gd name="T11" fmla="*/ 96 h 167"/>
              <a:gd name="T12" fmla="*/ 36 w 60"/>
              <a:gd name="T13" fmla="*/ 83 h 167"/>
              <a:gd name="T14" fmla="*/ 31 w 60"/>
              <a:gd name="T15" fmla="*/ 66 h 167"/>
              <a:gd name="T16" fmla="*/ 39 w 60"/>
              <a:gd name="T17" fmla="*/ 54 h 167"/>
              <a:gd name="T18" fmla="*/ 54 w 60"/>
              <a:gd name="T19" fmla="*/ 45 h 167"/>
              <a:gd name="T20" fmla="*/ 60 w 60"/>
              <a:gd name="T21" fmla="*/ 29 h 167"/>
              <a:gd name="T22" fmla="*/ 57 w 60"/>
              <a:gd name="T23" fmla="*/ 17 h 167"/>
              <a:gd name="T24" fmla="*/ 49 w 60"/>
              <a:gd name="T25" fmla="*/ 8 h 167"/>
              <a:gd name="T26" fmla="*/ 34 w 60"/>
              <a:gd name="T27" fmla="*/ 0 h 167"/>
              <a:gd name="T28" fmla="*/ 0 w 60"/>
              <a:gd name="T29" fmla="*/ 0 h 16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0"/>
              <a:gd name="T46" fmla="*/ 0 h 167"/>
              <a:gd name="T47" fmla="*/ 60 w 60"/>
              <a:gd name="T48" fmla="*/ 167 h 16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0" h="167">
                <a:moveTo>
                  <a:pt x="0" y="0"/>
                </a:moveTo>
                <a:lnTo>
                  <a:pt x="0" y="167"/>
                </a:lnTo>
                <a:lnTo>
                  <a:pt x="39" y="164"/>
                </a:lnTo>
                <a:lnTo>
                  <a:pt x="60" y="138"/>
                </a:lnTo>
                <a:lnTo>
                  <a:pt x="55" y="114"/>
                </a:lnTo>
                <a:lnTo>
                  <a:pt x="46" y="96"/>
                </a:lnTo>
                <a:lnTo>
                  <a:pt x="36" y="83"/>
                </a:lnTo>
                <a:lnTo>
                  <a:pt x="31" y="66"/>
                </a:lnTo>
                <a:lnTo>
                  <a:pt x="39" y="54"/>
                </a:lnTo>
                <a:lnTo>
                  <a:pt x="54" y="45"/>
                </a:lnTo>
                <a:lnTo>
                  <a:pt x="60" y="29"/>
                </a:lnTo>
                <a:lnTo>
                  <a:pt x="57" y="17"/>
                </a:lnTo>
                <a:lnTo>
                  <a:pt x="49" y="8"/>
                </a:lnTo>
                <a:lnTo>
                  <a:pt x="3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95" name="Freeform 36"/>
          <p:cNvSpPr>
            <a:spLocks/>
          </p:cNvSpPr>
          <p:nvPr/>
        </p:nvSpPr>
        <p:spPr bwMode="auto">
          <a:xfrm>
            <a:off x="3536950" y="4124325"/>
            <a:ext cx="322263" cy="147638"/>
          </a:xfrm>
          <a:custGeom>
            <a:avLst/>
            <a:gdLst>
              <a:gd name="T0" fmla="*/ 0 w 195"/>
              <a:gd name="T1" fmla="*/ 0 h 78"/>
              <a:gd name="T2" fmla="*/ 0 w 195"/>
              <a:gd name="T3" fmla="*/ 78 h 78"/>
              <a:gd name="T4" fmla="*/ 113 w 195"/>
              <a:gd name="T5" fmla="*/ 54 h 78"/>
              <a:gd name="T6" fmla="*/ 179 w 195"/>
              <a:gd name="T7" fmla="*/ 45 h 78"/>
              <a:gd name="T8" fmla="*/ 195 w 195"/>
              <a:gd name="T9" fmla="*/ 37 h 78"/>
              <a:gd name="T10" fmla="*/ 168 w 195"/>
              <a:gd name="T11" fmla="*/ 18 h 78"/>
              <a:gd name="T12" fmla="*/ 107 w 195"/>
              <a:gd name="T13" fmla="*/ 6 h 78"/>
              <a:gd name="T14" fmla="*/ 0 w 195"/>
              <a:gd name="T15" fmla="*/ 0 h 7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5"/>
              <a:gd name="T25" fmla="*/ 0 h 78"/>
              <a:gd name="T26" fmla="*/ 195 w 195"/>
              <a:gd name="T27" fmla="*/ 78 h 7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5" h="78">
                <a:moveTo>
                  <a:pt x="0" y="0"/>
                </a:moveTo>
                <a:lnTo>
                  <a:pt x="0" y="78"/>
                </a:lnTo>
                <a:lnTo>
                  <a:pt x="113" y="54"/>
                </a:lnTo>
                <a:lnTo>
                  <a:pt x="179" y="45"/>
                </a:lnTo>
                <a:lnTo>
                  <a:pt x="195" y="37"/>
                </a:lnTo>
                <a:lnTo>
                  <a:pt x="168" y="18"/>
                </a:lnTo>
                <a:lnTo>
                  <a:pt x="107" y="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96" name="Freeform 37"/>
          <p:cNvSpPr>
            <a:spLocks/>
          </p:cNvSpPr>
          <p:nvPr/>
        </p:nvSpPr>
        <p:spPr bwMode="auto">
          <a:xfrm>
            <a:off x="3535363" y="4594225"/>
            <a:ext cx="107950" cy="198438"/>
          </a:xfrm>
          <a:custGeom>
            <a:avLst/>
            <a:gdLst>
              <a:gd name="T0" fmla="*/ 0 w 66"/>
              <a:gd name="T1" fmla="*/ 0 h 105"/>
              <a:gd name="T2" fmla="*/ 0 w 66"/>
              <a:gd name="T3" fmla="*/ 105 h 105"/>
              <a:gd name="T4" fmla="*/ 42 w 66"/>
              <a:gd name="T5" fmla="*/ 81 h 105"/>
              <a:gd name="T6" fmla="*/ 63 w 66"/>
              <a:gd name="T7" fmla="*/ 58 h 105"/>
              <a:gd name="T8" fmla="*/ 66 w 66"/>
              <a:gd name="T9" fmla="*/ 45 h 105"/>
              <a:gd name="T10" fmla="*/ 58 w 66"/>
              <a:gd name="T11" fmla="*/ 31 h 105"/>
              <a:gd name="T12" fmla="*/ 28 w 66"/>
              <a:gd name="T13" fmla="*/ 7 h 105"/>
              <a:gd name="T14" fmla="*/ 0 w 66"/>
              <a:gd name="T15" fmla="*/ 0 h 1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05"/>
              <a:gd name="T26" fmla="*/ 66 w 66"/>
              <a:gd name="T27" fmla="*/ 105 h 1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05">
                <a:moveTo>
                  <a:pt x="0" y="0"/>
                </a:moveTo>
                <a:lnTo>
                  <a:pt x="0" y="105"/>
                </a:lnTo>
                <a:lnTo>
                  <a:pt x="42" y="81"/>
                </a:lnTo>
                <a:lnTo>
                  <a:pt x="63" y="58"/>
                </a:lnTo>
                <a:lnTo>
                  <a:pt x="66" y="45"/>
                </a:lnTo>
                <a:lnTo>
                  <a:pt x="58" y="31"/>
                </a:lnTo>
                <a:lnTo>
                  <a:pt x="28" y="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97" name="Freeform 38"/>
          <p:cNvSpPr>
            <a:spLocks/>
          </p:cNvSpPr>
          <p:nvPr/>
        </p:nvSpPr>
        <p:spPr bwMode="auto">
          <a:xfrm>
            <a:off x="3535363" y="4930775"/>
            <a:ext cx="103187" cy="328613"/>
          </a:xfrm>
          <a:custGeom>
            <a:avLst/>
            <a:gdLst>
              <a:gd name="T0" fmla="*/ 0 w 63"/>
              <a:gd name="T1" fmla="*/ 2 h 174"/>
              <a:gd name="T2" fmla="*/ 0 w 63"/>
              <a:gd name="T3" fmla="*/ 174 h 174"/>
              <a:gd name="T4" fmla="*/ 45 w 63"/>
              <a:gd name="T5" fmla="*/ 158 h 174"/>
              <a:gd name="T6" fmla="*/ 63 w 63"/>
              <a:gd name="T7" fmla="*/ 140 h 174"/>
              <a:gd name="T8" fmla="*/ 63 w 63"/>
              <a:gd name="T9" fmla="*/ 129 h 174"/>
              <a:gd name="T10" fmla="*/ 46 w 63"/>
              <a:gd name="T11" fmla="*/ 107 h 174"/>
              <a:gd name="T12" fmla="*/ 16 w 63"/>
              <a:gd name="T13" fmla="*/ 81 h 174"/>
              <a:gd name="T14" fmla="*/ 24 w 63"/>
              <a:gd name="T15" fmla="*/ 62 h 174"/>
              <a:gd name="T16" fmla="*/ 31 w 63"/>
              <a:gd name="T17" fmla="*/ 26 h 174"/>
              <a:gd name="T18" fmla="*/ 34 w 63"/>
              <a:gd name="T19" fmla="*/ 15 h 174"/>
              <a:gd name="T20" fmla="*/ 18 w 63"/>
              <a:gd name="T21" fmla="*/ 0 h 17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3"/>
              <a:gd name="T34" fmla="*/ 0 h 174"/>
              <a:gd name="T35" fmla="*/ 63 w 63"/>
              <a:gd name="T36" fmla="*/ 174 h 17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3" h="174">
                <a:moveTo>
                  <a:pt x="0" y="2"/>
                </a:moveTo>
                <a:lnTo>
                  <a:pt x="0" y="174"/>
                </a:lnTo>
                <a:lnTo>
                  <a:pt x="45" y="158"/>
                </a:lnTo>
                <a:lnTo>
                  <a:pt x="63" y="140"/>
                </a:lnTo>
                <a:lnTo>
                  <a:pt x="63" y="129"/>
                </a:lnTo>
                <a:lnTo>
                  <a:pt x="46" y="107"/>
                </a:lnTo>
                <a:lnTo>
                  <a:pt x="16" y="81"/>
                </a:lnTo>
                <a:lnTo>
                  <a:pt x="24" y="62"/>
                </a:lnTo>
                <a:lnTo>
                  <a:pt x="31" y="26"/>
                </a:lnTo>
                <a:lnTo>
                  <a:pt x="34" y="15"/>
                </a:lnTo>
                <a:lnTo>
                  <a:pt x="18" y="0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98" name="Freeform 39"/>
          <p:cNvSpPr>
            <a:spLocks/>
          </p:cNvSpPr>
          <p:nvPr/>
        </p:nvSpPr>
        <p:spPr bwMode="auto">
          <a:xfrm>
            <a:off x="3536950" y="5386388"/>
            <a:ext cx="354013" cy="139700"/>
          </a:xfrm>
          <a:custGeom>
            <a:avLst/>
            <a:gdLst>
              <a:gd name="T0" fmla="*/ 0 w 215"/>
              <a:gd name="T1" fmla="*/ 0 h 73"/>
              <a:gd name="T2" fmla="*/ 0 w 215"/>
              <a:gd name="T3" fmla="*/ 73 h 73"/>
              <a:gd name="T4" fmla="*/ 59 w 215"/>
              <a:gd name="T5" fmla="*/ 66 h 73"/>
              <a:gd name="T6" fmla="*/ 150 w 215"/>
              <a:gd name="T7" fmla="*/ 57 h 73"/>
              <a:gd name="T8" fmla="*/ 207 w 215"/>
              <a:gd name="T9" fmla="*/ 37 h 73"/>
              <a:gd name="T10" fmla="*/ 215 w 215"/>
              <a:gd name="T11" fmla="*/ 27 h 73"/>
              <a:gd name="T12" fmla="*/ 159 w 215"/>
              <a:gd name="T13" fmla="*/ 18 h 73"/>
              <a:gd name="T14" fmla="*/ 66 w 215"/>
              <a:gd name="T15" fmla="*/ 10 h 73"/>
              <a:gd name="T16" fmla="*/ 0 w 215"/>
              <a:gd name="T17" fmla="*/ 0 h 7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5"/>
              <a:gd name="T28" fmla="*/ 0 h 73"/>
              <a:gd name="T29" fmla="*/ 215 w 215"/>
              <a:gd name="T30" fmla="*/ 73 h 7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5" h="73">
                <a:moveTo>
                  <a:pt x="0" y="0"/>
                </a:moveTo>
                <a:lnTo>
                  <a:pt x="0" y="73"/>
                </a:lnTo>
                <a:lnTo>
                  <a:pt x="59" y="66"/>
                </a:lnTo>
                <a:lnTo>
                  <a:pt x="150" y="57"/>
                </a:lnTo>
                <a:lnTo>
                  <a:pt x="207" y="37"/>
                </a:lnTo>
                <a:lnTo>
                  <a:pt x="215" y="27"/>
                </a:lnTo>
                <a:lnTo>
                  <a:pt x="159" y="18"/>
                </a:lnTo>
                <a:lnTo>
                  <a:pt x="66" y="1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099" name="Freeform 40"/>
          <p:cNvSpPr>
            <a:spLocks/>
          </p:cNvSpPr>
          <p:nvPr/>
        </p:nvSpPr>
        <p:spPr bwMode="auto">
          <a:xfrm>
            <a:off x="3540125" y="5848350"/>
            <a:ext cx="49213" cy="119063"/>
          </a:xfrm>
          <a:custGeom>
            <a:avLst/>
            <a:gdLst>
              <a:gd name="T0" fmla="*/ 0 w 30"/>
              <a:gd name="T1" fmla="*/ 0 h 63"/>
              <a:gd name="T2" fmla="*/ 0 w 30"/>
              <a:gd name="T3" fmla="*/ 63 h 63"/>
              <a:gd name="T4" fmla="*/ 18 w 30"/>
              <a:gd name="T5" fmla="*/ 53 h 63"/>
              <a:gd name="T6" fmla="*/ 30 w 30"/>
              <a:gd name="T7" fmla="*/ 33 h 63"/>
              <a:gd name="T8" fmla="*/ 24 w 30"/>
              <a:gd name="T9" fmla="*/ 14 h 63"/>
              <a:gd name="T10" fmla="*/ 16 w 30"/>
              <a:gd name="T11" fmla="*/ 2 h 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"/>
              <a:gd name="T19" fmla="*/ 0 h 63"/>
              <a:gd name="T20" fmla="*/ 30 w 30"/>
              <a:gd name="T21" fmla="*/ 63 h 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" h="63">
                <a:moveTo>
                  <a:pt x="0" y="0"/>
                </a:moveTo>
                <a:lnTo>
                  <a:pt x="0" y="63"/>
                </a:lnTo>
                <a:lnTo>
                  <a:pt x="18" y="53"/>
                </a:lnTo>
                <a:lnTo>
                  <a:pt x="30" y="33"/>
                </a:lnTo>
                <a:lnTo>
                  <a:pt x="24" y="14"/>
                </a:lnTo>
                <a:lnTo>
                  <a:pt x="16" y="2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3100" name="Line 41"/>
          <p:cNvSpPr>
            <a:spLocks noChangeShapeType="1"/>
          </p:cNvSpPr>
          <p:nvPr/>
        </p:nvSpPr>
        <p:spPr bwMode="auto">
          <a:xfrm>
            <a:off x="3502025" y="5376863"/>
            <a:ext cx="3303588" cy="0"/>
          </a:xfrm>
          <a:prstGeom prst="line">
            <a:avLst/>
          </a:prstGeom>
          <a:noFill/>
          <a:ln w="9525">
            <a:solidFill>
              <a:srgbClr val="DDDDDD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2" name="Line 43"/>
          <p:cNvSpPr>
            <a:spLocks noChangeShapeType="1"/>
          </p:cNvSpPr>
          <p:nvPr/>
        </p:nvSpPr>
        <p:spPr bwMode="auto">
          <a:xfrm>
            <a:off x="3654425" y="4106863"/>
            <a:ext cx="3303588" cy="0"/>
          </a:xfrm>
          <a:prstGeom prst="line">
            <a:avLst/>
          </a:prstGeom>
          <a:noFill/>
          <a:ln w="9525">
            <a:solidFill>
              <a:srgbClr val="DDDDDD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571875" y="4741863"/>
            <a:ext cx="2905125" cy="631825"/>
            <a:chOff x="3571875" y="4741863"/>
            <a:chExt cx="2905125" cy="631825"/>
          </a:xfrm>
        </p:grpSpPr>
        <p:sp>
          <p:nvSpPr>
            <p:cNvPr id="3101" name="Text Box 42"/>
            <p:cNvSpPr txBox="1">
              <a:spLocks noChangeArrowheads="1"/>
            </p:cNvSpPr>
            <p:nvPr/>
          </p:nvSpPr>
          <p:spPr bwMode="auto">
            <a:xfrm>
              <a:off x="4841875" y="4741863"/>
              <a:ext cx="1635125" cy="617537"/>
            </a:xfrm>
            <a:prstGeom prst="rect">
              <a:avLst/>
            </a:prstGeom>
            <a:noFill/>
            <a:ln w="38100">
              <a:solidFill>
                <a:srgbClr val="00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 b="1">
                  <a:solidFill>
                    <a:srgbClr val="0066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Top of Buda</a:t>
              </a:r>
            </a:p>
            <a:p>
              <a:pPr algn="ctr" eaLnBrk="1" hangingPunct="1"/>
              <a:r>
                <a:rPr lang="en-US" altLang="en-US" sz="1400" b="1">
                  <a:solidFill>
                    <a:srgbClr val="0066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-/+ zero crossing</a:t>
              </a:r>
            </a:p>
          </p:txBody>
        </p:sp>
        <p:sp>
          <p:nvSpPr>
            <p:cNvPr id="3105" name="Line 46"/>
            <p:cNvSpPr>
              <a:spLocks noChangeShapeType="1"/>
            </p:cNvSpPr>
            <p:nvPr/>
          </p:nvSpPr>
          <p:spPr bwMode="auto">
            <a:xfrm flipH="1">
              <a:off x="3571875" y="4929188"/>
              <a:ext cx="1249363" cy="44450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633788" y="4049713"/>
            <a:ext cx="3297237" cy="617537"/>
            <a:chOff x="3633788" y="4049713"/>
            <a:chExt cx="3297237" cy="617537"/>
          </a:xfrm>
        </p:grpSpPr>
        <p:sp>
          <p:nvSpPr>
            <p:cNvPr id="3104" name="Text Box 45"/>
            <p:cNvSpPr txBox="1">
              <a:spLocks noChangeArrowheads="1"/>
            </p:cNvSpPr>
            <p:nvPr/>
          </p:nvSpPr>
          <p:spPr bwMode="auto">
            <a:xfrm>
              <a:off x="4841875" y="4049713"/>
              <a:ext cx="2089150" cy="617537"/>
            </a:xfrm>
            <a:prstGeom prst="rect">
              <a:avLst/>
            </a:prstGeom>
            <a:noFill/>
            <a:ln w="38100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 b="1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Top of Woodbine</a:t>
              </a:r>
            </a:p>
            <a:p>
              <a:pPr algn="ctr" eaLnBrk="1" hangingPunct="1"/>
              <a:r>
                <a:rPr lang="en-US" altLang="en-US" sz="1400" b="1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-/+ zero crossing</a:t>
              </a:r>
            </a:p>
          </p:txBody>
        </p:sp>
        <p:sp>
          <p:nvSpPr>
            <p:cNvPr id="3106" name="Line 47"/>
            <p:cNvSpPr>
              <a:spLocks noChangeShapeType="1"/>
            </p:cNvSpPr>
            <p:nvPr/>
          </p:nvSpPr>
          <p:spPr bwMode="auto">
            <a:xfrm flipH="1" flipV="1">
              <a:off x="3633788" y="4122738"/>
              <a:ext cx="1187450" cy="263525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622675" y="3228975"/>
            <a:ext cx="3257550" cy="709613"/>
            <a:chOff x="3622675" y="3228975"/>
            <a:chExt cx="3257550" cy="709613"/>
          </a:xfrm>
        </p:grpSpPr>
        <p:sp>
          <p:nvSpPr>
            <p:cNvPr id="3103" name="Text Box 44"/>
            <p:cNvSpPr txBox="1">
              <a:spLocks noChangeArrowheads="1"/>
            </p:cNvSpPr>
            <p:nvPr/>
          </p:nvSpPr>
          <p:spPr bwMode="auto">
            <a:xfrm>
              <a:off x="4841875" y="3228975"/>
              <a:ext cx="2038350" cy="617538"/>
            </a:xfrm>
            <a:prstGeom prst="rect">
              <a:avLst/>
            </a:prstGeom>
            <a:noFill/>
            <a:ln w="38100">
              <a:solidFill>
                <a:srgbClr val="0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Top of Eagleford</a:t>
              </a:r>
            </a:p>
            <a:p>
              <a:pPr algn="ctr" eaLnBrk="1" hangingPunct="1"/>
              <a:r>
                <a:rPr lang="en-US" altLang="en-US" sz="14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+/- zero crossing</a:t>
              </a:r>
              <a:endParaRPr lang="en-US" altLang="en-US" sz="140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7" name="Line 48"/>
            <p:cNvSpPr>
              <a:spLocks noChangeShapeType="1"/>
            </p:cNvSpPr>
            <p:nvPr/>
          </p:nvSpPr>
          <p:spPr bwMode="auto">
            <a:xfrm flipH="1">
              <a:off x="3622675" y="3536950"/>
              <a:ext cx="1158875" cy="401638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617913" y="2406650"/>
            <a:ext cx="2919412" cy="1366838"/>
            <a:chOff x="3617913" y="2406650"/>
            <a:chExt cx="2919412" cy="1366838"/>
          </a:xfrm>
        </p:grpSpPr>
        <p:sp>
          <p:nvSpPr>
            <p:cNvPr id="3108" name="Text Box 49"/>
            <p:cNvSpPr txBox="1">
              <a:spLocks noChangeArrowheads="1"/>
            </p:cNvSpPr>
            <p:nvPr/>
          </p:nvSpPr>
          <p:spPr bwMode="auto">
            <a:xfrm>
              <a:off x="4841875" y="2406650"/>
              <a:ext cx="1695450" cy="61753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Top of Austin</a:t>
              </a:r>
            </a:p>
            <a:p>
              <a:pPr algn="ctr" eaLnBrk="1" hangingPunct="1"/>
              <a:r>
                <a:rPr lang="en-US" altLang="en-US" sz="1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-/+ zero crossing</a:t>
              </a:r>
              <a:endParaRPr lang="en-US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9" name="Line 50"/>
            <p:cNvSpPr>
              <a:spLocks noChangeShapeType="1"/>
            </p:cNvSpPr>
            <p:nvPr/>
          </p:nvSpPr>
          <p:spPr bwMode="auto">
            <a:xfrm flipH="1">
              <a:off x="3617913" y="2676525"/>
              <a:ext cx="1203325" cy="1096963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8977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grpSp>
        <p:nvGrpSpPr>
          <p:cNvPr id="4103" name="Group 71"/>
          <p:cNvGrpSpPr>
            <a:grpSpLocks/>
          </p:cNvGrpSpPr>
          <p:nvPr/>
        </p:nvGrpSpPr>
        <p:grpSpPr bwMode="auto">
          <a:xfrm>
            <a:off x="976313" y="1147763"/>
            <a:ext cx="7361237" cy="5032375"/>
            <a:chOff x="615" y="723"/>
            <a:chExt cx="4637" cy="3170"/>
          </a:xfrm>
        </p:grpSpPr>
        <p:pic>
          <p:nvPicPr>
            <p:cNvPr id="4105" name="Picture 69"/>
            <p:cNvPicPr>
              <a:picLocks noChangeAspect="1" noChangeArrowheads="1"/>
            </p:cNvPicPr>
            <p:nvPr/>
          </p:nvPicPr>
          <p:blipFill>
            <a:blip r:embed="rId3">
              <a:lum bright="26000" contrast="-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7796"/>
            <a:stretch>
              <a:fillRect/>
            </a:stretch>
          </p:blipFill>
          <p:spPr bwMode="auto">
            <a:xfrm>
              <a:off x="615" y="723"/>
              <a:ext cx="4636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6" name="Line 9"/>
            <p:cNvSpPr>
              <a:spLocks noChangeShapeType="1"/>
            </p:cNvSpPr>
            <p:nvPr/>
          </p:nvSpPr>
          <p:spPr bwMode="auto">
            <a:xfrm>
              <a:off x="2085" y="775"/>
              <a:ext cx="0" cy="26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107" name="Group 70"/>
            <p:cNvGrpSpPr>
              <a:grpSpLocks/>
            </p:cNvGrpSpPr>
            <p:nvPr/>
          </p:nvGrpSpPr>
          <p:grpSpPr bwMode="auto">
            <a:xfrm>
              <a:off x="616" y="1198"/>
              <a:ext cx="4636" cy="2695"/>
              <a:chOff x="667" y="1198"/>
              <a:chExt cx="4636" cy="2695"/>
            </a:xfrm>
          </p:grpSpPr>
          <p:pic>
            <p:nvPicPr>
              <p:cNvPr id="4108" name="Picture 8"/>
              <p:cNvPicPr>
                <a:picLocks noChangeAspect="1" noChangeArrowheads="1"/>
              </p:cNvPicPr>
              <p:nvPr/>
            </p:nvPicPr>
            <p:blipFill>
              <a:blip r:embed="rId4">
                <a:lum bright="26000" contrast="-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2678" b="7791"/>
              <a:stretch>
                <a:fillRect/>
              </a:stretch>
            </p:blipFill>
            <p:spPr bwMode="auto">
              <a:xfrm>
                <a:off x="667" y="1198"/>
                <a:ext cx="4636" cy="2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09" name="Freeform 10"/>
              <p:cNvSpPr>
                <a:spLocks/>
              </p:cNvSpPr>
              <p:nvPr/>
            </p:nvSpPr>
            <p:spPr bwMode="auto">
              <a:xfrm>
                <a:off x="2330" y="3344"/>
                <a:ext cx="2963" cy="423"/>
              </a:xfrm>
              <a:custGeom>
                <a:avLst/>
                <a:gdLst>
                  <a:gd name="T0" fmla="*/ 0 w 2963"/>
                  <a:gd name="T1" fmla="*/ 0 h 423"/>
                  <a:gd name="T2" fmla="*/ 262 w 2963"/>
                  <a:gd name="T3" fmla="*/ 39 h 423"/>
                  <a:gd name="T4" fmla="*/ 444 w 2963"/>
                  <a:gd name="T5" fmla="*/ 52 h 423"/>
                  <a:gd name="T6" fmla="*/ 659 w 2963"/>
                  <a:gd name="T7" fmla="*/ 93 h 423"/>
                  <a:gd name="T8" fmla="*/ 816 w 2963"/>
                  <a:gd name="T9" fmla="*/ 125 h 423"/>
                  <a:gd name="T10" fmla="*/ 960 w 2963"/>
                  <a:gd name="T11" fmla="*/ 138 h 423"/>
                  <a:gd name="T12" fmla="*/ 1104 w 2963"/>
                  <a:gd name="T13" fmla="*/ 160 h 423"/>
                  <a:gd name="T14" fmla="*/ 1216 w 2963"/>
                  <a:gd name="T15" fmla="*/ 183 h 423"/>
                  <a:gd name="T16" fmla="*/ 1334 w 2963"/>
                  <a:gd name="T17" fmla="*/ 183 h 423"/>
                  <a:gd name="T18" fmla="*/ 1456 w 2963"/>
                  <a:gd name="T19" fmla="*/ 189 h 423"/>
                  <a:gd name="T20" fmla="*/ 1571 w 2963"/>
                  <a:gd name="T21" fmla="*/ 202 h 423"/>
                  <a:gd name="T22" fmla="*/ 1718 w 2963"/>
                  <a:gd name="T23" fmla="*/ 231 h 423"/>
                  <a:gd name="T24" fmla="*/ 1888 w 2963"/>
                  <a:gd name="T25" fmla="*/ 237 h 423"/>
                  <a:gd name="T26" fmla="*/ 2044 w 2963"/>
                  <a:gd name="T27" fmla="*/ 256 h 423"/>
                  <a:gd name="T28" fmla="*/ 2163 w 2963"/>
                  <a:gd name="T29" fmla="*/ 269 h 423"/>
                  <a:gd name="T30" fmla="*/ 2256 w 2963"/>
                  <a:gd name="T31" fmla="*/ 263 h 423"/>
                  <a:gd name="T32" fmla="*/ 2364 w 2963"/>
                  <a:gd name="T33" fmla="*/ 327 h 423"/>
                  <a:gd name="T34" fmla="*/ 2528 w 2963"/>
                  <a:gd name="T35" fmla="*/ 349 h 423"/>
                  <a:gd name="T36" fmla="*/ 2716 w 2963"/>
                  <a:gd name="T37" fmla="*/ 356 h 423"/>
                  <a:gd name="T38" fmla="*/ 2822 w 2963"/>
                  <a:gd name="T39" fmla="*/ 362 h 423"/>
                  <a:gd name="T40" fmla="*/ 2889 w 2963"/>
                  <a:gd name="T41" fmla="*/ 381 h 423"/>
                  <a:gd name="T42" fmla="*/ 2963 w 2963"/>
                  <a:gd name="T43" fmla="*/ 423 h 42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963"/>
                  <a:gd name="T67" fmla="*/ 0 h 423"/>
                  <a:gd name="T68" fmla="*/ 2963 w 2963"/>
                  <a:gd name="T69" fmla="*/ 423 h 42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963" h="423">
                    <a:moveTo>
                      <a:pt x="0" y="0"/>
                    </a:moveTo>
                    <a:cubicBezTo>
                      <a:pt x="94" y="15"/>
                      <a:pt x="188" y="30"/>
                      <a:pt x="262" y="39"/>
                    </a:cubicBezTo>
                    <a:cubicBezTo>
                      <a:pt x="336" y="48"/>
                      <a:pt x="378" y="43"/>
                      <a:pt x="444" y="52"/>
                    </a:cubicBezTo>
                    <a:cubicBezTo>
                      <a:pt x="510" y="61"/>
                      <a:pt x="597" y="81"/>
                      <a:pt x="659" y="93"/>
                    </a:cubicBezTo>
                    <a:cubicBezTo>
                      <a:pt x="721" y="105"/>
                      <a:pt x="766" y="118"/>
                      <a:pt x="816" y="125"/>
                    </a:cubicBezTo>
                    <a:cubicBezTo>
                      <a:pt x="866" y="132"/>
                      <a:pt x="912" y="132"/>
                      <a:pt x="960" y="138"/>
                    </a:cubicBezTo>
                    <a:cubicBezTo>
                      <a:pt x="1008" y="144"/>
                      <a:pt x="1061" y="152"/>
                      <a:pt x="1104" y="160"/>
                    </a:cubicBezTo>
                    <a:cubicBezTo>
                      <a:pt x="1147" y="168"/>
                      <a:pt x="1178" y="179"/>
                      <a:pt x="1216" y="183"/>
                    </a:cubicBezTo>
                    <a:cubicBezTo>
                      <a:pt x="1254" y="187"/>
                      <a:pt x="1294" y="182"/>
                      <a:pt x="1334" y="183"/>
                    </a:cubicBezTo>
                    <a:cubicBezTo>
                      <a:pt x="1374" y="184"/>
                      <a:pt x="1416" y="186"/>
                      <a:pt x="1456" y="189"/>
                    </a:cubicBezTo>
                    <a:cubicBezTo>
                      <a:pt x="1496" y="192"/>
                      <a:pt x="1527" y="195"/>
                      <a:pt x="1571" y="202"/>
                    </a:cubicBezTo>
                    <a:cubicBezTo>
                      <a:pt x="1615" y="209"/>
                      <a:pt x="1665" y="225"/>
                      <a:pt x="1718" y="231"/>
                    </a:cubicBezTo>
                    <a:cubicBezTo>
                      <a:pt x="1771" y="237"/>
                      <a:pt x="1834" y="233"/>
                      <a:pt x="1888" y="237"/>
                    </a:cubicBezTo>
                    <a:cubicBezTo>
                      <a:pt x="1942" y="241"/>
                      <a:pt x="1998" y="251"/>
                      <a:pt x="2044" y="256"/>
                    </a:cubicBezTo>
                    <a:cubicBezTo>
                      <a:pt x="2090" y="261"/>
                      <a:pt x="2128" y="268"/>
                      <a:pt x="2163" y="269"/>
                    </a:cubicBezTo>
                    <a:cubicBezTo>
                      <a:pt x="2198" y="270"/>
                      <a:pt x="2223" y="253"/>
                      <a:pt x="2256" y="263"/>
                    </a:cubicBezTo>
                    <a:cubicBezTo>
                      <a:pt x="2289" y="273"/>
                      <a:pt x="2319" y="313"/>
                      <a:pt x="2364" y="327"/>
                    </a:cubicBezTo>
                    <a:cubicBezTo>
                      <a:pt x="2409" y="341"/>
                      <a:pt x="2469" y="344"/>
                      <a:pt x="2528" y="349"/>
                    </a:cubicBezTo>
                    <a:cubicBezTo>
                      <a:pt x="2587" y="354"/>
                      <a:pt x="2667" y="354"/>
                      <a:pt x="2716" y="356"/>
                    </a:cubicBezTo>
                    <a:cubicBezTo>
                      <a:pt x="2765" y="358"/>
                      <a:pt x="2793" y="358"/>
                      <a:pt x="2822" y="362"/>
                    </a:cubicBezTo>
                    <a:cubicBezTo>
                      <a:pt x="2851" y="366"/>
                      <a:pt x="2866" y="371"/>
                      <a:pt x="2889" y="381"/>
                    </a:cubicBezTo>
                    <a:cubicBezTo>
                      <a:pt x="2912" y="391"/>
                      <a:pt x="2937" y="407"/>
                      <a:pt x="2963" y="423"/>
                    </a:cubicBezTo>
                  </a:path>
                </a:pathLst>
              </a:custGeom>
              <a:noFill/>
              <a:ln w="28575">
                <a:solidFill>
                  <a:srgbClr val="0066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4110" name="Freeform 11"/>
              <p:cNvSpPr>
                <a:spLocks/>
              </p:cNvSpPr>
              <p:nvPr/>
            </p:nvSpPr>
            <p:spPr bwMode="auto">
              <a:xfrm>
                <a:off x="781" y="3135"/>
                <a:ext cx="1552" cy="216"/>
              </a:xfrm>
              <a:custGeom>
                <a:avLst/>
                <a:gdLst>
                  <a:gd name="T0" fmla="*/ 1552 w 1552"/>
                  <a:gd name="T1" fmla="*/ 216 h 216"/>
                  <a:gd name="T2" fmla="*/ 1443 w 1552"/>
                  <a:gd name="T3" fmla="*/ 200 h 216"/>
                  <a:gd name="T4" fmla="*/ 1360 w 1552"/>
                  <a:gd name="T5" fmla="*/ 197 h 216"/>
                  <a:gd name="T6" fmla="*/ 1213 w 1552"/>
                  <a:gd name="T7" fmla="*/ 171 h 216"/>
                  <a:gd name="T8" fmla="*/ 1021 w 1552"/>
                  <a:gd name="T9" fmla="*/ 126 h 216"/>
                  <a:gd name="T10" fmla="*/ 944 w 1552"/>
                  <a:gd name="T11" fmla="*/ 120 h 216"/>
                  <a:gd name="T12" fmla="*/ 857 w 1552"/>
                  <a:gd name="T13" fmla="*/ 120 h 216"/>
                  <a:gd name="T14" fmla="*/ 726 w 1552"/>
                  <a:gd name="T15" fmla="*/ 101 h 216"/>
                  <a:gd name="T16" fmla="*/ 627 w 1552"/>
                  <a:gd name="T17" fmla="*/ 81 h 216"/>
                  <a:gd name="T18" fmla="*/ 544 w 1552"/>
                  <a:gd name="T19" fmla="*/ 65 h 216"/>
                  <a:gd name="T20" fmla="*/ 435 w 1552"/>
                  <a:gd name="T21" fmla="*/ 40 h 216"/>
                  <a:gd name="T22" fmla="*/ 288 w 1552"/>
                  <a:gd name="T23" fmla="*/ 33 h 216"/>
                  <a:gd name="T24" fmla="*/ 173 w 1552"/>
                  <a:gd name="T25" fmla="*/ 5 h 216"/>
                  <a:gd name="T26" fmla="*/ 0 w 1552"/>
                  <a:gd name="T27" fmla="*/ 5 h 2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552"/>
                  <a:gd name="T43" fmla="*/ 0 h 216"/>
                  <a:gd name="T44" fmla="*/ 1552 w 1552"/>
                  <a:gd name="T45" fmla="*/ 216 h 2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552" h="216">
                    <a:moveTo>
                      <a:pt x="1552" y="216"/>
                    </a:moveTo>
                    <a:cubicBezTo>
                      <a:pt x="1513" y="209"/>
                      <a:pt x="1475" y="203"/>
                      <a:pt x="1443" y="200"/>
                    </a:cubicBezTo>
                    <a:cubicBezTo>
                      <a:pt x="1411" y="197"/>
                      <a:pt x="1398" y="202"/>
                      <a:pt x="1360" y="197"/>
                    </a:cubicBezTo>
                    <a:cubicBezTo>
                      <a:pt x="1322" y="192"/>
                      <a:pt x="1269" y="183"/>
                      <a:pt x="1213" y="171"/>
                    </a:cubicBezTo>
                    <a:cubicBezTo>
                      <a:pt x="1157" y="159"/>
                      <a:pt x="1066" y="135"/>
                      <a:pt x="1021" y="126"/>
                    </a:cubicBezTo>
                    <a:cubicBezTo>
                      <a:pt x="976" y="117"/>
                      <a:pt x="971" y="121"/>
                      <a:pt x="944" y="120"/>
                    </a:cubicBezTo>
                    <a:cubicBezTo>
                      <a:pt x="917" y="119"/>
                      <a:pt x="893" y="123"/>
                      <a:pt x="857" y="120"/>
                    </a:cubicBezTo>
                    <a:cubicBezTo>
                      <a:pt x="821" y="117"/>
                      <a:pt x="764" y="107"/>
                      <a:pt x="726" y="101"/>
                    </a:cubicBezTo>
                    <a:cubicBezTo>
                      <a:pt x="688" y="95"/>
                      <a:pt x="657" y="87"/>
                      <a:pt x="627" y="81"/>
                    </a:cubicBezTo>
                    <a:cubicBezTo>
                      <a:pt x="597" y="75"/>
                      <a:pt x="576" y="72"/>
                      <a:pt x="544" y="65"/>
                    </a:cubicBezTo>
                    <a:cubicBezTo>
                      <a:pt x="512" y="58"/>
                      <a:pt x="478" y="45"/>
                      <a:pt x="435" y="40"/>
                    </a:cubicBezTo>
                    <a:cubicBezTo>
                      <a:pt x="392" y="35"/>
                      <a:pt x="332" y="39"/>
                      <a:pt x="288" y="33"/>
                    </a:cubicBezTo>
                    <a:cubicBezTo>
                      <a:pt x="244" y="27"/>
                      <a:pt x="221" y="10"/>
                      <a:pt x="173" y="5"/>
                    </a:cubicBezTo>
                    <a:cubicBezTo>
                      <a:pt x="125" y="0"/>
                      <a:pt x="62" y="2"/>
                      <a:pt x="0" y="5"/>
                    </a:cubicBezTo>
                  </a:path>
                </a:pathLst>
              </a:custGeom>
              <a:noFill/>
              <a:ln w="28575">
                <a:solidFill>
                  <a:srgbClr val="0066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4111" name="Freeform 12"/>
              <p:cNvSpPr>
                <a:spLocks/>
              </p:cNvSpPr>
              <p:nvPr/>
            </p:nvSpPr>
            <p:spPr bwMode="auto">
              <a:xfrm>
                <a:off x="2128" y="3188"/>
                <a:ext cx="3036" cy="496"/>
              </a:xfrm>
              <a:custGeom>
                <a:avLst/>
                <a:gdLst>
                  <a:gd name="T0" fmla="*/ 0 w 3036"/>
                  <a:gd name="T1" fmla="*/ 0 h 496"/>
                  <a:gd name="T2" fmla="*/ 272 w 3036"/>
                  <a:gd name="T3" fmla="*/ 32 h 496"/>
                  <a:gd name="T4" fmla="*/ 548 w 3036"/>
                  <a:gd name="T5" fmla="*/ 56 h 496"/>
                  <a:gd name="T6" fmla="*/ 844 w 3036"/>
                  <a:gd name="T7" fmla="*/ 104 h 496"/>
                  <a:gd name="T8" fmla="*/ 1028 w 3036"/>
                  <a:gd name="T9" fmla="*/ 124 h 496"/>
                  <a:gd name="T10" fmla="*/ 1240 w 3036"/>
                  <a:gd name="T11" fmla="*/ 136 h 496"/>
                  <a:gd name="T12" fmla="*/ 1472 w 3036"/>
                  <a:gd name="T13" fmla="*/ 180 h 496"/>
                  <a:gd name="T14" fmla="*/ 1616 w 3036"/>
                  <a:gd name="T15" fmla="*/ 172 h 496"/>
                  <a:gd name="T16" fmla="*/ 1756 w 3036"/>
                  <a:gd name="T17" fmla="*/ 196 h 496"/>
                  <a:gd name="T18" fmla="*/ 1932 w 3036"/>
                  <a:gd name="T19" fmla="*/ 248 h 496"/>
                  <a:gd name="T20" fmla="*/ 2092 w 3036"/>
                  <a:gd name="T21" fmla="*/ 264 h 496"/>
                  <a:gd name="T22" fmla="*/ 2200 w 3036"/>
                  <a:gd name="T23" fmla="*/ 288 h 496"/>
                  <a:gd name="T24" fmla="*/ 2360 w 3036"/>
                  <a:gd name="T25" fmla="*/ 328 h 496"/>
                  <a:gd name="T26" fmla="*/ 2400 w 3036"/>
                  <a:gd name="T27" fmla="*/ 332 h 496"/>
                  <a:gd name="T28" fmla="*/ 2640 w 3036"/>
                  <a:gd name="T29" fmla="*/ 392 h 496"/>
                  <a:gd name="T30" fmla="*/ 2764 w 3036"/>
                  <a:gd name="T31" fmla="*/ 428 h 496"/>
                  <a:gd name="T32" fmla="*/ 2892 w 3036"/>
                  <a:gd name="T33" fmla="*/ 460 h 496"/>
                  <a:gd name="T34" fmla="*/ 3036 w 3036"/>
                  <a:gd name="T35" fmla="*/ 496 h 49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036"/>
                  <a:gd name="T55" fmla="*/ 0 h 496"/>
                  <a:gd name="T56" fmla="*/ 3036 w 3036"/>
                  <a:gd name="T57" fmla="*/ 496 h 49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036" h="496">
                    <a:moveTo>
                      <a:pt x="0" y="0"/>
                    </a:moveTo>
                    <a:cubicBezTo>
                      <a:pt x="90" y="11"/>
                      <a:pt x="181" y="23"/>
                      <a:pt x="272" y="32"/>
                    </a:cubicBezTo>
                    <a:cubicBezTo>
                      <a:pt x="363" y="41"/>
                      <a:pt x="453" y="44"/>
                      <a:pt x="548" y="56"/>
                    </a:cubicBezTo>
                    <a:cubicBezTo>
                      <a:pt x="643" y="68"/>
                      <a:pt x="764" y="93"/>
                      <a:pt x="844" y="104"/>
                    </a:cubicBezTo>
                    <a:cubicBezTo>
                      <a:pt x="924" y="115"/>
                      <a:pt x="962" y="119"/>
                      <a:pt x="1028" y="124"/>
                    </a:cubicBezTo>
                    <a:cubicBezTo>
                      <a:pt x="1094" y="129"/>
                      <a:pt x="1166" y="127"/>
                      <a:pt x="1240" y="136"/>
                    </a:cubicBezTo>
                    <a:cubicBezTo>
                      <a:pt x="1314" y="145"/>
                      <a:pt x="1409" y="174"/>
                      <a:pt x="1472" y="180"/>
                    </a:cubicBezTo>
                    <a:cubicBezTo>
                      <a:pt x="1535" y="186"/>
                      <a:pt x="1569" y="169"/>
                      <a:pt x="1616" y="172"/>
                    </a:cubicBezTo>
                    <a:cubicBezTo>
                      <a:pt x="1663" y="175"/>
                      <a:pt x="1703" y="183"/>
                      <a:pt x="1756" y="196"/>
                    </a:cubicBezTo>
                    <a:cubicBezTo>
                      <a:pt x="1809" y="209"/>
                      <a:pt x="1876" y="237"/>
                      <a:pt x="1932" y="248"/>
                    </a:cubicBezTo>
                    <a:cubicBezTo>
                      <a:pt x="1988" y="259"/>
                      <a:pt x="2047" y="257"/>
                      <a:pt x="2092" y="264"/>
                    </a:cubicBezTo>
                    <a:cubicBezTo>
                      <a:pt x="2137" y="271"/>
                      <a:pt x="2155" y="277"/>
                      <a:pt x="2200" y="288"/>
                    </a:cubicBezTo>
                    <a:cubicBezTo>
                      <a:pt x="2245" y="299"/>
                      <a:pt x="2327" y="321"/>
                      <a:pt x="2360" y="328"/>
                    </a:cubicBezTo>
                    <a:cubicBezTo>
                      <a:pt x="2393" y="335"/>
                      <a:pt x="2353" y="321"/>
                      <a:pt x="2400" y="332"/>
                    </a:cubicBezTo>
                    <a:cubicBezTo>
                      <a:pt x="2447" y="343"/>
                      <a:pt x="2579" y="376"/>
                      <a:pt x="2640" y="392"/>
                    </a:cubicBezTo>
                    <a:cubicBezTo>
                      <a:pt x="2701" y="408"/>
                      <a:pt x="2722" y="417"/>
                      <a:pt x="2764" y="428"/>
                    </a:cubicBezTo>
                    <a:cubicBezTo>
                      <a:pt x="2806" y="439"/>
                      <a:pt x="2847" y="449"/>
                      <a:pt x="2892" y="460"/>
                    </a:cubicBezTo>
                    <a:cubicBezTo>
                      <a:pt x="2937" y="471"/>
                      <a:pt x="2986" y="483"/>
                      <a:pt x="3036" y="496"/>
                    </a:cubicBezTo>
                  </a:path>
                </a:pathLst>
              </a:custGeom>
              <a:noFill/>
              <a:ln w="28575">
                <a:solidFill>
                  <a:srgbClr val="FF99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4112" name="Freeform 13"/>
              <p:cNvSpPr>
                <a:spLocks/>
              </p:cNvSpPr>
              <p:nvPr/>
            </p:nvSpPr>
            <p:spPr bwMode="auto">
              <a:xfrm>
                <a:off x="1364" y="3128"/>
                <a:ext cx="680" cy="60"/>
              </a:xfrm>
              <a:custGeom>
                <a:avLst/>
                <a:gdLst>
                  <a:gd name="T0" fmla="*/ 0 w 680"/>
                  <a:gd name="T1" fmla="*/ 0 h 60"/>
                  <a:gd name="T2" fmla="*/ 268 w 680"/>
                  <a:gd name="T3" fmla="*/ 20 h 60"/>
                  <a:gd name="T4" fmla="*/ 424 w 680"/>
                  <a:gd name="T5" fmla="*/ 32 h 60"/>
                  <a:gd name="T6" fmla="*/ 532 w 680"/>
                  <a:gd name="T7" fmla="*/ 36 h 60"/>
                  <a:gd name="T8" fmla="*/ 620 w 680"/>
                  <a:gd name="T9" fmla="*/ 44 h 60"/>
                  <a:gd name="T10" fmla="*/ 680 w 680"/>
                  <a:gd name="T11" fmla="*/ 6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80"/>
                  <a:gd name="T19" fmla="*/ 0 h 60"/>
                  <a:gd name="T20" fmla="*/ 680 w 680"/>
                  <a:gd name="T21" fmla="*/ 60 h 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80" h="60">
                    <a:moveTo>
                      <a:pt x="0" y="0"/>
                    </a:moveTo>
                    <a:cubicBezTo>
                      <a:pt x="98" y="7"/>
                      <a:pt x="197" y="15"/>
                      <a:pt x="268" y="20"/>
                    </a:cubicBezTo>
                    <a:cubicBezTo>
                      <a:pt x="339" y="25"/>
                      <a:pt x="380" y="29"/>
                      <a:pt x="424" y="32"/>
                    </a:cubicBezTo>
                    <a:cubicBezTo>
                      <a:pt x="468" y="35"/>
                      <a:pt x="499" y="34"/>
                      <a:pt x="532" y="36"/>
                    </a:cubicBezTo>
                    <a:cubicBezTo>
                      <a:pt x="565" y="38"/>
                      <a:pt x="595" y="40"/>
                      <a:pt x="620" y="44"/>
                    </a:cubicBezTo>
                    <a:cubicBezTo>
                      <a:pt x="645" y="48"/>
                      <a:pt x="662" y="54"/>
                      <a:pt x="680" y="60"/>
                    </a:cubicBezTo>
                  </a:path>
                </a:pathLst>
              </a:custGeom>
              <a:noFill/>
              <a:ln w="28575">
                <a:solidFill>
                  <a:srgbClr val="FF99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4113" name="Freeform 14"/>
              <p:cNvSpPr>
                <a:spLocks/>
              </p:cNvSpPr>
              <p:nvPr/>
            </p:nvSpPr>
            <p:spPr bwMode="auto">
              <a:xfrm>
                <a:off x="2136" y="3168"/>
                <a:ext cx="3144" cy="284"/>
              </a:xfrm>
              <a:custGeom>
                <a:avLst/>
                <a:gdLst>
                  <a:gd name="T0" fmla="*/ 0 w 3144"/>
                  <a:gd name="T1" fmla="*/ 0 h 284"/>
                  <a:gd name="T2" fmla="*/ 224 w 3144"/>
                  <a:gd name="T3" fmla="*/ 20 h 284"/>
                  <a:gd name="T4" fmla="*/ 448 w 3144"/>
                  <a:gd name="T5" fmla="*/ 40 h 284"/>
                  <a:gd name="T6" fmla="*/ 576 w 3144"/>
                  <a:gd name="T7" fmla="*/ 52 h 284"/>
                  <a:gd name="T8" fmla="*/ 688 w 3144"/>
                  <a:gd name="T9" fmla="*/ 72 h 284"/>
                  <a:gd name="T10" fmla="*/ 836 w 3144"/>
                  <a:gd name="T11" fmla="*/ 88 h 284"/>
                  <a:gd name="T12" fmla="*/ 964 w 3144"/>
                  <a:gd name="T13" fmla="*/ 104 h 284"/>
                  <a:gd name="T14" fmla="*/ 1196 w 3144"/>
                  <a:gd name="T15" fmla="*/ 120 h 284"/>
                  <a:gd name="T16" fmla="*/ 1388 w 3144"/>
                  <a:gd name="T17" fmla="*/ 140 h 284"/>
                  <a:gd name="T18" fmla="*/ 1516 w 3144"/>
                  <a:gd name="T19" fmla="*/ 156 h 284"/>
                  <a:gd name="T20" fmla="*/ 1648 w 3144"/>
                  <a:gd name="T21" fmla="*/ 152 h 284"/>
                  <a:gd name="T22" fmla="*/ 1748 w 3144"/>
                  <a:gd name="T23" fmla="*/ 156 h 284"/>
                  <a:gd name="T24" fmla="*/ 1912 w 3144"/>
                  <a:gd name="T25" fmla="*/ 184 h 284"/>
                  <a:gd name="T26" fmla="*/ 2152 w 3144"/>
                  <a:gd name="T27" fmla="*/ 180 h 284"/>
                  <a:gd name="T28" fmla="*/ 2332 w 3144"/>
                  <a:gd name="T29" fmla="*/ 192 h 284"/>
                  <a:gd name="T30" fmla="*/ 2532 w 3144"/>
                  <a:gd name="T31" fmla="*/ 232 h 284"/>
                  <a:gd name="T32" fmla="*/ 2668 w 3144"/>
                  <a:gd name="T33" fmla="*/ 240 h 284"/>
                  <a:gd name="T34" fmla="*/ 2856 w 3144"/>
                  <a:gd name="T35" fmla="*/ 264 h 284"/>
                  <a:gd name="T36" fmla="*/ 2996 w 3144"/>
                  <a:gd name="T37" fmla="*/ 280 h 284"/>
                  <a:gd name="T38" fmla="*/ 3144 w 3144"/>
                  <a:gd name="T39" fmla="*/ 284 h 28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44"/>
                  <a:gd name="T61" fmla="*/ 0 h 284"/>
                  <a:gd name="T62" fmla="*/ 3144 w 3144"/>
                  <a:gd name="T63" fmla="*/ 284 h 28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44" h="284">
                    <a:moveTo>
                      <a:pt x="0" y="0"/>
                    </a:moveTo>
                    <a:cubicBezTo>
                      <a:pt x="74" y="6"/>
                      <a:pt x="149" y="13"/>
                      <a:pt x="224" y="20"/>
                    </a:cubicBezTo>
                    <a:cubicBezTo>
                      <a:pt x="299" y="27"/>
                      <a:pt x="389" y="35"/>
                      <a:pt x="448" y="40"/>
                    </a:cubicBezTo>
                    <a:cubicBezTo>
                      <a:pt x="507" y="45"/>
                      <a:pt x="536" y="47"/>
                      <a:pt x="576" y="52"/>
                    </a:cubicBezTo>
                    <a:cubicBezTo>
                      <a:pt x="616" y="57"/>
                      <a:pt x="645" y="66"/>
                      <a:pt x="688" y="72"/>
                    </a:cubicBezTo>
                    <a:cubicBezTo>
                      <a:pt x="731" y="78"/>
                      <a:pt x="790" y="83"/>
                      <a:pt x="836" y="88"/>
                    </a:cubicBezTo>
                    <a:cubicBezTo>
                      <a:pt x="882" y="93"/>
                      <a:pt x="904" y="99"/>
                      <a:pt x="964" y="104"/>
                    </a:cubicBezTo>
                    <a:cubicBezTo>
                      <a:pt x="1024" y="109"/>
                      <a:pt x="1125" y="114"/>
                      <a:pt x="1196" y="120"/>
                    </a:cubicBezTo>
                    <a:cubicBezTo>
                      <a:pt x="1267" y="126"/>
                      <a:pt x="1335" y="134"/>
                      <a:pt x="1388" y="140"/>
                    </a:cubicBezTo>
                    <a:cubicBezTo>
                      <a:pt x="1441" y="146"/>
                      <a:pt x="1473" y="154"/>
                      <a:pt x="1516" y="156"/>
                    </a:cubicBezTo>
                    <a:cubicBezTo>
                      <a:pt x="1559" y="158"/>
                      <a:pt x="1609" y="152"/>
                      <a:pt x="1648" y="152"/>
                    </a:cubicBezTo>
                    <a:cubicBezTo>
                      <a:pt x="1687" y="152"/>
                      <a:pt x="1704" y="151"/>
                      <a:pt x="1748" y="156"/>
                    </a:cubicBezTo>
                    <a:cubicBezTo>
                      <a:pt x="1792" y="161"/>
                      <a:pt x="1845" y="180"/>
                      <a:pt x="1912" y="184"/>
                    </a:cubicBezTo>
                    <a:cubicBezTo>
                      <a:pt x="1979" y="188"/>
                      <a:pt x="2082" y="179"/>
                      <a:pt x="2152" y="180"/>
                    </a:cubicBezTo>
                    <a:cubicBezTo>
                      <a:pt x="2222" y="181"/>
                      <a:pt x="2269" y="183"/>
                      <a:pt x="2332" y="192"/>
                    </a:cubicBezTo>
                    <a:cubicBezTo>
                      <a:pt x="2395" y="201"/>
                      <a:pt x="2476" y="224"/>
                      <a:pt x="2532" y="232"/>
                    </a:cubicBezTo>
                    <a:cubicBezTo>
                      <a:pt x="2588" y="240"/>
                      <a:pt x="2614" y="235"/>
                      <a:pt x="2668" y="240"/>
                    </a:cubicBezTo>
                    <a:cubicBezTo>
                      <a:pt x="2722" y="245"/>
                      <a:pt x="2801" y="257"/>
                      <a:pt x="2856" y="264"/>
                    </a:cubicBezTo>
                    <a:cubicBezTo>
                      <a:pt x="2911" y="271"/>
                      <a:pt x="2948" y="277"/>
                      <a:pt x="2996" y="280"/>
                    </a:cubicBezTo>
                    <a:cubicBezTo>
                      <a:pt x="3044" y="283"/>
                      <a:pt x="3094" y="283"/>
                      <a:pt x="3144" y="284"/>
                    </a:cubicBezTo>
                  </a:path>
                </a:pathLst>
              </a:cu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4114" name="Freeform 15"/>
              <p:cNvSpPr>
                <a:spLocks/>
              </p:cNvSpPr>
              <p:nvPr/>
            </p:nvSpPr>
            <p:spPr bwMode="auto">
              <a:xfrm>
                <a:off x="786" y="3030"/>
                <a:ext cx="1308" cy="144"/>
              </a:xfrm>
              <a:custGeom>
                <a:avLst/>
                <a:gdLst>
                  <a:gd name="T0" fmla="*/ 0 w 1308"/>
                  <a:gd name="T1" fmla="*/ 0 h 144"/>
                  <a:gd name="T2" fmla="*/ 232 w 1308"/>
                  <a:gd name="T3" fmla="*/ 24 h 144"/>
                  <a:gd name="T4" fmla="*/ 376 w 1308"/>
                  <a:gd name="T5" fmla="*/ 38 h 144"/>
                  <a:gd name="T6" fmla="*/ 552 w 1308"/>
                  <a:gd name="T7" fmla="*/ 60 h 144"/>
                  <a:gd name="T8" fmla="*/ 700 w 1308"/>
                  <a:gd name="T9" fmla="*/ 70 h 144"/>
                  <a:gd name="T10" fmla="*/ 886 w 1308"/>
                  <a:gd name="T11" fmla="*/ 94 h 144"/>
                  <a:gd name="T12" fmla="*/ 972 w 1308"/>
                  <a:gd name="T13" fmla="*/ 96 h 144"/>
                  <a:gd name="T14" fmla="*/ 1050 w 1308"/>
                  <a:gd name="T15" fmla="*/ 98 h 144"/>
                  <a:gd name="T16" fmla="*/ 1140 w 1308"/>
                  <a:gd name="T17" fmla="*/ 108 h 144"/>
                  <a:gd name="T18" fmla="*/ 1224 w 1308"/>
                  <a:gd name="T19" fmla="*/ 134 h 144"/>
                  <a:gd name="T20" fmla="*/ 1308 w 1308"/>
                  <a:gd name="T21" fmla="*/ 144 h 14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08"/>
                  <a:gd name="T34" fmla="*/ 0 h 144"/>
                  <a:gd name="T35" fmla="*/ 1308 w 1308"/>
                  <a:gd name="T36" fmla="*/ 144 h 14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08" h="144">
                    <a:moveTo>
                      <a:pt x="0" y="0"/>
                    </a:moveTo>
                    <a:cubicBezTo>
                      <a:pt x="84" y="9"/>
                      <a:pt x="169" y="18"/>
                      <a:pt x="232" y="24"/>
                    </a:cubicBezTo>
                    <a:cubicBezTo>
                      <a:pt x="295" y="30"/>
                      <a:pt x="323" y="32"/>
                      <a:pt x="376" y="38"/>
                    </a:cubicBezTo>
                    <a:cubicBezTo>
                      <a:pt x="429" y="44"/>
                      <a:pt x="498" y="55"/>
                      <a:pt x="552" y="60"/>
                    </a:cubicBezTo>
                    <a:cubicBezTo>
                      <a:pt x="606" y="65"/>
                      <a:pt x="644" y="64"/>
                      <a:pt x="700" y="70"/>
                    </a:cubicBezTo>
                    <a:cubicBezTo>
                      <a:pt x="756" y="76"/>
                      <a:pt x="841" y="90"/>
                      <a:pt x="886" y="94"/>
                    </a:cubicBezTo>
                    <a:cubicBezTo>
                      <a:pt x="931" y="98"/>
                      <a:pt x="945" y="95"/>
                      <a:pt x="972" y="96"/>
                    </a:cubicBezTo>
                    <a:cubicBezTo>
                      <a:pt x="999" y="97"/>
                      <a:pt x="1022" y="96"/>
                      <a:pt x="1050" y="98"/>
                    </a:cubicBezTo>
                    <a:cubicBezTo>
                      <a:pt x="1078" y="100"/>
                      <a:pt x="1111" y="102"/>
                      <a:pt x="1140" y="108"/>
                    </a:cubicBezTo>
                    <a:cubicBezTo>
                      <a:pt x="1169" y="114"/>
                      <a:pt x="1196" y="128"/>
                      <a:pt x="1224" y="134"/>
                    </a:cubicBezTo>
                    <a:cubicBezTo>
                      <a:pt x="1252" y="140"/>
                      <a:pt x="1280" y="142"/>
                      <a:pt x="1308" y="144"/>
                    </a:cubicBezTo>
                  </a:path>
                </a:pathLst>
              </a:cu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4115" name="Freeform 16"/>
              <p:cNvSpPr>
                <a:spLocks/>
              </p:cNvSpPr>
              <p:nvPr/>
            </p:nvSpPr>
            <p:spPr bwMode="auto">
              <a:xfrm>
                <a:off x="782" y="3054"/>
                <a:ext cx="562" cy="72"/>
              </a:xfrm>
              <a:custGeom>
                <a:avLst/>
                <a:gdLst>
                  <a:gd name="T0" fmla="*/ 562 w 562"/>
                  <a:gd name="T1" fmla="*/ 72 h 72"/>
                  <a:gd name="T2" fmla="*/ 478 w 562"/>
                  <a:gd name="T3" fmla="*/ 54 h 72"/>
                  <a:gd name="T4" fmla="*/ 414 w 562"/>
                  <a:gd name="T5" fmla="*/ 48 h 72"/>
                  <a:gd name="T6" fmla="*/ 322 w 562"/>
                  <a:gd name="T7" fmla="*/ 38 h 72"/>
                  <a:gd name="T8" fmla="*/ 236 w 562"/>
                  <a:gd name="T9" fmla="*/ 22 h 72"/>
                  <a:gd name="T10" fmla="*/ 170 w 562"/>
                  <a:gd name="T11" fmla="*/ 22 h 72"/>
                  <a:gd name="T12" fmla="*/ 0 w 562"/>
                  <a:gd name="T13" fmla="*/ 0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62"/>
                  <a:gd name="T22" fmla="*/ 0 h 72"/>
                  <a:gd name="T23" fmla="*/ 562 w 562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62" h="72">
                    <a:moveTo>
                      <a:pt x="562" y="72"/>
                    </a:moveTo>
                    <a:cubicBezTo>
                      <a:pt x="532" y="65"/>
                      <a:pt x="503" y="58"/>
                      <a:pt x="478" y="54"/>
                    </a:cubicBezTo>
                    <a:cubicBezTo>
                      <a:pt x="453" y="50"/>
                      <a:pt x="440" y="51"/>
                      <a:pt x="414" y="48"/>
                    </a:cubicBezTo>
                    <a:cubicBezTo>
                      <a:pt x="388" y="45"/>
                      <a:pt x="352" y="42"/>
                      <a:pt x="322" y="38"/>
                    </a:cubicBezTo>
                    <a:cubicBezTo>
                      <a:pt x="292" y="34"/>
                      <a:pt x="261" y="25"/>
                      <a:pt x="236" y="22"/>
                    </a:cubicBezTo>
                    <a:cubicBezTo>
                      <a:pt x="211" y="19"/>
                      <a:pt x="209" y="26"/>
                      <a:pt x="170" y="22"/>
                    </a:cubicBezTo>
                    <a:cubicBezTo>
                      <a:pt x="131" y="18"/>
                      <a:pt x="65" y="9"/>
                      <a:pt x="0" y="0"/>
                    </a:cubicBezTo>
                  </a:path>
                </a:pathLst>
              </a:custGeom>
              <a:noFill/>
              <a:ln w="28575">
                <a:solidFill>
                  <a:srgbClr val="FF99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grpSp>
            <p:nvGrpSpPr>
              <p:cNvPr id="4116" name="Group 17"/>
              <p:cNvGrpSpPr>
                <a:grpSpLocks/>
              </p:cNvGrpSpPr>
              <p:nvPr/>
            </p:nvGrpSpPr>
            <p:grpSpPr bwMode="auto">
              <a:xfrm>
                <a:off x="1360" y="1199"/>
                <a:ext cx="772" cy="2213"/>
                <a:chOff x="1333" y="1232"/>
                <a:chExt cx="772" cy="2213"/>
              </a:xfrm>
            </p:grpSpPr>
            <p:grpSp>
              <p:nvGrpSpPr>
                <p:cNvPr id="4123" name="Group 18"/>
                <p:cNvGrpSpPr>
                  <a:grpSpLocks/>
                </p:cNvGrpSpPr>
                <p:nvPr/>
              </p:nvGrpSpPr>
              <p:grpSpPr bwMode="auto">
                <a:xfrm>
                  <a:off x="1333" y="1232"/>
                  <a:ext cx="296" cy="2196"/>
                  <a:chOff x="2195" y="1189"/>
                  <a:chExt cx="296" cy="2196"/>
                </a:xfrm>
              </p:grpSpPr>
              <p:grpSp>
                <p:nvGrpSpPr>
                  <p:cNvPr id="4131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413" y="1265"/>
                    <a:ext cx="78" cy="2108"/>
                    <a:chOff x="2441" y="-768"/>
                    <a:chExt cx="130" cy="4951"/>
                  </a:xfrm>
                </p:grpSpPr>
                <p:sp>
                  <p:nvSpPr>
                    <p:cNvPr id="4144" name="Line 2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-768"/>
                      <a:ext cx="0" cy="4951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5" name="Line 2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120"/>
                      <a:ext cx="130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6" name="Line 2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2282"/>
                      <a:ext cx="130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7" name="Line 2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-744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8" name="Line 2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-528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9" name="Line 2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-312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0" name="Line 2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-96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1" name="Line 2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4012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2" name="Line 2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553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3" name="Line 2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336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4" name="Line 3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769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5" name="Line 3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985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6" name="Line 3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1201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7" name="Line 3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1417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8" name="Line 3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2498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59" name="Line 3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2714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0" name="Line 3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2931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1" name="Line 3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3147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2" name="Line 3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1634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3" name="Line 3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1850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4" name="Line 4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2066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5" name="Line 4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3363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6" name="Line 4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3579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7" name="Line 4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441" y="3795"/>
                      <a:ext cx="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4132" name="Text Box 44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195" y="3212"/>
                    <a:ext cx="249" cy="1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2.8</a:t>
                    </a:r>
                  </a:p>
                </p:txBody>
              </p:sp>
              <p:sp>
                <p:nvSpPr>
                  <p:cNvPr id="4133" name="Text Box 45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195" y="3028"/>
                    <a:ext cx="249" cy="1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2.6</a:t>
                    </a:r>
                  </a:p>
                </p:txBody>
              </p:sp>
              <p:sp>
                <p:nvSpPr>
                  <p:cNvPr id="4134" name="Text Box 46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195" y="1556"/>
                    <a:ext cx="249" cy="1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1.0</a:t>
                    </a:r>
                  </a:p>
                </p:txBody>
              </p:sp>
              <p:sp>
                <p:nvSpPr>
                  <p:cNvPr id="4135" name="Text Box 47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195" y="1372"/>
                    <a:ext cx="249" cy="1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0.8</a:t>
                    </a:r>
                  </a:p>
                </p:txBody>
              </p:sp>
              <p:sp>
                <p:nvSpPr>
                  <p:cNvPr id="4136" name="Text Box 48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195" y="1189"/>
                    <a:ext cx="249" cy="1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0.6</a:t>
                    </a:r>
                  </a:p>
                </p:txBody>
              </p:sp>
              <p:sp>
                <p:nvSpPr>
                  <p:cNvPr id="4137" name="Text Box 49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195" y="1740"/>
                    <a:ext cx="249" cy="1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1.2</a:t>
                    </a:r>
                  </a:p>
                </p:txBody>
              </p:sp>
              <p:sp>
                <p:nvSpPr>
                  <p:cNvPr id="4138" name="Text Box 50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195" y="1924"/>
                    <a:ext cx="249" cy="1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1.4</a:t>
                    </a:r>
                  </a:p>
                </p:txBody>
              </p:sp>
              <p:sp>
                <p:nvSpPr>
                  <p:cNvPr id="4139" name="Text Box 51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195" y="2108"/>
                    <a:ext cx="249" cy="1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1.6</a:t>
                    </a:r>
                  </a:p>
                </p:txBody>
              </p:sp>
              <p:sp>
                <p:nvSpPr>
                  <p:cNvPr id="4140" name="Text Box 52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195" y="2292"/>
                    <a:ext cx="249" cy="1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1.8</a:t>
                    </a:r>
                  </a:p>
                </p:txBody>
              </p:sp>
              <p:sp>
                <p:nvSpPr>
                  <p:cNvPr id="4141" name="Text Box 53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195" y="2476"/>
                    <a:ext cx="249" cy="1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2.0</a:t>
                    </a:r>
                  </a:p>
                </p:txBody>
              </p:sp>
              <p:sp>
                <p:nvSpPr>
                  <p:cNvPr id="4142" name="Text Box 54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195" y="2660"/>
                    <a:ext cx="249" cy="1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2.2</a:t>
                    </a:r>
                  </a:p>
                </p:txBody>
              </p:sp>
              <p:sp>
                <p:nvSpPr>
                  <p:cNvPr id="4143" name="Text Box 55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195" y="2844"/>
                    <a:ext cx="249" cy="1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altLang="en-US" sz="12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2.4</a:t>
                    </a:r>
                  </a:p>
                </p:txBody>
              </p:sp>
            </p:grpSp>
            <p:grpSp>
              <p:nvGrpSpPr>
                <p:cNvPr id="4124" name="Group 56"/>
                <p:cNvGrpSpPr>
                  <a:grpSpLocks noChangeAspect="1"/>
                </p:cNvGrpSpPr>
                <p:nvPr/>
              </p:nvGrpSpPr>
              <p:grpSpPr bwMode="auto">
                <a:xfrm>
                  <a:off x="2015" y="1334"/>
                  <a:ext cx="90" cy="2111"/>
                  <a:chOff x="3213" y="-707"/>
                  <a:chExt cx="244" cy="4958"/>
                </a:xfrm>
              </p:grpSpPr>
              <p:sp>
                <p:nvSpPr>
                  <p:cNvPr id="4125" name="Line 5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31" y="-707"/>
                    <a:ext cx="0" cy="491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26" name="Freeform 58"/>
                  <p:cNvSpPr>
                    <a:spLocks noChangeAspect="1"/>
                  </p:cNvSpPr>
                  <p:nvPr/>
                </p:nvSpPr>
                <p:spPr bwMode="auto">
                  <a:xfrm>
                    <a:off x="3215" y="3186"/>
                    <a:ext cx="242" cy="1065"/>
                  </a:xfrm>
                  <a:custGeom>
                    <a:avLst/>
                    <a:gdLst>
                      <a:gd name="T0" fmla="*/ 137 w 242"/>
                      <a:gd name="T1" fmla="*/ 16 h 1065"/>
                      <a:gd name="T2" fmla="*/ 87 w 242"/>
                      <a:gd name="T3" fmla="*/ 43 h 1065"/>
                      <a:gd name="T4" fmla="*/ 115 w 242"/>
                      <a:gd name="T5" fmla="*/ 72 h 1065"/>
                      <a:gd name="T6" fmla="*/ 193 w 242"/>
                      <a:gd name="T7" fmla="*/ 102 h 1065"/>
                      <a:gd name="T8" fmla="*/ 111 w 242"/>
                      <a:gd name="T9" fmla="*/ 124 h 1065"/>
                      <a:gd name="T10" fmla="*/ 59 w 242"/>
                      <a:gd name="T11" fmla="*/ 150 h 1065"/>
                      <a:gd name="T12" fmla="*/ 103 w 242"/>
                      <a:gd name="T13" fmla="*/ 172 h 1065"/>
                      <a:gd name="T14" fmla="*/ 97 w 242"/>
                      <a:gd name="T15" fmla="*/ 193 h 1065"/>
                      <a:gd name="T16" fmla="*/ 153 w 242"/>
                      <a:gd name="T17" fmla="*/ 214 h 1065"/>
                      <a:gd name="T18" fmla="*/ 91 w 242"/>
                      <a:gd name="T19" fmla="*/ 244 h 1065"/>
                      <a:gd name="T20" fmla="*/ 94 w 242"/>
                      <a:gd name="T21" fmla="*/ 272 h 1065"/>
                      <a:gd name="T22" fmla="*/ 123 w 242"/>
                      <a:gd name="T23" fmla="*/ 310 h 1065"/>
                      <a:gd name="T24" fmla="*/ 126 w 242"/>
                      <a:gd name="T25" fmla="*/ 355 h 1065"/>
                      <a:gd name="T26" fmla="*/ 119 w 242"/>
                      <a:gd name="T27" fmla="*/ 385 h 1065"/>
                      <a:gd name="T28" fmla="*/ 87 w 242"/>
                      <a:gd name="T29" fmla="*/ 419 h 1065"/>
                      <a:gd name="T30" fmla="*/ 142 w 242"/>
                      <a:gd name="T31" fmla="*/ 441 h 1065"/>
                      <a:gd name="T32" fmla="*/ 139 w 242"/>
                      <a:gd name="T33" fmla="*/ 465 h 1065"/>
                      <a:gd name="T34" fmla="*/ 148 w 242"/>
                      <a:gd name="T35" fmla="*/ 489 h 1065"/>
                      <a:gd name="T36" fmla="*/ 140 w 242"/>
                      <a:gd name="T37" fmla="*/ 512 h 1065"/>
                      <a:gd name="T38" fmla="*/ 19 w 242"/>
                      <a:gd name="T39" fmla="*/ 531 h 1065"/>
                      <a:gd name="T40" fmla="*/ 38 w 242"/>
                      <a:gd name="T41" fmla="*/ 547 h 1065"/>
                      <a:gd name="T42" fmla="*/ 182 w 242"/>
                      <a:gd name="T43" fmla="*/ 558 h 1065"/>
                      <a:gd name="T44" fmla="*/ 212 w 242"/>
                      <a:gd name="T45" fmla="*/ 574 h 1065"/>
                      <a:gd name="T46" fmla="*/ 108 w 242"/>
                      <a:gd name="T47" fmla="*/ 590 h 1065"/>
                      <a:gd name="T48" fmla="*/ 103 w 242"/>
                      <a:gd name="T49" fmla="*/ 611 h 1065"/>
                      <a:gd name="T50" fmla="*/ 95 w 242"/>
                      <a:gd name="T51" fmla="*/ 640 h 1065"/>
                      <a:gd name="T52" fmla="*/ 99 w 242"/>
                      <a:gd name="T53" fmla="*/ 665 h 1065"/>
                      <a:gd name="T54" fmla="*/ 151 w 242"/>
                      <a:gd name="T55" fmla="*/ 689 h 1065"/>
                      <a:gd name="T56" fmla="*/ 119 w 242"/>
                      <a:gd name="T57" fmla="*/ 716 h 1065"/>
                      <a:gd name="T58" fmla="*/ 83 w 242"/>
                      <a:gd name="T59" fmla="*/ 739 h 1065"/>
                      <a:gd name="T60" fmla="*/ 126 w 242"/>
                      <a:gd name="T61" fmla="*/ 756 h 1065"/>
                      <a:gd name="T62" fmla="*/ 126 w 242"/>
                      <a:gd name="T63" fmla="*/ 790 h 1065"/>
                      <a:gd name="T64" fmla="*/ 151 w 242"/>
                      <a:gd name="T65" fmla="*/ 817 h 1065"/>
                      <a:gd name="T66" fmla="*/ 94 w 242"/>
                      <a:gd name="T67" fmla="*/ 838 h 1065"/>
                      <a:gd name="T68" fmla="*/ 97 w 242"/>
                      <a:gd name="T69" fmla="*/ 860 h 1065"/>
                      <a:gd name="T70" fmla="*/ 231 w 242"/>
                      <a:gd name="T71" fmla="*/ 878 h 1065"/>
                      <a:gd name="T72" fmla="*/ 116 w 242"/>
                      <a:gd name="T73" fmla="*/ 900 h 1065"/>
                      <a:gd name="T74" fmla="*/ 49 w 242"/>
                      <a:gd name="T75" fmla="*/ 921 h 1065"/>
                      <a:gd name="T76" fmla="*/ 108 w 242"/>
                      <a:gd name="T77" fmla="*/ 947 h 1065"/>
                      <a:gd name="T78" fmla="*/ 103 w 242"/>
                      <a:gd name="T79" fmla="*/ 974 h 1065"/>
                      <a:gd name="T80" fmla="*/ 123 w 242"/>
                      <a:gd name="T81" fmla="*/ 1006 h 1065"/>
                      <a:gd name="T82" fmla="*/ 97 w 242"/>
                      <a:gd name="T83" fmla="*/ 1027 h 1065"/>
                      <a:gd name="T84" fmla="*/ 115 w 242"/>
                      <a:gd name="T85" fmla="*/ 1054 h 1065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242"/>
                      <a:gd name="T130" fmla="*/ 0 h 1065"/>
                      <a:gd name="T131" fmla="*/ 242 w 242"/>
                      <a:gd name="T132" fmla="*/ 1065 h 1065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242" h="1065">
                        <a:moveTo>
                          <a:pt x="118" y="0"/>
                        </a:moveTo>
                        <a:cubicBezTo>
                          <a:pt x="127" y="5"/>
                          <a:pt x="137" y="11"/>
                          <a:pt x="137" y="16"/>
                        </a:cubicBezTo>
                        <a:cubicBezTo>
                          <a:pt x="137" y="21"/>
                          <a:pt x="129" y="24"/>
                          <a:pt x="121" y="28"/>
                        </a:cubicBezTo>
                        <a:cubicBezTo>
                          <a:pt x="113" y="32"/>
                          <a:pt x="92" y="38"/>
                          <a:pt x="87" y="43"/>
                        </a:cubicBezTo>
                        <a:cubicBezTo>
                          <a:pt x="82" y="48"/>
                          <a:pt x="84" y="55"/>
                          <a:pt x="89" y="60"/>
                        </a:cubicBezTo>
                        <a:cubicBezTo>
                          <a:pt x="94" y="65"/>
                          <a:pt x="103" y="67"/>
                          <a:pt x="115" y="72"/>
                        </a:cubicBezTo>
                        <a:cubicBezTo>
                          <a:pt x="127" y="77"/>
                          <a:pt x="148" y="83"/>
                          <a:pt x="161" y="88"/>
                        </a:cubicBezTo>
                        <a:cubicBezTo>
                          <a:pt x="174" y="93"/>
                          <a:pt x="191" y="98"/>
                          <a:pt x="193" y="102"/>
                        </a:cubicBezTo>
                        <a:cubicBezTo>
                          <a:pt x="195" y="106"/>
                          <a:pt x="185" y="109"/>
                          <a:pt x="171" y="113"/>
                        </a:cubicBezTo>
                        <a:cubicBezTo>
                          <a:pt x="157" y="117"/>
                          <a:pt x="127" y="120"/>
                          <a:pt x="111" y="124"/>
                        </a:cubicBezTo>
                        <a:cubicBezTo>
                          <a:pt x="95" y="128"/>
                          <a:pt x="84" y="132"/>
                          <a:pt x="75" y="136"/>
                        </a:cubicBezTo>
                        <a:cubicBezTo>
                          <a:pt x="66" y="140"/>
                          <a:pt x="57" y="145"/>
                          <a:pt x="59" y="150"/>
                        </a:cubicBezTo>
                        <a:cubicBezTo>
                          <a:pt x="61" y="155"/>
                          <a:pt x="82" y="164"/>
                          <a:pt x="89" y="168"/>
                        </a:cubicBezTo>
                        <a:cubicBezTo>
                          <a:pt x="96" y="172"/>
                          <a:pt x="102" y="170"/>
                          <a:pt x="103" y="172"/>
                        </a:cubicBezTo>
                        <a:cubicBezTo>
                          <a:pt x="104" y="174"/>
                          <a:pt x="96" y="178"/>
                          <a:pt x="95" y="182"/>
                        </a:cubicBezTo>
                        <a:cubicBezTo>
                          <a:pt x="94" y="186"/>
                          <a:pt x="94" y="190"/>
                          <a:pt x="97" y="193"/>
                        </a:cubicBezTo>
                        <a:cubicBezTo>
                          <a:pt x="100" y="196"/>
                          <a:pt x="106" y="197"/>
                          <a:pt x="115" y="200"/>
                        </a:cubicBezTo>
                        <a:cubicBezTo>
                          <a:pt x="124" y="203"/>
                          <a:pt x="152" y="208"/>
                          <a:pt x="153" y="214"/>
                        </a:cubicBezTo>
                        <a:cubicBezTo>
                          <a:pt x="154" y="220"/>
                          <a:pt x="134" y="230"/>
                          <a:pt x="124" y="235"/>
                        </a:cubicBezTo>
                        <a:cubicBezTo>
                          <a:pt x="114" y="240"/>
                          <a:pt x="98" y="241"/>
                          <a:pt x="91" y="244"/>
                        </a:cubicBezTo>
                        <a:cubicBezTo>
                          <a:pt x="84" y="247"/>
                          <a:pt x="79" y="251"/>
                          <a:pt x="79" y="256"/>
                        </a:cubicBezTo>
                        <a:cubicBezTo>
                          <a:pt x="79" y="261"/>
                          <a:pt x="88" y="267"/>
                          <a:pt x="94" y="272"/>
                        </a:cubicBezTo>
                        <a:cubicBezTo>
                          <a:pt x="100" y="277"/>
                          <a:pt x="110" y="278"/>
                          <a:pt x="115" y="284"/>
                        </a:cubicBezTo>
                        <a:cubicBezTo>
                          <a:pt x="120" y="290"/>
                          <a:pt x="124" y="301"/>
                          <a:pt x="123" y="310"/>
                        </a:cubicBezTo>
                        <a:cubicBezTo>
                          <a:pt x="122" y="319"/>
                          <a:pt x="110" y="330"/>
                          <a:pt x="110" y="337"/>
                        </a:cubicBezTo>
                        <a:cubicBezTo>
                          <a:pt x="110" y="344"/>
                          <a:pt x="123" y="351"/>
                          <a:pt x="126" y="355"/>
                        </a:cubicBezTo>
                        <a:cubicBezTo>
                          <a:pt x="129" y="359"/>
                          <a:pt x="132" y="359"/>
                          <a:pt x="131" y="364"/>
                        </a:cubicBezTo>
                        <a:cubicBezTo>
                          <a:pt x="130" y="369"/>
                          <a:pt x="125" y="378"/>
                          <a:pt x="119" y="385"/>
                        </a:cubicBezTo>
                        <a:cubicBezTo>
                          <a:pt x="113" y="392"/>
                          <a:pt x="100" y="398"/>
                          <a:pt x="95" y="404"/>
                        </a:cubicBezTo>
                        <a:cubicBezTo>
                          <a:pt x="90" y="410"/>
                          <a:pt x="85" y="414"/>
                          <a:pt x="87" y="419"/>
                        </a:cubicBezTo>
                        <a:cubicBezTo>
                          <a:pt x="89" y="424"/>
                          <a:pt x="98" y="429"/>
                          <a:pt x="107" y="433"/>
                        </a:cubicBezTo>
                        <a:cubicBezTo>
                          <a:pt x="116" y="437"/>
                          <a:pt x="134" y="437"/>
                          <a:pt x="142" y="441"/>
                        </a:cubicBezTo>
                        <a:cubicBezTo>
                          <a:pt x="150" y="445"/>
                          <a:pt x="153" y="452"/>
                          <a:pt x="153" y="456"/>
                        </a:cubicBezTo>
                        <a:cubicBezTo>
                          <a:pt x="153" y="460"/>
                          <a:pt x="142" y="461"/>
                          <a:pt x="139" y="465"/>
                        </a:cubicBezTo>
                        <a:cubicBezTo>
                          <a:pt x="136" y="469"/>
                          <a:pt x="136" y="476"/>
                          <a:pt x="137" y="480"/>
                        </a:cubicBezTo>
                        <a:cubicBezTo>
                          <a:pt x="138" y="484"/>
                          <a:pt x="146" y="486"/>
                          <a:pt x="148" y="489"/>
                        </a:cubicBezTo>
                        <a:cubicBezTo>
                          <a:pt x="150" y="492"/>
                          <a:pt x="151" y="496"/>
                          <a:pt x="150" y="500"/>
                        </a:cubicBezTo>
                        <a:cubicBezTo>
                          <a:pt x="149" y="504"/>
                          <a:pt x="146" y="509"/>
                          <a:pt x="140" y="512"/>
                        </a:cubicBezTo>
                        <a:cubicBezTo>
                          <a:pt x="134" y="515"/>
                          <a:pt x="133" y="513"/>
                          <a:pt x="113" y="516"/>
                        </a:cubicBezTo>
                        <a:cubicBezTo>
                          <a:pt x="93" y="519"/>
                          <a:pt x="37" y="527"/>
                          <a:pt x="19" y="531"/>
                        </a:cubicBezTo>
                        <a:cubicBezTo>
                          <a:pt x="1" y="535"/>
                          <a:pt x="0" y="537"/>
                          <a:pt x="3" y="540"/>
                        </a:cubicBezTo>
                        <a:cubicBezTo>
                          <a:pt x="6" y="543"/>
                          <a:pt x="19" y="545"/>
                          <a:pt x="38" y="547"/>
                        </a:cubicBezTo>
                        <a:cubicBezTo>
                          <a:pt x="57" y="549"/>
                          <a:pt x="94" y="551"/>
                          <a:pt x="118" y="553"/>
                        </a:cubicBezTo>
                        <a:cubicBezTo>
                          <a:pt x="142" y="555"/>
                          <a:pt x="165" y="555"/>
                          <a:pt x="182" y="558"/>
                        </a:cubicBezTo>
                        <a:cubicBezTo>
                          <a:pt x="199" y="561"/>
                          <a:pt x="218" y="566"/>
                          <a:pt x="223" y="569"/>
                        </a:cubicBezTo>
                        <a:cubicBezTo>
                          <a:pt x="228" y="572"/>
                          <a:pt x="222" y="572"/>
                          <a:pt x="212" y="574"/>
                        </a:cubicBezTo>
                        <a:cubicBezTo>
                          <a:pt x="202" y="576"/>
                          <a:pt x="178" y="579"/>
                          <a:pt x="161" y="582"/>
                        </a:cubicBezTo>
                        <a:cubicBezTo>
                          <a:pt x="144" y="585"/>
                          <a:pt x="120" y="587"/>
                          <a:pt x="108" y="590"/>
                        </a:cubicBezTo>
                        <a:cubicBezTo>
                          <a:pt x="96" y="593"/>
                          <a:pt x="92" y="595"/>
                          <a:pt x="91" y="598"/>
                        </a:cubicBezTo>
                        <a:cubicBezTo>
                          <a:pt x="90" y="601"/>
                          <a:pt x="103" y="606"/>
                          <a:pt x="103" y="611"/>
                        </a:cubicBezTo>
                        <a:cubicBezTo>
                          <a:pt x="103" y="616"/>
                          <a:pt x="92" y="622"/>
                          <a:pt x="91" y="627"/>
                        </a:cubicBezTo>
                        <a:cubicBezTo>
                          <a:pt x="90" y="632"/>
                          <a:pt x="95" y="635"/>
                          <a:pt x="95" y="640"/>
                        </a:cubicBezTo>
                        <a:cubicBezTo>
                          <a:pt x="95" y="645"/>
                          <a:pt x="90" y="655"/>
                          <a:pt x="91" y="659"/>
                        </a:cubicBezTo>
                        <a:cubicBezTo>
                          <a:pt x="92" y="663"/>
                          <a:pt x="94" y="663"/>
                          <a:pt x="99" y="665"/>
                        </a:cubicBezTo>
                        <a:cubicBezTo>
                          <a:pt x="104" y="667"/>
                          <a:pt x="115" y="669"/>
                          <a:pt x="124" y="673"/>
                        </a:cubicBezTo>
                        <a:cubicBezTo>
                          <a:pt x="133" y="677"/>
                          <a:pt x="147" y="685"/>
                          <a:pt x="151" y="689"/>
                        </a:cubicBezTo>
                        <a:cubicBezTo>
                          <a:pt x="155" y="693"/>
                          <a:pt x="153" y="695"/>
                          <a:pt x="148" y="699"/>
                        </a:cubicBezTo>
                        <a:cubicBezTo>
                          <a:pt x="143" y="703"/>
                          <a:pt x="128" y="712"/>
                          <a:pt x="119" y="716"/>
                        </a:cubicBezTo>
                        <a:cubicBezTo>
                          <a:pt x="110" y="720"/>
                          <a:pt x="100" y="720"/>
                          <a:pt x="94" y="724"/>
                        </a:cubicBezTo>
                        <a:cubicBezTo>
                          <a:pt x="88" y="728"/>
                          <a:pt x="82" y="735"/>
                          <a:pt x="83" y="739"/>
                        </a:cubicBezTo>
                        <a:cubicBezTo>
                          <a:pt x="84" y="743"/>
                          <a:pt x="95" y="745"/>
                          <a:pt x="102" y="748"/>
                        </a:cubicBezTo>
                        <a:cubicBezTo>
                          <a:pt x="109" y="751"/>
                          <a:pt x="121" y="754"/>
                          <a:pt x="126" y="756"/>
                        </a:cubicBezTo>
                        <a:cubicBezTo>
                          <a:pt x="131" y="758"/>
                          <a:pt x="134" y="757"/>
                          <a:pt x="134" y="763"/>
                        </a:cubicBezTo>
                        <a:cubicBezTo>
                          <a:pt x="134" y="769"/>
                          <a:pt x="125" y="783"/>
                          <a:pt x="126" y="790"/>
                        </a:cubicBezTo>
                        <a:cubicBezTo>
                          <a:pt x="127" y="797"/>
                          <a:pt x="136" y="799"/>
                          <a:pt x="140" y="803"/>
                        </a:cubicBezTo>
                        <a:cubicBezTo>
                          <a:pt x="144" y="807"/>
                          <a:pt x="151" y="813"/>
                          <a:pt x="151" y="817"/>
                        </a:cubicBezTo>
                        <a:cubicBezTo>
                          <a:pt x="151" y="821"/>
                          <a:pt x="147" y="824"/>
                          <a:pt x="137" y="828"/>
                        </a:cubicBezTo>
                        <a:cubicBezTo>
                          <a:pt x="127" y="832"/>
                          <a:pt x="106" y="834"/>
                          <a:pt x="94" y="838"/>
                        </a:cubicBezTo>
                        <a:cubicBezTo>
                          <a:pt x="82" y="842"/>
                          <a:pt x="65" y="847"/>
                          <a:pt x="65" y="851"/>
                        </a:cubicBezTo>
                        <a:cubicBezTo>
                          <a:pt x="65" y="855"/>
                          <a:pt x="85" y="857"/>
                          <a:pt x="97" y="860"/>
                        </a:cubicBezTo>
                        <a:cubicBezTo>
                          <a:pt x="109" y="863"/>
                          <a:pt x="115" y="865"/>
                          <a:pt x="137" y="868"/>
                        </a:cubicBezTo>
                        <a:cubicBezTo>
                          <a:pt x="159" y="871"/>
                          <a:pt x="220" y="875"/>
                          <a:pt x="231" y="878"/>
                        </a:cubicBezTo>
                        <a:cubicBezTo>
                          <a:pt x="242" y="881"/>
                          <a:pt x="222" y="885"/>
                          <a:pt x="203" y="889"/>
                        </a:cubicBezTo>
                        <a:cubicBezTo>
                          <a:pt x="184" y="893"/>
                          <a:pt x="139" y="897"/>
                          <a:pt x="116" y="900"/>
                        </a:cubicBezTo>
                        <a:cubicBezTo>
                          <a:pt x="93" y="903"/>
                          <a:pt x="76" y="904"/>
                          <a:pt x="65" y="907"/>
                        </a:cubicBezTo>
                        <a:cubicBezTo>
                          <a:pt x="54" y="910"/>
                          <a:pt x="46" y="916"/>
                          <a:pt x="49" y="921"/>
                        </a:cubicBezTo>
                        <a:cubicBezTo>
                          <a:pt x="52" y="926"/>
                          <a:pt x="73" y="932"/>
                          <a:pt x="83" y="936"/>
                        </a:cubicBezTo>
                        <a:cubicBezTo>
                          <a:pt x="93" y="940"/>
                          <a:pt x="106" y="942"/>
                          <a:pt x="108" y="947"/>
                        </a:cubicBezTo>
                        <a:cubicBezTo>
                          <a:pt x="110" y="952"/>
                          <a:pt x="98" y="962"/>
                          <a:pt x="97" y="966"/>
                        </a:cubicBezTo>
                        <a:cubicBezTo>
                          <a:pt x="96" y="970"/>
                          <a:pt x="97" y="970"/>
                          <a:pt x="103" y="974"/>
                        </a:cubicBezTo>
                        <a:cubicBezTo>
                          <a:pt x="109" y="978"/>
                          <a:pt x="131" y="983"/>
                          <a:pt x="134" y="988"/>
                        </a:cubicBezTo>
                        <a:cubicBezTo>
                          <a:pt x="137" y="993"/>
                          <a:pt x="129" y="1001"/>
                          <a:pt x="123" y="1006"/>
                        </a:cubicBezTo>
                        <a:cubicBezTo>
                          <a:pt x="117" y="1011"/>
                          <a:pt x="104" y="1014"/>
                          <a:pt x="100" y="1017"/>
                        </a:cubicBezTo>
                        <a:cubicBezTo>
                          <a:pt x="96" y="1020"/>
                          <a:pt x="95" y="1023"/>
                          <a:pt x="97" y="1027"/>
                        </a:cubicBezTo>
                        <a:cubicBezTo>
                          <a:pt x="99" y="1031"/>
                          <a:pt x="108" y="1039"/>
                          <a:pt x="111" y="1043"/>
                        </a:cubicBezTo>
                        <a:cubicBezTo>
                          <a:pt x="114" y="1047"/>
                          <a:pt x="114" y="1050"/>
                          <a:pt x="115" y="1054"/>
                        </a:cubicBezTo>
                        <a:cubicBezTo>
                          <a:pt x="116" y="1058"/>
                          <a:pt x="117" y="1061"/>
                          <a:pt x="119" y="1065"/>
                        </a:cubicBezTo>
                      </a:path>
                    </a:pathLst>
                  </a:cu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endParaRPr lang="en-US" altLang="en-US"/>
                  </a:p>
                </p:txBody>
              </p:sp>
              <p:sp>
                <p:nvSpPr>
                  <p:cNvPr id="4127" name="Freeform 59"/>
                  <p:cNvSpPr>
                    <a:spLocks noChangeAspect="1"/>
                  </p:cNvSpPr>
                  <p:nvPr/>
                </p:nvSpPr>
                <p:spPr bwMode="auto">
                  <a:xfrm>
                    <a:off x="3293" y="2043"/>
                    <a:ext cx="93" cy="1143"/>
                  </a:xfrm>
                  <a:custGeom>
                    <a:avLst/>
                    <a:gdLst>
                      <a:gd name="T0" fmla="*/ 53 w 93"/>
                      <a:gd name="T1" fmla="*/ 10 h 1143"/>
                      <a:gd name="T2" fmla="*/ 21 w 93"/>
                      <a:gd name="T3" fmla="*/ 31 h 1143"/>
                      <a:gd name="T4" fmla="*/ 25 w 93"/>
                      <a:gd name="T5" fmla="*/ 67 h 1143"/>
                      <a:gd name="T6" fmla="*/ 53 w 93"/>
                      <a:gd name="T7" fmla="*/ 87 h 1143"/>
                      <a:gd name="T8" fmla="*/ 37 w 93"/>
                      <a:gd name="T9" fmla="*/ 103 h 1143"/>
                      <a:gd name="T10" fmla="*/ 17 w 93"/>
                      <a:gd name="T11" fmla="*/ 135 h 1143"/>
                      <a:gd name="T12" fmla="*/ 48 w 93"/>
                      <a:gd name="T13" fmla="*/ 162 h 1143"/>
                      <a:gd name="T14" fmla="*/ 27 w 93"/>
                      <a:gd name="T15" fmla="*/ 199 h 1143"/>
                      <a:gd name="T16" fmla="*/ 35 w 93"/>
                      <a:gd name="T17" fmla="*/ 245 h 1143"/>
                      <a:gd name="T18" fmla="*/ 51 w 93"/>
                      <a:gd name="T19" fmla="*/ 283 h 1143"/>
                      <a:gd name="T20" fmla="*/ 22 w 93"/>
                      <a:gd name="T21" fmla="*/ 322 h 1143"/>
                      <a:gd name="T22" fmla="*/ 51 w 93"/>
                      <a:gd name="T23" fmla="*/ 339 h 1143"/>
                      <a:gd name="T24" fmla="*/ 46 w 93"/>
                      <a:gd name="T25" fmla="*/ 357 h 1143"/>
                      <a:gd name="T26" fmla="*/ 0 w 93"/>
                      <a:gd name="T27" fmla="*/ 386 h 1143"/>
                      <a:gd name="T28" fmla="*/ 46 w 93"/>
                      <a:gd name="T29" fmla="*/ 403 h 1143"/>
                      <a:gd name="T30" fmla="*/ 57 w 93"/>
                      <a:gd name="T31" fmla="*/ 429 h 1143"/>
                      <a:gd name="T32" fmla="*/ 29 w 93"/>
                      <a:gd name="T33" fmla="*/ 442 h 1143"/>
                      <a:gd name="T34" fmla="*/ 19 w 93"/>
                      <a:gd name="T35" fmla="*/ 475 h 1143"/>
                      <a:gd name="T36" fmla="*/ 32 w 93"/>
                      <a:gd name="T37" fmla="*/ 501 h 1143"/>
                      <a:gd name="T38" fmla="*/ 29 w 93"/>
                      <a:gd name="T39" fmla="*/ 522 h 1143"/>
                      <a:gd name="T40" fmla="*/ 93 w 93"/>
                      <a:gd name="T41" fmla="*/ 541 h 1143"/>
                      <a:gd name="T42" fmla="*/ 33 w 93"/>
                      <a:gd name="T43" fmla="*/ 560 h 1143"/>
                      <a:gd name="T44" fmla="*/ 6 w 93"/>
                      <a:gd name="T45" fmla="*/ 579 h 1143"/>
                      <a:gd name="T46" fmla="*/ 33 w 93"/>
                      <a:gd name="T47" fmla="*/ 599 h 1143"/>
                      <a:gd name="T48" fmla="*/ 29 w 93"/>
                      <a:gd name="T49" fmla="*/ 626 h 1143"/>
                      <a:gd name="T50" fmla="*/ 24 w 93"/>
                      <a:gd name="T51" fmla="*/ 650 h 1143"/>
                      <a:gd name="T52" fmla="*/ 27 w 93"/>
                      <a:gd name="T53" fmla="*/ 688 h 1143"/>
                      <a:gd name="T54" fmla="*/ 53 w 93"/>
                      <a:gd name="T55" fmla="*/ 707 h 1143"/>
                      <a:gd name="T56" fmla="*/ 24 w 93"/>
                      <a:gd name="T57" fmla="*/ 731 h 1143"/>
                      <a:gd name="T58" fmla="*/ 38 w 93"/>
                      <a:gd name="T59" fmla="*/ 754 h 1143"/>
                      <a:gd name="T60" fmla="*/ 32 w 93"/>
                      <a:gd name="T61" fmla="*/ 778 h 1143"/>
                      <a:gd name="T62" fmla="*/ 41 w 93"/>
                      <a:gd name="T63" fmla="*/ 808 h 1143"/>
                      <a:gd name="T64" fmla="*/ 24 w 93"/>
                      <a:gd name="T65" fmla="*/ 853 h 1143"/>
                      <a:gd name="T66" fmla="*/ 48 w 93"/>
                      <a:gd name="T67" fmla="*/ 893 h 1143"/>
                      <a:gd name="T68" fmla="*/ 48 w 93"/>
                      <a:gd name="T69" fmla="*/ 925 h 1143"/>
                      <a:gd name="T70" fmla="*/ 37 w 93"/>
                      <a:gd name="T71" fmla="*/ 963 h 1143"/>
                      <a:gd name="T72" fmla="*/ 19 w 93"/>
                      <a:gd name="T73" fmla="*/ 997 h 1143"/>
                      <a:gd name="T74" fmla="*/ 40 w 93"/>
                      <a:gd name="T75" fmla="*/ 1018 h 1143"/>
                      <a:gd name="T76" fmla="*/ 35 w 93"/>
                      <a:gd name="T77" fmla="*/ 1055 h 1143"/>
                      <a:gd name="T78" fmla="*/ 51 w 93"/>
                      <a:gd name="T79" fmla="*/ 1087 h 1143"/>
                      <a:gd name="T80" fmla="*/ 25 w 93"/>
                      <a:gd name="T81" fmla="*/ 1111 h 1143"/>
                      <a:gd name="T82" fmla="*/ 21 w 93"/>
                      <a:gd name="T83" fmla="*/ 1135 h 1143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93"/>
                      <a:gd name="T127" fmla="*/ 0 h 1143"/>
                      <a:gd name="T128" fmla="*/ 93 w 93"/>
                      <a:gd name="T129" fmla="*/ 1143 h 1143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93" h="1143">
                        <a:moveTo>
                          <a:pt x="37" y="0"/>
                        </a:moveTo>
                        <a:cubicBezTo>
                          <a:pt x="44" y="3"/>
                          <a:pt x="52" y="6"/>
                          <a:pt x="53" y="10"/>
                        </a:cubicBezTo>
                        <a:cubicBezTo>
                          <a:pt x="54" y="14"/>
                          <a:pt x="48" y="20"/>
                          <a:pt x="43" y="23"/>
                        </a:cubicBezTo>
                        <a:cubicBezTo>
                          <a:pt x="38" y="26"/>
                          <a:pt x="24" y="26"/>
                          <a:pt x="21" y="31"/>
                        </a:cubicBezTo>
                        <a:cubicBezTo>
                          <a:pt x="18" y="36"/>
                          <a:pt x="23" y="47"/>
                          <a:pt x="24" y="53"/>
                        </a:cubicBezTo>
                        <a:cubicBezTo>
                          <a:pt x="25" y="59"/>
                          <a:pt x="23" y="63"/>
                          <a:pt x="25" y="67"/>
                        </a:cubicBezTo>
                        <a:cubicBezTo>
                          <a:pt x="27" y="71"/>
                          <a:pt x="32" y="74"/>
                          <a:pt x="37" y="77"/>
                        </a:cubicBezTo>
                        <a:cubicBezTo>
                          <a:pt x="42" y="80"/>
                          <a:pt x="50" y="83"/>
                          <a:pt x="53" y="87"/>
                        </a:cubicBezTo>
                        <a:cubicBezTo>
                          <a:pt x="56" y="91"/>
                          <a:pt x="59" y="95"/>
                          <a:pt x="56" y="98"/>
                        </a:cubicBezTo>
                        <a:cubicBezTo>
                          <a:pt x="53" y="101"/>
                          <a:pt x="46" y="99"/>
                          <a:pt x="37" y="103"/>
                        </a:cubicBezTo>
                        <a:cubicBezTo>
                          <a:pt x="28" y="107"/>
                          <a:pt x="6" y="117"/>
                          <a:pt x="3" y="122"/>
                        </a:cubicBezTo>
                        <a:cubicBezTo>
                          <a:pt x="0" y="127"/>
                          <a:pt x="12" y="131"/>
                          <a:pt x="17" y="135"/>
                        </a:cubicBezTo>
                        <a:cubicBezTo>
                          <a:pt x="22" y="139"/>
                          <a:pt x="30" y="143"/>
                          <a:pt x="35" y="147"/>
                        </a:cubicBezTo>
                        <a:cubicBezTo>
                          <a:pt x="40" y="151"/>
                          <a:pt x="46" y="158"/>
                          <a:pt x="48" y="162"/>
                        </a:cubicBezTo>
                        <a:cubicBezTo>
                          <a:pt x="50" y="166"/>
                          <a:pt x="51" y="167"/>
                          <a:pt x="48" y="173"/>
                        </a:cubicBezTo>
                        <a:cubicBezTo>
                          <a:pt x="45" y="179"/>
                          <a:pt x="31" y="191"/>
                          <a:pt x="27" y="199"/>
                        </a:cubicBezTo>
                        <a:cubicBezTo>
                          <a:pt x="23" y="207"/>
                          <a:pt x="24" y="215"/>
                          <a:pt x="25" y="223"/>
                        </a:cubicBezTo>
                        <a:cubicBezTo>
                          <a:pt x="26" y="231"/>
                          <a:pt x="34" y="238"/>
                          <a:pt x="35" y="245"/>
                        </a:cubicBezTo>
                        <a:cubicBezTo>
                          <a:pt x="36" y="252"/>
                          <a:pt x="30" y="258"/>
                          <a:pt x="33" y="264"/>
                        </a:cubicBezTo>
                        <a:cubicBezTo>
                          <a:pt x="36" y="270"/>
                          <a:pt x="50" y="276"/>
                          <a:pt x="51" y="283"/>
                        </a:cubicBezTo>
                        <a:cubicBezTo>
                          <a:pt x="52" y="290"/>
                          <a:pt x="45" y="301"/>
                          <a:pt x="40" y="307"/>
                        </a:cubicBezTo>
                        <a:cubicBezTo>
                          <a:pt x="35" y="313"/>
                          <a:pt x="24" y="318"/>
                          <a:pt x="22" y="322"/>
                        </a:cubicBezTo>
                        <a:cubicBezTo>
                          <a:pt x="20" y="326"/>
                          <a:pt x="25" y="328"/>
                          <a:pt x="30" y="331"/>
                        </a:cubicBezTo>
                        <a:cubicBezTo>
                          <a:pt x="35" y="334"/>
                          <a:pt x="46" y="336"/>
                          <a:pt x="51" y="339"/>
                        </a:cubicBezTo>
                        <a:cubicBezTo>
                          <a:pt x="56" y="342"/>
                          <a:pt x="63" y="346"/>
                          <a:pt x="62" y="349"/>
                        </a:cubicBezTo>
                        <a:cubicBezTo>
                          <a:pt x="61" y="352"/>
                          <a:pt x="53" y="353"/>
                          <a:pt x="46" y="357"/>
                        </a:cubicBezTo>
                        <a:cubicBezTo>
                          <a:pt x="39" y="361"/>
                          <a:pt x="25" y="366"/>
                          <a:pt x="17" y="371"/>
                        </a:cubicBezTo>
                        <a:cubicBezTo>
                          <a:pt x="9" y="376"/>
                          <a:pt x="0" y="382"/>
                          <a:pt x="0" y="386"/>
                        </a:cubicBezTo>
                        <a:cubicBezTo>
                          <a:pt x="0" y="390"/>
                          <a:pt x="9" y="392"/>
                          <a:pt x="17" y="395"/>
                        </a:cubicBezTo>
                        <a:cubicBezTo>
                          <a:pt x="25" y="398"/>
                          <a:pt x="36" y="399"/>
                          <a:pt x="46" y="403"/>
                        </a:cubicBezTo>
                        <a:cubicBezTo>
                          <a:pt x="56" y="407"/>
                          <a:pt x="73" y="412"/>
                          <a:pt x="75" y="416"/>
                        </a:cubicBezTo>
                        <a:cubicBezTo>
                          <a:pt x="77" y="420"/>
                          <a:pt x="63" y="426"/>
                          <a:pt x="57" y="429"/>
                        </a:cubicBezTo>
                        <a:cubicBezTo>
                          <a:pt x="51" y="432"/>
                          <a:pt x="42" y="432"/>
                          <a:pt x="38" y="434"/>
                        </a:cubicBezTo>
                        <a:cubicBezTo>
                          <a:pt x="34" y="436"/>
                          <a:pt x="30" y="439"/>
                          <a:pt x="29" y="442"/>
                        </a:cubicBezTo>
                        <a:cubicBezTo>
                          <a:pt x="28" y="445"/>
                          <a:pt x="35" y="450"/>
                          <a:pt x="33" y="455"/>
                        </a:cubicBezTo>
                        <a:cubicBezTo>
                          <a:pt x="31" y="460"/>
                          <a:pt x="19" y="469"/>
                          <a:pt x="19" y="475"/>
                        </a:cubicBezTo>
                        <a:cubicBezTo>
                          <a:pt x="19" y="481"/>
                          <a:pt x="33" y="487"/>
                          <a:pt x="35" y="491"/>
                        </a:cubicBezTo>
                        <a:cubicBezTo>
                          <a:pt x="37" y="495"/>
                          <a:pt x="34" y="497"/>
                          <a:pt x="32" y="501"/>
                        </a:cubicBezTo>
                        <a:cubicBezTo>
                          <a:pt x="30" y="505"/>
                          <a:pt x="21" y="511"/>
                          <a:pt x="21" y="514"/>
                        </a:cubicBezTo>
                        <a:cubicBezTo>
                          <a:pt x="21" y="517"/>
                          <a:pt x="21" y="519"/>
                          <a:pt x="29" y="522"/>
                        </a:cubicBezTo>
                        <a:cubicBezTo>
                          <a:pt x="37" y="525"/>
                          <a:pt x="56" y="527"/>
                          <a:pt x="67" y="530"/>
                        </a:cubicBezTo>
                        <a:cubicBezTo>
                          <a:pt x="78" y="533"/>
                          <a:pt x="93" y="538"/>
                          <a:pt x="93" y="541"/>
                        </a:cubicBezTo>
                        <a:cubicBezTo>
                          <a:pt x="93" y="544"/>
                          <a:pt x="77" y="544"/>
                          <a:pt x="67" y="547"/>
                        </a:cubicBezTo>
                        <a:cubicBezTo>
                          <a:pt x="57" y="550"/>
                          <a:pt x="43" y="557"/>
                          <a:pt x="33" y="560"/>
                        </a:cubicBezTo>
                        <a:cubicBezTo>
                          <a:pt x="23" y="563"/>
                          <a:pt x="12" y="564"/>
                          <a:pt x="8" y="567"/>
                        </a:cubicBezTo>
                        <a:cubicBezTo>
                          <a:pt x="4" y="570"/>
                          <a:pt x="4" y="576"/>
                          <a:pt x="6" y="579"/>
                        </a:cubicBezTo>
                        <a:cubicBezTo>
                          <a:pt x="8" y="582"/>
                          <a:pt x="17" y="583"/>
                          <a:pt x="22" y="586"/>
                        </a:cubicBezTo>
                        <a:cubicBezTo>
                          <a:pt x="27" y="589"/>
                          <a:pt x="32" y="595"/>
                          <a:pt x="33" y="599"/>
                        </a:cubicBezTo>
                        <a:cubicBezTo>
                          <a:pt x="34" y="603"/>
                          <a:pt x="31" y="609"/>
                          <a:pt x="30" y="613"/>
                        </a:cubicBezTo>
                        <a:cubicBezTo>
                          <a:pt x="29" y="617"/>
                          <a:pt x="28" y="622"/>
                          <a:pt x="29" y="626"/>
                        </a:cubicBezTo>
                        <a:cubicBezTo>
                          <a:pt x="30" y="630"/>
                          <a:pt x="38" y="635"/>
                          <a:pt x="37" y="639"/>
                        </a:cubicBezTo>
                        <a:cubicBezTo>
                          <a:pt x="36" y="643"/>
                          <a:pt x="28" y="645"/>
                          <a:pt x="24" y="650"/>
                        </a:cubicBezTo>
                        <a:cubicBezTo>
                          <a:pt x="20" y="655"/>
                          <a:pt x="13" y="663"/>
                          <a:pt x="13" y="669"/>
                        </a:cubicBezTo>
                        <a:cubicBezTo>
                          <a:pt x="13" y="675"/>
                          <a:pt x="21" y="683"/>
                          <a:pt x="27" y="688"/>
                        </a:cubicBezTo>
                        <a:cubicBezTo>
                          <a:pt x="33" y="693"/>
                          <a:pt x="45" y="695"/>
                          <a:pt x="49" y="698"/>
                        </a:cubicBezTo>
                        <a:cubicBezTo>
                          <a:pt x="53" y="701"/>
                          <a:pt x="56" y="703"/>
                          <a:pt x="53" y="707"/>
                        </a:cubicBezTo>
                        <a:cubicBezTo>
                          <a:pt x="50" y="711"/>
                          <a:pt x="35" y="719"/>
                          <a:pt x="30" y="723"/>
                        </a:cubicBezTo>
                        <a:cubicBezTo>
                          <a:pt x="25" y="727"/>
                          <a:pt x="24" y="728"/>
                          <a:pt x="24" y="731"/>
                        </a:cubicBezTo>
                        <a:cubicBezTo>
                          <a:pt x="24" y="734"/>
                          <a:pt x="30" y="739"/>
                          <a:pt x="32" y="743"/>
                        </a:cubicBezTo>
                        <a:cubicBezTo>
                          <a:pt x="34" y="747"/>
                          <a:pt x="38" y="750"/>
                          <a:pt x="38" y="754"/>
                        </a:cubicBezTo>
                        <a:cubicBezTo>
                          <a:pt x="38" y="758"/>
                          <a:pt x="34" y="763"/>
                          <a:pt x="33" y="767"/>
                        </a:cubicBezTo>
                        <a:cubicBezTo>
                          <a:pt x="32" y="771"/>
                          <a:pt x="29" y="774"/>
                          <a:pt x="32" y="778"/>
                        </a:cubicBezTo>
                        <a:cubicBezTo>
                          <a:pt x="35" y="782"/>
                          <a:pt x="47" y="787"/>
                          <a:pt x="48" y="792"/>
                        </a:cubicBezTo>
                        <a:cubicBezTo>
                          <a:pt x="49" y="797"/>
                          <a:pt x="43" y="802"/>
                          <a:pt x="41" y="808"/>
                        </a:cubicBezTo>
                        <a:cubicBezTo>
                          <a:pt x="39" y="814"/>
                          <a:pt x="36" y="820"/>
                          <a:pt x="33" y="827"/>
                        </a:cubicBezTo>
                        <a:cubicBezTo>
                          <a:pt x="30" y="834"/>
                          <a:pt x="23" y="845"/>
                          <a:pt x="24" y="853"/>
                        </a:cubicBezTo>
                        <a:cubicBezTo>
                          <a:pt x="25" y="861"/>
                          <a:pt x="33" y="867"/>
                          <a:pt x="37" y="874"/>
                        </a:cubicBezTo>
                        <a:cubicBezTo>
                          <a:pt x="41" y="881"/>
                          <a:pt x="47" y="887"/>
                          <a:pt x="48" y="893"/>
                        </a:cubicBezTo>
                        <a:cubicBezTo>
                          <a:pt x="49" y="899"/>
                          <a:pt x="43" y="904"/>
                          <a:pt x="43" y="909"/>
                        </a:cubicBezTo>
                        <a:cubicBezTo>
                          <a:pt x="43" y="914"/>
                          <a:pt x="49" y="920"/>
                          <a:pt x="48" y="925"/>
                        </a:cubicBezTo>
                        <a:cubicBezTo>
                          <a:pt x="47" y="930"/>
                          <a:pt x="40" y="935"/>
                          <a:pt x="38" y="941"/>
                        </a:cubicBezTo>
                        <a:cubicBezTo>
                          <a:pt x="36" y="947"/>
                          <a:pt x="38" y="957"/>
                          <a:pt x="37" y="963"/>
                        </a:cubicBezTo>
                        <a:cubicBezTo>
                          <a:pt x="36" y="969"/>
                          <a:pt x="32" y="970"/>
                          <a:pt x="29" y="976"/>
                        </a:cubicBezTo>
                        <a:cubicBezTo>
                          <a:pt x="26" y="982"/>
                          <a:pt x="19" y="992"/>
                          <a:pt x="19" y="997"/>
                        </a:cubicBezTo>
                        <a:cubicBezTo>
                          <a:pt x="19" y="1002"/>
                          <a:pt x="26" y="1004"/>
                          <a:pt x="29" y="1007"/>
                        </a:cubicBezTo>
                        <a:cubicBezTo>
                          <a:pt x="32" y="1010"/>
                          <a:pt x="38" y="1013"/>
                          <a:pt x="40" y="1018"/>
                        </a:cubicBezTo>
                        <a:cubicBezTo>
                          <a:pt x="42" y="1023"/>
                          <a:pt x="42" y="1034"/>
                          <a:pt x="41" y="1040"/>
                        </a:cubicBezTo>
                        <a:cubicBezTo>
                          <a:pt x="40" y="1046"/>
                          <a:pt x="36" y="1050"/>
                          <a:pt x="35" y="1055"/>
                        </a:cubicBezTo>
                        <a:cubicBezTo>
                          <a:pt x="34" y="1060"/>
                          <a:pt x="32" y="1064"/>
                          <a:pt x="35" y="1069"/>
                        </a:cubicBezTo>
                        <a:cubicBezTo>
                          <a:pt x="38" y="1074"/>
                          <a:pt x="49" y="1082"/>
                          <a:pt x="51" y="1087"/>
                        </a:cubicBezTo>
                        <a:cubicBezTo>
                          <a:pt x="53" y="1092"/>
                          <a:pt x="49" y="1095"/>
                          <a:pt x="45" y="1099"/>
                        </a:cubicBezTo>
                        <a:cubicBezTo>
                          <a:pt x="41" y="1103"/>
                          <a:pt x="30" y="1107"/>
                          <a:pt x="25" y="1111"/>
                        </a:cubicBezTo>
                        <a:cubicBezTo>
                          <a:pt x="20" y="1115"/>
                          <a:pt x="18" y="1116"/>
                          <a:pt x="17" y="1120"/>
                        </a:cubicBezTo>
                        <a:cubicBezTo>
                          <a:pt x="16" y="1124"/>
                          <a:pt x="18" y="1131"/>
                          <a:pt x="21" y="1135"/>
                        </a:cubicBezTo>
                        <a:cubicBezTo>
                          <a:pt x="24" y="1139"/>
                          <a:pt x="30" y="1141"/>
                          <a:pt x="37" y="1143"/>
                        </a:cubicBezTo>
                      </a:path>
                    </a:pathLst>
                  </a:cu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endParaRPr lang="en-US" altLang="en-US"/>
                  </a:p>
                </p:txBody>
              </p:sp>
              <p:sp>
                <p:nvSpPr>
                  <p:cNvPr id="4128" name="Freeform 60"/>
                  <p:cNvSpPr>
                    <a:spLocks noChangeAspect="1"/>
                  </p:cNvSpPr>
                  <p:nvPr/>
                </p:nvSpPr>
                <p:spPr bwMode="auto">
                  <a:xfrm>
                    <a:off x="3274" y="966"/>
                    <a:ext cx="114" cy="1076"/>
                  </a:xfrm>
                  <a:custGeom>
                    <a:avLst/>
                    <a:gdLst>
                      <a:gd name="T0" fmla="*/ 11 w 114"/>
                      <a:gd name="T1" fmla="*/ 12 h 1076"/>
                      <a:gd name="T2" fmla="*/ 32 w 114"/>
                      <a:gd name="T3" fmla="*/ 28 h 1076"/>
                      <a:gd name="T4" fmla="*/ 75 w 114"/>
                      <a:gd name="T5" fmla="*/ 44 h 1076"/>
                      <a:gd name="T6" fmla="*/ 33 w 114"/>
                      <a:gd name="T7" fmla="*/ 60 h 1076"/>
                      <a:gd name="T8" fmla="*/ 9 w 114"/>
                      <a:gd name="T9" fmla="*/ 82 h 1076"/>
                      <a:gd name="T10" fmla="*/ 48 w 114"/>
                      <a:gd name="T11" fmla="*/ 103 h 1076"/>
                      <a:gd name="T12" fmla="*/ 40 w 114"/>
                      <a:gd name="T13" fmla="*/ 124 h 1076"/>
                      <a:gd name="T14" fmla="*/ 52 w 114"/>
                      <a:gd name="T15" fmla="*/ 144 h 1076"/>
                      <a:gd name="T16" fmla="*/ 81 w 114"/>
                      <a:gd name="T17" fmla="*/ 167 h 1076"/>
                      <a:gd name="T18" fmla="*/ 44 w 114"/>
                      <a:gd name="T19" fmla="*/ 200 h 1076"/>
                      <a:gd name="T20" fmla="*/ 36 w 114"/>
                      <a:gd name="T21" fmla="*/ 226 h 1076"/>
                      <a:gd name="T22" fmla="*/ 56 w 114"/>
                      <a:gd name="T23" fmla="*/ 253 h 1076"/>
                      <a:gd name="T24" fmla="*/ 22 w 114"/>
                      <a:gd name="T25" fmla="*/ 274 h 1076"/>
                      <a:gd name="T26" fmla="*/ 91 w 114"/>
                      <a:gd name="T27" fmla="*/ 295 h 1076"/>
                      <a:gd name="T28" fmla="*/ 83 w 114"/>
                      <a:gd name="T29" fmla="*/ 312 h 1076"/>
                      <a:gd name="T30" fmla="*/ 28 w 114"/>
                      <a:gd name="T31" fmla="*/ 330 h 1076"/>
                      <a:gd name="T32" fmla="*/ 54 w 114"/>
                      <a:gd name="T33" fmla="*/ 365 h 1076"/>
                      <a:gd name="T34" fmla="*/ 59 w 114"/>
                      <a:gd name="T35" fmla="*/ 391 h 1076"/>
                      <a:gd name="T36" fmla="*/ 38 w 114"/>
                      <a:gd name="T37" fmla="*/ 418 h 1076"/>
                      <a:gd name="T38" fmla="*/ 65 w 114"/>
                      <a:gd name="T39" fmla="*/ 440 h 1076"/>
                      <a:gd name="T40" fmla="*/ 48 w 114"/>
                      <a:gd name="T41" fmla="*/ 463 h 1076"/>
                      <a:gd name="T42" fmla="*/ 68 w 114"/>
                      <a:gd name="T43" fmla="*/ 485 h 1076"/>
                      <a:gd name="T44" fmla="*/ 38 w 114"/>
                      <a:gd name="T45" fmla="*/ 508 h 1076"/>
                      <a:gd name="T46" fmla="*/ 64 w 114"/>
                      <a:gd name="T47" fmla="*/ 532 h 1076"/>
                      <a:gd name="T48" fmla="*/ 48 w 114"/>
                      <a:gd name="T49" fmla="*/ 556 h 1076"/>
                      <a:gd name="T50" fmla="*/ 65 w 114"/>
                      <a:gd name="T51" fmla="*/ 580 h 1076"/>
                      <a:gd name="T52" fmla="*/ 35 w 114"/>
                      <a:gd name="T53" fmla="*/ 600 h 1076"/>
                      <a:gd name="T54" fmla="*/ 62 w 114"/>
                      <a:gd name="T55" fmla="*/ 624 h 1076"/>
                      <a:gd name="T56" fmla="*/ 44 w 114"/>
                      <a:gd name="T57" fmla="*/ 653 h 1076"/>
                      <a:gd name="T58" fmla="*/ 68 w 114"/>
                      <a:gd name="T59" fmla="*/ 685 h 1076"/>
                      <a:gd name="T60" fmla="*/ 57 w 114"/>
                      <a:gd name="T61" fmla="*/ 701 h 1076"/>
                      <a:gd name="T62" fmla="*/ 25 w 114"/>
                      <a:gd name="T63" fmla="*/ 727 h 1076"/>
                      <a:gd name="T64" fmla="*/ 54 w 114"/>
                      <a:gd name="T65" fmla="*/ 744 h 1076"/>
                      <a:gd name="T66" fmla="*/ 84 w 114"/>
                      <a:gd name="T67" fmla="*/ 764 h 1076"/>
                      <a:gd name="T68" fmla="*/ 32 w 114"/>
                      <a:gd name="T69" fmla="*/ 786 h 1076"/>
                      <a:gd name="T70" fmla="*/ 43 w 114"/>
                      <a:gd name="T71" fmla="*/ 810 h 1076"/>
                      <a:gd name="T72" fmla="*/ 67 w 114"/>
                      <a:gd name="T73" fmla="*/ 837 h 1076"/>
                      <a:gd name="T74" fmla="*/ 38 w 114"/>
                      <a:gd name="T75" fmla="*/ 864 h 1076"/>
                      <a:gd name="T76" fmla="*/ 73 w 114"/>
                      <a:gd name="T77" fmla="*/ 884 h 1076"/>
                      <a:gd name="T78" fmla="*/ 40 w 114"/>
                      <a:gd name="T79" fmla="*/ 908 h 1076"/>
                      <a:gd name="T80" fmla="*/ 52 w 114"/>
                      <a:gd name="T81" fmla="*/ 943 h 1076"/>
                      <a:gd name="T82" fmla="*/ 59 w 114"/>
                      <a:gd name="T83" fmla="*/ 968 h 1076"/>
                      <a:gd name="T84" fmla="*/ 59 w 114"/>
                      <a:gd name="T85" fmla="*/ 991 h 1076"/>
                      <a:gd name="T86" fmla="*/ 51 w 114"/>
                      <a:gd name="T87" fmla="*/ 1021 h 1076"/>
                      <a:gd name="T88" fmla="*/ 51 w 114"/>
                      <a:gd name="T89" fmla="*/ 1048 h 1076"/>
                      <a:gd name="T90" fmla="*/ 51 w 114"/>
                      <a:gd name="T91" fmla="*/ 1076 h 107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14"/>
                      <a:gd name="T139" fmla="*/ 0 h 1076"/>
                      <a:gd name="T140" fmla="*/ 114 w 114"/>
                      <a:gd name="T141" fmla="*/ 1076 h 1076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14" h="1076">
                        <a:moveTo>
                          <a:pt x="57" y="0"/>
                        </a:moveTo>
                        <a:cubicBezTo>
                          <a:pt x="38" y="4"/>
                          <a:pt x="20" y="9"/>
                          <a:pt x="11" y="12"/>
                        </a:cubicBezTo>
                        <a:cubicBezTo>
                          <a:pt x="2" y="15"/>
                          <a:pt x="0" y="15"/>
                          <a:pt x="3" y="18"/>
                        </a:cubicBezTo>
                        <a:cubicBezTo>
                          <a:pt x="6" y="21"/>
                          <a:pt x="24" y="25"/>
                          <a:pt x="32" y="28"/>
                        </a:cubicBezTo>
                        <a:cubicBezTo>
                          <a:pt x="40" y="31"/>
                          <a:pt x="47" y="31"/>
                          <a:pt x="54" y="34"/>
                        </a:cubicBezTo>
                        <a:cubicBezTo>
                          <a:pt x="61" y="37"/>
                          <a:pt x="74" y="41"/>
                          <a:pt x="75" y="44"/>
                        </a:cubicBezTo>
                        <a:cubicBezTo>
                          <a:pt x="76" y="47"/>
                          <a:pt x="69" y="50"/>
                          <a:pt x="62" y="53"/>
                        </a:cubicBezTo>
                        <a:cubicBezTo>
                          <a:pt x="55" y="56"/>
                          <a:pt x="42" y="57"/>
                          <a:pt x="33" y="60"/>
                        </a:cubicBezTo>
                        <a:cubicBezTo>
                          <a:pt x="24" y="63"/>
                          <a:pt x="12" y="67"/>
                          <a:pt x="8" y="71"/>
                        </a:cubicBezTo>
                        <a:cubicBezTo>
                          <a:pt x="4" y="75"/>
                          <a:pt x="4" y="78"/>
                          <a:pt x="9" y="82"/>
                        </a:cubicBezTo>
                        <a:cubicBezTo>
                          <a:pt x="14" y="86"/>
                          <a:pt x="29" y="92"/>
                          <a:pt x="35" y="95"/>
                        </a:cubicBezTo>
                        <a:cubicBezTo>
                          <a:pt x="41" y="98"/>
                          <a:pt x="44" y="100"/>
                          <a:pt x="48" y="103"/>
                        </a:cubicBezTo>
                        <a:cubicBezTo>
                          <a:pt x="52" y="106"/>
                          <a:pt x="58" y="113"/>
                          <a:pt x="57" y="116"/>
                        </a:cubicBezTo>
                        <a:cubicBezTo>
                          <a:pt x="56" y="119"/>
                          <a:pt x="43" y="120"/>
                          <a:pt x="40" y="124"/>
                        </a:cubicBezTo>
                        <a:cubicBezTo>
                          <a:pt x="37" y="128"/>
                          <a:pt x="38" y="135"/>
                          <a:pt x="40" y="138"/>
                        </a:cubicBezTo>
                        <a:cubicBezTo>
                          <a:pt x="42" y="141"/>
                          <a:pt x="46" y="141"/>
                          <a:pt x="52" y="144"/>
                        </a:cubicBezTo>
                        <a:cubicBezTo>
                          <a:pt x="58" y="147"/>
                          <a:pt x="71" y="152"/>
                          <a:pt x="76" y="156"/>
                        </a:cubicBezTo>
                        <a:cubicBezTo>
                          <a:pt x="81" y="160"/>
                          <a:pt x="85" y="162"/>
                          <a:pt x="81" y="167"/>
                        </a:cubicBezTo>
                        <a:cubicBezTo>
                          <a:pt x="77" y="172"/>
                          <a:pt x="60" y="178"/>
                          <a:pt x="54" y="184"/>
                        </a:cubicBezTo>
                        <a:cubicBezTo>
                          <a:pt x="48" y="190"/>
                          <a:pt x="46" y="195"/>
                          <a:pt x="44" y="200"/>
                        </a:cubicBezTo>
                        <a:cubicBezTo>
                          <a:pt x="42" y="205"/>
                          <a:pt x="44" y="211"/>
                          <a:pt x="43" y="215"/>
                        </a:cubicBezTo>
                        <a:cubicBezTo>
                          <a:pt x="42" y="219"/>
                          <a:pt x="35" y="222"/>
                          <a:pt x="36" y="226"/>
                        </a:cubicBezTo>
                        <a:cubicBezTo>
                          <a:pt x="37" y="230"/>
                          <a:pt x="45" y="234"/>
                          <a:pt x="48" y="239"/>
                        </a:cubicBezTo>
                        <a:cubicBezTo>
                          <a:pt x="51" y="244"/>
                          <a:pt x="58" y="249"/>
                          <a:pt x="56" y="253"/>
                        </a:cubicBezTo>
                        <a:cubicBezTo>
                          <a:pt x="54" y="257"/>
                          <a:pt x="42" y="260"/>
                          <a:pt x="36" y="263"/>
                        </a:cubicBezTo>
                        <a:cubicBezTo>
                          <a:pt x="30" y="266"/>
                          <a:pt x="19" y="270"/>
                          <a:pt x="22" y="274"/>
                        </a:cubicBezTo>
                        <a:cubicBezTo>
                          <a:pt x="25" y="278"/>
                          <a:pt x="46" y="282"/>
                          <a:pt x="57" y="285"/>
                        </a:cubicBezTo>
                        <a:cubicBezTo>
                          <a:pt x="68" y="288"/>
                          <a:pt x="82" y="292"/>
                          <a:pt x="91" y="295"/>
                        </a:cubicBezTo>
                        <a:cubicBezTo>
                          <a:pt x="100" y="298"/>
                          <a:pt x="114" y="303"/>
                          <a:pt x="113" y="306"/>
                        </a:cubicBezTo>
                        <a:cubicBezTo>
                          <a:pt x="112" y="309"/>
                          <a:pt x="93" y="310"/>
                          <a:pt x="83" y="312"/>
                        </a:cubicBezTo>
                        <a:cubicBezTo>
                          <a:pt x="73" y="314"/>
                          <a:pt x="61" y="317"/>
                          <a:pt x="52" y="320"/>
                        </a:cubicBezTo>
                        <a:cubicBezTo>
                          <a:pt x="43" y="323"/>
                          <a:pt x="28" y="325"/>
                          <a:pt x="28" y="330"/>
                        </a:cubicBezTo>
                        <a:cubicBezTo>
                          <a:pt x="28" y="335"/>
                          <a:pt x="48" y="346"/>
                          <a:pt x="52" y="352"/>
                        </a:cubicBezTo>
                        <a:cubicBezTo>
                          <a:pt x="56" y="358"/>
                          <a:pt x="55" y="361"/>
                          <a:pt x="54" y="365"/>
                        </a:cubicBezTo>
                        <a:cubicBezTo>
                          <a:pt x="53" y="369"/>
                          <a:pt x="43" y="374"/>
                          <a:pt x="44" y="378"/>
                        </a:cubicBezTo>
                        <a:cubicBezTo>
                          <a:pt x="45" y="382"/>
                          <a:pt x="59" y="386"/>
                          <a:pt x="59" y="391"/>
                        </a:cubicBezTo>
                        <a:cubicBezTo>
                          <a:pt x="59" y="396"/>
                          <a:pt x="47" y="406"/>
                          <a:pt x="44" y="410"/>
                        </a:cubicBezTo>
                        <a:cubicBezTo>
                          <a:pt x="41" y="414"/>
                          <a:pt x="37" y="415"/>
                          <a:pt x="38" y="418"/>
                        </a:cubicBezTo>
                        <a:cubicBezTo>
                          <a:pt x="39" y="421"/>
                          <a:pt x="47" y="424"/>
                          <a:pt x="51" y="428"/>
                        </a:cubicBezTo>
                        <a:cubicBezTo>
                          <a:pt x="55" y="432"/>
                          <a:pt x="64" y="436"/>
                          <a:pt x="65" y="440"/>
                        </a:cubicBezTo>
                        <a:cubicBezTo>
                          <a:pt x="66" y="444"/>
                          <a:pt x="57" y="448"/>
                          <a:pt x="54" y="452"/>
                        </a:cubicBezTo>
                        <a:cubicBezTo>
                          <a:pt x="51" y="456"/>
                          <a:pt x="47" y="459"/>
                          <a:pt x="48" y="463"/>
                        </a:cubicBezTo>
                        <a:cubicBezTo>
                          <a:pt x="49" y="467"/>
                          <a:pt x="59" y="470"/>
                          <a:pt x="62" y="474"/>
                        </a:cubicBezTo>
                        <a:cubicBezTo>
                          <a:pt x="65" y="478"/>
                          <a:pt x="70" y="482"/>
                          <a:pt x="68" y="485"/>
                        </a:cubicBezTo>
                        <a:cubicBezTo>
                          <a:pt x="66" y="488"/>
                          <a:pt x="56" y="488"/>
                          <a:pt x="51" y="492"/>
                        </a:cubicBezTo>
                        <a:cubicBezTo>
                          <a:pt x="46" y="496"/>
                          <a:pt x="37" y="503"/>
                          <a:pt x="38" y="508"/>
                        </a:cubicBezTo>
                        <a:cubicBezTo>
                          <a:pt x="39" y="513"/>
                          <a:pt x="53" y="518"/>
                          <a:pt x="57" y="522"/>
                        </a:cubicBezTo>
                        <a:cubicBezTo>
                          <a:pt x="61" y="526"/>
                          <a:pt x="64" y="529"/>
                          <a:pt x="64" y="532"/>
                        </a:cubicBezTo>
                        <a:cubicBezTo>
                          <a:pt x="64" y="535"/>
                          <a:pt x="59" y="537"/>
                          <a:pt x="56" y="541"/>
                        </a:cubicBezTo>
                        <a:cubicBezTo>
                          <a:pt x="53" y="545"/>
                          <a:pt x="47" y="552"/>
                          <a:pt x="48" y="556"/>
                        </a:cubicBezTo>
                        <a:cubicBezTo>
                          <a:pt x="49" y="560"/>
                          <a:pt x="57" y="561"/>
                          <a:pt x="60" y="565"/>
                        </a:cubicBezTo>
                        <a:cubicBezTo>
                          <a:pt x="63" y="569"/>
                          <a:pt x="66" y="576"/>
                          <a:pt x="65" y="580"/>
                        </a:cubicBezTo>
                        <a:cubicBezTo>
                          <a:pt x="64" y="584"/>
                          <a:pt x="56" y="585"/>
                          <a:pt x="51" y="588"/>
                        </a:cubicBezTo>
                        <a:cubicBezTo>
                          <a:pt x="46" y="591"/>
                          <a:pt x="36" y="596"/>
                          <a:pt x="35" y="600"/>
                        </a:cubicBezTo>
                        <a:cubicBezTo>
                          <a:pt x="34" y="604"/>
                          <a:pt x="38" y="611"/>
                          <a:pt x="43" y="615"/>
                        </a:cubicBezTo>
                        <a:cubicBezTo>
                          <a:pt x="48" y="619"/>
                          <a:pt x="60" y="620"/>
                          <a:pt x="62" y="624"/>
                        </a:cubicBezTo>
                        <a:cubicBezTo>
                          <a:pt x="64" y="628"/>
                          <a:pt x="57" y="634"/>
                          <a:pt x="54" y="639"/>
                        </a:cubicBezTo>
                        <a:cubicBezTo>
                          <a:pt x="51" y="644"/>
                          <a:pt x="43" y="647"/>
                          <a:pt x="44" y="653"/>
                        </a:cubicBezTo>
                        <a:cubicBezTo>
                          <a:pt x="45" y="659"/>
                          <a:pt x="56" y="669"/>
                          <a:pt x="60" y="674"/>
                        </a:cubicBezTo>
                        <a:cubicBezTo>
                          <a:pt x="64" y="679"/>
                          <a:pt x="67" y="681"/>
                          <a:pt x="68" y="685"/>
                        </a:cubicBezTo>
                        <a:cubicBezTo>
                          <a:pt x="69" y="689"/>
                          <a:pt x="70" y="693"/>
                          <a:pt x="68" y="696"/>
                        </a:cubicBezTo>
                        <a:cubicBezTo>
                          <a:pt x="66" y="699"/>
                          <a:pt x="62" y="698"/>
                          <a:pt x="57" y="701"/>
                        </a:cubicBezTo>
                        <a:cubicBezTo>
                          <a:pt x="52" y="704"/>
                          <a:pt x="41" y="710"/>
                          <a:pt x="36" y="714"/>
                        </a:cubicBezTo>
                        <a:cubicBezTo>
                          <a:pt x="31" y="718"/>
                          <a:pt x="26" y="724"/>
                          <a:pt x="25" y="727"/>
                        </a:cubicBezTo>
                        <a:cubicBezTo>
                          <a:pt x="24" y="730"/>
                          <a:pt x="27" y="732"/>
                          <a:pt x="32" y="735"/>
                        </a:cubicBezTo>
                        <a:cubicBezTo>
                          <a:pt x="37" y="738"/>
                          <a:pt x="47" y="741"/>
                          <a:pt x="54" y="744"/>
                        </a:cubicBezTo>
                        <a:cubicBezTo>
                          <a:pt x="61" y="747"/>
                          <a:pt x="68" y="748"/>
                          <a:pt x="73" y="751"/>
                        </a:cubicBezTo>
                        <a:cubicBezTo>
                          <a:pt x="78" y="754"/>
                          <a:pt x="87" y="760"/>
                          <a:pt x="84" y="764"/>
                        </a:cubicBezTo>
                        <a:cubicBezTo>
                          <a:pt x="81" y="768"/>
                          <a:pt x="61" y="771"/>
                          <a:pt x="52" y="775"/>
                        </a:cubicBezTo>
                        <a:cubicBezTo>
                          <a:pt x="43" y="779"/>
                          <a:pt x="35" y="783"/>
                          <a:pt x="32" y="786"/>
                        </a:cubicBezTo>
                        <a:cubicBezTo>
                          <a:pt x="29" y="789"/>
                          <a:pt x="30" y="792"/>
                          <a:pt x="32" y="796"/>
                        </a:cubicBezTo>
                        <a:cubicBezTo>
                          <a:pt x="34" y="800"/>
                          <a:pt x="37" y="806"/>
                          <a:pt x="43" y="810"/>
                        </a:cubicBezTo>
                        <a:cubicBezTo>
                          <a:pt x="49" y="814"/>
                          <a:pt x="66" y="813"/>
                          <a:pt x="70" y="818"/>
                        </a:cubicBezTo>
                        <a:cubicBezTo>
                          <a:pt x="74" y="823"/>
                          <a:pt x="72" y="832"/>
                          <a:pt x="67" y="837"/>
                        </a:cubicBezTo>
                        <a:cubicBezTo>
                          <a:pt x="62" y="842"/>
                          <a:pt x="46" y="846"/>
                          <a:pt x="41" y="850"/>
                        </a:cubicBezTo>
                        <a:cubicBezTo>
                          <a:pt x="36" y="854"/>
                          <a:pt x="36" y="861"/>
                          <a:pt x="38" y="864"/>
                        </a:cubicBezTo>
                        <a:cubicBezTo>
                          <a:pt x="40" y="867"/>
                          <a:pt x="45" y="866"/>
                          <a:pt x="51" y="869"/>
                        </a:cubicBezTo>
                        <a:cubicBezTo>
                          <a:pt x="57" y="872"/>
                          <a:pt x="72" y="879"/>
                          <a:pt x="73" y="884"/>
                        </a:cubicBezTo>
                        <a:cubicBezTo>
                          <a:pt x="74" y="889"/>
                          <a:pt x="64" y="896"/>
                          <a:pt x="59" y="900"/>
                        </a:cubicBezTo>
                        <a:cubicBezTo>
                          <a:pt x="54" y="904"/>
                          <a:pt x="44" y="904"/>
                          <a:pt x="40" y="908"/>
                        </a:cubicBezTo>
                        <a:cubicBezTo>
                          <a:pt x="36" y="912"/>
                          <a:pt x="34" y="919"/>
                          <a:pt x="36" y="925"/>
                        </a:cubicBezTo>
                        <a:cubicBezTo>
                          <a:pt x="38" y="931"/>
                          <a:pt x="47" y="938"/>
                          <a:pt x="52" y="943"/>
                        </a:cubicBezTo>
                        <a:cubicBezTo>
                          <a:pt x="57" y="948"/>
                          <a:pt x="63" y="953"/>
                          <a:pt x="64" y="957"/>
                        </a:cubicBezTo>
                        <a:cubicBezTo>
                          <a:pt x="65" y="961"/>
                          <a:pt x="61" y="965"/>
                          <a:pt x="59" y="968"/>
                        </a:cubicBezTo>
                        <a:cubicBezTo>
                          <a:pt x="57" y="971"/>
                          <a:pt x="49" y="969"/>
                          <a:pt x="49" y="973"/>
                        </a:cubicBezTo>
                        <a:cubicBezTo>
                          <a:pt x="49" y="977"/>
                          <a:pt x="55" y="985"/>
                          <a:pt x="59" y="991"/>
                        </a:cubicBezTo>
                        <a:cubicBezTo>
                          <a:pt x="63" y="997"/>
                          <a:pt x="74" y="1002"/>
                          <a:pt x="73" y="1007"/>
                        </a:cubicBezTo>
                        <a:cubicBezTo>
                          <a:pt x="72" y="1012"/>
                          <a:pt x="57" y="1017"/>
                          <a:pt x="51" y="1021"/>
                        </a:cubicBezTo>
                        <a:cubicBezTo>
                          <a:pt x="45" y="1025"/>
                          <a:pt x="36" y="1028"/>
                          <a:pt x="36" y="1032"/>
                        </a:cubicBezTo>
                        <a:cubicBezTo>
                          <a:pt x="36" y="1036"/>
                          <a:pt x="50" y="1043"/>
                          <a:pt x="51" y="1048"/>
                        </a:cubicBezTo>
                        <a:cubicBezTo>
                          <a:pt x="52" y="1053"/>
                          <a:pt x="41" y="1056"/>
                          <a:pt x="41" y="1061"/>
                        </a:cubicBezTo>
                        <a:cubicBezTo>
                          <a:pt x="41" y="1066"/>
                          <a:pt x="48" y="1073"/>
                          <a:pt x="51" y="1076"/>
                        </a:cubicBezTo>
                      </a:path>
                    </a:pathLst>
                  </a:cu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endParaRPr lang="en-US" altLang="en-US"/>
                  </a:p>
                </p:txBody>
              </p:sp>
              <p:sp>
                <p:nvSpPr>
                  <p:cNvPr id="4129" name="Freeform 61"/>
                  <p:cNvSpPr>
                    <a:spLocks noChangeAspect="1"/>
                  </p:cNvSpPr>
                  <p:nvPr/>
                </p:nvSpPr>
                <p:spPr bwMode="auto">
                  <a:xfrm>
                    <a:off x="3213" y="-122"/>
                    <a:ext cx="209" cy="1088"/>
                  </a:xfrm>
                  <a:custGeom>
                    <a:avLst/>
                    <a:gdLst>
                      <a:gd name="T0" fmla="*/ 149 w 209"/>
                      <a:gd name="T1" fmla="*/ 15 h 1088"/>
                      <a:gd name="T2" fmla="*/ 125 w 209"/>
                      <a:gd name="T3" fmla="*/ 36 h 1088"/>
                      <a:gd name="T4" fmla="*/ 86 w 209"/>
                      <a:gd name="T5" fmla="*/ 53 h 1088"/>
                      <a:gd name="T6" fmla="*/ 105 w 209"/>
                      <a:gd name="T7" fmla="*/ 72 h 1088"/>
                      <a:gd name="T8" fmla="*/ 101 w 209"/>
                      <a:gd name="T9" fmla="*/ 100 h 1088"/>
                      <a:gd name="T10" fmla="*/ 133 w 209"/>
                      <a:gd name="T11" fmla="*/ 120 h 1088"/>
                      <a:gd name="T12" fmla="*/ 120 w 209"/>
                      <a:gd name="T13" fmla="*/ 152 h 1088"/>
                      <a:gd name="T14" fmla="*/ 112 w 209"/>
                      <a:gd name="T15" fmla="*/ 191 h 1088"/>
                      <a:gd name="T16" fmla="*/ 129 w 209"/>
                      <a:gd name="T17" fmla="*/ 223 h 1088"/>
                      <a:gd name="T18" fmla="*/ 97 w 209"/>
                      <a:gd name="T19" fmla="*/ 250 h 1088"/>
                      <a:gd name="T20" fmla="*/ 113 w 209"/>
                      <a:gd name="T21" fmla="*/ 293 h 1088"/>
                      <a:gd name="T22" fmla="*/ 121 w 209"/>
                      <a:gd name="T23" fmla="*/ 322 h 1088"/>
                      <a:gd name="T24" fmla="*/ 155 w 209"/>
                      <a:gd name="T25" fmla="*/ 359 h 1088"/>
                      <a:gd name="T26" fmla="*/ 101 w 209"/>
                      <a:gd name="T27" fmla="*/ 375 h 1088"/>
                      <a:gd name="T28" fmla="*/ 96 w 209"/>
                      <a:gd name="T29" fmla="*/ 397 h 1088"/>
                      <a:gd name="T30" fmla="*/ 117 w 209"/>
                      <a:gd name="T31" fmla="*/ 415 h 1088"/>
                      <a:gd name="T32" fmla="*/ 89 w 209"/>
                      <a:gd name="T33" fmla="*/ 448 h 1088"/>
                      <a:gd name="T34" fmla="*/ 113 w 209"/>
                      <a:gd name="T35" fmla="*/ 466 h 1088"/>
                      <a:gd name="T36" fmla="*/ 153 w 209"/>
                      <a:gd name="T37" fmla="*/ 488 h 1088"/>
                      <a:gd name="T38" fmla="*/ 107 w 209"/>
                      <a:gd name="T39" fmla="*/ 508 h 1088"/>
                      <a:gd name="T40" fmla="*/ 136 w 209"/>
                      <a:gd name="T41" fmla="*/ 528 h 1088"/>
                      <a:gd name="T42" fmla="*/ 137 w 209"/>
                      <a:gd name="T43" fmla="*/ 551 h 1088"/>
                      <a:gd name="T44" fmla="*/ 88 w 209"/>
                      <a:gd name="T45" fmla="*/ 572 h 1088"/>
                      <a:gd name="T46" fmla="*/ 125 w 209"/>
                      <a:gd name="T47" fmla="*/ 588 h 1088"/>
                      <a:gd name="T48" fmla="*/ 150 w 209"/>
                      <a:gd name="T49" fmla="*/ 608 h 1088"/>
                      <a:gd name="T50" fmla="*/ 107 w 209"/>
                      <a:gd name="T51" fmla="*/ 631 h 1088"/>
                      <a:gd name="T52" fmla="*/ 43 w 209"/>
                      <a:gd name="T53" fmla="*/ 653 h 1088"/>
                      <a:gd name="T54" fmla="*/ 117 w 209"/>
                      <a:gd name="T55" fmla="*/ 676 h 1088"/>
                      <a:gd name="T56" fmla="*/ 184 w 209"/>
                      <a:gd name="T57" fmla="*/ 696 h 1088"/>
                      <a:gd name="T58" fmla="*/ 101 w 209"/>
                      <a:gd name="T59" fmla="*/ 719 h 1088"/>
                      <a:gd name="T60" fmla="*/ 97 w 209"/>
                      <a:gd name="T61" fmla="*/ 738 h 1088"/>
                      <a:gd name="T62" fmla="*/ 158 w 209"/>
                      <a:gd name="T63" fmla="*/ 749 h 1088"/>
                      <a:gd name="T64" fmla="*/ 168 w 209"/>
                      <a:gd name="T65" fmla="*/ 767 h 1088"/>
                      <a:gd name="T66" fmla="*/ 101 w 209"/>
                      <a:gd name="T67" fmla="*/ 778 h 1088"/>
                      <a:gd name="T68" fmla="*/ 40 w 209"/>
                      <a:gd name="T69" fmla="*/ 794 h 1088"/>
                      <a:gd name="T70" fmla="*/ 99 w 209"/>
                      <a:gd name="T71" fmla="*/ 805 h 1088"/>
                      <a:gd name="T72" fmla="*/ 166 w 209"/>
                      <a:gd name="T73" fmla="*/ 820 h 1088"/>
                      <a:gd name="T74" fmla="*/ 93 w 209"/>
                      <a:gd name="T75" fmla="*/ 836 h 1088"/>
                      <a:gd name="T76" fmla="*/ 70 w 209"/>
                      <a:gd name="T77" fmla="*/ 858 h 1088"/>
                      <a:gd name="T78" fmla="*/ 131 w 209"/>
                      <a:gd name="T79" fmla="*/ 877 h 1088"/>
                      <a:gd name="T80" fmla="*/ 137 w 209"/>
                      <a:gd name="T81" fmla="*/ 908 h 1088"/>
                      <a:gd name="T82" fmla="*/ 144 w 209"/>
                      <a:gd name="T83" fmla="*/ 935 h 1088"/>
                      <a:gd name="T84" fmla="*/ 88 w 209"/>
                      <a:gd name="T85" fmla="*/ 956 h 1088"/>
                      <a:gd name="T86" fmla="*/ 123 w 209"/>
                      <a:gd name="T87" fmla="*/ 973 h 1088"/>
                      <a:gd name="T88" fmla="*/ 179 w 209"/>
                      <a:gd name="T89" fmla="*/ 992 h 1088"/>
                      <a:gd name="T90" fmla="*/ 105 w 209"/>
                      <a:gd name="T91" fmla="*/ 1007 h 1088"/>
                      <a:gd name="T92" fmla="*/ 3 w 209"/>
                      <a:gd name="T93" fmla="*/ 1020 h 1088"/>
                      <a:gd name="T94" fmla="*/ 72 w 209"/>
                      <a:gd name="T95" fmla="*/ 1032 h 1088"/>
                      <a:gd name="T96" fmla="*/ 189 w 209"/>
                      <a:gd name="T97" fmla="*/ 1045 h 1088"/>
                      <a:gd name="T98" fmla="*/ 193 w 209"/>
                      <a:gd name="T99" fmla="*/ 1076 h 1088"/>
                      <a:gd name="T100" fmla="*/ 117 w 209"/>
                      <a:gd name="T101" fmla="*/ 1088 h 1088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209"/>
                      <a:gd name="T154" fmla="*/ 0 h 1088"/>
                      <a:gd name="T155" fmla="*/ 209 w 209"/>
                      <a:gd name="T156" fmla="*/ 1088 h 1088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209" h="1088">
                        <a:moveTo>
                          <a:pt x="118" y="0"/>
                        </a:moveTo>
                        <a:cubicBezTo>
                          <a:pt x="130" y="5"/>
                          <a:pt x="143" y="11"/>
                          <a:pt x="149" y="15"/>
                        </a:cubicBezTo>
                        <a:cubicBezTo>
                          <a:pt x="155" y="19"/>
                          <a:pt x="159" y="21"/>
                          <a:pt x="155" y="24"/>
                        </a:cubicBezTo>
                        <a:cubicBezTo>
                          <a:pt x="151" y="27"/>
                          <a:pt x="133" y="32"/>
                          <a:pt x="125" y="36"/>
                        </a:cubicBezTo>
                        <a:cubicBezTo>
                          <a:pt x="117" y="40"/>
                          <a:pt x="111" y="42"/>
                          <a:pt x="105" y="45"/>
                        </a:cubicBezTo>
                        <a:cubicBezTo>
                          <a:pt x="99" y="48"/>
                          <a:pt x="89" y="50"/>
                          <a:pt x="86" y="53"/>
                        </a:cubicBezTo>
                        <a:cubicBezTo>
                          <a:pt x="83" y="56"/>
                          <a:pt x="86" y="60"/>
                          <a:pt x="89" y="63"/>
                        </a:cubicBezTo>
                        <a:cubicBezTo>
                          <a:pt x="92" y="66"/>
                          <a:pt x="102" y="69"/>
                          <a:pt x="105" y="72"/>
                        </a:cubicBezTo>
                        <a:cubicBezTo>
                          <a:pt x="108" y="75"/>
                          <a:pt x="108" y="77"/>
                          <a:pt x="107" y="82"/>
                        </a:cubicBezTo>
                        <a:cubicBezTo>
                          <a:pt x="106" y="87"/>
                          <a:pt x="99" y="96"/>
                          <a:pt x="101" y="100"/>
                        </a:cubicBezTo>
                        <a:cubicBezTo>
                          <a:pt x="103" y="104"/>
                          <a:pt x="115" y="106"/>
                          <a:pt x="120" y="109"/>
                        </a:cubicBezTo>
                        <a:cubicBezTo>
                          <a:pt x="125" y="112"/>
                          <a:pt x="131" y="116"/>
                          <a:pt x="133" y="120"/>
                        </a:cubicBezTo>
                        <a:cubicBezTo>
                          <a:pt x="135" y="124"/>
                          <a:pt x="135" y="131"/>
                          <a:pt x="133" y="136"/>
                        </a:cubicBezTo>
                        <a:cubicBezTo>
                          <a:pt x="131" y="141"/>
                          <a:pt x="125" y="146"/>
                          <a:pt x="120" y="152"/>
                        </a:cubicBezTo>
                        <a:cubicBezTo>
                          <a:pt x="115" y="158"/>
                          <a:pt x="103" y="166"/>
                          <a:pt x="102" y="173"/>
                        </a:cubicBezTo>
                        <a:cubicBezTo>
                          <a:pt x="101" y="180"/>
                          <a:pt x="108" y="186"/>
                          <a:pt x="112" y="191"/>
                        </a:cubicBezTo>
                        <a:cubicBezTo>
                          <a:pt x="116" y="196"/>
                          <a:pt x="122" y="197"/>
                          <a:pt x="125" y="202"/>
                        </a:cubicBezTo>
                        <a:cubicBezTo>
                          <a:pt x="128" y="207"/>
                          <a:pt x="130" y="218"/>
                          <a:pt x="129" y="223"/>
                        </a:cubicBezTo>
                        <a:cubicBezTo>
                          <a:pt x="128" y="228"/>
                          <a:pt x="125" y="230"/>
                          <a:pt x="120" y="234"/>
                        </a:cubicBezTo>
                        <a:cubicBezTo>
                          <a:pt x="115" y="238"/>
                          <a:pt x="100" y="242"/>
                          <a:pt x="97" y="250"/>
                        </a:cubicBezTo>
                        <a:cubicBezTo>
                          <a:pt x="94" y="258"/>
                          <a:pt x="98" y="273"/>
                          <a:pt x="101" y="280"/>
                        </a:cubicBezTo>
                        <a:cubicBezTo>
                          <a:pt x="104" y="287"/>
                          <a:pt x="108" y="289"/>
                          <a:pt x="113" y="293"/>
                        </a:cubicBezTo>
                        <a:cubicBezTo>
                          <a:pt x="118" y="297"/>
                          <a:pt x="130" y="299"/>
                          <a:pt x="131" y="304"/>
                        </a:cubicBezTo>
                        <a:cubicBezTo>
                          <a:pt x="132" y="309"/>
                          <a:pt x="120" y="316"/>
                          <a:pt x="121" y="322"/>
                        </a:cubicBezTo>
                        <a:cubicBezTo>
                          <a:pt x="122" y="328"/>
                          <a:pt x="131" y="332"/>
                          <a:pt x="137" y="338"/>
                        </a:cubicBezTo>
                        <a:cubicBezTo>
                          <a:pt x="143" y="344"/>
                          <a:pt x="155" y="355"/>
                          <a:pt x="155" y="359"/>
                        </a:cubicBezTo>
                        <a:cubicBezTo>
                          <a:pt x="155" y="363"/>
                          <a:pt x="145" y="362"/>
                          <a:pt x="136" y="365"/>
                        </a:cubicBezTo>
                        <a:cubicBezTo>
                          <a:pt x="127" y="368"/>
                          <a:pt x="109" y="372"/>
                          <a:pt x="101" y="375"/>
                        </a:cubicBezTo>
                        <a:cubicBezTo>
                          <a:pt x="93" y="378"/>
                          <a:pt x="87" y="382"/>
                          <a:pt x="86" y="386"/>
                        </a:cubicBezTo>
                        <a:cubicBezTo>
                          <a:pt x="85" y="390"/>
                          <a:pt x="92" y="394"/>
                          <a:pt x="96" y="397"/>
                        </a:cubicBezTo>
                        <a:cubicBezTo>
                          <a:pt x="100" y="400"/>
                          <a:pt x="107" y="399"/>
                          <a:pt x="110" y="402"/>
                        </a:cubicBezTo>
                        <a:cubicBezTo>
                          <a:pt x="113" y="405"/>
                          <a:pt x="117" y="411"/>
                          <a:pt x="117" y="415"/>
                        </a:cubicBezTo>
                        <a:cubicBezTo>
                          <a:pt x="117" y="419"/>
                          <a:pt x="112" y="418"/>
                          <a:pt x="107" y="424"/>
                        </a:cubicBezTo>
                        <a:cubicBezTo>
                          <a:pt x="102" y="430"/>
                          <a:pt x="91" y="442"/>
                          <a:pt x="89" y="448"/>
                        </a:cubicBezTo>
                        <a:cubicBezTo>
                          <a:pt x="87" y="454"/>
                          <a:pt x="93" y="455"/>
                          <a:pt x="97" y="458"/>
                        </a:cubicBezTo>
                        <a:cubicBezTo>
                          <a:pt x="101" y="461"/>
                          <a:pt x="106" y="463"/>
                          <a:pt x="113" y="466"/>
                        </a:cubicBezTo>
                        <a:cubicBezTo>
                          <a:pt x="120" y="469"/>
                          <a:pt x="132" y="473"/>
                          <a:pt x="139" y="477"/>
                        </a:cubicBezTo>
                        <a:cubicBezTo>
                          <a:pt x="146" y="481"/>
                          <a:pt x="154" y="484"/>
                          <a:pt x="153" y="488"/>
                        </a:cubicBezTo>
                        <a:cubicBezTo>
                          <a:pt x="152" y="492"/>
                          <a:pt x="141" y="497"/>
                          <a:pt x="133" y="500"/>
                        </a:cubicBezTo>
                        <a:cubicBezTo>
                          <a:pt x="125" y="503"/>
                          <a:pt x="111" y="505"/>
                          <a:pt x="107" y="508"/>
                        </a:cubicBezTo>
                        <a:cubicBezTo>
                          <a:pt x="103" y="511"/>
                          <a:pt x="102" y="517"/>
                          <a:pt x="107" y="520"/>
                        </a:cubicBezTo>
                        <a:cubicBezTo>
                          <a:pt x="112" y="523"/>
                          <a:pt x="127" y="525"/>
                          <a:pt x="136" y="528"/>
                        </a:cubicBezTo>
                        <a:cubicBezTo>
                          <a:pt x="145" y="531"/>
                          <a:pt x="160" y="536"/>
                          <a:pt x="160" y="540"/>
                        </a:cubicBezTo>
                        <a:cubicBezTo>
                          <a:pt x="160" y="544"/>
                          <a:pt x="145" y="547"/>
                          <a:pt x="137" y="551"/>
                        </a:cubicBezTo>
                        <a:cubicBezTo>
                          <a:pt x="129" y="555"/>
                          <a:pt x="117" y="559"/>
                          <a:pt x="109" y="562"/>
                        </a:cubicBezTo>
                        <a:cubicBezTo>
                          <a:pt x="101" y="565"/>
                          <a:pt x="89" y="569"/>
                          <a:pt x="88" y="572"/>
                        </a:cubicBezTo>
                        <a:cubicBezTo>
                          <a:pt x="87" y="575"/>
                          <a:pt x="95" y="580"/>
                          <a:pt x="101" y="583"/>
                        </a:cubicBezTo>
                        <a:cubicBezTo>
                          <a:pt x="107" y="586"/>
                          <a:pt x="118" y="586"/>
                          <a:pt x="125" y="588"/>
                        </a:cubicBezTo>
                        <a:cubicBezTo>
                          <a:pt x="132" y="590"/>
                          <a:pt x="140" y="593"/>
                          <a:pt x="144" y="596"/>
                        </a:cubicBezTo>
                        <a:cubicBezTo>
                          <a:pt x="148" y="599"/>
                          <a:pt x="152" y="604"/>
                          <a:pt x="150" y="608"/>
                        </a:cubicBezTo>
                        <a:cubicBezTo>
                          <a:pt x="148" y="612"/>
                          <a:pt x="138" y="619"/>
                          <a:pt x="131" y="623"/>
                        </a:cubicBezTo>
                        <a:cubicBezTo>
                          <a:pt x="124" y="627"/>
                          <a:pt x="118" y="628"/>
                          <a:pt x="107" y="631"/>
                        </a:cubicBezTo>
                        <a:cubicBezTo>
                          <a:pt x="96" y="634"/>
                          <a:pt x="78" y="636"/>
                          <a:pt x="67" y="640"/>
                        </a:cubicBezTo>
                        <a:cubicBezTo>
                          <a:pt x="56" y="644"/>
                          <a:pt x="43" y="649"/>
                          <a:pt x="43" y="653"/>
                        </a:cubicBezTo>
                        <a:cubicBezTo>
                          <a:pt x="43" y="657"/>
                          <a:pt x="57" y="662"/>
                          <a:pt x="69" y="666"/>
                        </a:cubicBezTo>
                        <a:cubicBezTo>
                          <a:pt x="81" y="670"/>
                          <a:pt x="104" y="673"/>
                          <a:pt x="117" y="676"/>
                        </a:cubicBezTo>
                        <a:cubicBezTo>
                          <a:pt x="130" y="679"/>
                          <a:pt x="139" y="679"/>
                          <a:pt x="150" y="682"/>
                        </a:cubicBezTo>
                        <a:cubicBezTo>
                          <a:pt x="161" y="685"/>
                          <a:pt x="187" y="691"/>
                          <a:pt x="184" y="696"/>
                        </a:cubicBezTo>
                        <a:cubicBezTo>
                          <a:pt x="181" y="701"/>
                          <a:pt x="147" y="707"/>
                          <a:pt x="133" y="711"/>
                        </a:cubicBezTo>
                        <a:cubicBezTo>
                          <a:pt x="119" y="715"/>
                          <a:pt x="109" y="716"/>
                          <a:pt x="101" y="719"/>
                        </a:cubicBezTo>
                        <a:cubicBezTo>
                          <a:pt x="93" y="722"/>
                          <a:pt x="86" y="724"/>
                          <a:pt x="85" y="727"/>
                        </a:cubicBezTo>
                        <a:cubicBezTo>
                          <a:pt x="84" y="730"/>
                          <a:pt x="91" y="735"/>
                          <a:pt x="97" y="738"/>
                        </a:cubicBezTo>
                        <a:cubicBezTo>
                          <a:pt x="103" y="741"/>
                          <a:pt x="111" y="741"/>
                          <a:pt x="121" y="743"/>
                        </a:cubicBezTo>
                        <a:cubicBezTo>
                          <a:pt x="131" y="745"/>
                          <a:pt x="148" y="747"/>
                          <a:pt x="158" y="749"/>
                        </a:cubicBezTo>
                        <a:cubicBezTo>
                          <a:pt x="168" y="751"/>
                          <a:pt x="180" y="753"/>
                          <a:pt x="182" y="756"/>
                        </a:cubicBezTo>
                        <a:cubicBezTo>
                          <a:pt x="184" y="759"/>
                          <a:pt x="177" y="764"/>
                          <a:pt x="168" y="767"/>
                        </a:cubicBezTo>
                        <a:cubicBezTo>
                          <a:pt x="159" y="770"/>
                          <a:pt x="140" y="770"/>
                          <a:pt x="129" y="772"/>
                        </a:cubicBezTo>
                        <a:cubicBezTo>
                          <a:pt x="118" y="774"/>
                          <a:pt x="112" y="776"/>
                          <a:pt x="101" y="778"/>
                        </a:cubicBezTo>
                        <a:cubicBezTo>
                          <a:pt x="90" y="780"/>
                          <a:pt x="71" y="780"/>
                          <a:pt x="61" y="783"/>
                        </a:cubicBezTo>
                        <a:cubicBezTo>
                          <a:pt x="51" y="786"/>
                          <a:pt x="41" y="791"/>
                          <a:pt x="40" y="794"/>
                        </a:cubicBezTo>
                        <a:cubicBezTo>
                          <a:pt x="39" y="797"/>
                          <a:pt x="44" y="798"/>
                          <a:pt x="54" y="800"/>
                        </a:cubicBezTo>
                        <a:cubicBezTo>
                          <a:pt x="64" y="802"/>
                          <a:pt x="87" y="804"/>
                          <a:pt x="99" y="805"/>
                        </a:cubicBezTo>
                        <a:cubicBezTo>
                          <a:pt x="111" y="806"/>
                          <a:pt x="117" y="806"/>
                          <a:pt x="128" y="808"/>
                        </a:cubicBezTo>
                        <a:cubicBezTo>
                          <a:pt x="139" y="810"/>
                          <a:pt x="166" y="816"/>
                          <a:pt x="166" y="820"/>
                        </a:cubicBezTo>
                        <a:cubicBezTo>
                          <a:pt x="166" y="824"/>
                          <a:pt x="143" y="828"/>
                          <a:pt x="131" y="831"/>
                        </a:cubicBezTo>
                        <a:cubicBezTo>
                          <a:pt x="119" y="834"/>
                          <a:pt x="106" y="833"/>
                          <a:pt x="93" y="836"/>
                        </a:cubicBezTo>
                        <a:cubicBezTo>
                          <a:pt x="80" y="839"/>
                          <a:pt x="55" y="844"/>
                          <a:pt x="51" y="848"/>
                        </a:cubicBezTo>
                        <a:cubicBezTo>
                          <a:pt x="47" y="852"/>
                          <a:pt x="60" y="855"/>
                          <a:pt x="70" y="858"/>
                        </a:cubicBezTo>
                        <a:cubicBezTo>
                          <a:pt x="80" y="861"/>
                          <a:pt x="99" y="863"/>
                          <a:pt x="109" y="866"/>
                        </a:cubicBezTo>
                        <a:cubicBezTo>
                          <a:pt x="119" y="869"/>
                          <a:pt x="127" y="873"/>
                          <a:pt x="131" y="877"/>
                        </a:cubicBezTo>
                        <a:cubicBezTo>
                          <a:pt x="135" y="881"/>
                          <a:pt x="130" y="885"/>
                          <a:pt x="131" y="890"/>
                        </a:cubicBezTo>
                        <a:cubicBezTo>
                          <a:pt x="132" y="895"/>
                          <a:pt x="134" y="902"/>
                          <a:pt x="137" y="908"/>
                        </a:cubicBezTo>
                        <a:cubicBezTo>
                          <a:pt x="140" y="914"/>
                          <a:pt x="146" y="920"/>
                          <a:pt x="147" y="924"/>
                        </a:cubicBezTo>
                        <a:cubicBezTo>
                          <a:pt x="148" y="928"/>
                          <a:pt x="148" y="932"/>
                          <a:pt x="144" y="935"/>
                        </a:cubicBezTo>
                        <a:cubicBezTo>
                          <a:pt x="140" y="938"/>
                          <a:pt x="132" y="937"/>
                          <a:pt x="123" y="940"/>
                        </a:cubicBezTo>
                        <a:cubicBezTo>
                          <a:pt x="114" y="943"/>
                          <a:pt x="93" y="952"/>
                          <a:pt x="88" y="956"/>
                        </a:cubicBezTo>
                        <a:cubicBezTo>
                          <a:pt x="83" y="960"/>
                          <a:pt x="88" y="962"/>
                          <a:pt x="94" y="965"/>
                        </a:cubicBezTo>
                        <a:cubicBezTo>
                          <a:pt x="100" y="968"/>
                          <a:pt x="112" y="970"/>
                          <a:pt x="123" y="973"/>
                        </a:cubicBezTo>
                        <a:cubicBezTo>
                          <a:pt x="134" y="976"/>
                          <a:pt x="149" y="980"/>
                          <a:pt x="158" y="983"/>
                        </a:cubicBezTo>
                        <a:cubicBezTo>
                          <a:pt x="167" y="986"/>
                          <a:pt x="181" y="989"/>
                          <a:pt x="179" y="992"/>
                        </a:cubicBezTo>
                        <a:cubicBezTo>
                          <a:pt x="177" y="995"/>
                          <a:pt x="161" y="997"/>
                          <a:pt x="149" y="999"/>
                        </a:cubicBezTo>
                        <a:cubicBezTo>
                          <a:pt x="137" y="1001"/>
                          <a:pt x="123" y="1004"/>
                          <a:pt x="105" y="1007"/>
                        </a:cubicBezTo>
                        <a:cubicBezTo>
                          <a:pt x="87" y="1010"/>
                          <a:pt x="57" y="1013"/>
                          <a:pt x="40" y="1015"/>
                        </a:cubicBezTo>
                        <a:cubicBezTo>
                          <a:pt x="23" y="1017"/>
                          <a:pt x="6" y="1017"/>
                          <a:pt x="3" y="1020"/>
                        </a:cubicBezTo>
                        <a:cubicBezTo>
                          <a:pt x="0" y="1023"/>
                          <a:pt x="13" y="1029"/>
                          <a:pt x="24" y="1031"/>
                        </a:cubicBezTo>
                        <a:cubicBezTo>
                          <a:pt x="35" y="1033"/>
                          <a:pt x="55" y="1030"/>
                          <a:pt x="72" y="1032"/>
                        </a:cubicBezTo>
                        <a:cubicBezTo>
                          <a:pt x="89" y="1034"/>
                          <a:pt x="107" y="1040"/>
                          <a:pt x="126" y="1042"/>
                        </a:cubicBezTo>
                        <a:cubicBezTo>
                          <a:pt x="145" y="1044"/>
                          <a:pt x="175" y="1042"/>
                          <a:pt x="189" y="1045"/>
                        </a:cubicBezTo>
                        <a:cubicBezTo>
                          <a:pt x="203" y="1048"/>
                          <a:pt x="207" y="1053"/>
                          <a:pt x="208" y="1058"/>
                        </a:cubicBezTo>
                        <a:cubicBezTo>
                          <a:pt x="209" y="1063"/>
                          <a:pt x="198" y="1072"/>
                          <a:pt x="193" y="1076"/>
                        </a:cubicBezTo>
                        <a:cubicBezTo>
                          <a:pt x="188" y="1080"/>
                          <a:pt x="189" y="1078"/>
                          <a:pt x="176" y="1080"/>
                        </a:cubicBezTo>
                        <a:cubicBezTo>
                          <a:pt x="163" y="1082"/>
                          <a:pt x="140" y="1085"/>
                          <a:pt x="117" y="1088"/>
                        </a:cubicBezTo>
                      </a:path>
                    </a:pathLst>
                  </a:cu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endParaRPr lang="en-US" altLang="en-US"/>
                  </a:p>
                </p:txBody>
              </p:sp>
              <p:sp>
                <p:nvSpPr>
                  <p:cNvPr id="4130" name="Freeform 62"/>
                  <p:cNvSpPr>
                    <a:spLocks noChangeAspect="1"/>
                  </p:cNvSpPr>
                  <p:nvPr/>
                </p:nvSpPr>
                <p:spPr bwMode="auto">
                  <a:xfrm>
                    <a:off x="3268" y="-637"/>
                    <a:ext cx="108" cy="515"/>
                  </a:xfrm>
                  <a:custGeom>
                    <a:avLst/>
                    <a:gdLst>
                      <a:gd name="T0" fmla="*/ 62 w 108"/>
                      <a:gd name="T1" fmla="*/ 0 h 515"/>
                      <a:gd name="T2" fmla="*/ 84 w 108"/>
                      <a:gd name="T3" fmla="*/ 16 h 515"/>
                      <a:gd name="T4" fmla="*/ 82 w 108"/>
                      <a:gd name="T5" fmla="*/ 29 h 515"/>
                      <a:gd name="T6" fmla="*/ 46 w 108"/>
                      <a:gd name="T7" fmla="*/ 39 h 515"/>
                      <a:gd name="T8" fmla="*/ 7 w 108"/>
                      <a:gd name="T9" fmla="*/ 51 h 515"/>
                      <a:gd name="T10" fmla="*/ 6 w 108"/>
                      <a:gd name="T11" fmla="*/ 66 h 515"/>
                      <a:gd name="T12" fmla="*/ 41 w 108"/>
                      <a:gd name="T13" fmla="*/ 75 h 515"/>
                      <a:gd name="T14" fmla="*/ 70 w 108"/>
                      <a:gd name="T15" fmla="*/ 83 h 515"/>
                      <a:gd name="T16" fmla="*/ 98 w 108"/>
                      <a:gd name="T17" fmla="*/ 96 h 515"/>
                      <a:gd name="T18" fmla="*/ 71 w 108"/>
                      <a:gd name="T19" fmla="*/ 107 h 515"/>
                      <a:gd name="T20" fmla="*/ 44 w 108"/>
                      <a:gd name="T21" fmla="*/ 115 h 515"/>
                      <a:gd name="T22" fmla="*/ 39 w 108"/>
                      <a:gd name="T23" fmla="*/ 130 h 515"/>
                      <a:gd name="T24" fmla="*/ 52 w 108"/>
                      <a:gd name="T25" fmla="*/ 135 h 515"/>
                      <a:gd name="T26" fmla="*/ 65 w 108"/>
                      <a:gd name="T27" fmla="*/ 144 h 515"/>
                      <a:gd name="T28" fmla="*/ 55 w 108"/>
                      <a:gd name="T29" fmla="*/ 152 h 515"/>
                      <a:gd name="T30" fmla="*/ 36 w 108"/>
                      <a:gd name="T31" fmla="*/ 160 h 515"/>
                      <a:gd name="T32" fmla="*/ 57 w 108"/>
                      <a:gd name="T33" fmla="*/ 175 h 515"/>
                      <a:gd name="T34" fmla="*/ 76 w 108"/>
                      <a:gd name="T35" fmla="*/ 181 h 515"/>
                      <a:gd name="T36" fmla="*/ 89 w 108"/>
                      <a:gd name="T37" fmla="*/ 194 h 515"/>
                      <a:gd name="T38" fmla="*/ 63 w 108"/>
                      <a:gd name="T39" fmla="*/ 202 h 515"/>
                      <a:gd name="T40" fmla="*/ 44 w 108"/>
                      <a:gd name="T41" fmla="*/ 210 h 515"/>
                      <a:gd name="T42" fmla="*/ 25 w 108"/>
                      <a:gd name="T43" fmla="*/ 219 h 515"/>
                      <a:gd name="T44" fmla="*/ 39 w 108"/>
                      <a:gd name="T45" fmla="*/ 231 h 515"/>
                      <a:gd name="T46" fmla="*/ 60 w 108"/>
                      <a:gd name="T47" fmla="*/ 232 h 515"/>
                      <a:gd name="T48" fmla="*/ 81 w 108"/>
                      <a:gd name="T49" fmla="*/ 240 h 515"/>
                      <a:gd name="T50" fmla="*/ 76 w 108"/>
                      <a:gd name="T51" fmla="*/ 251 h 515"/>
                      <a:gd name="T52" fmla="*/ 63 w 108"/>
                      <a:gd name="T53" fmla="*/ 256 h 515"/>
                      <a:gd name="T54" fmla="*/ 52 w 108"/>
                      <a:gd name="T55" fmla="*/ 269 h 515"/>
                      <a:gd name="T56" fmla="*/ 58 w 108"/>
                      <a:gd name="T57" fmla="*/ 280 h 515"/>
                      <a:gd name="T58" fmla="*/ 73 w 108"/>
                      <a:gd name="T59" fmla="*/ 283 h 515"/>
                      <a:gd name="T60" fmla="*/ 105 w 108"/>
                      <a:gd name="T61" fmla="*/ 295 h 515"/>
                      <a:gd name="T62" fmla="*/ 92 w 108"/>
                      <a:gd name="T63" fmla="*/ 303 h 515"/>
                      <a:gd name="T64" fmla="*/ 62 w 108"/>
                      <a:gd name="T65" fmla="*/ 314 h 515"/>
                      <a:gd name="T66" fmla="*/ 38 w 108"/>
                      <a:gd name="T67" fmla="*/ 322 h 515"/>
                      <a:gd name="T68" fmla="*/ 39 w 108"/>
                      <a:gd name="T69" fmla="*/ 335 h 515"/>
                      <a:gd name="T70" fmla="*/ 50 w 108"/>
                      <a:gd name="T71" fmla="*/ 351 h 515"/>
                      <a:gd name="T72" fmla="*/ 41 w 108"/>
                      <a:gd name="T73" fmla="*/ 365 h 515"/>
                      <a:gd name="T74" fmla="*/ 39 w 108"/>
                      <a:gd name="T75" fmla="*/ 383 h 515"/>
                      <a:gd name="T76" fmla="*/ 28 w 108"/>
                      <a:gd name="T77" fmla="*/ 394 h 515"/>
                      <a:gd name="T78" fmla="*/ 39 w 108"/>
                      <a:gd name="T79" fmla="*/ 405 h 515"/>
                      <a:gd name="T80" fmla="*/ 63 w 108"/>
                      <a:gd name="T81" fmla="*/ 413 h 515"/>
                      <a:gd name="T82" fmla="*/ 79 w 108"/>
                      <a:gd name="T83" fmla="*/ 423 h 515"/>
                      <a:gd name="T84" fmla="*/ 89 w 108"/>
                      <a:gd name="T85" fmla="*/ 435 h 515"/>
                      <a:gd name="T86" fmla="*/ 82 w 108"/>
                      <a:gd name="T87" fmla="*/ 448 h 515"/>
                      <a:gd name="T88" fmla="*/ 66 w 108"/>
                      <a:gd name="T89" fmla="*/ 467 h 515"/>
                      <a:gd name="T90" fmla="*/ 42 w 108"/>
                      <a:gd name="T91" fmla="*/ 485 h 515"/>
                      <a:gd name="T92" fmla="*/ 34 w 108"/>
                      <a:gd name="T93" fmla="*/ 503 h 515"/>
                      <a:gd name="T94" fmla="*/ 58 w 108"/>
                      <a:gd name="T95" fmla="*/ 515 h 515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08"/>
                      <a:gd name="T145" fmla="*/ 0 h 515"/>
                      <a:gd name="T146" fmla="*/ 108 w 108"/>
                      <a:gd name="T147" fmla="*/ 515 h 515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08" h="515">
                        <a:moveTo>
                          <a:pt x="62" y="0"/>
                        </a:moveTo>
                        <a:cubicBezTo>
                          <a:pt x="71" y="5"/>
                          <a:pt x="81" y="11"/>
                          <a:pt x="84" y="16"/>
                        </a:cubicBezTo>
                        <a:cubicBezTo>
                          <a:pt x="87" y="21"/>
                          <a:pt x="88" y="25"/>
                          <a:pt x="82" y="29"/>
                        </a:cubicBezTo>
                        <a:cubicBezTo>
                          <a:pt x="76" y="33"/>
                          <a:pt x="58" y="35"/>
                          <a:pt x="46" y="39"/>
                        </a:cubicBezTo>
                        <a:cubicBezTo>
                          <a:pt x="34" y="43"/>
                          <a:pt x="14" y="47"/>
                          <a:pt x="7" y="51"/>
                        </a:cubicBezTo>
                        <a:cubicBezTo>
                          <a:pt x="0" y="55"/>
                          <a:pt x="0" y="62"/>
                          <a:pt x="6" y="66"/>
                        </a:cubicBezTo>
                        <a:cubicBezTo>
                          <a:pt x="12" y="70"/>
                          <a:pt x="30" y="72"/>
                          <a:pt x="41" y="75"/>
                        </a:cubicBezTo>
                        <a:cubicBezTo>
                          <a:pt x="52" y="78"/>
                          <a:pt x="60" y="79"/>
                          <a:pt x="70" y="83"/>
                        </a:cubicBezTo>
                        <a:cubicBezTo>
                          <a:pt x="80" y="87"/>
                          <a:pt x="98" y="92"/>
                          <a:pt x="98" y="96"/>
                        </a:cubicBezTo>
                        <a:cubicBezTo>
                          <a:pt x="98" y="100"/>
                          <a:pt x="80" y="104"/>
                          <a:pt x="71" y="107"/>
                        </a:cubicBezTo>
                        <a:cubicBezTo>
                          <a:pt x="62" y="110"/>
                          <a:pt x="49" y="111"/>
                          <a:pt x="44" y="115"/>
                        </a:cubicBezTo>
                        <a:cubicBezTo>
                          <a:pt x="39" y="119"/>
                          <a:pt x="38" y="127"/>
                          <a:pt x="39" y="130"/>
                        </a:cubicBezTo>
                        <a:cubicBezTo>
                          <a:pt x="40" y="133"/>
                          <a:pt x="48" y="133"/>
                          <a:pt x="52" y="135"/>
                        </a:cubicBezTo>
                        <a:cubicBezTo>
                          <a:pt x="56" y="137"/>
                          <a:pt x="65" y="141"/>
                          <a:pt x="65" y="144"/>
                        </a:cubicBezTo>
                        <a:cubicBezTo>
                          <a:pt x="65" y="147"/>
                          <a:pt x="60" y="149"/>
                          <a:pt x="55" y="152"/>
                        </a:cubicBezTo>
                        <a:cubicBezTo>
                          <a:pt x="50" y="155"/>
                          <a:pt x="36" y="156"/>
                          <a:pt x="36" y="160"/>
                        </a:cubicBezTo>
                        <a:cubicBezTo>
                          <a:pt x="36" y="164"/>
                          <a:pt x="50" y="171"/>
                          <a:pt x="57" y="175"/>
                        </a:cubicBezTo>
                        <a:cubicBezTo>
                          <a:pt x="64" y="179"/>
                          <a:pt x="71" y="178"/>
                          <a:pt x="76" y="181"/>
                        </a:cubicBezTo>
                        <a:cubicBezTo>
                          <a:pt x="81" y="184"/>
                          <a:pt x="91" y="191"/>
                          <a:pt x="89" y="194"/>
                        </a:cubicBezTo>
                        <a:cubicBezTo>
                          <a:pt x="87" y="197"/>
                          <a:pt x="70" y="199"/>
                          <a:pt x="63" y="202"/>
                        </a:cubicBezTo>
                        <a:cubicBezTo>
                          <a:pt x="56" y="205"/>
                          <a:pt x="50" y="207"/>
                          <a:pt x="44" y="210"/>
                        </a:cubicBezTo>
                        <a:cubicBezTo>
                          <a:pt x="38" y="213"/>
                          <a:pt x="26" y="216"/>
                          <a:pt x="25" y="219"/>
                        </a:cubicBezTo>
                        <a:cubicBezTo>
                          <a:pt x="24" y="222"/>
                          <a:pt x="33" y="229"/>
                          <a:pt x="39" y="231"/>
                        </a:cubicBezTo>
                        <a:cubicBezTo>
                          <a:pt x="45" y="233"/>
                          <a:pt x="53" y="231"/>
                          <a:pt x="60" y="232"/>
                        </a:cubicBezTo>
                        <a:cubicBezTo>
                          <a:pt x="67" y="233"/>
                          <a:pt x="78" y="237"/>
                          <a:pt x="81" y="240"/>
                        </a:cubicBezTo>
                        <a:cubicBezTo>
                          <a:pt x="84" y="243"/>
                          <a:pt x="79" y="248"/>
                          <a:pt x="76" y="251"/>
                        </a:cubicBezTo>
                        <a:cubicBezTo>
                          <a:pt x="73" y="254"/>
                          <a:pt x="67" y="253"/>
                          <a:pt x="63" y="256"/>
                        </a:cubicBezTo>
                        <a:cubicBezTo>
                          <a:pt x="59" y="259"/>
                          <a:pt x="53" y="265"/>
                          <a:pt x="52" y="269"/>
                        </a:cubicBezTo>
                        <a:cubicBezTo>
                          <a:pt x="51" y="273"/>
                          <a:pt x="54" y="278"/>
                          <a:pt x="58" y="280"/>
                        </a:cubicBezTo>
                        <a:cubicBezTo>
                          <a:pt x="62" y="282"/>
                          <a:pt x="65" y="281"/>
                          <a:pt x="73" y="283"/>
                        </a:cubicBezTo>
                        <a:cubicBezTo>
                          <a:pt x="81" y="285"/>
                          <a:pt x="102" y="292"/>
                          <a:pt x="105" y="295"/>
                        </a:cubicBezTo>
                        <a:cubicBezTo>
                          <a:pt x="108" y="298"/>
                          <a:pt x="99" y="300"/>
                          <a:pt x="92" y="303"/>
                        </a:cubicBezTo>
                        <a:cubicBezTo>
                          <a:pt x="85" y="306"/>
                          <a:pt x="71" y="311"/>
                          <a:pt x="62" y="314"/>
                        </a:cubicBezTo>
                        <a:cubicBezTo>
                          <a:pt x="53" y="317"/>
                          <a:pt x="42" y="319"/>
                          <a:pt x="38" y="322"/>
                        </a:cubicBezTo>
                        <a:cubicBezTo>
                          <a:pt x="34" y="325"/>
                          <a:pt x="37" y="330"/>
                          <a:pt x="39" y="335"/>
                        </a:cubicBezTo>
                        <a:cubicBezTo>
                          <a:pt x="41" y="340"/>
                          <a:pt x="50" y="346"/>
                          <a:pt x="50" y="351"/>
                        </a:cubicBezTo>
                        <a:cubicBezTo>
                          <a:pt x="50" y="356"/>
                          <a:pt x="43" y="360"/>
                          <a:pt x="41" y="365"/>
                        </a:cubicBezTo>
                        <a:cubicBezTo>
                          <a:pt x="39" y="370"/>
                          <a:pt x="41" y="378"/>
                          <a:pt x="39" y="383"/>
                        </a:cubicBezTo>
                        <a:cubicBezTo>
                          <a:pt x="37" y="388"/>
                          <a:pt x="28" y="390"/>
                          <a:pt x="28" y="394"/>
                        </a:cubicBezTo>
                        <a:cubicBezTo>
                          <a:pt x="28" y="398"/>
                          <a:pt x="33" y="402"/>
                          <a:pt x="39" y="405"/>
                        </a:cubicBezTo>
                        <a:cubicBezTo>
                          <a:pt x="45" y="408"/>
                          <a:pt x="56" y="410"/>
                          <a:pt x="63" y="413"/>
                        </a:cubicBezTo>
                        <a:cubicBezTo>
                          <a:pt x="70" y="416"/>
                          <a:pt x="75" y="419"/>
                          <a:pt x="79" y="423"/>
                        </a:cubicBezTo>
                        <a:cubicBezTo>
                          <a:pt x="83" y="427"/>
                          <a:pt x="89" y="431"/>
                          <a:pt x="89" y="435"/>
                        </a:cubicBezTo>
                        <a:cubicBezTo>
                          <a:pt x="89" y="439"/>
                          <a:pt x="86" y="443"/>
                          <a:pt x="82" y="448"/>
                        </a:cubicBezTo>
                        <a:cubicBezTo>
                          <a:pt x="78" y="453"/>
                          <a:pt x="73" y="461"/>
                          <a:pt x="66" y="467"/>
                        </a:cubicBezTo>
                        <a:cubicBezTo>
                          <a:pt x="59" y="473"/>
                          <a:pt x="47" y="479"/>
                          <a:pt x="42" y="485"/>
                        </a:cubicBezTo>
                        <a:cubicBezTo>
                          <a:pt x="37" y="491"/>
                          <a:pt x="31" y="498"/>
                          <a:pt x="34" y="503"/>
                        </a:cubicBezTo>
                        <a:cubicBezTo>
                          <a:pt x="37" y="508"/>
                          <a:pt x="47" y="511"/>
                          <a:pt x="58" y="515"/>
                        </a:cubicBezTo>
                      </a:path>
                    </a:pathLst>
                  </a:cu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endParaRPr lang="en-US" altLang="en-US"/>
                  </a:p>
                </p:txBody>
              </p:sp>
            </p:grpSp>
          </p:grpSp>
          <p:sp>
            <p:nvSpPr>
              <p:cNvPr id="4117" name="Line 63"/>
              <p:cNvSpPr>
                <a:spLocks noChangeShapeType="1"/>
              </p:cNvSpPr>
              <p:nvPr/>
            </p:nvSpPr>
            <p:spPr bwMode="auto">
              <a:xfrm>
                <a:off x="764" y="2606"/>
                <a:ext cx="453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18" name="Freeform 64"/>
              <p:cNvSpPr>
                <a:spLocks/>
              </p:cNvSpPr>
              <p:nvPr/>
            </p:nvSpPr>
            <p:spPr bwMode="auto">
              <a:xfrm>
                <a:off x="1646" y="3106"/>
                <a:ext cx="564" cy="56"/>
              </a:xfrm>
              <a:custGeom>
                <a:avLst/>
                <a:gdLst>
                  <a:gd name="T0" fmla="*/ 0 w 564"/>
                  <a:gd name="T1" fmla="*/ 2 h 56"/>
                  <a:gd name="T2" fmla="*/ 97 w 564"/>
                  <a:gd name="T3" fmla="*/ 1 h 56"/>
                  <a:gd name="T4" fmla="*/ 198 w 564"/>
                  <a:gd name="T5" fmla="*/ 8 h 56"/>
                  <a:gd name="T6" fmla="*/ 321 w 564"/>
                  <a:gd name="T7" fmla="*/ 28 h 56"/>
                  <a:gd name="T8" fmla="*/ 376 w 564"/>
                  <a:gd name="T9" fmla="*/ 44 h 56"/>
                  <a:gd name="T10" fmla="*/ 433 w 564"/>
                  <a:gd name="T11" fmla="*/ 55 h 56"/>
                  <a:gd name="T12" fmla="*/ 519 w 564"/>
                  <a:gd name="T13" fmla="*/ 50 h 56"/>
                  <a:gd name="T14" fmla="*/ 564 w 564"/>
                  <a:gd name="T15" fmla="*/ 53 h 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64"/>
                  <a:gd name="T25" fmla="*/ 0 h 56"/>
                  <a:gd name="T26" fmla="*/ 564 w 564"/>
                  <a:gd name="T27" fmla="*/ 56 h 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64" h="56">
                    <a:moveTo>
                      <a:pt x="0" y="2"/>
                    </a:moveTo>
                    <a:cubicBezTo>
                      <a:pt x="32" y="1"/>
                      <a:pt x="64" y="0"/>
                      <a:pt x="97" y="1"/>
                    </a:cubicBezTo>
                    <a:cubicBezTo>
                      <a:pt x="130" y="2"/>
                      <a:pt x="161" y="4"/>
                      <a:pt x="198" y="8"/>
                    </a:cubicBezTo>
                    <a:cubicBezTo>
                      <a:pt x="235" y="12"/>
                      <a:pt x="291" y="22"/>
                      <a:pt x="321" y="28"/>
                    </a:cubicBezTo>
                    <a:cubicBezTo>
                      <a:pt x="351" y="34"/>
                      <a:pt x="357" y="40"/>
                      <a:pt x="376" y="44"/>
                    </a:cubicBezTo>
                    <a:cubicBezTo>
                      <a:pt x="395" y="48"/>
                      <a:pt x="409" y="54"/>
                      <a:pt x="433" y="55"/>
                    </a:cubicBezTo>
                    <a:cubicBezTo>
                      <a:pt x="457" y="56"/>
                      <a:pt x="497" y="50"/>
                      <a:pt x="519" y="50"/>
                    </a:cubicBezTo>
                    <a:cubicBezTo>
                      <a:pt x="541" y="50"/>
                      <a:pt x="552" y="51"/>
                      <a:pt x="564" y="53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4119" name="Freeform 65"/>
              <p:cNvSpPr>
                <a:spLocks/>
              </p:cNvSpPr>
              <p:nvPr/>
            </p:nvSpPr>
            <p:spPr bwMode="auto">
              <a:xfrm>
                <a:off x="818" y="3015"/>
                <a:ext cx="823" cy="90"/>
              </a:xfrm>
              <a:custGeom>
                <a:avLst/>
                <a:gdLst>
                  <a:gd name="T0" fmla="*/ 0 w 823"/>
                  <a:gd name="T1" fmla="*/ 0 h 90"/>
                  <a:gd name="T2" fmla="*/ 93 w 823"/>
                  <a:gd name="T3" fmla="*/ 11 h 90"/>
                  <a:gd name="T4" fmla="*/ 219 w 823"/>
                  <a:gd name="T5" fmla="*/ 21 h 90"/>
                  <a:gd name="T6" fmla="*/ 312 w 823"/>
                  <a:gd name="T7" fmla="*/ 32 h 90"/>
                  <a:gd name="T8" fmla="*/ 474 w 823"/>
                  <a:gd name="T9" fmla="*/ 48 h 90"/>
                  <a:gd name="T10" fmla="*/ 616 w 823"/>
                  <a:gd name="T11" fmla="*/ 63 h 90"/>
                  <a:gd name="T12" fmla="*/ 714 w 823"/>
                  <a:gd name="T13" fmla="*/ 71 h 90"/>
                  <a:gd name="T14" fmla="*/ 778 w 823"/>
                  <a:gd name="T15" fmla="*/ 87 h 90"/>
                  <a:gd name="T16" fmla="*/ 823 w 823"/>
                  <a:gd name="T17" fmla="*/ 90 h 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23"/>
                  <a:gd name="T28" fmla="*/ 0 h 90"/>
                  <a:gd name="T29" fmla="*/ 823 w 823"/>
                  <a:gd name="T30" fmla="*/ 90 h 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23" h="90">
                    <a:moveTo>
                      <a:pt x="0" y="0"/>
                    </a:moveTo>
                    <a:lnTo>
                      <a:pt x="93" y="11"/>
                    </a:lnTo>
                    <a:lnTo>
                      <a:pt x="219" y="21"/>
                    </a:lnTo>
                    <a:lnTo>
                      <a:pt x="312" y="32"/>
                    </a:lnTo>
                    <a:lnTo>
                      <a:pt x="474" y="48"/>
                    </a:lnTo>
                    <a:lnTo>
                      <a:pt x="616" y="63"/>
                    </a:lnTo>
                    <a:lnTo>
                      <a:pt x="714" y="71"/>
                    </a:lnTo>
                    <a:lnTo>
                      <a:pt x="778" y="87"/>
                    </a:lnTo>
                    <a:lnTo>
                      <a:pt x="823" y="90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4120" name="Freeform 66"/>
              <p:cNvSpPr>
                <a:spLocks/>
              </p:cNvSpPr>
              <p:nvPr/>
            </p:nvSpPr>
            <p:spPr bwMode="auto">
              <a:xfrm>
                <a:off x="2201" y="3156"/>
                <a:ext cx="1131" cy="107"/>
              </a:xfrm>
              <a:custGeom>
                <a:avLst/>
                <a:gdLst>
                  <a:gd name="T0" fmla="*/ 0 w 1131"/>
                  <a:gd name="T1" fmla="*/ 0 h 107"/>
                  <a:gd name="T2" fmla="*/ 108 w 1131"/>
                  <a:gd name="T3" fmla="*/ 12 h 107"/>
                  <a:gd name="T4" fmla="*/ 163 w 1131"/>
                  <a:gd name="T5" fmla="*/ 14 h 107"/>
                  <a:gd name="T6" fmla="*/ 211 w 1131"/>
                  <a:gd name="T7" fmla="*/ 14 h 107"/>
                  <a:gd name="T8" fmla="*/ 249 w 1131"/>
                  <a:gd name="T9" fmla="*/ 29 h 107"/>
                  <a:gd name="T10" fmla="*/ 367 w 1131"/>
                  <a:gd name="T11" fmla="*/ 32 h 107"/>
                  <a:gd name="T12" fmla="*/ 444 w 1131"/>
                  <a:gd name="T13" fmla="*/ 35 h 107"/>
                  <a:gd name="T14" fmla="*/ 547 w 1131"/>
                  <a:gd name="T15" fmla="*/ 53 h 107"/>
                  <a:gd name="T16" fmla="*/ 651 w 1131"/>
                  <a:gd name="T17" fmla="*/ 69 h 107"/>
                  <a:gd name="T18" fmla="*/ 754 w 1131"/>
                  <a:gd name="T19" fmla="*/ 78 h 107"/>
                  <a:gd name="T20" fmla="*/ 879 w 1131"/>
                  <a:gd name="T21" fmla="*/ 95 h 107"/>
                  <a:gd name="T22" fmla="*/ 945 w 1131"/>
                  <a:gd name="T23" fmla="*/ 96 h 107"/>
                  <a:gd name="T24" fmla="*/ 1015 w 1131"/>
                  <a:gd name="T25" fmla="*/ 104 h 107"/>
                  <a:gd name="T26" fmla="*/ 1131 w 1131"/>
                  <a:gd name="T27" fmla="*/ 107 h 10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31"/>
                  <a:gd name="T43" fmla="*/ 0 h 107"/>
                  <a:gd name="T44" fmla="*/ 1131 w 1131"/>
                  <a:gd name="T45" fmla="*/ 107 h 10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31" h="107">
                    <a:moveTo>
                      <a:pt x="0" y="0"/>
                    </a:moveTo>
                    <a:lnTo>
                      <a:pt x="108" y="12"/>
                    </a:lnTo>
                    <a:lnTo>
                      <a:pt x="163" y="14"/>
                    </a:lnTo>
                    <a:lnTo>
                      <a:pt x="211" y="14"/>
                    </a:lnTo>
                    <a:lnTo>
                      <a:pt x="249" y="29"/>
                    </a:lnTo>
                    <a:lnTo>
                      <a:pt x="367" y="32"/>
                    </a:lnTo>
                    <a:lnTo>
                      <a:pt x="444" y="35"/>
                    </a:lnTo>
                    <a:lnTo>
                      <a:pt x="547" y="53"/>
                    </a:lnTo>
                    <a:lnTo>
                      <a:pt x="651" y="69"/>
                    </a:lnTo>
                    <a:lnTo>
                      <a:pt x="754" y="78"/>
                    </a:lnTo>
                    <a:lnTo>
                      <a:pt x="879" y="95"/>
                    </a:lnTo>
                    <a:lnTo>
                      <a:pt x="945" y="96"/>
                    </a:lnTo>
                    <a:lnTo>
                      <a:pt x="1015" y="104"/>
                    </a:lnTo>
                    <a:lnTo>
                      <a:pt x="1131" y="107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4121" name="Freeform 67"/>
              <p:cNvSpPr>
                <a:spLocks/>
              </p:cNvSpPr>
              <p:nvPr/>
            </p:nvSpPr>
            <p:spPr bwMode="auto">
              <a:xfrm>
                <a:off x="3330" y="3264"/>
                <a:ext cx="1328" cy="110"/>
              </a:xfrm>
              <a:custGeom>
                <a:avLst/>
                <a:gdLst>
                  <a:gd name="T0" fmla="*/ 0 w 1328"/>
                  <a:gd name="T1" fmla="*/ 0 h 110"/>
                  <a:gd name="T2" fmla="*/ 78 w 1328"/>
                  <a:gd name="T3" fmla="*/ 14 h 110"/>
                  <a:gd name="T4" fmla="*/ 203 w 1328"/>
                  <a:gd name="T5" fmla="*/ 33 h 110"/>
                  <a:gd name="T6" fmla="*/ 321 w 1328"/>
                  <a:gd name="T7" fmla="*/ 36 h 110"/>
                  <a:gd name="T8" fmla="*/ 416 w 1328"/>
                  <a:gd name="T9" fmla="*/ 41 h 110"/>
                  <a:gd name="T10" fmla="*/ 573 w 1328"/>
                  <a:gd name="T11" fmla="*/ 53 h 110"/>
                  <a:gd name="T12" fmla="*/ 671 w 1328"/>
                  <a:gd name="T13" fmla="*/ 57 h 110"/>
                  <a:gd name="T14" fmla="*/ 915 w 1328"/>
                  <a:gd name="T15" fmla="*/ 72 h 110"/>
                  <a:gd name="T16" fmla="*/ 1013 w 1328"/>
                  <a:gd name="T17" fmla="*/ 75 h 110"/>
                  <a:gd name="T18" fmla="*/ 1175 w 1328"/>
                  <a:gd name="T19" fmla="*/ 81 h 110"/>
                  <a:gd name="T20" fmla="*/ 1266 w 1328"/>
                  <a:gd name="T21" fmla="*/ 95 h 110"/>
                  <a:gd name="T22" fmla="*/ 1328 w 1328"/>
                  <a:gd name="T23" fmla="*/ 110 h 1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28"/>
                  <a:gd name="T37" fmla="*/ 0 h 110"/>
                  <a:gd name="T38" fmla="*/ 1328 w 1328"/>
                  <a:gd name="T39" fmla="*/ 110 h 1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28" h="110">
                    <a:moveTo>
                      <a:pt x="0" y="0"/>
                    </a:moveTo>
                    <a:lnTo>
                      <a:pt x="78" y="14"/>
                    </a:lnTo>
                    <a:lnTo>
                      <a:pt x="203" y="33"/>
                    </a:lnTo>
                    <a:lnTo>
                      <a:pt x="321" y="36"/>
                    </a:lnTo>
                    <a:lnTo>
                      <a:pt x="416" y="41"/>
                    </a:lnTo>
                    <a:lnTo>
                      <a:pt x="573" y="53"/>
                    </a:lnTo>
                    <a:lnTo>
                      <a:pt x="671" y="57"/>
                    </a:lnTo>
                    <a:lnTo>
                      <a:pt x="915" y="72"/>
                    </a:lnTo>
                    <a:lnTo>
                      <a:pt x="1013" y="75"/>
                    </a:lnTo>
                    <a:lnTo>
                      <a:pt x="1175" y="81"/>
                    </a:lnTo>
                    <a:lnTo>
                      <a:pt x="1266" y="95"/>
                    </a:lnTo>
                    <a:lnTo>
                      <a:pt x="1328" y="110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4122" name="Freeform 68"/>
              <p:cNvSpPr>
                <a:spLocks/>
              </p:cNvSpPr>
              <p:nvPr/>
            </p:nvSpPr>
            <p:spPr bwMode="auto">
              <a:xfrm>
                <a:off x="4653" y="3375"/>
                <a:ext cx="639" cy="54"/>
              </a:xfrm>
              <a:custGeom>
                <a:avLst/>
                <a:gdLst>
                  <a:gd name="T0" fmla="*/ 0 w 639"/>
                  <a:gd name="T1" fmla="*/ 0 h 54"/>
                  <a:gd name="T2" fmla="*/ 114 w 639"/>
                  <a:gd name="T3" fmla="*/ 11 h 54"/>
                  <a:gd name="T4" fmla="*/ 332 w 639"/>
                  <a:gd name="T5" fmla="*/ 30 h 54"/>
                  <a:gd name="T6" fmla="*/ 375 w 639"/>
                  <a:gd name="T7" fmla="*/ 42 h 54"/>
                  <a:gd name="T8" fmla="*/ 530 w 639"/>
                  <a:gd name="T9" fmla="*/ 45 h 54"/>
                  <a:gd name="T10" fmla="*/ 591 w 639"/>
                  <a:gd name="T11" fmla="*/ 48 h 54"/>
                  <a:gd name="T12" fmla="*/ 639 w 639"/>
                  <a:gd name="T13" fmla="*/ 54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9"/>
                  <a:gd name="T22" fmla="*/ 0 h 54"/>
                  <a:gd name="T23" fmla="*/ 639 w 639"/>
                  <a:gd name="T24" fmla="*/ 54 h 5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9" h="54">
                    <a:moveTo>
                      <a:pt x="0" y="0"/>
                    </a:moveTo>
                    <a:lnTo>
                      <a:pt x="114" y="11"/>
                    </a:lnTo>
                    <a:lnTo>
                      <a:pt x="332" y="30"/>
                    </a:lnTo>
                    <a:lnTo>
                      <a:pt x="375" y="42"/>
                    </a:lnTo>
                    <a:lnTo>
                      <a:pt x="530" y="45"/>
                    </a:lnTo>
                    <a:lnTo>
                      <a:pt x="591" y="48"/>
                    </a:lnTo>
                    <a:lnTo>
                      <a:pt x="639" y="54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</p:grpSp>
      </p:grpSp>
      <p:sp>
        <p:nvSpPr>
          <p:cNvPr id="4104" name="WordArt 72"/>
          <p:cNvSpPr>
            <a:spLocks noChangeArrowheads="1" noChangeShapeType="1" noTextEdit="1"/>
          </p:cNvSpPr>
          <p:nvPr/>
        </p:nvSpPr>
        <p:spPr bwMode="auto">
          <a:xfrm>
            <a:off x="3563938" y="3327400"/>
            <a:ext cx="3443287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DC79"/>
                </a:solidFill>
                <a:latin typeface="Arial Black" panose="020B0A04020102020204" pitchFamily="34" charset="0"/>
              </a:rPr>
              <a:t>About a 32 ms shift up</a:t>
            </a:r>
          </a:p>
        </p:txBody>
      </p:sp>
    </p:spTree>
    <p:extLst>
      <p:ext uri="{BB962C8B-B14F-4D97-AF65-F5344CB8AC3E}">
        <p14:creationId xmlns:p14="http://schemas.microsoft.com/office/powerpoint/2010/main" val="2088572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pic>
        <p:nvPicPr>
          <p:cNvPr id="5127" name="Picture 20"/>
          <p:cNvPicPr>
            <a:picLocks noChangeAspect="1" noChangeArrowheads="1"/>
          </p:cNvPicPr>
          <p:nvPr/>
        </p:nvPicPr>
        <p:blipFill>
          <a:blip r:embed="rId3">
            <a:lum bright="-3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9" r="9404" b="28477"/>
          <a:stretch>
            <a:fillRect/>
          </a:stretch>
        </p:blipFill>
        <p:spPr bwMode="auto">
          <a:xfrm>
            <a:off x="541338" y="1103313"/>
            <a:ext cx="7089775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Text Box 21"/>
          <p:cNvSpPr txBox="1">
            <a:spLocks noChangeArrowheads="1"/>
          </p:cNvSpPr>
          <p:nvPr/>
        </p:nvSpPr>
        <p:spPr bwMode="auto">
          <a:xfrm>
            <a:off x="7781925" y="5451475"/>
            <a:ext cx="665163" cy="342900"/>
          </a:xfrm>
          <a:prstGeom prst="rect">
            <a:avLst/>
          </a:prstGeom>
          <a:solidFill>
            <a:schemeClr val="tx1"/>
          </a:solidFill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400" b="1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Buda</a:t>
            </a:r>
          </a:p>
        </p:txBody>
      </p:sp>
      <p:sp>
        <p:nvSpPr>
          <p:cNvPr id="5129" name="Text Box 22"/>
          <p:cNvSpPr txBox="1">
            <a:spLocks noChangeArrowheads="1"/>
          </p:cNvSpPr>
          <p:nvPr/>
        </p:nvSpPr>
        <p:spPr bwMode="auto">
          <a:xfrm>
            <a:off x="7835900" y="3590925"/>
            <a:ext cx="1039813" cy="342900"/>
          </a:xfrm>
          <a:prstGeom prst="rect">
            <a:avLst/>
          </a:prstGeom>
          <a:solidFill>
            <a:schemeClr val="tx1"/>
          </a:solidFill>
          <a:ln w="38100">
            <a:solidFill>
              <a:srgbClr val="00FF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400" b="1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Eagleford</a:t>
            </a:r>
            <a:endParaRPr lang="en-US" altLang="en-US" sz="1400">
              <a:solidFill>
                <a:srgbClr val="00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30" name="Text Box 23"/>
          <p:cNvSpPr txBox="1">
            <a:spLocks noChangeArrowheads="1"/>
          </p:cNvSpPr>
          <p:nvPr/>
        </p:nvSpPr>
        <p:spPr bwMode="auto">
          <a:xfrm>
            <a:off x="7842250" y="4011613"/>
            <a:ext cx="1077913" cy="342900"/>
          </a:xfrm>
          <a:prstGeom prst="rect">
            <a:avLst/>
          </a:prstGeom>
          <a:solidFill>
            <a:schemeClr val="tx1"/>
          </a:solidFill>
          <a:ln w="38100">
            <a:solidFill>
              <a:srgbClr val="FF99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400" b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Woodbine</a:t>
            </a:r>
          </a:p>
        </p:txBody>
      </p:sp>
      <p:sp>
        <p:nvSpPr>
          <p:cNvPr id="5131" name="Text Box 24"/>
          <p:cNvSpPr txBox="1">
            <a:spLocks noChangeArrowheads="1"/>
          </p:cNvSpPr>
          <p:nvPr/>
        </p:nvSpPr>
        <p:spPr bwMode="auto">
          <a:xfrm>
            <a:off x="7838770" y="3149600"/>
            <a:ext cx="773113" cy="342900"/>
          </a:xfrm>
          <a:prstGeom prst="rect">
            <a:avLst/>
          </a:prstGeom>
          <a:solidFill>
            <a:schemeClr val="tx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Austin</a:t>
            </a:r>
            <a:endParaRPr lang="en-US" altLang="en-US" sz="14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35" name="Freeform 15"/>
          <p:cNvSpPr>
            <a:spLocks/>
          </p:cNvSpPr>
          <p:nvPr/>
        </p:nvSpPr>
        <p:spPr bwMode="auto">
          <a:xfrm>
            <a:off x="566738" y="4114800"/>
            <a:ext cx="7050087" cy="1271588"/>
          </a:xfrm>
          <a:custGeom>
            <a:avLst/>
            <a:gdLst>
              <a:gd name="T0" fmla="*/ 0 w 4441"/>
              <a:gd name="T1" fmla="*/ 0 h 801"/>
              <a:gd name="T2" fmla="*/ 363 w 4441"/>
              <a:gd name="T3" fmla="*/ 23 h 801"/>
              <a:gd name="T4" fmla="*/ 697 w 4441"/>
              <a:gd name="T5" fmla="*/ 121 h 801"/>
              <a:gd name="T6" fmla="*/ 1118 w 4441"/>
              <a:gd name="T7" fmla="*/ 236 h 801"/>
              <a:gd name="T8" fmla="*/ 1555 w 4441"/>
              <a:gd name="T9" fmla="*/ 363 h 801"/>
              <a:gd name="T10" fmla="*/ 1924 w 4441"/>
              <a:gd name="T11" fmla="*/ 461 h 801"/>
              <a:gd name="T12" fmla="*/ 2356 w 4441"/>
              <a:gd name="T13" fmla="*/ 495 h 801"/>
              <a:gd name="T14" fmla="*/ 2673 w 4441"/>
              <a:gd name="T15" fmla="*/ 513 h 801"/>
              <a:gd name="T16" fmla="*/ 2990 w 4441"/>
              <a:gd name="T17" fmla="*/ 559 h 801"/>
              <a:gd name="T18" fmla="*/ 3364 w 4441"/>
              <a:gd name="T19" fmla="*/ 605 h 801"/>
              <a:gd name="T20" fmla="*/ 4176 w 4441"/>
              <a:gd name="T21" fmla="*/ 737 h 801"/>
              <a:gd name="T22" fmla="*/ 4441 w 4441"/>
              <a:gd name="T23" fmla="*/ 801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41" h="801">
                <a:moveTo>
                  <a:pt x="0" y="0"/>
                </a:moveTo>
                <a:cubicBezTo>
                  <a:pt x="123" y="1"/>
                  <a:pt x="247" y="3"/>
                  <a:pt x="363" y="23"/>
                </a:cubicBezTo>
                <a:cubicBezTo>
                  <a:pt x="479" y="43"/>
                  <a:pt x="571" y="86"/>
                  <a:pt x="697" y="121"/>
                </a:cubicBezTo>
                <a:cubicBezTo>
                  <a:pt x="823" y="156"/>
                  <a:pt x="975" y="196"/>
                  <a:pt x="1118" y="236"/>
                </a:cubicBezTo>
                <a:cubicBezTo>
                  <a:pt x="1261" y="276"/>
                  <a:pt x="1421" y="326"/>
                  <a:pt x="1555" y="363"/>
                </a:cubicBezTo>
                <a:cubicBezTo>
                  <a:pt x="1689" y="400"/>
                  <a:pt x="1791" y="439"/>
                  <a:pt x="1924" y="461"/>
                </a:cubicBezTo>
                <a:cubicBezTo>
                  <a:pt x="2057" y="483"/>
                  <a:pt x="2231" y="486"/>
                  <a:pt x="2356" y="495"/>
                </a:cubicBezTo>
                <a:cubicBezTo>
                  <a:pt x="2481" y="504"/>
                  <a:pt x="2567" y="502"/>
                  <a:pt x="2673" y="513"/>
                </a:cubicBezTo>
                <a:cubicBezTo>
                  <a:pt x="2779" y="524"/>
                  <a:pt x="2875" y="544"/>
                  <a:pt x="2990" y="559"/>
                </a:cubicBezTo>
                <a:cubicBezTo>
                  <a:pt x="3105" y="574"/>
                  <a:pt x="3166" y="575"/>
                  <a:pt x="3364" y="605"/>
                </a:cubicBezTo>
                <a:cubicBezTo>
                  <a:pt x="3562" y="635"/>
                  <a:pt x="3997" y="704"/>
                  <a:pt x="4176" y="737"/>
                </a:cubicBezTo>
                <a:cubicBezTo>
                  <a:pt x="4355" y="770"/>
                  <a:pt x="4398" y="785"/>
                  <a:pt x="4441" y="801"/>
                </a:cubicBezTo>
              </a:path>
            </a:pathLst>
          </a:custGeom>
          <a:noFill/>
          <a:ln w="57150" cap="flat" cmpd="sng">
            <a:solidFill>
              <a:srgbClr val="00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6" name="Freeform 16"/>
          <p:cNvSpPr>
            <a:spLocks/>
          </p:cNvSpPr>
          <p:nvPr/>
        </p:nvSpPr>
        <p:spPr bwMode="auto">
          <a:xfrm>
            <a:off x="557213" y="2890838"/>
            <a:ext cx="7023100" cy="803275"/>
          </a:xfrm>
          <a:custGeom>
            <a:avLst/>
            <a:gdLst>
              <a:gd name="T0" fmla="*/ 0 w 4424"/>
              <a:gd name="T1" fmla="*/ 5 h 506"/>
              <a:gd name="T2" fmla="*/ 461 w 4424"/>
              <a:gd name="T3" fmla="*/ 5 h 506"/>
              <a:gd name="T4" fmla="*/ 813 w 4424"/>
              <a:gd name="T5" fmla="*/ 34 h 506"/>
              <a:gd name="T6" fmla="*/ 1106 w 4424"/>
              <a:gd name="T7" fmla="*/ 80 h 506"/>
              <a:gd name="T8" fmla="*/ 1440 w 4424"/>
              <a:gd name="T9" fmla="*/ 212 h 506"/>
              <a:gd name="T10" fmla="*/ 1757 w 4424"/>
              <a:gd name="T11" fmla="*/ 299 h 506"/>
              <a:gd name="T12" fmla="*/ 2114 w 4424"/>
              <a:gd name="T13" fmla="*/ 270 h 506"/>
              <a:gd name="T14" fmla="*/ 2690 w 4424"/>
              <a:gd name="T15" fmla="*/ 293 h 506"/>
              <a:gd name="T16" fmla="*/ 3399 w 4424"/>
              <a:gd name="T17" fmla="*/ 391 h 506"/>
              <a:gd name="T18" fmla="*/ 3819 w 4424"/>
              <a:gd name="T19" fmla="*/ 437 h 506"/>
              <a:gd name="T20" fmla="*/ 4424 w 4424"/>
              <a:gd name="T21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24" h="506">
                <a:moveTo>
                  <a:pt x="0" y="5"/>
                </a:moveTo>
                <a:cubicBezTo>
                  <a:pt x="163" y="2"/>
                  <a:pt x="326" y="0"/>
                  <a:pt x="461" y="5"/>
                </a:cubicBezTo>
                <a:cubicBezTo>
                  <a:pt x="596" y="10"/>
                  <a:pt x="706" y="22"/>
                  <a:pt x="813" y="34"/>
                </a:cubicBezTo>
                <a:cubicBezTo>
                  <a:pt x="920" y="46"/>
                  <a:pt x="1002" y="50"/>
                  <a:pt x="1106" y="80"/>
                </a:cubicBezTo>
                <a:cubicBezTo>
                  <a:pt x="1210" y="110"/>
                  <a:pt x="1332" y="176"/>
                  <a:pt x="1440" y="212"/>
                </a:cubicBezTo>
                <a:cubicBezTo>
                  <a:pt x="1548" y="248"/>
                  <a:pt x="1645" y="289"/>
                  <a:pt x="1757" y="299"/>
                </a:cubicBezTo>
                <a:cubicBezTo>
                  <a:pt x="1869" y="309"/>
                  <a:pt x="1959" y="271"/>
                  <a:pt x="2114" y="270"/>
                </a:cubicBezTo>
                <a:cubicBezTo>
                  <a:pt x="2269" y="269"/>
                  <a:pt x="2476" y="273"/>
                  <a:pt x="2690" y="293"/>
                </a:cubicBezTo>
                <a:cubicBezTo>
                  <a:pt x="2904" y="313"/>
                  <a:pt x="3211" y="367"/>
                  <a:pt x="3399" y="391"/>
                </a:cubicBezTo>
                <a:cubicBezTo>
                  <a:pt x="3587" y="415"/>
                  <a:pt x="3648" y="418"/>
                  <a:pt x="3819" y="437"/>
                </a:cubicBezTo>
                <a:cubicBezTo>
                  <a:pt x="3990" y="456"/>
                  <a:pt x="4207" y="481"/>
                  <a:pt x="4424" y="506"/>
                </a:cubicBezTo>
              </a:path>
            </a:pathLst>
          </a:custGeom>
          <a:noFill/>
          <a:ln w="57150" cap="flat" cmpd="sng">
            <a:solidFill>
              <a:srgbClr val="00FF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WordArt 72"/>
          <p:cNvSpPr>
            <a:spLocks noChangeArrowheads="1" noChangeShapeType="1" noTextEdit="1"/>
          </p:cNvSpPr>
          <p:nvPr/>
        </p:nvSpPr>
        <p:spPr bwMode="auto">
          <a:xfrm>
            <a:off x="4068763" y="1454151"/>
            <a:ext cx="3443287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DC79"/>
                </a:solidFill>
                <a:latin typeface="Arial Black" panose="020B0A04020102020204" pitchFamily="34" charset="0"/>
              </a:rPr>
              <a:t>About a 32 ms shift up</a:t>
            </a:r>
          </a:p>
        </p:txBody>
      </p:sp>
    </p:spTree>
    <p:extLst>
      <p:ext uri="{BB962C8B-B14F-4D97-AF65-F5344CB8AC3E}">
        <p14:creationId xmlns:p14="http://schemas.microsoft.com/office/powerpoint/2010/main" val="1233532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7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3">
            <a:lum bright="26000" contras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96"/>
          <a:stretch>
            <a:fillRect/>
          </a:stretch>
        </p:blipFill>
        <p:spPr bwMode="auto">
          <a:xfrm>
            <a:off x="754063" y="1147763"/>
            <a:ext cx="7359650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Line 57"/>
          <p:cNvSpPr>
            <a:spLocks noChangeAspect="1" noChangeShapeType="1"/>
          </p:cNvSpPr>
          <p:nvPr/>
        </p:nvSpPr>
        <p:spPr bwMode="auto">
          <a:xfrm>
            <a:off x="3008313" y="2065338"/>
            <a:ext cx="0" cy="3321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51" name="Picture 9"/>
          <p:cNvPicPr>
            <a:picLocks noChangeAspect="1" noChangeArrowheads="1"/>
          </p:cNvPicPr>
          <p:nvPr/>
        </p:nvPicPr>
        <p:blipFill>
          <a:blip r:embed="rId4">
            <a:lum bright="-34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93" b="9856"/>
          <a:stretch>
            <a:fillRect/>
          </a:stretch>
        </p:blipFill>
        <p:spPr bwMode="auto">
          <a:xfrm>
            <a:off x="755650" y="1900238"/>
            <a:ext cx="7359650" cy="414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Freeform 10"/>
          <p:cNvSpPr>
            <a:spLocks/>
          </p:cNvSpPr>
          <p:nvPr/>
        </p:nvSpPr>
        <p:spPr bwMode="auto">
          <a:xfrm>
            <a:off x="3395663" y="4591050"/>
            <a:ext cx="4703762" cy="1314450"/>
          </a:xfrm>
          <a:custGeom>
            <a:avLst/>
            <a:gdLst>
              <a:gd name="T0" fmla="*/ 0 w 2963"/>
              <a:gd name="T1" fmla="*/ 0 h 423"/>
              <a:gd name="T2" fmla="*/ 262 w 2963"/>
              <a:gd name="T3" fmla="*/ 39 h 423"/>
              <a:gd name="T4" fmla="*/ 444 w 2963"/>
              <a:gd name="T5" fmla="*/ 52 h 423"/>
              <a:gd name="T6" fmla="*/ 659 w 2963"/>
              <a:gd name="T7" fmla="*/ 93 h 423"/>
              <a:gd name="T8" fmla="*/ 816 w 2963"/>
              <a:gd name="T9" fmla="*/ 125 h 423"/>
              <a:gd name="T10" fmla="*/ 960 w 2963"/>
              <a:gd name="T11" fmla="*/ 138 h 423"/>
              <a:gd name="T12" fmla="*/ 1104 w 2963"/>
              <a:gd name="T13" fmla="*/ 160 h 423"/>
              <a:gd name="T14" fmla="*/ 1216 w 2963"/>
              <a:gd name="T15" fmla="*/ 183 h 423"/>
              <a:gd name="T16" fmla="*/ 1334 w 2963"/>
              <a:gd name="T17" fmla="*/ 183 h 423"/>
              <a:gd name="T18" fmla="*/ 1456 w 2963"/>
              <a:gd name="T19" fmla="*/ 189 h 423"/>
              <a:gd name="T20" fmla="*/ 1571 w 2963"/>
              <a:gd name="T21" fmla="*/ 202 h 423"/>
              <a:gd name="T22" fmla="*/ 1718 w 2963"/>
              <a:gd name="T23" fmla="*/ 231 h 423"/>
              <a:gd name="T24" fmla="*/ 1888 w 2963"/>
              <a:gd name="T25" fmla="*/ 237 h 423"/>
              <a:gd name="T26" fmla="*/ 2044 w 2963"/>
              <a:gd name="T27" fmla="*/ 256 h 423"/>
              <a:gd name="T28" fmla="*/ 2163 w 2963"/>
              <a:gd name="T29" fmla="*/ 269 h 423"/>
              <a:gd name="T30" fmla="*/ 2256 w 2963"/>
              <a:gd name="T31" fmla="*/ 263 h 423"/>
              <a:gd name="T32" fmla="*/ 2364 w 2963"/>
              <a:gd name="T33" fmla="*/ 327 h 423"/>
              <a:gd name="T34" fmla="*/ 2528 w 2963"/>
              <a:gd name="T35" fmla="*/ 349 h 423"/>
              <a:gd name="T36" fmla="*/ 2716 w 2963"/>
              <a:gd name="T37" fmla="*/ 356 h 423"/>
              <a:gd name="T38" fmla="*/ 2822 w 2963"/>
              <a:gd name="T39" fmla="*/ 362 h 423"/>
              <a:gd name="T40" fmla="*/ 2889 w 2963"/>
              <a:gd name="T41" fmla="*/ 381 h 423"/>
              <a:gd name="T42" fmla="*/ 2963 w 2963"/>
              <a:gd name="T43" fmla="*/ 423 h 42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963"/>
              <a:gd name="T67" fmla="*/ 0 h 423"/>
              <a:gd name="T68" fmla="*/ 2963 w 2963"/>
              <a:gd name="T69" fmla="*/ 423 h 423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963" h="423">
                <a:moveTo>
                  <a:pt x="0" y="0"/>
                </a:moveTo>
                <a:cubicBezTo>
                  <a:pt x="94" y="15"/>
                  <a:pt x="188" y="30"/>
                  <a:pt x="262" y="39"/>
                </a:cubicBezTo>
                <a:cubicBezTo>
                  <a:pt x="336" y="48"/>
                  <a:pt x="378" y="43"/>
                  <a:pt x="444" y="52"/>
                </a:cubicBezTo>
                <a:cubicBezTo>
                  <a:pt x="510" y="61"/>
                  <a:pt x="597" y="81"/>
                  <a:pt x="659" y="93"/>
                </a:cubicBezTo>
                <a:cubicBezTo>
                  <a:pt x="721" y="105"/>
                  <a:pt x="766" y="118"/>
                  <a:pt x="816" y="125"/>
                </a:cubicBezTo>
                <a:cubicBezTo>
                  <a:pt x="866" y="132"/>
                  <a:pt x="912" y="132"/>
                  <a:pt x="960" y="138"/>
                </a:cubicBezTo>
                <a:cubicBezTo>
                  <a:pt x="1008" y="144"/>
                  <a:pt x="1061" y="152"/>
                  <a:pt x="1104" y="160"/>
                </a:cubicBezTo>
                <a:cubicBezTo>
                  <a:pt x="1147" y="168"/>
                  <a:pt x="1178" y="179"/>
                  <a:pt x="1216" y="183"/>
                </a:cubicBezTo>
                <a:cubicBezTo>
                  <a:pt x="1254" y="187"/>
                  <a:pt x="1294" y="182"/>
                  <a:pt x="1334" y="183"/>
                </a:cubicBezTo>
                <a:cubicBezTo>
                  <a:pt x="1374" y="184"/>
                  <a:pt x="1416" y="186"/>
                  <a:pt x="1456" y="189"/>
                </a:cubicBezTo>
                <a:cubicBezTo>
                  <a:pt x="1496" y="192"/>
                  <a:pt x="1527" y="195"/>
                  <a:pt x="1571" y="202"/>
                </a:cubicBezTo>
                <a:cubicBezTo>
                  <a:pt x="1615" y="209"/>
                  <a:pt x="1665" y="225"/>
                  <a:pt x="1718" y="231"/>
                </a:cubicBezTo>
                <a:cubicBezTo>
                  <a:pt x="1771" y="237"/>
                  <a:pt x="1834" y="233"/>
                  <a:pt x="1888" y="237"/>
                </a:cubicBezTo>
                <a:cubicBezTo>
                  <a:pt x="1942" y="241"/>
                  <a:pt x="1998" y="251"/>
                  <a:pt x="2044" y="256"/>
                </a:cubicBezTo>
                <a:cubicBezTo>
                  <a:pt x="2090" y="261"/>
                  <a:pt x="2128" y="268"/>
                  <a:pt x="2163" y="269"/>
                </a:cubicBezTo>
                <a:cubicBezTo>
                  <a:pt x="2198" y="270"/>
                  <a:pt x="2223" y="253"/>
                  <a:pt x="2256" y="263"/>
                </a:cubicBezTo>
                <a:cubicBezTo>
                  <a:pt x="2289" y="273"/>
                  <a:pt x="2319" y="313"/>
                  <a:pt x="2364" y="327"/>
                </a:cubicBezTo>
                <a:cubicBezTo>
                  <a:pt x="2409" y="341"/>
                  <a:pt x="2469" y="344"/>
                  <a:pt x="2528" y="349"/>
                </a:cubicBezTo>
                <a:cubicBezTo>
                  <a:pt x="2587" y="354"/>
                  <a:pt x="2667" y="354"/>
                  <a:pt x="2716" y="356"/>
                </a:cubicBezTo>
                <a:cubicBezTo>
                  <a:pt x="2765" y="358"/>
                  <a:pt x="2793" y="358"/>
                  <a:pt x="2822" y="362"/>
                </a:cubicBezTo>
                <a:cubicBezTo>
                  <a:pt x="2851" y="366"/>
                  <a:pt x="2866" y="371"/>
                  <a:pt x="2889" y="381"/>
                </a:cubicBezTo>
                <a:cubicBezTo>
                  <a:pt x="2912" y="391"/>
                  <a:pt x="2937" y="407"/>
                  <a:pt x="2963" y="423"/>
                </a:cubicBezTo>
              </a:path>
            </a:pathLst>
          </a:custGeom>
          <a:noFill/>
          <a:ln w="28575">
            <a:solidFill>
              <a:srgbClr val="00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54" name="Freeform 12"/>
          <p:cNvSpPr>
            <a:spLocks/>
          </p:cNvSpPr>
          <p:nvPr/>
        </p:nvSpPr>
        <p:spPr bwMode="auto">
          <a:xfrm>
            <a:off x="3074988" y="4106863"/>
            <a:ext cx="4819650" cy="1541462"/>
          </a:xfrm>
          <a:custGeom>
            <a:avLst/>
            <a:gdLst>
              <a:gd name="T0" fmla="*/ 0 w 3036"/>
              <a:gd name="T1" fmla="*/ 0 h 496"/>
              <a:gd name="T2" fmla="*/ 272 w 3036"/>
              <a:gd name="T3" fmla="*/ 32 h 496"/>
              <a:gd name="T4" fmla="*/ 548 w 3036"/>
              <a:gd name="T5" fmla="*/ 56 h 496"/>
              <a:gd name="T6" fmla="*/ 844 w 3036"/>
              <a:gd name="T7" fmla="*/ 104 h 496"/>
              <a:gd name="T8" fmla="*/ 1028 w 3036"/>
              <a:gd name="T9" fmla="*/ 124 h 496"/>
              <a:gd name="T10" fmla="*/ 1240 w 3036"/>
              <a:gd name="T11" fmla="*/ 136 h 496"/>
              <a:gd name="T12" fmla="*/ 1472 w 3036"/>
              <a:gd name="T13" fmla="*/ 180 h 496"/>
              <a:gd name="T14" fmla="*/ 1616 w 3036"/>
              <a:gd name="T15" fmla="*/ 172 h 496"/>
              <a:gd name="T16" fmla="*/ 1756 w 3036"/>
              <a:gd name="T17" fmla="*/ 196 h 496"/>
              <a:gd name="T18" fmla="*/ 1932 w 3036"/>
              <a:gd name="T19" fmla="*/ 248 h 496"/>
              <a:gd name="T20" fmla="*/ 2092 w 3036"/>
              <a:gd name="T21" fmla="*/ 264 h 496"/>
              <a:gd name="T22" fmla="*/ 2200 w 3036"/>
              <a:gd name="T23" fmla="*/ 288 h 496"/>
              <a:gd name="T24" fmla="*/ 2360 w 3036"/>
              <a:gd name="T25" fmla="*/ 328 h 496"/>
              <a:gd name="T26" fmla="*/ 2400 w 3036"/>
              <a:gd name="T27" fmla="*/ 332 h 496"/>
              <a:gd name="T28" fmla="*/ 2640 w 3036"/>
              <a:gd name="T29" fmla="*/ 392 h 496"/>
              <a:gd name="T30" fmla="*/ 2764 w 3036"/>
              <a:gd name="T31" fmla="*/ 428 h 496"/>
              <a:gd name="T32" fmla="*/ 2892 w 3036"/>
              <a:gd name="T33" fmla="*/ 460 h 496"/>
              <a:gd name="T34" fmla="*/ 3036 w 3036"/>
              <a:gd name="T35" fmla="*/ 496 h 49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036"/>
              <a:gd name="T55" fmla="*/ 0 h 496"/>
              <a:gd name="T56" fmla="*/ 3036 w 3036"/>
              <a:gd name="T57" fmla="*/ 496 h 49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036" h="496">
                <a:moveTo>
                  <a:pt x="0" y="0"/>
                </a:moveTo>
                <a:cubicBezTo>
                  <a:pt x="90" y="11"/>
                  <a:pt x="181" y="23"/>
                  <a:pt x="272" y="32"/>
                </a:cubicBezTo>
                <a:cubicBezTo>
                  <a:pt x="363" y="41"/>
                  <a:pt x="453" y="44"/>
                  <a:pt x="548" y="56"/>
                </a:cubicBezTo>
                <a:cubicBezTo>
                  <a:pt x="643" y="68"/>
                  <a:pt x="764" y="93"/>
                  <a:pt x="844" y="104"/>
                </a:cubicBezTo>
                <a:cubicBezTo>
                  <a:pt x="924" y="115"/>
                  <a:pt x="962" y="119"/>
                  <a:pt x="1028" y="124"/>
                </a:cubicBezTo>
                <a:cubicBezTo>
                  <a:pt x="1094" y="129"/>
                  <a:pt x="1166" y="127"/>
                  <a:pt x="1240" y="136"/>
                </a:cubicBezTo>
                <a:cubicBezTo>
                  <a:pt x="1314" y="145"/>
                  <a:pt x="1409" y="174"/>
                  <a:pt x="1472" y="180"/>
                </a:cubicBezTo>
                <a:cubicBezTo>
                  <a:pt x="1535" y="186"/>
                  <a:pt x="1569" y="169"/>
                  <a:pt x="1616" y="172"/>
                </a:cubicBezTo>
                <a:cubicBezTo>
                  <a:pt x="1663" y="175"/>
                  <a:pt x="1703" y="183"/>
                  <a:pt x="1756" y="196"/>
                </a:cubicBezTo>
                <a:cubicBezTo>
                  <a:pt x="1809" y="209"/>
                  <a:pt x="1876" y="237"/>
                  <a:pt x="1932" y="248"/>
                </a:cubicBezTo>
                <a:cubicBezTo>
                  <a:pt x="1988" y="259"/>
                  <a:pt x="2047" y="257"/>
                  <a:pt x="2092" y="264"/>
                </a:cubicBezTo>
                <a:cubicBezTo>
                  <a:pt x="2137" y="271"/>
                  <a:pt x="2155" y="277"/>
                  <a:pt x="2200" y="288"/>
                </a:cubicBezTo>
                <a:cubicBezTo>
                  <a:pt x="2245" y="299"/>
                  <a:pt x="2327" y="321"/>
                  <a:pt x="2360" y="328"/>
                </a:cubicBezTo>
                <a:cubicBezTo>
                  <a:pt x="2393" y="335"/>
                  <a:pt x="2353" y="321"/>
                  <a:pt x="2400" y="332"/>
                </a:cubicBezTo>
                <a:cubicBezTo>
                  <a:pt x="2447" y="343"/>
                  <a:pt x="2579" y="376"/>
                  <a:pt x="2640" y="392"/>
                </a:cubicBezTo>
                <a:cubicBezTo>
                  <a:pt x="2701" y="408"/>
                  <a:pt x="2722" y="417"/>
                  <a:pt x="2764" y="428"/>
                </a:cubicBezTo>
                <a:cubicBezTo>
                  <a:pt x="2806" y="439"/>
                  <a:pt x="2847" y="449"/>
                  <a:pt x="2892" y="460"/>
                </a:cubicBezTo>
                <a:cubicBezTo>
                  <a:pt x="2937" y="471"/>
                  <a:pt x="2986" y="483"/>
                  <a:pt x="3036" y="496"/>
                </a:cubicBezTo>
              </a:path>
            </a:pathLst>
          </a:custGeom>
          <a:noFill/>
          <a:ln w="28575">
            <a:solidFill>
              <a:srgbClr val="FF99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55" name="Freeform 13"/>
          <p:cNvSpPr>
            <a:spLocks/>
          </p:cNvSpPr>
          <p:nvPr/>
        </p:nvSpPr>
        <p:spPr bwMode="auto">
          <a:xfrm>
            <a:off x="1862138" y="3921125"/>
            <a:ext cx="1079500" cy="185738"/>
          </a:xfrm>
          <a:custGeom>
            <a:avLst/>
            <a:gdLst>
              <a:gd name="T0" fmla="*/ 0 w 680"/>
              <a:gd name="T1" fmla="*/ 0 h 60"/>
              <a:gd name="T2" fmla="*/ 268 w 680"/>
              <a:gd name="T3" fmla="*/ 20 h 60"/>
              <a:gd name="T4" fmla="*/ 424 w 680"/>
              <a:gd name="T5" fmla="*/ 32 h 60"/>
              <a:gd name="T6" fmla="*/ 532 w 680"/>
              <a:gd name="T7" fmla="*/ 36 h 60"/>
              <a:gd name="T8" fmla="*/ 620 w 680"/>
              <a:gd name="T9" fmla="*/ 44 h 60"/>
              <a:gd name="T10" fmla="*/ 680 w 680"/>
              <a:gd name="T11" fmla="*/ 60 h 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80"/>
              <a:gd name="T19" fmla="*/ 0 h 60"/>
              <a:gd name="T20" fmla="*/ 680 w 680"/>
              <a:gd name="T21" fmla="*/ 60 h 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80" h="60">
                <a:moveTo>
                  <a:pt x="0" y="0"/>
                </a:moveTo>
                <a:cubicBezTo>
                  <a:pt x="98" y="7"/>
                  <a:pt x="197" y="15"/>
                  <a:pt x="268" y="20"/>
                </a:cubicBezTo>
                <a:cubicBezTo>
                  <a:pt x="339" y="25"/>
                  <a:pt x="380" y="29"/>
                  <a:pt x="424" y="32"/>
                </a:cubicBezTo>
                <a:cubicBezTo>
                  <a:pt x="468" y="35"/>
                  <a:pt x="499" y="34"/>
                  <a:pt x="532" y="36"/>
                </a:cubicBezTo>
                <a:cubicBezTo>
                  <a:pt x="565" y="38"/>
                  <a:pt x="595" y="40"/>
                  <a:pt x="620" y="44"/>
                </a:cubicBezTo>
                <a:cubicBezTo>
                  <a:pt x="645" y="48"/>
                  <a:pt x="662" y="54"/>
                  <a:pt x="680" y="60"/>
                </a:cubicBezTo>
              </a:path>
            </a:pathLst>
          </a:custGeom>
          <a:noFill/>
          <a:ln w="28575">
            <a:solidFill>
              <a:srgbClr val="FF99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56" name="Freeform 14"/>
          <p:cNvSpPr>
            <a:spLocks/>
          </p:cNvSpPr>
          <p:nvPr/>
        </p:nvSpPr>
        <p:spPr bwMode="auto">
          <a:xfrm>
            <a:off x="3087688" y="4044950"/>
            <a:ext cx="4991100" cy="882650"/>
          </a:xfrm>
          <a:custGeom>
            <a:avLst/>
            <a:gdLst>
              <a:gd name="T0" fmla="*/ 0 w 3144"/>
              <a:gd name="T1" fmla="*/ 0 h 284"/>
              <a:gd name="T2" fmla="*/ 224 w 3144"/>
              <a:gd name="T3" fmla="*/ 20 h 284"/>
              <a:gd name="T4" fmla="*/ 448 w 3144"/>
              <a:gd name="T5" fmla="*/ 40 h 284"/>
              <a:gd name="T6" fmla="*/ 576 w 3144"/>
              <a:gd name="T7" fmla="*/ 52 h 284"/>
              <a:gd name="T8" fmla="*/ 688 w 3144"/>
              <a:gd name="T9" fmla="*/ 72 h 284"/>
              <a:gd name="T10" fmla="*/ 836 w 3144"/>
              <a:gd name="T11" fmla="*/ 88 h 284"/>
              <a:gd name="T12" fmla="*/ 964 w 3144"/>
              <a:gd name="T13" fmla="*/ 104 h 284"/>
              <a:gd name="T14" fmla="*/ 1196 w 3144"/>
              <a:gd name="T15" fmla="*/ 120 h 284"/>
              <a:gd name="T16" fmla="*/ 1388 w 3144"/>
              <a:gd name="T17" fmla="*/ 140 h 284"/>
              <a:gd name="T18" fmla="*/ 1516 w 3144"/>
              <a:gd name="T19" fmla="*/ 156 h 284"/>
              <a:gd name="T20" fmla="*/ 1648 w 3144"/>
              <a:gd name="T21" fmla="*/ 152 h 284"/>
              <a:gd name="T22" fmla="*/ 1748 w 3144"/>
              <a:gd name="T23" fmla="*/ 156 h 284"/>
              <a:gd name="T24" fmla="*/ 1912 w 3144"/>
              <a:gd name="T25" fmla="*/ 184 h 284"/>
              <a:gd name="T26" fmla="*/ 2152 w 3144"/>
              <a:gd name="T27" fmla="*/ 180 h 284"/>
              <a:gd name="T28" fmla="*/ 2332 w 3144"/>
              <a:gd name="T29" fmla="*/ 192 h 284"/>
              <a:gd name="T30" fmla="*/ 2532 w 3144"/>
              <a:gd name="T31" fmla="*/ 232 h 284"/>
              <a:gd name="T32" fmla="*/ 2668 w 3144"/>
              <a:gd name="T33" fmla="*/ 240 h 284"/>
              <a:gd name="T34" fmla="*/ 2856 w 3144"/>
              <a:gd name="T35" fmla="*/ 264 h 284"/>
              <a:gd name="T36" fmla="*/ 2996 w 3144"/>
              <a:gd name="T37" fmla="*/ 280 h 284"/>
              <a:gd name="T38" fmla="*/ 3144 w 3144"/>
              <a:gd name="T39" fmla="*/ 284 h 2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144"/>
              <a:gd name="T61" fmla="*/ 0 h 284"/>
              <a:gd name="T62" fmla="*/ 3144 w 3144"/>
              <a:gd name="T63" fmla="*/ 284 h 28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144" h="284">
                <a:moveTo>
                  <a:pt x="0" y="0"/>
                </a:moveTo>
                <a:cubicBezTo>
                  <a:pt x="74" y="6"/>
                  <a:pt x="149" y="13"/>
                  <a:pt x="224" y="20"/>
                </a:cubicBezTo>
                <a:cubicBezTo>
                  <a:pt x="299" y="27"/>
                  <a:pt x="389" y="35"/>
                  <a:pt x="448" y="40"/>
                </a:cubicBezTo>
                <a:cubicBezTo>
                  <a:pt x="507" y="45"/>
                  <a:pt x="536" y="47"/>
                  <a:pt x="576" y="52"/>
                </a:cubicBezTo>
                <a:cubicBezTo>
                  <a:pt x="616" y="57"/>
                  <a:pt x="645" y="66"/>
                  <a:pt x="688" y="72"/>
                </a:cubicBezTo>
                <a:cubicBezTo>
                  <a:pt x="731" y="78"/>
                  <a:pt x="790" y="83"/>
                  <a:pt x="836" y="88"/>
                </a:cubicBezTo>
                <a:cubicBezTo>
                  <a:pt x="882" y="93"/>
                  <a:pt x="904" y="99"/>
                  <a:pt x="964" y="104"/>
                </a:cubicBezTo>
                <a:cubicBezTo>
                  <a:pt x="1024" y="109"/>
                  <a:pt x="1125" y="114"/>
                  <a:pt x="1196" y="120"/>
                </a:cubicBezTo>
                <a:cubicBezTo>
                  <a:pt x="1267" y="126"/>
                  <a:pt x="1335" y="134"/>
                  <a:pt x="1388" y="140"/>
                </a:cubicBezTo>
                <a:cubicBezTo>
                  <a:pt x="1441" y="146"/>
                  <a:pt x="1473" y="154"/>
                  <a:pt x="1516" y="156"/>
                </a:cubicBezTo>
                <a:cubicBezTo>
                  <a:pt x="1559" y="158"/>
                  <a:pt x="1609" y="152"/>
                  <a:pt x="1648" y="152"/>
                </a:cubicBezTo>
                <a:cubicBezTo>
                  <a:pt x="1687" y="152"/>
                  <a:pt x="1704" y="151"/>
                  <a:pt x="1748" y="156"/>
                </a:cubicBezTo>
                <a:cubicBezTo>
                  <a:pt x="1792" y="161"/>
                  <a:pt x="1845" y="180"/>
                  <a:pt x="1912" y="184"/>
                </a:cubicBezTo>
                <a:cubicBezTo>
                  <a:pt x="1979" y="188"/>
                  <a:pt x="2082" y="179"/>
                  <a:pt x="2152" y="180"/>
                </a:cubicBezTo>
                <a:cubicBezTo>
                  <a:pt x="2222" y="181"/>
                  <a:pt x="2269" y="183"/>
                  <a:pt x="2332" y="192"/>
                </a:cubicBezTo>
                <a:cubicBezTo>
                  <a:pt x="2395" y="201"/>
                  <a:pt x="2476" y="224"/>
                  <a:pt x="2532" y="232"/>
                </a:cubicBezTo>
                <a:cubicBezTo>
                  <a:pt x="2588" y="240"/>
                  <a:pt x="2614" y="235"/>
                  <a:pt x="2668" y="240"/>
                </a:cubicBezTo>
                <a:cubicBezTo>
                  <a:pt x="2722" y="245"/>
                  <a:pt x="2801" y="257"/>
                  <a:pt x="2856" y="264"/>
                </a:cubicBezTo>
                <a:cubicBezTo>
                  <a:pt x="2911" y="271"/>
                  <a:pt x="2948" y="277"/>
                  <a:pt x="2996" y="280"/>
                </a:cubicBezTo>
                <a:cubicBezTo>
                  <a:pt x="3044" y="283"/>
                  <a:pt x="3094" y="283"/>
                  <a:pt x="3144" y="284"/>
                </a:cubicBezTo>
              </a:path>
            </a:pathLst>
          </a:custGeom>
          <a:noFill/>
          <a:ln w="28575">
            <a:solidFill>
              <a:srgbClr val="00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57" name="Freeform 15"/>
          <p:cNvSpPr>
            <a:spLocks/>
          </p:cNvSpPr>
          <p:nvPr/>
        </p:nvSpPr>
        <p:spPr bwMode="auto">
          <a:xfrm>
            <a:off x="944563" y="3616325"/>
            <a:ext cx="2076450" cy="447675"/>
          </a:xfrm>
          <a:custGeom>
            <a:avLst/>
            <a:gdLst>
              <a:gd name="T0" fmla="*/ 0 w 1308"/>
              <a:gd name="T1" fmla="*/ 0 h 144"/>
              <a:gd name="T2" fmla="*/ 232 w 1308"/>
              <a:gd name="T3" fmla="*/ 24 h 144"/>
              <a:gd name="T4" fmla="*/ 376 w 1308"/>
              <a:gd name="T5" fmla="*/ 38 h 144"/>
              <a:gd name="T6" fmla="*/ 552 w 1308"/>
              <a:gd name="T7" fmla="*/ 60 h 144"/>
              <a:gd name="T8" fmla="*/ 700 w 1308"/>
              <a:gd name="T9" fmla="*/ 70 h 144"/>
              <a:gd name="T10" fmla="*/ 886 w 1308"/>
              <a:gd name="T11" fmla="*/ 94 h 144"/>
              <a:gd name="T12" fmla="*/ 972 w 1308"/>
              <a:gd name="T13" fmla="*/ 96 h 144"/>
              <a:gd name="T14" fmla="*/ 1050 w 1308"/>
              <a:gd name="T15" fmla="*/ 98 h 144"/>
              <a:gd name="T16" fmla="*/ 1140 w 1308"/>
              <a:gd name="T17" fmla="*/ 108 h 144"/>
              <a:gd name="T18" fmla="*/ 1224 w 1308"/>
              <a:gd name="T19" fmla="*/ 134 h 144"/>
              <a:gd name="T20" fmla="*/ 1308 w 1308"/>
              <a:gd name="T21" fmla="*/ 144 h 1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08"/>
              <a:gd name="T34" fmla="*/ 0 h 144"/>
              <a:gd name="T35" fmla="*/ 1308 w 1308"/>
              <a:gd name="T36" fmla="*/ 144 h 14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08" h="144">
                <a:moveTo>
                  <a:pt x="0" y="0"/>
                </a:moveTo>
                <a:cubicBezTo>
                  <a:pt x="84" y="9"/>
                  <a:pt x="169" y="18"/>
                  <a:pt x="232" y="24"/>
                </a:cubicBezTo>
                <a:cubicBezTo>
                  <a:pt x="295" y="30"/>
                  <a:pt x="323" y="32"/>
                  <a:pt x="376" y="38"/>
                </a:cubicBezTo>
                <a:cubicBezTo>
                  <a:pt x="429" y="44"/>
                  <a:pt x="498" y="55"/>
                  <a:pt x="552" y="60"/>
                </a:cubicBezTo>
                <a:cubicBezTo>
                  <a:pt x="606" y="65"/>
                  <a:pt x="644" y="64"/>
                  <a:pt x="700" y="70"/>
                </a:cubicBezTo>
                <a:cubicBezTo>
                  <a:pt x="756" y="76"/>
                  <a:pt x="841" y="90"/>
                  <a:pt x="886" y="94"/>
                </a:cubicBezTo>
                <a:cubicBezTo>
                  <a:pt x="931" y="98"/>
                  <a:pt x="945" y="95"/>
                  <a:pt x="972" y="96"/>
                </a:cubicBezTo>
                <a:cubicBezTo>
                  <a:pt x="999" y="97"/>
                  <a:pt x="1022" y="96"/>
                  <a:pt x="1050" y="98"/>
                </a:cubicBezTo>
                <a:cubicBezTo>
                  <a:pt x="1078" y="100"/>
                  <a:pt x="1111" y="102"/>
                  <a:pt x="1140" y="108"/>
                </a:cubicBezTo>
                <a:cubicBezTo>
                  <a:pt x="1169" y="114"/>
                  <a:pt x="1196" y="128"/>
                  <a:pt x="1224" y="134"/>
                </a:cubicBezTo>
                <a:cubicBezTo>
                  <a:pt x="1252" y="140"/>
                  <a:pt x="1280" y="142"/>
                  <a:pt x="1308" y="144"/>
                </a:cubicBezTo>
              </a:path>
            </a:pathLst>
          </a:custGeom>
          <a:noFill/>
          <a:ln w="28575">
            <a:solidFill>
              <a:srgbClr val="00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58" name="Freeform 16"/>
          <p:cNvSpPr>
            <a:spLocks/>
          </p:cNvSpPr>
          <p:nvPr/>
        </p:nvSpPr>
        <p:spPr bwMode="auto">
          <a:xfrm>
            <a:off x="938213" y="3690938"/>
            <a:ext cx="892175" cy="223837"/>
          </a:xfrm>
          <a:custGeom>
            <a:avLst/>
            <a:gdLst>
              <a:gd name="T0" fmla="*/ 562 w 562"/>
              <a:gd name="T1" fmla="*/ 72 h 72"/>
              <a:gd name="T2" fmla="*/ 478 w 562"/>
              <a:gd name="T3" fmla="*/ 54 h 72"/>
              <a:gd name="T4" fmla="*/ 414 w 562"/>
              <a:gd name="T5" fmla="*/ 48 h 72"/>
              <a:gd name="T6" fmla="*/ 322 w 562"/>
              <a:gd name="T7" fmla="*/ 38 h 72"/>
              <a:gd name="T8" fmla="*/ 236 w 562"/>
              <a:gd name="T9" fmla="*/ 22 h 72"/>
              <a:gd name="T10" fmla="*/ 170 w 562"/>
              <a:gd name="T11" fmla="*/ 22 h 72"/>
              <a:gd name="T12" fmla="*/ 0 w 562"/>
              <a:gd name="T13" fmla="*/ 0 h 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62"/>
              <a:gd name="T22" fmla="*/ 0 h 72"/>
              <a:gd name="T23" fmla="*/ 562 w 562"/>
              <a:gd name="T24" fmla="*/ 72 h 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62" h="72">
                <a:moveTo>
                  <a:pt x="562" y="72"/>
                </a:moveTo>
                <a:cubicBezTo>
                  <a:pt x="532" y="65"/>
                  <a:pt x="503" y="58"/>
                  <a:pt x="478" y="54"/>
                </a:cubicBezTo>
                <a:cubicBezTo>
                  <a:pt x="453" y="50"/>
                  <a:pt x="440" y="51"/>
                  <a:pt x="414" y="48"/>
                </a:cubicBezTo>
                <a:cubicBezTo>
                  <a:pt x="388" y="45"/>
                  <a:pt x="352" y="42"/>
                  <a:pt x="322" y="38"/>
                </a:cubicBezTo>
                <a:cubicBezTo>
                  <a:pt x="292" y="34"/>
                  <a:pt x="261" y="25"/>
                  <a:pt x="236" y="22"/>
                </a:cubicBezTo>
                <a:cubicBezTo>
                  <a:pt x="211" y="19"/>
                  <a:pt x="209" y="26"/>
                  <a:pt x="170" y="22"/>
                </a:cubicBezTo>
                <a:cubicBezTo>
                  <a:pt x="131" y="18"/>
                  <a:pt x="65" y="9"/>
                  <a:pt x="0" y="0"/>
                </a:cubicBezTo>
              </a:path>
            </a:pathLst>
          </a:custGeom>
          <a:noFill/>
          <a:ln w="28575">
            <a:solidFill>
              <a:srgbClr val="FF99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59" name="Freeform 64"/>
          <p:cNvSpPr>
            <a:spLocks/>
          </p:cNvSpPr>
          <p:nvPr/>
        </p:nvSpPr>
        <p:spPr bwMode="auto">
          <a:xfrm>
            <a:off x="2309813" y="3852863"/>
            <a:ext cx="895350" cy="173037"/>
          </a:xfrm>
          <a:custGeom>
            <a:avLst/>
            <a:gdLst>
              <a:gd name="T0" fmla="*/ 0 w 564"/>
              <a:gd name="T1" fmla="*/ 2 h 56"/>
              <a:gd name="T2" fmla="*/ 97 w 564"/>
              <a:gd name="T3" fmla="*/ 1 h 56"/>
              <a:gd name="T4" fmla="*/ 198 w 564"/>
              <a:gd name="T5" fmla="*/ 8 h 56"/>
              <a:gd name="T6" fmla="*/ 321 w 564"/>
              <a:gd name="T7" fmla="*/ 28 h 56"/>
              <a:gd name="T8" fmla="*/ 376 w 564"/>
              <a:gd name="T9" fmla="*/ 44 h 56"/>
              <a:gd name="T10" fmla="*/ 433 w 564"/>
              <a:gd name="T11" fmla="*/ 55 h 56"/>
              <a:gd name="T12" fmla="*/ 519 w 564"/>
              <a:gd name="T13" fmla="*/ 50 h 56"/>
              <a:gd name="T14" fmla="*/ 564 w 564"/>
              <a:gd name="T15" fmla="*/ 53 h 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64"/>
              <a:gd name="T25" fmla="*/ 0 h 56"/>
              <a:gd name="T26" fmla="*/ 564 w 564"/>
              <a:gd name="T27" fmla="*/ 56 h 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64" h="56">
                <a:moveTo>
                  <a:pt x="0" y="2"/>
                </a:moveTo>
                <a:cubicBezTo>
                  <a:pt x="32" y="1"/>
                  <a:pt x="64" y="0"/>
                  <a:pt x="97" y="1"/>
                </a:cubicBezTo>
                <a:cubicBezTo>
                  <a:pt x="130" y="2"/>
                  <a:pt x="161" y="4"/>
                  <a:pt x="198" y="8"/>
                </a:cubicBezTo>
                <a:cubicBezTo>
                  <a:pt x="235" y="12"/>
                  <a:pt x="291" y="22"/>
                  <a:pt x="321" y="28"/>
                </a:cubicBezTo>
                <a:cubicBezTo>
                  <a:pt x="351" y="34"/>
                  <a:pt x="357" y="40"/>
                  <a:pt x="376" y="44"/>
                </a:cubicBezTo>
                <a:cubicBezTo>
                  <a:pt x="395" y="48"/>
                  <a:pt x="409" y="54"/>
                  <a:pt x="433" y="55"/>
                </a:cubicBezTo>
                <a:cubicBezTo>
                  <a:pt x="457" y="56"/>
                  <a:pt x="497" y="50"/>
                  <a:pt x="519" y="50"/>
                </a:cubicBezTo>
                <a:cubicBezTo>
                  <a:pt x="541" y="50"/>
                  <a:pt x="552" y="51"/>
                  <a:pt x="564" y="53"/>
                </a:cubicBezTo>
              </a:path>
            </a:pathLst>
          </a:cu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60" name="Freeform 65"/>
          <p:cNvSpPr>
            <a:spLocks/>
          </p:cNvSpPr>
          <p:nvPr/>
        </p:nvSpPr>
        <p:spPr bwMode="auto">
          <a:xfrm>
            <a:off x="995363" y="3570288"/>
            <a:ext cx="1306512" cy="279400"/>
          </a:xfrm>
          <a:custGeom>
            <a:avLst/>
            <a:gdLst>
              <a:gd name="T0" fmla="*/ 0 w 823"/>
              <a:gd name="T1" fmla="*/ 0 h 90"/>
              <a:gd name="T2" fmla="*/ 93 w 823"/>
              <a:gd name="T3" fmla="*/ 11 h 90"/>
              <a:gd name="T4" fmla="*/ 219 w 823"/>
              <a:gd name="T5" fmla="*/ 21 h 90"/>
              <a:gd name="T6" fmla="*/ 312 w 823"/>
              <a:gd name="T7" fmla="*/ 32 h 90"/>
              <a:gd name="T8" fmla="*/ 474 w 823"/>
              <a:gd name="T9" fmla="*/ 48 h 90"/>
              <a:gd name="T10" fmla="*/ 616 w 823"/>
              <a:gd name="T11" fmla="*/ 63 h 90"/>
              <a:gd name="T12" fmla="*/ 714 w 823"/>
              <a:gd name="T13" fmla="*/ 71 h 90"/>
              <a:gd name="T14" fmla="*/ 778 w 823"/>
              <a:gd name="T15" fmla="*/ 87 h 90"/>
              <a:gd name="T16" fmla="*/ 823 w 823"/>
              <a:gd name="T17" fmla="*/ 90 h 9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23"/>
              <a:gd name="T28" fmla="*/ 0 h 90"/>
              <a:gd name="T29" fmla="*/ 823 w 823"/>
              <a:gd name="T30" fmla="*/ 90 h 9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23" h="90">
                <a:moveTo>
                  <a:pt x="0" y="0"/>
                </a:moveTo>
                <a:lnTo>
                  <a:pt x="93" y="11"/>
                </a:lnTo>
                <a:lnTo>
                  <a:pt x="219" y="21"/>
                </a:lnTo>
                <a:lnTo>
                  <a:pt x="312" y="32"/>
                </a:lnTo>
                <a:lnTo>
                  <a:pt x="474" y="48"/>
                </a:lnTo>
                <a:lnTo>
                  <a:pt x="616" y="63"/>
                </a:lnTo>
                <a:lnTo>
                  <a:pt x="714" y="71"/>
                </a:lnTo>
                <a:lnTo>
                  <a:pt x="778" y="87"/>
                </a:lnTo>
                <a:lnTo>
                  <a:pt x="823" y="90"/>
                </a:lnTo>
              </a:path>
            </a:pathLst>
          </a:cu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61" name="Freeform 66"/>
          <p:cNvSpPr>
            <a:spLocks/>
          </p:cNvSpPr>
          <p:nvPr/>
        </p:nvSpPr>
        <p:spPr bwMode="auto">
          <a:xfrm>
            <a:off x="3190875" y="4006850"/>
            <a:ext cx="1795463" cy="333375"/>
          </a:xfrm>
          <a:custGeom>
            <a:avLst/>
            <a:gdLst>
              <a:gd name="T0" fmla="*/ 0 w 1131"/>
              <a:gd name="T1" fmla="*/ 0 h 107"/>
              <a:gd name="T2" fmla="*/ 108 w 1131"/>
              <a:gd name="T3" fmla="*/ 12 h 107"/>
              <a:gd name="T4" fmla="*/ 163 w 1131"/>
              <a:gd name="T5" fmla="*/ 14 h 107"/>
              <a:gd name="T6" fmla="*/ 211 w 1131"/>
              <a:gd name="T7" fmla="*/ 14 h 107"/>
              <a:gd name="T8" fmla="*/ 249 w 1131"/>
              <a:gd name="T9" fmla="*/ 29 h 107"/>
              <a:gd name="T10" fmla="*/ 367 w 1131"/>
              <a:gd name="T11" fmla="*/ 32 h 107"/>
              <a:gd name="T12" fmla="*/ 444 w 1131"/>
              <a:gd name="T13" fmla="*/ 35 h 107"/>
              <a:gd name="T14" fmla="*/ 547 w 1131"/>
              <a:gd name="T15" fmla="*/ 53 h 107"/>
              <a:gd name="T16" fmla="*/ 651 w 1131"/>
              <a:gd name="T17" fmla="*/ 69 h 107"/>
              <a:gd name="T18" fmla="*/ 754 w 1131"/>
              <a:gd name="T19" fmla="*/ 78 h 107"/>
              <a:gd name="T20" fmla="*/ 879 w 1131"/>
              <a:gd name="T21" fmla="*/ 95 h 107"/>
              <a:gd name="T22" fmla="*/ 945 w 1131"/>
              <a:gd name="T23" fmla="*/ 96 h 107"/>
              <a:gd name="T24" fmla="*/ 1015 w 1131"/>
              <a:gd name="T25" fmla="*/ 104 h 107"/>
              <a:gd name="T26" fmla="*/ 1131 w 1131"/>
              <a:gd name="T27" fmla="*/ 107 h 10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31"/>
              <a:gd name="T43" fmla="*/ 0 h 107"/>
              <a:gd name="T44" fmla="*/ 1131 w 1131"/>
              <a:gd name="T45" fmla="*/ 107 h 10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31" h="107">
                <a:moveTo>
                  <a:pt x="0" y="0"/>
                </a:moveTo>
                <a:lnTo>
                  <a:pt x="108" y="12"/>
                </a:lnTo>
                <a:lnTo>
                  <a:pt x="163" y="14"/>
                </a:lnTo>
                <a:lnTo>
                  <a:pt x="211" y="14"/>
                </a:lnTo>
                <a:lnTo>
                  <a:pt x="249" y="29"/>
                </a:lnTo>
                <a:lnTo>
                  <a:pt x="367" y="32"/>
                </a:lnTo>
                <a:lnTo>
                  <a:pt x="444" y="35"/>
                </a:lnTo>
                <a:lnTo>
                  <a:pt x="547" y="53"/>
                </a:lnTo>
                <a:lnTo>
                  <a:pt x="651" y="69"/>
                </a:lnTo>
                <a:lnTo>
                  <a:pt x="754" y="78"/>
                </a:lnTo>
                <a:lnTo>
                  <a:pt x="879" y="95"/>
                </a:lnTo>
                <a:lnTo>
                  <a:pt x="945" y="96"/>
                </a:lnTo>
                <a:lnTo>
                  <a:pt x="1015" y="104"/>
                </a:lnTo>
                <a:lnTo>
                  <a:pt x="1131" y="107"/>
                </a:lnTo>
              </a:path>
            </a:pathLst>
          </a:cu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62" name="Freeform 67"/>
          <p:cNvSpPr>
            <a:spLocks/>
          </p:cNvSpPr>
          <p:nvPr/>
        </p:nvSpPr>
        <p:spPr bwMode="auto">
          <a:xfrm>
            <a:off x="4983163" y="4343400"/>
            <a:ext cx="2108200" cy="341313"/>
          </a:xfrm>
          <a:custGeom>
            <a:avLst/>
            <a:gdLst>
              <a:gd name="T0" fmla="*/ 0 w 1328"/>
              <a:gd name="T1" fmla="*/ 0 h 110"/>
              <a:gd name="T2" fmla="*/ 78 w 1328"/>
              <a:gd name="T3" fmla="*/ 14 h 110"/>
              <a:gd name="T4" fmla="*/ 203 w 1328"/>
              <a:gd name="T5" fmla="*/ 33 h 110"/>
              <a:gd name="T6" fmla="*/ 321 w 1328"/>
              <a:gd name="T7" fmla="*/ 36 h 110"/>
              <a:gd name="T8" fmla="*/ 416 w 1328"/>
              <a:gd name="T9" fmla="*/ 41 h 110"/>
              <a:gd name="T10" fmla="*/ 573 w 1328"/>
              <a:gd name="T11" fmla="*/ 53 h 110"/>
              <a:gd name="T12" fmla="*/ 671 w 1328"/>
              <a:gd name="T13" fmla="*/ 57 h 110"/>
              <a:gd name="T14" fmla="*/ 915 w 1328"/>
              <a:gd name="T15" fmla="*/ 72 h 110"/>
              <a:gd name="T16" fmla="*/ 1013 w 1328"/>
              <a:gd name="T17" fmla="*/ 75 h 110"/>
              <a:gd name="T18" fmla="*/ 1175 w 1328"/>
              <a:gd name="T19" fmla="*/ 81 h 110"/>
              <a:gd name="T20" fmla="*/ 1266 w 1328"/>
              <a:gd name="T21" fmla="*/ 95 h 110"/>
              <a:gd name="T22" fmla="*/ 1328 w 1328"/>
              <a:gd name="T23" fmla="*/ 110 h 1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328"/>
              <a:gd name="T37" fmla="*/ 0 h 110"/>
              <a:gd name="T38" fmla="*/ 1328 w 1328"/>
              <a:gd name="T39" fmla="*/ 110 h 11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328" h="110">
                <a:moveTo>
                  <a:pt x="0" y="0"/>
                </a:moveTo>
                <a:lnTo>
                  <a:pt x="78" y="14"/>
                </a:lnTo>
                <a:lnTo>
                  <a:pt x="203" y="33"/>
                </a:lnTo>
                <a:lnTo>
                  <a:pt x="321" y="36"/>
                </a:lnTo>
                <a:lnTo>
                  <a:pt x="416" y="41"/>
                </a:lnTo>
                <a:lnTo>
                  <a:pt x="573" y="53"/>
                </a:lnTo>
                <a:lnTo>
                  <a:pt x="671" y="57"/>
                </a:lnTo>
                <a:lnTo>
                  <a:pt x="915" y="72"/>
                </a:lnTo>
                <a:lnTo>
                  <a:pt x="1013" y="75"/>
                </a:lnTo>
                <a:lnTo>
                  <a:pt x="1175" y="81"/>
                </a:lnTo>
                <a:lnTo>
                  <a:pt x="1266" y="95"/>
                </a:lnTo>
                <a:lnTo>
                  <a:pt x="1328" y="110"/>
                </a:lnTo>
              </a:path>
            </a:pathLst>
          </a:cu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63" name="Freeform 68"/>
          <p:cNvSpPr>
            <a:spLocks/>
          </p:cNvSpPr>
          <p:nvPr/>
        </p:nvSpPr>
        <p:spPr bwMode="auto">
          <a:xfrm>
            <a:off x="7083425" y="4687888"/>
            <a:ext cx="1014413" cy="168275"/>
          </a:xfrm>
          <a:custGeom>
            <a:avLst/>
            <a:gdLst>
              <a:gd name="T0" fmla="*/ 0 w 639"/>
              <a:gd name="T1" fmla="*/ 0 h 54"/>
              <a:gd name="T2" fmla="*/ 114 w 639"/>
              <a:gd name="T3" fmla="*/ 11 h 54"/>
              <a:gd name="T4" fmla="*/ 332 w 639"/>
              <a:gd name="T5" fmla="*/ 30 h 54"/>
              <a:gd name="T6" fmla="*/ 375 w 639"/>
              <a:gd name="T7" fmla="*/ 42 h 54"/>
              <a:gd name="T8" fmla="*/ 530 w 639"/>
              <a:gd name="T9" fmla="*/ 45 h 54"/>
              <a:gd name="T10" fmla="*/ 591 w 639"/>
              <a:gd name="T11" fmla="*/ 48 h 54"/>
              <a:gd name="T12" fmla="*/ 639 w 639"/>
              <a:gd name="T13" fmla="*/ 54 h 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39"/>
              <a:gd name="T22" fmla="*/ 0 h 54"/>
              <a:gd name="T23" fmla="*/ 639 w 639"/>
              <a:gd name="T24" fmla="*/ 54 h 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39" h="54">
                <a:moveTo>
                  <a:pt x="0" y="0"/>
                </a:moveTo>
                <a:lnTo>
                  <a:pt x="114" y="11"/>
                </a:lnTo>
                <a:lnTo>
                  <a:pt x="332" y="30"/>
                </a:lnTo>
                <a:lnTo>
                  <a:pt x="375" y="42"/>
                </a:lnTo>
                <a:lnTo>
                  <a:pt x="530" y="45"/>
                </a:lnTo>
                <a:lnTo>
                  <a:pt x="591" y="48"/>
                </a:lnTo>
                <a:lnTo>
                  <a:pt x="639" y="54"/>
                </a:lnTo>
              </a:path>
            </a:pathLst>
          </a:cu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64" name="Line 7"/>
          <p:cNvSpPr>
            <a:spLocks noChangeShapeType="1"/>
          </p:cNvSpPr>
          <p:nvPr/>
        </p:nvSpPr>
        <p:spPr bwMode="auto">
          <a:xfrm>
            <a:off x="3009900" y="1887538"/>
            <a:ext cx="0" cy="2889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5" name="Freeform 58"/>
          <p:cNvSpPr>
            <a:spLocks noChangeAspect="1"/>
          </p:cNvSpPr>
          <p:nvPr/>
        </p:nvSpPr>
        <p:spPr bwMode="auto">
          <a:xfrm>
            <a:off x="2940050" y="3395663"/>
            <a:ext cx="141288" cy="1406525"/>
          </a:xfrm>
          <a:custGeom>
            <a:avLst/>
            <a:gdLst>
              <a:gd name="T0" fmla="*/ 137 w 242"/>
              <a:gd name="T1" fmla="*/ 16 h 1065"/>
              <a:gd name="T2" fmla="*/ 87 w 242"/>
              <a:gd name="T3" fmla="*/ 43 h 1065"/>
              <a:gd name="T4" fmla="*/ 115 w 242"/>
              <a:gd name="T5" fmla="*/ 72 h 1065"/>
              <a:gd name="T6" fmla="*/ 193 w 242"/>
              <a:gd name="T7" fmla="*/ 102 h 1065"/>
              <a:gd name="T8" fmla="*/ 111 w 242"/>
              <a:gd name="T9" fmla="*/ 124 h 1065"/>
              <a:gd name="T10" fmla="*/ 59 w 242"/>
              <a:gd name="T11" fmla="*/ 150 h 1065"/>
              <a:gd name="T12" fmla="*/ 103 w 242"/>
              <a:gd name="T13" fmla="*/ 172 h 1065"/>
              <a:gd name="T14" fmla="*/ 97 w 242"/>
              <a:gd name="T15" fmla="*/ 193 h 1065"/>
              <a:gd name="T16" fmla="*/ 153 w 242"/>
              <a:gd name="T17" fmla="*/ 214 h 1065"/>
              <a:gd name="T18" fmla="*/ 91 w 242"/>
              <a:gd name="T19" fmla="*/ 244 h 1065"/>
              <a:gd name="T20" fmla="*/ 94 w 242"/>
              <a:gd name="T21" fmla="*/ 272 h 1065"/>
              <a:gd name="T22" fmla="*/ 123 w 242"/>
              <a:gd name="T23" fmla="*/ 310 h 1065"/>
              <a:gd name="T24" fmla="*/ 126 w 242"/>
              <a:gd name="T25" fmla="*/ 355 h 1065"/>
              <a:gd name="T26" fmla="*/ 119 w 242"/>
              <a:gd name="T27" fmla="*/ 385 h 1065"/>
              <a:gd name="T28" fmla="*/ 87 w 242"/>
              <a:gd name="T29" fmla="*/ 419 h 1065"/>
              <a:gd name="T30" fmla="*/ 142 w 242"/>
              <a:gd name="T31" fmla="*/ 441 h 1065"/>
              <a:gd name="T32" fmla="*/ 139 w 242"/>
              <a:gd name="T33" fmla="*/ 465 h 1065"/>
              <a:gd name="T34" fmla="*/ 148 w 242"/>
              <a:gd name="T35" fmla="*/ 489 h 1065"/>
              <a:gd name="T36" fmla="*/ 140 w 242"/>
              <a:gd name="T37" fmla="*/ 512 h 1065"/>
              <a:gd name="T38" fmla="*/ 19 w 242"/>
              <a:gd name="T39" fmla="*/ 531 h 1065"/>
              <a:gd name="T40" fmla="*/ 38 w 242"/>
              <a:gd name="T41" fmla="*/ 547 h 1065"/>
              <a:gd name="T42" fmla="*/ 182 w 242"/>
              <a:gd name="T43" fmla="*/ 558 h 1065"/>
              <a:gd name="T44" fmla="*/ 212 w 242"/>
              <a:gd name="T45" fmla="*/ 574 h 1065"/>
              <a:gd name="T46" fmla="*/ 108 w 242"/>
              <a:gd name="T47" fmla="*/ 590 h 1065"/>
              <a:gd name="T48" fmla="*/ 103 w 242"/>
              <a:gd name="T49" fmla="*/ 611 h 1065"/>
              <a:gd name="T50" fmla="*/ 95 w 242"/>
              <a:gd name="T51" fmla="*/ 640 h 1065"/>
              <a:gd name="T52" fmla="*/ 99 w 242"/>
              <a:gd name="T53" fmla="*/ 665 h 1065"/>
              <a:gd name="T54" fmla="*/ 151 w 242"/>
              <a:gd name="T55" fmla="*/ 689 h 1065"/>
              <a:gd name="T56" fmla="*/ 119 w 242"/>
              <a:gd name="T57" fmla="*/ 716 h 1065"/>
              <a:gd name="T58" fmla="*/ 83 w 242"/>
              <a:gd name="T59" fmla="*/ 739 h 1065"/>
              <a:gd name="T60" fmla="*/ 126 w 242"/>
              <a:gd name="T61" fmla="*/ 756 h 1065"/>
              <a:gd name="T62" fmla="*/ 126 w 242"/>
              <a:gd name="T63" fmla="*/ 790 h 1065"/>
              <a:gd name="T64" fmla="*/ 151 w 242"/>
              <a:gd name="T65" fmla="*/ 817 h 1065"/>
              <a:gd name="T66" fmla="*/ 94 w 242"/>
              <a:gd name="T67" fmla="*/ 838 h 1065"/>
              <a:gd name="T68" fmla="*/ 97 w 242"/>
              <a:gd name="T69" fmla="*/ 860 h 1065"/>
              <a:gd name="T70" fmla="*/ 231 w 242"/>
              <a:gd name="T71" fmla="*/ 878 h 1065"/>
              <a:gd name="T72" fmla="*/ 116 w 242"/>
              <a:gd name="T73" fmla="*/ 900 h 1065"/>
              <a:gd name="T74" fmla="*/ 49 w 242"/>
              <a:gd name="T75" fmla="*/ 921 h 1065"/>
              <a:gd name="T76" fmla="*/ 108 w 242"/>
              <a:gd name="T77" fmla="*/ 947 h 1065"/>
              <a:gd name="T78" fmla="*/ 103 w 242"/>
              <a:gd name="T79" fmla="*/ 974 h 1065"/>
              <a:gd name="T80" fmla="*/ 123 w 242"/>
              <a:gd name="T81" fmla="*/ 1006 h 1065"/>
              <a:gd name="T82" fmla="*/ 97 w 242"/>
              <a:gd name="T83" fmla="*/ 1027 h 1065"/>
              <a:gd name="T84" fmla="*/ 115 w 242"/>
              <a:gd name="T85" fmla="*/ 1054 h 106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42"/>
              <a:gd name="T130" fmla="*/ 0 h 1065"/>
              <a:gd name="T131" fmla="*/ 242 w 242"/>
              <a:gd name="T132" fmla="*/ 1065 h 106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42" h="1065">
                <a:moveTo>
                  <a:pt x="118" y="0"/>
                </a:moveTo>
                <a:cubicBezTo>
                  <a:pt x="127" y="5"/>
                  <a:pt x="137" y="11"/>
                  <a:pt x="137" y="16"/>
                </a:cubicBezTo>
                <a:cubicBezTo>
                  <a:pt x="137" y="21"/>
                  <a:pt x="129" y="24"/>
                  <a:pt x="121" y="28"/>
                </a:cubicBezTo>
                <a:cubicBezTo>
                  <a:pt x="113" y="32"/>
                  <a:pt x="92" y="38"/>
                  <a:pt x="87" y="43"/>
                </a:cubicBezTo>
                <a:cubicBezTo>
                  <a:pt x="82" y="48"/>
                  <a:pt x="84" y="55"/>
                  <a:pt x="89" y="60"/>
                </a:cubicBezTo>
                <a:cubicBezTo>
                  <a:pt x="94" y="65"/>
                  <a:pt x="103" y="67"/>
                  <a:pt x="115" y="72"/>
                </a:cubicBezTo>
                <a:cubicBezTo>
                  <a:pt x="127" y="77"/>
                  <a:pt x="148" y="83"/>
                  <a:pt x="161" y="88"/>
                </a:cubicBezTo>
                <a:cubicBezTo>
                  <a:pt x="174" y="93"/>
                  <a:pt x="191" y="98"/>
                  <a:pt x="193" y="102"/>
                </a:cubicBezTo>
                <a:cubicBezTo>
                  <a:pt x="195" y="106"/>
                  <a:pt x="185" y="109"/>
                  <a:pt x="171" y="113"/>
                </a:cubicBezTo>
                <a:cubicBezTo>
                  <a:pt x="157" y="117"/>
                  <a:pt x="127" y="120"/>
                  <a:pt x="111" y="124"/>
                </a:cubicBezTo>
                <a:cubicBezTo>
                  <a:pt x="95" y="128"/>
                  <a:pt x="84" y="132"/>
                  <a:pt x="75" y="136"/>
                </a:cubicBezTo>
                <a:cubicBezTo>
                  <a:pt x="66" y="140"/>
                  <a:pt x="57" y="145"/>
                  <a:pt x="59" y="150"/>
                </a:cubicBezTo>
                <a:cubicBezTo>
                  <a:pt x="61" y="155"/>
                  <a:pt x="82" y="164"/>
                  <a:pt x="89" y="168"/>
                </a:cubicBezTo>
                <a:cubicBezTo>
                  <a:pt x="96" y="172"/>
                  <a:pt x="102" y="170"/>
                  <a:pt x="103" y="172"/>
                </a:cubicBezTo>
                <a:cubicBezTo>
                  <a:pt x="104" y="174"/>
                  <a:pt x="96" y="178"/>
                  <a:pt x="95" y="182"/>
                </a:cubicBezTo>
                <a:cubicBezTo>
                  <a:pt x="94" y="186"/>
                  <a:pt x="94" y="190"/>
                  <a:pt x="97" y="193"/>
                </a:cubicBezTo>
                <a:cubicBezTo>
                  <a:pt x="100" y="196"/>
                  <a:pt x="106" y="197"/>
                  <a:pt x="115" y="200"/>
                </a:cubicBezTo>
                <a:cubicBezTo>
                  <a:pt x="124" y="203"/>
                  <a:pt x="152" y="208"/>
                  <a:pt x="153" y="214"/>
                </a:cubicBezTo>
                <a:cubicBezTo>
                  <a:pt x="154" y="220"/>
                  <a:pt x="134" y="230"/>
                  <a:pt x="124" y="235"/>
                </a:cubicBezTo>
                <a:cubicBezTo>
                  <a:pt x="114" y="240"/>
                  <a:pt x="98" y="241"/>
                  <a:pt x="91" y="244"/>
                </a:cubicBezTo>
                <a:cubicBezTo>
                  <a:pt x="84" y="247"/>
                  <a:pt x="79" y="251"/>
                  <a:pt x="79" y="256"/>
                </a:cubicBezTo>
                <a:cubicBezTo>
                  <a:pt x="79" y="261"/>
                  <a:pt x="88" y="267"/>
                  <a:pt x="94" y="272"/>
                </a:cubicBezTo>
                <a:cubicBezTo>
                  <a:pt x="100" y="277"/>
                  <a:pt x="110" y="278"/>
                  <a:pt x="115" y="284"/>
                </a:cubicBezTo>
                <a:cubicBezTo>
                  <a:pt x="120" y="290"/>
                  <a:pt x="124" y="301"/>
                  <a:pt x="123" y="310"/>
                </a:cubicBezTo>
                <a:cubicBezTo>
                  <a:pt x="122" y="319"/>
                  <a:pt x="110" y="330"/>
                  <a:pt x="110" y="337"/>
                </a:cubicBezTo>
                <a:cubicBezTo>
                  <a:pt x="110" y="344"/>
                  <a:pt x="123" y="351"/>
                  <a:pt x="126" y="355"/>
                </a:cubicBezTo>
                <a:cubicBezTo>
                  <a:pt x="129" y="359"/>
                  <a:pt x="132" y="359"/>
                  <a:pt x="131" y="364"/>
                </a:cubicBezTo>
                <a:cubicBezTo>
                  <a:pt x="130" y="369"/>
                  <a:pt x="125" y="378"/>
                  <a:pt x="119" y="385"/>
                </a:cubicBezTo>
                <a:cubicBezTo>
                  <a:pt x="113" y="392"/>
                  <a:pt x="100" y="398"/>
                  <a:pt x="95" y="404"/>
                </a:cubicBezTo>
                <a:cubicBezTo>
                  <a:pt x="90" y="410"/>
                  <a:pt x="85" y="414"/>
                  <a:pt x="87" y="419"/>
                </a:cubicBezTo>
                <a:cubicBezTo>
                  <a:pt x="89" y="424"/>
                  <a:pt x="98" y="429"/>
                  <a:pt x="107" y="433"/>
                </a:cubicBezTo>
                <a:cubicBezTo>
                  <a:pt x="116" y="437"/>
                  <a:pt x="134" y="437"/>
                  <a:pt x="142" y="441"/>
                </a:cubicBezTo>
                <a:cubicBezTo>
                  <a:pt x="150" y="445"/>
                  <a:pt x="153" y="452"/>
                  <a:pt x="153" y="456"/>
                </a:cubicBezTo>
                <a:cubicBezTo>
                  <a:pt x="153" y="460"/>
                  <a:pt x="142" y="461"/>
                  <a:pt x="139" y="465"/>
                </a:cubicBezTo>
                <a:cubicBezTo>
                  <a:pt x="136" y="469"/>
                  <a:pt x="136" y="476"/>
                  <a:pt x="137" y="480"/>
                </a:cubicBezTo>
                <a:cubicBezTo>
                  <a:pt x="138" y="484"/>
                  <a:pt x="146" y="486"/>
                  <a:pt x="148" y="489"/>
                </a:cubicBezTo>
                <a:cubicBezTo>
                  <a:pt x="150" y="492"/>
                  <a:pt x="151" y="496"/>
                  <a:pt x="150" y="500"/>
                </a:cubicBezTo>
                <a:cubicBezTo>
                  <a:pt x="149" y="504"/>
                  <a:pt x="146" y="509"/>
                  <a:pt x="140" y="512"/>
                </a:cubicBezTo>
                <a:cubicBezTo>
                  <a:pt x="134" y="515"/>
                  <a:pt x="133" y="513"/>
                  <a:pt x="113" y="516"/>
                </a:cubicBezTo>
                <a:cubicBezTo>
                  <a:pt x="93" y="519"/>
                  <a:pt x="37" y="527"/>
                  <a:pt x="19" y="531"/>
                </a:cubicBezTo>
                <a:cubicBezTo>
                  <a:pt x="1" y="535"/>
                  <a:pt x="0" y="537"/>
                  <a:pt x="3" y="540"/>
                </a:cubicBezTo>
                <a:cubicBezTo>
                  <a:pt x="6" y="543"/>
                  <a:pt x="19" y="545"/>
                  <a:pt x="38" y="547"/>
                </a:cubicBezTo>
                <a:cubicBezTo>
                  <a:pt x="57" y="549"/>
                  <a:pt x="94" y="551"/>
                  <a:pt x="118" y="553"/>
                </a:cubicBezTo>
                <a:cubicBezTo>
                  <a:pt x="142" y="555"/>
                  <a:pt x="165" y="555"/>
                  <a:pt x="182" y="558"/>
                </a:cubicBezTo>
                <a:cubicBezTo>
                  <a:pt x="199" y="561"/>
                  <a:pt x="218" y="566"/>
                  <a:pt x="223" y="569"/>
                </a:cubicBezTo>
                <a:cubicBezTo>
                  <a:pt x="228" y="572"/>
                  <a:pt x="222" y="572"/>
                  <a:pt x="212" y="574"/>
                </a:cubicBezTo>
                <a:cubicBezTo>
                  <a:pt x="202" y="576"/>
                  <a:pt x="178" y="579"/>
                  <a:pt x="161" y="582"/>
                </a:cubicBezTo>
                <a:cubicBezTo>
                  <a:pt x="144" y="585"/>
                  <a:pt x="120" y="587"/>
                  <a:pt x="108" y="590"/>
                </a:cubicBezTo>
                <a:cubicBezTo>
                  <a:pt x="96" y="593"/>
                  <a:pt x="92" y="595"/>
                  <a:pt x="91" y="598"/>
                </a:cubicBezTo>
                <a:cubicBezTo>
                  <a:pt x="90" y="601"/>
                  <a:pt x="103" y="606"/>
                  <a:pt x="103" y="611"/>
                </a:cubicBezTo>
                <a:cubicBezTo>
                  <a:pt x="103" y="616"/>
                  <a:pt x="92" y="622"/>
                  <a:pt x="91" y="627"/>
                </a:cubicBezTo>
                <a:cubicBezTo>
                  <a:pt x="90" y="632"/>
                  <a:pt x="95" y="635"/>
                  <a:pt x="95" y="640"/>
                </a:cubicBezTo>
                <a:cubicBezTo>
                  <a:pt x="95" y="645"/>
                  <a:pt x="90" y="655"/>
                  <a:pt x="91" y="659"/>
                </a:cubicBezTo>
                <a:cubicBezTo>
                  <a:pt x="92" y="663"/>
                  <a:pt x="94" y="663"/>
                  <a:pt x="99" y="665"/>
                </a:cubicBezTo>
                <a:cubicBezTo>
                  <a:pt x="104" y="667"/>
                  <a:pt x="115" y="669"/>
                  <a:pt x="124" y="673"/>
                </a:cubicBezTo>
                <a:cubicBezTo>
                  <a:pt x="133" y="677"/>
                  <a:pt x="147" y="685"/>
                  <a:pt x="151" y="689"/>
                </a:cubicBezTo>
                <a:cubicBezTo>
                  <a:pt x="155" y="693"/>
                  <a:pt x="153" y="695"/>
                  <a:pt x="148" y="699"/>
                </a:cubicBezTo>
                <a:cubicBezTo>
                  <a:pt x="143" y="703"/>
                  <a:pt x="128" y="712"/>
                  <a:pt x="119" y="716"/>
                </a:cubicBezTo>
                <a:cubicBezTo>
                  <a:pt x="110" y="720"/>
                  <a:pt x="100" y="720"/>
                  <a:pt x="94" y="724"/>
                </a:cubicBezTo>
                <a:cubicBezTo>
                  <a:pt x="88" y="728"/>
                  <a:pt x="82" y="735"/>
                  <a:pt x="83" y="739"/>
                </a:cubicBezTo>
                <a:cubicBezTo>
                  <a:pt x="84" y="743"/>
                  <a:pt x="95" y="745"/>
                  <a:pt x="102" y="748"/>
                </a:cubicBezTo>
                <a:cubicBezTo>
                  <a:pt x="109" y="751"/>
                  <a:pt x="121" y="754"/>
                  <a:pt x="126" y="756"/>
                </a:cubicBezTo>
                <a:cubicBezTo>
                  <a:pt x="131" y="758"/>
                  <a:pt x="134" y="757"/>
                  <a:pt x="134" y="763"/>
                </a:cubicBezTo>
                <a:cubicBezTo>
                  <a:pt x="134" y="769"/>
                  <a:pt x="125" y="783"/>
                  <a:pt x="126" y="790"/>
                </a:cubicBezTo>
                <a:cubicBezTo>
                  <a:pt x="127" y="797"/>
                  <a:pt x="136" y="799"/>
                  <a:pt x="140" y="803"/>
                </a:cubicBezTo>
                <a:cubicBezTo>
                  <a:pt x="144" y="807"/>
                  <a:pt x="151" y="813"/>
                  <a:pt x="151" y="817"/>
                </a:cubicBezTo>
                <a:cubicBezTo>
                  <a:pt x="151" y="821"/>
                  <a:pt x="147" y="824"/>
                  <a:pt x="137" y="828"/>
                </a:cubicBezTo>
                <a:cubicBezTo>
                  <a:pt x="127" y="832"/>
                  <a:pt x="106" y="834"/>
                  <a:pt x="94" y="838"/>
                </a:cubicBezTo>
                <a:cubicBezTo>
                  <a:pt x="82" y="842"/>
                  <a:pt x="65" y="847"/>
                  <a:pt x="65" y="851"/>
                </a:cubicBezTo>
                <a:cubicBezTo>
                  <a:pt x="65" y="855"/>
                  <a:pt x="85" y="857"/>
                  <a:pt x="97" y="860"/>
                </a:cubicBezTo>
                <a:cubicBezTo>
                  <a:pt x="109" y="863"/>
                  <a:pt x="115" y="865"/>
                  <a:pt x="137" y="868"/>
                </a:cubicBezTo>
                <a:cubicBezTo>
                  <a:pt x="159" y="871"/>
                  <a:pt x="220" y="875"/>
                  <a:pt x="231" y="878"/>
                </a:cubicBezTo>
                <a:cubicBezTo>
                  <a:pt x="242" y="881"/>
                  <a:pt x="222" y="885"/>
                  <a:pt x="203" y="889"/>
                </a:cubicBezTo>
                <a:cubicBezTo>
                  <a:pt x="184" y="893"/>
                  <a:pt x="139" y="897"/>
                  <a:pt x="116" y="900"/>
                </a:cubicBezTo>
                <a:cubicBezTo>
                  <a:pt x="93" y="903"/>
                  <a:pt x="76" y="904"/>
                  <a:pt x="65" y="907"/>
                </a:cubicBezTo>
                <a:cubicBezTo>
                  <a:pt x="54" y="910"/>
                  <a:pt x="46" y="916"/>
                  <a:pt x="49" y="921"/>
                </a:cubicBezTo>
                <a:cubicBezTo>
                  <a:pt x="52" y="926"/>
                  <a:pt x="73" y="932"/>
                  <a:pt x="83" y="936"/>
                </a:cubicBezTo>
                <a:cubicBezTo>
                  <a:pt x="93" y="940"/>
                  <a:pt x="106" y="942"/>
                  <a:pt x="108" y="947"/>
                </a:cubicBezTo>
                <a:cubicBezTo>
                  <a:pt x="110" y="952"/>
                  <a:pt x="98" y="962"/>
                  <a:pt x="97" y="966"/>
                </a:cubicBezTo>
                <a:cubicBezTo>
                  <a:pt x="96" y="970"/>
                  <a:pt x="97" y="970"/>
                  <a:pt x="103" y="974"/>
                </a:cubicBezTo>
                <a:cubicBezTo>
                  <a:pt x="109" y="978"/>
                  <a:pt x="131" y="983"/>
                  <a:pt x="134" y="988"/>
                </a:cubicBezTo>
                <a:cubicBezTo>
                  <a:pt x="137" y="993"/>
                  <a:pt x="129" y="1001"/>
                  <a:pt x="123" y="1006"/>
                </a:cubicBezTo>
                <a:cubicBezTo>
                  <a:pt x="117" y="1011"/>
                  <a:pt x="104" y="1014"/>
                  <a:pt x="100" y="1017"/>
                </a:cubicBezTo>
                <a:cubicBezTo>
                  <a:pt x="96" y="1020"/>
                  <a:pt x="95" y="1023"/>
                  <a:pt x="97" y="1027"/>
                </a:cubicBezTo>
                <a:cubicBezTo>
                  <a:pt x="99" y="1031"/>
                  <a:pt x="108" y="1039"/>
                  <a:pt x="111" y="1043"/>
                </a:cubicBezTo>
                <a:cubicBezTo>
                  <a:pt x="114" y="1047"/>
                  <a:pt x="114" y="1050"/>
                  <a:pt x="115" y="1054"/>
                </a:cubicBezTo>
                <a:cubicBezTo>
                  <a:pt x="116" y="1058"/>
                  <a:pt x="117" y="1061"/>
                  <a:pt x="119" y="1065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66" name="Freeform 59"/>
          <p:cNvSpPr>
            <a:spLocks noChangeAspect="1"/>
          </p:cNvSpPr>
          <p:nvPr/>
        </p:nvSpPr>
        <p:spPr bwMode="auto">
          <a:xfrm>
            <a:off x="2986088" y="1882775"/>
            <a:ext cx="53975" cy="1512888"/>
          </a:xfrm>
          <a:custGeom>
            <a:avLst/>
            <a:gdLst>
              <a:gd name="T0" fmla="*/ 53 w 93"/>
              <a:gd name="T1" fmla="*/ 10 h 1143"/>
              <a:gd name="T2" fmla="*/ 21 w 93"/>
              <a:gd name="T3" fmla="*/ 31 h 1143"/>
              <a:gd name="T4" fmla="*/ 25 w 93"/>
              <a:gd name="T5" fmla="*/ 67 h 1143"/>
              <a:gd name="T6" fmla="*/ 53 w 93"/>
              <a:gd name="T7" fmla="*/ 87 h 1143"/>
              <a:gd name="T8" fmla="*/ 37 w 93"/>
              <a:gd name="T9" fmla="*/ 103 h 1143"/>
              <a:gd name="T10" fmla="*/ 17 w 93"/>
              <a:gd name="T11" fmla="*/ 135 h 1143"/>
              <a:gd name="T12" fmla="*/ 48 w 93"/>
              <a:gd name="T13" fmla="*/ 162 h 1143"/>
              <a:gd name="T14" fmla="*/ 27 w 93"/>
              <a:gd name="T15" fmla="*/ 199 h 1143"/>
              <a:gd name="T16" fmla="*/ 35 w 93"/>
              <a:gd name="T17" fmla="*/ 245 h 1143"/>
              <a:gd name="T18" fmla="*/ 51 w 93"/>
              <a:gd name="T19" fmla="*/ 283 h 1143"/>
              <a:gd name="T20" fmla="*/ 22 w 93"/>
              <a:gd name="T21" fmla="*/ 322 h 1143"/>
              <a:gd name="T22" fmla="*/ 51 w 93"/>
              <a:gd name="T23" fmla="*/ 339 h 1143"/>
              <a:gd name="T24" fmla="*/ 46 w 93"/>
              <a:gd name="T25" fmla="*/ 357 h 1143"/>
              <a:gd name="T26" fmla="*/ 0 w 93"/>
              <a:gd name="T27" fmla="*/ 386 h 1143"/>
              <a:gd name="T28" fmla="*/ 46 w 93"/>
              <a:gd name="T29" fmla="*/ 403 h 1143"/>
              <a:gd name="T30" fmla="*/ 57 w 93"/>
              <a:gd name="T31" fmla="*/ 429 h 1143"/>
              <a:gd name="T32" fmla="*/ 29 w 93"/>
              <a:gd name="T33" fmla="*/ 442 h 1143"/>
              <a:gd name="T34" fmla="*/ 19 w 93"/>
              <a:gd name="T35" fmla="*/ 475 h 1143"/>
              <a:gd name="T36" fmla="*/ 32 w 93"/>
              <a:gd name="T37" fmla="*/ 501 h 1143"/>
              <a:gd name="T38" fmla="*/ 29 w 93"/>
              <a:gd name="T39" fmla="*/ 522 h 1143"/>
              <a:gd name="T40" fmla="*/ 93 w 93"/>
              <a:gd name="T41" fmla="*/ 541 h 1143"/>
              <a:gd name="T42" fmla="*/ 33 w 93"/>
              <a:gd name="T43" fmla="*/ 560 h 1143"/>
              <a:gd name="T44" fmla="*/ 6 w 93"/>
              <a:gd name="T45" fmla="*/ 579 h 1143"/>
              <a:gd name="T46" fmla="*/ 33 w 93"/>
              <a:gd name="T47" fmla="*/ 599 h 1143"/>
              <a:gd name="T48" fmla="*/ 29 w 93"/>
              <a:gd name="T49" fmla="*/ 626 h 1143"/>
              <a:gd name="T50" fmla="*/ 24 w 93"/>
              <a:gd name="T51" fmla="*/ 650 h 1143"/>
              <a:gd name="T52" fmla="*/ 27 w 93"/>
              <a:gd name="T53" fmla="*/ 688 h 1143"/>
              <a:gd name="T54" fmla="*/ 53 w 93"/>
              <a:gd name="T55" fmla="*/ 707 h 1143"/>
              <a:gd name="T56" fmla="*/ 24 w 93"/>
              <a:gd name="T57" fmla="*/ 731 h 1143"/>
              <a:gd name="T58" fmla="*/ 38 w 93"/>
              <a:gd name="T59" fmla="*/ 754 h 1143"/>
              <a:gd name="T60" fmla="*/ 32 w 93"/>
              <a:gd name="T61" fmla="*/ 778 h 1143"/>
              <a:gd name="T62" fmla="*/ 41 w 93"/>
              <a:gd name="T63" fmla="*/ 808 h 1143"/>
              <a:gd name="T64" fmla="*/ 24 w 93"/>
              <a:gd name="T65" fmla="*/ 853 h 1143"/>
              <a:gd name="T66" fmla="*/ 48 w 93"/>
              <a:gd name="T67" fmla="*/ 893 h 1143"/>
              <a:gd name="T68" fmla="*/ 48 w 93"/>
              <a:gd name="T69" fmla="*/ 925 h 1143"/>
              <a:gd name="T70" fmla="*/ 37 w 93"/>
              <a:gd name="T71" fmla="*/ 963 h 1143"/>
              <a:gd name="T72" fmla="*/ 19 w 93"/>
              <a:gd name="T73" fmla="*/ 997 h 1143"/>
              <a:gd name="T74" fmla="*/ 40 w 93"/>
              <a:gd name="T75" fmla="*/ 1018 h 1143"/>
              <a:gd name="T76" fmla="*/ 35 w 93"/>
              <a:gd name="T77" fmla="*/ 1055 h 1143"/>
              <a:gd name="T78" fmla="*/ 51 w 93"/>
              <a:gd name="T79" fmla="*/ 1087 h 1143"/>
              <a:gd name="T80" fmla="*/ 25 w 93"/>
              <a:gd name="T81" fmla="*/ 1111 h 1143"/>
              <a:gd name="T82" fmla="*/ 21 w 93"/>
              <a:gd name="T83" fmla="*/ 1135 h 114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3"/>
              <a:gd name="T127" fmla="*/ 0 h 1143"/>
              <a:gd name="T128" fmla="*/ 93 w 93"/>
              <a:gd name="T129" fmla="*/ 1143 h 114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3" h="1143">
                <a:moveTo>
                  <a:pt x="37" y="0"/>
                </a:moveTo>
                <a:cubicBezTo>
                  <a:pt x="44" y="3"/>
                  <a:pt x="52" y="6"/>
                  <a:pt x="53" y="10"/>
                </a:cubicBezTo>
                <a:cubicBezTo>
                  <a:pt x="54" y="14"/>
                  <a:pt x="48" y="20"/>
                  <a:pt x="43" y="23"/>
                </a:cubicBezTo>
                <a:cubicBezTo>
                  <a:pt x="38" y="26"/>
                  <a:pt x="24" y="26"/>
                  <a:pt x="21" y="31"/>
                </a:cubicBezTo>
                <a:cubicBezTo>
                  <a:pt x="18" y="36"/>
                  <a:pt x="23" y="47"/>
                  <a:pt x="24" y="53"/>
                </a:cubicBezTo>
                <a:cubicBezTo>
                  <a:pt x="25" y="59"/>
                  <a:pt x="23" y="63"/>
                  <a:pt x="25" y="67"/>
                </a:cubicBezTo>
                <a:cubicBezTo>
                  <a:pt x="27" y="71"/>
                  <a:pt x="32" y="74"/>
                  <a:pt x="37" y="77"/>
                </a:cubicBezTo>
                <a:cubicBezTo>
                  <a:pt x="42" y="80"/>
                  <a:pt x="50" y="83"/>
                  <a:pt x="53" y="87"/>
                </a:cubicBezTo>
                <a:cubicBezTo>
                  <a:pt x="56" y="91"/>
                  <a:pt x="59" y="95"/>
                  <a:pt x="56" y="98"/>
                </a:cubicBezTo>
                <a:cubicBezTo>
                  <a:pt x="53" y="101"/>
                  <a:pt x="46" y="99"/>
                  <a:pt x="37" y="103"/>
                </a:cubicBezTo>
                <a:cubicBezTo>
                  <a:pt x="28" y="107"/>
                  <a:pt x="6" y="117"/>
                  <a:pt x="3" y="122"/>
                </a:cubicBezTo>
                <a:cubicBezTo>
                  <a:pt x="0" y="127"/>
                  <a:pt x="12" y="131"/>
                  <a:pt x="17" y="135"/>
                </a:cubicBezTo>
                <a:cubicBezTo>
                  <a:pt x="22" y="139"/>
                  <a:pt x="30" y="143"/>
                  <a:pt x="35" y="147"/>
                </a:cubicBezTo>
                <a:cubicBezTo>
                  <a:pt x="40" y="151"/>
                  <a:pt x="46" y="158"/>
                  <a:pt x="48" y="162"/>
                </a:cubicBezTo>
                <a:cubicBezTo>
                  <a:pt x="50" y="166"/>
                  <a:pt x="51" y="167"/>
                  <a:pt x="48" y="173"/>
                </a:cubicBezTo>
                <a:cubicBezTo>
                  <a:pt x="45" y="179"/>
                  <a:pt x="31" y="191"/>
                  <a:pt x="27" y="199"/>
                </a:cubicBezTo>
                <a:cubicBezTo>
                  <a:pt x="23" y="207"/>
                  <a:pt x="24" y="215"/>
                  <a:pt x="25" y="223"/>
                </a:cubicBezTo>
                <a:cubicBezTo>
                  <a:pt x="26" y="231"/>
                  <a:pt x="34" y="238"/>
                  <a:pt x="35" y="245"/>
                </a:cubicBezTo>
                <a:cubicBezTo>
                  <a:pt x="36" y="252"/>
                  <a:pt x="30" y="258"/>
                  <a:pt x="33" y="264"/>
                </a:cubicBezTo>
                <a:cubicBezTo>
                  <a:pt x="36" y="270"/>
                  <a:pt x="50" y="276"/>
                  <a:pt x="51" y="283"/>
                </a:cubicBezTo>
                <a:cubicBezTo>
                  <a:pt x="52" y="290"/>
                  <a:pt x="45" y="301"/>
                  <a:pt x="40" y="307"/>
                </a:cubicBezTo>
                <a:cubicBezTo>
                  <a:pt x="35" y="313"/>
                  <a:pt x="24" y="318"/>
                  <a:pt x="22" y="322"/>
                </a:cubicBezTo>
                <a:cubicBezTo>
                  <a:pt x="20" y="326"/>
                  <a:pt x="25" y="328"/>
                  <a:pt x="30" y="331"/>
                </a:cubicBezTo>
                <a:cubicBezTo>
                  <a:pt x="35" y="334"/>
                  <a:pt x="46" y="336"/>
                  <a:pt x="51" y="339"/>
                </a:cubicBezTo>
                <a:cubicBezTo>
                  <a:pt x="56" y="342"/>
                  <a:pt x="63" y="346"/>
                  <a:pt x="62" y="349"/>
                </a:cubicBezTo>
                <a:cubicBezTo>
                  <a:pt x="61" y="352"/>
                  <a:pt x="53" y="353"/>
                  <a:pt x="46" y="357"/>
                </a:cubicBezTo>
                <a:cubicBezTo>
                  <a:pt x="39" y="361"/>
                  <a:pt x="25" y="366"/>
                  <a:pt x="17" y="371"/>
                </a:cubicBezTo>
                <a:cubicBezTo>
                  <a:pt x="9" y="376"/>
                  <a:pt x="0" y="382"/>
                  <a:pt x="0" y="386"/>
                </a:cubicBezTo>
                <a:cubicBezTo>
                  <a:pt x="0" y="390"/>
                  <a:pt x="9" y="392"/>
                  <a:pt x="17" y="395"/>
                </a:cubicBezTo>
                <a:cubicBezTo>
                  <a:pt x="25" y="398"/>
                  <a:pt x="36" y="399"/>
                  <a:pt x="46" y="403"/>
                </a:cubicBezTo>
                <a:cubicBezTo>
                  <a:pt x="56" y="407"/>
                  <a:pt x="73" y="412"/>
                  <a:pt x="75" y="416"/>
                </a:cubicBezTo>
                <a:cubicBezTo>
                  <a:pt x="77" y="420"/>
                  <a:pt x="63" y="426"/>
                  <a:pt x="57" y="429"/>
                </a:cubicBezTo>
                <a:cubicBezTo>
                  <a:pt x="51" y="432"/>
                  <a:pt x="42" y="432"/>
                  <a:pt x="38" y="434"/>
                </a:cubicBezTo>
                <a:cubicBezTo>
                  <a:pt x="34" y="436"/>
                  <a:pt x="30" y="439"/>
                  <a:pt x="29" y="442"/>
                </a:cubicBezTo>
                <a:cubicBezTo>
                  <a:pt x="28" y="445"/>
                  <a:pt x="35" y="450"/>
                  <a:pt x="33" y="455"/>
                </a:cubicBezTo>
                <a:cubicBezTo>
                  <a:pt x="31" y="460"/>
                  <a:pt x="19" y="469"/>
                  <a:pt x="19" y="475"/>
                </a:cubicBezTo>
                <a:cubicBezTo>
                  <a:pt x="19" y="481"/>
                  <a:pt x="33" y="487"/>
                  <a:pt x="35" y="491"/>
                </a:cubicBezTo>
                <a:cubicBezTo>
                  <a:pt x="37" y="495"/>
                  <a:pt x="34" y="497"/>
                  <a:pt x="32" y="501"/>
                </a:cubicBezTo>
                <a:cubicBezTo>
                  <a:pt x="30" y="505"/>
                  <a:pt x="21" y="511"/>
                  <a:pt x="21" y="514"/>
                </a:cubicBezTo>
                <a:cubicBezTo>
                  <a:pt x="21" y="517"/>
                  <a:pt x="21" y="519"/>
                  <a:pt x="29" y="522"/>
                </a:cubicBezTo>
                <a:cubicBezTo>
                  <a:pt x="37" y="525"/>
                  <a:pt x="56" y="527"/>
                  <a:pt x="67" y="530"/>
                </a:cubicBezTo>
                <a:cubicBezTo>
                  <a:pt x="78" y="533"/>
                  <a:pt x="93" y="538"/>
                  <a:pt x="93" y="541"/>
                </a:cubicBezTo>
                <a:cubicBezTo>
                  <a:pt x="93" y="544"/>
                  <a:pt x="77" y="544"/>
                  <a:pt x="67" y="547"/>
                </a:cubicBezTo>
                <a:cubicBezTo>
                  <a:pt x="57" y="550"/>
                  <a:pt x="43" y="557"/>
                  <a:pt x="33" y="560"/>
                </a:cubicBezTo>
                <a:cubicBezTo>
                  <a:pt x="23" y="563"/>
                  <a:pt x="12" y="564"/>
                  <a:pt x="8" y="567"/>
                </a:cubicBezTo>
                <a:cubicBezTo>
                  <a:pt x="4" y="570"/>
                  <a:pt x="4" y="576"/>
                  <a:pt x="6" y="579"/>
                </a:cubicBezTo>
                <a:cubicBezTo>
                  <a:pt x="8" y="582"/>
                  <a:pt x="17" y="583"/>
                  <a:pt x="22" y="586"/>
                </a:cubicBezTo>
                <a:cubicBezTo>
                  <a:pt x="27" y="589"/>
                  <a:pt x="32" y="595"/>
                  <a:pt x="33" y="599"/>
                </a:cubicBezTo>
                <a:cubicBezTo>
                  <a:pt x="34" y="603"/>
                  <a:pt x="31" y="609"/>
                  <a:pt x="30" y="613"/>
                </a:cubicBezTo>
                <a:cubicBezTo>
                  <a:pt x="29" y="617"/>
                  <a:pt x="28" y="622"/>
                  <a:pt x="29" y="626"/>
                </a:cubicBezTo>
                <a:cubicBezTo>
                  <a:pt x="30" y="630"/>
                  <a:pt x="38" y="635"/>
                  <a:pt x="37" y="639"/>
                </a:cubicBezTo>
                <a:cubicBezTo>
                  <a:pt x="36" y="643"/>
                  <a:pt x="28" y="645"/>
                  <a:pt x="24" y="650"/>
                </a:cubicBezTo>
                <a:cubicBezTo>
                  <a:pt x="20" y="655"/>
                  <a:pt x="13" y="663"/>
                  <a:pt x="13" y="669"/>
                </a:cubicBezTo>
                <a:cubicBezTo>
                  <a:pt x="13" y="675"/>
                  <a:pt x="21" y="683"/>
                  <a:pt x="27" y="688"/>
                </a:cubicBezTo>
                <a:cubicBezTo>
                  <a:pt x="33" y="693"/>
                  <a:pt x="45" y="695"/>
                  <a:pt x="49" y="698"/>
                </a:cubicBezTo>
                <a:cubicBezTo>
                  <a:pt x="53" y="701"/>
                  <a:pt x="56" y="703"/>
                  <a:pt x="53" y="707"/>
                </a:cubicBezTo>
                <a:cubicBezTo>
                  <a:pt x="50" y="711"/>
                  <a:pt x="35" y="719"/>
                  <a:pt x="30" y="723"/>
                </a:cubicBezTo>
                <a:cubicBezTo>
                  <a:pt x="25" y="727"/>
                  <a:pt x="24" y="728"/>
                  <a:pt x="24" y="731"/>
                </a:cubicBezTo>
                <a:cubicBezTo>
                  <a:pt x="24" y="734"/>
                  <a:pt x="30" y="739"/>
                  <a:pt x="32" y="743"/>
                </a:cubicBezTo>
                <a:cubicBezTo>
                  <a:pt x="34" y="747"/>
                  <a:pt x="38" y="750"/>
                  <a:pt x="38" y="754"/>
                </a:cubicBezTo>
                <a:cubicBezTo>
                  <a:pt x="38" y="758"/>
                  <a:pt x="34" y="763"/>
                  <a:pt x="33" y="767"/>
                </a:cubicBezTo>
                <a:cubicBezTo>
                  <a:pt x="32" y="771"/>
                  <a:pt x="29" y="774"/>
                  <a:pt x="32" y="778"/>
                </a:cubicBezTo>
                <a:cubicBezTo>
                  <a:pt x="35" y="782"/>
                  <a:pt x="47" y="787"/>
                  <a:pt x="48" y="792"/>
                </a:cubicBezTo>
                <a:cubicBezTo>
                  <a:pt x="49" y="797"/>
                  <a:pt x="43" y="802"/>
                  <a:pt x="41" y="808"/>
                </a:cubicBezTo>
                <a:cubicBezTo>
                  <a:pt x="39" y="814"/>
                  <a:pt x="36" y="820"/>
                  <a:pt x="33" y="827"/>
                </a:cubicBezTo>
                <a:cubicBezTo>
                  <a:pt x="30" y="834"/>
                  <a:pt x="23" y="845"/>
                  <a:pt x="24" y="853"/>
                </a:cubicBezTo>
                <a:cubicBezTo>
                  <a:pt x="25" y="861"/>
                  <a:pt x="33" y="867"/>
                  <a:pt x="37" y="874"/>
                </a:cubicBezTo>
                <a:cubicBezTo>
                  <a:pt x="41" y="881"/>
                  <a:pt x="47" y="887"/>
                  <a:pt x="48" y="893"/>
                </a:cubicBezTo>
                <a:cubicBezTo>
                  <a:pt x="49" y="899"/>
                  <a:pt x="43" y="904"/>
                  <a:pt x="43" y="909"/>
                </a:cubicBezTo>
                <a:cubicBezTo>
                  <a:pt x="43" y="914"/>
                  <a:pt x="49" y="920"/>
                  <a:pt x="48" y="925"/>
                </a:cubicBezTo>
                <a:cubicBezTo>
                  <a:pt x="47" y="930"/>
                  <a:pt x="40" y="935"/>
                  <a:pt x="38" y="941"/>
                </a:cubicBezTo>
                <a:cubicBezTo>
                  <a:pt x="36" y="947"/>
                  <a:pt x="38" y="957"/>
                  <a:pt x="37" y="963"/>
                </a:cubicBezTo>
                <a:cubicBezTo>
                  <a:pt x="36" y="969"/>
                  <a:pt x="32" y="970"/>
                  <a:pt x="29" y="976"/>
                </a:cubicBezTo>
                <a:cubicBezTo>
                  <a:pt x="26" y="982"/>
                  <a:pt x="19" y="992"/>
                  <a:pt x="19" y="997"/>
                </a:cubicBezTo>
                <a:cubicBezTo>
                  <a:pt x="19" y="1002"/>
                  <a:pt x="26" y="1004"/>
                  <a:pt x="29" y="1007"/>
                </a:cubicBezTo>
                <a:cubicBezTo>
                  <a:pt x="32" y="1010"/>
                  <a:pt x="38" y="1013"/>
                  <a:pt x="40" y="1018"/>
                </a:cubicBezTo>
                <a:cubicBezTo>
                  <a:pt x="42" y="1023"/>
                  <a:pt x="42" y="1034"/>
                  <a:pt x="41" y="1040"/>
                </a:cubicBezTo>
                <a:cubicBezTo>
                  <a:pt x="40" y="1046"/>
                  <a:pt x="36" y="1050"/>
                  <a:pt x="35" y="1055"/>
                </a:cubicBezTo>
                <a:cubicBezTo>
                  <a:pt x="34" y="1060"/>
                  <a:pt x="32" y="1064"/>
                  <a:pt x="35" y="1069"/>
                </a:cubicBezTo>
                <a:cubicBezTo>
                  <a:pt x="38" y="1074"/>
                  <a:pt x="49" y="1082"/>
                  <a:pt x="51" y="1087"/>
                </a:cubicBezTo>
                <a:cubicBezTo>
                  <a:pt x="53" y="1092"/>
                  <a:pt x="49" y="1095"/>
                  <a:pt x="45" y="1099"/>
                </a:cubicBezTo>
                <a:cubicBezTo>
                  <a:pt x="41" y="1103"/>
                  <a:pt x="30" y="1107"/>
                  <a:pt x="25" y="1111"/>
                </a:cubicBezTo>
                <a:cubicBezTo>
                  <a:pt x="20" y="1115"/>
                  <a:pt x="18" y="1116"/>
                  <a:pt x="17" y="1120"/>
                </a:cubicBezTo>
                <a:cubicBezTo>
                  <a:pt x="16" y="1124"/>
                  <a:pt x="18" y="1131"/>
                  <a:pt x="21" y="1135"/>
                </a:cubicBezTo>
                <a:cubicBezTo>
                  <a:pt x="24" y="1139"/>
                  <a:pt x="30" y="1141"/>
                  <a:pt x="37" y="1143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6167" name="Text Box 72"/>
          <p:cNvSpPr txBox="1">
            <a:spLocks noChangeArrowheads="1"/>
          </p:cNvSpPr>
          <p:nvPr/>
        </p:nvSpPr>
        <p:spPr bwMode="auto">
          <a:xfrm>
            <a:off x="366713" y="3897396"/>
            <a:ext cx="539750" cy="282575"/>
          </a:xfrm>
          <a:prstGeom prst="rect">
            <a:avLst/>
          </a:prstGeom>
          <a:solidFill>
            <a:schemeClr val="tx1"/>
          </a:solidFill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000" b="1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Buda</a:t>
            </a:r>
          </a:p>
        </p:txBody>
      </p:sp>
      <p:sp>
        <p:nvSpPr>
          <p:cNvPr id="6168" name="Text Box 73"/>
          <p:cNvSpPr txBox="1">
            <a:spLocks noChangeArrowheads="1"/>
          </p:cNvSpPr>
          <p:nvPr/>
        </p:nvSpPr>
        <p:spPr bwMode="auto">
          <a:xfrm>
            <a:off x="7911014" y="4995194"/>
            <a:ext cx="806450" cy="282575"/>
          </a:xfrm>
          <a:prstGeom prst="rect">
            <a:avLst/>
          </a:prstGeom>
          <a:solidFill>
            <a:schemeClr val="tx1"/>
          </a:solidFill>
          <a:ln w="38100">
            <a:solidFill>
              <a:srgbClr val="00FF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000" b="1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Eagleford</a:t>
            </a:r>
            <a:endParaRPr lang="en-US" altLang="en-US" sz="1000">
              <a:solidFill>
                <a:srgbClr val="00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69" name="Text Box 74"/>
          <p:cNvSpPr txBox="1">
            <a:spLocks noChangeArrowheads="1"/>
          </p:cNvSpPr>
          <p:nvPr/>
        </p:nvSpPr>
        <p:spPr bwMode="auto">
          <a:xfrm>
            <a:off x="7989093" y="5425658"/>
            <a:ext cx="836613" cy="282575"/>
          </a:xfrm>
          <a:prstGeom prst="rect">
            <a:avLst/>
          </a:prstGeom>
          <a:solidFill>
            <a:schemeClr val="tx1"/>
          </a:solidFill>
          <a:ln w="38100">
            <a:solidFill>
              <a:srgbClr val="FF99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000" b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Woodbine</a:t>
            </a:r>
          </a:p>
        </p:txBody>
      </p:sp>
      <p:sp>
        <p:nvSpPr>
          <p:cNvPr id="6170" name="Text Box 75"/>
          <p:cNvSpPr txBox="1">
            <a:spLocks noChangeArrowheads="1"/>
          </p:cNvSpPr>
          <p:nvPr/>
        </p:nvSpPr>
        <p:spPr bwMode="auto">
          <a:xfrm>
            <a:off x="8022431" y="4556125"/>
            <a:ext cx="617537" cy="282575"/>
          </a:xfrm>
          <a:prstGeom prst="rect">
            <a:avLst/>
          </a:prstGeom>
          <a:solidFill>
            <a:schemeClr val="tx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Austin</a:t>
            </a:r>
            <a:endParaRPr lang="en-US" altLang="en-US" sz="1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53" name="Freeform 11"/>
          <p:cNvSpPr>
            <a:spLocks/>
          </p:cNvSpPr>
          <p:nvPr/>
        </p:nvSpPr>
        <p:spPr bwMode="auto">
          <a:xfrm>
            <a:off x="936625" y="3941763"/>
            <a:ext cx="2463800" cy="671512"/>
          </a:xfrm>
          <a:custGeom>
            <a:avLst/>
            <a:gdLst>
              <a:gd name="T0" fmla="*/ 1552 w 1552"/>
              <a:gd name="T1" fmla="*/ 216 h 216"/>
              <a:gd name="T2" fmla="*/ 1443 w 1552"/>
              <a:gd name="T3" fmla="*/ 200 h 216"/>
              <a:gd name="T4" fmla="*/ 1360 w 1552"/>
              <a:gd name="T5" fmla="*/ 197 h 216"/>
              <a:gd name="T6" fmla="*/ 1213 w 1552"/>
              <a:gd name="T7" fmla="*/ 171 h 216"/>
              <a:gd name="T8" fmla="*/ 1021 w 1552"/>
              <a:gd name="T9" fmla="*/ 126 h 216"/>
              <a:gd name="T10" fmla="*/ 944 w 1552"/>
              <a:gd name="T11" fmla="*/ 120 h 216"/>
              <a:gd name="T12" fmla="*/ 857 w 1552"/>
              <a:gd name="T13" fmla="*/ 120 h 216"/>
              <a:gd name="T14" fmla="*/ 726 w 1552"/>
              <a:gd name="T15" fmla="*/ 101 h 216"/>
              <a:gd name="T16" fmla="*/ 627 w 1552"/>
              <a:gd name="T17" fmla="*/ 81 h 216"/>
              <a:gd name="T18" fmla="*/ 544 w 1552"/>
              <a:gd name="T19" fmla="*/ 65 h 216"/>
              <a:gd name="T20" fmla="*/ 435 w 1552"/>
              <a:gd name="T21" fmla="*/ 40 h 216"/>
              <a:gd name="T22" fmla="*/ 288 w 1552"/>
              <a:gd name="T23" fmla="*/ 33 h 216"/>
              <a:gd name="T24" fmla="*/ 173 w 1552"/>
              <a:gd name="T25" fmla="*/ 5 h 216"/>
              <a:gd name="T26" fmla="*/ 0 w 1552"/>
              <a:gd name="T27" fmla="*/ 5 h 21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552"/>
              <a:gd name="T43" fmla="*/ 0 h 216"/>
              <a:gd name="T44" fmla="*/ 1552 w 1552"/>
              <a:gd name="T45" fmla="*/ 216 h 21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552" h="216">
                <a:moveTo>
                  <a:pt x="1552" y="216"/>
                </a:moveTo>
                <a:cubicBezTo>
                  <a:pt x="1513" y="209"/>
                  <a:pt x="1475" y="203"/>
                  <a:pt x="1443" y="200"/>
                </a:cubicBezTo>
                <a:cubicBezTo>
                  <a:pt x="1411" y="197"/>
                  <a:pt x="1398" y="202"/>
                  <a:pt x="1360" y="197"/>
                </a:cubicBezTo>
                <a:cubicBezTo>
                  <a:pt x="1322" y="192"/>
                  <a:pt x="1269" y="183"/>
                  <a:pt x="1213" y="171"/>
                </a:cubicBezTo>
                <a:cubicBezTo>
                  <a:pt x="1157" y="159"/>
                  <a:pt x="1066" y="135"/>
                  <a:pt x="1021" y="126"/>
                </a:cubicBezTo>
                <a:cubicBezTo>
                  <a:pt x="976" y="117"/>
                  <a:pt x="971" y="121"/>
                  <a:pt x="944" y="120"/>
                </a:cubicBezTo>
                <a:cubicBezTo>
                  <a:pt x="917" y="119"/>
                  <a:pt x="893" y="123"/>
                  <a:pt x="857" y="120"/>
                </a:cubicBezTo>
                <a:cubicBezTo>
                  <a:pt x="821" y="117"/>
                  <a:pt x="764" y="107"/>
                  <a:pt x="726" y="101"/>
                </a:cubicBezTo>
                <a:cubicBezTo>
                  <a:pt x="688" y="95"/>
                  <a:pt x="657" y="87"/>
                  <a:pt x="627" y="81"/>
                </a:cubicBezTo>
                <a:cubicBezTo>
                  <a:pt x="597" y="75"/>
                  <a:pt x="576" y="72"/>
                  <a:pt x="544" y="65"/>
                </a:cubicBezTo>
                <a:cubicBezTo>
                  <a:pt x="512" y="58"/>
                  <a:pt x="478" y="45"/>
                  <a:pt x="435" y="40"/>
                </a:cubicBezTo>
                <a:cubicBezTo>
                  <a:pt x="392" y="35"/>
                  <a:pt x="332" y="39"/>
                  <a:pt x="288" y="33"/>
                </a:cubicBezTo>
                <a:cubicBezTo>
                  <a:pt x="244" y="27"/>
                  <a:pt x="221" y="10"/>
                  <a:pt x="173" y="5"/>
                </a:cubicBezTo>
                <a:cubicBezTo>
                  <a:pt x="125" y="0"/>
                  <a:pt x="62" y="2"/>
                  <a:pt x="0" y="5"/>
                </a:cubicBezTo>
              </a:path>
            </a:pathLst>
          </a:custGeom>
          <a:noFill/>
          <a:ln w="28575">
            <a:solidFill>
              <a:srgbClr val="00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622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Look at Barra-1</a:t>
            </a:r>
            <a:endParaRPr lang="en-US" dirty="0"/>
          </a:p>
        </p:txBody>
      </p:sp>
      <p:sp>
        <p:nvSpPr>
          <p:cNvPr id="3" name="Rectangle 42"/>
          <p:cNvSpPr>
            <a:spLocks noChangeAspect="1" noChangeArrowheads="1"/>
          </p:cNvSpPr>
          <p:nvPr/>
        </p:nvSpPr>
        <p:spPr bwMode="auto">
          <a:xfrm rot="1071630">
            <a:off x="1800606" y="2051304"/>
            <a:ext cx="3879850" cy="3225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" name="Line 5"/>
          <p:cNvSpPr>
            <a:spLocks noChangeAspect="1" noChangeShapeType="1"/>
          </p:cNvSpPr>
          <p:nvPr/>
        </p:nvSpPr>
        <p:spPr bwMode="auto">
          <a:xfrm>
            <a:off x="2237169" y="2284667"/>
            <a:ext cx="3271837" cy="1063625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6"/>
          <p:cNvSpPr>
            <a:spLocks noChangeAspect="1" noChangeShapeType="1"/>
          </p:cNvSpPr>
          <p:nvPr/>
        </p:nvSpPr>
        <p:spPr bwMode="auto">
          <a:xfrm>
            <a:off x="2394331" y="1736979"/>
            <a:ext cx="3362325" cy="1093788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7"/>
          <p:cNvSpPr>
            <a:spLocks noChangeAspect="1" noChangeShapeType="1"/>
          </p:cNvSpPr>
          <p:nvPr/>
        </p:nvSpPr>
        <p:spPr bwMode="auto">
          <a:xfrm rot="16200000">
            <a:off x="599663" y="2704560"/>
            <a:ext cx="2878138" cy="936625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8"/>
          <p:cNvSpPr>
            <a:spLocks noChangeAspect="1" noChangeShapeType="1"/>
          </p:cNvSpPr>
          <p:nvPr/>
        </p:nvSpPr>
        <p:spPr bwMode="auto">
          <a:xfrm>
            <a:off x="1524381" y="4424617"/>
            <a:ext cx="3441700" cy="1122362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Oval 9"/>
          <p:cNvSpPr>
            <a:spLocks noChangeAspect="1" noChangeArrowheads="1"/>
          </p:cNvSpPr>
          <p:nvPr/>
        </p:nvSpPr>
        <p:spPr bwMode="auto">
          <a:xfrm rot="16200000">
            <a:off x="1958563" y="3376073"/>
            <a:ext cx="26987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10"/>
          <p:cNvSpPr>
            <a:spLocks noChangeAspect="1" noChangeShapeType="1"/>
          </p:cNvSpPr>
          <p:nvPr/>
        </p:nvSpPr>
        <p:spPr bwMode="auto">
          <a:xfrm>
            <a:off x="1892681" y="3372104"/>
            <a:ext cx="3313113" cy="107315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Oval 11"/>
          <p:cNvSpPr>
            <a:spLocks noChangeAspect="1" noChangeArrowheads="1"/>
          </p:cNvSpPr>
          <p:nvPr/>
        </p:nvSpPr>
        <p:spPr bwMode="auto">
          <a:xfrm rot="16200000">
            <a:off x="2131600" y="2839498"/>
            <a:ext cx="28575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Oval 12"/>
          <p:cNvSpPr>
            <a:spLocks noChangeAspect="1" noChangeArrowheads="1"/>
          </p:cNvSpPr>
          <p:nvPr/>
        </p:nvSpPr>
        <p:spPr bwMode="auto">
          <a:xfrm>
            <a:off x="1729169" y="4091242"/>
            <a:ext cx="26987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Oval 13"/>
          <p:cNvSpPr>
            <a:spLocks noChangeAspect="1" noChangeArrowheads="1"/>
          </p:cNvSpPr>
          <p:nvPr/>
        </p:nvSpPr>
        <p:spPr bwMode="auto">
          <a:xfrm rot="16200000">
            <a:off x="1844263" y="3733260"/>
            <a:ext cx="26988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Oval 14"/>
          <p:cNvSpPr>
            <a:spLocks noChangeAspect="1" noChangeArrowheads="1"/>
          </p:cNvSpPr>
          <p:nvPr/>
        </p:nvSpPr>
        <p:spPr bwMode="auto">
          <a:xfrm rot="16200000">
            <a:off x="2074450" y="3018886"/>
            <a:ext cx="28575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Oval 15"/>
          <p:cNvSpPr>
            <a:spLocks noChangeAspect="1" noChangeArrowheads="1"/>
          </p:cNvSpPr>
          <p:nvPr/>
        </p:nvSpPr>
        <p:spPr bwMode="auto">
          <a:xfrm rot="16200000">
            <a:off x="1671225" y="4271423"/>
            <a:ext cx="28575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16"/>
          <p:cNvSpPr>
            <a:spLocks noChangeAspect="1" noChangeArrowheads="1"/>
          </p:cNvSpPr>
          <p:nvPr/>
        </p:nvSpPr>
        <p:spPr bwMode="auto">
          <a:xfrm rot="16200000">
            <a:off x="1901413" y="3555460"/>
            <a:ext cx="26988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17"/>
          <p:cNvSpPr>
            <a:spLocks noChangeAspect="1" noChangeArrowheads="1"/>
          </p:cNvSpPr>
          <p:nvPr/>
        </p:nvSpPr>
        <p:spPr bwMode="auto">
          <a:xfrm rot="16200000">
            <a:off x="2016506" y="3197479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18"/>
          <p:cNvSpPr>
            <a:spLocks noChangeAspect="1" noChangeArrowheads="1"/>
          </p:cNvSpPr>
          <p:nvPr/>
        </p:nvSpPr>
        <p:spPr bwMode="auto">
          <a:xfrm rot="16200000">
            <a:off x="2188750" y="2661698"/>
            <a:ext cx="28575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19"/>
          <p:cNvSpPr>
            <a:spLocks noChangeAspect="1" noChangeArrowheads="1"/>
          </p:cNvSpPr>
          <p:nvPr/>
        </p:nvSpPr>
        <p:spPr bwMode="auto">
          <a:xfrm rot="16200000">
            <a:off x="2419731" y="1946529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20"/>
          <p:cNvSpPr>
            <a:spLocks noChangeAspect="1" noChangeArrowheads="1"/>
          </p:cNvSpPr>
          <p:nvPr/>
        </p:nvSpPr>
        <p:spPr bwMode="auto">
          <a:xfrm rot="16200000">
            <a:off x="2246694" y="2483104"/>
            <a:ext cx="26988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Oval 21"/>
          <p:cNvSpPr>
            <a:spLocks noChangeAspect="1" noChangeArrowheads="1"/>
          </p:cNvSpPr>
          <p:nvPr/>
        </p:nvSpPr>
        <p:spPr bwMode="auto">
          <a:xfrm rot="16200000">
            <a:off x="2360994" y="2124329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" name="Group 22"/>
          <p:cNvGrpSpPr>
            <a:grpSpLocks noChangeAspect="1"/>
          </p:cNvGrpSpPr>
          <p:nvPr/>
        </p:nvGrpSpPr>
        <p:grpSpPr bwMode="auto">
          <a:xfrm>
            <a:off x="2476881" y="1760792"/>
            <a:ext cx="3216275" cy="1060450"/>
            <a:chOff x="3638" y="514"/>
            <a:chExt cx="3698" cy="1220"/>
          </a:xfrm>
        </p:grpSpPr>
        <p:sp>
          <p:nvSpPr>
            <p:cNvPr id="22" name="Oval 23"/>
            <p:cNvSpPr>
              <a:spLocks noChangeAspect="1" noChangeArrowheads="1"/>
            </p:cNvSpPr>
            <p:nvPr/>
          </p:nvSpPr>
          <p:spPr bwMode="auto">
            <a:xfrm rot="-5400000">
              <a:off x="3638" y="51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4"/>
            <p:cNvSpPr>
              <a:spLocks noChangeAspect="1" noChangeArrowheads="1"/>
            </p:cNvSpPr>
            <p:nvPr/>
          </p:nvSpPr>
          <p:spPr bwMode="auto">
            <a:xfrm rot="-5400000">
              <a:off x="5267" y="104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5"/>
            <p:cNvSpPr>
              <a:spLocks noChangeAspect="1" noChangeArrowheads="1"/>
            </p:cNvSpPr>
            <p:nvPr/>
          </p:nvSpPr>
          <p:spPr bwMode="auto">
            <a:xfrm rot="-5400000">
              <a:off x="4452" y="77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6"/>
            <p:cNvSpPr>
              <a:spLocks noChangeAspect="1" noChangeArrowheads="1"/>
            </p:cNvSpPr>
            <p:nvPr/>
          </p:nvSpPr>
          <p:spPr bwMode="auto">
            <a:xfrm rot="-5400000">
              <a:off x="4860" y="91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27"/>
            <p:cNvSpPr>
              <a:spLocks noChangeAspect="1" noChangeArrowheads="1"/>
            </p:cNvSpPr>
            <p:nvPr/>
          </p:nvSpPr>
          <p:spPr bwMode="auto">
            <a:xfrm rot="-5400000">
              <a:off x="5674" y="117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Oval 28"/>
            <p:cNvSpPr>
              <a:spLocks noChangeAspect="1" noChangeArrowheads="1"/>
            </p:cNvSpPr>
            <p:nvPr/>
          </p:nvSpPr>
          <p:spPr bwMode="auto">
            <a:xfrm rot="-5400000">
              <a:off x="6082" y="130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Oval 29"/>
            <p:cNvSpPr>
              <a:spLocks noChangeAspect="1" noChangeArrowheads="1"/>
            </p:cNvSpPr>
            <p:nvPr/>
          </p:nvSpPr>
          <p:spPr bwMode="auto">
            <a:xfrm rot="-5400000">
              <a:off x="5471" y="110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Oval 30"/>
            <p:cNvSpPr>
              <a:spLocks noChangeAspect="1" noChangeArrowheads="1"/>
            </p:cNvSpPr>
            <p:nvPr/>
          </p:nvSpPr>
          <p:spPr bwMode="auto">
            <a:xfrm rot="-5400000">
              <a:off x="5878" y="124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31"/>
            <p:cNvSpPr>
              <a:spLocks noChangeAspect="1" noChangeArrowheads="1"/>
            </p:cNvSpPr>
            <p:nvPr/>
          </p:nvSpPr>
          <p:spPr bwMode="auto">
            <a:xfrm rot="-5400000">
              <a:off x="6285" y="137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Oval 32"/>
            <p:cNvSpPr>
              <a:spLocks noChangeAspect="1" noChangeArrowheads="1"/>
            </p:cNvSpPr>
            <p:nvPr/>
          </p:nvSpPr>
          <p:spPr bwMode="auto">
            <a:xfrm rot="-5400000">
              <a:off x="6489" y="143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Oval 33"/>
            <p:cNvSpPr>
              <a:spLocks noChangeAspect="1" noChangeArrowheads="1"/>
            </p:cNvSpPr>
            <p:nvPr/>
          </p:nvSpPr>
          <p:spPr bwMode="auto">
            <a:xfrm rot="-5400000">
              <a:off x="5063" y="97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Oval 34"/>
            <p:cNvSpPr>
              <a:spLocks noChangeAspect="1" noChangeArrowheads="1"/>
            </p:cNvSpPr>
            <p:nvPr/>
          </p:nvSpPr>
          <p:spPr bwMode="auto">
            <a:xfrm rot="-5400000">
              <a:off x="3841" y="58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Oval 35"/>
            <p:cNvSpPr>
              <a:spLocks noChangeAspect="1" noChangeArrowheads="1"/>
            </p:cNvSpPr>
            <p:nvPr/>
          </p:nvSpPr>
          <p:spPr bwMode="auto">
            <a:xfrm rot="-5400000">
              <a:off x="4249" y="71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Oval 36"/>
            <p:cNvSpPr>
              <a:spLocks noChangeAspect="1" noChangeArrowheads="1"/>
            </p:cNvSpPr>
            <p:nvPr/>
          </p:nvSpPr>
          <p:spPr bwMode="auto">
            <a:xfrm rot="-5400000">
              <a:off x="4656" y="84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Oval 37"/>
            <p:cNvSpPr>
              <a:spLocks noChangeAspect="1" noChangeArrowheads="1"/>
            </p:cNvSpPr>
            <p:nvPr/>
          </p:nvSpPr>
          <p:spPr bwMode="auto">
            <a:xfrm rot="-5400000">
              <a:off x="6693" y="150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Oval 38"/>
            <p:cNvSpPr>
              <a:spLocks noChangeAspect="1" noChangeArrowheads="1"/>
            </p:cNvSpPr>
            <p:nvPr/>
          </p:nvSpPr>
          <p:spPr bwMode="auto">
            <a:xfrm rot="-5400000">
              <a:off x="6896" y="157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Oval 39"/>
            <p:cNvSpPr>
              <a:spLocks noChangeAspect="1" noChangeArrowheads="1"/>
            </p:cNvSpPr>
            <p:nvPr/>
          </p:nvSpPr>
          <p:spPr bwMode="auto">
            <a:xfrm rot="-5400000">
              <a:off x="7100" y="163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Oval 40"/>
            <p:cNvSpPr>
              <a:spLocks noChangeAspect="1" noChangeArrowheads="1"/>
            </p:cNvSpPr>
            <p:nvPr/>
          </p:nvSpPr>
          <p:spPr bwMode="auto">
            <a:xfrm rot="-5400000">
              <a:off x="7304" y="170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Oval 41"/>
            <p:cNvSpPr>
              <a:spLocks noChangeAspect="1" noChangeArrowheads="1"/>
            </p:cNvSpPr>
            <p:nvPr/>
          </p:nvSpPr>
          <p:spPr bwMode="auto">
            <a:xfrm rot="-5400000">
              <a:off x="4045" y="64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1" name="Rectangle 42"/>
          <p:cNvSpPr>
            <a:spLocks noChangeAspect="1" noChangeArrowheads="1"/>
          </p:cNvSpPr>
          <p:nvPr/>
        </p:nvSpPr>
        <p:spPr bwMode="auto">
          <a:xfrm rot="1071630">
            <a:off x="1795844" y="2057654"/>
            <a:ext cx="3860800" cy="3205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Line 43"/>
          <p:cNvSpPr>
            <a:spLocks noChangeAspect="1" noChangeShapeType="1"/>
          </p:cNvSpPr>
          <p:nvPr/>
        </p:nvSpPr>
        <p:spPr bwMode="auto">
          <a:xfrm rot="16200000">
            <a:off x="1287844" y="2924429"/>
            <a:ext cx="2908300" cy="94615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Line 44"/>
          <p:cNvSpPr>
            <a:spLocks noChangeAspect="1" noChangeShapeType="1"/>
          </p:cNvSpPr>
          <p:nvPr/>
        </p:nvSpPr>
        <p:spPr bwMode="auto">
          <a:xfrm rot="16200000">
            <a:off x="2026031" y="3119692"/>
            <a:ext cx="2884488" cy="938212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Line 45"/>
          <p:cNvSpPr>
            <a:spLocks noChangeAspect="1" noChangeShapeType="1"/>
          </p:cNvSpPr>
          <p:nvPr/>
        </p:nvSpPr>
        <p:spPr bwMode="auto">
          <a:xfrm rot="16200000">
            <a:off x="2723738" y="3368135"/>
            <a:ext cx="2897188" cy="930275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Line 46"/>
          <p:cNvSpPr>
            <a:spLocks noChangeAspect="1" noChangeShapeType="1"/>
          </p:cNvSpPr>
          <p:nvPr/>
        </p:nvSpPr>
        <p:spPr bwMode="auto">
          <a:xfrm rot="16200000">
            <a:off x="3436525" y="3596735"/>
            <a:ext cx="2890838" cy="930275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47"/>
          <p:cNvSpPr>
            <a:spLocks noChangeAspect="1" noChangeShapeType="1"/>
          </p:cNvSpPr>
          <p:nvPr/>
        </p:nvSpPr>
        <p:spPr bwMode="auto">
          <a:xfrm>
            <a:off x="1708531" y="3895979"/>
            <a:ext cx="3408363" cy="1109663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48"/>
          <p:cNvSpPr>
            <a:spLocks noChangeAspect="1" noChangeShapeType="1"/>
          </p:cNvSpPr>
          <p:nvPr/>
        </p:nvSpPr>
        <p:spPr bwMode="auto">
          <a:xfrm>
            <a:off x="2024444" y="2814892"/>
            <a:ext cx="3435350" cy="1122362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8" name="Group 49"/>
          <p:cNvGrpSpPr>
            <a:grpSpLocks noChangeAspect="1"/>
          </p:cNvGrpSpPr>
          <p:nvPr/>
        </p:nvGrpSpPr>
        <p:grpSpPr bwMode="auto">
          <a:xfrm>
            <a:off x="5396294" y="5319967"/>
            <a:ext cx="1204912" cy="336550"/>
            <a:chOff x="4155" y="3426"/>
            <a:chExt cx="961" cy="271"/>
          </a:xfrm>
        </p:grpSpPr>
        <p:grpSp>
          <p:nvGrpSpPr>
            <p:cNvPr id="49" name="Group 50"/>
            <p:cNvGrpSpPr>
              <a:grpSpLocks noChangeAspect="1"/>
            </p:cNvGrpSpPr>
            <p:nvPr/>
          </p:nvGrpSpPr>
          <p:grpSpPr bwMode="auto">
            <a:xfrm>
              <a:off x="4230" y="3426"/>
              <a:ext cx="606" cy="75"/>
              <a:chOff x="4009" y="3503"/>
              <a:chExt cx="606" cy="75"/>
            </a:xfrm>
          </p:grpSpPr>
          <p:sp>
            <p:nvSpPr>
              <p:cNvPr id="51" name="Rectangle 51"/>
              <p:cNvSpPr>
                <a:spLocks noChangeAspect="1" noChangeArrowheads="1"/>
              </p:cNvSpPr>
              <p:nvPr/>
            </p:nvSpPr>
            <p:spPr bwMode="auto">
              <a:xfrm>
                <a:off x="4009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Rectangle 52"/>
              <p:cNvSpPr>
                <a:spLocks noChangeAspect="1" noChangeArrowheads="1"/>
              </p:cNvSpPr>
              <p:nvPr/>
            </p:nvSpPr>
            <p:spPr bwMode="auto">
              <a:xfrm>
                <a:off x="4130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Rectangle 53"/>
              <p:cNvSpPr>
                <a:spLocks noChangeAspect="1" noChangeArrowheads="1"/>
              </p:cNvSpPr>
              <p:nvPr/>
            </p:nvSpPr>
            <p:spPr bwMode="auto">
              <a:xfrm>
                <a:off x="4251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Rectangle 54"/>
              <p:cNvSpPr>
                <a:spLocks noChangeAspect="1" noChangeArrowheads="1"/>
              </p:cNvSpPr>
              <p:nvPr/>
            </p:nvSpPr>
            <p:spPr bwMode="auto">
              <a:xfrm>
                <a:off x="4372" y="3503"/>
                <a:ext cx="121" cy="75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Rectangle 55"/>
              <p:cNvSpPr>
                <a:spLocks noChangeAspect="1" noChangeArrowheads="1"/>
              </p:cNvSpPr>
              <p:nvPr/>
            </p:nvSpPr>
            <p:spPr bwMode="auto">
              <a:xfrm>
                <a:off x="4494" y="3503"/>
                <a:ext cx="121" cy="75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0" name="Text Box 56"/>
            <p:cNvSpPr txBox="1">
              <a:spLocks noChangeAspect="1" noChangeArrowheads="1"/>
            </p:cNvSpPr>
            <p:nvPr/>
          </p:nvSpPr>
          <p:spPr bwMode="auto">
            <a:xfrm>
              <a:off x="4155" y="3524"/>
              <a:ext cx="96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800" b="1">
                  <a:latin typeface="Verdana" panose="020B0604030504040204" pitchFamily="34" charset="0"/>
                </a:rPr>
                <a:t> 0         km          5</a:t>
              </a:r>
            </a:p>
          </p:txBody>
        </p:sp>
      </p:grpSp>
      <p:sp>
        <p:nvSpPr>
          <p:cNvPr id="56" name="Line 57"/>
          <p:cNvSpPr>
            <a:spLocks noChangeAspect="1" noChangeShapeType="1"/>
          </p:cNvSpPr>
          <p:nvPr/>
        </p:nvSpPr>
        <p:spPr bwMode="auto">
          <a:xfrm>
            <a:off x="6077331" y="4007104"/>
            <a:ext cx="0" cy="4810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WordArt 58"/>
          <p:cNvSpPr>
            <a:spLocks noChangeAspect="1" noChangeArrowheads="1" noChangeShapeType="1" noTextEdit="1"/>
          </p:cNvSpPr>
          <p:nvPr/>
        </p:nvSpPr>
        <p:spPr bwMode="auto">
          <a:xfrm>
            <a:off x="6009069" y="4580192"/>
            <a:ext cx="134937" cy="2254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9E7"/>
                </a:solidFill>
                <a:latin typeface="Arial Black" panose="020B0A04020102020204" pitchFamily="34" charset="0"/>
              </a:rPr>
              <a:t>N</a:t>
            </a:r>
          </a:p>
        </p:txBody>
      </p:sp>
      <p:sp>
        <p:nvSpPr>
          <p:cNvPr id="58" name="Oval 59"/>
          <p:cNvSpPr>
            <a:spLocks noChangeAspect="1" noChangeArrowheads="1"/>
          </p:cNvSpPr>
          <p:nvPr/>
        </p:nvSpPr>
        <p:spPr bwMode="auto">
          <a:xfrm>
            <a:off x="2424494" y="4313492"/>
            <a:ext cx="28575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Oval 60"/>
          <p:cNvSpPr>
            <a:spLocks noChangeAspect="1" noChangeArrowheads="1"/>
          </p:cNvSpPr>
          <p:nvPr/>
        </p:nvSpPr>
        <p:spPr bwMode="auto">
          <a:xfrm rot="16200000">
            <a:off x="2538794" y="3956304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Oval 61"/>
          <p:cNvSpPr>
            <a:spLocks noChangeAspect="1" noChangeArrowheads="1"/>
          </p:cNvSpPr>
          <p:nvPr/>
        </p:nvSpPr>
        <p:spPr bwMode="auto">
          <a:xfrm rot="16200000">
            <a:off x="2770569" y="3241929"/>
            <a:ext cx="26988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Oval 62"/>
          <p:cNvSpPr>
            <a:spLocks noChangeAspect="1" noChangeArrowheads="1"/>
          </p:cNvSpPr>
          <p:nvPr/>
        </p:nvSpPr>
        <p:spPr bwMode="auto">
          <a:xfrm rot="16200000">
            <a:off x="2367344" y="4492879"/>
            <a:ext cx="26988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Oval 63"/>
          <p:cNvSpPr>
            <a:spLocks noChangeAspect="1" noChangeArrowheads="1"/>
          </p:cNvSpPr>
          <p:nvPr/>
        </p:nvSpPr>
        <p:spPr bwMode="auto">
          <a:xfrm rot="16200000">
            <a:off x="2595944" y="3778504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Oval 64"/>
          <p:cNvSpPr>
            <a:spLocks noChangeAspect="1" noChangeArrowheads="1"/>
          </p:cNvSpPr>
          <p:nvPr/>
        </p:nvSpPr>
        <p:spPr bwMode="auto">
          <a:xfrm rot="16200000">
            <a:off x="2712625" y="3420523"/>
            <a:ext cx="28575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Oval 65"/>
          <p:cNvSpPr>
            <a:spLocks noChangeAspect="1" noChangeArrowheads="1"/>
          </p:cNvSpPr>
          <p:nvPr/>
        </p:nvSpPr>
        <p:spPr bwMode="auto">
          <a:xfrm rot="16200000">
            <a:off x="2884869" y="2884742"/>
            <a:ext cx="26987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Oval 66"/>
          <p:cNvSpPr>
            <a:spLocks noChangeAspect="1" noChangeArrowheads="1"/>
          </p:cNvSpPr>
          <p:nvPr/>
        </p:nvSpPr>
        <p:spPr bwMode="auto">
          <a:xfrm rot="16200000">
            <a:off x="3115056" y="2168779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Oval 67"/>
          <p:cNvSpPr>
            <a:spLocks noChangeAspect="1" noChangeArrowheads="1"/>
          </p:cNvSpPr>
          <p:nvPr/>
        </p:nvSpPr>
        <p:spPr bwMode="auto">
          <a:xfrm rot="16200000">
            <a:off x="2942019" y="2705354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Oval 68"/>
          <p:cNvSpPr>
            <a:spLocks noChangeAspect="1" noChangeArrowheads="1"/>
          </p:cNvSpPr>
          <p:nvPr/>
        </p:nvSpPr>
        <p:spPr bwMode="auto">
          <a:xfrm rot="16200000">
            <a:off x="3056319" y="2346579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Oval 69"/>
          <p:cNvSpPr>
            <a:spLocks noChangeAspect="1" noChangeArrowheads="1"/>
          </p:cNvSpPr>
          <p:nvPr/>
        </p:nvSpPr>
        <p:spPr bwMode="auto">
          <a:xfrm>
            <a:off x="3142044" y="4535742"/>
            <a:ext cx="26987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" name="Oval 70"/>
          <p:cNvSpPr>
            <a:spLocks noChangeAspect="1" noChangeArrowheads="1"/>
          </p:cNvSpPr>
          <p:nvPr/>
        </p:nvSpPr>
        <p:spPr bwMode="auto">
          <a:xfrm rot="16200000">
            <a:off x="3255550" y="4179348"/>
            <a:ext cx="28575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Oval 71"/>
          <p:cNvSpPr>
            <a:spLocks noChangeAspect="1" noChangeArrowheads="1"/>
          </p:cNvSpPr>
          <p:nvPr/>
        </p:nvSpPr>
        <p:spPr bwMode="auto">
          <a:xfrm rot="16200000">
            <a:off x="3486531" y="3464179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Oval 72"/>
          <p:cNvSpPr>
            <a:spLocks noChangeAspect="1" noChangeArrowheads="1"/>
          </p:cNvSpPr>
          <p:nvPr/>
        </p:nvSpPr>
        <p:spPr bwMode="auto">
          <a:xfrm rot="16200000">
            <a:off x="3084100" y="4715923"/>
            <a:ext cx="28575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Oval 73"/>
          <p:cNvSpPr>
            <a:spLocks noChangeAspect="1" noChangeArrowheads="1"/>
          </p:cNvSpPr>
          <p:nvPr/>
        </p:nvSpPr>
        <p:spPr bwMode="auto">
          <a:xfrm rot="16200000">
            <a:off x="3314288" y="3999960"/>
            <a:ext cx="26988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Oval 74"/>
          <p:cNvSpPr>
            <a:spLocks noChangeAspect="1" noChangeArrowheads="1"/>
          </p:cNvSpPr>
          <p:nvPr/>
        </p:nvSpPr>
        <p:spPr bwMode="auto">
          <a:xfrm rot="16200000">
            <a:off x="3430175" y="3642773"/>
            <a:ext cx="26987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Oval 75"/>
          <p:cNvSpPr>
            <a:spLocks noChangeAspect="1" noChangeArrowheads="1"/>
          </p:cNvSpPr>
          <p:nvPr/>
        </p:nvSpPr>
        <p:spPr bwMode="auto">
          <a:xfrm rot="16200000">
            <a:off x="3601625" y="3106198"/>
            <a:ext cx="28575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Oval 76"/>
          <p:cNvSpPr>
            <a:spLocks noChangeAspect="1" noChangeArrowheads="1"/>
          </p:cNvSpPr>
          <p:nvPr/>
        </p:nvSpPr>
        <p:spPr bwMode="auto">
          <a:xfrm rot="16200000">
            <a:off x="3831813" y="2391823"/>
            <a:ext cx="26987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Oval 77"/>
          <p:cNvSpPr>
            <a:spLocks noChangeAspect="1" noChangeArrowheads="1"/>
          </p:cNvSpPr>
          <p:nvPr/>
        </p:nvSpPr>
        <p:spPr bwMode="auto">
          <a:xfrm rot="16200000">
            <a:off x="3659569" y="2927604"/>
            <a:ext cx="26988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" name="Oval 78"/>
          <p:cNvSpPr>
            <a:spLocks noChangeAspect="1" noChangeArrowheads="1"/>
          </p:cNvSpPr>
          <p:nvPr/>
        </p:nvSpPr>
        <p:spPr bwMode="auto">
          <a:xfrm rot="16200000">
            <a:off x="3773869" y="2570417"/>
            <a:ext cx="26987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Oval 79"/>
          <p:cNvSpPr>
            <a:spLocks noChangeAspect="1" noChangeArrowheads="1"/>
          </p:cNvSpPr>
          <p:nvPr/>
        </p:nvSpPr>
        <p:spPr bwMode="auto">
          <a:xfrm>
            <a:off x="3851656" y="4767517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" name="Oval 80"/>
          <p:cNvSpPr>
            <a:spLocks noChangeAspect="1" noChangeArrowheads="1"/>
          </p:cNvSpPr>
          <p:nvPr/>
        </p:nvSpPr>
        <p:spPr bwMode="auto">
          <a:xfrm rot="16200000">
            <a:off x="3965956" y="4410329"/>
            <a:ext cx="26988" cy="269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Oval 81"/>
          <p:cNvSpPr>
            <a:spLocks noChangeAspect="1" noChangeArrowheads="1"/>
          </p:cNvSpPr>
          <p:nvPr/>
        </p:nvSpPr>
        <p:spPr bwMode="auto">
          <a:xfrm rot="16200000">
            <a:off x="4196144" y="3694367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" name="Oval 82"/>
          <p:cNvSpPr>
            <a:spLocks noChangeAspect="1" noChangeArrowheads="1"/>
          </p:cNvSpPr>
          <p:nvPr/>
        </p:nvSpPr>
        <p:spPr bwMode="auto">
          <a:xfrm rot="16200000">
            <a:off x="3792919" y="4946904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Oval 83"/>
          <p:cNvSpPr>
            <a:spLocks noChangeAspect="1" noChangeArrowheads="1"/>
          </p:cNvSpPr>
          <p:nvPr/>
        </p:nvSpPr>
        <p:spPr bwMode="auto">
          <a:xfrm rot="16200000">
            <a:off x="4023106" y="4232529"/>
            <a:ext cx="26988" cy="269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Oval 84"/>
          <p:cNvSpPr>
            <a:spLocks noChangeAspect="1" noChangeArrowheads="1"/>
          </p:cNvSpPr>
          <p:nvPr/>
        </p:nvSpPr>
        <p:spPr bwMode="auto">
          <a:xfrm rot="16200000">
            <a:off x="4138994" y="3873754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Oval 85"/>
          <p:cNvSpPr>
            <a:spLocks noChangeAspect="1" noChangeArrowheads="1"/>
          </p:cNvSpPr>
          <p:nvPr/>
        </p:nvSpPr>
        <p:spPr bwMode="auto">
          <a:xfrm rot="16200000">
            <a:off x="4311238" y="3337973"/>
            <a:ext cx="26987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Oval 86"/>
          <p:cNvSpPr>
            <a:spLocks noChangeAspect="1" noChangeArrowheads="1"/>
          </p:cNvSpPr>
          <p:nvPr/>
        </p:nvSpPr>
        <p:spPr bwMode="auto">
          <a:xfrm rot="16200000">
            <a:off x="4541425" y="2623598"/>
            <a:ext cx="28575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Oval 87"/>
          <p:cNvSpPr>
            <a:spLocks noChangeAspect="1" noChangeArrowheads="1"/>
          </p:cNvSpPr>
          <p:nvPr/>
        </p:nvSpPr>
        <p:spPr bwMode="auto">
          <a:xfrm rot="16200000">
            <a:off x="4369975" y="3158585"/>
            <a:ext cx="26988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Oval 88"/>
          <p:cNvSpPr>
            <a:spLocks noChangeAspect="1" noChangeArrowheads="1"/>
          </p:cNvSpPr>
          <p:nvPr/>
        </p:nvSpPr>
        <p:spPr bwMode="auto">
          <a:xfrm rot="16200000">
            <a:off x="4482687" y="2801398"/>
            <a:ext cx="28575" cy="269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Oval 89"/>
          <p:cNvSpPr>
            <a:spLocks noChangeAspect="1" noChangeArrowheads="1"/>
          </p:cNvSpPr>
          <p:nvPr/>
        </p:nvSpPr>
        <p:spPr bwMode="auto">
          <a:xfrm>
            <a:off x="4561269" y="5002467"/>
            <a:ext cx="26987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Oval 90"/>
          <p:cNvSpPr>
            <a:spLocks noChangeAspect="1" noChangeArrowheads="1"/>
          </p:cNvSpPr>
          <p:nvPr/>
        </p:nvSpPr>
        <p:spPr bwMode="auto">
          <a:xfrm rot="16200000">
            <a:off x="4676363" y="4644485"/>
            <a:ext cx="26988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0" name="Oval 91"/>
          <p:cNvSpPr>
            <a:spLocks noChangeAspect="1" noChangeArrowheads="1"/>
          </p:cNvSpPr>
          <p:nvPr/>
        </p:nvSpPr>
        <p:spPr bwMode="auto">
          <a:xfrm rot="16200000">
            <a:off x="4906550" y="3930111"/>
            <a:ext cx="28575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1" name="Oval 92"/>
          <p:cNvSpPr>
            <a:spLocks noChangeAspect="1" noChangeArrowheads="1"/>
          </p:cNvSpPr>
          <p:nvPr/>
        </p:nvSpPr>
        <p:spPr bwMode="auto">
          <a:xfrm rot="16200000">
            <a:off x="4502531" y="5181854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Oval 93"/>
          <p:cNvSpPr>
            <a:spLocks noChangeAspect="1" noChangeArrowheads="1"/>
          </p:cNvSpPr>
          <p:nvPr/>
        </p:nvSpPr>
        <p:spPr bwMode="auto">
          <a:xfrm rot="16200000">
            <a:off x="4733513" y="4466685"/>
            <a:ext cx="26988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3" name="Oval 94"/>
          <p:cNvSpPr>
            <a:spLocks noChangeAspect="1" noChangeArrowheads="1"/>
          </p:cNvSpPr>
          <p:nvPr/>
        </p:nvSpPr>
        <p:spPr bwMode="auto">
          <a:xfrm rot="16200000">
            <a:off x="4847812" y="4109498"/>
            <a:ext cx="28575" cy="269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4" name="Oval 95"/>
          <p:cNvSpPr>
            <a:spLocks noChangeAspect="1" noChangeArrowheads="1"/>
          </p:cNvSpPr>
          <p:nvPr/>
        </p:nvSpPr>
        <p:spPr bwMode="auto">
          <a:xfrm rot="16200000">
            <a:off x="5020850" y="3572923"/>
            <a:ext cx="26987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" name="Oval 96"/>
          <p:cNvSpPr>
            <a:spLocks noChangeAspect="1" noChangeArrowheads="1"/>
          </p:cNvSpPr>
          <p:nvPr/>
        </p:nvSpPr>
        <p:spPr bwMode="auto">
          <a:xfrm rot="16200000">
            <a:off x="5251037" y="2858548"/>
            <a:ext cx="28575" cy="269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Oval 97"/>
          <p:cNvSpPr>
            <a:spLocks noChangeAspect="1" noChangeArrowheads="1"/>
          </p:cNvSpPr>
          <p:nvPr/>
        </p:nvSpPr>
        <p:spPr bwMode="auto">
          <a:xfrm rot="16200000">
            <a:off x="5078794" y="3394329"/>
            <a:ext cx="26988" cy="2698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Oval 98"/>
          <p:cNvSpPr>
            <a:spLocks noChangeAspect="1" noChangeArrowheads="1"/>
          </p:cNvSpPr>
          <p:nvPr/>
        </p:nvSpPr>
        <p:spPr bwMode="auto">
          <a:xfrm rot="16200000">
            <a:off x="5193094" y="3035554"/>
            <a:ext cx="28575" cy="28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8" name="Group 99"/>
          <p:cNvGrpSpPr>
            <a:grpSpLocks noChangeAspect="1"/>
          </p:cNvGrpSpPr>
          <p:nvPr/>
        </p:nvGrpSpPr>
        <p:grpSpPr bwMode="auto">
          <a:xfrm>
            <a:off x="1781556" y="3916617"/>
            <a:ext cx="3216275" cy="1060450"/>
            <a:chOff x="3638" y="514"/>
            <a:chExt cx="3698" cy="1220"/>
          </a:xfrm>
        </p:grpSpPr>
        <p:sp>
          <p:nvSpPr>
            <p:cNvPr id="99" name="Oval 100"/>
            <p:cNvSpPr>
              <a:spLocks noChangeAspect="1" noChangeArrowheads="1"/>
            </p:cNvSpPr>
            <p:nvPr/>
          </p:nvSpPr>
          <p:spPr bwMode="auto">
            <a:xfrm rot="-5400000">
              <a:off x="3638" y="51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Oval 101"/>
            <p:cNvSpPr>
              <a:spLocks noChangeAspect="1" noChangeArrowheads="1"/>
            </p:cNvSpPr>
            <p:nvPr/>
          </p:nvSpPr>
          <p:spPr bwMode="auto">
            <a:xfrm rot="-5400000">
              <a:off x="5267" y="104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" name="Oval 102"/>
            <p:cNvSpPr>
              <a:spLocks noChangeAspect="1" noChangeArrowheads="1"/>
            </p:cNvSpPr>
            <p:nvPr/>
          </p:nvSpPr>
          <p:spPr bwMode="auto">
            <a:xfrm rot="-5400000">
              <a:off x="4452" y="77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" name="Oval 103"/>
            <p:cNvSpPr>
              <a:spLocks noChangeAspect="1" noChangeArrowheads="1"/>
            </p:cNvSpPr>
            <p:nvPr/>
          </p:nvSpPr>
          <p:spPr bwMode="auto">
            <a:xfrm rot="-5400000">
              <a:off x="4860" y="91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" name="Oval 104"/>
            <p:cNvSpPr>
              <a:spLocks noChangeAspect="1" noChangeArrowheads="1"/>
            </p:cNvSpPr>
            <p:nvPr/>
          </p:nvSpPr>
          <p:spPr bwMode="auto">
            <a:xfrm rot="-5400000">
              <a:off x="5674" y="117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" name="Oval 105"/>
            <p:cNvSpPr>
              <a:spLocks noChangeAspect="1" noChangeArrowheads="1"/>
            </p:cNvSpPr>
            <p:nvPr/>
          </p:nvSpPr>
          <p:spPr bwMode="auto">
            <a:xfrm rot="-5400000">
              <a:off x="6082" y="130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" name="Oval 106"/>
            <p:cNvSpPr>
              <a:spLocks noChangeAspect="1" noChangeArrowheads="1"/>
            </p:cNvSpPr>
            <p:nvPr/>
          </p:nvSpPr>
          <p:spPr bwMode="auto">
            <a:xfrm rot="-5400000">
              <a:off x="5471" y="110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" name="Oval 107"/>
            <p:cNvSpPr>
              <a:spLocks noChangeAspect="1" noChangeArrowheads="1"/>
            </p:cNvSpPr>
            <p:nvPr/>
          </p:nvSpPr>
          <p:spPr bwMode="auto">
            <a:xfrm rot="-5400000">
              <a:off x="5878" y="124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" name="Oval 108"/>
            <p:cNvSpPr>
              <a:spLocks noChangeAspect="1" noChangeArrowheads="1"/>
            </p:cNvSpPr>
            <p:nvPr/>
          </p:nvSpPr>
          <p:spPr bwMode="auto">
            <a:xfrm rot="-5400000">
              <a:off x="6285" y="137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" name="Oval 109"/>
            <p:cNvSpPr>
              <a:spLocks noChangeAspect="1" noChangeArrowheads="1"/>
            </p:cNvSpPr>
            <p:nvPr/>
          </p:nvSpPr>
          <p:spPr bwMode="auto">
            <a:xfrm rot="-5400000">
              <a:off x="6489" y="143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Oval 110"/>
            <p:cNvSpPr>
              <a:spLocks noChangeAspect="1" noChangeArrowheads="1"/>
            </p:cNvSpPr>
            <p:nvPr/>
          </p:nvSpPr>
          <p:spPr bwMode="auto">
            <a:xfrm rot="-5400000">
              <a:off x="5063" y="97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Oval 111"/>
            <p:cNvSpPr>
              <a:spLocks noChangeAspect="1" noChangeArrowheads="1"/>
            </p:cNvSpPr>
            <p:nvPr/>
          </p:nvSpPr>
          <p:spPr bwMode="auto">
            <a:xfrm rot="-5400000">
              <a:off x="3841" y="58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Oval 112"/>
            <p:cNvSpPr>
              <a:spLocks noChangeAspect="1" noChangeArrowheads="1"/>
            </p:cNvSpPr>
            <p:nvPr/>
          </p:nvSpPr>
          <p:spPr bwMode="auto">
            <a:xfrm rot="-5400000">
              <a:off x="4249" y="71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" name="Oval 113"/>
            <p:cNvSpPr>
              <a:spLocks noChangeAspect="1" noChangeArrowheads="1"/>
            </p:cNvSpPr>
            <p:nvPr/>
          </p:nvSpPr>
          <p:spPr bwMode="auto">
            <a:xfrm rot="-5400000">
              <a:off x="4656" y="84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" name="Oval 114"/>
            <p:cNvSpPr>
              <a:spLocks noChangeAspect="1" noChangeArrowheads="1"/>
            </p:cNvSpPr>
            <p:nvPr/>
          </p:nvSpPr>
          <p:spPr bwMode="auto">
            <a:xfrm rot="-5400000">
              <a:off x="6693" y="150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Oval 115"/>
            <p:cNvSpPr>
              <a:spLocks noChangeAspect="1" noChangeArrowheads="1"/>
            </p:cNvSpPr>
            <p:nvPr/>
          </p:nvSpPr>
          <p:spPr bwMode="auto">
            <a:xfrm rot="-5400000">
              <a:off x="6896" y="157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" name="Oval 116"/>
            <p:cNvSpPr>
              <a:spLocks noChangeAspect="1" noChangeArrowheads="1"/>
            </p:cNvSpPr>
            <p:nvPr/>
          </p:nvSpPr>
          <p:spPr bwMode="auto">
            <a:xfrm rot="-5400000">
              <a:off x="7100" y="163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Oval 117"/>
            <p:cNvSpPr>
              <a:spLocks noChangeAspect="1" noChangeArrowheads="1"/>
            </p:cNvSpPr>
            <p:nvPr/>
          </p:nvSpPr>
          <p:spPr bwMode="auto">
            <a:xfrm rot="-5400000">
              <a:off x="7304" y="170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Oval 118"/>
            <p:cNvSpPr>
              <a:spLocks noChangeAspect="1" noChangeArrowheads="1"/>
            </p:cNvSpPr>
            <p:nvPr/>
          </p:nvSpPr>
          <p:spPr bwMode="auto">
            <a:xfrm rot="-5400000">
              <a:off x="4045" y="64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8" name="Group 119"/>
          <p:cNvGrpSpPr>
            <a:grpSpLocks noChangeAspect="1"/>
          </p:cNvGrpSpPr>
          <p:nvPr/>
        </p:nvGrpSpPr>
        <p:grpSpPr bwMode="auto">
          <a:xfrm>
            <a:off x="1598994" y="4445254"/>
            <a:ext cx="3217862" cy="1062038"/>
            <a:chOff x="3638" y="514"/>
            <a:chExt cx="3698" cy="1220"/>
          </a:xfrm>
        </p:grpSpPr>
        <p:sp>
          <p:nvSpPr>
            <p:cNvPr id="119" name="Oval 120"/>
            <p:cNvSpPr>
              <a:spLocks noChangeAspect="1" noChangeArrowheads="1"/>
            </p:cNvSpPr>
            <p:nvPr/>
          </p:nvSpPr>
          <p:spPr bwMode="auto">
            <a:xfrm rot="-5400000">
              <a:off x="3638" y="51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Oval 121"/>
            <p:cNvSpPr>
              <a:spLocks noChangeAspect="1" noChangeArrowheads="1"/>
            </p:cNvSpPr>
            <p:nvPr/>
          </p:nvSpPr>
          <p:spPr bwMode="auto">
            <a:xfrm rot="-5400000">
              <a:off x="5267" y="104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Oval 122"/>
            <p:cNvSpPr>
              <a:spLocks noChangeAspect="1" noChangeArrowheads="1"/>
            </p:cNvSpPr>
            <p:nvPr/>
          </p:nvSpPr>
          <p:spPr bwMode="auto">
            <a:xfrm rot="-5400000">
              <a:off x="4452" y="77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Oval 123"/>
            <p:cNvSpPr>
              <a:spLocks noChangeAspect="1" noChangeArrowheads="1"/>
            </p:cNvSpPr>
            <p:nvPr/>
          </p:nvSpPr>
          <p:spPr bwMode="auto">
            <a:xfrm rot="-5400000">
              <a:off x="4860" y="91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" name="Oval 124"/>
            <p:cNvSpPr>
              <a:spLocks noChangeAspect="1" noChangeArrowheads="1"/>
            </p:cNvSpPr>
            <p:nvPr/>
          </p:nvSpPr>
          <p:spPr bwMode="auto">
            <a:xfrm rot="-5400000">
              <a:off x="5674" y="117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" name="Oval 125"/>
            <p:cNvSpPr>
              <a:spLocks noChangeAspect="1" noChangeArrowheads="1"/>
            </p:cNvSpPr>
            <p:nvPr/>
          </p:nvSpPr>
          <p:spPr bwMode="auto">
            <a:xfrm rot="-5400000">
              <a:off x="6082" y="130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" name="Oval 126"/>
            <p:cNvSpPr>
              <a:spLocks noChangeAspect="1" noChangeArrowheads="1"/>
            </p:cNvSpPr>
            <p:nvPr/>
          </p:nvSpPr>
          <p:spPr bwMode="auto">
            <a:xfrm rot="-5400000">
              <a:off x="5471" y="110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Oval 127"/>
            <p:cNvSpPr>
              <a:spLocks noChangeAspect="1" noChangeArrowheads="1"/>
            </p:cNvSpPr>
            <p:nvPr/>
          </p:nvSpPr>
          <p:spPr bwMode="auto">
            <a:xfrm rot="-5400000">
              <a:off x="5878" y="124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7" name="Oval 128"/>
            <p:cNvSpPr>
              <a:spLocks noChangeAspect="1" noChangeArrowheads="1"/>
            </p:cNvSpPr>
            <p:nvPr/>
          </p:nvSpPr>
          <p:spPr bwMode="auto">
            <a:xfrm rot="-5400000">
              <a:off x="6285" y="137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Oval 129"/>
            <p:cNvSpPr>
              <a:spLocks noChangeAspect="1" noChangeArrowheads="1"/>
            </p:cNvSpPr>
            <p:nvPr/>
          </p:nvSpPr>
          <p:spPr bwMode="auto">
            <a:xfrm rot="-5400000">
              <a:off x="6489" y="143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Oval 130"/>
            <p:cNvSpPr>
              <a:spLocks noChangeAspect="1" noChangeArrowheads="1"/>
            </p:cNvSpPr>
            <p:nvPr/>
          </p:nvSpPr>
          <p:spPr bwMode="auto">
            <a:xfrm rot="-5400000">
              <a:off x="5063" y="97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0" name="Oval 131"/>
            <p:cNvSpPr>
              <a:spLocks noChangeAspect="1" noChangeArrowheads="1"/>
            </p:cNvSpPr>
            <p:nvPr/>
          </p:nvSpPr>
          <p:spPr bwMode="auto">
            <a:xfrm rot="-5400000">
              <a:off x="3841" y="58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Oval 132"/>
            <p:cNvSpPr>
              <a:spLocks noChangeAspect="1" noChangeArrowheads="1"/>
            </p:cNvSpPr>
            <p:nvPr/>
          </p:nvSpPr>
          <p:spPr bwMode="auto">
            <a:xfrm rot="-5400000">
              <a:off x="4249" y="71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" name="Oval 133"/>
            <p:cNvSpPr>
              <a:spLocks noChangeAspect="1" noChangeArrowheads="1"/>
            </p:cNvSpPr>
            <p:nvPr/>
          </p:nvSpPr>
          <p:spPr bwMode="auto">
            <a:xfrm rot="-5400000">
              <a:off x="4656" y="84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" name="Oval 134"/>
            <p:cNvSpPr>
              <a:spLocks noChangeAspect="1" noChangeArrowheads="1"/>
            </p:cNvSpPr>
            <p:nvPr/>
          </p:nvSpPr>
          <p:spPr bwMode="auto">
            <a:xfrm rot="-5400000">
              <a:off x="6693" y="150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Oval 135"/>
            <p:cNvSpPr>
              <a:spLocks noChangeAspect="1" noChangeArrowheads="1"/>
            </p:cNvSpPr>
            <p:nvPr/>
          </p:nvSpPr>
          <p:spPr bwMode="auto">
            <a:xfrm rot="-5400000">
              <a:off x="6896" y="157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Oval 136"/>
            <p:cNvSpPr>
              <a:spLocks noChangeAspect="1" noChangeArrowheads="1"/>
            </p:cNvSpPr>
            <p:nvPr/>
          </p:nvSpPr>
          <p:spPr bwMode="auto">
            <a:xfrm rot="-5400000">
              <a:off x="7100" y="163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Oval 137"/>
            <p:cNvSpPr>
              <a:spLocks noChangeAspect="1" noChangeArrowheads="1"/>
            </p:cNvSpPr>
            <p:nvPr/>
          </p:nvSpPr>
          <p:spPr bwMode="auto">
            <a:xfrm rot="-5400000">
              <a:off x="7304" y="170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Oval 138"/>
            <p:cNvSpPr>
              <a:spLocks noChangeAspect="1" noChangeArrowheads="1"/>
            </p:cNvSpPr>
            <p:nvPr/>
          </p:nvSpPr>
          <p:spPr bwMode="auto">
            <a:xfrm rot="-5400000">
              <a:off x="4045" y="64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38" name="Group 139"/>
          <p:cNvGrpSpPr>
            <a:grpSpLocks noChangeAspect="1"/>
          </p:cNvGrpSpPr>
          <p:nvPr/>
        </p:nvGrpSpPr>
        <p:grpSpPr bwMode="auto">
          <a:xfrm>
            <a:off x="2303844" y="2295779"/>
            <a:ext cx="3216275" cy="1060450"/>
            <a:chOff x="3638" y="514"/>
            <a:chExt cx="3698" cy="1220"/>
          </a:xfrm>
        </p:grpSpPr>
        <p:sp>
          <p:nvSpPr>
            <p:cNvPr id="139" name="Oval 140"/>
            <p:cNvSpPr>
              <a:spLocks noChangeAspect="1" noChangeArrowheads="1"/>
            </p:cNvSpPr>
            <p:nvPr/>
          </p:nvSpPr>
          <p:spPr bwMode="auto">
            <a:xfrm rot="-5400000">
              <a:off x="3638" y="51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Oval 141"/>
            <p:cNvSpPr>
              <a:spLocks noChangeAspect="1" noChangeArrowheads="1"/>
            </p:cNvSpPr>
            <p:nvPr/>
          </p:nvSpPr>
          <p:spPr bwMode="auto">
            <a:xfrm rot="-5400000">
              <a:off x="5267" y="104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" name="Oval 142"/>
            <p:cNvSpPr>
              <a:spLocks noChangeAspect="1" noChangeArrowheads="1"/>
            </p:cNvSpPr>
            <p:nvPr/>
          </p:nvSpPr>
          <p:spPr bwMode="auto">
            <a:xfrm rot="-5400000">
              <a:off x="4452" y="77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2" name="Oval 143"/>
            <p:cNvSpPr>
              <a:spLocks noChangeAspect="1" noChangeArrowheads="1"/>
            </p:cNvSpPr>
            <p:nvPr/>
          </p:nvSpPr>
          <p:spPr bwMode="auto">
            <a:xfrm rot="-5400000">
              <a:off x="4860" y="91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" name="Oval 144"/>
            <p:cNvSpPr>
              <a:spLocks noChangeAspect="1" noChangeArrowheads="1"/>
            </p:cNvSpPr>
            <p:nvPr/>
          </p:nvSpPr>
          <p:spPr bwMode="auto">
            <a:xfrm rot="-5400000">
              <a:off x="5674" y="117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" name="Oval 145"/>
            <p:cNvSpPr>
              <a:spLocks noChangeAspect="1" noChangeArrowheads="1"/>
            </p:cNvSpPr>
            <p:nvPr/>
          </p:nvSpPr>
          <p:spPr bwMode="auto">
            <a:xfrm rot="-5400000">
              <a:off x="6082" y="130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" name="Oval 146"/>
            <p:cNvSpPr>
              <a:spLocks noChangeAspect="1" noChangeArrowheads="1"/>
            </p:cNvSpPr>
            <p:nvPr/>
          </p:nvSpPr>
          <p:spPr bwMode="auto">
            <a:xfrm rot="-5400000">
              <a:off x="5471" y="110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6" name="Oval 147"/>
            <p:cNvSpPr>
              <a:spLocks noChangeAspect="1" noChangeArrowheads="1"/>
            </p:cNvSpPr>
            <p:nvPr/>
          </p:nvSpPr>
          <p:spPr bwMode="auto">
            <a:xfrm rot="-5400000">
              <a:off x="5878" y="124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" name="Oval 148"/>
            <p:cNvSpPr>
              <a:spLocks noChangeAspect="1" noChangeArrowheads="1"/>
            </p:cNvSpPr>
            <p:nvPr/>
          </p:nvSpPr>
          <p:spPr bwMode="auto">
            <a:xfrm rot="-5400000">
              <a:off x="6285" y="137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" name="Oval 149"/>
            <p:cNvSpPr>
              <a:spLocks noChangeAspect="1" noChangeArrowheads="1"/>
            </p:cNvSpPr>
            <p:nvPr/>
          </p:nvSpPr>
          <p:spPr bwMode="auto">
            <a:xfrm rot="-5400000">
              <a:off x="6489" y="143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" name="Oval 150"/>
            <p:cNvSpPr>
              <a:spLocks noChangeAspect="1" noChangeArrowheads="1"/>
            </p:cNvSpPr>
            <p:nvPr/>
          </p:nvSpPr>
          <p:spPr bwMode="auto">
            <a:xfrm rot="-5400000">
              <a:off x="5063" y="97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0" name="Oval 151"/>
            <p:cNvSpPr>
              <a:spLocks noChangeAspect="1" noChangeArrowheads="1"/>
            </p:cNvSpPr>
            <p:nvPr/>
          </p:nvSpPr>
          <p:spPr bwMode="auto">
            <a:xfrm rot="-5400000">
              <a:off x="3841" y="58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1" name="Oval 152"/>
            <p:cNvSpPr>
              <a:spLocks noChangeAspect="1" noChangeArrowheads="1"/>
            </p:cNvSpPr>
            <p:nvPr/>
          </p:nvSpPr>
          <p:spPr bwMode="auto">
            <a:xfrm rot="-5400000">
              <a:off x="4249" y="71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" name="Oval 153"/>
            <p:cNvSpPr>
              <a:spLocks noChangeAspect="1" noChangeArrowheads="1"/>
            </p:cNvSpPr>
            <p:nvPr/>
          </p:nvSpPr>
          <p:spPr bwMode="auto">
            <a:xfrm rot="-5400000">
              <a:off x="4656" y="84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" name="Oval 154"/>
            <p:cNvSpPr>
              <a:spLocks noChangeAspect="1" noChangeArrowheads="1"/>
            </p:cNvSpPr>
            <p:nvPr/>
          </p:nvSpPr>
          <p:spPr bwMode="auto">
            <a:xfrm rot="-5400000">
              <a:off x="6693" y="150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" name="Oval 155"/>
            <p:cNvSpPr>
              <a:spLocks noChangeAspect="1" noChangeArrowheads="1"/>
            </p:cNvSpPr>
            <p:nvPr/>
          </p:nvSpPr>
          <p:spPr bwMode="auto">
            <a:xfrm rot="-5400000">
              <a:off x="6896" y="157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5" name="Oval 156"/>
            <p:cNvSpPr>
              <a:spLocks noChangeAspect="1" noChangeArrowheads="1"/>
            </p:cNvSpPr>
            <p:nvPr/>
          </p:nvSpPr>
          <p:spPr bwMode="auto">
            <a:xfrm rot="-5400000">
              <a:off x="7100" y="163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6" name="Oval 157"/>
            <p:cNvSpPr>
              <a:spLocks noChangeAspect="1" noChangeArrowheads="1"/>
            </p:cNvSpPr>
            <p:nvPr/>
          </p:nvSpPr>
          <p:spPr bwMode="auto">
            <a:xfrm rot="-5400000">
              <a:off x="7304" y="170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7" name="Oval 158"/>
            <p:cNvSpPr>
              <a:spLocks noChangeAspect="1" noChangeArrowheads="1"/>
            </p:cNvSpPr>
            <p:nvPr/>
          </p:nvSpPr>
          <p:spPr bwMode="auto">
            <a:xfrm rot="-5400000">
              <a:off x="4045" y="64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8" name="Group 159"/>
          <p:cNvGrpSpPr>
            <a:grpSpLocks noChangeAspect="1"/>
          </p:cNvGrpSpPr>
          <p:nvPr/>
        </p:nvGrpSpPr>
        <p:grpSpPr bwMode="auto">
          <a:xfrm>
            <a:off x="2129219" y="2848229"/>
            <a:ext cx="3216275" cy="1062038"/>
            <a:chOff x="3638" y="514"/>
            <a:chExt cx="3698" cy="1220"/>
          </a:xfrm>
        </p:grpSpPr>
        <p:sp>
          <p:nvSpPr>
            <p:cNvPr id="159" name="Oval 160"/>
            <p:cNvSpPr>
              <a:spLocks noChangeAspect="1" noChangeArrowheads="1"/>
            </p:cNvSpPr>
            <p:nvPr/>
          </p:nvSpPr>
          <p:spPr bwMode="auto">
            <a:xfrm rot="-5400000">
              <a:off x="3638" y="51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0" name="Oval 161"/>
            <p:cNvSpPr>
              <a:spLocks noChangeAspect="1" noChangeArrowheads="1"/>
            </p:cNvSpPr>
            <p:nvPr/>
          </p:nvSpPr>
          <p:spPr bwMode="auto">
            <a:xfrm rot="-5400000">
              <a:off x="5267" y="104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" name="Oval 162"/>
            <p:cNvSpPr>
              <a:spLocks noChangeAspect="1" noChangeArrowheads="1"/>
            </p:cNvSpPr>
            <p:nvPr/>
          </p:nvSpPr>
          <p:spPr bwMode="auto">
            <a:xfrm rot="-5400000">
              <a:off x="4452" y="77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2" name="Oval 163"/>
            <p:cNvSpPr>
              <a:spLocks noChangeAspect="1" noChangeArrowheads="1"/>
            </p:cNvSpPr>
            <p:nvPr/>
          </p:nvSpPr>
          <p:spPr bwMode="auto">
            <a:xfrm rot="-5400000">
              <a:off x="4860" y="91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" name="Oval 164"/>
            <p:cNvSpPr>
              <a:spLocks noChangeAspect="1" noChangeArrowheads="1"/>
            </p:cNvSpPr>
            <p:nvPr/>
          </p:nvSpPr>
          <p:spPr bwMode="auto">
            <a:xfrm rot="-5400000">
              <a:off x="5674" y="117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" name="Oval 165"/>
            <p:cNvSpPr>
              <a:spLocks noChangeAspect="1" noChangeArrowheads="1"/>
            </p:cNvSpPr>
            <p:nvPr/>
          </p:nvSpPr>
          <p:spPr bwMode="auto">
            <a:xfrm rot="-5400000">
              <a:off x="6082" y="130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5" name="Oval 166"/>
            <p:cNvSpPr>
              <a:spLocks noChangeAspect="1" noChangeArrowheads="1"/>
            </p:cNvSpPr>
            <p:nvPr/>
          </p:nvSpPr>
          <p:spPr bwMode="auto">
            <a:xfrm rot="-5400000">
              <a:off x="5471" y="110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Oval 167"/>
            <p:cNvSpPr>
              <a:spLocks noChangeAspect="1" noChangeArrowheads="1"/>
            </p:cNvSpPr>
            <p:nvPr/>
          </p:nvSpPr>
          <p:spPr bwMode="auto">
            <a:xfrm rot="-5400000">
              <a:off x="5878" y="124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7" name="Oval 168"/>
            <p:cNvSpPr>
              <a:spLocks noChangeAspect="1" noChangeArrowheads="1"/>
            </p:cNvSpPr>
            <p:nvPr/>
          </p:nvSpPr>
          <p:spPr bwMode="auto">
            <a:xfrm rot="-5400000">
              <a:off x="6285" y="137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8" name="Oval 169"/>
            <p:cNvSpPr>
              <a:spLocks noChangeAspect="1" noChangeArrowheads="1"/>
            </p:cNvSpPr>
            <p:nvPr/>
          </p:nvSpPr>
          <p:spPr bwMode="auto">
            <a:xfrm rot="-5400000">
              <a:off x="6489" y="143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9" name="Oval 170"/>
            <p:cNvSpPr>
              <a:spLocks noChangeAspect="1" noChangeArrowheads="1"/>
            </p:cNvSpPr>
            <p:nvPr/>
          </p:nvSpPr>
          <p:spPr bwMode="auto">
            <a:xfrm rot="-5400000">
              <a:off x="5063" y="97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" name="Oval 171"/>
            <p:cNvSpPr>
              <a:spLocks noChangeAspect="1" noChangeArrowheads="1"/>
            </p:cNvSpPr>
            <p:nvPr/>
          </p:nvSpPr>
          <p:spPr bwMode="auto">
            <a:xfrm rot="-5400000">
              <a:off x="3841" y="58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1" name="Oval 172"/>
            <p:cNvSpPr>
              <a:spLocks noChangeAspect="1" noChangeArrowheads="1"/>
            </p:cNvSpPr>
            <p:nvPr/>
          </p:nvSpPr>
          <p:spPr bwMode="auto">
            <a:xfrm rot="-5400000">
              <a:off x="4249" y="71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2" name="Oval 173"/>
            <p:cNvSpPr>
              <a:spLocks noChangeAspect="1" noChangeArrowheads="1"/>
            </p:cNvSpPr>
            <p:nvPr/>
          </p:nvSpPr>
          <p:spPr bwMode="auto">
            <a:xfrm rot="-5400000">
              <a:off x="4656" y="84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3" name="Oval 174"/>
            <p:cNvSpPr>
              <a:spLocks noChangeAspect="1" noChangeArrowheads="1"/>
            </p:cNvSpPr>
            <p:nvPr/>
          </p:nvSpPr>
          <p:spPr bwMode="auto">
            <a:xfrm rot="-5400000">
              <a:off x="6693" y="150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" name="Oval 175"/>
            <p:cNvSpPr>
              <a:spLocks noChangeAspect="1" noChangeArrowheads="1"/>
            </p:cNvSpPr>
            <p:nvPr/>
          </p:nvSpPr>
          <p:spPr bwMode="auto">
            <a:xfrm rot="-5400000">
              <a:off x="6896" y="157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" name="Oval 176"/>
            <p:cNvSpPr>
              <a:spLocks noChangeAspect="1" noChangeArrowheads="1"/>
            </p:cNvSpPr>
            <p:nvPr/>
          </p:nvSpPr>
          <p:spPr bwMode="auto">
            <a:xfrm rot="-5400000">
              <a:off x="7100" y="163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" name="Oval 177"/>
            <p:cNvSpPr>
              <a:spLocks noChangeAspect="1" noChangeArrowheads="1"/>
            </p:cNvSpPr>
            <p:nvPr/>
          </p:nvSpPr>
          <p:spPr bwMode="auto">
            <a:xfrm rot="-5400000">
              <a:off x="7304" y="170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7" name="Oval 178"/>
            <p:cNvSpPr>
              <a:spLocks noChangeAspect="1" noChangeArrowheads="1"/>
            </p:cNvSpPr>
            <p:nvPr/>
          </p:nvSpPr>
          <p:spPr bwMode="auto">
            <a:xfrm rot="-5400000">
              <a:off x="4045" y="64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8" name="Group 179"/>
          <p:cNvGrpSpPr>
            <a:grpSpLocks noChangeAspect="1"/>
          </p:cNvGrpSpPr>
          <p:nvPr/>
        </p:nvGrpSpPr>
        <p:grpSpPr bwMode="auto">
          <a:xfrm>
            <a:off x="1954594" y="3380042"/>
            <a:ext cx="3217862" cy="1060450"/>
            <a:chOff x="3638" y="514"/>
            <a:chExt cx="3698" cy="1220"/>
          </a:xfrm>
        </p:grpSpPr>
        <p:sp>
          <p:nvSpPr>
            <p:cNvPr id="179" name="Oval 180"/>
            <p:cNvSpPr>
              <a:spLocks noChangeAspect="1" noChangeArrowheads="1"/>
            </p:cNvSpPr>
            <p:nvPr/>
          </p:nvSpPr>
          <p:spPr bwMode="auto">
            <a:xfrm rot="-5400000">
              <a:off x="3638" y="51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" name="Oval 181"/>
            <p:cNvSpPr>
              <a:spLocks noChangeAspect="1" noChangeArrowheads="1"/>
            </p:cNvSpPr>
            <p:nvPr/>
          </p:nvSpPr>
          <p:spPr bwMode="auto">
            <a:xfrm rot="-5400000">
              <a:off x="5267" y="104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1" name="Oval 182"/>
            <p:cNvSpPr>
              <a:spLocks noChangeAspect="1" noChangeArrowheads="1"/>
            </p:cNvSpPr>
            <p:nvPr/>
          </p:nvSpPr>
          <p:spPr bwMode="auto">
            <a:xfrm rot="-5400000">
              <a:off x="4452" y="77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2" name="Oval 183"/>
            <p:cNvSpPr>
              <a:spLocks noChangeAspect="1" noChangeArrowheads="1"/>
            </p:cNvSpPr>
            <p:nvPr/>
          </p:nvSpPr>
          <p:spPr bwMode="auto">
            <a:xfrm rot="-5400000">
              <a:off x="4860" y="91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3" name="Oval 184"/>
            <p:cNvSpPr>
              <a:spLocks noChangeAspect="1" noChangeArrowheads="1"/>
            </p:cNvSpPr>
            <p:nvPr/>
          </p:nvSpPr>
          <p:spPr bwMode="auto">
            <a:xfrm rot="-5400000">
              <a:off x="5674" y="117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" name="Oval 185"/>
            <p:cNvSpPr>
              <a:spLocks noChangeAspect="1" noChangeArrowheads="1"/>
            </p:cNvSpPr>
            <p:nvPr/>
          </p:nvSpPr>
          <p:spPr bwMode="auto">
            <a:xfrm rot="-5400000">
              <a:off x="6082" y="130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" name="Oval 186"/>
            <p:cNvSpPr>
              <a:spLocks noChangeAspect="1" noChangeArrowheads="1"/>
            </p:cNvSpPr>
            <p:nvPr/>
          </p:nvSpPr>
          <p:spPr bwMode="auto">
            <a:xfrm rot="-5400000">
              <a:off x="5471" y="110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" name="Oval 187"/>
            <p:cNvSpPr>
              <a:spLocks noChangeAspect="1" noChangeArrowheads="1"/>
            </p:cNvSpPr>
            <p:nvPr/>
          </p:nvSpPr>
          <p:spPr bwMode="auto">
            <a:xfrm rot="-5400000">
              <a:off x="5878" y="124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" name="Oval 188"/>
            <p:cNvSpPr>
              <a:spLocks noChangeAspect="1" noChangeArrowheads="1"/>
            </p:cNvSpPr>
            <p:nvPr/>
          </p:nvSpPr>
          <p:spPr bwMode="auto">
            <a:xfrm rot="-5400000">
              <a:off x="6285" y="137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8" name="Oval 189"/>
            <p:cNvSpPr>
              <a:spLocks noChangeAspect="1" noChangeArrowheads="1"/>
            </p:cNvSpPr>
            <p:nvPr/>
          </p:nvSpPr>
          <p:spPr bwMode="auto">
            <a:xfrm rot="-5400000">
              <a:off x="6489" y="1438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" name="Oval 190"/>
            <p:cNvSpPr>
              <a:spLocks noChangeAspect="1" noChangeArrowheads="1"/>
            </p:cNvSpPr>
            <p:nvPr/>
          </p:nvSpPr>
          <p:spPr bwMode="auto">
            <a:xfrm rot="-5400000">
              <a:off x="5063" y="97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" name="Oval 191"/>
            <p:cNvSpPr>
              <a:spLocks noChangeAspect="1" noChangeArrowheads="1"/>
            </p:cNvSpPr>
            <p:nvPr/>
          </p:nvSpPr>
          <p:spPr bwMode="auto">
            <a:xfrm rot="-5400000">
              <a:off x="3841" y="58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" name="Oval 192"/>
            <p:cNvSpPr>
              <a:spLocks noChangeAspect="1" noChangeArrowheads="1"/>
            </p:cNvSpPr>
            <p:nvPr/>
          </p:nvSpPr>
          <p:spPr bwMode="auto">
            <a:xfrm rot="-5400000">
              <a:off x="4249" y="71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2" name="Oval 193"/>
            <p:cNvSpPr>
              <a:spLocks noChangeAspect="1" noChangeArrowheads="1"/>
            </p:cNvSpPr>
            <p:nvPr/>
          </p:nvSpPr>
          <p:spPr bwMode="auto">
            <a:xfrm rot="-5400000">
              <a:off x="4656" y="84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3" name="Oval 194"/>
            <p:cNvSpPr>
              <a:spLocks noChangeAspect="1" noChangeArrowheads="1"/>
            </p:cNvSpPr>
            <p:nvPr/>
          </p:nvSpPr>
          <p:spPr bwMode="auto">
            <a:xfrm rot="-5400000">
              <a:off x="6693" y="1504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" name="Oval 195"/>
            <p:cNvSpPr>
              <a:spLocks noChangeAspect="1" noChangeArrowheads="1"/>
            </p:cNvSpPr>
            <p:nvPr/>
          </p:nvSpPr>
          <p:spPr bwMode="auto">
            <a:xfrm rot="-5400000">
              <a:off x="6896" y="1570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" name="Oval 196"/>
            <p:cNvSpPr>
              <a:spLocks noChangeAspect="1" noChangeArrowheads="1"/>
            </p:cNvSpPr>
            <p:nvPr/>
          </p:nvSpPr>
          <p:spPr bwMode="auto">
            <a:xfrm rot="-5400000">
              <a:off x="7100" y="163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6" name="Oval 197"/>
            <p:cNvSpPr>
              <a:spLocks noChangeAspect="1" noChangeArrowheads="1"/>
            </p:cNvSpPr>
            <p:nvPr/>
          </p:nvSpPr>
          <p:spPr bwMode="auto">
            <a:xfrm rot="-5400000">
              <a:off x="7304" y="1702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" name="Oval 198"/>
            <p:cNvSpPr>
              <a:spLocks noChangeAspect="1" noChangeArrowheads="1"/>
            </p:cNvSpPr>
            <p:nvPr/>
          </p:nvSpPr>
          <p:spPr bwMode="auto">
            <a:xfrm rot="-5400000">
              <a:off x="4045" y="646"/>
              <a:ext cx="32" cy="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8" name="Rectangle 199"/>
          <p:cNvSpPr>
            <a:spLocks noChangeAspect="1" noChangeArrowheads="1"/>
          </p:cNvSpPr>
          <p:nvPr/>
        </p:nvSpPr>
        <p:spPr bwMode="auto">
          <a:xfrm rot="17271630">
            <a:off x="1188625" y="4760373"/>
            <a:ext cx="608012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900" b="1"/>
              <a:t>Line 10</a:t>
            </a:r>
          </a:p>
        </p:txBody>
      </p:sp>
      <p:sp>
        <p:nvSpPr>
          <p:cNvPr id="199" name="Rectangle 200"/>
          <p:cNvSpPr>
            <a:spLocks noChangeAspect="1" noChangeArrowheads="1"/>
          </p:cNvSpPr>
          <p:nvPr/>
        </p:nvSpPr>
        <p:spPr bwMode="auto">
          <a:xfrm rot="1071628">
            <a:off x="924306" y="4256342"/>
            <a:ext cx="608013" cy="17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900" b="1"/>
              <a:t>Line 60 </a:t>
            </a:r>
          </a:p>
        </p:txBody>
      </p:sp>
      <p:sp>
        <p:nvSpPr>
          <p:cNvPr id="200" name="Rectangle 201"/>
          <p:cNvSpPr>
            <a:spLocks noChangeAspect="1" noChangeArrowheads="1"/>
          </p:cNvSpPr>
          <p:nvPr/>
        </p:nvSpPr>
        <p:spPr bwMode="auto">
          <a:xfrm rot="1071628">
            <a:off x="1114806" y="3710242"/>
            <a:ext cx="608013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900" b="1"/>
              <a:t>Line 63</a:t>
            </a:r>
          </a:p>
        </p:txBody>
      </p:sp>
      <p:sp>
        <p:nvSpPr>
          <p:cNvPr id="201" name="Rectangle 202"/>
          <p:cNvSpPr>
            <a:spLocks noChangeAspect="1" noChangeArrowheads="1"/>
          </p:cNvSpPr>
          <p:nvPr/>
        </p:nvSpPr>
        <p:spPr bwMode="auto">
          <a:xfrm rot="17271630">
            <a:off x="3340481" y="5451729"/>
            <a:ext cx="60960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900" b="1"/>
              <a:t>Line 22</a:t>
            </a:r>
          </a:p>
        </p:txBody>
      </p:sp>
      <p:sp>
        <p:nvSpPr>
          <p:cNvPr id="202" name="Rectangle 203"/>
          <p:cNvSpPr>
            <a:spLocks noChangeAspect="1" noChangeArrowheads="1"/>
          </p:cNvSpPr>
          <p:nvPr/>
        </p:nvSpPr>
        <p:spPr bwMode="auto">
          <a:xfrm rot="17271630">
            <a:off x="2617375" y="5220748"/>
            <a:ext cx="609600" cy="17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900" b="1"/>
              <a:t>Line 18 </a:t>
            </a:r>
          </a:p>
        </p:txBody>
      </p:sp>
      <p:sp>
        <p:nvSpPr>
          <p:cNvPr id="203" name="Rectangle 204"/>
          <p:cNvSpPr>
            <a:spLocks noChangeAspect="1" noChangeArrowheads="1"/>
          </p:cNvSpPr>
          <p:nvPr/>
        </p:nvSpPr>
        <p:spPr bwMode="auto">
          <a:xfrm rot="17271630">
            <a:off x="1891093" y="4994530"/>
            <a:ext cx="608013" cy="17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900" b="1"/>
              <a:t>Line 14 </a:t>
            </a:r>
          </a:p>
        </p:txBody>
      </p:sp>
      <p:sp>
        <p:nvSpPr>
          <p:cNvPr id="204" name="Rectangle 205"/>
          <p:cNvSpPr>
            <a:spLocks noChangeAspect="1" noChangeArrowheads="1"/>
          </p:cNvSpPr>
          <p:nvPr/>
        </p:nvSpPr>
        <p:spPr bwMode="auto">
          <a:xfrm rot="1071628">
            <a:off x="1284669" y="3194304"/>
            <a:ext cx="608012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900" b="1"/>
              <a:t>Line 66</a:t>
            </a:r>
          </a:p>
        </p:txBody>
      </p:sp>
      <p:sp>
        <p:nvSpPr>
          <p:cNvPr id="205" name="Rectangle 206"/>
          <p:cNvSpPr>
            <a:spLocks noChangeAspect="1" noChangeArrowheads="1"/>
          </p:cNvSpPr>
          <p:nvPr/>
        </p:nvSpPr>
        <p:spPr bwMode="auto">
          <a:xfrm rot="1071628">
            <a:off x="1440244" y="2652967"/>
            <a:ext cx="609600" cy="17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900" b="1"/>
              <a:t>Line 69</a:t>
            </a:r>
          </a:p>
        </p:txBody>
      </p:sp>
      <p:sp>
        <p:nvSpPr>
          <p:cNvPr id="206" name="Rectangle 207"/>
          <p:cNvSpPr>
            <a:spLocks noChangeAspect="1" noChangeArrowheads="1"/>
          </p:cNvSpPr>
          <p:nvPr/>
        </p:nvSpPr>
        <p:spPr bwMode="auto">
          <a:xfrm rot="1071628">
            <a:off x="1625981" y="2129092"/>
            <a:ext cx="608013" cy="17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900" b="1"/>
              <a:t>Line 72</a:t>
            </a:r>
          </a:p>
        </p:txBody>
      </p:sp>
      <p:sp>
        <p:nvSpPr>
          <p:cNvPr id="207" name="Rectangle 208"/>
          <p:cNvSpPr>
            <a:spLocks noChangeAspect="1" noChangeArrowheads="1"/>
          </p:cNvSpPr>
          <p:nvPr/>
        </p:nvSpPr>
        <p:spPr bwMode="auto">
          <a:xfrm rot="1071628">
            <a:off x="1799019" y="1567117"/>
            <a:ext cx="609600" cy="17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900" b="1"/>
              <a:t>Line 75</a:t>
            </a:r>
          </a:p>
        </p:txBody>
      </p:sp>
      <p:grpSp>
        <p:nvGrpSpPr>
          <p:cNvPr id="208" name="Group 209"/>
          <p:cNvGrpSpPr>
            <a:grpSpLocks noChangeAspect="1"/>
          </p:cNvGrpSpPr>
          <p:nvPr/>
        </p:nvGrpSpPr>
        <p:grpSpPr bwMode="auto">
          <a:xfrm>
            <a:off x="1791081" y="4430967"/>
            <a:ext cx="3051175" cy="1049337"/>
            <a:chOff x="2849" y="3575"/>
            <a:chExt cx="3508" cy="1206"/>
          </a:xfrm>
        </p:grpSpPr>
        <p:grpSp>
          <p:nvGrpSpPr>
            <p:cNvPr id="209" name="Group 210"/>
            <p:cNvGrpSpPr>
              <a:grpSpLocks noChangeAspect="1"/>
            </p:cNvGrpSpPr>
            <p:nvPr/>
          </p:nvGrpSpPr>
          <p:grpSpPr bwMode="auto">
            <a:xfrm>
              <a:off x="2849" y="3575"/>
              <a:ext cx="451" cy="222"/>
              <a:chOff x="2849" y="3575"/>
              <a:chExt cx="451" cy="222"/>
            </a:xfrm>
          </p:grpSpPr>
          <p:sp>
            <p:nvSpPr>
              <p:cNvPr id="224" name="Rectangle 211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11</a:t>
                </a:r>
              </a:p>
            </p:txBody>
          </p:sp>
          <p:sp>
            <p:nvSpPr>
              <p:cNvPr id="225" name="Rectangle 212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12</a:t>
                </a:r>
              </a:p>
            </p:txBody>
          </p:sp>
          <p:sp>
            <p:nvSpPr>
              <p:cNvPr id="226" name="Rectangle 213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13</a:t>
                </a:r>
              </a:p>
            </p:txBody>
          </p:sp>
        </p:grpSp>
        <p:grpSp>
          <p:nvGrpSpPr>
            <p:cNvPr id="210" name="Group 214"/>
            <p:cNvGrpSpPr>
              <a:grpSpLocks noChangeAspect="1"/>
            </p:cNvGrpSpPr>
            <p:nvPr/>
          </p:nvGrpSpPr>
          <p:grpSpPr bwMode="auto">
            <a:xfrm>
              <a:off x="3665" y="3837"/>
              <a:ext cx="451" cy="222"/>
              <a:chOff x="2849" y="3575"/>
              <a:chExt cx="451" cy="222"/>
            </a:xfrm>
          </p:grpSpPr>
          <p:sp>
            <p:nvSpPr>
              <p:cNvPr id="221" name="Rectangle 215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15</a:t>
                </a:r>
              </a:p>
            </p:txBody>
          </p:sp>
          <p:sp>
            <p:nvSpPr>
              <p:cNvPr id="222" name="Rectangle 216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16</a:t>
                </a:r>
              </a:p>
            </p:txBody>
          </p:sp>
          <p:sp>
            <p:nvSpPr>
              <p:cNvPr id="223" name="Rectangle 217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17</a:t>
                </a:r>
              </a:p>
            </p:txBody>
          </p:sp>
        </p:grpSp>
        <p:grpSp>
          <p:nvGrpSpPr>
            <p:cNvPr id="211" name="Group 218"/>
            <p:cNvGrpSpPr>
              <a:grpSpLocks noChangeAspect="1"/>
            </p:cNvGrpSpPr>
            <p:nvPr/>
          </p:nvGrpSpPr>
          <p:grpSpPr bwMode="auto">
            <a:xfrm>
              <a:off x="4479" y="4103"/>
              <a:ext cx="451" cy="222"/>
              <a:chOff x="2849" y="3575"/>
              <a:chExt cx="451" cy="222"/>
            </a:xfrm>
          </p:grpSpPr>
          <p:sp>
            <p:nvSpPr>
              <p:cNvPr id="218" name="Rectangle 219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19</a:t>
                </a:r>
              </a:p>
            </p:txBody>
          </p:sp>
          <p:sp>
            <p:nvSpPr>
              <p:cNvPr id="219" name="Rectangle 220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20</a:t>
                </a:r>
              </a:p>
            </p:txBody>
          </p:sp>
          <p:sp>
            <p:nvSpPr>
              <p:cNvPr id="220" name="Rectangle 221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21</a:t>
                </a:r>
              </a:p>
            </p:txBody>
          </p:sp>
        </p:grpSp>
        <p:grpSp>
          <p:nvGrpSpPr>
            <p:cNvPr id="212" name="Group 222"/>
            <p:cNvGrpSpPr>
              <a:grpSpLocks noChangeAspect="1"/>
            </p:cNvGrpSpPr>
            <p:nvPr/>
          </p:nvGrpSpPr>
          <p:grpSpPr bwMode="auto">
            <a:xfrm>
              <a:off x="5289" y="4371"/>
              <a:ext cx="451" cy="222"/>
              <a:chOff x="2849" y="3575"/>
              <a:chExt cx="451" cy="222"/>
            </a:xfrm>
          </p:grpSpPr>
          <p:sp>
            <p:nvSpPr>
              <p:cNvPr id="215" name="Rectangle 223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23</a:t>
                </a:r>
              </a:p>
            </p:txBody>
          </p:sp>
          <p:sp>
            <p:nvSpPr>
              <p:cNvPr id="216" name="Rectangle 224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24</a:t>
                </a:r>
              </a:p>
            </p:txBody>
          </p:sp>
          <p:sp>
            <p:nvSpPr>
              <p:cNvPr id="217" name="Rectangle 225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25</a:t>
                </a:r>
              </a:p>
            </p:txBody>
          </p:sp>
        </p:grpSp>
        <p:sp>
          <p:nvSpPr>
            <p:cNvPr id="213" name="Rectangle 226"/>
            <p:cNvSpPr>
              <a:spLocks noChangeAspect="1" noChangeArrowheads="1"/>
            </p:cNvSpPr>
            <p:nvPr/>
          </p:nvSpPr>
          <p:spPr bwMode="auto">
            <a:xfrm rot="-25928370">
              <a:off x="6089" y="4647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27</a:t>
              </a:r>
            </a:p>
          </p:txBody>
        </p:sp>
        <p:sp>
          <p:nvSpPr>
            <p:cNvPr id="214" name="Rectangle 227"/>
            <p:cNvSpPr>
              <a:spLocks noChangeAspect="1" noChangeArrowheads="1"/>
            </p:cNvSpPr>
            <p:nvPr/>
          </p:nvSpPr>
          <p:spPr bwMode="auto">
            <a:xfrm rot="-25928370">
              <a:off x="6292" y="4716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28</a:t>
              </a:r>
            </a:p>
          </p:txBody>
        </p:sp>
      </p:grpSp>
      <p:grpSp>
        <p:nvGrpSpPr>
          <p:cNvPr id="227" name="Group 228"/>
          <p:cNvGrpSpPr>
            <a:grpSpLocks noChangeAspect="1"/>
          </p:cNvGrpSpPr>
          <p:nvPr/>
        </p:nvGrpSpPr>
        <p:grpSpPr bwMode="auto">
          <a:xfrm>
            <a:off x="1975231" y="3903917"/>
            <a:ext cx="3065463" cy="1049337"/>
            <a:chOff x="2849" y="3575"/>
            <a:chExt cx="3508" cy="1206"/>
          </a:xfrm>
        </p:grpSpPr>
        <p:grpSp>
          <p:nvGrpSpPr>
            <p:cNvPr id="228" name="Group 229"/>
            <p:cNvGrpSpPr>
              <a:grpSpLocks noChangeAspect="1"/>
            </p:cNvGrpSpPr>
            <p:nvPr/>
          </p:nvGrpSpPr>
          <p:grpSpPr bwMode="auto">
            <a:xfrm>
              <a:off x="2849" y="3575"/>
              <a:ext cx="451" cy="222"/>
              <a:chOff x="2849" y="3575"/>
              <a:chExt cx="451" cy="222"/>
            </a:xfrm>
          </p:grpSpPr>
          <p:sp>
            <p:nvSpPr>
              <p:cNvPr id="243" name="Rectangle 230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11</a:t>
                </a:r>
              </a:p>
            </p:txBody>
          </p:sp>
          <p:sp>
            <p:nvSpPr>
              <p:cNvPr id="244" name="Rectangle 231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12</a:t>
                </a:r>
              </a:p>
            </p:txBody>
          </p:sp>
          <p:sp>
            <p:nvSpPr>
              <p:cNvPr id="245" name="Rectangle 232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13</a:t>
                </a:r>
              </a:p>
            </p:txBody>
          </p:sp>
        </p:grpSp>
        <p:grpSp>
          <p:nvGrpSpPr>
            <p:cNvPr id="229" name="Group 233"/>
            <p:cNvGrpSpPr>
              <a:grpSpLocks noChangeAspect="1"/>
            </p:cNvGrpSpPr>
            <p:nvPr/>
          </p:nvGrpSpPr>
          <p:grpSpPr bwMode="auto">
            <a:xfrm>
              <a:off x="3665" y="3837"/>
              <a:ext cx="451" cy="222"/>
              <a:chOff x="2849" y="3575"/>
              <a:chExt cx="451" cy="222"/>
            </a:xfrm>
          </p:grpSpPr>
          <p:sp>
            <p:nvSpPr>
              <p:cNvPr id="240" name="Rectangle 234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15</a:t>
                </a:r>
              </a:p>
            </p:txBody>
          </p:sp>
          <p:sp>
            <p:nvSpPr>
              <p:cNvPr id="241" name="Rectangle 235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16</a:t>
                </a:r>
              </a:p>
            </p:txBody>
          </p:sp>
          <p:sp>
            <p:nvSpPr>
              <p:cNvPr id="242" name="Rectangle 236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17</a:t>
                </a:r>
              </a:p>
            </p:txBody>
          </p:sp>
        </p:grpSp>
        <p:grpSp>
          <p:nvGrpSpPr>
            <p:cNvPr id="230" name="Group 237"/>
            <p:cNvGrpSpPr>
              <a:grpSpLocks noChangeAspect="1"/>
            </p:cNvGrpSpPr>
            <p:nvPr/>
          </p:nvGrpSpPr>
          <p:grpSpPr bwMode="auto">
            <a:xfrm>
              <a:off x="4479" y="4103"/>
              <a:ext cx="451" cy="222"/>
              <a:chOff x="2849" y="3575"/>
              <a:chExt cx="451" cy="222"/>
            </a:xfrm>
          </p:grpSpPr>
          <p:sp>
            <p:nvSpPr>
              <p:cNvPr id="237" name="Rectangle 238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19</a:t>
                </a:r>
              </a:p>
            </p:txBody>
          </p:sp>
          <p:sp>
            <p:nvSpPr>
              <p:cNvPr id="238" name="Rectangle 239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20</a:t>
                </a:r>
              </a:p>
            </p:txBody>
          </p:sp>
          <p:sp>
            <p:nvSpPr>
              <p:cNvPr id="239" name="Rectangle 240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21</a:t>
                </a:r>
              </a:p>
            </p:txBody>
          </p:sp>
        </p:grpSp>
        <p:grpSp>
          <p:nvGrpSpPr>
            <p:cNvPr id="231" name="Group 241"/>
            <p:cNvGrpSpPr>
              <a:grpSpLocks noChangeAspect="1"/>
            </p:cNvGrpSpPr>
            <p:nvPr/>
          </p:nvGrpSpPr>
          <p:grpSpPr bwMode="auto">
            <a:xfrm>
              <a:off x="5289" y="4371"/>
              <a:ext cx="451" cy="222"/>
              <a:chOff x="2849" y="3575"/>
              <a:chExt cx="451" cy="222"/>
            </a:xfrm>
          </p:grpSpPr>
          <p:sp>
            <p:nvSpPr>
              <p:cNvPr id="234" name="Rectangle 242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23</a:t>
                </a:r>
              </a:p>
            </p:txBody>
          </p:sp>
          <p:sp>
            <p:nvSpPr>
              <p:cNvPr id="235" name="Rectangle 243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24</a:t>
                </a:r>
              </a:p>
            </p:txBody>
          </p:sp>
          <p:sp>
            <p:nvSpPr>
              <p:cNvPr id="236" name="Rectangle 244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25</a:t>
                </a:r>
              </a:p>
            </p:txBody>
          </p:sp>
        </p:grpSp>
        <p:sp>
          <p:nvSpPr>
            <p:cNvPr id="232" name="Rectangle 245"/>
            <p:cNvSpPr>
              <a:spLocks noChangeAspect="1" noChangeArrowheads="1"/>
            </p:cNvSpPr>
            <p:nvPr/>
          </p:nvSpPr>
          <p:spPr bwMode="auto">
            <a:xfrm rot="-25928370">
              <a:off x="6089" y="4647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27</a:t>
              </a:r>
            </a:p>
          </p:txBody>
        </p:sp>
        <p:sp>
          <p:nvSpPr>
            <p:cNvPr id="233" name="Rectangle 246"/>
            <p:cNvSpPr>
              <a:spLocks noChangeAspect="1" noChangeArrowheads="1"/>
            </p:cNvSpPr>
            <p:nvPr/>
          </p:nvSpPr>
          <p:spPr bwMode="auto">
            <a:xfrm rot="-25928370">
              <a:off x="6292" y="4716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28</a:t>
              </a:r>
            </a:p>
          </p:txBody>
        </p:sp>
      </p:grpSp>
      <p:grpSp>
        <p:nvGrpSpPr>
          <p:cNvPr id="246" name="Group 247"/>
          <p:cNvGrpSpPr>
            <a:grpSpLocks noChangeAspect="1"/>
          </p:cNvGrpSpPr>
          <p:nvPr/>
        </p:nvGrpSpPr>
        <p:grpSpPr bwMode="auto">
          <a:xfrm>
            <a:off x="2141919" y="3362579"/>
            <a:ext cx="3065462" cy="1047750"/>
            <a:chOff x="2849" y="3575"/>
            <a:chExt cx="3508" cy="1206"/>
          </a:xfrm>
        </p:grpSpPr>
        <p:grpSp>
          <p:nvGrpSpPr>
            <p:cNvPr id="247" name="Group 248"/>
            <p:cNvGrpSpPr>
              <a:grpSpLocks noChangeAspect="1"/>
            </p:cNvGrpSpPr>
            <p:nvPr/>
          </p:nvGrpSpPr>
          <p:grpSpPr bwMode="auto">
            <a:xfrm>
              <a:off x="2849" y="3575"/>
              <a:ext cx="451" cy="222"/>
              <a:chOff x="2849" y="3575"/>
              <a:chExt cx="451" cy="222"/>
            </a:xfrm>
          </p:grpSpPr>
          <p:sp>
            <p:nvSpPr>
              <p:cNvPr id="262" name="Rectangle 249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11</a:t>
                </a:r>
              </a:p>
            </p:txBody>
          </p:sp>
          <p:sp>
            <p:nvSpPr>
              <p:cNvPr id="263" name="Rectangle 250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12</a:t>
                </a:r>
              </a:p>
            </p:txBody>
          </p:sp>
          <p:sp>
            <p:nvSpPr>
              <p:cNvPr id="264" name="Rectangle 251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13</a:t>
                </a:r>
              </a:p>
            </p:txBody>
          </p:sp>
        </p:grpSp>
        <p:grpSp>
          <p:nvGrpSpPr>
            <p:cNvPr id="248" name="Group 252"/>
            <p:cNvGrpSpPr>
              <a:grpSpLocks noChangeAspect="1"/>
            </p:cNvGrpSpPr>
            <p:nvPr/>
          </p:nvGrpSpPr>
          <p:grpSpPr bwMode="auto">
            <a:xfrm>
              <a:off x="3665" y="3837"/>
              <a:ext cx="451" cy="222"/>
              <a:chOff x="2849" y="3575"/>
              <a:chExt cx="451" cy="222"/>
            </a:xfrm>
          </p:grpSpPr>
          <p:sp>
            <p:nvSpPr>
              <p:cNvPr id="259" name="Rectangle 253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15</a:t>
                </a:r>
              </a:p>
            </p:txBody>
          </p:sp>
          <p:sp>
            <p:nvSpPr>
              <p:cNvPr id="260" name="Rectangle 254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16</a:t>
                </a:r>
              </a:p>
            </p:txBody>
          </p:sp>
          <p:sp>
            <p:nvSpPr>
              <p:cNvPr id="261" name="Rectangle 255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17</a:t>
                </a:r>
              </a:p>
            </p:txBody>
          </p:sp>
        </p:grpSp>
        <p:grpSp>
          <p:nvGrpSpPr>
            <p:cNvPr id="249" name="Group 256"/>
            <p:cNvGrpSpPr>
              <a:grpSpLocks noChangeAspect="1"/>
            </p:cNvGrpSpPr>
            <p:nvPr/>
          </p:nvGrpSpPr>
          <p:grpSpPr bwMode="auto">
            <a:xfrm>
              <a:off x="4479" y="4103"/>
              <a:ext cx="451" cy="222"/>
              <a:chOff x="2849" y="3575"/>
              <a:chExt cx="451" cy="222"/>
            </a:xfrm>
          </p:grpSpPr>
          <p:sp>
            <p:nvSpPr>
              <p:cNvPr id="256" name="Rectangle 257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19</a:t>
                </a:r>
              </a:p>
            </p:txBody>
          </p:sp>
          <p:sp>
            <p:nvSpPr>
              <p:cNvPr id="257" name="Rectangle 258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20</a:t>
                </a:r>
              </a:p>
            </p:txBody>
          </p:sp>
          <p:sp>
            <p:nvSpPr>
              <p:cNvPr id="258" name="Rectangle 259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21</a:t>
                </a:r>
              </a:p>
            </p:txBody>
          </p:sp>
        </p:grpSp>
        <p:grpSp>
          <p:nvGrpSpPr>
            <p:cNvPr id="250" name="Group 260"/>
            <p:cNvGrpSpPr>
              <a:grpSpLocks noChangeAspect="1"/>
            </p:cNvGrpSpPr>
            <p:nvPr/>
          </p:nvGrpSpPr>
          <p:grpSpPr bwMode="auto">
            <a:xfrm>
              <a:off x="5289" y="4371"/>
              <a:ext cx="451" cy="222"/>
              <a:chOff x="2849" y="3575"/>
              <a:chExt cx="451" cy="222"/>
            </a:xfrm>
          </p:grpSpPr>
          <p:sp>
            <p:nvSpPr>
              <p:cNvPr id="253" name="Rectangle 261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23</a:t>
                </a:r>
              </a:p>
            </p:txBody>
          </p:sp>
          <p:sp>
            <p:nvSpPr>
              <p:cNvPr id="254" name="Rectangle 262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24</a:t>
                </a:r>
              </a:p>
            </p:txBody>
          </p:sp>
          <p:sp>
            <p:nvSpPr>
              <p:cNvPr id="255" name="Rectangle 263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25</a:t>
                </a:r>
              </a:p>
            </p:txBody>
          </p:sp>
        </p:grpSp>
        <p:sp>
          <p:nvSpPr>
            <p:cNvPr id="251" name="Rectangle 264"/>
            <p:cNvSpPr>
              <a:spLocks noChangeAspect="1" noChangeArrowheads="1"/>
            </p:cNvSpPr>
            <p:nvPr/>
          </p:nvSpPr>
          <p:spPr bwMode="auto">
            <a:xfrm rot="-25928370">
              <a:off x="6089" y="4647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27</a:t>
              </a:r>
            </a:p>
          </p:txBody>
        </p:sp>
        <p:sp>
          <p:nvSpPr>
            <p:cNvPr id="252" name="Rectangle 265"/>
            <p:cNvSpPr>
              <a:spLocks noChangeAspect="1" noChangeArrowheads="1"/>
            </p:cNvSpPr>
            <p:nvPr/>
          </p:nvSpPr>
          <p:spPr bwMode="auto">
            <a:xfrm rot="-25928370">
              <a:off x="6292" y="4716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28</a:t>
              </a:r>
            </a:p>
          </p:txBody>
        </p:sp>
      </p:grpSp>
      <p:grpSp>
        <p:nvGrpSpPr>
          <p:cNvPr id="265" name="Group 266"/>
          <p:cNvGrpSpPr>
            <a:grpSpLocks noChangeAspect="1"/>
          </p:cNvGrpSpPr>
          <p:nvPr/>
        </p:nvGrpSpPr>
        <p:grpSpPr bwMode="auto">
          <a:xfrm>
            <a:off x="2319719" y="2829179"/>
            <a:ext cx="3063875" cy="1049338"/>
            <a:chOff x="2849" y="3575"/>
            <a:chExt cx="3508" cy="1206"/>
          </a:xfrm>
        </p:grpSpPr>
        <p:grpSp>
          <p:nvGrpSpPr>
            <p:cNvPr id="266" name="Group 267"/>
            <p:cNvGrpSpPr>
              <a:grpSpLocks noChangeAspect="1"/>
            </p:cNvGrpSpPr>
            <p:nvPr/>
          </p:nvGrpSpPr>
          <p:grpSpPr bwMode="auto">
            <a:xfrm>
              <a:off x="2849" y="3575"/>
              <a:ext cx="451" cy="222"/>
              <a:chOff x="2849" y="3575"/>
              <a:chExt cx="451" cy="222"/>
            </a:xfrm>
          </p:grpSpPr>
          <p:sp>
            <p:nvSpPr>
              <p:cNvPr id="281" name="Rectangle 268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11</a:t>
                </a:r>
              </a:p>
            </p:txBody>
          </p:sp>
          <p:sp>
            <p:nvSpPr>
              <p:cNvPr id="282" name="Rectangle 269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12</a:t>
                </a:r>
              </a:p>
            </p:txBody>
          </p:sp>
          <p:sp>
            <p:nvSpPr>
              <p:cNvPr id="283" name="Rectangle 270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13</a:t>
                </a:r>
              </a:p>
            </p:txBody>
          </p:sp>
        </p:grpSp>
        <p:grpSp>
          <p:nvGrpSpPr>
            <p:cNvPr id="267" name="Group 271"/>
            <p:cNvGrpSpPr>
              <a:grpSpLocks noChangeAspect="1"/>
            </p:cNvGrpSpPr>
            <p:nvPr/>
          </p:nvGrpSpPr>
          <p:grpSpPr bwMode="auto">
            <a:xfrm>
              <a:off x="3665" y="3837"/>
              <a:ext cx="451" cy="222"/>
              <a:chOff x="2849" y="3575"/>
              <a:chExt cx="451" cy="222"/>
            </a:xfrm>
          </p:grpSpPr>
          <p:sp>
            <p:nvSpPr>
              <p:cNvPr id="278" name="Rectangle 272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15</a:t>
                </a:r>
              </a:p>
            </p:txBody>
          </p:sp>
          <p:sp>
            <p:nvSpPr>
              <p:cNvPr id="279" name="Rectangle 273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16</a:t>
                </a:r>
              </a:p>
            </p:txBody>
          </p:sp>
          <p:sp>
            <p:nvSpPr>
              <p:cNvPr id="280" name="Rectangle 274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17</a:t>
                </a:r>
              </a:p>
            </p:txBody>
          </p:sp>
        </p:grpSp>
        <p:grpSp>
          <p:nvGrpSpPr>
            <p:cNvPr id="268" name="Group 275"/>
            <p:cNvGrpSpPr>
              <a:grpSpLocks noChangeAspect="1"/>
            </p:cNvGrpSpPr>
            <p:nvPr/>
          </p:nvGrpSpPr>
          <p:grpSpPr bwMode="auto">
            <a:xfrm>
              <a:off x="4479" y="4103"/>
              <a:ext cx="451" cy="222"/>
              <a:chOff x="2849" y="3575"/>
              <a:chExt cx="451" cy="222"/>
            </a:xfrm>
          </p:grpSpPr>
          <p:sp>
            <p:nvSpPr>
              <p:cNvPr id="275" name="Rectangle 276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19</a:t>
                </a:r>
              </a:p>
            </p:txBody>
          </p:sp>
          <p:sp>
            <p:nvSpPr>
              <p:cNvPr id="276" name="Rectangle 277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20</a:t>
                </a:r>
              </a:p>
            </p:txBody>
          </p:sp>
          <p:sp>
            <p:nvSpPr>
              <p:cNvPr id="277" name="Rectangle 278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21</a:t>
                </a:r>
              </a:p>
            </p:txBody>
          </p:sp>
        </p:grpSp>
        <p:grpSp>
          <p:nvGrpSpPr>
            <p:cNvPr id="269" name="Group 279"/>
            <p:cNvGrpSpPr>
              <a:grpSpLocks noChangeAspect="1"/>
            </p:cNvGrpSpPr>
            <p:nvPr/>
          </p:nvGrpSpPr>
          <p:grpSpPr bwMode="auto">
            <a:xfrm>
              <a:off x="5289" y="4371"/>
              <a:ext cx="451" cy="222"/>
              <a:chOff x="2849" y="3575"/>
              <a:chExt cx="451" cy="222"/>
            </a:xfrm>
          </p:grpSpPr>
          <p:sp>
            <p:nvSpPr>
              <p:cNvPr id="272" name="Rectangle 280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23</a:t>
                </a:r>
              </a:p>
            </p:txBody>
          </p:sp>
          <p:sp>
            <p:nvSpPr>
              <p:cNvPr id="273" name="Rectangle 281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24</a:t>
                </a:r>
              </a:p>
            </p:txBody>
          </p:sp>
          <p:sp>
            <p:nvSpPr>
              <p:cNvPr id="274" name="Rectangle 282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25</a:t>
                </a:r>
              </a:p>
            </p:txBody>
          </p:sp>
        </p:grpSp>
        <p:sp>
          <p:nvSpPr>
            <p:cNvPr id="270" name="Rectangle 283"/>
            <p:cNvSpPr>
              <a:spLocks noChangeAspect="1" noChangeArrowheads="1"/>
            </p:cNvSpPr>
            <p:nvPr/>
          </p:nvSpPr>
          <p:spPr bwMode="auto">
            <a:xfrm rot="-25928370">
              <a:off x="6089" y="4647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27</a:t>
              </a:r>
            </a:p>
          </p:txBody>
        </p:sp>
        <p:sp>
          <p:nvSpPr>
            <p:cNvPr id="271" name="Rectangle 284"/>
            <p:cNvSpPr>
              <a:spLocks noChangeAspect="1" noChangeArrowheads="1"/>
            </p:cNvSpPr>
            <p:nvPr/>
          </p:nvSpPr>
          <p:spPr bwMode="auto">
            <a:xfrm rot="-25928370">
              <a:off x="6292" y="4716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28</a:t>
              </a:r>
            </a:p>
          </p:txBody>
        </p:sp>
      </p:grpSp>
      <p:grpSp>
        <p:nvGrpSpPr>
          <p:cNvPr id="284" name="Group 285"/>
          <p:cNvGrpSpPr>
            <a:grpSpLocks noChangeAspect="1"/>
          </p:cNvGrpSpPr>
          <p:nvPr/>
        </p:nvGrpSpPr>
        <p:grpSpPr bwMode="auto">
          <a:xfrm>
            <a:off x="2668969" y="1738567"/>
            <a:ext cx="3065462" cy="1049337"/>
            <a:chOff x="2849" y="3575"/>
            <a:chExt cx="3508" cy="1206"/>
          </a:xfrm>
        </p:grpSpPr>
        <p:grpSp>
          <p:nvGrpSpPr>
            <p:cNvPr id="285" name="Group 286"/>
            <p:cNvGrpSpPr>
              <a:grpSpLocks noChangeAspect="1"/>
            </p:cNvGrpSpPr>
            <p:nvPr/>
          </p:nvGrpSpPr>
          <p:grpSpPr bwMode="auto">
            <a:xfrm>
              <a:off x="2849" y="3575"/>
              <a:ext cx="451" cy="222"/>
              <a:chOff x="2849" y="3575"/>
              <a:chExt cx="451" cy="222"/>
            </a:xfrm>
          </p:grpSpPr>
          <p:sp>
            <p:nvSpPr>
              <p:cNvPr id="300" name="Rectangle 287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11</a:t>
                </a:r>
              </a:p>
            </p:txBody>
          </p:sp>
          <p:sp>
            <p:nvSpPr>
              <p:cNvPr id="301" name="Rectangle 288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12</a:t>
                </a:r>
              </a:p>
            </p:txBody>
          </p:sp>
          <p:sp>
            <p:nvSpPr>
              <p:cNvPr id="302" name="Rectangle 289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13</a:t>
                </a:r>
              </a:p>
            </p:txBody>
          </p:sp>
        </p:grpSp>
        <p:grpSp>
          <p:nvGrpSpPr>
            <p:cNvPr id="286" name="Group 290"/>
            <p:cNvGrpSpPr>
              <a:grpSpLocks noChangeAspect="1"/>
            </p:cNvGrpSpPr>
            <p:nvPr/>
          </p:nvGrpSpPr>
          <p:grpSpPr bwMode="auto">
            <a:xfrm>
              <a:off x="3665" y="3837"/>
              <a:ext cx="451" cy="222"/>
              <a:chOff x="2849" y="3575"/>
              <a:chExt cx="451" cy="222"/>
            </a:xfrm>
          </p:grpSpPr>
          <p:sp>
            <p:nvSpPr>
              <p:cNvPr id="297" name="Rectangle 291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15</a:t>
                </a:r>
              </a:p>
            </p:txBody>
          </p:sp>
          <p:sp>
            <p:nvSpPr>
              <p:cNvPr id="298" name="Rectangle 292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16</a:t>
                </a:r>
              </a:p>
            </p:txBody>
          </p:sp>
          <p:sp>
            <p:nvSpPr>
              <p:cNvPr id="299" name="Rectangle 293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17</a:t>
                </a:r>
              </a:p>
            </p:txBody>
          </p:sp>
        </p:grpSp>
        <p:grpSp>
          <p:nvGrpSpPr>
            <p:cNvPr id="287" name="Group 294"/>
            <p:cNvGrpSpPr>
              <a:grpSpLocks noChangeAspect="1"/>
            </p:cNvGrpSpPr>
            <p:nvPr/>
          </p:nvGrpSpPr>
          <p:grpSpPr bwMode="auto">
            <a:xfrm>
              <a:off x="4479" y="4103"/>
              <a:ext cx="451" cy="222"/>
              <a:chOff x="2849" y="3575"/>
              <a:chExt cx="451" cy="222"/>
            </a:xfrm>
          </p:grpSpPr>
          <p:sp>
            <p:nvSpPr>
              <p:cNvPr id="294" name="Rectangle 295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19</a:t>
                </a:r>
              </a:p>
            </p:txBody>
          </p:sp>
          <p:sp>
            <p:nvSpPr>
              <p:cNvPr id="295" name="Rectangle 296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20</a:t>
                </a:r>
              </a:p>
            </p:txBody>
          </p:sp>
          <p:sp>
            <p:nvSpPr>
              <p:cNvPr id="296" name="Rectangle 297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21</a:t>
                </a:r>
              </a:p>
            </p:txBody>
          </p:sp>
        </p:grpSp>
        <p:grpSp>
          <p:nvGrpSpPr>
            <p:cNvPr id="288" name="Group 298"/>
            <p:cNvGrpSpPr>
              <a:grpSpLocks noChangeAspect="1"/>
            </p:cNvGrpSpPr>
            <p:nvPr/>
          </p:nvGrpSpPr>
          <p:grpSpPr bwMode="auto">
            <a:xfrm>
              <a:off x="5289" y="4371"/>
              <a:ext cx="451" cy="222"/>
              <a:chOff x="2849" y="3575"/>
              <a:chExt cx="451" cy="222"/>
            </a:xfrm>
          </p:grpSpPr>
          <p:sp>
            <p:nvSpPr>
              <p:cNvPr id="291" name="Rectangle 299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23</a:t>
                </a:r>
              </a:p>
            </p:txBody>
          </p:sp>
          <p:sp>
            <p:nvSpPr>
              <p:cNvPr id="292" name="Rectangle 300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24</a:t>
                </a:r>
              </a:p>
            </p:txBody>
          </p:sp>
          <p:sp>
            <p:nvSpPr>
              <p:cNvPr id="293" name="Rectangle 301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25</a:t>
                </a:r>
              </a:p>
            </p:txBody>
          </p:sp>
        </p:grpSp>
        <p:sp>
          <p:nvSpPr>
            <p:cNvPr id="289" name="Rectangle 302"/>
            <p:cNvSpPr>
              <a:spLocks noChangeAspect="1" noChangeArrowheads="1"/>
            </p:cNvSpPr>
            <p:nvPr/>
          </p:nvSpPr>
          <p:spPr bwMode="auto">
            <a:xfrm rot="-25928370">
              <a:off x="6089" y="4647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27</a:t>
              </a:r>
            </a:p>
          </p:txBody>
        </p:sp>
        <p:sp>
          <p:nvSpPr>
            <p:cNvPr id="290" name="Rectangle 303"/>
            <p:cNvSpPr>
              <a:spLocks noChangeAspect="1" noChangeArrowheads="1"/>
            </p:cNvSpPr>
            <p:nvPr/>
          </p:nvSpPr>
          <p:spPr bwMode="auto">
            <a:xfrm rot="-25928370">
              <a:off x="6292" y="4716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28</a:t>
              </a:r>
            </a:p>
          </p:txBody>
        </p:sp>
      </p:grpSp>
      <p:grpSp>
        <p:nvGrpSpPr>
          <p:cNvPr id="303" name="Group 304"/>
          <p:cNvGrpSpPr>
            <a:grpSpLocks noChangeAspect="1"/>
          </p:cNvGrpSpPr>
          <p:nvPr/>
        </p:nvGrpSpPr>
        <p:grpSpPr bwMode="auto">
          <a:xfrm>
            <a:off x="2491169" y="2275142"/>
            <a:ext cx="3065462" cy="1049337"/>
            <a:chOff x="2849" y="3575"/>
            <a:chExt cx="3508" cy="1206"/>
          </a:xfrm>
        </p:grpSpPr>
        <p:grpSp>
          <p:nvGrpSpPr>
            <p:cNvPr id="304" name="Group 305"/>
            <p:cNvGrpSpPr>
              <a:grpSpLocks noChangeAspect="1"/>
            </p:cNvGrpSpPr>
            <p:nvPr/>
          </p:nvGrpSpPr>
          <p:grpSpPr bwMode="auto">
            <a:xfrm>
              <a:off x="2849" y="3575"/>
              <a:ext cx="451" cy="222"/>
              <a:chOff x="2849" y="3575"/>
              <a:chExt cx="451" cy="222"/>
            </a:xfrm>
          </p:grpSpPr>
          <p:sp>
            <p:nvSpPr>
              <p:cNvPr id="319" name="Rectangle 306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11</a:t>
                </a:r>
              </a:p>
            </p:txBody>
          </p:sp>
          <p:sp>
            <p:nvSpPr>
              <p:cNvPr id="320" name="Rectangle 307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12</a:t>
                </a:r>
              </a:p>
            </p:txBody>
          </p:sp>
          <p:sp>
            <p:nvSpPr>
              <p:cNvPr id="321" name="Rectangle 308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13</a:t>
                </a:r>
              </a:p>
            </p:txBody>
          </p:sp>
        </p:grpSp>
        <p:grpSp>
          <p:nvGrpSpPr>
            <p:cNvPr id="305" name="Group 309"/>
            <p:cNvGrpSpPr>
              <a:grpSpLocks noChangeAspect="1"/>
            </p:cNvGrpSpPr>
            <p:nvPr/>
          </p:nvGrpSpPr>
          <p:grpSpPr bwMode="auto">
            <a:xfrm>
              <a:off x="3665" y="3837"/>
              <a:ext cx="451" cy="222"/>
              <a:chOff x="2849" y="3575"/>
              <a:chExt cx="451" cy="222"/>
            </a:xfrm>
          </p:grpSpPr>
          <p:sp>
            <p:nvSpPr>
              <p:cNvPr id="316" name="Rectangle 310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15</a:t>
                </a:r>
              </a:p>
            </p:txBody>
          </p:sp>
          <p:sp>
            <p:nvSpPr>
              <p:cNvPr id="317" name="Rectangle 311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16</a:t>
                </a:r>
              </a:p>
            </p:txBody>
          </p:sp>
          <p:sp>
            <p:nvSpPr>
              <p:cNvPr id="318" name="Rectangle 312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17</a:t>
                </a:r>
              </a:p>
            </p:txBody>
          </p:sp>
        </p:grpSp>
        <p:grpSp>
          <p:nvGrpSpPr>
            <p:cNvPr id="306" name="Group 313"/>
            <p:cNvGrpSpPr>
              <a:grpSpLocks noChangeAspect="1"/>
            </p:cNvGrpSpPr>
            <p:nvPr/>
          </p:nvGrpSpPr>
          <p:grpSpPr bwMode="auto">
            <a:xfrm>
              <a:off x="4479" y="4103"/>
              <a:ext cx="451" cy="222"/>
              <a:chOff x="2849" y="3575"/>
              <a:chExt cx="451" cy="222"/>
            </a:xfrm>
          </p:grpSpPr>
          <p:sp>
            <p:nvSpPr>
              <p:cNvPr id="313" name="Rectangle 314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19</a:t>
                </a:r>
              </a:p>
            </p:txBody>
          </p:sp>
          <p:sp>
            <p:nvSpPr>
              <p:cNvPr id="314" name="Rectangle 315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20</a:t>
                </a:r>
              </a:p>
            </p:txBody>
          </p:sp>
          <p:sp>
            <p:nvSpPr>
              <p:cNvPr id="315" name="Rectangle 316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21</a:t>
                </a:r>
              </a:p>
            </p:txBody>
          </p:sp>
        </p:grpSp>
        <p:grpSp>
          <p:nvGrpSpPr>
            <p:cNvPr id="307" name="Group 317"/>
            <p:cNvGrpSpPr>
              <a:grpSpLocks noChangeAspect="1"/>
            </p:cNvGrpSpPr>
            <p:nvPr/>
          </p:nvGrpSpPr>
          <p:grpSpPr bwMode="auto">
            <a:xfrm>
              <a:off x="5289" y="4371"/>
              <a:ext cx="451" cy="222"/>
              <a:chOff x="2849" y="3575"/>
              <a:chExt cx="451" cy="222"/>
            </a:xfrm>
          </p:grpSpPr>
          <p:sp>
            <p:nvSpPr>
              <p:cNvPr id="310" name="Rectangle 318"/>
              <p:cNvSpPr>
                <a:spLocks noChangeAspect="1" noChangeArrowheads="1"/>
              </p:cNvSpPr>
              <p:nvPr/>
            </p:nvSpPr>
            <p:spPr bwMode="auto">
              <a:xfrm rot="-25928370">
                <a:off x="2829" y="3595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23</a:t>
                </a:r>
              </a:p>
            </p:txBody>
          </p:sp>
          <p:sp>
            <p:nvSpPr>
              <p:cNvPr id="311" name="Rectangle 319"/>
              <p:cNvSpPr>
                <a:spLocks noChangeAspect="1" noChangeArrowheads="1"/>
              </p:cNvSpPr>
              <p:nvPr/>
            </p:nvSpPr>
            <p:spPr bwMode="auto">
              <a:xfrm rot="-25928370">
                <a:off x="3032" y="3664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24</a:t>
                </a:r>
              </a:p>
            </p:txBody>
          </p:sp>
          <p:sp>
            <p:nvSpPr>
              <p:cNvPr id="312" name="Rectangle 320"/>
              <p:cNvSpPr>
                <a:spLocks noChangeAspect="1" noChangeArrowheads="1"/>
              </p:cNvSpPr>
              <p:nvPr/>
            </p:nvSpPr>
            <p:spPr bwMode="auto">
              <a:xfrm rot="-25928370">
                <a:off x="3235" y="3732"/>
                <a:ext cx="85" cy="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500" b="1"/>
                  <a:t>25</a:t>
                </a:r>
              </a:p>
            </p:txBody>
          </p:sp>
        </p:grpSp>
        <p:sp>
          <p:nvSpPr>
            <p:cNvPr id="308" name="Rectangle 321"/>
            <p:cNvSpPr>
              <a:spLocks noChangeAspect="1" noChangeArrowheads="1"/>
            </p:cNvSpPr>
            <p:nvPr/>
          </p:nvSpPr>
          <p:spPr bwMode="auto">
            <a:xfrm rot="-25928370">
              <a:off x="6089" y="4647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27</a:t>
              </a:r>
            </a:p>
          </p:txBody>
        </p:sp>
        <p:sp>
          <p:nvSpPr>
            <p:cNvPr id="309" name="Rectangle 322"/>
            <p:cNvSpPr>
              <a:spLocks noChangeAspect="1" noChangeArrowheads="1"/>
            </p:cNvSpPr>
            <p:nvPr/>
          </p:nvSpPr>
          <p:spPr bwMode="auto">
            <a:xfrm rot="-25928370">
              <a:off x="6292" y="4716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28</a:t>
              </a:r>
            </a:p>
          </p:txBody>
        </p:sp>
      </p:grpSp>
      <p:grpSp>
        <p:nvGrpSpPr>
          <p:cNvPr id="322" name="Group 323"/>
          <p:cNvGrpSpPr>
            <a:grpSpLocks noChangeAspect="1"/>
          </p:cNvGrpSpPr>
          <p:nvPr/>
        </p:nvGrpSpPr>
        <p:grpSpPr bwMode="auto">
          <a:xfrm>
            <a:off x="2389569" y="2191004"/>
            <a:ext cx="831850" cy="2355850"/>
            <a:chOff x="3538" y="999"/>
            <a:chExt cx="956" cy="2708"/>
          </a:xfrm>
        </p:grpSpPr>
        <p:sp>
          <p:nvSpPr>
            <p:cNvPr id="323" name="Rectangle 324"/>
            <p:cNvSpPr>
              <a:spLocks noChangeAspect="1" noChangeArrowheads="1"/>
            </p:cNvSpPr>
            <p:nvPr/>
          </p:nvSpPr>
          <p:spPr bwMode="auto">
            <a:xfrm rot="-42128372">
              <a:off x="4409" y="999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74</a:t>
              </a:r>
            </a:p>
          </p:txBody>
        </p:sp>
        <p:sp>
          <p:nvSpPr>
            <p:cNvPr id="324" name="Rectangle 325"/>
            <p:cNvSpPr>
              <a:spLocks noChangeAspect="1" noChangeArrowheads="1"/>
            </p:cNvSpPr>
            <p:nvPr/>
          </p:nvSpPr>
          <p:spPr bwMode="auto">
            <a:xfrm rot="-42128372">
              <a:off x="4332" y="120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73</a:t>
              </a:r>
            </a:p>
          </p:txBody>
        </p:sp>
        <p:sp>
          <p:nvSpPr>
            <p:cNvPr id="325" name="Rectangle 326"/>
            <p:cNvSpPr>
              <a:spLocks noChangeAspect="1" noChangeArrowheads="1"/>
            </p:cNvSpPr>
            <p:nvPr/>
          </p:nvSpPr>
          <p:spPr bwMode="auto">
            <a:xfrm rot="-42128372">
              <a:off x="4206" y="1606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71</a:t>
              </a:r>
            </a:p>
          </p:txBody>
        </p:sp>
        <p:sp>
          <p:nvSpPr>
            <p:cNvPr id="326" name="Rectangle 327"/>
            <p:cNvSpPr>
              <a:spLocks noChangeAspect="1" noChangeArrowheads="1"/>
            </p:cNvSpPr>
            <p:nvPr/>
          </p:nvSpPr>
          <p:spPr bwMode="auto">
            <a:xfrm rot="-42128372">
              <a:off x="4137" y="181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70</a:t>
              </a:r>
            </a:p>
          </p:txBody>
        </p:sp>
        <p:sp>
          <p:nvSpPr>
            <p:cNvPr id="327" name="Rectangle 328"/>
            <p:cNvSpPr>
              <a:spLocks noChangeAspect="1" noChangeArrowheads="1"/>
            </p:cNvSpPr>
            <p:nvPr/>
          </p:nvSpPr>
          <p:spPr bwMode="auto">
            <a:xfrm rot="-42128372">
              <a:off x="3935" y="243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67</a:t>
              </a:r>
            </a:p>
          </p:txBody>
        </p:sp>
        <p:sp>
          <p:nvSpPr>
            <p:cNvPr id="328" name="Rectangle 329"/>
            <p:cNvSpPr>
              <a:spLocks noChangeAspect="1" noChangeArrowheads="1"/>
            </p:cNvSpPr>
            <p:nvPr/>
          </p:nvSpPr>
          <p:spPr bwMode="auto">
            <a:xfrm rot="-42128372">
              <a:off x="3803" y="2838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65</a:t>
              </a:r>
            </a:p>
          </p:txBody>
        </p:sp>
        <p:sp>
          <p:nvSpPr>
            <p:cNvPr id="329" name="Rectangle 330"/>
            <p:cNvSpPr>
              <a:spLocks noChangeAspect="1" noChangeArrowheads="1"/>
            </p:cNvSpPr>
            <p:nvPr/>
          </p:nvSpPr>
          <p:spPr bwMode="auto">
            <a:xfrm rot="-42128372">
              <a:off x="3738" y="3039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64</a:t>
              </a:r>
            </a:p>
          </p:txBody>
        </p:sp>
        <p:sp>
          <p:nvSpPr>
            <p:cNvPr id="330" name="Rectangle 331"/>
            <p:cNvSpPr>
              <a:spLocks noChangeAspect="1" noChangeArrowheads="1"/>
            </p:cNvSpPr>
            <p:nvPr/>
          </p:nvSpPr>
          <p:spPr bwMode="auto">
            <a:xfrm rot="-42128372">
              <a:off x="3604" y="3458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62</a:t>
              </a:r>
            </a:p>
          </p:txBody>
        </p:sp>
        <p:sp>
          <p:nvSpPr>
            <p:cNvPr id="331" name="Rectangle 332"/>
            <p:cNvSpPr>
              <a:spLocks noChangeAspect="1" noChangeArrowheads="1"/>
            </p:cNvSpPr>
            <p:nvPr/>
          </p:nvSpPr>
          <p:spPr bwMode="auto">
            <a:xfrm rot="-42128372">
              <a:off x="3538" y="3662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61</a:t>
              </a:r>
            </a:p>
          </p:txBody>
        </p:sp>
        <p:sp>
          <p:nvSpPr>
            <p:cNvPr id="332" name="Rectangle 333"/>
            <p:cNvSpPr>
              <a:spLocks noChangeAspect="1" noChangeArrowheads="1"/>
            </p:cNvSpPr>
            <p:nvPr/>
          </p:nvSpPr>
          <p:spPr bwMode="auto">
            <a:xfrm rot="-42128372">
              <a:off x="4002" y="2224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68</a:t>
              </a:r>
            </a:p>
          </p:txBody>
        </p:sp>
      </p:grpSp>
      <p:grpSp>
        <p:nvGrpSpPr>
          <p:cNvPr id="333" name="Group 334"/>
          <p:cNvGrpSpPr>
            <a:grpSpLocks noChangeAspect="1"/>
          </p:cNvGrpSpPr>
          <p:nvPr/>
        </p:nvGrpSpPr>
        <p:grpSpPr bwMode="auto">
          <a:xfrm>
            <a:off x="1692656" y="1960817"/>
            <a:ext cx="831850" cy="2354262"/>
            <a:chOff x="3538" y="999"/>
            <a:chExt cx="956" cy="2708"/>
          </a:xfrm>
        </p:grpSpPr>
        <p:sp>
          <p:nvSpPr>
            <p:cNvPr id="334" name="Rectangle 335"/>
            <p:cNvSpPr>
              <a:spLocks noChangeAspect="1" noChangeArrowheads="1"/>
            </p:cNvSpPr>
            <p:nvPr/>
          </p:nvSpPr>
          <p:spPr bwMode="auto">
            <a:xfrm rot="-42128372">
              <a:off x="4409" y="999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74</a:t>
              </a:r>
            </a:p>
          </p:txBody>
        </p:sp>
        <p:sp>
          <p:nvSpPr>
            <p:cNvPr id="335" name="Rectangle 336"/>
            <p:cNvSpPr>
              <a:spLocks noChangeAspect="1" noChangeArrowheads="1"/>
            </p:cNvSpPr>
            <p:nvPr/>
          </p:nvSpPr>
          <p:spPr bwMode="auto">
            <a:xfrm rot="-42128372">
              <a:off x="4332" y="120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73</a:t>
              </a:r>
            </a:p>
          </p:txBody>
        </p:sp>
        <p:sp>
          <p:nvSpPr>
            <p:cNvPr id="336" name="Rectangle 337"/>
            <p:cNvSpPr>
              <a:spLocks noChangeAspect="1" noChangeArrowheads="1"/>
            </p:cNvSpPr>
            <p:nvPr/>
          </p:nvSpPr>
          <p:spPr bwMode="auto">
            <a:xfrm rot="-42128372">
              <a:off x="4206" y="1606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71</a:t>
              </a:r>
            </a:p>
          </p:txBody>
        </p:sp>
        <p:sp>
          <p:nvSpPr>
            <p:cNvPr id="337" name="Rectangle 338"/>
            <p:cNvSpPr>
              <a:spLocks noChangeAspect="1" noChangeArrowheads="1"/>
            </p:cNvSpPr>
            <p:nvPr/>
          </p:nvSpPr>
          <p:spPr bwMode="auto">
            <a:xfrm rot="-42128372">
              <a:off x="4137" y="181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70</a:t>
              </a:r>
            </a:p>
          </p:txBody>
        </p:sp>
        <p:sp>
          <p:nvSpPr>
            <p:cNvPr id="338" name="Rectangle 339"/>
            <p:cNvSpPr>
              <a:spLocks noChangeAspect="1" noChangeArrowheads="1"/>
            </p:cNvSpPr>
            <p:nvPr/>
          </p:nvSpPr>
          <p:spPr bwMode="auto">
            <a:xfrm rot="-42128372">
              <a:off x="3935" y="243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67</a:t>
              </a:r>
            </a:p>
          </p:txBody>
        </p:sp>
        <p:sp>
          <p:nvSpPr>
            <p:cNvPr id="339" name="Rectangle 340"/>
            <p:cNvSpPr>
              <a:spLocks noChangeAspect="1" noChangeArrowheads="1"/>
            </p:cNvSpPr>
            <p:nvPr/>
          </p:nvSpPr>
          <p:spPr bwMode="auto">
            <a:xfrm rot="-42128372">
              <a:off x="3803" y="2838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65</a:t>
              </a:r>
            </a:p>
          </p:txBody>
        </p:sp>
        <p:sp>
          <p:nvSpPr>
            <p:cNvPr id="340" name="Rectangle 341"/>
            <p:cNvSpPr>
              <a:spLocks noChangeAspect="1" noChangeArrowheads="1"/>
            </p:cNvSpPr>
            <p:nvPr/>
          </p:nvSpPr>
          <p:spPr bwMode="auto">
            <a:xfrm rot="-42128372">
              <a:off x="3738" y="3039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64</a:t>
              </a:r>
            </a:p>
          </p:txBody>
        </p:sp>
        <p:sp>
          <p:nvSpPr>
            <p:cNvPr id="341" name="Rectangle 342"/>
            <p:cNvSpPr>
              <a:spLocks noChangeAspect="1" noChangeArrowheads="1"/>
            </p:cNvSpPr>
            <p:nvPr/>
          </p:nvSpPr>
          <p:spPr bwMode="auto">
            <a:xfrm rot="-42128372">
              <a:off x="3604" y="3458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62</a:t>
              </a:r>
            </a:p>
          </p:txBody>
        </p:sp>
        <p:sp>
          <p:nvSpPr>
            <p:cNvPr id="342" name="Rectangle 343"/>
            <p:cNvSpPr>
              <a:spLocks noChangeAspect="1" noChangeArrowheads="1"/>
            </p:cNvSpPr>
            <p:nvPr/>
          </p:nvSpPr>
          <p:spPr bwMode="auto">
            <a:xfrm rot="-42128372">
              <a:off x="3538" y="3662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61</a:t>
              </a:r>
            </a:p>
          </p:txBody>
        </p:sp>
        <p:sp>
          <p:nvSpPr>
            <p:cNvPr id="343" name="Rectangle 344"/>
            <p:cNvSpPr>
              <a:spLocks noChangeAspect="1" noChangeArrowheads="1"/>
            </p:cNvSpPr>
            <p:nvPr/>
          </p:nvSpPr>
          <p:spPr bwMode="auto">
            <a:xfrm rot="-42128372">
              <a:off x="4002" y="2224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68</a:t>
              </a:r>
            </a:p>
          </p:txBody>
        </p:sp>
      </p:grpSp>
      <p:grpSp>
        <p:nvGrpSpPr>
          <p:cNvPr id="344" name="Group 345"/>
          <p:cNvGrpSpPr>
            <a:grpSpLocks noChangeAspect="1"/>
          </p:cNvGrpSpPr>
          <p:nvPr/>
        </p:nvGrpSpPr>
        <p:grpSpPr bwMode="auto">
          <a:xfrm>
            <a:off x="3107119" y="2411667"/>
            <a:ext cx="831850" cy="2355850"/>
            <a:chOff x="3538" y="999"/>
            <a:chExt cx="956" cy="2708"/>
          </a:xfrm>
        </p:grpSpPr>
        <p:sp>
          <p:nvSpPr>
            <p:cNvPr id="345" name="Rectangle 346"/>
            <p:cNvSpPr>
              <a:spLocks noChangeAspect="1" noChangeArrowheads="1"/>
            </p:cNvSpPr>
            <p:nvPr/>
          </p:nvSpPr>
          <p:spPr bwMode="auto">
            <a:xfrm rot="-42128372">
              <a:off x="4409" y="999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74</a:t>
              </a:r>
            </a:p>
          </p:txBody>
        </p:sp>
        <p:sp>
          <p:nvSpPr>
            <p:cNvPr id="346" name="Rectangle 347"/>
            <p:cNvSpPr>
              <a:spLocks noChangeAspect="1" noChangeArrowheads="1"/>
            </p:cNvSpPr>
            <p:nvPr/>
          </p:nvSpPr>
          <p:spPr bwMode="auto">
            <a:xfrm rot="-42128372">
              <a:off x="4332" y="120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73</a:t>
              </a:r>
            </a:p>
          </p:txBody>
        </p:sp>
        <p:sp>
          <p:nvSpPr>
            <p:cNvPr id="347" name="Rectangle 348"/>
            <p:cNvSpPr>
              <a:spLocks noChangeAspect="1" noChangeArrowheads="1"/>
            </p:cNvSpPr>
            <p:nvPr/>
          </p:nvSpPr>
          <p:spPr bwMode="auto">
            <a:xfrm rot="-42128372">
              <a:off x="4206" y="1606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71</a:t>
              </a:r>
            </a:p>
          </p:txBody>
        </p:sp>
        <p:sp>
          <p:nvSpPr>
            <p:cNvPr id="348" name="Rectangle 349"/>
            <p:cNvSpPr>
              <a:spLocks noChangeAspect="1" noChangeArrowheads="1"/>
            </p:cNvSpPr>
            <p:nvPr/>
          </p:nvSpPr>
          <p:spPr bwMode="auto">
            <a:xfrm rot="-42128372">
              <a:off x="4137" y="181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70</a:t>
              </a:r>
            </a:p>
          </p:txBody>
        </p:sp>
        <p:sp>
          <p:nvSpPr>
            <p:cNvPr id="349" name="Rectangle 350"/>
            <p:cNvSpPr>
              <a:spLocks noChangeAspect="1" noChangeArrowheads="1"/>
            </p:cNvSpPr>
            <p:nvPr/>
          </p:nvSpPr>
          <p:spPr bwMode="auto">
            <a:xfrm rot="-42128372">
              <a:off x="3935" y="243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67</a:t>
              </a:r>
            </a:p>
          </p:txBody>
        </p:sp>
        <p:sp>
          <p:nvSpPr>
            <p:cNvPr id="350" name="Rectangle 351"/>
            <p:cNvSpPr>
              <a:spLocks noChangeAspect="1" noChangeArrowheads="1"/>
            </p:cNvSpPr>
            <p:nvPr/>
          </p:nvSpPr>
          <p:spPr bwMode="auto">
            <a:xfrm rot="-42128372">
              <a:off x="3803" y="2838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65</a:t>
              </a:r>
            </a:p>
          </p:txBody>
        </p:sp>
        <p:sp>
          <p:nvSpPr>
            <p:cNvPr id="351" name="Rectangle 352"/>
            <p:cNvSpPr>
              <a:spLocks noChangeAspect="1" noChangeArrowheads="1"/>
            </p:cNvSpPr>
            <p:nvPr/>
          </p:nvSpPr>
          <p:spPr bwMode="auto">
            <a:xfrm rot="-42128372">
              <a:off x="3738" y="3039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64</a:t>
              </a:r>
            </a:p>
          </p:txBody>
        </p:sp>
        <p:sp>
          <p:nvSpPr>
            <p:cNvPr id="352" name="Rectangle 353"/>
            <p:cNvSpPr>
              <a:spLocks noChangeAspect="1" noChangeArrowheads="1"/>
            </p:cNvSpPr>
            <p:nvPr/>
          </p:nvSpPr>
          <p:spPr bwMode="auto">
            <a:xfrm rot="-42128372">
              <a:off x="3604" y="3458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62</a:t>
              </a:r>
            </a:p>
          </p:txBody>
        </p:sp>
        <p:sp>
          <p:nvSpPr>
            <p:cNvPr id="353" name="Rectangle 354"/>
            <p:cNvSpPr>
              <a:spLocks noChangeAspect="1" noChangeArrowheads="1"/>
            </p:cNvSpPr>
            <p:nvPr/>
          </p:nvSpPr>
          <p:spPr bwMode="auto">
            <a:xfrm rot="-42128372">
              <a:off x="3538" y="3662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61</a:t>
              </a:r>
            </a:p>
          </p:txBody>
        </p:sp>
        <p:sp>
          <p:nvSpPr>
            <p:cNvPr id="354" name="Rectangle 355"/>
            <p:cNvSpPr>
              <a:spLocks noChangeAspect="1" noChangeArrowheads="1"/>
            </p:cNvSpPr>
            <p:nvPr/>
          </p:nvSpPr>
          <p:spPr bwMode="auto">
            <a:xfrm rot="-42128372">
              <a:off x="4002" y="2224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68</a:t>
              </a:r>
            </a:p>
          </p:txBody>
        </p:sp>
      </p:grpSp>
      <p:grpSp>
        <p:nvGrpSpPr>
          <p:cNvPr id="355" name="Group 356"/>
          <p:cNvGrpSpPr>
            <a:grpSpLocks noChangeAspect="1"/>
          </p:cNvGrpSpPr>
          <p:nvPr/>
        </p:nvGrpSpPr>
        <p:grpSpPr bwMode="auto">
          <a:xfrm>
            <a:off x="3815144" y="2641854"/>
            <a:ext cx="831850" cy="2355850"/>
            <a:chOff x="3538" y="999"/>
            <a:chExt cx="956" cy="2708"/>
          </a:xfrm>
        </p:grpSpPr>
        <p:sp>
          <p:nvSpPr>
            <p:cNvPr id="356" name="Rectangle 357"/>
            <p:cNvSpPr>
              <a:spLocks noChangeAspect="1" noChangeArrowheads="1"/>
            </p:cNvSpPr>
            <p:nvPr/>
          </p:nvSpPr>
          <p:spPr bwMode="auto">
            <a:xfrm rot="-42128372">
              <a:off x="4409" y="999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74</a:t>
              </a:r>
            </a:p>
          </p:txBody>
        </p:sp>
        <p:sp>
          <p:nvSpPr>
            <p:cNvPr id="357" name="Rectangle 358"/>
            <p:cNvSpPr>
              <a:spLocks noChangeAspect="1" noChangeArrowheads="1"/>
            </p:cNvSpPr>
            <p:nvPr/>
          </p:nvSpPr>
          <p:spPr bwMode="auto">
            <a:xfrm rot="-42128372">
              <a:off x="4332" y="120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73</a:t>
              </a:r>
            </a:p>
          </p:txBody>
        </p:sp>
        <p:sp>
          <p:nvSpPr>
            <p:cNvPr id="358" name="Rectangle 359"/>
            <p:cNvSpPr>
              <a:spLocks noChangeAspect="1" noChangeArrowheads="1"/>
            </p:cNvSpPr>
            <p:nvPr/>
          </p:nvSpPr>
          <p:spPr bwMode="auto">
            <a:xfrm rot="-42128372">
              <a:off x="4206" y="1606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71</a:t>
              </a:r>
            </a:p>
          </p:txBody>
        </p:sp>
        <p:sp>
          <p:nvSpPr>
            <p:cNvPr id="359" name="Rectangle 360"/>
            <p:cNvSpPr>
              <a:spLocks noChangeAspect="1" noChangeArrowheads="1"/>
            </p:cNvSpPr>
            <p:nvPr/>
          </p:nvSpPr>
          <p:spPr bwMode="auto">
            <a:xfrm rot="-42128372">
              <a:off x="4137" y="181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70</a:t>
              </a:r>
            </a:p>
          </p:txBody>
        </p:sp>
        <p:sp>
          <p:nvSpPr>
            <p:cNvPr id="360" name="Rectangle 361"/>
            <p:cNvSpPr>
              <a:spLocks noChangeAspect="1" noChangeArrowheads="1"/>
            </p:cNvSpPr>
            <p:nvPr/>
          </p:nvSpPr>
          <p:spPr bwMode="auto">
            <a:xfrm rot="-42128372">
              <a:off x="3935" y="243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67</a:t>
              </a:r>
            </a:p>
          </p:txBody>
        </p:sp>
        <p:sp>
          <p:nvSpPr>
            <p:cNvPr id="361" name="Rectangle 362"/>
            <p:cNvSpPr>
              <a:spLocks noChangeAspect="1" noChangeArrowheads="1"/>
            </p:cNvSpPr>
            <p:nvPr/>
          </p:nvSpPr>
          <p:spPr bwMode="auto">
            <a:xfrm rot="-42128372">
              <a:off x="3803" y="2838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65</a:t>
              </a:r>
            </a:p>
          </p:txBody>
        </p:sp>
        <p:sp>
          <p:nvSpPr>
            <p:cNvPr id="362" name="Rectangle 363"/>
            <p:cNvSpPr>
              <a:spLocks noChangeAspect="1" noChangeArrowheads="1"/>
            </p:cNvSpPr>
            <p:nvPr/>
          </p:nvSpPr>
          <p:spPr bwMode="auto">
            <a:xfrm rot="-42128372">
              <a:off x="3738" y="3039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64</a:t>
              </a:r>
            </a:p>
          </p:txBody>
        </p:sp>
        <p:sp>
          <p:nvSpPr>
            <p:cNvPr id="363" name="Rectangle 364"/>
            <p:cNvSpPr>
              <a:spLocks noChangeAspect="1" noChangeArrowheads="1"/>
            </p:cNvSpPr>
            <p:nvPr/>
          </p:nvSpPr>
          <p:spPr bwMode="auto">
            <a:xfrm rot="-42128372">
              <a:off x="3604" y="3458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62</a:t>
              </a:r>
            </a:p>
          </p:txBody>
        </p:sp>
        <p:sp>
          <p:nvSpPr>
            <p:cNvPr id="364" name="Rectangle 365"/>
            <p:cNvSpPr>
              <a:spLocks noChangeAspect="1" noChangeArrowheads="1"/>
            </p:cNvSpPr>
            <p:nvPr/>
          </p:nvSpPr>
          <p:spPr bwMode="auto">
            <a:xfrm rot="-42128372">
              <a:off x="3538" y="3662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61</a:t>
              </a:r>
            </a:p>
          </p:txBody>
        </p:sp>
        <p:sp>
          <p:nvSpPr>
            <p:cNvPr id="365" name="Rectangle 366"/>
            <p:cNvSpPr>
              <a:spLocks noChangeAspect="1" noChangeArrowheads="1"/>
            </p:cNvSpPr>
            <p:nvPr/>
          </p:nvSpPr>
          <p:spPr bwMode="auto">
            <a:xfrm rot="-42128372">
              <a:off x="4002" y="2224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68</a:t>
              </a:r>
            </a:p>
          </p:txBody>
        </p:sp>
      </p:grpSp>
      <p:grpSp>
        <p:nvGrpSpPr>
          <p:cNvPr id="366" name="Group 367"/>
          <p:cNvGrpSpPr>
            <a:grpSpLocks noChangeAspect="1"/>
          </p:cNvGrpSpPr>
          <p:nvPr/>
        </p:nvGrpSpPr>
        <p:grpSpPr bwMode="auto">
          <a:xfrm>
            <a:off x="4526344" y="2868867"/>
            <a:ext cx="833437" cy="2355850"/>
            <a:chOff x="3538" y="999"/>
            <a:chExt cx="956" cy="2708"/>
          </a:xfrm>
        </p:grpSpPr>
        <p:sp>
          <p:nvSpPr>
            <p:cNvPr id="367" name="Rectangle 368"/>
            <p:cNvSpPr>
              <a:spLocks noChangeAspect="1" noChangeArrowheads="1"/>
            </p:cNvSpPr>
            <p:nvPr/>
          </p:nvSpPr>
          <p:spPr bwMode="auto">
            <a:xfrm rot="-42128372">
              <a:off x="4409" y="999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74</a:t>
              </a:r>
            </a:p>
          </p:txBody>
        </p:sp>
        <p:sp>
          <p:nvSpPr>
            <p:cNvPr id="368" name="Rectangle 369"/>
            <p:cNvSpPr>
              <a:spLocks noChangeAspect="1" noChangeArrowheads="1"/>
            </p:cNvSpPr>
            <p:nvPr/>
          </p:nvSpPr>
          <p:spPr bwMode="auto">
            <a:xfrm rot="-42128372">
              <a:off x="4332" y="120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73</a:t>
              </a:r>
            </a:p>
          </p:txBody>
        </p:sp>
        <p:sp>
          <p:nvSpPr>
            <p:cNvPr id="369" name="Rectangle 370"/>
            <p:cNvSpPr>
              <a:spLocks noChangeAspect="1" noChangeArrowheads="1"/>
            </p:cNvSpPr>
            <p:nvPr/>
          </p:nvSpPr>
          <p:spPr bwMode="auto">
            <a:xfrm rot="-42128372">
              <a:off x="4206" y="1606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71</a:t>
              </a:r>
            </a:p>
          </p:txBody>
        </p:sp>
        <p:sp>
          <p:nvSpPr>
            <p:cNvPr id="370" name="Rectangle 371"/>
            <p:cNvSpPr>
              <a:spLocks noChangeAspect="1" noChangeArrowheads="1"/>
            </p:cNvSpPr>
            <p:nvPr/>
          </p:nvSpPr>
          <p:spPr bwMode="auto">
            <a:xfrm rot="-42128372">
              <a:off x="4137" y="181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70</a:t>
              </a:r>
            </a:p>
          </p:txBody>
        </p:sp>
        <p:sp>
          <p:nvSpPr>
            <p:cNvPr id="371" name="Rectangle 372"/>
            <p:cNvSpPr>
              <a:spLocks noChangeAspect="1" noChangeArrowheads="1"/>
            </p:cNvSpPr>
            <p:nvPr/>
          </p:nvSpPr>
          <p:spPr bwMode="auto">
            <a:xfrm rot="-42128372">
              <a:off x="3935" y="2430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67</a:t>
              </a:r>
            </a:p>
          </p:txBody>
        </p:sp>
        <p:sp>
          <p:nvSpPr>
            <p:cNvPr id="372" name="Rectangle 373"/>
            <p:cNvSpPr>
              <a:spLocks noChangeAspect="1" noChangeArrowheads="1"/>
            </p:cNvSpPr>
            <p:nvPr/>
          </p:nvSpPr>
          <p:spPr bwMode="auto">
            <a:xfrm rot="-42128372">
              <a:off x="3803" y="2838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65</a:t>
              </a:r>
            </a:p>
          </p:txBody>
        </p:sp>
        <p:sp>
          <p:nvSpPr>
            <p:cNvPr id="373" name="Rectangle 374"/>
            <p:cNvSpPr>
              <a:spLocks noChangeAspect="1" noChangeArrowheads="1"/>
            </p:cNvSpPr>
            <p:nvPr/>
          </p:nvSpPr>
          <p:spPr bwMode="auto">
            <a:xfrm rot="-42128372">
              <a:off x="3738" y="3039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64</a:t>
              </a:r>
            </a:p>
          </p:txBody>
        </p:sp>
        <p:sp>
          <p:nvSpPr>
            <p:cNvPr id="374" name="Rectangle 375"/>
            <p:cNvSpPr>
              <a:spLocks noChangeAspect="1" noChangeArrowheads="1"/>
            </p:cNvSpPr>
            <p:nvPr/>
          </p:nvSpPr>
          <p:spPr bwMode="auto">
            <a:xfrm rot="-42128372">
              <a:off x="3604" y="3458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62</a:t>
              </a:r>
            </a:p>
          </p:txBody>
        </p:sp>
        <p:sp>
          <p:nvSpPr>
            <p:cNvPr id="375" name="Rectangle 376"/>
            <p:cNvSpPr>
              <a:spLocks noChangeAspect="1" noChangeArrowheads="1"/>
            </p:cNvSpPr>
            <p:nvPr/>
          </p:nvSpPr>
          <p:spPr bwMode="auto">
            <a:xfrm rot="-42128372">
              <a:off x="3538" y="3662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61</a:t>
              </a:r>
            </a:p>
          </p:txBody>
        </p:sp>
        <p:sp>
          <p:nvSpPr>
            <p:cNvPr id="376" name="Rectangle 377"/>
            <p:cNvSpPr>
              <a:spLocks noChangeAspect="1" noChangeArrowheads="1"/>
            </p:cNvSpPr>
            <p:nvPr/>
          </p:nvSpPr>
          <p:spPr bwMode="auto">
            <a:xfrm rot="-42128372">
              <a:off x="4002" y="2224"/>
              <a:ext cx="85" cy="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500" b="1"/>
                <a:t>68</a:t>
              </a:r>
            </a:p>
          </p:txBody>
        </p:sp>
      </p:grpSp>
      <p:sp>
        <p:nvSpPr>
          <p:cNvPr id="378" name="Rectangle 381"/>
          <p:cNvSpPr>
            <a:spLocks noChangeAspect="1" noChangeArrowheads="1"/>
          </p:cNvSpPr>
          <p:nvPr/>
        </p:nvSpPr>
        <p:spPr bwMode="auto">
          <a:xfrm rot="1071628">
            <a:off x="3573844" y="3435604"/>
            <a:ext cx="606425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900" b="1" dirty="0">
                <a:solidFill>
                  <a:srgbClr val="0000FF"/>
                </a:solidFill>
                <a:latin typeface="Calibri" panose="020F0502020204030204" pitchFamily="34" charset="0"/>
              </a:rPr>
              <a:t>Barracouta-1</a:t>
            </a:r>
          </a:p>
        </p:txBody>
      </p:sp>
      <p:sp>
        <p:nvSpPr>
          <p:cNvPr id="379" name="Rectangle 378"/>
          <p:cNvSpPr/>
          <p:nvPr/>
        </p:nvSpPr>
        <p:spPr>
          <a:xfrm>
            <a:off x="6074487" y="1466969"/>
            <a:ext cx="2759793" cy="166199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4000" b="1" cap="none" spc="0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CE0AE"/>
                </a:solidFill>
                <a:effectLst/>
                <a:latin typeface="Calibri" panose="020F0502020204030204" pitchFamily="34" charset="0"/>
              </a:rPr>
              <a:t>Where They</a:t>
            </a:r>
          </a:p>
          <a:p>
            <a:pPr algn="ctr">
              <a:lnSpc>
                <a:spcPct val="85000"/>
              </a:lnSpc>
            </a:pPr>
            <a:r>
              <a:rPr lang="en-US" sz="40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CE0AE"/>
                </a:solidFill>
                <a:latin typeface="Calibri" panose="020F0502020204030204" pitchFamily="34" charset="0"/>
              </a:rPr>
              <a:t>Drilled the</a:t>
            </a:r>
          </a:p>
          <a:p>
            <a:pPr algn="ctr">
              <a:lnSpc>
                <a:spcPct val="85000"/>
              </a:lnSpc>
            </a:pPr>
            <a:r>
              <a:rPr lang="en-US" sz="4000" b="1" cap="none" spc="0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CE0AE"/>
                </a:solidFill>
                <a:effectLst/>
                <a:latin typeface="Calibri" panose="020F0502020204030204" pitchFamily="34" charset="0"/>
              </a:rPr>
              <a:t>Wildcat</a:t>
            </a:r>
            <a:endParaRPr lang="en-US" sz="4000" b="1" cap="none" spc="0" dirty="0">
              <a:ln w="22225">
                <a:solidFill>
                  <a:srgbClr val="C00000"/>
                </a:solidFill>
                <a:prstDash val="solid"/>
              </a:ln>
              <a:solidFill>
                <a:srgbClr val="FCE0AE"/>
              </a:solidFill>
              <a:effectLst/>
              <a:latin typeface="Calibri" panose="020F0502020204030204" pitchFamily="34" charset="0"/>
            </a:endParaRPr>
          </a:p>
        </p:txBody>
      </p:sp>
      <p:cxnSp>
        <p:nvCxnSpPr>
          <p:cNvPr id="381" name="Straight Connector 380"/>
          <p:cNvCxnSpPr/>
          <p:nvPr/>
        </p:nvCxnSpPr>
        <p:spPr bwMode="auto">
          <a:xfrm flipV="1">
            <a:off x="3781666" y="3414597"/>
            <a:ext cx="164227" cy="51752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7" name="Oval 379"/>
          <p:cNvSpPr>
            <a:spLocks noChangeAspect="1" noChangeArrowheads="1"/>
          </p:cNvSpPr>
          <p:nvPr/>
        </p:nvSpPr>
        <p:spPr bwMode="auto">
          <a:xfrm>
            <a:off x="3813556" y="3627692"/>
            <a:ext cx="109538" cy="112712"/>
          </a:xfrm>
          <a:prstGeom prst="ellipse">
            <a:avLst/>
          </a:prstGeom>
          <a:solidFill>
            <a:srgbClr val="CC0000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21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smtClean="0"/>
              <a:t>Barracouta-1</a:t>
            </a:r>
            <a:endParaRPr lang="en-US" altLang="en-US" smtClean="0"/>
          </a:p>
        </p:txBody>
      </p:sp>
      <p:grpSp>
        <p:nvGrpSpPr>
          <p:cNvPr id="5124" name="Group 75"/>
          <p:cNvGrpSpPr>
            <a:grpSpLocks/>
          </p:cNvGrpSpPr>
          <p:nvPr/>
        </p:nvGrpSpPr>
        <p:grpSpPr bwMode="auto">
          <a:xfrm>
            <a:off x="1041019" y="1254379"/>
            <a:ext cx="6507163" cy="4957763"/>
            <a:chOff x="404" y="920"/>
            <a:chExt cx="4099" cy="3055"/>
          </a:xfrm>
        </p:grpSpPr>
        <p:grpSp>
          <p:nvGrpSpPr>
            <p:cNvPr id="5125" name="Group 70"/>
            <p:cNvGrpSpPr>
              <a:grpSpLocks/>
            </p:cNvGrpSpPr>
            <p:nvPr/>
          </p:nvGrpSpPr>
          <p:grpSpPr bwMode="auto">
            <a:xfrm>
              <a:off x="824" y="920"/>
              <a:ext cx="3679" cy="3055"/>
              <a:chOff x="167" y="555"/>
              <a:chExt cx="3961" cy="3289"/>
            </a:xfrm>
          </p:grpSpPr>
          <p:pic>
            <p:nvPicPr>
              <p:cNvPr id="5129" name="Picture 7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524" t="30779" r="1678" b="20219"/>
              <a:stretch>
                <a:fillRect/>
              </a:stretch>
            </p:blipFill>
            <p:spPr bwMode="auto">
              <a:xfrm>
                <a:off x="167" y="843"/>
                <a:ext cx="3961" cy="3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30" name="Picture 7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524" r="1678" b="91884"/>
              <a:stretch>
                <a:fillRect/>
              </a:stretch>
            </p:blipFill>
            <p:spPr bwMode="auto">
              <a:xfrm>
                <a:off x="167" y="555"/>
                <a:ext cx="3961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126" name="Line 73"/>
            <p:cNvSpPr>
              <a:spLocks noChangeShapeType="1"/>
            </p:cNvSpPr>
            <p:nvPr/>
          </p:nvSpPr>
          <p:spPr bwMode="auto">
            <a:xfrm>
              <a:off x="737" y="1858"/>
              <a:ext cx="3541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Oval 74"/>
            <p:cNvSpPr>
              <a:spLocks noChangeArrowheads="1"/>
            </p:cNvSpPr>
            <p:nvPr/>
          </p:nvSpPr>
          <p:spPr bwMode="auto">
            <a:xfrm>
              <a:off x="2427" y="1745"/>
              <a:ext cx="324" cy="23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28" name="WordArt 68"/>
            <p:cNvSpPr>
              <a:spLocks noChangeArrowheads="1" noChangeShapeType="1" noTextEdit="1"/>
            </p:cNvSpPr>
            <p:nvPr/>
          </p:nvSpPr>
          <p:spPr bwMode="auto">
            <a:xfrm>
              <a:off x="404" y="1787"/>
              <a:ext cx="306" cy="1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b="1" i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EFAD8"/>
                  </a:solidFill>
                  <a:latin typeface="Arial Black" panose="020B0A04020102020204" pitchFamily="34" charset="0"/>
                </a:rPr>
                <a:t>TOL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712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smtClean="0"/>
              <a:t>Impedance at the TOL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84455" y="1325245"/>
            <a:ext cx="8818913" cy="4572000"/>
            <a:chOff x="84455" y="1325245"/>
            <a:chExt cx="12259945" cy="4572000"/>
          </a:xfrm>
        </p:grpSpPr>
        <p:sp>
          <p:nvSpPr>
            <p:cNvPr id="6147" name="Rectangle 564"/>
            <p:cNvSpPr>
              <a:spLocks noChangeArrowheads="1"/>
            </p:cNvSpPr>
            <p:nvPr/>
          </p:nvSpPr>
          <p:spPr bwMode="auto">
            <a:xfrm>
              <a:off x="706755" y="1325245"/>
              <a:ext cx="7772400" cy="457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pic>
          <p:nvPicPr>
            <p:cNvPr id="6149" name="Picture 557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3" t="34578" r="5773" b="48607"/>
            <a:stretch/>
          </p:blipFill>
          <p:spPr bwMode="auto">
            <a:xfrm>
              <a:off x="952817" y="2320608"/>
              <a:ext cx="11343457" cy="3576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0" name="Picture 558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85" r="5573" b="91884"/>
            <a:stretch/>
          </p:blipFill>
          <p:spPr bwMode="auto">
            <a:xfrm>
              <a:off x="716280" y="1347470"/>
              <a:ext cx="11628120" cy="1001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1" name="Line 559"/>
            <p:cNvSpPr>
              <a:spLocks noChangeShapeType="1"/>
            </p:cNvSpPr>
            <p:nvPr/>
          </p:nvSpPr>
          <p:spPr bwMode="auto">
            <a:xfrm>
              <a:off x="663892" y="4020820"/>
              <a:ext cx="11632381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2" name="Oval 560"/>
            <p:cNvSpPr>
              <a:spLocks noChangeArrowheads="1"/>
            </p:cNvSpPr>
            <p:nvPr/>
          </p:nvSpPr>
          <p:spPr bwMode="auto">
            <a:xfrm>
              <a:off x="4675505" y="3596958"/>
              <a:ext cx="1019175" cy="889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53" name="WordArt 561"/>
            <p:cNvSpPr>
              <a:spLocks noChangeArrowheads="1" noChangeShapeType="1" noTextEdit="1"/>
            </p:cNvSpPr>
            <p:nvPr/>
          </p:nvSpPr>
          <p:spPr bwMode="auto">
            <a:xfrm>
              <a:off x="84455" y="3885883"/>
              <a:ext cx="485775" cy="2635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b="1" i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EFAD8"/>
                  </a:solidFill>
                  <a:latin typeface="Arial Black" panose="020B0A04020102020204" pitchFamily="34" charset="0"/>
                </a:rPr>
                <a:t>TOL</a:t>
              </a:r>
            </a:p>
          </p:txBody>
        </p:sp>
      </p:grpSp>
      <p:sp>
        <p:nvSpPr>
          <p:cNvPr id="3" name="Freeform 2"/>
          <p:cNvSpPr/>
          <p:nvPr/>
        </p:nvSpPr>
        <p:spPr bwMode="auto">
          <a:xfrm>
            <a:off x="6205728" y="3828288"/>
            <a:ext cx="1670304" cy="694944"/>
          </a:xfrm>
          <a:custGeom>
            <a:avLst/>
            <a:gdLst>
              <a:gd name="connsiteX0" fmla="*/ 0 w 1670304"/>
              <a:gd name="connsiteY0" fmla="*/ 0 h 694944"/>
              <a:gd name="connsiteX1" fmla="*/ 426720 w 1670304"/>
              <a:gd name="connsiteY1" fmla="*/ 121920 h 694944"/>
              <a:gd name="connsiteX2" fmla="*/ 1036320 w 1670304"/>
              <a:gd name="connsiteY2" fmla="*/ 438912 h 694944"/>
              <a:gd name="connsiteX3" fmla="*/ 1365504 w 1670304"/>
              <a:gd name="connsiteY3" fmla="*/ 609600 h 694944"/>
              <a:gd name="connsiteX4" fmla="*/ 1670304 w 1670304"/>
              <a:gd name="connsiteY4" fmla="*/ 694944 h 694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304" h="694944">
                <a:moveTo>
                  <a:pt x="0" y="0"/>
                </a:moveTo>
                <a:cubicBezTo>
                  <a:pt x="127000" y="24384"/>
                  <a:pt x="254000" y="48768"/>
                  <a:pt x="426720" y="121920"/>
                </a:cubicBezTo>
                <a:cubicBezTo>
                  <a:pt x="599440" y="195072"/>
                  <a:pt x="1036320" y="438912"/>
                  <a:pt x="1036320" y="438912"/>
                </a:cubicBezTo>
                <a:cubicBezTo>
                  <a:pt x="1192784" y="520192"/>
                  <a:pt x="1259840" y="566928"/>
                  <a:pt x="1365504" y="609600"/>
                </a:cubicBezTo>
                <a:cubicBezTo>
                  <a:pt x="1471168" y="652272"/>
                  <a:pt x="1570736" y="673608"/>
                  <a:pt x="1670304" y="694944"/>
                </a:cubicBezTo>
              </a:path>
            </a:pathLst>
          </a:custGeom>
          <a:noFill/>
          <a:ln w="381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052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smtClean="0"/>
              <a:t>Impedance at the TOL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027104" y="1347470"/>
            <a:ext cx="3904648" cy="4549775"/>
            <a:chOff x="6047231" y="1347470"/>
            <a:chExt cx="2856137" cy="4549775"/>
          </a:xfrm>
        </p:grpSpPr>
        <p:pic>
          <p:nvPicPr>
            <p:cNvPr id="6149" name="Picture 557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806" t="34578" r="5773" b="48607"/>
            <a:stretch/>
          </p:blipFill>
          <p:spPr bwMode="auto">
            <a:xfrm>
              <a:off x="6047231" y="2320608"/>
              <a:ext cx="2821517" cy="3576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0" name="Picture 558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817" r="5573" b="91884"/>
            <a:stretch/>
          </p:blipFill>
          <p:spPr bwMode="auto">
            <a:xfrm>
              <a:off x="6059424" y="1347470"/>
              <a:ext cx="2843944" cy="1001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51" name="Line 559"/>
          <p:cNvSpPr>
            <a:spLocks noChangeShapeType="1"/>
          </p:cNvSpPr>
          <p:nvPr/>
        </p:nvSpPr>
        <p:spPr bwMode="auto">
          <a:xfrm>
            <a:off x="818704" y="4020820"/>
            <a:ext cx="2791629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" name="WordArt 561"/>
          <p:cNvSpPr>
            <a:spLocks noChangeArrowheads="1" noChangeShapeType="1" noTextEdit="1"/>
          </p:cNvSpPr>
          <p:nvPr/>
        </p:nvSpPr>
        <p:spPr bwMode="auto">
          <a:xfrm>
            <a:off x="405139" y="3896515"/>
            <a:ext cx="349431" cy="263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b="1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EFAD8"/>
                </a:solidFill>
                <a:latin typeface="Arial Black" panose="020B0A04020102020204" pitchFamily="34" charset="0"/>
              </a:rPr>
              <a:t>TOL</a:t>
            </a:r>
          </a:p>
        </p:txBody>
      </p:sp>
      <p:sp>
        <p:nvSpPr>
          <p:cNvPr id="4" name="Freeform 3"/>
          <p:cNvSpPr/>
          <p:nvPr/>
        </p:nvSpPr>
        <p:spPr bwMode="auto">
          <a:xfrm>
            <a:off x="3610333" y="4476541"/>
            <a:ext cx="592853" cy="1281164"/>
          </a:xfrm>
          <a:custGeom>
            <a:avLst/>
            <a:gdLst>
              <a:gd name="connsiteX0" fmla="*/ 211016 w 592853"/>
              <a:gd name="connsiteY0" fmla="*/ 1271116 h 1281164"/>
              <a:gd name="connsiteX1" fmla="*/ 592853 w 592853"/>
              <a:gd name="connsiteY1" fmla="*/ 1281164 h 1281164"/>
              <a:gd name="connsiteX2" fmla="*/ 592853 w 592853"/>
              <a:gd name="connsiteY2" fmla="*/ 0 h 1281164"/>
              <a:gd name="connsiteX3" fmla="*/ 221064 w 592853"/>
              <a:gd name="connsiteY3" fmla="*/ 0 h 1281164"/>
              <a:gd name="connsiteX4" fmla="*/ 180871 w 592853"/>
              <a:gd name="connsiteY4" fmla="*/ 10048 h 1281164"/>
              <a:gd name="connsiteX5" fmla="*/ 165798 w 592853"/>
              <a:gd name="connsiteY5" fmla="*/ 25121 h 1281164"/>
              <a:gd name="connsiteX6" fmla="*/ 105508 w 592853"/>
              <a:gd name="connsiteY6" fmla="*/ 60290 h 1281164"/>
              <a:gd name="connsiteX7" fmla="*/ 150726 w 592853"/>
              <a:gd name="connsiteY7" fmla="*/ 75362 h 1281164"/>
              <a:gd name="connsiteX8" fmla="*/ 155750 w 592853"/>
              <a:gd name="connsiteY8" fmla="*/ 110532 h 1281164"/>
              <a:gd name="connsiteX9" fmla="*/ 140677 w 592853"/>
              <a:gd name="connsiteY9" fmla="*/ 165797 h 1281164"/>
              <a:gd name="connsiteX10" fmla="*/ 185895 w 592853"/>
              <a:gd name="connsiteY10" fmla="*/ 175846 h 1281164"/>
              <a:gd name="connsiteX11" fmla="*/ 205991 w 592853"/>
              <a:gd name="connsiteY11" fmla="*/ 200967 h 1281164"/>
              <a:gd name="connsiteX12" fmla="*/ 236137 w 592853"/>
              <a:gd name="connsiteY12" fmla="*/ 231112 h 1281164"/>
              <a:gd name="connsiteX13" fmla="*/ 281354 w 592853"/>
              <a:gd name="connsiteY13" fmla="*/ 261257 h 1281164"/>
              <a:gd name="connsiteX14" fmla="*/ 261257 w 592853"/>
              <a:gd name="connsiteY14" fmla="*/ 286378 h 1281164"/>
              <a:gd name="connsiteX15" fmla="*/ 50242 w 592853"/>
              <a:gd name="connsiteY15" fmla="*/ 271305 h 1281164"/>
              <a:gd name="connsiteX16" fmla="*/ 0 w 592853"/>
              <a:gd name="connsiteY16" fmla="*/ 301450 h 1281164"/>
              <a:gd name="connsiteX17" fmla="*/ 20097 w 592853"/>
              <a:gd name="connsiteY17" fmla="*/ 371789 h 1281164"/>
              <a:gd name="connsiteX18" fmla="*/ 100484 w 592853"/>
              <a:gd name="connsiteY18" fmla="*/ 447151 h 1281164"/>
              <a:gd name="connsiteX19" fmla="*/ 105508 w 592853"/>
              <a:gd name="connsiteY19" fmla="*/ 512466 h 1281164"/>
              <a:gd name="connsiteX20" fmla="*/ 105508 w 592853"/>
              <a:gd name="connsiteY20" fmla="*/ 557683 h 1281164"/>
              <a:gd name="connsiteX21" fmla="*/ 110532 w 592853"/>
              <a:gd name="connsiteY21" fmla="*/ 612949 h 1281164"/>
              <a:gd name="connsiteX22" fmla="*/ 140677 w 592853"/>
              <a:gd name="connsiteY22" fmla="*/ 668215 h 1281164"/>
              <a:gd name="connsiteX23" fmla="*/ 185895 w 592853"/>
              <a:gd name="connsiteY23" fmla="*/ 723481 h 1281164"/>
              <a:gd name="connsiteX24" fmla="*/ 185895 w 592853"/>
              <a:gd name="connsiteY24" fmla="*/ 758650 h 1281164"/>
              <a:gd name="connsiteX25" fmla="*/ 160774 w 592853"/>
              <a:gd name="connsiteY25" fmla="*/ 803868 h 1281164"/>
              <a:gd name="connsiteX26" fmla="*/ 190919 w 592853"/>
              <a:gd name="connsiteY26" fmla="*/ 854110 h 1281164"/>
              <a:gd name="connsiteX27" fmla="*/ 190919 w 592853"/>
              <a:gd name="connsiteY27" fmla="*/ 899327 h 1281164"/>
              <a:gd name="connsiteX28" fmla="*/ 175846 w 592853"/>
              <a:gd name="connsiteY28" fmla="*/ 964641 h 1281164"/>
              <a:gd name="connsiteX29" fmla="*/ 190919 w 592853"/>
              <a:gd name="connsiteY29" fmla="*/ 1014883 h 1281164"/>
              <a:gd name="connsiteX30" fmla="*/ 236137 w 592853"/>
              <a:gd name="connsiteY30" fmla="*/ 1060101 h 1281164"/>
              <a:gd name="connsiteX31" fmla="*/ 221064 w 592853"/>
              <a:gd name="connsiteY31" fmla="*/ 1090246 h 1281164"/>
              <a:gd name="connsiteX32" fmla="*/ 190919 w 592853"/>
              <a:gd name="connsiteY32" fmla="*/ 1110343 h 1281164"/>
              <a:gd name="connsiteX33" fmla="*/ 291402 w 592853"/>
              <a:gd name="connsiteY33" fmla="*/ 1140488 h 1281164"/>
              <a:gd name="connsiteX34" fmla="*/ 286378 w 592853"/>
              <a:gd name="connsiteY34" fmla="*/ 1165608 h 1281164"/>
              <a:gd name="connsiteX35" fmla="*/ 271306 w 592853"/>
              <a:gd name="connsiteY35" fmla="*/ 1175657 h 1281164"/>
              <a:gd name="connsiteX36" fmla="*/ 236137 w 592853"/>
              <a:gd name="connsiteY36" fmla="*/ 1180681 h 1281164"/>
              <a:gd name="connsiteX37" fmla="*/ 170822 w 592853"/>
              <a:gd name="connsiteY37" fmla="*/ 1205802 h 1281164"/>
              <a:gd name="connsiteX38" fmla="*/ 140677 w 592853"/>
              <a:gd name="connsiteY38" fmla="*/ 1235947 h 1281164"/>
              <a:gd name="connsiteX39" fmla="*/ 211016 w 592853"/>
              <a:gd name="connsiteY39" fmla="*/ 1271116 h 128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92853" h="1281164">
                <a:moveTo>
                  <a:pt x="211016" y="1271116"/>
                </a:moveTo>
                <a:lnTo>
                  <a:pt x="592853" y="1281164"/>
                </a:lnTo>
                <a:lnTo>
                  <a:pt x="592853" y="0"/>
                </a:lnTo>
                <a:lnTo>
                  <a:pt x="221064" y="0"/>
                </a:lnTo>
                <a:lnTo>
                  <a:pt x="180871" y="10048"/>
                </a:lnTo>
                <a:lnTo>
                  <a:pt x="165798" y="25121"/>
                </a:lnTo>
                <a:lnTo>
                  <a:pt x="105508" y="60290"/>
                </a:lnTo>
                <a:lnTo>
                  <a:pt x="150726" y="75362"/>
                </a:lnTo>
                <a:lnTo>
                  <a:pt x="155750" y="110532"/>
                </a:lnTo>
                <a:lnTo>
                  <a:pt x="140677" y="165797"/>
                </a:lnTo>
                <a:lnTo>
                  <a:pt x="185895" y="175846"/>
                </a:lnTo>
                <a:lnTo>
                  <a:pt x="205991" y="200967"/>
                </a:lnTo>
                <a:lnTo>
                  <a:pt x="236137" y="231112"/>
                </a:lnTo>
                <a:lnTo>
                  <a:pt x="281354" y="261257"/>
                </a:lnTo>
                <a:lnTo>
                  <a:pt x="261257" y="286378"/>
                </a:lnTo>
                <a:lnTo>
                  <a:pt x="50242" y="271305"/>
                </a:lnTo>
                <a:lnTo>
                  <a:pt x="0" y="301450"/>
                </a:lnTo>
                <a:lnTo>
                  <a:pt x="20097" y="371789"/>
                </a:lnTo>
                <a:lnTo>
                  <a:pt x="100484" y="447151"/>
                </a:lnTo>
                <a:lnTo>
                  <a:pt x="105508" y="512466"/>
                </a:lnTo>
                <a:lnTo>
                  <a:pt x="105508" y="557683"/>
                </a:lnTo>
                <a:lnTo>
                  <a:pt x="110532" y="612949"/>
                </a:lnTo>
                <a:lnTo>
                  <a:pt x="140677" y="668215"/>
                </a:lnTo>
                <a:lnTo>
                  <a:pt x="185895" y="723481"/>
                </a:lnTo>
                <a:lnTo>
                  <a:pt x="185895" y="758650"/>
                </a:lnTo>
                <a:lnTo>
                  <a:pt x="160774" y="803868"/>
                </a:lnTo>
                <a:lnTo>
                  <a:pt x="190919" y="854110"/>
                </a:lnTo>
                <a:lnTo>
                  <a:pt x="190919" y="899327"/>
                </a:lnTo>
                <a:lnTo>
                  <a:pt x="175846" y="964641"/>
                </a:lnTo>
                <a:lnTo>
                  <a:pt x="190919" y="1014883"/>
                </a:lnTo>
                <a:lnTo>
                  <a:pt x="236137" y="1060101"/>
                </a:lnTo>
                <a:lnTo>
                  <a:pt x="221064" y="1090246"/>
                </a:lnTo>
                <a:lnTo>
                  <a:pt x="190919" y="1110343"/>
                </a:lnTo>
                <a:lnTo>
                  <a:pt x="291402" y="1140488"/>
                </a:lnTo>
                <a:lnTo>
                  <a:pt x="286378" y="1165608"/>
                </a:lnTo>
                <a:lnTo>
                  <a:pt x="271306" y="1175657"/>
                </a:lnTo>
                <a:lnTo>
                  <a:pt x="236137" y="1180681"/>
                </a:lnTo>
                <a:lnTo>
                  <a:pt x="170822" y="1205802"/>
                </a:lnTo>
                <a:lnTo>
                  <a:pt x="140677" y="1235947"/>
                </a:lnTo>
                <a:lnTo>
                  <a:pt x="211016" y="1271116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4072557" y="4009292"/>
            <a:ext cx="517491" cy="422031"/>
          </a:xfrm>
          <a:custGeom>
            <a:avLst/>
            <a:gdLst>
              <a:gd name="connsiteX0" fmla="*/ 256233 w 517491"/>
              <a:gd name="connsiteY0" fmla="*/ 422031 h 422031"/>
              <a:gd name="connsiteX1" fmla="*/ 517491 w 517491"/>
              <a:gd name="connsiteY1" fmla="*/ 422031 h 422031"/>
              <a:gd name="connsiteX2" fmla="*/ 517491 w 517491"/>
              <a:gd name="connsiteY2" fmla="*/ 0 h 422031"/>
              <a:gd name="connsiteX3" fmla="*/ 15073 w 517491"/>
              <a:gd name="connsiteY3" fmla="*/ 0 h 422031"/>
              <a:gd name="connsiteX4" fmla="*/ 35170 w 517491"/>
              <a:gd name="connsiteY4" fmla="*/ 35170 h 422031"/>
              <a:gd name="connsiteX5" fmla="*/ 130629 w 517491"/>
              <a:gd name="connsiteY5" fmla="*/ 70339 h 422031"/>
              <a:gd name="connsiteX6" fmla="*/ 40194 w 517491"/>
              <a:gd name="connsiteY6" fmla="*/ 85411 h 422031"/>
              <a:gd name="connsiteX7" fmla="*/ 15073 w 517491"/>
              <a:gd name="connsiteY7" fmla="*/ 105508 h 422031"/>
              <a:gd name="connsiteX8" fmla="*/ 0 w 517491"/>
              <a:gd name="connsiteY8" fmla="*/ 150726 h 422031"/>
              <a:gd name="connsiteX9" fmla="*/ 75363 w 517491"/>
              <a:gd name="connsiteY9" fmla="*/ 205992 h 422031"/>
              <a:gd name="connsiteX10" fmla="*/ 50242 w 517491"/>
              <a:gd name="connsiteY10" fmla="*/ 221064 h 422031"/>
              <a:gd name="connsiteX11" fmla="*/ 120581 w 517491"/>
              <a:gd name="connsiteY11" fmla="*/ 256233 h 422031"/>
              <a:gd name="connsiteX12" fmla="*/ 185895 w 517491"/>
              <a:gd name="connsiteY12" fmla="*/ 291403 h 422031"/>
              <a:gd name="connsiteX13" fmla="*/ 145702 w 517491"/>
              <a:gd name="connsiteY13" fmla="*/ 316523 h 422031"/>
              <a:gd name="connsiteX14" fmla="*/ 85411 w 517491"/>
              <a:gd name="connsiteY14" fmla="*/ 326572 h 422031"/>
              <a:gd name="connsiteX15" fmla="*/ 5025 w 517491"/>
              <a:gd name="connsiteY15" fmla="*/ 366765 h 422031"/>
              <a:gd name="connsiteX16" fmla="*/ 70339 w 517491"/>
              <a:gd name="connsiteY16" fmla="*/ 381838 h 422031"/>
              <a:gd name="connsiteX17" fmla="*/ 135653 w 517491"/>
              <a:gd name="connsiteY17" fmla="*/ 376813 h 422031"/>
              <a:gd name="connsiteX18" fmla="*/ 200967 w 517491"/>
              <a:gd name="connsiteY18" fmla="*/ 386862 h 422031"/>
              <a:gd name="connsiteX19" fmla="*/ 256233 w 517491"/>
              <a:gd name="connsiteY19" fmla="*/ 422031 h 42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17491" h="422031">
                <a:moveTo>
                  <a:pt x="256233" y="422031"/>
                </a:moveTo>
                <a:lnTo>
                  <a:pt x="517491" y="422031"/>
                </a:lnTo>
                <a:lnTo>
                  <a:pt x="517491" y="0"/>
                </a:lnTo>
                <a:lnTo>
                  <a:pt x="15073" y="0"/>
                </a:lnTo>
                <a:lnTo>
                  <a:pt x="35170" y="35170"/>
                </a:lnTo>
                <a:lnTo>
                  <a:pt x="130629" y="70339"/>
                </a:lnTo>
                <a:lnTo>
                  <a:pt x="40194" y="85411"/>
                </a:lnTo>
                <a:lnTo>
                  <a:pt x="15073" y="105508"/>
                </a:lnTo>
                <a:lnTo>
                  <a:pt x="0" y="150726"/>
                </a:lnTo>
                <a:lnTo>
                  <a:pt x="75363" y="205992"/>
                </a:lnTo>
                <a:lnTo>
                  <a:pt x="50242" y="221064"/>
                </a:lnTo>
                <a:lnTo>
                  <a:pt x="120581" y="256233"/>
                </a:lnTo>
                <a:lnTo>
                  <a:pt x="185895" y="291403"/>
                </a:lnTo>
                <a:lnTo>
                  <a:pt x="145702" y="316523"/>
                </a:lnTo>
                <a:lnTo>
                  <a:pt x="85411" y="326572"/>
                </a:lnTo>
                <a:lnTo>
                  <a:pt x="5025" y="366765"/>
                </a:lnTo>
                <a:lnTo>
                  <a:pt x="70339" y="381838"/>
                </a:lnTo>
                <a:lnTo>
                  <a:pt x="135653" y="376813"/>
                </a:lnTo>
                <a:lnTo>
                  <a:pt x="200967" y="386862"/>
                </a:lnTo>
                <a:lnTo>
                  <a:pt x="256233" y="422031"/>
                </a:lnTo>
                <a:close/>
              </a:path>
            </a:pathLst>
          </a:custGeom>
          <a:solidFill>
            <a:srgbClr val="00FF00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90927" y="4476541"/>
            <a:ext cx="664464" cy="1281164"/>
          </a:xfrm>
          <a:prstGeom prst="rect">
            <a:avLst/>
          </a:prstGeom>
          <a:solidFill>
            <a:srgbClr val="FFFF00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402958" y="4374257"/>
            <a:ext cx="6341598" cy="584775"/>
            <a:chOff x="309901" y="1515293"/>
            <a:chExt cx="6341598" cy="584775"/>
          </a:xfrm>
        </p:grpSpPr>
        <p:sp>
          <p:nvSpPr>
            <p:cNvPr id="15" name="Text Box 49"/>
            <p:cNvSpPr txBox="1">
              <a:spLocks noChangeArrowheads="1"/>
            </p:cNvSpPr>
            <p:nvPr/>
          </p:nvSpPr>
          <p:spPr bwMode="auto">
            <a:xfrm>
              <a:off x="3983268" y="1515293"/>
              <a:ext cx="2668231" cy="584775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Top of </a:t>
              </a:r>
              <a:r>
                <a:rPr lang="en-US" altLang="en-US" sz="18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Coarse </a:t>
              </a:r>
              <a:r>
                <a:rPr lang="en-US" altLang="en-US" sz="1800" b="1" dirty="0" err="1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Clastics</a:t>
              </a:r>
              <a:endParaRPr lang="en-US" altLang="en-US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14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Peak</a:t>
              </a:r>
              <a:endParaRPr lang="en-US" alt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Line 50"/>
            <p:cNvSpPr>
              <a:spLocks noChangeShapeType="1"/>
            </p:cNvSpPr>
            <p:nvPr/>
          </p:nvSpPr>
          <p:spPr bwMode="auto">
            <a:xfrm flipH="1" flipV="1">
              <a:off x="309901" y="1594358"/>
              <a:ext cx="3664691" cy="0"/>
            </a:xfrm>
            <a:prstGeom prst="line">
              <a:avLst/>
            </a:prstGeom>
            <a:noFill/>
            <a:ln w="5715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402958" y="3546745"/>
            <a:ext cx="5458708" cy="584775"/>
            <a:chOff x="299257" y="1157856"/>
            <a:chExt cx="5458708" cy="584775"/>
          </a:xfrm>
        </p:grpSpPr>
        <p:sp>
          <p:nvSpPr>
            <p:cNvPr id="12" name="Text Box 49"/>
            <p:cNvSpPr txBox="1">
              <a:spLocks noChangeArrowheads="1"/>
            </p:cNvSpPr>
            <p:nvPr/>
          </p:nvSpPr>
          <p:spPr bwMode="auto">
            <a:xfrm>
              <a:off x="3974592" y="1157856"/>
              <a:ext cx="1783373" cy="584775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Top of </a:t>
              </a:r>
              <a:r>
                <a:rPr lang="en-US" altLang="en-US" sz="18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Latrobe</a:t>
              </a:r>
              <a:endParaRPr lang="en-US" altLang="en-US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1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-/+ zero crossing</a:t>
              </a:r>
              <a:endParaRPr lang="en-US" alt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Line 50"/>
            <p:cNvSpPr>
              <a:spLocks noChangeShapeType="1"/>
            </p:cNvSpPr>
            <p:nvPr/>
          </p:nvSpPr>
          <p:spPr bwMode="auto">
            <a:xfrm flipH="1" flipV="1">
              <a:off x="299257" y="1594358"/>
              <a:ext cx="3675335" cy="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Text Box 65"/>
          <p:cNvSpPr txBox="1">
            <a:spLocks noChangeArrowheads="1"/>
          </p:cNvSpPr>
          <p:nvPr/>
        </p:nvSpPr>
        <p:spPr bwMode="auto">
          <a:xfrm>
            <a:off x="4820076" y="4844414"/>
            <a:ext cx="11993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 dirty="0">
                <a:latin typeface="Verdana" panose="020B0604030504040204" pitchFamily="34" charset="0"/>
              </a:rPr>
              <a:t>Kingfish </a:t>
            </a:r>
          </a:p>
          <a:p>
            <a:r>
              <a:rPr lang="en-US" altLang="en-US" sz="1600" b="1" dirty="0" err="1">
                <a:latin typeface="Verdana" panose="020B0604030504040204" pitchFamily="34" charset="0"/>
              </a:rPr>
              <a:t>Fm</a:t>
            </a:r>
            <a:endParaRPr lang="en-US" altLang="en-US" sz="1600" b="1" dirty="0">
              <a:latin typeface="Verdana" panose="020B0604030504040204" pitchFamily="34" charset="0"/>
            </a:endParaRPr>
          </a:p>
        </p:txBody>
      </p:sp>
      <p:sp>
        <p:nvSpPr>
          <p:cNvPr id="2" name="Freeform 1"/>
          <p:cNvSpPr/>
          <p:nvPr/>
        </p:nvSpPr>
        <p:spPr bwMode="auto">
          <a:xfrm>
            <a:off x="3953183" y="3218688"/>
            <a:ext cx="902208" cy="755904"/>
          </a:xfrm>
          <a:custGeom>
            <a:avLst/>
            <a:gdLst>
              <a:gd name="connsiteX0" fmla="*/ 85344 w 902208"/>
              <a:gd name="connsiteY0" fmla="*/ 0 h 755904"/>
              <a:gd name="connsiteX1" fmla="*/ 902208 w 902208"/>
              <a:gd name="connsiteY1" fmla="*/ 0 h 755904"/>
              <a:gd name="connsiteX2" fmla="*/ 902208 w 902208"/>
              <a:gd name="connsiteY2" fmla="*/ 755904 h 755904"/>
              <a:gd name="connsiteX3" fmla="*/ 97536 w 902208"/>
              <a:gd name="connsiteY3" fmla="*/ 755904 h 755904"/>
              <a:gd name="connsiteX4" fmla="*/ 109728 w 902208"/>
              <a:gd name="connsiteY4" fmla="*/ 682752 h 755904"/>
              <a:gd name="connsiteX5" fmla="*/ 97536 w 902208"/>
              <a:gd name="connsiteY5" fmla="*/ 670560 h 755904"/>
              <a:gd name="connsiteX6" fmla="*/ 36576 w 902208"/>
              <a:gd name="connsiteY6" fmla="*/ 597408 h 755904"/>
              <a:gd name="connsiteX7" fmla="*/ 36576 w 902208"/>
              <a:gd name="connsiteY7" fmla="*/ 548640 h 755904"/>
              <a:gd name="connsiteX8" fmla="*/ 97536 w 902208"/>
              <a:gd name="connsiteY8" fmla="*/ 512064 h 755904"/>
              <a:gd name="connsiteX9" fmla="*/ 97536 w 902208"/>
              <a:gd name="connsiteY9" fmla="*/ 487680 h 755904"/>
              <a:gd name="connsiteX10" fmla="*/ 73152 w 902208"/>
              <a:gd name="connsiteY10" fmla="*/ 426720 h 755904"/>
              <a:gd name="connsiteX11" fmla="*/ 24384 w 902208"/>
              <a:gd name="connsiteY11" fmla="*/ 353568 h 755904"/>
              <a:gd name="connsiteX12" fmla="*/ 12192 w 902208"/>
              <a:gd name="connsiteY12" fmla="*/ 304800 h 755904"/>
              <a:gd name="connsiteX13" fmla="*/ 24384 w 902208"/>
              <a:gd name="connsiteY13" fmla="*/ 256032 h 755904"/>
              <a:gd name="connsiteX14" fmla="*/ 24384 w 902208"/>
              <a:gd name="connsiteY14" fmla="*/ 219456 h 755904"/>
              <a:gd name="connsiteX15" fmla="*/ 24384 w 902208"/>
              <a:gd name="connsiteY15" fmla="*/ 158496 h 755904"/>
              <a:gd name="connsiteX16" fmla="*/ 24384 w 902208"/>
              <a:gd name="connsiteY16" fmla="*/ 158496 h 755904"/>
              <a:gd name="connsiteX17" fmla="*/ 0 w 902208"/>
              <a:gd name="connsiteY17" fmla="*/ 85344 h 755904"/>
              <a:gd name="connsiteX18" fmla="*/ 0 w 902208"/>
              <a:gd name="connsiteY18" fmla="*/ 8534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2208" h="755904">
                <a:moveTo>
                  <a:pt x="85344" y="0"/>
                </a:moveTo>
                <a:lnTo>
                  <a:pt x="902208" y="0"/>
                </a:lnTo>
                <a:lnTo>
                  <a:pt x="902208" y="755904"/>
                </a:lnTo>
                <a:lnTo>
                  <a:pt x="97536" y="755904"/>
                </a:lnTo>
                <a:lnTo>
                  <a:pt x="109728" y="682752"/>
                </a:lnTo>
                <a:lnTo>
                  <a:pt x="97536" y="670560"/>
                </a:lnTo>
                <a:lnTo>
                  <a:pt x="36576" y="597408"/>
                </a:lnTo>
                <a:lnTo>
                  <a:pt x="36576" y="548640"/>
                </a:lnTo>
                <a:lnTo>
                  <a:pt x="97536" y="512064"/>
                </a:lnTo>
                <a:lnTo>
                  <a:pt x="97536" y="487680"/>
                </a:lnTo>
                <a:lnTo>
                  <a:pt x="73152" y="426720"/>
                </a:lnTo>
                <a:lnTo>
                  <a:pt x="24384" y="353568"/>
                </a:lnTo>
                <a:lnTo>
                  <a:pt x="12192" y="304800"/>
                </a:lnTo>
                <a:lnTo>
                  <a:pt x="24384" y="256032"/>
                </a:lnTo>
                <a:lnTo>
                  <a:pt x="24384" y="219456"/>
                </a:lnTo>
                <a:lnTo>
                  <a:pt x="24384" y="158496"/>
                </a:lnTo>
                <a:lnTo>
                  <a:pt x="24384" y="158496"/>
                </a:lnTo>
                <a:lnTo>
                  <a:pt x="0" y="85344"/>
                </a:lnTo>
                <a:lnTo>
                  <a:pt x="0" y="85344"/>
                </a:lnTo>
              </a:path>
            </a:pathLst>
          </a:custGeom>
          <a:solidFill>
            <a:srgbClr val="008000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587443" y="4017645"/>
            <a:ext cx="267948" cy="398847"/>
          </a:xfrm>
          <a:prstGeom prst="rect">
            <a:avLst/>
          </a:prstGeom>
          <a:solidFill>
            <a:srgbClr val="00FF00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auto">
          <a:xfrm>
            <a:off x="4820076" y="3966925"/>
            <a:ext cx="8675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 dirty="0" err="1">
                <a:latin typeface="Verdana" panose="020B0604030504040204" pitchFamily="34" charset="0"/>
              </a:rPr>
              <a:t>Gunard</a:t>
            </a:r>
            <a:r>
              <a:rPr lang="en-US" altLang="en-US" sz="1200" b="1" dirty="0">
                <a:latin typeface="Verdana" panose="020B0604030504040204" pitchFamily="34" charset="0"/>
              </a:rPr>
              <a:t> </a:t>
            </a:r>
            <a:endParaRPr lang="en-US" altLang="en-US" sz="1200" b="1" dirty="0" smtClean="0">
              <a:latin typeface="Verdana" panose="020B0604030504040204" pitchFamily="34" charset="0"/>
            </a:endParaRPr>
          </a:p>
          <a:p>
            <a:r>
              <a:rPr lang="en-US" altLang="en-US" sz="1200" b="1" dirty="0" err="1" smtClean="0">
                <a:latin typeface="Verdana" panose="020B0604030504040204" pitchFamily="34" charset="0"/>
              </a:rPr>
              <a:t>Fm</a:t>
            </a:r>
            <a:endParaRPr lang="en-US" altLang="en-US" sz="1200" b="1" dirty="0">
              <a:latin typeface="Verdana" panose="020B0604030504040204" pitchFamily="34" charset="0"/>
            </a:endParaRP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4820076" y="3283764"/>
            <a:ext cx="9509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 dirty="0" smtClean="0">
                <a:latin typeface="Verdana" panose="020B0604030504040204" pitchFamily="34" charset="0"/>
              </a:rPr>
              <a:t>Lakes</a:t>
            </a:r>
          </a:p>
          <a:p>
            <a:r>
              <a:rPr lang="en-US" altLang="en-US" sz="1200" b="1" dirty="0" smtClean="0">
                <a:latin typeface="Verdana" panose="020B0604030504040204" pitchFamily="34" charset="0"/>
              </a:rPr>
              <a:t>Entrance</a:t>
            </a:r>
          </a:p>
          <a:p>
            <a:r>
              <a:rPr lang="en-US" altLang="en-US" sz="1200" b="1" dirty="0" err="1" smtClean="0">
                <a:latin typeface="Verdana" panose="020B0604030504040204" pitchFamily="34" charset="0"/>
              </a:rPr>
              <a:t>Fm</a:t>
            </a:r>
            <a:endParaRPr lang="en-US" altLang="en-US" sz="1200" b="1" dirty="0">
              <a:latin typeface="Verdana" panose="020B0604030504040204" pitchFamily="34" charset="0"/>
            </a:endParaRPr>
          </a:p>
        </p:txBody>
      </p:sp>
      <p:sp>
        <p:nvSpPr>
          <p:cNvPr id="23" name="Rectangle 87"/>
          <p:cNvSpPr>
            <a:spLocks noChangeArrowheads="1"/>
          </p:cNvSpPr>
          <p:nvPr/>
        </p:nvSpPr>
        <p:spPr bwMode="auto">
          <a:xfrm flipH="1">
            <a:off x="5505417" y="5313145"/>
            <a:ext cx="1378904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Latrobe </a:t>
            </a:r>
          </a:p>
          <a:p>
            <a:pPr algn="ctr"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Group</a:t>
            </a:r>
          </a:p>
        </p:txBody>
      </p:sp>
      <p:sp>
        <p:nvSpPr>
          <p:cNvPr id="24" name="Rectangle 105"/>
          <p:cNvSpPr>
            <a:spLocks noChangeArrowheads="1"/>
          </p:cNvSpPr>
          <p:nvPr/>
        </p:nvSpPr>
        <p:spPr bwMode="auto">
          <a:xfrm flipH="1">
            <a:off x="5441297" y="2562833"/>
            <a:ext cx="1507144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Seaspray</a:t>
            </a:r>
          </a:p>
          <a:p>
            <a:pPr algn="ctr">
              <a:spcBef>
                <a:spcPct val="25000"/>
              </a:spcBef>
              <a:tabLst>
                <a:tab pos="350838" algn="l"/>
              </a:tabLst>
            </a:pPr>
            <a:r>
              <a:rPr lang="en-US" sz="2000" b="1" dirty="0">
                <a:latin typeface="Verdana" pitchFamily="34" charset="0"/>
              </a:rPr>
              <a:t>Group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7789152" y="1741405"/>
            <a:ext cx="423696" cy="1215556"/>
            <a:chOff x="4015397" y="2221368"/>
            <a:chExt cx="423696" cy="1215556"/>
          </a:xfrm>
        </p:grpSpPr>
        <p:grpSp>
          <p:nvGrpSpPr>
            <p:cNvPr id="26" name="Group 25"/>
            <p:cNvGrpSpPr/>
            <p:nvPr/>
          </p:nvGrpSpPr>
          <p:grpSpPr>
            <a:xfrm>
              <a:off x="4300870" y="2344479"/>
              <a:ext cx="138223" cy="969335"/>
              <a:chOff x="4194544" y="2344479"/>
              <a:chExt cx="244549" cy="969335"/>
            </a:xfrm>
          </p:grpSpPr>
          <p:cxnSp>
            <p:nvCxnSpPr>
              <p:cNvPr id="30" name="Straight Connector 29"/>
              <p:cNvCxnSpPr/>
              <p:nvPr/>
            </p:nvCxnSpPr>
            <p:spPr bwMode="auto">
              <a:xfrm>
                <a:off x="4439093" y="2344479"/>
                <a:ext cx="0" cy="969335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Straight Connector 30"/>
              <p:cNvCxnSpPr/>
              <p:nvPr/>
            </p:nvCxnSpPr>
            <p:spPr bwMode="auto">
              <a:xfrm>
                <a:off x="4194544" y="2344479"/>
                <a:ext cx="244549" cy="0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Straight Connector 31"/>
              <p:cNvCxnSpPr/>
              <p:nvPr/>
            </p:nvCxnSpPr>
            <p:spPr bwMode="auto">
              <a:xfrm>
                <a:off x="4194544" y="2821172"/>
                <a:ext cx="244549" cy="0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" name="Straight Connector 32"/>
              <p:cNvCxnSpPr/>
              <p:nvPr/>
            </p:nvCxnSpPr>
            <p:spPr bwMode="auto">
              <a:xfrm>
                <a:off x="4194544" y="3313814"/>
                <a:ext cx="244549" cy="0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7" name="TextBox 26"/>
            <p:cNvSpPr txBox="1"/>
            <p:nvPr/>
          </p:nvSpPr>
          <p:spPr>
            <a:xfrm>
              <a:off x="4100355" y="2221368"/>
              <a:ext cx="2696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 Black" panose="020B0A04020102020204" pitchFamily="34" charset="0"/>
                </a:rPr>
                <a:t>0</a:t>
              </a:r>
              <a:endParaRPr lang="en-US" sz="1000" dirty="0">
                <a:latin typeface="Arial Black" panose="020B0A040201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015397" y="2706035"/>
              <a:ext cx="35458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 Black" panose="020B0A04020102020204" pitchFamily="34" charset="0"/>
                </a:rPr>
                <a:t>20</a:t>
              </a:r>
              <a:endParaRPr lang="en-US" sz="1000" dirty="0">
                <a:latin typeface="Arial Black" panose="020B0A040201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015397" y="3190703"/>
              <a:ext cx="35458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 Black" panose="020B0A04020102020204" pitchFamily="34" charset="0"/>
                </a:rPr>
                <a:t>40</a:t>
              </a:r>
              <a:endParaRPr lang="en-US" sz="10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 rot="16200000" flipH="1">
            <a:off x="8063564" y="2195295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meters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563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24447</TotalTime>
  <Words>1142</Words>
  <Application>Microsoft Macintosh PowerPoint</Application>
  <PresentationFormat>On-screen Show (4:3)</PresentationFormat>
  <Paragraphs>295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Exercise: Well-Seismic Tie</vt:lpstr>
      <vt:lpstr>Exercise</vt:lpstr>
      <vt:lpstr>Exercise</vt:lpstr>
      <vt:lpstr>Exercise</vt:lpstr>
      <vt:lpstr>Exercise</vt:lpstr>
      <vt:lpstr>Let’s Look at Barra-1</vt:lpstr>
      <vt:lpstr>Barracouta-1</vt:lpstr>
      <vt:lpstr>Impedance at the TOL</vt:lpstr>
      <vt:lpstr>Impedance at the TOL</vt:lpstr>
      <vt:lpstr>Tie to Seismic Line A</vt:lpstr>
      <vt:lpstr>Tie to Seismic Line A</vt:lpstr>
      <vt:lpstr>Tie to Seismic Line A</vt:lpstr>
      <vt:lpstr>Change in Amplitude North to South</vt:lpstr>
      <vt:lpstr>Exercise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227</cp:revision>
  <cp:lastPrinted>2001-11-26T19:56:19Z</cp:lastPrinted>
  <dcterms:created xsi:type="dcterms:W3CDTF">2001-11-20T13:29:42Z</dcterms:created>
  <dcterms:modified xsi:type="dcterms:W3CDTF">2015-11-11T13:19:26Z</dcterms:modified>
</cp:coreProperties>
</file>