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461" r:id="rId2"/>
    <p:sldId id="462" r:id="rId3"/>
    <p:sldId id="309" r:id="rId4"/>
    <p:sldId id="449" r:id="rId5"/>
    <p:sldId id="450" r:id="rId6"/>
    <p:sldId id="451" r:id="rId7"/>
    <p:sldId id="452" r:id="rId8"/>
    <p:sldId id="453" r:id="rId9"/>
    <p:sldId id="454" r:id="rId10"/>
    <p:sldId id="455" r:id="rId11"/>
    <p:sldId id="456" r:id="rId12"/>
    <p:sldId id="457" r:id="rId13"/>
    <p:sldId id="458" r:id="rId14"/>
    <p:sldId id="459" r:id="rId15"/>
    <p:sldId id="460" r:id="rId16"/>
    <p:sldId id="437" r:id="rId17"/>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720"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900CC"/>
    <a:srgbClr val="FF00FF"/>
    <a:srgbClr val="003300"/>
    <a:srgbClr val="006600"/>
    <a:srgbClr val="FFFF66"/>
    <a:srgbClr val="CCECFF"/>
    <a:srgbClr val="FF6600"/>
    <a:srgbClr val="FFFFCC"/>
    <a:srgbClr val="FCEB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289" autoAdjust="0"/>
  </p:normalViewPr>
  <p:slideViewPr>
    <p:cSldViewPr snapToGrid="0">
      <p:cViewPr varScale="1">
        <p:scale>
          <a:sx n="63" d="100"/>
          <a:sy n="63" d="100"/>
        </p:scale>
        <p:origin x="-1920" y="-104"/>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154"/>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a:t>
            </a:r>
            <a:r>
              <a:rPr lang="en-US" dirty="0" smtClean="0"/>
              <a:t>this IN EDIT MODE so each team can move one of the </a:t>
            </a:r>
            <a:r>
              <a:rPr lang="en-US" dirty="0" smtClean="0"/>
              <a:t>ten (10) </a:t>
            </a:r>
            <a:r>
              <a:rPr lang="en-US" dirty="0" smtClean="0"/>
              <a:t>color circles on the right to the location of their first (wildcat)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a:t>
            </a:fld>
            <a:endParaRPr lang="en-US" altLang="en-US" dirty="0"/>
          </a:p>
        </p:txBody>
      </p:sp>
    </p:spTree>
    <p:extLst>
      <p:ext uri="{BB962C8B-B14F-4D97-AF65-F5344CB8AC3E}">
        <p14:creationId xmlns:p14="http://schemas.microsoft.com/office/powerpoint/2010/main" val="3043128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B06619-1A75-4F27-9EC7-409DAC9BCA72}" type="slidenum">
              <a:rPr lang="en-US" altLang="en-US"/>
              <a:pPr eaLnBrk="1" hangingPunct="1"/>
              <a:t>10</a:t>
            </a:fld>
            <a:endParaRPr lang="en-US" altLang="en-US" dirty="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a:t>
            </a:r>
            <a:r>
              <a:rPr lang="en-US" dirty="0" smtClean="0"/>
              <a:t>slide summaries how we make a modeled (or synthetic) trace from well log </a:t>
            </a:r>
            <a:r>
              <a:rPr lang="en-US" dirty="0" smtClean="0"/>
              <a:t>data.</a:t>
            </a:r>
            <a:r>
              <a:rPr lang="en-US" baseline="0" dirty="0" smtClean="0"/>
              <a:t> </a:t>
            </a:r>
            <a:r>
              <a:rPr lang="en-US" dirty="0" smtClean="0"/>
              <a:t>The </a:t>
            </a:r>
            <a:r>
              <a:rPr lang="en-US" dirty="0" smtClean="0"/>
              <a:t>two logs we use are:</a:t>
            </a:r>
          </a:p>
          <a:p>
            <a:r>
              <a:rPr lang="en-US" dirty="0" smtClean="0"/>
              <a:t>   - the sonic long, which measures transit time, which is the inverse of velocity (microseconds per feet</a:t>
            </a:r>
            <a:r>
              <a:rPr lang="en-US" dirty="0" smtClean="0"/>
              <a:t>), and</a:t>
            </a:r>
            <a:endParaRPr lang="en-US" dirty="0" smtClean="0"/>
          </a:p>
          <a:p>
            <a:r>
              <a:rPr lang="en-US" dirty="0" smtClean="0"/>
              <a:t>   - the density log</a:t>
            </a:r>
          </a:p>
          <a:p>
            <a:endParaRPr lang="en-US" dirty="0" smtClean="0"/>
          </a:p>
          <a:p>
            <a:r>
              <a:rPr lang="en-US" dirty="0" smtClean="0"/>
              <a:t>We know that impedance is the velocity times the density, so we can calculate an</a:t>
            </a:r>
            <a:r>
              <a:rPr lang="en-US" baseline="0" dirty="0" smtClean="0"/>
              <a:t> impedance “</a:t>
            </a:r>
            <a:r>
              <a:rPr lang="en-US" baseline="0" dirty="0" smtClean="0"/>
              <a:t>log”. We </a:t>
            </a:r>
            <a:r>
              <a:rPr lang="en-US" baseline="0" dirty="0" smtClean="0"/>
              <a:t>“block” the log, filtering out the very high frequency changes and </a:t>
            </a:r>
            <a:r>
              <a:rPr lang="en-US" baseline="0" dirty="0" smtClean="0"/>
              <a:t>  keeping </a:t>
            </a:r>
            <a:r>
              <a:rPr lang="en-US" baseline="0" dirty="0" smtClean="0"/>
              <a:t>moderate to large changes in </a:t>
            </a:r>
            <a:r>
              <a:rPr lang="en-US" baseline="0" dirty="0" smtClean="0"/>
              <a:t>impedance. Blocking </a:t>
            </a:r>
            <a:r>
              <a:rPr lang="en-US" baseline="0" dirty="0" smtClean="0"/>
              <a:t>can be done either by hand or by the </a:t>
            </a:r>
            <a:r>
              <a:rPr lang="en-US" baseline="0" dirty="0" smtClean="0"/>
              <a:t>computer. In </a:t>
            </a:r>
            <a:r>
              <a:rPr lang="en-US" baseline="0" dirty="0" smtClean="0"/>
              <a:t>the figure, the original log data (unblocked) is in blue; the blocked log is shown in red.</a:t>
            </a:r>
          </a:p>
          <a:p>
            <a:endParaRPr lang="en-US" baseline="0" dirty="0" smtClean="0"/>
          </a:p>
          <a:p>
            <a:r>
              <a:rPr lang="en-US" baseline="0" dirty="0" smtClean="0"/>
              <a:t>Wherever there is a jump (increase or decrease) in impedance, we can calculate a reflection coefficient (R.C.)</a:t>
            </a:r>
            <a:r>
              <a:rPr lang="en-US" baseline="0" dirty="0" smtClean="0"/>
              <a:t>. We </a:t>
            </a:r>
            <a:r>
              <a:rPr lang="en-US" baseline="0" dirty="0" smtClean="0"/>
              <a:t>assume or estimate the wavelet of our seismic </a:t>
            </a:r>
            <a:r>
              <a:rPr lang="en-US" baseline="0" dirty="0" smtClean="0"/>
              <a:t>data. Then </a:t>
            </a:r>
            <a:r>
              <a:rPr lang="en-US" baseline="0" dirty="0" smtClean="0"/>
              <a:t>we perform the mathematical operation called convolution to get a modeled seismic </a:t>
            </a:r>
            <a:r>
              <a:rPr lang="en-US" baseline="0" dirty="0" smtClean="0"/>
              <a:t>trace. Your </a:t>
            </a:r>
            <a:r>
              <a:rPr lang="en-US" baseline="0" dirty="0" smtClean="0"/>
              <a:t>students may have done this in Exercise 6c</a:t>
            </a:r>
            <a:r>
              <a:rPr lang="en-US" baseline="0" dirty="0" smtClean="0"/>
              <a:t>.</a:t>
            </a:r>
          </a:p>
          <a:p>
            <a:endParaRPr lang="en-US" dirty="0" smtClean="0"/>
          </a:p>
          <a:p>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695287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FB8DC2-9731-4FED-BC13-762FD0D1C3CA}" type="slidenum">
              <a:rPr lang="en-US" altLang="en-US"/>
              <a:pPr eaLnBrk="1" hangingPunct="1"/>
              <a:t>11</a:t>
            </a:fld>
            <a:endParaRPr lang="en-US" altLang="en-US" dirty="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This </a:t>
            </a:r>
            <a:r>
              <a:rPr lang="en-US" altLang="en-US" dirty="0" smtClean="0">
                <a:latin typeface="Arial" panose="020B0604020202020204" pitchFamily="34" charset="0"/>
              </a:rPr>
              <a:t>summarizes the </a:t>
            </a:r>
            <a:r>
              <a:rPr lang="en-US" altLang="en-US" dirty="0" smtClean="0">
                <a:latin typeface="Arial" panose="020B0604020202020204" pitchFamily="34" charset="0"/>
              </a:rPr>
              <a:t>workflow.</a:t>
            </a:r>
            <a:r>
              <a:rPr lang="en-US" altLang="en-US" baseline="0" dirty="0" smtClean="0">
                <a:latin typeface="Arial" panose="020B0604020202020204" pitchFamily="34" charset="0"/>
              </a:rPr>
              <a:t> </a:t>
            </a:r>
            <a:r>
              <a:rPr lang="en-US" altLang="en-US" dirty="0" smtClean="0">
                <a:latin typeface="Arial" panose="020B0604020202020204" pitchFamily="34" charset="0"/>
              </a:rPr>
              <a:t>Our </a:t>
            </a:r>
            <a:r>
              <a:rPr lang="en-US" altLang="en-US" dirty="0" smtClean="0">
                <a:latin typeface="Arial" panose="020B0604020202020204" pitchFamily="34" charset="0"/>
              </a:rPr>
              <a:t>input is well data and seismic </a:t>
            </a:r>
            <a:r>
              <a:rPr lang="en-US" altLang="en-US" dirty="0" smtClean="0">
                <a:latin typeface="Arial" panose="020B0604020202020204" pitchFamily="34" charset="0"/>
              </a:rPr>
              <a:t>data.</a:t>
            </a:r>
            <a:r>
              <a:rPr lang="en-US" altLang="en-US" baseline="0" dirty="0" smtClean="0">
                <a:latin typeface="Arial" panose="020B0604020202020204" pitchFamily="34" charset="0"/>
              </a:rPr>
              <a:t> </a:t>
            </a:r>
            <a:r>
              <a:rPr lang="en-US" altLang="en-US" dirty="0" smtClean="0">
                <a:latin typeface="Arial" panose="020B0604020202020204" pitchFamily="34" charset="0"/>
              </a:rPr>
              <a:t>We </a:t>
            </a:r>
            <a:r>
              <a:rPr lang="en-US" altLang="en-US" dirty="0" smtClean="0">
                <a:latin typeface="Arial" panose="020B0604020202020204" pitchFamily="34" charset="0"/>
              </a:rPr>
              <a:t>often have to do some editing of the well data to fix problems like measurements in washout </a:t>
            </a:r>
            <a:r>
              <a:rPr lang="en-US" altLang="en-US" dirty="0" smtClean="0">
                <a:latin typeface="Arial" panose="020B0604020202020204" pitchFamily="34" charset="0"/>
              </a:rPr>
              <a:t>zones.</a:t>
            </a:r>
            <a:r>
              <a:rPr lang="en-US" altLang="en-US" baseline="0" dirty="0" smtClean="0">
                <a:latin typeface="Arial" panose="020B0604020202020204" pitchFamily="34" charset="0"/>
              </a:rPr>
              <a:t> </a:t>
            </a:r>
            <a:r>
              <a:rPr lang="en-US" altLang="en-US" dirty="0" smtClean="0">
                <a:latin typeface="Arial" panose="020B0604020202020204" pitchFamily="34" charset="0"/>
              </a:rPr>
              <a:t>We </a:t>
            </a:r>
            <a:r>
              <a:rPr lang="en-US" altLang="en-US" dirty="0" smtClean="0">
                <a:latin typeface="Arial" panose="020B0604020202020204" pitchFamily="34" charset="0"/>
              </a:rPr>
              <a:t>may choose to block the logs to capture the significant changes in impedance (I always block the logs)</a:t>
            </a:r>
            <a:r>
              <a:rPr lang="en-US" altLang="en-US" dirty="0" smtClean="0">
                <a:latin typeface="Arial" panose="020B0604020202020204" pitchFamily="34" charset="0"/>
              </a:rPr>
              <a:t>.</a:t>
            </a:r>
            <a:r>
              <a:rPr lang="en-US" altLang="en-US" baseline="0" dirty="0" smtClean="0">
                <a:latin typeface="Arial" panose="020B0604020202020204" pitchFamily="34" charset="0"/>
              </a:rPr>
              <a:t> </a:t>
            </a:r>
            <a:r>
              <a:rPr lang="en-US" altLang="en-US" dirty="0" smtClean="0">
                <a:latin typeface="Arial" panose="020B0604020202020204" pitchFamily="34" charset="0"/>
              </a:rPr>
              <a:t>We </a:t>
            </a:r>
            <a:r>
              <a:rPr lang="en-US" altLang="en-US" dirty="0" smtClean="0">
                <a:latin typeface="Arial" panose="020B0604020202020204" pitchFamily="34" charset="0"/>
              </a:rPr>
              <a:t>need some velocity data to transform log depths to TWT values:</a:t>
            </a:r>
          </a:p>
          <a:p>
            <a:r>
              <a:rPr lang="en-US" altLang="en-US" dirty="0" smtClean="0">
                <a:latin typeface="Arial" panose="020B0604020202020204" pitchFamily="34" charset="0"/>
              </a:rPr>
              <a:t>   - A </a:t>
            </a:r>
            <a:r>
              <a:rPr lang="en-US" altLang="en-US" dirty="0" smtClean="0">
                <a:latin typeface="Arial" panose="020B0604020202020204" pitchFamily="34" charset="0"/>
              </a:rPr>
              <a:t>vertical seismic profile</a:t>
            </a:r>
            <a:r>
              <a:rPr lang="en-US" altLang="en-US" baseline="0" dirty="0" smtClean="0">
                <a:latin typeface="Arial" panose="020B0604020202020204" pitchFamily="34" charset="0"/>
              </a:rPr>
              <a:t> (</a:t>
            </a:r>
            <a:r>
              <a:rPr lang="en-US" altLang="en-US" dirty="0" smtClean="0">
                <a:latin typeface="Arial" panose="020B0604020202020204" pitchFamily="34" charset="0"/>
              </a:rPr>
              <a:t>VSP) </a:t>
            </a:r>
            <a:r>
              <a:rPr lang="en-US" altLang="en-US" dirty="0" smtClean="0">
                <a:latin typeface="Arial" panose="020B0604020202020204" pitchFamily="34" charset="0"/>
              </a:rPr>
              <a:t>is a very heavily sampled check shot survey</a:t>
            </a:r>
          </a:p>
          <a:p>
            <a:r>
              <a:rPr lang="en-US" altLang="en-US" baseline="0" dirty="0" smtClean="0">
                <a:latin typeface="Arial" panose="020B0604020202020204" pitchFamily="34" charset="0"/>
              </a:rPr>
              <a:t>   - We’ve mentioned what check shots are</a:t>
            </a:r>
          </a:p>
          <a:p>
            <a:r>
              <a:rPr lang="en-US" altLang="en-US" baseline="0" dirty="0" smtClean="0">
                <a:latin typeface="Arial" panose="020B0604020202020204" pitchFamily="34" charset="0"/>
              </a:rPr>
              <a:t>   - In the absence of a VSP or check shots, we use the stacking velocities used by the seismic data processors</a:t>
            </a:r>
            <a:r>
              <a:rPr lang="en-US" altLang="en-US" baseline="0" dirty="0" smtClean="0">
                <a:latin typeface="Arial" panose="020B0604020202020204" pitchFamily="34" charset="0"/>
              </a:rPr>
              <a:t>.</a:t>
            </a:r>
          </a:p>
          <a:p>
            <a:endParaRPr lang="en-US" altLang="en-US" baseline="0" dirty="0" smtClean="0">
              <a:latin typeface="Arial" panose="020B0604020202020204" pitchFamily="34" charset="0"/>
            </a:endParaRPr>
          </a:p>
          <a:p>
            <a:r>
              <a:rPr lang="en-US" altLang="en-US" baseline="0" dirty="0" smtClean="0">
                <a:latin typeface="Arial" panose="020B0604020202020204" pitchFamily="34" charset="0"/>
              </a:rPr>
              <a:t>We need a wavelet:</a:t>
            </a:r>
          </a:p>
          <a:p>
            <a:r>
              <a:rPr lang="en-US" altLang="en-US" baseline="0" dirty="0" smtClean="0">
                <a:latin typeface="Arial" panose="020B0604020202020204" pitchFamily="34" charset="0"/>
              </a:rPr>
              <a:t>   - we can use a standard wavelet shape and a frequency</a:t>
            </a:r>
          </a:p>
          <a:p>
            <a:r>
              <a:rPr lang="en-US" altLang="en-US" baseline="0" dirty="0" smtClean="0">
                <a:latin typeface="Arial" panose="020B0604020202020204" pitchFamily="34" charset="0"/>
              </a:rPr>
              <a:t>   - we can use a statistical approach to extract a pulse in a user-defined seismic window at the well location</a:t>
            </a:r>
            <a:r>
              <a:rPr lang="en-US" altLang="en-US" baseline="0" dirty="0" smtClean="0">
                <a:latin typeface="Arial" panose="020B0604020202020204" pitchFamily="34" charset="0"/>
              </a:rPr>
              <a:t>.</a:t>
            </a:r>
          </a:p>
          <a:p>
            <a:endParaRPr lang="en-US" altLang="en-US" baseline="0" dirty="0" smtClean="0">
              <a:latin typeface="Arial" panose="020B0604020202020204" pitchFamily="34" charset="0"/>
            </a:endParaRPr>
          </a:p>
          <a:p>
            <a:r>
              <a:rPr lang="en-US" altLang="en-US" baseline="0" dirty="0" smtClean="0">
                <a:latin typeface="Arial" panose="020B0604020202020204" pitchFamily="34" charset="0"/>
              </a:rPr>
              <a:t>Finally, the computer does the convolution for </a:t>
            </a:r>
            <a:r>
              <a:rPr lang="en-US" altLang="en-US" baseline="0" dirty="0" smtClean="0">
                <a:latin typeface="Arial" panose="020B0604020202020204" pitchFamily="34" charset="0"/>
              </a:rPr>
              <a:t>us. All </a:t>
            </a:r>
            <a:r>
              <a:rPr lang="en-US" altLang="en-US" baseline="0" dirty="0" smtClean="0">
                <a:latin typeface="Arial" panose="020B0604020202020204" pitchFamily="34" charset="0"/>
              </a:rPr>
              <a:t>the software does the simple, zero offset trace </a:t>
            </a:r>
            <a:r>
              <a:rPr lang="en-US" altLang="en-US" baseline="0" dirty="0" smtClean="0">
                <a:latin typeface="Arial" panose="020B0604020202020204" pitchFamily="34" charset="0"/>
              </a:rPr>
              <a:t>generation. Some </a:t>
            </a:r>
            <a:r>
              <a:rPr lang="en-US" altLang="en-US" baseline="0" dirty="0" smtClean="0">
                <a:latin typeface="Arial" panose="020B0604020202020204" pitchFamily="34" charset="0"/>
              </a:rPr>
              <a:t>software packages allows the user to also model multiples and/or amplitude variations as a function of offset angle.</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704583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a:t>
            </a:r>
            <a:r>
              <a:rPr lang="en-US" dirty="0" smtClean="0"/>
              <a:t>talk a little about the analytical </a:t>
            </a:r>
            <a:r>
              <a:rPr lang="en-US" dirty="0" smtClean="0"/>
              <a:t>wavelet.</a:t>
            </a:r>
            <a:r>
              <a:rPr lang="en-US" baseline="0" dirty="0" smtClean="0"/>
              <a:t> </a:t>
            </a:r>
            <a:r>
              <a:rPr lang="en-US" dirty="0" smtClean="0"/>
              <a:t>We have</a:t>
            </a:r>
            <a:r>
              <a:rPr lang="en-US" baseline="0" dirty="0" smtClean="0"/>
              <a:t> to</a:t>
            </a:r>
            <a:r>
              <a:rPr lang="en-US" dirty="0" smtClean="0"/>
              <a:t> </a:t>
            </a:r>
            <a:r>
              <a:rPr lang="en-US" dirty="0" smtClean="0"/>
              <a:t>input that we want to use either a minimum phase or a zero phase </a:t>
            </a:r>
            <a:r>
              <a:rPr lang="en-US" dirty="0" smtClean="0"/>
              <a:t>wavelet.</a:t>
            </a:r>
            <a:r>
              <a:rPr lang="en-US" baseline="0" dirty="0" smtClean="0"/>
              <a:t> </a:t>
            </a:r>
            <a:r>
              <a:rPr lang="en-US" dirty="0" smtClean="0"/>
              <a:t>We </a:t>
            </a:r>
            <a:r>
              <a:rPr lang="en-US" dirty="0" smtClean="0"/>
              <a:t>have to define the </a:t>
            </a:r>
            <a:r>
              <a:rPr lang="en-US" dirty="0" smtClean="0"/>
              <a:t>polarity: </a:t>
            </a:r>
            <a:r>
              <a:rPr lang="en-US" dirty="0" smtClean="0"/>
              <a:t>what</a:t>
            </a:r>
            <a:r>
              <a:rPr lang="en-US" baseline="0" dirty="0" smtClean="0"/>
              <a:t> does a positive RC look </a:t>
            </a:r>
            <a:r>
              <a:rPr lang="en-US" baseline="0" dirty="0" smtClean="0"/>
              <a:t>like? We </a:t>
            </a:r>
            <a:r>
              <a:rPr lang="en-US" baseline="0" dirty="0" smtClean="0"/>
              <a:t>select a standard pulse </a:t>
            </a:r>
            <a:r>
              <a:rPr lang="en-US" baseline="0" dirty="0" smtClean="0"/>
              <a:t>shape - </a:t>
            </a:r>
            <a:r>
              <a:rPr lang="en-US" baseline="0" dirty="0" smtClean="0"/>
              <a:t>my favorite is the Ricker </a:t>
            </a:r>
            <a:r>
              <a:rPr lang="en-US" baseline="0" dirty="0" smtClean="0"/>
              <a:t>shape. Lastly</a:t>
            </a:r>
            <a:r>
              <a:rPr lang="en-US" baseline="0" dirty="0" smtClean="0"/>
              <a:t>, we have to provide a central frequency.</a:t>
            </a:r>
          </a:p>
          <a:p>
            <a:endParaRPr lang="en-US" baseline="0" dirty="0" smtClean="0"/>
          </a:p>
          <a:p>
            <a:r>
              <a:rPr lang="en-US" baseline="0" dirty="0" smtClean="0"/>
              <a:t>The pulse parameters are refined by trial and </a:t>
            </a:r>
            <a:r>
              <a:rPr lang="en-US" baseline="0" dirty="0" smtClean="0"/>
              <a:t>error. We </a:t>
            </a:r>
            <a:r>
              <a:rPr lang="en-US" baseline="0" dirty="0" smtClean="0"/>
              <a:t>set the parameters, generate the synthetic trace, and compare it to the actual seismic trace at the well </a:t>
            </a:r>
            <a:r>
              <a:rPr lang="en-US" baseline="0" dirty="0" smtClean="0"/>
              <a:t>location. For </a:t>
            </a:r>
            <a:r>
              <a:rPr lang="en-US" baseline="0" dirty="0" smtClean="0"/>
              <a:t>example, there is a modeled trace on the next </a:t>
            </a:r>
            <a:r>
              <a:rPr lang="en-US" baseline="0" dirty="0" smtClean="0"/>
              <a:t>slide. I </a:t>
            </a:r>
            <a:r>
              <a:rPr lang="en-US" baseline="0" dirty="0" smtClean="0"/>
              <a:t>started with a 25 Hz Ricker </a:t>
            </a:r>
            <a:r>
              <a:rPr lang="en-US" baseline="0" dirty="0" smtClean="0"/>
              <a:t>wavelet. The </a:t>
            </a:r>
            <a:r>
              <a:rPr lang="en-US" baseline="0" dirty="0" smtClean="0"/>
              <a:t>two </a:t>
            </a:r>
            <a:r>
              <a:rPr lang="en-US" baseline="0" dirty="0" smtClean="0"/>
              <a:t>(2) zero </a:t>
            </a:r>
            <a:r>
              <a:rPr lang="en-US" baseline="0" dirty="0" smtClean="0"/>
              <a:t>crossings defining the main trough in my zone of interest were too close together – the trough was to short in </a:t>
            </a:r>
            <a:r>
              <a:rPr lang="en-US" baseline="0" dirty="0" smtClean="0"/>
              <a:t>time. I </a:t>
            </a:r>
            <a:r>
              <a:rPr lang="en-US" baseline="0" dirty="0" smtClean="0"/>
              <a:t>changed the frequency to 20 </a:t>
            </a:r>
            <a:r>
              <a:rPr lang="en-US" baseline="0" dirty="0" smtClean="0"/>
              <a:t>Hz - </a:t>
            </a:r>
            <a:r>
              <a:rPr lang="en-US" baseline="0" dirty="0" smtClean="0"/>
              <a:t>the trough was too </a:t>
            </a:r>
            <a:r>
              <a:rPr lang="en-US" baseline="0" dirty="0" smtClean="0"/>
              <a:t>long. I </a:t>
            </a:r>
            <a:r>
              <a:rPr lang="en-US" baseline="0" dirty="0" smtClean="0"/>
              <a:t>found through trial and error that 22 Hz gave me the best match for several zero crossings in my zone of interest</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12</a:t>
            </a:fld>
            <a:endParaRPr lang="en-US" altLang="en-US" dirty="0"/>
          </a:p>
        </p:txBody>
      </p:sp>
    </p:spTree>
    <p:extLst>
      <p:ext uri="{BB962C8B-B14F-4D97-AF65-F5344CB8AC3E}">
        <p14:creationId xmlns:p14="http://schemas.microsoft.com/office/powerpoint/2010/main" val="3559462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a:t>
            </a:r>
            <a:r>
              <a:rPr lang="en-US" baseline="0" dirty="0" smtClean="0"/>
              <a:t>is an example from a synthetic generation software package (Schlumberger’s IESX)</a:t>
            </a:r>
            <a:r>
              <a:rPr lang="en-US" baseline="0" dirty="0" smtClean="0"/>
              <a:t>. It </a:t>
            </a:r>
            <a:r>
              <a:rPr lang="en-US" baseline="0" dirty="0" smtClean="0"/>
              <a:t>is for the discovery well at </a:t>
            </a:r>
            <a:r>
              <a:rPr lang="en-US" baseline="0" dirty="0" err="1" smtClean="0"/>
              <a:t>Barracouta</a:t>
            </a:r>
            <a:r>
              <a:rPr lang="en-US" baseline="0" dirty="0" smtClean="0"/>
              <a:t>. The </a:t>
            </a:r>
            <a:r>
              <a:rPr lang="en-US" baseline="0" dirty="0" smtClean="0"/>
              <a:t>first track (column) has two scales – two-way time on the left and meters on the </a:t>
            </a:r>
            <a:r>
              <a:rPr lang="en-US" baseline="0" dirty="0" smtClean="0"/>
              <a:t>right. The Top of Latrobe (TOL) </a:t>
            </a:r>
            <a:r>
              <a:rPr lang="en-US" baseline="0" dirty="0" smtClean="0"/>
              <a:t>unconformity is at about 0.88 seconds or 1035 </a:t>
            </a:r>
            <a:r>
              <a:rPr lang="en-US" baseline="0" dirty="0" smtClean="0"/>
              <a:t>m. The </a:t>
            </a:r>
            <a:r>
              <a:rPr lang="en-US" baseline="0" dirty="0" smtClean="0"/>
              <a:t>second track shows the caliper log (hole size) in blue and the Gamma Ray log (sand:shale ratio) in </a:t>
            </a:r>
            <a:r>
              <a:rPr lang="en-US" baseline="0" dirty="0" smtClean="0"/>
              <a:t>purple. The </a:t>
            </a:r>
            <a:r>
              <a:rPr lang="en-US" baseline="0" dirty="0" smtClean="0"/>
              <a:t>third track shows the sonic log in blue such that it indicates lower to higher </a:t>
            </a:r>
            <a:r>
              <a:rPr lang="en-US" baseline="0" dirty="0" smtClean="0"/>
              <a:t>velocities. The </a:t>
            </a:r>
            <a:r>
              <a:rPr lang="en-US" baseline="0" dirty="0" smtClean="0"/>
              <a:t>fourth track shows a density log in </a:t>
            </a:r>
            <a:r>
              <a:rPr lang="en-US" baseline="0" dirty="0" smtClean="0"/>
              <a:t>green. The </a:t>
            </a:r>
            <a:r>
              <a:rPr lang="en-US" baseline="0" dirty="0" smtClean="0"/>
              <a:t>fifth track shows the calculated impedance curve (velocity * density) in </a:t>
            </a:r>
            <a:r>
              <a:rPr lang="en-US" baseline="0" dirty="0" smtClean="0"/>
              <a:t>red. The </a:t>
            </a:r>
            <a:r>
              <a:rPr lang="en-US" baseline="0" dirty="0" smtClean="0"/>
              <a:t>sixth track labels the formation markers picked by the well </a:t>
            </a:r>
            <a:r>
              <a:rPr lang="en-US" baseline="0" dirty="0" smtClean="0"/>
              <a:t>geologist.</a:t>
            </a:r>
          </a:p>
          <a:p>
            <a:endParaRPr lang="en-US" baseline="0" dirty="0" smtClean="0"/>
          </a:p>
          <a:p>
            <a:r>
              <a:rPr lang="en-US" baseline="0" dirty="0" smtClean="0"/>
              <a:t>You should recognize the top of the Lakes Entrance </a:t>
            </a:r>
            <a:r>
              <a:rPr lang="en-US" baseline="0" dirty="0" smtClean="0"/>
              <a:t>Formation </a:t>
            </a:r>
            <a:r>
              <a:rPr lang="en-US" baseline="0" dirty="0" smtClean="0"/>
              <a:t>(our seal unit) and the Top of Latrobe (TOL) </a:t>
            </a:r>
            <a:r>
              <a:rPr lang="en-US" baseline="0" dirty="0" smtClean="0"/>
              <a:t>unconformity. Track </a:t>
            </a:r>
            <a:r>
              <a:rPr lang="en-US" baseline="0" dirty="0" smtClean="0"/>
              <a:t>7 has the reflection coefficients from the blocked impedance </a:t>
            </a:r>
            <a:r>
              <a:rPr lang="en-US" baseline="0" dirty="0" smtClean="0"/>
              <a:t>curve. Track </a:t>
            </a:r>
            <a:r>
              <a:rPr lang="en-US" baseline="0" dirty="0" smtClean="0"/>
              <a:t>8 shows the pulse as a positive RC would generate. </a:t>
            </a:r>
            <a:r>
              <a:rPr lang="en-US" baseline="0" dirty="0" smtClean="0"/>
              <a:t>This </a:t>
            </a:r>
            <a:r>
              <a:rPr lang="en-US" baseline="0" dirty="0" smtClean="0"/>
              <a:t>is an SEG reverse zero phase pulse (Lecture 6)</a:t>
            </a:r>
            <a:r>
              <a:rPr lang="en-US" baseline="0" dirty="0" smtClean="0"/>
              <a:t>. I </a:t>
            </a:r>
            <a:r>
              <a:rPr lang="en-US" baseline="0" dirty="0" smtClean="0"/>
              <a:t>used a Ricker shaped analytical pulse with a central frequency of 22 </a:t>
            </a:r>
            <a:r>
              <a:rPr lang="en-US" baseline="0" dirty="0" smtClean="0"/>
              <a:t>Hz. Track </a:t>
            </a:r>
            <a:r>
              <a:rPr lang="en-US" baseline="0" dirty="0" smtClean="0"/>
              <a:t>9 shows the modeled trace obtained by simple convolution of the RCs and the pulse. </a:t>
            </a:r>
            <a:r>
              <a:rPr lang="en-US" baseline="0" dirty="0" smtClean="0"/>
              <a:t>It </a:t>
            </a:r>
            <a:r>
              <a:rPr lang="en-US" baseline="0" dirty="0" smtClean="0"/>
              <a:t>is repeated 3 </a:t>
            </a:r>
            <a:r>
              <a:rPr lang="en-US" baseline="0" dirty="0" smtClean="0"/>
              <a:t>times. Track </a:t>
            </a:r>
            <a:r>
              <a:rPr lang="en-US" baseline="0" dirty="0" smtClean="0"/>
              <a:t>10 shows </a:t>
            </a:r>
            <a:r>
              <a:rPr lang="en-US" baseline="0" dirty="0" smtClean="0"/>
              <a:t>eleven (11) </a:t>
            </a:r>
            <a:r>
              <a:rPr lang="en-US" baseline="0" dirty="0" smtClean="0"/>
              <a:t>tracks from the real seismic line (black) with the modeled trace (red) at the well </a:t>
            </a:r>
            <a:r>
              <a:rPr lang="en-US" baseline="0" dirty="0" smtClean="0"/>
              <a:t>location. The </a:t>
            </a:r>
            <a:r>
              <a:rPr lang="en-US" baseline="0" dirty="0" smtClean="0"/>
              <a:t>match between real seismic traces (black) and the modeled trace (red) is OK for our current needs</a:t>
            </a:r>
            <a:r>
              <a:rPr lang="en-U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13</a:t>
            </a:fld>
            <a:endParaRPr lang="en-US" altLang="en-US" dirty="0"/>
          </a:p>
        </p:txBody>
      </p:sp>
    </p:spTree>
    <p:extLst>
      <p:ext uri="{BB962C8B-B14F-4D97-AF65-F5344CB8AC3E}">
        <p14:creationId xmlns:p14="http://schemas.microsoft.com/office/powerpoint/2010/main" val="747863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t>
            </a:r>
            <a:r>
              <a:rPr lang="en-US" baseline="0" dirty="0" smtClean="0"/>
              <a:t>can also post the synthetic trace on a display of the seismic </a:t>
            </a:r>
            <a:r>
              <a:rPr lang="en-US" baseline="0" dirty="0" smtClean="0"/>
              <a:t>line. In </a:t>
            </a:r>
            <a:r>
              <a:rPr lang="en-US" baseline="0" dirty="0" smtClean="0"/>
              <a:t>this case, the black peaks on the synthetic trace correspond to red peaks on the seismic </a:t>
            </a:r>
            <a:r>
              <a:rPr lang="en-US" baseline="0" dirty="0" smtClean="0"/>
              <a:t>line. The </a:t>
            </a:r>
            <a:r>
              <a:rPr lang="en-US" baseline="0" dirty="0" smtClean="0"/>
              <a:t>students will perform a well-seismic tie in Exercise 15</a:t>
            </a:r>
            <a:r>
              <a:rPr lang="en-US" baseline="0" dirty="0" smtClean="0"/>
              <a:t>. Before </a:t>
            </a:r>
            <a:r>
              <a:rPr lang="en-US" baseline="0" dirty="0" smtClean="0"/>
              <a:t>starting the exercise, one more slide.</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14</a:t>
            </a:fld>
            <a:endParaRPr lang="en-US" altLang="en-US" dirty="0"/>
          </a:p>
        </p:txBody>
      </p:sp>
    </p:spTree>
    <p:extLst>
      <p:ext uri="{BB962C8B-B14F-4D97-AF65-F5344CB8AC3E}">
        <p14:creationId xmlns:p14="http://schemas.microsoft.com/office/powerpoint/2010/main" val="2011495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1F530B-C5CF-4A48-A1E7-7997B7B8EC2E}" type="slidenum">
              <a:rPr lang="en-US" altLang="en-US"/>
              <a:pPr eaLnBrk="1" hangingPunct="1"/>
              <a:t>15</a:t>
            </a:fld>
            <a:endParaRPr lang="en-US" altLang="en-US"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What </a:t>
            </a:r>
            <a:r>
              <a:rPr lang="en-US" altLang="en-US" dirty="0" smtClean="0">
                <a:latin typeface="Arial" panose="020B0604020202020204" pitchFamily="34" charset="0"/>
              </a:rPr>
              <a:t>is a “good” tie between real and a modeled seismic trace</a:t>
            </a:r>
            <a:r>
              <a:rPr lang="en-US" altLang="en-US" dirty="0" smtClean="0">
                <a:latin typeface="Arial" panose="020B0604020202020204" pitchFamily="34" charset="0"/>
              </a:rPr>
              <a:t>?</a:t>
            </a:r>
            <a:r>
              <a:rPr lang="en-US" altLang="en-US" baseline="0" dirty="0" smtClean="0">
                <a:latin typeface="Arial" panose="020B0604020202020204" pitchFamily="34" charset="0"/>
              </a:rPr>
              <a:t> </a:t>
            </a:r>
            <a:r>
              <a:rPr lang="en-US" altLang="en-US" dirty="0" smtClean="0">
                <a:latin typeface="Arial" panose="020B0604020202020204" pitchFamily="34" charset="0"/>
              </a:rPr>
              <a:t>This </a:t>
            </a:r>
            <a:r>
              <a:rPr lang="en-US" altLang="en-US" dirty="0" smtClean="0">
                <a:latin typeface="Arial" panose="020B0604020202020204" pitchFamily="34" charset="0"/>
              </a:rPr>
              <a:t>depends on where you are in the life cycle of a </a:t>
            </a:r>
            <a:r>
              <a:rPr lang="en-US" altLang="en-US" dirty="0" smtClean="0">
                <a:latin typeface="Arial" panose="020B0604020202020204" pitchFamily="34" charset="0"/>
              </a:rPr>
              <a:t>field.</a:t>
            </a:r>
            <a:r>
              <a:rPr lang="en-US" altLang="en-US" baseline="0" dirty="0" smtClean="0">
                <a:latin typeface="Arial" panose="020B0604020202020204" pitchFamily="34" charset="0"/>
              </a:rPr>
              <a:t> </a:t>
            </a:r>
            <a:r>
              <a:rPr lang="en-US" altLang="en-US" dirty="0" smtClean="0">
                <a:latin typeface="Arial" panose="020B0604020202020204" pitchFamily="34" charset="0"/>
              </a:rPr>
              <a:t>If </a:t>
            </a:r>
            <a:r>
              <a:rPr lang="en-US" altLang="en-US" dirty="0" smtClean="0">
                <a:latin typeface="Arial" panose="020B0604020202020204" pitchFamily="34" charset="0"/>
              </a:rPr>
              <a:t>you are in the identify and capture stage (new venture) and doing regional mapping, you want a marker in a well (e.g., TOL) to be accurate only within a few cycles (peaks-troughs). </a:t>
            </a:r>
            <a:r>
              <a:rPr lang="en-US" altLang="en-US" dirty="0" smtClean="0">
                <a:latin typeface="Arial" panose="020B0604020202020204" pitchFamily="34" charset="0"/>
              </a:rPr>
              <a:t>Remember </a:t>
            </a:r>
            <a:r>
              <a:rPr lang="en-US" altLang="en-US" dirty="0" smtClean="0">
                <a:latin typeface="Arial" panose="020B0604020202020204" pitchFamily="34" charset="0"/>
              </a:rPr>
              <a:t>Exercise 11 – mapping the TOL</a:t>
            </a:r>
            <a:r>
              <a:rPr lang="en-US" altLang="en-US" baseline="0" dirty="0" smtClean="0">
                <a:latin typeface="Arial" panose="020B0604020202020204" pitchFamily="34" charset="0"/>
              </a:rPr>
              <a:t> on the regional (color) lines</a:t>
            </a:r>
            <a:r>
              <a:rPr lang="en-US" altLang="en-US" baseline="0" dirty="0" smtClean="0">
                <a:latin typeface="Arial" panose="020B0604020202020204" pitchFamily="34" charset="0"/>
              </a:rPr>
              <a:t>? Later </a:t>
            </a:r>
            <a:r>
              <a:rPr lang="en-US" altLang="en-US" baseline="0" dirty="0" smtClean="0">
                <a:latin typeface="Arial" panose="020B0604020202020204" pitchFamily="34" charset="0"/>
              </a:rPr>
              <a:t>in the exploration phase (where we are currently with Barracouta), we want a marker horizon to be within about ½ a </a:t>
            </a:r>
            <a:r>
              <a:rPr lang="en-US" altLang="en-US" baseline="0" dirty="0" smtClean="0">
                <a:latin typeface="Arial" panose="020B0604020202020204" pitchFamily="34" charset="0"/>
              </a:rPr>
              <a:t>cycle. In </a:t>
            </a:r>
            <a:r>
              <a:rPr lang="en-US" altLang="en-US" baseline="0" dirty="0" smtClean="0">
                <a:latin typeface="Arial" panose="020B0604020202020204" pitchFamily="34" charset="0"/>
              </a:rPr>
              <a:t>the exploitation stage, which is field development and production, you want the marker horizon to be in the correct peak or trough and you want that modeled peak or trough to have the same shape characteristics as the real seismic peak or trough.</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754013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16</a:t>
            </a:fld>
            <a:endParaRPr lang="en-US" altLang="en-US" dirty="0"/>
          </a:p>
        </p:txBody>
      </p:sp>
    </p:spTree>
    <p:extLst>
      <p:ext uri="{BB962C8B-B14F-4D97-AF65-F5344CB8AC3E}">
        <p14:creationId xmlns:p14="http://schemas.microsoft.com/office/powerpoint/2010/main" val="2133799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a:t>
            </a:r>
            <a:r>
              <a:rPr lang="en-US" dirty="0" smtClean="0"/>
              <a:t>each</a:t>
            </a:r>
            <a:r>
              <a:rPr lang="en-US" baseline="0" dirty="0" smtClean="0"/>
              <a:t> team has shown their well location, go through the solution slides for Exercise 14.</a:t>
            </a: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a:t>
            </a:fld>
            <a:endParaRPr lang="en-US" altLang="en-US" dirty="0"/>
          </a:p>
        </p:txBody>
      </p:sp>
    </p:spTree>
    <p:extLst>
      <p:ext uri="{BB962C8B-B14F-4D97-AF65-F5344CB8AC3E}">
        <p14:creationId xmlns:p14="http://schemas.microsoft.com/office/powerpoint/2010/main" val="968431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a:t>
            </a:r>
            <a:r>
              <a:rPr lang="en-US" dirty="0" smtClean="0"/>
              <a:t>unit explains what we mean</a:t>
            </a:r>
            <a:r>
              <a:rPr lang="en-US" baseline="0" dirty="0" smtClean="0"/>
              <a:t> by a well-seismic tie and what purposes it </a:t>
            </a:r>
            <a:r>
              <a:rPr lang="en-US" baseline="0" dirty="0" smtClean="0"/>
              <a:t>serves. The </a:t>
            </a:r>
            <a:r>
              <a:rPr lang="en-US" baseline="0" dirty="0" smtClean="0"/>
              <a:t>next slide has a lecture outline.</a:t>
            </a:r>
            <a:endParaRPr 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3</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2B538B-9D1D-46FE-B943-DB1ACA1A931D}" type="slidenum">
              <a:rPr lang="en-US" altLang="en-US"/>
              <a:pPr eaLnBrk="1" hangingPunct="1"/>
              <a:t>4</a:t>
            </a:fld>
            <a:endParaRPr lang="en-US" altLang="en-US" dirty="0"/>
          </a:p>
        </p:txBody>
      </p:sp>
      <p:sp>
        <p:nvSpPr>
          <p:cNvPr id="20483" name="Rectangle 2"/>
          <p:cNvSpPr>
            <a:spLocks noGrp="1" noRot="1" noChangeAspect="1" noChangeArrowheads="1" noTextEdit="1"/>
          </p:cNvSpPr>
          <p:nvPr>
            <p:ph type="sldImg"/>
          </p:nvPr>
        </p:nvSpPr>
        <p:spPr>
          <a:xfrm>
            <a:off x="1147763" y="685800"/>
            <a:ext cx="4570412" cy="3427413"/>
          </a:xfrm>
          <a:ln/>
        </p:spPr>
      </p:sp>
      <p:sp>
        <p:nvSpPr>
          <p:cNvPr id="2048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We </a:t>
            </a:r>
            <a:r>
              <a:rPr lang="en-US" altLang="en-US" dirty="0" smtClean="0">
                <a:latin typeface="Arial" panose="020B0604020202020204" pitchFamily="34" charset="0"/>
              </a:rPr>
              <a:t>will cover these </a:t>
            </a:r>
            <a:r>
              <a:rPr lang="en-US" altLang="en-US" dirty="0" smtClean="0">
                <a:latin typeface="Arial" panose="020B0604020202020204" pitchFamily="34" charset="0"/>
              </a:rPr>
              <a:t>topics.</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68303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AEA2228-D126-4BC5-8E1E-50B67561F6FA}" type="slidenum">
              <a:rPr lang="en-US" altLang="en-US"/>
              <a:pPr eaLnBrk="1" hangingPunct="1"/>
              <a:t>5</a:t>
            </a:fld>
            <a:endParaRPr lang="en-US" altLang="en-US"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SLIDE 15.5</a:t>
            </a:r>
          </a:p>
          <a:p>
            <a:endParaRPr lang="en-US" dirty="0" smtClean="0"/>
          </a:p>
          <a:p>
            <a:r>
              <a:rPr lang="en-US" dirty="0" smtClean="0"/>
              <a:t>Whenever we have well data and seismic data, we need to relate the two.</a:t>
            </a:r>
          </a:p>
          <a:p>
            <a:r>
              <a:rPr lang="en-US" dirty="0" smtClean="0"/>
              <a:t>For example, in this study area, how does the top of the A sand in the well relate to the wiggles on the seismic line through the well?</a:t>
            </a:r>
          </a:p>
          <a:p>
            <a:endParaRPr lang="en-US" dirty="0" smtClean="0"/>
          </a:p>
          <a:p>
            <a:r>
              <a:rPr lang="en-US" dirty="0" smtClean="0"/>
              <a:t>There are two big issues:</a:t>
            </a:r>
          </a:p>
          <a:p>
            <a:r>
              <a:rPr lang="en-US" dirty="0" smtClean="0"/>
              <a:t>   The well data are in units of depth while</a:t>
            </a:r>
            <a:r>
              <a:rPr lang="en-US" baseline="0" dirty="0" smtClean="0"/>
              <a:t> the seismic is in units of two-way time</a:t>
            </a:r>
          </a:p>
          <a:p>
            <a:r>
              <a:rPr lang="en-US" baseline="0" dirty="0" smtClean="0"/>
              <a:t>   The seismic is a lot lower resolution due to the seismic pulse – we can’t “see” as fine a scale of stratigraphy as we can with log data.</a:t>
            </a:r>
            <a:endParaRPr lang="en-US" dirty="0" smtClean="0"/>
          </a:p>
          <a:p>
            <a:endParaRPr lang="en-US" dirty="0" smtClean="0"/>
          </a:p>
          <a:p>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46530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smtClean="0"/>
              <a:t>are the goals of making a well-seismic</a:t>
            </a:r>
            <a:r>
              <a:rPr lang="en-US" baseline="0" dirty="0" smtClean="0"/>
              <a:t> </a:t>
            </a:r>
            <a:r>
              <a:rPr lang="en-US" baseline="0" dirty="0" smtClean="0"/>
              <a:t>tie.</a:t>
            </a:r>
            <a:endParaRPr lang="en-US" baseline="0"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extLst>
      <p:ext uri="{BB962C8B-B14F-4D97-AF65-F5344CB8AC3E}">
        <p14:creationId xmlns:p14="http://schemas.microsoft.com/office/powerpoint/2010/main" val="361257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t>
            </a:r>
            <a:r>
              <a:rPr lang="en-US" dirty="0" smtClean="0"/>
              <a:t>slides compares well data characteristics to seismic data </a:t>
            </a:r>
            <a:r>
              <a:rPr lang="en-US" dirty="0" smtClean="0"/>
              <a:t>characteristics.</a:t>
            </a:r>
            <a:r>
              <a:rPr lang="en-US" baseline="0" dirty="0" smtClean="0"/>
              <a:t> </a:t>
            </a:r>
            <a:r>
              <a:rPr lang="en-US" dirty="0" smtClean="0"/>
              <a:t>The </a:t>
            </a:r>
            <a:r>
              <a:rPr lang="en-US" dirty="0" smtClean="0"/>
              <a:t>main points are:</a:t>
            </a:r>
          </a:p>
          <a:p>
            <a:r>
              <a:rPr lang="en-US" dirty="0" smtClean="0"/>
              <a:t>   1)  Samples points vs. samples areas (2D seismic) or volumes (3D seismic)</a:t>
            </a:r>
          </a:p>
          <a:p>
            <a:r>
              <a:rPr lang="en-US" dirty="0" smtClean="0"/>
              <a:t>   3)</a:t>
            </a:r>
            <a:r>
              <a:rPr lang="en-US" baseline="0" dirty="0" smtClean="0"/>
              <a:t>  Vertical resolution of ~1 meter vs. ~30 meters</a:t>
            </a:r>
          </a:p>
          <a:p>
            <a:r>
              <a:rPr lang="en-US" baseline="0" dirty="0" smtClean="0"/>
              <a:t>   6)  Measurements in depth (ft or meters) vs. two-way time (milliseconds).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7</a:t>
            </a:fld>
            <a:endParaRPr lang="en-US" altLang="en-US" dirty="0"/>
          </a:p>
        </p:txBody>
      </p:sp>
    </p:spTree>
    <p:extLst>
      <p:ext uri="{BB962C8B-B14F-4D97-AF65-F5344CB8AC3E}">
        <p14:creationId xmlns:p14="http://schemas.microsoft.com/office/powerpoint/2010/main" val="3944324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Wells </a:t>
            </a:r>
            <a:r>
              <a:rPr lang="en-US" dirty="0" smtClean="0"/>
              <a:t>are in units of ft or m along the borehole with zero set at the kb (Kelly Bushing)</a:t>
            </a:r>
            <a:r>
              <a:rPr lang="en-US" dirty="0" smtClean="0"/>
              <a:t>.</a:t>
            </a:r>
            <a:r>
              <a:rPr lang="en-US" baseline="0" dirty="0" smtClean="0"/>
              <a:t> </a:t>
            </a:r>
            <a:r>
              <a:rPr lang="en-US" dirty="0" smtClean="0"/>
              <a:t>For</a:t>
            </a:r>
            <a:r>
              <a:rPr lang="en-US" baseline="0" dirty="0" smtClean="0"/>
              <a:t> </a:t>
            </a:r>
            <a:r>
              <a:rPr lang="en-US" baseline="0" dirty="0" smtClean="0"/>
              <a:t>pure vertical wells, log depths are vertical </a:t>
            </a:r>
            <a:r>
              <a:rPr lang="en-US" baseline="0" dirty="0" smtClean="0"/>
              <a:t>depths. For </a:t>
            </a:r>
            <a:r>
              <a:rPr lang="en-US" baseline="0" dirty="0" smtClean="0"/>
              <a:t>deviated wells, we have to correct measured depths to true vertical </a:t>
            </a:r>
            <a:r>
              <a:rPr lang="en-US" baseline="0" dirty="0" smtClean="0"/>
              <a:t>depth.</a:t>
            </a:r>
            <a:endParaRPr lang="en-US" baseline="0" dirty="0" smtClean="0"/>
          </a:p>
          <a:p>
            <a:endParaRPr lang="en-US" baseline="0" dirty="0" smtClean="0"/>
          </a:p>
          <a:p>
            <a:r>
              <a:rPr lang="en-US" baseline="0" dirty="0" smtClean="0"/>
              <a:t>Seismic data are processed to a “seismic reference </a:t>
            </a:r>
            <a:r>
              <a:rPr lang="en-US" baseline="0" dirty="0" smtClean="0"/>
              <a:t>datum”. All </a:t>
            </a:r>
            <a:r>
              <a:rPr lang="en-US" baseline="0" dirty="0" smtClean="0"/>
              <a:t>marine surveys are datumed to sea </a:t>
            </a:r>
            <a:r>
              <a:rPr lang="en-US" baseline="0" dirty="0" smtClean="0"/>
              <a:t>level. Coastal </a:t>
            </a:r>
            <a:r>
              <a:rPr lang="en-US" baseline="0" dirty="0" smtClean="0"/>
              <a:t>surveys are usually datumed to sea </a:t>
            </a:r>
            <a:r>
              <a:rPr lang="en-US" baseline="0" dirty="0" smtClean="0"/>
              <a:t>level. Inland </a:t>
            </a:r>
            <a:r>
              <a:rPr lang="en-US" baseline="0" dirty="0" smtClean="0"/>
              <a:t>surveys are datumed to an elevation higher than the highest topographic point in the survey area (e.g., a survey near Denver might be datumed to 5500 </a:t>
            </a:r>
            <a:r>
              <a:rPr lang="en-US" baseline="0" dirty="0" err="1" smtClean="0"/>
              <a:t>ft</a:t>
            </a:r>
            <a:r>
              <a:rPr lang="en-US" baseline="0" dirty="0" smtClean="0"/>
              <a: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8</a:t>
            </a:fld>
            <a:endParaRPr lang="en-US" altLang="en-US" dirty="0"/>
          </a:p>
        </p:txBody>
      </p:sp>
    </p:spTree>
    <p:extLst>
      <p:ext uri="{BB962C8B-B14F-4D97-AF65-F5344CB8AC3E}">
        <p14:creationId xmlns:p14="http://schemas.microsoft.com/office/powerpoint/2010/main" val="1506928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C109AE-F993-45DF-9406-8D5AA4DE9AD7}" type="slidenum">
              <a:rPr lang="en-US" altLang="en-US"/>
              <a:pPr eaLnBrk="1" hangingPunct="1"/>
              <a:t>9</a:t>
            </a:fld>
            <a:endParaRPr lang="en-US" altLang="en-US" dirty="0"/>
          </a:p>
        </p:txBody>
      </p:sp>
      <p:sp>
        <p:nvSpPr>
          <p:cNvPr id="22531" name="Rectangle 2"/>
          <p:cNvSpPr>
            <a:spLocks noGrp="1" noRot="1" noChangeAspect="1" noChangeArrowheads="1" noTextEdit="1"/>
          </p:cNvSpPr>
          <p:nvPr>
            <p:ph type="sldImg"/>
          </p:nvPr>
        </p:nvSpPr>
        <p:spPr>
          <a:xfrm>
            <a:off x="1147763" y="685800"/>
            <a:ext cx="4570412" cy="3427413"/>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It </a:t>
            </a:r>
            <a:r>
              <a:rPr lang="en-US" dirty="0" smtClean="0"/>
              <a:t>certainly would be great to relate well data to seismic times (like Sand A on </a:t>
            </a:r>
            <a:r>
              <a:rPr lang="en-US" dirty="0" smtClean="0"/>
              <a:t>Slide </a:t>
            </a:r>
            <a:r>
              <a:rPr lang="en-US" dirty="0" smtClean="0"/>
              <a:t>3)</a:t>
            </a:r>
            <a:r>
              <a:rPr lang="en-US" dirty="0" smtClean="0"/>
              <a:t>.</a:t>
            </a:r>
            <a:r>
              <a:rPr lang="en-US" baseline="0" dirty="0" smtClean="0"/>
              <a:t> </a:t>
            </a:r>
            <a:r>
              <a:rPr lang="en-US" dirty="0" smtClean="0"/>
              <a:t>Seismic </a:t>
            </a:r>
            <a:r>
              <a:rPr lang="en-US" dirty="0" smtClean="0"/>
              <a:t>velocity data </a:t>
            </a:r>
            <a:r>
              <a:rPr lang="en-US" dirty="0" smtClean="0"/>
              <a:t>allow </a:t>
            </a:r>
            <a:r>
              <a:rPr lang="en-US" dirty="0" smtClean="0"/>
              <a:t>us to convert ft or meters to time </a:t>
            </a:r>
            <a:r>
              <a:rPr lang="en-US" b="1" dirty="0" smtClean="0"/>
              <a:t>or </a:t>
            </a:r>
            <a:r>
              <a:rPr lang="en-US" dirty="0" smtClean="0"/>
              <a:t>time to ft or </a:t>
            </a:r>
            <a:r>
              <a:rPr lang="en-US" dirty="0" smtClean="0"/>
              <a:t>meters.</a:t>
            </a:r>
            <a:r>
              <a:rPr lang="en-US" baseline="0" dirty="0" smtClean="0"/>
              <a:t> </a:t>
            </a:r>
            <a:r>
              <a:rPr lang="en-US" dirty="0" smtClean="0"/>
              <a:t>We </a:t>
            </a:r>
            <a:r>
              <a:rPr lang="en-US" dirty="0" smtClean="0"/>
              <a:t>also have to compensate for differences in datums.</a:t>
            </a:r>
          </a:p>
          <a:p>
            <a:endParaRPr lang="en-US" dirty="0" smtClean="0"/>
          </a:p>
          <a:p>
            <a:r>
              <a:rPr lang="en-US" dirty="0" smtClean="0"/>
              <a:t>One way we can do this is with check shot data (old term is a velocity survey)</a:t>
            </a:r>
            <a:r>
              <a:rPr lang="en-US" dirty="0" smtClean="0"/>
              <a:t>.</a:t>
            </a:r>
            <a:r>
              <a:rPr lang="en-US" baseline="0" dirty="0" smtClean="0"/>
              <a:t> </a:t>
            </a:r>
            <a:r>
              <a:rPr lang="en-US" dirty="0" smtClean="0"/>
              <a:t>We </a:t>
            </a:r>
            <a:r>
              <a:rPr lang="en-US" dirty="0" smtClean="0"/>
              <a:t>lower geophones down the wellbore</a:t>
            </a:r>
            <a:r>
              <a:rPr lang="en-US" baseline="0" dirty="0" smtClean="0"/>
              <a:t> to certain </a:t>
            </a:r>
            <a:r>
              <a:rPr lang="en-US" baseline="0" dirty="0" smtClean="0"/>
              <a:t>depths. Then </a:t>
            </a:r>
            <a:r>
              <a:rPr lang="en-US" baseline="0" dirty="0" smtClean="0"/>
              <a:t>we generate seismic energy at the </a:t>
            </a:r>
            <a:r>
              <a:rPr lang="en-US" baseline="0" dirty="0" smtClean="0"/>
              <a:t>surface. We </a:t>
            </a:r>
            <a:r>
              <a:rPr lang="en-US" baseline="0" dirty="0" smtClean="0"/>
              <a:t>measure the time it takes for the seismic energy to go from the surface to the depth of the geophone (one-way time)</a:t>
            </a:r>
            <a:r>
              <a:rPr lang="en-US" baseline="0" dirty="0" smtClean="0"/>
              <a:t>. </a:t>
            </a:r>
            <a:r>
              <a:rPr lang="en-US" dirty="0" smtClean="0"/>
              <a:t>This </a:t>
            </a:r>
            <a:r>
              <a:rPr lang="en-US" dirty="0" smtClean="0"/>
              <a:t>gives us a relationship between a depth and a one-way travel </a:t>
            </a:r>
            <a:r>
              <a:rPr lang="en-US" dirty="0" smtClean="0"/>
              <a:t>time.</a:t>
            </a:r>
            <a:r>
              <a:rPr lang="en-US" baseline="0" dirty="0" smtClean="0"/>
              <a:t> </a:t>
            </a:r>
            <a:r>
              <a:rPr lang="en-US" dirty="0" smtClean="0"/>
              <a:t>In </a:t>
            </a:r>
            <a:r>
              <a:rPr lang="en-US" dirty="0" smtClean="0"/>
              <a:t>a check shot survey, we get measurements at </a:t>
            </a:r>
            <a:r>
              <a:rPr lang="en-US" dirty="0" smtClean="0"/>
              <a:t>eight (8) </a:t>
            </a:r>
            <a:r>
              <a:rPr lang="en-US" dirty="0" smtClean="0"/>
              <a:t>or more depths from the bottom of the well to near the surface.</a:t>
            </a:r>
          </a:p>
          <a:p>
            <a:endParaRPr lang="en-US" dirty="0" smtClean="0"/>
          </a:p>
          <a:p>
            <a:r>
              <a:rPr lang="en-US" dirty="0" smtClean="0"/>
              <a:t>With check shot data, we can:</a:t>
            </a:r>
          </a:p>
          <a:p>
            <a:r>
              <a:rPr lang="en-US" dirty="0" smtClean="0"/>
              <a:t>   - Determine the start time for the top of well-log curves.</a:t>
            </a:r>
          </a:p>
          <a:p>
            <a:r>
              <a:rPr lang="en-US" dirty="0" smtClean="0"/>
              <a:t>   - Calibrate the relationship between well depths and times calculated from a sonic log.</a:t>
            </a:r>
          </a:p>
          <a:p>
            <a:endParaRPr lang="en-US" dirty="0" smtClean="0"/>
          </a:p>
          <a:p>
            <a:endParaRPr lang="en-US" dirty="0" smtClean="0"/>
          </a:p>
          <a:p>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120827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62763" y="6518275"/>
            <a:ext cx="2247900" cy="190500"/>
          </a:xfrm>
          <a:prstGeom prst="rect">
            <a:avLst/>
          </a:prstGeom>
        </p:spPr>
        <p:txBody>
          <a:bodyPr/>
          <a:lstStyle>
            <a:lvl1pPr>
              <a:defRPr/>
            </a:lvl1pPr>
          </a:lstStyle>
          <a:p>
            <a:r>
              <a:rPr lang="en-US" altLang="en-US" dirty="0"/>
              <a:t>L12 – Prospect Analysis</a:t>
            </a:r>
          </a:p>
        </p:txBody>
      </p:sp>
      <p:sp>
        <p:nvSpPr>
          <p:cNvPr id="6" name="Footer Placeholder 5"/>
          <p:cNvSpPr>
            <a:spLocks noGrp="1"/>
          </p:cNvSpPr>
          <p:nvPr>
            <p:ph type="ftr" sz="quarter" idx="11"/>
          </p:nvPr>
        </p:nvSpPr>
        <p:spPr>
          <a:xfrm>
            <a:off x="252413" y="6518275"/>
            <a:ext cx="2895600" cy="152400"/>
          </a:xfrm>
          <a:prstGeom prst="rect">
            <a:avLst/>
          </a:prstGeom>
        </p:spPr>
        <p:txBody>
          <a:bodyPr/>
          <a:lstStyle>
            <a:lvl1pPr>
              <a:defRPr/>
            </a:lvl1pPr>
          </a:lstStyle>
          <a:p>
            <a:r>
              <a:rPr lang="en-US" altLang="en-US" dirty="0"/>
              <a:t>Courtesy of ExxonMobil</a:t>
            </a:r>
          </a:p>
        </p:txBody>
      </p:sp>
    </p:spTree>
    <p:extLst>
      <p:ext uri="{BB962C8B-B14F-4D97-AF65-F5344CB8AC3E}">
        <p14:creationId xmlns:p14="http://schemas.microsoft.com/office/powerpoint/2010/main" val="7725491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pic>
        <p:nvPicPr>
          <p:cNvPr id="1026" name="Picture 1"/>
          <p:cNvPicPr>
            <a:picLocks noChangeAspect="1"/>
          </p:cNvPicPr>
          <p:nvPr userDrawn="1"/>
        </p:nvPicPr>
        <p:blipFill>
          <a:blip r:embed="rId6"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1" name="Picture 2"/>
          <p:cNvPicPr>
            <a:picLocks noChangeAspect="1" noChangeArrowheads="1"/>
          </p:cNvPicPr>
          <p:nvPr userDrawn="1"/>
        </p:nvPicPr>
        <p:blipFill>
          <a:blip r:embed="rId7"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8"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wmf"/><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Wildcat Well Location</a:t>
            </a:r>
            <a:endParaRPr lang="en-US" dirty="0"/>
          </a:p>
        </p:txBody>
      </p:sp>
      <p:sp>
        <p:nvSpPr>
          <p:cNvPr id="3" name="Line 5"/>
          <p:cNvSpPr>
            <a:spLocks noChangeAspect="1" noChangeShapeType="1"/>
          </p:cNvSpPr>
          <p:nvPr/>
        </p:nvSpPr>
        <p:spPr bwMode="auto">
          <a:xfrm>
            <a:off x="2938463" y="2438400"/>
            <a:ext cx="3289300" cy="1069975"/>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 name="Line 6"/>
          <p:cNvSpPr>
            <a:spLocks noChangeAspect="1" noChangeShapeType="1"/>
          </p:cNvSpPr>
          <p:nvPr/>
        </p:nvSpPr>
        <p:spPr bwMode="auto">
          <a:xfrm>
            <a:off x="3097213" y="1887538"/>
            <a:ext cx="3378200" cy="1100137"/>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 name="Line 7"/>
          <p:cNvSpPr>
            <a:spLocks noChangeAspect="1" noChangeShapeType="1"/>
          </p:cNvSpPr>
          <p:nvPr/>
        </p:nvSpPr>
        <p:spPr bwMode="auto">
          <a:xfrm rot="-5400000">
            <a:off x="1292226" y="2859087"/>
            <a:ext cx="2895600" cy="942975"/>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8"/>
          <p:cNvSpPr>
            <a:spLocks noChangeAspect="1" noChangeShapeType="1"/>
          </p:cNvSpPr>
          <p:nvPr/>
        </p:nvSpPr>
        <p:spPr bwMode="auto">
          <a:xfrm>
            <a:off x="2220913" y="4591050"/>
            <a:ext cx="3460750" cy="1128713"/>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7" name="Oval 9"/>
          <p:cNvSpPr>
            <a:spLocks noChangeAspect="1" noChangeArrowheads="1"/>
          </p:cNvSpPr>
          <p:nvPr/>
        </p:nvSpPr>
        <p:spPr bwMode="auto">
          <a:xfrm rot="-5400000">
            <a:off x="2657475" y="353536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 name="Line 10"/>
          <p:cNvSpPr>
            <a:spLocks noChangeAspect="1" noChangeShapeType="1"/>
          </p:cNvSpPr>
          <p:nvPr/>
        </p:nvSpPr>
        <p:spPr bwMode="auto">
          <a:xfrm>
            <a:off x="2590800" y="3532188"/>
            <a:ext cx="3330575" cy="1079500"/>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9" name="Oval 11"/>
          <p:cNvSpPr>
            <a:spLocks noChangeAspect="1" noChangeArrowheads="1"/>
          </p:cNvSpPr>
          <p:nvPr/>
        </p:nvSpPr>
        <p:spPr bwMode="auto">
          <a:xfrm rot="-5400000">
            <a:off x="2832100" y="299561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 name="Oval 12"/>
          <p:cNvSpPr>
            <a:spLocks noChangeAspect="1" noChangeArrowheads="1"/>
          </p:cNvSpPr>
          <p:nvPr/>
        </p:nvSpPr>
        <p:spPr bwMode="auto">
          <a:xfrm>
            <a:off x="2427288" y="4256088"/>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 name="Oval 13"/>
          <p:cNvSpPr>
            <a:spLocks noChangeAspect="1" noChangeArrowheads="1"/>
          </p:cNvSpPr>
          <p:nvPr/>
        </p:nvSpPr>
        <p:spPr bwMode="auto">
          <a:xfrm rot="-5400000">
            <a:off x="2543175" y="389572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 name="Oval 14"/>
          <p:cNvSpPr>
            <a:spLocks noChangeAspect="1" noChangeArrowheads="1"/>
          </p:cNvSpPr>
          <p:nvPr/>
        </p:nvSpPr>
        <p:spPr bwMode="auto">
          <a:xfrm rot="-5400000">
            <a:off x="2775744" y="3175794"/>
            <a:ext cx="26987"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 name="Oval 15"/>
          <p:cNvSpPr>
            <a:spLocks noChangeAspect="1" noChangeArrowheads="1"/>
          </p:cNvSpPr>
          <p:nvPr/>
        </p:nvSpPr>
        <p:spPr bwMode="auto">
          <a:xfrm rot="-5400000">
            <a:off x="2369344" y="4436269"/>
            <a:ext cx="28575" cy="26987"/>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 name="Oval 16"/>
          <p:cNvSpPr>
            <a:spLocks noChangeAspect="1" noChangeArrowheads="1"/>
          </p:cNvSpPr>
          <p:nvPr/>
        </p:nvSpPr>
        <p:spPr bwMode="auto">
          <a:xfrm rot="-5400000">
            <a:off x="2600325" y="3716338"/>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 name="Oval 17"/>
          <p:cNvSpPr>
            <a:spLocks noChangeAspect="1" noChangeArrowheads="1"/>
          </p:cNvSpPr>
          <p:nvPr/>
        </p:nvSpPr>
        <p:spPr bwMode="auto">
          <a:xfrm rot="-5400000">
            <a:off x="2716213" y="335597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 name="Oval 18"/>
          <p:cNvSpPr>
            <a:spLocks noChangeAspect="1" noChangeArrowheads="1"/>
          </p:cNvSpPr>
          <p:nvPr/>
        </p:nvSpPr>
        <p:spPr bwMode="auto">
          <a:xfrm rot="-5400000">
            <a:off x="2889250" y="281622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 name="Oval 19"/>
          <p:cNvSpPr>
            <a:spLocks noChangeAspect="1" noChangeArrowheads="1"/>
          </p:cNvSpPr>
          <p:nvPr/>
        </p:nvSpPr>
        <p:spPr bwMode="auto">
          <a:xfrm rot="-5400000">
            <a:off x="3123407" y="2096294"/>
            <a:ext cx="26987"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 name="Oval 20"/>
          <p:cNvSpPr>
            <a:spLocks noChangeAspect="1" noChangeArrowheads="1"/>
          </p:cNvSpPr>
          <p:nvPr/>
        </p:nvSpPr>
        <p:spPr bwMode="auto">
          <a:xfrm rot="-5400000">
            <a:off x="2947988" y="2635250"/>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 name="Oval 21"/>
          <p:cNvSpPr>
            <a:spLocks noChangeAspect="1" noChangeArrowheads="1"/>
          </p:cNvSpPr>
          <p:nvPr/>
        </p:nvSpPr>
        <p:spPr bwMode="auto">
          <a:xfrm rot="-5400000">
            <a:off x="3064669" y="2275681"/>
            <a:ext cx="26988"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nvGrpSpPr>
          <p:cNvPr id="20" name="Group 22"/>
          <p:cNvGrpSpPr>
            <a:grpSpLocks noChangeAspect="1"/>
          </p:cNvGrpSpPr>
          <p:nvPr/>
        </p:nvGrpSpPr>
        <p:grpSpPr bwMode="auto">
          <a:xfrm>
            <a:off x="3235325" y="1919288"/>
            <a:ext cx="3284538" cy="1085850"/>
            <a:chOff x="3638" y="514"/>
            <a:chExt cx="3698" cy="1220"/>
          </a:xfrm>
        </p:grpSpPr>
        <p:sp>
          <p:nvSpPr>
            <p:cNvPr id="21" name="Oval 23"/>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2" name="Oval 24"/>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3" name="Oval 25"/>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4" name="Oval 26"/>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 name="Oval 27"/>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 name="Oval 28"/>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7" name="Oval 29"/>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8" name="Oval 30"/>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9" name="Oval 31"/>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0" name="Oval 32"/>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1" name="Oval 33"/>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2" name="Oval 34"/>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3" name="Oval 35"/>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 name="Oval 36"/>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5" name="Oval 37"/>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6" name="Oval 38"/>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7" name="Oval 39"/>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8" name="Oval 40"/>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9" name="Oval 41"/>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sp>
        <p:nvSpPr>
          <p:cNvPr id="40" name="Rectangle 42"/>
          <p:cNvSpPr>
            <a:spLocks noChangeAspect="1" noChangeArrowheads="1"/>
          </p:cNvSpPr>
          <p:nvPr/>
        </p:nvSpPr>
        <p:spPr bwMode="auto">
          <a:xfrm rot="1071630">
            <a:off x="2495550" y="2209800"/>
            <a:ext cx="3879850" cy="3225800"/>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41" name="Line 43"/>
          <p:cNvSpPr>
            <a:spLocks noChangeAspect="1" noChangeShapeType="1"/>
          </p:cNvSpPr>
          <p:nvPr/>
        </p:nvSpPr>
        <p:spPr bwMode="auto">
          <a:xfrm rot="-5400000">
            <a:off x="1980407" y="3083718"/>
            <a:ext cx="2927350" cy="950913"/>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Line 44"/>
          <p:cNvSpPr>
            <a:spLocks noChangeAspect="1" noChangeShapeType="1"/>
          </p:cNvSpPr>
          <p:nvPr/>
        </p:nvSpPr>
        <p:spPr bwMode="auto">
          <a:xfrm rot="-5400000">
            <a:off x="2725737" y="3278188"/>
            <a:ext cx="2900363" cy="941388"/>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3" name="Line 45"/>
          <p:cNvSpPr>
            <a:spLocks noChangeAspect="1" noChangeShapeType="1"/>
          </p:cNvSpPr>
          <p:nvPr/>
        </p:nvSpPr>
        <p:spPr bwMode="auto">
          <a:xfrm rot="-5400000">
            <a:off x="3426619" y="3528219"/>
            <a:ext cx="2914650" cy="935038"/>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4" name="Line 46"/>
          <p:cNvSpPr>
            <a:spLocks noChangeAspect="1" noChangeShapeType="1"/>
          </p:cNvSpPr>
          <p:nvPr/>
        </p:nvSpPr>
        <p:spPr bwMode="auto">
          <a:xfrm rot="-5400000">
            <a:off x="4142582" y="3758406"/>
            <a:ext cx="2908300" cy="935037"/>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5" name="Line 47"/>
          <p:cNvSpPr>
            <a:spLocks noChangeAspect="1" noChangeShapeType="1"/>
          </p:cNvSpPr>
          <p:nvPr/>
        </p:nvSpPr>
        <p:spPr bwMode="auto">
          <a:xfrm>
            <a:off x="2406650" y="4059238"/>
            <a:ext cx="3424238" cy="1116012"/>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6" name="Line 48"/>
          <p:cNvSpPr>
            <a:spLocks noChangeAspect="1" noChangeShapeType="1"/>
          </p:cNvSpPr>
          <p:nvPr/>
        </p:nvSpPr>
        <p:spPr bwMode="auto">
          <a:xfrm>
            <a:off x="2724150" y="2973388"/>
            <a:ext cx="3452813" cy="1128712"/>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7" name="Group 393"/>
          <p:cNvGrpSpPr>
            <a:grpSpLocks/>
          </p:cNvGrpSpPr>
          <p:nvPr/>
        </p:nvGrpSpPr>
        <p:grpSpPr bwMode="auto">
          <a:xfrm>
            <a:off x="6040438" y="5492750"/>
            <a:ext cx="1019175" cy="347663"/>
            <a:chOff x="5562832" y="5265726"/>
            <a:chExt cx="1015036" cy="346571"/>
          </a:xfrm>
        </p:grpSpPr>
        <p:sp>
          <p:nvSpPr>
            <p:cNvPr id="48" name="Rectangle 49"/>
            <p:cNvSpPr>
              <a:spLocks noChangeAspect="1" noChangeArrowheads="1"/>
            </p:cNvSpPr>
            <p:nvPr/>
          </p:nvSpPr>
          <p:spPr bwMode="auto">
            <a:xfrm>
              <a:off x="5729463" y="5265726"/>
              <a:ext cx="151634" cy="93285"/>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49" name="Rectangle 50"/>
            <p:cNvSpPr>
              <a:spLocks noChangeAspect="1" noChangeArrowheads="1"/>
            </p:cNvSpPr>
            <p:nvPr/>
          </p:nvSpPr>
          <p:spPr bwMode="auto">
            <a:xfrm>
              <a:off x="5881096" y="5265726"/>
              <a:ext cx="151634" cy="93285"/>
            </a:xfrm>
            <a:prstGeom prst="rect">
              <a:avLst/>
            </a:prstGeom>
            <a:solidFill>
              <a:srgbClr val="FFFF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0" name="Rectangle 51"/>
            <p:cNvSpPr>
              <a:spLocks noChangeAspect="1" noChangeArrowheads="1"/>
            </p:cNvSpPr>
            <p:nvPr/>
          </p:nvSpPr>
          <p:spPr bwMode="auto">
            <a:xfrm>
              <a:off x="6032730" y="5265726"/>
              <a:ext cx="153300" cy="93285"/>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1" name="Rectangle 52"/>
            <p:cNvSpPr>
              <a:spLocks noChangeAspect="1" noChangeArrowheads="1"/>
            </p:cNvSpPr>
            <p:nvPr/>
          </p:nvSpPr>
          <p:spPr bwMode="auto">
            <a:xfrm>
              <a:off x="6186030" y="5265726"/>
              <a:ext cx="151634" cy="93285"/>
            </a:xfrm>
            <a:prstGeom prst="rect">
              <a:avLst/>
            </a:prstGeom>
            <a:solidFill>
              <a:srgbClr val="FFFF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2" name="Rectangle 53"/>
            <p:cNvSpPr>
              <a:spLocks noChangeAspect="1" noChangeArrowheads="1"/>
            </p:cNvSpPr>
            <p:nvPr/>
          </p:nvSpPr>
          <p:spPr bwMode="auto">
            <a:xfrm>
              <a:off x="6339330" y="5265726"/>
              <a:ext cx="151634" cy="93285"/>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3" name="Text Box 54"/>
            <p:cNvSpPr txBox="1">
              <a:spLocks noChangeAspect="1" noChangeArrowheads="1"/>
            </p:cNvSpPr>
            <p:nvPr/>
          </p:nvSpPr>
          <p:spPr bwMode="auto">
            <a:xfrm>
              <a:off x="5562832" y="5384415"/>
              <a:ext cx="1015036" cy="227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900" b="1">
                  <a:latin typeface="Verdana" panose="020B0604030504040204" pitchFamily="34" charset="0"/>
                </a:rPr>
                <a:t> 0      km     5</a:t>
              </a:r>
            </a:p>
          </p:txBody>
        </p:sp>
      </p:grpSp>
      <p:sp>
        <p:nvSpPr>
          <p:cNvPr id="54" name="Line 55"/>
          <p:cNvSpPr>
            <a:spLocks noChangeAspect="1" noChangeShapeType="1"/>
          </p:cNvSpPr>
          <p:nvPr/>
        </p:nvSpPr>
        <p:spPr bwMode="auto">
          <a:xfrm>
            <a:off x="6797675" y="4170363"/>
            <a:ext cx="0" cy="485775"/>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5" name="WordArt 56"/>
          <p:cNvSpPr>
            <a:spLocks noChangeAspect="1" noChangeArrowheads="1" noChangeShapeType="1" noTextEdit="1"/>
          </p:cNvSpPr>
          <p:nvPr/>
        </p:nvSpPr>
        <p:spPr bwMode="auto">
          <a:xfrm>
            <a:off x="6729413" y="4746625"/>
            <a:ext cx="136525" cy="228600"/>
          </a:xfrm>
          <a:prstGeom prst="rect">
            <a:avLst/>
          </a:prstGeom>
        </p:spPr>
        <p:txBody>
          <a:bodyPr wrap="none" fromWordArt="1">
            <a:prstTxWarp prst="textPlain">
              <a:avLst>
                <a:gd name="adj" fmla="val 50000"/>
              </a:avLst>
            </a:prstTxWarp>
          </a:bodyPr>
          <a:lstStyle/>
          <a:p>
            <a:pPr algn="ctr"/>
            <a:r>
              <a:rPr lang="en-US" sz="1600" b="1" kern="10">
                <a:ln w="9525">
                  <a:solidFill>
                    <a:srgbClr val="000000"/>
                  </a:solidFill>
                  <a:round/>
                  <a:headEnd/>
                  <a:tailEnd/>
                </a:ln>
                <a:latin typeface="Arial Black" panose="020B0A04020102020204" pitchFamily="34" charset="0"/>
              </a:rPr>
              <a:t>N</a:t>
            </a:r>
          </a:p>
        </p:txBody>
      </p:sp>
      <p:sp>
        <p:nvSpPr>
          <p:cNvPr id="56" name="Oval 57"/>
          <p:cNvSpPr>
            <a:spLocks noChangeAspect="1" noChangeArrowheads="1"/>
          </p:cNvSpPr>
          <p:nvPr/>
        </p:nvSpPr>
        <p:spPr bwMode="auto">
          <a:xfrm>
            <a:off x="3127375" y="4479925"/>
            <a:ext cx="28575"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7" name="Oval 58"/>
          <p:cNvSpPr>
            <a:spLocks noChangeAspect="1" noChangeArrowheads="1"/>
          </p:cNvSpPr>
          <p:nvPr/>
        </p:nvSpPr>
        <p:spPr bwMode="auto">
          <a:xfrm rot="-5400000">
            <a:off x="3241675" y="411956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8" name="Oval 59"/>
          <p:cNvSpPr>
            <a:spLocks noChangeAspect="1" noChangeArrowheads="1"/>
          </p:cNvSpPr>
          <p:nvPr/>
        </p:nvSpPr>
        <p:spPr bwMode="auto">
          <a:xfrm rot="-5400000">
            <a:off x="3473450" y="340042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59" name="Oval 60"/>
          <p:cNvSpPr>
            <a:spLocks noChangeAspect="1" noChangeArrowheads="1"/>
          </p:cNvSpPr>
          <p:nvPr/>
        </p:nvSpPr>
        <p:spPr bwMode="auto">
          <a:xfrm rot="-5400000">
            <a:off x="3067844" y="4661694"/>
            <a:ext cx="28575" cy="26987"/>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0" name="Oval 61"/>
          <p:cNvSpPr>
            <a:spLocks noChangeAspect="1" noChangeArrowheads="1"/>
          </p:cNvSpPr>
          <p:nvPr/>
        </p:nvSpPr>
        <p:spPr bwMode="auto">
          <a:xfrm rot="-5400000">
            <a:off x="3301207" y="3939381"/>
            <a:ext cx="26988"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1" name="Oval 62"/>
          <p:cNvSpPr>
            <a:spLocks noChangeAspect="1" noChangeArrowheads="1"/>
          </p:cNvSpPr>
          <p:nvPr/>
        </p:nvSpPr>
        <p:spPr bwMode="auto">
          <a:xfrm rot="-5400000">
            <a:off x="3416300" y="3581400"/>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2" name="Oval 63"/>
          <p:cNvSpPr>
            <a:spLocks noChangeAspect="1" noChangeArrowheads="1"/>
          </p:cNvSpPr>
          <p:nvPr/>
        </p:nvSpPr>
        <p:spPr bwMode="auto">
          <a:xfrm rot="-5400000">
            <a:off x="3590132" y="3039269"/>
            <a:ext cx="26987"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3" name="Oval 64"/>
          <p:cNvSpPr>
            <a:spLocks noChangeAspect="1" noChangeArrowheads="1"/>
          </p:cNvSpPr>
          <p:nvPr/>
        </p:nvSpPr>
        <p:spPr bwMode="auto">
          <a:xfrm rot="-5400000">
            <a:off x="3821113" y="232092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4" name="Oval 65"/>
          <p:cNvSpPr>
            <a:spLocks noChangeAspect="1" noChangeArrowheads="1"/>
          </p:cNvSpPr>
          <p:nvPr/>
        </p:nvSpPr>
        <p:spPr bwMode="auto">
          <a:xfrm rot="-5400000">
            <a:off x="3646488" y="286067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5" name="Oval 66"/>
          <p:cNvSpPr>
            <a:spLocks noChangeAspect="1" noChangeArrowheads="1"/>
          </p:cNvSpPr>
          <p:nvPr/>
        </p:nvSpPr>
        <p:spPr bwMode="auto">
          <a:xfrm rot="-5400000">
            <a:off x="3762375" y="250031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6" name="Oval 67"/>
          <p:cNvSpPr>
            <a:spLocks noChangeAspect="1" noChangeArrowheads="1"/>
          </p:cNvSpPr>
          <p:nvPr/>
        </p:nvSpPr>
        <p:spPr bwMode="auto">
          <a:xfrm>
            <a:off x="3846513" y="470376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7" name="Oval 68"/>
          <p:cNvSpPr>
            <a:spLocks noChangeAspect="1" noChangeArrowheads="1"/>
          </p:cNvSpPr>
          <p:nvPr/>
        </p:nvSpPr>
        <p:spPr bwMode="auto">
          <a:xfrm rot="-5400000">
            <a:off x="3963194" y="4342606"/>
            <a:ext cx="26988"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8" name="Oval 69"/>
          <p:cNvSpPr>
            <a:spLocks noChangeAspect="1" noChangeArrowheads="1"/>
          </p:cNvSpPr>
          <p:nvPr/>
        </p:nvSpPr>
        <p:spPr bwMode="auto">
          <a:xfrm rot="-5400000">
            <a:off x="4194175" y="362426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9" name="Oval 70"/>
          <p:cNvSpPr>
            <a:spLocks noChangeAspect="1" noChangeArrowheads="1"/>
          </p:cNvSpPr>
          <p:nvPr/>
        </p:nvSpPr>
        <p:spPr bwMode="auto">
          <a:xfrm rot="-5400000">
            <a:off x="3790157" y="4883944"/>
            <a:ext cx="26987"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0" name="Oval 71"/>
          <p:cNvSpPr>
            <a:spLocks noChangeAspect="1" noChangeArrowheads="1"/>
          </p:cNvSpPr>
          <p:nvPr/>
        </p:nvSpPr>
        <p:spPr bwMode="auto">
          <a:xfrm rot="-5400000">
            <a:off x="4021932" y="4163219"/>
            <a:ext cx="26987"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1" name="Oval 72"/>
          <p:cNvSpPr>
            <a:spLocks noChangeAspect="1" noChangeArrowheads="1"/>
          </p:cNvSpPr>
          <p:nvPr/>
        </p:nvSpPr>
        <p:spPr bwMode="auto">
          <a:xfrm rot="-5400000">
            <a:off x="4135438" y="3805238"/>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2" name="Oval 73"/>
          <p:cNvSpPr>
            <a:spLocks noChangeAspect="1" noChangeArrowheads="1"/>
          </p:cNvSpPr>
          <p:nvPr/>
        </p:nvSpPr>
        <p:spPr bwMode="auto">
          <a:xfrm rot="-5400000">
            <a:off x="4310857" y="3264694"/>
            <a:ext cx="26987"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3" name="Oval 74"/>
          <p:cNvSpPr>
            <a:spLocks noChangeAspect="1" noChangeArrowheads="1"/>
          </p:cNvSpPr>
          <p:nvPr/>
        </p:nvSpPr>
        <p:spPr bwMode="auto">
          <a:xfrm rot="-5400000">
            <a:off x="4541044" y="2545556"/>
            <a:ext cx="26988"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4" name="Oval 75"/>
          <p:cNvSpPr>
            <a:spLocks noChangeAspect="1" noChangeArrowheads="1"/>
          </p:cNvSpPr>
          <p:nvPr/>
        </p:nvSpPr>
        <p:spPr bwMode="auto">
          <a:xfrm rot="-5400000">
            <a:off x="4367213" y="308451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5" name="Oval 76"/>
          <p:cNvSpPr>
            <a:spLocks noChangeAspect="1" noChangeArrowheads="1"/>
          </p:cNvSpPr>
          <p:nvPr/>
        </p:nvSpPr>
        <p:spPr bwMode="auto">
          <a:xfrm rot="-5400000">
            <a:off x="4481513" y="2724150"/>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6" name="Oval 77"/>
          <p:cNvSpPr>
            <a:spLocks noChangeAspect="1" noChangeArrowheads="1"/>
          </p:cNvSpPr>
          <p:nvPr/>
        </p:nvSpPr>
        <p:spPr bwMode="auto">
          <a:xfrm>
            <a:off x="4560888" y="4935538"/>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7" name="Oval 78"/>
          <p:cNvSpPr>
            <a:spLocks noChangeAspect="1" noChangeArrowheads="1"/>
          </p:cNvSpPr>
          <p:nvPr/>
        </p:nvSpPr>
        <p:spPr bwMode="auto">
          <a:xfrm rot="-5400000">
            <a:off x="4676775" y="4576763"/>
            <a:ext cx="26987"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8" name="Oval 79"/>
          <p:cNvSpPr>
            <a:spLocks noChangeAspect="1" noChangeArrowheads="1"/>
          </p:cNvSpPr>
          <p:nvPr/>
        </p:nvSpPr>
        <p:spPr bwMode="auto">
          <a:xfrm rot="-5400000">
            <a:off x="4906963" y="385762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79" name="Oval 80"/>
          <p:cNvSpPr>
            <a:spLocks noChangeAspect="1" noChangeArrowheads="1"/>
          </p:cNvSpPr>
          <p:nvPr/>
        </p:nvSpPr>
        <p:spPr bwMode="auto">
          <a:xfrm rot="-5400000">
            <a:off x="4502150" y="511651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0" name="Oval 81"/>
          <p:cNvSpPr>
            <a:spLocks noChangeAspect="1" noChangeArrowheads="1"/>
          </p:cNvSpPr>
          <p:nvPr/>
        </p:nvSpPr>
        <p:spPr bwMode="auto">
          <a:xfrm rot="-5400000">
            <a:off x="4733925" y="4395788"/>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1" name="Oval 82"/>
          <p:cNvSpPr>
            <a:spLocks noChangeAspect="1" noChangeArrowheads="1"/>
          </p:cNvSpPr>
          <p:nvPr/>
        </p:nvSpPr>
        <p:spPr bwMode="auto">
          <a:xfrm rot="-5400000">
            <a:off x="4849813" y="4038600"/>
            <a:ext cx="26988" cy="26987"/>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2" name="Oval 83"/>
          <p:cNvSpPr>
            <a:spLocks noChangeAspect="1" noChangeArrowheads="1"/>
          </p:cNvSpPr>
          <p:nvPr/>
        </p:nvSpPr>
        <p:spPr bwMode="auto">
          <a:xfrm rot="-5400000">
            <a:off x="5022850" y="349726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3" name="Oval 84"/>
          <p:cNvSpPr>
            <a:spLocks noChangeAspect="1" noChangeArrowheads="1"/>
          </p:cNvSpPr>
          <p:nvPr/>
        </p:nvSpPr>
        <p:spPr bwMode="auto">
          <a:xfrm rot="-5400000">
            <a:off x="5253831" y="2780507"/>
            <a:ext cx="28575"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4" name="Oval 85"/>
          <p:cNvSpPr>
            <a:spLocks noChangeAspect="1" noChangeArrowheads="1"/>
          </p:cNvSpPr>
          <p:nvPr/>
        </p:nvSpPr>
        <p:spPr bwMode="auto">
          <a:xfrm rot="-5400000">
            <a:off x="5079206" y="3318669"/>
            <a:ext cx="28575"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5" name="Oval 86"/>
          <p:cNvSpPr>
            <a:spLocks noChangeAspect="1" noChangeArrowheads="1"/>
          </p:cNvSpPr>
          <p:nvPr/>
        </p:nvSpPr>
        <p:spPr bwMode="auto">
          <a:xfrm rot="-5400000">
            <a:off x="5195094" y="2959894"/>
            <a:ext cx="28575" cy="26987"/>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6" name="Oval 87"/>
          <p:cNvSpPr>
            <a:spLocks noChangeAspect="1" noChangeArrowheads="1"/>
          </p:cNvSpPr>
          <p:nvPr/>
        </p:nvSpPr>
        <p:spPr bwMode="auto">
          <a:xfrm>
            <a:off x="5273675" y="5172075"/>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7" name="Oval 88"/>
          <p:cNvSpPr>
            <a:spLocks noChangeAspect="1" noChangeArrowheads="1"/>
          </p:cNvSpPr>
          <p:nvPr/>
        </p:nvSpPr>
        <p:spPr bwMode="auto">
          <a:xfrm rot="-5400000">
            <a:off x="5390357" y="4812506"/>
            <a:ext cx="26988"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8" name="Oval 89"/>
          <p:cNvSpPr>
            <a:spLocks noChangeAspect="1" noChangeArrowheads="1"/>
          </p:cNvSpPr>
          <p:nvPr/>
        </p:nvSpPr>
        <p:spPr bwMode="auto">
          <a:xfrm rot="-5400000">
            <a:off x="5620544" y="4094957"/>
            <a:ext cx="28575" cy="26987"/>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89" name="Oval 90"/>
          <p:cNvSpPr>
            <a:spLocks noChangeAspect="1" noChangeArrowheads="1"/>
          </p:cNvSpPr>
          <p:nvPr/>
        </p:nvSpPr>
        <p:spPr bwMode="auto">
          <a:xfrm rot="-5400000">
            <a:off x="5216525" y="5354638"/>
            <a:ext cx="26987"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0" name="Oval 91"/>
          <p:cNvSpPr>
            <a:spLocks noChangeAspect="1" noChangeArrowheads="1"/>
          </p:cNvSpPr>
          <p:nvPr/>
        </p:nvSpPr>
        <p:spPr bwMode="auto">
          <a:xfrm rot="-5400000">
            <a:off x="5448300" y="4633913"/>
            <a:ext cx="26987"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1" name="Oval 92"/>
          <p:cNvSpPr>
            <a:spLocks noChangeAspect="1" noChangeArrowheads="1"/>
          </p:cNvSpPr>
          <p:nvPr/>
        </p:nvSpPr>
        <p:spPr bwMode="auto">
          <a:xfrm rot="-5400000">
            <a:off x="5562600" y="4273550"/>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2" name="Oval 93"/>
          <p:cNvSpPr>
            <a:spLocks noChangeAspect="1" noChangeArrowheads="1"/>
          </p:cNvSpPr>
          <p:nvPr/>
        </p:nvSpPr>
        <p:spPr bwMode="auto">
          <a:xfrm rot="-5400000">
            <a:off x="5737225" y="3735388"/>
            <a:ext cx="26987"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3" name="Oval 94"/>
          <p:cNvSpPr>
            <a:spLocks noChangeAspect="1" noChangeArrowheads="1"/>
          </p:cNvSpPr>
          <p:nvPr/>
        </p:nvSpPr>
        <p:spPr bwMode="auto">
          <a:xfrm rot="-5400000">
            <a:off x="5968206" y="3015457"/>
            <a:ext cx="28575" cy="26988"/>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4" name="Oval 95"/>
          <p:cNvSpPr>
            <a:spLocks noChangeAspect="1" noChangeArrowheads="1"/>
          </p:cNvSpPr>
          <p:nvPr/>
        </p:nvSpPr>
        <p:spPr bwMode="auto">
          <a:xfrm rot="-5400000">
            <a:off x="5794375" y="3554413"/>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5" name="Oval 96"/>
          <p:cNvSpPr>
            <a:spLocks noChangeAspect="1" noChangeArrowheads="1"/>
          </p:cNvSpPr>
          <p:nvPr/>
        </p:nvSpPr>
        <p:spPr bwMode="auto">
          <a:xfrm rot="-5400000">
            <a:off x="5910263" y="3194050"/>
            <a:ext cx="28575" cy="2857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nvGrpSpPr>
          <p:cNvPr id="96" name="Group 97"/>
          <p:cNvGrpSpPr>
            <a:grpSpLocks noChangeAspect="1"/>
          </p:cNvGrpSpPr>
          <p:nvPr/>
        </p:nvGrpSpPr>
        <p:grpSpPr bwMode="auto">
          <a:xfrm>
            <a:off x="2536825" y="4087813"/>
            <a:ext cx="3284538" cy="1085850"/>
            <a:chOff x="3638" y="514"/>
            <a:chExt cx="3698" cy="1220"/>
          </a:xfrm>
        </p:grpSpPr>
        <p:sp>
          <p:nvSpPr>
            <p:cNvPr id="97" name="Oval 98"/>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8" name="Oval 99"/>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99" name="Oval 100"/>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0" name="Oval 101"/>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1" name="Oval 102"/>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2" name="Oval 103"/>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3" name="Oval 104"/>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4" name="Oval 105"/>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5" name="Oval 106"/>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6" name="Oval 107"/>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7" name="Oval 108"/>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8" name="Oval 109"/>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9" name="Oval 110"/>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0" name="Oval 111"/>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1" name="Oval 112"/>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2" name="Oval 113"/>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3" name="Oval 114"/>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4" name="Oval 115"/>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5" name="Oval 116"/>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116" name="Group 117"/>
          <p:cNvGrpSpPr>
            <a:grpSpLocks noChangeAspect="1"/>
          </p:cNvGrpSpPr>
          <p:nvPr/>
        </p:nvGrpSpPr>
        <p:grpSpPr bwMode="auto">
          <a:xfrm>
            <a:off x="2355850" y="4621213"/>
            <a:ext cx="3284538" cy="1085850"/>
            <a:chOff x="3638" y="514"/>
            <a:chExt cx="3698" cy="1220"/>
          </a:xfrm>
        </p:grpSpPr>
        <p:sp>
          <p:nvSpPr>
            <p:cNvPr id="117" name="Oval 118"/>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8" name="Oval 119"/>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19" name="Oval 120"/>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0" name="Oval 121"/>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1" name="Oval 122"/>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2" name="Oval 123"/>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3" name="Oval 124"/>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4" name="Oval 125"/>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5" name="Oval 126"/>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6" name="Oval 127"/>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7" name="Oval 128"/>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8" name="Oval 129"/>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29" name="Oval 130"/>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0" name="Oval 131"/>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1" name="Oval 132"/>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2" name="Oval 133"/>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 name="Oval 134"/>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4" name="Oval 135"/>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5" name="Oval 136"/>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136" name="Group 137"/>
          <p:cNvGrpSpPr>
            <a:grpSpLocks noChangeAspect="1"/>
          </p:cNvGrpSpPr>
          <p:nvPr/>
        </p:nvGrpSpPr>
        <p:grpSpPr bwMode="auto">
          <a:xfrm>
            <a:off x="3062288" y="2459038"/>
            <a:ext cx="3284537" cy="1084262"/>
            <a:chOff x="3638" y="514"/>
            <a:chExt cx="3698" cy="1220"/>
          </a:xfrm>
        </p:grpSpPr>
        <p:sp>
          <p:nvSpPr>
            <p:cNvPr id="137" name="Oval 138"/>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8" name="Oval 139"/>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9" name="Oval 140"/>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0" name="Oval 141"/>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1" name="Oval 142"/>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2" name="Oval 143"/>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3" name="Oval 144"/>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4" name="Oval 145"/>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5" name="Oval 146"/>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6" name="Oval 147"/>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7" name="Oval 148"/>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8" name="Oval 149"/>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49" name="Oval 150"/>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0" name="Oval 151"/>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1" name="Oval 152"/>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2" name="Oval 153"/>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3" name="Oval 154"/>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4" name="Oval 155"/>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5" name="Oval 156"/>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156" name="Group 157"/>
          <p:cNvGrpSpPr>
            <a:grpSpLocks noChangeAspect="1"/>
          </p:cNvGrpSpPr>
          <p:nvPr/>
        </p:nvGrpSpPr>
        <p:grpSpPr bwMode="auto">
          <a:xfrm>
            <a:off x="2886075" y="3011488"/>
            <a:ext cx="3284538" cy="1085850"/>
            <a:chOff x="3638" y="514"/>
            <a:chExt cx="3698" cy="1220"/>
          </a:xfrm>
        </p:grpSpPr>
        <p:sp>
          <p:nvSpPr>
            <p:cNvPr id="157" name="Oval 158"/>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8" name="Oval 159"/>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59" name="Oval 160"/>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0" name="Oval 161"/>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1" name="Oval 162"/>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2" name="Oval 163"/>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3" name="Oval 164"/>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4" name="Oval 165"/>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5" name="Oval 166"/>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6" name="Oval 167"/>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7" name="Oval 168"/>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8" name="Oval 169"/>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69" name="Oval 170"/>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0" name="Oval 171"/>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1" name="Oval 172"/>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2" name="Oval 173"/>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3" name="Oval 174"/>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4" name="Oval 175"/>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5" name="Oval 176"/>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176" name="Group 177"/>
          <p:cNvGrpSpPr>
            <a:grpSpLocks noChangeAspect="1"/>
          </p:cNvGrpSpPr>
          <p:nvPr/>
        </p:nvGrpSpPr>
        <p:grpSpPr bwMode="auto">
          <a:xfrm>
            <a:off x="2711450" y="3548063"/>
            <a:ext cx="3284538" cy="1084262"/>
            <a:chOff x="3638" y="514"/>
            <a:chExt cx="3698" cy="1220"/>
          </a:xfrm>
        </p:grpSpPr>
        <p:sp>
          <p:nvSpPr>
            <p:cNvPr id="177" name="Oval 178"/>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8" name="Oval 179"/>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79" name="Oval 180"/>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0" name="Oval 181"/>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1" name="Oval 182"/>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2" name="Oval 183"/>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3" name="Oval 184"/>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4" name="Oval 185"/>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5" name="Oval 186"/>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6" name="Oval 187"/>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7" name="Oval 188"/>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8" name="Oval 189"/>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89" name="Oval 190"/>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0" name="Oval 191"/>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1" name="Oval 192"/>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2" name="Oval 193"/>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3" name="Oval 194"/>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4" name="Oval 195"/>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95" name="Oval 196"/>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sp>
        <p:nvSpPr>
          <p:cNvPr id="196" name="Rectangle 197"/>
          <p:cNvSpPr>
            <a:spLocks noChangeAspect="1" noChangeArrowheads="1"/>
          </p:cNvSpPr>
          <p:nvPr/>
        </p:nvSpPr>
        <p:spPr bwMode="auto">
          <a:xfrm rot="-4328370">
            <a:off x="1816894" y="5047457"/>
            <a:ext cx="611187"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10</a:t>
            </a:r>
          </a:p>
        </p:txBody>
      </p:sp>
      <p:sp>
        <p:nvSpPr>
          <p:cNvPr id="197" name="Rectangle 198"/>
          <p:cNvSpPr>
            <a:spLocks noChangeAspect="1" noChangeArrowheads="1"/>
          </p:cNvSpPr>
          <p:nvPr/>
        </p:nvSpPr>
        <p:spPr bwMode="auto">
          <a:xfrm rot="1071628">
            <a:off x="1468438" y="4354513"/>
            <a:ext cx="611187"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60 </a:t>
            </a:r>
          </a:p>
        </p:txBody>
      </p:sp>
      <p:sp>
        <p:nvSpPr>
          <p:cNvPr id="198" name="Rectangle 199"/>
          <p:cNvSpPr>
            <a:spLocks noChangeAspect="1" noChangeArrowheads="1"/>
          </p:cNvSpPr>
          <p:nvPr/>
        </p:nvSpPr>
        <p:spPr bwMode="auto">
          <a:xfrm rot="1071628">
            <a:off x="1658938" y="3805238"/>
            <a:ext cx="611187"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63</a:t>
            </a:r>
          </a:p>
        </p:txBody>
      </p:sp>
      <p:sp>
        <p:nvSpPr>
          <p:cNvPr id="199" name="Rectangle 200"/>
          <p:cNvSpPr>
            <a:spLocks noChangeAspect="1" noChangeArrowheads="1"/>
          </p:cNvSpPr>
          <p:nvPr/>
        </p:nvSpPr>
        <p:spPr bwMode="auto">
          <a:xfrm rot="-4328370">
            <a:off x="3979863" y="5741988"/>
            <a:ext cx="611187"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22</a:t>
            </a:r>
          </a:p>
        </p:txBody>
      </p:sp>
      <p:sp>
        <p:nvSpPr>
          <p:cNvPr id="200" name="Rectangle 201"/>
          <p:cNvSpPr>
            <a:spLocks noChangeAspect="1" noChangeArrowheads="1"/>
          </p:cNvSpPr>
          <p:nvPr/>
        </p:nvSpPr>
        <p:spPr bwMode="auto">
          <a:xfrm rot="-4328370">
            <a:off x="3254375" y="5508626"/>
            <a:ext cx="612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18 </a:t>
            </a:r>
          </a:p>
        </p:txBody>
      </p:sp>
      <p:sp>
        <p:nvSpPr>
          <p:cNvPr id="201" name="Rectangle 202"/>
          <p:cNvSpPr>
            <a:spLocks noChangeAspect="1" noChangeArrowheads="1"/>
          </p:cNvSpPr>
          <p:nvPr/>
        </p:nvSpPr>
        <p:spPr bwMode="auto">
          <a:xfrm rot="-4328370">
            <a:off x="2522538" y="5283200"/>
            <a:ext cx="611187"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14 </a:t>
            </a:r>
          </a:p>
        </p:txBody>
      </p:sp>
      <p:sp>
        <p:nvSpPr>
          <p:cNvPr id="202" name="Rectangle 203"/>
          <p:cNvSpPr>
            <a:spLocks noChangeAspect="1" noChangeArrowheads="1"/>
          </p:cNvSpPr>
          <p:nvPr/>
        </p:nvSpPr>
        <p:spPr bwMode="auto">
          <a:xfrm rot="-4328370">
            <a:off x="4675981" y="5976144"/>
            <a:ext cx="611188"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26 </a:t>
            </a:r>
          </a:p>
        </p:txBody>
      </p:sp>
      <p:sp>
        <p:nvSpPr>
          <p:cNvPr id="203" name="Rectangle 204"/>
          <p:cNvSpPr>
            <a:spLocks noChangeAspect="1" noChangeArrowheads="1"/>
          </p:cNvSpPr>
          <p:nvPr/>
        </p:nvSpPr>
        <p:spPr bwMode="auto">
          <a:xfrm rot="1071628">
            <a:off x="1831975" y="3286125"/>
            <a:ext cx="611188"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66</a:t>
            </a:r>
          </a:p>
        </p:txBody>
      </p:sp>
      <p:sp>
        <p:nvSpPr>
          <p:cNvPr id="204" name="Rectangle 205"/>
          <p:cNvSpPr>
            <a:spLocks noChangeAspect="1" noChangeArrowheads="1"/>
          </p:cNvSpPr>
          <p:nvPr/>
        </p:nvSpPr>
        <p:spPr bwMode="auto">
          <a:xfrm rot="1071628">
            <a:off x="1987550" y="2741613"/>
            <a:ext cx="612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69</a:t>
            </a:r>
          </a:p>
        </p:txBody>
      </p:sp>
      <p:sp>
        <p:nvSpPr>
          <p:cNvPr id="205" name="Rectangle 206"/>
          <p:cNvSpPr>
            <a:spLocks noChangeAspect="1" noChangeArrowheads="1"/>
          </p:cNvSpPr>
          <p:nvPr/>
        </p:nvSpPr>
        <p:spPr bwMode="auto">
          <a:xfrm rot="1071628">
            <a:off x="2173288" y="2214563"/>
            <a:ext cx="612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72</a:t>
            </a:r>
          </a:p>
        </p:txBody>
      </p:sp>
      <p:sp>
        <p:nvSpPr>
          <p:cNvPr id="206" name="Rectangle 207"/>
          <p:cNvSpPr>
            <a:spLocks noChangeAspect="1" noChangeArrowheads="1"/>
          </p:cNvSpPr>
          <p:nvPr/>
        </p:nvSpPr>
        <p:spPr bwMode="auto">
          <a:xfrm rot="1071628">
            <a:off x="2346325" y="1649413"/>
            <a:ext cx="612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Line 75</a:t>
            </a:r>
          </a:p>
        </p:txBody>
      </p:sp>
      <p:grpSp>
        <p:nvGrpSpPr>
          <p:cNvPr id="207" name="Group 208"/>
          <p:cNvGrpSpPr>
            <a:grpSpLocks noChangeAspect="1"/>
          </p:cNvGrpSpPr>
          <p:nvPr/>
        </p:nvGrpSpPr>
        <p:grpSpPr bwMode="auto">
          <a:xfrm>
            <a:off x="2501900" y="4581525"/>
            <a:ext cx="3068638" cy="1058863"/>
            <a:chOff x="1704" y="2737"/>
            <a:chExt cx="1833" cy="633"/>
          </a:xfrm>
        </p:grpSpPr>
        <p:sp>
          <p:nvSpPr>
            <p:cNvPr id="208" name="Rectangle 209"/>
            <p:cNvSpPr>
              <a:spLocks noChangeAspect="1" noChangeArrowheads="1"/>
            </p:cNvSpPr>
            <p:nvPr/>
          </p:nvSpPr>
          <p:spPr bwMode="auto">
            <a:xfrm rot="-4328370">
              <a:off x="1694" y="2747"/>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11</a:t>
              </a:r>
            </a:p>
          </p:txBody>
        </p:sp>
        <p:sp>
          <p:nvSpPr>
            <p:cNvPr id="209" name="Rectangle 210"/>
            <p:cNvSpPr>
              <a:spLocks noChangeAspect="1" noChangeArrowheads="1"/>
            </p:cNvSpPr>
            <p:nvPr/>
          </p:nvSpPr>
          <p:spPr bwMode="auto">
            <a:xfrm rot="-4328370">
              <a:off x="1800" y="2782"/>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12</a:t>
              </a:r>
            </a:p>
          </p:txBody>
        </p:sp>
        <p:sp>
          <p:nvSpPr>
            <p:cNvPr id="210" name="Rectangle 211"/>
            <p:cNvSpPr>
              <a:spLocks noChangeAspect="1" noChangeArrowheads="1"/>
            </p:cNvSpPr>
            <p:nvPr/>
          </p:nvSpPr>
          <p:spPr bwMode="auto">
            <a:xfrm rot="-4328370">
              <a:off x="1907" y="2817"/>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13</a:t>
              </a:r>
            </a:p>
          </p:txBody>
        </p:sp>
        <p:sp>
          <p:nvSpPr>
            <p:cNvPr id="211" name="Rectangle 212"/>
            <p:cNvSpPr>
              <a:spLocks noChangeAspect="1" noChangeArrowheads="1"/>
            </p:cNvSpPr>
            <p:nvPr/>
          </p:nvSpPr>
          <p:spPr bwMode="auto">
            <a:xfrm rot="-4328370">
              <a:off x="2120" y="2886"/>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15</a:t>
              </a:r>
            </a:p>
          </p:txBody>
        </p:sp>
        <p:sp>
          <p:nvSpPr>
            <p:cNvPr id="212" name="Rectangle 213"/>
            <p:cNvSpPr>
              <a:spLocks noChangeAspect="1" noChangeArrowheads="1"/>
            </p:cNvSpPr>
            <p:nvPr/>
          </p:nvSpPr>
          <p:spPr bwMode="auto">
            <a:xfrm rot="-4328370">
              <a:off x="2226" y="292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16</a:t>
              </a:r>
            </a:p>
          </p:txBody>
        </p:sp>
        <p:sp>
          <p:nvSpPr>
            <p:cNvPr id="213" name="Rectangle 214"/>
            <p:cNvSpPr>
              <a:spLocks noChangeAspect="1" noChangeArrowheads="1"/>
            </p:cNvSpPr>
            <p:nvPr/>
          </p:nvSpPr>
          <p:spPr bwMode="auto">
            <a:xfrm rot="-4328370">
              <a:off x="2333" y="2955"/>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17</a:t>
              </a:r>
            </a:p>
          </p:txBody>
        </p:sp>
        <p:sp>
          <p:nvSpPr>
            <p:cNvPr id="214" name="Rectangle 215"/>
            <p:cNvSpPr>
              <a:spLocks noChangeAspect="1" noChangeArrowheads="1"/>
            </p:cNvSpPr>
            <p:nvPr/>
          </p:nvSpPr>
          <p:spPr bwMode="auto">
            <a:xfrm rot="-4328370">
              <a:off x="2547" y="3025"/>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19</a:t>
              </a:r>
            </a:p>
          </p:txBody>
        </p:sp>
        <p:sp>
          <p:nvSpPr>
            <p:cNvPr id="215" name="Rectangle 216"/>
            <p:cNvSpPr>
              <a:spLocks noChangeAspect="1" noChangeArrowheads="1"/>
            </p:cNvSpPr>
            <p:nvPr/>
          </p:nvSpPr>
          <p:spPr bwMode="auto">
            <a:xfrm rot="-4328370">
              <a:off x="2653" y="3059"/>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20</a:t>
              </a:r>
            </a:p>
          </p:txBody>
        </p:sp>
        <p:sp>
          <p:nvSpPr>
            <p:cNvPr id="216" name="Rectangle 217"/>
            <p:cNvSpPr>
              <a:spLocks noChangeAspect="1" noChangeArrowheads="1"/>
            </p:cNvSpPr>
            <p:nvPr/>
          </p:nvSpPr>
          <p:spPr bwMode="auto">
            <a:xfrm rot="-4328370">
              <a:off x="2758" y="3094"/>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21</a:t>
              </a:r>
            </a:p>
          </p:txBody>
        </p:sp>
        <p:sp>
          <p:nvSpPr>
            <p:cNvPr id="217" name="Rectangle 218"/>
            <p:cNvSpPr>
              <a:spLocks noChangeAspect="1" noChangeArrowheads="1"/>
            </p:cNvSpPr>
            <p:nvPr/>
          </p:nvSpPr>
          <p:spPr bwMode="auto">
            <a:xfrm rot="-4328370">
              <a:off x="2970" y="3163"/>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23</a:t>
              </a:r>
            </a:p>
          </p:txBody>
        </p:sp>
        <p:sp>
          <p:nvSpPr>
            <p:cNvPr id="218" name="Rectangle 219"/>
            <p:cNvSpPr>
              <a:spLocks noChangeAspect="1" noChangeArrowheads="1"/>
            </p:cNvSpPr>
            <p:nvPr/>
          </p:nvSpPr>
          <p:spPr bwMode="auto">
            <a:xfrm rot="-4328370">
              <a:off x="3076" y="3198"/>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24</a:t>
              </a:r>
            </a:p>
          </p:txBody>
        </p:sp>
        <p:sp>
          <p:nvSpPr>
            <p:cNvPr id="219" name="Rectangle 220"/>
            <p:cNvSpPr>
              <a:spLocks noChangeAspect="1" noChangeArrowheads="1"/>
            </p:cNvSpPr>
            <p:nvPr/>
          </p:nvSpPr>
          <p:spPr bwMode="auto">
            <a:xfrm rot="-4328370">
              <a:off x="3183" y="3233"/>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25</a:t>
              </a:r>
            </a:p>
          </p:txBody>
        </p:sp>
        <p:sp>
          <p:nvSpPr>
            <p:cNvPr id="220" name="Rectangle 221"/>
            <p:cNvSpPr>
              <a:spLocks noChangeAspect="1" noChangeArrowheads="1"/>
            </p:cNvSpPr>
            <p:nvPr/>
          </p:nvSpPr>
          <p:spPr bwMode="auto">
            <a:xfrm rot="-4328370">
              <a:off x="3396" y="3302"/>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27</a:t>
              </a:r>
            </a:p>
          </p:txBody>
        </p:sp>
        <p:sp>
          <p:nvSpPr>
            <p:cNvPr id="221" name="Rectangle 222"/>
            <p:cNvSpPr>
              <a:spLocks noChangeAspect="1" noChangeArrowheads="1"/>
            </p:cNvSpPr>
            <p:nvPr/>
          </p:nvSpPr>
          <p:spPr bwMode="auto">
            <a:xfrm rot="-4328370">
              <a:off x="3503" y="3336"/>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28</a:t>
              </a:r>
            </a:p>
          </p:txBody>
        </p:sp>
      </p:grpSp>
      <p:grpSp>
        <p:nvGrpSpPr>
          <p:cNvPr id="222" name="Group 223"/>
          <p:cNvGrpSpPr>
            <a:grpSpLocks noChangeAspect="1"/>
          </p:cNvGrpSpPr>
          <p:nvPr/>
        </p:nvGrpSpPr>
        <p:grpSpPr bwMode="auto">
          <a:xfrm>
            <a:off x="3108325" y="2343150"/>
            <a:ext cx="839788" cy="2379663"/>
            <a:chOff x="2066" y="1401"/>
            <a:chExt cx="502" cy="1421"/>
          </a:xfrm>
        </p:grpSpPr>
        <p:sp>
          <p:nvSpPr>
            <p:cNvPr id="223" name="Rectangle 224"/>
            <p:cNvSpPr>
              <a:spLocks noChangeAspect="1" noChangeArrowheads="1"/>
            </p:cNvSpPr>
            <p:nvPr/>
          </p:nvSpPr>
          <p:spPr bwMode="auto">
            <a:xfrm rot="1071628">
              <a:off x="2524" y="140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74</a:t>
              </a:r>
            </a:p>
          </p:txBody>
        </p:sp>
        <p:sp>
          <p:nvSpPr>
            <p:cNvPr id="224" name="Rectangle 225"/>
            <p:cNvSpPr>
              <a:spLocks noChangeAspect="1" noChangeArrowheads="1"/>
            </p:cNvSpPr>
            <p:nvPr/>
          </p:nvSpPr>
          <p:spPr bwMode="auto">
            <a:xfrm rot="1071628">
              <a:off x="2483" y="150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73</a:t>
              </a:r>
            </a:p>
          </p:txBody>
        </p:sp>
        <p:sp>
          <p:nvSpPr>
            <p:cNvPr id="225" name="Rectangle 226"/>
            <p:cNvSpPr>
              <a:spLocks noChangeAspect="1" noChangeArrowheads="1"/>
            </p:cNvSpPr>
            <p:nvPr/>
          </p:nvSpPr>
          <p:spPr bwMode="auto">
            <a:xfrm rot="1071628">
              <a:off x="2415" y="172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71</a:t>
              </a:r>
            </a:p>
          </p:txBody>
        </p:sp>
        <p:sp>
          <p:nvSpPr>
            <p:cNvPr id="226" name="Rectangle 227"/>
            <p:cNvSpPr>
              <a:spLocks noChangeAspect="1" noChangeArrowheads="1"/>
            </p:cNvSpPr>
            <p:nvPr/>
          </p:nvSpPr>
          <p:spPr bwMode="auto">
            <a:xfrm rot="1071628">
              <a:off x="2379" y="1833"/>
              <a:ext cx="45"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70</a:t>
              </a:r>
            </a:p>
          </p:txBody>
        </p:sp>
        <p:sp>
          <p:nvSpPr>
            <p:cNvPr id="227" name="Rectangle 228"/>
            <p:cNvSpPr>
              <a:spLocks noChangeAspect="1" noChangeArrowheads="1"/>
            </p:cNvSpPr>
            <p:nvPr/>
          </p:nvSpPr>
          <p:spPr bwMode="auto">
            <a:xfrm rot="1071628">
              <a:off x="2276" y="2159"/>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67</a:t>
              </a:r>
            </a:p>
          </p:txBody>
        </p:sp>
        <p:sp>
          <p:nvSpPr>
            <p:cNvPr id="228" name="Rectangle 229"/>
            <p:cNvSpPr>
              <a:spLocks noChangeAspect="1" noChangeArrowheads="1"/>
            </p:cNvSpPr>
            <p:nvPr/>
          </p:nvSpPr>
          <p:spPr bwMode="auto">
            <a:xfrm rot="1071628">
              <a:off x="2203" y="237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65</a:t>
              </a:r>
            </a:p>
          </p:txBody>
        </p:sp>
        <p:sp>
          <p:nvSpPr>
            <p:cNvPr id="229" name="Rectangle 230"/>
            <p:cNvSpPr>
              <a:spLocks noChangeAspect="1" noChangeArrowheads="1"/>
            </p:cNvSpPr>
            <p:nvPr/>
          </p:nvSpPr>
          <p:spPr bwMode="auto">
            <a:xfrm rot="1071628">
              <a:off x="2169" y="2477"/>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64</a:t>
              </a:r>
            </a:p>
          </p:txBody>
        </p:sp>
        <p:sp>
          <p:nvSpPr>
            <p:cNvPr id="230" name="Rectangle 231"/>
            <p:cNvSpPr>
              <a:spLocks noChangeAspect="1" noChangeArrowheads="1"/>
            </p:cNvSpPr>
            <p:nvPr/>
          </p:nvSpPr>
          <p:spPr bwMode="auto">
            <a:xfrm rot="1071628">
              <a:off x="2101" y="269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62</a:t>
              </a:r>
            </a:p>
          </p:txBody>
        </p:sp>
        <p:sp>
          <p:nvSpPr>
            <p:cNvPr id="231" name="Rectangle 232"/>
            <p:cNvSpPr>
              <a:spLocks noChangeAspect="1" noChangeArrowheads="1"/>
            </p:cNvSpPr>
            <p:nvPr/>
          </p:nvSpPr>
          <p:spPr bwMode="auto">
            <a:xfrm rot="1071628">
              <a:off x="2066" y="2798"/>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61</a:t>
              </a:r>
            </a:p>
          </p:txBody>
        </p:sp>
        <p:sp>
          <p:nvSpPr>
            <p:cNvPr id="232" name="Rectangle 233"/>
            <p:cNvSpPr>
              <a:spLocks noChangeAspect="1" noChangeArrowheads="1"/>
            </p:cNvSpPr>
            <p:nvPr/>
          </p:nvSpPr>
          <p:spPr bwMode="auto">
            <a:xfrm rot="1071628">
              <a:off x="2311" y="205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68</a:t>
              </a:r>
            </a:p>
          </p:txBody>
        </p:sp>
      </p:grpSp>
      <p:sp>
        <p:nvSpPr>
          <p:cNvPr id="233" name="Line 234"/>
          <p:cNvSpPr>
            <a:spLocks noChangeAspect="1" noChangeShapeType="1"/>
          </p:cNvSpPr>
          <p:nvPr/>
        </p:nvSpPr>
        <p:spPr bwMode="auto">
          <a:xfrm rot="-5400000">
            <a:off x="1282700" y="2797175"/>
            <a:ext cx="2925763" cy="950913"/>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34" name="Group 235"/>
          <p:cNvGrpSpPr>
            <a:grpSpLocks noChangeAspect="1"/>
          </p:cNvGrpSpPr>
          <p:nvPr/>
        </p:nvGrpSpPr>
        <p:grpSpPr bwMode="auto">
          <a:xfrm>
            <a:off x="2352675" y="4264025"/>
            <a:ext cx="84138" cy="207963"/>
            <a:chOff x="1746" y="2563"/>
            <a:chExt cx="51" cy="124"/>
          </a:xfrm>
        </p:grpSpPr>
        <p:sp>
          <p:nvSpPr>
            <p:cNvPr id="235" name="Oval 236"/>
            <p:cNvSpPr>
              <a:spLocks noChangeAspect="1" noChangeArrowheads="1"/>
            </p:cNvSpPr>
            <p:nvPr/>
          </p:nvSpPr>
          <p:spPr bwMode="auto">
            <a:xfrm>
              <a:off x="1780" y="2563"/>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36" name="Oval 237"/>
            <p:cNvSpPr>
              <a:spLocks noChangeAspect="1" noChangeArrowheads="1"/>
            </p:cNvSpPr>
            <p:nvPr/>
          </p:nvSpPr>
          <p:spPr bwMode="auto">
            <a:xfrm rot="-5400000">
              <a:off x="1745" y="2671"/>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237" name="Group 238"/>
          <p:cNvGrpSpPr>
            <a:grpSpLocks noChangeAspect="1"/>
          </p:cNvGrpSpPr>
          <p:nvPr/>
        </p:nvGrpSpPr>
        <p:grpSpPr bwMode="auto">
          <a:xfrm>
            <a:off x="2536825" y="3687763"/>
            <a:ext cx="84138" cy="207962"/>
            <a:chOff x="1746" y="2563"/>
            <a:chExt cx="51" cy="124"/>
          </a:xfrm>
        </p:grpSpPr>
        <p:sp>
          <p:nvSpPr>
            <p:cNvPr id="238" name="Oval 239"/>
            <p:cNvSpPr>
              <a:spLocks noChangeAspect="1" noChangeArrowheads="1"/>
            </p:cNvSpPr>
            <p:nvPr/>
          </p:nvSpPr>
          <p:spPr bwMode="auto">
            <a:xfrm>
              <a:off x="1780" y="2563"/>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39" name="Oval 240"/>
            <p:cNvSpPr>
              <a:spLocks noChangeAspect="1" noChangeArrowheads="1"/>
            </p:cNvSpPr>
            <p:nvPr/>
          </p:nvSpPr>
          <p:spPr bwMode="auto">
            <a:xfrm rot="-5400000">
              <a:off x="1745" y="2671"/>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240" name="Group 241"/>
          <p:cNvGrpSpPr>
            <a:grpSpLocks noChangeAspect="1"/>
          </p:cNvGrpSpPr>
          <p:nvPr/>
        </p:nvGrpSpPr>
        <p:grpSpPr bwMode="auto">
          <a:xfrm>
            <a:off x="2697163" y="3192463"/>
            <a:ext cx="84137" cy="207962"/>
            <a:chOff x="1746" y="2563"/>
            <a:chExt cx="51" cy="124"/>
          </a:xfrm>
        </p:grpSpPr>
        <p:sp>
          <p:nvSpPr>
            <p:cNvPr id="241" name="Oval 242"/>
            <p:cNvSpPr>
              <a:spLocks noChangeAspect="1" noChangeArrowheads="1"/>
            </p:cNvSpPr>
            <p:nvPr/>
          </p:nvSpPr>
          <p:spPr bwMode="auto">
            <a:xfrm>
              <a:off x="1780" y="2563"/>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42" name="Oval 243"/>
            <p:cNvSpPr>
              <a:spLocks noChangeAspect="1" noChangeArrowheads="1"/>
            </p:cNvSpPr>
            <p:nvPr/>
          </p:nvSpPr>
          <p:spPr bwMode="auto">
            <a:xfrm rot="-5400000">
              <a:off x="1745" y="2671"/>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243" name="Group 244"/>
          <p:cNvGrpSpPr>
            <a:grpSpLocks noChangeAspect="1"/>
          </p:cNvGrpSpPr>
          <p:nvPr/>
        </p:nvGrpSpPr>
        <p:grpSpPr bwMode="auto">
          <a:xfrm>
            <a:off x="2884488" y="2616200"/>
            <a:ext cx="85725" cy="207963"/>
            <a:chOff x="1746" y="2563"/>
            <a:chExt cx="51" cy="124"/>
          </a:xfrm>
        </p:grpSpPr>
        <p:sp>
          <p:nvSpPr>
            <p:cNvPr id="244" name="Oval 245"/>
            <p:cNvSpPr>
              <a:spLocks noChangeAspect="1" noChangeArrowheads="1"/>
            </p:cNvSpPr>
            <p:nvPr/>
          </p:nvSpPr>
          <p:spPr bwMode="auto">
            <a:xfrm>
              <a:off x="1780" y="2563"/>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45" name="Oval 246"/>
            <p:cNvSpPr>
              <a:spLocks noChangeAspect="1" noChangeArrowheads="1"/>
            </p:cNvSpPr>
            <p:nvPr/>
          </p:nvSpPr>
          <p:spPr bwMode="auto">
            <a:xfrm rot="-5400000">
              <a:off x="1745" y="2671"/>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246" name="Group 247"/>
          <p:cNvGrpSpPr>
            <a:grpSpLocks noChangeAspect="1"/>
          </p:cNvGrpSpPr>
          <p:nvPr/>
        </p:nvGrpSpPr>
        <p:grpSpPr bwMode="auto">
          <a:xfrm>
            <a:off x="3054350" y="2085975"/>
            <a:ext cx="85725" cy="207963"/>
            <a:chOff x="1746" y="2563"/>
            <a:chExt cx="51" cy="124"/>
          </a:xfrm>
        </p:grpSpPr>
        <p:sp>
          <p:nvSpPr>
            <p:cNvPr id="247" name="Oval 248"/>
            <p:cNvSpPr>
              <a:spLocks noChangeAspect="1" noChangeArrowheads="1"/>
            </p:cNvSpPr>
            <p:nvPr/>
          </p:nvSpPr>
          <p:spPr bwMode="auto">
            <a:xfrm>
              <a:off x="1780" y="2563"/>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48" name="Oval 249"/>
            <p:cNvSpPr>
              <a:spLocks noChangeAspect="1" noChangeArrowheads="1"/>
            </p:cNvSpPr>
            <p:nvPr/>
          </p:nvSpPr>
          <p:spPr bwMode="auto">
            <a:xfrm rot="-5400000">
              <a:off x="1745" y="2671"/>
              <a:ext cx="17" cy="1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249" name="Group 250"/>
          <p:cNvGrpSpPr>
            <a:grpSpLocks noChangeAspect="1"/>
          </p:cNvGrpSpPr>
          <p:nvPr/>
        </p:nvGrpSpPr>
        <p:grpSpPr bwMode="auto">
          <a:xfrm>
            <a:off x="3228975" y="1925638"/>
            <a:ext cx="3284538" cy="1085850"/>
            <a:chOff x="3638" y="514"/>
            <a:chExt cx="3698" cy="1220"/>
          </a:xfrm>
        </p:grpSpPr>
        <p:sp>
          <p:nvSpPr>
            <p:cNvPr id="250" name="Oval 251"/>
            <p:cNvSpPr>
              <a:spLocks noChangeAspect="1" noChangeArrowheads="1"/>
            </p:cNvSpPr>
            <p:nvPr/>
          </p:nvSpPr>
          <p:spPr bwMode="auto">
            <a:xfrm rot="-5400000">
              <a:off x="3638" y="51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1" name="Oval 252"/>
            <p:cNvSpPr>
              <a:spLocks noChangeAspect="1" noChangeArrowheads="1"/>
            </p:cNvSpPr>
            <p:nvPr/>
          </p:nvSpPr>
          <p:spPr bwMode="auto">
            <a:xfrm rot="-5400000">
              <a:off x="5267" y="104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2" name="Oval 253"/>
            <p:cNvSpPr>
              <a:spLocks noChangeAspect="1" noChangeArrowheads="1"/>
            </p:cNvSpPr>
            <p:nvPr/>
          </p:nvSpPr>
          <p:spPr bwMode="auto">
            <a:xfrm rot="-5400000">
              <a:off x="4452" y="77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3" name="Oval 254"/>
            <p:cNvSpPr>
              <a:spLocks noChangeAspect="1" noChangeArrowheads="1"/>
            </p:cNvSpPr>
            <p:nvPr/>
          </p:nvSpPr>
          <p:spPr bwMode="auto">
            <a:xfrm rot="-5400000">
              <a:off x="4860" y="91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4" name="Oval 255"/>
            <p:cNvSpPr>
              <a:spLocks noChangeAspect="1" noChangeArrowheads="1"/>
            </p:cNvSpPr>
            <p:nvPr/>
          </p:nvSpPr>
          <p:spPr bwMode="auto">
            <a:xfrm rot="-5400000">
              <a:off x="5674" y="117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5" name="Oval 256"/>
            <p:cNvSpPr>
              <a:spLocks noChangeAspect="1" noChangeArrowheads="1"/>
            </p:cNvSpPr>
            <p:nvPr/>
          </p:nvSpPr>
          <p:spPr bwMode="auto">
            <a:xfrm rot="-5400000">
              <a:off x="6082" y="130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6" name="Oval 257"/>
            <p:cNvSpPr>
              <a:spLocks noChangeAspect="1" noChangeArrowheads="1"/>
            </p:cNvSpPr>
            <p:nvPr/>
          </p:nvSpPr>
          <p:spPr bwMode="auto">
            <a:xfrm rot="-5400000">
              <a:off x="5471" y="110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7" name="Oval 258"/>
            <p:cNvSpPr>
              <a:spLocks noChangeAspect="1" noChangeArrowheads="1"/>
            </p:cNvSpPr>
            <p:nvPr/>
          </p:nvSpPr>
          <p:spPr bwMode="auto">
            <a:xfrm rot="-5400000">
              <a:off x="5878" y="124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8" name="Oval 259"/>
            <p:cNvSpPr>
              <a:spLocks noChangeAspect="1" noChangeArrowheads="1"/>
            </p:cNvSpPr>
            <p:nvPr/>
          </p:nvSpPr>
          <p:spPr bwMode="auto">
            <a:xfrm rot="-5400000">
              <a:off x="6285" y="137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59" name="Oval 260"/>
            <p:cNvSpPr>
              <a:spLocks noChangeAspect="1" noChangeArrowheads="1"/>
            </p:cNvSpPr>
            <p:nvPr/>
          </p:nvSpPr>
          <p:spPr bwMode="auto">
            <a:xfrm rot="-5400000">
              <a:off x="6489" y="1438"/>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0" name="Oval 261"/>
            <p:cNvSpPr>
              <a:spLocks noChangeAspect="1" noChangeArrowheads="1"/>
            </p:cNvSpPr>
            <p:nvPr/>
          </p:nvSpPr>
          <p:spPr bwMode="auto">
            <a:xfrm rot="-5400000">
              <a:off x="5063" y="97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1" name="Oval 262"/>
            <p:cNvSpPr>
              <a:spLocks noChangeAspect="1" noChangeArrowheads="1"/>
            </p:cNvSpPr>
            <p:nvPr/>
          </p:nvSpPr>
          <p:spPr bwMode="auto">
            <a:xfrm rot="-5400000">
              <a:off x="3841" y="58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2" name="Oval 263"/>
            <p:cNvSpPr>
              <a:spLocks noChangeAspect="1" noChangeArrowheads="1"/>
            </p:cNvSpPr>
            <p:nvPr/>
          </p:nvSpPr>
          <p:spPr bwMode="auto">
            <a:xfrm rot="-5400000">
              <a:off x="4249" y="71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3" name="Oval 264"/>
            <p:cNvSpPr>
              <a:spLocks noChangeAspect="1" noChangeArrowheads="1"/>
            </p:cNvSpPr>
            <p:nvPr/>
          </p:nvSpPr>
          <p:spPr bwMode="auto">
            <a:xfrm rot="-5400000">
              <a:off x="4656" y="84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4" name="Oval 265"/>
            <p:cNvSpPr>
              <a:spLocks noChangeAspect="1" noChangeArrowheads="1"/>
            </p:cNvSpPr>
            <p:nvPr/>
          </p:nvSpPr>
          <p:spPr bwMode="auto">
            <a:xfrm rot="-5400000">
              <a:off x="6693" y="1504"/>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5" name="Oval 266"/>
            <p:cNvSpPr>
              <a:spLocks noChangeAspect="1" noChangeArrowheads="1"/>
            </p:cNvSpPr>
            <p:nvPr/>
          </p:nvSpPr>
          <p:spPr bwMode="auto">
            <a:xfrm rot="-5400000">
              <a:off x="6896" y="1570"/>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6" name="Oval 267"/>
            <p:cNvSpPr>
              <a:spLocks noChangeAspect="1" noChangeArrowheads="1"/>
            </p:cNvSpPr>
            <p:nvPr/>
          </p:nvSpPr>
          <p:spPr bwMode="auto">
            <a:xfrm rot="-5400000">
              <a:off x="7100" y="163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7" name="Oval 268"/>
            <p:cNvSpPr>
              <a:spLocks noChangeAspect="1" noChangeArrowheads="1"/>
            </p:cNvSpPr>
            <p:nvPr/>
          </p:nvSpPr>
          <p:spPr bwMode="auto">
            <a:xfrm rot="-5400000">
              <a:off x="7304" y="1702"/>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68" name="Oval 269"/>
            <p:cNvSpPr>
              <a:spLocks noChangeAspect="1" noChangeArrowheads="1"/>
            </p:cNvSpPr>
            <p:nvPr/>
          </p:nvSpPr>
          <p:spPr bwMode="auto">
            <a:xfrm rot="-5400000">
              <a:off x="4045" y="646"/>
              <a:ext cx="32" cy="3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grpSp>
      <p:grpSp>
        <p:nvGrpSpPr>
          <p:cNvPr id="269" name="Group 270"/>
          <p:cNvGrpSpPr>
            <a:grpSpLocks noChangeAspect="1"/>
          </p:cNvGrpSpPr>
          <p:nvPr/>
        </p:nvGrpSpPr>
        <p:grpSpPr bwMode="auto">
          <a:xfrm>
            <a:off x="2698750" y="4017963"/>
            <a:ext cx="3060700" cy="1100137"/>
            <a:chOff x="1821" y="2401"/>
            <a:chExt cx="1829" cy="657"/>
          </a:xfrm>
        </p:grpSpPr>
        <p:sp>
          <p:nvSpPr>
            <p:cNvPr id="270" name="Rectangle 271"/>
            <p:cNvSpPr>
              <a:spLocks noChangeAspect="1" noChangeArrowheads="1"/>
            </p:cNvSpPr>
            <p:nvPr/>
          </p:nvSpPr>
          <p:spPr bwMode="auto">
            <a:xfrm rot="-4328370">
              <a:off x="1803" y="241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11</a:t>
              </a:r>
            </a:p>
          </p:txBody>
        </p:sp>
        <p:sp>
          <p:nvSpPr>
            <p:cNvPr id="271" name="Rectangle 272"/>
            <p:cNvSpPr>
              <a:spLocks noChangeAspect="1" noChangeArrowheads="1"/>
            </p:cNvSpPr>
            <p:nvPr/>
          </p:nvSpPr>
          <p:spPr bwMode="auto">
            <a:xfrm rot="-4328370">
              <a:off x="1908" y="2467"/>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12</a:t>
              </a:r>
            </a:p>
          </p:txBody>
        </p:sp>
        <p:sp>
          <p:nvSpPr>
            <p:cNvPr id="272" name="Rectangle 273"/>
            <p:cNvSpPr>
              <a:spLocks noChangeAspect="1" noChangeArrowheads="1"/>
            </p:cNvSpPr>
            <p:nvPr/>
          </p:nvSpPr>
          <p:spPr bwMode="auto">
            <a:xfrm rot="-4328370">
              <a:off x="2014" y="2506"/>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13</a:t>
              </a:r>
            </a:p>
          </p:txBody>
        </p:sp>
        <p:sp>
          <p:nvSpPr>
            <p:cNvPr id="273" name="Rectangle 274"/>
            <p:cNvSpPr>
              <a:spLocks noChangeAspect="1" noChangeArrowheads="1"/>
            </p:cNvSpPr>
            <p:nvPr/>
          </p:nvSpPr>
          <p:spPr bwMode="auto">
            <a:xfrm rot="-4328370">
              <a:off x="2224" y="257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15</a:t>
              </a:r>
            </a:p>
          </p:txBody>
        </p:sp>
        <p:sp>
          <p:nvSpPr>
            <p:cNvPr id="274" name="Rectangle 275"/>
            <p:cNvSpPr>
              <a:spLocks noChangeAspect="1" noChangeArrowheads="1"/>
            </p:cNvSpPr>
            <p:nvPr/>
          </p:nvSpPr>
          <p:spPr bwMode="auto">
            <a:xfrm rot="-4328370">
              <a:off x="2342" y="260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16</a:t>
              </a:r>
            </a:p>
          </p:txBody>
        </p:sp>
        <p:sp>
          <p:nvSpPr>
            <p:cNvPr id="275" name="Rectangle 276"/>
            <p:cNvSpPr>
              <a:spLocks noChangeAspect="1" noChangeArrowheads="1"/>
            </p:cNvSpPr>
            <p:nvPr/>
          </p:nvSpPr>
          <p:spPr bwMode="auto">
            <a:xfrm rot="-4328370">
              <a:off x="2443" y="2644"/>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17</a:t>
              </a:r>
            </a:p>
          </p:txBody>
        </p:sp>
        <p:sp>
          <p:nvSpPr>
            <p:cNvPr id="276" name="Rectangle 277"/>
            <p:cNvSpPr>
              <a:spLocks noChangeAspect="1" noChangeArrowheads="1"/>
            </p:cNvSpPr>
            <p:nvPr/>
          </p:nvSpPr>
          <p:spPr bwMode="auto">
            <a:xfrm rot="-4328370">
              <a:off x="2654" y="2708"/>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19</a:t>
              </a:r>
            </a:p>
          </p:txBody>
        </p:sp>
        <p:sp>
          <p:nvSpPr>
            <p:cNvPr id="277" name="Rectangle 278"/>
            <p:cNvSpPr>
              <a:spLocks noChangeAspect="1" noChangeArrowheads="1"/>
            </p:cNvSpPr>
            <p:nvPr/>
          </p:nvSpPr>
          <p:spPr bwMode="auto">
            <a:xfrm rot="-4328370">
              <a:off x="2758" y="2743"/>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20</a:t>
              </a:r>
            </a:p>
          </p:txBody>
        </p:sp>
        <p:sp>
          <p:nvSpPr>
            <p:cNvPr id="278" name="Rectangle 279"/>
            <p:cNvSpPr>
              <a:spLocks noChangeAspect="1" noChangeArrowheads="1"/>
            </p:cNvSpPr>
            <p:nvPr/>
          </p:nvSpPr>
          <p:spPr bwMode="auto">
            <a:xfrm rot="-4328370">
              <a:off x="2862" y="2771"/>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21</a:t>
              </a:r>
            </a:p>
          </p:txBody>
        </p:sp>
        <p:sp>
          <p:nvSpPr>
            <p:cNvPr id="279" name="Rectangle 280"/>
            <p:cNvSpPr>
              <a:spLocks noChangeAspect="1" noChangeArrowheads="1"/>
            </p:cNvSpPr>
            <p:nvPr/>
          </p:nvSpPr>
          <p:spPr bwMode="auto">
            <a:xfrm rot="-4328370">
              <a:off x="3074" y="284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23</a:t>
              </a:r>
            </a:p>
          </p:txBody>
        </p:sp>
        <p:sp>
          <p:nvSpPr>
            <p:cNvPr id="280" name="Rectangle 281"/>
            <p:cNvSpPr>
              <a:spLocks noChangeAspect="1" noChangeArrowheads="1"/>
            </p:cNvSpPr>
            <p:nvPr/>
          </p:nvSpPr>
          <p:spPr bwMode="auto">
            <a:xfrm rot="-4328370">
              <a:off x="3184" y="2875"/>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24</a:t>
              </a:r>
            </a:p>
          </p:txBody>
        </p:sp>
        <p:sp>
          <p:nvSpPr>
            <p:cNvPr id="281" name="Rectangle 282"/>
            <p:cNvSpPr>
              <a:spLocks noChangeAspect="1" noChangeArrowheads="1"/>
            </p:cNvSpPr>
            <p:nvPr/>
          </p:nvSpPr>
          <p:spPr bwMode="auto">
            <a:xfrm rot="-4328370">
              <a:off x="3298" y="291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25</a:t>
              </a:r>
            </a:p>
          </p:txBody>
        </p:sp>
        <p:sp>
          <p:nvSpPr>
            <p:cNvPr id="282" name="Rectangle 283"/>
            <p:cNvSpPr>
              <a:spLocks noChangeAspect="1" noChangeArrowheads="1"/>
            </p:cNvSpPr>
            <p:nvPr/>
          </p:nvSpPr>
          <p:spPr bwMode="auto">
            <a:xfrm rot="-4328370">
              <a:off x="3504" y="2982"/>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27</a:t>
              </a:r>
            </a:p>
          </p:txBody>
        </p:sp>
        <p:sp>
          <p:nvSpPr>
            <p:cNvPr id="283" name="Rectangle 284"/>
            <p:cNvSpPr>
              <a:spLocks noChangeAspect="1" noChangeArrowheads="1"/>
            </p:cNvSpPr>
            <p:nvPr/>
          </p:nvSpPr>
          <p:spPr bwMode="auto">
            <a:xfrm rot="-4328370">
              <a:off x="3608" y="301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28</a:t>
              </a:r>
            </a:p>
          </p:txBody>
        </p:sp>
      </p:grpSp>
      <p:sp>
        <p:nvSpPr>
          <p:cNvPr id="284" name="Line 285"/>
          <p:cNvSpPr>
            <a:spLocks noChangeAspect="1" noChangeShapeType="1"/>
          </p:cNvSpPr>
          <p:nvPr/>
        </p:nvSpPr>
        <p:spPr bwMode="auto">
          <a:xfrm>
            <a:off x="2241550" y="4603750"/>
            <a:ext cx="3424238" cy="1116013"/>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85" name="Group 286"/>
          <p:cNvGrpSpPr>
            <a:grpSpLocks noChangeAspect="1"/>
          </p:cNvGrpSpPr>
          <p:nvPr/>
        </p:nvGrpSpPr>
        <p:grpSpPr bwMode="auto">
          <a:xfrm>
            <a:off x="2865438" y="3481388"/>
            <a:ext cx="3060700" cy="1101725"/>
            <a:chOff x="1821" y="2401"/>
            <a:chExt cx="1829" cy="657"/>
          </a:xfrm>
        </p:grpSpPr>
        <p:sp>
          <p:nvSpPr>
            <p:cNvPr id="286" name="Rectangle 287"/>
            <p:cNvSpPr>
              <a:spLocks noChangeAspect="1" noChangeArrowheads="1"/>
            </p:cNvSpPr>
            <p:nvPr/>
          </p:nvSpPr>
          <p:spPr bwMode="auto">
            <a:xfrm rot="-4328370">
              <a:off x="1803" y="241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11</a:t>
              </a:r>
            </a:p>
          </p:txBody>
        </p:sp>
        <p:sp>
          <p:nvSpPr>
            <p:cNvPr id="287" name="Rectangle 288"/>
            <p:cNvSpPr>
              <a:spLocks noChangeAspect="1" noChangeArrowheads="1"/>
            </p:cNvSpPr>
            <p:nvPr/>
          </p:nvSpPr>
          <p:spPr bwMode="auto">
            <a:xfrm rot="-4328370">
              <a:off x="1908" y="2467"/>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12</a:t>
              </a:r>
            </a:p>
          </p:txBody>
        </p:sp>
        <p:sp>
          <p:nvSpPr>
            <p:cNvPr id="288" name="Rectangle 289"/>
            <p:cNvSpPr>
              <a:spLocks noChangeAspect="1" noChangeArrowheads="1"/>
            </p:cNvSpPr>
            <p:nvPr/>
          </p:nvSpPr>
          <p:spPr bwMode="auto">
            <a:xfrm rot="-4328370">
              <a:off x="2014" y="2506"/>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13</a:t>
              </a:r>
            </a:p>
          </p:txBody>
        </p:sp>
        <p:sp>
          <p:nvSpPr>
            <p:cNvPr id="289" name="Rectangle 290"/>
            <p:cNvSpPr>
              <a:spLocks noChangeAspect="1" noChangeArrowheads="1"/>
            </p:cNvSpPr>
            <p:nvPr/>
          </p:nvSpPr>
          <p:spPr bwMode="auto">
            <a:xfrm rot="-4328370">
              <a:off x="2224" y="257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15</a:t>
              </a:r>
            </a:p>
          </p:txBody>
        </p:sp>
        <p:sp>
          <p:nvSpPr>
            <p:cNvPr id="290" name="Rectangle 291"/>
            <p:cNvSpPr>
              <a:spLocks noChangeAspect="1" noChangeArrowheads="1"/>
            </p:cNvSpPr>
            <p:nvPr/>
          </p:nvSpPr>
          <p:spPr bwMode="auto">
            <a:xfrm rot="-4328370">
              <a:off x="2342" y="260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16</a:t>
              </a:r>
            </a:p>
          </p:txBody>
        </p:sp>
        <p:sp>
          <p:nvSpPr>
            <p:cNvPr id="291" name="Rectangle 292"/>
            <p:cNvSpPr>
              <a:spLocks noChangeAspect="1" noChangeArrowheads="1"/>
            </p:cNvSpPr>
            <p:nvPr/>
          </p:nvSpPr>
          <p:spPr bwMode="auto">
            <a:xfrm rot="-4328370">
              <a:off x="2443" y="2644"/>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17</a:t>
              </a:r>
            </a:p>
          </p:txBody>
        </p:sp>
        <p:sp>
          <p:nvSpPr>
            <p:cNvPr id="292" name="Rectangle 293"/>
            <p:cNvSpPr>
              <a:spLocks noChangeAspect="1" noChangeArrowheads="1"/>
            </p:cNvSpPr>
            <p:nvPr/>
          </p:nvSpPr>
          <p:spPr bwMode="auto">
            <a:xfrm rot="-4328370">
              <a:off x="2654" y="2708"/>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19</a:t>
              </a:r>
            </a:p>
          </p:txBody>
        </p:sp>
        <p:sp>
          <p:nvSpPr>
            <p:cNvPr id="293" name="Rectangle 294"/>
            <p:cNvSpPr>
              <a:spLocks noChangeAspect="1" noChangeArrowheads="1"/>
            </p:cNvSpPr>
            <p:nvPr/>
          </p:nvSpPr>
          <p:spPr bwMode="auto">
            <a:xfrm rot="-4328370">
              <a:off x="2758" y="2743"/>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20</a:t>
              </a:r>
            </a:p>
          </p:txBody>
        </p:sp>
        <p:sp>
          <p:nvSpPr>
            <p:cNvPr id="294" name="Rectangle 295"/>
            <p:cNvSpPr>
              <a:spLocks noChangeAspect="1" noChangeArrowheads="1"/>
            </p:cNvSpPr>
            <p:nvPr/>
          </p:nvSpPr>
          <p:spPr bwMode="auto">
            <a:xfrm rot="-4328370">
              <a:off x="2862" y="2771"/>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21</a:t>
              </a:r>
            </a:p>
          </p:txBody>
        </p:sp>
        <p:sp>
          <p:nvSpPr>
            <p:cNvPr id="295" name="Rectangle 296"/>
            <p:cNvSpPr>
              <a:spLocks noChangeAspect="1" noChangeArrowheads="1"/>
            </p:cNvSpPr>
            <p:nvPr/>
          </p:nvSpPr>
          <p:spPr bwMode="auto">
            <a:xfrm rot="-4328370">
              <a:off x="3074" y="284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23</a:t>
              </a:r>
            </a:p>
          </p:txBody>
        </p:sp>
        <p:sp>
          <p:nvSpPr>
            <p:cNvPr id="296" name="Rectangle 297"/>
            <p:cNvSpPr>
              <a:spLocks noChangeAspect="1" noChangeArrowheads="1"/>
            </p:cNvSpPr>
            <p:nvPr/>
          </p:nvSpPr>
          <p:spPr bwMode="auto">
            <a:xfrm rot="-4328370">
              <a:off x="3184" y="2875"/>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24</a:t>
              </a:r>
            </a:p>
          </p:txBody>
        </p:sp>
        <p:sp>
          <p:nvSpPr>
            <p:cNvPr id="297" name="Rectangle 298"/>
            <p:cNvSpPr>
              <a:spLocks noChangeAspect="1" noChangeArrowheads="1"/>
            </p:cNvSpPr>
            <p:nvPr/>
          </p:nvSpPr>
          <p:spPr bwMode="auto">
            <a:xfrm rot="-4328370">
              <a:off x="3298" y="291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25</a:t>
              </a:r>
            </a:p>
          </p:txBody>
        </p:sp>
        <p:sp>
          <p:nvSpPr>
            <p:cNvPr id="298" name="Rectangle 299"/>
            <p:cNvSpPr>
              <a:spLocks noChangeAspect="1" noChangeArrowheads="1"/>
            </p:cNvSpPr>
            <p:nvPr/>
          </p:nvSpPr>
          <p:spPr bwMode="auto">
            <a:xfrm rot="-4328370">
              <a:off x="3504" y="2982"/>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27</a:t>
              </a:r>
            </a:p>
          </p:txBody>
        </p:sp>
        <p:sp>
          <p:nvSpPr>
            <p:cNvPr id="299" name="Rectangle 300"/>
            <p:cNvSpPr>
              <a:spLocks noChangeAspect="1" noChangeArrowheads="1"/>
            </p:cNvSpPr>
            <p:nvPr/>
          </p:nvSpPr>
          <p:spPr bwMode="auto">
            <a:xfrm rot="-4328370">
              <a:off x="3608" y="301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28</a:t>
              </a:r>
            </a:p>
          </p:txBody>
        </p:sp>
      </p:grpSp>
      <p:grpSp>
        <p:nvGrpSpPr>
          <p:cNvPr id="300" name="Group 301"/>
          <p:cNvGrpSpPr>
            <a:grpSpLocks noChangeAspect="1"/>
          </p:cNvGrpSpPr>
          <p:nvPr/>
        </p:nvGrpSpPr>
        <p:grpSpPr bwMode="auto">
          <a:xfrm>
            <a:off x="3033713" y="2946400"/>
            <a:ext cx="3060700" cy="1100138"/>
            <a:chOff x="1821" y="2401"/>
            <a:chExt cx="1829" cy="657"/>
          </a:xfrm>
        </p:grpSpPr>
        <p:sp>
          <p:nvSpPr>
            <p:cNvPr id="301" name="Rectangle 302"/>
            <p:cNvSpPr>
              <a:spLocks noChangeAspect="1" noChangeArrowheads="1"/>
            </p:cNvSpPr>
            <p:nvPr/>
          </p:nvSpPr>
          <p:spPr bwMode="auto">
            <a:xfrm rot="-4328370">
              <a:off x="1803" y="241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11</a:t>
              </a:r>
            </a:p>
          </p:txBody>
        </p:sp>
        <p:sp>
          <p:nvSpPr>
            <p:cNvPr id="302" name="Rectangle 303"/>
            <p:cNvSpPr>
              <a:spLocks noChangeAspect="1" noChangeArrowheads="1"/>
            </p:cNvSpPr>
            <p:nvPr/>
          </p:nvSpPr>
          <p:spPr bwMode="auto">
            <a:xfrm rot="-4328370">
              <a:off x="1908" y="2467"/>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12</a:t>
              </a:r>
            </a:p>
          </p:txBody>
        </p:sp>
        <p:sp>
          <p:nvSpPr>
            <p:cNvPr id="303" name="Rectangle 304"/>
            <p:cNvSpPr>
              <a:spLocks noChangeAspect="1" noChangeArrowheads="1"/>
            </p:cNvSpPr>
            <p:nvPr/>
          </p:nvSpPr>
          <p:spPr bwMode="auto">
            <a:xfrm rot="-4328370">
              <a:off x="2014" y="2506"/>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13</a:t>
              </a:r>
            </a:p>
          </p:txBody>
        </p:sp>
        <p:sp>
          <p:nvSpPr>
            <p:cNvPr id="304" name="Rectangle 305"/>
            <p:cNvSpPr>
              <a:spLocks noChangeAspect="1" noChangeArrowheads="1"/>
            </p:cNvSpPr>
            <p:nvPr/>
          </p:nvSpPr>
          <p:spPr bwMode="auto">
            <a:xfrm rot="-4328370">
              <a:off x="2224" y="257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15</a:t>
              </a:r>
            </a:p>
          </p:txBody>
        </p:sp>
        <p:sp>
          <p:nvSpPr>
            <p:cNvPr id="305" name="Rectangle 306"/>
            <p:cNvSpPr>
              <a:spLocks noChangeAspect="1" noChangeArrowheads="1"/>
            </p:cNvSpPr>
            <p:nvPr/>
          </p:nvSpPr>
          <p:spPr bwMode="auto">
            <a:xfrm rot="-4328370">
              <a:off x="2342" y="260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16</a:t>
              </a:r>
            </a:p>
          </p:txBody>
        </p:sp>
        <p:sp>
          <p:nvSpPr>
            <p:cNvPr id="306" name="Rectangle 307"/>
            <p:cNvSpPr>
              <a:spLocks noChangeAspect="1" noChangeArrowheads="1"/>
            </p:cNvSpPr>
            <p:nvPr/>
          </p:nvSpPr>
          <p:spPr bwMode="auto">
            <a:xfrm rot="-4328370">
              <a:off x="2443" y="2644"/>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17</a:t>
              </a:r>
            </a:p>
          </p:txBody>
        </p:sp>
        <p:sp>
          <p:nvSpPr>
            <p:cNvPr id="307" name="Rectangle 308"/>
            <p:cNvSpPr>
              <a:spLocks noChangeAspect="1" noChangeArrowheads="1"/>
            </p:cNvSpPr>
            <p:nvPr/>
          </p:nvSpPr>
          <p:spPr bwMode="auto">
            <a:xfrm rot="-4328370">
              <a:off x="2654" y="2708"/>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19</a:t>
              </a:r>
            </a:p>
          </p:txBody>
        </p:sp>
        <p:sp>
          <p:nvSpPr>
            <p:cNvPr id="308" name="Rectangle 309"/>
            <p:cNvSpPr>
              <a:spLocks noChangeAspect="1" noChangeArrowheads="1"/>
            </p:cNvSpPr>
            <p:nvPr/>
          </p:nvSpPr>
          <p:spPr bwMode="auto">
            <a:xfrm rot="-4328370">
              <a:off x="2758" y="2743"/>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20</a:t>
              </a:r>
            </a:p>
          </p:txBody>
        </p:sp>
        <p:sp>
          <p:nvSpPr>
            <p:cNvPr id="309" name="Rectangle 310"/>
            <p:cNvSpPr>
              <a:spLocks noChangeAspect="1" noChangeArrowheads="1"/>
            </p:cNvSpPr>
            <p:nvPr/>
          </p:nvSpPr>
          <p:spPr bwMode="auto">
            <a:xfrm rot="-4328370">
              <a:off x="2862" y="2771"/>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21</a:t>
              </a:r>
            </a:p>
          </p:txBody>
        </p:sp>
        <p:sp>
          <p:nvSpPr>
            <p:cNvPr id="310" name="Rectangle 311"/>
            <p:cNvSpPr>
              <a:spLocks noChangeAspect="1" noChangeArrowheads="1"/>
            </p:cNvSpPr>
            <p:nvPr/>
          </p:nvSpPr>
          <p:spPr bwMode="auto">
            <a:xfrm rot="-4328370">
              <a:off x="3074" y="284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23</a:t>
              </a:r>
            </a:p>
          </p:txBody>
        </p:sp>
        <p:sp>
          <p:nvSpPr>
            <p:cNvPr id="311" name="Rectangle 312"/>
            <p:cNvSpPr>
              <a:spLocks noChangeAspect="1" noChangeArrowheads="1"/>
            </p:cNvSpPr>
            <p:nvPr/>
          </p:nvSpPr>
          <p:spPr bwMode="auto">
            <a:xfrm rot="-4328370">
              <a:off x="3184" y="2875"/>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24</a:t>
              </a:r>
            </a:p>
          </p:txBody>
        </p:sp>
        <p:sp>
          <p:nvSpPr>
            <p:cNvPr id="312" name="Rectangle 313"/>
            <p:cNvSpPr>
              <a:spLocks noChangeAspect="1" noChangeArrowheads="1"/>
            </p:cNvSpPr>
            <p:nvPr/>
          </p:nvSpPr>
          <p:spPr bwMode="auto">
            <a:xfrm rot="-4328370">
              <a:off x="3298" y="291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25</a:t>
              </a:r>
            </a:p>
          </p:txBody>
        </p:sp>
        <p:sp>
          <p:nvSpPr>
            <p:cNvPr id="313" name="Rectangle 314"/>
            <p:cNvSpPr>
              <a:spLocks noChangeAspect="1" noChangeArrowheads="1"/>
            </p:cNvSpPr>
            <p:nvPr/>
          </p:nvSpPr>
          <p:spPr bwMode="auto">
            <a:xfrm rot="-4328370">
              <a:off x="3504" y="2982"/>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27</a:t>
              </a:r>
            </a:p>
          </p:txBody>
        </p:sp>
        <p:sp>
          <p:nvSpPr>
            <p:cNvPr id="314" name="Rectangle 315"/>
            <p:cNvSpPr>
              <a:spLocks noChangeAspect="1" noChangeArrowheads="1"/>
            </p:cNvSpPr>
            <p:nvPr/>
          </p:nvSpPr>
          <p:spPr bwMode="auto">
            <a:xfrm rot="-4328370">
              <a:off x="3608" y="301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28</a:t>
              </a:r>
            </a:p>
          </p:txBody>
        </p:sp>
      </p:grpSp>
      <p:grpSp>
        <p:nvGrpSpPr>
          <p:cNvPr id="315" name="Group 316"/>
          <p:cNvGrpSpPr>
            <a:grpSpLocks noChangeAspect="1"/>
          </p:cNvGrpSpPr>
          <p:nvPr/>
        </p:nvGrpSpPr>
        <p:grpSpPr bwMode="auto">
          <a:xfrm>
            <a:off x="3213100" y="2389188"/>
            <a:ext cx="3060700" cy="1101725"/>
            <a:chOff x="1821" y="2401"/>
            <a:chExt cx="1829" cy="657"/>
          </a:xfrm>
        </p:grpSpPr>
        <p:sp>
          <p:nvSpPr>
            <p:cNvPr id="316" name="Rectangle 317"/>
            <p:cNvSpPr>
              <a:spLocks noChangeAspect="1" noChangeArrowheads="1"/>
            </p:cNvSpPr>
            <p:nvPr/>
          </p:nvSpPr>
          <p:spPr bwMode="auto">
            <a:xfrm rot="-4328370">
              <a:off x="1803" y="241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11</a:t>
              </a:r>
            </a:p>
          </p:txBody>
        </p:sp>
        <p:sp>
          <p:nvSpPr>
            <p:cNvPr id="317" name="Rectangle 318"/>
            <p:cNvSpPr>
              <a:spLocks noChangeAspect="1" noChangeArrowheads="1"/>
            </p:cNvSpPr>
            <p:nvPr/>
          </p:nvSpPr>
          <p:spPr bwMode="auto">
            <a:xfrm rot="-4328370">
              <a:off x="1908" y="2467"/>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12</a:t>
              </a:r>
            </a:p>
          </p:txBody>
        </p:sp>
        <p:sp>
          <p:nvSpPr>
            <p:cNvPr id="318" name="Rectangle 319"/>
            <p:cNvSpPr>
              <a:spLocks noChangeAspect="1" noChangeArrowheads="1"/>
            </p:cNvSpPr>
            <p:nvPr/>
          </p:nvSpPr>
          <p:spPr bwMode="auto">
            <a:xfrm rot="-4328370">
              <a:off x="2014" y="2506"/>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13</a:t>
              </a:r>
            </a:p>
          </p:txBody>
        </p:sp>
        <p:sp>
          <p:nvSpPr>
            <p:cNvPr id="319" name="Rectangle 320"/>
            <p:cNvSpPr>
              <a:spLocks noChangeAspect="1" noChangeArrowheads="1"/>
            </p:cNvSpPr>
            <p:nvPr/>
          </p:nvSpPr>
          <p:spPr bwMode="auto">
            <a:xfrm rot="-4328370">
              <a:off x="2224" y="257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15</a:t>
              </a:r>
            </a:p>
          </p:txBody>
        </p:sp>
        <p:sp>
          <p:nvSpPr>
            <p:cNvPr id="320" name="Rectangle 321"/>
            <p:cNvSpPr>
              <a:spLocks noChangeAspect="1" noChangeArrowheads="1"/>
            </p:cNvSpPr>
            <p:nvPr/>
          </p:nvSpPr>
          <p:spPr bwMode="auto">
            <a:xfrm rot="-4328370">
              <a:off x="2342" y="260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16</a:t>
              </a:r>
            </a:p>
          </p:txBody>
        </p:sp>
        <p:sp>
          <p:nvSpPr>
            <p:cNvPr id="321" name="Rectangle 322"/>
            <p:cNvSpPr>
              <a:spLocks noChangeAspect="1" noChangeArrowheads="1"/>
            </p:cNvSpPr>
            <p:nvPr/>
          </p:nvSpPr>
          <p:spPr bwMode="auto">
            <a:xfrm rot="-4328370">
              <a:off x="2443" y="2644"/>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17</a:t>
              </a:r>
            </a:p>
          </p:txBody>
        </p:sp>
        <p:sp>
          <p:nvSpPr>
            <p:cNvPr id="322" name="Rectangle 323"/>
            <p:cNvSpPr>
              <a:spLocks noChangeAspect="1" noChangeArrowheads="1"/>
            </p:cNvSpPr>
            <p:nvPr/>
          </p:nvSpPr>
          <p:spPr bwMode="auto">
            <a:xfrm rot="-4328370">
              <a:off x="2654" y="2708"/>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19</a:t>
              </a:r>
            </a:p>
          </p:txBody>
        </p:sp>
        <p:sp>
          <p:nvSpPr>
            <p:cNvPr id="323" name="Rectangle 324"/>
            <p:cNvSpPr>
              <a:spLocks noChangeAspect="1" noChangeArrowheads="1"/>
            </p:cNvSpPr>
            <p:nvPr/>
          </p:nvSpPr>
          <p:spPr bwMode="auto">
            <a:xfrm rot="-4328370">
              <a:off x="2758" y="2743"/>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20</a:t>
              </a:r>
            </a:p>
          </p:txBody>
        </p:sp>
        <p:sp>
          <p:nvSpPr>
            <p:cNvPr id="324" name="Rectangle 325"/>
            <p:cNvSpPr>
              <a:spLocks noChangeAspect="1" noChangeArrowheads="1"/>
            </p:cNvSpPr>
            <p:nvPr/>
          </p:nvSpPr>
          <p:spPr bwMode="auto">
            <a:xfrm rot="-4328370">
              <a:off x="2862" y="2771"/>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21</a:t>
              </a:r>
            </a:p>
          </p:txBody>
        </p:sp>
        <p:sp>
          <p:nvSpPr>
            <p:cNvPr id="325" name="Rectangle 326"/>
            <p:cNvSpPr>
              <a:spLocks noChangeAspect="1" noChangeArrowheads="1"/>
            </p:cNvSpPr>
            <p:nvPr/>
          </p:nvSpPr>
          <p:spPr bwMode="auto">
            <a:xfrm rot="-4328370">
              <a:off x="3074" y="284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23</a:t>
              </a:r>
            </a:p>
          </p:txBody>
        </p:sp>
        <p:sp>
          <p:nvSpPr>
            <p:cNvPr id="326" name="Rectangle 327"/>
            <p:cNvSpPr>
              <a:spLocks noChangeAspect="1" noChangeArrowheads="1"/>
            </p:cNvSpPr>
            <p:nvPr/>
          </p:nvSpPr>
          <p:spPr bwMode="auto">
            <a:xfrm rot="-4328370">
              <a:off x="3184" y="2875"/>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24</a:t>
              </a:r>
            </a:p>
          </p:txBody>
        </p:sp>
        <p:sp>
          <p:nvSpPr>
            <p:cNvPr id="327" name="Rectangle 328"/>
            <p:cNvSpPr>
              <a:spLocks noChangeAspect="1" noChangeArrowheads="1"/>
            </p:cNvSpPr>
            <p:nvPr/>
          </p:nvSpPr>
          <p:spPr bwMode="auto">
            <a:xfrm rot="-4328370">
              <a:off x="3298" y="291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25</a:t>
              </a:r>
            </a:p>
          </p:txBody>
        </p:sp>
        <p:sp>
          <p:nvSpPr>
            <p:cNvPr id="328" name="Rectangle 329"/>
            <p:cNvSpPr>
              <a:spLocks noChangeAspect="1" noChangeArrowheads="1"/>
            </p:cNvSpPr>
            <p:nvPr/>
          </p:nvSpPr>
          <p:spPr bwMode="auto">
            <a:xfrm rot="-4328370">
              <a:off x="3504" y="2982"/>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27</a:t>
              </a:r>
            </a:p>
          </p:txBody>
        </p:sp>
        <p:sp>
          <p:nvSpPr>
            <p:cNvPr id="329" name="Rectangle 330"/>
            <p:cNvSpPr>
              <a:spLocks noChangeAspect="1" noChangeArrowheads="1"/>
            </p:cNvSpPr>
            <p:nvPr/>
          </p:nvSpPr>
          <p:spPr bwMode="auto">
            <a:xfrm rot="-4328370">
              <a:off x="3608" y="301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28</a:t>
              </a:r>
            </a:p>
          </p:txBody>
        </p:sp>
      </p:grpSp>
      <p:grpSp>
        <p:nvGrpSpPr>
          <p:cNvPr id="330" name="Group 331"/>
          <p:cNvGrpSpPr>
            <a:grpSpLocks noChangeAspect="1"/>
          </p:cNvGrpSpPr>
          <p:nvPr/>
        </p:nvGrpSpPr>
        <p:grpSpPr bwMode="auto">
          <a:xfrm>
            <a:off x="3387725" y="1860550"/>
            <a:ext cx="3060700" cy="1100138"/>
            <a:chOff x="1821" y="2401"/>
            <a:chExt cx="1829" cy="657"/>
          </a:xfrm>
        </p:grpSpPr>
        <p:sp>
          <p:nvSpPr>
            <p:cNvPr id="331" name="Rectangle 332"/>
            <p:cNvSpPr>
              <a:spLocks noChangeAspect="1" noChangeArrowheads="1"/>
            </p:cNvSpPr>
            <p:nvPr/>
          </p:nvSpPr>
          <p:spPr bwMode="auto">
            <a:xfrm rot="-4328370">
              <a:off x="1803" y="241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11</a:t>
              </a:r>
            </a:p>
          </p:txBody>
        </p:sp>
        <p:sp>
          <p:nvSpPr>
            <p:cNvPr id="332" name="Rectangle 333"/>
            <p:cNvSpPr>
              <a:spLocks noChangeAspect="1" noChangeArrowheads="1"/>
            </p:cNvSpPr>
            <p:nvPr/>
          </p:nvSpPr>
          <p:spPr bwMode="auto">
            <a:xfrm rot="-4328370">
              <a:off x="1908" y="2467"/>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12</a:t>
              </a:r>
            </a:p>
          </p:txBody>
        </p:sp>
        <p:sp>
          <p:nvSpPr>
            <p:cNvPr id="333" name="Rectangle 334"/>
            <p:cNvSpPr>
              <a:spLocks noChangeAspect="1" noChangeArrowheads="1"/>
            </p:cNvSpPr>
            <p:nvPr/>
          </p:nvSpPr>
          <p:spPr bwMode="auto">
            <a:xfrm rot="-4328370">
              <a:off x="2014" y="2506"/>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13</a:t>
              </a:r>
            </a:p>
          </p:txBody>
        </p:sp>
        <p:sp>
          <p:nvSpPr>
            <p:cNvPr id="334" name="Rectangle 335"/>
            <p:cNvSpPr>
              <a:spLocks noChangeAspect="1" noChangeArrowheads="1"/>
            </p:cNvSpPr>
            <p:nvPr/>
          </p:nvSpPr>
          <p:spPr bwMode="auto">
            <a:xfrm rot="-4328370">
              <a:off x="2224" y="257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15</a:t>
              </a:r>
            </a:p>
          </p:txBody>
        </p:sp>
        <p:sp>
          <p:nvSpPr>
            <p:cNvPr id="335" name="Rectangle 336"/>
            <p:cNvSpPr>
              <a:spLocks noChangeAspect="1" noChangeArrowheads="1"/>
            </p:cNvSpPr>
            <p:nvPr/>
          </p:nvSpPr>
          <p:spPr bwMode="auto">
            <a:xfrm rot="-4328370">
              <a:off x="2342" y="2609"/>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16</a:t>
              </a:r>
            </a:p>
          </p:txBody>
        </p:sp>
        <p:sp>
          <p:nvSpPr>
            <p:cNvPr id="336" name="Rectangle 337"/>
            <p:cNvSpPr>
              <a:spLocks noChangeAspect="1" noChangeArrowheads="1"/>
            </p:cNvSpPr>
            <p:nvPr/>
          </p:nvSpPr>
          <p:spPr bwMode="auto">
            <a:xfrm rot="-4328370">
              <a:off x="2443" y="2644"/>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17</a:t>
              </a:r>
            </a:p>
          </p:txBody>
        </p:sp>
        <p:sp>
          <p:nvSpPr>
            <p:cNvPr id="337" name="Rectangle 338"/>
            <p:cNvSpPr>
              <a:spLocks noChangeAspect="1" noChangeArrowheads="1"/>
            </p:cNvSpPr>
            <p:nvPr/>
          </p:nvSpPr>
          <p:spPr bwMode="auto">
            <a:xfrm rot="-4328370">
              <a:off x="2654" y="2708"/>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19</a:t>
              </a:r>
            </a:p>
          </p:txBody>
        </p:sp>
        <p:sp>
          <p:nvSpPr>
            <p:cNvPr id="338" name="Rectangle 339"/>
            <p:cNvSpPr>
              <a:spLocks noChangeAspect="1" noChangeArrowheads="1"/>
            </p:cNvSpPr>
            <p:nvPr/>
          </p:nvSpPr>
          <p:spPr bwMode="auto">
            <a:xfrm rot="-4328370">
              <a:off x="2758" y="2743"/>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20</a:t>
              </a:r>
            </a:p>
          </p:txBody>
        </p:sp>
        <p:sp>
          <p:nvSpPr>
            <p:cNvPr id="339" name="Rectangle 340"/>
            <p:cNvSpPr>
              <a:spLocks noChangeAspect="1" noChangeArrowheads="1"/>
            </p:cNvSpPr>
            <p:nvPr/>
          </p:nvSpPr>
          <p:spPr bwMode="auto">
            <a:xfrm rot="-4328370">
              <a:off x="2862" y="2771"/>
              <a:ext cx="59"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21</a:t>
              </a:r>
            </a:p>
          </p:txBody>
        </p:sp>
        <p:sp>
          <p:nvSpPr>
            <p:cNvPr id="340" name="Rectangle 341"/>
            <p:cNvSpPr>
              <a:spLocks noChangeAspect="1" noChangeArrowheads="1"/>
            </p:cNvSpPr>
            <p:nvPr/>
          </p:nvSpPr>
          <p:spPr bwMode="auto">
            <a:xfrm rot="-4328370">
              <a:off x="3074" y="284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23</a:t>
              </a:r>
            </a:p>
          </p:txBody>
        </p:sp>
        <p:sp>
          <p:nvSpPr>
            <p:cNvPr id="341" name="Rectangle 342"/>
            <p:cNvSpPr>
              <a:spLocks noChangeAspect="1" noChangeArrowheads="1"/>
            </p:cNvSpPr>
            <p:nvPr/>
          </p:nvSpPr>
          <p:spPr bwMode="auto">
            <a:xfrm rot="-4328370">
              <a:off x="3184" y="2875"/>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24</a:t>
              </a:r>
            </a:p>
          </p:txBody>
        </p:sp>
        <p:sp>
          <p:nvSpPr>
            <p:cNvPr id="342" name="Rectangle 343"/>
            <p:cNvSpPr>
              <a:spLocks noChangeAspect="1" noChangeArrowheads="1"/>
            </p:cNvSpPr>
            <p:nvPr/>
          </p:nvSpPr>
          <p:spPr bwMode="auto">
            <a:xfrm rot="-4328370">
              <a:off x="3298" y="2911"/>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25</a:t>
              </a:r>
            </a:p>
          </p:txBody>
        </p:sp>
        <p:sp>
          <p:nvSpPr>
            <p:cNvPr id="343" name="Rectangle 344"/>
            <p:cNvSpPr>
              <a:spLocks noChangeAspect="1" noChangeArrowheads="1"/>
            </p:cNvSpPr>
            <p:nvPr/>
          </p:nvSpPr>
          <p:spPr bwMode="auto">
            <a:xfrm rot="-4328370">
              <a:off x="3504" y="2982"/>
              <a:ext cx="60"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27</a:t>
              </a:r>
            </a:p>
          </p:txBody>
        </p:sp>
        <p:sp>
          <p:nvSpPr>
            <p:cNvPr id="344" name="Rectangle 345"/>
            <p:cNvSpPr>
              <a:spLocks noChangeAspect="1" noChangeArrowheads="1"/>
            </p:cNvSpPr>
            <p:nvPr/>
          </p:nvSpPr>
          <p:spPr bwMode="auto">
            <a:xfrm rot="-4328370">
              <a:off x="3608" y="3016"/>
              <a:ext cx="6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28</a:t>
              </a:r>
            </a:p>
          </p:txBody>
        </p:sp>
      </p:grpSp>
      <p:sp>
        <p:nvSpPr>
          <p:cNvPr id="345" name="Line 346"/>
          <p:cNvSpPr>
            <a:spLocks noChangeAspect="1" noChangeShapeType="1"/>
          </p:cNvSpPr>
          <p:nvPr/>
        </p:nvSpPr>
        <p:spPr bwMode="auto">
          <a:xfrm>
            <a:off x="2928938" y="2438400"/>
            <a:ext cx="3424237" cy="1116013"/>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346" name="Line 347"/>
          <p:cNvSpPr>
            <a:spLocks noChangeAspect="1" noChangeShapeType="1"/>
          </p:cNvSpPr>
          <p:nvPr/>
        </p:nvSpPr>
        <p:spPr bwMode="auto">
          <a:xfrm>
            <a:off x="3136900" y="1922463"/>
            <a:ext cx="3424238" cy="1116012"/>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47" name="Group 348"/>
          <p:cNvGrpSpPr>
            <a:grpSpLocks noChangeAspect="1"/>
          </p:cNvGrpSpPr>
          <p:nvPr/>
        </p:nvGrpSpPr>
        <p:grpSpPr bwMode="auto">
          <a:xfrm>
            <a:off x="2405063" y="2122488"/>
            <a:ext cx="839787" cy="2379662"/>
            <a:chOff x="2066" y="1401"/>
            <a:chExt cx="502" cy="1421"/>
          </a:xfrm>
        </p:grpSpPr>
        <p:sp>
          <p:nvSpPr>
            <p:cNvPr id="348" name="Rectangle 349"/>
            <p:cNvSpPr>
              <a:spLocks noChangeAspect="1" noChangeArrowheads="1"/>
            </p:cNvSpPr>
            <p:nvPr/>
          </p:nvSpPr>
          <p:spPr bwMode="auto">
            <a:xfrm rot="1071628">
              <a:off x="2524" y="140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74</a:t>
              </a:r>
            </a:p>
          </p:txBody>
        </p:sp>
        <p:sp>
          <p:nvSpPr>
            <p:cNvPr id="349" name="Rectangle 350"/>
            <p:cNvSpPr>
              <a:spLocks noChangeAspect="1" noChangeArrowheads="1"/>
            </p:cNvSpPr>
            <p:nvPr/>
          </p:nvSpPr>
          <p:spPr bwMode="auto">
            <a:xfrm rot="1071628">
              <a:off x="2483" y="150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73</a:t>
              </a:r>
            </a:p>
          </p:txBody>
        </p:sp>
        <p:sp>
          <p:nvSpPr>
            <p:cNvPr id="350" name="Rectangle 351"/>
            <p:cNvSpPr>
              <a:spLocks noChangeAspect="1" noChangeArrowheads="1"/>
            </p:cNvSpPr>
            <p:nvPr/>
          </p:nvSpPr>
          <p:spPr bwMode="auto">
            <a:xfrm rot="1071628">
              <a:off x="2415" y="172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71</a:t>
              </a:r>
            </a:p>
          </p:txBody>
        </p:sp>
        <p:sp>
          <p:nvSpPr>
            <p:cNvPr id="351" name="Rectangle 352"/>
            <p:cNvSpPr>
              <a:spLocks noChangeAspect="1" noChangeArrowheads="1"/>
            </p:cNvSpPr>
            <p:nvPr/>
          </p:nvSpPr>
          <p:spPr bwMode="auto">
            <a:xfrm rot="1071628">
              <a:off x="2379" y="1833"/>
              <a:ext cx="45"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70</a:t>
              </a:r>
            </a:p>
          </p:txBody>
        </p:sp>
        <p:sp>
          <p:nvSpPr>
            <p:cNvPr id="352" name="Rectangle 353"/>
            <p:cNvSpPr>
              <a:spLocks noChangeAspect="1" noChangeArrowheads="1"/>
            </p:cNvSpPr>
            <p:nvPr/>
          </p:nvSpPr>
          <p:spPr bwMode="auto">
            <a:xfrm rot="1071628">
              <a:off x="2276" y="2159"/>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67</a:t>
              </a:r>
            </a:p>
          </p:txBody>
        </p:sp>
        <p:sp>
          <p:nvSpPr>
            <p:cNvPr id="353" name="Rectangle 354"/>
            <p:cNvSpPr>
              <a:spLocks noChangeAspect="1" noChangeArrowheads="1"/>
            </p:cNvSpPr>
            <p:nvPr/>
          </p:nvSpPr>
          <p:spPr bwMode="auto">
            <a:xfrm rot="1071628">
              <a:off x="2203" y="237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65</a:t>
              </a:r>
            </a:p>
          </p:txBody>
        </p:sp>
        <p:sp>
          <p:nvSpPr>
            <p:cNvPr id="354" name="Rectangle 355"/>
            <p:cNvSpPr>
              <a:spLocks noChangeAspect="1" noChangeArrowheads="1"/>
            </p:cNvSpPr>
            <p:nvPr/>
          </p:nvSpPr>
          <p:spPr bwMode="auto">
            <a:xfrm rot="1071628">
              <a:off x="2169" y="2477"/>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64</a:t>
              </a:r>
            </a:p>
          </p:txBody>
        </p:sp>
        <p:sp>
          <p:nvSpPr>
            <p:cNvPr id="355" name="Rectangle 356"/>
            <p:cNvSpPr>
              <a:spLocks noChangeAspect="1" noChangeArrowheads="1"/>
            </p:cNvSpPr>
            <p:nvPr/>
          </p:nvSpPr>
          <p:spPr bwMode="auto">
            <a:xfrm rot="1071628">
              <a:off x="2101" y="269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62</a:t>
              </a:r>
            </a:p>
          </p:txBody>
        </p:sp>
        <p:sp>
          <p:nvSpPr>
            <p:cNvPr id="356" name="Rectangle 357"/>
            <p:cNvSpPr>
              <a:spLocks noChangeAspect="1" noChangeArrowheads="1"/>
            </p:cNvSpPr>
            <p:nvPr/>
          </p:nvSpPr>
          <p:spPr bwMode="auto">
            <a:xfrm rot="1071628">
              <a:off x="2066" y="2798"/>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61</a:t>
              </a:r>
            </a:p>
          </p:txBody>
        </p:sp>
        <p:sp>
          <p:nvSpPr>
            <p:cNvPr id="357" name="Rectangle 358"/>
            <p:cNvSpPr>
              <a:spLocks noChangeAspect="1" noChangeArrowheads="1"/>
            </p:cNvSpPr>
            <p:nvPr/>
          </p:nvSpPr>
          <p:spPr bwMode="auto">
            <a:xfrm rot="1071628">
              <a:off x="2311" y="205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68</a:t>
              </a:r>
            </a:p>
          </p:txBody>
        </p:sp>
      </p:grpSp>
      <p:grpSp>
        <p:nvGrpSpPr>
          <p:cNvPr id="358" name="Group 359"/>
          <p:cNvGrpSpPr>
            <a:grpSpLocks noChangeAspect="1"/>
          </p:cNvGrpSpPr>
          <p:nvPr/>
        </p:nvGrpSpPr>
        <p:grpSpPr bwMode="auto">
          <a:xfrm>
            <a:off x="3824288" y="2584450"/>
            <a:ext cx="839787" cy="2379663"/>
            <a:chOff x="2066" y="1401"/>
            <a:chExt cx="502" cy="1421"/>
          </a:xfrm>
        </p:grpSpPr>
        <p:sp>
          <p:nvSpPr>
            <p:cNvPr id="359" name="Rectangle 360"/>
            <p:cNvSpPr>
              <a:spLocks noChangeAspect="1" noChangeArrowheads="1"/>
            </p:cNvSpPr>
            <p:nvPr/>
          </p:nvSpPr>
          <p:spPr bwMode="auto">
            <a:xfrm rot="1071628">
              <a:off x="2524" y="140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74</a:t>
              </a:r>
            </a:p>
          </p:txBody>
        </p:sp>
        <p:sp>
          <p:nvSpPr>
            <p:cNvPr id="360" name="Rectangle 361"/>
            <p:cNvSpPr>
              <a:spLocks noChangeAspect="1" noChangeArrowheads="1"/>
            </p:cNvSpPr>
            <p:nvPr/>
          </p:nvSpPr>
          <p:spPr bwMode="auto">
            <a:xfrm rot="1071628">
              <a:off x="2483" y="150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73</a:t>
              </a:r>
            </a:p>
          </p:txBody>
        </p:sp>
        <p:sp>
          <p:nvSpPr>
            <p:cNvPr id="361" name="Rectangle 362"/>
            <p:cNvSpPr>
              <a:spLocks noChangeAspect="1" noChangeArrowheads="1"/>
            </p:cNvSpPr>
            <p:nvPr/>
          </p:nvSpPr>
          <p:spPr bwMode="auto">
            <a:xfrm rot="1071628">
              <a:off x="2415" y="172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71</a:t>
              </a:r>
            </a:p>
          </p:txBody>
        </p:sp>
        <p:sp>
          <p:nvSpPr>
            <p:cNvPr id="362" name="Rectangle 363"/>
            <p:cNvSpPr>
              <a:spLocks noChangeAspect="1" noChangeArrowheads="1"/>
            </p:cNvSpPr>
            <p:nvPr/>
          </p:nvSpPr>
          <p:spPr bwMode="auto">
            <a:xfrm rot="1071628">
              <a:off x="2379" y="1833"/>
              <a:ext cx="45"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70</a:t>
              </a:r>
            </a:p>
          </p:txBody>
        </p:sp>
        <p:sp>
          <p:nvSpPr>
            <p:cNvPr id="363" name="Rectangle 364"/>
            <p:cNvSpPr>
              <a:spLocks noChangeAspect="1" noChangeArrowheads="1"/>
            </p:cNvSpPr>
            <p:nvPr/>
          </p:nvSpPr>
          <p:spPr bwMode="auto">
            <a:xfrm rot="1071628">
              <a:off x="2276" y="2159"/>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67</a:t>
              </a:r>
            </a:p>
          </p:txBody>
        </p:sp>
        <p:sp>
          <p:nvSpPr>
            <p:cNvPr id="364" name="Rectangle 365"/>
            <p:cNvSpPr>
              <a:spLocks noChangeAspect="1" noChangeArrowheads="1"/>
            </p:cNvSpPr>
            <p:nvPr/>
          </p:nvSpPr>
          <p:spPr bwMode="auto">
            <a:xfrm rot="1071628">
              <a:off x="2203" y="237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65</a:t>
              </a:r>
            </a:p>
          </p:txBody>
        </p:sp>
        <p:sp>
          <p:nvSpPr>
            <p:cNvPr id="365" name="Rectangle 366"/>
            <p:cNvSpPr>
              <a:spLocks noChangeAspect="1" noChangeArrowheads="1"/>
            </p:cNvSpPr>
            <p:nvPr/>
          </p:nvSpPr>
          <p:spPr bwMode="auto">
            <a:xfrm rot="1071628">
              <a:off x="2169" y="2477"/>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64</a:t>
              </a:r>
            </a:p>
          </p:txBody>
        </p:sp>
        <p:sp>
          <p:nvSpPr>
            <p:cNvPr id="366" name="Rectangle 367"/>
            <p:cNvSpPr>
              <a:spLocks noChangeAspect="1" noChangeArrowheads="1"/>
            </p:cNvSpPr>
            <p:nvPr/>
          </p:nvSpPr>
          <p:spPr bwMode="auto">
            <a:xfrm rot="1071628">
              <a:off x="2101" y="269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62</a:t>
              </a:r>
            </a:p>
          </p:txBody>
        </p:sp>
        <p:sp>
          <p:nvSpPr>
            <p:cNvPr id="367" name="Rectangle 368"/>
            <p:cNvSpPr>
              <a:spLocks noChangeAspect="1" noChangeArrowheads="1"/>
            </p:cNvSpPr>
            <p:nvPr/>
          </p:nvSpPr>
          <p:spPr bwMode="auto">
            <a:xfrm rot="1071628">
              <a:off x="2066" y="2798"/>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61</a:t>
              </a:r>
            </a:p>
          </p:txBody>
        </p:sp>
        <p:sp>
          <p:nvSpPr>
            <p:cNvPr id="368" name="Rectangle 369"/>
            <p:cNvSpPr>
              <a:spLocks noChangeAspect="1" noChangeArrowheads="1"/>
            </p:cNvSpPr>
            <p:nvPr/>
          </p:nvSpPr>
          <p:spPr bwMode="auto">
            <a:xfrm rot="1071628">
              <a:off x="2311" y="205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68</a:t>
              </a:r>
            </a:p>
          </p:txBody>
        </p:sp>
      </p:grpSp>
      <p:grpSp>
        <p:nvGrpSpPr>
          <p:cNvPr id="369" name="Group 370"/>
          <p:cNvGrpSpPr>
            <a:grpSpLocks noChangeAspect="1"/>
          </p:cNvGrpSpPr>
          <p:nvPr/>
        </p:nvGrpSpPr>
        <p:grpSpPr bwMode="auto">
          <a:xfrm>
            <a:off x="4548188" y="2798763"/>
            <a:ext cx="839787" cy="2379662"/>
            <a:chOff x="2066" y="1401"/>
            <a:chExt cx="502" cy="1421"/>
          </a:xfrm>
        </p:grpSpPr>
        <p:sp>
          <p:nvSpPr>
            <p:cNvPr id="370" name="Rectangle 371"/>
            <p:cNvSpPr>
              <a:spLocks noChangeAspect="1" noChangeArrowheads="1"/>
            </p:cNvSpPr>
            <p:nvPr/>
          </p:nvSpPr>
          <p:spPr bwMode="auto">
            <a:xfrm rot="1071628">
              <a:off x="2524" y="140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74</a:t>
              </a:r>
            </a:p>
          </p:txBody>
        </p:sp>
        <p:sp>
          <p:nvSpPr>
            <p:cNvPr id="371" name="Rectangle 372"/>
            <p:cNvSpPr>
              <a:spLocks noChangeAspect="1" noChangeArrowheads="1"/>
            </p:cNvSpPr>
            <p:nvPr/>
          </p:nvSpPr>
          <p:spPr bwMode="auto">
            <a:xfrm rot="1071628">
              <a:off x="2483" y="150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73</a:t>
              </a:r>
            </a:p>
          </p:txBody>
        </p:sp>
        <p:sp>
          <p:nvSpPr>
            <p:cNvPr id="372" name="Rectangle 373"/>
            <p:cNvSpPr>
              <a:spLocks noChangeAspect="1" noChangeArrowheads="1"/>
            </p:cNvSpPr>
            <p:nvPr/>
          </p:nvSpPr>
          <p:spPr bwMode="auto">
            <a:xfrm rot="1071628">
              <a:off x="2415" y="172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71</a:t>
              </a:r>
            </a:p>
          </p:txBody>
        </p:sp>
        <p:sp>
          <p:nvSpPr>
            <p:cNvPr id="373" name="Rectangle 374"/>
            <p:cNvSpPr>
              <a:spLocks noChangeAspect="1" noChangeArrowheads="1"/>
            </p:cNvSpPr>
            <p:nvPr/>
          </p:nvSpPr>
          <p:spPr bwMode="auto">
            <a:xfrm rot="1071628">
              <a:off x="2379" y="1833"/>
              <a:ext cx="45"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70</a:t>
              </a:r>
            </a:p>
          </p:txBody>
        </p:sp>
        <p:sp>
          <p:nvSpPr>
            <p:cNvPr id="374" name="Rectangle 375"/>
            <p:cNvSpPr>
              <a:spLocks noChangeAspect="1" noChangeArrowheads="1"/>
            </p:cNvSpPr>
            <p:nvPr/>
          </p:nvSpPr>
          <p:spPr bwMode="auto">
            <a:xfrm rot="1071628">
              <a:off x="2276" y="2159"/>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67</a:t>
              </a:r>
            </a:p>
          </p:txBody>
        </p:sp>
        <p:sp>
          <p:nvSpPr>
            <p:cNvPr id="375" name="Rectangle 376"/>
            <p:cNvSpPr>
              <a:spLocks noChangeAspect="1" noChangeArrowheads="1"/>
            </p:cNvSpPr>
            <p:nvPr/>
          </p:nvSpPr>
          <p:spPr bwMode="auto">
            <a:xfrm rot="1071628">
              <a:off x="2203" y="237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65</a:t>
              </a:r>
            </a:p>
          </p:txBody>
        </p:sp>
        <p:sp>
          <p:nvSpPr>
            <p:cNvPr id="376" name="Rectangle 377"/>
            <p:cNvSpPr>
              <a:spLocks noChangeAspect="1" noChangeArrowheads="1"/>
            </p:cNvSpPr>
            <p:nvPr/>
          </p:nvSpPr>
          <p:spPr bwMode="auto">
            <a:xfrm rot="1071628">
              <a:off x="2169" y="2477"/>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64</a:t>
              </a:r>
            </a:p>
          </p:txBody>
        </p:sp>
        <p:sp>
          <p:nvSpPr>
            <p:cNvPr id="377" name="Rectangle 378"/>
            <p:cNvSpPr>
              <a:spLocks noChangeAspect="1" noChangeArrowheads="1"/>
            </p:cNvSpPr>
            <p:nvPr/>
          </p:nvSpPr>
          <p:spPr bwMode="auto">
            <a:xfrm rot="1071628">
              <a:off x="2101" y="269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62</a:t>
              </a:r>
            </a:p>
          </p:txBody>
        </p:sp>
        <p:sp>
          <p:nvSpPr>
            <p:cNvPr id="378" name="Rectangle 379"/>
            <p:cNvSpPr>
              <a:spLocks noChangeAspect="1" noChangeArrowheads="1"/>
            </p:cNvSpPr>
            <p:nvPr/>
          </p:nvSpPr>
          <p:spPr bwMode="auto">
            <a:xfrm rot="1071628">
              <a:off x="2066" y="2798"/>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61</a:t>
              </a:r>
            </a:p>
          </p:txBody>
        </p:sp>
        <p:sp>
          <p:nvSpPr>
            <p:cNvPr id="379" name="Rectangle 380"/>
            <p:cNvSpPr>
              <a:spLocks noChangeAspect="1" noChangeArrowheads="1"/>
            </p:cNvSpPr>
            <p:nvPr/>
          </p:nvSpPr>
          <p:spPr bwMode="auto">
            <a:xfrm rot="1071628">
              <a:off x="2311" y="205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68</a:t>
              </a:r>
            </a:p>
          </p:txBody>
        </p:sp>
      </p:grpSp>
      <p:grpSp>
        <p:nvGrpSpPr>
          <p:cNvPr id="380" name="Group 381"/>
          <p:cNvGrpSpPr>
            <a:grpSpLocks noChangeAspect="1"/>
          </p:cNvGrpSpPr>
          <p:nvPr/>
        </p:nvGrpSpPr>
        <p:grpSpPr bwMode="auto">
          <a:xfrm>
            <a:off x="5270500" y="3033713"/>
            <a:ext cx="839788" cy="2379662"/>
            <a:chOff x="2066" y="1401"/>
            <a:chExt cx="502" cy="1421"/>
          </a:xfrm>
        </p:grpSpPr>
        <p:sp>
          <p:nvSpPr>
            <p:cNvPr id="381" name="Rectangle 382"/>
            <p:cNvSpPr>
              <a:spLocks noChangeAspect="1" noChangeArrowheads="1"/>
            </p:cNvSpPr>
            <p:nvPr/>
          </p:nvSpPr>
          <p:spPr bwMode="auto">
            <a:xfrm rot="1071628">
              <a:off x="2524" y="140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74</a:t>
              </a:r>
            </a:p>
          </p:txBody>
        </p:sp>
        <p:sp>
          <p:nvSpPr>
            <p:cNvPr id="382" name="Rectangle 383"/>
            <p:cNvSpPr>
              <a:spLocks noChangeAspect="1" noChangeArrowheads="1"/>
            </p:cNvSpPr>
            <p:nvPr/>
          </p:nvSpPr>
          <p:spPr bwMode="auto">
            <a:xfrm rot="1071628">
              <a:off x="2483" y="150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73</a:t>
              </a:r>
            </a:p>
          </p:txBody>
        </p:sp>
        <p:sp>
          <p:nvSpPr>
            <p:cNvPr id="383" name="Rectangle 384"/>
            <p:cNvSpPr>
              <a:spLocks noChangeAspect="1" noChangeArrowheads="1"/>
            </p:cNvSpPr>
            <p:nvPr/>
          </p:nvSpPr>
          <p:spPr bwMode="auto">
            <a:xfrm rot="1071628">
              <a:off x="2415" y="1726"/>
              <a:ext cx="4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71</a:t>
              </a:r>
            </a:p>
          </p:txBody>
        </p:sp>
        <p:sp>
          <p:nvSpPr>
            <p:cNvPr id="384" name="Rectangle 385"/>
            <p:cNvSpPr>
              <a:spLocks noChangeAspect="1" noChangeArrowheads="1"/>
            </p:cNvSpPr>
            <p:nvPr/>
          </p:nvSpPr>
          <p:spPr bwMode="auto">
            <a:xfrm rot="1071628">
              <a:off x="2379" y="1833"/>
              <a:ext cx="45"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70</a:t>
              </a:r>
            </a:p>
          </p:txBody>
        </p:sp>
        <p:sp>
          <p:nvSpPr>
            <p:cNvPr id="385" name="Rectangle 386"/>
            <p:cNvSpPr>
              <a:spLocks noChangeAspect="1" noChangeArrowheads="1"/>
            </p:cNvSpPr>
            <p:nvPr/>
          </p:nvSpPr>
          <p:spPr bwMode="auto">
            <a:xfrm rot="1071628">
              <a:off x="2276" y="2159"/>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67</a:t>
              </a:r>
            </a:p>
          </p:txBody>
        </p:sp>
        <p:sp>
          <p:nvSpPr>
            <p:cNvPr id="386" name="Rectangle 387"/>
            <p:cNvSpPr>
              <a:spLocks noChangeAspect="1" noChangeArrowheads="1"/>
            </p:cNvSpPr>
            <p:nvPr/>
          </p:nvSpPr>
          <p:spPr bwMode="auto">
            <a:xfrm rot="1071628">
              <a:off x="2203" y="237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65</a:t>
              </a:r>
            </a:p>
          </p:txBody>
        </p:sp>
        <p:sp>
          <p:nvSpPr>
            <p:cNvPr id="387" name="Rectangle 388"/>
            <p:cNvSpPr>
              <a:spLocks noChangeAspect="1" noChangeArrowheads="1"/>
            </p:cNvSpPr>
            <p:nvPr/>
          </p:nvSpPr>
          <p:spPr bwMode="auto">
            <a:xfrm rot="1071628">
              <a:off x="2169" y="2477"/>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64</a:t>
              </a:r>
            </a:p>
          </p:txBody>
        </p:sp>
        <p:sp>
          <p:nvSpPr>
            <p:cNvPr id="388" name="Rectangle 389"/>
            <p:cNvSpPr>
              <a:spLocks noChangeAspect="1" noChangeArrowheads="1"/>
            </p:cNvSpPr>
            <p:nvPr/>
          </p:nvSpPr>
          <p:spPr bwMode="auto">
            <a:xfrm rot="1071628">
              <a:off x="2101" y="2692"/>
              <a:ext cx="44"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62</a:t>
              </a:r>
            </a:p>
          </p:txBody>
        </p:sp>
        <p:sp>
          <p:nvSpPr>
            <p:cNvPr id="389" name="Rectangle 390"/>
            <p:cNvSpPr>
              <a:spLocks noChangeAspect="1" noChangeArrowheads="1"/>
            </p:cNvSpPr>
            <p:nvPr/>
          </p:nvSpPr>
          <p:spPr bwMode="auto">
            <a:xfrm rot="1071628">
              <a:off x="2066" y="2798"/>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61</a:t>
              </a:r>
            </a:p>
          </p:txBody>
        </p:sp>
        <p:sp>
          <p:nvSpPr>
            <p:cNvPr id="390" name="Rectangle 391"/>
            <p:cNvSpPr>
              <a:spLocks noChangeAspect="1" noChangeArrowheads="1"/>
            </p:cNvSpPr>
            <p:nvPr/>
          </p:nvSpPr>
          <p:spPr bwMode="auto">
            <a:xfrm rot="1071628">
              <a:off x="2311" y="2051"/>
              <a:ext cx="44"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600" b="1"/>
                <a:t>68</a:t>
              </a:r>
            </a:p>
          </p:txBody>
        </p:sp>
      </p:grpSp>
      <p:sp>
        <p:nvSpPr>
          <p:cNvPr id="391" name="Line 392"/>
          <p:cNvSpPr>
            <a:spLocks noChangeAspect="1" noChangeShapeType="1"/>
          </p:cNvSpPr>
          <p:nvPr/>
        </p:nvSpPr>
        <p:spPr bwMode="auto">
          <a:xfrm>
            <a:off x="2570163" y="3522663"/>
            <a:ext cx="3452812" cy="1128712"/>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392" name="Oval 391"/>
          <p:cNvSpPr>
            <a:spLocks noChangeAspect="1"/>
          </p:cNvSpPr>
          <p:nvPr/>
        </p:nvSpPr>
        <p:spPr>
          <a:xfrm>
            <a:off x="7757803" y="3636079"/>
            <a:ext cx="174625" cy="17462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3" name="Oval 392"/>
          <p:cNvSpPr>
            <a:spLocks noChangeAspect="1"/>
          </p:cNvSpPr>
          <p:nvPr/>
        </p:nvSpPr>
        <p:spPr>
          <a:xfrm>
            <a:off x="7757803" y="3250811"/>
            <a:ext cx="174625" cy="174625"/>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4" name="Oval 393"/>
          <p:cNvSpPr>
            <a:spLocks noChangeAspect="1"/>
          </p:cNvSpPr>
          <p:nvPr/>
        </p:nvSpPr>
        <p:spPr>
          <a:xfrm>
            <a:off x="7757803" y="2865543"/>
            <a:ext cx="174625" cy="174625"/>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5" name="Oval 394"/>
          <p:cNvSpPr>
            <a:spLocks noChangeAspect="1"/>
          </p:cNvSpPr>
          <p:nvPr/>
        </p:nvSpPr>
        <p:spPr>
          <a:xfrm>
            <a:off x="7757803" y="2478687"/>
            <a:ext cx="174625" cy="176213"/>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6" name="Oval 395"/>
          <p:cNvSpPr>
            <a:spLocks noChangeAspect="1"/>
          </p:cNvSpPr>
          <p:nvPr/>
        </p:nvSpPr>
        <p:spPr>
          <a:xfrm>
            <a:off x="7757803" y="2091831"/>
            <a:ext cx="174625" cy="176213"/>
          </a:xfrm>
          <a:prstGeom prst="ellipse">
            <a:avLst/>
          </a:prstGeom>
          <a:solidFill>
            <a:srgbClr val="66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7" name="Oval 396"/>
          <p:cNvSpPr>
            <a:spLocks noChangeAspect="1"/>
          </p:cNvSpPr>
          <p:nvPr/>
        </p:nvSpPr>
        <p:spPr>
          <a:xfrm>
            <a:off x="7757803" y="1706563"/>
            <a:ext cx="174625" cy="174625"/>
          </a:xfrm>
          <a:prstGeom prst="ellipse">
            <a:avLst/>
          </a:prstGeom>
          <a:solidFill>
            <a:srgbClr val="99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8" name="Oval 397"/>
          <p:cNvSpPr>
            <a:spLocks noChangeAspect="1"/>
          </p:cNvSpPr>
          <p:nvPr/>
        </p:nvSpPr>
        <p:spPr>
          <a:xfrm>
            <a:off x="7757803" y="4795057"/>
            <a:ext cx="174625" cy="174625"/>
          </a:xfrm>
          <a:prstGeom prst="ellipse">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9" name="Oval 398"/>
          <p:cNvSpPr>
            <a:spLocks noChangeAspect="1"/>
          </p:cNvSpPr>
          <p:nvPr/>
        </p:nvSpPr>
        <p:spPr>
          <a:xfrm>
            <a:off x="7757803" y="4408202"/>
            <a:ext cx="174625" cy="176212"/>
          </a:xfrm>
          <a:prstGeom prst="ellipse">
            <a:avLst/>
          </a:prstGeom>
          <a:solidFill>
            <a:srgbClr val="FF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0" name="Oval 399"/>
          <p:cNvSpPr>
            <a:spLocks noChangeAspect="1"/>
          </p:cNvSpPr>
          <p:nvPr/>
        </p:nvSpPr>
        <p:spPr>
          <a:xfrm>
            <a:off x="7757803" y="4021347"/>
            <a:ext cx="174625" cy="176212"/>
          </a:xfrm>
          <a:prstGeom prst="ellipse">
            <a:avLst/>
          </a:prstGeom>
          <a:solidFill>
            <a:srgbClr val="66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1" name="Oval 400"/>
          <p:cNvSpPr>
            <a:spLocks noChangeAspect="1"/>
          </p:cNvSpPr>
          <p:nvPr/>
        </p:nvSpPr>
        <p:spPr>
          <a:xfrm>
            <a:off x="7757803" y="5180326"/>
            <a:ext cx="174625" cy="17462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422842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4"/>
          <p:cNvSpPr>
            <a:spLocks noGrp="1" noChangeArrowheads="1"/>
          </p:cNvSpPr>
          <p:nvPr>
            <p:ph type="title"/>
          </p:nvPr>
        </p:nvSpPr>
        <p:spPr/>
        <p:txBody>
          <a:bodyPr/>
          <a:lstStyle/>
          <a:p>
            <a:r>
              <a:rPr lang="en-US" altLang="en-US" dirty="0" smtClean="0"/>
              <a:t>Generating a Modeled Trace</a:t>
            </a:r>
          </a:p>
        </p:txBody>
      </p:sp>
      <p:sp>
        <p:nvSpPr>
          <p:cNvPr id="11267" name="Freeform 2"/>
          <p:cNvSpPr>
            <a:spLocks/>
          </p:cNvSpPr>
          <p:nvPr/>
        </p:nvSpPr>
        <p:spPr bwMode="auto">
          <a:xfrm flipH="1">
            <a:off x="2178050" y="3829050"/>
            <a:ext cx="398463" cy="2286000"/>
          </a:xfrm>
          <a:custGeom>
            <a:avLst/>
            <a:gdLst>
              <a:gd name="T0" fmla="*/ 21 w 251"/>
              <a:gd name="T1" fmla="*/ 0 h 1440"/>
              <a:gd name="T2" fmla="*/ 51 w 251"/>
              <a:gd name="T3" fmla="*/ 21 h 1440"/>
              <a:gd name="T4" fmla="*/ 36 w 251"/>
              <a:gd name="T5" fmla="*/ 39 h 1440"/>
              <a:gd name="T6" fmla="*/ 69 w 251"/>
              <a:gd name="T7" fmla="*/ 63 h 1440"/>
              <a:gd name="T8" fmla="*/ 48 w 251"/>
              <a:gd name="T9" fmla="*/ 108 h 1440"/>
              <a:gd name="T10" fmla="*/ 30 w 251"/>
              <a:gd name="T11" fmla="*/ 132 h 1440"/>
              <a:gd name="T12" fmla="*/ 51 w 251"/>
              <a:gd name="T13" fmla="*/ 147 h 1440"/>
              <a:gd name="T14" fmla="*/ 96 w 251"/>
              <a:gd name="T15" fmla="*/ 180 h 1440"/>
              <a:gd name="T16" fmla="*/ 48 w 251"/>
              <a:gd name="T17" fmla="*/ 216 h 1440"/>
              <a:gd name="T18" fmla="*/ 63 w 251"/>
              <a:gd name="T19" fmla="*/ 240 h 1440"/>
              <a:gd name="T20" fmla="*/ 24 w 251"/>
              <a:gd name="T21" fmla="*/ 297 h 1440"/>
              <a:gd name="T22" fmla="*/ 51 w 251"/>
              <a:gd name="T23" fmla="*/ 315 h 1440"/>
              <a:gd name="T24" fmla="*/ 93 w 251"/>
              <a:gd name="T25" fmla="*/ 348 h 1440"/>
              <a:gd name="T26" fmla="*/ 21 w 251"/>
              <a:gd name="T27" fmla="*/ 378 h 1440"/>
              <a:gd name="T28" fmla="*/ 75 w 251"/>
              <a:gd name="T29" fmla="*/ 408 h 1440"/>
              <a:gd name="T30" fmla="*/ 51 w 251"/>
              <a:gd name="T31" fmla="*/ 438 h 1440"/>
              <a:gd name="T32" fmla="*/ 27 w 251"/>
              <a:gd name="T33" fmla="*/ 489 h 1440"/>
              <a:gd name="T34" fmla="*/ 66 w 251"/>
              <a:gd name="T35" fmla="*/ 495 h 1440"/>
              <a:gd name="T36" fmla="*/ 27 w 251"/>
              <a:gd name="T37" fmla="*/ 534 h 1440"/>
              <a:gd name="T38" fmla="*/ 66 w 251"/>
              <a:gd name="T39" fmla="*/ 546 h 1440"/>
              <a:gd name="T40" fmla="*/ 30 w 251"/>
              <a:gd name="T41" fmla="*/ 585 h 1440"/>
              <a:gd name="T42" fmla="*/ 69 w 251"/>
              <a:gd name="T43" fmla="*/ 600 h 1440"/>
              <a:gd name="T44" fmla="*/ 27 w 251"/>
              <a:gd name="T45" fmla="*/ 642 h 1440"/>
              <a:gd name="T46" fmla="*/ 231 w 251"/>
              <a:gd name="T47" fmla="*/ 654 h 1440"/>
              <a:gd name="T48" fmla="*/ 150 w 251"/>
              <a:gd name="T49" fmla="*/ 684 h 1440"/>
              <a:gd name="T50" fmla="*/ 213 w 251"/>
              <a:gd name="T51" fmla="*/ 702 h 1440"/>
              <a:gd name="T52" fmla="*/ 186 w 251"/>
              <a:gd name="T53" fmla="*/ 732 h 1440"/>
              <a:gd name="T54" fmla="*/ 153 w 251"/>
              <a:gd name="T55" fmla="*/ 753 h 1440"/>
              <a:gd name="T56" fmla="*/ 216 w 251"/>
              <a:gd name="T57" fmla="*/ 762 h 1440"/>
              <a:gd name="T58" fmla="*/ 168 w 251"/>
              <a:gd name="T59" fmla="*/ 792 h 1440"/>
              <a:gd name="T60" fmla="*/ 192 w 251"/>
              <a:gd name="T61" fmla="*/ 831 h 1440"/>
              <a:gd name="T62" fmla="*/ 228 w 251"/>
              <a:gd name="T63" fmla="*/ 840 h 1440"/>
              <a:gd name="T64" fmla="*/ 213 w 251"/>
              <a:gd name="T65" fmla="*/ 864 h 1440"/>
              <a:gd name="T66" fmla="*/ 183 w 251"/>
              <a:gd name="T67" fmla="*/ 891 h 1440"/>
              <a:gd name="T68" fmla="*/ 201 w 251"/>
              <a:gd name="T69" fmla="*/ 909 h 1440"/>
              <a:gd name="T70" fmla="*/ 150 w 251"/>
              <a:gd name="T71" fmla="*/ 939 h 1440"/>
              <a:gd name="T72" fmla="*/ 180 w 251"/>
              <a:gd name="T73" fmla="*/ 954 h 1440"/>
              <a:gd name="T74" fmla="*/ 213 w 251"/>
              <a:gd name="T75" fmla="*/ 981 h 1440"/>
              <a:gd name="T76" fmla="*/ 165 w 251"/>
              <a:gd name="T77" fmla="*/ 1026 h 1440"/>
              <a:gd name="T78" fmla="*/ 207 w 251"/>
              <a:gd name="T79" fmla="*/ 1044 h 1440"/>
              <a:gd name="T80" fmla="*/ 165 w 251"/>
              <a:gd name="T81" fmla="*/ 1095 h 1440"/>
              <a:gd name="T82" fmla="*/ 210 w 251"/>
              <a:gd name="T83" fmla="*/ 1164 h 1440"/>
              <a:gd name="T84" fmla="*/ 174 w 251"/>
              <a:gd name="T85" fmla="*/ 1173 h 1440"/>
              <a:gd name="T86" fmla="*/ 225 w 251"/>
              <a:gd name="T87" fmla="*/ 1212 h 1440"/>
              <a:gd name="T88" fmla="*/ 147 w 251"/>
              <a:gd name="T89" fmla="*/ 1245 h 1440"/>
              <a:gd name="T90" fmla="*/ 189 w 251"/>
              <a:gd name="T91" fmla="*/ 1269 h 1440"/>
              <a:gd name="T92" fmla="*/ 210 w 251"/>
              <a:gd name="T93" fmla="*/ 1290 h 1440"/>
              <a:gd name="T94" fmla="*/ 210 w 251"/>
              <a:gd name="T95" fmla="*/ 1317 h 1440"/>
              <a:gd name="T96" fmla="*/ 180 w 251"/>
              <a:gd name="T97" fmla="*/ 1335 h 1440"/>
              <a:gd name="T98" fmla="*/ 171 w 251"/>
              <a:gd name="T99" fmla="*/ 1365 h 1440"/>
              <a:gd name="T100" fmla="*/ 195 w 251"/>
              <a:gd name="T101" fmla="*/ 1380 h 1440"/>
              <a:gd name="T102" fmla="*/ 174 w 251"/>
              <a:gd name="T103" fmla="*/ 1440 h 14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1"/>
              <a:gd name="T157" fmla="*/ 0 h 1440"/>
              <a:gd name="T158" fmla="*/ 251 w 251"/>
              <a:gd name="T159" fmla="*/ 1440 h 144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1" h="1440">
                <a:moveTo>
                  <a:pt x="21" y="0"/>
                </a:moveTo>
                <a:cubicBezTo>
                  <a:pt x="35" y="7"/>
                  <a:pt x="49" y="15"/>
                  <a:pt x="51" y="21"/>
                </a:cubicBezTo>
                <a:cubicBezTo>
                  <a:pt x="53" y="27"/>
                  <a:pt x="33" y="32"/>
                  <a:pt x="36" y="39"/>
                </a:cubicBezTo>
                <a:cubicBezTo>
                  <a:pt x="39" y="46"/>
                  <a:pt x="67" y="52"/>
                  <a:pt x="69" y="63"/>
                </a:cubicBezTo>
                <a:cubicBezTo>
                  <a:pt x="71" y="74"/>
                  <a:pt x="54" y="97"/>
                  <a:pt x="48" y="108"/>
                </a:cubicBezTo>
                <a:cubicBezTo>
                  <a:pt x="42" y="119"/>
                  <a:pt x="30" y="126"/>
                  <a:pt x="30" y="132"/>
                </a:cubicBezTo>
                <a:cubicBezTo>
                  <a:pt x="30" y="138"/>
                  <a:pt x="40" y="139"/>
                  <a:pt x="51" y="147"/>
                </a:cubicBezTo>
                <a:cubicBezTo>
                  <a:pt x="62" y="155"/>
                  <a:pt x="96" y="169"/>
                  <a:pt x="96" y="180"/>
                </a:cubicBezTo>
                <a:cubicBezTo>
                  <a:pt x="96" y="191"/>
                  <a:pt x="53" y="206"/>
                  <a:pt x="48" y="216"/>
                </a:cubicBezTo>
                <a:cubicBezTo>
                  <a:pt x="43" y="226"/>
                  <a:pt x="67" y="227"/>
                  <a:pt x="63" y="240"/>
                </a:cubicBezTo>
                <a:cubicBezTo>
                  <a:pt x="59" y="253"/>
                  <a:pt x="26" y="285"/>
                  <a:pt x="24" y="297"/>
                </a:cubicBezTo>
                <a:cubicBezTo>
                  <a:pt x="22" y="309"/>
                  <a:pt x="40" y="307"/>
                  <a:pt x="51" y="315"/>
                </a:cubicBezTo>
                <a:cubicBezTo>
                  <a:pt x="62" y="323"/>
                  <a:pt x="98" y="338"/>
                  <a:pt x="93" y="348"/>
                </a:cubicBezTo>
                <a:cubicBezTo>
                  <a:pt x="88" y="358"/>
                  <a:pt x="24" y="368"/>
                  <a:pt x="21" y="378"/>
                </a:cubicBezTo>
                <a:cubicBezTo>
                  <a:pt x="18" y="388"/>
                  <a:pt x="70" y="398"/>
                  <a:pt x="75" y="408"/>
                </a:cubicBezTo>
                <a:cubicBezTo>
                  <a:pt x="80" y="418"/>
                  <a:pt x="59" y="425"/>
                  <a:pt x="51" y="438"/>
                </a:cubicBezTo>
                <a:cubicBezTo>
                  <a:pt x="43" y="451"/>
                  <a:pt x="25" y="480"/>
                  <a:pt x="27" y="489"/>
                </a:cubicBezTo>
                <a:cubicBezTo>
                  <a:pt x="29" y="498"/>
                  <a:pt x="66" y="488"/>
                  <a:pt x="66" y="495"/>
                </a:cubicBezTo>
                <a:cubicBezTo>
                  <a:pt x="66" y="502"/>
                  <a:pt x="27" y="526"/>
                  <a:pt x="27" y="534"/>
                </a:cubicBezTo>
                <a:cubicBezTo>
                  <a:pt x="27" y="542"/>
                  <a:pt x="66" y="538"/>
                  <a:pt x="66" y="546"/>
                </a:cubicBezTo>
                <a:cubicBezTo>
                  <a:pt x="66" y="554"/>
                  <a:pt x="30" y="576"/>
                  <a:pt x="30" y="585"/>
                </a:cubicBezTo>
                <a:cubicBezTo>
                  <a:pt x="30" y="594"/>
                  <a:pt x="69" y="591"/>
                  <a:pt x="69" y="600"/>
                </a:cubicBezTo>
                <a:cubicBezTo>
                  <a:pt x="69" y="609"/>
                  <a:pt x="0" y="633"/>
                  <a:pt x="27" y="642"/>
                </a:cubicBezTo>
                <a:cubicBezTo>
                  <a:pt x="54" y="651"/>
                  <a:pt x="211" y="647"/>
                  <a:pt x="231" y="654"/>
                </a:cubicBezTo>
                <a:cubicBezTo>
                  <a:pt x="251" y="661"/>
                  <a:pt x="153" y="676"/>
                  <a:pt x="150" y="684"/>
                </a:cubicBezTo>
                <a:cubicBezTo>
                  <a:pt x="147" y="692"/>
                  <a:pt x="207" y="694"/>
                  <a:pt x="213" y="702"/>
                </a:cubicBezTo>
                <a:cubicBezTo>
                  <a:pt x="219" y="710"/>
                  <a:pt x="196" y="724"/>
                  <a:pt x="186" y="732"/>
                </a:cubicBezTo>
                <a:cubicBezTo>
                  <a:pt x="176" y="740"/>
                  <a:pt x="148" y="748"/>
                  <a:pt x="153" y="753"/>
                </a:cubicBezTo>
                <a:cubicBezTo>
                  <a:pt x="158" y="758"/>
                  <a:pt x="214" y="756"/>
                  <a:pt x="216" y="762"/>
                </a:cubicBezTo>
                <a:cubicBezTo>
                  <a:pt x="218" y="768"/>
                  <a:pt x="172" y="781"/>
                  <a:pt x="168" y="792"/>
                </a:cubicBezTo>
                <a:cubicBezTo>
                  <a:pt x="164" y="803"/>
                  <a:pt x="182" y="823"/>
                  <a:pt x="192" y="831"/>
                </a:cubicBezTo>
                <a:cubicBezTo>
                  <a:pt x="202" y="839"/>
                  <a:pt x="225" y="835"/>
                  <a:pt x="228" y="840"/>
                </a:cubicBezTo>
                <a:cubicBezTo>
                  <a:pt x="231" y="845"/>
                  <a:pt x="220" y="856"/>
                  <a:pt x="213" y="864"/>
                </a:cubicBezTo>
                <a:cubicBezTo>
                  <a:pt x="206" y="872"/>
                  <a:pt x="185" y="884"/>
                  <a:pt x="183" y="891"/>
                </a:cubicBezTo>
                <a:cubicBezTo>
                  <a:pt x="181" y="898"/>
                  <a:pt x="206" y="901"/>
                  <a:pt x="201" y="909"/>
                </a:cubicBezTo>
                <a:cubicBezTo>
                  <a:pt x="196" y="917"/>
                  <a:pt x="153" y="932"/>
                  <a:pt x="150" y="939"/>
                </a:cubicBezTo>
                <a:cubicBezTo>
                  <a:pt x="147" y="946"/>
                  <a:pt x="170" y="947"/>
                  <a:pt x="180" y="954"/>
                </a:cubicBezTo>
                <a:cubicBezTo>
                  <a:pt x="190" y="961"/>
                  <a:pt x="215" y="969"/>
                  <a:pt x="213" y="981"/>
                </a:cubicBezTo>
                <a:cubicBezTo>
                  <a:pt x="211" y="993"/>
                  <a:pt x="166" y="1016"/>
                  <a:pt x="165" y="1026"/>
                </a:cubicBezTo>
                <a:cubicBezTo>
                  <a:pt x="164" y="1036"/>
                  <a:pt x="207" y="1033"/>
                  <a:pt x="207" y="1044"/>
                </a:cubicBezTo>
                <a:cubicBezTo>
                  <a:pt x="207" y="1055"/>
                  <a:pt x="164" y="1075"/>
                  <a:pt x="165" y="1095"/>
                </a:cubicBezTo>
                <a:cubicBezTo>
                  <a:pt x="166" y="1115"/>
                  <a:pt x="208" y="1151"/>
                  <a:pt x="210" y="1164"/>
                </a:cubicBezTo>
                <a:cubicBezTo>
                  <a:pt x="212" y="1177"/>
                  <a:pt x="172" y="1165"/>
                  <a:pt x="174" y="1173"/>
                </a:cubicBezTo>
                <a:cubicBezTo>
                  <a:pt x="176" y="1181"/>
                  <a:pt x="229" y="1200"/>
                  <a:pt x="225" y="1212"/>
                </a:cubicBezTo>
                <a:cubicBezTo>
                  <a:pt x="221" y="1224"/>
                  <a:pt x="153" y="1236"/>
                  <a:pt x="147" y="1245"/>
                </a:cubicBezTo>
                <a:cubicBezTo>
                  <a:pt x="141" y="1254"/>
                  <a:pt x="178" y="1261"/>
                  <a:pt x="189" y="1269"/>
                </a:cubicBezTo>
                <a:cubicBezTo>
                  <a:pt x="200" y="1277"/>
                  <a:pt x="206" y="1282"/>
                  <a:pt x="210" y="1290"/>
                </a:cubicBezTo>
                <a:cubicBezTo>
                  <a:pt x="214" y="1298"/>
                  <a:pt x="215" y="1309"/>
                  <a:pt x="210" y="1317"/>
                </a:cubicBezTo>
                <a:cubicBezTo>
                  <a:pt x="205" y="1325"/>
                  <a:pt x="187" y="1327"/>
                  <a:pt x="180" y="1335"/>
                </a:cubicBezTo>
                <a:cubicBezTo>
                  <a:pt x="173" y="1343"/>
                  <a:pt x="169" y="1358"/>
                  <a:pt x="171" y="1365"/>
                </a:cubicBezTo>
                <a:cubicBezTo>
                  <a:pt x="173" y="1372"/>
                  <a:pt x="195" y="1368"/>
                  <a:pt x="195" y="1380"/>
                </a:cubicBezTo>
                <a:cubicBezTo>
                  <a:pt x="195" y="1392"/>
                  <a:pt x="177" y="1430"/>
                  <a:pt x="174" y="1440"/>
                </a:cubicBezTo>
              </a:path>
            </a:pathLst>
          </a:custGeom>
          <a:noFill/>
          <a:ln w="190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1268" name="Freeform 3"/>
          <p:cNvSpPr>
            <a:spLocks/>
          </p:cNvSpPr>
          <p:nvPr/>
        </p:nvSpPr>
        <p:spPr bwMode="auto">
          <a:xfrm flipH="1">
            <a:off x="4468813" y="3829050"/>
            <a:ext cx="398462" cy="2286000"/>
          </a:xfrm>
          <a:custGeom>
            <a:avLst/>
            <a:gdLst>
              <a:gd name="T0" fmla="*/ 21 w 251"/>
              <a:gd name="T1" fmla="*/ 0 h 1440"/>
              <a:gd name="T2" fmla="*/ 51 w 251"/>
              <a:gd name="T3" fmla="*/ 21 h 1440"/>
              <a:gd name="T4" fmla="*/ 36 w 251"/>
              <a:gd name="T5" fmla="*/ 39 h 1440"/>
              <a:gd name="T6" fmla="*/ 69 w 251"/>
              <a:gd name="T7" fmla="*/ 63 h 1440"/>
              <a:gd name="T8" fmla="*/ 48 w 251"/>
              <a:gd name="T9" fmla="*/ 108 h 1440"/>
              <a:gd name="T10" fmla="*/ 30 w 251"/>
              <a:gd name="T11" fmla="*/ 132 h 1440"/>
              <a:gd name="T12" fmla="*/ 51 w 251"/>
              <a:gd name="T13" fmla="*/ 147 h 1440"/>
              <a:gd name="T14" fmla="*/ 96 w 251"/>
              <a:gd name="T15" fmla="*/ 180 h 1440"/>
              <a:gd name="T16" fmla="*/ 48 w 251"/>
              <a:gd name="T17" fmla="*/ 216 h 1440"/>
              <a:gd name="T18" fmla="*/ 63 w 251"/>
              <a:gd name="T19" fmla="*/ 240 h 1440"/>
              <a:gd name="T20" fmla="*/ 24 w 251"/>
              <a:gd name="T21" fmla="*/ 297 h 1440"/>
              <a:gd name="T22" fmla="*/ 51 w 251"/>
              <a:gd name="T23" fmla="*/ 315 h 1440"/>
              <a:gd name="T24" fmla="*/ 93 w 251"/>
              <a:gd name="T25" fmla="*/ 348 h 1440"/>
              <a:gd name="T26" fmla="*/ 21 w 251"/>
              <a:gd name="T27" fmla="*/ 378 h 1440"/>
              <a:gd name="T28" fmla="*/ 75 w 251"/>
              <a:gd name="T29" fmla="*/ 408 h 1440"/>
              <a:gd name="T30" fmla="*/ 51 w 251"/>
              <a:gd name="T31" fmla="*/ 438 h 1440"/>
              <a:gd name="T32" fmla="*/ 27 w 251"/>
              <a:gd name="T33" fmla="*/ 489 h 1440"/>
              <a:gd name="T34" fmla="*/ 66 w 251"/>
              <a:gd name="T35" fmla="*/ 495 h 1440"/>
              <a:gd name="T36" fmla="*/ 27 w 251"/>
              <a:gd name="T37" fmla="*/ 534 h 1440"/>
              <a:gd name="T38" fmla="*/ 66 w 251"/>
              <a:gd name="T39" fmla="*/ 546 h 1440"/>
              <a:gd name="T40" fmla="*/ 30 w 251"/>
              <a:gd name="T41" fmla="*/ 585 h 1440"/>
              <a:gd name="T42" fmla="*/ 69 w 251"/>
              <a:gd name="T43" fmla="*/ 600 h 1440"/>
              <a:gd name="T44" fmla="*/ 27 w 251"/>
              <a:gd name="T45" fmla="*/ 642 h 1440"/>
              <a:gd name="T46" fmla="*/ 231 w 251"/>
              <a:gd name="T47" fmla="*/ 654 h 1440"/>
              <a:gd name="T48" fmla="*/ 150 w 251"/>
              <a:gd name="T49" fmla="*/ 684 h 1440"/>
              <a:gd name="T50" fmla="*/ 213 w 251"/>
              <a:gd name="T51" fmla="*/ 702 h 1440"/>
              <a:gd name="T52" fmla="*/ 186 w 251"/>
              <a:gd name="T53" fmla="*/ 732 h 1440"/>
              <a:gd name="T54" fmla="*/ 153 w 251"/>
              <a:gd name="T55" fmla="*/ 753 h 1440"/>
              <a:gd name="T56" fmla="*/ 216 w 251"/>
              <a:gd name="T57" fmla="*/ 762 h 1440"/>
              <a:gd name="T58" fmla="*/ 168 w 251"/>
              <a:gd name="T59" fmla="*/ 792 h 1440"/>
              <a:gd name="T60" fmla="*/ 192 w 251"/>
              <a:gd name="T61" fmla="*/ 831 h 1440"/>
              <a:gd name="T62" fmla="*/ 228 w 251"/>
              <a:gd name="T63" fmla="*/ 840 h 1440"/>
              <a:gd name="T64" fmla="*/ 213 w 251"/>
              <a:gd name="T65" fmla="*/ 864 h 1440"/>
              <a:gd name="T66" fmla="*/ 183 w 251"/>
              <a:gd name="T67" fmla="*/ 891 h 1440"/>
              <a:gd name="T68" fmla="*/ 201 w 251"/>
              <a:gd name="T69" fmla="*/ 909 h 1440"/>
              <a:gd name="T70" fmla="*/ 150 w 251"/>
              <a:gd name="T71" fmla="*/ 939 h 1440"/>
              <a:gd name="T72" fmla="*/ 180 w 251"/>
              <a:gd name="T73" fmla="*/ 954 h 1440"/>
              <a:gd name="T74" fmla="*/ 213 w 251"/>
              <a:gd name="T75" fmla="*/ 981 h 1440"/>
              <a:gd name="T76" fmla="*/ 165 w 251"/>
              <a:gd name="T77" fmla="*/ 1026 h 1440"/>
              <a:gd name="T78" fmla="*/ 207 w 251"/>
              <a:gd name="T79" fmla="*/ 1044 h 1440"/>
              <a:gd name="T80" fmla="*/ 165 w 251"/>
              <a:gd name="T81" fmla="*/ 1095 h 1440"/>
              <a:gd name="T82" fmla="*/ 210 w 251"/>
              <a:gd name="T83" fmla="*/ 1164 h 1440"/>
              <a:gd name="T84" fmla="*/ 174 w 251"/>
              <a:gd name="T85" fmla="*/ 1173 h 1440"/>
              <a:gd name="T86" fmla="*/ 225 w 251"/>
              <a:gd name="T87" fmla="*/ 1212 h 1440"/>
              <a:gd name="T88" fmla="*/ 147 w 251"/>
              <a:gd name="T89" fmla="*/ 1245 h 1440"/>
              <a:gd name="T90" fmla="*/ 189 w 251"/>
              <a:gd name="T91" fmla="*/ 1269 h 1440"/>
              <a:gd name="T92" fmla="*/ 210 w 251"/>
              <a:gd name="T93" fmla="*/ 1290 h 1440"/>
              <a:gd name="T94" fmla="*/ 210 w 251"/>
              <a:gd name="T95" fmla="*/ 1317 h 1440"/>
              <a:gd name="T96" fmla="*/ 180 w 251"/>
              <a:gd name="T97" fmla="*/ 1335 h 1440"/>
              <a:gd name="T98" fmla="*/ 171 w 251"/>
              <a:gd name="T99" fmla="*/ 1365 h 1440"/>
              <a:gd name="T100" fmla="*/ 195 w 251"/>
              <a:gd name="T101" fmla="*/ 1380 h 1440"/>
              <a:gd name="T102" fmla="*/ 174 w 251"/>
              <a:gd name="T103" fmla="*/ 1440 h 14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1"/>
              <a:gd name="T157" fmla="*/ 0 h 1440"/>
              <a:gd name="T158" fmla="*/ 251 w 251"/>
              <a:gd name="T159" fmla="*/ 1440 h 144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1" h="1440">
                <a:moveTo>
                  <a:pt x="21" y="0"/>
                </a:moveTo>
                <a:cubicBezTo>
                  <a:pt x="35" y="7"/>
                  <a:pt x="49" y="15"/>
                  <a:pt x="51" y="21"/>
                </a:cubicBezTo>
                <a:cubicBezTo>
                  <a:pt x="53" y="27"/>
                  <a:pt x="33" y="32"/>
                  <a:pt x="36" y="39"/>
                </a:cubicBezTo>
                <a:cubicBezTo>
                  <a:pt x="39" y="46"/>
                  <a:pt x="67" y="52"/>
                  <a:pt x="69" y="63"/>
                </a:cubicBezTo>
                <a:cubicBezTo>
                  <a:pt x="71" y="74"/>
                  <a:pt x="54" y="97"/>
                  <a:pt x="48" y="108"/>
                </a:cubicBezTo>
                <a:cubicBezTo>
                  <a:pt x="42" y="119"/>
                  <a:pt x="30" y="126"/>
                  <a:pt x="30" y="132"/>
                </a:cubicBezTo>
                <a:cubicBezTo>
                  <a:pt x="30" y="138"/>
                  <a:pt x="40" y="139"/>
                  <a:pt x="51" y="147"/>
                </a:cubicBezTo>
                <a:cubicBezTo>
                  <a:pt x="62" y="155"/>
                  <a:pt x="96" y="169"/>
                  <a:pt x="96" y="180"/>
                </a:cubicBezTo>
                <a:cubicBezTo>
                  <a:pt x="96" y="191"/>
                  <a:pt x="53" y="206"/>
                  <a:pt x="48" y="216"/>
                </a:cubicBezTo>
                <a:cubicBezTo>
                  <a:pt x="43" y="226"/>
                  <a:pt x="67" y="227"/>
                  <a:pt x="63" y="240"/>
                </a:cubicBezTo>
                <a:cubicBezTo>
                  <a:pt x="59" y="253"/>
                  <a:pt x="26" y="285"/>
                  <a:pt x="24" y="297"/>
                </a:cubicBezTo>
                <a:cubicBezTo>
                  <a:pt x="22" y="309"/>
                  <a:pt x="40" y="307"/>
                  <a:pt x="51" y="315"/>
                </a:cubicBezTo>
                <a:cubicBezTo>
                  <a:pt x="62" y="323"/>
                  <a:pt x="98" y="338"/>
                  <a:pt x="93" y="348"/>
                </a:cubicBezTo>
                <a:cubicBezTo>
                  <a:pt x="88" y="358"/>
                  <a:pt x="24" y="368"/>
                  <a:pt x="21" y="378"/>
                </a:cubicBezTo>
                <a:cubicBezTo>
                  <a:pt x="18" y="388"/>
                  <a:pt x="70" y="398"/>
                  <a:pt x="75" y="408"/>
                </a:cubicBezTo>
                <a:cubicBezTo>
                  <a:pt x="80" y="418"/>
                  <a:pt x="59" y="425"/>
                  <a:pt x="51" y="438"/>
                </a:cubicBezTo>
                <a:cubicBezTo>
                  <a:pt x="43" y="451"/>
                  <a:pt x="25" y="480"/>
                  <a:pt x="27" y="489"/>
                </a:cubicBezTo>
                <a:cubicBezTo>
                  <a:pt x="29" y="498"/>
                  <a:pt x="66" y="488"/>
                  <a:pt x="66" y="495"/>
                </a:cubicBezTo>
                <a:cubicBezTo>
                  <a:pt x="66" y="502"/>
                  <a:pt x="27" y="526"/>
                  <a:pt x="27" y="534"/>
                </a:cubicBezTo>
                <a:cubicBezTo>
                  <a:pt x="27" y="542"/>
                  <a:pt x="66" y="538"/>
                  <a:pt x="66" y="546"/>
                </a:cubicBezTo>
                <a:cubicBezTo>
                  <a:pt x="66" y="554"/>
                  <a:pt x="30" y="576"/>
                  <a:pt x="30" y="585"/>
                </a:cubicBezTo>
                <a:cubicBezTo>
                  <a:pt x="30" y="594"/>
                  <a:pt x="69" y="591"/>
                  <a:pt x="69" y="600"/>
                </a:cubicBezTo>
                <a:cubicBezTo>
                  <a:pt x="69" y="609"/>
                  <a:pt x="0" y="633"/>
                  <a:pt x="27" y="642"/>
                </a:cubicBezTo>
                <a:cubicBezTo>
                  <a:pt x="54" y="651"/>
                  <a:pt x="211" y="647"/>
                  <a:pt x="231" y="654"/>
                </a:cubicBezTo>
                <a:cubicBezTo>
                  <a:pt x="251" y="661"/>
                  <a:pt x="153" y="676"/>
                  <a:pt x="150" y="684"/>
                </a:cubicBezTo>
                <a:cubicBezTo>
                  <a:pt x="147" y="692"/>
                  <a:pt x="207" y="694"/>
                  <a:pt x="213" y="702"/>
                </a:cubicBezTo>
                <a:cubicBezTo>
                  <a:pt x="219" y="710"/>
                  <a:pt x="196" y="724"/>
                  <a:pt x="186" y="732"/>
                </a:cubicBezTo>
                <a:cubicBezTo>
                  <a:pt x="176" y="740"/>
                  <a:pt x="148" y="748"/>
                  <a:pt x="153" y="753"/>
                </a:cubicBezTo>
                <a:cubicBezTo>
                  <a:pt x="158" y="758"/>
                  <a:pt x="214" y="756"/>
                  <a:pt x="216" y="762"/>
                </a:cubicBezTo>
                <a:cubicBezTo>
                  <a:pt x="218" y="768"/>
                  <a:pt x="172" y="781"/>
                  <a:pt x="168" y="792"/>
                </a:cubicBezTo>
                <a:cubicBezTo>
                  <a:pt x="164" y="803"/>
                  <a:pt x="182" y="823"/>
                  <a:pt x="192" y="831"/>
                </a:cubicBezTo>
                <a:cubicBezTo>
                  <a:pt x="202" y="839"/>
                  <a:pt x="225" y="835"/>
                  <a:pt x="228" y="840"/>
                </a:cubicBezTo>
                <a:cubicBezTo>
                  <a:pt x="231" y="845"/>
                  <a:pt x="220" y="856"/>
                  <a:pt x="213" y="864"/>
                </a:cubicBezTo>
                <a:cubicBezTo>
                  <a:pt x="206" y="872"/>
                  <a:pt x="185" y="884"/>
                  <a:pt x="183" y="891"/>
                </a:cubicBezTo>
                <a:cubicBezTo>
                  <a:pt x="181" y="898"/>
                  <a:pt x="206" y="901"/>
                  <a:pt x="201" y="909"/>
                </a:cubicBezTo>
                <a:cubicBezTo>
                  <a:pt x="196" y="917"/>
                  <a:pt x="153" y="932"/>
                  <a:pt x="150" y="939"/>
                </a:cubicBezTo>
                <a:cubicBezTo>
                  <a:pt x="147" y="946"/>
                  <a:pt x="170" y="947"/>
                  <a:pt x="180" y="954"/>
                </a:cubicBezTo>
                <a:cubicBezTo>
                  <a:pt x="190" y="961"/>
                  <a:pt x="215" y="969"/>
                  <a:pt x="213" y="981"/>
                </a:cubicBezTo>
                <a:cubicBezTo>
                  <a:pt x="211" y="993"/>
                  <a:pt x="166" y="1016"/>
                  <a:pt x="165" y="1026"/>
                </a:cubicBezTo>
                <a:cubicBezTo>
                  <a:pt x="164" y="1036"/>
                  <a:pt x="207" y="1033"/>
                  <a:pt x="207" y="1044"/>
                </a:cubicBezTo>
                <a:cubicBezTo>
                  <a:pt x="207" y="1055"/>
                  <a:pt x="164" y="1075"/>
                  <a:pt x="165" y="1095"/>
                </a:cubicBezTo>
                <a:cubicBezTo>
                  <a:pt x="166" y="1115"/>
                  <a:pt x="208" y="1151"/>
                  <a:pt x="210" y="1164"/>
                </a:cubicBezTo>
                <a:cubicBezTo>
                  <a:pt x="212" y="1177"/>
                  <a:pt x="172" y="1165"/>
                  <a:pt x="174" y="1173"/>
                </a:cubicBezTo>
                <a:cubicBezTo>
                  <a:pt x="176" y="1181"/>
                  <a:pt x="229" y="1200"/>
                  <a:pt x="225" y="1212"/>
                </a:cubicBezTo>
                <a:cubicBezTo>
                  <a:pt x="221" y="1224"/>
                  <a:pt x="153" y="1236"/>
                  <a:pt x="147" y="1245"/>
                </a:cubicBezTo>
                <a:cubicBezTo>
                  <a:pt x="141" y="1254"/>
                  <a:pt x="178" y="1261"/>
                  <a:pt x="189" y="1269"/>
                </a:cubicBezTo>
                <a:cubicBezTo>
                  <a:pt x="200" y="1277"/>
                  <a:pt x="206" y="1282"/>
                  <a:pt x="210" y="1290"/>
                </a:cubicBezTo>
                <a:cubicBezTo>
                  <a:pt x="214" y="1298"/>
                  <a:pt x="215" y="1309"/>
                  <a:pt x="210" y="1317"/>
                </a:cubicBezTo>
                <a:cubicBezTo>
                  <a:pt x="205" y="1325"/>
                  <a:pt x="187" y="1327"/>
                  <a:pt x="180" y="1335"/>
                </a:cubicBezTo>
                <a:cubicBezTo>
                  <a:pt x="173" y="1343"/>
                  <a:pt x="169" y="1358"/>
                  <a:pt x="171" y="1365"/>
                </a:cubicBezTo>
                <a:cubicBezTo>
                  <a:pt x="173" y="1372"/>
                  <a:pt x="195" y="1368"/>
                  <a:pt x="195" y="1380"/>
                </a:cubicBezTo>
                <a:cubicBezTo>
                  <a:pt x="195" y="1392"/>
                  <a:pt x="177" y="1430"/>
                  <a:pt x="174" y="1440"/>
                </a:cubicBezTo>
              </a:path>
            </a:pathLst>
          </a:custGeom>
          <a:noFill/>
          <a:ln w="190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1270" name="Text Box 8"/>
          <p:cNvSpPr txBox="1">
            <a:spLocks noChangeArrowheads="1"/>
          </p:cNvSpPr>
          <p:nvPr/>
        </p:nvSpPr>
        <p:spPr bwMode="auto">
          <a:xfrm>
            <a:off x="349250" y="1277938"/>
            <a:ext cx="84625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Tx/>
              <a:buChar char="•"/>
            </a:pPr>
            <a:r>
              <a:rPr lang="en-US" altLang="en-US" b="1" dirty="0">
                <a:latin typeface="Tahoma" panose="020B0604030504040204" pitchFamily="34" charset="0"/>
              </a:rPr>
              <a:t> </a:t>
            </a:r>
            <a:r>
              <a:rPr lang="en-US" altLang="en-US" sz="2000" dirty="0">
                <a:latin typeface="Tahoma" panose="020B0604030504040204" pitchFamily="34" charset="0"/>
              </a:rPr>
              <a:t>The sonic (1/v) and density logs give us impedance at the well location</a:t>
            </a:r>
          </a:p>
        </p:txBody>
      </p:sp>
      <p:sp>
        <p:nvSpPr>
          <p:cNvPr id="11271" name="Text Box 9"/>
          <p:cNvSpPr txBox="1">
            <a:spLocks noChangeArrowheads="1"/>
          </p:cNvSpPr>
          <p:nvPr/>
        </p:nvSpPr>
        <p:spPr bwMode="auto">
          <a:xfrm>
            <a:off x="3000375" y="3319463"/>
            <a:ext cx="963613" cy="342900"/>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dirty="0">
                <a:latin typeface="Tahoma" panose="020B0604030504040204" pitchFamily="34" charset="0"/>
              </a:rPr>
              <a:t>Density</a:t>
            </a:r>
          </a:p>
        </p:txBody>
      </p:sp>
      <p:sp>
        <p:nvSpPr>
          <p:cNvPr id="11272" name="Text Box 10"/>
          <p:cNvSpPr txBox="1">
            <a:spLocks noChangeArrowheads="1"/>
          </p:cNvSpPr>
          <p:nvPr/>
        </p:nvSpPr>
        <p:spPr bwMode="auto">
          <a:xfrm>
            <a:off x="1814513" y="3319463"/>
            <a:ext cx="1006475" cy="342900"/>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dirty="0">
                <a:latin typeface="Tahoma" panose="020B0604030504040204" pitchFamily="34" charset="0"/>
              </a:rPr>
              <a:t>Velocity</a:t>
            </a:r>
          </a:p>
        </p:txBody>
      </p:sp>
      <p:sp>
        <p:nvSpPr>
          <p:cNvPr id="134163" name="Text Box 19"/>
          <p:cNvSpPr txBox="1">
            <a:spLocks noChangeArrowheads="1"/>
          </p:cNvSpPr>
          <p:nvPr/>
        </p:nvSpPr>
        <p:spPr bwMode="auto">
          <a:xfrm>
            <a:off x="349250" y="2878138"/>
            <a:ext cx="58473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Tx/>
              <a:buChar char="•"/>
            </a:pPr>
            <a:r>
              <a:rPr lang="en-US" altLang="en-US" b="1" dirty="0">
                <a:latin typeface="Tahoma" panose="020B0604030504040204" pitchFamily="34" charset="0"/>
              </a:rPr>
              <a:t> </a:t>
            </a:r>
            <a:r>
              <a:rPr lang="en-US" altLang="en-US" sz="2000" dirty="0">
                <a:latin typeface="Tahoma" panose="020B0604030504040204" pitchFamily="34" charset="0"/>
              </a:rPr>
              <a:t>We relate the top of Sand A to the seismic trace</a:t>
            </a:r>
          </a:p>
        </p:txBody>
      </p:sp>
      <p:sp>
        <p:nvSpPr>
          <p:cNvPr id="11274" name="Freeform 47" descr="10%"/>
          <p:cNvSpPr>
            <a:spLocks/>
          </p:cNvSpPr>
          <p:nvPr/>
        </p:nvSpPr>
        <p:spPr bwMode="auto">
          <a:xfrm>
            <a:off x="738188" y="4870450"/>
            <a:ext cx="682625" cy="1501775"/>
          </a:xfrm>
          <a:custGeom>
            <a:avLst/>
            <a:gdLst>
              <a:gd name="T0" fmla="*/ 179 w 430"/>
              <a:gd name="T1" fmla="*/ 2 h 946"/>
              <a:gd name="T2" fmla="*/ 113 w 430"/>
              <a:gd name="T3" fmla="*/ 14 h 946"/>
              <a:gd name="T4" fmla="*/ 135 w 430"/>
              <a:gd name="T5" fmla="*/ 34 h 946"/>
              <a:gd name="T6" fmla="*/ 97 w 430"/>
              <a:gd name="T7" fmla="*/ 46 h 946"/>
              <a:gd name="T8" fmla="*/ 107 w 430"/>
              <a:gd name="T9" fmla="*/ 66 h 946"/>
              <a:gd name="T10" fmla="*/ 41 w 430"/>
              <a:gd name="T11" fmla="*/ 76 h 946"/>
              <a:gd name="T12" fmla="*/ 89 w 430"/>
              <a:gd name="T13" fmla="*/ 102 h 946"/>
              <a:gd name="T14" fmla="*/ 121 w 430"/>
              <a:gd name="T15" fmla="*/ 112 h 946"/>
              <a:gd name="T16" fmla="*/ 177 w 430"/>
              <a:gd name="T17" fmla="*/ 104 h 946"/>
              <a:gd name="T18" fmla="*/ 229 w 430"/>
              <a:gd name="T19" fmla="*/ 116 h 946"/>
              <a:gd name="T20" fmla="*/ 175 w 430"/>
              <a:gd name="T21" fmla="*/ 150 h 946"/>
              <a:gd name="T22" fmla="*/ 175 w 430"/>
              <a:gd name="T23" fmla="*/ 174 h 946"/>
              <a:gd name="T24" fmla="*/ 123 w 430"/>
              <a:gd name="T25" fmla="*/ 194 h 946"/>
              <a:gd name="T26" fmla="*/ 123 w 430"/>
              <a:gd name="T27" fmla="*/ 238 h 946"/>
              <a:gd name="T28" fmla="*/ 57 w 430"/>
              <a:gd name="T29" fmla="*/ 228 h 946"/>
              <a:gd name="T30" fmla="*/ 53 w 430"/>
              <a:gd name="T31" fmla="*/ 282 h 946"/>
              <a:gd name="T32" fmla="*/ 33 w 430"/>
              <a:gd name="T33" fmla="*/ 300 h 946"/>
              <a:gd name="T34" fmla="*/ 65 w 430"/>
              <a:gd name="T35" fmla="*/ 320 h 946"/>
              <a:gd name="T36" fmla="*/ 81 w 430"/>
              <a:gd name="T37" fmla="*/ 350 h 946"/>
              <a:gd name="T38" fmla="*/ 79 w 430"/>
              <a:gd name="T39" fmla="*/ 370 h 946"/>
              <a:gd name="T40" fmla="*/ 113 w 430"/>
              <a:gd name="T41" fmla="*/ 392 h 946"/>
              <a:gd name="T42" fmla="*/ 53 w 430"/>
              <a:gd name="T43" fmla="*/ 410 h 946"/>
              <a:gd name="T44" fmla="*/ 63 w 430"/>
              <a:gd name="T45" fmla="*/ 456 h 946"/>
              <a:gd name="T46" fmla="*/ 41 w 430"/>
              <a:gd name="T47" fmla="*/ 522 h 946"/>
              <a:gd name="T48" fmla="*/ 55 w 430"/>
              <a:gd name="T49" fmla="*/ 564 h 946"/>
              <a:gd name="T50" fmla="*/ 113 w 430"/>
              <a:gd name="T51" fmla="*/ 578 h 946"/>
              <a:gd name="T52" fmla="*/ 25 w 430"/>
              <a:gd name="T53" fmla="*/ 610 h 946"/>
              <a:gd name="T54" fmla="*/ 39 w 430"/>
              <a:gd name="T55" fmla="*/ 650 h 946"/>
              <a:gd name="T56" fmla="*/ 71 w 430"/>
              <a:gd name="T57" fmla="*/ 658 h 946"/>
              <a:gd name="T58" fmla="*/ 89 w 430"/>
              <a:gd name="T59" fmla="*/ 668 h 946"/>
              <a:gd name="T60" fmla="*/ 77 w 430"/>
              <a:gd name="T61" fmla="*/ 702 h 946"/>
              <a:gd name="T62" fmla="*/ 105 w 430"/>
              <a:gd name="T63" fmla="*/ 734 h 946"/>
              <a:gd name="T64" fmla="*/ 131 w 430"/>
              <a:gd name="T65" fmla="*/ 800 h 946"/>
              <a:gd name="T66" fmla="*/ 93 w 430"/>
              <a:gd name="T67" fmla="*/ 828 h 946"/>
              <a:gd name="T68" fmla="*/ 33 w 430"/>
              <a:gd name="T69" fmla="*/ 824 h 946"/>
              <a:gd name="T70" fmla="*/ 37 w 430"/>
              <a:gd name="T71" fmla="*/ 866 h 946"/>
              <a:gd name="T72" fmla="*/ 59 w 430"/>
              <a:gd name="T73" fmla="*/ 898 h 946"/>
              <a:gd name="T74" fmla="*/ 29 w 430"/>
              <a:gd name="T75" fmla="*/ 928 h 946"/>
              <a:gd name="T76" fmla="*/ 231 w 430"/>
              <a:gd name="T77" fmla="*/ 930 h 946"/>
              <a:gd name="T78" fmla="*/ 341 w 430"/>
              <a:gd name="T79" fmla="*/ 904 h 946"/>
              <a:gd name="T80" fmla="*/ 425 w 430"/>
              <a:gd name="T81" fmla="*/ 680 h 946"/>
              <a:gd name="T82" fmla="*/ 309 w 430"/>
              <a:gd name="T83" fmla="*/ 456 h 946"/>
              <a:gd name="T84" fmla="*/ 395 w 430"/>
              <a:gd name="T85" fmla="*/ 260 h 946"/>
              <a:gd name="T86" fmla="*/ 303 w 430"/>
              <a:gd name="T87" fmla="*/ 134 h 946"/>
              <a:gd name="T88" fmla="*/ 391 w 430"/>
              <a:gd name="T89" fmla="*/ 0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30"/>
              <a:gd name="T136" fmla="*/ 0 h 946"/>
              <a:gd name="T137" fmla="*/ 430 w 430"/>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30" h="946">
                <a:moveTo>
                  <a:pt x="179" y="2"/>
                </a:moveTo>
                <a:cubicBezTo>
                  <a:pt x="149" y="5"/>
                  <a:pt x="120" y="9"/>
                  <a:pt x="113" y="14"/>
                </a:cubicBezTo>
                <a:cubicBezTo>
                  <a:pt x="106" y="19"/>
                  <a:pt x="138" y="29"/>
                  <a:pt x="135" y="34"/>
                </a:cubicBezTo>
                <a:cubicBezTo>
                  <a:pt x="132" y="39"/>
                  <a:pt x="102" y="41"/>
                  <a:pt x="97" y="46"/>
                </a:cubicBezTo>
                <a:cubicBezTo>
                  <a:pt x="92" y="51"/>
                  <a:pt x="116" y="61"/>
                  <a:pt x="107" y="66"/>
                </a:cubicBezTo>
                <a:cubicBezTo>
                  <a:pt x="98" y="71"/>
                  <a:pt x="44" y="70"/>
                  <a:pt x="41" y="76"/>
                </a:cubicBezTo>
                <a:cubicBezTo>
                  <a:pt x="38" y="82"/>
                  <a:pt x="76" y="96"/>
                  <a:pt x="89" y="102"/>
                </a:cubicBezTo>
                <a:cubicBezTo>
                  <a:pt x="102" y="108"/>
                  <a:pt x="106" y="112"/>
                  <a:pt x="121" y="112"/>
                </a:cubicBezTo>
                <a:cubicBezTo>
                  <a:pt x="136" y="112"/>
                  <a:pt x="159" y="103"/>
                  <a:pt x="177" y="104"/>
                </a:cubicBezTo>
                <a:cubicBezTo>
                  <a:pt x="195" y="105"/>
                  <a:pt x="229" y="108"/>
                  <a:pt x="229" y="116"/>
                </a:cubicBezTo>
                <a:cubicBezTo>
                  <a:pt x="229" y="124"/>
                  <a:pt x="184" y="140"/>
                  <a:pt x="175" y="150"/>
                </a:cubicBezTo>
                <a:cubicBezTo>
                  <a:pt x="166" y="160"/>
                  <a:pt x="184" y="167"/>
                  <a:pt x="175" y="174"/>
                </a:cubicBezTo>
                <a:cubicBezTo>
                  <a:pt x="166" y="181"/>
                  <a:pt x="132" y="183"/>
                  <a:pt x="123" y="194"/>
                </a:cubicBezTo>
                <a:cubicBezTo>
                  <a:pt x="114" y="205"/>
                  <a:pt x="134" y="232"/>
                  <a:pt x="123" y="238"/>
                </a:cubicBezTo>
                <a:cubicBezTo>
                  <a:pt x="112" y="244"/>
                  <a:pt x="69" y="221"/>
                  <a:pt x="57" y="228"/>
                </a:cubicBezTo>
                <a:cubicBezTo>
                  <a:pt x="45" y="235"/>
                  <a:pt x="57" y="270"/>
                  <a:pt x="53" y="282"/>
                </a:cubicBezTo>
                <a:cubicBezTo>
                  <a:pt x="49" y="294"/>
                  <a:pt x="31" y="294"/>
                  <a:pt x="33" y="300"/>
                </a:cubicBezTo>
                <a:cubicBezTo>
                  <a:pt x="35" y="306"/>
                  <a:pt x="57" y="312"/>
                  <a:pt x="65" y="320"/>
                </a:cubicBezTo>
                <a:cubicBezTo>
                  <a:pt x="73" y="328"/>
                  <a:pt x="79" y="342"/>
                  <a:pt x="81" y="350"/>
                </a:cubicBezTo>
                <a:cubicBezTo>
                  <a:pt x="83" y="358"/>
                  <a:pt x="74" y="363"/>
                  <a:pt x="79" y="370"/>
                </a:cubicBezTo>
                <a:cubicBezTo>
                  <a:pt x="84" y="377"/>
                  <a:pt x="117" y="385"/>
                  <a:pt x="113" y="392"/>
                </a:cubicBezTo>
                <a:cubicBezTo>
                  <a:pt x="109" y="399"/>
                  <a:pt x="61" y="399"/>
                  <a:pt x="53" y="410"/>
                </a:cubicBezTo>
                <a:cubicBezTo>
                  <a:pt x="45" y="421"/>
                  <a:pt x="65" y="437"/>
                  <a:pt x="63" y="456"/>
                </a:cubicBezTo>
                <a:cubicBezTo>
                  <a:pt x="61" y="475"/>
                  <a:pt x="42" y="504"/>
                  <a:pt x="41" y="522"/>
                </a:cubicBezTo>
                <a:cubicBezTo>
                  <a:pt x="40" y="540"/>
                  <a:pt x="43" y="555"/>
                  <a:pt x="55" y="564"/>
                </a:cubicBezTo>
                <a:cubicBezTo>
                  <a:pt x="67" y="573"/>
                  <a:pt x="118" y="570"/>
                  <a:pt x="113" y="578"/>
                </a:cubicBezTo>
                <a:cubicBezTo>
                  <a:pt x="108" y="586"/>
                  <a:pt x="37" y="598"/>
                  <a:pt x="25" y="610"/>
                </a:cubicBezTo>
                <a:cubicBezTo>
                  <a:pt x="13" y="622"/>
                  <a:pt x="31" y="642"/>
                  <a:pt x="39" y="650"/>
                </a:cubicBezTo>
                <a:cubicBezTo>
                  <a:pt x="47" y="658"/>
                  <a:pt x="63" y="655"/>
                  <a:pt x="71" y="658"/>
                </a:cubicBezTo>
                <a:cubicBezTo>
                  <a:pt x="79" y="661"/>
                  <a:pt x="88" y="661"/>
                  <a:pt x="89" y="668"/>
                </a:cubicBezTo>
                <a:cubicBezTo>
                  <a:pt x="90" y="675"/>
                  <a:pt x="74" y="691"/>
                  <a:pt x="77" y="702"/>
                </a:cubicBezTo>
                <a:cubicBezTo>
                  <a:pt x="80" y="713"/>
                  <a:pt x="96" y="718"/>
                  <a:pt x="105" y="734"/>
                </a:cubicBezTo>
                <a:cubicBezTo>
                  <a:pt x="114" y="750"/>
                  <a:pt x="133" y="784"/>
                  <a:pt x="131" y="800"/>
                </a:cubicBezTo>
                <a:cubicBezTo>
                  <a:pt x="129" y="816"/>
                  <a:pt x="109" y="824"/>
                  <a:pt x="93" y="828"/>
                </a:cubicBezTo>
                <a:cubicBezTo>
                  <a:pt x="77" y="832"/>
                  <a:pt x="42" y="818"/>
                  <a:pt x="33" y="824"/>
                </a:cubicBezTo>
                <a:cubicBezTo>
                  <a:pt x="24" y="830"/>
                  <a:pt x="33" y="854"/>
                  <a:pt x="37" y="866"/>
                </a:cubicBezTo>
                <a:cubicBezTo>
                  <a:pt x="41" y="878"/>
                  <a:pt x="60" y="888"/>
                  <a:pt x="59" y="898"/>
                </a:cubicBezTo>
                <a:cubicBezTo>
                  <a:pt x="58" y="908"/>
                  <a:pt x="0" y="923"/>
                  <a:pt x="29" y="928"/>
                </a:cubicBezTo>
                <a:cubicBezTo>
                  <a:pt x="58" y="933"/>
                  <a:pt x="179" y="934"/>
                  <a:pt x="231" y="930"/>
                </a:cubicBezTo>
                <a:cubicBezTo>
                  <a:pt x="283" y="926"/>
                  <a:pt x="309" y="946"/>
                  <a:pt x="341" y="904"/>
                </a:cubicBezTo>
                <a:cubicBezTo>
                  <a:pt x="373" y="862"/>
                  <a:pt x="430" y="755"/>
                  <a:pt x="425" y="680"/>
                </a:cubicBezTo>
                <a:cubicBezTo>
                  <a:pt x="420" y="605"/>
                  <a:pt x="314" y="526"/>
                  <a:pt x="309" y="456"/>
                </a:cubicBezTo>
                <a:cubicBezTo>
                  <a:pt x="304" y="386"/>
                  <a:pt x="396" y="314"/>
                  <a:pt x="395" y="260"/>
                </a:cubicBezTo>
                <a:cubicBezTo>
                  <a:pt x="394" y="206"/>
                  <a:pt x="304" y="177"/>
                  <a:pt x="303" y="134"/>
                </a:cubicBezTo>
                <a:cubicBezTo>
                  <a:pt x="302" y="91"/>
                  <a:pt x="346" y="45"/>
                  <a:pt x="391" y="0"/>
                </a:cubicBezTo>
              </a:path>
            </a:pathLst>
          </a:custGeom>
          <a:pattFill prst="pct10">
            <a:fgClr>
              <a:srgbClr val="FF0000"/>
            </a:fgClr>
            <a:bgClr>
              <a:srgbClr val="FFFF00"/>
            </a:bgClr>
          </a:pattFill>
          <a:ln w="28575" cmpd="sng">
            <a:solidFill>
              <a:schemeClr val="tx1"/>
            </a:solidFill>
            <a:round/>
            <a:headEnd/>
            <a:tailEnd/>
          </a:ln>
        </p:spPr>
        <p:txBody>
          <a:bodyPr/>
          <a:lstStyle/>
          <a:p>
            <a:endParaRPr lang="en-US" dirty="0"/>
          </a:p>
        </p:txBody>
      </p:sp>
      <p:sp>
        <p:nvSpPr>
          <p:cNvPr id="11275" name="Freeform 48" descr="10%"/>
          <p:cNvSpPr>
            <a:spLocks/>
          </p:cNvSpPr>
          <p:nvPr/>
        </p:nvSpPr>
        <p:spPr bwMode="auto">
          <a:xfrm>
            <a:off x="768350" y="4876800"/>
            <a:ext cx="863600" cy="1485900"/>
          </a:xfrm>
          <a:custGeom>
            <a:avLst/>
            <a:gdLst>
              <a:gd name="T0" fmla="*/ 276 w 534"/>
              <a:gd name="T1" fmla="*/ 0 h 924"/>
              <a:gd name="T2" fmla="*/ 534 w 534"/>
              <a:gd name="T3" fmla="*/ 0 h 924"/>
              <a:gd name="T4" fmla="*/ 534 w 534"/>
              <a:gd name="T5" fmla="*/ 924 h 924"/>
              <a:gd name="T6" fmla="*/ 0 w 534"/>
              <a:gd name="T7" fmla="*/ 924 h 924"/>
              <a:gd name="T8" fmla="*/ 196 w 534"/>
              <a:gd name="T9" fmla="*/ 840 h 924"/>
              <a:gd name="T10" fmla="*/ 246 w 534"/>
              <a:gd name="T11" fmla="*/ 340 h 924"/>
              <a:gd name="T12" fmla="*/ 246 w 534"/>
              <a:gd name="T13" fmla="*/ 12 h 924"/>
              <a:gd name="T14" fmla="*/ 0 60000 65536"/>
              <a:gd name="T15" fmla="*/ 0 60000 65536"/>
              <a:gd name="T16" fmla="*/ 0 60000 65536"/>
              <a:gd name="T17" fmla="*/ 0 60000 65536"/>
              <a:gd name="T18" fmla="*/ 0 60000 65536"/>
              <a:gd name="T19" fmla="*/ 0 60000 65536"/>
              <a:gd name="T20" fmla="*/ 0 60000 65536"/>
              <a:gd name="T21" fmla="*/ 0 w 534"/>
              <a:gd name="T22" fmla="*/ 0 h 924"/>
              <a:gd name="T23" fmla="*/ 534 w 534"/>
              <a:gd name="T24" fmla="*/ 924 h 9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4" h="924">
                <a:moveTo>
                  <a:pt x="276" y="0"/>
                </a:moveTo>
                <a:lnTo>
                  <a:pt x="534" y="0"/>
                </a:lnTo>
                <a:lnTo>
                  <a:pt x="534" y="924"/>
                </a:lnTo>
                <a:lnTo>
                  <a:pt x="0" y="924"/>
                </a:lnTo>
                <a:lnTo>
                  <a:pt x="196" y="840"/>
                </a:lnTo>
                <a:lnTo>
                  <a:pt x="246" y="340"/>
                </a:lnTo>
                <a:lnTo>
                  <a:pt x="246" y="12"/>
                </a:lnTo>
              </a:path>
            </a:pathLst>
          </a:custGeom>
          <a:pattFill prst="pct10">
            <a:fgClr>
              <a:srgbClr val="FF0000"/>
            </a:fgClr>
            <a:bgClr>
              <a:srgbClr val="FFFF00"/>
            </a:bgClr>
          </a:patt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76" name="Freeform 49"/>
          <p:cNvSpPr>
            <a:spLocks/>
          </p:cNvSpPr>
          <p:nvPr/>
        </p:nvSpPr>
        <p:spPr bwMode="auto">
          <a:xfrm>
            <a:off x="1073150" y="3629025"/>
            <a:ext cx="354013" cy="1235075"/>
          </a:xfrm>
          <a:custGeom>
            <a:avLst/>
            <a:gdLst>
              <a:gd name="T0" fmla="*/ 0 w 223"/>
              <a:gd name="T1" fmla="*/ 2 h 778"/>
              <a:gd name="T2" fmla="*/ 52 w 223"/>
              <a:gd name="T3" fmla="*/ 60 h 778"/>
              <a:gd name="T4" fmla="*/ 20 w 223"/>
              <a:gd name="T5" fmla="*/ 72 h 778"/>
              <a:gd name="T6" fmla="*/ 50 w 223"/>
              <a:gd name="T7" fmla="*/ 92 h 778"/>
              <a:gd name="T8" fmla="*/ 24 w 223"/>
              <a:gd name="T9" fmla="*/ 100 h 778"/>
              <a:gd name="T10" fmla="*/ 56 w 223"/>
              <a:gd name="T11" fmla="*/ 124 h 778"/>
              <a:gd name="T12" fmla="*/ 82 w 223"/>
              <a:gd name="T13" fmla="*/ 166 h 778"/>
              <a:gd name="T14" fmla="*/ 62 w 223"/>
              <a:gd name="T15" fmla="*/ 192 h 778"/>
              <a:gd name="T16" fmla="*/ 66 w 223"/>
              <a:gd name="T17" fmla="*/ 216 h 778"/>
              <a:gd name="T18" fmla="*/ 98 w 223"/>
              <a:gd name="T19" fmla="*/ 250 h 778"/>
              <a:gd name="T20" fmla="*/ 56 w 223"/>
              <a:gd name="T21" fmla="*/ 282 h 778"/>
              <a:gd name="T22" fmla="*/ 62 w 223"/>
              <a:gd name="T23" fmla="*/ 320 h 778"/>
              <a:gd name="T24" fmla="*/ 86 w 223"/>
              <a:gd name="T25" fmla="*/ 330 h 778"/>
              <a:gd name="T26" fmla="*/ 58 w 223"/>
              <a:gd name="T27" fmla="*/ 368 h 778"/>
              <a:gd name="T28" fmla="*/ 82 w 223"/>
              <a:gd name="T29" fmla="*/ 400 h 778"/>
              <a:gd name="T30" fmla="*/ 78 w 223"/>
              <a:gd name="T31" fmla="*/ 436 h 778"/>
              <a:gd name="T32" fmla="*/ 70 w 223"/>
              <a:gd name="T33" fmla="*/ 468 h 778"/>
              <a:gd name="T34" fmla="*/ 22 w 223"/>
              <a:gd name="T35" fmla="*/ 488 h 778"/>
              <a:gd name="T36" fmla="*/ 52 w 223"/>
              <a:gd name="T37" fmla="*/ 514 h 778"/>
              <a:gd name="T38" fmla="*/ 72 w 223"/>
              <a:gd name="T39" fmla="*/ 532 h 778"/>
              <a:gd name="T40" fmla="*/ 54 w 223"/>
              <a:gd name="T41" fmla="*/ 560 h 778"/>
              <a:gd name="T42" fmla="*/ 88 w 223"/>
              <a:gd name="T43" fmla="*/ 620 h 778"/>
              <a:gd name="T44" fmla="*/ 70 w 223"/>
              <a:gd name="T45" fmla="*/ 648 h 778"/>
              <a:gd name="T46" fmla="*/ 86 w 223"/>
              <a:gd name="T47" fmla="*/ 660 h 778"/>
              <a:gd name="T48" fmla="*/ 102 w 223"/>
              <a:gd name="T49" fmla="*/ 670 h 778"/>
              <a:gd name="T50" fmla="*/ 88 w 223"/>
              <a:gd name="T51" fmla="*/ 702 h 778"/>
              <a:gd name="T52" fmla="*/ 82 w 223"/>
              <a:gd name="T53" fmla="*/ 726 h 778"/>
              <a:gd name="T54" fmla="*/ 108 w 223"/>
              <a:gd name="T55" fmla="*/ 750 h 778"/>
              <a:gd name="T56" fmla="*/ 78 w 223"/>
              <a:gd name="T57" fmla="*/ 776 h 778"/>
              <a:gd name="T58" fmla="*/ 178 w 223"/>
              <a:gd name="T59" fmla="*/ 758 h 778"/>
              <a:gd name="T60" fmla="*/ 216 w 223"/>
              <a:gd name="T61" fmla="*/ 656 h 778"/>
              <a:gd name="T62" fmla="*/ 220 w 223"/>
              <a:gd name="T63" fmla="*/ 378 h 778"/>
              <a:gd name="T64" fmla="*/ 200 w 223"/>
              <a:gd name="T65" fmla="*/ 156 h 778"/>
              <a:gd name="T66" fmla="*/ 150 w 223"/>
              <a:gd name="T67" fmla="*/ 0 h 77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3"/>
              <a:gd name="T103" fmla="*/ 0 h 778"/>
              <a:gd name="T104" fmla="*/ 223 w 223"/>
              <a:gd name="T105" fmla="*/ 778 h 77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3" h="778">
                <a:moveTo>
                  <a:pt x="0" y="2"/>
                </a:moveTo>
                <a:cubicBezTo>
                  <a:pt x="24" y="25"/>
                  <a:pt x="49" y="48"/>
                  <a:pt x="52" y="60"/>
                </a:cubicBezTo>
                <a:cubicBezTo>
                  <a:pt x="55" y="72"/>
                  <a:pt x="20" y="67"/>
                  <a:pt x="20" y="72"/>
                </a:cubicBezTo>
                <a:cubicBezTo>
                  <a:pt x="20" y="77"/>
                  <a:pt x="49" y="87"/>
                  <a:pt x="50" y="92"/>
                </a:cubicBezTo>
                <a:cubicBezTo>
                  <a:pt x="51" y="97"/>
                  <a:pt x="23" y="95"/>
                  <a:pt x="24" y="100"/>
                </a:cubicBezTo>
                <a:cubicBezTo>
                  <a:pt x="25" y="105"/>
                  <a:pt x="46" y="113"/>
                  <a:pt x="56" y="124"/>
                </a:cubicBezTo>
                <a:cubicBezTo>
                  <a:pt x="66" y="135"/>
                  <a:pt x="81" y="155"/>
                  <a:pt x="82" y="166"/>
                </a:cubicBezTo>
                <a:cubicBezTo>
                  <a:pt x="83" y="177"/>
                  <a:pt x="65" y="184"/>
                  <a:pt x="62" y="192"/>
                </a:cubicBezTo>
                <a:cubicBezTo>
                  <a:pt x="59" y="200"/>
                  <a:pt x="60" y="207"/>
                  <a:pt x="66" y="216"/>
                </a:cubicBezTo>
                <a:cubicBezTo>
                  <a:pt x="72" y="225"/>
                  <a:pt x="100" y="239"/>
                  <a:pt x="98" y="250"/>
                </a:cubicBezTo>
                <a:cubicBezTo>
                  <a:pt x="96" y="261"/>
                  <a:pt x="62" y="270"/>
                  <a:pt x="56" y="282"/>
                </a:cubicBezTo>
                <a:cubicBezTo>
                  <a:pt x="50" y="294"/>
                  <a:pt x="57" y="312"/>
                  <a:pt x="62" y="320"/>
                </a:cubicBezTo>
                <a:cubicBezTo>
                  <a:pt x="67" y="328"/>
                  <a:pt x="87" y="322"/>
                  <a:pt x="86" y="330"/>
                </a:cubicBezTo>
                <a:cubicBezTo>
                  <a:pt x="85" y="338"/>
                  <a:pt x="59" y="356"/>
                  <a:pt x="58" y="368"/>
                </a:cubicBezTo>
                <a:cubicBezTo>
                  <a:pt x="57" y="380"/>
                  <a:pt x="79" y="389"/>
                  <a:pt x="82" y="400"/>
                </a:cubicBezTo>
                <a:cubicBezTo>
                  <a:pt x="85" y="411"/>
                  <a:pt x="80" y="425"/>
                  <a:pt x="78" y="436"/>
                </a:cubicBezTo>
                <a:cubicBezTo>
                  <a:pt x="76" y="447"/>
                  <a:pt x="79" y="459"/>
                  <a:pt x="70" y="468"/>
                </a:cubicBezTo>
                <a:cubicBezTo>
                  <a:pt x="61" y="477"/>
                  <a:pt x="25" y="480"/>
                  <a:pt x="22" y="488"/>
                </a:cubicBezTo>
                <a:cubicBezTo>
                  <a:pt x="19" y="496"/>
                  <a:pt x="44" y="507"/>
                  <a:pt x="52" y="514"/>
                </a:cubicBezTo>
                <a:cubicBezTo>
                  <a:pt x="60" y="521"/>
                  <a:pt x="72" y="524"/>
                  <a:pt x="72" y="532"/>
                </a:cubicBezTo>
                <a:cubicBezTo>
                  <a:pt x="72" y="540"/>
                  <a:pt x="51" y="545"/>
                  <a:pt x="54" y="560"/>
                </a:cubicBezTo>
                <a:cubicBezTo>
                  <a:pt x="57" y="575"/>
                  <a:pt x="85" y="605"/>
                  <a:pt x="88" y="620"/>
                </a:cubicBezTo>
                <a:cubicBezTo>
                  <a:pt x="91" y="635"/>
                  <a:pt x="70" y="641"/>
                  <a:pt x="70" y="648"/>
                </a:cubicBezTo>
                <a:cubicBezTo>
                  <a:pt x="70" y="655"/>
                  <a:pt x="81" y="656"/>
                  <a:pt x="86" y="660"/>
                </a:cubicBezTo>
                <a:cubicBezTo>
                  <a:pt x="91" y="664"/>
                  <a:pt x="102" y="663"/>
                  <a:pt x="102" y="670"/>
                </a:cubicBezTo>
                <a:cubicBezTo>
                  <a:pt x="102" y="677"/>
                  <a:pt x="91" y="693"/>
                  <a:pt x="88" y="702"/>
                </a:cubicBezTo>
                <a:cubicBezTo>
                  <a:pt x="85" y="711"/>
                  <a:pt x="79" y="718"/>
                  <a:pt x="82" y="726"/>
                </a:cubicBezTo>
                <a:cubicBezTo>
                  <a:pt x="85" y="734"/>
                  <a:pt x="109" y="742"/>
                  <a:pt x="108" y="750"/>
                </a:cubicBezTo>
                <a:cubicBezTo>
                  <a:pt x="107" y="758"/>
                  <a:pt x="66" y="775"/>
                  <a:pt x="78" y="776"/>
                </a:cubicBezTo>
                <a:cubicBezTo>
                  <a:pt x="90" y="777"/>
                  <a:pt x="155" y="778"/>
                  <a:pt x="178" y="758"/>
                </a:cubicBezTo>
                <a:cubicBezTo>
                  <a:pt x="201" y="738"/>
                  <a:pt x="209" y="719"/>
                  <a:pt x="216" y="656"/>
                </a:cubicBezTo>
                <a:cubicBezTo>
                  <a:pt x="223" y="593"/>
                  <a:pt x="223" y="461"/>
                  <a:pt x="220" y="378"/>
                </a:cubicBezTo>
                <a:cubicBezTo>
                  <a:pt x="217" y="295"/>
                  <a:pt x="212" y="219"/>
                  <a:pt x="200" y="156"/>
                </a:cubicBezTo>
                <a:cubicBezTo>
                  <a:pt x="188" y="93"/>
                  <a:pt x="169" y="46"/>
                  <a:pt x="150" y="0"/>
                </a:cubicBezTo>
              </a:path>
            </a:pathLst>
          </a:custGeom>
          <a:solidFill>
            <a:schemeClr val="accent1"/>
          </a:solidFill>
          <a:ln w="28575" cmpd="sng">
            <a:solidFill>
              <a:schemeClr val="tx1"/>
            </a:solidFill>
            <a:round/>
            <a:headEnd/>
            <a:tailEnd/>
          </a:ln>
        </p:spPr>
        <p:txBody>
          <a:bodyPr/>
          <a:lstStyle/>
          <a:p>
            <a:endParaRPr lang="en-US" dirty="0"/>
          </a:p>
        </p:txBody>
      </p:sp>
      <p:sp>
        <p:nvSpPr>
          <p:cNvPr id="11277" name="Freeform 50"/>
          <p:cNvSpPr>
            <a:spLocks/>
          </p:cNvSpPr>
          <p:nvPr/>
        </p:nvSpPr>
        <p:spPr bwMode="auto">
          <a:xfrm>
            <a:off x="1206500" y="3619500"/>
            <a:ext cx="425450" cy="1244600"/>
          </a:xfrm>
          <a:custGeom>
            <a:avLst/>
            <a:gdLst>
              <a:gd name="T0" fmla="*/ 0 w 268"/>
              <a:gd name="T1" fmla="*/ 784 h 784"/>
              <a:gd name="T2" fmla="*/ 268 w 268"/>
              <a:gd name="T3" fmla="*/ 772 h 784"/>
              <a:gd name="T4" fmla="*/ 268 w 268"/>
              <a:gd name="T5" fmla="*/ 0 h 784"/>
              <a:gd name="T6" fmla="*/ 18 w 268"/>
              <a:gd name="T7" fmla="*/ 0 h 784"/>
              <a:gd name="T8" fmla="*/ 60 w 268"/>
              <a:gd name="T9" fmla="*/ 122 h 784"/>
              <a:gd name="T10" fmla="*/ 88 w 268"/>
              <a:gd name="T11" fmla="*/ 296 h 784"/>
              <a:gd name="T12" fmla="*/ 52 w 268"/>
              <a:gd name="T13" fmla="*/ 448 h 784"/>
              <a:gd name="T14" fmla="*/ 68 w 268"/>
              <a:gd name="T15" fmla="*/ 672 h 784"/>
              <a:gd name="T16" fmla="*/ 62 w 268"/>
              <a:gd name="T17" fmla="*/ 736 h 784"/>
              <a:gd name="T18" fmla="*/ 26 w 268"/>
              <a:gd name="T19" fmla="*/ 774 h 7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8"/>
              <a:gd name="T31" fmla="*/ 0 h 784"/>
              <a:gd name="T32" fmla="*/ 268 w 268"/>
              <a:gd name="T33" fmla="*/ 784 h 7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8" h="784">
                <a:moveTo>
                  <a:pt x="0" y="784"/>
                </a:moveTo>
                <a:lnTo>
                  <a:pt x="268" y="772"/>
                </a:lnTo>
                <a:lnTo>
                  <a:pt x="268" y="0"/>
                </a:lnTo>
                <a:lnTo>
                  <a:pt x="18" y="0"/>
                </a:lnTo>
                <a:lnTo>
                  <a:pt x="60" y="122"/>
                </a:lnTo>
                <a:lnTo>
                  <a:pt x="88" y="296"/>
                </a:lnTo>
                <a:lnTo>
                  <a:pt x="52" y="448"/>
                </a:lnTo>
                <a:lnTo>
                  <a:pt x="68" y="672"/>
                </a:lnTo>
                <a:lnTo>
                  <a:pt x="62" y="736"/>
                </a:lnTo>
                <a:lnTo>
                  <a:pt x="26" y="774"/>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nvGrpSpPr>
          <p:cNvPr id="2" name="Group 81"/>
          <p:cNvGrpSpPr>
            <a:grpSpLocks/>
          </p:cNvGrpSpPr>
          <p:nvPr/>
        </p:nvGrpSpPr>
        <p:grpSpPr bwMode="auto">
          <a:xfrm>
            <a:off x="698500" y="4857750"/>
            <a:ext cx="8248650" cy="1250950"/>
            <a:chOff x="440" y="3060"/>
            <a:chExt cx="5196" cy="788"/>
          </a:xfrm>
        </p:grpSpPr>
        <p:sp>
          <p:nvSpPr>
            <p:cNvPr id="11326" name="Line 6"/>
            <p:cNvSpPr>
              <a:spLocks noChangeShapeType="1"/>
            </p:cNvSpPr>
            <p:nvPr/>
          </p:nvSpPr>
          <p:spPr bwMode="auto">
            <a:xfrm>
              <a:off x="1200" y="3060"/>
              <a:ext cx="4014" cy="0"/>
            </a:xfrm>
            <a:prstGeom prst="line">
              <a:avLst/>
            </a:prstGeom>
            <a:noFill/>
            <a:ln w="28575">
              <a:solidFill>
                <a:schemeClr val="accent6">
                  <a:lumMod val="75000"/>
                </a:schemeClr>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7" name="Rectangle 20"/>
            <p:cNvSpPr>
              <a:spLocks noChangeArrowheads="1"/>
            </p:cNvSpPr>
            <p:nvPr/>
          </p:nvSpPr>
          <p:spPr bwMode="auto">
            <a:xfrm>
              <a:off x="5077" y="3406"/>
              <a:ext cx="55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000" b="1" dirty="0">
                  <a:solidFill>
                    <a:schemeClr val="accent6">
                      <a:lumMod val="75000"/>
                    </a:schemeClr>
                  </a:solidFill>
                  <a:latin typeface="Tahoma" panose="020B0604030504040204" pitchFamily="34" charset="0"/>
                </a:rPr>
                <a:t>Map Top of</a:t>
              </a:r>
            </a:p>
            <a:p>
              <a:pPr algn="ctr"/>
              <a:r>
                <a:rPr lang="en-US" altLang="en-US" sz="1000" b="1" dirty="0">
                  <a:solidFill>
                    <a:schemeClr val="accent6">
                      <a:lumMod val="75000"/>
                    </a:schemeClr>
                  </a:solidFill>
                  <a:latin typeface="Tahoma" panose="020B0604030504040204" pitchFamily="34" charset="0"/>
                </a:rPr>
                <a:t>Sand A</a:t>
              </a:r>
            </a:p>
            <a:p>
              <a:pPr algn="ctr"/>
              <a:r>
                <a:rPr lang="en-US" altLang="en-US" sz="1000" b="1" dirty="0">
                  <a:solidFill>
                    <a:schemeClr val="accent6">
                      <a:lumMod val="75000"/>
                    </a:schemeClr>
                  </a:solidFill>
                  <a:latin typeface="Tahoma" panose="020B0604030504040204" pitchFamily="34" charset="0"/>
                </a:rPr>
                <a:t>at this</a:t>
              </a:r>
            </a:p>
            <a:p>
              <a:pPr algn="ctr"/>
              <a:r>
                <a:rPr lang="en-US" altLang="en-US" sz="1000" b="1" dirty="0">
                  <a:solidFill>
                    <a:schemeClr val="accent6">
                      <a:lumMod val="75000"/>
                    </a:schemeClr>
                  </a:solidFill>
                  <a:latin typeface="Tahoma" panose="020B0604030504040204" pitchFamily="34" charset="0"/>
                </a:rPr>
                <a:t>trough</a:t>
              </a:r>
            </a:p>
          </p:txBody>
        </p:sp>
        <p:sp>
          <p:nvSpPr>
            <p:cNvPr id="11328" name="Freeform 21"/>
            <p:cNvSpPr>
              <a:spLocks/>
            </p:cNvSpPr>
            <p:nvPr/>
          </p:nvSpPr>
          <p:spPr bwMode="auto">
            <a:xfrm>
              <a:off x="5172" y="3060"/>
              <a:ext cx="276" cy="316"/>
            </a:xfrm>
            <a:custGeom>
              <a:avLst/>
              <a:gdLst>
                <a:gd name="T0" fmla="*/ 0 w 276"/>
                <a:gd name="T1" fmla="*/ 0 h 316"/>
                <a:gd name="T2" fmla="*/ 276 w 276"/>
                <a:gd name="T3" fmla="*/ 0 h 316"/>
                <a:gd name="T4" fmla="*/ 208 w 276"/>
                <a:gd name="T5" fmla="*/ 316 h 316"/>
                <a:gd name="T6" fmla="*/ 0 60000 65536"/>
                <a:gd name="T7" fmla="*/ 0 60000 65536"/>
                <a:gd name="T8" fmla="*/ 0 60000 65536"/>
                <a:gd name="T9" fmla="*/ 0 w 276"/>
                <a:gd name="T10" fmla="*/ 0 h 316"/>
                <a:gd name="T11" fmla="*/ 276 w 276"/>
                <a:gd name="T12" fmla="*/ 316 h 316"/>
              </a:gdLst>
              <a:ahLst/>
              <a:cxnLst>
                <a:cxn ang="T6">
                  <a:pos x="T0" y="T1"/>
                </a:cxn>
                <a:cxn ang="T7">
                  <a:pos x="T2" y="T3"/>
                </a:cxn>
                <a:cxn ang="T8">
                  <a:pos x="T4" y="T5"/>
                </a:cxn>
              </a:cxnLst>
              <a:rect l="T9" t="T10" r="T11" b="T12"/>
              <a:pathLst>
                <a:path w="276" h="316">
                  <a:moveTo>
                    <a:pt x="0" y="0"/>
                  </a:moveTo>
                  <a:lnTo>
                    <a:pt x="276" y="0"/>
                  </a:lnTo>
                  <a:lnTo>
                    <a:pt x="208" y="316"/>
                  </a:lnTo>
                </a:path>
              </a:pathLst>
            </a:custGeom>
            <a:noFill/>
            <a:ln w="57150" cmpd="sng">
              <a:solidFill>
                <a:schemeClr val="accent6">
                  <a:lumMod val="75000"/>
                </a:schemeClr>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1329" name="Line 51"/>
            <p:cNvSpPr>
              <a:spLocks noChangeShapeType="1"/>
            </p:cNvSpPr>
            <p:nvPr/>
          </p:nvSpPr>
          <p:spPr bwMode="auto">
            <a:xfrm>
              <a:off x="440" y="3062"/>
              <a:ext cx="5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1279" name="Line 52"/>
          <p:cNvSpPr>
            <a:spLocks noChangeShapeType="1"/>
          </p:cNvSpPr>
          <p:nvPr/>
        </p:nvSpPr>
        <p:spPr bwMode="auto">
          <a:xfrm rot="-5400000">
            <a:off x="271462" y="4976813"/>
            <a:ext cx="272732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280" name="Text Box 53"/>
          <p:cNvSpPr txBox="1">
            <a:spLocks noChangeArrowheads="1"/>
          </p:cNvSpPr>
          <p:nvPr/>
        </p:nvSpPr>
        <p:spPr bwMode="auto">
          <a:xfrm>
            <a:off x="874713" y="5197475"/>
            <a:ext cx="7127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b="1" i="1" dirty="0">
                <a:latin typeface="Tahoma" panose="020B0604030504040204" pitchFamily="34" charset="0"/>
              </a:rPr>
              <a:t>Sand A</a:t>
            </a:r>
          </a:p>
        </p:txBody>
      </p:sp>
      <p:sp>
        <p:nvSpPr>
          <p:cNvPr id="11281" name="Text Box 54"/>
          <p:cNvSpPr txBox="1">
            <a:spLocks noChangeArrowheads="1"/>
          </p:cNvSpPr>
          <p:nvPr/>
        </p:nvSpPr>
        <p:spPr bwMode="auto">
          <a:xfrm>
            <a:off x="790575" y="3319463"/>
            <a:ext cx="844550" cy="342900"/>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latin typeface="Tahoma" panose="020B0604030504040204" pitchFamily="34" charset="0"/>
              </a:rPr>
              <a:t>Well A</a:t>
            </a:r>
            <a:endParaRPr lang="en-US" altLang="en-US" sz="2000" b="1" dirty="0">
              <a:latin typeface="Tahoma" panose="020B0604030504040204" pitchFamily="34" charset="0"/>
            </a:endParaRPr>
          </a:p>
        </p:txBody>
      </p:sp>
      <p:grpSp>
        <p:nvGrpSpPr>
          <p:cNvPr id="3" name="Group 79"/>
          <p:cNvGrpSpPr>
            <a:grpSpLocks/>
          </p:cNvGrpSpPr>
          <p:nvPr/>
        </p:nvGrpSpPr>
        <p:grpSpPr bwMode="auto">
          <a:xfrm>
            <a:off x="349250" y="2078038"/>
            <a:ext cx="7099300" cy="4062412"/>
            <a:chOff x="220" y="1309"/>
            <a:chExt cx="4472" cy="2559"/>
          </a:xfrm>
        </p:grpSpPr>
        <p:sp>
          <p:nvSpPr>
            <p:cNvPr id="11314" name="Text Box 15"/>
            <p:cNvSpPr txBox="1">
              <a:spLocks noChangeArrowheads="1"/>
            </p:cNvSpPr>
            <p:nvPr/>
          </p:nvSpPr>
          <p:spPr bwMode="auto">
            <a:xfrm>
              <a:off x="220" y="1309"/>
              <a:ext cx="447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Tx/>
                <a:buChar char="•"/>
              </a:pPr>
              <a:r>
                <a:rPr lang="en-US" altLang="en-US" b="1" dirty="0">
                  <a:latin typeface="Tahoma" panose="020B0604030504040204" pitchFamily="34" charset="0"/>
                </a:rPr>
                <a:t> </a:t>
              </a:r>
              <a:r>
                <a:rPr lang="en-US" altLang="en-US" sz="2000" dirty="0">
                  <a:latin typeface="Tahoma" panose="020B0604030504040204" pitchFamily="34" charset="0"/>
                </a:rPr>
                <a:t>We calculate the reflection coefficients:  ( I</a:t>
              </a:r>
              <a:r>
                <a:rPr lang="en-US" altLang="en-US" sz="2000" baseline="-25000" dirty="0">
                  <a:latin typeface="Tahoma" panose="020B0604030504040204" pitchFamily="34" charset="0"/>
                </a:rPr>
                <a:t>2</a:t>
              </a:r>
              <a:r>
                <a:rPr lang="en-US" altLang="en-US" sz="2000" dirty="0">
                  <a:latin typeface="Tahoma" panose="020B0604030504040204" pitchFamily="34" charset="0"/>
                </a:rPr>
                <a:t> - I</a:t>
              </a:r>
              <a:r>
                <a:rPr lang="en-US" altLang="en-US" sz="2000" baseline="-25000" dirty="0">
                  <a:latin typeface="Tahoma" panose="020B0604030504040204" pitchFamily="34" charset="0"/>
                </a:rPr>
                <a:t>1</a:t>
              </a:r>
              <a:r>
                <a:rPr lang="en-US" altLang="en-US" sz="2000" dirty="0">
                  <a:latin typeface="Tahoma" panose="020B0604030504040204" pitchFamily="34" charset="0"/>
                </a:rPr>
                <a:t>) / (I</a:t>
              </a:r>
              <a:r>
                <a:rPr lang="en-US" altLang="en-US" sz="2000" baseline="-25000" dirty="0">
                  <a:latin typeface="Tahoma" panose="020B0604030504040204" pitchFamily="34" charset="0"/>
                </a:rPr>
                <a:t>2</a:t>
              </a:r>
              <a:r>
                <a:rPr lang="en-US" altLang="en-US" sz="2000" dirty="0">
                  <a:latin typeface="Tahoma" panose="020B0604030504040204" pitchFamily="34" charset="0"/>
                </a:rPr>
                <a:t> + I</a:t>
              </a:r>
              <a:r>
                <a:rPr lang="en-US" altLang="en-US" sz="2000" baseline="-25000" dirty="0">
                  <a:latin typeface="Tahoma" panose="020B0604030504040204" pitchFamily="34" charset="0"/>
                </a:rPr>
                <a:t>1</a:t>
              </a:r>
              <a:r>
                <a:rPr lang="en-US" altLang="en-US" sz="2000" dirty="0">
                  <a:latin typeface="Tahoma" panose="020B0604030504040204" pitchFamily="34" charset="0"/>
                </a:rPr>
                <a:t>)</a:t>
              </a:r>
            </a:p>
          </p:txBody>
        </p:sp>
        <p:sp>
          <p:nvSpPr>
            <p:cNvPr id="11315" name="Text Box 16"/>
            <p:cNvSpPr txBox="1">
              <a:spLocks noChangeArrowheads="1"/>
            </p:cNvSpPr>
            <p:nvPr/>
          </p:nvSpPr>
          <p:spPr bwMode="auto">
            <a:xfrm>
              <a:off x="3305" y="2091"/>
              <a:ext cx="415" cy="213"/>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dirty="0">
                  <a:latin typeface="Tahoma" panose="020B0604030504040204" pitchFamily="34" charset="0"/>
                </a:rPr>
                <a:t>R. C</a:t>
              </a:r>
              <a:r>
                <a:rPr lang="en-US" altLang="en-US" sz="1600" b="1" dirty="0" smtClean="0">
                  <a:latin typeface="Tahoma" panose="020B0604030504040204" pitchFamily="34" charset="0"/>
                </a:rPr>
                <a:t>.</a:t>
              </a:r>
              <a:endParaRPr lang="en-US" altLang="en-US" sz="1600" b="1" dirty="0">
                <a:latin typeface="Tahoma" panose="020B0604030504040204" pitchFamily="34" charset="0"/>
              </a:endParaRPr>
            </a:p>
          </p:txBody>
        </p:sp>
        <p:sp>
          <p:nvSpPr>
            <p:cNvPr id="11316" name="Line 17"/>
            <p:cNvSpPr>
              <a:spLocks noChangeShapeType="1"/>
            </p:cNvSpPr>
            <p:nvPr/>
          </p:nvSpPr>
          <p:spPr bwMode="auto">
            <a:xfrm flipH="1">
              <a:off x="3527" y="2407"/>
              <a:ext cx="0" cy="146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17" name="Line 18"/>
            <p:cNvSpPr>
              <a:spLocks noChangeShapeType="1"/>
            </p:cNvSpPr>
            <p:nvPr/>
          </p:nvSpPr>
          <p:spPr bwMode="auto">
            <a:xfrm flipH="1">
              <a:off x="3378" y="3064"/>
              <a:ext cx="144"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18" name="Line 59"/>
            <p:cNvSpPr>
              <a:spLocks noChangeShapeType="1"/>
            </p:cNvSpPr>
            <p:nvPr/>
          </p:nvSpPr>
          <p:spPr bwMode="auto">
            <a:xfrm flipH="1">
              <a:off x="3458" y="2556"/>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19" name="Line 60"/>
            <p:cNvSpPr>
              <a:spLocks noChangeShapeType="1"/>
            </p:cNvSpPr>
            <p:nvPr/>
          </p:nvSpPr>
          <p:spPr bwMode="auto">
            <a:xfrm flipH="1">
              <a:off x="3530" y="2620"/>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0" name="Line 61"/>
            <p:cNvSpPr>
              <a:spLocks noChangeShapeType="1"/>
            </p:cNvSpPr>
            <p:nvPr/>
          </p:nvSpPr>
          <p:spPr bwMode="auto">
            <a:xfrm flipH="1">
              <a:off x="3530" y="2788"/>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1" name="Line 62"/>
            <p:cNvSpPr>
              <a:spLocks noChangeShapeType="1"/>
            </p:cNvSpPr>
            <p:nvPr/>
          </p:nvSpPr>
          <p:spPr bwMode="auto">
            <a:xfrm flipH="1">
              <a:off x="3458" y="3240"/>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2" name="Line 63"/>
            <p:cNvSpPr>
              <a:spLocks noChangeShapeType="1"/>
            </p:cNvSpPr>
            <p:nvPr/>
          </p:nvSpPr>
          <p:spPr bwMode="auto">
            <a:xfrm flipH="1">
              <a:off x="3530" y="3296"/>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3" name="Line 64"/>
            <p:cNvSpPr>
              <a:spLocks noChangeShapeType="1"/>
            </p:cNvSpPr>
            <p:nvPr/>
          </p:nvSpPr>
          <p:spPr bwMode="auto">
            <a:xfrm flipH="1">
              <a:off x="3458" y="2732"/>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4" name="Line 65"/>
            <p:cNvSpPr>
              <a:spLocks noChangeShapeType="1"/>
            </p:cNvSpPr>
            <p:nvPr/>
          </p:nvSpPr>
          <p:spPr bwMode="auto">
            <a:xfrm flipH="1">
              <a:off x="3458" y="3532"/>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25" name="Line 66"/>
            <p:cNvSpPr>
              <a:spLocks noChangeShapeType="1"/>
            </p:cNvSpPr>
            <p:nvPr/>
          </p:nvSpPr>
          <p:spPr bwMode="auto">
            <a:xfrm flipH="1">
              <a:off x="3530" y="3648"/>
              <a:ext cx="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grpSp>
        <p:nvGrpSpPr>
          <p:cNvPr id="4" name="Group 80"/>
          <p:cNvGrpSpPr>
            <a:grpSpLocks/>
          </p:cNvGrpSpPr>
          <p:nvPr/>
        </p:nvGrpSpPr>
        <p:grpSpPr bwMode="auto">
          <a:xfrm>
            <a:off x="349250" y="2478088"/>
            <a:ext cx="7816850" cy="3741737"/>
            <a:chOff x="220" y="1561"/>
            <a:chExt cx="4924" cy="2357"/>
          </a:xfrm>
        </p:grpSpPr>
        <p:sp>
          <p:nvSpPr>
            <p:cNvPr id="11291" name="Freeform 78"/>
            <p:cNvSpPr>
              <a:spLocks/>
            </p:cNvSpPr>
            <p:nvPr/>
          </p:nvSpPr>
          <p:spPr bwMode="auto">
            <a:xfrm>
              <a:off x="4840" y="3480"/>
              <a:ext cx="46" cy="84"/>
            </a:xfrm>
            <a:custGeom>
              <a:avLst/>
              <a:gdLst>
                <a:gd name="T0" fmla="*/ 44 w 46"/>
                <a:gd name="T1" fmla="*/ 0 h 84"/>
                <a:gd name="T2" fmla="*/ 24 w 46"/>
                <a:gd name="T3" fmla="*/ 8 h 84"/>
                <a:gd name="T4" fmla="*/ 8 w 46"/>
                <a:gd name="T5" fmla="*/ 28 h 84"/>
                <a:gd name="T6" fmla="*/ 0 w 46"/>
                <a:gd name="T7" fmla="*/ 46 h 84"/>
                <a:gd name="T8" fmla="*/ 0 w 46"/>
                <a:gd name="T9" fmla="*/ 64 h 84"/>
                <a:gd name="T10" fmla="*/ 18 w 46"/>
                <a:gd name="T11" fmla="*/ 76 h 84"/>
                <a:gd name="T12" fmla="*/ 46 w 46"/>
                <a:gd name="T13" fmla="*/ 84 h 84"/>
                <a:gd name="T14" fmla="*/ 0 60000 65536"/>
                <a:gd name="T15" fmla="*/ 0 60000 65536"/>
                <a:gd name="T16" fmla="*/ 0 60000 65536"/>
                <a:gd name="T17" fmla="*/ 0 60000 65536"/>
                <a:gd name="T18" fmla="*/ 0 60000 65536"/>
                <a:gd name="T19" fmla="*/ 0 60000 65536"/>
                <a:gd name="T20" fmla="*/ 0 60000 65536"/>
                <a:gd name="T21" fmla="*/ 0 w 46"/>
                <a:gd name="T22" fmla="*/ 0 h 84"/>
                <a:gd name="T23" fmla="*/ 46 w 46"/>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84">
                  <a:moveTo>
                    <a:pt x="44" y="0"/>
                  </a:moveTo>
                  <a:lnTo>
                    <a:pt x="24" y="8"/>
                  </a:lnTo>
                  <a:lnTo>
                    <a:pt x="8" y="28"/>
                  </a:lnTo>
                  <a:lnTo>
                    <a:pt x="0" y="46"/>
                  </a:lnTo>
                  <a:lnTo>
                    <a:pt x="0" y="64"/>
                  </a:lnTo>
                  <a:lnTo>
                    <a:pt x="18" y="76"/>
                  </a:lnTo>
                  <a:lnTo>
                    <a:pt x="46" y="84"/>
                  </a:lnTo>
                </a:path>
              </a:pathLst>
            </a:custGeom>
            <a:solidFill>
              <a:srgbClr val="FFA4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2" name="Freeform 77"/>
            <p:cNvSpPr>
              <a:spLocks/>
            </p:cNvSpPr>
            <p:nvPr/>
          </p:nvSpPr>
          <p:spPr bwMode="auto">
            <a:xfrm>
              <a:off x="4816" y="3246"/>
              <a:ext cx="68" cy="104"/>
            </a:xfrm>
            <a:custGeom>
              <a:avLst/>
              <a:gdLst>
                <a:gd name="T0" fmla="*/ 64 w 68"/>
                <a:gd name="T1" fmla="*/ 0 h 104"/>
                <a:gd name="T2" fmla="*/ 38 w 68"/>
                <a:gd name="T3" fmla="*/ 4 h 104"/>
                <a:gd name="T4" fmla="*/ 10 w 68"/>
                <a:gd name="T5" fmla="*/ 20 h 104"/>
                <a:gd name="T6" fmla="*/ 0 w 68"/>
                <a:gd name="T7" fmla="*/ 44 h 104"/>
                <a:gd name="T8" fmla="*/ 2 w 68"/>
                <a:gd name="T9" fmla="*/ 62 h 104"/>
                <a:gd name="T10" fmla="*/ 18 w 68"/>
                <a:gd name="T11" fmla="*/ 60 h 104"/>
                <a:gd name="T12" fmla="*/ 18 w 68"/>
                <a:gd name="T13" fmla="*/ 78 h 104"/>
                <a:gd name="T14" fmla="*/ 14 w 68"/>
                <a:gd name="T15" fmla="*/ 96 h 104"/>
                <a:gd name="T16" fmla="*/ 38 w 68"/>
                <a:gd name="T17" fmla="*/ 98 h 104"/>
                <a:gd name="T18" fmla="*/ 68 w 68"/>
                <a:gd name="T19" fmla="*/ 104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104"/>
                <a:gd name="T32" fmla="*/ 68 w 68"/>
                <a:gd name="T33" fmla="*/ 104 h 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104">
                  <a:moveTo>
                    <a:pt x="64" y="0"/>
                  </a:moveTo>
                  <a:lnTo>
                    <a:pt x="38" y="4"/>
                  </a:lnTo>
                  <a:lnTo>
                    <a:pt x="10" y="20"/>
                  </a:lnTo>
                  <a:lnTo>
                    <a:pt x="0" y="44"/>
                  </a:lnTo>
                  <a:lnTo>
                    <a:pt x="2" y="62"/>
                  </a:lnTo>
                  <a:lnTo>
                    <a:pt x="18" y="60"/>
                  </a:lnTo>
                  <a:lnTo>
                    <a:pt x="18" y="78"/>
                  </a:lnTo>
                  <a:lnTo>
                    <a:pt x="14" y="96"/>
                  </a:lnTo>
                  <a:lnTo>
                    <a:pt x="38" y="98"/>
                  </a:lnTo>
                  <a:lnTo>
                    <a:pt x="68" y="104"/>
                  </a:lnTo>
                </a:path>
              </a:pathLst>
            </a:custGeom>
            <a:solidFill>
              <a:srgbClr val="FFA4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3" name="Freeform 76"/>
            <p:cNvSpPr>
              <a:spLocks/>
            </p:cNvSpPr>
            <p:nvPr/>
          </p:nvSpPr>
          <p:spPr bwMode="auto">
            <a:xfrm>
              <a:off x="4650" y="2972"/>
              <a:ext cx="236" cy="178"/>
            </a:xfrm>
            <a:custGeom>
              <a:avLst/>
              <a:gdLst>
                <a:gd name="T0" fmla="*/ 234 w 236"/>
                <a:gd name="T1" fmla="*/ 0 h 178"/>
                <a:gd name="T2" fmla="*/ 200 w 236"/>
                <a:gd name="T3" fmla="*/ 12 h 178"/>
                <a:gd name="T4" fmla="*/ 136 w 236"/>
                <a:gd name="T5" fmla="*/ 22 h 178"/>
                <a:gd name="T6" fmla="*/ 94 w 236"/>
                <a:gd name="T7" fmla="*/ 34 h 178"/>
                <a:gd name="T8" fmla="*/ 54 w 236"/>
                <a:gd name="T9" fmla="*/ 40 h 178"/>
                <a:gd name="T10" fmla="*/ 16 w 236"/>
                <a:gd name="T11" fmla="*/ 56 h 178"/>
                <a:gd name="T12" fmla="*/ 0 w 236"/>
                <a:gd name="T13" fmla="*/ 88 h 178"/>
                <a:gd name="T14" fmla="*/ 0 w 236"/>
                <a:gd name="T15" fmla="*/ 112 h 178"/>
                <a:gd name="T16" fmla="*/ 6 w 236"/>
                <a:gd name="T17" fmla="*/ 128 h 178"/>
                <a:gd name="T18" fmla="*/ 46 w 236"/>
                <a:gd name="T19" fmla="*/ 142 h 178"/>
                <a:gd name="T20" fmla="*/ 132 w 236"/>
                <a:gd name="T21" fmla="*/ 170 h 178"/>
                <a:gd name="T22" fmla="*/ 210 w 236"/>
                <a:gd name="T23" fmla="*/ 178 h 178"/>
                <a:gd name="T24" fmla="*/ 236 w 236"/>
                <a:gd name="T25" fmla="*/ 172 h 1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6"/>
                <a:gd name="T40" fmla="*/ 0 h 178"/>
                <a:gd name="T41" fmla="*/ 236 w 236"/>
                <a:gd name="T42" fmla="*/ 178 h 1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6" h="178">
                  <a:moveTo>
                    <a:pt x="234" y="0"/>
                  </a:moveTo>
                  <a:lnTo>
                    <a:pt x="200" y="12"/>
                  </a:lnTo>
                  <a:lnTo>
                    <a:pt x="136" y="22"/>
                  </a:lnTo>
                  <a:lnTo>
                    <a:pt x="94" y="34"/>
                  </a:lnTo>
                  <a:lnTo>
                    <a:pt x="54" y="40"/>
                  </a:lnTo>
                  <a:lnTo>
                    <a:pt x="16" y="56"/>
                  </a:lnTo>
                  <a:lnTo>
                    <a:pt x="0" y="88"/>
                  </a:lnTo>
                  <a:lnTo>
                    <a:pt x="0" y="112"/>
                  </a:lnTo>
                  <a:lnTo>
                    <a:pt x="6" y="128"/>
                  </a:lnTo>
                  <a:lnTo>
                    <a:pt x="46" y="142"/>
                  </a:lnTo>
                  <a:lnTo>
                    <a:pt x="132" y="170"/>
                  </a:lnTo>
                  <a:lnTo>
                    <a:pt x="210" y="178"/>
                  </a:lnTo>
                  <a:lnTo>
                    <a:pt x="236" y="172"/>
                  </a:lnTo>
                </a:path>
              </a:pathLst>
            </a:custGeom>
            <a:solidFill>
              <a:srgbClr val="FFA4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4" name="Freeform 75"/>
            <p:cNvSpPr>
              <a:spLocks/>
            </p:cNvSpPr>
            <p:nvPr/>
          </p:nvSpPr>
          <p:spPr bwMode="auto">
            <a:xfrm>
              <a:off x="4832" y="2552"/>
              <a:ext cx="54" cy="96"/>
            </a:xfrm>
            <a:custGeom>
              <a:avLst/>
              <a:gdLst>
                <a:gd name="T0" fmla="*/ 46 w 54"/>
                <a:gd name="T1" fmla="*/ 0 h 96"/>
                <a:gd name="T2" fmla="*/ 40 w 54"/>
                <a:gd name="T3" fmla="*/ 20 h 96"/>
                <a:gd name="T4" fmla="*/ 22 w 54"/>
                <a:gd name="T5" fmla="*/ 34 h 96"/>
                <a:gd name="T6" fmla="*/ 0 w 54"/>
                <a:gd name="T7" fmla="*/ 52 h 96"/>
                <a:gd name="T8" fmla="*/ 6 w 54"/>
                <a:gd name="T9" fmla="*/ 72 h 96"/>
                <a:gd name="T10" fmla="*/ 30 w 54"/>
                <a:gd name="T11" fmla="*/ 92 h 96"/>
                <a:gd name="T12" fmla="*/ 54 w 54"/>
                <a:gd name="T13" fmla="*/ 96 h 96"/>
                <a:gd name="T14" fmla="*/ 0 60000 65536"/>
                <a:gd name="T15" fmla="*/ 0 60000 65536"/>
                <a:gd name="T16" fmla="*/ 0 60000 65536"/>
                <a:gd name="T17" fmla="*/ 0 60000 65536"/>
                <a:gd name="T18" fmla="*/ 0 60000 65536"/>
                <a:gd name="T19" fmla="*/ 0 60000 65536"/>
                <a:gd name="T20" fmla="*/ 0 60000 65536"/>
                <a:gd name="T21" fmla="*/ 0 w 54"/>
                <a:gd name="T22" fmla="*/ 0 h 96"/>
                <a:gd name="T23" fmla="*/ 54 w 54"/>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96">
                  <a:moveTo>
                    <a:pt x="46" y="0"/>
                  </a:moveTo>
                  <a:lnTo>
                    <a:pt x="40" y="20"/>
                  </a:lnTo>
                  <a:lnTo>
                    <a:pt x="22" y="34"/>
                  </a:lnTo>
                  <a:lnTo>
                    <a:pt x="0" y="52"/>
                  </a:lnTo>
                  <a:lnTo>
                    <a:pt x="6" y="72"/>
                  </a:lnTo>
                  <a:lnTo>
                    <a:pt x="30" y="92"/>
                  </a:lnTo>
                  <a:lnTo>
                    <a:pt x="54" y="96"/>
                  </a:lnTo>
                </a:path>
              </a:pathLst>
            </a:custGeom>
            <a:solidFill>
              <a:srgbClr val="FFA4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5" name="Freeform 74"/>
            <p:cNvSpPr>
              <a:spLocks/>
            </p:cNvSpPr>
            <p:nvPr/>
          </p:nvSpPr>
          <p:spPr bwMode="auto">
            <a:xfrm>
              <a:off x="4892" y="2462"/>
              <a:ext cx="68" cy="76"/>
            </a:xfrm>
            <a:custGeom>
              <a:avLst/>
              <a:gdLst>
                <a:gd name="T0" fmla="*/ 2 w 68"/>
                <a:gd name="T1" fmla="*/ 0 h 76"/>
                <a:gd name="T2" fmla="*/ 28 w 68"/>
                <a:gd name="T3" fmla="*/ 6 h 76"/>
                <a:gd name="T4" fmla="*/ 46 w 68"/>
                <a:gd name="T5" fmla="*/ 14 h 76"/>
                <a:gd name="T6" fmla="*/ 68 w 68"/>
                <a:gd name="T7" fmla="*/ 40 h 76"/>
                <a:gd name="T8" fmla="*/ 66 w 68"/>
                <a:gd name="T9" fmla="*/ 60 h 76"/>
                <a:gd name="T10" fmla="*/ 48 w 68"/>
                <a:gd name="T11" fmla="*/ 70 h 76"/>
                <a:gd name="T12" fmla="*/ 30 w 68"/>
                <a:gd name="T13" fmla="*/ 76 h 76"/>
                <a:gd name="T14" fmla="*/ 0 w 68"/>
                <a:gd name="T15" fmla="*/ 76 h 76"/>
                <a:gd name="T16" fmla="*/ 0 60000 65536"/>
                <a:gd name="T17" fmla="*/ 0 60000 65536"/>
                <a:gd name="T18" fmla="*/ 0 60000 65536"/>
                <a:gd name="T19" fmla="*/ 0 60000 65536"/>
                <a:gd name="T20" fmla="*/ 0 60000 65536"/>
                <a:gd name="T21" fmla="*/ 0 60000 65536"/>
                <a:gd name="T22" fmla="*/ 0 60000 65536"/>
                <a:gd name="T23" fmla="*/ 0 60000 65536"/>
                <a:gd name="T24" fmla="*/ 0 w 68"/>
                <a:gd name="T25" fmla="*/ 0 h 76"/>
                <a:gd name="T26" fmla="*/ 68 w 68"/>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 h="76">
                  <a:moveTo>
                    <a:pt x="2" y="0"/>
                  </a:moveTo>
                  <a:lnTo>
                    <a:pt x="28" y="6"/>
                  </a:lnTo>
                  <a:lnTo>
                    <a:pt x="46" y="14"/>
                  </a:lnTo>
                  <a:lnTo>
                    <a:pt x="68" y="40"/>
                  </a:lnTo>
                  <a:lnTo>
                    <a:pt x="66" y="60"/>
                  </a:lnTo>
                  <a:lnTo>
                    <a:pt x="48" y="70"/>
                  </a:lnTo>
                  <a:lnTo>
                    <a:pt x="30" y="76"/>
                  </a:lnTo>
                  <a:lnTo>
                    <a:pt x="0" y="76"/>
                  </a:ln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6" name="Freeform 73"/>
            <p:cNvSpPr>
              <a:spLocks/>
            </p:cNvSpPr>
            <p:nvPr/>
          </p:nvSpPr>
          <p:spPr bwMode="auto">
            <a:xfrm>
              <a:off x="4888" y="2650"/>
              <a:ext cx="74" cy="124"/>
            </a:xfrm>
            <a:custGeom>
              <a:avLst/>
              <a:gdLst>
                <a:gd name="T0" fmla="*/ 6 w 74"/>
                <a:gd name="T1" fmla="*/ 0 h 124"/>
                <a:gd name="T2" fmla="*/ 48 w 74"/>
                <a:gd name="T3" fmla="*/ 6 h 124"/>
                <a:gd name="T4" fmla="*/ 66 w 74"/>
                <a:gd name="T5" fmla="*/ 8 h 124"/>
                <a:gd name="T6" fmla="*/ 74 w 74"/>
                <a:gd name="T7" fmla="*/ 36 h 124"/>
                <a:gd name="T8" fmla="*/ 60 w 74"/>
                <a:gd name="T9" fmla="*/ 54 h 124"/>
                <a:gd name="T10" fmla="*/ 54 w 74"/>
                <a:gd name="T11" fmla="*/ 70 h 124"/>
                <a:gd name="T12" fmla="*/ 56 w 74"/>
                <a:gd name="T13" fmla="*/ 88 h 124"/>
                <a:gd name="T14" fmla="*/ 46 w 74"/>
                <a:gd name="T15" fmla="*/ 102 h 124"/>
                <a:gd name="T16" fmla="*/ 26 w 74"/>
                <a:gd name="T17" fmla="*/ 110 h 124"/>
                <a:gd name="T18" fmla="*/ 0 w 74"/>
                <a:gd name="T19" fmla="*/ 124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4"/>
                <a:gd name="T31" fmla="*/ 0 h 124"/>
                <a:gd name="T32" fmla="*/ 74 w 74"/>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4" h="124">
                  <a:moveTo>
                    <a:pt x="6" y="0"/>
                  </a:moveTo>
                  <a:lnTo>
                    <a:pt x="48" y="6"/>
                  </a:lnTo>
                  <a:lnTo>
                    <a:pt x="66" y="8"/>
                  </a:lnTo>
                  <a:lnTo>
                    <a:pt x="74" y="36"/>
                  </a:lnTo>
                  <a:lnTo>
                    <a:pt x="60" y="54"/>
                  </a:lnTo>
                  <a:lnTo>
                    <a:pt x="54" y="70"/>
                  </a:lnTo>
                  <a:lnTo>
                    <a:pt x="56" y="88"/>
                  </a:lnTo>
                  <a:lnTo>
                    <a:pt x="46" y="102"/>
                  </a:lnTo>
                  <a:lnTo>
                    <a:pt x="26" y="110"/>
                  </a:lnTo>
                  <a:lnTo>
                    <a:pt x="0" y="124"/>
                  </a:ln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7" name="Freeform 72"/>
            <p:cNvSpPr>
              <a:spLocks/>
            </p:cNvSpPr>
            <p:nvPr/>
          </p:nvSpPr>
          <p:spPr bwMode="auto">
            <a:xfrm>
              <a:off x="4888" y="2876"/>
              <a:ext cx="90" cy="94"/>
            </a:xfrm>
            <a:custGeom>
              <a:avLst/>
              <a:gdLst>
                <a:gd name="T0" fmla="*/ 0 w 90"/>
                <a:gd name="T1" fmla="*/ 0 h 94"/>
                <a:gd name="T2" fmla="*/ 44 w 90"/>
                <a:gd name="T3" fmla="*/ 12 h 94"/>
                <a:gd name="T4" fmla="*/ 72 w 90"/>
                <a:gd name="T5" fmla="*/ 24 h 94"/>
                <a:gd name="T6" fmla="*/ 86 w 90"/>
                <a:gd name="T7" fmla="*/ 44 h 94"/>
                <a:gd name="T8" fmla="*/ 90 w 90"/>
                <a:gd name="T9" fmla="*/ 68 h 94"/>
                <a:gd name="T10" fmla="*/ 68 w 90"/>
                <a:gd name="T11" fmla="*/ 84 h 94"/>
                <a:gd name="T12" fmla="*/ 0 w 90"/>
                <a:gd name="T13" fmla="*/ 94 h 94"/>
                <a:gd name="T14" fmla="*/ 0 60000 65536"/>
                <a:gd name="T15" fmla="*/ 0 60000 65536"/>
                <a:gd name="T16" fmla="*/ 0 60000 65536"/>
                <a:gd name="T17" fmla="*/ 0 60000 65536"/>
                <a:gd name="T18" fmla="*/ 0 60000 65536"/>
                <a:gd name="T19" fmla="*/ 0 60000 65536"/>
                <a:gd name="T20" fmla="*/ 0 60000 65536"/>
                <a:gd name="T21" fmla="*/ 0 w 90"/>
                <a:gd name="T22" fmla="*/ 0 h 94"/>
                <a:gd name="T23" fmla="*/ 90 w 90"/>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94">
                  <a:moveTo>
                    <a:pt x="0" y="0"/>
                  </a:moveTo>
                  <a:lnTo>
                    <a:pt x="44" y="12"/>
                  </a:lnTo>
                  <a:lnTo>
                    <a:pt x="72" y="24"/>
                  </a:lnTo>
                  <a:lnTo>
                    <a:pt x="86" y="44"/>
                  </a:lnTo>
                  <a:lnTo>
                    <a:pt x="90" y="68"/>
                  </a:lnTo>
                  <a:lnTo>
                    <a:pt x="68" y="84"/>
                  </a:lnTo>
                  <a:lnTo>
                    <a:pt x="0" y="94"/>
                  </a:ln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8" name="Freeform 71"/>
            <p:cNvSpPr>
              <a:spLocks/>
            </p:cNvSpPr>
            <p:nvPr/>
          </p:nvSpPr>
          <p:spPr bwMode="auto">
            <a:xfrm>
              <a:off x="4888" y="3568"/>
              <a:ext cx="46" cy="100"/>
            </a:xfrm>
            <a:custGeom>
              <a:avLst/>
              <a:gdLst>
                <a:gd name="T0" fmla="*/ 2 w 46"/>
                <a:gd name="T1" fmla="*/ 0 h 100"/>
                <a:gd name="T2" fmla="*/ 26 w 46"/>
                <a:gd name="T3" fmla="*/ 0 h 100"/>
                <a:gd name="T4" fmla="*/ 40 w 46"/>
                <a:gd name="T5" fmla="*/ 10 h 100"/>
                <a:gd name="T6" fmla="*/ 44 w 46"/>
                <a:gd name="T7" fmla="*/ 44 h 100"/>
                <a:gd name="T8" fmla="*/ 46 w 46"/>
                <a:gd name="T9" fmla="*/ 76 h 100"/>
                <a:gd name="T10" fmla="*/ 16 w 46"/>
                <a:gd name="T11" fmla="*/ 98 h 100"/>
                <a:gd name="T12" fmla="*/ 0 w 46"/>
                <a:gd name="T13" fmla="*/ 100 h 100"/>
                <a:gd name="T14" fmla="*/ 0 60000 65536"/>
                <a:gd name="T15" fmla="*/ 0 60000 65536"/>
                <a:gd name="T16" fmla="*/ 0 60000 65536"/>
                <a:gd name="T17" fmla="*/ 0 60000 65536"/>
                <a:gd name="T18" fmla="*/ 0 60000 65536"/>
                <a:gd name="T19" fmla="*/ 0 60000 65536"/>
                <a:gd name="T20" fmla="*/ 0 60000 65536"/>
                <a:gd name="T21" fmla="*/ 0 w 46"/>
                <a:gd name="T22" fmla="*/ 0 h 100"/>
                <a:gd name="T23" fmla="*/ 46 w 46"/>
                <a:gd name="T24" fmla="*/ 100 h 1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100">
                  <a:moveTo>
                    <a:pt x="2" y="0"/>
                  </a:moveTo>
                  <a:lnTo>
                    <a:pt x="26" y="0"/>
                  </a:lnTo>
                  <a:lnTo>
                    <a:pt x="40" y="10"/>
                  </a:lnTo>
                  <a:lnTo>
                    <a:pt x="44" y="44"/>
                  </a:lnTo>
                  <a:lnTo>
                    <a:pt x="46" y="76"/>
                  </a:lnTo>
                  <a:lnTo>
                    <a:pt x="16" y="98"/>
                  </a:lnTo>
                  <a:lnTo>
                    <a:pt x="0" y="100"/>
                  </a:ln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299" name="Freeform 70"/>
            <p:cNvSpPr>
              <a:spLocks/>
            </p:cNvSpPr>
            <p:nvPr/>
          </p:nvSpPr>
          <p:spPr bwMode="auto">
            <a:xfrm>
              <a:off x="4886" y="3354"/>
              <a:ext cx="72" cy="120"/>
            </a:xfrm>
            <a:custGeom>
              <a:avLst/>
              <a:gdLst>
                <a:gd name="T0" fmla="*/ 8 w 72"/>
                <a:gd name="T1" fmla="*/ 0 h 120"/>
                <a:gd name="T2" fmla="*/ 24 w 72"/>
                <a:gd name="T3" fmla="*/ 10 h 120"/>
                <a:gd name="T4" fmla="*/ 34 w 72"/>
                <a:gd name="T5" fmla="*/ 36 h 120"/>
                <a:gd name="T6" fmla="*/ 56 w 72"/>
                <a:gd name="T7" fmla="*/ 54 h 120"/>
                <a:gd name="T8" fmla="*/ 72 w 72"/>
                <a:gd name="T9" fmla="*/ 68 h 120"/>
                <a:gd name="T10" fmla="*/ 72 w 72"/>
                <a:gd name="T11" fmla="*/ 86 h 120"/>
                <a:gd name="T12" fmla="*/ 68 w 72"/>
                <a:gd name="T13" fmla="*/ 104 h 120"/>
                <a:gd name="T14" fmla="*/ 52 w 72"/>
                <a:gd name="T15" fmla="*/ 114 h 120"/>
                <a:gd name="T16" fmla="*/ 28 w 72"/>
                <a:gd name="T17" fmla="*/ 114 h 120"/>
                <a:gd name="T18" fmla="*/ 0 w 72"/>
                <a:gd name="T19" fmla="*/ 120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20"/>
                <a:gd name="T32" fmla="*/ 72 w 72"/>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20">
                  <a:moveTo>
                    <a:pt x="8" y="0"/>
                  </a:moveTo>
                  <a:lnTo>
                    <a:pt x="24" y="10"/>
                  </a:lnTo>
                  <a:lnTo>
                    <a:pt x="34" y="36"/>
                  </a:lnTo>
                  <a:lnTo>
                    <a:pt x="56" y="54"/>
                  </a:lnTo>
                  <a:lnTo>
                    <a:pt x="72" y="68"/>
                  </a:lnTo>
                  <a:lnTo>
                    <a:pt x="72" y="86"/>
                  </a:lnTo>
                  <a:lnTo>
                    <a:pt x="68" y="104"/>
                  </a:lnTo>
                  <a:lnTo>
                    <a:pt x="52" y="114"/>
                  </a:lnTo>
                  <a:lnTo>
                    <a:pt x="28" y="114"/>
                  </a:lnTo>
                  <a:lnTo>
                    <a:pt x="0" y="120"/>
                  </a:ln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300" name="Freeform 69"/>
            <p:cNvSpPr>
              <a:spLocks/>
            </p:cNvSpPr>
            <p:nvPr/>
          </p:nvSpPr>
          <p:spPr bwMode="auto">
            <a:xfrm>
              <a:off x="4890" y="3144"/>
              <a:ext cx="76" cy="96"/>
            </a:xfrm>
            <a:custGeom>
              <a:avLst/>
              <a:gdLst>
                <a:gd name="T0" fmla="*/ 0 w 76"/>
                <a:gd name="T1" fmla="*/ 0 h 96"/>
                <a:gd name="T2" fmla="*/ 26 w 76"/>
                <a:gd name="T3" fmla="*/ 10 h 96"/>
                <a:gd name="T4" fmla="*/ 52 w 76"/>
                <a:gd name="T5" fmla="*/ 26 h 96"/>
                <a:gd name="T6" fmla="*/ 76 w 76"/>
                <a:gd name="T7" fmla="*/ 56 h 96"/>
                <a:gd name="T8" fmla="*/ 76 w 76"/>
                <a:gd name="T9" fmla="*/ 74 h 96"/>
                <a:gd name="T10" fmla="*/ 62 w 76"/>
                <a:gd name="T11" fmla="*/ 86 h 96"/>
                <a:gd name="T12" fmla="*/ 34 w 76"/>
                <a:gd name="T13" fmla="*/ 88 h 96"/>
                <a:gd name="T14" fmla="*/ 2 w 76"/>
                <a:gd name="T15" fmla="*/ 96 h 96"/>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96"/>
                <a:gd name="T26" fmla="*/ 76 w 76"/>
                <a:gd name="T27" fmla="*/ 96 h 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96">
                  <a:moveTo>
                    <a:pt x="0" y="0"/>
                  </a:moveTo>
                  <a:lnTo>
                    <a:pt x="26" y="10"/>
                  </a:lnTo>
                  <a:lnTo>
                    <a:pt x="52" y="26"/>
                  </a:lnTo>
                  <a:lnTo>
                    <a:pt x="76" y="56"/>
                  </a:lnTo>
                  <a:lnTo>
                    <a:pt x="76" y="74"/>
                  </a:lnTo>
                  <a:lnTo>
                    <a:pt x="62" y="86"/>
                  </a:lnTo>
                  <a:lnTo>
                    <a:pt x="34" y="88"/>
                  </a:lnTo>
                  <a:lnTo>
                    <a:pt x="2" y="96"/>
                  </a:ln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301" name="Freeform 25"/>
            <p:cNvSpPr>
              <a:spLocks/>
            </p:cNvSpPr>
            <p:nvPr/>
          </p:nvSpPr>
          <p:spPr bwMode="auto">
            <a:xfrm>
              <a:off x="4231" y="2869"/>
              <a:ext cx="120" cy="109"/>
            </a:xfrm>
            <a:custGeom>
              <a:avLst/>
              <a:gdLst>
                <a:gd name="T0" fmla="*/ 9 w 120"/>
                <a:gd name="T1" fmla="*/ 0 h 114"/>
                <a:gd name="T2" fmla="*/ 87 w 120"/>
                <a:gd name="T3" fmla="*/ 21 h 114"/>
                <a:gd name="T4" fmla="*/ 120 w 120"/>
                <a:gd name="T5" fmla="*/ 72 h 114"/>
                <a:gd name="T6" fmla="*/ 93 w 120"/>
                <a:gd name="T7" fmla="*/ 96 h 114"/>
                <a:gd name="T8" fmla="*/ 39 w 120"/>
                <a:gd name="T9" fmla="*/ 114 h 114"/>
                <a:gd name="T10" fmla="*/ 0 w 120"/>
                <a:gd name="T11" fmla="*/ 114 h 114"/>
                <a:gd name="T12" fmla="*/ 9 w 120"/>
                <a:gd name="T13" fmla="*/ 0 h 114"/>
                <a:gd name="T14" fmla="*/ 0 60000 65536"/>
                <a:gd name="T15" fmla="*/ 0 60000 65536"/>
                <a:gd name="T16" fmla="*/ 0 60000 65536"/>
                <a:gd name="T17" fmla="*/ 0 60000 65536"/>
                <a:gd name="T18" fmla="*/ 0 60000 65536"/>
                <a:gd name="T19" fmla="*/ 0 60000 65536"/>
                <a:gd name="T20" fmla="*/ 0 60000 65536"/>
                <a:gd name="T21" fmla="*/ 0 w 120"/>
                <a:gd name="T22" fmla="*/ 0 h 114"/>
                <a:gd name="T23" fmla="*/ 120 w 120"/>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14">
                  <a:moveTo>
                    <a:pt x="9" y="0"/>
                  </a:moveTo>
                  <a:lnTo>
                    <a:pt x="87" y="21"/>
                  </a:lnTo>
                  <a:lnTo>
                    <a:pt x="120" y="72"/>
                  </a:lnTo>
                  <a:lnTo>
                    <a:pt x="93" y="96"/>
                  </a:lnTo>
                  <a:lnTo>
                    <a:pt x="39" y="114"/>
                  </a:lnTo>
                  <a:lnTo>
                    <a:pt x="0" y="114"/>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p>
          </p:txBody>
        </p:sp>
        <p:sp>
          <p:nvSpPr>
            <p:cNvPr id="11302" name="Freeform 26"/>
            <p:cNvSpPr>
              <a:spLocks/>
            </p:cNvSpPr>
            <p:nvPr/>
          </p:nvSpPr>
          <p:spPr bwMode="auto">
            <a:xfrm>
              <a:off x="4227" y="3165"/>
              <a:ext cx="120" cy="114"/>
            </a:xfrm>
            <a:custGeom>
              <a:avLst/>
              <a:gdLst>
                <a:gd name="T0" fmla="*/ 9 w 120"/>
                <a:gd name="T1" fmla="*/ 0 h 114"/>
                <a:gd name="T2" fmla="*/ 87 w 120"/>
                <a:gd name="T3" fmla="*/ 21 h 114"/>
                <a:gd name="T4" fmla="*/ 120 w 120"/>
                <a:gd name="T5" fmla="*/ 72 h 114"/>
                <a:gd name="T6" fmla="*/ 93 w 120"/>
                <a:gd name="T7" fmla="*/ 96 h 114"/>
                <a:gd name="T8" fmla="*/ 39 w 120"/>
                <a:gd name="T9" fmla="*/ 114 h 114"/>
                <a:gd name="T10" fmla="*/ 0 w 120"/>
                <a:gd name="T11" fmla="*/ 114 h 114"/>
                <a:gd name="T12" fmla="*/ 9 w 120"/>
                <a:gd name="T13" fmla="*/ 0 h 114"/>
                <a:gd name="T14" fmla="*/ 0 60000 65536"/>
                <a:gd name="T15" fmla="*/ 0 60000 65536"/>
                <a:gd name="T16" fmla="*/ 0 60000 65536"/>
                <a:gd name="T17" fmla="*/ 0 60000 65536"/>
                <a:gd name="T18" fmla="*/ 0 60000 65536"/>
                <a:gd name="T19" fmla="*/ 0 60000 65536"/>
                <a:gd name="T20" fmla="*/ 0 60000 65536"/>
                <a:gd name="T21" fmla="*/ 0 w 120"/>
                <a:gd name="T22" fmla="*/ 0 h 114"/>
                <a:gd name="T23" fmla="*/ 120 w 120"/>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14">
                  <a:moveTo>
                    <a:pt x="9" y="0"/>
                  </a:moveTo>
                  <a:lnTo>
                    <a:pt x="87" y="21"/>
                  </a:lnTo>
                  <a:lnTo>
                    <a:pt x="120" y="72"/>
                  </a:lnTo>
                  <a:lnTo>
                    <a:pt x="93" y="96"/>
                  </a:lnTo>
                  <a:lnTo>
                    <a:pt x="39" y="114"/>
                  </a:lnTo>
                  <a:lnTo>
                    <a:pt x="0" y="114"/>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p>
          </p:txBody>
        </p:sp>
        <p:sp>
          <p:nvSpPr>
            <p:cNvPr id="11303" name="Text Box 27"/>
            <p:cNvSpPr txBox="1">
              <a:spLocks noChangeArrowheads="1"/>
            </p:cNvSpPr>
            <p:nvPr/>
          </p:nvSpPr>
          <p:spPr bwMode="auto">
            <a:xfrm>
              <a:off x="3874" y="2091"/>
              <a:ext cx="647" cy="216"/>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dirty="0">
                  <a:latin typeface="Tahoma" panose="020B0604030504040204" pitchFamily="34" charset="0"/>
                </a:rPr>
                <a:t>Wavelet</a:t>
              </a:r>
            </a:p>
          </p:txBody>
        </p:sp>
        <p:sp>
          <p:nvSpPr>
            <p:cNvPr id="11304" name="Line 28"/>
            <p:cNvSpPr>
              <a:spLocks noChangeShapeType="1"/>
            </p:cNvSpPr>
            <p:nvPr/>
          </p:nvSpPr>
          <p:spPr bwMode="auto">
            <a:xfrm flipH="1">
              <a:off x="4225" y="2630"/>
              <a:ext cx="0" cy="100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1305" name="Freeform 29"/>
            <p:cNvSpPr>
              <a:spLocks/>
            </p:cNvSpPr>
            <p:nvPr/>
          </p:nvSpPr>
          <p:spPr bwMode="auto">
            <a:xfrm flipH="1">
              <a:off x="3988" y="2991"/>
              <a:ext cx="231" cy="160"/>
            </a:xfrm>
            <a:custGeom>
              <a:avLst/>
              <a:gdLst>
                <a:gd name="T0" fmla="*/ 0 w 220"/>
                <a:gd name="T1" fmla="*/ 0 h 196"/>
                <a:gd name="T2" fmla="*/ 0 w 220"/>
                <a:gd name="T3" fmla="*/ 196 h 196"/>
                <a:gd name="T4" fmla="*/ 84 w 220"/>
                <a:gd name="T5" fmla="*/ 180 h 196"/>
                <a:gd name="T6" fmla="*/ 176 w 220"/>
                <a:gd name="T7" fmla="*/ 156 h 196"/>
                <a:gd name="T8" fmla="*/ 216 w 220"/>
                <a:gd name="T9" fmla="*/ 116 h 196"/>
                <a:gd name="T10" fmla="*/ 220 w 220"/>
                <a:gd name="T11" fmla="*/ 84 h 196"/>
                <a:gd name="T12" fmla="*/ 200 w 220"/>
                <a:gd name="T13" fmla="*/ 52 h 196"/>
                <a:gd name="T14" fmla="*/ 168 w 220"/>
                <a:gd name="T15" fmla="*/ 32 h 196"/>
                <a:gd name="T16" fmla="*/ 112 w 220"/>
                <a:gd name="T17" fmla="*/ 20 h 196"/>
                <a:gd name="T18" fmla="*/ 0 w 220"/>
                <a:gd name="T19" fmla="*/ 0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0"/>
                <a:gd name="T31" fmla="*/ 0 h 196"/>
                <a:gd name="T32" fmla="*/ 220 w 220"/>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0" h="196">
                  <a:moveTo>
                    <a:pt x="0" y="0"/>
                  </a:moveTo>
                  <a:lnTo>
                    <a:pt x="0" y="196"/>
                  </a:lnTo>
                  <a:lnTo>
                    <a:pt x="84" y="180"/>
                  </a:lnTo>
                  <a:lnTo>
                    <a:pt x="176" y="156"/>
                  </a:lnTo>
                  <a:lnTo>
                    <a:pt x="216" y="116"/>
                  </a:lnTo>
                  <a:lnTo>
                    <a:pt x="220" y="84"/>
                  </a:lnTo>
                  <a:lnTo>
                    <a:pt x="200" y="52"/>
                  </a:lnTo>
                  <a:lnTo>
                    <a:pt x="168" y="32"/>
                  </a:lnTo>
                  <a:lnTo>
                    <a:pt x="112" y="20"/>
                  </a:lnTo>
                  <a:lnTo>
                    <a:pt x="0" y="0"/>
                  </a:lnTo>
                  <a:close/>
                </a:path>
              </a:pathLst>
            </a:custGeom>
            <a:solidFill>
              <a:srgbClr val="FFA48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p>
          </p:txBody>
        </p:sp>
        <p:sp>
          <p:nvSpPr>
            <p:cNvPr id="11306" name="Freeform 30"/>
            <p:cNvSpPr>
              <a:spLocks/>
            </p:cNvSpPr>
            <p:nvPr/>
          </p:nvSpPr>
          <p:spPr bwMode="auto">
            <a:xfrm flipH="1">
              <a:off x="3981" y="2870"/>
              <a:ext cx="369" cy="200"/>
            </a:xfrm>
            <a:custGeom>
              <a:avLst/>
              <a:gdLst>
                <a:gd name="T0" fmla="*/ 369 w 369"/>
                <a:gd name="T1" fmla="*/ 188 h 188"/>
                <a:gd name="T2" fmla="*/ 345 w 369"/>
                <a:gd name="T3" fmla="*/ 156 h 188"/>
                <a:gd name="T4" fmla="*/ 257 w 369"/>
                <a:gd name="T5" fmla="*/ 136 h 188"/>
                <a:gd name="T6" fmla="*/ 177 w 369"/>
                <a:gd name="T7" fmla="*/ 120 h 188"/>
                <a:gd name="T8" fmla="*/ 133 w 369"/>
                <a:gd name="T9" fmla="*/ 108 h 188"/>
                <a:gd name="T10" fmla="*/ 69 w 369"/>
                <a:gd name="T11" fmla="*/ 100 h 188"/>
                <a:gd name="T12" fmla="*/ 13 w 369"/>
                <a:gd name="T13" fmla="*/ 60 h 188"/>
                <a:gd name="T14" fmla="*/ 21 w 369"/>
                <a:gd name="T15" fmla="*/ 16 h 188"/>
                <a:gd name="T16" fmla="*/ 141 w 369"/>
                <a:gd name="T17" fmla="*/ 0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9"/>
                <a:gd name="T28" fmla="*/ 0 h 188"/>
                <a:gd name="T29" fmla="*/ 369 w 369"/>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9" h="188">
                  <a:moveTo>
                    <a:pt x="369" y="188"/>
                  </a:moveTo>
                  <a:cubicBezTo>
                    <a:pt x="366" y="176"/>
                    <a:pt x="364" y="165"/>
                    <a:pt x="345" y="156"/>
                  </a:cubicBezTo>
                  <a:cubicBezTo>
                    <a:pt x="326" y="147"/>
                    <a:pt x="285" y="142"/>
                    <a:pt x="257" y="136"/>
                  </a:cubicBezTo>
                  <a:cubicBezTo>
                    <a:pt x="229" y="130"/>
                    <a:pt x="198" y="125"/>
                    <a:pt x="177" y="120"/>
                  </a:cubicBezTo>
                  <a:cubicBezTo>
                    <a:pt x="156" y="115"/>
                    <a:pt x="151" y="111"/>
                    <a:pt x="133" y="108"/>
                  </a:cubicBezTo>
                  <a:cubicBezTo>
                    <a:pt x="115" y="105"/>
                    <a:pt x="89" y="108"/>
                    <a:pt x="69" y="100"/>
                  </a:cubicBezTo>
                  <a:cubicBezTo>
                    <a:pt x="49" y="92"/>
                    <a:pt x="21" y="74"/>
                    <a:pt x="13" y="60"/>
                  </a:cubicBezTo>
                  <a:cubicBezTo>
                    <a:pt x="5" y="46"/>
                    <a:pt x="0" y="26"/>
                    <a:pt x="21" y="16"/>
                  </a:cubicBezTo>
                  <a:cubicBezTo>
                    <a:pt x="42" y="6"/>
                    <a:pt x="91" y="3"/>
                    <a:pt x="141" y="0"/>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1307" name="Freeform 31"/>
            <p:cNvSpPr>
              <a:spLocks/>
            </p:cNvSpPr>
            <p:nvPr/>
          </p:nvSpPr>
          <p:spPr bwMode="auto">
            <a:xfrm flipH="1" flipV="1">
              <a:off x="3981" y="3075"/>
              <a:ext cx="369" cy="203"/>
            </a:xfrm>
            <a:custGeom>
              <a:avLst/>
              <a:gdLst>
                <a:gd name="T0" fmla="*/ 369 w 369"/>
                <a:gd name="T1" fmla="*/ 188 h 188"/>
                <a:gd name="T2" fmla="*/ 345 w 369"/>
                <a:gd name="T3" fmla="*/ 156 h 188"/>
                <a:gd name="T4" fmla="*/ 257 w 369"/>
                <a:gd name="T5" fmla="*/ 136 h 188"/>
                <a:gd name="T6" fmla="*/ 177 w 369"/>
                <a:gd name="T7" fmla="*/ 120 h 188"/>
                <a:gd name="T8" fmla="*/ 133 w 369"/>
                <a:gd name="T9" fmla="*/ 108 h 188"/>
                <a:gd name="T10" fmla="*/ 69 w 369"/>
                <a:gd name="T11" fmla="*/ 100 h 188"/>
                <a:gd name="T12" fmla="*/ 13 w 369"/>
                <a:gd name="T13" fmla="*/ 60 h 188"/>
                <a:gd name="T14" fmla="*/ 21 w 369"/>
                <a:gd name="T15" fmla="*/ 16 h 188"/>
                <a:gd name="T16" fmla="*/ 141 w 369"/>
                <a:gd name="T17" fmla="*/ 0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9"/>
                <a:gd name="T28" fmla="*/ 0 h 188"/>
                <a:gd name="T29" fmla="*/ 369 w 369"/>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9" h="188">
                  <a:moveTo>
                    <a:pt x="369" y="188"/>
                  </a:moveTo>
                  <a:cubicBezTo>
                    <a:pt x="366" y="176"/>
                    <a:pt x="364" y="165"/>
                    <a:pt x="345" y="156"/>
                  </a:cubicBezTo>
                  <a:cubicBezTo>
                    <a:pt x="326" y="147"/>
                    <a:pt x="285" y="142"/>
                    <a:pt x="257" y="136"/>
                  </a:cubicBezTo>
                  <a:cubicBezTo>
                    <a:pt x="229" y="130"/>
                    <a:pt x="198" y="125"/>
                    <a:pt x="177" y="120"/>
                  </a:cubicBezTo>
                  <a:cubicBezTo>
                    <a:pt x="156" y="115"/>
                    <a:pt x="151" y="111"/>
                    <a:pt x="133" y="108"/>
                  </a:cubicBezTo>
                  <a:cubicBezTo>
                    <a:pt x="115" y="105"/>
                    <a:pt x="89" y="108"/>
                    <a:pt x="69" y="100"/>
                  </a:cubicBezTo>
                  <a:cubicBezTo>
                    <a:pt x="49" y="92"/>
                    <a:pt x="21" y="74"/>
                    <a:pt x="13" y="60"/>
                  </a:cubicBezTo>
                  <a:cubicBezTo>
                    <a:pt x="5" y="46"/>
                    <a:pt x="0" y="26"/>
                    <a:pt x="21" y="16"/>
                  </a:cubicBezTo>
                  <a:cubicBezTo>
                    <a:pt x="42" y="6"/>
                    <a:pt x="91" y="3"/>
                    <a:pt x="141" y="0"/>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1308" name="Text Box 32"/>
            <p:cNvSpPr txBox="1">
              <a:spLocks noChangeArrowheads="1"/>
            </p:cNvSpPr>
            <p:nvPr/>
          </p:nvSpPr>
          <p:spPr bwMode="auto">
            <a:xfrm>
              <a:off x="220" y="1561"/>
              <a:ext cx="447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Tx/>
                <a:buChar char="•"/>
              </a:pPr>
              <a:r>
                <a:rPr lang="en-US" altLang="en-US" b="1" dirty="0">
                  <a:latin typeface="Tahoma" panose="020B0604030504040204" pitchFamily="34" charset="0"/>
                </a:rPr>
                <a:t> </a:t>
              </a:r>
              <a:r>
                <a:rPr lang="en-US" altLang="en-US" sz="2000" dirty="0">
                  <a:latin typeface="Tahoma" panose="020B0604030504040204" pitchFamily="34" charset="0"/>
                </a:rPr>
                <a:t>We convolve the reflection coefficients with a seismic pulse</a:t>
              </a:r>
            </a:p>
          </p:txBody>
        </p:sp>
        <p:sp>
          <p:nvSpPr>
            <p:cNvPr id="11309" name="Text Box 33"/>
            <p:cNvSpPr txBox="1">
              <a:spLocks noChangeArrowheads="1"/>
            </p:cNvSpPr>
            <p:nvPr/>
          </p:nvSpPr>
          <p:spPr bwMode="auto">
            <a:xfrm>
              <a:off x="3917" y="2395"/>
              <a:ext cx="58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000" b="1" dirty="0">
                  <a:latin typeface="Tahoma" panose="020B0604030504040204" pitchFamily="34" charset="0"/>
                </a:rPr>
                <a:t>Zero Phase </a:t>
              </a:r>
            </a:p>
            <a:p>
              <a:pPr algn="ctr"/>
              <a:r>
                <a:rPr lang="en-US" altLang="en-US" sz="1000" b="1" dirty="0">
                  <a:latin typeface="Tahoma" panose="020B0604030504040204" pitchFamily="34" charset="0"/>
                </a:rPr>
                <a:t>Pulse</a:t>
              </a:r>
            </a:p>
          </p:txBody>
        </p:sp>
        <p:sp>
          <p:nvSpPr>
            <p:cNvPr id="11310" name="Text Box 34"/>
            <p:cNvSpPr txBox="1">
              <a:spLocks noChangeArrowheads="1"/>
            </p:cNvSpPr>
            <p:nvPr/>
          </p:nvSpPr>
          <p:spPr bwMode="auto">
            <a:xfrm>
              <a:off x="4635" y="2091"/>
              <a:ext cx="509" cy="216"/>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dirty="0">
                  <a:latin typeface="Tahoma" panose="020B0604030504040204" pitchFamily="34" charset="0"/>
                </a:rPr>
                <a:t>Model</a:t>
              </a:r>
            </a:p>
          </p:txBody>
        </p:sp>
        <p:sp>
          <p:nvSpPr>
            <p:cNvPr id="11311" name="Freeform 67"/>
            <p:cNvSpPr>
              <a:spLocks/>
            </p:cNvSpPr>
            <p:nvPr/>
          </p:nvSpPr>
          <p:spPr bwMode="auto">
            <a:xfrm>
              <a:off x="4643" y="2880"/>
              <a:ext cx="344" cy="804"/>
            </a:xfrm>
            <a:custGeom>
              <a:avLst/>
              <a:gdLst>
                <a:gd name="T0" fmla="*/ 253 w 344"/>
                <a:gd name="T1" fmla="*/ 0 h 860"/>
                <a:gd name="T2" fmla="*/ 297 w 344"/>
                <a:gd name="T3" fmla="*/ 8 h 860"/>
                <a:gd name="T4" fmla="*/ 325 w 344"/>
                <a:gd name="T5" fmla="*/ 32 h 860"/>
                <a:gd name="T6" fmla="*/ 337 w 344"/>
                <a:gd name="T7" fmla="*/ 76 h 860"/>
                <a:gd name="T8" fmla="*/ 285 w 344"/>
                <a:gd name="T9" fmla="*/ 88 h 860"/>
                <a:gd name="T10" fmla="*/ 205 w 344"/>
                <a:gd name="T11" fmla="*/ 112 h 860"/>
                <a:gd name="T12" fmla="*/ 121 w 344"/>
                <a:gd name="T13" fmla="*/ 128 h 860"/>
                <a:gd name="T14" fmla="*/ 45 w 344"/>
                <a:gd name="T15" fmla="*/ 148 h 860"/>
                <a:gd name="T16" fmla="*/ 13 w 344"/>
                <a:gd name="T17" fmla="*/ 176 h 860"/>
                <a:gd name="T18" fmla="*/ 9 w 344"/>
                <a:gd name="T19" fmla="*/ 204 h 860"/>
                <a:gd name="T20" fmla="*/ 13 w 344"/>
                <a:gd name="T21" fmla="*/ 236 h 860"/>
                <a:gd name="T22" fmla="*/ 89 w 344"/>
                <a:gd name="T23" fmla="*/ 264 h 860"/>
                <a:gd name="T24" fmla="*/ 177 w 344"/>
                <a:gd name="T25" fmla="*/ 284 h 860"/>
                <a:gd name="T26" fmla="*/ 237 w 344"/>
                <a:gd name="T27" fmla="*/ 284 h 860"/>
                <a:gd name="T28" fmla="*/ 277 w 344"/>
                <a:gd name="T29" fmla="*/ 296 h 860"/>
                <a:gd name="T30" fmla="*/ 321 w 344"/>
                <a:gd name="T31" fmla="*/ 344 h 860"/>
                <a:gd name="T32" fmla="*/ 321 w 344"/>
                <a:gd name="T33" fmla="*/ 368 h 860"/>
                <a:gd name="T34" fmla="*/ 249 w 344"/>
                <a:gd name="T35" fmla="*/ 388 h 860"/>
                <a:gd name="T36" fmla="*/ 189 w 344"/>
                <a:gd name="T37" fmla="*/ 412 h 860"/>
                <a:gd name="T38" fmla="*/ 169 w 344"/>
                <a:gd name="T39" fmla="*/ 448 h 860"/>
                <a:gd name="T40" fmla="*/ 197 w 344"/>
                <a:gd name="T41" fmla="*/ 456 h 860"/>
                <a:gd name="T42" fmla="*/ 189 w 344"/>
                <a:gd name="T43" fmla="*/ 496 h 860"/>
                <a:gd name="T44" fmla="*/ 225 w 344"/>
                <a:gd name="T45" fmla="*/ 504 h 860"/>
                <a:gd name="T46" fmla="*/ 265 w 344"/>
                <a:gd name="T47" fmla="*/ 516 h 860"/>
                <a:gd name="T48" fmla="*/ 289 w 344"/>
                <a:gd name="T49" fmla="*/ 556 h 860"/>
                <a:gd name="T50" fmla="*/ 317 w 344"/>
                <a:gd name="T51" fmla="*/ 580 h 860"/>
                <a:gd name="T52" fmla="*/ 301 w 344"/>
                <a:gd name="T53" fmla="*/ 628 h 860"/>
                <a:gd name="T54" fmla="*/ 241 w 344"/>
                <a:gd name="T55" fmla="*/ 640 h 860"/>
                <a:gd name="T56" fmla="*/ 201 w 344"/>
                <a:gd name="T57" fmla="*/ 672 h 860"/>
                <a:gd name="T58" fmla="*/ 197 w 344"/>
                <a:gd name="T59" fmla="*/ 708 h 860"/>
                <a:gd name="T60" fmla="*/ 245 w 344"/>
                <a:gd name="T61" fmla="*/ 736 h 860"/>
                <a:gd name="T62" fmla="*/ 285 w 344"/>
                <a:gd name="T63" fmla="*/ 740 h 860"/>
                <a:gd name="T64" fmla="*/ 293 w 344"/>
                <a:gd name="T65" fmla="*/ 776 h 860"/>
                <a:gd name="T66" fmla="*/ 289 w 344"/>
                <a:gd name="T67" fmla="*/ 828 h 860"/>
                <a:gd name="T68" fmla="*/ 245 w 344"/>
                <a:gd name="T69" fmla="*/ 840 h 860"/>
                <a:gd name="T70" fmla="*/ 229 w 344"/>
                <a:gd name="T71" fmla="*/ 860 h 8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44"/>
                <a:gd name="T109" fmla="*/ 0 h 860"/>
                <a:gd name="T110" fmla="*/ 344 w 344"/>
                <a:gd name="T111" fmla="*/ 860 h 86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44" h="860">
                  <a:moveTo>
                    <a:pt x="253" y="0"/>
                  </a:moveTo>
                  <a:cubicBezTo>
                    <a:pt x="269" y="1"/>
                    <a:pt x="285" y="3"/>
                    <a:pt x="297" y="8"/>
                  </a:cubicBezTo>
                  <a:cubicBezTo>
                    <a:pt x="309" y="13"/>
                    <a:pt x="318" y="21"/>
                    <a:pt x="325" y="32"/>
                  </a:cubicBezTo>
                  <a:cubicBezTo>
                    <a:pt x="332" y="43"/>
                    <a:pt x="344" y="67"/>
                    <a:pt x="337" y="76"/>
                  </a:cubicBezTo>
                  <a:cubicBezTo>
                    <a:pt x="330" y="85"/>
                    <a:pt x="307" y="82"/>
                    <a:pt x="285" y="88"/>
                  </a:cubicBezTo>
                  <a:cubicBezTo>
                    <a:pt x="263" y="94"/>
                    <a:pt x="232" y="105"/>
                    <a:pt x="205" y="112"/>
                  </a:cubicBezTo>
                  <a:cubicBezTo>
                    <a:pt x="178" y="119"/>
                    <a:pt x="148" y="122"/>
                    <a:pt x="121" y="128"/>
                  </a:cubicBezTo>
                  <a:cubicBezTo>
                    <a:pt x="94" y="134"/>
                    <a:pt x="63" y="140"/>
                    <a:pt x="45" y="148"/>
                  </a:cubicBezTo>
                  <a:cubicBezTo>
                    <a:pt x="27" y="156"/>
                    <a:pt x="19" y="167"/>
                    <a:pt x="13" y="176"/>
                  </a:cubicBezTo>
                  <a:cubicBezTo>
                    <a:pt x="7" y="185"/>
                    <a:pt x="9" y="194"/>
                    <a:pt x="9" y="204"/>
                  </a:cubicBezTo>
                  <a:cubicBezTo>
                    <a:pt x="9" y="214"/>
                    <a:pt x="0" y="226"/>
                    <a:pt x="13" y="236"/>
                  </a:cubicBezTo>
                  <a:cubicBezTo>
                    <a:pt x="26" y="246"/>
                    <a:pt x="62" y="256"/>
                    <a:pt x="89" y="264"/>
                  </a:cubicBezTo>
                  <a:cubicBezTo>
                    <a:pt x="116" y="272"/>
                    <a:pt x="152" y="281"/>
                    <a:pt x="177" y="284"/>
                  </a:cubicBezTo>
                  <a:cubicBezTo>
                    <a:pt x="202" y="287"/>
                    <a:pt x="220" y="282"/>
                    <a:pt x="237" y="284"/>
                  </a:cubicBezTo>
                  <a:cubicBezTo>
                    <a:pt x="254" y="286"/>
                    <a:pt x="263" y="286"/>
                    <a:pt x="277" y="296"/>
                  </a:cubicBezTo>
                  <a:cubicBezTo>
                    <a:pt x="291" y="306"/>
                    <a:pt x="314" y="332"/>
                    <a:pt x="321" y="344"/>
                  </a:cubicBezTo>
                  <a:cubicBezTo>
                    <a:pt x="328" y="356"/>
                    <a:pt x="333" y="361"/>
                    <a:pt x="321" y="368"/>
                  </a:cubicBezTo>
                  <a:cubicBezTo>
                    <a:pt x="309" y="375"/>
                    <a:pt x="271" y="381"/>
                    <a:pt x="249" y="388"/>
                  </a:cubicBezTo>
                  <a:cubicBezTo>
                    <a:pt x="227" y="395"/>
                    <a:pt x="202" y="402"/>
                    <a:pt x="189" y="412"/>
                  </a:cubicBezTo>
                  <a:cubicBezTo>
                    <a:pt x="176" y="422"/>
                    <a:pt x="168" y="441"/>
                    <a:pt x="169" y="448"/>
                  </a:cubicBezTo>
                  <a:cubicBezTo>
                    <a:pt x="170" y="455"/>
                    <a:pt x="194" y="448"/>
                    <a:pt x="197" y="456"/>
                  </a:cubicBezTo>
                  <a:cubicBezTo>
                    <a:pt x="200" y="464"/>
                    <a:pt x="184" y="488"/>
                    <a:pt x="189" y="496"/>
                  </a:cubicBezTo>
                  <a:cubicBezTo>
                    <a:pt x="194" y="504"/>
                    <a:pt x="212" y="501"/>
                    <a:pt x="225" y="504"/>
                  </a:cubicBezTo>
                  <a:cubicBezTo>
                    <a:pt x="238" y="507"/>
                    <a:pt x="254" y="507"/>
                    <a:pt x="265" y="516"/>
                  </a:cubicBezTo>
                  <a:cubicBezTo>
                    <a:pt x="276" y="525"/>
                    <a:pt x="280" y="545"/>
                    <a:pt x="289" y="556"/>
                  </a:cubicBezTo>
                  <a:cubicBezTo>
                    <a:pt x="298" y="567"/>
                    <a:pt x="315" y="568"/>
                    <a:pt x="317" y="580"/>
                  </a:cubicBezTo>
                  <a:cubicBezTo>
                    <a:pt x="319" y="592"/>
                    <a:pt x="314" y="618"/>
                    <a:pt x="301" y="628"/>
                  </a:cubicBezTo>
                  <a:cubicBezTo>
                    <a:pt x="288" y="638"/>
                    <a:pt x="258" y="633"/>
                    <a:pt x="241" y="640"/>
                  </a:cubicBezTo>
                  <a:cubicBezTo>
                    <a:pt x="224" y="647"/>
                    <a:pt x="208" y="661"/>
                    <a:pt x="201" y="672"/>
                  </a:cubicBezTo>
                  <a:cubicBezTo>
                    <a:pt x="194" y="683"/>
                    <a:pt x="190" y="697"/>
                    <a:pt x="197" y="708"/>
                  </a:cubicBezTo>
                  <a:cubicBezTo>
                    <a:pt x="204" y="719"/>
                    <a:pt x="230" y="731"/>
                    <a:pt x="245" y="736"/>
                  </a:cubicBezTo>
                  <a:cubicBezTo>
                    <a:pt x="260" y="741"/>
                    <a:pt x="277" y="733"/>
                    <a:pt x="285" y="740"/>
                  </a:cubicBezTo>
                  <a:cubicBezTo>
                    <a:pt x="293" y="747"/>
                    <a:pt x="292" y="761"/>
                    <a:pt x="293" y="776"/>
                  </a:cubicBezTo>
                  <a:cubicBezTo>
                    <a:pt x="294" y="791"/>
                    <a:pt x="297" y="817"/>
                    <a:pt x="289" y="828"/>
                  </a:cubicBezTo>
                  <a:cubicBezTo>
                    <a:pt x="281" y="839"/>
                    <a:pt x="255" y="835"/>
                    <a:pt x="245" y="840"/>
                  </a:cubicBezTo>
                  <a:cubicBezTo>
                    <a:pt x="235" y="845"/>
                    <a:pt x="232" y="852"/>
                    <a:pt x="229" y="860"/>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1312" name="Freeform 68"/>
            <p:cNvSpPr>
              <a:spLocks/>
            </p:cNvSpPr>
            <p:nvPr/>
          </p:nvSpPr>
          <p:spPr bwMode="auto">
            <a:xfrm>
              <a:off x="4819" y="2472"/>
              <a:ext cx="152" cy="404"/>
            </a:xfrm>
            <a:custGeom>
              <a:avLst/>
              <a:gdLst>
                <a:gd name="T0" fmla="*/ 65 w 152"/>
                <a:gd name="T1" fmla="*/ 432 h 432"/>
                <a:gd name="T2" fmla="*/ 13 w 152"/>
                <a:gd name="T3" fmla="*/ 412 h 432"/>
                <a:gd name="T4" fmla="*/ 1 w 152"/>
                <a:gd name="T5" fmla="*/ 380 h 432"/>
                <a:gd name="T6" fmla="*/ 17 w 152"/>
                <a:gd name="T7" fmla="*/ 344 h 432"/>
                <a:gd name="T8" fmla="*/ 57 w 152"/>
                <a:gd name="T9" fmla="*/ 332 h 432"/>
                <a:gd name="T10" fmla="*/ 97 w 152"/>
                <a:gd name="T11" fmla="*/ 312 h 432"/>
                <a:gd name="T12" fmla="*/ 129 w 152"/>
                <a:gd name="T13" fmla="*/ 292 h 432"/>
                <a:gd name="T14" fmla="*/ 121 w 152"/>
                <a:gd name="T15" fmla="*/ 264 h 432"/>
                <a:gd name="T16" fmla="*/ 149 w 152"/>
                <a:gd name="T17" fmla="*/ 224 h 432"/>
                <a:gd name="T18" fmla="*/ 137 w 152"/>
                <a:gd name="T19" fmla="*/ 200 h 432"/>
                <a:gd name="T20" fmla="*/ 89 w 152"/>
                <a:gd name="T21" fmla="*/ 200 h 432"/>
                <a:gd name="T22" fmla="*/ 45 w 152"/>
                <a:gd name="T23" fmla="*/ 184 h 432"/>
                <a:gd name="T24" fmla="*/ 13 w 152"/>
                <a:gd name="T25" fmla="*/ 144 h 432"/>
                <a:gd name="T26" fmla="*/ 45 w 152"/>
                <a:gd name="T27" fmla="*/ 116 h 432"/>
                <a:gd name="T28" fmla="*/ 61 w 152"/>
                <a:gd name="T29" fmla="*/ 92 h 432"/>
                <a:gd name="T30" fmla="*/ 81 w 152"/>
                <a:gd name="T31" fmla="*/ 72 h 432"/>
                <a:gd name="T32" fmla="*/ 125 w 152"/>
                <a:gd name="T33" fmla="*/ 72 h 432"/>
                <a:gd name="T34" fmla="*/ 137 w 152"/>
                <a:gd name="T35" fmla="*/ 24 h 432"/>
                <a:gd name="T36" fmla="*/ 89 w 152"/>
                <a:gd name="T37" fmla="*/ 0 h 4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2"/>
                <a:gd name="T58" fmla="*/ 0 h 432"/>
                <a:gd name="T59" fmla="*/ 152 w 152"/>
                <a:gd name="T60" fmla="*/ 432 h 4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2" h="432">
                  <a:moveTo>
                    <a:pt x="65" y="432"/>
                  </a:moveTo>
                  <a:cubicBezTo>
                    <a:pt x="44" y="426"/>
                    <a:pt x="24" y="421"/>
                    <a:pt x="13" y="412"/>
                  </a:cubicBezTo>
                  <a:cubicBezTo>
                    <a:pt x="2" y="403"/>
                    <a:pt x="0" y="391"/>
                    <a:pt x="1" y="380"/>
                  </a:cubicBezTo>
                  <a:cubicBezTo>
                    <a:pt x="2" y="369"/>
                    <a:pt x="8" y="352"/>
                    <a:pt x="17" y="344"/>
                  </a:cubicBezTo>
                  <a:cubicBezTo>
                    <a:pt x="26" y="336"/>
                    <a:pt x="44" y="337"/>
                    <a:pt x="57" y="332"/>
                  </a:cubicBezTo>
                  <a:cubicBezTo>
                    <a:pt x="70" y="327"/>
                    <a:pt x="85" y="319"/>
                    <a:pt x="97" y="312"/>
                  </a:cubicBezTo>
                  <a:cubicBezTo>
                    <a:pt x="109" y="305"/>
                    <a:pt x="125" y="300"/>
                    <a:pt x="129" y="292"/>
                  </a:cubicBezTo>
                  <a:cubicBezTo>
                    <a:pt x="133" y="284"/>
                    <a:pt x="118" y="275"/>
                    <a:pt x="121" y="264"/>
                  </a:cubicBezTo>
                  <a:cubicBezTo>
                    <a:pt x="124" y="253"/>
                    <a:pt x="146" y="235"/>
                    <a:pt x="149" y="224"/>
                  </a:cubicBezTo>
                  <a:cubicBezTo>
                    <a:pt x="152" y="213"/>
                    <a:pt x="147" y="204"/>
                    <a:pt x="137" y="200"/>
                  </a:cubicBezTo>
                  <a:cubicBezTo>
                    <a:pt x="127" y="196"/>
                    <a:pt x="104" y="203"/>
                    <a:pt x="89" y="200"/>
                  </a:cubicBezTo>
                  <a:cubicBezTo>
                    <a:pt x="74" y="197"/>
                    <a:pt x="58" y="193"/>
                    <a:pt x="45" y="184"/>
                  </a:cubicBezTo>
                  <a:cubicBezTo>
                    <a:pt x="32" y="175"/>
                    <a:pt x="13" y="155"/>
                    <a:pt x="13" y="144"/>
                  </a:cubicBezTo>
                  <a:cubicBezTo>
                    <a:pt x="13" y="133"/>
                    <a:pt x="37" y="125"/>
                    <a:pt x="45" y="116"/>
                  </a:cubicBezTo>
                  <a:cubicBezTo>
                    <a:pt x="53" y="107"/>
                    <a:pt x="55" y="99"/>
                    <a:pt x="61" y="92"/>
                  </a:cubicBezTo>
                  <a:cubicBezTo>
                    <a:pt x="67" y="85"/>
                    <a:pt x="70" y="75"/>
                    <a:pt x="81" y="72"/>
                  </a:cubicBezTo>
                  <a:cubicBezTo>
                    <a:pt x="92" y="69"/>
                    <a:pt x="116" y="80"/>
                    <a:pt x="125" y="72"/>
                  </a:cubicBezTo>
                  <a:cubicBezTo>
                    <a:pt x="134" y="64"/>
                    <a:pt x="143" y="36"/>
                    <a:pt x="137" y="24"/>
                  </a:cubicBezTo>
                  <a:cubicBezTo>
                    <a:pt x="131" y="12"/>
                    <a:pt x="110" y="6"/>
                    <a:pt x="89" y="0"/>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1313" name="Line 42"/>
            <p:cNvSpPr>
              <a:spLocks noChangeShapeType="1"/>
            </p:cNvSpPr>
            <p:nvPr/>
          </p:nvSpPr>
          <p:spPr bwMode="auto">
            <a:xfrm>
              <a:off x="4888" y="2470"/>
              <a:ext cx="0" cy="144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11284" name="Freeform 5"/>
          <p:cNvSpPr>
            <a:spLocks/>
          </p:cNvSpPr>
          <p:nvPr/>
        </p:nvSpPr>
        <p:spPr bwMode="auto">
          <a:xfrm flipH="1">
            <a:off x="3316288" y="3844925"/>
            <a:ext cx="346075" cy="2181225"/>
          </a:xfrm>
          <a:custGeom>
            <a:avLst/>
            <a:gdLst>
              <a:gd name="T0" fmla="*/ 23 w 218"/>
              <a:gd name="T1" fmla="*/ 0 h 1374"/>
              <a:gd name="T2" fmla="*/ 44 w 218"/>
              <a:gd name="T3" fmla="*/ 33 h 1374"/>
              <a:gd name="T4" fmla="*/ 29 w 218"/>
              <a:gd name="T5" fmla="*/ 69 h 1374"/>
              <a:gd name="T6" fmla="*/ 14 w 218"/>
              <a:gd name="T7" fmla="*/ 102 h 1374"/>
              <a:gd name="T8" fmla="*/ 44 w 218"/>
              <a:gd name="T9" fmla="*/ 177 h 1374"/>
              <a:gd name="T10" fmla="*/ 23 w 218"/>
              <a:gd name="T11" fmla="*/ 222 h 1374"/>
              <a:gd name="T12" fmla="*/ 44 w 218"/>
              <a:gd name="T13" fmla="*/ 234 h 1374"/>
              <a:gd name="T14" fmla="*/ 41 w 218"/>
              <a:gd name="T15" fmla="*/ 285 h 1374"/>
              <a:gd name="T16" fmla="*/ 5 w 218"/>
              <a:gd name="T17" fmla="*/ 303 h 1374"/>
              <a:gd name="T18" fmla="*/ 41 w 218"/>
              <a:gd name="T19" fmla="*/ 366 h 1374"/>
              <a:gd name="T20" fmla="*/ 71 w 218"/>
              <a:gd name="T21" fmla="*/ 393 h 1374"/>
              <a:gd name="T22" fmla="*/ 56 w 218"/>
              <a:gd name="T23" fmla="*/ 459 h 1374"/>
              <a:gd name="T24" fmla="*/ 26 w 218"/>
              <a:gd name="T25" fmla="*/ 483 h 1374"/>
              <a:gd name="T26" fmla="*/ 2 w 218"/>
              <a:gd name="T27" fmla="*/ 549 h 1374"/>
              <a:gd name="T28" fmla="*/ 41 w 218"/>
              <a:gd name="T29" fmla="*/ 579 h 1374"/>
              <a:gd name="T30" fmla="*/ 38 w 218"/>
              <a:gd name="T31" fmla="*/ 615 h 1374"/>
              <a:gd name="T32" fmla="*/ 29 w 218"/>
              <a:gd name="T33" fmla="*/ 648 h 1374"/>
              <a:gd name="T34" fmla="*/ 137 w 218"/>
              <a:gd name="T35" fmla="*/ 666 h 1374"/>
              <a:gd name="T36" fmla="*/ 218 w 218"/>
              <a:gd name="T37" fmla="*/ 687 h 1374"/>
              <a:gd name="T38" fmla="*/ 140 w 218"/>
              <a:gd name="T39" fmla="*/ 705 h 1374"/>
              <a:gd name="T40" fmla="*/ 188 w 218"/>
              <a:gd name="T41" fmla="*/ 747 h 1374"/>
              <a:gd name="T42" fmla="*/ 170 w 218"/>
              <a:gd name="T43" fmla="*/ 798 h 1374"/>
              <a:gd name="T44" fmla="*/ 146 w 218"/>
              <a:gd name="T45" fmla="*/ 876 h 1374"/>
              <a:gd name="T46" fmla="*/ 185 w 218"/>
              <a:gd name="T47" fmla="*/ 900 h 1374"/>
              <a:gd name="T48" fmla="*/ 200 w 218"/>
              <a:gd name="T49" fmla="*/ 936 h 1374"/>
              <a:gd name="T50" fmla="*/ 191 w 218"/>
              <a:gd name="T51" fmla="*/ 1011 h 1374"/>
              <a:gd name="T52" fmla="*/ 164 w 218"/>
              <a:gd name="T53" fmla="*/ 1047 h 1374"/>
              <a:gd name="T54" fmla="*/ 155 w 218"/>
              <a:gd name="T55" fmla="*/ 1137 h 1374"/>
              <a:gd name="T56" fmla="*/ 197 w 218"/>
              <a:gd name="T57" fmla="*/ 1158 h 1374"/>
              <a:gd name="T58" fmla="*/ 152 w 218"/>
              <a:gd name="T59" fmla="*/ 1239 h 1374"/>
              <a:gd name="T60" fmla="*/ 200 w 218"/>
              <a:gd name="T61" fmla="*/ 1272 h 1374"/>
              <a:gd name="T62" fmla="*/ 161 w 218"/>
              <a:gd name="T63" fmla="*/ 1296 h 1374"/>
              <a:gd name="T64" fmla="*/ 191 w 218"/>
              <a:gd name="T65" fmla="*/ 1329 h 1374"/>
              <a:gd name="T66" fmla="*/ 161 w 218"/>
              <a:gd name="T67" fmla="*/ 1374 h 13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8"/>
              <a:gd name="T103" fmla="*/ 0 h 1374"/>
              <a:gd name="T104" fmla="*/ 218 w 218"/>
              <a:gd name="T105" fmla="*/ 1374 h 137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8" h="1374">
                <a:moveTo>
                  <a:pt x="23" y="0"/>
                </a:moveTo>
                <a:cubicBezTo>
                  <a:pt x="33" y="11"/>
                  <a:pt x="43" y="22"/>
                  <a:pt x="44" y="33"/>
                </a:cubicBezTo>
                <a:cubicBezTo>
                  <a:pt x="45" y="44"/>
                  <a:pt x="34" y="58"/>
                  <a:pt x="29" y="69"/>
                </a:cubicBezTo>
                <a:cubicBezTo>
                  <a:pt x="24" y="80"/>
                  <a:pt x="12" y="84"/>
                  <a:pt x="14" y="102"/>
                </a:cubicBezTo>
                <a:cubicBezTo>
                  <a:pt x="16" y="120"/>
                  <a:pt x="43" y="157"/>
                  <a:pt x="44" y="177"/>
                </a:cubicBezTo>
                <a:cubicBezTo>
                  <a:pt x="45" y="197"/>
                  <a:pt x="23" y="213"/>
                  <a:pt x="23" y="222"/>
                </a:cubicBezTo>
                <a:cubicBezTo>
                  <a:pt x="23" y="231"/>
                  <a:pt x="41" y="224"/>
                  <a:pt x="44" y="234"/>
                </a:cubicBezTo>
                <a:cubicBezTo>
                  <a:pt x="47" y="244"/>
                  <a:pt x="47" y="274"/>
                  <a:pt x="41" y="285"/>
                </a:cubicBezTo>
                <a:cubicBezTo>
                  <a:pt x="35" y="296"/>
                  <a:pt x="5" y="290"/>
                  <a:pt x="5" y="303"/>
                </a:cubicBezTo>
                <a:cubicBezTo>
                  <a:pt x="5" y="316"/>
                  <a:pt x="30" y="351"/>
                  <a:pt x="41" y="366"/>
                </a:cubicBezTo>
                <a:cubicBezTo>
                  <a:pt x="52" y="381"/>
                  <a:pt x="69" y="378"/>
                  <a:pt x="71" y="393"/>
                </a:cubicBezTo>
                <a:cubicBezTo>
                  <a:pt x="73" y="408"/>
                  <a:pt x="63" y="444"/>
                  <a:pt x="56" y="459"/>
                </a:cubicBezTo>
                <a:cubicBezTo>
                  <a:pt x="49" y="474"/>
                  <a:pt x="35" y="468"/>
                  <a:pt x="26" y="483"/>
                </a:cubicBezTo>
                <a:cubicBezTo>
                  <a:pt x="17" y="498"/>
                  <a:pt x="0" y="533"/>
                  <a:pt x="2" y="549"/>
                </a:cubicBezTo>
                <a:cubicBezTo>
                  <a:pt x="4" y="565"/>
                  <a:pt x="35" y="568"/>
                  <a:pt x="41" y="579"/>
                </a:cubicBezTo>
                <a:cubicBezTo>
                  <a:pt x="47" y="590"/>
                  <a:pt x="40" y="604"/>
                  <a:pt x="38" y="615"/>
                </a:cubicBezTo>
                <a:cubicBezTo>
                  <a:pt x="36" y="626"/>
                  <a:pt x="13" y="640"/>
                  <a:pt x="29" y="648"/>
                </a:cubicBezTo>
                <a:cubicBezTo>
                  <a:pt x="45" y="656"/>
                  <a:pt x="106" y="660"/>
                  <a:pt x="137" y="666"/>
                </a:cubicBezTo>
                <a:cubicBezTo>
                  <a:pt x="168" y="672"/>
                  <a:pt x="218" y="681"/>
                  <a:pt x="218" y="687"/>
                </a:cubicBezTo>
                <a:cubicBezTo>
                  <a:pt x="218" y="693"/>
                  <a:pt x="145" y="695"/>
                  <a:pt x="140" y="705"/>
                </a:cubicBezTo>
                <a:cubicBezTo>
                  <a:pt x="135" y="715"/>
                  <a:pt x="183" y="732"/>
                  <a:pt x="188" y="747"/>
                </a:cubicBezTo>
                <a:cubicBezTo>
                  <a:pt x="193" y="762"/>
                  <a:pt x="177" y="777"/>
                  <a:pt x="170" y="798"/>
                </a:cubicBezTo>
                <a:cubicBezTo>
                  <a:pt x="163" y="819"/>
                  <a:pt x="144" y="859"/>
                  <a:pt x="146" y="876"/>
                </a:cubicBezTo>
                <a:cubicBezTo>
                  <a:pt x="148" y="893"/>
                  <a:pt x="176" y="890"/>
                  <a:pt x="185" y="900"/>
                </a:cubicBezTo>
                <a:cubicBezTo>
                  <a:pt x="194" y="910"/>
                  <a:pt x="199" y="918"/>
                  <a:pt x="200" y="936"/>
                </a:cubicBezTo>
                <a:cubicBezTo>
                  <a:pt x="201" y="954"/>
                  <a:pt x="197" y="993"/>
                  <a:pt x="191" y="1011"/>
                </a:cubicBezTo>
                <a:cubicBezTo>
                  <a:pt x="185" y="1029"/>
                  <a:pt x="170" y="1026"/>
                  <a:pt x="164" y="1047"/>
                </a:cubicBezTo>
                <a:cubicBezTo>
                  <a:pt x="158" y="1068"/>
                  <a:pt x="150" y="1119"/>
                  <a:pt x="155" y="1137"/>
                </a:cubicBezTo>
                <a:cubicBezTo>
                  <a:pt x="160" y="1155"/>
                  <a:pt x="197" y="1141"/>
                  <a:pt x="197" y="1158"/>
                </a:cubicBezTo>
                <a:cubicBezTo>
                  <a:pt x="197" y="1175"/>
                  <a:pt x="151" y="1220"/>
                  <a:pt x="152" y="1239"/>
                </a:cubicBezTo>
                <a:cubicBezTo>
                  <a:pt x="153" y="1258"/>
                  <a:pt x="199" y="1263"/>
                  <a:pt x="200" y="1272"/>
                </a:cubicBezTo>
                <a:cubicBezTo>
                  <a:pt x="201" y="1281"/>
                  <a:pt x="162" y="1287"/>
                  <a:pt x="161" y="1296"/>
                </a:cubicBezTo>
                <a:cubicBezTo>
                  <a:pt x="160" y="1305"/>
                  <a:pt x="191" y="1316"/>
                  <a:pt x="191" y="1329"/>
                </a:cubicBezTo>
                <a:cubicBezTo>
                  <a:pt x="191" y="1342"/>
                  <a:pt x="164" y="1364"/>
                  <a:pt x="161" y="1374"/>
                </a:cubicBezTo>
              </a:path>
            </a:pathLst>
          </a:custGeom>
          <a:noFill/>
          <a:ln w="190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1285" name="Text Box 7"/>
          <p:cNvSpPr txBox="1">
            <a:spLocks noChangeArrowheads="1"/>
          </p:cNvSpPr>
          <p:nvPr/>
        </p:nvSpPr>
        <p:spPr bwMode="auto">
          <a:xfrm>
            <a:off x="4143375" y="3319463"/>
            <a:ext cx="923925" cy="342900"/>
          </a:xfrm>
          <a:prstGeom prst="rect">
            <a:avLst/>
          </a:prstGeom>
          <a:solidFill>
            <a:srgbClr val="FFDCB9"/>
          </a:solidFill>
          <a:ln w="635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b="1" dirty="0">
                <a:latin typeface="Tahoma" panose="020B0604030504040204" pitchFamily="34" charset="0"/>
              </a:rPr>
              <a:t>Imped.</a:t>
            </a:r>
          </a:p>
        </p:txBody>
      </p:sp>
      <p:grpSp>
        <p:nvGrpSpPr>
          <p:cNvPr id="5" name="Group 82"/>
          <p:cNvGrpSpPr>
            <a:grpSpLocks/>
          </p:cNvGrpSpPr>
          <p:nvPr/>
        </p:nvGrpSpPr>
        <p:grpSpPr bwMode="auto">
          <a:xfrm>
            <a:off x="349250" y="1617663"/>
            <a:ext cx="6718300" cy="4510087"/>
            <a:chOff x="220" y="1019"/>
            <a:chExt cx="4232" cy="2841"/>
          </a:xfrm>
        </p:grpSpPr>
        <p:sp>
          <p:nvSpPr>
            <p:cNvPr id="11287" name="Freeform 57"/>
            <p:cNvSpPr>
              <a:spLocks/>
            </p:cNvSpPr>
            <p:nvPr/>
          </p:nvSpPr>
          <p:spPr bwMode="auto">
            <a:xfrm>
              <a:off x="2112" y="2428"/>
              <a:ext cx="196" cy="1368"/>
            </a:xfrm>
            <a:custGeom>
              <a:avLst/>
              <a:gdLst>
                <a:gd name="T0" fmla="*/ 156 w 196"/>
                <a:gd name="T1" fmla="*/ 0 h 1368"/>
                <a:gd name="T2" fmla="*/ 156 w 196"/>
                <a:gd name="T3" fmla="*/ 276 h 1368"/>
                <a:gd name="T4" fmla="*/ 196 w 196"/>
                <a:gd name="T5" fmla="*/ 276 h 1368"/>
                <a:gd name="T6" fmla="*/ 196 w 196"/>
                <a:gd name="T7" fmla="*/ 336 h 1368"/>
                <a:gd name="T8" fmla="*/ 124 w 196"/>
                <a:gd name="T9" fmla="*/ 336 h 1368"/>
                <a:gd name="T10" fmla="*/ 124 w 196"/>
                <a:gd name="T11" fmla="*/ 484 h 1368"/>
                <a:gd name="T12" fmla="*/ 184 w 196"/>
                <a:gd name="T13" fmla="*/ 484 h 1368"/>
                <a:gd name="T14" fmla="*/ 184 w 196"/>
                <a:gd name="T15" fmla="*/ 636 h 1368"/>
                <a:gd name="T16" fmla="*/ 28 w 196"/>
                <a:gd name="T17" fmla="*/ 636 h 1368"/>
                <a:gd name="T18" fmla="*/ 28 w 196"/>
                <a:gd name="T19" fmla="*/ 800 h 1368"/>
                <a:gd name="T20" fmla="*/ 56 w 196"/>
                <a:gd name="T21" fmla="*/ 800 h 1368"/>
                <a:gd name="T22" fmla="*/ 56 w 196"/>
                <a:gd name="T23" fmla="*/ 900 h 1368"/>
                <a:gd name="T24" fmla="*/ 0 w 196"/>
                <a:gd name="T25" fmla="*/ 900 h 1368"/>
                <a:gd name="T26" fmla="*/ 0 w 196"/>
                <a:gd name="T27" fmla="*/ 1028 h 1368"/>
                <a:gd name="T28" fmla="*/ 44 w 196"/>
                <a:gd name="T29" fmla="*/ 1028 h 1368"/>
                <a:gd name="T30" fmla="*/ 44 w 196"/>
                <a:gd name="T31" fmla="*/ 1144 h 1368"/>
                <a:gd name="T32" fmla="*/ 8 w 196"/>
                <a:gd name="T33" fmla="*/ 1144 h 1368"/>
                <a:gd name="T34" fmla="*/ 8 w 196"/>
                <a:gd name="T35" fmla="*/ 1200 h 1368"/>
                <a:gd name="T36" fmla="*/ 44 w 196"/>
                <a:gd name="T37" fmla="*/ 1200 h 1368"/>
                <a:gd name="T38" fmla="*/ 44 w 196"/>
                <a:gd name="T39" fmla="*/ 1268 h 1368"/>
                <a:gd name="T40" fmla="*/ 16 w 196"/>
                <a:gd name="T41" fmla="*/ 1268 h 1368"/>
                <a:gd name="T42" fmla="*/ 16 w 196"/>
                <a:gd name="T43" fmla="*/ 1368 h 13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6"/>
                <a:gd name="T67" fmla="*/ 0 h 1368"/>
                <a:gd name="T68" fmla="*/ 196 w 196"/>
                <a:gd name="T69" fmla="*/ 1368 h 13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6" h="1368">
                  <a:moveTo>
                    <a:pt x="156" y="0"/>
                  </a:moveTo>
                  <a:lnTo>
                    <a:pt x="156" y="276"/>
                  </a:lnTo>
                  <a:lnTo>
                    <a:pt x="196" y="276"/>
                  </a:lnTo>
                  <a:lnTo>
                    <a:pt x="196" y="336"/>
                  </a:lnTo>
                  <a:lnTo>
                    <a:pt x="124" y="336"/>
                  </a:lnTo>
                  <a:lnTo>
                    <a:pt x="124" y="484"/>
                  </a:lnTo>
                  <a:lnTo>
                    <a:pt x="184" y="484"/>
                  </a:lnTo>
                  <a:lnTo>
                    <a:pt x="184" y="636"/>
                  </a:lnTo>
                  <a:lnTo>
                    <a:pt x="28" y="636"/>
                  </a:lnTo>
                  <a:lnTo>
                    <a:pt x="28" y="800"/>
                  </a:lnTo>
                  <a:lnTo>
                    <a:pt x="56" y="800"/>
                  </a:lnTo>
                  <a:lnTo>
                    <a:pt x="56" y="900"/>
                  </a:lnTo>
                  <a:lnTo>
                    <a:pt x="0" y="900"/>
                  </a:lnTo>
                  <a:lnTo>
                    <a:pt x="0" y="1028"/>
                  </a:lnTo>
                  <a:lnTo>
                    <a:pt x="44" y="1028"/>
                  </a:lnTo>
                  <a:lnTo>
                    <a:pt x="44" y="1144"/>
                  </a:lnTo>
                  <a:lnTo>
                    <a:pt x="8" y="1144"/>
                  </a:lnTo>
                  <a:lnTo>
                    <a:pt x="8" y="1200"/>
                  </a:lnTo>
                  <a:lnTo>
                    <a:pt x="44" y="1200"/>
                  </a:lnTo>
                  <a:lnTo>
                    <a:pt x="44" y="1268"/>
                  </a:lnTo>
                  <a:lnTo>
                    <a:pt x="16" y="1268"/>
                  </a:lnTo>
                  <a:lnTo>
                    <a:pt x="16" y="1368"/>
                  </a:ln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1288" name="Text Box 13"/>
            <p:cNvSpPr txBox="1">
              <a:spLocks noChangeArrowheads="1"/>
            </p:cNvSpPr>
            <p:nvPr/>
          </p:nvSpPr>
          <p:spPr bwMode="auto">
            <a:xfrm>
              <a:off x="220" y="1019"/>
              <a:ext cx="423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Tx/>
                <a:buChar char="•"/>
              </a:pPr>
              <a:r>
                <a:rPr lang="en-US" altLang="en-US" b="1" dirty="0">
                  <a:latin typeface="Tahoma" panose="020B0604030504040204" pitchFamily="34" charset="0"/>
                </a:rPr>
                <a:t> </a:t>
              </a:r>
              <a:r>
                <a:rPr lang="en-US" altLang="en-US" sz="2000" dirty="0">
                  <a:latin typeface="Tahoma" panose="020B0604030504040204" pitchFamily="34" charset="0"/>
                </a:rPr>
                <a:t>We ‘block’ the logs to obtain the major acoustic ‘breaks’</a:t>
              </a:r>
            </a:p>
          </p:txBody>
        </p:sp>
        <p:sp>
          <p:nvSpPr>
            <p:cNvPr id="11289" name="Freeform 55"/>
            <p:cNvSpPr>
              <a:spLocks/>
            </p:cNvSpPr>
            <p:nvPr/>
          </p:nvSpPr>
          <p:spPr bwMode="auto">
            <a:xfrm>
              <a:off x="1388" y="2416"/>
              <a:ext cx="200" cy="1432"/>
            </a:xfrm>
            <a:custGeom>
              <a:avLst/>
              <a:gdLst>
                <a:gd name="T0" fmla="*/ 196 w 200"/>
                <a:gd name="T1" fmla="*/ 0 h 1432"/>
                <a:gd name="T2" fmla="*/ 196 w 200"/>
                <a:gd name="T3" fmla="*/ 132 h 1432"/>
                <a:gd name="T4" fmla="*/ 124 w 200"/>
                <a:gd name="T5" fmla="*/ 132 h 1432"/>
                <a:gd name="T6" fmla="*/ 124 w 200"/>
                <a:gd name="T7" fmla="*/ 196 h 1432"/>
                <a:gd name="T8" fmla="*/ 192 w 200"/>
                <a:gd name="T9" fmla="*/ 196 h 1432"/>
                <a:gd name="T10" fmla="*/ 192 w 200"/>
                <a:gd name="T11" fmla="*/ 296 h 1432"/>
                <a:gd name="T12" fmla="*/ 152 w 200"/>
                <a:gd name="T13" fmla="*/ 296 h 1432"/>
                <a:gd name="T14" fmla="*/ 152 w 200"/>
                <a:gd name="T15" fmla="*/ 352 h 1432"/>
                <a:gd name="T16" fmla="*/ 200 w 200"/>
                <a:gd name="T17" fmla="*/ 352 h 1432"/>
                <a:gd name="T18" fmla="*/ 200 w 200"/>
                <a:gd name="T19" fmla="*/ 400 h 1432"/>
                <a:gd name="T20" fmla="*/ 160 w 200"/>
                <a:gd name="T21" fmla="*/ 400 h 1432"/>
                <a:gd name="T22" fmla="*/ 160 w 200"/>
                <a:gd name="T23" fmla="*/ 444 h 1432"/>
                <a:gd name="T24" fmla="*/ 196 w 200"/>
                <a:gd name="T25" fmla="*/ 444 h 1432"/>
                <a:gd name="T26" fmla="*/ 196 w 200"/>
                <a:gd name="T27" fmla="*/ 636 h 1432"/>
                <a:gd name="T28" fmla="*/ 20 w 200"/>
                <a:gd name="T29" fmla="*/ 636 h 1432"/>
                <a:gd name="T30" fmla="*/ 20 w 200"/>
                <a:gd name="T31" fmla="*/ 728 h 1432"/>
                <a:gd name="T32" fmla="*/ 76 w 200"/>
                <a:gd name="T33" fmla="*/ 728 h 1432"/>
                <a:gd name="T34" fmla="*/ 76 w 200"/>
                <a:gd name="T35" fmla="*/ 808 h 1432"/>
                <a:gd name="T36" fmla="*/ 20 w 200"/>
                <a:gd name="T37" fmla="*/ 808 h 1432"/>
                <a:gd name="T38" fmla="*/ 20 w 200"/>
                <a:gd name="T39" fmla="*/ 916 h 1432"/>
                <a:gd name="T40" fmla="*/ 72 w 200"/>
                <a:gd name="T41" fmla="*/ 916 h 1432"/>
                <a:gd name="T42" fmla="*/ 72 w 200"/>
                <a:gd name="T43" fmla="*/ 960 h 1432"/>
                <a:gd name="T44" fmla="*/ 40 w 200"/>
                <a:gd name="T45" fmla="*/ 960 h 1432"/>
                <a:gd name="T46" fmla="*/ 40 w 200"/>
                <a:gd name="T47" fmla="*/ 1064 h 1432"/>
                <a:gd name="T48" fmla="*/ 76 w 200"/>
                <a:gd name="T49" fmla="*/ 1064 h 1432"/>
                <a:gd name="T50" fmla="*/ 76 w 200"/>
                <a:gd name="T51" fmla="*/ 1128 h 1432"/>
                <a:gd name="T52" fmla="*/ 44 w 200"/>
                <a:gd name="T53" fmla="*/ 1128 h 1432"/>
                <a:gd name="T54" fmla="*/ 36 w 200"/>
                <a:gd name="T55" fmla="*/ 1158 h 1432"/>
                <a:gd name="T56" fmla="*/ 0 w 200"/>
                <a:gd name="T57" fmla="*/ 1179 h 1432"/>
                <a:gd name="T58" fmla="*/ 0 w 200"/>
                <a:gd name="T59" fmla="*/ 1216 h 1432"/>
                <a:gd name="T60" fmla="*/ 60 w 200"/>
                <a:gd name="T61" fmla="*/ 1216 h 1432"/>
                <a:gd name="T62" fmla="*/ 60 w 200"/>
                <a:gd name="T63" fmla="*/ 1256 h 1432"/>
                <a:gd name="T64" fmla="*/ 31 w 200"/>
                <a:gd name="T65" fmla="*/ 1264 h 1432"/>
                <a:gd name="T66" fmla="*/ 31 w 200"/>
                <a:gd name="T67" fmla="*/ 1340 h 1432"/>
                <a:gd name="T68" fmla="*/ 68 w 200"/>
                <a:gd name="T69" fmla="*/ 1340 h 1432"/>
                <a:gd name="T70" fmla="*/ 68 w 200"/>
                <a:gd name="T71" fmla="*/ 1384 h 1432"/>
                <a:gd name="T72" fmla="*/ 44 w 200"/>
                <a:gd name="T73" fmla="*/ 1384 h 1432"/>
                <a:gd name="T74" fmla="*/ 44 w 200"/>
                <a:gd name="T75" fmla="*/ 1432 h 14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0"/>
                <a:gd name="T115" fmla="*/ 0 h 1432"/>
                <a:gd name="T116" fmla="*/ 200 w 200"/>
                <a:gd name="T117" fmla="*/ 1432 h 14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0" h="1432">
                  <a:moveTo>
                    <a:pt x="196" y="0"/>
                  </a:moveTo>
                  <a:lnTo>
                    <a:pt x="196" y="132"/>
                  </a:lnTo>
                  <a:lnTo>
                    <a:pt x="124" y="132"/>
                  </a:lnTo>
                  <a:lnTo>
                    <a:pt x="124" y="196"/>
                  </a:lnTo>
                  <a:lnTo>
                    <a:pt x="192" y="196"/>
                  </a:lnTo>
                  <a:lnTo>
                    <a:pt x="192" y="296"/>
                  </a:lnTo>
                  <a:lnTo>
                    <a:pt x="152" y="296"/>
                  </a:lnTo>
                  <a:lnTo>
                    <a:pt x="152" y="352"/>
                  </a:lnTo>
                  <a:lnTo>
                    <a:pt x="200" y="352"/>
                  </a:lnTo>
                  <a:lnTo>
                    <a:pt x="200" y="400"/>
                  </a:lnTo>
                  <a:lnTo>
                    <a:pt x="160" y="400"/>
                  </a:lnTo>
                  <a:lnTo>
                    <a:pt x="160" y="444"/>
                  </a:lnTo>
                  <a:lnTo>
                    <a:pt x="196" y="444"/>
                  </a:lnTo>
                  <a:lnTo>
                    <a:pt x="196" y="636"/>
                  </a:lnTo>
                  <a:lnTo>
                    <a:pt x="20" y="636"/>
                  </a:lnTo>
                  <a:lnTo>
                    <a:pt x="20" y="728"/>
                  </a:lnTo>
                  <a:lnTo>
                    <a:pt x="76" y="728"/>
                  </a:lnTo>
                  <a:lnTo>
                    <a:pt x="76" y="808"/>
                  </a:lnTo>
                  <a:lnTo>
                    <a:pt x="20" y="808"/>
                  </a:lnTo>
                  <a:lnTo>
                    <a:pt x="20" y="916"/>
                  </a:lnTo>
                  <a:lnTo>
                    <a:pt x="72" y="916"/>
                  </a:lnTo>
                  <a:lnTo>
                    <a:pt x="72" y="960"/>
                  </a:lnTo>
                  <a:lnTo>
                    <a:pt x="40" y="960"/>
                  </a:lnTo>
                  <a:lnTo>
                    <a:pt x="40" y="1064"/>
                  </a:lnTo>
                  <a:lnTo>
                    <a:pt x="76" y="1064"/>
                  </a:lnTo>
                  <a:lnTo>
                    <a:pt x="76" y="1128"/>
                  </a:lnTo>
                  <a:lnTo>
                    <a:pt x="44" y="1128"/>
                  </a:lnTo>
                  <a:lnTo>
                    <a:pt x="36" y="1158"/>
                  </a:lnTo>
                  <a:lnTo>
                    <a:pt x="0" y="1179"/>
                  </a:lnTo>
                  <a:lnTo>
                    <a:pt x="0" y="1216"/>
                  </a:lnTo>
                  <a:lnTo>
                    <a:pt x="60" y="1216"/>
                  </a:lnTo>
                  <a:lnTo>
                    <a:pt x="60" y="1256"/>
                  </a:lnTo>
                  <a:lnTo>
                    <a:pt x="31" y="1264"/>
                  </a:lnTo>
                  <a:lnTo>
                    <a:pt x="31" y="1340"/>
                  </a:lnTo>
                  <a:lnTo>
                    <a:pt x="68" y="1340"/>
                  </a:lnTo>
                  <a:lnTo>
                    <a:pt x="68" y="1384"/>
                  </a:lnTo>
                  <a:lnTo>
                    <a:pt x="44" y="1384"/>
                  </a:lnTo>
                  <a:lnTo>
                    <a:pt x="44" y="1432"/>
                  </a:ln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1290" name="Freeform 58"/>
            <p:cNvSpPr>
              <a:spLocks/>
            </p:cNvSpPr>
            <p:nvPr/>
          </p:nvSpPr>
          <p:spPr bwMode="auto">
            <a:xfrm>
              <a:off x="2832" y="2416"/>
              <a:ext cx="189" cy="1444"/>
            </a:xfrm>
            <a:custGeom>
              <a:avLst/>
              <a:gdLst>
                <a:gd name="T0" fmla="*/ 184 w 189"/>
                <a:gd name="T1" fmla="*/ 0 h 1444"/>
                <a:gd name="T2" fmla="*/ 184 w 189"/>
                <a:gd name="T3" fmla="*/ 144 h 1444"/>
                <a:gd name="T4" fmla="*/ 152 w 189"/>
                <a:gd name="T5" fmla="*/ 144 h 1444"/>
                <a:gd name="T6" fmla="*/ 152 w 189"/>
                <a:gd name="T7" fmla="*/ 208 h 1444"/>
                <a:gd name="T8" fmla="*/ 188 w 189"/>
                <a:gd name="T9" fmla="*/ 208 h 1444"/>
                <a:gd name="T10" fmla="*/ 188 w 189"/>
                <a:gd name="T11" fmla="*/ 312 h 1444"/>
                <a:gd name="T12" fmla="*/ 160 w 189"/>
                <a:gd name="T13" fmla="*/ 312 h 1444"/>
                <a:gd name="T14" fmla="*/ 160 w 189"/>
                <a:gd name="T15" fmla="*/ 360 h 1444"/>
                <a:gd name="T16" fmla="*/ 189 w 189"/>
                <a:gd name="T17" fmla="*/ 368 h 1444"/>
                <a:gd name="T18" fmla="*/ 189 w 189"/>
                <a:gd name="T19" fmla="*/ 480 h 1444"/>
                <a:gd name="T20" fmla="*/ 175 w 189"/>
                <a:gd name="T21" fmla="*/ 648 h 1444"/>
                <a:gd name="T22" fmla="*/ 32 w 189"/>
                <a:gd name="T23" fmla="*/ 648 h 1444"/>
                <a:gd name="T24" fmla="*/ 32 w 189"/>
                <a:gd name="T25" fmla="*/ 828 h 1444"/>
                <a:gd name="T26" fmla="*/ 0 w 189"/>
                <a:gd name="T27" fmla="*/ 828 h 1444"/>
                <a:gd name="T28" fmla="*/ 12 w 189"/>
                <a:gd name="T29" fmla="*/ 873 h 1444"/>
                <a:gd name="T30" fmla="*/ 53 w 189"/>
                <a:gd name="T31" fmla="*/ 884 h 1444"/>
                <a:gd name="T32" fmla="*/ 53 w 189"/>
                <a:gd name="T33" fmla="*/ 1116 h 1444"/>
                <a:gd name="T34" fmla="*/ 16 w 189"/>
                <a:gd name="T35" fmla="*/ 1116 h 1444"/>
                <a:gd name="T36" fmla="*/ 16 w 189"/>
                <a:gd name="T37" fmla="*/ 1228 h 1444"/>
                <a:gd name="T38" fmla="*/ 72 w 189"/>
                <a:gd name="T39" fmla="*/ 1228 h 1444"/>
                <a:gd name="T40" fmla="*/ 60 w 189"/>
                <a:gd name="T41" fmla="*/ 1273 h 1444"/>
                <a:gd name="T42" fmla="*/ 41 w 189"/>
                <a:gd name="T43" fmla="*/ 1444 h 14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9"/>
                <a:gd name="T67" fmla="*/ 0 h 1444"/>
                <a:gd name="T68" fmla="*/ 189 w 189"/>
                <a:gd name="T69" fmla="*/ 1444 h 14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9" h="1444">
                  <a:moveTo>
                    <a:pt x="184" y="0"/>
                  </a:moveTo>
                  <a:lnTo>
                    <a:pt x="184" y="144"/>
                  </a:lnTo>
                  <a:lnTo>
                    <a:pt x="152" y="144"/>
                  </a:lnTo>
                  <a:lnTo>
                    <a:pt x="152" y="208"/>
                  </a:lnTo>
                  <a:lnTo>
                    <a:pt x="188" y="208"/>
                  </a:lnTo>
                  <a:lnTo>
                    <a:pt x="188" y="312"/>
                  </a:lnTo>
                  <a:lnTo>
                    <a:pt x="160" y="312"/>
                  </a:lnTo>
                  <a:lnTo>
                    <a:pt x="160" y="360"/>
                  </a:lnTo>
                  <a:lnTo>
                    <a:pt x="189" y="368"/>
                  </a:lnTo>
                  <a:lnTo>
                    <a:pt x="189" y="480"/>
                  </a:lnTo>
                  <a:lnTo>
                    <a:pt x="175" y="648"/>
                  </a:lnTo>
                  <a:lnTo>
                    <a:pt x="32" y="648"/>
                  </a:lnTo>
                  <a:lnTo>
                    <a:pt x="32" y="828"/>
                  </a:lnTo>
                  <a:lnTo>
                    <a:pt x="0" y="828"/>
                  </a:lnTo>
                  <a:lnTo>
                    <a:pt x="12" y="873"/>
                  </a:lnTo>
                  <a:lnTo>
                    <a:pt x="53" y="884"/>
                  </a:lnTo>
                  <a:lnTo>
                    <a:pt x="53" y="1116"/>
                  </a:lnTo>
                  <a:lnTo>
                    <a:pt x="16" y="1116"/>
                  </a:lnTo>
                  <a:lnTo>
                    <a:pt x="16" y="1228"/>
                  </a:lnTo>
                  <a:lnTo>
                    <a:pt x="72" y="1228"/>
                  </a:lnTo>
                  <a:lnTo>
                    <a:pt x="60" y="1273"/>
                  </a:lnTo>
                  <a:lnTo>
                    <a:pt x="41" y="1444"/>
                  </a:ln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spTree>
    <p:extLst>
      <p:ext uri="{BB962C8B-B14F-4D97-AF65-F5344CB8AC3E}">
        <p14:creationId xmlns:p14="http://schemas.microsoft.com/office/powerpoint/2010/main" val="3635174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4163"/>
                                        </p:tgtEl>
                                        <p:attrNameLst>
                                          <p:attrName>style.visibility</p:attrName>
                                        </p:attrNameLst>
                                      </p:cBhvr>
                                      <p:to>
                                        <p:strVal val="visible"/>
                                      </p:to>
                                    </p:set>
                                  </p:childTnLst>
                                </p:cTn>
                              </p:par>
                            </p:childTnLst>
                          </p:cTn>
                        </p:par>
                        <p:par>
                          <p:cTn id="19" fill="hold" nodeType="afterGroup">
                            <p:stCondLst>
                              <p:cond delay="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type="title"/>
          </p:nvPr>
        </p:nvSpPr>
        <p:spPr>
          <a:noFill/>
        </p:spPr>
        <p:txBody>
          <a:bodyPr/>
          <a:lstStyle/>
          <a:p>
            <a:r>
              <a:rPr lang="en-US" altLang="en-US" dirty="0" smtClean="0"/>
              <a:t>Seismic-Well Tie Workflow</a:t>
            </a:r>
          </a:p>
        </p:txBody>
      </p:sp>
      <p:grpSp>
        <p:nvGrpSpPr>
          <p:cNvPr id="2" name="Group 106"/>
          <p:cNvGrpSpPr>
            <a:grpSpLocks/>
          </p:cNvGrpSpPr>
          <p:nvPr/>
        </p:nvGrpSpPr>
        <p:grpSpPr bwMode="auto">
          <a:xfrm>
            <a:off x="333375" y="3062288"/>
            <a:ext cx="7135813" cy="3187700"/>
            <a:chOff x="210" y="1929"/>
            <a:chExt cx="4495" cy="2008"/>
          </a:xfrm>
        </p:grpSpPr>
        <p:sp>
          <p:nvSpPr>
            <p:cNvPr id="12326" name="AutoShape 62"/>
            <p:cNvSpPr>
              <a:spLocks noChangeArrowheads="1"/>
            </p:cNvSpPr>
            <p:nvPr/>
          </p:nvSpPr>
          <p:spPr bwMode="auto">
            <a:xfrm rot="-5400000">
              <a:off x="4312" y="2092"/>
              <a:ext cx="556" cy="230"/>
            </a:xfrm>
            <a:prstGeom prst="rightArrow">
              <a:avLst>
                <a:gd name="adj1" fmla="val 50000"/>
                <a:gd name="adj2" fmla="val 60435"/>
              </a:avLst>
            </a:prstGeom>
            <a:solidFill>
              <a:srgbClr val="FFFF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nvGrpSpPr>
            <p:cNvPr id="12327" name="Group 78"/>
            <p:cNvGrpSpPr>
              <a:grpSpLocks/>
            </p:cNvGrpSpPr>
            <p:nvPr/>
          </p:nvGrpSpPr>
          <p:grpSpPr bwMode="auto">
            <a:xfrm>
              <a:off x="210" y="2660"/>
              <a:ext cx="1545" cy="1277"/>
              <a:chOff x="3811" y="1949"/>
              <a:chExt cx="1545" cy="1277"/>
            </a:xfrm>
          </p:grpSpPr>
          <p:sp>
            <p:nvSpPr>
              <p:cNvPr id="12333" name="Rectangle 79"/>
              <p:cNvSpPr>
                <a:spLocks noChangeArrowheads="1"/>
              </p:cNvSpPr>
              <p:nvPr/>
            </p:nvSpPr>
            <p:spPr bwMode="auto">
              <a:xfrm>
                <a:off x="3811" y="1949"/>
                <a:ext cx="1545" cy="1277"/>
              </a:xfrm>
              <a:prstGeom prst="rect">
                <a:avLst/>
              </a:prstGeom>
              <a:solidFill>
                <a:srgbClr val="66FF99"/>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34" name="Text Box 80"/>
              <p:cNvSpPr txBox="1">
                <a:spLocks noChangeArrowheads="1"/>
              </p:cNvSpPr>
              <p:nvPr/>
            </p:nvSpPr>
            <p:spPr bwMode="auto">
              <a:xfrm>
                <a:off x="4156" y="2056"/>
                <a:ext cx="85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solidFill>
                      <a:srgbClr val="FF0000"/>
                    </a:solidFill>
                    <a:latin typeface="Verdana" panose="020B0604030504040204" pitchFamily="34" charset="0"/>
                    <a:cs typeface="Arial" panose="020B0604020202020204" pitchFamily="34" charset="0"/>
                  </a:rPr>
                  <a:t>Time-Depth</a:t>
                </a:r>
                <a:endParaRPr lang="en-US" altLang="en-US" sz="1600" dirty="0">
                  <a:solidFill>
                    <a:srgbClr val="FF0000"/>
                  </a:solidFill>
                  <a:latin typeface="Verdana" panose="020B0604030504040204" pitchFamily="34" charset="0"/>
                  <a:cs typeface="Arial" panose="020B0604020202020204" pitchFamily="34" charset="0"/>
                </a:endParaRPr>
              </a:p>
            </p:txBody>
          </p:sp>
          <p:sp>
            <p:nvSpPr>
              <p:cNvPr id="12335" name="Text Box 81"/>
              <p:cNvSpPr txBox="1">
                <a:spLocks noChangeArrowheads="1"/>
              </p:cNvSpPr>
              <p:nvPr/>
            </p:nvSpPr>
            <p:spPr bwMode="auto">
              <a:xfrm>
                <a:off x="3831" y="2303"/>
                <a:ext cx="1431"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tabLst>
                    <a:tab pos="396875" algn="l"/>
                  </a:tabLst>
                  <a:defRPr>
                    <a:solidFill>
                      <a:schemeClr val="tx1"/>
                    </a:solidFill>
                    <a:latin typeface="Arial" panose="020B0604020202020204" pitchFamily="34" charset="0"/>
                  </a:defRPr>
                </a:lvl1pPr>
                <a:lvl2pPr marL="742950" indent="-285750" eaLnBrk="0" hangingPunct="0">
                  <a:tabLst>
                    <a:tab pos="396875" algn="l"/>
                  </a:tabLst>
                  <a:defRPr>
                    <a:solidFill>
                      <a:schemeClr val="tx1"/>
                    </a:solidFill>
                    <a:latin typeface="Arial" panose="020B0604020202020204" pitchFamily="34" charset="0"/>
                  </a:defRPr>
                </a:lvl2pPr>
                <a:lvl3pPr marL="1143000" indent="-228600" eaLnBrk="0" hangingPunct="0">
                  <a:tabLst>
                    <a:tab pos="396875" algn="l"/>
                  </a:tabLst>
                  <a:defRPr>
                    <a:solidFill>
                      <a:schemeClr val="tx1"/>
                    </a:solidFill>
                    <a:latin typeface="Arial" panose="020B0604020202020204" pitchFamily="34" charset="0"/>
                  </a:defRPr>
                </a:lvl3pPr>
                <a:lvl4pPr marL="1600200" indent="-228600" eaLnBrk="0" hangingPunct="0">
                  <a:tabLst>
                    <a:tab pos="396875" algn="l"/>
                  </a:tabLst>
                  <a:defRPr>
                    <a:solidFill>
                      <a:schemeClr val="tx1"/>
                    </a:solidFill>
                    <a:latin typeface="Arial" panose="020B0604020202020204" pitchFamily="34" charset="0"/>
                  </a:defRPr>
                </a:lvl4pPr>
                <a:lvl5pPr marL="2057400" indent="-228600" eaLnBrk="0" hangingPunct="0">
                  <a:tabLst>
                    <a:tab pos="396875"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96875"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96875"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96875"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96875" algn="l"/>
                  </a:tabLst>
                  <a:defRPr>
                    <a:solidFill>
                      <a:schemeClr val="tx1"/>
                    </a:solidFill>
                    <a:latin typeface="Arial" panose="020B0604020202020204" pitchFamily="34" charset="0"/>
                  </a:defRPr>
                </a:lvl9pPr>
              </a:lstStyle>
              <a:p>
                <a:pPr eaLnBrk="1" hangingPunct="1">
                  <a:buFontTx/>
                  <a:buChar char="•"/>
                </a:pPr>
                <a:r>
                  <a:rPr lang="en-US" altLang="en-US" sz="1400" b="1" dirty="0">
                    <a:latin typeface="Verdana" panose="020B0604030504040204" pitchFamily="34" charset="0"/>
                  </a:rPr>
                  <a:t>VSP = Vertical 	Seismic Profile</a:t>
                </a:r>
              </a:p>
              <a:p>
                <a:pPr eaLnBrk="1" hangingPunct="1">
                  <a:buFontTx/>
                  <a:buChar char="•"/>
                </a:pPr>
                <a:r>
                  <a:rPr lang="en-US" altLang="en-US" sz="1400" b="1" dirty="0" smtClean="0">
                    <a:latin typeface="Verdana" panose="020B0604030504040204" pitchFamily="34" charset="0"/>
                  </a:rPr>
                  <a:t>Check shots</a:t>
                </a:r>
                <a:endParaRPr lang="en-US" altLang="en-US" sz="1400" b="1" dirty="0">
                  <a:latin typeface="Verdana" panose="020B0604030504040204" pitchFamily="34" charset="0"/>
                </a:endParaRPr>
              </a:p>
              <a:p>
                <a:pPr eaLnBrk="1" hangingPunct="1">
                  <a:buFontTx/>
                  <a:buChar char="•"/>
                </a:pPr>
                <a:r>
                  <a:rPr lang="en-US" altLang="en-US" sz="1400" b="1" dirty="0">
                    <a:latin typeface="Verdana" panose="020B0604030504040204" pitchFamily="34" charset="0"/>
                  </a:rPr>
                  <a:t>Seismic Stacking 	Velocities</a:t>
                </a:r>
              </a:p>
            </p:txBody>
          </p:sp>
          <p:sp>
            <p:nvSpPr>
              <p:cNvPr id="12336" name="Line 82"/>
              <p:cNvSpPr>
                <a:spLocks noChangeShapeType="1"/>
              </p:cNvSpPr>
              <p:nvPr/>
            </p:nvSpPr>
            <p:spPr bwMode="auto">
              <a:xfrm>
                <a:off x="3969" y="2275"/>
                <a:ext cx="122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grpSp>
          <p:nvGrpSpPr>
            <p:cNvPr id="12328" name="Group 100"/>
            <p:cNvGrpSpPr>
              <a:grpSpLocks/>
            </p:cNvGrpSpPr>
            <p:nvPr/>
          </p:nvGrpSpPr>
          <p:grpSpPr bwMode="auto">
            <a:xfrm>
              <a:off x="818" y="2419"/>
              <a:ext cx="3829" cy="347"/>
              <a:chOff x="818" y="2419"/>
              <a:chExt cx="3829" cy="347"/>
            </a:xfrm>
          </p:grpSpPr>
          <p:sp>
            <p:nvSpPr>
              <p:cNvPr id="12329" name="Rectangle 61"/>
              <p:cNvSpPr>
                <a:spLocks noChangeArrowheads="1"/>
              </p:cNvSpPr>
              <p:nvPr/>
            </p:nvSpPr>
            <p:spPr bwMode="auto">
              <a:xfrm>
                <a:off x="874" y="2419"/>
                <a:ext cx="3773" cy="67"/>
              </a:xfrm>
              <a:prstGeom prst="rect">
                <a:avLst/>
              </a:prstGeom>
              <a:solidFill>
                <a:srgbClr val="FFFF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30" name="AutoShape 97"/>
              <p:cNvSpPr>
                <a:spLocks noChangeArrowheads="1"/>
              </p:cNvSpPr>
              <p:nvPr/>
            </p:nvSpPr>
            <p:spPr bwMode="auto">
              <a:xfrm rot="5400000">
                <a:off x="789" y="2508"/>
                <a:ext cx="287" cy="230"/>
              </a:xfrm>
              <a:prstGeom prst="rightArrow">
                <a:avLst>
                  <a:gd name="adj1" fmla="val 50000"/>
                  <a:gd name="adj2" fmla="val 31196"/>
                </a:avLst>
              </a:prstGeom>
              <a:solidFill>
                <a:srgbClr val="FFFF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31" name="Line 98"/>
              <p:cNvSpPr>
                <a:spLocks noChangeShapeType="1"/>
              </p:cNvSpPr>
              <p:nvPr/>
            </p:nvSpPr>
            <p:spPr bwMode="auto">
              <a:xfrm>
                <a:off x="4533" y="2419"/>
                <a:ext cx="114" cy="0"/>
              </a:xfrm>
              <a:prstGeom prst="line">
                <a:avLst/>
              </a:prstGeom>
              <a:noFill/>
              <a:ln w="952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2332" name="Line 99"/>
              <p:cNvSpPr>
                <a:spLocks noChangeShapeType="1"/>
              </p:cNvSpPr>
              <p:nvPr/>
            </p:nvSpPr>
            <p:spPr bwMode="auto">
              <a:xfrm flipV="1">
                <a:off x="881" y="2469"/>
                <a:ext cx="106" cy="1"/>
              </a:xfrm>
              <a:prstGeom prst="line">
                <a:avLst/>
              </a:prstGeom>
              <a:noFill/>
              <a:ln w="952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dirty="0"/>
              </a:p>
            </p:txBody>
          </p:sp>
        </p:grpSp>
      </p:grpSp>
      <p:grpSp>
        <p:nvGrpSpPr>
          <p:cNvPr id="12293" name="Group 63"/>
          <p:cNvGrpSpPr>
            <a:grpSpLocks/>
          </p:cNvGrpSpPr>
          <p:nvPr/>
        </p:nvGrpSpPr>
        <p:grpSpPr bwMode="auto">
          <a:xfrm>
            <a:off x="333375" y="1477963"/>
            <a:ext cx="2452688" cy="2179637"/>
            <a:chOff x="154" y="1373"/>
            <a:chExt cx="1545" cy="1373"/>
          </a:xfrm>
        </p:grpSpPr>
        <p:sp>
          <p:nvSpPr>
            <p:cNvPr id="12322" name="Rectangle 64"/>
            <p:cNvSpPr>
              <a:spLocks noChangeArrowheads="1"/>
            </p:cNvSpPr>
            <p:nvPr/>
          </p:nvSpPr>
          <p:spPr bwMode="auto">
            <a:xfrm>
              <a:off x="154" y="1373"/>
              <a:ext cx="1545" cy="1373"/>
            </a:xfrm>
            <a:prstGeom prst="rect">
              <a:avLst/>
            </a:prstGeom>
            <a:solidFill>
              <a:srgbClr val="E6FFB5"/>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23" name="Text Box 65"/>
            <p:cNvSpPr txBox="1">
              <a:spLocks noChangeArrowheads="1"/>
            </p:cNvSpPr>
            <p:nvPr/>
          </p:nvSpPr>
          <p:spPr bwMode="auto">
            <a:xfrm>
              <a:off x="499" y="1480"/>
              <a:ext cx="85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solidFill>
                    <a:srgbClr val="FF0000"/>
                  </a:solidFill>
                  <a:latin typeface="Verdana" panose="020B0604030504040204" pitchFamily="34" charset="0"/>
                  <a:cs typeface="Arial" panose="020B0604020202020204" pitchFamily="34" charset="0"/>
                </a:rPr>
                <a:t>Data Input</a:t>
              </a:r>
              <a:endParaRPr lang="en-US" altLang="en-US" sz="1600" dirty="0">
                <a:solidFill>
                  <a:srgbClr val="FF0000"/>
                </a:solidFill>
                <a:latin typeface="Verdana" panose="020B0604030504040204" pitchFamily="34" charset="0"/>
                <a:cs typeface="Arial" panose="020B0604020202020204" pitchFamily="34" charset="0"/>
              </a:endParaRPr>
            </a:p>
          </p:txBody>
        </p:sp>
        <p:sp>
          <p:nvSpPr>
            <p:cNvPr id="12324" name="Text Box 66"/>
            <p:cNvSpPr txBox="1">
              <a:spLocks noChangeArrowheads="1"/>
            </p:cNvSpPr>
            <p:nvPr/>
          </p:nvSpPr>
          <p:spPr bwMode="auto">
            <a:xfrm>
              <a:off x="174" y="1727"/>
              <a:ext cx="1505"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68275" indent="-168275" eaLnBrk="0" hangingPunct="0">
                <a:defRPr>
                  <a:solidFill>
                    <a:schemeClr val="tx1"/>
                  </a:solidFill>
                  <a:latin typeface="Arial" panose="020B0604020202020204" pitchFamily="34" charset="0"/>
                </a:defRPr>
              </a:lvl1pPr>
              <a:lvl2pPr indent="-168275"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lang="en-US" altLang="en-US" sz="1400" b="1" dirty="0">
                  <a:latin typeface="Verdana" panose="020B0604030504040204" pitchFamily="34" charset="0"/>
                </a:rPr>
                <a:t>Well Data</a:t>
              </a:r>
            </a:p>
            <a:p>
              <a:pPr lvl="1" eaLnBrk="1" hangingPunct="1">
                <a:buFont typeface="Verdana" panose="020B0604030504040204" pitchFamily="34" charset="0"/>
                <a:buChar char="−"/>
              </a:pPr>
              <a:r>
                <a:rPr lang="en-US" altLang="en-US" sz="1400" b="1" dirty="0">
                  <a:latin typeface="Verdana" panose="020B0604030504040204" pitchFamily="34" charset="0"/>
                </a:rPr>
                <a:t>Sonic log</a:t>
              </a:r>
            </a:p>
            <a:p>
              <a:pPr lvl="1" eaLnBrk="1" hangingPunct="1">
                <a:buFont typeface="Verdana" panose="020B0604030504040204" pitchFamily="34" charset="0"/>
                <a:buChar char="−"/>
              </a:pPr>
              <a:r>
                <a:rPr lang="en-US" altLang="en-US" sz="1400" b="1" dirty="0">
                  <a:latin typeface="Verdana" panose="020B0604030504040204" pitchFamily="34" charset="0"/>
                </a:rPr>
                <a:t>Density log</a:t>
              </a:r>
            </a:p>
            <a:p>
              <a:pPr lvl="1" eaLnBrk="1" hangingPunct="1">
                <a:buFont typeface="Verdana" panose="020B0604030504040204" pitchFamily="34" charset="0"/>
                <a:buChar char="−"/>
              </a:pPr>
              <a:r>
                <a:rPr lang="en-US" altLang="en-US" sz="1400" b="1" dirty="0">
                  <a:latin typeface="Verdana" panose="020B0604030504040204" pitchFamily="34" charset="0"/>
                </a:rPr>
                <a:t>Deviation survey</a:t>
              </a:r>
            </a:p>
            <a:p>
              <a:pPr eaLnBrk="1" hangingPunct="1">
                <a:buFontTx/>
                <a:buChar char="•"/>
              </a:pPr>
              <a:r>
                <a:rPr lang="en-US" altLang="en-US" sz="1400" b="1" dirty="0">
                  <a:latin typeface="Verdana" panose="020B0604030504040204" pitchFamily="34" charset="0"/>
                </a:rPr>
                <a:t>Seismic Data</a:t>
              </a:r>
            </a:p>
            <a:p>
              <a:pPr lvl="1" eaLnBrk="1" hangingPunct="1">
                <a:buFont typeface="Verdana" panose="020B0604030504040204" pitchFamily="34" charset="0"/>
                <a:buChar char="−"/>
              </a:pPr>
              <a:r>
                <a:rPr lang="en-US" altLang="en-US" sz="1400" b="1" dirty="0">
                  <a:latin typeface="Verdana" panose="020B0604030504040204" pitchFamily="34" charset="0"/>
                </a:rPr>
                <a:t>Line through well</a:t>
              </a:r>
            </a:p>
            <a:p>
              <a:pPr lvl="1" eaLnBrk="1" hangingPunct="1">
                <a:buFont typeface="Verdana" panose="020B0604030504040204" pitchFamily="34" charset="0"/>
                <a:buChar char="−"/>
              </a:pPr>
              <a:r>
                <a:rPr lang="en-US" altLang="en-US" sz="1400" b="1" dirty="0">
                  <a:latin typeface="Verdana" panose="020B0604030504040204" pitchFamily="34" charset="0"/>
                </a:rPr>
                <a:t>Full or near stack</a:t>
              </a:r>
            </a:p>
          </p:txBody>
        </p:sp>
        <p:sp>
          <p:nvSpPr>
            <p:cNvPr id="12325" name="Line 67"/>
            <p:cNvSpPr>
              <a:spLocks noChangeShapeType="1"/>
            </p:cNvSpPr>
            <p:nvPr/>
          </p:nvSpPr>
          <p:spPr bwMode="auto">
            <a:xfrm>
              <a:off x="312" y="1699"/>
              <a:ext cx="122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grpSp>
        <p:nvGrpSpPr>
          <p:cNvPr id="6" name="Group 101"/>
          <p:cNvGrpSpPr>
            <a:grpSpLocks/>
          </p:cNvGrpSpPr>
          <p:nvPr/>
        </p:nvGrpSpPr>
        <p:grpSpPr bwMode="auto">
          <a:xfrm>
            <a:off x="2622550" y="1477963"/>
            <a:ext cx="3022600" cy="2027237"/>
            <a:chOff x="1652" y="931"/>
            <a:chExt cx="1904" cy="1277"/>
          </a:xfrm>
        </p:grpSpPr>
        <p:grpSp>
          <p:nvGrpSpPr>
            <p:cNvPr id="12316" name="Group 68"/>
            <p:cNvGrpSpPr>
              <a:grpSpLocks/>
            </p:cNvGrpSpPr>
            <p:nvPr/>
          </p:nvGrpSpPr>
          <p:grpSpPr bwMode="auto">
            <a:xfrm>
              <a:off x="2126" y="931"/>
              <a:ext cx="1430" cy="1277"/>
              <a:chOff x="3677" y="1834"/>
              <a:chExt cx="1430" cy="1277"/>
            </a:xfrm>
          </p:grpSpPr>
          <p:sp>
            <p:nvSpPr>
              <p:cNvPr id="12318" name="Rectangle 69"/>
              <p:cNvSpPr>
                <a:spLocks noChangeArrowheads="1"/>
              </p:cNvSpPr>
              <p:nvPr/>
            </p:nvSpPr>
            <p:spPr bwMode="auto">
              <a:xfrm>
                <a:off x="3677" y="1834"/>
                <a:ext cx="1430" cy="1277"/>
              </a:xfrm>
              <a:prstGeom prst="rect">
                <a:avLst/>
              </a:prstGeom>
              <a:solidFill>
                <a:srgbClr val="FFEECB"/>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19" name="Text Box 70"/>
              <p:cNvSpPr txBox="1">
                <a:spLocks noChangeArrowheads="1"/>
              </p:cNvSpPr>
              <p:nvPr/>
            </p:nvSpPr>
            <p:spPr bwMode="auto">
              <a:xfrm>
                <a:off x="3825" y="1941"/>
                <a:ext cx="113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solidFill>
                      <a:srgbClr val="FF0000"/>
                    </a:solidFill>
                    <a:latin typeface="Verdana" panose="020B0604030504040204" pitchFamily="34" charset="0"/>
                    <a:cs typeface="Arial" panose="020B0604020202020204" pitchFamily="34" charset="0"/>
                  </a:rPr>
                  <a:t>Log QC/Editing</a:t>
                </a:r>
                <a:endParaRPr lang="en-US" altLang="en-US" sz="1600" dirty="0">
                  <a:solidFill>
                    <a:srgbClr val="FF0000"/>
                  </a:solidFill>
                  <a:latin typeface="Verdana" panose="020B0604030504040204" pitchFamily="34" charset="0"/>
                  <a:cs typeface="Arial" panose="020B0604020202020204" pitchFamily="34" charset="0"/>
                </a:endParaRPr>
              </a:p>
            </p:txBody>
          </p:sp>
          <p:sp>
            <p:nvSpPr>
              <p:cNvPr id="12320" name="Text Box 71"/>
              <p:cNvSpPr txBox="1">
                <a:spLocks noChangeArrowheads="1"/>
              </p:cNvSpPr>
              <p:nvPr/>
            </p:nvSpPr>
            <p:spPr bwMode="auto">
              <a:xfrm>
                <a:off x="3742" y="2188"/>
                <a:ext cx="1299"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68275" indent="-168275" eaLnBrk="0" hangingPunct="0">
                  <a:defRPr>
                    <a:solidFill>
                      <a:schemeClr val="tx1"/>
                    </a:solidFill>
                    <a:latin typeface="Arial" panose="020B0604020202020204" pitchFamily="34" charset="0"/>
                  </a:defRPr>
                </a:lvl1pPr>
                <a:lvl2pPr indent="-168275"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lang="en-US" altLang="en-US" sz="1400" b="1" dirty="0">
                    <a:latin typeface="Verdana" panose="020B0604030504040204" pitchFamily="34" charset="0"/>
                  </a:rPr>
                  <a:t>Data Problems</a:t>
                </a:r>
              </a:p>
              <a:p>
                <a:pPr lvl="1" eaLnBrk="1" hangingPunct="1">
                  <a:buFont typeface="Verdana" panose="020B0604030504040204" pitchFamily="34" charset="0"/>
                  <a:buChar char="−"/>
                </a:pPr>
                <a:r>
                  <a:rPr lang="en-US" altLang="en-US" sz="1400" b="1" dirty="0">
                    <a:latin typeface="Verdana" panose="020B0604030504040204" pitchFamily="34" charset="0"/>
                  </a:rPr>
                  <a:t>Washout</a:t>
                </a:r>
              </a:p>
              <a:p>
                <a:pPr lvl="1" eaLnBrk="1" hangingPunct="1">
                  <a:buFont typeface="Verdana" panose="020B0604030504040204" pitchFamily="34" charset="0"/>
                  <a:buChar char="−"/>
                </a:pPr>
                <a:r>
                  <a:rPr lang="en-US" altLang="en-US" sz="1400" b="1" dirty="0">
                    <a:latin typeface="Verdana" panose="020B0604030504040204" pitchFamily="34" charset="0"/>
                  </a:rPr>
                  <a:t>Casing Shoe</a:t>
                </a:r>
              </a:p>
              <a:p>
                <a:pPr lvl="1" eaLnBrk="1" hangingPunct="1">
                  <a:buFont typeface="Verdana" panose="020B0604030504040204" pitchFamily="34" charset="0"/>
                  <a:buChar char="−"/>
                </a:pPr>
                <a:r>
                  <a:rPr lang="en-US" altLang="en-US" sz="1400" b="1" dirty="0">
                    <a:latin typeface="Verdana" panose="020B0604030504040204" pitchFamily="34" charset="0"/>
                  </a:rPr>
                  <a:t>Cycle Skip</a:t>
                </a:r>
              </a:p>
              <a:p>
                <a:pPr lvl="1" eaLnBrk="1" hangingPunct="1">
                  <a:buFont typeface="Verdana" panose="020B0604030504040204" pitchFamily="34" charset="0"/>
                  <a:buChar char="−"/>
                </a:pPr>
                <a:r>
                  <a:rPr lang="en-US" altLang="en-US" sz="1400" b="1" dirty="0">
                    <a:latin typeface="Verdana" panose="020B0604030504040204" pitchFamily="34" charset="0"/>
                  </a:rPr>
                  <a:t>Fluid Invasion</a:t>
                </a:r>
              </a:p>
              <a:p>
                <a:pPr lvl="1" eaLnBrk="1" hangingPunct="1">
                  <a:buFont typeface="Verdana" panose="020B0604030504040204" pitchFamily="34" charset="0"/>
                  <a:buChar char="−"/>
                </a:pPr>
                <a:r>
                  <a:rPr lang="en-US" altLang="en-US" sz="1400" b="1" dirty="0">
                    <a:latin typeface="Verdana" panose="020B0604030504040204" pitchFamily="34" charset="0"/>
                  </a:rPr>
                  <a:t>Stuck Tool</a:t>
                </a:r>
              </a:p>
            </p:txBody>
          </p:sp>
          <p:sp>
            <p:nvSpPr>
              <p:cNvPr id="12321" name="Line 72"/>
              <p:cNvSpPr>
                <a:spLocks noChangeShapeType="1"/>
              </p:cNvSpPr>
              <p:nvPr/>
            </p:nvSpPr>
            <p:spPr bwMode="auto">
              <a:xfrm>
                <a:off x="3835" y="2160"/>
                <a:ext cx="11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2317" name="AutoShape 93"/>
            <p:cNvSpPr>
              <a:spLocks noChangeArrowheads="1"/>
            </p:cNvSpPr>
            <p:nvPr/>
          </p:nvSpPr>
          <p:spPr bwMode="auto">
            <a:xfrm>
              <a:off x="1652" y="1004"/>
              <a:ext cx="556" cy="230"/>
            </a:xfrm>
            <a:prstGeom prst="rightArrow">
              <a:avLst>
                <a:gd name="adj1" fmla="val 50000"/>
                <a:gd name="adj2" fmla="val 60435"/>
              </a:avLst>
            </a:prstGeom>
            <a:solidFill>
              <a:srgbClr val="FFFF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grpSp>
        <p:nvGrpSpPr>
          <p:cNvPr id="8" name="Group 102"/>
          <p:cNvGrpSpPr>
            <a:grpSpLocks/>
          </p:cNvGrpSpPr>
          <p:nvPr/>
        </p:nvGrpSpPr>
        <p:grpSpPr bwMode="auto">
          <a:xfrm>
            <a:off x="5502275" y="1477963"/>
            <a:ext cx="3306763" cy="2193925"/>
            <a:chOff x="3466" y="931"/>
            <a:chExt cx="2083" cy="1382"/>
          </a:xfrm>
        </p:grpSpPr>
        <p:grpSp>
          <p:nvGrpSpPr>
            <p:cNvPr id="12310" name="Group 73"/>
            <p:cNvGrpSpPr>
              <a:grpSpLocks/>
            </p:cNvGrpSpPr>
            <p:nvPr/>
          </p:nvGrpSpPr>
          <p:grpSpPr bwMode="auto">
            <a:xfrm>
              <a:off x="3927" y="931"/>
              <a:ext cx="1622" cy="1382"/>
              <a:chOff x="2880" y="1757"/>
              <a:chExt cx="1622" cy="1382"/>
            </a:xfrm>
          </p:grpSpPr>
          <p:sp>
            <p:nvSpPr>
              <p:cNvPr id="12312" name="Rectangle 74"/>
              <p:cNvSpPr>
                <a:spLocks noChangeArrowheads="1"/>
              </p:cNvSpPr>
              <p:nvPr/>
            </p:nvSpPr>
            <p:spPr bwMode="auto">
              <a:xfrm>
                <a:off x="2880" y="1757"/>
                <a:ext cx="1622" cy="1382"/>
              </a:xfrm>
              <a:prstGeom prst="rect">
                <a:avLst/>
              </a:prstGeom>
              <a:solidFill>
                <a:srgbClr val="DDDDDD"/>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13" name="Text Box 75"/>
              <p:cNvSpPr txBox="1">
                <a:spLocks noChangeArrowheads="1"/>
              </p:cNvSpPr>
              <p:nvPr/>
            </p:nvSpPr>
            <p:spPr bwMode="auto">
              <a:xfrm>
                <a:off x="3158" y="1855"/>
                <a:ext cx="106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solidFill>
                      <a:srgbClr val="FF0000"/>
                    </a:solidFill>
                    <a:latin typeface="Verdana" panose="020B0604030504040204" pitchFamily="34" charset="0"/>
                    <a:cs typeface="Arial" panose="020B0604020202020204" pitchFamily="34" charset="0"/>
                  </a:rPr>
                  <a:t>Log Blocking</a:t>
                </a:r>
                <a:endParaRPr lang="en-US" altLang="en-US" sz="1600" dirty="0">
                  <a:solidFill>
                    <a:srgbClr val="FF0000"/>
                  </a:solidFill>
                  <a:latin typeface="Verdana" panose="020B0604030504040204" pitchFamily="34" charset="0"/>
                  <a:cs typeface="Arial" panose="020B0604020202020204" pitchFamily="34" charset="0"/>
                </a:endParaRPr>
              </a:p>
            </p:txBody>
          </p:sp>
          <p:sp>
            <p:nvSpPr>
              <p:cNvPr id="12314" name="Text Box 76"/>
              <p:cNvSpPr txBox="1">
                <a:spLocks noChangeArrowheads="1"/>
              </p:cNvSpPr>
              <p:nvPr/>
            </p:nvSpPr>
            <p:spPr bwMode="auto">
              <a:xfrm>
                <a:off x="2900" y="2111"/>
                <a:ext cx="1582"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68275" indent="-168275" eaLnBrk="0" hangingPunct="0">
                  <a:defRPr>
                    <a:solidFill>
                      <a:schemeClr val="tx1"/>
                    </a:solidFill>
                    <a:latin typeface="Arial" panose="020B0604020202020204" pitchFamily="34" charset="0"/>
                  </a:defRPr>
                </a:lvl1pPr>
                <a:lvl2pPr indent="-168275"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lang="en-US" altLang="en-US" sz="1400" b="1" dirty="0">
                    <a:latin typeface="Verdana" panose="020B0604030504040204" pitchFamily="34" charset="0"/>
                  </a:rPr>
                  <a:t>Manual</a:t>
                </a:r>
              </a:p>
              <a:p>
                <a:pPr lvl="1" eaLnBrk="1" hangingPunct="1">
                  <a:buFont typeface="Verdana" panose="020B0604030504040204" pitchFamily="34" charset="0"/>
                  <a:buChar char="−"/>
                </a:pPr>
                <a:r>
                  <a:rPr lang="en-US" altLang="en-US" sz="1400" b="1" dirty="0">
                    <a:latin typeface="Verdana" panose="020B0604030504040204" pitchFamily="34" charset="0"/>
                  </a:rPr>
                  <a:t>Capture major RCs</a:t>
                </a:r>
              </a:p>
              <a:p>
                <a:pPr eaLnBrk="1" hangingPunct="1">
                  <a:buFontTx/>
                  <a:buChar char="•"/>
                </a:pPr>
                <a:r>
                  <a:rPr lang="en-US" altLang="en-US" sz="1400" b="1" dirty="0">
                    <a:latin typeface="Verdana" panose="020B0604030504040204" pitchFamily="34" charset="0"/>
                  </a:rPr>
                  <a:t>Machine</a:t>
                </a:r>
              </a:p>
              <a:p>
                <a:pPr lvl="1" eaLnBrk="1" hangingPunct="1">
                  <a:buFont typeface="Verdana" panose="020B0604030504040204" pitchFamily="34" charset="0"/>
                  <a:buChar char="−"/>
                </a:pPr>
                <a:r>
                  <a:rPr lang="en-US" altLang="en-US" sz="1400" b="1" dirty="0">
                    <a:latin typeface="Verdana" panose="020B0604030504040204" pitchFamily="34" charset="0"/>
                  </a:rPr>
                  <a:t>Min. bed thickness</a:t>
                </a:r>
              </a:p>
              <a:p>
                <a:pPr lvl="1" eaLnBrk="1" hangingPunct="1">
                  <a:buFont typeface="Verdana" panose="020B0604030504040204" pitchFamily="34" charset="0"/>
                  <a:buChar char="−"/>
                </a:pPr>
                <a:r>
                  <a:rPr lang="en-US" altLang="en-US" sz="1400" b="1" dirty="0">
                    <a:latin typeface="Verdana" panose="020B0604030504040204" pitchFamily="34" charset="0"/>
                  </a:rPr>
                  <a:t>Percent change</a:t>
                </a:r>
              </a:p>
              <a:p>
                <a:pPr lvl="1" eaLnBrk="1" hangingPunct="1">
                  <a:buFontTx/>
                  <a:buChar char="•"/>
                </a:pPr>
                <a:endParaRPr lang="en-US" altLang="en-US" sz="1400" b="1" dirty="0">
                  <a:latin typeface="Verdana" panose="020B0604030504040204" pitchFamily="34" charset="0"/>
                </a:endParaRPr>
              </a:p>
              <a:p>
                <a:pPr eaLnBrk="1" hangingPunct="1"/>
                <a:r>
                  <a:rPr lang="en-US" altLang="en-US" sz="1400" b="1" i="1" dirty="0">
                    <a:latin typeface="Verdana" panose="020B0604030504040204" pitchFamily="34" charset="0"/>
                  </a:rPr>
                  <a:t>Optional Step</a:t>
                </a:r>
              </a:p>
            </p:txBody>
          </p:sp>
          <p:sp>
            <p:nvSpPr>
              <p:cNvPr id="12315" name="Line 77"/>
              <p:cNvSpPr>
                <a:spLocks noChangeShapeType="1"/>
              </p:cNvSpPr>
              <p:nvPr/>
            </p:nvSpPr>
            <p:spPr bwMode="auto">
              <a:xfrm>
                <a:off x="3076" y="2083"/>
                <a:ext cx="122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2311" name="AutoShape 94"/>
            <p:cNvSpPr>
              <a:spLocks noChangeArrowheads="1"/>
            </p:cNvSpPr>
            <p:nvPr/>
          </p:nvSpPr>
          <p:spPr bwMode="auto">
            <a:xfrm>
              <a:off x="3466" y="1004"/>
              <a:ext cx="556" cy="230"/>
            </a:xfrm>
            <a:prstGeom prst="rightArrow">
              <a:avLst>
                <a:gd name="adj1" fmla="val 50000"/>
                <a:gd name="adj2" fmla="val 60435"/>
              </a:avLst>
            </a:prstGeom>
            <a:solidFill>
              <a:srgbClr val="FFFF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grpSp>
        <p:nvGrpSpPr>
          <p:cNvPr id="10" name="Group 104"/>
          <p:cNvGrpSpPr>
            <a:grpSpLocks/>
          </p:cNvGrpSpPr>
          <p:nvPr/>
        </p:nvGrpSpPr>
        <p:grpSpPr bwMode="auto">
          <a:xfrm>
            <a:off x="2576513" y="4222750"/>
            <a:ext cx="3221037" cy="2119313"/>
            <a:chOff x="1623" y="2660"/>
            <a:chExt cx="2029" cy="1335"/>
          </a:xfrm>
        </p:grpSpPr>
        <p:grpSp>
          <p:nvGrpSpPr>
            <p:cNvPr id="12304" name="Group 83"/>
            <p:cNvGrpSpPr>
              <a:grpSpLocks/>
            </p:cNvGrpSpPr>
            <p:nvPr/>
          </p:nvGrpSpPr>
          <p:grpSpPr bwMode="auto">
            <a:xfrm>
              <a:off x="2107" y="2660"/>
              <a:ext cx="1545" cy="1335"/>
              <a:chOff x="2238" y="3065"/>
              <a:chExt cx="1545" cy="1335"/>
            </a:xfrm>
          </p:grpSpPr>
          <p:sp>
            <p:nvSpPr>
              <p:cNvPr id="12306" name="Rectangle 84"/>
              <p:cNvSpPr>
                <a:spLocks noChangeArrowheads="1"/>
              </p:cNvSpPr>
              <p:nvPr/>
            </p:nvSpPr>
            <p:spPr bwMode="auto">
              <a:xfrm>
                <a:off x="2238" y="3065"/>
                <a:ext cx="1545" cy="1335"/>
              </a:xfrm>
              <a:prstGeom prst="rect">
                <a:avLst/>
              </a:prstGeom>
              <a:solidFill>
                <a:srgbClr val="FFCC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07" name="Text Box 85"/>
              <p:cNvSpPr txBox="1">
                <a:spLocks noChangeArrowheads="1"/>
              </p:cNvSpPr>
              <p:nvPr/>
            </p:nvSpPr>
            <p:spPr bwMode="auto">
              <a:xfrm>
                <a:off x="2583" y="3150"/>
                <a:ext cx="85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solidFill>
                      <a:srgbClr val="FF0000"/>
                    </a:solidFill>
                    <a:latin typeface="Verdana" panose="020B0604030504040204" pitchFamily="34" charset="0"/>
                    <a:cs typeface="Arial" panose="020B0604020202020204" pitchFamily="34" charset="0"/>
                  </a:rPr>
                  <a:t>Wavelet</a:t>
                </a:r>
                <a:endParaRPr lang="en-US" altLang="en-US" sz="1600" dirty="0">
                  <a:solidFill>
                    <a:srgbClr val="FF0000"/>
                  </a:solidFill>
                  <a:latin typeface="Verdana" panose="020B0604030504040204" pitchFamily="34" charset="0"/>
                  <a:cs typeface="Arial" panose="020B0604020202020204" pitchFamily="34" charset="0"/>
                </a:endParaRPr>
              </a:p>
            </p:txBody>
          </p:sp>
          <p:sp>
            <p:nvSpPr>
              <p:cNvPr id="12308" name="Text Box 86"/>
              <p:cNvSpPr txBox="1">
                <a:spLocks noChangeArrowheads="1"/>
              </p:cNvSpPr>
              <p:nvPr/>
            </p:nvSpPr>
            <p:spPr bwMode="auto">
              <a:xfrm>
                <a:off x="2258" y="3397"/>
                <a:ext cx="1504" cy="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tabLst>
                    <a:tab pos="625475" algn="l"/>
                  </a:tabLst>
                  <a:defRPr>
                    <a:solidFill>
                      <a:schemeClr val="tx1"/>
                    </a:solidFill>
                    <a:latin typeface="Arial" panose="020B0604020202020204" pitchFamily="34" charset="0"/>
                  </a:defRPr>
                </a:lvl1pPr>
                <a:lvl2pPr indent="-168275" eaLnBrk="0" hangingPunct="0">
                  <a:tabLst>
                    <a:tab pos="625475" algn="l"/>
                  </a:tabLst>
                  <a:defRPr>
                    <a:solidFill>
                      <a:schemeClr val="tx1"/>
                    </a:solidFill>
                    <a:latin typeface="Arial" panose="020B0604020202020204" pitchFamily="34" charset="0"/>
                  </a:defRPr>
                </a:lvl2pPr>
                <a:lvl3pPr marL="1143000" indent="-228600" eaLnBrk="0" hangingPunct="0">
                  <a:tabLst>
                    <a:tab pos="625475" algn="l"/>
                  </a:tabLst>
                  <a:defRPr>
                    <a:solidFill>
                      <a:schemeClr val="tx1"/>
                    </a:solidFill>
                    <a:latin typeface="Arial" panose="020B0604020202020204" pitchFamily="34" charset="0"/>
                  </a:defRPr>
                </a:lvl3pPr>
                <a:lvl4pPr marL="1600200" indent="-228600" eaLnBrk="0" hangingPunct="0">
                  <a:tabLst>
                    <a:tab pos="625475" algn="l"/>
                  </a:tabLst>
                  <a:defRPr>
                    <a:solidFill>
                      <a:schemeClr val="tx1"/>
                    </a:solidFill>
                    <a:latin typeface="Arial" panose="020B0604020202020204" pitchFamily="34" charset="0"/>
                  </a:defRPr>
                </a:lvl4pPr>
                <a:lvl5pPr marL="2057400" indent="-228600" eaLnBrk="0" hangingPunct="0">
                  <a:tabLst>
                    <a:tab pos="625475"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625475"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625475"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625475"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625475" algn="l"/>
                  </a:tabLst>
                  <a:defRPr>
                    <a:solidFill>
                      <a:schemeClr val="tx1"/>
                    </a:solidFill>
                    <a:latin typeface="Arial" panose="020B0604020202020204" pitchFamily="34" charset="0"/>
                  </a:defRPr>
                </a:lvl9pPr>
              </a:lstStyle>
              <a:p>
                <a:pPr eaLnBrk="1" hangingPunct="1">
                  <a:buFontTx/>
                  <a:buChar char="•"/>
                </a:pPr>
                <a:r>
                  <a:rPr lang="en-US" altLang="en-US" sz="1400" b="1" dirty="0">
                    <a:latin typeface="Verdana" panose="020B0604030504040204" pitchFamily="34" charset="0"/>
                  </a:rPr>
                  <a:t>Analytical</a:t>
                </a:r>
              </a:p>
              <a:p>
                <a:pPr lvl="1" eaLnBrk="1" hangingPunct="1">
                  <a:buFont typeface="Verdana" panose="020B0604030504040204" pitchFamily="34" charset="0"/>
                  <a:buChar char="−"/>
                </a:pPr>
                <a:r>
                  <a:rPr lang="en-US" altLang="en-US" sz="1400" b="1" dirty="0">
                    <a:latin typeface="Verdana" panose="020B0604030504040204" pitchFamily="34" charset="0"/>
                  </a:rPr>
                  <a:t>Shape 	</a:t>
                </a:r>
              </a:p>
              <a:p>
                <a:pPr lvl="1" eaLnBrk="1" hangingPunct="1">
                  <a:buFont typeface="Verdana" panose="020B0604030504040204" pitchFamily="34" charset="0"/>
                  <a:buChar char="−"/>
                </a:pPr>
                <a:r>
                  <a:rPr lang="en-US" altLang="en-US" sz="1400" b="1" dirty="0">
                    <a:latin typeface="Verdana" panose="020B0604030504040204" pitchFamily="34" charset="0"/>
                  </a:rPr>
                  <a:t>Central freq.  </a:t>
                </a:r>
                <a:r>
                  <a:rPr lang="en-US" altLang="en-US" sz="1200" b="1" dirty="0">
                    <a:latin typeface="Verdana" panose="020B0604030504040204" pitchFamily="34" charset="0"/>
                  </a:rPr>
                  <a:t>(e.g. Ricker 28 Hz)</a:t>
                </a:r>
              </a:p>
              <a:p>
                <a:pPr eaLnBrk="1" hangingPunct="1">
                  <a:buFontTx/>
                  <a:buChar char="•"/>
                </a:pPr>
                <a:r>
                  <a:rPr lang="en-US" altLang="en-US" sz="1400" b="1" dirty="0">
                    <a:latin typeface="Verdana" panose="020B0604030504040204" pitchFamily="34" charset="0"/>
                  </a:rPr>
                  <a:t>Extracted</a:t>
                </a:r>
              </a:p>
              <a:p>
                <a:pPr lvl="1" eaLnBrk="1" hangingPunct="1">
                  <a:buFont typeface="Verdana" panose="020B0604030504040204" pitchFamily="34" charset="0"/>
                  <a:buChar char="−"/>
                </a:pPr>
                <a:r>
                  <a:rPr lang="en-US" altLang="en-US" sz="1400" b="1" dirty="0">
                    <a:latin typeface="Verdana" panose="020B0604030504040204" pitchFamily="34" charset="0"/>
                  </a:rPr>
                  <a:t>From a seismic 	window</a:t>
                </a:r>
              </a:p>
            </p:txBody>
          </p:sp>
          <p:sp>
            <p:nvSpPr>
              <p:cNvPr id="12309" name="Line 87"/>
              <p:cNvSpPr>
                <a:spLocks noChangeShapeType="1"/>
              </p:cNvSpPr>
              <p:nvPr/>
            </p:nvSpPr>
            <p:spPr bwMode="auto">
              <a:xfrm>
                <a:off x="2396" y="3369"/>
                <a:ext cx="122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2305" name="AutoShape 95"/>
            <p:cNvSpPr>
              <a:spLocks noChangeArrowheads="1"/>
            </p:cNvSpPr>
            <p:nvPr/>
          </p:nvSpPr>
          <p:spPr bwMode="auto">
            <a:xfrm>
              <a:off x="1623" y="2727"/>
              <a:ext cx="556" cy="230"/>
            </a:xfrm>
            <a:prstGeom prst="rightArrow">
              <a:avLst>
                <a:gd name="adj1" fmla="val 50000"/>
                <a:gd name="adj2" fmla="val 60435"/>
              </a:avLst>
            </a:prstGeom>
            <a:solidFill>
              <a:srgbClr val="FFFF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grpSp>
        <p:nvGrpSpPr>
          <p:cNvPr id="12" name="Group 105"/>
          <p:cNvGrpSpPr>
            <a:grpSpLocks/>
          </p:cNvGrpSpPr>
          <p:nvPr/>
        </p:nvGrpSpPr>
        <p:grpSpPr bwMode="auto">
          <a:xfrm>
            <a:off x="5654675" y="4222750"/>
            <a:ext cx="3154363" cy="2179638"/>
            <a:chOff x="3562" y="2660"/>
            <a:chExt cx="1987" cy="1373"/>
          </a:xfrm>
        </p:grpSpPr>
        <p:grpSp>
          <p:nvGrpSpPr>
            <p:cNvPr id="12298" name="Group 88"/>
            <p:cNvGrpSpPr>
              <a:grpSpLocks/>
            </p:cNvGrpSpPr>
            <p:nvPr/>
          </p:nvGrpSpPr>
          <p:grpSpPr bwMode="auto">
            <a:xfrm>
              <a:off x="4004" y="2660"/>
              <a:ext cx="1545" cy="1373"/>
              <a:chOff x="4215" y="3293"/>
              <a:chExt cx="1545" cy="1373"/>
            </a:xfrm>
          </p:grpSpPr>
          <p:sp>
            <p:nvSpPr>
              <p:cNvPr id="12300" name="Rectangle 89"/>
              <p:cNvSpPr>
                <a:spLocks noChangeArrowheads="1"/>
              </p:cNvSpPr>
              <p:nvPr/>
            </p:nvSpPr>
            <p:spPr bwMode="auto">
              <a:xfrm>
                <a:off x="4215" y="3293"/>
                <a:ext cx="1545" cy="1373"/>
              </a:xfrm>
              <a:prstGeom prst="rect">
                <a:avLst/>
              </a:prstGeom>
              <a:solidFill>
                <a:srgbClr val="B1FBFB"/>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2301" name="Text Box 90"/>
              <p:cNvSpPr txBox="1">
                <a:spLocks noChangeArrowheads="1"/>
              </p:cNvSpPr>
              <p:nvPr/>
            </p:nvSpPr>
            <p:spPr bwMode="auto">
              <a:xfrm>
                <a:off x="4397" y="3400"/>
                <a:ext cx="118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solidFill>
                      <a:srgbClr val="FF0000"/>
                    </a:solidFill>
                    <a:latin typeface="Verdana" panose="020B0604030504040204" pitchFamily="34" charset="0"/>
                    <a:cs typeface="Arial" panose="020B0604020202020204" pitchFamily="34" charset="0"/>
                  </a:rPr>
                  <a:t>Modeled Trace</a:t>
                </a:r>
                <a:endParaRPr lang="en-US" altLang="en-US" sz="1600" dirty="0">
                  <a:solidFill>
                    <a:srgbClr val="FF0000"/>
                  </a:solidFill>
                  <a:latin typeface="Verdana" panose="020B0604030504040204" pitchFamily="34" charset="0"/>
                  <a:cs typeface="Arial" panose="020B0604020202020204" pitchFamily="34" charset="0"/>
                </a:endParaRPr>
              </a:p>
            </p:txBody>
          </p:sp>
          <p:sp>
            <p:nvSpPr>
              <p:cNvPr id="12302" name="Text Box 91"/>
              <p:cNvSpPr txBox="1">
                <a:spLocks noChangeArrowheads="1"/>
              </p:cNvSpPr>
              <p:nvPr/>
            </p:nvSpPr>
            <p:spPr bwMode="auto">
              <a:xfrm>
                <a:off x="4225" y="3647"/>
                <a:ext cx="1525"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tabLst>
                    <a:tab pos="228600" algn="l"/>
                  </a:tabLst>
                  <a:defRPr>
                    <a:solidFill>
                      <a:schemeClr val="tx1"/>
                    </a:solidFill>
                    <a:latin typeface="Arial" panose="020B0604020202020204" pitchFamily="34" charset="0"/>
                  </a:defRPr>
                </a:lvl1pPr>
                <a:lvl2pPr marL="742950" indent="-285750" eaLnBrk="0" hangingPunct="0">
                  <a:tabLst>
                    <a:tab pos="228600" algn="l"/>
                  </a:tabLst>
                  <a:defRPr>
                    <a:solidFill>
                      <a:schemeClr val="tx1"/>
                    </a:solidFill>
                    <a:latin typeface="Arial" panose="020B0604020202020204" pitchFamily="34" charset="0"/>
                  </a:defRPr>
                </a:lvl2pPr>
                <a:lvl3pPr marL="1143000" indent="-228600" eaLnBrk="0" hangingPunct="0">
                  <a:tabLst>
                    <a:tab pos="228600" algn="l"/>
                  </a:tabLst>
                  <a:defRPr>
                    <a:solidFill>
                      <a:schemeClr val="tx1"/>
                    </a:solidFill>
                    <a:latin typeface="Arial" panose="020B0604020202020204" pitchFamily="34" charset="0"/>
                  </a:defRPr>
                </a:lvl3pPr>
                <a:lvl4pPr marL="1600200" indent="-228600" eaLnBrk="0" hangingPunct="0">
                  <a:tabLst>
                    <a:tab pos="228600" algn="l"/>
                  </a:tabLst>
                  <a:defRPr>
                    <a:solidFill>
                      <a:schemeClr val="tx1"/>
                    </a:solidFill>
                    <a:latin typeface="Arial" panose="020B0604020202020204" pitchFamily="34" charset="0"/>
                  </a:defRPr>
                </a:lvl4pPr>
                <a:lvl5pPr marL="2057400" indent="-228600" eaLnBrk="0" hangingPunct="0">
                  <a:tabLst>
                    <a:tab pos="228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228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228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228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eaLnBrk="1" hangingPunct="1">
                  <a:buFontTx/>
                  <a:buChar char="•"/>
                </a:pPr>
                <a:r>
                  <a:rPr lang="en-US" altLang="en-US" sz="1400" b="1" dirty="0">
                    <a:latin typeface="Verdana" panose="020B0604030504040204" pitchFamily="34" charset="0"/>
                  </a:rPr>
                  <a:t>Convolve RC series 	with the wavelet</a:t>
                </a:r>
              </a:p>
              <a:p>
                <a:pPr eaLnBrk="1" hangingPunct="1">
                  <a:buFontTx/>
                  <a:buChar char="•"/>
                </a:pPr>
                <a:r>
                  <a:rPr lang="en-US" altLang="en-US" sz="1400" b="1" dirty="0">
                    <a:latin typeface="Verdana" panose="020B0604030504040204" pitchFamily="34" charset="0"/>
                  </a:rPr>
                  <a:t>Multiples</a:t>
                </a:r>
              </a:p>
              <a:p>
                <a:pPr eaLnBrk="1" hangingPunct="1">
                  <a:buFontTx/>
                  <a:buChar char="•"/>
                </a:pPr>
                <a:r>
                  <a:rPr lang="en-US" altLang="en-US" sz="1400" b="1" dirty="0">
                    <a:latin typeface="Verdana" panose="020B0604030504040204" pitchFamily="34" charset="0"/>
                  </a:rPr>
                  <a:t>AVO (Amplitude 	Versus Offset) 	effects</a:t>
                </a:r>
              </a:p>
            </p:txBody>
          </p:sp>
          <p:sp>
            <p:nvSpPr>
              <p:cNvPr id="12303" name="Line 92"/>
              <p:cNvSpPr>
                <a:spLocks noChangeShapeType="1"/>
              </p:cNvSpPr>
              <p:nvPr/>
            </p:nvSpPr>
            <p:spPr bwMode="auto">
              <a:xfrm>
                <a:off x="4373" y="3619"/>
                <a:ext cx="122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2299" name="AutoShape 96"/>
            <p:cNvSpPr>
              <a:spLocks noChangeArrowheads="1"/>
            </p:cNvSpPr>
            <p:nvPr/>
          </p:nvSpPr>
          <p:spPr bwMode="auto">
            <a:xfrm>
              <a:off x="3562" y="2726"/>
              <a:ext cx="556" cy="230"/>
            </a:xfrm>
            <a:prstGeom prst="rightArrow">
              <a:avLst>
                <a:gd name="adj1" fmla="val 50000"/>
                <a:gd name="adj2" fmla="val 60435"/>
              </a:avLst>
            </a:prstGeom>
            <a:solidFill>
              <a:srgbClr val="FFFF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spTree>
    <p:custDataLst>
      <p:tags r:id="rId1"/>
    </p:custDataLst>
    <p:extLst>
      <p:ext uri="{BB962C8B-B14F-4D97-AF65-F5344CB8AC3E}">
        <p14:creationId xmlns:p14="http://schemas.microsoft.com/office/powerpoint/2010/main" val="3182408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p:txBody>
          <a:bodyPr/>
          <a:lstStyle/>
          <a:p>
            <a:r>
              <a:rPr lang="en-US" altLang="en-US" dirty="0" smtClean="0"/>
              <a:t>The Analytical Wavelet</a:t>
            </a:r>
          </a:p>
        </p:txBody>
      </p:sp>
      <p:sp>
        <p:nvSpPr>
          <p:cNvPr id="13316" name="Content Placeholder 2"/>
          <p:cNvSpPr>
            <a:spLocks noGrp="1"/>
          </p:cNvSpPr>
          <p:nvPr>
            <p:ph idx="1"/>
          </p:nvPr>
        </p:nvSpPr>
        <p:spPr/>
        <p:txBody>
          <a:bodyPr/>
          <a:lstStyle/>
          <a:p>
            <a:r>
              <a:rPr lang="en-US" altLang="en-US" sz="2400" dirty="0" smtClean="0"/>
              <a:t>What </a:t>
            </a:r>
            <a:r>
              <a:rPr lang="en-US" altLang="en-US" sz="2400" dirty="0" smtClean="0"/>
              <a:t>is </a:t>
            </a:r>
            <a:r>
              <a:rPr lang="en-US" altLang="en-US" sz="2400" dirty="0" smtClean="0"/>
              <a:t>the Phase of the Wavelet?</a:t>
            </a:r>
          </a:p>
          <a:p>
            <a:pPr lvl="1"/>
            <a:r>
              <a:rPr lang="en-US" altLang="en-US" sz="2000" dirty="0" smtClean="0"/>
              <a:t>Minimum Phase</a:t>
            </a:r>
          </a:p>
          <a:p>
            <a:pPr lvl="1"/>
            <a:r>
              <a:rPr lang="en-US" altLang="en-US" sz="2000" dirty="0" smtClean="0"/>
              <a:t>Zero Phase</a:t>
            </a:r>
          </a:p>
          <a:p>
            <a:r>
              <a:rPr lang="en-US" altLang="en-US" sz="2400" dirty="0" smtClean="0"/>
              <a:t>What is the Polarity of the Wavelet?</a:t>
            </a:r>
          </a:p>
          <a:p>
            <a:pPr lvl="1"/>
            <a:r>
              <a:rPr lang="en-US" altLang="en-US" sz="2000" dirty="0" smtClean="0"/>
              <a:t>What is the Response of a +RC?</a:t>
            </a:r>
          </a:p>
          <a:p>
            <a:r>
              <a:rPr lang="en-US" altLang="en-US" sz="2400" dirty="0" smtClean="0"/>
              <a:t>What is the wavelet shape?</a:t>
            </a:r>
          </a:p>
          <a:p>
            <a:pPr lvl="1"/>
            <a:r>
              <a:rPr lang="en-US" altLang="en-US" sz="2000" dirty="0" smtClean="0"/>
              <a:t>E.g., Ricker</a:t>
            </a:r>
          </a:p>
          <a:p>
            <a:r>
              <a:rPr lang="en-US" altLang="en-US" sz="2400" dirty="0" smtClean="0"/>
              <a:t>What is the Central Frequency?</a:t>
            </a:r>
          </a:p>
          <a:p>
            <a:pPr lvl="1"/>
            <a:r>
              <a:rPr lang="en-US" altLang="en-US" sz="2000" dirty="0" smtClean="0"/>
              <a:t>E.g., 25 Hz</a:t>
            </a:r>
          </a:p>
        </p:txBody>
      </p:sp>
      <p:grpSp>
        <p:nvGrpSpPr>
          <p:cNvPr id="2" name="Group 1"/>
          <p:cNvGrpSpPr/>
          <p:nvPr/>
        </p:nvGrpSpPr>
        <p:grpSpPr>
          <a:xfrm>
            <a:off x="5744936" y="3803938"/>
            <a:ext cx="2773103" cy="1892300"/>
            <a:chOff x="4438650" y="4219575"/>
            <a:chExt cx="2773103" cy="1892300"/>
          </a:xfrm>
        </p:grpSpPr>
        <p:sp>
          <p:nvSpPr>
            <p:cNvPr id="12" name="Rectangle 11"/>
            <p:cNvSpPr/>
            <p:nvPr/>
          </p:nvSpPr>
          <p:spPr>
            <a:xfrm>
              <a:off x="4830763" y="4519613"/>
              <a:ext cx="2378075" cy="159226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13319" name="Picture 46"/>
            <p:cNvPicPr>
              <a:picLocks noChangeAspect="1" noChangeArrowheads="1"/>
            </p:cNvPicPr>
            <p:nvPr/>
          </p:nvPicPr>
          <p:blipFill>
            <a:blip r:embed="rId3" cstate="print">
              <a:extLst>
                <a:ext uri="{28A0092B-C50C-407E-A947-70E740481C1C}">
                  <a14:useLocalDpi xmlns:a14="http://schemas.microsoft.com/office/drawing/2010/main" val="0"/>
                </a:ext>
              </a:extLst>
            </a:blip>
            <a:srcRect l="94231" t="39551" r="1779" b="50328"/>
            <a:stretch>
              <a:fillRect/>
            </a:stretch>
          </p:blipFill>
          <p:spPr bwMode="auto">
            <a:xfrm>
              <a:off x="6280150" y="4519613"/>
              <a:ext cx="928688" cy="15605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38650" y="4219575"/>
              <a:ext cx="1051891" cy="276999"/>
            </a:xfrm>
            <a:prstGeom prst="rect">
              <a:avLst/>
            </a:prstGeom>
            <a:noFill/>
          </p:spPr>
          <p:txBody>
            <a:bodyPr wrap="none">
              <a:spAutoFit/>
            </a:bodyPr>
            <a:lstStyle/>
            <a:p>
              <a:pPr>
                <a:defRPr/>
              </a:pPr>
              <a:r>
                <a:rPr lang="en-US" sz="1200" b="1" dirty="0">
                  <a:latin typeface="+mj-lt"/>
                </a:rPr>
                <a:t>Impedance</a:t>
              </a:r>
            </a:p>
          </p:txBody>
        </p:sp>
        <p:sp>
          <p:nvSpPr>
            <p:cNvPr id="14" name="TextBox 13"/>
            <p:cNvSpPr txBox="1"/>
            <p:nvPr/>
          </p:nvSpPr>
          <p:spPr>
            <a:xfrm>
              <a:off x="5738813" y="4219575"/>
              <a:ext cx="495649" cy="276999"/>
            </a:xfrm>
            <a:prstGeom prst="rect">
              <a:avLst/>
            </a:prstGeom>
            <a:noFill/>
          </p:spPr>
          <p:txBody>
            <a:bodyPr wrap="none">
              <a:spAutoFit/>
            </a:bodyPr>
            <a:lstStyle/>
            <a:p>
              <a:pPr>
                <a:defRPr/>
              </a:pPr>
              <a:r>
                <a:rPr lang="en-US" sz="1200" b="1" dirty="0">
                  <a:latin typeface="+mj-lt"/>
                </a:rPr>
                <a:t>R.C.</a:t>
              </a:r>
            </a:p>
          </p:txBody>
        </p:sp>
        <p:sp>
          <p:nvSpPr>
            <p:cNvPr id="15" name="TextBox 14"/>
            <p:cNvSpPr txBox="1"/>
            <p:nvPr/>
          </p:nvSpPr>
          <p:spPr>
            <a:xfrm>
              <a:off x="6286500" y="4219575"/>
              <a:ext cx="925253" cy="276999"/>
            </a:xfrm>
            <a:prstGeom prst="rect">
              <a:avLst/>
            </a:prstGeom>
            <a:noFill/>
          </p:spPr>
          <p:txBody>
            <a:bodyPr wrap="none">
              <a:spAutoFit/>
            </a:bodyPr>
            <a:lstStyle/>
            <a:p>
              <a:pPr>
                <a:defRPr/>
              </a:pPr>
              <a:r>
                <a:rPr lang="en-US" sz="1200" b="1" dirty="0">
                  <a:latin typeface="+mj-lt"/>
                </a:rPr>
                <a:t>Response</a:t>
              </a:r>
            </a:p>
          </p:txBody>
        </p:sp>
        <p:sp>
          <p:nvSpPr>
            <p:cNvPr id="16" name="Freeform 15"/>
            <p:cNvSpPr/>
            <p:nvPr/>
          </p:nvSpPr>
          <p:spPr>
            <a:xfrm>
              <a:off x="5014913" y="4557713"/>
              <a:ext cx="261937" cy="1524000"/>
            </a:xfrm>
            <a:custGeom>
              <a:avLst/>
              <a:gdLst>
                <a:gd name="connsiteX0" fmla="*/ 0 w 261937"/>
                <a:gd name="connsiteY0" fmla="*/ 0 h 1524000"/>
                <a:gd name="connsiteX1" fmla="*/ 4762 w 261937"/>
                <a:gd name="connsiteY1" fmla="*/ 762000 h 1524000"/>
                <a:gd name="connsiteX2" fmla="*/ 261937 w 261937"/>
                <a:gd name="connsiteY2" fmla="*/ 757237 h 1524000"/>
                <a:gd name="connsiteX3" fmla="*/ 261937 w 261937"/>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261937" h="1524000">
                  <a:moveTo>
                    <a:pt x="0" y="0"/>
                  </a:moveTo>
                  <a:cubicBezTo>
                    <a:pt x="1587" y="254000"/>
                    <a:pt x="3175" y="508000"/>
                    <a:pt x="4762" y="762000"/>
                  </a:cubicBezTo>
                  <a:lnTo>
                    <a:pt x="261937" y="757237"/>
                  </a:lnTo>
                  <a:lnTo>
                    <a:pt x="261937" y="1524000"/>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18" name="Straight Connector 17"/>
            <p:cNvCxnSpPr/>
            <p:nvPr/>
          </p:nvCxnSpPr>
          <p:spPr>
            <a:xfrm rot="10800000" flipH="1">
              <a:off x="4873625" y="5305425"/>
              <a:ext cx="2222500" cy="142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4843462" y="5319713"/>
              <a:ext cx="1552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133975" y="5319713"/>
              <a:ext cx="1552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910263" y="5319713"/>
              <a:ext cx="13811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8916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smtClean="0"/>
              <a:t>Output</a:t>
            </a:r>
          </a:p>
        </p:txBody>
      </p:sp>
      <p:grpSp>
        <p:nvGrpSpPr>
          <p:cNvPr id="14340" name="Group 28"/>
          <p:cNvGrpSpPr>
            <a:grpSpLocks/>
          </p:cNvGrpSpPr>
          <p:nvPr/>
        </p:nvGrpSpPr>
        <p:grpSpPr bwMode="auto">
          <a:xfrm>
            <a:off x="688975" y="1407413"/>
            <a:ext cx="7766050" cy="3700462"/>
            <a:chOff x="434" y="869"/>
            <a:chExt cx="4892" cy="2331"/>
          </a:xfrm>
        </p:grpSpPr>
        <p:pic>
          <p:nvPicPr>
            <p:cNvPr id="143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l="8783" t="8229" b="84773"/>
            <a:stretch>
              <a:fillRect/>
            </a:stretch>
          </p:blipFill>
          <p:spPr bwMode="auto">
            <a:xfrm>
              <a:off x="434" y="869"/>
              <a:ext cx="4892"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l="8951" t="17371" b="57863"/>
            <a:stretch>
              <a:fillRect/>
            </a:stretch>
          </p:blipFill>
          <p:spPr bwMode="auto">
            <a:xfrm>
              <a:off x="443" y="1253"/>
              <a:ext cx="4883" cy="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41" name="Text Box 19"/>
          <p:cNvSpPr txBox="1">
            <a:spLocks noChangeArrowheads="1"/>
          </p:cNvSpPr>
          <p:nvPr/>
        </p:nvSpPr>
        <p:spPr bwMode="auto">
          <a:xfrm rot="3344382">
            <a:off x="6235479" y="5658838"/>
            <a:ext cx="14704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Modeled Trace</a:t>
            </a:r>
          </a:p>
        </p:txBody>
      </p:sp>
      <p:sp>
        <p:nvSpPr>
          <p:cNvPr id="14342" name="Text Box 20"/>
          <p:cNvSpPr txBox="1">
            <a:spLocks noChangeArrowheads="1"/>
          </p:cNvSpPr>
          <p:nvPr/>
        </p:nvSpPr>
        <p:spPr bwMode="auto">
          <a:xfrm rot="3349492">
            <a:off x="2994905" y="5372294"/>
            <a:ext cx="8618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Density</a:t>
            </a:r>
          </a:p>
        </p:txBody>
      </p:sp>
      <p:sp>
        <p:nvSpPr>
          <p:cNvPr id="14343" name="Text Box 21"/>
          <p:cNvSpPr txBox="1">
            <a:spLocks noChangeArrowheads="1"/>
          </p:cNvSpPr>
          <p:nvPr/>
        </p:nvSpPr>
        <p:spPr bwMode="auto">
          <a:xfrm rot="3345402">
            <a:off x="7139849" y="5309250"/>
            <a:ext cx="93807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Seismic </a:t>
            </a:r>
          </a:p>
          <a:p>
            <a:pPr eaLnBrk="1" hangingPunct="1"/>
            <a:r>
              <a:rPr lang="en-US" altLang="en-US" sz="1400" dirty="0">
                <a:latin typeface="Verdana" panose="020B0604030504040204" pitchFamily="34" charset="0"/>
              </a:rPr>
              <a:t>Real &amp; </a:t>
            </a:r>
          </a:p>
          <a:p>
            <a:pPr eaLnBrk="1" hangingPunct="1"/>
            <a:r>
              <a:rPr lang="en-US" altLang="en-US" sz="1400" dirty="0">
                <a:latin typeface="Verdana" panose="020B0604030504040204" pitchFamily="34" charset="0"/>
              </a:rPr>
              <a:t>Modeled</a:t>
            </a:r>
          </a:p>
        </p:txBody>
      </p:sp>
      <p:sp>
        <p:nvSpPr>
          <p:cNvPr id="14344" name="Text Box 22"/>
          <p:cNvSpPr txBox="1">
            <a:spLocks noChangeArrowheads="1"/>
          </p:cNvSpPr>
          <p:nvPr/>
        </p:nvSpPr>
        <p:spPr bwMode="auto">
          <a:xfrm rot="3348124">
            <a:off x="5309393" y="5516657"/>
            <a:ext cx="12811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Refl. Coeff.</a:t>
            </a:r>
          </a:p>
        </p:txBody>
      </p:sp>
      <p:sp>
        <p:nvSpPr>
          <p:cNvPr id="14345" name="Text Box 23"/>
          <p:cNvSpPr txBox="1">
            <a:spLocks noChangeArrowheads="1"/>
          </p:cNvSpPr>
          <p:nvPr/>
        </p:nvSpPr>
        <p:spPr bwMode="auto">
          <a:xfrm rot="3342291">
            <a:off x="4598570" y="5462215"/>
            <a:ext cx="11565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Formation </a:t>
            </a:r>
          </a:p>
          <a:p>
            <a:pPr eaLnBrk="1" hangingPunct="1"/>
            <a:r>
              <a:rPr lang="en-US" altLang="en-US" sz="1400" dirty="0">
                <a:latin typeface="Verdana" panose="020B0604030504040204" pitchFamily="34" charset="0"/>
              </a:rPr>
              <a:t>Markers</a:t>
            </a:r>
          </a:p>
        </p:txBody>
      </p:sp>
      <p:sp>
        <p:nvSpPr>
          <p:cNvPr id="14346" name="Text Box 24"/>
          <p:cNvSpPr txBox="1">
            <a:spLocks noChangeArrowheads="1"/>
          </p:cNvSpPr>
          <p:nvPr/>
        </p:nvSpPr>
        <p:spPr bwMode="auto">
          <a:xfrm rot="3345081">
            <a:off x="862154" y="5323081"/>
            <a:ext cx="7585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Scales</a:t>
            </a:r>
          </a:p>
        </p:txBody>
      </p:sp>
      <p:sp>
        <p:nvSpPr>
          <p:cNvPr id="14347" name="Text Box 25"/>
          <p:cNvSpPr txBox="1">
            <a:spLocks noChangeArrowheads="1"/>
          </p:cNvSpPr>
          <p:nvPr/>
        </p:nvSpPr>
        <p:spPr bwMode="auto">
          <a:xfrm rot="3343194">
            <a:off x="2373072" y="5284981"/>
            <a:ext cx="6735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Sonic</a:t>
            </a:r>
          </a:p>
        </p:txBody>
      </p:sp>
      <p:sp>
        <p:nvSpPr>
          <p:cNvPr id="14348" name="Text Box 26"/>
          <p:cNvSpPr txBox="1">
            <a:spLocks noChangeArrowheads="1"/>
          </p:cNvSpPr>
          <p:nvPr/>
        </p:nvSpPr>
        <p:spPr bwMode="auto">
          <a:xfrm rot="3343658">
            <a:off x="1581458" y="5328072"/>
            <a:ext cx="8883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Calib. </a:t>
            </a:r>
          </a:p>
          <a:p>
            <a:pPr eaLnBrk="1" hangingPunct="1"/>
            <a:r>
              <a:rPr lang="en-US" altLang="en-US" sz="1400" dirty="0">
                <a:latin typeface="Verdana" panose="020B0604030504040204" pitchFamily="34" charset="0"/>
              </a:rPr>
              <a:t>Gamma</a:t>
            </a:r>
          </a:p>
        </p:txBody>
      </p:sp>
      <p:sp>
        <p:nvSpPr>
          <p:cNvPr id="14349" name="Text Box 27"/>
          <p:cNvSpPr txBox="1">
            <a:spLocks noChangeArrowheads="1"/>
          </p:cNvSpPr>
          <p:nvPr/>
        </p:nvSpPr>
        <p:spPr bwMode="auto">
          <a:xfrm rot="3345295">
            <a:off x="3730277" y="5523106"/>
            <a:ext cx="11881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Impedance</a:t>
            </a:r>
          </a:p>
        </p:txBody>
      </p:sp>
      <p:pic>
        <p:nvPicPr>
          <p:cNvPr id="14350" name="Picture 46"/>
          <p:cNvPicPr>
            <a:picLocks noChangeAspect="1" noChangeArrowheads="1"/>
          </p:cNvPicPr>
          <p:nvPr/>
        </p:nvPicPr>
        <p:blipFill>
          <a:blip r:embed="rId4" cstate="print">
            <a:extLst>
              <a:ext uri="{28A0092B-C50C-407E-A947-70E740481C1C}">
                <a14:useLocalDpi xmlns:a14="http://schemas.microsoft.com/office/drawing/2010/main" val="0"/>
              </a:ext>
            </a:extLst>
          </a:blip>
          <a:srcRect l="94325" t="39551" r="1779" b="50328"/>
          <a:stretch>
            <a:fillRect/>
          </a:stretch>
        </p:blipFill>
        <p:spPr bwMode="auto">
          <a:xfrm>
            <a:off x="5964238" y="2061463"/>
            <a:ext cx="293687"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14351" name="Text Box 22"/>
          <p:cNvSpPr txBox="1">
            <a:spLocks noChangeArrowheads="1"/>
          </p:cNvSpPr>
          <p:nvPr/>
        </p:nvSpPr>
        <p:spPr bwMode="auto">
          <a:xfrm rot="3348124">
            <a:off x="5757068" y="5516657"/>
            <a:ext cx="12811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Wavelet</a:t>
            </a:r>
          </a:p>
        </p:txBody>
      </p:sp>
      <p:sp>
        <p:nvSpPr>
          <p:cNvPr id="4" name="TextBox 3"/>
          <p:cNvSpPr txBox="1"/>
          <p:nvPr/>
        </p:nvSpPr>
        <p:spPr>
          <a:xfrm>
            <a:off x="688975" y="2636602"/>
            <a:ext cx="502061" cy="246221"/>
          </a:xfrm>
          <a:prstGeom prst="rect">
            <a:avLst/>
          </a:prstGeom>
          <a:noFill/>
        </p:spPr>
        <p:txBody>
          <a:bodyPr wrap="none" rtlCol="0">
            <a:spAutoFit/>
          </a:bodyPr>
          <a:lstStyle/>
          <a:p>
            <a:r>
              <a:rPr lang="en-US" sz="1000" dirty="0" smtClean="0">
                <a:solidFill>
                  <a:schemeClr val="tx1">
                    <a:lumMod val="85000"/>
                    <a:lumOff val="15000"/>
                  </a:schemeClr>
                </a:solidFill>
                <a:latin typeface="Arial" panose="020B0604020202020204" pitchFamily="34" charset="0"/>
                <a:cs typeface="Arial" panose="020B0604020202020204" pitchFamily="34" charset="0"/>
              </a:rPr>
              <a:t>0.840</a:t>
            </a:r>
            <a:endParaRPr 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0" name="TextBox 19"/>
          <p:cNvSpPr txBox="1"/>
          <p:nvPr/>
        </p:nvSpPr>
        <p:spPr>
          <a:xfrm>
            <a:off x="291613" y="3173912"/>
            <a:ext cx="502061" cy="246221"/>
          </a:xfrm>
          <a:prstGeom prst="rect">
            <a:avLst/>
          </a:prstGeom>
          <a:noFill/>
        </p:spPr>
        <p:txBody>
          <a:bodyPr wrap="none" rtlCol="0">
            <a:spAutoFit/>
          </a:bodyPr>
          <a:lstStyle/>
          <a:p>
            <a:r>
              <a:rPr lang="en-US" sz="1000" dirty="0" smtClean="0">
                <a:solidFill>
                  <a:schemeClr val="tx1">
                    <a:lumMod val="85000"/>
                    <a:lumOff val="15000"/>
                  </a:schemeClr>
                </a:solidFill>
                <a:latin typeface="Arial" panose="020B0604020202020204" pitchFamily="34" charset="0"/>
                <a:cs typeface="Arial" panose="020B0604020202020204" pitchFamily="34" charset="0"/>
              </a:rPr>
              <a:t>0.879</a:t>
            </a:r>
            <a:endParaRPr 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1" name="TextBox 20"/>
          <p:cNvSpPr txBox="1"/>
          <p:nvPr/>
        </p:nvSpPr>
        <p:spPr>
          <a:xfrm>
            <a:off x="1241424" y="3170979"/>
            <a:ext cx="466794" cy="246221"/>
          </a:xfrm>
          <a:prstGeom prst="rect">
            <a:avLst/>
          </a:prstGeom>
          <a:noFill/>
        </p:spPr>
        <p:txBody>
          <a:bodyPr wrap="none" rtlCol="0">
            <a:spAutoFit/>
          </a:bodyPr>
          <a:lstStyle/>
          <a:p>
            <a:r>
              <a:rPr lang="en-US" sz="1000" dirty="0" smtClean="0">
                <a:solidFill>
                  <a:schemeClr val="tx1">
                    <a:lumMod val="85000"/>
                    <a:lumOff val="15000"/>
                  </a:schemeClr>
                </a:solidFill>
                <a:latin typeface="Arial" panose="020B0604020202020204" pitchFamily="34" charset="0"/>
                <a:cs typeface="Arial" panose="020B0604020202020204" pitchFamily="34" charset="0"/>
              </a:rPr>
              <a:t>1035</a:t>
            </a:r>
            <a:endParaRPr lang="en-US" sz="1000" dirty="0">
              <a:solidFill>
                <a:schemeClr val="tx1">
                  <a:lumMod val="85000"/>
                  <a:lumOff val="15000"/>
                </a:schemeClr>
              </a:solidFill>
              <a:latin typeface="Arial" panose="020B0604020202020204" pitchFamily="34" charset="0"/>
              <a:cs typeface="Arial" panose="020B0604020202020204" pitchFamily="34" charset="0"/>
            </a:endParaRPr>
          </a:p>
        </p:txBody>
      </p:sp>
      <p:grpSp>
        <p:nvGrpSpPr>
          <p:cNvPr id="9" name="Group 8"/>
          <p:cNvGrpSpPr/>
          <p:nvPr/>
        </p:nvGrpSpPr>
        <p:grpSpPr>
          <a:xfrm>
            <a:off x="7354580" y="1079873"/>
            <a:ext cx="354584" cy="246221"/>
            <a:chOff x="172780" y="5412375"/>
            <a:chExt cx="354584" cy="246221"/>
          </a:xfrm>
        </p:grpSpPr>
        <p:sp>
          <p:nvSpPr>
            <p:cNvPr id="7" name="Oval 6"/>
            <p:cNvSpPr/>
            <p:nvPr/>
          </p:nvSpPr>
          <p:spPr bwMode="auto">
            <a:xfrm>
              <a:off x="237824" y="5424269"/>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8" name="TextBox 7"/>
            <p:cNvSpPr txBox="1"/>
            <p:nvPr/>
          </p:nvSpPr>
          <p:spPr>
            <a:xfrm>
              <a:off x="172780" y="5412375"/>
              <a:ext cx="354584" cy="246221"/>
            </a:xfrm>
            <a:prstGeom prst="rect">
              <a:avLst/>
            </a:prstGeom>
            <a:noFill/>
          </p:spPr>
          <p:txBody>
            <a:bodyPr wrap="none" rtlCol="0">
              <a:spAutoFit/>
            </a:bodyPr>
            <a:lstStyle/>
            <a:p>
              <a:r>
                <a:rPr lang="en-US" sz="1000" dirty="0" smtClean="0">
                  <a:latin typeface="Arial Black" panose="020B0A04020102020204" pitchFamily="34" charset="0"/>
                </a:rPr>
                <a:t>10</a:t>
              </a:r>
              <a:endParaRPr lang="en-US" sz="1000" dirty="0">
                <a:latin typeface="Arial Black" panose="020B0A04020102020204" pitchFamily="34" charset="0"/>
              </a:endParaRPr>
            </a:p>
          </p:txBody>
        </p:sp>
      </p:grpSp>
      <p:grpSp>
        <p:nvGrpSpPr>
          <p:cNvPr id="10" name="Group 9"/>
          <p:cNvGrpSpPr/>
          <p:nvPr/>
        </p:nvGrpSpPr>
        <p:grpSpPr>
          <a:xfrm>
            <a:off x="4690775" y="1079873"/>
            <a:ext cx="269626" cy="246221"/>
            <a:chOff x="308482" y="5822689"/>
            <a:chExt cx="269626" cy="246221"/>
          </a:xfrm>
        </p:grpSpPr>
        <p:sp>
          <p:nvSpPr>
            <p:cNvPr id="28" name="Oval 27"/>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29" name="TextBox 28"/>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6</a:t>
              </a:r>
              <a:endParaRPr lang="en-US" sz="1000" dirty="0">
                <a:latin typeface="Arial Black" panose="020B0A04020102020204" pitchFamily="34" charset="0"/>
              </a:endParaRPr>
            </a:p>
          </p:txBody>
        </p:sp>
      </p:grpSp>
      <p:grpSp>
        <p:nvGrpSpPr>
          <p:cNvPr id="31" name="Group 30"/>
          <p:cNvGrpSpPr/>
          <p:nvPr/>
        </p:nvGrpSpPr>
        <p:grpSpPr>
          <a:xfrm>
            <a:off x="3906549" y="1079873"/>
            <a:ext cx="269626" cy="246221"/>
            <a:chOff x="308482" y="5822689"/>
            <a:chExt cx="269626" cy="246221"/>
          </a:xfrm>
        </p:grpSpPr>
        <p:sp>
          <p:nvSpPr>
            <p:cNvPr id="32" name="Oval 31"/>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33" name="TextBox 32"/>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5</a:t>
              </a:r>
              <a:endParaRPr lang="en-US" sz="1000" dirty="0">
                <a:latin typeface="Arial Black" panose="020B0A04020102020204" pitchFamily="34" charset="0"/>
              </a:endParaRPr>
            </a:p>
          </p:txBody>
        </p:sp>
      </p:grpSp>
      <p:grpSp>
        <p:nvGrpSpPr>
          <p:cNvPr id="34" name="Group 33"/>
          <p:cNvGrpSpPr/>
          <p:nvPr/>
        </p:nvGrpSpPr>
        <p:grpSpPr>
          <a:xfrm>
            <a:off x="3173393" y="1079873"/>
            <a:ext cx="269626" cy="246221"/>
            <a:chOff x="308482" y="5822689"/>
            <a:chExt cx="269626" cy="246221"/>
          </a:xfrm>
        </p:grpSpPr>
        <p:sp>
          <p:nvSpPr>
            <p:cNvPr id="35" name="Oval 34"/>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36" name="TextBox 35"/>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4</a:t>
              </a:r>
              <a:endParaRPr lang="en-US" sz="1000" dirty="0">
                <a:latin typeface="Arial Black" panose="020B0A04020102020204" pitchFamily="34" charset="0"/>
              </a:endParaRPr>
            </a:p>
          </p:txBody>
        </p:sp>
      </p:grpSp>
      <p:grpSp>
        <p:nvGrpSpPr>
          <p:cNvPr id="37" name="Group 36"/>
          <p:cNvGrpSpPr/>
          <p:nvPr/>
        </p:nvGrpSpPr>
        <p:grpSpPr>
          <a:xfrm>
            <a:off x="2440237" y="1079873"/>
            <a:ext cx="269626" cy="246221"/>
            <a:chOff x="308482" y="5822689"/>
            <a:chExt cx="269626" cy="246221"/>
          </a:xfrm>
        </p:grpSpPr>
        <p:sp>
          <p:nvSpPr>
            <p:cNvPr id="38" name="Oval 37"/>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39" name="TextBox 38"/>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3</a:t>
              </a:r>
              <a:endParaRPr lang="en-US" sz="1000" dirty="0">
                <a:latin typeface="Arial Black" panose="020B0A04020102020204" pitchFamily="34" charset="0"/>
              </a:endParaRPr>
            </a:p>
          </p:txBody>
        </p:sp>
      </p:grpSp>
      <p:grpSp>
        <p:nvGrpSpPr>
          <p:cNvPr id="40" name="Group 39"/>
          <p:cNvGrpSpPr/>
          <p:nvPr/>
        </p:nvGrpSpPr>
        <p:grpSpPr>
          <a:xfrm>
            <a:off x="1756024" y="1079873"/>
            <a:ext cx="269626" cy="246221"/>
            <a:chOff x="308482" y="5822689"/>
            <a:chExt cx="269626" cy="246221"/>
          </a:xfrm>
        </p:grpSpPr>
        <p:sp>
          <p:nvSpPr>
            <p:cNvPr id="41" name="Oval 40"/>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42" name="TextBox 41"/>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2</a:t>
              </a:r>
              <a:endParaRPr lang="en-US" sz="1000" dirty="0">
                <a:latin typeface="Arial Black" panose="020B0A04020102020204" pitchFamily="34" charset="0"/>
              </a:endParaRPr>
            </a:p>
          </p:txBody>
        </p:sp>
      </p:grpSp>
      <p:grpSp>
        <p:nvGrpSpPr>
          <p:cNvPr id="43" name="Group 42"/>
          <p:cNvGrpSpPr/>
          <p:nvPr/>
        </p:nvGrpSpPr>
        <p:grpSpPr>
          <a:xfrm>
            <a:off x="971798" y="1079873"/>
            <a:ext cx="269626" cy="246221"/>
            <a:chOff x="308482" y="5822689"/>
            <a:chExt cx="269626" cy="246221"/>
          </a:xfrm>
        </p:grpSpPr>
        <p:sp>
          <p:nvSpPr>
            <p:cNvPr id="44" name="Oval 43"/>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45" name="TextBox 44"/>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1</a:t>
              </a:r>
              <a:endParaRPr lang="en-US" sz="1000" dirty="0">
                <a:latin typeface="Arial Black" panose="020B0A04020102020204" pitchFamily="34" charset="0"/>
              </a:endParaRPr>
            </a:p>
          </p:txBody>
        </p:sp>
      </p:grpSp>
      <p:grpSp>
        <p:nvGrpSpPr>
          <p:cNvPr id="46" name="Group 45"/>
          <p:cNvGrpSpPr/>
          <p:nvPr/>
        </p:nvGrpSpPr>
        <p:grpSpPr>
          <a:xfrm>
            <a:off x="6395009" y="1079873"/>
            <a:ext cx="269626" cy="246221"/>
            <a:chOff x="308482" y="5822689"/>
            <a:chExt cx="269626" cy="246221"/>
          </a:xfrm>
        </p:grpSpPr>
        <p:sp>
          <p:nvSpPr>
            <p:cNvPr id="47" name="Oval 46"/>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48" name="TextBox 47"/>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9</a:t>
              </a:r>
              <a:endParaRPr lang="en-US" sz="1000" dirty="0">
                <a:latin typeface="Arial Black" panose="020B0A04020102020204" pitchFamily="34" charset="0"/>
              </a:endParaRPr>
            </a:p>
          </p:txBody>
        </p:sp>
      </p:grpSp>
      <p:grpSp>
        <p:nvGrpSpPr>
          <p:cNvPr id="49" name="Group 48"/>
          <p:cNvGrpSpPr/>
          <p:nvPr/>
        </p:nvGrpSpPr>
        <p:grpSpPr>
          <a:xfrm>
            <a:off x="5973331" y="1079873"/>
            <a:ext cx="269626" cy="246221"/>
            <a:chOff x="308482" y="5822689"/>
            <a:chExt cx="269626" cy="246221"/>
          </a:xfrm>
        </p:grpSpPr>
        <p:sp>
          <p:nvSpPr>
            <p:cNvPr id="50" name="Oval 49"/>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51" name="TextBox 50"/>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8</a:t>
              </a:r>
              <a:endParaRPr lang="en-US" sz="1000" dirty="0">
                <a:latin typeface="Arial Black" panose="020B0A04020102020204" pitchFamily="34" charset="0"/>
              </a:endParaRPr>
            </a:p>
          </p:txBody>
        </p:sp>
      </p:grpSp>
      <p:grpSp>
        <p:nvGrpSpPr>
          <p:cNvPr id="52" name="Group 51"/>
          <p:cNvGrpSpPr/>
          <p:nvPr/>
        </p:nvGrpSpPr>
        <p:grpSpPr>
          <a:xfrm>
            <a:off x="5449168" y="1079873"/>
            <a:ext cx="269626" cy="246221"/>
            <a:chOff x="308482" y="5822689"/>
            <a:chExt cx="269626" cy="246221"/>
          </a:xfrm>
        </p:grpSpPr>
        <p:sp>
          <p:nvSpPr>
            <p:cNvPr id="53" name="Oval 52"/>
            <p:cNvSpPr/>
            <p:nvPr/>
          </p:nvSpPr>
          <p:spPr bwMode="auto">
            <a:xfrm>
              <a:off x="331047" y="5834583"/>
              <a:ext cx="224496" cy="222432"/>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500" b="1" i="0" u="none" strike="noStrike" cap="none" normalizeH="0" baseline="0" dirty="0" smtClean="0">
                <a:ln>
                  <a:noFill/>
                </a:ln>
                <a:solidFill>
                  <a:schemeClr val="tx1"/>
                </a:solidFill>
                <a:effectLst/>
                <a:latin typeface="Arial Black" panose="020B0A04020102020204" pitchFamily="34" charset="0"/>
              </a:endParaRPr>
            </a:p>
          </p:txBody>
        </p:sp>
        <p:sp>
          <p:nvSpPr>
            <p:cNvPr id="54" name="TextBox 53"/>
            <p:cNvSpPr txBox="1"/>
            <p:nvPr/>
          </p:nvSpPr>
          <p:spPr>
            <a:xfrm>
              <a:off x="308482" y="5822689"/>
              <a:ext cx="269626" cy="246221"/>
            </a:xfrm>
            <a:prstGeom prst="rect">
              <a:avLst/>
            </a:prstGeom>
            <a:noFill/>
          </p:spPr>
          <p:txBody>
            <a:bodyPr wrap="none" rtlCol="0">
              <a:spAutoFit/>
            </a:bodyPr>
            <a:lstStyle/>
            <a:p>
              <a:pPr algn="ctr"/>
              <a:r>
                <a:rPr lang="en-US" sz="1000" dirty="0" smtClean="0">
                  <a:latin typeface="Arial Black" panose="020B0A04020102020204" pitchFamily="34" charset="0"/>
                </a:rPr>
                <a:t>7</a:t>
              </a:r>
              <a:endParaRPr lang="en-US" sz="1000" dirty="0">
                <a:latin typeface="Arial Black" panose="020B0A04020102020204" pitchFamily="34" charset="0"/>
              </a:endParaRPr>
            </a:p>
          </p:txBody>
        </p:sp>
      </p:grpSp>
    </p:spTree>
    <p:extLst>
      <p:ext uri="{BB962C8B-B14F-4D97-AF65-F5344CB8AC3E}">
        <p14:creationId xmlns:p14="http://schemas.microsoft.com/office/powerpoint/2010/main" val="428507249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altLang="en-US" dirty="0" smtClean="0"/>
              <a:t>Tying Modeled to Real Seismic </a:t>
            </a:r>
          </a:p>
        </p:txBody>
      </p:sp>
      <p:sp>
        <p:nvSpPr>
          <p:cNvPr id="15364" name="Rectangle 3"/>
          <p:cNvSpPr>
            <a:spLocks noGrp="1" noChangeArrowheads="1"/>
          </p:cNvSpPr>
          <p:nvPr>
            <p:ph type="body" sz="half" idx="4294967295"/>
          </p:nvPr>
        </p:nvSpPr>
        <p:spPr>
          <a:xfrm>
            <a:off x="610727" y="1827275"/>
            <a:ext cx="3430588" cy="1508125"/>
          </a:xfrm>
        </p:spPr>
        <p:txBody>
          <a:bodyPr/>
          <a:lstStyle/>
          <a:p>
            <a:pPr>
              <a:buFontTx/>
              <a:buNone/>
            </a:pPr>
            <a:r>
              <a:rPr lang="en-US" altLang="en-US" sz="2400" dirty="0" smtClean="0"/>
              <a:t>The object of our next exercise is to tie the discovery well to the 2D seismic lines</a:t>
            </a:r>
          </a:p>
          <a:p>
            <a:pPr>
              <a:buFontTx/>
              <a:buNone/>
            </a:pPr>
            <a:endParaRPr lang="en-US" altLang="en-US" sz="2400" dirty="0" smtClean="0"/>
          </a:p>
          <a:p>
            <a:pPr>
              <a:buFontTx/>
              <a:buNone/>
            </a:pPr>
            <a:r>
              <a:rPr lang="en-US" altLang="en-US" sz="2400" dirty="0" smtClean="0"/>
              <a:t>But one more slide</a:t>
            </a:r>
          </a:p>
        </p:txBody>
      </p:sp>
      <p:pic>
        <p:nvPicPr>
          <p:cNvPr id="1536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4325" y="1839913"/>
            <a:ext cx="451485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7" name="AutoShape 5"/>
          <p:cNvSpPr>
            <a:spLocks noChangeArrowheads="1"/>
          </p:cNvSpPr>
          <p:nvPr/>
        </p:nvSpPr>
        <p:spPr bwMode="auto">
          <a:xfrm rot="5400000">
            <a:off x="6199982" y="934244"/>
            <a:ext cx="477837" cy="2117725"/>
          </a:xfrm>
          <a:prstGeom prst="curvedRightArrow">
            <a:avLst>
              <a:gd name="adj1" fmla="val 88638"/>
              <a:gd name="adj2" fmla="val 177276"/>
              <a:gd name="adj3" fmla="val 33333"/>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pic>
        <p:nvPicPr>
          <p:cNvPr id="15367"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l="24707" t="1137" r="17398"/>
          <a:stretch>
            <a:fillRect/>
          </a:stretch>
        </p:blipFill>
        <p:spPr bwMode="auto">
          <a:xfrm>
            <a:off x="7011988" y="2192338"/>
            <a:ext cx="62865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0" name="Picture 8"/>
          <p:cNvPicPr>
            <a:picLocks noGrp="1" noChangeAspect="1" noChangeArrowheads="1"/>
          </p:cNvPicPr>
          <p:nvPr>
            <p:ph idx="1"/>
          </p:nvPr>
        </p:nvPicPr>
        <p:blipFill rotWithShape="1">
          <a:blip r:embed="rId5" cstate="print">
            <a:extLst>
              <a:ext uri="{28A0092B-C50C-407E-A947-70E740481C1C}">
                <a14:useLocalDpi xmlns:a14="http://schemas.microsoft.com/office/drawing/2010/main" val="0"/>
              </a:ext>
            </a:extLst>
          </a:blip>
          <a:srcRect l="41105" t="13787" r="28926"/>
          <a:stretch/>
        </p:blipFill>
        <p:spPr>
          <a:xfrm>
            <a:off x="5660303" y="2653445"/>
            <a:ext cx="325371" cy="2528914"/>
          </a:xfrm>
          <a:noFill/>
        </p:spPr>
      </p:pic>
    </p:spTree>
    <p:extLst>
      <p:ext uri="{BB962C8B-B14F-4D97-AF65-F5344CB8AC3E}">
        <p14:creationId xmlns:p14="http://schemas.microsoft.com/office/powerpoint/2010/main" val="1294573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6197"/>
                                        </p:tgtEl>
                                        <p:attrNameLst>
                                          <p:attrName>style.visibility</p:attrName>
                                        </p:attrNameLst>
                                      </p:cBhvr>
                                      <p:to>
                                        <p:strVal val="visible"/>
                                      </p:to>
                                    </p:set>
                                    <p:animEffect transition="in" filter="wipe(right)">
                                      <p:cBhvr>
                                        <p:cTn id="7" dur="500"/>
                                        <p:tgtEl>
                                          <p:spTgt spid="136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36200"/>
                                        </p:tgtEl>
                                        <p:attrNameLst>
                                          <p:attrName>style.visibility</p:attrName>
                                        </p:attrNameLst>
                                      </p:cBhvr>
                                      <p:to>
                                        <p:strVal val="visible"/>
                                      </p:to>
                                    </p:set>
                                    <p:animEffect transition="in" filter="dissolve">
                                      <p:cBhvr>
                                        <p:cTn id="12" dur="500"/>
                                        <p:tgtEl>
                                          <p:spTgt spid="13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10" name="Rectangle 29"/>
          <p:cNvSpPr>
            <a:spLocks noGrp="1" noChangeArrowheads="1"/>
          </p:cNvSpPr>
          <p:nvPr>
            <p:ph type="title"/>
          </p:nvPr>
        </p:nvSpPr>
        <p:spPr/>
        <p:txBody>
          <a:bodyPr/>
          <a:lstStyle/>
          <a:p>
            <a:r>
              <a:rPr lang="en-US" altLang="en-US" dirty="0" smtClean="0"/>
              <a:t>What is a “Good” Tie?</a:t>
            </a:r>
          </a:p>
        </p:txBody>
      </p:sp>
      <p:sp>
        <p:nvSpPr>
          <p:cNvPr id="16387" name="Rectangle 2"/>
          <p:cNvSpPr>
            <a:spLocks noChangeArrowheads="1"/>
          </p:cNvSpPr>
          <p:nvPr/>
        </p:nvSpPr>
        <p:spPr bwMode="auto">
          <a:xfrm>
            <a:off x="428625" y="2870200"/>
            <a:ext cx="8350250" cy="3073400"/>
          </a:xfrm>
          <a:prstGeom prst="rect">
            <a:avLst/>
          </a:prstGeom>
          <a:gradFill rotWithShape="1">
            <a:gsLst>
              <a:gs pos="0">
                <a:schemeClr val="accent1"/>
              </a:gs>
              <a:gs pos="100000">
                <a:srgbClr val="66FF33"/>
              </a:gs>
            </a:gsLst>
            <a:lin ang="54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6388" name="Rectangle 34"/>
          <p:cNvSpPr>
            <a:spLocks noChangeArrowheads="1"/>
          </p:cNvSpPr>
          <p:nvPr/>
        </p:nvSpPr>
        <p:spPr bwMode="auto">
          <a:xfrm>
            <a:off x="441325" y="1951038"/>
            <a:ext cx="8337550" cy="928687"/>
          </a:xfrm>
          <a:prstGeom prst="rect">
            <a:avLst/>
          </a:prstGeom>
          <a:solidFill>
            <a:srgbClr val="FFEECB"/>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6389" name="Rectangle 5"/>
          <p:cNvSpPr>
            <a:spLocks noChangeArrowheads="1"/>
          </p:cNvSpPr>
          <p:nvPr/>
        </p:nvSpPr>
        <p:spPr bwMode="auto">
          <a:xfrm>
            <a:off x="6467475" y="4975225"/>
            <a:ext cx="230981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3038" indent="-1730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1600" b="1" dirty="0">
                <a:latin typeface="Verdana" panose="020B0604030504040204" pitchFamily="34" charset="0"/>
              </a:rPr>
              <a:t>Seismic attribute analysis</a:t>
            </a:r>
          </a:p>
          <a:p>
            <a:pPr>
              <a:spcBef>
                <a:spcPct val="20000"/>
              </a:spcBef>
              <a:buFontTx/>
              <a:buChar char="•"/>
            </a:pPr>
            <a:r>
              <a:rPr lang="en-US" altLang="en-US" sz="1600" b="1" dirty="0">
                <a:latin typeface="Verdana" panose="020B0604030504040204" pitchFamily="34" charset="0"/>
              </a:rPr>
              <a:t>Inversion</a:t>
            </a:r>
          </a:p>
        </p:txBody>
      </p:sp>
      <p:sp>
        <p:nvSpPr>
          <p:cNvPr id="16390" name="Rectangle 6"/>
          <p:cNvSpPr>
            <a:spLocks noChangeArrowheads="1"/>
          </p:cNvSpPr>
          <p:nvPr/>
        </p:nvSpPr>
        <p:spPr bwMode="auto">
          <a:xfrm>
            <a:off x="417513" y="5310188"/>
            <a:ext cx="16446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Exploitation</a:t>
            </a:r>
          </a:p>
        </p:txBody>
      </p:sp>
      <p:sp>
        <p:nvSpPr>
          <p:cNvPr id="16391" name="Rectangle 7"/>
          <p:cNvSpPr>
            <a:spLocks noChangeArrowheads="1"/>
          </p:cNvSpPr>
          <p:nvPr/>
        </p:nvSpPr>
        <p:spPr bwMode="auto">
          <a:xfrm>
            <a:off x="6467475" y="4060825"/>
            <a:ext cx="23098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3038" indent="-1730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1600" b="1" dirty="0">
                <a:latin typeface="Verdana" panose="020B0604030504040204" pitchFamily="34" charset="0"/>
              </a:rPr>
              <a:t>Comparing a lead to nearby wells</a:t>
            </a:r>
          </a:p>
        </p:txBody>
      </p:sp>
      <p:sp>
        <p:nvSpPr>
          <p:cNvPr id="16392" name="Rectangle 8"/>
          <p:cNvSpPr>
            <a:spLocks noChangeArrowheads="1"/>
          </p:cNvSpPr>
          <p:nvPr/>
        </p:nvSpPr>
        <p:spPr bwMode="auto">
          <a:xfrm>
            <a:off x="417513" y="4243388"/>
            <a:ext cx="16446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Exploration</a:t>
            </a:r>
          </a:p>
        </p:txBody>
      </p:sp>
      <p:sp>
        <p:nvSpPr>
          <p:cNvPr id="16393" name="Rectangle 9"/>
          <p:cNvSpPr>
            <a:spLocks noChangeArrowheads="1"/>
          </p:cNvSpPr>
          <p:nvPr/>
        </p:nvSpPr>
        <p:spPr bwMode="auto">
          <a:xfrm>
            <a:off x="6467475" y="2871788"/>
            <a:ext cx="2309813"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3038" indent="-1730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1600" b="1" dirty="0">
                <a:latin typeface="Verdana" panose="020B0604030504040204" pitchFamily="34" charset="0"/>
              </a:rPr>
              <a:t>Mapping and tying a regional flooding surface across a basin</a:t>
            </a:r>
          </a:p>
        </p:txBody>
      </p:sp>
      <p:sp>
        <p:nvSpPr>
          <p:cNvPr id="16394" name="Rectangle 10"/>
          <p:cNvSpPr>
            <a:spLocks noChangeArrowheads="1"/>
          </p:cNvSpPr>
          <p:nvPr/>
        </p:nvSpPr>
        <p:spPr bwMode="auto">
          <a:xfrm>
            <a:off x="4492625" y="3187700"/>
            <a:ext cx="1816100"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Poor/fair</a:t>
            </a:r>
          </a:p>
        </p:txBody>
      </p:sp>
      <p:sp>
        <p:nvSpPr>
          <p:cNvPr id="16395" name="Rectangle 11"/>
          <p:cNvSpPr>
            <a:spLocks noChangeArrowheads="1"/>
          </p:cNvSpPr>
          <p:nvPr/>
        </p:nvSpPr>
        <p:spPr bwMode="auto">
          <a:xfrm>
            <a:off x="2274888" y="3079750"/>
            <a:ext cx="1843087"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Within a few cycles</a:t>
            </a:r>
          </a:p>
        </p:txBody>
      </p:sp>
      <p:sp>
        <p:nvSpPr>
          <p:cNvPr id="16396" name="Rectangle 12"/>
          <p:cNvSpPr>
            <a:spLocks noChangeArrowheads="1"/>
          </p:cNvSpPr>
          <p:nvPr/>
        </p:nvSpPr>
        <p:spPr bwMode="auto">
          <a:xfrm>
            <a:off x="417513" y="3062288"/>
            <a:ext cx="16446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Regional Mapping</a:t>
            </a:r>
          </a:p>
        </p:txBody>
      </p:sp>
      <p:sp>
        <p:nvSpPr>
          <p:cNvPr id="16397" name="Rectangle 13"/>
          <p:cNvSpPr>
            <a:spLocks noChangeArrowheads="1"/>
          </p:cNvSpPr>
          <p:nvPr/>
        </p:nvSpPr>
        <p:spPr bwMode="auto">
          <a:xfrm>
            <a:off x="6467475" y="2087563"/>
            <a:ext cx="23098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800" b="1" dirty="0">
                <a:latin typeface="Verdana" panose="020B0604030504040204" pitchFamily="34" charset="0"/>
              </a:rPr>
              <a:t>Example Application</a:t>
            </a:r>
          </a:p>
        </p:txBody>
      </p:sp>
      <p:sp>
        <p:nvSpPr>
          <p:cNvPr id="16398" name="Rectangle 14"/>
          <p:cNvSpPr>
            <a:spLocks noChangeArrowheads="1"/>
          </p:cNvSpPr>
          <p:nvPr/>
        </p:nvSpPr>
        <p:spPr bwMode="auto">
          <a:xfrm>
            <a:off x="4332288" y="1973263"/>
            <a:ext cx="21351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800" b="1" dirty="0">
                <a:latin typeface="Verdana" panose="020B0604030504040204" pitchFamily="34" charset="0"/>
              </a:rPr>
              <a:t>Seismic Quality Required</a:t>
            </a:r>
          </a:p>
        </p:txBody>
      </p:sp>
      <p:sp>
        <p:nvSpPr>
          <p:cNvPr id="16399" name="Rectangle 15"/>
          <p:cNvSpPr>
            <a:spLocks noChangeArrowheads="1"/>
          </p:cNvSpPr>
          <p:nvPr/>
        </p:nvSpPr>
        <p:spPr bwMode="auto">
          <a:xfrm>
            <a:off x="2062163" y="2087563"/>
            <a:ext cx="22701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800" b="1" dirty="0">
                <a:latin typeface="Verdana" panose="020B0604030504040204" pitchFamily="34" charset="0"/>
              </a:rPr>
              <a:t>Accuracy Required</a:t>
            </a:r>
          </a:p>
        </p:txBody>
      </p:sp>
      <p:sp>
        <p:nvSpPr>
          <p:cNvPr id="16400" name="Rectangle 16"/>
          <p:cNvSpPr>
            <a:spLocks noChangeArrowheads="1"/>
          </p:cNvSpPr>
          <p:nvPr/>
        </p:nvSpPr>
        <p:spPr bwMode="auto">
          <a:xfrm>
            <a:off x="417513" y="2087563"/>
            <a:ext cx="16446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800" b="1" dirty="0">
                <a:latin typeface="Verdana" panose="020B0604030504040204" pitchFamily="34" charset="0"/>
              </a:rPr>
              <a:t>Business Stage</a:t>
            </a:r>
          </a:p>
        </p:txBody>
      </p:sp>
      <p:sp>
        <p:nvSpPr>
          <p:cNvPr id="16401" name="Line 17"/>
          <p:cNvSpPr>
            <a:spLocks noChangeShapeType="1"/>
          </p:cNvSpPr>
          <p:nvPr/>
        </p:nvSpPr>
        <p:spPr bwMode="auto">
          <a:xfrm>
            <a:off x="417513" y="1957388"/>
            <a:ext cx="8359775"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2" name="Line 18"/>
          <p:cNvSpPr>
            <a:spLocks noChangeShapeType="1"/>
          </p:cNvSpPr>
          <p:nvPr/>
        </p:nvSpPr>
        <p:spPr bwMode="auto">
          <a:xfrm>
            <a:off x="417513" y="2871788"/>
            <a:ext cx="8359775"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3" name="Line 21"/>
          <p:cNvSpPr>
            <a:spLocks noChangeShapeType="1"/>
          </p:cNvSpPr>
          <p:nvPr/>
        </p:nvSpPr>
        <p:spPr bwMode="auto">
          <a:xfrm>
            <a:off x="417513" y="5945188"/>
            <a:ext cx="8359775"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4" name="Line 22"/>
          <p:cNvSpPr>
            <a:spLocks noChangeShapeType="1"/>
          </p:cNvSpPr>
          <p:nvPr/>
        </p:nvSpPr>
        <p:spPr bwMode="auto">
          <a:xfrm>
            <a:off x="417513" y="1957388"/>
            <a:ext cx="0" cy="398780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5" name="Line 23"/>
          <p:cNvSpPr>
            <a:spLocks noChangeShapeType="1"/>
          </p:cNvSpPr>
          <p:nvPr/>
        </p:nvSpPr>
        <p:spPr bwMode="auto">
          <a:xfrm>
            <a:off x="2062163" y="1957388"/>
            <a:ext cx="0" cy="3987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6" name="Line 24"/>
          <p:cNvSpPr>
            <a:spLocks noChangeShapeType="1"/>
          </p:cNvSpPr>
          <p:nvPr/>
        </p:nvSpPr>
        <p:spPr bwMode="auto">
          <a:xfrm>
            <a:off x="4332288" y="1957388"/>
            <a:ext cx="0" cy="3987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7" name="Line 25"/>
          <p:cNvSpPr>
            <a:spLocks noChangeShapeType="1"/>
          </p:cNvSpPr>
          <p:nvPr/>
        </p:nvSpPr>
        <p:spPr bwMode="auto">
          <a:xfrm>
            <a:off x="6467475" y="1957388"/>
            <a:ext cx="0" cy="3987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08" name="Line 26"/>
          <p:cNvSpPr>
            <a:spLocks noChangeShapeType="1"/>
          </p:cNvSpPr>
          <p:nvPr/>
        </p:nvSpPr>
        <p:spPr bwMode="auto">
          <a:xfrm>
            <a:off x="8777288" y="1957388"/>
            <a:ext cx="0" cy="398780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nvGrpSpPr>
          <p:cNvPr id="16409" name="Group 35"/>
          <p:cNvGrpSpPr>
            <a:grpSpLocks/>
          </p:cNvGrpSpPr>
          <p:nvPr/>
        </p:nvGrpSpPr>
        <p:grpSpPr bwMode="auto">
          <a:xfrm>
            <a:off x="447675" y="4060825"/>
            <a:ext cx="8329613" cy="914400"/>
            <a:chOff x="4074" y="2558"/>
            <a:chExt cx="1455" cy="576"/>
          </a:xfrm>
        </p:grpSpPr>
        <p:sp>
          <p:nvSpPr>
            <p:cNvPr id="16416" name="Line 27"/>
            <p:cNvSpPr>
              <a:spLocks noChangeShapeType="1"/>
            </p:cNvSpPr>
            <p:nvPr/>
          </p:nvSpPr>
          <p:spPr bwMode="auto">
            <a:xfrm>
              <a:off x="4074" y="2558"/>
              <a:ext cx="145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417" name="Line 28"/>
            <p:cNvSpPr>
              <a:spLocks noChangeShapeType="1"/>
            </p:cNvSpPr>
            <p:nvPr/>
          </p:nvSpPr>
          <p:spPr bwMode="auto">
            <a:xfrm>
              <a:off x="4074" y="3134"/>
              <a:ext cx="145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grpSp>
      <p:sp>
        <p:nvSpPr>
          <p:cNvPr id="16411" name="Rectangle 30"/>
          <p:cNvSpPr>
            <a:spLocks noChangeArrowheads="1"/>
          </p:cNvSpPr>
          <p:nvPr/>
        </p:nvSpPr>
        <p:spPr bwMode="auto">
          <a:xfrm>
            <a:off x="447675" y="1207483"/>
            <a:ext cx="43785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i="1" dirty="0">
                <a:latin typeface="Tahoma" panose="020B0604030504040204" pitchFamily="34" charset="0"/>
              </a:rPr>
              <a:t>It depends on your needs!</a:t>
            </a:r>
          </a:p>
        </p:txBody>
      </p:sp>
      <p:sp>
        <p:nvSpPr>
          <p:cNvPr id="16412" name="Rectangle 36"/>
          <p:cNvSpPr>
            <a:spLocks noChangeArrowheads="1"/>
          </p:cNvSpPr>
          <p:nvPr/>
        </p:nvSpPr>
        <p:spPr bwMode="auto">
          <a:xfrm>
            <a:off x="2130425" y="5035550"/>
            <a:ext cx="2133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Wavelet character match</a:t>
            </a:r>
          </a:p>
        </p:txBody>
      </p:sp>
      <p:sp>
        <p:nvSpPr>
          <p:cNvPr id="16413" name="Rectangle 37"/>
          <p:cNvSpPr>
            <a:spLocks noChangeArrowheads="1"/>
          </p:cNvSpPr>
          <p:nvPr/>
        </p:nvSpPr>
        <p:spPr bwMode="auto">
          <a:xfrm>
            <a:off x="2236788" y="4146550"/>
            <a:ext cx="192087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Within ~½ cycle</a:t>
            </a:r>
          </a:p>
        </p:txBody>
      </p:sp>
      <p:sp>
        <p:nvSpPr>
          <p:cNvPr id="16414" name="Rectangle 38"/>
          <p:cNvSpPr>
            <a:spLocks noChangeArrowheads="1"/>
          </p:cNvSpPr>
          <p:nvPr/>
        </p:nvSpPr>
        <p:spPr bwMode="auto">
          <a:xfrm>
            <a:off x="4649788" y="4260850"/>
            <a:ext cx="1498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Good</a:t>
            </a:r>
          </a:p>
        </p:txBody>
      </p:sp>
      <p:sp>
        <p:nvSpPr>
          <p:cNvPr id="16415" name="Rectangle 39"/>
          <p:cNvSpPr>
            <a:spLocks noChangeArrowheads="1"/>
          </p:cNvSpPr>
          <p:nvPr/>
        </p:nvSpPr>
        <p:spPr bwMode="auto">
          <a:xfrm>
            <a:off x="4603750" y="5027613"/>
            <a:ext cx="159067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20000"/>
              </a:spcBef>
            </a:pPr>
            <a:r>
              <a:rPr lang="en-US" altLang="en-US" sz="1600" b="1" dirty="0">
                <a:latin typeface="Verdana" panose="020B0604030504040204" pitchFamily="34" charset="0"/>
              </a:rPr>
              <a:t>Very good</a:t>
            </a:r>
          </a:p>
        </p:txBody>
      </p:sp>
    </p:spTree>
    <p:extLst>
      <p:ext uri="{BB962C8B-B14F-4D97-AF65-F5344CB8AC3E}">
        <p14:creationId xmlns:p14="http://schemas.microsoft.com/office/powerpoint/2010/main" val="18086100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Wildcat Well Location</a:t>
            </a:r>
          </a:p>
        </p:txBody>
      </p:sp>
      <p:sp>
        <p:nvSpPr>
          <p:cNvPr id="405" name="Rectangle 404"/>
          <p:cNvSpPr/>
          <p:nvPr/>
        </p:nvSpPr>
        <p:spPr>
          <a:xfrm>
            <a:off x="849666" y="2323391"/>
            <a:ext cx="7444667" cy="1754326"/>
          </a:xfrm>
          <a:prstGeom prst="rect">
            <a:avLst/>
          </a:prstGeom>
          <a:noFill/>
        </p:spPr>
        <p:txBody>
          <a:bodyPr wrap="none" lIns="91440" tIns="45720" rIns="91440" bIns="45720">
            <a:spAutoFit/>
          </a:bodyPr>
          <a:lstStyle/>
          <a:p>
            <a:pPr algn="ctr"/>
            <a:r>
              <a:rPr lang="en-US" sz="5400" b="1" cap="none" spc="0" dirty="0" smtClean="0">
                <a:ln w="28575">
                  <a:solidFill>
                    <a:srgbClr val="C00000"/>
                  </a:solidFill>
                  <a:prstDash val="solid"/>
                </a:ln>
                <a:solidFill>
                  <a:srgbClr val="FFFF66"/>
                </a:solidFill>
                <a:effectLst/>
                <a:latin typeface="Comic Sans MS" panose="030F0702030302020204" pitchFamily="66" charset="0"/>
              </a:rPr>
              <a:t>See The Solution File</a:t>
            </a:r>
          </a:p>
          <a:p>
            <a:pPr algn="ctr"/>
            <a:r>
              <a:rPr lang="en-US" sz="5400" b="1" dirty="0" smtClean="0">
                <a:ln w="28575">
                  <a:solidFill>
                    <a:srgbClr val="C00000"/>
                  </a:solidFill>
                  <a:prstDash val="solid"/>
                </a:ln>
                <a:solidFill>
                  <a:srgbClr val="FFFF66"/>
                </a:solidFill>
                <a:latin typeface="Comic Sans MS" panose="030F0702030302020204" pitchFamily="66" charset="0"/>
              </a:rPr>
              <a:t>For Exercise 14</a:t>
            </a:r>
            <a:endParaRPr lang="en-US" sz="5400" b="1" cap="none" spc="0" dirty="0">
              <a:ln w="28575">
                <a:solidFill>
                  <a:srgbClr val="C00000"/>
                </a:solidFill>
                <a:prstDash val="solid"/>
              </a:ln>
              <a:solidFill>
                <a:srgbClr val="FFFF66"/>
              </a:solidFill>
              <a:effectLst/>
              <a:latin typeface="Comic Sans MS" panose="030F0702030302020204" pitchFamily="66" charset="0"/>
            </a:endParaRPr>
          </a:p>
        </p:txBody>
      </p:sp>
    </p:spTree>
    <p:extLst>
      <p:ext uri="{BB962C8B-B14F-4D97-AF65-F5344CB8AC3E}">
        <p14:creationId xmlns:p14="http://schemas.microsoft.com/office/powerpoint/2010/main" val="76238344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sp>
        <p:nvSpPr>
          <p:cNvPr id="16" name="Rectangle 15"/>
          <p:cNvSpPr/>
          <p:nvPr/>
        </p:nvSpPr>
        <p:spPr bwMode="auto">
          <a:xfrm>
            <a:off x="1631852" y="1222375"/>
            <a:ext cx="5894363" cy="765175"/>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991584" y="1398467"/>
            <a:ext cx="5154807" cy="443532"/>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 </a:t>
            </a: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Well</a:t>
            </a: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-Seismic Ties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pic>
        <p:nvPicPr>
          <p:cNvPr id="5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5525" y="2249367"/>
            <a:ext cx="451485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AutoShape 5"/>
          <p:cNvSpPr>
            <a:spLocks noChangeArrowheads="1"/>
          </p:cNvSpPr>
          <p:nvPr/>
        </p:nvSpPr>
        <p:spPr bwMode="auto">
          <a:xfrm rot="5400000">
            <a:off x="4371182" y="1343698"/>
            <a:ext cx="477837" cy="2117725"/>
          </a:xfrm>
          <a:prstGeom prst="curvedRightArrow">
            <a:avLst>
              <a:gd name="adj1" fmla="val 88638"/>
              <a:gd name="adj2" fmla="val 177276"/>
              <a:gd name="adj3" fmla="val 33333"/>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pic>
        <p:nvPicPr>
          <p:cNvPr id="5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l="24707" t="1137" r="17398"/>
          <a:stretch>
            <a:fillRect/>
          </a:stretch>
        </p:blipFill>
        <p:spPr bwMode="auto">
          <a:xfrm>
            <a:off x="5183188" y="2601792"/>
            <a:ext cx="62865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p:txBody>
          <a:bodyPr/>
          <a:lstStyle/>
          <a:p>
            <a:r>
              <a:rPr lang="en-US" altLang="en-US" dirty="0" smtClean="0"/>
              <a:t>Outline</a:t>
            </a:r>
          </a:p>
        </p:txBody>
      </p:sp>
      <p:sp>
        <p:nvSpPr>
          <p:cNvPr id="6146" name="Text Box 2"/>
          <p:cNvSpPr txBox="1">
            <a:spLocks noChangeArrowheads="1"/>
          </p:cNvSpPr>
          <p:nvPr/>
        </p:nvSpPr>
        <p:spPr bwMode="auto">
          <a:xfrm>
            <a:off x="604838" y="1298699"/>
            <a:ext cx="79248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423863" eaLnBrk="0" hangingPunct="0">
              <a:defRPr>
                <a:solidFill>
                  <a:schemeClr val="tx1"/>
                </a:solidFill>
                <a:latin typeface="Arial" panose="020B0604020202020204" pitchFamily="34" charset="0"/>
              </a:defRPr>
            </a:lvl1pPr>
            <a:lvl2pPr marL="742950" indent="-285750" defTabSz="423863" eaLnBrk="0" hangingPunct="0">
              <a:defRPr>
                <a:solidFill>
                  <a:schemeClr val="tx1"/>
                </a:solidFill>
                <a:latin typeface="Arial" panose="020B0604020202020204" pitchFamily="34" charset="0"/>
              </a:defRPr>
            </a:lvl2pPr>
            <a:lvl3pPr marL="1143000" indent="-228600" defTabSz="423863" eaLnBrk="0" hangingPunct="0">
              <a:defRPr>
                <a:solidFill>
                  <a:schemeClr val="tx1"/>
                </a:solidFill>
                <a:latin typeface="Arial" panose="020B0604020202020204" pitchFamily="34" charset="0"/>
              </a:defRPr>
            </a:lvl3pPr>
            <a:lvl4pPr marL="1600200" indent="-228600" defTabSz="423863" eaLnBrk="0" hangingPunct="0">
              <a:defRPr>
                <a:solidFill>
                  <a:schemeClr val="tx1"/>
                </a:solidFill>
                <a:latin typeface="Arial" panose="020B0604020202020204" pitchFamily="34" charset="0"/>
              </a:defRPr>
            </a:lvl4pPr>
            <a:lvl5pPr marL="2057400" indent="-228600" defTabSz="423863" eaLnBrk="0" hangingPunct="0">
              <a:defRPr>
                <a:solidFill>
                  <a:schemeClr val="tx1"/>
                </a:solidFill>
                <a:latin typeface="Arial" panose="020B0604020202020204" pitchFamily="34" charset="0"/>
              </a:defRPr>
            </a:lvl5pPr>
            <a:lvl6pPr marL="2514600" indent="-228600" defTabSz="423863" eaLnBrk="0" fontAlgn="base" hangingPunct="0">
              <a:spcBef>
                <a:spcPct val="0"/>
              </a:spcBef>
              <a:spcAft>
                <a:spcPct val="0"/>
              </a:spcAft>
              <a:defRPr>
                <a:solidFill>
                  <a:schemeClr val="tx1"/>
                </a:solidFill>
                <a:latin typeface="Arial" panose="020B0604020202020204" pitchFamily="34" charset="0"/>
              </a:defRPr>
            </a:lvl6pPr>
            <a:lvl7pPr marL="2971800" indent="-228600" defTabSz="423863" eaLnBrk="0" fontAlgn="base" hangingPunct="0">
              <a:spcBef>
                <a:spcPct val="0"/>
              </a:spcBef>
              <a:spcAft>
                <a:spcPct val="0"/>
              </a:spcAft>
              <a:defRPr>
                <a:solidFill>
                  <a:schemeClr val="tx1"/>
                </a:solidFill>
                <a:latin typeface="Arial" panose="020B0604020202020204" pitchFamily="34" charset="0"/>
              </a:defRPr>
            </a:lvl7pPr>
            <a:lvl8pPr marL="3429000" indent="-228600" defTabSz="423863" eaLnBrk="0" fontAlgn="base" hangingPunct="0">
              <a:spcBef>
                <a:spcPct val="0"/>
              </a:spcBef>
              <a:spcAft>
                <a:spcPct val="0"/>
              </a:spcAft>
              <a:defRPr>
                <a:solidFill>
                  <a:schemeClr val="tx1"/>
                </a:solidFill>
                <a:latin typeface="Arial" panose="020B0604020202020204" pitchFamily="34" charset="0"/>
              </a:defRPr>
            </a:lvl8pPr>
            <a:lvl9pPr marL="3886200" indent="-228600" defTabSz="423863" eaLnBrk="0" fontAlgn="base" hangingPunct="0">
              <a:spcBef>
                <a:spcPct val="0"/>
              </a:spcBef>
              <a:spcAft>
                <a:spcPct val="0"/>
              </a:spcAft>
              <a:defRPr>
                <a:solidFill>
                  <a:schemeClr val="tx1"/>
                </a:solidFill>
                <a:latin typeface="Arial" panose="020B0604020202020204" pitchFamily="34" charset="0"/>
              </a:defRPr>
            </a:lvl9pPr>
          </a:lstStyle>
          <a:p>
            <a:pPr marL="344488" indent="-344488">
              <a:lnSpc>
                <a:spcPct val="160000"/>
              </a:lnSpc>
              <a:buSzPct val="150000"/>
              <a:buFont typeface="Arial" panose="020B0604020202020204" pitchFamily="34" charset="0"/>
              <a:buChar char="•"/>
            </a:pPr>
            <a:r>
              <a:rPr lang="en-US" altLang="en-US" sz="2600" dirty="0">
                <a:latin typeface="Tahoma" panose="020B0604030504040204" pitchFamily="34" charset="0"/>
              </a:rPr>
              <a:t>What is a well - seismic tie?</a:t>
            </a:r>
          </a:p>
          <a:p>
            <a:pPr marL="344488" indent="-344488">
              <a:lnSpc>
                <a:spcPct val="160000"/>
              </a:lnSpc>
              <a:buSzPct val="150000"/>
              <a:buFont typeface="Arial" panose="020B0604020202020204" pitchFamily="34" charset="0"/>
              <a:buChar char="•"/>
            </a:pPr>
            <a:r>
              <a:rPr lang="en-US" altLang="en-US" sz="2600" dirty="0">
                <a:latin typeface="Tahoma" panose="020B0604030504040204" pitchFamily="34" charset="0"/>
              </a:rPr>
              <a:t>Comparison of well and seismic data </a:t>
            </a:r>
          </a:p>
          <a:p>
            <a:pPr marL="344488" indent="-344488">
              <a:lnSpc>
                <a:spcPct val="160000"/>
              </a:lnSpc>
              <a:buSzPct val="150000"/>
              <a:buFont typeface="Arial" panose="020B0604020202020204" pitchFamily="34" charset="0"/>
              <a:buChar char="•"/>
            </a:pPr>
            <a:r>
              <a:rPr lang="en-US" altLang="en-US" sz="2600" dirty="0">
                <a:latin typeface="Tahoma" panose="020B0604030504040204" pitchFamily="34" charset="0"/>
              </a:rPr>
              <a:t>Generating a modeled trace</a:t>
            </a:r>
          </a:p>
          <a:p>
            <a:pPr marL="344488" indent="-344488">
              <a:lnSpc>
                <a:spcPct val="160000"/>
              </a:lnSpc>
              <a:buSzPct val="150000"/>
              <a:buFont typeface="Arial" panose="020B0604020202020204" pitchFamily="34" charset="0"/>
              <a:buChar char="•"/>
            </a:pPr>
            <a:r>
              <a:rPr lang="en-US" altLang="en-US" sz="2600" dirty="0">
                <a:latin typeface="Tahoma" panose="020B0604030504040204" pitchFamily="34" charset="0"/>
              </a:rPr>
              <a:t>Well-seismic tie workflow</a:t>
            </a:r>
          </a:p>
          <a:p>
            <a:pPr marL="344488" indent="-344488">
              <a:lnSpc>
                <a:spcPct val="160000"/>
              </a:lnSpc>
              <a:buSzPct val="150000"/>
              <a:buFont typeface="Arial" panose="020B0604020202020204" pitchFamily="34" charset="0"/>
              <a:buChar char="•"/>
            </a:pPr>
            <a:r>
              <a:rPr lang="en-US" altLang="en-US" sz="2600" dirty="0">
                <a:latin typeface="Tahoma" panose="020B0604030504040204" pitchFamily="34" charset="0"/>
              </a:rPr>
              <a:t>Tying the modeled trace to real seismic data</a:t>
            </a:r>
          </a:p>
          <a:p>
            <a:pPr marL="344488" indent="-344488">
              <a:lnSpc>
                <a:spcPct val="160000"/>
              </a:lnSpc>
              <a:buSzPct val="150000"/>
              <a:buFont typeface="Arial" panose="020B0604020202020204" pitchFamily="34" charset="0"/>
              <a:buChar char="•"/>
            </a:pPr>
            <a:r>
              <a:rPr lang="en-US" altLang="en-US" sz="2600" dirty="0">
                <a:latin typeface="Tahoma" panose="020B0604030504040204" pitchFamily="34" charset="0"/>
              </a:rPr>
              <a:t>What is a good well-seismic tie?</a:t>
            </a:r>
          </a:p>
        </p:txBody>
      </p:sp>
    </p:spTree>
    <p:extLst>
      <p:ext uri="{BB962C8B-B14F-4D97-AF65-F5344CB8AC3E}">
        <p14:creationId xmlns:p14="http://schemas.microsoft.com/office/powerpoint/2010/main" val="139520093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p:txBody>
          <a:bodyPr/>
          <a:lstStyle/>
          <a:p>
            <a:r>
              <a:rPr lang="en-US" altLang="en-US" dirty="0" smtClean="0"/>
              <a:t>What Is A Well-Seismic Tie?</a:t>
            </a:r>
          </a:p>
        </p:txBody>
      </p:sp>
      <p:sp>
        <p:nvSpPr>
          <p:cNvPr id="7172" name="Rectangle 4"/>
          <p:cNvSpPr>
            <a:spLocks noGrp="1" noChangeArrowheads="1"/>
          </p:cNvSpPr>
          <p:nvPr>
            <p:ph idx="1"/>
          </p:nvPr>
        </p:nvSpPr>
        <p:spPr>
          <a:xfrm>
            <a:off x="579437" y="1201738"/>
            <a:ext cx="8374557" cy="3694113"/>
          </a:xfrm>
        </p:spPr>
        <p:txBody>
          <a:bodyPr/>
          <a:lstStyle/>
          <a:p>
            <a:pPr>
              <a:buNone/>
            </a:pPr>
            <a:r>
              <a:rPr lang="en-US" altLang="en-US" sz="2400" dirty="0" smtClean="0">
                <a:latin typeface="Tahoma" panose="020B0604030504040204" pitchFamily="34" charset="0"/>
              </a:rPr>
              <a:t>Whenever we have well data and seismic data, we need to relate the two, </a:t>
            </a:r>
            <a:r>
              <a:rPr lang="en-US" altLang="en-US" sz="2400" dirty="0">
                <a:latin typeface="Tahoma" panose="020B0604030504040204" pitchFamily="34" charset="0"/>
              </a:rPr>
              <a:t>e.g., how does the top of a sand in the well relate to the seismic?</a:t>
            </a:r>
          </a:p>
          <a:p>
            <a:pPr>
              <a:buFontTx/>
              <a:buNone/>
            </a:pPr>
            <a:endParaRPr lang="en-US" altLang="en-US" sz="2400" dirty="0" smtClean="0">
              <a:latin typeface="Tahoma" panose="020B0604030504040204" pitchFamily="34" charset="0"/>
            </a:endParaRPr>
          </a:p>
        </p:txBody>
      </p:sp>
      <p:sp>
        <p:nvSpPr>
          <p:cNvPr id="123913" name="Text Box 9"/>
          <p:cNvSpPr txBox="1">
            <a:spLocks noChangeArrowheads="1"/>
          </p:cNvSpPr>
          <p:nvPr/>
        </p:nvSpPr>
        <p:spPr bwMode="auto">
          <a:xfrm>
            <a:off x="2428627" y="4824657"/>
            <a:ext cx="490243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25000"/>
              </a:lnSpc>
            </a:pPr>
            <a:r>
              <a:rPr lang="en-US" altLang="en-US" sz="2400" b="1" u="sng" dirty="0">
                <a:latin typeface="Tahoma" panose="020B0604030504040204" pitchFamily="34" charset="0"/>
              </a:rPr>
              <a:t>Two Big Issues</a:t>
            </a:r>
            <a:endParaRPr lang="en-US" altLang="en-US" sz="2400" dirty="0">
              <a:latin typeface="Tahoma" panose="020B0604030504040204" pitchFamily="34" charset="0"/>
            </a:endParaRPr>
          </a:p>
          <a:p>
            <a:pPr>
              <a:lnSpc>
                <a:spcPct val="125000"/>
              </a:lnSpc>
              <a:buFontTx/>
              <a:buChar char="•"/>
            </a:pPr>
            <a:r>
              <a:rPr lang="en-US" altLang="en-US" sz="2000" dirty="0">
                <a:latin typeface="Tahoma" panose="020B0604030504040204" pitchFamily="34" charset="0"/>
              </a:rPr>
              <a:t> Scale: depth (m or ft) versus time (ms</a:t>
            </a:r>
            <a:r>
              <a:rPr lang="en-US" altLang="en-US" sz="2000" dirty="0" smtClean="0">
                <a:latin typeface="Tahoma" panose="020B0604030504040204" pitchFamily="34" charset="0"/>
              </a:rPr>
              <a:t>).</a:t>
            </a:r>
            <a:endParaRPr lang="en-US" altLang="en-US" sz="2000" dirty="0">
              <a:latin typeface="Tahoma" panose="020B0604030504040204" pitchFamily="34" charset="0"/>
            </a:endParaRPr>
          </a:p>
          <a:p>
            <a:pPr>
              <a:lnSpc>
                <a:spcPct val="125000"/>
              </a:lnSpc>
              <a:buFontTx/>
              <a:buChar char="•"/>
            </a:pPr>
            <a:r>
              <a:rPr lang="en-US" altLang="en-US" sz="2000" dirty="0">
                <a:latin typeface="Tahoma" panose="020B0604030504040204" pitchFamily="34" charset="0"/>
              </a:rPr>
              <a:t> Seismic pulse limits </a:t>
            </a:r>
            <a:r>
              <a:rPr lang="en-US" altLang="en-US" sz="2000" dirty="0" smtClean="0">
                <a:latin typeface="Tahoma" panose="020B0604030504040204" pitchFamily="34" charset="0"/>
              </a:rPr>
              <a:t>resolution.</a:t>
            </a:r>
            <a:endParaRPr lang="en-US" altLang="en-US" sz="2000" dirty="0">
              <a:latin typeface="Tahoma" panose="020B0604030504040204" pitchFamily="34" charset="0"/>
            </a:endParaRPr>
          </a:p>
        </p:txBody>
      </p:sp>
      <p:grpSp>
        <p:nvGrpSpPr>
          <p:cNvPr id="7175" name="Group 17"/>
          <p:cNvGrpSpPr>
            <a:grpSpLocks/>
          </p:cNvGrpSpPr>
          <p:nvPr/>
        </p:nvGrpSpPr>
        <p:grpSpPr bwMode="auto">
          <a:xfrm>
            <a:off x="579438" y="2503157"/>
            <a:ext cx="6645275" cy="3489325"/>
            <a:chOff x="365" y="1545"/>
            <a:chExt cx="4186" cy="2198"/>
          </a:xfrm>
        </p:grpSpPr>
        <p:pic>
          <p:nvPicPr>
            <p:cNvPr id="717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51122" t="23488" r="11287" b="34740"/>
            <a:stretch>
              <a:fillRect/>
            </a:stretch>
          </p:blipFill>
          <p:spPr bwMode="auto">
            <a:xfrm>
              <a:off x="2704" y="1833"/>
              <a:ext cx="1847" cy="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7177" name="Text Box 5"/>
            <p:cNvSpPr txBox="1">
              <a:spLocks noChangeArrowheads="1"/>
            </p:cNvSpPr>
            <p:nvPr/>
          </p:nvSpPr>
          <p:spPr bwMode="auto">
            <a:xfrm>
              <a:off x="722" y="1545"/>
              <a:ext cx="52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latin typeface="Tahoma" panose="020B0604030504040204" pitchFamily="34" charset="0"/>
                </a:rPr>
                <a:t>Well A</a:t>
              </a:r>
              <a:endParaRPr lang="en-US" altLang="en-US" sz="2000" b="1" dirty="0">
                <a:latin typeface="Tahoma" panose="020B0604030504040204" pitchFamily="34" charset="0"/>
              </a:endParaRPr>
            </a:p>
          </p:txBody>
        </p:sp>
        <p:pic>
          <p:nvPicPr>
            <p:cNvPr id="7178" name="Picture 6" descr="welllog"/>
            <p:cNvPicPr>
              <a:picLocks noChangeAspect="1" noChangeArrowheads="1"/>
            </p:cNvPicPr>
            <p:nvPr/>
          </p:nvPicPr>
          <p:blipFill>
            <a:blip r:embed="rId4" cstate="print">
              <a:extLst>
                <a:ext uri="{28A0092B-C50C-407E-A947-70E740481C1C}">
                  <a14:useLocalDpi xmlns:a14="http://schemas.microsoft.com/office/drawing/2010/main" val="0"/>
                </a:ext>
              </a:extLst>
            </a:blip>
            <a:srcRect t="1099" b="9795"/>
            <a:stretch>
              <a:fillRect/>
            </a:stretch>
          </p:blipFill>
          <p:spPr bwMode="auto">
            <a:xfrm>
              <a:off x="813" y="1796"/>
              <a:ext cx="426" cy="1947"/>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179" name="Line 7"/>
            <p:cNvSpPr>
              <a:spLocks noChangeShapeType="1"/>
            </p:cNvSpPr>
            <p:nvPr/>
          </p:nvSpPr>
          <p:spPr bwMode="auto">
            <a:xfrm>
              <a:off x="3732" y="1884"/>
              <a:ext cx="0" cy="101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180" name="Text Box 8"/>
            <p:cNvSpPr txBox="1">
              <a:spLocks noChangeArrowheads="1"/>
            </p:cNvSpPr>
            <p:nvPr/>
          </p:nvSpPr>
          <p:spPr bwMode="auto">
            <a:xfrm>
              <a:off x="3473" y="1559"/>
              <a:ext cx="52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latin typeface="Tahoma" panose="020B0604030504040204" pitchFamily="34" charset="0"/>
                </a:rPr>
                <a:t>Well A</a:t>
              </a:r>
              <a:endParaRPr lang="en-US" altLang="en-US" sz="2000" b="1" dirty="0">
                <a:latin typeface="Tahoma" panose="020B0604030504040204" pitchFamily="34" charset="0"/>
              </a:endParaRPr>
            </a:p>
          </p:txBody>
        </p:sp>
        <p:sp>
          <p:nvSpPr>
            <p:cNvPr id="7181" name="Line 11"/>
            <p:cNvSpPr>
              <a:spLocks noChangeShapeType="1"/>
            </p:cNvSpPr>
            <p:nvPr/>
          </p:nvSpPr>
          <p:spPr bwMode="auto">
            <a:xfrm>
              <a:off x="1272" y="1915"/>
              <a:ext cx="2442" cy="297"/>
            </a:xfrm>
            <a:prstGeom prst="line">
              <a:avLst/>
            </a:prstGeom>
            <a:noFill/>
            <a:ln w="38100">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182" name="Line 12"/>
            <p:cNvSpPr>
              <a:spLocks noChangeShapeType="1"/>
            </p:cNvSpPr>
            <p:nvPr/>
          </p:nvSpPr>
          <p:spPr bwMode="auto">
            <a:xfrm flipV="1">
              <a:off x="1238" y="2517"/>
              <a:ext cx="2467" cy="398"/>
            </a:xfrm>
            <a:prstGeom prst="line">
              <a:avLst/>
            </a:prstGeom>
            <a:noFill/>
            <a:ln w="38100">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183" name="Text Box 13"/>
            <p:cNvSpPr txBox="1">
              <a:spLocks noChangeArrowheads="1"/>
            </p:cNvSpPr>
            <p:nvPr/>
          </p:nvSpPr>
          <p:spPr bwMode="auto">
            <a:xfrm>
              <a:off x="813" y="2185"/>
              <a:ext cx="449" cy="1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b="1" i="1" dirty="0">
                  <a:latin typeface="Tahoma" panose="020B0604030504040204" pitchFamily="34" charset="0"/>
                </a:rPr>
                <a:t>Sand A</a:t>
              </a:r>
            </a:p>
          </p:txBody>
        </p:sp>
        <p:sp>
          <p:nvSpPr>
            <p:cNvPr id="7184" name="Text Box 14"/>
            <p:cNvSpPr txBox="1">
              <a:spLocks noChangeArrowheads="1"/>
            </p:cNvSpPr>
            <p:nvPr/>
          </p:nvSpPr>
          <p:spPr bwMode="auto">
            <a:xfrm>
              <a:off x="3826" y="2298"/>
              <a:ext cx="449" cy="1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b="1" i="1" dirty="0">
                  <a:latin typeface="Tahoma" panose="020B0604030504040204" pitchFamily="34" charset="0"/>
                </a:rPr>
                <a:t>Sand A</a:t>
              </a:r>
            </a:p>
          </p:txBody>
        </p:sp>
        <p:sp>
          <p:nvSpPr>
            <p:cNvPr id="7185" name="Text Box 15"/>
            <p:cNvSpPr txBox="1">
              <a:spLocks noChangeArrowheads="1"/>
            </p:cNvSpPr>
            <p:nvPr/>
          </p:nvSpPr>
          <p:spPr bwMode="auto">
            <a:xfrm>
              <a:off x="365" y="1837"/>
              <a:ext cx="444" cy="1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000" b="1" dirty="0">
                  <a:latin typeface="Tahoma" panose="020B0604030504040204" pitchFamily="34" charset="0"/>
                </a:rPr>
                <a:t>5,678 m</a:t>
              </a:r>
            </a:p>
          </p:txBody>
        </p:sp>
        <p:sp>
          <p:nvSpPr>
            <p:cNvPr id="7186" name="Text Box 16"/>
            <p:cNvSpPr txBox="1">
              <a:spLocks noChangeArrowheads="1"/>
            </p:cNvSpPr>
            <p:nvPr/>
          </p:nvSpPr>
          <p:spPr bwMode="auto">
            <a:xfrm>
              <a:off x="3806" y="2007"/>
              <a:ext cx="460" cy="1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000" b="1" dirty="0">
                  <a:latin typeface="Tahoma" panose="020B0604030504040204" pitchFamily="34" charset="0"/>
                </a:rPr>
                <a:t>1124 ms</a:t>
              </a:r>
            </a:p>
          </p:txBody>
        </p:sp>
      </p:grpSp>
    </p:spTree>
    <p:extLst>
      <p:ext uri="{BB962C8B-B14F-4D97-AF65-F5344CB8AC3E}">
        <p14:creationId xmlns:p14="http://schemas.microsoft.com/office/powerpoint/2010/main" val="11564766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23913"/>
                                        </p:tgtEl>
                                        <p:attrNameLst>
                                          <p:attrName>style.visibility</p:attrName>
                                        </p:attrNameLst>
                                      </p:cBhvr>
                                      <p:to>
                                        <p:strVal val="visible"/>
                                      </p:to>
                                    </p:set>
                                    <p:anim calcmode="lin" valueType="num">
                                      <p:cBhvr>
                                        <p:cTn id="7" dur="1000" fill="hold"/>
                                        <p:tgtEl>
                                          <p:spTgt spid="123913"/>
                                        </p:tgtEl>
                                        <p:attrNameLst>
                                          <p:attrName>ppt_w</p:attrName>
                                        </p:attrNameLst>
                                      </p:cBhvr>
                                      <p:tavLst>
                                        <p:tav tm="0">
                                          <p:val>
                                            <p:fltVal val="0"/>
                                          </p:val>
                                        </p:tav>
                                        <p:tav tm="100000">
                                          <p:val>
                                            <p:strVal val="#ppt_w"/>
                                          </p:val>
                                        </p:tav>
                                      </p:tavLst>
                                    </p:anim>
                                    <p:anim calcmode="lin" valueType="num">
                                      <p:cBhvr>
                                        <p:cTn id="8" dur="1000" fill="hold"/>
                                        <p:tgtEl>
                                          <p:spTgt spid="123913"/>
                                        </p:tgtEl>
                                        <p:attrNameLst>
                                          <p:attrName>ppt_h</p:attrName>
                                        </p:attrNameLst>
                                      </p:cBhvr>
                                      <p:tavLst>
                                        <p:tav tm="0">
                                          <p:val>
                                            <p:fltVal val="0"/>
                                          </p:val>
                                        </p:tav>
                                        <p:tav tm="100000">
                                          <p:val>
                                            <p:strVal val="#ppt_h"/>
                                          </p:val>
                                        </p:tav>
                                      </p:tavLst>
                                    </p:anim>
                                    <p:anim calcmode="lin" valueType="num">
                                      <p:cBhvr>
                                        <p:cTn id="9" dur="1000" fill="hold"/>
                                        <p:tgtEl>
                                          <p:spTgt spid="12391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39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en-US" altLang="en-US" dirty="0" smtClean="0"/>
              <a:t>Goal</a:t>
            </a:r>
          </a:p>
        </p:txBody>
      </p:sp>
      <p:sp>
        <p:nvSpPr>
          <p:cNvPr id="8196" name="Rectangle 3"/>
          <p:cNvSpPr>
            <a:spLocks noGrp="1" noChangeArrowheads="1"/>
          </p:cNvSpPr>
          <p:nvPr>
            <p:ph idx="1"/>
          </p:nvPr>
        </p:nvSpPr>
        <p:spPr>
          <a:xfrm>
            <a:off x="481260" y="1271443"/>
            <a:ext cx="7772400" cy="3694113"/>
          </a:xfrm>
        </p:spPr>
        <p:txBody>
          <a:bodyPr/>
          <a:lstStyle/>
          <a:p>
            <a:pPr>
              <a:lnSpc>
                <a:spcPct val="95000"/>
              </a:lnSpc>
              <a:spcBef>
                <a:spcPct val="60000"/>
              </a:spcBef>
            </a:pPr>
            <a:r>
              <a:rPr lang="en-US" altLang="en-US" sz="2400" dirty="0" smtClean="0">
                <a:latin typeface="Tahoma" panose="020B0604030504040204" pitchFamily="34" charset="0"/>
              </a:rPr>
              <a:t>We want to be able to relate features from well data (tops, faults, cored intervals) to the ‘peaks and troughs’ on the seismic line that </a:t>
            </a:r>
            <a:r>
              <a:rPr lang="en-US" altLang="en-US" sz="2400" dirty="0" smtClean="0">
                <a:latin typeface="Tahoma" panose="020B0604030504040204" pitchFamily="34" charset="0"/>
              </a:rPr>
              <a:t>pass </a:t>
            </a:r>
            <a:r>
              <a:rPr lang="en-US" altLang="en-US" sz="2400" dirty="0" smtClean="0">
                <a:latin typeface="Tahoma" panose="020B0604030504040204" pitchFamily="34" charset="0"/>
              </a:rPr>
              <a:t>through the well location.</a:t>
            </a:r>
          </a:p>
          <a:p>
            <a:pPr>
              <a:lnSpc>
                <a:spcPct val="95000"/>
              </a:lnSpc>
              <a:spcBef>
                <a:spcPct val="60000"/>
              </a:spcBef>
            </a:pPr>
            <a:r>
              <a:rPr lang="en-US" altLang="en-US" sz="2400" dirty="0" smtClean="0">
                <a:latin typeface="Tahoma" panose="020B0604030504040204" pitchFamily="34" charset="0"/>
              </a:rPr>
              <a:t>Similarly, we may want to relate some </a:t>
            </a:r>
            <a:r>
              <a:rPr lang="en-US" altLang="en-US" sz="2400" dirty="0" smtClean="0">
                <a:latin typeface="Tahoma" panose="020B0604030504040204" pitchFamily="34" charset="0"/>
              </a:rPr>
              <a:t>features </a:t>
            </a:r>
            <a:r>
              <a:rPr lang="en-US" altLang="en-US" sz="2400" dirty="0" smtClean="0">
                <a:latin typeface="Tahoma" panose="020B0604030504040204" pitchFamily="34" charset="0"/>
              </a:rPr>
              <a:t>on the seismic to the well data.</a:t>
            </a:r>
          </a:p>
          <a:p>
            <a:pPr>
              <a:lnSpc>
                <a:spcPct val="95000"/>
              </a:lnSpc>
              <a:spcBef>
                <a:spcPct val="60000"/>
              </a:spcBef>
            </a:pPr>
            <a:r>
              <a:rPr lang="en-US" altLang="en-US" sz="2400" dirty="0" smtClean="0">
                <a:latin typeface="Tahoma" panose="020B0604030504040204" pitchFamily="34" charset="0"/>
              </a:rPr>
              <a:t>To do </a:t>
            </a:r>
            <a:r>
              <a:rPr lang="en-US" altLang="en-US" sz="2400" dirty="0" smtClean="0">
                <a:latin typeface="Tahoma" panose="020B0604030504040204" pitchFamily="34" charset="0"/>
              </a:rPr>
              <a:t>this, </a:t>
            </a:r>
            <a:r>
              <a:rPr lang="en-US" altLang="en-US" sz="2400" dirty="0" smtClean="0">
                <a:latin typeface="Tahoma" panose="020B0604030504040204" pitchFamily="34" charset="0"/>
              </a:rPr>
              <a:t>we have to develop a depth-to-time relation.</a:t>
            </a:r>
          </a:p>
          <a:p>
            <a:pPr>
              <a:lnSpc>
                <a:spcPct val="95000"/>
              </a:lnSpc>
              <a:spcBef>
                <a:spcPct val="60000"/>
              </a:spcBef>
            </a:pPr>
            <a:r>
              <a:rPr lang="en-US" altLang="en-US" sz="2400" dirty="0" smtClean="0">
                <a:latin typeface="Tahoma" panose="020B0604030504040204" pitchFamily="34" charset="0"/>
              </a:rPr>
              <a:t>We also want to model how the individual wavelets caused by the various impedance boundaries around our zone of interest (i.e</a:t>
            </a:r>
            <a:r>
              <a:rPr lang="en-US" altLang="en-US" sz="2400" dirty="0" smtClean="0">
                <a:latin typeface="Tahoma" panose="020B0604030504040204" pitchFamily="34" charset="0"/>
              </a:rPr>
              <a:t>. </a:t>
            </a:r>
            <a:r>
              <a:rPr lang="en-US" altLang="en-US" sz="2400" dirty="0" smtClean="0">
                <a:latin typeface="Tahoma" panose="020B0604030504040204" pitchFamily="34" charset="0"/>
              </a:rPr>
              <a:t>reflection coefficients) combine to give us the resultant seismic trace. </a:t>
            </a:r>
          </a:p>
        </p:txBody>
      </p:sp>
    </p:spTree>
    <p:extLst>
      <p:ext uri="{BB962C8B-B14F-4D97-AF65-F5344CB8AC3E}">
        <p14:creationId xmlns:p14="http://schemas.microsoft.com/office/powerpoint/2010/main" val="689661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p:txBody>
          <a:bodyPr/>
          <a:lstStyle/>
          <a:p>
            <a:r>
              <a:rPr lang="en-US" altLang="en-US" dirty="0" smtClean="0"/>
              <a:t>Well vs. Seismic Data</a:t>
            </a:r>
          </a:p>
        </p:txBody>
      </p:sp>
      <p:sp>
        <p:nvSpPr>
          <p:cNvPr id="2" name="Content Placeholder 1"/>
          <p:cNvSpPr>
            <a:spLocks noGrp="1"/>
          </p:cNvSpPr>
          <p:nvPr>
            <p:ph idx="1"/>
          </p:nvPr>
        </p:nvSpPr>
        <p:spPr/>
        <p:txBody>
          <a:bodyPr/>
          <a:lstStyle/>
          <a:p>
            <a:endParaRPr lang="en-US" dirty="0"/>
          </a:p>
        </p:txBody>
      </p:sp>
      <p:sp>
        <p:nvSpPr>
          <p:cNvPr id="9219" name="Rectangle 29"/>
          <p:cNvSpPr>
            <a:spLocks noChangeArrowheads="1"/>
          </p:cNvSpPr>
          <p:nvPr/>
        </p:nvSpPr>
        <p:spPr bwMode="auto">
          <a:xfrm>
            <a:off x="4643438" y="1435100"/>
            <a:ext cx="4235450" cy="4959350"/>
          </a:xfrm>
          <a:prstGeom prst="rect">
            <a:avLst/>
          </a:prstGeom>
          <a:solidFill>
            <a:schemeClr val="accent1">
              <a:lumMod val="50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9220" name="Rectangle 28"/>
          <p:cNvSpPr>
            <a:spLocks noChangeArrowheads="1"/>
          </p:cNvSpPr>
          <p:nvPr/>
        </p:nvSpPr>
        <p:spPr bwMode="auto">
          <a:xfrm>
            <a:off x="239713" y="1435100"/>
            <a:ext cx="4235450" cy="4959350"/>
          </a:xfrm>
          <a:prstGeom prst="rect">
            <a:avLst/>
          </a:prstGeom>
          <a:solidFill>
            <a:schemeClr val="accent2">
              <a:lumMod val="7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9222" name="Rectangle 3"/>
          <p:cNvSpPr>
            <a:spLocks noChangeArrowheads="1"/>
          </p:cNvSpPr>
          <p:nvPr/>
        </p:nvSpPr>
        <p:spPr bwMode="auto">
          <a:xfrm>
            <a:off x="4846638" y="1470025"/>
            <a:ext cx="4191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68275" indent="-1682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5000"/>
              </a:lnSpc>
              <a:spcBef>
                <a:spcPct val="50000"/>
              </a:spcBef>
            </a:pPr>
            <a:r>
              <a:rPr lang="en-US" altLang="en-US" sz="2000" b="1" dirty="0">
                <a:solidFill>
                  <a:srgbClr val="FFFF00"/>
                </a:solidFill>
                <a:latin typeface="Tahoma" panose="020B0604030504040204" pitchFamily="34" charset="0"/>
              </a:rPr>
              <a:t>Seismic Data</a:t>
            </a:r>
          </a:p>
          <a:p>
            <a:pPr>
              <a:lnSpc>
                <a:spcPct val="95000"/>
              </a:lnSpc>
              <a:spcBef>
                <a:spcPct val="50000"/>
              </a:spcBef>
              <a:buFontTx/>
              <a:buChar char="•"/>
            </a:pPr>
            <a:r>
              <a:rPr lang="en-US" altLang="en-US" sz="1700" b="1" dirty="0" smtClean="0">
                <a:solidFill>
                  <a:schemeClr val="bg1"/>
                </a:solidFill>
                <a:latin typeface="Tahoma" panose="020B0604030504040204" pitchFamily="34" charset="0"/>
              </a:rPr>
              <a:t>Sample </a:t>
            </a:r>
            <a:r>
              <a:rPr lang="en-US" altLang="en-US" sz="1700" b="1" dirty="0">
                <a:solidFill>
                  <a:schemeClr val="bg1"/>
                </a:solidFill>
                <a:latin typeface="Tahoma" panose="020B0604030504040204" pitchFamily="34" charset="0"/>
              </a:rPr>
              <a:t>areas and volumes</a:t>
            </a:r>
          </a:p>
          <a:p>
            <a:pPr>
              <a:lnSpc>
                <a:spcPct val="95000"/>
              </a:lnSpc>
              <a:spcBef>
                <a:spcPct val="50000"/>
              </a:spcBef>
              <a:buFontTx/>
              <a:buChar char="•"/>
            </a:pPr>
            <a:r>
              <a:rPr lang="en-US" altLang="en-US" sz="1700" b="1" dirty="0">
                <a:solidFill>
                  <a:schemeClr val="bg1"/>
                </a:solidFill>
                <a:latin typeface="Tahoma" panose="020B0604030504040204" pitchFamily="34" charset="0"/>
              </a:rPr>
              <a:t>Low frequency (5 - 100 Hz)</a:t>
            </a:r>
          </a:p>
          <a:p>
            <a:pPr>
              <a:lnSpc>
                <a:spcPct val="95000"/>
              </a:lnSpc>
              <a:spcBef>
                <a:spcPct val="50000"/>
              </a:spcBef>
              <a:buFontTx/>
              <a:buChar char="•"/>
            </a:pPr>
            <a:r>
              <a:rPr lang="en-US" altLang="en-US" sz="1700" b="1" dirty="0">
                <a:solidFill>
                  <a:schemeClr val="bg1"/>
                </a:solidFill>
                <a:latin typeface="Tahoma" panose="020B0604030504040204" pitchFamily="34" charset="0"/>
              </a:rPr>
              <a:t>Vertical resolution 15 - 100 m</a:t>
            </a:r>
          </a:p>
          <a:p>
            <a:pPr>
              <a:lnSpc>
                <a:spcPct val="95000"/>
              </a:lnSpc>
              <a:spcBef>
                <a:spcPct val="50000"/>
              </a:spcBef>
              <a:buFontTx/>
              <a:buChar char="•"/>
            </a:pPr>
            <a:r>
              <a:rPr lang="en-US" altLang="en-US" sz="1700" b="1" dirty="0">
                <a:solidFill>
                  <a:schemeClr val="bg1"/>
                </a:solidFill>
                <a:latin typeface="Tahoma" panose="020B0604030504040204" pitchFamily="34" charset="0"/>
              </a:rPr>
              <a:t>Horiz. resolution 150 - 1000 m</a:t>
            </a:r>
          </a:p>
          <a:p>
            <a:pPr>
              <a:lnSpc>
                <a:spcPct val="95000"/>
              </a:lnSpc>
              <a:spcBef>
                <a:spcPct val="50000"/>
              </a:spcBef>
              <a:buFontTx/>
              <a:buChar char="•"/>
            </a:pPr>
            <a:r>
              <a:rPr lang="en-US" altLang="en-US" sz="1700" b="1" dirty="0">
                <a:solidFill>
                  <a:schemeClr val="bg1"/>
                </a:solidFill>
                <a:latin typeface="Tahoma" panose="020B0604030504040204" pitchFamily="34" charset="0"/>
              </a:rPr>
              <a:t>Measures seismic amplitude, phase, continuity, horizontal &amp; vertical velocities</a:t>
            </a:r>
          </a:p>
          <a:p>
            <a:pPr>
              <a:lnSpc>
                <a:spcPct val="95000"/>
              </a:lnSpc>
              <a:spcBef>
                <a:spcPct val="50000"/>
              </a:spcBef>
              <a:buFontTx/>
              <a:buChar char="•"/>
            </a:pPr>
            <a:r>
              <a:rPr lang="en-US" altLang="en-US" sz="1700" b="1" dirty="0">
                <a:solidFill>
                  <a:schemeClr val="bg1"/>
                </a:solidFill>
                <a:latin typeface="Tahoma" panose="020B0604030504040204" pitchFamily="34" charset="0"/>
              </a:rPr>
              <a:t>Time measurement</a:t>
            </a:r>
          </a:p>
        </p:txBody>
      </p:sp>
      <p:sp>
        <p:nvSpPr>
          <p:cNvPr id="9223" name="Line 13"/>
          <p:cNvSpPr>
            <a:spLocks noChangeShapeType="1"/>
          </p:cNvSpPr>
          <p:nvPr/>
        </p:nvSpPr>
        <p:spPr bwMode="auto">
          <a:xfrm>
            <a:off x="3094038" y="5511800"/>
            <a:ext cx="2222500" cy="0"/>
          </a:xfrm>
          <a:prstGeom prst="line">
            <a:avLst/>
          </a:prstGeom>
          <a:noFill/>
          <a:ln w="76200">
            <a:solidFill>
              <a:schemeClr val="bg1"/>
            </a:solidFill>
            <a:prstDash val="sysDot"/>
            <a:round/>
            <a:headEnd type="arrow" w="med" len="med"/>
            <a:tailEnd type="arrow" w="med" len="me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9224" name="Group 27"/>
          <p:cNvGrpSpPr>
            <a:grpSpLocks/>
          </p:cNvGrpSpPr>
          <p:nvPr/>
        </p:nvGrpSpPr>
        <p:grpSpPr bwMode="auto">
          <a:xfrm>
            <a:off x="5421313" y="4735513"/>
            <a:ext cx="1657350" cy="1552575"/>
            <a:chOff x="3370" y="2892"/>
            <a:chExt cx="1044" cy="978"/>
          </a:xfrm>
        </p:grpSpPr>
        <p:sp>
          <p:nvSpPr>
            <p:cNvPr id="9235" name="Freeform 4"/>
            <p:cNvSpPr>
              <a:spLocks/>
            </p:cNvSpPr>
            <p:nvPr/>
          </p:nvSpPr>
          <p:spPr bwMode="auto">
            <a:xfrm>
              <a:off x="4080" y="3150"/>
              <a:ext cx="326" cy="437"/>
            </a:xfrm>
            <a:custGeom>
              <a:avLst/>
              <a:gdLst>
                <a:gd name="T0" fmla="*/ 3 w 326"/>
                <a:gd name="T1" fmla="*/ 0 h 437"/>
                <a:gd name="T2" fmla="*/ 251 w 326"/>
                <a:gd name="T3" fmla="*/ 146 h 437"/>
                <a:gd name="T4" fmla="*/ 284 w 326"/>
                <a:gd name="T5" fmla="*/ 264 h 437"/>
                <a:gd name="T6" fmla="*/ 0 w 326"/>
                <a:gd name="T7" fmla="*/ 437 h 437"/>
                <a:gd name="T8" fmla="*/ 0 60000 65536"/>
                <a:gd name="T9" fmla="*/ 0 60000 65536"/>
                <a:gd name="T10" fmla="*/ 0 60000 65536"/>
                <a:gd name="T11" fmla="*/ 0 60000 65536"/>
                <a:gd name="T12" fmla="*/ 0 w 326"/>
                <a:gd name="T13" fmla="*/ 0 h 437"/>
                <a:gd name="T14" fmla="*/ 326 w 326"/>
                <a:gd name="T15" fmla="*/ 437 h 437"/>
              </a:gdLst>
              <a:ahLst/>
              <a:cxnLst>
                <a:cxn ang="T8">
                  <a:pos x="T0" y="T1"/>
                </a:cxn>
                <a:cxn ang="T9">
                  <a:pos x="T2" y="T3"/>
                </a:cxn>
                <a:cxn ang="T10">
                  <a:pos x="T4" y="T5"/>
                </a:cxn>
                <a:cxn ang="T11">
                  <a:pos x="T6" y="T7"/>
                </a:cxn>
              </a:cxnLst>
              <a:rect l="T12" t="T13" r="T14" b="T15"/>
              <a:pathLst>
                <a:path w="326" h="437">
                  <a:moveTo>
                    <a:pt x="3" y="0"/>
                  </a:moveTo>
                  <a:cubicBezTo>
                    <a:pt x="44" y="24"/>
                    <a:pt x="204" y="102"/>
                    <a:pt x="251" y="146"/>
                  </a:cubicBezTo>
                  <a:cubicBezTo>
                    <a:pt x="298" y="190"/>
                    <a:pt x="326" y="216"/>
                    <a:pt x="284" y="264"/>
                  </a:cubicBezTo>
                  <a:cubicBezTo>
                    <a:pt x="242" y="312"/>
                    <a:pt x="59" y="401"/>
                    <a:pt x="0" y="437"/>
                  </a:cubicBezTo>
                </a:path>
              </a:pathLst>
            </a:custGeom>
            <a:solidFill>
              <a:srgbClr val="FF0000"/>
            </a:solidFill>
            <a:ln w="9525">
              <a:solidFill>
                <a:srgbClr val="FFEA91"/>
              </a:solidFill>
              <a:round/>
              <a:headEnd/>
              <a:tailEnd/>
            </a:ln>
          </p:spPr>
          <p:txBody>
            <a:bodyPr wrap="none" anchor="ctr"/>
            <a:lstStyle/>
            <a:p>
              <a:endParaRPr lang="en-US" dirty="0"/>
            </a:p>
          </p:txBody>
        </p:sp>
        <p:sp>
          <p:nvSpPr>
            <p:cNvPr id="9236" name="Freeform 5"/>
            <p:cNvSpPr>
              <a:spLocks/>
            </p:cNvSpPr>
            <p:nvPr/>
          </p:nvSpPr>
          <p:spPr bwMode="auto">
            <a:xfrm>
              <a:off x="3898" y="2910"/>
              <a:ext cx="481" cy="954"/>
            </a:xfrm>
            <a:custGeom>
              <a:avLst/>
              <a:gdLst>
                <a:gd name="T0" fmla="*/ 193 w 481"/>
                <a:gd name="T1" fmla="*/ 0 h 954"/>
                <a:gd name="T2" fmla="*/ 49 w 481"/>
                <a:gd name="T3" fmla="*/ 153 h 954"/>
                <a:gd name="T4" fmla="*/ 481 w 481"/>
                <a:gd name="T5" fmla="*/ 458 h 954"/>
                <a:gd name="T6" fmla="*/ 49 w 481"/>
                <a:gd name="T7" fmla="*/ 763 h 954"/>
                <a:gd name="T8" fmla="*/ 184 w 481"/>
                <a:gd name="T9" fmla="*/ 954 h 954"/>
                <a:gd name="T10" fmla="*/ 0 60000 65536"/>
                <a:gd name="T11" fmla="*/ 0 60000 65536"/>
                <a:gd name="T12" fmla="*/ 0 60000 65536"/>
                <a:gd name="T13" fmla="*/ 0 60000 65536"/>
                <a:gd name="T14" fmla="*/ 0 60000 65536"/>
                <a:gd name="T15" fmla="*/ 0 w 481"/>
                <a:gd name="T16" fmla="*/ 0 h 954"/>
                <a:gd name="T17" fmla="*/ 481 w 481"/>
                <a:gd name="T18" fmla="*/ 954 h 954"/>
              </a:gdLst>
              <a:ahLst/>
              <a:cxnLst>
                <a:cxn ang="T10">
                  <a:pos x="T0" y="T1"/>
                </a:cxn>
                <a:cxn ang="T11">
                  <a:pos x="T2" y="T3"/>
                </a:cxn>
                <a:cxn ang="T12">
                  <a:pos x="T4" y="T5"/>
                </a:cxn>
                <a:cxn ang="T13">
                  <a:pos x="T6" y="T7"/>
                </a:cxn>
                <a:cxn ang="T14">
                  <a:pos x="T8" y="T9"/>
                </a:cxn>
              </a:cxnLst>
              <a:rect l="T15" t="T16" r="T17" b="T18"/>
              <a:pathLst>
                <a:path w="481" h="954">
                  <a:moveTo>
                    <a:pt x="193" y="0"/>
                  </a:moveTo>
                  <a:cubicBezTo>
                    <a:pt x="97" y="38"/>
                    <a:pt x="1" y="76"/>
                    <a:pt x="49" y="153"/>
                  </a:cubicBezTo>
                  <a:cubicBezTo>
                    <a:pt x="97" y="229"/>
                    <a:pt x="481" y="356"/>
                    <a:pt x="481" y="458"/>
                  </a:cubicBezTo>
                  <a:cubicBezTo>
                    <a:pt x="481" y="559"/>
                    <a:pt x="98" y="680"/>
                    <a:pt x="49" y="763"/>
                  </a:cubicBezTo>
                  <a:cubicBezTo>
                    <a:pt x="0" y="846"/>
                    <a:pt x="156" y="914"/>
                    <a:pt x="184" y="954"/>
                  </a:cubicBezTo>
                </a:path>
              </a:pathLst>
            </a:custGeom>
            <a:solidFill>
              <a:srgbClr val="FF0000"/>
            </a:solidFill>
            <a:ln w="28575" cmpd="sng">
              <a:solidFill>
                <a:srgbClr val="FFEA91"/>
              </a:solidFill>
              <a:round/>
              <a:headEnd/>
              <a:tailEnd/>
            </a:ln>
          </p:spPr>
          <p:txBody>
            <a:bodyPr wrap="none" anchor="ctr"/>
            <a:lstStyle/>
            <a:p>
              <a:endParaRPr lang="en-US" dirty="0"/>
            </a:p>
          </p:txBody>
        </p:sp>
        <p:sp>
          <p:nvSpPr>
            <p:cNvPr id="9237" name="Line 7"/>
            <p:cNvSpPr>
              <a:spLocks noChangeShapeType="1"/>
            </p:cNvSpPr>
            <p:nvPr/>
          </p:nvSpPr>
          <p:spPr bwMode="auto">
            <a:xfrm>
              <a:off x="3406" y="2904"/>
              <a:ext cx="1008" cy="0"/>
            </a:xfrm>
            <a:prstGeom prst="line">
              <a:avLst/>
            </a:prstGeom>
            <a:noFill/>
            <a:ln w="9525">
              <a:solidFill>
                <a:srgbClr val="FFEA9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9238" name="Line 8"/>
            <p:cNvSpPr>
              <a:spLocks noChangeShapeType="1"/>
            </p:cNvSpPr>
            <p:nvPr/>
          </p:nvSpPr>
          <p:spPr bwMode="auto">
            <a:xfrm>
              <a:off x="3370" y="3870"/>
              <a:ext cx="1008" cy="0"/>
            </a:xfrm>
            <a:prstGeom prst="line">
              <a:avLst/>
            </a:prstGeom>
            <a:noFill/>
            <a:ln w="9525">
              <a:solidFill>
                <a:srgbClr val="FFEA9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9239" name="Text Box 10"/>
            <p:cNvSpPr txBox="1">
              <a:spLocks noChangeArrowheads="1"/>
            </p:cNvSpPr>
            <p:nvPr/>
          </p:nvSpPr>
          <p:spPr bwMode="auto">
            <a:xfrm rot="16200000">
              <a:off x="3165" y="3268"/>
              <a:ext cx="667" cy="233"/>
            </a:xfrm>
            <a:prstGeom prst="rect">
              <a:avLst/>
            </a:prstGeom>
            <a:solidFill>
              <a:schemeClr val="bg1"/>
            </a:solidFill>
            <a:ln w="9525">
              <a:solidFill>
                <a:srgbClr val="FFEA9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800" b="1" dirty="0"/>
                <a:t>100 ms</a:t>
              </a:r>
            </a:p>
          </p:txBody>
        </p:sp>
        <p:sp>
          <p:nvSpPr>
            <p:cNvPr id="9240" name="Line 11"/>
            <p:cNvSpPr>
              <a:spLocks noChangeShapeType="1"/>
            </p:cNvSpPr>
            <p:nvPr/>
          </p:nvSpPr>
          <p:spPr bwMode="auto">
            <a:xfrm flipV="1">
              <a:off x="3498" y="2892"/>
              <a:ext cx="0" cy="155"/>
            </a:xfrm>
            <a:prstGeom prst="line">
              <a:avLst/>
            </a:prstGeom>
            <a:noFill/>
            <a:ln w="9525">
              <a:solidFill>
                <a:srgbClr val="FFEA9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9241" name="Line 12"/>
            <p:cNvSpPr>
              <a:spLocks noChangeShapeType="1"/>
            </p:cNvSpPr>
            <p:nvPr/>
          </p:nvSpPr>
          <p:spPr bwMode="auto">
            <a:xfrm flipV="1">
              <a:off x="3498" y="3713"/>
              <a:ext cx="0" cy="155"/>
            </a:xfrm>
            <a:prstGeom prst="line">
              <a:avLst/>
            </a:prstGeom>
            <a:noFill/>
            <a:ln w="9525">
              <a:solidFill>
                <a:srgbClr val="FFEA9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9242" name="Freeform 14"/>
            <p:cNvSpPr>
              <a:spLocks/>
            </p:cNvSpPr>
            <p:nvPr/>
          </p:nvSpPr>
          <p:spPr bwMode="auto">
            <a:xfrm>
              <a:off x="3930" y="2912"/>
              <a:ext cx="156" cy="244"/>
            </a:xfrm>
            <a:custGeom>
              <a:avLst/>
              <a:gdLst>
                <a:gd name="T0" fmla="*/ 156 w 156"/>
                <a:gd name="T1" fmla="*/ 0 h 244"/>
                <a:gd name="T2" fmla="*/ 156 w 156"/>
                <a:gd name="T3" fmla="*/ 244 h 244"/>
                <a:gd name="T4" fmla="*/ 64 w 156"/>
                <a:gd name="T5" fmla="*/ 188 h 244"/>
                <a:gd name="T6" fmla="*/ 8 w 156"/>
                <a:gd name="T7" fmla="*/ 144 h 244"/>
                <a:gd name="T8" fmla="*/ 0 w 156"/>
                <a:gd name="T9" fmla="*/ 100 h 244"/>
                <a:gd name="T10" fmla="*/ 48 w 156"/>
                <a:gd name="T11" fmla="*/ 48 h 244"/>
                <a:gd name="T12" fmla="*/ 104 w 156"/>
                <a:gd name="T13" fmla="*/ 12 h 244"/>
                <a:gd name="T14" fmla="*/ 156 w 156"/>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244"/>
                <a:gd name="T26" fmla="*/ 156 w 156"/>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244">
                  <a:moveTo>
                    <a:pt x="156" y="0"/>
                  </a:moveTo>
                  <a:lnTo>
                    <a:pt x="156" y="244"/>
                  </a:lnTo>
                  <a:lnTo>
                    <a:pt x="64" y="188"/>
                  </a:lnTo>
                  <a:lnTo>
                    <a:pt x="8" y="144"/>
                  </a:lnTo>
                  <a:lnTo>
                    <a:pt x="0" y="100"/>
                  </a:lnTo>
                  <a:lnTo>
                    <a:pt x="48" y="48"/>
                  </a:lnTo>
                  <a:lnTo>
                    <a:pt x="104" y="12"/>
                  </a:lnTo>
                  <a:lnTo>
                    <a:pt x="156" y="0"/>
                  </a:lnTo>
                  <a:close/>
                </a:path>
              </a:pathLst>
            </a:custGeom>
            <a:solidFill>
              <a:srgbClr val="3399FF"/>
            </a:solidFill>
            <a:ln w="9525">
              <a:solidFill>
                <a:schemeClr val="tx1"/>
              </a:solidFill>
              <a:round/>
              <a:headEnd/>
              <a:tailEnd/>
            </a:ln>
          </p:spPr>
          <p:txBody>
            <a:bodyPr/>
            <a:lstStyle/>
            <a:p>
              <a:endParaRPr lang="en-US" dirty="0"/>
            </a:p>
          </p:txBody>
        </p:sp>
        <p:sp>
          <p:nvSpPr>
            <p:cNvPr id="9243" name="Freeform 15"/>
            <p:cNvSpPr>
              <a:spLocks/>
            </p:cNvSpPr>
            <p:nvPr/>
          </p:nvSpPr>
          <p:spPr bwMode="auto">
            <a:xfrm>
              <a:off x="3926" y="3596"/>
              <a:ext cx="156" cy="244"/>
            </a:xfrm>
            <a:custGeom>
              <a:avLst/>
              <a:gdLst>
                <a:gd name="T0" fmla="*/ 156 w 156"/>
                <a:gd name="T1" fmla="*/ 0 h 244"/>
                <a:gd name="T2" fmla="*/ 156 w 156"/>
                <a:gd name="T3" fmla="*/ 244 h 244"/>
                <a:gd name="T4" fmla="*/ 64 w 156"/>
                <a:gd name="T5" fmla="*/ 188 h 244"/>
                <a:gd name="T6" fmla="*/ 8 w 156"/>
                <a:gd name="T7" fmla="*/ 144 h 244"/>
                <a:gd name="T8" fmla="*/ 0 w 156"/>
                <a:gd name="T9" fmla="*/ 100 h 244"/>
                <a:gd name="T10" fmla="*/ 48 w 156"/>
                <a:gd name="T11" fmla="*/ 48 h 244"/>
                <a:gd name="T12" fmla="*/ 104 w 156"/>
                <a:gd name="T13" fmla="*/ 12 h 244"/>
                <a:gd name="T14" fmla="*/ 156 w 156"/>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244"/>
                <a:gd name="T26" fmla="*/ 156 w 156"/>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244">
                  <a:moveTo>
                    <a:pt x="156" y="0"/>
                  </a:moveTo>
                  <a:lnTo>
                    <a:pt x="156" y="244"/>
                  </a:lnTo>
                  <a:lnTo>
                    <a:pt x="64" y="188"/>
                  </a:lnTo>
                  <a:lnTo>
                    <a:pt x="8" y="144"/>
                  </a:lnTo>
                  <a:lnTo>
                    <a:pt x="0" y="100"/>
                  </a:lnTo>
                  <a:lnTo>
                    <a:pt x="48" y="48"/>
                  </a:lnTo>
                  <a:lnTo>
                    <a:pt x="104" y="12"/>
                  </a:lnTo>
                  <a:lnTo>
                    <a:pt x="156" y="0"/>
                  </a:lnTo>
                  <a:close/>
                </a:path>
              </a:pathLst>
            </a:custGeom>
            <a:solidFill>
              <a:srgbClr val="3399FF"/>
            </a:solidFill>
            <a:ln w="9525">
              <a:solidFill>
                <a:schemeClr val="tx1"/>
              </a:solidFill>
              <a:round/>
              <a:headEnd/>
              <a:tailEnd/>
            </a:ln>
          </p:spPr>
          <p:txBody>
            <a:bodyPr/>
            <a:lstStyle/>
            <a:p>
              <a:endParaRPr lang="en-US" dirty="0"/>
            </a:p>
          </p:txBody>
        </p:sp>
        <p:sp>
          <p:nvSpPr>
            <p:cNvPr id="9244" name="Freeform 16"/>
            <p:cNvSpPr>
              <a:spLocks/>
            </p:cNvSpPr>
            <p:nvPr/>
          </p:nvSpPr>
          <p:spPr bwMode="auto">
            <a:xfrm>
              <a:off x="3923" y="2904"/>
              <a:ext cx="460" cy="960"/>
            </a:xfrm>
            <a:custGeom>
              <a:avLst/>
              <a:gdLst>
                <a:gd name="T0" fmla="*/ 167 w 460"/>
                <a:gd name="T1" fmla="*/ 0 h 960"/>
                <a:gd name="T2" fmla="*/ 55 w 460"/>
                <a:gd name="T3" fmla="*/ 48 h 960"/>
                <a:gd name="T4" fmla="*/ 7 w 460"/>
                <a:gd name="T5" fmla="*/ 92 h 960"/>
                <a:gd name="T6" fmla="*/ 15 w 460"/>
                <a:gd name="T7" fmla="*/ 144 h 960"/>
                <a:gd name="T8" fmla="*/ 71 w 460"/>
                <a:gd name="T9" fmla="*/ 200 h 960"/>
                <a:gd name="T10" fmla="*/ 159 w 460"/>
                <a:gd name="T11" fmla="*/ 260 h 960"/>
                <a:gd name="T12" fmla="*/ 239 w 460"/>
                <a:gd name="T13" fmla="*/ 296 h 960"/>
                <a:gd name="T14" fmla="*/ 347 w 460"/>
                <a:gd name="T15" fmla="*/ 364 h 960"/>
                <a:gd name="T16" fmla="*/ 435 w 460"/>
                <a:gd name="T17" fmla="*/ 424 h 960"/>
                <a:gd name="T18" fmla="*/ 455 w 460"/>
                <a:gd name="T19" fmla="*/ 476 h 960"/>
                <a:gd name="T20" fmla="*/ 403 w 460"/>
                <a:gd name="T21" fmla="*/ 536 h 960"/>
                <a:gd name="T22" fmla="*/ 319 w 460"/>
                <a:gd name="T23" fmla="*/ 588 h 960"/>
                <a:gd name="T24" fmla="*/ 179 w 460"/>
                <a:gd name="T25" fmla="*/ 656 h 960"/>
                <a:gd name="T26" fmla="*/ 103 w 460"/>
                <a:gd name="T27" fmla="*/ 704 h 960"/>
                <a:gd name="T28" fmla="*/ 35 w 460"/>
                <a:gd name="T29" fmla="*/ 752 h 960"/>
                <a:gd name="T30" fmla="*/ 3 w 460"/>
                <a:gd name="T31" fmla="*/ 800 h 960"/>
                <a:gd name="T32" fmla="*/ 55 w 460"/>
                <a:gd name="T33" fmla="*/ 880 h 960"/>
                <a:gd name="T34" fmla="*/ 155 w 460"/>
                <a:gd name="T35" fmla="*/ 960 h 9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0"/>
                <a:gd name="T55" fmla="*/ 0 h 960"/>
                <a:gd name="T56" fmla="*/ 460 w 460"/>
                <a:gd name="T57" fmla="*/ 960 h 9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0" h="960">
                  <a:moveTo>
                    <a:pt x="167" y="0"/>
                  </a:moveTo>
                  <a:cubicBezTo>
                    <a:pt x="124" y="16"/>
                    <a:pt x="82" y="33"/>
                    <a:pt x="55" y="48"/>
                  </a:cubicBezTo>
                  <a:cubicBezTo>
                    <a:pt x="28" y="63"/>
                    <a:pt x="14" y="76"/>
                    <a:pt x="7" y="92"/>
                  </a:cubicBezTo>
                  <a:cubicBezTo>
                    <a:pt x="0" y="108"/>
                    <a:pt x="4" y="126"/>
                    <a:pt x="15" y="144"/>
                  </a:cubicBezTo>
                  <a:cubicBezTo>
                    <a:pt x="26" y="162"/>
                    <a:pt x="47" y="181"/>
                    <a:pt x="71" y="200"/>
                  </a:cubicBezTo>
                  <a:cubicBezTo>
                    <a:pt x="95" y="219"/>
                    <a:pt x="131" y="244"/>
                    <a:pt x="159" y="260"/>
                  </a:cubicBezTo>
                  <a:cubicBezTo>
                    <a:pt x="187" y="276"/>
                    <a:pt x="208" y="279"/>
                    <a:pt x="239" y="296"/>
                  </a:cubicBezTo>
                  <a:cubicBezTo>
                    <a:pt x="270" y="313"/>
                    <a:pt x="314" y="343"/>
                    <a:pt x="347" y="364"/>
                  </a:cubicBezTo>
                  <a:cubicBezTo>
                    <a:pt x="380" y="385"/>
                    <a:pt x="417" y="405"/>
                    <a:pt x="435" y="424"/>
                  </a:cubicBezTo>
                  <a:cubicBezTo>
                    <a:pt x="453" y="443"/>
                    <a:pt x="460" y="457"/>
                    <a:pt x="455" y="476"/>
                  </a:cubicBezTo>
                  <a:cubicBezTo>
                    <a:pt x="450" y="495"/>
                    <a:pt x="426" y="517"/>
                    <a:pt x="403" y="536"/>
                  </a:cubicBezTo>
                  <a:cubicBezTo>
                    <a:pt x="380" y="555"/>
                    <a:pt x="356" y="568"/>
                    <a:pt x="319" y="588"/>
                  </a:cubicBezTo>
                  <a:cubicBezTo>
                    <a:pt x="282" y="608"/>
                    <a:pt x="215" y="637"/>
                    <a:pt x="179" y="656"/>
                  </a:cubicBezTo>
                  <a:cubicBezTo>
                    <a:pt x="143" y="675"/>
                    <a:pt x="127" y="688"/>
                    <a:pt x="103" y="704"/>
                  </a:cubicBezTo>
                  <a:cubicBezTo>
                    <a:pt x="79" y="720"/>
                    <a:pt x="52" y="736"/>
                    <a:pt x="35" y="752"/>
                  </a:cubicBezTo>
                  <a:cubicBezTo>
                    <a:pt x="18" y="768"/>
                    <a:pt x="0" y="779"/>
                    <a:pt x="3" y="800"/>
                  </a:cubicBezTo>
                  <a:cubicBezTo>
                    <a:pt x="6" y="821"/>
                    <a:pt x="30" y="853"/>
                    <a:pt x="55" y="880"/>
                  </a:cubicBezTo>
                  <a:cubicBezTo>
                    <a:pt x="80" y="907"/>
                    <a:pt x="117" y="933"/>
                    <a:pt x="155" y="960"/>
                  </a:cubicBezTo>
                </a:path>
              </a:pathLst>
            </a:custGeom>
            <a:noFill/>
            <a:ln w="38100" cmpd="sng">
              <a:solidFill>
                <a:srgbClr val="FFEA9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sp>
        <p:nvSpPr>
          <p:cNvPr id="9225" name="Rectangle 17"/>
          <p:cNvSpPr>
            <a:spLocks noChangeArrowheads="1"/>
          </p:cNvSpPr>
          <p:nvPr/>
        </p:nvSpPr>
        <p:spPr bwMode="auto">
          <a:xfrm>
            <a:off x="246063" y="1470025"/>
            <a:ext cx="431958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68275" indent="-1682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5000"/>
              </a:lnSpc>
              <a:spcBef>
                <a:spcPct val="50000"/>
              </a:spcBef>
            </a:pPr>
            <a:r>
              <a:rPr lang="en-US" altLang="en-US" sz="2000" b="1" dirty="0">
                <a:solidFill>
                  <a:srgbClr val="FFFF00"/>
                </a:solidFill>
                <a:latin typeface="Tahoma" panose="020B0604030504040204" pitchFamily="34" charset="0"/>
              </a:rPr>
              <a:t>Well Data</a:t>
            </a:r>
          </a:p>
          <a:p>
            <a:pPr>
              <a:lnSpc>
                <a:spcPct val="95000"/>
              </a:lnSpc>
              <a:spcBef>
                <a:spcPct val="50000"/>
              </a:spcBef>
              <a:buFontTx/>
              <a:buChar char="•"/>
            </a:pPr>
            <a:r>
              <a:rPr lang="en-US" altLang="en-US" sz="1700" b="1" dirty="0" smtClean="0">
                <a:solidFill>
                  <a:schemeClr val="bg1"/>
                </a:solidFill>
                <a:latin typeface="Tahoma" panose="020B0604030504040204" pitchFamily="34" charset="0"/>
              </a:rPr>
              <a:t>Sample </a:t>
            </a:r>
            <a:r>
              <a:rPr lang="en-US" altLang="en-US" sz="1700" b="1" dirty="0">
                <a:solidFill>
                  <a:schemeClr val="bg1"/>
                </a:solidFill>
                <a:latin typeface="Tahoma" panose="020B0604030504040204" pitchFamily="34" charset="0"/>
              </a:rPr>
              <a:t>points along well bore </a:t>
            </a:r>
          </a:p>
          <a:p>
            <a:pPr>
              <a:lnSpc>
                <a:spcPct val="95000"/>
              </a:lnSpc>
              <a:spcBef>
                <a:spcPct val="50000"/>
              </a:spcBef>
              <a:buFontTx/>
              <a:buChar char="•"/>
            </a:pPr>
            <a:r>
              <a:rPr lang="en-US" altLang="en-US" sz="1700" b="1" dirty="0">
                <a:solidFill>
                  <a:schemeClr val="bg1"/>
                </a:solidFill>
                <a:latin typeface="Tahoma" panose="020B0604030504040204" pitchFamily="34" charset="0"/>
              </a:rPr>
              <a:t>High freq. (10,000 - 20,000 Hz)</a:t>
            </a:r>
          </a:p>
          <a:p>
            <a:pPr>
              <a:lnSpc>
                <a:spcPct val="95000"/>
              </a:lnSpc>
              <a:spcBef>
                <a:spcPct val="50000"/>
              </a:spcBef>
              <a:buFontTx/>
              <a:buChar char="•"/>
            </a:pPr>
            <a:r>
              <a:rPr lang="en-US" altLang="en-US" sz="1700" b="1" dirty="0">
                <a:solidFill>
                  <a:schemeClr val="bg1"/>
                </a:solidFill>
                <a:latin typeface="Tahoma" panose="020B0604030504040204" pitchFamily="34" charset="0"/>
              </a:rPr>
              <a:t>Vertical resolution 2 cm - 2 m</a:t>
            </a:r>
          </a:p>
          <a:p>
            <a:pPr>
              <a:lnSpc>
                <a:spcPct val="95000"/>
              </a:lnSpc>
              <a:spcBef>
                <a:spcPct val="50000"/>
              </a:spcBef>
              <a:buFontTx/>
              <a:buChar char="•"/>
            </a:pPr>
            <a:r>
              <a:rPr lang="en-US" altLang="en-US" sz="1700" b="1" dirty="0">
                <a:solidFill>
                  <a:schemeClr val="bg1"/>
                </a:solidFill>
                <a:latin typeface="Tahoma" panose="020B0604030504040204" pitchFamily="34" charset="0"/>
              </a:rPr>
              <a:t>Horiz. resolution 0.5 cm - 6 m</a:t>
            </a:r>
          </a:p>
          <a:p>
            <a:pPr>
              <a:lnSpc>
                <a:spcPct val="95000"/>
              </a:lnSpc>
              <a:spcBef>
                <a:spcPct val="50000"/>
              </a:spcBef>
              <a:buFontTx/>
              <a:buChar char="•"/>
            </a:pPr>
            <a:r>
              <a:rPr lang="en-US" altLang="en-US" sz="1700" b="1" dirty="0">
                <a:solidFill>
                  <a:schemeClr val="bg1"/>
                </a:solidFill>
                <a:latin typeface="Tahoma" panose="020B0604030504040204" pitchFamily="34" charset="0"/>
              </a:rPr>
              <a:t>Measures vertical velocity, density, resistivity, and other, rock and fluid properties </a:t>
            </a:r>
          </a:p>
          <a:p>
            <a:pPr>
              <a:lnSpc>
                <a:spcPct val="95000"/>
              </a:lnSpc>
              <a:spcBef>
                <a:spcPct val="50000"/>
              </a:spcBef>
              <a:buFontTx/>
              <a:buChar char="•"/>
            </a:pPr>
            <a:r>
              <a:rPr lang="en-US" altLang="en-US" sz="1700" b="1" dirty="0">
                <a:solidFill>
                  <a:schemeClr val="bg1"/>
                </a:solidFill>
                <a:latin typeface="Tahoma" panose="020B0604030504040204" pitchFamily="34" charset="0"/>
              </a:rPr>
              <a:t>Depth measurement</a:t>
            </a:r>
          </a:p>
        </p:txBody>
      </p:sp>
      <p:grpSp>
        <p:nvGrpSpPr>
          <p:cNvPr id="9226" name="Group 26"/>
          <p:cNvGrpSpPr>
            <a:grpSpLocks/>
          </p:cNvGrpSpPr>
          <p:nvPr/>
        </p:nvGrpSpPr>
        <p:grpSpPr bwMode="auto">
          <a:xfrm>
            <a:off x="1431925" y="4733925"/>
            <a:ext cx="1657350" cy="1555750"/>
            <a:chOff x="857" y="2910"/>
            <a:chExt cx="1044" cy="980"/>
          </a:xfrm>
        </p:grpSpPr>
        <p:pic>
          <p:nvPicPr>
            <p:cNvPr id="9227"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t="39757"/>
            <a:stretch>
              <a:fillRect/>
            </a:stretch>
          </p:blipFill>
          <p:spPr bwMode="auto">
            <a:xfrm>
              <a:off x="1145" y="2910"/>
              <a:ext cx="659" cy="980"/>
            </a:xfrm>
            <a:prstGeom prst="rect">
              <a:avLst/>
            </a:prstGeom>
            <a:noFill/>
            <a:ln w="25400">
              <a:solidFill>
                <a:srgbClr val="FFEA91"/>
              </a:solidFill>
              <a:miter lim="800000"/>
              <a:headEnd/>
              <a:tailEnd/>
            </a:ln>
            <a:extLst>
              <a:ext uri="{909E8E84-426E-40dd-AFC4-6F175D3DCCD1}">
                <a14:hiddenFill xmlns:a14="http://schemas.microsoft.com/office/drawing/2010/main">
                  <a:solidFill>
                    <a:srgbClr val="FFFFFF"/>
                  </a:solidFill>
                </a14:hiddenFill>
              </a:ext>
            </a:extLst>
          </p:spPr>
        </p:pic>
        <p:grpSp>
          <p:nvGrpSpPr>
            <p:cNvPr id="9228" name="Group 19"/>
            <p:cNvGrpSpPr>
              <a:grpSpLocks/>
            </p:cNvGrpSpPr>
            <p:nvPr/>
          </p:nvGrpSpPr>
          <p:grpSpPr bwMode="auto">
            <a:xfrm>
              <a:off x="857" y="2910"/>
              <a:ext cx="1044" cy="966"/>
              <a:chOff x="1440" y="3258"/>
              <a:chExt cx="1044" cy="966"/>
            </a:xfrm>
          </p:grpSpPr>
          <p:sp>
            <p:nvSpPr>
              <p:cNvPr id="9229" name="Line 20"/>
              <p:cNvSpPr>
                <a:spLocks noChangeShapeType="1"/>
              </p:cNvSpPr>
              <p:nvPr/>
            </p:nvSpPr>
            <p:spPr bwMode="auto">
              <a:xfrm>
                <a:off x="1476" y="3258"/>
                <a:ext cx="1008" cy="0"/>
              </a:xfrm>
              <a:prstGeom prst="line">
                <a:avLst/>
              </a:prstGeom>
              <a:noFill/>
              <a:ln w="9525">
                <a:solidFill>
                  <a:srgbClr val="FFEA9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9230" name="Line 21"/>
              <p:cNvSpPr>
                <a:spLocks noChangeShapeType="1"/>
              </p:cNvSpPr>
              <p:nvPr/>
            </p:nvSpPr>
            <p:spPr bwMode="auto">
              <a:xfrm>
                <a:off x="1440" y="4224"/>
                <a:ext cx="1008" cy="0"/>
              </a:xfrm>
              <a:prstGeom prst="line">
                <a:avLst/>
              </a:prstGeom>
              <a:noFill/>
              <a:ln w="9525">
                <a:solidFill>
                  <a:srgbClr val="FFEA9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9231" name="Group 22"/>
              <p:cNvGrpSpPr>
                <a:grpSpLocks/>
              </p:cNvGrpSpPr>
              <p:nvPr/>
            </p:nvGrpSpPr>
            <p:grpSpPr bwMode="auto">
              <a:xfrm>
                <a:off x="1440" y="3312"/>
                <a:ext cx="233" cy="864"/>
                <a:chOff x="1440" y="3312"/>
                <a:chExt cx="233" cy="864"/>
              </a:xfrm>
            </p:grpSpPr>
            <p:sp>
              <p:nvSpPr>
                <p:cNvPr id="9232" name="Text Box 23"/>
                <p:cNvSpPr txBox="1">
                  <a:spLocks noChangeArrowheads="1"/>
                </p:cNvSpPr>
                <p:nvPr/>
              </p:nvSpPr>
              <p:spPr bwMode="auto">
                <a:xfrm rot="16200000">
                  <a:off x="1278" y="3617"/>
                  <a:ext cx="557" cy="233"/>
                </a:xfrm>
                <a:prstGeom prst="rect">
                  <a:avLst/>
                </a:prstGeom>
                <a:solidFill>
                  <a:schemeClr val="bg1"/>
                </a:solidFill>
                <a:ln w="9525">
                  <a:solidFill>
                    <a:srgbClr val="FFEA9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800" b="1" dirty="0"/>
                    <a:t>100 m</a:t>
                  </a:r>
                </a:p>
              </p:txBody>
            </p:sp>
            <p:sp>
              <p:nvSpPr>
                <p:cNvPr id="9233" name="Line 24"/>
                <p:cNvSpPr>
                  <a:spLocks noChangeShapeType="1"/>
                </p:cNvSpPr>
                <p:nvPr/>
              </p:nvSpPr>
              <p:spPr bwMode="auto">
                <a:xfrm flipV="1">
                  <a:off x="1565" y="3312"/>
                  <a:ext cx="0" cy="144"/>
                </a:xfrm>
                <a:prstGeom prst="line">
                  <a:avLst/>
                </a:prstGeom>
                <a:noFill/>
                <a:ln w="9525">
                  <a:solidFill>
                    <a:srgbClr val="FFEA9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9234" name="Line 25"/>
                <p:cNvSpPr>
                  <a:spLocks noChangeShapeType="1"/>
                </p:cNvSpPr>
                <p:nvPr/>
              </p:nvSpPr>
              <p:spPr bwMode="auto">
                <a:xfrm flipV="1">
                  <a:off x="1565" y="4032"/>
                  <a:ext cx="0" cy="144"/>
                </a:xfrm>
                <a:prstGeom prst="line">
                  <a:avLst/>
                </a:prstGeom>
                <a:noFill/>
                <a:ln w="9525">
                  <a:solidFill>
                    <a:srgbClr val="FFEA9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grpSp>
        </p:grpSp>
      </p:grpSp>
    </p:spTree>
    <p:extLst>
      <p:ext uri="{BB962C8B-B14F-4D97-AF65-F5344CB8AC3E}">
        <p14:creationId xmlns:p14="http://schemas.microsoft.com/office/powerpoint/2010/main" val="504000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Rectangle 2"/>
          <p:cNvSpPr>
            <a:spLocks noGrp="1" noChangeArrowheads="1"/>
          </p:cNvSpPr>
          <p:nvPr>
            <p:ph type="title"/>
          </p:nvPr>
        </p:nvSpPr>
        <p:spPr/>
        <p:txBody>
          <a:bodyPr/>
          <a:lstStyle/>
          <a:p>
            <a:r>
              <a:rPr lang="en-US" altLang="en-US" dirty="0" smtClean="0"/>
              <a:t>Units of Measure</a:t>
            </a:r>
          </a:p>
        </p:txBody>
      </p:sp>
      <p:sp>
        <p:nvSpPr>
          <p:cNvPr id="2" name="Content Placeholder 1"/>
          <p:cNvSpPr>
            <a:spLocks noGrp="1"/>
          </p:cNvSpPr>
          <p:nvPr>
            <p:ph idx="1"/>
          </p:nvPr>
        </p:nvSpPr>
        <p:spPr>
          <a:xfrm>
            <a:off x="576263" y="1259567"/>
            <a:ext cx="7772400" cy="3694113"/>
          </a:xfrm>
        </p:spPr>
        <p:txBody>
          <a:bodyPr/>
          <a:lstStyle/>
          <a:p>
            <a:endParaRPr lang="en-US" dirty="0"/>
          </a:p>
        </p:txBody>
      </p:sp>
      <p:sp>
        <p:nvSpPr>
          <p:cNvPr id="1028" name="Rectangle 52"/>
          <p:cNvSpPr>
            <a:spLocks noChangeArrowheads="1"/>
          </p:cNvSpPr>
          <p:nvPr/>
        </p:nvSpPr>
        <p:spPr bwMode="auto">
          <a:xfrm>
            <a:off x="4643438" y="1173842"/>
            <a:ext cx="4235450" cy="5016500"/>
          </a:xfrm>
          <a:prstGeom prst="rect">
            <a:avLst/>
          </a:prstGeom>
          <a:solidFill>
            <a:srgbClr val="001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29" name="Rectangle 53"/>
          <p:cNvSpPr>
            <a:spLocks noChangeArrowheads="1"/>
          </p:cNvSpPr>
          <p:nvPr/>
        </p:nvSpPr>
        <p:spPr bwMode="auto">
          <a:xfrm>
            <a:off x="239713" y="1173842"/>
            <a:ext cx="4235450" cy="5016500"/>
          </a:xfrm>
          <a:prstGeom prst="rect">
            <a:avLst/>
          </a:prstGeom>
          <a:solidFill>
            <a:srgbClr val="62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31" name="Text Box 31"/>
          <p:cNvSpPr txBox="1">
            <a:spLocks noChangeArrowheads="1"/>
          </p:cNvSpPr>
          <p:nvPr/>
        </p:nvSpPr>
        <p:spPr bwMode="auto">
          <a:xfrm>
            <a:off x="271463" y="1184955"/>
            <a:ext cx="390842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ct val="30000"/>
              </a:spcBef>
            </a:pPr>
            <a:r>
              <a:rPr lang="en-US" altLang="en-US" sz="2200" b="1" dirty="0">
                <a:solidFill>
                  <a:schemeClr val="bg1"/>
                </a:solidFill>
              </a:rPr>
              <a:t>Logs are in Depth Units</a:t>
            </a:r>
          </a:p>
          <a:p>
            <a:pPr algn="ctr">
              <a:lnSpc>
                <a:spcPct val="90000"/>
              </a:lnSpc>
              <a:spcBef>
                <a:spcPct val="30000"/>
              </a:spcBef>
            </a:pPr>
            <a:r>
              <a:rPr lang="en-US" altLang="en-US" sz="2200" dirty="0">
                <a:solidFill>
                  <a:schemeClr val="bg1"/>
                </a:solidFill>
              </a:rPr>
              <a:t>They are referenced to the Kelly Bushing (KB)</a:t>
            </a:r>
          </a:p>
        </p:txBody>
      </p:sp>
      <p:sp>
        <p:nvSpPr>
          <p:cNvPr id="1032" name="Text Box 41"/>
          <p:cNvSpPr txBox="1">
            <a:spLocks noChangeArrowheads="1"/>
          </p:cNvSpPr>
          <p:nvPr/>
        </p:nvSpPr>
        <p:spPr bwMode="auto">
          <a:xfrm>
            <a:off x="5151438" y="1184955"/>
            <a:ext cx="36830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200" b="1" dirty="0">
                <a:solidFill>
                  <a:schemeClr val="bg1"/>
                </a:solidFill>
              </a:rPr>
              <a:t>Seismic is in Time Units</a:t>
            </a:r>
          </a:p>
          <a:p>
            <a:pPr algn="ctr">
              <a:lnSpc>
                <a:spcPct val="90000"/>
              </a:lnSpc>
              <a:spcBef>
                <a:spcPct val="30000"/>
              </a:spcBef>
            </a:pPr>
            <a:r>
              <a:rPr lang="en-US" altLang="en-US" sz="2200" dirty="0">
                <a:solidFill>
                  <a:schemeClr val="bg1"/>
                </a:solidFill>
              </a:rPr>
              <a:t>They are referenced to a surface elevation (SL) </a:t>
            </a:r>
          </a:p>
        </p:txBody>
      </p:sp>
      <p:sp>
        <p:nvSpPr>
          <p:cNvPr id="1048" name="Rectangle 3"/>
          <p:cNvSpPr>
            <a:spLocks noChangeArrowheads="1"/>
          </p:cNvSpPr>
          <p:nvPr/>
        </p:nvSpPr>
        <p:spPr bwMode="auto">
          <a:xfrm>
            <a:off x="1965325" y="2762930"/>
            <a:ext cx="1219200" cy="3376612"/>
          </a:xfrm>
          <a:prstGeom prst="rect">
            <a:avLst/>
          </a:prstGeom>
          <a:solidFill>
            <a:srgbClr val="FF9933"/>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49" name="Rectangle 4"/>
          <p:cNvSpPr>
            <a:spLocks noChangeArrowheads="1"/>
          </p:cNvSpPr>
          <p:nvPr/>
        </p:nvSpPr>
        <p:spPr bwMode="auto">
          <a:xfrm>
            <a:off x="1965325" y="3426505"/>
            <a:ext cx="1219200" cy="663575"/>
          </a:xfrm>
          <a:prstGeom prst="rect">
            <a:avLst/>
          </a:prstGeom>
          <a:solidFill>
            <a:srgbClr val="FFCC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50" name="Rectangle 5"/>
          <p:cNvSpPr>
            <a:spLocks noChangeArrowheads="1"/>
          </p:cNvSpPr>
          <p:nvPr/>
        </p:nvSpPr>
        <p:spPr bwMode="auto">
          <a:xfrm>
            <a:off x="1965325" y="2431142"/>
            <a:ext cx="1219200" cy="995363"/>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51" name="Oval 6"/>
          <p:cNvSpPr>
            <a:spLocks noChangeArrowheads="1"/>
          </p:cNvSpPr>
          <p:nvPr/>
        </p:nvSpPr>
        <p:spPr bwMode="auto">
          <a:xfrm>
            <a:off x="1965325" y="5656942"/>
            <a:ext cx="1219200" cy="180975"/>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52" name="Text Box 7"/>
          <p:cNvSpPr txBox="1">
            <a:spLocks noChangeArrowheads="1"/>
          </p:cNvSpPr>
          <p:nvPr/>
        </p:nvSpPr>
        <p:spPr bwMode="auto">
          <a:xfrm rot="-5400000">
            <a:off x="2616200" y="4263118"/>
            <a:ext cx="18113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b="1" dirty="0">
                <a:solidFill>
                  <a:srgbClr val="FFFF00"/>
                </a:solidFill>
              </a:rPr>
              <a:t>Vertical depth</a:t>
            </a:r>
            <a:endParaRPr lang="en-US" altLang="en-US" sz="2400" dirty="0">
              <a:solidFill>
                <a:srgbClr val="FFFF00"/>
              </a:solidFill>
            </a:endParaRPr>
          </a:p>
        </p:txBody>
      </p:sp>
      <p:sp>
        <p:nvSpPr>
          <p:cNvPr id="1053" name="Rectangle 8"/>
          <p:cNvSpPr>
            <a:spLocks noChangeArrowheads="1"/>
          </p:cNvSpPr>
          <p:nvPr/>
        </p:nvSpPr>
        <p:spPr bwMode="auto">
          <a:xfrm>
            <a:off x="1965325" y="2431142"/>
            <a:ext cx="1219200" cy="3708400"/>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54" name="Freeform 9"/>
          <p:cNvSpPr>
            <a:spLocks/>
          </p:cNvSpPr>
          <p:nvPr/>
        </p:nvSpPr>
        <p:spPr bwMode="auto">
          <a:xfrm>
            <a:off x="2117725" y="3282042"/>
            <a:ext cx="771525" cy="2797175"/>
          </a:xfrm>
          <a:custGeom>
            <a:avLst/>
            <a:gdLst>
              <a:gd name="T0" fmla="*/ 528 w 544"/>
              <a:gd name="T1" fmla="*/ 0 h 2208"/>
              <a:gd name="T2" fmla="*/ 528 w 544"/>
              <a:gd name="T3" fmla="*/ 672 h 2208"/>
              <a:gd name="T4" fmla="*/ 432 w 544"/>
              <a:gd name="T5" fmla="*/ 1392 h 2208"/>
              <a:gd name="T6" fmla="*/ 0 w 544"/>
              <a:gd name="T7" fmla="*/ 2208 h 2208"/>
              <a:gd name="T8" fmla="*/ 0 60000 65536"/>
              <a:gd name="T9" fmla="*/ 0 60000 65536"/>
              <a:gd name="T10" fmla="*/ 0 60000 65536"/>
              <a:gd name="T11" fmla="*/ 0 60000 65536"/>
              <a:gd name="T12" fmla="*/ 0 w 544"/>
              <a:gd name="T13" fmla="*/ 0 h 2208"/>
              <a:gd name="T14" fmla="*/ 544 w 544"/>
              <a:gd name="T15" fmla="*/ 2208 h 2208"/>
            </a:gdLst>
            <a:ahLst/>
            <a:cxnLst>
              <a:cxn ang="T8">
                <a:pos x="T0" y="T1"/>
              </a:cxn>
              <a:cxn ang="T9">
                <a:pos x="T2" y="T3"/>
              </a:cxn>
              <a:cxn ang="T10">
                <a:pos x="T4" y="T5"/>
              </a:cxn>
              <a:cxn ang="T11">
                <a:pos x="T6" y="T7"/>
              </a:cxn>
            </a:cxnLst>
            <a:rect l="T12" t="T13" r="T14" b="T15"/>
            <a:pathLst>
              <a:path w="544" h="2208">
                <a:moveTo>
                  <a:pt x="528" y="0"/>
                </a:moveTo>
                <a:cubicBezTo>
                  <a:pt x="536" y="220"/>
                  <a:pt x="544" y="440"/>
                  <a:pt x="528" y="672"/>
                </a:cubicBezTo>
                <a:cubicBezTo>
                  <a:pt x="512" y="904"/>
                  <a:pt x="520" y="1136"/>
                  <a:pt x="432" y="1392"/>
                </a:cubicBezTo>
                <a:cubicBezTo>
                  <a:pt x="344" y="1648"/>
                  <a:pt x="172" y="1928"/>
                  <a:pt x="0" y="2208"/>
                </a:cubicBezTo>
              </a:path>
            </a:pathLst>
          </a:custGeom>
          <a:noFill/>
          <a:ln w="28575"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055" name="Rectangle 10"/>
          <p:cNvSpPr>
            <a:spLocks noChangeArrowheads="1"/>
          </p:cNvSpPr>
          <p:nvPr/>
        </p:nvSpPr>
        <p:spPr bwMode="auto">
          <a:xfrm>
            <a:off x="2803525" y="3245530"/>
            <a:ext cx="152400" cy="58737"/>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nvGrpSpPr>
          <p:cNvPr id="1056" name="Group 12"/>
          <p:cNvGrpSpPr>
            <a:grpSpLocks/>
          </p:cNvGrpSpPr>
          <p:nvPr/>
        </p:nvGrpSpPr>
        <p:grpSpPr bwMode="auto">
          <a:xfrm>
            <a:off x="2698750" y="2574017"/>
            <a:ext cx="403225" cy="892175"/>
            <a:chOff x="3976" y="818"/>
            <a:chExt cx="254" cy="576"/>
          </a:xfrm>
        </p:grpSpPr>
        <p:grpSp>
          <p:nvGrpSpPr>
            <p:cNvPr id="1064" name="Group 13"/>
            <p:cNvGrpSpPr>
              <a:grpSpLocks/>
            </p:cNvGrpSpPr>
            <p:nvPr/>
          </p:nvGrpSpPr>
          <p:grpSpPr bwMode="auto">
            <a:xfrm>
              <a:off x="3976" y="818"/>
              <a:ext cx="254" cy="576"/>
              <a:chOff x="1982" y="990"/>
              <a:chExt cx="254" cy="576"/>
            </a:xfrm>
          </p:grpSpPr>
          <p:grpSp>
            <p:nvGrpSpPr>
              <p:cNvPr id="1066" name="Group 14"/>
              <p:cNvGrpSpPr>
                <a:grpSpLocks/>
              </p:cNvGrpSpPr>
              <p:nvPr/>
            </p:nvGrpSpPr>
            <p:grpSpPr bwMode="auto">
              <a:xfrm>
                <a:off x="1982" y="990"/>
                <a:ext cx="254" cy="576"/>
                <a:chOff x="1982" y="935"/>
                <a:chExt cx="519" cy="631"/>
              </a:xfrm>
            </p:grpSpPr>
            <p:sp>
              <p:nvSpPr>
                <p:cNvPr id="1071" name="Line 15"/>
                <p:cNvSpPr>
                  <a:spLocks noChangeShapeType="1"/>
                </p:cNvSpPr>
                <p:nvPr/>
              </p:nvSpPr>
              <p:spPr bwMode="auto">
                <a:xfrm>
                  <a:off x="2118" y="1044"/>
                  <a:ext cx="25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72" name="Line 16"/>
                <p:cNvSpPr>
                  <a:spLocks noChangeShapeType="1"/>
                </p:cNvSpPr>
                <p:nvPr/>
              </p:nvSpPr>
              <p:spPr bwMode="auto">
                <a:xfrm>
                  <a:off x="2014" y="1428"/>
                  <a:ext cx="466"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73" name="Line 17"/>
                <p:cNvSpPr>
                  <a:spLocks noChangeAspect="1" noChangeShapeType="1"/>
                </p:cNvSpPr>
                <p:nvPr/>
              </p:nvSpPr>
              <p:spPr bwMode="auto">
                <a:xfrm>
                  <a:off x="2065" y="1235"/>
                  <a:ext cx="363"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74" name="Line 18"/>
                <p:cNvSpPr>
                  <a:spLocks noChangeShapeType="1"/>
                </p:cNvSpPr>
                <p:nvPr/>
              </p:nvSpPr>
              <p:spPr bwMode="auto">
                <a:xfrm>
                  <a:off x="2338" y="935"/>
                  <a:ext cx="163" cy="6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75" name="Line 19"/>
                <p:cNvSpPr>
                  <a:spLocks noChangeShapeType="1"/>
                </p:cNvSpPr>
                <p:nvPr/>
              </p:nvSpPr>
              <p:spPr bwMode="auto">
                <a:xfrm flipH="1">
                  <a:off x="1982" y="935"/>
                  <a:ext cx="163" cy="6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1067" name="Line 20"/>
              <p:cNvSpPr>
                <a:spLocks noChangeShapeType="1"/>
              </p:cNvSpPr>
              <p:nvPr/>
            </p:nvSpPr>
            <p:spPr bwMode="auto">
              <a:xfrm>
                <a:off x="2051" y="1089"/>
                <a:ext cx="141" cy="1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68" name="Line 21"/>
              <p:cNvSpPr>
                <a:spLocks noChangeShapeType="1"/>
              </p:cNvSpPr>
              <p:nvPr/>
            </p:nvSpPr>
            <p:spPr bwMode="auto">
              <a:xfrm>
                <a:off x="2033" y="1276"/>
                <a:ext cx="173" cy="15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69" name="Line 22"/>
              <p:cNvSpPr>
                <a:spLocks noChangeShapeType="1"/>
              </p:cNvSpPr>
              <p:nvPr/>
            </p:nvSpPr>
            <p:spPr bwMode="auto">
              <a:xfrm flipH="1">
                <a:off x="2025" y="1092"/>
                <a:ext cx="141" cy="1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70" name="Line 23"/>
              <p:cNvSpPr>
                <a:spLocks noChangeShapeType="1"/>
              </p:cNvSpPr>
              <p:nvPr/>
            </p:nvSpPr>
            <p:spPr bwMode="auto">
              <a:xfrm flipH="1">
                <a:off x="2012" y="1277"/>
                <a:ext cx="173" cy="15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1065" name="Line 24"/>
            <p:cNvSpPr>
              <a:spLocks noChangeShapeType="1"/>
            </p:cNvSpPr>
            <p:nvPr/>
          </p:nvSpPr>
          <p:spPr bwMode="auto">
            <a:xfrm>
              <a:off x="4052" y="826"/>
              <a:ext cx="10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1057" name="Text Box 25"/>
          <p:cNvSpPr txBox="1">
            <a:spLocks noChangeArrowheads="1"/>
          </p:cNvSpPr>
          <p:nvPr/>
        </p:nvSpPr>
        <p:spPr bwMode="auto">
          <a:xfrm rot="-4090857">
            <a:off x="1991519" y="4765561"/>
            <a:ext cx="18081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t>Measured </a:t>
            </a:r>
            <a:endParaRPr lang="en-US" altLang="en-US" sz="2400" dirty="0"/>
          </a:p>
        </p:txBody>
      </p:sp>
      <p:sp>
        <p:nvSpPr>
          <p:cNvPr id="1058" name="Text Box 26"/>
          <p:cNvSpPr txBox="1">
            <a:spLocks noChangeArrowheads="1"/>
          </p:cNvSpPr>
          <p:nvPr/>
        </p:nvSpPr>
        <p:spPr bwMode="auto">
          <a:xfrm rot="-4815660">
            <a:off x="2177257" y="3755911"/>
            <a:ext cx="18081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t>Depth</a:t>
            </a:r>
            <a:endParaRPr lang="en-US" altLang="en-US" sz="2400" dirty="0"/>
          </a:p>
        </p:txBody>
      </p:sp>
      <p:sp>
        <p:nvSpPr>
          <p:cNvPr id="1059" name="Line 27"/>
          <p:cNvSpPr>
            <a:spLocks noChangeShapeType="1"/>
          </p:cNvSpPr>
          <p:nvPr/>
        </p:nvSpPr>
        <p:spPr bwMode="auto">
          <a:xfrm>
            <a:off x="1050925" y="3245530"/>
            <a:ext cx="2909888" cy="0"/>
          </a:xfrm>
          <a:prstGeom prst="line">
            <a:avLst/>
          </a:prstGeom>
          <a:noFill/>
          <a:ln w="38100">
            <a:solidFill>
              <a:srgbClr val="FF00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60" name="Text Box 28"/>
          <p:cNvSpPr txBox="1">
            <a:spLocks noChangeArrowheads="1"/>
          </p:cNvSpPr>
          <p:nvPr/>
        </p:nvSpPr>
        <p:spPr bwMode="auto">
          <a:xfrm>
            <a:off x="490538" y="2643867"/>
            <a:ext cx="1752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800" dirty="0">
                <a:solidFill>
                  <a:schemeClr val="bg1"/>
                </a:solidFill>
              </a:rPr>
              <a:t>Kelly </a:t>
            </a:r>
          </a:p>
          <a:p>
            <a:pPr algn="ctr"/>
            <a:r>
              <a:rPr lang="en-US" altLang="en-US" sz="1800" dirty="0">
                <a:solidFill>
                  <a:schemeClr val="bg1"/>
                </a:solidFill>
              </a:rPr>
              <a:t>Bushing</a:t>
            </a:r>
          </a:p>
          <a:p>
            <a:pPr algn="ctr"/>
            <a:r>
              <a:rPr lang="en-US" altLang="en-US" sz="1800" dirty="0">
                <a:solidFill>
                  <a:schemeClr val="bg1"/>
                </a:solidFill>
              </a:rPr>
              <a:t>Elevation </a:t>
            </a:r>
          </a:p>
        </p:txBody>
      </p:sp>
      <p:sp>
        <p:nvSpPr>
          <p:cNvPr id="1061" name="Line 29"/>
          <p:cNvSpPr>
            <a:spLocks noChangeShapeType="1"/>
          </p:cNvSpPr>
          <p:nvPr/>
        </p:nvSpPr>
        <p:spPr bwMode="auto">
          <a:xfrm>
            <a:off x="3519488" y="3247117"/>
            <a:ext cx="0" cy="541338"/>
          </a:xfrm>
          <a:prstGeom prst="line">
            <a:avLst/>
          </a:prstGeom>
          <a:noFill/>
          <a:ln w="9525">
            <a:solidFill>
              <a:schemeClr val="bg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62" name="Line 30"/>
          <p:cNvSpPr>
            <a:spLocks noChangeShapeType="1"/>
          </p:cNvSpPr>
          <p:nvPr/>
        </p:nvSpPr>
        <p:spPr bwMode="auto">
          <a:xfrm>
            <a:off x="3519488" y="5115605"/>
            <a:ext cx="0" cy="542925"/>
          </a:xfrm>
          <a:prstGeom prst="line">
            <a:avLst/>
          </a:prstGeom>
          <a:noFill/>
          <a:ln w="9525">
            <a:solidFill>
              <a:schemeClr val="bg1"/>
            </a:solidFill>
            <a:prstDash val="lgDash"/>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1063" name="Line 32"/>
          <p:cNvSpPr>
            <a:spLocks noChangeShapeType="1"/>
          </p:cNvSpPr>
          <p:nvPr/>
        </p:nvSpPr>
        <p:spPr bwMode="auto">
          <a:xfrm>
            <a:off x="2346325" y="5717267"/>
            <a:ext cx="1555750" cy="0"/>
          </a:xfrm>
          <a:prstGeom prst="line">
            <a:avLst/>
          </a:prstGeom>
          <a:noFill/>
          <a:ln w="28575">
            <a:solidFill>
              <a:schemeClr val="bg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1034" name="Group 51"/>
          <p:cNvGrpSpPr>
            <a:grpSpLocks/>
          </p:cNvGrpSpPr>
          <p:nvPr/>
        </p:nvGrpSpPr>
        <p:grpSpPr bwMode="auto">
          <a:xfrm>
            <a:off x="5311775" y="2424792"/>
            <a:ext cx="3360738" cy="3714750"/>
            <a:chOff x="3346" y="1692"/>
            <a:chExt cx="2117" cy="2340"/>
          </a:xfrm>
        </p:grpSpPr>
        <p:sp>
          <p:nvSpPr>
            <p:cNvPr id="1035" name="Rectangle 33"/>
            <p:cNvSpPr>
              <a:spLocks noChangeArrowheads="1"/>
            </p:cNvSpPr>
            <p:nvPr/>
          </p:nvSpPr>
          <p:spPr bwMode="auto">
            <a:xfrm>
              <a:off x="3776" y="1905"/>
              <a:ext cx="768" cy="2127"/>
            </a:xfrm>
            <a:prstGeom prst="rect">
              <a:avLst/>
            </a:prstGeom>
            <a:solidFill>
              <a:srgbClr val="FF9933"/>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36" name="Rectangle 34"/>
            <p:cNvSpPr>
              <a:spLocks noChangeArrowheads="1"/>
            </p:cNvSpPr>
            <p:nvPr/>
          </p:nvSpPr>
          <p:spPr bwMode="auto">
            <a:xfrm>
              <a:off x="3776" y="2323"/>
              <a:ext cx="768" cy="418"/>
            </a:xfrm>
            <a:prstGeom prst="rect">
              <a:avLst/>
            </a:prstGeom>
            <a:solidFill>
              <a:srgbClr val="FFCC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37" name="Oval 35"/>
            <p:cNvSpPr>
              <a:spLocks noChangeArrowheads="1"/>
            </p:cNvSpPr>
            <p:nvPr/>
          </p:nvSpPr>
          <p:spPr bwMode="auto">
            <a:xfrm>
              <a:off x="3776" y="3728"/>
              <a:ext cx="768" cy="114"/>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38" name="Line 36"/>
            <p:cNvSpPr>
              <a:spLocks noChangeShapeType="1"/>
            </p:cNvSpPr>
            <p:nvPr/>
          </p:nvSpPr>
          <p:spPr bwMode="auto">
            <a:xfrm>
              <a:off x="4016" y="2361"/>
              <a:ext cx="1" cy="1405"/>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1039" name="Line 37"/>
            <p:cNvSpPr>
              <a:spLocks noChangeShapeType="1"/>
            </p:cNvSpPr>
            <p:nvPr/>
          </p:nvSpPr>
          <p:spPr bwMode="auto">
            <a:xfrm>
              <a:off x="4256" y="2323"/>
              <a:ext cx="1" cy="1443"/>
            </a:xfrm>
            <a:prstGeom prst="line">
              <a:avLst/>
            </a:prstGeom>
            <a:noFill/>
            <a:ln w="28575">
              <a:solidFill>
                <a:schemeClr val="bg2"/>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40" name="Text Box 38"/>
            <p:cNvSpPr txBox="1">
              <a:spLocks noChangeArrowheads="1"/>
            </p:cNvSpPr>
            <p:nvPr/>
          </p:nvSpPr>
          <p:spPr bwMode="auto">
            <a:xfrm rot="-5400000">
              <a:off x="3563" y="2929"/>
              <a:ext cx="1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b="1" dirty="0"/>
                <a:t>Two-way time</a:t>
              </a:r>
              <a:endParaRPr lang="en-US" altLang="en-US" sz="1600" dirty="0"/>
            </a:p>
          </p:txBody>
        </p:sp>
        <p:sp>
          <p:nvSpPr>
            <p:cNvPr id="1041" name="AutoShape 39"/>
            <p:cNvSpPr>
              <a:spLocks noChangeArrowheads="1"/>
            </p:cNvSpPr>
            <p:nvPr/>
          </p:nvSpPr>
          <p:spPr bwMode="auto">
            <a:xfrm>
              <a:off x="3920" y="2323"/>
              <a:ext cx="144" cy="76"/>
            </a:xfrm>
            <a:prstGeom prst="irregularSeal1">
              <a:avLst/>
            </a:prstGeom>
            <a:solidFill>
              <a:srgbClr val="FF0000"/>
            </a:solidFill>
            <a:ln w="19050">
              <a:solidFill>
                <a:schemeClr val="bg2"/>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42" name="Text Box 40"/>
            <p:cNvSpPr txBox="1">
              <a:spLocks noChangeArrowheads="1"/>
            </p:cNvSpPr>
            <p:nvPr/>
          </p:nvSpPr>
          <p:spPr bwMode="auto">
            <a:xfrm>
              <a:off x="4634" y="2114"/>
              <a:ext cx="76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en-US" altLang="en-US" sz="1800" dirty="0">
                  <a:solidFill>
                    <a:schemeClr val="bg1"/>
                  </a:solidFill>
                </a:rPr>
                <a:t>Surface Elevation</a:t>
              </a:r>
            </a:p>
          </p:txBody>
        </p:sp>
        <p:sp>
          <p:nvSpPr>
            <p:cNvPr id="1043" name="Rectangle 42"/>
            <p:cNvSpPr>
              <a:spLocks noChangeArrowheads="1"/>
            </p:cNvSpPr>
            <p:nvPr/>
          </p:nvSpPr>
          <p:spPr bwMode="auto">
            <a:xfrm>
              <a:off x="3773" y="1692"/>
              <a:ext cx="768" cy="627"/>
            </a:xfrm>
            <a:prstGeom prst="rect">
              <a:avLst/>
            </a:prstGeom>
            <a:solidFill>
              <a:srgbClr val="CCFF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44" name="Rectangle 43"/>
            <p:cNvSpPr>
              <a:spLocks noChangeArrowheads="1"/>
            </p:cNvSpPr>
            <p:nvPr/>
          </p:nvSpPr>
          <p:spPr bwMode="auto">
            <a:xfrm>
              <a:off x="3776" y="1692"/>
              <a:ext cx="768" cy="2340"/>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45" name="Line 44"/>
            <p:cNvSpPr>
              <a:spLocks noChangeShapeType="1"/>
            </p:cNvSpPr>
            <p:nvPr/>
          </p:nvSpPr>
          <p:spPr bwMode="auto">
            <a:xfrm>
              <a:off x="3346" y="2315"/>
              <a:ext cx="2117" cy="0"/>
            </a:xfrm>
            <a:prstGeom prst="line">
              <a:avLst/>
            </a:prstGeom>
            <a:noFill/>
            <a:ln w="38100">
              <a:solidFill>
                <a:srgbClr val="FF00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046" name="Text Box 45"/>
            <p:cNvSpPr txBox="1">
              <a:spLocks noChangeArrowheads="1"/>
            </p:cNvSpPr>
            <p:nvPr/>
          </p:nvSpPr>
          <p:spPr bwMode="auto">
            <a:xfrm>
              <a:off x="3807" y="2198"/>
              <a:ext cx="316"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t>SHOT</a:t>
              </a:r>
            </a:p>
          </p:txBody>
        </p:sp>
        <p:sp>
          <p:nvSpPr>
            <p:cNvPr id="1047" name="Text Box 46"/>
            <p:cNvSpPr txBox="1">
              <a:spLocks noChangeArrowheads="1"/>
            </p:cNvSpPr>
            <p:nvPr/>
          </p:nvSpPr>
          <p:spPr bwMode="auto">
            <a:xfrm>
              <a:off x="4141" y="2198"/>
              <a:ext cx="3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dirty="0"/>
                <a:t>REC’R</a:t>
              </a:r>
            </a:p>
          </p:txBody>
        </p:sp>
      </p:grpSp>
    </p:spTree>
    <p:extLst>
      <p:ext uri="{BB962C8B-B14F-4D97-AF65-F5344CB8AC3E}">
        <p14:creationId xmlns:p14="http://schemas.microsoft.com/office/powerpoint/2010/main" val="3935286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5" name="Rectangle 18"/>
          <p:cNvSpPr>
            <a:spLocks noGrp="1" noChangeArrowheads="1"/>
          </p:cNvSpPr>
          <p:nvPr>
            <p:ph type="title"/>
          </p:nvPr>
        </p:nvSpPr>
        <p:spPr/>
        <p:txBody>
          <a:bodyPr/>
          <a:lstStyle/>
          <a:p>
            <a:r>
              <a:rPr lang="en-US" altLang="en-US" dirty="0" smtClean="0"/>
              <a:t>Check Shot Data</a:t>
            </a:r>
          </a:p>
        </p:txBody>
      </p:sp>
      <p:grpSp>
        <p:nvGrpSpPr>
          <p:cNvPr id="2" name="Group 1"/>
          <p:cNvGrpSpPr/>
          <p:nvPr/>
        </p:nvGrpSpPr>
        <p:grpSpPr>
          <a:xfrm>
            <a:off x="5736088" y="1617663"/>
            <a:ext cx="3186112" cy="3659187"/>
            <a:chOff x="5736088" y="1617663"/>
            <a:chExt cx="3186112" cy="3659187"/>
          </a:xfrm>
        </p:grpSpPr>
        <p:sp>
          <p:nvSpPr>
            <p:cNvPr id="10243" name="Rectangle 19"/>
            <p:cNvSpPr>
              <a:spLocks noChangeArrowheads="1"/>
            </p:cNvSpPr>
            <p:nvPr/>
          </p:nvSpPr>
          <p:spPr bwMode="auto">
            <a:xfrm>
              <a:off x="5869438" y="1617663"/>
              <a:ext cx="3052762" cy="3659187"/>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2000" dirty="0"/>
            </a:p>
          </p:txBody>
        </p:sp>
        <p:sp>
          <p:nvSpPr>
            <p:cNvPr id="10244" name="Freeform 3"/>
            <p:cNvSpPr>
              <a:spLocks/>
            </p:cNvSpPr>
            <p:nvPr/>
          </p:nvSpPr>
          <p:spPr bwMode="auto">
            <a:xfrm flipH="1">
              <a:off x="7279138" y="1912938"/>
              <a:ext cx="627062" cy="2247900"/>
            </a:xfrm>
            <a:custGeom>
              <a:avLst/>
              <a:gdLst>
                <a:gd name="T0" fmla="*/ 0 w 408"/>
                <a:gd name="T1" fmla="*/ 0 h 1716"/>
                <a:gd name="T2" fmla="*/ 408 w 408"/>
                <a:gd name="T3" fmla="*/ 180 h 1716"/>
                <a:gd name="T4" fmla="*/ 408 w 408"/>
                <a:gd name="T5" fmla="*/ 1716 h 1716"/>
                <a:gd name="T6" fmla="*/ 0 60000 65536"/>
                <a:gd name="T7" fmla="*/ 0 60000 65536"/>
                <a:gd name="T8" fmla="*/ 0 60000 65536"/>
                <a:gd name="T9" fmla="*/ 0 w 408"/>
                <a:gd name="T10" fmla="*/ 0 h 1716"/>
                <a:gd name="T11" fmla="*/ 408 w 408"/>
                <a:gd name="T12" fmla="*/ 1716 h 1716"/>
              </a:gdLst>
              <a:ahLst/>
              <a:cxnLst>
                <a:cxn ang="T6">
                  <a:pos x="T0" y="T1"/>
                </a:cxn>
                <a:cxn ang="T7">
                  <a:pos x="T2" y="T3"/>
                </a:cxn>
                <a:cxn ang="T8">
                  <a:pos x="T4" y="T5"/>
                </a:cxn>
              </a:cxnLst>
              <a:rect l="T9" t="T10" r="T11" b="T12"/>
              <a:pathLst>
                <a:path w="408" h="1716">
                  <a:moveTo>
                    <a:pt x="0" y="0"/>
                  </a:moveTo>
                  <a:lnTo>
                    <a:pt x="408" y="180"/>
                  </a:lnTo>
                  <a:lnTo>
                    <a:pt x="408" y="1716"/>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grpSp>
          <p:nvGrpSpPr>
            <p:cNvPr id="10245" name="Group 4"/>
            <p:cNvGrpSpPr>
              <a:grpSpLocks/>
            </p:cNvGrpSpPr>
            <p:nvPr/>
          </p:nvGrpSpPr>
          <p:grpSpPr bwMode="auto">
            <a:xfrm flipH="1">
              <a:off x="7744275" y="1898650"/>
              <a:ext cx="827088" cy="336550"/>
              <a:chOff x="1724" y="1113"/>
              <a:chExt cx="538" cy="258"/>
            </a:xfrm>
          </p:grpSpPr>
          <p:sp>
            <p:nvSpPr>
              <p:cNvPr id="10256" name="Oval 5"/>
              <p:cNvSpPr>
                <a:spLocks noChangeArrowheads="1"/>
              </p:cNvSpPr>
              <p:nvPr/>
            </p:nvSpPr>
            <p:spPr bwMode="auto">
              <a:xfrm>
                <a:off x="1802" y="1323"/>
                <a:ext cx="48" cy="48"/>
              </a:xfrm>
              <a:prstGeom prst="ellipse">
                <a:avLst/>
              </a:prstGeom>
              <a:solidFill>
                <a:schemeClr val="accent1"/>
              </a:solidFill>
              <a:ln w="28575">
                <a:solidFill>
                  <a:srgbClr val="FFF1B7"/>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257" name="Oval 6"/>
              <p:cNvSpPr>
                <a:spLocks noChangeArrowheads="1"/>
              </p:cNvSpPr>
              <p:nvPr/>
            </p:nvSpPr>
            <p:spPr bwMode="auto">
              <a:xfrm>
                <a:off x="2150" y="1317"/>
                <a:ext cx="48" cy="48"/>
              </a:xfrm>
              <a:prstGeom prst="ellipse">
                <a:avLst/>
              </a:prstGeom>
              <a:solidFill>
                <a:schemeClr val="accent1"/>
              </a:solidFill>
              <a:ln w="28575">
                <a:solidFill>
                  <a:srgbClr val="FFF1B7"/>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258" name="Freeform 7"/>
              <p:cNvSpPr>
                <a:spLocks/>
              </p:cNvSpPr>
              <p:nvPr/>
            </p:nvSpPr>
            <p:spPr bwMode="auto">
              <a:xfrm>
                <a:off x="1724" y="1143"/>
                <a:ext cx="538" cy="204"/>
              </a:xfrm>
              <a:custGeom>
                <a:avLst/>
                <a:gdLst>
                  <a:gd name="T0" fmla="*/ 0 w 538"/>
                  <a:gd name="T1" fmla="*/ 204 h 204"/>
                  <a:gd name="T2" fmla="*/ 63 w 538"/>
                  <a:gd name="T3" fmla="*/ 203 h 204"/>
                  <a:gd name="T4" fmla="*/ 70 w 538"/>
                  <a:gd name="T5" fmla="*/ 189 h 204"/>
                  <a:gd name="T6" fmla="*/ 78 w 538"/>
                  <a:gd name="T7" fmla="*/ 177 h 204"/>
                  <a:gd name="T8" fmla="*/ 91 w 538"/>
                  <a:gd name="T9" fmla="*/ 168 h 204"/>
                  <a:gd name="T10" fmla="*/ 105 w 538"/>
                  <a:gd name="T11" fmla="*/ 168 h 204"/>
                  <a:gd name="T12" fmla="*/ 117 w 538"/>
                  <a:gd name="T13" fmla="*/ 171 h 204"/>
                  <a:gd name="T14" fmla="*/ 129 w 538"/>
                  <a:gd name="T15" fmla="*/ 186 h 204"/>
                  <a:gd name="T16" fmla="*/ 142 w 538"/>
                  <a:gd name="T17" fmla="*/ 201 h 204"/>
                  <a:gd name="T18" fmla="*/ 388 w 538"/>
                  <a:gd name="T19" fmla="*/ 201 h 204"/>
                  <a:gd name="T20" fmla="*/ 409 w 538"/>
                  <a:gd name="T21" fmla="*/ 200 h 204"/>
                  <a:gd name="T22" fmla="*/ 423 w 538"/>
                  <a:gd name="T23" fmla="*/ 176 h 204"/>
                  <a:gd name="T24" fmla="*/ 429 w 538"/>
                  <a:gd name="T25" fmla="*/ 168 h 204"/>
                  <a:gd name="T26" fmla="*/ 444 w 538"/>
                  <a:gd name="T27" fmla="*/ 159 h 204"/>
                  <a:gd name="T28" fmla="*/ 454 w 538"/>
                  <a:gd name="T29" fmla="*/ 161 h 204"/>
                  <a:gd name="T30" fmla="*/ 468 w 538"/>
                  <a:gd name="T31" fmla="*/ 162 h 204"/>
                  <a:gd name="T32" fmla="*/ 484 w 538"/>
                  <a:gd name="T33" fmla="*/ 183 h 204"/>
                  <a:gd name="T34" fmla="*/ 495 w 538"/>
                  <a:gd name="T35" fmla="*/ 200 h 204"/>
                  <a:gd name="T36" fmla="*/ 538 w 538"/>
                  <a:gd name="T37" fmla="*/ 198 h 204"/>
                  <a:gd name="T38" fmla="*/ 505 w 538"/>
                  <a:gd name="T39" fmla="*/ 107 h 204"/>
                  <a:gd name="T40" fmla="*/ 207 w 538"/>
                  <a:gd name="T41" fmla="*/ 105 h 204"/>
                  <a:gd name="T42" fmla="*/ 207 w 538"/>
                  <a:gd name="T43" fmla="*/ 0 h 204"/>
                  <a:gd name="T44" fmla="*/ 76 w 538"/>
                  <a:gd name="T45" fmla="*/ 3 h 204"/>
                  <a:gd name="T46" fmla="*/ 0 w 538"/>
                  <a:gd name="T47" fmla="*/ 117 h 204"/>
                  <a:gd name="T48" fmla="*/ 0 w 538"/>
                  <a:gd name="T49" fmla="*/ 204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8"/>
                  <a:gd name="T76" fmla="*/ 0 h 204"/>
                  <a:gd name="T77" fmla="*/ 538 w 538"/>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8" h="204">
                    <a:moveTo>
                      <a:pt x="0" y="204"/>
                    </a:moveTo>
                    <a:lnTo>
                      <a:pt x="63" y="203"/>
                    </a:lnTo>
                    <a:lnTo>
                      <a:pt x="70" y="189"/>
                    </a:lnTo>
                    <a:lnTo>
                      <a:pt x="78" y="177"/>
                    </a:lnTo>
                    <a:lnTo>
                      <a:pt x="91" y="168"/>
                    </a:lnTo>
                    <a:lnTo>
                      <a:pt x="105" y="168"/>
                    </a:lnTo>
                    <a:lnTo>
                      <a:pt x="117" y="171"/>
                    </a:lnTo>
                    <a:lnTo>
                      <a:pt x="129" y="186"/>
                    </a:lnTo>
                    <a:lnTo>
                      <a:pt x="142" y="201"/>
                    </a:lnTo>
                    <a:lnTo>
                      <a:pt x="388" y="201"/>
                    </a:lnTo>
                    <a:lnTo>
                      <a:pt x="409" y="200"/>
                    </a:lnTo>
                    <a:lnTo>
                      <a:pt x="423" y="176"/>
                    </a:lnTo>
                    <a:lnTo>
                      <a:pt x="429" y="168"/>
                    </a:lnTo>
                    <a:lnTo>
                      <a:pt x="444" y="159"/>
                    </a:lnTo>
                    <a:lnTo>
                      <a:pt x="454" y="161"/>
                    </a:lnTo>
                    <a:lnTo>
                      <a:pt x="468" y="162"/>
                    </a:lnTo>
                    <a:lnTo>
                      <a:pt x="484" y="183"/>
                    </a:lnTo>
                    <a:lnTo>
                      <a:pt x="495" y="200"/>
                    </a:lnTo>
                    <a:lnTo>
                      <a:pt x="538" y="198"/>
                    </a:lnTo>
                    <a:lnTo>
                      <a:pt x="505" y="107"/>
                    </a:lnTo>
                    <a:lnTo>
                      <a:pt x="207" y="105"/>
                    </a:lnTo>
                    <a:lnTo>
                      <a:pt x="207" y="0"/>
                    </a:lnTo>
                    <a:lnTo>
                      <a:pt x="76" y="3"/>
                    </a:lnTo>
                    <a:lnTo>
                      <a:pt x="0" y="117"/>
                    </a:lnTo>
                    <a:lnTo>
                      <a:pt x="0" y="204"/>
                    </a:lnTo>
                    <a:close/>
                  </a:path>
                </a:pathLst>
              </a:custGeom>
              <a:noFill/>
              <a:ln w="28575" cmpd="sng">
                <a:solidFill>
                  <a:srgbClr val="FFF1B7"/>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0259" name="Oval 8"/>
              <p:cNvSpPr>
                <a:spLocks noChangeArrowheads="1"/>
              </p:cNvSpPr>
              <p:nvPr/>
            </p:nvSpPr>
            <p:spPr bwMode="auto">
              <a:xfrm>
                <a:off x="2078" y="1113"/>
                <a:ext cx="130" cy="135"/>
              </a:xfrm>
              <a:prstGeom prst="ellipse">
                <a:avLst/>
              </a:prstGeom>
              <a:solidFill>
                <a:schemeClr val="accent1"/>
              </a:solidFill>
              <a:ln w="28575">
                <a:solidFill>
                  <a:srgbClr val="FFF1B7"/>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sp>
          <p:nvSpPr>
            <p:cNvPr id="10246" name="Rectangle 9"/>
            <p:cNvSpPr>
              <a:spLocks noChangeArrowheads="1"/>
            </p:cNvSpPr>
            <p:nvPr/>
          </p:nvSpPr>
          <p:spPr bwMode="auto">
            <a:xfrm flipH="1">
              <a:off x="7242625" y="4149725"/>
              <a:ext cx="74613" cy="200025"/>
            </a:xfrm>
            <a:prstGeom prst="rect">
              <a:avLst/>
            </a:prstGeom>
            <a:solidFill>
              <a:schemeClr val="accent1"/>
            </a:solidFill>
            <a:ln w="5715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247" name="Freeform 10"/>
            <p:cNvSpPr>
              <a:spLocks/>
            </p:cNvSpPr>
            <p:nvPr/>
          </p:nvSpPr>
          <p:spPr bwMode="auto">
            <a:xfrm flipH="1">
              <a:off x="5917063" y="2279650"/>
              <a:ext cx="2722562" cy="2678113"/>
            </a:xfrm>
            <a:custGeom>
              <a:avLst/>
              <a:gdLst>
                <a:gd name="T0" fmla="*/ 0 w 1770"/>
                <a:gd name="T1" fmla="*/ 0 h 2046"/>
                <a:gd name="T2" fmla="*/ 796 w 1770"/>
                <a:gd name="T3" fmla="*/ 0 h 2046"/>
                <a:gd name="T4" fmla="*/ 796 w 1770"/>
                <a:gd name="T5" fmla="*/ 2046 h 2046"/>
                <a:gd name="T6" fmla="*/ 958 w 1770"/>
                <a:gd name="T7" fmla="*/ 2046 h 2046"/>
                <a:gd name="T8" fmla="*/ 958 w 1770"/>
                <a:gd name="T9" fmla="*/ 0 h 2046"/>
                <a:gd name="T10" fmla="*/ 1770 w 1770"/>
                <a:gd name="T11" fmla="*/ 0 h 2046"/>
                <a:gd name="T12" fmla="*/ 0 60000 65536"/>
                <a:gd name="T13" fmla="*/ 0 60000 65536"/>
                <a:gd name="T14" fmla="*/ 0 60000 65536"/>
                <a:gd name="T15" fmla="*/ 0 60000 65536"/>
                <a:gd name="T16" fmla="*/ 0 60000 65536"/>
                <a:gd name="T17" fmla="*/ 0 60000 65536"/>
                <a:gd name="T18" fmla="*/ 0 w 1770"/>
                <a:gd name="T19" fmla="*/ 0 h 2046"/>
                <a:gd name="T20" fmla="*/ 1770 w 1770"/>
                <a:gd name="T21" fmla="*/ 2046 h 2046"/>
              </a:gdLst>
              <a:ahLst/>
              <a:cxnLst>
                <a:cxn ang="T12">
                  <a:pos x="T0" y="T1"/>
                </a:cxn>
                <a:cxn ang="T13">
                  <a:pos x="T2" y="T3"/>
                </a:cxn>
                <a:cxn ang="T14">
                  <a:pos x="T4" y="T5"/>
                </a:cxn>
                <a:cxn ang="T15">
                  <a:pos x="T6" y="T7"/>
                </a:cxn>
                <a:cxn ang="T16">
                  <a:pos x="T8" y="T9"/>
                </a:cxn>
                <a:cxn ang="T17">
                  <a:pos x="T10" y="T11"/>
                </a:cxn>
              </a:cxnLst>
              <a:rect l="T18" t="T19" r="T20" b="T21"/>
              <a:pathLst>
                <a:path w="1770" h="2046">
                  <a:moveTo>
                    <a:pt x="0" y="0"/>
                  </a:moveTo>
                  <a:lnTo>
                    <a:pt x="796" y="0"/>
                  </a:lnTo>
                  <a:lnTo>
                    <a:pt x="796" y="2046"/>
                  </a:lnTo>
                  <a:lnTo>
                    <a:pt x="958" y="2046"/>
                  </a:lnTo>
                  <a:lnTo>
                    <a:pt x="958" y="0"/>
                  </a:lnTo>
                  <a:lnTo>
                    <a:pt x="1770" y="0"/>
                  </a:lnTo>
                </a:path>
              </a:pathLst>
            </a:custGeom>
            <a:noFill/>
            <a:ln w="28575" cmpd="sng">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0248" name="Text Box 11"/>
            <p:cNvSpPr txBox="1">
              <a:spLocks noChangeArrowheads="1"/>
            </p:cNvSpPr>
            <p:nvPr/>
          </p:nvSpPr>
          <p:spPr bwMode="auto">
            <a:xfrm>
              <a:off x="5736088" y="1989138"/>
              <a:ext cx="1317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600" b="1" dirty="0">
                  <a:solidFill>
                    <a:schemeClr val="bg1"/>
                  </a:solidFill>
                </a:rPr>
                <a:t>Seismic Shot</a:t>
              </a:r>
            </a:p>
          </p:txBody>
        </p:sp>
        <p:sp>
          <p:nvSpPr>
            <p:cNvPr id="10249" name="Text Box 12"/>
            <p:cNvSpPr txBox="1">
              <a:spLocks noChangeArrowheads="1"/>
            </p:cNvSpPr>
            <p:nvPr/>
          </p:nvSpPr>
          <p:spPr bwMode="auto">
            <a:xfrm>
              <a:off x="7463288" y="4035425"/>
              <a:ext cx="1320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solidFill>
                    <a:schemeClr val="bg1"/>
                  </a:solidFill>
                </a:rPr>
                <a:t>Borehole Geophone</a:t>
              </a:r>
            </a:p>
          </p:txBody>
        </p:sp>
        <p:sp>
          <p:nvSpPr>
            <p:cNvPr id="10250" name="Line 13"/>
            <p:cNvSpPr>
              <a:spLocks noChangeShapeType="1"/>
            </p:cNvSpPr>
            <p:nvPr/>
          </p:nvSpPr>
          <p:spPr bwMode="auto">
            <a:xfrm>
              <a:off x="6799713" y="2527300"/>
              <a:ext cx="296862" cy="1571625"/>
            </a:xfrm>
            <a:prstGeom prst="line">
              <a:avLst/>
            </a:prstGeom>
            <a:noFill/>
            <a:ln w="38100">
              <a:solidFill>
                <a:schemeClr val="bg1"/>
              </a:solidFill>
              <a:prstDash val="dash"/>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10251" name="AutoShape 14"/>
            <p:cNvSpPr>
              <a:spLocks noChangeArrowheads="1"/>
            </p:cNvSpPr>
            <p:nvPr/>
          </p:nvSpPr>
          <p:spPr bwMode="auto">
            <a:xfrm flipH="1">
              <a:off x="6725100" y="2338388"/>
              <a:ext cx="147638" cy="125412"/>
            </a:xfrm>
            <a:prstGeom prst="irregularSeal1">
              <a:avLst/>
            </a:prstGeom>
            <a:solidFill>
              <a:srgbClr val="FF3300"/>
            </a:solidFill>
            <a:ln w="1905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10252" name="Text Box 15"/>
            <p:cNvSpPr txBox="1">
              <a:spLocks noChangeArrowheads="1"/>
            </p:cNvSpPr>
            <p:nvPr/>
          </p:nvSpPr>
          <p:spPr bwMode="auto">
            <a:xfrm rot="4902140">
              <a:off x="6281394" y="3074194"/>
              <a:ext cx="9350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solidFill>
                    <a:srgbClr val="FFFF00"/>
                  </a:solidFill>
                </a:rPr>
                <a:t>Time</a:t>
              </a:r>
              <a:endParaRPr lang="en-US" altLang="en-US" sz="1600" dirty="0">
                <a:solidFill>
                  <a:srgbClr val="FFFF00"/>
                </a:solidFill>
              </a:endParaRPr>
            </a:p>
          </p:txBody>
        </p:sp>
        <p:sp>
          <p:nvSpPr>
            <p:cNvPr id="10253" name="Text Box 16"/>
            <p:cNvSpPr txBox="1">
              <a:spLocks noChangeArrowheads="1"/>
            </p:cNvSpPr>
            <p:nvPr/>
          </p:nvSpPr>
          <p:spPr bwMode="auto">
            <a:xfrm rot="-5400000">
              <a:off x="7086256" y="2948782"/>
              <a:ext cx="9255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dirty="0">
                  <a:solidFill>
                    <a:srgbClr val="FFFF00"/>
                  </a:solidFill>
                </a:rPr>
                <a:t>Depth</a:t>
              </a:r>
              <a:endParaRPr lang="en-US" altLang="en-US" sz="1600" dirty="0">
                <a:solidFill>
                  <a:srgbClr val="FFFF00"/>
                </a:solidFill>
              </a:endParaRPr>
            </a:p>
          </p:txBody>
        </p:sp>
      </p:grpSp>
      <p:sp>
        <p:nvSpPr>
          <p:cNvPr id="10254" name="Rectangle 17"/>
          <p:cNvSpPr>
            <a:spLocks noChangeArrowheads="1"/>
          </p:cNvSpPr>
          <p:nvPr/>
        </p:nvSpPr>
        <p:spPr bwMode="auto">
          <a:xfrm>
            <a:off x="346076" y="1028639"/>
            <a:ext cx="5349875" cy="558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403225" indent="-173038"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166688" indent="-166688">
              <a:lnSpc>
                <a:spcPct val="95000"/>
              </a:lnSpc>
              <a:spcBef>
                <a:spcPct val="60000"/>
              </a:spcBef>
              <a:buClr>
                <a:srgbClr val="000000"/>
              </a:buClr>
              <a:buSzPct val="46000"/>
              <a:buFont typeface="Monotype Sorts" pitchFamily="2" charset="2"/>
              <a:buNone/>
            </a:pPr>
            <a:r>
              <a:rPr lang="en-US" altLang="en-US" sz="2000" dirty="0">
                <a:latin typeface="Tahoma" panose="020B0604030504040204" pitchFamily="34" charset="0"/>
              </a:rPr>
              <a:t>It certainly would be great to relate well data to seismic times (like Sand A on slide 3).</a:t>
            </a:r>
          </a:p>
          <a:p>
            <a:pPr marL="166688" indent="-166688">
              <a:lnSpc>
                <a:spcPct val="95000"/>
              </a:lnSpc>
              <a:spcBef>
                <a:spcPct val="60000"/>
              </a:spcBef>
              <a:buClr>
                <a:srgbClr val="000000"/>
              </a:buClr>
              <a:buSzPct val="46000"/>
              <a:buFont typeface="Monotype Sorts" pitchFamily="2" charset="2"/>
              <a:buNone/>
            </a:pPr>
            <a:r>
              <a:rPr lang="en-US" altLang="en-US" sz="2000" dirty="0">
                <a:latin typeface="Tahoma" panose="020B0604030504040204" pitchFamily="34" charset="0"/>
              </a:rPr>
              <a:t>Seismic velocity data </a:t>
            </a:r>
            <a:r>
              <a:rPr lang="en-US" altLang="en-US" sz="2000" dirty="0" smtClean="0">
                <a:latin typeface="Tahoma" panose="020B0604030504040204" pitchFamily="34" charset="0"/>
              </a:rPr>
              <a:t>allow </a:t>
            </a:r>
            <a:r>
              <a:rPr lang="en-US" altLang="en-US" sz="2000" dirty="0">
                <a:latin typeface="Tahoma" panose="020B0604030504040204" pitchFamily="34" charset="0"/>
              </a:rPr>
              <a:t>us to convert ft or meters to time </a:t>
            </a:r>
            <a:r>
              <a:rPr lang="en-US" altLang="en-US" sz="2000" b="1" dirty="0">
                <a:latin typeface="Tahoma" panose="020B0604030504040204" pitchFamily="34" charset="0"/>
              </a:rPr>
              <a:t>or</a:t>
            </a:r>
            <a:r>
              <a:rPr lang="en-US" altLang="en-US" sz="2000" dirty="0">
                <a:latin typeface="Tahoma" panose="020B0604030504040204" pitchFamily="34" charset="0"/>
              </a:rPr>
              <a:t> time to ft or meters.</a:t>
            </a:r>
          </a:p>
          <a:p>
            <a:pPr marL="166688" indent="-166688">
              <a:lnSpc>
                <a:spcPct val="95000"/>
              </a:lnSpc>
              <a:spcBef>
                <a:spcPct val="60000"/>
              </a:spcBef>
              <a:buClr>
                <a:srgbClr val="000000"/>
              </a:buClr>
              <a:buSzPct val="46000"/>
              <a:buFont typeface="Monotype Sorts" pitchFamily="2" charset="2"/>
              <a:buNone/>
            </a:pPr>
            <a:r>
              <a:rPr lang="en-US" altLang="en-US" sz="2000" dirty="0">
                <a:latin typeface="Tahoma" panose="020B0604030504040204" pitchFamily="34" charset="0"/>
              </a:rPr>
              <a:t>We also have to compensate for differences in datums.</a:t>
            </a:r>
          </a:p>
          <a:p>
            <a:pPr marL="166688" indent="-166688">
              <a:lnSpc>
                <a:spcPct val="95000"/>
              </a:lnSpc>
              <a:spcBef>
                <a:spcPct val="60000"/>
              </a:spcBef>
              <a:buClr>
                <a:srgbClr val="000000"/>
              </a:buClr>
              <a:buSzPct val="46000"/>
              <a:buFont typeface="Monotype Sorts" pitchFamily="2" charset="2"/>
              <a:buNone/>
            </a:pPr>
            <a:r>
              <a:rPr lang="en-US" altLang="en-US" sz="2000" dirty="0" smtClean="0">
                <a:latin typeface="Tahoma" panose="020B0604030504040204" pitchFamily="34" charset="0"/>
              </a:rPr>
              <a:t>We can do this with check shots.</a:t>
            </a:r>
          </a:p>
          <a:p>
            <a:pPr marL="166688" indent="-166688">
              <a:lnSpc>
                <a:spcPct val="95000"/>
              </a:lnSpc>
              <a:spcBef>
                <a:spcPct val="60000"/>
              </a:spcBef>
              <a:buClr>
                <a:srgbClr val="000000"/>
              </a:buClr>
              <a:buSzPct val="46000"/>
              <a:buFont typeface="Monotype Sorts" pitchFamily="2" charset="2"/>
              <a:buNone/>
            </a:pPr>
            <a:r>
              <a:rPr lang="en-US" altLang="en-US" sz="2000" dirty="0" smtClean="0">
                <a:latin typeface="Tahoma" panose="020B0604030504040204" pitchFamily="34" charset="0"/>
              </a:rPr>
              <a:t>Check shots </a:t>
            </a:r>
            <a:r>
              <a:rPr lang="en-US" altLang="en-US" sz="2000" dirty="0">
                <a:latin typeface="Tahoma" panose="020B0604030504040204" pitchFamily="34" charset="0"/>
              </a:rPr>
              <a:t>measure the vertical one-way time from </a:t>
            </a:r>
            <a:r>
              <a:rPr lang="en-US" altLang="en-US" sz="2000" dirty="0" smtClean="0">
                <a:latin typeface="Tahoma" panose="020B0604030504040204" pitchFamily="34" charset="0"/>
              </a:rPr>
              <a:t>the surface </a:t>
            </a:r>
            <a:r>
              <a:rPr lang="en-US" altLang="en-US" sz="2000" dirty="0">
                <a:latin typeface="Tahoma" panose="020B0604030504040204" pitchFamily="34" charset="0"/>
              </a:rPr>
              <a:t>to </a:t>
            </a:r>
            <a:r>
              <a:rPr lang="en-US" altLang="en-US" sz="2000" dirty="0" smtClean="0">
                <a:latin typeface="Tahoma" panose="020B0604030504040204" pitchFamily="34" charset="0"/>
              </a:rPr>
              <a:t>depths </a:t>
            </a:r>
            <a:r>
              <a:rPr lang="en-US" altLang="en-US" sz="2000" dirty="0">
                <a:latin typeface="Tahoma" panose="020B0604030504040204" pitchFamily="34" charset="0"/>
              </a:rPr>
              <a:t>where we position a geophone within the well to:</a:t>
            </a:r>
          </a:p>
          <a:p>
            <a:pPr marL="511175" lvl="1" indent="-280988">
              <a:lnSpc>
                <a:spcPct val="95000"/>
              </a:lnSpc>
              <a:spcBef>
                <a:spcPct val="60000"/>
              </a:spcBef>
              <a:buSzPct val="125000"/>
              <a:buFont typeface="Arial" panose="020B0604020202020204" pitchFamily="34" charset="0"/>
              <a:buChar char="–"/>
              <a:tabLst>
                <a:tab pos="747713" algn="l"/>
                <a:tab pos="795338" algn="l"/>
              </a:tabLst>
            </a:pPr>
            <a:r>
              <a:rPr lang="en-US" altLang="en-US" sz="1800" dirty="0">
                <a:latin typeface="Tahoma" panose="020B0604030504040204" pitchFamily="34" charset="0"/>
              </a:rPr>
              <a:t>Determine the start time for the top </a:t>
            </a:r>
            <a:r>
              <a:rPr lang="en-US" altLang="en-US" sz="1800" dirty="0" smtClean="0">
                <a:latin typeface="Tahoma" panose="020B0604030504040204" pitchFamily="34" charset="0"/>
              </a:rPr>
              <a:t>of</a:t>
            </a:r>
            <a:r>
              <a:rPr lang="en-US" altLang="en-US" sz="1800" dirty="0">
                <a:latin typeface="Tahoma" panose="020B0604030504040204" pitchFamily="34" charset="0"/>
              </a:rPr>
              <a:t> </a:t>
            </a:r>
            <a:r>
              <a:rPr lang="en-US" altLang="en-US" sz="1800" dirty="0" smtClean="0">
                <a:latin typeface="Tahoma" panose="020B0604030504040204" pitchFamily="34" charset="0"/>
              </a:rPr>
              <a:t>well</a:t>
            </a:r>
            <a:r>
              <a:rPr lang="en-US" altLang="en-US" sz="1800" dirty="0" smtClean="0">
                <a:latin typeface="Tahoma" panose="020B0604030504040204" pitchFamily="34" charset="0"/>
              </a:rPr>
              <a:t>-log curves.</a:t>
            </a:r>
            <a:endParaRPr lang="en-US" altLang="en-US" sz="1800" dirty="0">
              <a:latin typeface="Tahoma" panose="020B0604030504040204" pitchFamily="34" charset="0"/>
            </a:endParaRPr>
          </a:p>
          <a:p>
            <a:pPr marL="511175" lvl="1" indent="-280988">
              <a:lnSpc>
                <a:spcPct val="95000"/>
              </a:lnSpc>
              <a:spcBef>
                <a:spcPct val="60000"/>
              </a:spcBef>
              <a:buSzPct val="125000"/>
              <a:buFont typeface="Arial" panose="020B0604020202020204" pitchFamily="34" charset="0"/>
              <a:buChar char="–"/>
              <a:tabLst>
                <a:tab pos="747713" algn="l"/>
                <a:tab pos="795338" algn="l"/>
              </a:tabLst>
            </a:pPr>
            <a:r>
              <a:rPr lang="en-US" altLang="en-US" sz="1800" dirty="0">
                <a:latin typeface="Tahoma" panose="020B0604030504040204" pitchFamily="34" charset="0"/>
              </a:rPr>
              <a:t>Calibrate the relationship between well </a:t>
            </a:r>
            <a:r>
              <a:rPr lang="en-US" altLang="en-US" sz="1800" dirty="0" smtClean="0">
                <a:latin typeface="Tahoma" panose="020B0604030504040204" pitchFamily="34" charset="0"/>
              </a:rPr>
              <a:t>	depths </a:t>
            </a:r>
            <a:r>
              <a:rPr lang="en-US" altLang="en-US" sz="1800" dirty="0">
                <a:latin typeface="Tahoma" panose="020B0604030504040204" pitchFamily="34" charset="0"/>
              </a:rPr>
              <a:t>and times calculated from a 	</a:t>
            </a:r>
            <a:r>
              <a:rPr lang="en-US" altLang="en-US" sz="1800" dirty="0" smtClean="0">
                <a:latin typeface="Tahoma" panose="020B0604030504040204" pitchFamily="34" charset="0"/>
              </a:rPr>
              <a:t>	sonic log.</a:t>
            </a:r>
            <a:endParaRPr lang="en-US" altLang="en-US" sz="1800" dirty="0">
              <a:latin typeface="Tahoma" panose="020B0604030504040204" pitchFamily="34" charset="0"/>
            </a:endParaRPr>
          </a:p>
        </p:txBody>
      </p:sp>
    </p:spTree>
    <p:extLst>
      <p:ext uri="{BB962C8B-B14F-4D97-AF65-F5344CB8AC3E}">
        <p14:creationId xmlns:p14="http://schemas.microsoft.com/office/powerpoint/2010/main" val="2341483504"/>
      </p:ext>
    </p:extLst>
  </p:cSld>
  <p:clrMapOvr>
    <a:masterClrMapping/>
  </p:clrMapOvr>
  <p:transition xmlns:p14="http://schemas.microsoft.com/office/powerpoint/2010/main">
    <p:wipe dir="d"/>
  </p:transition>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30777</TotalTime>
  <Words>2717</Words>
  <Application>Microsoft Macintosh PowerPoint</Application>
  <PresentationFormat>On-screen Show (4:3)</PresentationFormat>
  <Paragraphs>415</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Default Design</vt:lpstr>
      <vt:lpstr>Wildcat Well Location</vt:lpstr>
      <vt:lpstr>Wildcat Well Location</vt:lpstr>
      <vt:lpstr>Petroleum Geology &amp; Geophysics</vt:lpstr>
      <vt:lpstr>Outline</vt:lpstr>
      <vt:lpstr>What Is A Well-Seismic Tie?</vt:lpstr>
      <vt:lpstr>Goal</vt:lpstr>
      <vt:lpstr>Well vs. Seismic Data</vt:lpstr>
      <vt:lpstr>Units of Measure</vt:lpstr>
      <vt:lpstr>Check Shot Data</vt:lpstr>
      <vt:lpstr>Generating a Modeled Trace</vt:lpstr>
      <vt:lpstr>Seismic-Well Tie Workflow</vt:lpstr>
      <vt:lpstr>The Analytical Wavelet</vt:lpstr>
      <vt:lpstr>Output</vt:lpstr>
      <vt:lpstr>Tying Modeled to Real Seismic </vt:lpstr>
      <vt:lpstr>What is a “Good” Tie?</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283</cp:revision>
  <cp:lastPrinted>2001-11-26T19:56:19Z</cp:lastPrinted>
  <dcterms:created xsi:type="dcterms:W3CDTF">2001-11-20T13:29:42Z</dcterms:created>
  <dcterms:modified xsi:type="dcterms:W3CDTF">2015-11-11T13:13:01Z</dcterms:modified>
</cp:coreProperties>
</file>