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51" r:id="rId2"/>
    <p:sldId id="364" r:id="rId3"/>
    <p:sldId id="377" r:id="rId4"/>
    <p:sldId id="365" r:id="rId5"/>
    <p:sldId id="387" r:id="rId6"/>
    <p:sldId id="388" r:id="rId7"/>
    <p:sldId id="392" r:id="rId8"/>
    <p:sldId id="393" r:id="rId9"/>
    <p:sldId id="362" r:id="rId10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  <a:srgbClr val="FF4747"/>
    <a:srgbClr val="006600"/>
    <a:srgbClr val="00B050"/>
    <a:srgbClr val="FF00FF"/>
    <a:srgbClr val="FFFFCC"/>
    <a:srgbClr val="FCE0AE"/>
    <a:srgbClr val="000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030" autoAdjust="0"/>
  </p:normalViewPr>
  <p:slideViewPr>
    <p:cSldViewPr snapToGrid="0">
      <p:cViewPr varScale="1">
        <p:scale>
          <a:sx n="73" d="100"/>
          <a:sy n="73" d="100"/>
        </p:scale>
        <p:origin x="-1632" y="-112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14.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074F8-4D5D-47FF-B87E-B2C3A23A4D2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Calculate </a:t>
            </a:r>
            <a:r>
              <a:rPr lang="en-US" altLang="en-US" dirty="0" smtClean="0"/>
              <a:t>the one-way time thickness </a:t>
            </a:r>
            <a:r>
              <a:rPr lang="en-US" altLang="en-US" dirty="0" smtClean="0"/>
              <a:t>in seconds.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Convert </a:t>
            </a:r>
            <a:r>
              <a:rPr lang="en-US" altLang="en-US" dirty="0" smtClean="0"/>
              <a:t>that to two-way time in milliseconds.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225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My Top of Latrobe</a:t>
            </a:r>
            <a:r>
              <a:rPr lang="en-US" altLang="en-US" baseline="0" dirty="0" smtClean="0"/>
              <a:t> (</a:t>
            </a:r>
            <a:r>
              <a:rPr lang="en-US" altLang="en-US" dirty="0" smtClean="0"/>
              <a:t>TOL) </a:t>
            </a:r>
            <a:r>
              <a:rPr lang="en-US" altLang="en-US" dirty="0" smtClean="0"/>
              <a:t>time structure </a:t>
            </a:r>
            <a:r>
              <a:rPr lang="en-US" altLang="en-US" dirty="0" smtClean="0"/>
              <a:t>map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diameter for the long direction </a:t>
            </a:r>
            <a:r>
              <a:rPr lang="en-US" dirty="0" smtClean="0"/>
              <a:t>is ~9.5 km</a:t>
            </a:r>
            <a:r>
              <a:rPr lang="en-US" baseline="0" dirty="0" smtClean="0"/>
              <a:t>. </a:t>
            </a:r>
            <a:r>
              <a:rPr lang="en-US" dirty="0" smtClean="0"/>
              <a:t>The </a:t>
            </a:r>
            <a:r>
              <a:rPr lang="en-US" dirty="0" smtClean="0"/>
              <a:t>diameter for the short </a:t>
            </a:r>
            <a:r>
              <a:rPr lang="en-US" dirty="0" smtClean="0"/>
              <a:t>direction is ~2.5 </a:t>
            </a:r>
            <a:r>
              <a:rPr lang="en-US" dirty="0" smtClean="0"/>
              <a:t>km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3278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72D7E3-4741-4D30-A042-08E02A619AD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Average </a:t>
            </a:r>
            <a:r>
              <a:rPr lang="en-US" altLang="en-US" dirty="0" smtClean="0"/>
              <a:t>of 9.5 and 2.5 = (9.5 + 2.5)/2 = 6 </a:t>
            </a:r>
            <a:r>
              <a:rPr lang="en-US" altLang="en-US" dirty="0" smtClean="0"/>
              <a:t>km</a:t>
            </a:r>
            <a:r>
              <a:rPr lang="en-US" altLang="en-US" baseline="0" dirty="0" smtClean="0"/>
              <a:t>. </a:t>
            </a:r>
            <a:r>
              <a:rPr lang="en-US" altLang="en-US" dirty="0" smtClean="0"/>
              <a:t>Average </a:t>
            </a:r>
            <a:r>
              <a:rPr lang="en-US" altLang="en-US" dirty="0" smtClean="0"/>
              <a:t>radius </a:t>
            </a:r>
            <a:r>
              <a:rPr lang="en-US" altLang="en-US" dirty="0" smtClean="0"/>
              <a:t>is ~</a:t>
            </a:r>
            <a:r>
              <a:rPr lang="en-US" altLang="en-US" baseline="0" dirty="0" smtClean="0"/>
              <a:t>3 </a:t>
            </a:r>
            <a:r>
              <a:rPr lang="en-US" altLang="en-US" baseline="0" dirty="0" smtClean="0"/>
              <a:t>km, the “a” term in the volume equation.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483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 smtClean="0"/>
              <a:t>numbers for steps 4, 5, 6, and 7.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3100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numbers for steps 8 and 9.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4464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number for step</a:t>
            </a:r>
            <a:r>
              <a:rPr lang="en-US" baseline="0" dirty="0" smtClean="0"/>
              <a:t> 10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5634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number for step 11.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388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Ex-14 – Solution 9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Exercise: Assess </a:t>
            </a:r>
            <a:r>
              <a:rPr lang="en-US" altLang="en-US" dirty="0" smtClean="0"/>
              <a:t>Barra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426" y="1899584"/>
            <a:ext cx="4045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omic Sans MS" pitchFamily="66" charset="0"/>
              </a:rPr>
              <a:t>Assess the Barracouta Prospect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1426" y="4589064"/>
            <a:ext cx="6766238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You will briefly assess the largest prospect </a:t>
            </a:r>
            <a:r>
              <a:rPr lang="en-US" altLang="en-US" sz="2000" dirty="0" smtClean="0">
                <a:latin typeface="Verdana" panose="020B0604030504040204" pitchFamily="34" charset="0"/>
              </a:rPr>
              <a:t>of </a:t>
            </a:r>
            <a:r>
              <a:rPr lang="en-US" altLang="en-US" sz="2000" dirty="0">
                <a:latin typeface="Verdana" panose="020B0604030504040204" pitchFamily="34" charset="0"/>
              </a:rPr>
              <a:t>the blocks our company recently acquired. 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9" y="1313684"/>
            <a:ext cx="4223339" cy="3672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925" y="1894113"/>
            <a:ext cx="5478147" cy="3309421"/>
          </a:xfrm>
          <a:prstGeom prst="rect">
            <a:avLst/>
          </a:prstGeom>
        </p:spPr>
      </p:pic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Thickness of HC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77636" y="3587405"/>
            <a:ext cx="7745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0.030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6522" y="4617629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60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75"/>
          <p:cNvGrpSpPr>
            <a:grpSpLocks/>
          </p:cNvGrpSpPr>
          <p:nvPr/>
        </p:nvGrpSpPr>
        <p:grpSpPr bwMode="auto">
          <a:xfrm>
            <a:off x="1354137" y="1378585"/>
            <a:ext cx="6435725" cy="4705350"/>
            <a:chOff x="1002894" y="1622317"/>
            <a:chExt cx="6436749" cy="4704735"/>
          </a:xfrm>
        </p:grpSpPr>
        <p:sp>
          <p:nvSpPr>
            <p:cNvPr id="26" name="Rectangle 25"/>
            <p:cNvSpPr/>
            <p:nvPr/>
          </p:nvSpPr>
          <p:spPr>
            <a:xfrm>
              <a:off x="1002894" y="1622317"/>
              <a:ext cx="6436749" cy="47047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27" name="Picture 2" descr="scan0008.jpg"/>
            <p:cNvPicPr>
              <a:picLocks noChangeAspect="1"/>
            </p:cNvPicPr>
            <p:nvPr/>
          </p:nvPicPr>
          <p:blipFill>
            <a:blip r:embed="rId3">
              <a:lum bright="-2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685" b="21698"/>
            <a:stretch>
              <a:fillRect/>
            </a:stretch>
          </p:blipFill>
          <p:spPr bwMode="auto">
            <a:xfrm rot="5400000">
              <a:off x="1795489" y="868616"/>
              <a:ext cx="4594384" cy="6120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Freeform 27"/>
            <p:cNvSpPr/>
            <p:nvPr/>
          </p:nvSpPr>
          <p:spPr>
            <a:xfrm>
              <a:off x="1601477" y="1711205"/>
              <a:ext cx="1427389" cy="3047602"/>
            </a:xfrm>
            <a:custGeom>
              <a:avLst/>
              <a:gdLst>
                <a:gd name="connsiteX0" fmla="*/ 1009650 w 1428750"/>
                <a:gd name="connsiteY0" fmla="*/ 0 h 3048000"/>
                <a:gd name="connsiteX1" fmla="*/ 1428750 w 1428750"/>
                <a:gd name="connsiteY1" fmla="*/ 66675 h 3048000"/>
                <a:gd name="connsiteX2" fmla="*/ 504825 w 1428750"/>
                <a:gd name="connsiteY2" fmla="*/ 3048000 h 3048000"/>
                <a:gd name="connsiteX3" fmla="*/ 0 w 1428750"/>
                <a:gd name="connsiteY3" fmla="*/ 2847975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3048000">
                  <a:moveTo>
                    <a:pt x="1009650" y="0"/>
                  </a:moveTo>
                  <a:lnTo>
                    <a:pt x="1428750" y="66675"/>
                  </a:lnTo>
                  <a:lnTo>
                    <a:pt x="504825" y="3048000"/>
                  </a:lnTo>
                  <a:lnTo>
                    <a:pt x="0" y="28479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 rot="1140000">
              <a:off x="1633232" y="442706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60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1140000">
              <a:off x="2152427" y="2808025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69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140000">
              <a:off x="1995240" y="3360403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66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 rot="1140000">
              <a:off x="1833289" y="389373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63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1140000">
              <a:off x="2512847" y="1717555"/>
              <a:ext cx="611284" cy="2142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75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1140000">
              <a:off x="2347721" y="2255647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72</a:t>
              </a:r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96799" y="4825473"/>
              <a:ext cx="3332692" cy="1382532"/>
            </a:xfrm>
            <a:custGeom>
              <a:avLst/>
              <a:gdLst>
                <a:gd name="connsiteX0" fmla="*/ 228600 w 3333750"/>
                <a:gd name="connsiteY0" fmla="*/ 0 h 1381125"/>
                <a:gd name="connsiteX1" fmla="*/ 2171700 w 3333750"/>
                <a:gd name="connsiteY1" fmla="*/ 619125 h 1381125"/>
                <a:gd name="connsiteX2" fmla="*/ 2114550 w 3333750"/>
                <a:gd name="connsiteY2" fmla="*/ 857250 h 1381125"/>
                <a:gd name="connsiteX3" fmla="*/ 2314575 w 3333750"/>
                <a:gd name="connsiteY3" fmla="*/ 904875 h 1381125"/>
                <a:gd name="connsiteX4" fmla="*/ 2457450 w 3333750"/>
                <a:gd name="connsiteY4" fmla="*/ 714375 h 1381125"/>
                <a:gd name="connsiteX5" fmla="*/ 2571750 w 3333750"/>
                <a:gd name="connsiteY5" fmla="*/ 752475 h 1381125"/>
                <a:gd name="connsiteX6" fmla="*/ 2619375 w 3333750"/>
                <a:gd name="connsiteY6" fmla="*/ 914400 h 1381125"/>
                <a:gd name="connsiteX7" fmla="*/ 3105150 w 3333750"/>
                <a:gd name="connsiteY7" fmla="*/ 923925 h 1381125"/>
                <a:gd name="connsiteX8" fmla="*/ 3333750 w 3333750"/>
                <a:gd name="connsiteY8" fmla="*/ 990600 h 1381125"/>
                <a:gd name="connsiteX9" fmla="*/ 3295650 w 3333750"/>
                <a:gd name="connsiteY9" fmla="*/ 1323975 h 1381125"/>
                <a:gd name="connsiteX10" fmla="*/ 3219450 w 3333750"/>
                <a:gd name="connsiteY10" fmla="*/ 1381125 h 1381125"/>
                <a:gd name="connsiteX11" fmla="*/ 2695575 w 3333750"/>
                <a:gd name="connsiteY11" fmla="*/ 1276350 h 1381125"/>
                <a:gd name="connsiteX12" fmla="*/ 0 w 3333750"/>
                <a:gd name="connsiteY12" fmla="*/ 37147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0" h="1381125">
                  <a:moveTo>
                    <a:pt x="228600" y="0"/>
                  </a:moveTo>
                  <a:lnTo>
                    <a:pt x="2171700" y="619125"/>
                  </a:lnTo>
                  <a:lnTo>
                    <a:pt x="2114550" y="857250"/>
                  </a:lnTo>
                  <a:lnTo>
                    <a:pt x="2314575" y="904875"/>
                  </a:lnTo>
                  <a:lnTo>
                    <a:pt x="2457450" y="714375"/>
                  </a:lnTo>
                  <a:lnTo>
                    <a:pt x="2571750" y="752475"/>
                  </a:lnTo>
                  <a:lnTo>
                    <a:pt x="2619375" y="914400"/>
                  </a:lnTo>
                  <a:lnTo>
                    <a:pt x="3105150" y="923925"/>
                  </a:lnTo>
                  <a:lnTo>
                    <a:pt x="3333750" y="990600"/>
                  </a:lnTo>
                  <a:lnTo>
                    <a:pt x="3295650" y="1323975"/>
                  </a:lnTo>
                  <a:lnTo>
                    <a:pt x="3219450" y="1381125"/>
                  </a:lnTo>
                  <a:lnTo>
                    <a:pt x="2695575" y="1276350"/>
                  </a:lnTo>
                  <a:lnTo>
                    <a:pt x="0" y="3714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7340000">
              <a:off x="1899269" y="496909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10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 rot="17340000">
              <a:off x="2604231" y="519766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14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rot="17340000">
              <a:off x="3318720" y="541670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18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rot="17340000">
              <a:off x="4023682" y="5659565"/>
              <a:ext cx="611107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22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 rot="17340000">
              <a:off x="4733407" y="587384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26</a:t>
              </a:r>
            </a:p>
          </p:txBody>
        </p:sp>
      </p:grp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TOL Time Structure</a:t>
            </a:r>
            <a:endParaRPr lang="en-US" dirty="0"/>
          </a:p>
        </p:txBody>
      </p:sp>
      <p:sp>
        <p:nvSpPr>
          <p:cNvPr id="41" name="WordArt 56"/>
          <p:cNvSpPr>
            <a:spLocks noChangeAspect="1" noChangeArrowheads="1" noChangeShapeType="1" noTextEdit="1"/>
          </p:cNvSpPr>
          <p:nvPr/>
        </p:nvSpPr>
        <p:spPr bwMode="auto">
          <a:xfrm>
            <a:off x="7053262" y="4512310"/>
            <a:ext cx="155575" cy="236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7" name="Freeform 6"/>
          <p:cNvSpPr/>
          <p:nvPr/>
        </p:nvSpPr>
        <p:spPr bwMode="auto">
          <a:xfrm>
            <a:off x="4263104" y="3303767"/>
            <a:ext cx="1343162" cy="776961"/>
          </a:xfrm>
          <a:custGeom>
            <a:avLst/>
            <a:gdLst>
              <a:gd name="connsiteX0" fmla="*/ 913195 w 1343162"/>
              <a:gd name="connsiteY0" fmla="*/ 35781 h 776961"/>
              <a:gd name="connsiteX1" fmla="*/ 845609 w 1343162"/>
              <a:gd name="connsiteY1" fmla="*/ 111318 h 776961"/>
              <a:gd name="connsiteX2" fmla="*/ 690559 w 1343162"/>
              <a:gd name="connsiteY2" fmla="*/ 234563 h 776961"/>
              <a:gd name="connsiteX3" fmla="*/ 575265 w 1343162"/>
              <a:gd name="connsiteY3" fmla="*/ 294198 h 776961"/>
              <a:gd name="connsiteX4" fmla="*/ 463946 w 1343162"/>
              <a:gd name="connsiteY4" fmla="*/ 353833 h 776961"/>
              <a:gd name="connsiteX5" fmla="*/ 324799 w 1343162"/>
              <a:gd name="connsiteY5" fmla="*/ 385638 h 776961"/>
              <a:gd name="connsiteX6" fmla="*/ 177699 w 1343162"/>
              <a:gd name="connsiteY6" fmla="*/ 421419 h 776961"/>
              <a:gd name="connsiteX7" fmla="*/ 82284 w 1343162"/>
              <a:gd name="connsiteY7" fmla="*/ 485030 h 776961"/>
              <a:gd name="connsiteX8" fmla="*/ 22649 w 1343162"/>
              <a:gd name="connsiteY8" fmla="*/ 596348 h 776961"/>
              <a:gd name="connsiteX9" fmla="*/ 2771 w 1343162"/>
              <a:gd name="connsiteY9" fmla="*/ 699715 h 776961"/>
              <a:gd name="connsiteX10" fmla="*/ 78308 w 1343162"/>
              <a:gd name="connsiteY10" fmla="*/ 755374 h 776961"/>
              <a:gd name="connsiteX11" fmla="*/ 285042 w 1343162"/>
              <a:gd name="connsiteY11" fmla="*/ 775252 h 776961"/>
              <a:gd name="connsiteX12" fmla="*/ 495752 w 1343162"/>
              <a:gd name="connsiteY12" fmla="*/ 715617 h 776961"/>
              <a:gd name="connsiteX13" fmla="*/ 654778 w 1343162"/>
              <a:gd name="connsiteY13" fmla="*/ 604299 h 776961"/>
              <a:gd name="connsiteX14" fmla="*/ 710437 w 1343162"/>
              <a:gd name="connsiteY14" fmla="*/ 548640 h 776961"/>
              <a:gd name="connsiteX15" fmla="*/ 821755 w 1343162"/>
              <a:gd name="connsiteY15" fmla="*/ 500932 h 776961"/>
              <a:gd name="connsiteX16" fmla="*/ 980781 w 1343162"/>
              <a:gd name="connsiteY16" fmla="*/ 469127 h 776961"/>
              <a:gd name="connsiteX17" fmla="*/ 1127880 w 1343162"/>
              <a:gd name="connsiteY17" fmla="*/ 429370 h 776961"/>
              <a:gd name="connsiteX18" fmla="*/ 1274979 w 1343162"/>
              <a:gd name="connsiteY18" fmla="*/ 365760 h 776961"/>
              <a:gd name="connsiteX19" fmla="*/ 1326663 w 1343162"/>
              <a:gd name="connsiteY19" fmla="*/ 270344 h 776961"/>
              <a:gd name="connsiteX20" fmla="*/ 1334614 w 1343162"/>
              <a:gd name="connsiteY20" fmla="*/ 127221 h 776961"/>
              <a:gd name="connsiteX21" fmla="*/ 1334614 w 1343162"/>
              <a:gd name="connsiteY21" fmla="*/ 79513 h 776961"/>
              <a:gd name="connsiteX22" fmla="*/ 1223296 w 1343162"/>
              <a:gd name="connsiteY22" fmla="*/ 23854 h 776961"/>
              <a:gd name="connsiteX23" fmla="*/ 1088124 w 1343162"/>
              <a:gd name="connsiteY23" fmla="*/ 3976 h 776961"/>
              <a:gd name="connsiteX24" fmla="*/ 1000659 w 1343162"/>
              <a:gd name="connsiteY24" fmla="*/ 0 h 77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3162" h="776961">
                <a:moveTo>
                  <a:pt x="913195" y="35781"/>
                </a:moveTo>
                <a:cubicBezTo>
                  <a:pt x="897955" y="56984"/>
                  <a:pt x="882715" y="78188"/>
                  <a:pt x="845609" y="111318"/>
                </a:cubicBezTo>
                <a:cubicBezTo>
                  <a:pt x="808503" y="144448"/>
                  <a:pt x="735616" y="204083"/>
                  <a:pt x="690559" y="234563"/>
                </a:cubicBezTo>
                <a:cubicBezTo>
                  <a:pt x="645502" y="265043"/>
                  <a:pt x="575265" y="294198"/>
                  <a:pt x="575265" y="294198"/>
                </a:cubicBezTo>
                <a:cubicBezTo>
                  <a:pt x="537496" y="314076"/>
                  <a:pt x="505690" y="338593"/>
                  <a:pt x="463946" y="353833"/>
                </a:cubicBezTo>
                <a:cubicBezTo>
                  <a:pt x="422202" y="369073"/>
                  <a:pt x="324799" y="385638"/>
                  <a:pt x="324799" y="385638"/>
                </a:cubicBezTo>
                <a:cubicBezTo>
                  <a:pt x="277091" y="396902"/>
                  <a:pt x="218118" y="404854"/>
                  <a:pt x="177699" y="421419"/>
                </a:cubicBezTo>
                <a:cubicBezTo>
                  <a:pt x="137280" y="437984"/>
                  <a:pt x="108126" y="455875"/>
                  <a:pt x="82284" y="485030"/>
                </a:cubicBezTo>
                <a:cubicBezTo>
                  <a:pt x="56442" y="514185"/>
                  <a:pt x="35901" y="560567"/>
                  <a:pt x="22649" y="596348"/>
                </a:cubicBezTo>
                <a:cubicBezTo>
                  <a:pt x="9397" y="632129"/>
                  <a:pt x="-6506" y="673211"/>
                  <a:pt x="2771" y="699715"/>
                </a:cubicBezTo>
                <a:cubicBezTo>
                  <a:pt x="12047" y="726219"/>
                  <a:pt x="31263" y="742785"/>
                  <a:pt x="78308" y="755374"/>
                </a:cubicBezTo>
                <a:cubicBezTo>
                  <a:pt x="125353" y="767963"/>
                  <a:pt x="215468" y="781878"/>
                  <a:pt x="285042" y="775252"/>
                </a:cubicBezTo>
                <a:cubicBezTo>
                  <a:pt x="354616" y="768626"/>
                  <a:pt x="434129" y="744109"/>
                  <a:pt x="495752" y="715617"/>
                </a:cubicBezTo>
                <a:cubicBezTo>
                  <a:pt x="557375" y="687125"/>
                  <a:pt x="618997" y="632129"/>
                  <a:pt x="654778" y="604299"/>
                </a:cubicBezTo>
                <a:cubicBezTo>
                  <a:pt x="690559" y="576470"/>
                  <a:pt x="682607" y="565868"/>
                  <a:pt x="710437" y="548640"/>
                </a:cubicBezTo>
                <a:cubicBezTo>
                  <a:pt x="738266" y="531412"/>
                  <a:pt x="776698" y="514184"/>
                  <a:pt x="821755" y="500932"/>
                </a:cubicBezTo>
                <a:cubicBezTo>
                  <a:pt x="866812" y="487680"/>
                  <a:pt x="929760" y="481054"/>
                  <a:pt x="980781" y="469127"/>
                </a:cubicBezTo>
                <a:cubicBezTo>
                  <a:pt x="1031802" y="457200"/>
                  <a:pt x="1078847" y="446598"/>
                  <a:pt x="1127880" y="429370"/>
                </a:cubicBezTo>
                <a:cubicBezTo>
                  <a:pt x="1176913" y="412142"/>
                  <a:pt x="1241848" y="392264"/>
                  <a:pt x="1274979" y="365760"/>
                </a:cubicBezTo>
                <a:cubicBezTo>
                  <a:pt x="1308110" y="339256"/>
                  <a:pt x="1316724" y="310101"/>
                  <a:pt x="1326663" y="270344"/>
                </a:cubicBezTo>
                <a:cubicBezTo>
                  <a:pt x="1336602" y="230588"/>
                  <a:pt x="1333289" y="159026"/>
                  <a:pt x="1334614" y="127221"/>
                </a:cubicBezTo>
                <a:cubicBezTo>
                  <a:pt x="1335939" y="95416"/>
                  <a:pt x="1353167" y="96741"/>
                  <a:pt x="1334614" y="79513"/>
                </a:cubicBezTo>
                <a:cubicBezTo>
                  <a:pt x="1316061" y="62285"/>
                  <a:pt x="1264378" y="36443"/>
                  <a:pt x="1223296" y="23854"/>
                </a:cubicBezTo>
                <a:cubicBezTo>
                  <a:pt x="1182214" y="11265"/>
                  <a:pt x="1125230" y="7952"/>
                  <a:pt x="1088124" y="3976"/>
                </a:cubicBezTo>
                <a:cubicBezTo>
                  <a:pt x="1051018" y="0"/>
                  <a:pt x="1025838" y="0"/>
                  <a:pt x="1000659" y="0"/>
                </a:cubicBezTo>
              </a:path>
            </a:pathLst>
          </a:custGeom>
          <a:solidFill>
            <a:srgbClr val="FFC000">
              <a:alpha val="50196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9" name="Straight Arrow Connector 8"/>
          <p:cNvCxnSpPr>
            <a:stCxn id="7" idx="9"/>
            <a:endCxn id="7" idx="20"/>
          </p:cNvCxnSpPr>
          <p:nvPr/>
        </p:nvCxnSpPr>
        <p:spPr bwMode="auto">
          <a:xfrm flipV="1">
            <a:off x="4265875" y="3430988"/>
            <a:ext cx="1331843" cy="57249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Arrow Connector 44"/>
          <p:cNvCxnSpPr>
            <a:endCxn id="7" idx="2"/>
          </p:cNvCxnSpPr>
          <p:nvPr/>
        </p:nvCxnSpPr>
        <p:spPr bwMode="auto">
          <a:xfrm flipH="1" flipV="1">
            <a:off x="4953663" y="3538330"/>
            <a:ext cx="156182" cy="30324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/>
          <p:cNvGrpSpPr/>
          <p:nvPr/>
        </p:nvGrpSpPr>
        <p:grpSpPr>
          <a:xfrm>
            <a:off x="4481885" y="3246799"/>
            <a:ext cx="481222" cy="307777"/>
            <a:chOff x="4481885" y="3246799"/>
            <a:chExt cx="481222" cy="307777"/>
          </a:xfrm>
        </p:grpSpPr>
        <p:sp>
          <p:nvSpPr>
            <p:cNvPr id="13" name="Rectangle 12"/>
            <p:cNvSpPr/>
            <p:nvPr/>
          </p:nvSpPr>
          <p:spPr bwMode="auto">
            <a:xfrm>
              <a:off x="4550632" y="3296382"/>
              <a:ext cx="343728" cy="208611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481885" y="3246799"/>
              <a:ext cx="4812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latin typeface="Comic Sans MS" panose="030F0702030302020204" pitchFamily="66" charset="0"/>
                </a:rPr>
                <a:t>2.5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94691" y="3864133"/>
            <a:ext cx="481222" cy="307777"/>
            <a:chOff x="4481885" y="3246799"/>
            <a:chExt cx="481222" cy="307777"/>
          </a:xfrm>
        </p:grpSpPr>
        <p:sp>
          <p:nvSpPr>
            <p:cNvPr id="54" name="Rectangle 53"/>
            <p:cNvSpPr/>
            <p:nvPr/>
          </p:nvSpPr>
          <p:spPr bwMode="auto">
            <a:xfrm>
              <a:off x="4550632" y="3296382"/>
              <a:ext cx="343728" cy="208611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81885" y="3246799"/>
              <a:ext cx="4812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latin typeface="Comic Sans MS" panose="030F0702030302020204" pitchFamily="66" charset="0"/>
                </a:rPr>
                <a:t>9.5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Radius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1631631"/>
            <a:ext cx="5829300" cy="314325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21214" y="2532507"/>
            <a:ext cx="5245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9.5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9022" y="2968631"/>
            <a:ext cx="5245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2.5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20768" y="3381753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6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73933" y="3813212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3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Volumes in Cubic Kilometers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1490661"/>
            <a:ext cx="5886450" cy="46520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89120" y="2345433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1.06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8481" y="3478112"/>
            <a:ext cx="7745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0.424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26602" y="4429322"/>
            <a:ext cx="7745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0.068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44762" y="5562001"/>
            <a:ext cx="7745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0.054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73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Volumes id MBO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630" y="1853988"/>
            <a:ext cx="5920740" cy="286893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21546" y="2783402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344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9428" y="4057466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687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79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Chance of Success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130" y="2262759"/>
            <a:ext cx="3074670" cy="21259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538" y="3075813"/>
            <a:ext cx="2377440" cy="53721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 bwMode="auto">
          <a:xfrm>
            <a:off x="4197954" y="2262759"/>
            <a:ext cx="1243584" cy="8583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 flipV="1">
            <a:off x="4197954" y="3530346"/>
            <a:ext cx="1243584" cy="8583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6384737" y="3148965"/>
            <a:ext cx="649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0.44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877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Risked EUR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13820" y="1473738"/>
            <a:ext cx="69359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/>
            <a:r>
              <a:rPr lang="en-US" sz="2000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Risked Estimated Ultimate Recovery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016"/>
          <a:stretch/>
        </p:blipFill>
        <p:spPr>
          <a:xfrm>
            <a:off x="1923098" y="4141089"/>
            <a:ext cx="2194888" cy="5943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7656" y="2144883"/>
            <a:ext cx="2640330" cy="445770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 bwMode="auto">
          <a:xfrm>
            <a:off x="4197954" y="2262759"/>
            <a:ext cx="1243584" cy="8583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 flipV="1">
            <a:off x="4197954" y="3530346"/>
            <a:ext cx="1243584" cy="8583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2226850" y="3196594"/>
            <a:ext cx="1564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Multiplied By 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1506" y="3104233"/>
            <a:ext cx="2766060" cy="4572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944976" y="3121152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4747"/>
                </a:solidFill>
                <a:latin typeface="Comic Sans MS" panose="030F0702030302020204" pitchFamily="66" charset="0"/>
              </a:rPr>
              <a:t>303</a:t>
            </a:r>
            <a:endParaRPr lang="en-US" sz="1600" b="1" dirty="0">
              <a:solidFill>
                <a:srgbClr val="FF47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08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23965</TotalTime>
  <Words>235</Words>
  <Application>Microsoft Macintosh PowerPoint</Application>
  <PresentationFormat>On-screen Show (4:3)</PresentationFormat>
  <Paragraphs>61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Exercise: Assess Barra</vt:lpstr>
      <vt:lpstr>Time Thickness of HC</vt:lpstr>
      <vt:lpstr>TOL Time Structure</vt:lpstr>
      <vt:lpstr>Average Radius</vt:lpstr>
      <vt:lpstr>Volumes in Cubic Kilometers</vt:lpstr>
      <vt:lpstr>Volumes id MBO</vt:lpstr>
      <vt:lpstr>Chance of Success</vt:lpstr>
      <vt:lpstr>Risked EUR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214</cp:revision>
  <cp:lastPrinted>2001-11-26T19:56:19Z</cp:lastPrinted>
  <dcterms:created xsi:type="dcterms:W3CDTF">2001-11-20T13:29:42Z</dcterms:created>
  <dcterms:modified xsi:type="dcterms:W3CDTF">2015-11-11T12:15:59Z</dcterms:modified>
</cp:coreProperties>
</file>