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9" r:id="rId2"/>
    <p:sldId id="359" r:id="rId3"/>
    <p:sldId id="352" r:id="rId4"/>
    <p:sldId id="361" r:id="rId5"/>
    <p:sldId id="353" r:id="rId6"/>
    <p:sldId id="354" r:id="rId7"/>
    <p:sldId id="355" r:id="rId8"/>
    <p:sldId id="356" r:id="rId9"/>
    <p:sldId id="357" r:id="rId10"/>
    <p:sldId id="358" r:id="rId11"/>
    <p:sldId id="349" r:id="rId12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5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4747"/>
    <a:srgbClr val="FF00FF"/>
    <a:srgbClr val="FFFF00"/>
    <a:srgbClr val="FFE89F"/>
    <a:srgbClr val="000000"/>
    <a:srgbClr val="CEAB8E"/>
    <a:srgbClr val="FFFFF3"/>
    <a:srgbClr val="FFFF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557" autoAdjust="0"/>
  </p:normalViewPr>
  <p:slideViewPr>
    <p:cSldViewPr snapToGrid="0">
      <p:cViewPr varScale="1">
        <p:scale>
          <a:sx n="76" d="100"/>
          <a:sy n="76" d="100"/>
        </p:scale>
        <p:origin x="-1816" y="-96"/>
      </p:cViewPr>
      <p:guideLst>
        <p:guide orient="horz" pos="5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They multiply their unrisked volume (Step 9) by the chance of success (Step 10). The product is the risked EUR.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230999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Four (4) bullets review where we are in exploring our offshore Australia blocks.</a:t>
            </a:r>
            <a:r>
              <a:rPr lang="en-US" baseline="0" dirty="0" smtClean="0"/>
              <a:t> </a:t>
            </a:r>
            <a:r>
              <a:rPr lang="en-US" dirty="0" smtClean="0"/>
              <a:t>The last bullet is our next step.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94242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 keep things</a:t>
            </a:r>
            <a:r>
              <a:rPr lang="en-US" baseline="0" dirty="0" smtClean="0"/>
              <a:t> manageable, we will make a series of assumptions. #1 – the HC column (fill height) at Barra is 75 m. This could come from mapping a leak or spill point or from what we have found in similar situations (world-wide analogues).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#2 INTERVAL VELOCITY = 2500 m/s – from the seismic processing.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78567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Assumption #3 – the shallowest TWT for the crest of the anticline </a:t>
            </a:r>
            <a:r>
              <a:rPr lang="en-US" dirty="0" smtClean="0"/>
              <a:t>~840 </a:t>
            </a:r>
            <a:r>
              <a:rPr lang="en-US" dirty="0" smtClean="0"/>
              <a:t>ms, from my mapping.</a:t>
            </a:r>
            <a:r>
              <a:rPr lang="en-US" baseline="0" dirty="0" smtClean="0"/>
              <a:t> </a:t>
            </a:r>
            <a:r>
              <a:rPr lang="en-US" dirty="0" smtClean="0"/>
              <a:t>They should find that </a:t>
            </a:r>
            <a:r>
              <a:rPr lang="en-US" dirty="0" smtClean="0"/>
              <a:t>75 m</a:t>
            </a:r>
            <a:r>
              <a:rPr lang="en-US" baseline="0" dirty="0" smtClean="0"/>
              <a:t> </a:t>
            </a:r>
            <a:r>
              <a:rPr lang="en-US" baseline="0" dirty="0" smtClean="0"/>
              <a:t>with </a:t>
            </a:r>
            <a:r>
              <a:rPr lang="en-US" baseline="0" dirty="0" smtClean="0"/>
              <a:t>2500 m</a:t>
            </a:r>
            <a:r>
              <a:rPr lang="en-US" baseline="0" dirty="0" smtClean="0"/>
              <a:t>/s = 60 ms TWT.</a:t>
            </a:r>
          </a:p>
          <a:p>
            <a:r>
              <a:rPr lang="en-US" baseline="0" dirty="0" smtClean="0"/>
              <a:t>Thus, the fill is down to the 900 </a:t>
            </a:r>
            <a:r>
              <a:rPr lang="en-US" baseline="0" dirty="0" err="1" smtClean="0"/>
              <a:t>ms</a:t>
            </a:r>
            <a:r>
              <a:rPr lang="en-US" baseline="0" dirty="0" smtClean="0"/>
              <a:t> contour. (Yes, the time thickness is shown, but that is OK.)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15756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 could say this is assumption #4 – that</a:t>
            </a:r>
            <a:r>
              <a:rPr lang="en-US" baseline="0" dirty="0" smtClean="0"/>
              <a:t> we can approximate the trap’s volume using this equation. Our numbers have so much uncertainty that we’re only after a first order estimate, so this simplification is OK. With computer software, a more accurate volume can be obtained given the mapped top and a fill level (here 900 ms).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8760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students are to use their TWT structure map from the previous exercise (Exercise</a:t>
            </a:r>
            <a:r>
              <a:rPr lang="en-US" baseline="0" dirty="0" smtClean="0"/>
              <a:t> </a:t>
            </a:r>
            <a:r>
              <a:rPr lang="en-US" baseline="0" dirty="0" smtClean="0"/>
              <a:t>13 – Prospect Mapping) </a:t>
            </a:r>
            <a:r>
              <a:rPr lang="en-US" dirty="0" smtClean="0"/>
              <a:t>to get the “a” term in the volume equation.</a:t>
            </a:r>
            <a:r>
              <a:rPr lang="en-US" baseline="0" dirty="0" smtClean="0"/>
              <a:t> They can measure the diameter in the long and short directions. Then they get an average diameter, then an average radius. NOTE: The 900 ms contour shown here is NOT based on the data. Has the correct orientation, but is too large. Just for illustration of the procedure.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30288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Steps</a:t>
            </a:r>
            <a:r>
              <a:rPr lang="en-US" baseline="0" dirty="0" smtClean="0"/>
              <a:t> 4 through 9 go through the process to get an </a:t>
            </a:r>
            <a:r>
              <a:rPr lang="en-US" baseline="0" dirty="0" err="1" smtClean="0"/>
              <a:t>unrisked</a:t>
            </a:r>
            <a:r>
              <a:rPr lang="en-US" baseline="0" dirty="0" smtClean="0"/>
              <a:t> EUR. The numbers for steps 5 – 9 are in the write up. The process is the same as what they did in Exercise 10a.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Step 4 uses the volume equation with h = 0.075 km and the average radius they compute.</a:t>
            </a:r>
          </a:p>
          <a:p>
            <a:r>
              <a:rPr lang="en-US" baseline="0" dirty="0" smtClean="0"/>
              <a:t>Step 5 assumes 40% net-to-gross.</a:t>
            </a:r>
          </a:p>
          <a:p>
            <a:r>
              <a:rPr lang="en-US" baseline="0" dirty="0" smtClean="0"/>
              <a:t>Step 6 assumes a porosity of 16%</a:t>
            </a:r>
          </a:p>
          <a:p>
            <a:r>
              <a:rPr lang="en-US" baseline="0" dirty="0" smtClean="0"/>
              <a:t>Step 7 assumes 80% HC saturation (20% residual water).</a:t>
            </a:r>
          </a:p>
          <a:p>
            <a:r>
              <a:rPr lang="en-US" baseline="0" dirty="0" smtClean="0"/>
              <a:t>Step 8 converts from cubic km to millions of barrels of oil (MBO).</a:t>
            </a:r>
          </a:p>
          <a:p>
            <a:r>
              <a:rPr lang="en-US" dirty="0" smtClean="0"/>
              <a:t>Step 9 assumes a 20% recovery efficiency and an oil expansion factor of 10.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627517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en-US" baseline="0" dirty="0" smtClean="0"/>
              <a:t> give them this list of risk elements. It is not practical for the students to assign these types of values.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872198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the multiply the nine numbers on the previous slide, they get the chance of success (COS).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73149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6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114197" y="1424201"/>
              <a:ext cx="4860896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Assess Barra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1426" y="2351797"/>
            <a:ext cx="40456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Assess the Barracouta Prospect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944072"/>
            <a:ext cx="6767521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You </a:t>
            </a:r>
            <a:r>
              <a:rPr lang="en-US" altLang="en-US" sz="2000" dirty="0">
                <a:latin typeface="Verdana" panose="020B0604030504040204" pitchFamily="34" charset="0"/>
              </a:rPr>
              <a:t>will briefly assess the largest prospect </a:t>
            </a:r>
            <a:r>
              <a:rPr lang="en-US" altLang="en-US" sz="2000" dirty="0" smtClean="0">
                <a:latin typeface="Verdana" panose="020B0604030504040204" pitchFamily="34" charset="0"/>
              </a:rPr>
              <a:t>of </a:t>
            </a:r>
            <a:r>
              <a:rPr lang="en-US" altLang="en-US" sz="2000" dirty="0">
                <a:latin typeface="Verdana" panose="020B0604030504040204" pitchFamily="34" charset="0"/>
              </a:rPr>
              <a:t>the blocks our company recently </a:t>
            </a:r>
            <a:r>
              <a:rPr lang="en-US" altLang="en-US" sz="2000" dirty="0" smtClean="0">
                <a:latin typeface="Verdana" panose="020B0604030504040204" pitchFamily="34" charset="0"/>
              </a:rPr>
              <a:t>acquired. 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646" y="2351797"/>
            <a:ext cx="3577044" cy="3110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Risked EUR </a:t>
            </a:r>
            <a:endParaRPr lang="en-US" altLang="en-US" dirty="0" smtClean="0"/>
          </a:p>
        </p:txBody>
      </p:sp>
      <p:sp>
        <p:nvSpPr>
          <p:cNvPr id="3" name="Rectangle 2"/>
          <p:cNvSpPr/>
          <p:nvPr/>
        </p:nvSpPr>
        <p:spPr>
          <a:xfrm>
            <a:off x="492052" y="1369368"/>
            <a:ext cx="74006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n-lt"/>
              </a:rPr>
              <a:t>Multiply your unrisked volume (Step 9) by the chance of success (Step 10). The product is the risked EUR.</a:t>
            </a:r>
          </a:p>
          <a:p>
            <a:endParaRPr lang="en-US" dirty="0" smtClean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		Risked EUR =  _____________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1034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We Stand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31885" y="1063625"/>
            <a:ext cx="7772400" cy="36941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tabLst>
                <a:tab pos="625475" algn="l"/>
              </a:tabLst>
            </a:pPr>
            <a:r>
              <a:rPr lang="en-US" altLang="en-US" sz="2400" kern="0" dirty="0" smtClean="0"/>
              <a:t>Our company acquired several blocks in the recent 	lease sale (blocks 31, 32, 41).</a:t>
            </a:r>
          </a:p>
          <a:p>
            <a:pPr>
              <a:lnSpc>
                <a:spcPct val="90000"/>
              </a:lnSpc>
              <a:spcBef>
                <a:spcPts val="1000"/>
              </a:spcBef>
              <a:tabLst>
                <a:tab pos="625475" algn="l"/>
              </a:tabLst>
            </a:pPr>
            <a:r>
              <a:rPr lang="en-US" altLang="en-US" sz="2400" kern="0" dirty="0" smtClean="0"/>
              <a:t>We purchased a grid of regional 2D seismic lines.</a:t>
            </a:r>
          </a:p>
          <a:p>
            <a:pPr>
              <a:lnSpc>
                <a:spcPct val="90000"/>
              </a:lnSpc>
              <a:spcBef>
                <a:spcPts val="1000"/>
              </a:spcBef>
              <a:tabLst>
                <a:tab pos="625475" algn="l"/>
              </a:tabLst>
            </a:pPr>
            <a:r>
              <a:rPr lang="en-US" altLang="en-US" sz="2400" kern="0" dirty="0" smtClean="0"/>
              <a:t>Your team mapped the TOL unconformity, which is 	believed to be the top of a reservoir interval that is 	capped by a good marine shale.</a:t>
            </a:r>
          </a:p>
          <a:p>
            <a:pPr>
              <a:lnSpc>
                <a:spcPct val="90000"/>
              </a:lnSpc>
              <a:spcBef>
                <a:spcPts val="1000"/>
              </a:spcBef>
              <a:tabLst>
                <a:tab pos="625475" algn="l"/>
              </a:tabLst>
            </a:pPr>
            <a:r>
              <a:rPr lang="en-US" sz="2400" dirty="0"/>
              <a:t>There is a large anticlinal structure </a:t>
            </a:r>
            <a:r>
              <a:rPr lang="en-US" sz="2400" dirty="0" smtClean="0"/>
              <a:t>that we have 	named </a:t>
            </a:r>
            <a:r>
              <a:rPr lang="en-US" sz="2400" b="1" dirty="0"/>
              <a:t>Barra </a:t>
            </a:r>
            <a:r>
              <a:rPr lang="en-US" sz="2400" dirty="0"/>
              <a:t>(short for Barracouta</a:t>
            </a:r>
            <a:r>
              <a:rPr lang="en-US" sz="2400" dirty="0" smtClean="0"/>
              <a:t>).</a:t>
            </a:r>
          </a:p>
          <a:p>
            <a:pPr>
              <a:lnSpc>
                <a:spcPct val="90000"/>
              </a:lnSpc>
              <a:spcBef>
                <a:spcPts val="1000"/>
              </a:spcBef>
              <a:tabLst>
                <a:tab pos="625475" algn="l"/>
              </a:tabLst>
            </a:pPr>
            <a:r>
              <a:rPr lang="en-US" sz="2400" dirty="0" smtClean="0"/>
              <a:t>Now you need to:</a:t>
            </a:r>
          </a:p>
          <a:p>
            <a:pPr marL="1035050" lvl="1" indent="-349250">
              <a:lnSpc>
                <a:spcPct val="90000"/>
              </a:lnSpc>
              <a:spcBef>
                <a:spcPts val="1000"/>
              </a:spcBef>
              <a:tabLst>
                <a:tab pos="625475" algn="l"/>
              </a:tabLst>
            </a:pPr>
            <a:r>
              <a:rPr lang="en-US" sz="2000" dirty="0"/>
              <a:t>Size the trap, </a:t>
            </a:r>
            <a:endParaRPr lang="en-US" sz="2000" dirty="0" smtClean="0"/>
          </a:p>
          <a:p>
            <a:pPr marL="1035050" lvl="1" indent="-349250">
              <a:lnSpc>
                <a:spcPct val="90000"/>
              </a:lnSpc>
              <a:spcBef>
                <a:spcPts val="1000"/>
              </a:spcBef>
              <a:tabLst>
                <a:tab pos="625475" algn="l"/>
              </a:tabLst>
            </a:pPr>
            <a:r>
              <a:rPr lang="en-US" sz="2000" dirty="0" smtClean="0"/>
              <a:t>Estimate </a:t>
            </a:r>
            <a:r>
              <a:rPr lang="en-US" sz="2000" dirty="0"/>
              <a:t>the in place oil (assuming an oil only case) </a:t>
            </a:r>
            <a:r>
              <a:rPr lang="en-US" sz="2000" dirty="0" smtClean="0"/>
              <a:t>and</a:t>
            </a:r>
          </a:p>
          <a:p>
            <a:pPr marL="1035050" lvl="1" indent="-349250">
              <a:lnSpc>
                <a:spcPct val="90000"/>
              </a:lnSpc>
              <a:spcBef>
                <a:spcPts val="1000"/>
              </a:spcBef>
              <a:tabLst>
                <a:tab pos="625475" algn="l"/>
              </a:tabLst>
            </a:pPr>
            <a:r>
              <a:rPr lang="en-US" sz="2000" dirty="0" smtClean="0"/>
              <a:t>Get a </a:t>
            </a:r>
            <a:r>
              <a:rPr lang="en-US" sz="2000" dirty="0"/>
              <a:t>risked </a:t>
            </a:r>
            <a:r>
              <a:rPr lang="en-US" sz="2000" dirty="0" smtClean="0"/>
              <a:t>Estimated Ultimate Recovery (</a:t>
            </a:r>
            <a:r>
              <a:rPr lang="en-US" sz="2000" dirty="0" smtClean="0"/>
              <a:t>EUR</a:t>
            </a:r>
            <a:r>
              <a:rPr lang="en-US" sz="2000" dirty="0" smtClean="0"/>
              <a:t>).</a:t>
            </a:r>
            <a:endParaRPr lang="en-US" altLang="en-US" sz="2400" kern="0" dirty="0" smtClean="0"/>
          </a:p>
        </p:txBody>
      </p:sp>
    </p:spTree>
    <p:extLst>
      <p:ext uri="{BB962C8B-B14F-4D97-AF65-F5344CB8AC3E}">
        <p14:creationId xmlns:p14="http://schemas.microsoft.com/office/powerpoint/2010/main" val="2903412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Content Placeholder 2"/>
          <p:cNvSpPr>
            <a:spLocks noGrp="1"/>
          </p:cNvSpPr>
          <p:nvPr>
            <p:ph idx="1"/>
          </p:nvPr>
        </p:nvSpPr>
        <p:spPr>
          <a:xfrm>
            <a:off x="457200" y="1232067"/>
            <a:ext cx="7772400" cy="3694113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dirty="0" smtClean="0"/>
              <a:t>We will have to make a series of assumptions to perform our assessment. We will base these assumptions on local data and analogous conditions and fields. </a:t>
            </a:r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85800" y="2707940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endParaRPr lang="en-US" altLang="en-US" sz="1400" kern="0" dirty="0" smtClean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517525" algn="l"/>
              </a:tabLst>
            </a:pPr>
            <a:r>
              <a:rPr lang="en-US" altLang="en-US" sz="2000" b="1" kern="0" dirty="0" smtClean="0"/>
              <a:t>ASSUMPTION 1					</a:t>
            </a:r>
            <a:r>
              <a:rPr lang="en-US" altLang="en-US" sz="2400" kern="0" dirty="0" smtClean="0"/>
              <a:t>	The thickness of the HC column at Barra is 75 m.</a:t>
            </a:r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517525" algn="l"/>
              </a:tabLst>
            </a:pPr>
            <a:endParaRPr lang="en-US" altLang="en-US" sz="1400" kern="0" dirty="0" smtClean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517525" algn="l"/>
              </a:tabLst>
            </a:pPr>
            <a:r>
              <a:rPr lang="en-US" altLang="en-US" sz="2000" b="1" kern="0" dirty="0" smtClean="0"/>
              <a:t>ASSUMPTION 2					</a:t>
            </a:r>
            <a:r>
              <a:rPr lang="en-US" altLang="en-US" sz="2400" kern="0" dirty="0" smtClean="0"/>
              <a:t>	The interval velocity of the reservoir is 2500 m/s.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7772400" cy="381000"/>
          </a:xfrm>
        </p:spPr>
        <p:txBody>
          <a:bodyPr/>
          <a:lstStyle/>
          <a:p>
            <a:pPr eaLnBrk="1" hangingPunct="1"/>
            <a:r>
              <a:rPr lang="en-US" altLang="en-US" sz="3200" dirty="0" smtClean="0"/>
              <a:t>Assumptions 1 and 2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4264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 smtClean="0"/>
              <a:t>Assumption 3</a:t>
            </a:r>
            <a:endParaRPr lang="en-US" altLang="en-US" dirty="0" smtClean="0"/>
          </a:p>
        </p:txBody>
      </p:sp>
      <p:sp>
        <p:nvSpPr>
          <p:cNvPr id="111620" name="Content Placeholder 2"/>
          <p:cNvSpPr>
            <a:spLocks noGrp="1"/>
          </p:cNvSpPr>
          <p:nvPr>
            <p:ph idx="1"/>
          </p:nvPr>
        </p:nvSpPr>
        <p:spPr>
          <a:xfrm>
            <a:off x="457200" y="1232067"/>
            <a:ext cx="7772400" cy="3694113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000" b="1" dirty="0" smtClean="0"/>
              <a:t>ASSUMPTION 3</a:t>
            </a:r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dirty="0"/>
              <a:t>	The shallowest time </a:t>
            </a:r>
            <a:r>
              <a:rPr lang="en-US" altLang="en-US" sz="2400" dirty="0" smtClean="0"/>
              <a:t>value at the crest of the Barra structure is 840 </a:t>
            </a:r>
            <a:r>
              <a:rPr lang="en-US" altLang="en-US" sz="2400" dirty="0" err="1"/>
              <a:t>ms.</a:t>
            </a:r>
            <a:r>
              <a:rPr lang="en-US" altLang="en-US" sz="2400" dirty="0"/>
              <a:t> </a:t>
            </a:r>
            <a:r>
              <a:rPr lang="en-US" altLang="en-US" sz="2400" dirty="0" smtClean="0"/>
              <a:t>If the HC column is X ms, then you have a base for </a:t>
            </a:r>
            <a:r>
              <a:rPr lang="en-US" altLang="en-US" sz="2400" dirty="0"/>
              <a:t>the 75 m thick </a:t>
            </a:r>
            <a:r>
              <a:rPr lang="en-US" altLang="en-US" sz="2400" dirty="0" smtClean="0"/>
              <a:t>reservoir.</a:t>
            </a:r>
            <a:endParaRPr lang="en-US" altLang="en-US" sz="24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endParaRPr lang="en-US" altLang="en-US" sz="1400" dirty="0" smtClean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endParaRPr lang="en-US" altLang="en-US" sz="1400" dirty="0" smtClean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dirty="0" smtClean="0"/>
              <a:t>Here is a picture of what</a:t>
            </a:r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dirty="0"/>
              <a:t>	</a:t>
            </a:r>
            <a:r>
              <a:rPr lang="en-US" altLang="en-US" sz="2400" dirty="0" smtClean="0"/>
              <a:t>we have in mind.</a:t>
            </a:r>
          </a:p>
        </p:txBody>
      </p:sp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4531142" y="3502677"/>
            <a:ext cx="3469858" cy="230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680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Volume – Spherical Cap</a:t>
            </a:r>
          </a:p>
        </p:txBody>
      </p:sp>
      <p:sp>
        <p:nvSpPr>
          <p:cNvPr id="112644" name="Text Box 5"/>
          <p:cNvSpPr txBox="1">
            <a:spLocks noChangeArrowheads="1"/>
          </p:cNvSpPr>
          <p:nvPr/>
        </p:nvSpPr>
        <p:spPr bwMode="auto">
          <a:xfrm>
            <a:off x="487613" y="1215022"/>
            <a:ext cx="7491413" cy="1680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 smtClean="0">
                <a:latin typeface="Verdana" panose="020B0604030504040204" pitchFamily="34" charset="0"/>
              </a:rPr>
              <a:t>We can simplify a volume calculation by using an equation for the volume of a spherical </a:t>
            </a:r>
            <a:r>
              <a:rPr lang="en-US" altLang="en-US" dirty="0" smtClean="0">
                <a:latin typeface="Verdana" panose="020B0604030504040204" pitchFamily="34" charset="0"/>
              </a:rPr>
              <a:t>cap: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 smtClean="0">
                <a:latin typeface="Verdana" panose="020B0604030504040204" pitchFamily="34" charset="0"/>
              </a:rPr>
              <a:t>		</a:t>
            </a:r>
            <a:r>
              <a:rPr lang="en-US" dirty="0"/>
              <a:t>Volume = 1/6 </a:t>
            </a:r>
            <a:r>
              <a:rPr lang="en-US" b="1" dirty="0"/>
              <a:t>π</a:t>
            </a:r>
            <a:r>
              <a:rPr lang="en-US" dirty="0"/>
              <a:t> h (3a</a:t>
            </a:r>
            <a:r>
              <a:rPr lang="en-US" baseline="30000" dirty="0"/>
              <a:t>2</a:t>
            </a:r>
            <a:r>
              <a:rPr lang="en-US" dirty="0"/>
              <a:t> + h</a:t>
            </a:r>
            <a:r>
              <a:rPr lang="en-US" baseline="30000" dirty="0"/>
              <a:t>2</a:t>
            </a:r>
            <a:r>
              <a:rPr lang="en-US" dirty="0"/>
              <a:t>)             [</a:t>
            </a:r>
            <a:r>
              <a:rPr lang="en-US" dirty="0" smtClean="0"/>
              <a:t>1]</a:t>
            </a:r>
          </a:p>
        </p:txBody>
      </p:sp>
      <p:pic>
        <p:nvPicPr>
          <p:cNvPr id="8" name="Picture 515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3" r="1851" b="2135"/>
          <a:stretch/>
        </p:blipFill>
        <p:spPr bwMode="auto">
          <a:xfrm>
            <a:off x="5486400" y="3731754"/>
            <a:ext cx="2444377" cy="223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09588" y="3055853"/>
            <a:ext cx="4182728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endParaRPr lang="en-US" altLang="en-US" sz="2000" dirty="0">
              <a:latin typeface="Verdana" panose="020B060403050404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50000"/>
              </a:spcBef>
              <a:tabLst>
                <a:tab pos="1371600" algn="l"/>
                <a:tab pos="1720850" algn="l"/>
              </a:tabLst>
            </a:pPr>
            <a:r>
              <a:rPr lang="en-US" altLang="en-US" sz="2000" dirty="0" smtClean="0">
                <a:latin typeface="Verdana" panose="020B0604030504040204" pitchFamily="34" charset="0"/>
              </a:rPr>
              <a:t>  where h	= the height (75 m) 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  <a:tabLst>
                <a:tab pos="1371600" algn="l"/>
                <a:tab pos="1720850" algn="l"/>
              </a:tabLst>
            </a:pPr>
            <a:r>
              <a:rPr lang="en-US" altLang="en-US" sz="2000" dirty="0" smtClean="0">
                <a:latin typeface="Verdana" panose="020B0604030504040204" pitchFamily="34" charset="0"/>
              </a:rPr>
              <a:t>     and  a 	= the radius at the 		base of the cap.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  <a:tabLst>
                <a:tab pos="1371600" algn="l"/>
                <a:tab pos="1720850" algn="l"/>
              </a:tabLst>
            </a:pPr>
            <a:endParaRPr lang="en-US" altLang="en-US" sz="2000" dirty="0">
              <a:latin typeface="Verdana" panose="020B060403050404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endParaRPr lang="en-US" altLang="en-US" sz="2000" dirty="0">
              <a:latin typeface="Verdana" panose="020B0604030504040204" pitchFamily="34" charset="0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5486400" y="3962477"/>
            <a:ext cx="243242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307237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Get an Average Radius</a:t>
            </a:r>
          </a:p>
        </p:txBody>
      </p:sp>
      <p:grpSp>
        <p:nvGrpSpPr>
          <p:cNvPr id="396" name="Group 395"/>
          <p:cNvGrpSpPr/>
          <p:nvPr/>
        </p:nvGrpSpPr>
        <p:grpSpPr>
          <a:xfrm>
            <a:off x="2993189" y="1616198"/>
            <a:ext cx="5572125" cy="4694238"/>
            <a:chOff x="1453147" y="1539040"/>
            <a:chExt cx="5572125" cy="4694238"/>
          </a:xfrm>
        </p:grpSpPr>
        <p:grpSp>
          <p:nvGrpSpPr>
            <p:cNvPr id="4" name="Group 395"/>
            <p:cNvGrpSpPr>
              <a:grpSpLocks/>
            </p:cNvGrpSpPr>
            <p:nvPr/>
          </p:nvGrpSpPr>
          <p:grpSpPr bwMode="auto">
            <a:xfrm>
              <a:off x="1453147" y="1539040"/>
              <a:ext cx="5572125" cy="4694238"/>
              <a:chOff x="1010486" y="1444371"/>
              <a:chExt cx="5572125" cy="4695069"/>
            </a:xfrm>
          </p:grpSpPr>
          <p:sp>
            <p:nvSpPr>
              <p:cNvPr id="5" name="Line 5"/>
              <p:cNvSpPr>
                <a:spLocks noChangeAspect="1" noChangeShapeType="1"/>
              </p:cNvSpPr>
              <p:nvPr/>
            </p:nvSpPr>
            <p:spPr bwMode="auto">
              <a:xfrm>
                <a:off x="2473502" y="2228965"/>
                <a:ext cx="3275956" cy="106444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" name="Line 6"/>
              <p:cNvSpPr>
                <a:spLocks noChangeAspect="1" noChangeShapeType="1"/>
              </p:cNvSpPr>
              <p:nvPr/>
            </p:nvSpPr>
            <p:spPr bwMode="auto">
              <a:xfrm>
                <a:off x="2631801" y="1680915"/>
                <a:ext cx="3364270" cy="1094434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" name="Line 7"/>
              <p:cNvSpPr>
                <a:spLocks noChangeAspect="1" noChangeShapeType="1"/>
              </p:cNvSpPr>
              <p:nvPr/>
            </p:nvSpPr>
            <p:spPr bwMode="auto">
              <a:xfrm rot="-5400000">
                <a:off x="837623" y="2646941"/>
                <a:ext cx="2878510" cy="93813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" name="Line 8"/>
              <p:cNvSpPr>
                <a:spLocks noChangeAspect="1" noChangeShapeType="1"/>
              </p:cNvSpPr>
              <p:nvPr/>
            </p:nvSpPr>
            <p:spPr bwMode="auto">
              <a:xfrm>
                <a:off x="1760323" y="4369524"/>
                <a:ext cx="3445919" cy="112275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" name="Oval 9"/>
              <p:cNvSpPr>
                <a:spLocks noChangeAspect="1" noChangeArrowheads="1"/>
              </p:cNvSpPr>
              <p:nvPr/>
            </p:nvSpPr>
            <p:spPr bwMode="auto">
              <a:xfrm rot="-5400000">
                <a:off x="2195233" y="3320063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" name="Line 10"/>
              <p:cNvSpPr>
                <a:spLocks noChangeAspect="1" noChangeShapeType="1"/>
              </p:cNvSpPr>
              <p:nvPr/>
            </p:nvSpPr>
            <p:spPr bwMode="auto">
              <a:xfrm>
                <a:off x="2128577" y="3316735"/>
                <a:ext cx="3315948" cy="1072778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" name="Oval 11"/>
              <p:cNvSpPr>
                <a:spLocks noChangeAspect="1" noChangeArrowheads="1"/>
              </p:cNvSpPr>
              <p:nvPr/>
            </p:nvSpPr>
            <p:spPr bwMode="auto">
              <a:xfrm rot="-5400000">
                <a:off x="2368529" y="2783674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" name="Oval 12"/>
              <p:cNvSpPr>
                <a:spLocks noChangeAspect="1" noChangeArrowheads="1"/>
              </p:cNvSpPr>
              <p:nvPr/>
            </p:nvSpPr>
            <p:spPr bwMode="auto">
              <a:xfrm>
                <a:off x="1965279" y="4036363"/>
                <a:ext cx="28327" cy="2831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3" name="Oval 13"/>
              <p:cNvSpPr>
                <a:spLocks noChangeAspect="1" noChangeArrowheads="1"/>
              </p:cNvSpPr>
              <p:nvPr/>
            </p:nvSpPr>
            <p:spPr bwMode="auto">
              <a:xfrm rot="-5400000">
                <a:off x="2080258" y="3678211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Oval 14"/>
              <p:cNvSpPr>
                <a:spLocks noChangeAspect="1" noChangeArrowheads="1"/>
              </p:cNvSpPr>
              <p:nvPr/>
            </p:nvSpPr>
            <p:spPr bwMode="auto">
              <a:xfrm rot="-5400000">
                <a:off x="2311874" y="2961915"/>
                <a:ext cx="26653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Oval 15"/>
              <p:cNvSpPr>
                <a:spLocks noChangeAspect="1" noChangeArrowheads="1"/>
              </p:cNvSpPr>
              <p:nvPr/>
            </p:nvSpPr>
            <p:spPr bwMode="auto">
              <a:xfrm rot="-5400000">
                <a:off x="1906963" y="4216266"/>
                <a:ext cx="28319" cy="2666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Oval 16"/>
              <p:cNvSpPr>
                <a:spLocks noChangeAspect="1" noChangeArrowheads="1"/>
              </p:cNvSpPr>
              <p:nvPr/>
            </p:nvSpPr>
            <p:spPr bwMode="auto">
              <a:xfrm rot="-5400000">
                <a:off x="2136913" y="3499969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Oval 17"/>
              <p:cNvSpPr>
                <a:spLocks noChangeAspect="1" noChangeArrowheads="1"/>
              </p:cNvSpPr>
              <p:nvPr/>
            </p:nvSpPr>
            <p:spPr bwMode="auto">
              <a:xfrm rot="-5400000">
                <a:off x="2253554" y="3141821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Oval 18"/>
              <p:cNvSpPr>
                <a:spLocks noChangeAspect="1" noChangeArrowheads="1"/>
              </p:cNvSpPr>
              <p:nvPr/>
            </p:nvSpPr>
            <p:spPr bwMode="auto">
              <a:xfrm rot="-5400000">
                <a:off x="2425183" y="2605432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9" name="Oval 19"/>
              <p:cNvSpPr>
                <a:spLocks noChangeAspect="1" noChangeArrowheads="1"/>
              </p:cNvSpPr>
              <p:nvPr/>
            </p:nvSpPr>
            <p:spPr bwMode="auto">
              <a:xfrm rot="-5400000">
                <a:off x="2658466" y="1889137"/>
                <a:ext cx="26653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Oval 20"/>
              <p:cNvSpPr>
                <a:spLocks noChangeAspect="1" noChangeArrowheads="1"/>
              </p:cNvSpPr>
              <p:nvPr/>
            </p:nvSpPr>
            <p:spPr bwMode="auto">
              <a:xfrm rot="-5400000">
                <a:off x="2483504" y="2425526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" name="Oval 21"/>
              <p:cNvSpPr>
                <a:spLocks noChangeAspect="1" noChangeArrowheads="1"/>
              </p:cNvSpPr>
              <p:nvPr/>
            </p:nvSpPr>
            <p:spPr bwMode="auto">
              <a:xfrm rot="-5400000">
                <a:off x="2600145" y="2067378"/>
                <a:ext cx="26653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22" name="Group 22"/>
              <p:cNvGrpSpPr>
                <a:grpSpLocks noChangeAspect="1"/>
              </p:cNvGrpSpPr>
              <p:nvPr/>
            </p:nvGrpSpPr>
            <p:grpSpPr bwMode="auto">
              <a:xfrm>
                <a:off x="2770104" y="1712566"/>
                <a:ext cx="3270957" cy="1079441"/>
                <a:chOff x="3638" y="514"/>
                <a:chExt cx="3698" cy="1220"/>
              </a:xfrm>
            </p:grpSpPr>
            <p:sp>
              <p:nvSpPr>
                <p:cNvPr id="375" name="Oval 2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638" y="51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6" name="Oval 2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267" y="104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7" name="Oval 2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452" y="77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8" name="Oval 2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860" y="91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9" name="Oval 27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674" y="117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0" name="Oval 2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082" y="130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1" name="Oval 2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471" y="110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2" name="Oval 3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878" y="124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3" name="Oval 3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285" y="137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4" name="Oval 3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489" y="143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5" name="Oval 3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063" y="97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6" name="Oval 3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841" y="58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7" name="Oval 3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249" y="71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8" name="Oval 3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656" y="84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9" name="Oval 37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693" y="150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0" name="Oval 3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896" y="157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1" name="Oval 3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100" y="163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2" name="Oval 4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304" y="170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3" name="Oval 4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045" y="64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3" name="Rectangle 42"/>
              <p:cNvSpPr>
                <a:spLocks noChangeAspect="1" noChangeArrowheads="1"/>
              </p:cNvSpPr>
              <p:nvPr/>
            </p:nvSpPr>
            <p:spPr bwMode="auto">
              <a:xfrm rot="1071630">
                <a:off x="2033597" y="2002415"/>
                <a:ext cx="3862496" cy="320667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" name="Line 43"/>
              <p:cNvSpPr>
                <a:spLocks noChangeAspect="1" noChangeShapeType="1"/>
              </p:cNvSpPr>
              <p:nvPr/>
            </p:nvSpPr>
            <p:spPr bwMode="auto">
              <a:xfrm rot="-5400000">
                <a:off x="1522479" y="2870157"/>
                <a:ext cx="2910160" cy="946461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" name="Line 44"/>
              <p:cNvSpPr>
                <a:spLocks noChangeAspect="1" noChangeShapeType="1"/>
              </p:cNvSpPr>
              <p:nvPr/>
            </p:nvSpPr>
            <p:spPr bwMode="auto">
              <a:xfrm rot="-5400000">
                <a:off x="2263981" y="3063392"/>
                <a:ext cx="2885173" cy="93813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" name="Line 45"/>
              <p:cNvSpPr>
                <a:spLocks noChangeAspect="1" noChangeShapeType="1"/>
              </p:cNvSpPr>
              <p:nvPr/>
            </p:nvSpPr>
            <p:spPr bwMode="auto">
              <a:xfrm rot="-5400000">
                <a:off x="2962165" y="3311598"/>
                <a:ext cx="2898500" cy="931465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" name="Line 46"/>
              <p:cNvSpPr>
                <a:spLocks noChangeAspect="1" noChangeShapeType="1"/>
              </p:cNvSpPr>
              <p:nvPr/>
            </p:nvSpPr>
            <p:spPr bwMode="auto">
              <a:xfrm rot="-5400000">
                <a:off x="3675343" y="3541479"/>
                <a:ext cx="2891837" cy="92979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" name="Line 47"/>
              <p:cNvSpPr>
                <a:spLocks noChangeAspect="1" noChangeShapeType="1"/>
              </p:cNvSpPr>
              <p:nvPr/>
            </p:nvSpPr>
            <p:spPr bwMode="auto">
              <a:xfrm>
                <a:off x="1945283" y="3841464"/>
                <a:ext cx="3409261" cy="1109426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" name="Line 48"/>
              <p:cNvSpPr>
                <a:spLocks noChangeAspect="1" noChangeShapeType="1"/>
              </p:cNvSpPr>
              <p:nvPr/>
            </p:nvSpPr>
            <p:spPr bwMode="auto">
              <a:xfrm>
                <a:off x="2260215" y="2760357"/>
                <a:ext cx="3439254" cy="1122752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0" name="Group 393"/>
              <p:cNvGrpSpPr>
                <a:grpSpLocks/>
              </p:cNvGrpSpPr>
              <p:nvPr/>
            </p:nvGrpSpPr>
            <p:grpSpPr bwMode="auto">
              <a:xfrm>
                <a:off x="5562832" y="5265726"/>
                <a:ext cx="1019779" cy="348154"/>
                <a:chOff x="5562832" y="5265726"/>
                <a:chExt cx="1019779" cy="348154"/>
              </a:xfrm>
            </p:grpSpPr>
            <p:sp>
              <p:nvSpPr>
                <p:cNvPr id="369" name="Rectangle 49"/>
                <p:cNvSpPr>
                  <a:spLocks noChangeAspect="1" noChangeArrowheads="1"/>
                </p:cNvSpPr>
                <p:nvPr/>
              </p:nvSpPr>
              <p:spPr bwMode="auto">
                <a:xfrm>
                  <a:off x="5729463" y="5265726"/>
                  <a:ext cx="151634" cy="93285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0" name="Rectangle 50"/>
                <p:cNvSpPr>
                  <a:spLocks noChangeAspect="1" noChangeArrowheads="1"/>
                </p:cNvSpPr>
                <p:nvPr/>
              </p:nvSpPr>
              <p:spPr bwMode="auto">
                <a:xfrm>
                  <a:off x="5881096" y="5265726"/>
                  <a:ext cx="151634" cy="9328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1" name="Rectangle 51"/>
                <p:cNvSpPr>
                  <a:spLocks noChangeAspect="1" noChangeArrowheads="1"/>
                </p:cNvSpPr>
                <p:nvPr/>
              </p:nvSpPr>
              <p:spPr bwMode="auto">
                <a:xfrm>
                  <a:off x="6032730" y="5265726"/>
                  <a:ext cx="153300" cy="93285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2" name="Rectangle 52"/>
                <p:cNvSpPr>
                  <a:spLocks noChangeAspect="1" noChangeArrowheads="1"/>
                </p:cNvSpPr>
                <p:nvPr/>
              </p:nvSpPr>
              <p:spPr bwMode="auto">
                <a:xfrm>
                  <a:off x="6186030" y="5265726"/>
                  <a:ext cx="151634" cy="93285"/>
                </a:xfrm>
                <a:prstGeom prst="rect">
                  <a:avLst/>
                </a:prstGeom>
                <a:solidFill>
                  <a:srgbClr val="FFFF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3" name="Rectangle 53"/>
                <p:cNvSpPr>
                  <a:spLocks noChangeAspect="1" noChangeArrowheads="1"/>
                </p:cNvSpPr>
                <p:nvPr/>
              </p:nvSpPr>
              <p:spPr bwMode="auto">
                <a:xfrm>
                  <a:off x="6339330" y="5265726"/>
                  <a:ext cx="151634" cy="93285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4" name="Text Box 5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562832" y="5383999"/>
                  <a:ext cx="1019779" cy="2298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900" b="1" dirty="0"/>
                    <a:t> 0      km     5</a:t>
                  </a:r>
                </a:p>
              </p:txBody>
            </p:sp>
          </p:grpSp>
          <p:sp>
            <p:nvSpPr>
              <p:cNvPr id="31" name="Line 55"/>
              <p:cNvSpPr>
                <a:spLocks noChangeAspect="1" noChangeShapeType="1"/>
              </p:cNvSpPr>
              <p:nvPr/>
            </p:nvSpPr>
            <p:spPr bwMode="auto">
              <a:xfrm>
                <a:off x="6317668" y="3951407"/>
                <a:ext cx="0" cy="483083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" name="WordArt 56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6249350" y="4524443"/>
                <a:ext cx="134971" cy="22654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1600" b="1" kern="1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Arial Black" panose="020B0A04020102020204" pitchFamily="34" charset="0"/>
                  </a:rPr>
                  <a:t>N</a:t>
                </a:r>
              </a:p>
            </p:txBody>
          </p:sp>
          <p:sp>
            <p:nvSpPr>
              <p:cNvPr id="33" name="Oval 57"/>
              <p:cNvSpPr>
                <a:spLocks noChangeAspect="1" noChangeArrowheads="1"/>
              </p:cNvSpPr>
              <p:nvPr/>
            </p:nvSpPr>
            <p:spPr bwMode="auto">
              <a:xfrm>
                <a:off x="2661795" y="4259581"/>
                <a:ext cx="28327" cy="26653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4" name="Oval 58"/>
              <p:cNvSpPr>
                <a:spLocks noChangeAspect="1" noChangeArrowheads="1"/>
              </p:cNvSpPr>
              <p:nvPr/>
            </p:nvSpPr>
            <p:spPr bwMode="auto">
              <a:xfrm rot="-5400000">
                <a:off x="2776774" y="3901428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5" name="Oval 59"/>
              <p:cNvSpPr>
                <a:spLocks noChangeAspect="1" noChangeArrowheads="1"/>
              </p:cNvSpPr>
              <p:nvPr/>
            </p:nvSpPr>
            <p:spPr bwMode="auto">
              <a:xfrm rot="-5400000">
                <a:off x="3006724" y="3185132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6" name="Oval 60"/>
              <p:cNvSpPr>
                <a:spLocks noChangeAspect="1" noChangeArrowheads="1"/>
              </p:cNvSpPr>
              <p:nvPr/>
            </p:nvSpPr>
            <p:spPr bwMode="auto">
              <a:xfrm rot="-5400000">
                <a:off x="2603478" y="4439483"/>
                <a:ext cx="28319" cy="2666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7" name="Oval 61"/>
              <p:cNvSpPr>
                <a:spLocks noChangeAspect="1" noChangeArrowheads="1"/>
              </p:cNvSpPr>
              <p:nvPr/>
            </p:nvSpPr>
            <p:spPr bwMode="auto">
              <a:xfrm rot="-5400000">
                <a:off x="2835094" y="3721521"/>
                <a:ext cx="26653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8" name="Oval 62"/>
              <p:cNvSpPr>
                <a:spLocks noChangeAspect="1" noChangeArrowheads="1"/>
              </p:cNvSpPr>
              <p:nvPr/>
            </p:nvSpPr>
            <p:spPr bwMode="auto">
              <a:xfrm rot="-5400000">
                <a:off x="2950070" y="3365039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9" name="Oval 63"/>
              <p:cNvSpPr>
                <a:spLocks noChangeAspect="1" noChangeArrowheads="1"/>
              </p:cNvSpPr>
              <p:nvPr/>
            </p:nvSpPr>
            <p:spPr bwMode="auto">
              <a:xfrm rot="-5400000">
                <a:off x="3123365" y="2826984"/>
                <a:ext cx="26653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0" name="Oval 64"/>
              <p:cNvSpPr>
                <a:spLocks noChangeAspect="1" noChangeArrowheads="1"/>
              </p:cNvSpPr>
              <p:nvPr/>
            </p:nvSpPr>
            <p:spPr bwMode="auto">
              <a:xfrm rot="-5400000">
                <a:off x="3353316" y="2112354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1" name="Oval 65"/>
              <p:cNvSpPr>
                <a:spLocks noChangeAspect="1" noChangeArrowheads="1"/>
              </p:cNvSpPr>
              <p:nvPr/>
            </p:nvSpPr>
            <p:spPr bwMode="auto">
              <a:xfrm rot="-5400000">
                <a:off x="3180020" y="2648743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2" name="Oval 66"/>
              <p:cNvSpPr>
                <a:spLocks noChangeAspect="1" noChangeArrowheads="1"/>
              </p:cNvSpPr>
              <p:nvPr/>
            </p:nvSpPr>
            <p:spPr bwMode="auto">
              <a:xfrm rot="-5400000">
                <a:off x="3294995" y="2290595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3" name="Oval 67"/>
              <p:cNvSpPr>
                <a:spLocks noChangeAspect="1" noChangeArrowheads="1"/>
              </p:cNvSpPr>
              <p:nvPr/>
            </p:nvSpPr>
            <p:spPr bwMode="auto">
              <a:xfrm>
                <a:off x="3378306" y="4481133"/>
                <a:ext cx="28327" cy="2831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4" name="Oval 68"/>
              <p:cNvSpPr>
                <a:spLocks noChangeAspect="1" noChangeArrowheads="1"/>
              </p:cNvSpPr>
              <p:nvPr/>
            </p:nvSpPr>
            <p:spPr bwMode="auto">
              <a:xfrm rot="-5400000">
                <a:off x="3494951" y="4122980"/>
                <a:ext cx="26653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5" name="Oval 69"/>
              <p:cNvSpPr>
                <a:spLocks noChangeAspect="1" noChangeArrowheads="1"/>
              </p:cNvSpPr>
              <p:nvPr/>
            </p:nvSpPr>
            <p:spPr bwMode="auto">
              <a:xfrm rot="-5400000">
                <a:off x="3724902" y="3408350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6" name="Oval 70"/>
              <p:cNvSpPr>
                <a:spLocks noChangeAspect="1" noChangeArrowheads="1"/>
              </p:cNvSpPr>
              <p:nvPr/>
            </p:nvSpPr>
            <p:spPr bwMode="auto">
              <a:xfrm rot="-5400000">
                <a:off x="3321656" y="4661035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7" name="Oval 71"/>
              <p:cNvSpPr>
                <a:spLocks noChangeAspect="1" noChangeArrowheads="1"/>
              </p:cNvSpPr>
              <p:nvPr/>
            </p:nvSpPr>
            <p:spPr bwMode="auto">
              <a:xfrm rot="-5400000">
                <a:off x="3553272" y="3944739"/>
                <a:ext cx="26653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8" name="Oval 72"/>
              <p:cNvSpPr>
                <a:spLocks noChangeAspect="1" noChangeArrowheads="1"/>
              </p:cNvSpPr>
              <p:nvPr/>
            </p:nvSpPr>
            <p:spPr bwMode="auto">
              <a:xfrm rot="-5400000">
                <a:off x="3666581" y="3588257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9" name="Oval 73"/>
              <p:cNvSpPr>
                <a:spLocks noChangeAspect="1" noChangeArrowheads="1"/>
              </p:cNvSpPr>
              <p:nvPr/>
            </p:nvSpPr>
            <p:spPr bwMode="auto">
              <a:xfrm rot="-5400000">
                <a:off x="3841543" y="3050202"/>
                <a:ext cx="26653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0" name="Oval 74"/>
              <p:cNvSpPr>
                <a:spLocks noChangeAspect="1" noChangeArrowheads="1"/>
              </p:cNvSpPr>
              <p:nvPr/>
            </p:nvSpPr>
            <p:spPr bwMode="auto">
              <a:xfrm rot="-5400000">
                <a:off x="4069827" y="2335572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1" name="Oval 75"/>
              <p:cNvSpPr>
                <a:spLocks noChangeAspect="1" noChangeArrowheads="1"/>
              </p:cNvSpPr>
              <p:nvPr/>
            </p:nvSpPr>
            <p:spPr bwMode="auto">
              <a:xfrm rot="-5400000">
                <a:off x="3896531" y="2871961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2" name="Oval 76"/>
              <p:cNvSpPr>
                <a:spLocks noChangeAspect="1" noChangeArrowheads="1"/>
              </p:cNvSpPr>
              <p:nvPr/>
            </p:nvSpPr>
            <p:spPr bwMode="auto">
              <a:xfrm rot="-5400000">
                <a:off x="4011506" y="2513813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3" name="Oval 77"/>
              <p:cNvSpPr>
                <a:spLocks noChangeAspect="1" noChangeArrowheads="1"/>
              </p:cNvSpPr>
              <p:nvPr/>
            </p:nvSpPr>
            <p:spPr bwMode="auto">
              <a:xfrm>
                <a:off x="4089818" y="4712679"/>
                <a:ext cx="28327" cy="2831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4" name="Oval 78"/>
              <p:cNvSpPr>
                <a:spLocks noChangeAspect="1" noChangeArrowheads="1"/>
              </p:cNvSpPr>
              <p:nvPr/>
            </p:nvSpPr>
            <p:spPr bwMode="auto">
              <a:xfrm rot="-5400000">
                <a:off x="4204797" y="4356193"/>
                <a:ext cx="26653" cy="2666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5" name="Oval 79"/>
              <p:cNvSpPr>
                <a:spLocks noChangeAspect="1" noChangeArrowheads="1"/>
              </p:cNvSpPr>
              <p:nvPr/>
            </p:nvSpPr>
            <p:spPr bwMode="auto">
              <a:xfrm rot="-5400000">
                <a:off x="4434748" y="3639897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6" name="Oval 80"/>
              <p:cNvSpPr>
                <a:spLocks noChangeAspect="1" noChangeArrowheads="1"/>
              </p:cNvSpPr>
              <p:nvPr/>
            </p:nvSpPr>
            <p:spPr bwMode="auto">
              <a:xfrm rot="-5400000">
                <a:off x="4031502" y="4892582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7" name="Oval 81"/>
              <p:cNvSpPr>
                <a:spLocks noChangeAspect="1" noChangeArrowheads="1"/>
              </p:cNvSpPr>
              <p:nvPr/>
            </p:nvSpPr>
            <p:spPr bwMode="auto">
              <a:xfrm rot="-5400000">
                <a:off x="4261452" y="4176286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8" name="Oval 82"/>
              <p:cNvSpPr>
                <a:spLocks noChangeAspect="1" noChangeArrowheads="1"/>
              </p:cNvSpPr>
              <p:nvPr/>
            </p:nvSpPr>
            <p:spPr bwMode="auto">
              <a:xfrm rot="-5400000">
                <a:off x="4378093" y="3819804"/>
                <a:ext cx="26653" cy="2666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9" name="Oval 83"/>
              <p:cNvSpPr>
                <a:spLocks noChangeAspect="1" noChangeArrowheads="1"/>
              </p:cNvSpPr>
              <p:nvPr/>
            </p:nvSpPr>
            <p:spPr bwMode="auto">
              <a:xfrm rot="-5400000">
                <a:off x="4549723" y="3281749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0" name="Oval 84"/>
              <p:cNvSpPr>
                <a:spLocks noChangeAspect="1" noChangeArrowheads="1"/>
              </p:cNvSpPr>
              <p:nvPr/>
            </p:nvSpPr>
            <p:spPr bwMode="auto">
              <a:xfrm rot="-5400000">
                <a:off x="4779673" y="2568785"/>
                <a:ext cx="28319" cy="2666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1" name="Oval 85"/>
              <p:cNvSpPr>
                <a:spLocks noChangeAspect="1" noChangeArrowheads="1"/>
              </p:cNvSpPr>
              <p:nvPr/>
            </p:nvSpPr>
            <p:spPr bwMode="auto">
              <a:xfrm rot="-5400000">
                <a:off x="4606377" y="3105174"/>
                <a:ext cx="28319" cy="2666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" name="Oval 86"/>
              <p:cNvSpPr>
                <a:spLocks noChangeAspect="1" noChangeArrowheads="1"/>
              </p:cNvSpPr>
              <p:nvPr/>
            </p:nvSpPr>
            <p:spPr bwMode="auto">
              <a:xfrm rot="-5400000">
                <a:off x="4721352" y="2747026"/>
                <a:ext cx="28319" cy="2666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3" name="Oval 87"/>
              <p:cNvSpPr>
                <a:spLocks noChangeAspect="1" noChangeArrowheads="1"/>
              </p:cNvSpPr>
              <p:nvPr/>
            </p:nvSpPr>
            <p:spPr bwMode="auto">
              <a:xfrm>
                <a:off x="4799664" y="4947558"/>
                <a:ext cx="28327" cy="2831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4" name="Oval 88"/>
              <p:cNvSpPr>
                <a:spLocks noChangeAspect="1" noChangeArrowheads="1"/>
              </p:cNvSpPr>
              <p:nvPr/>
            </p:nvSpPr>
            <p:spPr bwMode="auto">
              <a:xfrm rot="-5400000">
                <a:off x="4916310" y="4589406"/>
                <a:ext cx="26653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5" name="Oval 89"/>
              <p:cNvSpPr>
                <a:spLocks noChangeAspect="1" noChangeArrowheads="1"/>
              </p:cNvSpPr>
              <p:nvPr/>
            </p:nvSpPr>
            <p:spPr bwMode="auto">
              <a:xfrm rot="-5400000">
                <a:off x="5144594" y="3876442"/>
                <a:ext cx="28319" cy="2666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6" name="Oval 90"/>
              <p:cNvSpPr>
                <a:spLocks noChangeAspect="1" noChangeArrowheads="1"/>
              </p:cNvSpPr>
              <p:nvPr/>
            </p:nvSpPr>
            <p:spPr bwMode="auto">
              <a:xfrm rot="-5400000">
                <a:off x="4741348" y="5129126"/>
                <a:ext cx="28319" cy="2666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7" name="Oval 91"/>
              <p:cNvSpPr>
                <a:spLocks noChangeAspect="1" noChangeArrowheads="1"/>
              </p:cNvSpPr>
              <p:nvPr/>
            </p:nvSpPr>
            <p:spPr bwMode="auto">
              <a:xfrm rot="-5400000">
                <a:off x="4972964" y="4412831"/>
                <a:ext cx="26653" cy="2666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8" name="Oval 92"/>
              <p:cNvSpPr>
                <a:spLocks noChangeAspect="1" noChangeArrowheads="1"/>
              </p:cNvSpPr>
              <p:nvPr/>
            </p:nvSpPr>
            <p:spPr bwMode="auto">
              <a:xfrm rot="-5400000">
                <a:off x="5087939" y="4054682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9" name="Oval 93"/>
              <p:cNvSpPr>
                <a:spLocks noChangeAspect="1" noChangeArrowheads="1"/>
              </p:cNvSpPr>
              <p:nvPr/>
            </p:nvSpPr>
            <p:spPr bwMode="auto">
              <a:xfrm rot="-5400000">
                <a:off x="5261235" y="3518294"/>
                <a:ext cx="26653" cy="2666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0" name="Oval 94"/>
              <p:cNvSpPr>
                <a:spLocks noChangeAspect="1" noChangeArrowheads="1"/>
              </p:cNvSpPr>
              <p:nvPr/>
            </p:nvSpPr>
            <p:spPr bwMode="auto">
              <a:xfrm rot="-5400000">
                <a:off x="5491185" y="2801997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1" name="Oval 95"/>
              <p:cNvSpPr>
                <a:spLocks noChangeAspect="1" noChangeArrowheads="1"/>
              </p:cNvSpPr>
              <p:nvPr/>
            </p:nvSpPr>
            <p:spPr bwMode="auto">
              <a:xfrm rot="-5400000">
                <a:off x="5317890" y="3338386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2" name="Oval 96"/>
              <p:cNvSpPr>
                <a:spLocks noChangeAspect="1" noChangeArrowheads="1"/>
              </p:cNvSpPr>
              <p:nvPr/>
            </p:nvSpPr>
            <p:spPr bwMode="auto">
              <a:xfrm rot="-5400000">
                <a:off x="5432865" y="2980238"/>
                <a:ext cx="28319" cy="283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73" name="Group 97"/>
              <p:cNvGrpSpPr>
                <a:grpSpLocks noChangeAspect="1"/>
              </p:cNvGrpSpPr>
              <p:nvPr/>
            </p:nvGrpSpPr>
            <p:grpSpPr bwMode="auto">
              <a:xfrm>
                <a:off x="2073589" y="3869782"/>
                <a:ext cx="3270957" cy="1079441"/>
                <a:chOff x="3638" y="514"/>
                <a:chExt cx="3698" cy="1220"/>
              </a:xfrm>
            </p:grpSpPr>
            <p:sp>
              <p:nvSpPr>
                <p:cNvPr id="350" name="Oval 9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638" y="51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1" name="Oval 9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267" y="104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2" name="Oval 10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452" y="77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3" name="Oval 10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860" y="91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4" name="Oval 10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674" y="117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5" name="Oval 10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082" y="130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6" name="Oval 10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471" y="110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7" name="Oval 10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878" y="124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8" name="Oval 10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285" y="137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9" name="Oval 107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489" y="143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0" name="Oval 10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063" y="97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1" name="Oval 10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841" y="58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2" name="Oval 11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249" y="71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3" name="Oval 11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656" y="84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4" name="Oval 11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693" y="150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5" name="Oval 11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896" y="157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6" name="Oval 11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100" y="163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7" name="Oval 11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304" y="170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8" name="Oval 11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045" y="64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4" name="Group 117"/>
              <p:cNvGrpSpPr>
                <a:grpSpLocks noChangeAspect="1"/>
              </p:cNvGrpSpPr>
              <p:nvPr/>
            </p:nvGrpSpPr>
            <p:grpSpPr bwMode="auto">
              <a:xfrm>
                <a:off x="1893628" y="4399508"/>
                <a:ext cx="3270957" cy="1079441"/>
                <a:chOff x="3638" y="514"/>
                <a:chExt cx="3698" cy="1220"/>
              </a:xfrm>
            </p:grpSpPr>
            <p:sp>
              <p:nvSpPr>
                <p:cNvPr id="331" name="Oval 11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638" y="51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2" name="Oval 11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267" y="104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3" name="Oval 12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452" y="77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4" name="Oval 12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860" y="91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5" name="Oval 12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674" y="117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6" name="Oval 12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082" y="130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7" name="Oval 12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471" y="110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8" name="Oval 12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878" y="124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9" name="Oval 12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285" y="137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0" name="Oval 127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489" y="143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1" name="Oval 12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063" y="97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2" name="Oval 12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841" y="58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3" name="Oval 13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249" y="71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4" name="Oval 13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656" y="84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5" name="Oval 13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693" y="150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6" name="Oval 13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896" y="157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7" name="Oval 13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100" y="163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8" name="Oval 13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304" y="170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9" name="Oval 13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045" y="64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5" name="Group 137"/>
              <p:cNvGrpSpPr>
                <a:grpSpLocks noChangeAspect="1"/>
              </p:cNvGrpSpPr>
              <p:nvPr/>
            </p:nvGrpSpPr>
            <p:grpSpPr bwMode="auto">
              <a:xfrm>
                <a:off x="2596809" y="2248955"/>
                <a:ext cx="3270957" cy="1079441"/>
                <a:chOff x="3638" y="514"/>
                <a:chExt cx="3698" cy="1220"/>
              </a:xfrm>
            </p:grpSpPr>
            <p:sp>
              <p:nvSpPr>
                <p:cNvPr id="312" name="Oval 13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638" y="51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3" name="Oval 13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267" y="104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4" name="Oval 14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452" y="77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5" name="Oval 14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860" y="91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6" name="Oval 14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674" y="117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7" name="Oval 14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082" y="130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8" name="Oval 14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471" y="110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9" name="Oval 14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878" y="124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0" name="Oval 14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285" y="137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1" name="Oval 147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489" y="143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2" name="Oval 14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063" y="97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3" name="Oval 14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841" y="58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4" name="Oval 15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249" y="71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5" name="Oval 15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656" y="84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6" name="Oval 15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693" y="150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7" name="Oval 15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896" y="157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8" name="Oval 15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100" y="163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9" name="Oval 15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304" y="170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0" name="Oval 15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045" y="64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6" name="Group 157"/>
              <p:cNvGrpSpPr>
                <a:grpSpLocks noChangeAspect="1"/>
              </p:cNvGrpSpPr>
              <p:nvPr/>
            </p:nvGrpSpPr>
            <p:grpSpPr bwMode="auto">
              <a:xfrm>
                <a:off x="2421847" y="2798670"/>
                <a:ext cx="3270957" cy="1079441"/>
                <a:chOff x="3638" y="514"/>
                <a:chExt cx="3698" cy="1220"/>
              </a:xfrm>
            </p:grpSpPr>
            <p:sp>
              <p:nvSpPr>
                <p:cNvPr id="293" name="Oval 15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638" y="51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4" name="Oval 15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267" y="104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5" name="Oval 16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452" y="77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6" name="Oval 16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860" y="91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7" name="Oval 16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674" y="117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8" name="Oval 16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082" y="130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9" name="Oval 16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471" y="110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0" name="Oval 16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878" y="124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1" name="Oval 16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285" y="137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2" name="Oval 167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489" y="143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3" name="Oval 16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063" y="97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4" name="Oval 16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841" y="58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5" name="Oval 17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249" y="71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6" name="Oval 17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656" y="84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7" name="Oval 17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693" y="150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8" name="Oval 17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896" y="157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9" name="Oval 17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100" y="163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0" name="Oval 17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304" y="170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1" name="Oval 17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045" y="64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7" name="Group 177"/>
              <p:cNvGrpSpPr>
                <a:grpSpLocks noChangeAspect="1"/>
              </p:cNvGrpSpPr>
              <p:nvPr/>
            </p:nvGrpSpPr>
            <p:grpSpPr bwMode="auto">
              <a:xfrm>
                <a:off x="2248551" y="3331727"/>
                <a:ext cx="3270957" cy="1079441"/>
                <a:chOff x="3638" y="514"/>
                <a:chExt cx="3698" cy="1220"/>
              </a:xfrm>
            </p:grpSpPr>
            <p:sp>
              <p:nvSpPr>
                <p:cNvPr id="274" name="Oval 17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638" y="51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5" name="Oval 17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267" y="104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6" name="Oval 18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452" y="77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7" name="Oval 18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860" y="91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8" name="Oval 18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674" y="117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9" name="Oval 18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082" y="130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0" name="Oval 18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471" y="110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1" name="Oval 18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878" y="124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2" name="Oval 18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285" y="137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3" name="Oval 187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489" y="143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4" name="Oval 18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063" y="97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5" name="Oval 18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841" y="58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6" name="Oval 19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249" y="71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7" name="Oval 19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656" y="84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8" name="Oval 19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693" y="150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9" name="Oval 19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896" y="157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0" name="Oval 19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100" y="163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1" name="Oval 19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304" y="170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2" name="Oval 19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045" y="64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8" name="Rectangle 197"/>
              <p:cNvSpPr>
                <a:spLocks noChangeAspect="1" noChangeArrowheads="1"/>
              </p:cNvSpPr>
              <p:nvPr/>
            </p:nvSpPr>
            <p:spPr bwMode="auto">
              <a:xfrm rot="-4328370">
                <a:off x="1357169" y="4824262"/>
                <a:ext cx="608019" cy="17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>
                    <a:latin typeface="Arial" panose="020B0604020202020204" pitchFamily="34" charset="0"/>
                  </a:rPr>
                  <a:t>Line 10</a:t>
                </a:r>
              </a:p>
            </p:txBody>
          </p:sp>
          <p:sp>
            <p:nvSpPr>
              <p:cNvPr id="79" name="Rectangle 198"/>
              <p:cNvSpPr>
                <a:spLocks noChangeAspect="1" noChangeArrowheads="1"/>
              </p:cNvSpPr>
              <p:nvPr/>
            </p:nvSpPr>
            <p:spPr bwMode="auto">
              <a:xfrm rot="1071628">
                <a:off x="1010486" y="4134645"/>
                <a:ext cx="608201" cy="176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>
                    <a:latin typeface="Arial" panose="020B0604020202020204" pitchFamily="34" charset="0"/>
                  </a:rPr>
                  <a:t>Line 60 </a:t>
                </a:r>
              </a:p>
            </p:txBody>
          </p:sp>
          <p:sp>
            <p:nvSpPr>
              <p:cNvPr id="80" name="Rectangle 199"/>
              <p:cNvSpPr>
                <a:spLocks noChangeAspect="1" noChangeArrowheads="1"/>
              </p:cNvSpPr>
              <p:nvPr/>
            </p:nvSpPr>
            <p:spPr bwMode="auto">
              <a:xfrm rot="1071628">
                <a:off x="1200445" y="3588261"/>
                <a:ext cx="608201" cy="176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>
                    <a:latin typeface="Arial" panose="020B0604020202020204" pitchFamily="34" charset="0"/>
                  </a:rPr>
                  <a:t>Line 63</a:t>
                </a:r>
              </a:p>
            </p:txBody>
          </p:sp>
          <p:sp>
            <p:nvSpPr>
              <p:cNvPr id="81" name="Rectangle 200"/>
              <p:cNvSpPr>
                <a:spLocks noChangeAspect="1" noChangeArrowheads="1"/>
              </p:cNvSpPr>
              <p:nvPr/>
            </p:nvSpPr>
            <p:spPr bwMode="auto">
              <a:xfrm rot="-4328370">
                <a:off x="3511702" y="5513905"/>
                <a:ext cx="608019" cy="178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>
                    <a:latin typeface="Arial" panose="020B0604020202020204" pitchFamily="34" charset="0"/>
                  </a:rPr>
                  <a:t>Line 22</a:t>
                </a:r>
              </a:p>
            </p:txBody>
          </p:sp>
          <p:sp>
            <p:nvSpPr>
              <p:cNvPr id="82" name="Rectangle 201"/>
              <p:cNvSpPr>
                <a:spLocks noChangeAspect="1" noChangeArrowheads="1"/>
              </p:cNvSpPr>
              <p:nvPr/>
            </p:nvSpPr>
            <p:spPr bwMode="auto">
              <a:xfrm rot="-4328370">
                <a:off x="2788525" y="5282358"/>
                <a:ext cx="609684" cy="17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>
                    <a:latin typeface="Arial" panose="020B0604020202020204" pitchFamily="34" charset="0"/>
                  </a:rPr>
                  <a:t>Line 18 </a:t>
                </a:r>
              </a:p>
            </p:txBody>
          </p:sp>
          <p:sp>
            <p:nvSpPr>
              <p:cNvPr id="83" name="Rectangle 202"/>
              <p:cNvSpPr>
                <a:spLocks noChangeAspect="1" noChangeArrowheads="1"/>
              </p:cNvSpPr>
              <p:nvPr/>
            </p:nvSpPr>
            <p:spPr bwMode="auto">
              <a:xfrm rot="-4328370">
                <a:off x="2060350" y="5057474"/>
                <a:ext cx="608019" cy="17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>
                    <a:latin typeface="Arial" panose="020B0604020202020204" pitchFamily="34" charset="0"/>
                  </a:rPr>
                  <a:t>Line 14 </a:t>
                </a:r>
              </a:p>
            </p:txBody>
          </p:sp>
          <p:sp>
            <p:nvSpPr>
              <p:cNvPr id="84" name="Rectangle 203"/>
              <p:cNvSpPr>
                <a:spLocks noChangeAspect="1" noChangeArrowheads="1"/>
              </p:cNvSpPr>
              <p:nvPr/>
            </p:nvSpPr>
            <p:spPr bwMode="auto">
              <a:xfrm rot="-4328370">
                <a:off x="4204885" y="5747117"/>
                <a:ext cx="608019" cy="17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>
                    <a:latin typeface="Arial" panose="020B0604020202020204" pitchFamily="34" charset="0"/>
                  </a:rPr>
                  <a:t>Line 26 </a:t>
                </a:r>
              </a:p>
            </p:txBody>
          </p:sp>
          <p:sp>
            <p:nvSpPr>
              <p:cNvPr id="85" name="Rectangle 204"/>
              <p:cNvSpPr>
                <a:spLocks noChangeAspect="1" noChangeArrowheads="1"/>
              </p:cNvSpPr>
              <p:nvPr/>
            </p:nvSpPr>
            <p:spPr bwMode="auto">
              <a:xfrm rot="1071628">
                <a:off x="1372074" y="3071862"/>
                <a:ext cx="608201" cy="176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>
                    <a:latin typeface="Arial" panose="020B0604020202020204" pitchFamily="34" charset="0"/>
                  </a:rPr>
                  <a:t>Line 66</a:t>
                </a:r>
              </a:p>
            </p:txBody>
          </p:sp>
          <p:sp>
            <p:nvSpPr>
              <p:cNvPr id="86" name="Rectangle 205"/>
              <p:cNvSpPr>
                <a:spLocks noChangeAspect="1" noChangeArrowheads="1"/>
              </p:cNvSpPr>
              <p:nvPr/>
            </p:nvSpPr>
            <p:spPr bwMode="auto">
              <a:xfrm rot="1071628">
                <a:off x="1527041" y="2530476"/>
                <a:ext cx="609868" cy="176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>
                    <a:latin typeface="Arial" panose="020B0604020202020204" pitchFamily="34" charset="0"/>
                  </a:rPr>
                  <a:t>Line 69</a:t>
                </a:r>
              </a:p>
            </p:txBody>
          </p:sp>
          <p:sp>
            <p:nvSpPr>
              <p:cNvPr id="87" name="Rectangle 206"/>
              <p:cNvSpPr>
                <a:spLocks noChangeAspect="1" noChangeArrowheads="1"/>
              </p:cNvSpPr>
              <p:nvPr/>
            </p:nvSpPr>
            <p:spPr bwMode="auto">
              <a:xfrm rot="1071628">
                <a:off x="1712001" y="2005747"/>
                <a:ext cx="609868" cy="178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>
                    <a:latin typeface="Arial" panose="020B0604020202020204" pitchFamily="34" charset="0"/>
                  </a:rPr>
                  <a:t>Line 72</a:t>
                </a:r>
              </a:p>
            </p:txBody>
          </p:sp>
          <p:sp>
            <p:nvSpPr>
              <p:cNvPr id="88" name="Rectangle 207"/>
              <p:cNvSpPr>
                <a:spLocks noChangeAspect="1" noChangeArrowheads="1"/>
              </p:cNvSpPr>
              <p:nvPr/>
            </p:nvSpPr>
            <p:spPr bwMode="auto">
              <a:xfrm rot="1071628">
                <a:off x="1885296" y="1444371"/>
                <a:ext cx="609868" cy="176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>
                    <a:latin typeface="Arial" panose="020B0604020202020204" pitchFamily="34" charset="0"/>
                  </a:rPr>
                  <a:t>Line 75</a:t>
                </a:r>
              </a:p>
            </p:txBody>
          </p:sp>
          <p:grpSp>
            <p:nvGrpSpPr>
              <p:cNvPr id="89" name="Group 208"/>
              <p:cNvGrpSpPr>
                <a:grpSpLocks noChangeAspect="1"/>
              </p:cNvGrpSpPr>
              <p:nvPr/>
            </p:nvGrpSpPr>
            <p:grpSpPr bwMode="auto">
              <a:xfrm>
                <a:off x="2040263" y="4359529"/>
                <a:ext cx="3054338" cy="1054454"/>
                <a:chOff x="1704" y="2737"/>
                <a:chExt cx="1833" cy="633"/>
              </a:xfrm>
            </p:grpSpPr>
            <p:sp>
              <p:nvSpPr>
                <p:cNvPr id="260" name="Rectangle 209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694" y="2747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11</a:t>
                  </a:r>
                </a:p>
              </p:txBody>
            </p:sp>
            <p:sp>
              <p:nvSpPr>
                <p:cNvPr id="261" name="Rectangle 210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800" y="2782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12</a:t>
                  </a:r>
                </a:p>
              </p:txBody>
            </p:sp>
            <p:sp>
              <p:nvSpPr>
                <p:cNvPr id="262" name="Rectangle 211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907" y="2817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13</a:t>
                  </a:r>
                </a:p>
              </p:txBody>
            </p:sp>
            <p:sp>
              <p:nvSpPr>
                <p:cNvPr id="263" name="Rectangle 212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120" y="2886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15</a:t>
                  </a:r>
                </a:p>
              </p:txBody>
            </p:sp>
            <p:sp>
              <p:nvSpPr>
                <p:cNvPr id="264" name="Rectangle 213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226" y="2921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16</a:t>
                  </a:r>
                </a:p>
              </p:txBody>
            </p:sp>
            <p:sp>
              <p:nvSpPr>
                <p:cNvPr id="265" name="Rectangle 214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333" y="2955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17</a:t>
                  </a:r>
                </a:p>
              </p:txBody>
            </p:sp>
            <p:sp>
              <p:nvSpPr>
                <p:cNvPr id="266" name="Rectangle 215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547" y="3025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19</a:t>
                  </a:r>
                </a:p>
              </p:txBody>
            </p:sp>
            <p:sp>
              <p:nvSpPr>
                <p:cNvPr id="267" name="Rectangle 216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653" y="3059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20</a:t>
                  </a:r>
                </a:p>
              </p:txBody>
            </p:sp>
            <p:sp>
              <p:nvSpPr>
                <p:cNvPr id="268" name="Rectangle 217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758" y="3094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21</a:t>
                  </a:r>
                </a:p>
              </p:txBody>
            </p:sp>
            <p:sp>
              <p:nvSpPr>
                <p:cNvPr id="269" name="Rectangle 218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970" y="3163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23</a:t>
                  </a:r>
                </a:p>
              </p:txBody>
            </p:sp>
            <p:sp>
              <p:nvSpPr>
                <p:cNvPr id="270" name="Rectangle 219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076" y="3198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24</a:t>
                  </a:r>
                </a:p>
              </p:txBody>
            </p:sp>
            <p:sp>
              <p:nvSpPr>
                <p:cNvPr id="271" name="Rectangle 220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183" y="3233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272" name="Rectangle 221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396" y="3302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27</a:t>
                  </a:r>
                </a:p>
              </p:txBody>
            </p:sp>
            <p:sp>
              <p:nvSpPr>
                <p:cNvPr id="273" name="Rectangle 222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503" y="3336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28</a:t>
                  </a:r>
                </a:p>
              </p:txBody>
            </p:sp>
          </p:grpSp>
          <p:grpSp>
            <p:nvGrpSpPr>
              <p:cNvPr id="90" name="Group 223"/>
              <p:cNvGrpSpPr>
                <a:grpSpLocks noChangeAspect="1"/>
              </p:cNvGrpSpPr>
              <p:nvPr/>
            </p:nvGrpSpPr>
            <p:grpSpPr bwMode="auto">
              <a:xfrm>
                <a:off x="2643465" y="2134014"/>
                <a:ext cx="836485" cy="2367108"/>
                <a:chOff x="2066" y="1401"/>
                <a:chExt cx="502" cy="1421"/>
              </a:xfrm>
            </p:grpSpPr>
            <p:sp>
              <p:nvSpPr>
                <p:cNvPr id="250" name="Rectangle 224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524" y="1401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74</a:t>
                  </a:r>
                </a:p>
              </p:txBody>
            </p:sp>
            <p:sp>
              <p:nvSpPr>
                <p:cNvPr id="251" name="Rectangle 225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483" y="1506"/>
                  <a:ext cx="45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73</a:t>
                  </a:r>
                </a:p>
              </p:txBody>
            </p:sp>
            <p:sp>
              <p:nvSpPr>
                <p:cNvPr id="252" name="Rectangle 226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415" y="1726"/>
                  <a:ext cx="45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71</a:t>
                  </a:r>
                </a:p>
              </p:txBody>
            </p:sp>
            <p:sp>
              <p:nvSpPr>
                <p:cNvPr id="253" name="Rectangle 227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379" y="1833"/>
                  <a:ext cx="45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70</a:t>
                  </a:r>
                </a:p>
              </p:txBody>
            </p:sp>
            <p:sp>
              <p:nvSpPr>
                <p:cNvPr id="254" name="Rectangle 228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276" y="2159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67</a:t>
                  </a:r>
                </a:p>
              </p:txBody>
            </p:sp>
            <p:sp>
              <p:nvSpPr>
                <p:cNvPr id="255" name="Rectangle 229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203" y="2372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65</a:t>
                  </a:r>
                </a:p>
              </p:txBody>
            </p:sp>
            <p:sp>
              <p:nvSpPr>
                <p:cNvPr id="256" name="Rectangle 230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169" y="2477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64</a:t>
                  </a:r>
                </a:p>
              </p:txBody>
            </p:sp>
            <p:sp>
              <p:nvSpPr>
                <p:cNvPr id="257" name="Rectangle 231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101" y="2692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62</a:t>
                  </a:r>
                </a:p>
              </p:txBody>
            </p:sp>
            <p:sp>
              <p:nvSpPr>
                <p:cNvPr id="258" name="Rectangle 232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066" y="2798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61</a:t>
                  </a:r>
                </a:p>
              </p:txBody>
            </p:sp>
            <p:sp>
              <p:nvSpPr>
                <p:cNvPr id="259" name="Rectangle 233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311" y="2051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68</a:t>
                  </a:r>
                </a:p>
              </p:txBody>
            </p:sp>
          </p:grpSp>
          <p:sp>
            <p:nvSpPr>
              <p:cNvPr id="91" name="Line 234"/>
              <p:cNvSpPr>
                <a:spLocks noChangeAspect="1" noChangeShapeType="1"/>
              </p:cNvSpPr>
              <p:nvPr/>
            </p:nvSpPr>
            <p:spPr bwMode="auto">
              <a:xfrm rot="-5400000">
                <a:off x="827630" y="2585305"/>
                <a:ext cx="2910160" cy="946461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92" name="Group 235"/>
              <p:cNvGrpSpPr>
                <a:grpSpLocks noChangeAspect="1"/>
              </p:cNvGrpSpPr>
              <p:nvPr/>
            </p:nvGrpSpPr>
            <p:grpSpPr bwMode="auto">
              <a:xfrm>
                <a:off x="1890295" y="4044692"/>
                <a:ext cx="84982" cy="206560"/>
                <a:chOff x="1746" y="2563"/>
                <a:chExt cx="51" cy="124"/>
              </a:xfrm>
            </p:grpSpPr>
            <p:sp>
              <p:nvSpPr>
                <p:cNvPr id="248" name="Oval 236"/>
                <p:cNvSpPr>
                  <a:spLocks noChangeAspect="1" noChangeArrowheads="1"/>
                </p:cNvSpPr>
                <p:nvPr/>
              </p:nvSpPr>
              <p:spPr bwMode="auto">
                <a:xfrm>
                  <a:off x="1780" y="2563"/>
                  <a:ext cx="17" cy="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9" name="Oval 237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45" y="2671"/>
                  <a:ext cx="17" cy="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93" name="Group 238"/>
              <p:cNvGrpSpPr>
                <a:grpSpLocks noChangeAspect="1"/>
              </p:cNvGrpSpPr>
              <p:nvPr/>
            </p:nvGrpSpPr>
            <p:grpSpPr bwMode="auto">
              <a:xfrm>
                <a:off x="2073589" y="3471655"/>
                <a:ext cx="84982" cy="206560"/>
                <a:chOff x="1746" y="2563"/>
                <a:chExt cx="51" cy="124"/>
              </a:xfrm>
            </p:grpSpPr>
            <p:sp>
              <p:nvSpPr>
                <p:cNvPr id="246" name="Oval 239"/>
                <p:cNvSpPr>
                  <a:spLocks noChangeAspect="1" noChangeArrowheads="1"/>
                </p:cNvSpPr>
                <p:nvPr/>
              </p:nvSpPr>
              <p:spPr bwMode="auto">
                <a:xfrm>
                  <a:off x="1780" y="2563"/>
                  <a:ext cx="17" cy="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7" name="Oval 24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45" y="2671"/>
                  <a:ext cx="17" cy="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94" name="Group 241"/>
              <p:cNvGrpSpPr>
                <a:grpSpLocks noChangeAspect="1"/>
              </p:cNvGrpSpPr>
              <p:nvPr/>
            </p:nvGrpSpPr>
            <p:grpSpPr bwMode="auto">
              <a:xfrm>
                <a:off x="2233554" y="2978577"/>
                <a:ext cx="84982" cy="206560"/>
                <a:chOff x="1746" y="2563"/>
                <a:chExt cx="51" cy="124"/>
              </a:xfrm>
            </p:grpSpPr>
            <p:sp>
              <p:nvSpPr>
                <p:cNvPr id="244" name="Oval 242"/>
                <p:cNvSpPr>
                  <a:spLocks noChangeAspect="1" noChangeArrowheads="1"/>
                </p:cNvSpPr>
                <p:nvPr/>
              </p:nvSpPr>
              <p:spPr bwMode="auto">
                <a:xfrm>
                  <a:off x="1780" y="2563"/>
                  <a:ext cx="17" cy="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5" name="Oval 24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45" y="2671"/>
                  <a:ext cx="17" cy="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95" name="Group 244"/>
              <p:cNvGrpSpPr>
                <a:grpSpLocks noChangeAspect="1"/>
              </p:cNvGrpSpPr>
              <p:nvPr/>
            </p:nvGrpSpPr>
            <p:grpSpPr bwMode="auto">
              <a:xfrm>
                <a:off x="2420180" y="2405540"/>
                <a:ext cx="84982" cy="206560"/>
                <a:chOff x="1746" y="2563"/>
                <a:chExt cx="51" cy="124"/>
              </a:xfrm>
            </p:grpSpPr>
            <p:sp>
              <p:nvSpPr>
                <p:cNvPr id="242" name="Oval 245"/>
                <p:cNvSpPr>
                  <a:spLocks noChangeAspect="1" noChangeArrowheads="1"/>
                </p:cNvSpPr>
                <p:nvPr/>
              </p:nvSpPr>
              <p:spPr bwMode="auto">
                <a:xfrm>
                  <a:off x="1780" y="2563"/>
                  <a:ext cx="17" cy="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3" name="Oval 24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45" y="2671"/>
                  <a:ext cx="17" cy="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96" name="Group 247"/>
              <p:cNvGrpSpPr>
                <a:grpSpLocks noChangeAspect="1"/>
              </p:cNvGrpSpPr>
              <p:nvPr/>
            </p:nvGrpSpPr>
            <p:grpSpPr bwMode="auto">
              <a:xfrm>
                <a:off x="2590143" y="1879146"/>
                <a:ext cx="84982" cy="206560"/>
                <a:chOff x="1746" y="2563"/>
                <a:chExt cx="51" cy="124"/>
              </a:xfrm>
            </p:grpSpPr>
            <p:sp>
              <p:nvSpPr>
                <p:cNvPr id="240" name="Oval 248"/>
                <p:cNvSpPr>
                  <a:spLocks noChangeAspect="1" noChangeArrowheads="1"/>
                </p:cNvSpPr>
                <p:nvPr/>
              </p:nvSpPr>
              <p:spPr bwMode="auto">
                <a:xfrm>
                  <a:off x="1780" y="2563"/>
                  <a:ext cx="17" cy="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1" name="Oval 24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45" y="2671"/>
                  <a:ext cx="17" cy="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97" name="Group 250"/>
              <p:cNvGrpSpPr>
                <a:grpSpLocks noChangeAspect="1"/>
              </p:cNvGrpSpPr>
              <p:nvPr/>
            </p:nvGrpSpPr>
            <p:grpSpPr bwMode="auto">
              <a:xfrm>
                <a:off x="2763439" y="1719229"/>
                <a:ext cx="3270957" cy="1079441"/>
                <a:chOff x="3638" y="514"/>
                <a:chExt cx="3698" cy="1220"/>
              </a:xfrm>
            </p:grpSpPr>
            <p:sp>
              <p:nvSpPr>
                <p:cNvPr id="221" name="Oval 25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638" y="51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2" name="Oval 25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267" y="104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3" name="Oval 25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452" y="77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4" name="Oval 25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860" y="91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5" name="Oval 25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674" y="117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6" name="Oval 25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082" y="130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7" name="Oval 257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471" y="110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8" name="Oval 25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878" y="124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9" name="Oval 25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285" y="137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0" name="Oval 26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489" y="1438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1" name="Oval 261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5063" y="97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2" name="Oval 262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3841" y="58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3" name="Oval 263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249" y="71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4" name="Oval 26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656" y="84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5" name="Oval 26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693" y="1504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6" name="Oval 26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6896" y="1570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7" name="Oval 267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100" y="163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8" name="Oval 26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7304" y="1702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9" name="Oval 26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4045" y="646"/>
                  <a:ext cx="32" cy="3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98" name="Group 270"/>
              <p:cNvGrpSpPr>
                <a:grpSpLocks noChangeAspect="1"/>
              </p:cNvGrpSpPr>
              <p:nvPr/>
            </p:nvGrpSpPr>
            <p:grpSpPr bwMode="auto">
              <a:xfrm>
                <a:off x="2235220" y="3799819"/>
                <a:ext cx="3047672" cy="1094434"/>
                <a:chOff x="1821" y="2401"/>
                <a:chExt cx="1829" cy="657"/>
              </a:xfrm>
            </p:grpSpPr>
            <p:sp>
              <p:nvSpPr>
                <p:cNvPr id="207" name="Rectangle 271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803" y="2419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11</a:t>
                  </a:r>
                </a:p>
              </p:txBody>
            </p:sp>
            <p:sp>
              <p:nvSpPr>
                <p:cNvPr id="208" name="Rectangle 272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908" y="2467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12</a:t>
                  </a:r>
                </a:p>
              </p:txBody>
            </p:sp>
            <p:sp>
              <p:nvSpPr>
                <p:cNvPr id="209" name="Rectangle 273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014" y="2506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13</a:t>
                  </a:r>
                </a:p>
              </p:txBody>
            </p:sp>
            <p:sp>
              <p:nvSpPr>
                <p:cNvPr id="210" name="Rectangle 274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224" y="2576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15</a:t>
                  </a:r>
                </a:p>
              </p:txBody>
            </p:sp>
            <p:sp>
              <p:nvSpPr>
                <p:cNvPr id="211" name="Rectangle 275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342" y="2609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16</a:t>
                  </a:r>
                </a:p>
              </p:txBody>
            </p:sp>
            <p:sp>
              <p:nvSpPr>
                <p:cNvPr id="212" name="Rectangle 276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443" y="2644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17</a:t>
                  </a:r>
                </a:p>
              </p:txBody>
            </p:sp>
            <p:sp>
              <p:nvSpPr>
                <p:cNvPr id="213" name="Rectangle 277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654" y="2708"/>
                  <a:ext cx="59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19</a:t>
                  </a:r>
                </a:p>
              </p:txBody>
            </p:sp>
            <p:sp>
              <p:nvSpPr>
                <p:cNvPr id="214" name="Rectangle 278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758" y="2743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20</a:t>
                  </a:r>
                </a:p>
              </p:txBody>
            </p:sp>
            <p:sp>
              <p:nvSpPr>
                <p:cNvPr id="215" name="Rectangle 279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862" y="2771"/>
                  <a:ext cx="59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21</a:t>
                  </a:r>
                </a:p>
              </p:txBody>
            </p:sp>
            <p:sp>
              <p:nvSpPr>
                <p:cNvPr id="216" name="Rectangle 280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074" y="2841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23</a:t>
                  </a:r>
                </a:p>
              </p:txBody>
            </p:sp>
            <p:sp>
              <p:nvSpPr>
                <p:cNvPr id="217" name="Rectangle 281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184" y="2875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24</a:t>
                  </a:r>
                </a:p>
              </p:txBody>
            </p:sp>
            <p:sp>
              <p:nvSpPr>
                <p:cNvPr id="218" name="Rectangle 282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298" y="2911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219" name="Rectangle 283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504" y="2982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27</a:t>
                  </a:r>
                </a:p>
              </p:txBody>
            </p:sp>
            <p:sp>
              <p:nvSpPr>
                <p:cNvPr id="220" name="Rectangle 284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608" y="3016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28</a:t>
                  </a:r>
                </a:p>
              </p:txBody>
            </p:sp>
          </p:grpSp>
          <p:sp>
            <p:nvSpPr>
              <p:cNvPr id="99" name="Line 285"/>
              <p:cNvSpPr>
                <a:spLocks noChangeAspect="1" noChangeShapeType="1"/>
              </p:cNvSpPr>
              <p:nvPr/>
            </p:nvSpPr>
            <p:spPr bwMode="auto">
              <a:xfrm>
                <a:off x="1780319" y="4382850"/>
                <a:ext cx="3409261" cy="1109426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00" name="Group 286"/>
              <p:cNvGrpSpPr>
                <a:grpSpLocks noChangeAspect="1"/>
              </p:cNvGrpSpPr>
              <p:nvPr/>
            </p:nvGrpSpPr>
            <p:grpSpPr bwMode="auto">
              <a:xfrm>
                <a:off x="2401851" y="3266761"/>
                <a:ext cx="3047672" cy="1094434"/>
                <a:chOff x="1821" y="2401"/>
                <a:chExt cx="1829" cy="657"/>
              </a:xfrm>
            </p:grpSpPr>
            <p:sp>
              <p:nvSpPr>
                <p:cNvPr id="193" name="Rectangle 287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803" y="2419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11</a:t>
                  </a:r>
                </a:p>
              </p:txBody>
            </p:sp>
            <p:sp>
              <p:nvSpPr>
                <p:cNvPr id="194" name="Rectangle 288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908" y="2467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12</a:t>
                  </a:r>
                </a:p>
              </p:txBody>
            </p:sp>
            <p:sp>
              <p:nvSpPr>
                <p:cNvPr id="195" name="Rectangle 289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014" y="2506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13</a:t>
                  </a:r>
                </a:p>
              </p:txBody>
            </p:sp>
            <p:sp>
              <p:nvSpPr>
                <p:cNvPr id="196" name="Rectangle 290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224" y="2576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15</a:t>
                  </a:r>
                </a:p>
              </p:txBody>
            </p:sp>
            <p:sp>
              <p:nvSpPr>
                <p:cNvPr id="197" name="Rectangle 291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342" y="2609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16</a:t>
                  </a:r>
                </a:p>
              </p:txBody>
            </p:sp>
            <p:sp>
              <p:nvSpPr>
                <p:cNvPr id="198" name="Rectangle 292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443" y="2644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17</a:t>
                  </a:r>
                </a:p>
              </p:txBody>
            </p:sp>
            <p:sp>
              <p:nvSpPr>
                <p:cNvPr id="199" name="Rectangle 293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654" y="2708"/>
                  <a:ext cx="59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19</a:t>
                  </a:r>
                </a:p>
              </p:txBody>
            </p:sp>
            <p:sp>
              <p:nvSpPr>
                <p:cNvPr id="200" name="Rectangle 294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758" y="2743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20</a:t>
                  </a:r>
                </a:p>
              </p:txBody>
            </p:sp>
            <p:sp>
              <p:nvSpPr>
                <p:cNvPr id="201" name="Rectangle 295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862" y="2771"/>
                  <a:ext cx="59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21</a:t>
                  </a:r>
                </a:p>
              </p:txBody>
            </p:sp>
            <p:sp>
              <p:nvSpPr>
                <p:cNvPr id="202" name="Rectangle 296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074" y="2841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23</a:t>
                  </a:r>
                </a:p>
              </p:txBody>
            </p:sp>
            <p:sp>
              <p:nvSpPr>
                <p:cNvPr id="203" name="Rectangle 297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184" y="2875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24</a:t>
                  </a:r>
                </a:p>
              </p:txBody>
            </p:sp>
            <p:sp>
              <p:nvSpPr>
                <p:cNvPr id="204" name="Rectangle 298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298" y="2911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205" name="Rectangle 299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504" y="2982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27</a:t>
                  </a:r>
                </a:p>
              </p:txBody>
            </p:sp>
            <p:sp>
              <p:nvSpPr>
                <p:cNvPr id="206" name="Rectangle 300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608" y="3016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28</a:t>
                  </a:r>
                </a:p>
              </p:txBody>
            </p:sp>
          </p:grpSp>
          <p:grpSp>
            <p:nvGrpSpPr>
              <p:cNvPr id="101" name="Group 301"/>
              <p:cNvGrpSpPr>
                <a:grpSpLocks noChangeAspect="1"/>
              </p:cNvGrpSpPr>
              <p:nvPr/>
            </p:nvGrpSpPr>
            <p:grpSpPr bwMode="auto">
              <a:xfrm>
                <a:off x="2568481" y="2733704"/>
                <a:ext cx="3047672" cy="1094434"/>
                <a:chOff x="1821" y="2401"/>
                <a:chExt cx="1829" cy="657"/>
              </a:xfrm>
            </p:grpSpPr>
            <p:sp>
              <p:nvSpPr>
                <p:cNvPr id="179" name="Rectangle 302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803" y="2419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11</a:t>
                  </a:r>
                </a:p>
              </p:txBody>
            </p:sp>
            <p:sp>
              <p:nvSpPr>
                <p:cNvPr id="180" name="Rectangle 303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908" y="2467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12</a:t>
                  </a:r>
                </a:p>
              </p:txBody>
            </p:sp>
            <p:sp>
              <p:nvSpPr>
                <p:cNvPr id="181" name="Rectangle 304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014" y="2506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13</a:t>
                  </a:r>
                </a:p>
              </p:txBody>
            </p:sp>
            <p:sp>
              <p:nvSpPr>
                <p:cNvPr id="182" name="Rectangle 305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224" y="2576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15</a:t>
                  </a:r>
                </a:p>
              </p:txBody>
            </p:sp>
            <p:sp>
              <p:nvSpPr>
                <p:cNvPr id="183" name="Rectangle 306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342" y="2609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16</a:t>
                  </a:r>
                </a:p>
              </p:txBody>
            </p:sp>
            <p:sp>
              <p:nvSpPr>
                <p:cNvPr id="184" name="Rectangle 307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443" y="2644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17</a:t>
                  </a:r>
                </a:p>
              </p:txBody>
            </p:sp>
            <p:sp>
              <p:nvSpPr>
                <p:cNvPr id="185" name="Rectangle 308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654" y="2708"/>
                  <a:ext cx="59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19</a:t>
                  </a:r>
                </a:p>
              </p:txBody>
            </p:sp>
            <p:sp>
              <p:nvSpPr>
                <p:cNvPr id="186" name="Rectangle 309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758" y="2743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20</a:t>
                  </a:r>
                </a:p>
              </p:txBody>
            </p:sp>
            <p:sp>
              <p:nvSpPr>
                <p:cNvPr id="187" name="Rectangle 310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862" y="2771"/>
                  <a:ext cx="59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21</a:t>
                  </a:r>
                </a:p>
              </p:txBody>
            </p:sp>
            <p:sp>
              <p:nvSpPr>
                <p:cNvPr id="188" name="Rectangle 311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074" y="2841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23</a:t>
                  </a:r>
                </a:p>
              </p:txBody>
            </p:sp>
            <p:sp>
              <p:nvSpPr>
                <p:cNvPr id="189" name="Rectangle 312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184" y="2875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24</a:t>
                  </a:r>
                </a:p>
              </p:txBody>
            </p:sp>
            <p:sp>
              <p:nvSpPr>
                <p:cNvPr id="190" name="Rectangle 313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298" y="2911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191" name="Rectangle 314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504" y="2982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27</a:t>
                  </a:r>
                </a:p>
              </p:txBody>
            </p:sp>
            <p:sp>
              <p:nvSpPr>
                <p:cNvPr id="192" name="Rectangle 315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608" y="3016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28</a:t>
                  </a:r>
                </a:p>
              </p:txBody>
            </p:sp>
          </p:grpSp>
          <p:grpSp>
            <p:nvGrpSpPr>
              <p:cNvPr id="102" name="Group 316"/>
              <p:cNvGrpSpPr>
                <a:grpSpLocks noChangeAspect="1"/>
              </p:cNvGrpSpPr>
              <p:nvPr/>
            </p:nvGrpSpPr>
            <p:grpSpPr bwMode="auto">
              <a:xfrm>
                <a:off x="2748442" y="2180657"/>
                <a:ext cx="3047672" cy="1094434"/>
                <a:chOff x="1821" y="2401"/>
                <a:chExt cx="1829" cy="657"/>
              </a:xfrm>
            </p:grpSpPr>
            <p:sp>
              <p:nvSpPr>
                <p:cNvPr id="165" name="Rectangle 317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803" y="2419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11</a:t>
                  </a:r>
                </a:p>
              </p:txBody>
            </p:sp>
            <p:sp>
              <p:nvSpPr>
                <p:cNvPr id="166" name="Rectangle 318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908" y="2467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12</a:t>
                  </a:r>
                </a:p>
              </p:txBody>
            </p:sp>
            <p:sp>
              <p:nvSpPr>
                <p:cNvPr id="167" name="Rectangle 319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014" y="2506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13</a:t>
                  </a:r>
                </a:p>
              </p:txBody>
            </p:sp>
            <p:sp>
              <p:nvSpPr>
                <p:cNvPr id="168" name="Rectangle 320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224" y="2576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15</a:t>
                  </a:r>
                </a:p>
              </p:txBody>
            </p:sp>
            <p:sp>
              <p:nvSpPr>
                <p:cNvPr id="169" name="Rectangle 321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342" y="2609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16</a:t>
                  </a:r>
                </a:p>
              </p:txBody>
            </p:sp>
            <p:sp>
              <p:nvSpPr>
                <p:cNvPr id="170" name="Rectangle 322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443" y="2644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17</a:t>
                  </a:r>
                </a:p>
              </p:txBody>
            </p:sp>
            <p:sp>
              <p:nvSpPr>
                <p:cNvPr id="171" name="Rectangle 323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654" y="2708"/>
                  <a:ext cx="59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19</a:t>
                  </a:r>
                </a:p>
              </p:txBody>
            </p:sp>
            <p:sp>
              <p:nvSpPr>
                <p:cNvPr id="172" name="Rectangle 324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758" y="2743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20</a:t>
                  </a:r>
                </a:p>
              </p:txBody>
            </p:sp>
            <p:sp>
              <p:nvSpPr>
                <p:cNvPr id="173" name="Rectangle 325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862" y="2771"/>
                  <a:ext cx="59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21</a:t>
                  </a:r>
                </a:p>
              </p:txBody>
            </p:sp>
            <p:sp>
              <p:nvSpPr>
                <p:cNvPr id="174" name="Rectangle 326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074" y="2841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23</a:t>
                  </a:r>
                </a:p>
              </p:txBody>
            </p:sp>
            <p:sp>
              <p:nvSpPr>
                <p:cNvPr id="175" name="Rectangle 327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184" y="2875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24</a:t>
                  </a:r>
                </a:p>
              </p:txBody>
            </p:sp>
            <p:sp>
              <p:nvSpPr>
                <p:cNvPr id="176" name="Rectangle 328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298" y="2911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177" name="Rectangle 329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504" y="2982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27</a:t>
                  </a:r>
                </a:p>
              </p:txBody>
            </p:sp>
            <p:sp>
              <p:nvSpPr>
                <p:cNvPr id="178" name="Rectangle 330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608" y="3016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28</a:t>
                  </a:r>
                </a:p>
              </p:txBody>
            </p:sp>
          </p:grpSp>
          <p:grpSp>
            <p:nvGrpSpPr>
              <p:cNvPr id="103" name="Group 331"/>
              <p:cNvGrpSpPr>
                <a:grpSpLocks noChangeAspect="1"/>
              </p:cNvGrpSpPr>
              <p:nvPr/>
            </p:nvGrpSpPr>
            <p:grpSpPr bwMode="auto">
              <a:xfrm>
                <a:off x="2921738" y="1654262"/>
                <a:ext cx="3047672" cy="1094434"/>
                <a:chOff x="1821" y="2401"/>
                <a:chExt cx="1829" cy="657"/>
              </a:xfrm>
            </p:grpSpPr>
            <p:sp>
              <p:nvSpPr>
                <p:cNvPr id="151" name="Rectangle 332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803" y="2419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11</a:t>
                  </a:r>
                </a:p>
              </p:txBody>
            </p:sp>
            <p:sp>
              <p:nvSpPr>
                <p:cNvPr id="152" name="Rectangle 333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1908" y="2467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12</a:t>
                  </a:r>
                </a:p>
              </p:txBody>
            </p:sp>
            <p:sp>
              <p:nvSpPr>
                <p:cNvPr id="153" name="Rectangle 334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014" y="2506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13</a:t>
                  </a:r>
                </a:p>
              </p:txBody>
            </p:sp>
            <p:sp>
              <p:nvSpPr>
                <p:cNvPr id="154" name="Rectangle 335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224" y="2576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15</a:t>
                  </a:r>
                </a:p>
              </p:txBody>
            </p:sp>
            <p:sp>
              <p:nvSpPr>
                <p:cNvPr id="155" name="Rectangle 336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342" y="2609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16</a:t>
                  </a:r>
                </a:p>
              </p:txBody>
            </p:sp>
            <p:sp>
              <p:nvSpPr>
                <p:cNvPr id="156" name="Rectangle 337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443" y="2644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17</a:t>
                  </a:r>
                </a:p>
              </p:txBody>
            </p:sp>
            <p:sp>
              <p:nvSpPr>
                <p:cNvPr id="157" name="Rectangle 338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654" y="2708"/>
                  <a:ext cx="59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19</a:t>
                  </a:r>
                </a:p>
              </p:txBody>
            </p:sp>
            <p:sp>
              <p:nvSpPr>
                <p:cNvPr id="158" name="Rectangle 339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758" y="2743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20</a:t>
                  </a:r>
                </a:p>
              </p:txBody>
            </p:sp>
            <p:sp>
              <p:nvSpPr>
                <p:cNvPr id="159" name="Rectangle 340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2862" y="2771"/>
                  <a:ext cx="59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21</a:t>
                  </a:r>
                </a:p>
              </p:txBody>
            </p:sp>
            <p:sp>
              <p:nvSpPr>
                <p:cNvPr id="160" name="Rectangle 341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074" y="2841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23</a:t>
                  </a:r>
                </a:p>
              </p:txBody>
            </p:sp>
            <p:sp>
              <p:nvSpPr>
                <p:cNvPr id="161" name="Rectangle 342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184" y="2875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24</a:t>
                  </a:r>
                </a:p>
              </p:txBody>
            </p:sp>
            <p:sp>
              <p:nvSpPr>
                <p:cNvPr id="162" name="Rectangle 343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298" y="2911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163" name="Rectangle 344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504" y="2982"/>
                  <a:ext cx="60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27</a:t>
                  </a:r>
                </a:p>
              </p:txBody>
            </p:sp>
            <p:sp>
              <p:nvSpPr>
                <p:cNvPr id="164" name="Rectangle 345"/>
                <p:cNvSpPr>
                  <a:spLocks noChangeAspect="1" noChangeArrowheads="1"/>
                </p:cNvSpPr>
                <p:nvPr/>
              </p:nvSpPr>
              <p:spPr bwMode="auto">
                <a:xfrm rot="-4328370">
                  <a:off x="3608" y="3016"/>
                  <a:ext cx="60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28</a:t>
                  </a:r>
                </a:p>
              </p:txBody>
            </p:sp>
          </p:grpSp>
          <p:sp>
            <p:nvSpPr>
              <p:cNvPr id="104" name="Line 346"/>
              <p:cNvSpPr>
                <a:spLocks noChangeAspect="1" noChangeShapeType="1"/>
              </p:cNvSpPr>
              <p:nvPr/>
            </p:nvSpPr>
            <p:spPr bwMode="auto">
              <a:xfrm>
                <a:off x="2465171" y="2228965"/>
                <a:ext cx="3409261" cy="1109426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5" name="Line 347"/>
              <p:cNvSpPr>
                <a:spLocks noChangeAspect="1" noChangeShapeType="1"/>
              </p:cNvSpPr>
              <p:nvPr/>
            </p:nvSpPr>
            <p:spPr bwMode="auto">
              <a:xfrm>
                <a:off x="2671792" y="1715897"/>
                <a:ext cx="3409261" cy="1109426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06" name="Group 348"/>
              <p:cNvGrpSpPr>
                <a:grpSpLocks noChangeAspect="1"/>
              </p:cNvGrpSpPr>
              <p:nvPr/>
            </p:nvGrpSpPr>
            <p:grpSpPr bwMode="auto">
              <a:xfrm>
                <a:off x="1943617" y="1914128"/>
                <a:ext cx="836485" cy="2367108"/>
                <a:chOff x="2066" y="1401"/>
                <a:chExt cx="502" cy="1421"/>
              </a:xfrm>
            </p:grpSpPr>
            <p:sp>
              <p:nvSpPr>
                <p:cNvPr id="141" name="Rectangle 349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524" y="1401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74</a:t>
                  </a:r>
                </a:p>
              </p:txBody>
            </p:sp>
            <p:sp>
              <p:nvSpPr>
                <p:cNvPr id="142" name="Rectangle 350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483" y="1506"/>
                  <a:ext cx="45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73</a:t>
                  </a:r>
                </a:p>
              </p:txBody>
            </p:sp>
            <p:sp>
              <p:nvSpPr>
                <p:cNvPr id="143" name="Rectangle 351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415" y="1726"/>
                  <a:ext cx="45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71</a:t>
                  </a:r>
                </a:p>
              </p:txBody>
            </p:sp>
            <p:sp>
              <p:nvSpPr>
                <p:cNvPr id="144" name="Rectangle 352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379" y="1833"/>
                  <a:ext cx="45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70</a:t>
                  </a:r>
                </a:p>
              </p:txBody>
            </p:sp>
            <p:sp>
              <p:nvSpPr>
                <p:cNvPr id="145" name="Rectangle 353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276" y="2159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67</a:t>
                  </a:r>
                </a:p>
              </p:txBody>
            </p:sp>
            <p:sp>
              <p:nvSpPr>
                <p:cNvPr id="146" name="Rectangle 354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203" y="2372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65</a:t>
                  </a:r>
                </a:p>
              </p:txBody>
            </p:sp>
            <p:sp>
              <p:nvSpPr>
                <p:cNvPr id="147" name="Rectangle 355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169" y="2477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64</a:t>
                  </a:r>
                </a:p>
              </p:txBody>
            </p:sp>
            <p:sp>
              <p:nvSpPr>
                <p:cNvPr id="148" name="Rectangle 356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101" y="2692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62</a:t>
                  </a:r>
                </a:p>
              </p:txBody>
            </p:sp>
            <p:sp>
              <p:nvSpPr>
                <p:cNvPr id="149" name="Rectangle 357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066" y="2798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61</a:t>
                  </a:r>
                </a:p>
              </p:txBody>
            </p:sp>
            <p:sp>
              <p:nvSpPr>
                <p:cNvPr id="150" name="Rectangle 358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311" y="2051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68</a:t>
                  </a:r>
                </a:p>
              </p:txBody>
            </p:sp>
          </p:grpSp>
          <p:grpSp>
            <p:nvGrpSpPr>
              <p:cNvPr id="107" name="Group 359"/>
              <p:cNvGrpSpPr>
                <a:grpSpLocks noChangeAspect="1"/>
              </p:cNvGrpSpPr>
              <p:nvPr/>
            </p:nvGrpSpPr>
            <p:grpSpPr bwMode="auto">
              <a:xfrm>
                <a:off x="3356644" y="2373890"/>
                <a:ext cx="836485" cy="2367108"/>
                <a:chOff x="2066" y="1401"/>
                <a:chExt cx="502" cy="1421"/>
              </a:xfrm>
            </p:grpSpPr>
            <p:sp>
              <p:nvSpPr>
                <p:cNvPr id="131" name="Rectangle 360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524" y="1401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74</a:t>
                  </a:r>
                </a:p>
              </p:txBody>
            </p:sp>
            <p:sp>
              <p:nvSpPr>
                <p:cNvPr id="132" name="Rectangle 361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483" y="1506"/>
                  <a:ext cx="45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73</a:t>
                  </a:r>
                </a:p>
              </p:txBody>
            </p:sp>
            <p:sp>
              <p:nvSpPr>
                <p:cNvPr id="133" name="Rectangle 362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415" y="1726"/>
                  <a:ext cx="45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71</a:t>
                  </a:r>
                </a:p>
              </p:txBody>
            </p:sp>
            <p:sp>
              <p:nvSpPr>
                <p:cNvPr id="134" name="Rectangle 363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379" y="1833"/>
                  <a:ext cx="45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70</a:t>
                  </a:r>
                </a:p>
              </p:txBody>
            </p:sp>
            <p:sp>
              <p:nvSpPr>
                <p:cNvPr id="135" name="Rectangle 364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276" y="2159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67</a:t>
                  </a:r>
                </a:p>
              </p:txBody>
            </p:sp>
            <p:sp>
              <p:nvSpPr>
                <p:cNvPr id="136" name="Rectangle 365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203" y="2372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65</a:t>
                  </a:r>
                </a:p>
              </p:txBody>
            </p:sp>
            <p:sp>
              <p:nvSpPr>
                <p:cNvPr id="137" name="Rectangle 366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169" y="2477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64</a:t>
                  </a:r>
                </a:p>
              </p:txBody>
            </p:sp>
            <p:sp>
              <p:nvSpPr>
                <p:cNvPr id="138" name="Rectangle 367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101" y="2692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62</a:t>
                  </a:r>
                </a:p>
              </p:txBody>
            </p:sp>
            <p:sp>
              <p:nvSpPr>
                <p:cNvPr id="139" name="Rectangle 368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066" y="2798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61</a:t>
                  </a:r>
                </a:p>
              </p:txBody>
            </p:sp>
            <p:sp>
              <p:nvSpPr>
                <p:cNvPr id="140" name="Rectangle 369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311" y="2051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68</a:t>
                  </a:r>
                </a:p>
              </p:txBody>
            </p:sp>
          </p:grpSp>
          <p:grpSp>
            <p:nvGrpSpPr>
              <p:cNvPr id="108" name="Group 370"/>
              <p:cNvGrpSpPr>
                <a:grpSpLocks noChangeAspect="1"/>
              </p:cNvGrpSpPr>
              <p:nvPr/>
            </p:nvGrpSpPr>
            <p:grpSpPr bwMode="auto">
              <a:xfrm>
                <a:off x="4076488" y="2587113"/>
                <a:ext cx="836485" cy="2367108"/>
                <a:chOff x="2066" y="1401"/>
                <a:chExt cx="502" cy="1421"/>
              </a:xfrm>
            </p:grpSpPr>
            <p:sp>
              <p:nvSpPr>
                <p:cNvPr id="121" name="Rectangle 371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524" y="1401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74</a:t>
                  </a:r>
                </a:p>
              </p:txBody>
            </p:sp>
            <p:sp>
              <p:nvSpPr>
                <p:cNvPr id="122" name="Rectangle 372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483" y="1506"/>
                  <a:ext cx="45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73</a:t>
                  </a:r>
                </a:p>
              </p:txBody>
            </p:sp>
            <p:sp>
              <p:nvSpPr>
                <p:cNvPr id="123" name="Rectangle 373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415" y="1726"/>
                  <a:ext cx="45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71</a:t>
                  </a:r>
                </a:p>
              </p:txBody>
            </p:sp>
            <p:sp>
              <p:nvSpPr>
                <p:cNvPr id="124" name="Rectangle 374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379" y="1833"/>
                  <a:ext cx="45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70</a:t>
                  </a:r>
                </a:p>
              </p:txBody>
            </p:sp>
            <p:sp>
              <p:nvSpPr>
                <p:cNvPr id="125" name="Rectangle 375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276" y="2159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67</a:t>
                  </a:r>
                </a:p>
              </p:txBody>
            </p:sp>
            <p:sp>
              <p:nvSpPr>
                <p:cNvPr id="126" name="Rectangle 376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203" y="2372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65</a:t>
                  </a:r>
                </a:p>
              </p:txBody>
            </p:sp>
            <p:sp>
              <p:nvSpPr>
                <p:cNvPr id="127" name="Rectangle 377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169" y="2477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64</a:t>
                  </a:r>
                </a:p>
              </p:txBody>
            </p:sp>
            <p:sp>
              <p:nvSpPr>
                <p:cNvPr id="128" name="Rectangle 378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101" y="2692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62</a:t>
                  </a:r>
                </a:p>
              </p:txBody>
            </p:sp>
            <p:sp>
              <p:nvSpPr>
                <p:cNvPr id="129" name="Rectangle 379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066" y="2798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61</a:t>
                  </a:r>
                </a:p>
              </p:txBody>
            </p:sp>
            <p:sp>
              <p:nvSpPr>
                <p:cNvPr id="130" name="Rectangle 380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311" y="2051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68</a:t>
                  </a:r>
                </a:p>
              </p:txBody>
            </p:sp>
          </p:grpSp>
          <p:grpSp>
            <p:nvGrpSpPr>
              <p:cNvPr id="109" name="Group 381"/>
              <p:cNvGrpSpPr>
                <a:grpSpLocks noChangeAspect="1"/>
              </p:cNvGrpSpPr>
              <p:nvPr/>
            </p:nvGrpSpPr>
            <p:grpSpPr bwMode="auto">
              <a:xfrm>
                <a:off x="4796332" y="2820325"/>
                <a:ext cx="836485" cy="2367108"/>
                <a:chOff x="2066" y="1401"/>
                <a:chExt cx="502" cy="1421"/>
              </a:xfrm>
            </p:grpSpPr>
            <p:sp>
              <p:nvSpPr>
                <p:cNvPr id="111" name="Rectangle 382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524" y="1401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74</a:t>
                  </a:r>
                </a:p>
              </p:txBody>
            </p:sp>
            <p:sp>
              <p:nvSpPr>
                <p:cNvPr id="112" name="Rectangle 383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483" y="1506"/>
                  <a:ext cx="45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73</a:t>
                  </a:r>
                </a:p>
              </p:txBody>
            </p:sp>
            <p:sp>
              <p:nvSpPr>
                <p:cNvPr id="113" name="Rectangle 384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415" y="1726"/>
                  <a:ext cx="45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71</a:t>
                  </a:r>
                </a:p>
              </p:txBody>
            </p:sp>
            <p:sp>
              <p:nvSpPr>
                <p:cNvPr id="114" name="Rectangle 385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379" y="1833"/>
                  <a:ext cx="45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70</a:t>
                  </a:r>
                </a:p>
              </p:txBody>
            </p:sp>
            <p:sp>
              <p:nvSpPr>
                <p:cNvPr id="115" name="Rectangle 386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276" y="2159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67</a:t>
                  </a:r>
                </a:p>
              </p:txBody>
            </p:sp>
            <p:sp>
              <p:nvSpPr>
                <p:cNvPr id="116" name="Rectangle 387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203" y="2372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65</a:t>
                  </a:r>
                </a:p>
              </p:txBody>
            </p:sp>
            <p:sp>
              <p:nvSpPr>
                <p:cNvPr id="117" name="Rectangle 388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169" y="2477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64</a:t>
                  </a:r>
                </a:p>
              </p:txBody>
            </p:sp>
            <p:sp>
              <p:nvSpPr>
                <p:cNvPr id="118" name="Rectangle 389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101" y="2692"/>
                  <a:ext cx="4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62</a:t>
                  </a:r>
                </a:p>
              </p:txBody>
            </p:sp>
            <p:sp>
              <p:nvSpPr>
                <p:cNvPr id="119" name="Rectangle 390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066" y="2798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61</a:t>
                  </a:r>
                </a:p>
              </p:txBody>
            </p:sp>
            <p:sp>
              <p:nvSpPr>
                <p:cNvPr id="120" name="Rectangle 391"/>
                <p:cNvSpPr>
                  <a:spLocks noChangeAspect="1" noChangeArrowheads="1"/>
                </p:cNvSpPr>
                <p:nvPr/>
              </p:nvSpPr>
              <p:spPr bwMode="auto">
                <a:xfrm rot="1071628">
                  <a:off x="2311" y="2051"/>
                  <a:ext cx="44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600" b="1" dirty="0">
                      <a:latin typeface="Arial" panose="020B0604020202020204" pitchFamily="34" charset="0"/>
                    </a:rPr>
                    <a:t>68</a:t>
                  </a:r>
                </a:p>
              </p:txBody>
            </p:sp>
          </p:grpSp>
          <p:sp>
            <p:nvSpPr>
              <p:cNvPr id="110" name="Line 392"/>
              <p:cNvSpPr>
                <a:spLocks noChangeAspect="1" noChangeShapeType="1"/>
              </p:cNvSpPr>
              <p:nvPr/>
            </p:nvSpPr>
            <p:spPr bwMode="auto">
              <a:xfrm>
                <a:off x="2106915" y="3306740"/>
                <a:ext cx="3439254" cy="1122752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" name="Freeform 1"/>
            <p:cNvSpPr/>
            <p:nvPr/>
          </p:nvSpPr>
          <p:spPr bwMode="auto">
            <a:xfrm>
              <a:off x="3151050" y="2766237"/>
              <a:ext cx="2400130" cy="1771673"/>
            </a:xfrm>
            <a:custGeom>
              <a:avLst/>
              <a:gdLst>
                <a:gd name="connsiteX0" fmla="*/ 975782 w 2400130"/>
                <a:gd name="connsiteY0" fmla="*/ 277752 h 1771673"/>
                <a:gd name="connsiteX1" fmla="*/ 374203 w 2400130"/>
                <a:gd name="connsiteY1" fmla="*/ 722921 h 1771673"/>
                <a:gd name="connsiteX2" fmla="*/ 1224 w 2400130"/>
                <a:gd name="connsiteY2" fmla="*/ 1577163 h 1771673"/>
                <a:gd name="connsiteX3" fmla="*/ 494518 w 2400130"/>
                <a:gd name="connsiteY3" fmla="*/ 1769668 h 1771673"/>
                <a:gd name="connsiteX4" fmla="*/ 1541266 w 2400130"/>
                <a:gd name="connsiteY4" fmla="*/ 1625289 h 1771673"/>
                <a:gd name="connsiteX5" fmla="*/ 2227066 w 2400130"/>
                <a:gd name="connsiteY5" fmla="*/ 915426 h 1771673"/>
                <a:gd name="connsiteX6" fmla="*/ 2383476 w 2400130"/>
                <a:gd name="connsiteY6" fmla="*/ 181500 h 1771673"/>
                <a:gd name="connsiteX7" fmla="*/ 1926276 w 2400130"/>
                <a:gd name="connsiteY7" fmla="*/ 1026 h 1771673"/>
                <a:gd name="connsiteX8" fmla="*/ 1312666 w 2400130"/>
                <a:gd name="connsiteY8" fmla="*/ 121342 h 177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0130" h="1771673">
                  <a:moveTo>
                    <a:pt x="975782" y="277752"/>
                  </a:moveTo>
                  <a:cubicBezTo>
                    <a:pt x="756205" y="392052"/>
                    <a:pt x="536629" y="506353"/>
                    <a:pt x="374203" y="722921"/>
                  </a:cubicBezTo>
                  <a:cubicBezTo>
                    <a:pt x="211777" y="939489"/>
                    <a:pt x="-18828" y="1402705"/>
                    <a:pt x="1224" y="1577163"/>
                  </a:cubicBezTo>
                  <a:cubicBezTo>
                    <a:pt x="21276" y="1751621"/>
                    <a:pt x="237844" y="1761647"/>
                    <a:pt x="494518" y="1769668"/>
                  </a:cubicBezTo>
                  <a:cubicBezTo>
                    <a:pt x="751192" y="1777689"/>
                    <a:pt x="1252508" y="1767663"/>
                    <a:pt x="1541266" y="1625289"/>
                  </a:cubicBezTo>
                  <a:cubicBezTo>
                    <a:pt x="1830024" y="1482915"/>
                    <a:pt x="2086698" y="1156058"/>
                    <a:pt x="2227066" y="915426"/>
                  </a:cubicBezTo>
                  <a:cubicBezTo>
                    <a:pt x="2367434" y="674794"/>
                    <a:pt x="2433608" y="333900"/>
                    <a:pt x="2383476" y="181500"/>
                  </a:cubicBezTo>
                  <a:cubicBezTo>
                    <a:pt x="2333344" y="29100"/>
                    <a:pt x="2104744" y="11052"/>
                    <a:pt x="1926276" y="1026"/>
                  </a:cubicBezTo>
                  <a:cubicBezTo>
                    <a:pt x="1747808" y="-9000"/>
                    <a:pt x="1530237" y="56171"/>
                    <a:pt x="1312666" y="121342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" name="Rectangle 2"/>
            <p:cNvSpPr/>
            <p:nvPr/>
          </p:nvSpPr>
          <p:spPr bwMode="auto">
            <a:xfrm rot="-1320000">
              <a:off x="3983973" y="2882975"/>
              <a:ext cx="721916" cy="14824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95" name="Rectangle 207"/>
            <p:cNvSpPr>
              <a:spLocks noChangeAspect="1" noChangeArrowheads="1"/>
            </p:cNvSpPr>
            <p:nvPr/>
          </p:nvSpPr>
          <p:spPr bwMode="auto">
            <a:xfrm rot="-1380000">
              <a:off x="3993971" y="2858875"/>
              <a:ext cx="702406" cy="176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 dirty="0" smtClean="0">
                  <a:latin typeface="Arial" panose="020B0604020202020204" pitchFamily="34" charset="0"/>
                </a:rPr>
                <a:t>900 ms</a:t>
              </a:r>
              <a:endParaRPr lang="en-US" altLang="en-US" sz="14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394" name="Rectangle 393"/>
          <p:cNvSpPr/>
          <p:nvPr/>
        </p:nvSpPr>
        <p:spPr>
          <a:xfrm>
            <a:off x="203622" y="1082624"/>
            <a:ext cx="28151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400" b="1" dirty="0" smtClean="0">
                <a:latin typeface="Verdana" panose="020B0604030504040204" pitchFamily="34" charset="0"/>
              </a:rPr>
              <a:t>Diameter</a:t>
            </a:r>
            <a:r>
              <a:rPr lang="en-US" altLang="en-US" sz="1400" b="1" baseline="-25000" dirty="0" smtClean="0">
                <a:latin typeface="Verdana" panose="020B0604030504040204" pitchFamily="34" charset="0"/>
              </a:rPr>
              <a:t>Long  </a:t>
            </a:r>
            <a:r>
              <a:rPr lang="en-US" altLang="en-US" sz="1400" b="1" dirty="0" smtClean="0">
                <a:latin typeface="Verdana" panose="020B0604030504040204" pitchFamily="34" charset="0"/>
              </a:rPr>
              <a:t>=  _____ km</a:t>
            </a:r>
            <a:endParaRPr lang="en-US" sz="1400" b="1" dirty="0"/>
          </a:p>
        </p:txBody>
      </p:sp>
      <p:sp>
        <p:nvSpPr>
          <p:cNvPr id="398" name="Rectangle 397"/>
          <p:cNvSpPr/>
          <p:nvPr/>
        </p:nvSpPr>
        <p:spPr>
          <a:xfrm>
            <a:off x="203622" y="1643662"/>
            <a:ext cx="28536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400" b="1" dirty="0" smtClean="0">
                <a:latin typeface="Verdana" panose="020B0604030504040204" pitchFamily="34" charset="0"/>
              </a:rPr>
              <a:t>Diameter</a:t>
            </a:r>
            <a:r>
              <a:rPr lang="en-US" altLang="en-US" sz="1400" b="1" baseline="-25000" dirty="0" smtClean="0">
                <a:latin typeface="Verdana" panose="020B0604030504040204" pitchFamily="34" charset="0"/>
              </a:rPr>
              <a:t>Short  </a:t>
            </a:r>
            <a:r>
              <a:rPr lang="en-US" altLang="en-US" sz="1400" b="1" dirty="0">
                <a:latin typeface="Verdana" panose="020B0604030504040204" pitchFamily="34" charset="0"/>
              </a:rPr>
              <a:t>=  _____ </a:t>
            </a:r>
            <a:r>
              <a:rPr lang="en-US" altLang="en-US" sz="1400" b="1" dirty="0" smtClean="0">
                <a:latin typeface="Verdana" panose="020B0604030504040204" pitchFamily="34" charset="0"/>
              </a:rPr>
              <a:t>km</a:t>
            </a:r>
            <a:endParaRPr lang="en-US" sz="1400" b="1" dirty="0"/>
          </a:p>
        </p:txBody>
      </p:sp>
      <p:sp>
        <p:nvSpPr>
          <p:cNvPr id="399" name="Rectangle 398"/>
          <p:cNvSpPr/>
          <p:nvPr/>
        </p:nvSpPr>
        <p:spPr>
          <a:xfrm>
            <a:off x="203622" y="2204700"/>
            <a:ext cx="30428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400" b="1" dirty="0" smtClean="0">
                <a:latin typeface="Verdana" panose="020B0604030504040204" pitchFamily="34" charset="0"/>
              </a:rPr>
              <a:t>Diameter</a:t>
            </a:r>
            <a:r>
              <a:rPr lang="en-US" altLang="en-US" sz="1400" b="1" baseline="-25000" dirty="0" smtClean="0">
                <a:latin typeface="Verdana" panose="020B0604030504040204" pitchFamily="34" charset="0"/>
              </a:rPr>
              <a:t>Average  </a:t>
            </a:r>
            <a:r>
              <a:rPr lang="en-US" altLang="en-US" sz="1400" b="1" dirty="0">
                <a:latin typeface="Verdana" panose="020B0604030504040204" pitchFamily="34" charset="0"/>
              </a:rPr>
              <a:t>=  _____ </a:t>
            </a:r>
            <a:r>
              <a:rPr lang="en-US" altLang="en-US" sz="1400" b="1" dirty="0" smtClean="0">
                <a:latin typeface="Verdana" panose="020B0604030504040204" pitchFamily="34" charset="0"/>
              </a:rPr>
              <a:t>km</a:t>
            </a:r>
            <a:endParaRPr lang="en-US" sz="1400" b="1" dirty="0"/>
          </a:p>
        </p:txBody>
      </p:sp>
      <p:sp>
        <p:nvSpPr>
          <p:cNvPr id="400" name="Rectangle 399"/>
          <p:cNvSpPr/>
          <p:nvPr/>
        </p:nvSpPr>
        <p:spPr>
          <a:xfrm>
            <a:off x="203622" y="2765737"/>
            <a:ext cx="27943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400" b="1" dirty="0" smtClean="0">
                <a:latin typeface="Verdana" panose="020B0604030504040204" pitchFamily="34" charset="0"/>
              </a:rPr>
              <a:t>Radius</a:t>
            </a:r>
            <a:r>
              <a:rPr lang="en-US" altLang="en-US" sz="1400" b="1" baseline="-25000" dirty="0" smtClean="0">
                <a:latin typeface="Verdana" panose="020B0604030504040204" pitchFamily="34" charset="0"/>
              </a:rPr>
              <a:t>Average  </a:t>
            </a:r>
            <a:r>
              <a:rPr lang="en-US" altLang="en-US" sz="1400" b="1" dirty="0">
                <a:latin typeface="Verdana" panose="020B0604030504040204" pitchFamily="34" charset="0"/>
              </a:rPr>
              <a:t>=  _____ </a:t>
            </a:r>
            <a:r>
              <a:rPr lang="en-US" altLang="en-US" sz="1400" b="1" dirty="0" smtClean="0">
                <a:latin typeface="Verdana" panose="020B0604030504040204" pitchFamily="34" charset="0"/>
              </a:rPr>
              <a:t>km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869440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Volumes</a:t>
            </a:r>
          </a:p>
        </p:txBody>
      </p:sp>
      <p:sp>
        <p:nvSpPr>
          <p:cNvPr id="114692" name="Rectangle 3"/>
          <p:cNvSpPr>
            <a:spLocks noGrp="1" noChangeArrowheads="1"/>
          </p:cNvSpPr>
          <p:nvPr>
            <p:ph idx="1"/>
          </p:nvPr>
        </p:nvSpPr>
        <p:spPr>
          <a:xfrm>
            <a:off x="445169" y="1520825"/>
            <a:ext cx="8554452" cy="3694113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4"/>
              <a:tabLst>
                <a:tab pos="2117725" algn="l"/>
              </a:tabLst>
            </a:pPr>
            <a:r>
              <a:rPr lang="en-US" altLang="en-US" sz="2400" dirty="0" smtClean="0"/>
              <a:t>Total Trap Volume = ____________ km</a:t>
            </a:r>
            <a:r>
              <a:rPr lang="en-US" altLang="en-US" sz="2400" baseline="30000" dirty="0" smtClean="0"/>
              <a:t>3   </a:t>
            </a:r>
            <a:r>
              <a:rPr lang="en-US" altLang="en-US" sz="2400" dirty="0" smtClean="0"/>
              <a:t>(equ. [1])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4"/>
              <a:tabLst>
                <a:tab pos="2117725" algn="l"/>
              </a:tabLst>
            </a:pPr>
            <a:r>
              <a:rPr lang="en-US" altLang="en-US" sz="2400" dirty="0" smtClean="0"/>
              <a:t>Reservoir </a:t>
            </a:r>
            <a:r>
              <a:rPr lang="en-US" altLang="en-US" sz="2400" dirty="0"/>
              <a:t>Volume = ____________ km</a:t>
            </a:r>
            <a:r>
              <a:rPr lang="en-US" altLang="en-US" sz="2400" baseline="30000" dirty="0"/>
              <a:t>3   </a:t>
            </a:r>
            <a:r>
              <a:rPr lang="en-US" altLang="en-US" sz="2400" dirty="0" smtClean="0"/>
              <a:t>(* Net:Gross)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4"/>
              <a:tabLst>
                <a:tab pos="2117725" algn="l"/>
              </a:tabLst>
            </a:pPr>
            <a:r>
              <a:rPr lang="en-US" altLang="en-US" sz="2400" dirty="0" smtClean="0"/>
              <a:t>Pore Volume </a:t>
            </a:r>
            <a:r>
              <a:rPr lang="en-US" altLang="en-US" sz="2400" dirty="0"/>
              <a:t>= ____________ km</a:t>
            </a:r>
            <a:r>
              <a:rPr lang="en-US" altLang="en-US" sz="2400" baseline="30000" dirty="0"/>
              <a:t>3   </a:t>
            </a:r>
            <a:r>
              <a:rPr lang="en-US" altLang="en-US" sz="2400" dirty="0" smtClean="0"/>
              <a:t>(* Porosity)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4"/>
              <a:tabLst>
                <a:tab pos="2117725" algn="l"/>
              </a:tabLst>
            </a:pPr>
            <a:r>
              <a:rPr lang="en-US" altLang="en-US" sz="2400" dirty="0" smtClean="0"/>
              <a:t>In-place HC Volume </a:t>
            </a:r>
            <a:r>
              <a:rPr lang="en-US" altLang="en-US" sz="2400" dirty="0"/>
              <a:t>= ____________ km</a:t>
            </a:r>
            <a:r>
              <a:rPr lang="en-US" altLang="en-US" sz="2400" baseline="30000" dirty="0"/>
              <a:t>3   </a:t>
            </a:r>
            <a:r>
              <a:rPr lang="en-US" altLang="en-US" sz="2400" dirty="0" smtClean="0"/>
              <a:t>(* HC Sat.)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4"/>
              <a:tabLst>
                <a:tab pos="2117725" algn="l"/>
              </a:tabLst>
            </a:pPr>
            <a:r>
              <a:rPr lang="en-US" altLang="en-US" sz="2400" dirty="0" smtClean="0"/>
              <a:t>Convert to MBO = ____________ MBO  (* 6333)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4"/>
              <a:tabLst>
                <a:tab pos="2117725" algn="l"/>
              </a:tabLst>
            </a:pPr>
            <a:r>
              <a:rPr lang="en-US" altLang="en-US" sz="2400" dirty="0" smtClean="0"/>
              <a:t>Unrisked EUR = </a:t>
            </a:r>
            <a:r>
              <a:rPr lang="en-US" altLang="en-US" sz="2400" dirty="0"/>
              <a:t>____________ </a:t>
            </a:r>
            <a:r>
              <a:rPr lang="en-US" altLang="en-US" sz="2400" dirty="0" smtClean="0"/>
              <a:t>MBO</a:t>
            </a:r>
            <a:r>
              <a:rPr lang="en-US" altLang="en-US" sz="2400" baseline="30000" dirty="0" smtClean="0"/>
              <a:t>  </a:t>
            </a:r>
            <a:r>
              <a:rPr lang="en-US" altLang="en-US" sz="2400" dirty="0" smtClean="0"/>
              <a:t>(* Rec. * Expansion) </a:t>
            </a:r>
          </a:p>
        </p:txBody>
      </p:sp>
      <p:sp>
        <p:nvSpPr>
          <p:cNvPr id="2" name="Rectangle 1"/>
          <p:cNvSpPr/>
          <p:nvPr/>
        </p:nvSpPr>
        <p:spPr>
          <a:xfrm>
            <a:off x="252659" y="1199504"/>
            <a:ext cx="8500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000" b="1" dirty="0" smtClean="0">
                <a:latin typeface="Tahoma"/>
                <a:cs typeface="Tahoma"/>
              </a:rPr>
              <a:t>STEP</a:t>
            </a:r>
            <a:endParaRPr lang="en-US" sz="2000" b="1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737341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Risking</a:t>
            </a:r>
          </a:p>
        </p:txBody>
      </p:sp>
      <p:sp>
        <p:nvSpPr>
          <p:cNvPr id="115715" name="Content Placeholder 2"/>
          <p:cNvSpPr>
            <a:spLocks noGrp="1"/>
          </p:cNvSpPr>
          <p:nvPr>
            <p:ph idx="1"/>
          </p:nvPr>
        </p:nvSpPr>
        <p:spPr>
          <a:xfrm>
            <a:off x="431884" y="1232068"/>
            <a:ext cx="8202612" cy="96971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buFontTx/>
              <a:buNone/>
            </a:pPr>
            <a:r>
              <a:rPr lang="en-US" sz="2400" dirty="0"/>
              <a:t>A risking team was formed and they developed a consensus on the risk values for the nine </a:t>
            </a:r>
            <a:r>
              <a:rPr lang="en-US" sz="2400" dirty="0" smtClean="0"/>
              <a:t>(9) elements:</a:t>
            </a:r>
            <a:endParaRPr lang="en-US" altLang="en-US" sz="24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1287380" y="2072315"/>
            <a:ext cx="5173579" cy="3881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marR="0" lvl="0" indent="-288925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Font typeface="Helvetica" panose="020B0604020202020204" pitchFamily="34" charset="0"/>
              <a:buChar char="•"/>
              <a:tabLst>
                <a:tab pos="508000" algn="l"/>
                <a:tab pos="2298700" algn="l"/>
                <a:tab pos="3368675" algn="l"/>
                <a:tab pos="3946525" algn="l"/>
              </a:tabLst>
            </a:pP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Reservoir Presence	</a:t>
            </a: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0.9</a:t>
            </a:r>
            <a:endParaRPr lang="en-US" sz="1600" dirty="0">
              <a:ea typeface="Times New Roman" panose="02020603050405020304" pitchFamily="18" charset="0"/>
            </a:endParaRPr>
          </a:p>
          <a:p>
            <a:pPr marL="288925" marR="0" indent="-288925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2298700" algn="l"/>
                <a:tab pos="3368675" algn="l"/>
                <a:tab pos="3946525" algn="l"/>
              </a:tabLst>
            </a:pP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	Reservoir </a:t>
            </a: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Quality</a:t>
            </a: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0.8</a:t>
            </a:r>
            <a:endParaRPr lang="en-US" sz="1600" dirty="0">
              <a:ea typeface="Times New Roman" panose="02020603050405020304" pitchFamily="18" charset="0"/>
            </a:endParaRPr>
          </a:p>
          <a:p>
            <a:pPr marL="288925" marR="0" indent="-288925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2298700" algn="l"/>
                <a:tab pos="3368675" algn="l"/>
                <a:tab pos="3946525" algn="l"/>
              </a:tabLst>
            </a:pP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	Trap Quality	</a:t>
            </a: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  </a:t>
            </a: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600" dirty="0">
              <a:ea typeface="Times New Roman" panose="02020603050405020304" pitchFamily="18" charset="0"/>
            </a:endParaRPr>
          </a:p>
          <a:p>
            <a:pPr marL="288925" marR="0" indent="-288925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2298700" algn="l"/>
                <a:tab pos="3368675" algn="l"/>
                <a:tab pos="3946525" algn="l"/>
              </a:tabLst>
            </a:pP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	Seal Adequacy	</a:t>
            </a: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0.8</a:t>
            </a:r>
            <a:endParaRPr lang="en-US" sz="1600" dirty="0">
              <a:ea typeface="Times New Roman" panose="02020603050405020304" pitchFamily="18" charset="0"/>
            </a:endParaRPr>
          </a:p>
          <a:p>
            <a:pPr marL="288925" marR="0" indent="-288925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2298700" algn="l"/>
                <a:tab pos="3368675" algn="l"/>
                <a:tab pos="3946525" algn="l"/>
              </a:tabLst>
            </a:pP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	Source Quality	 </a:t>
            </a: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  1</a:t>
            </a:r>
            <a:endParaRPr lang="en-US" sz="1600" dirty="0">
              <a:ea typeface="Times New Roman" panose="02020603050405020304" pitchFamily="18" charset="0"/>
            </a:endParaRPr>
          </a:p>
          <a:p>
            <a:pPr marL="288925" marR="0" indent="-288925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2298700" algn="l"/>
                <a:tab pos="3368675" algn="l"/>
                <a:tab pos="3946525" algn="l"/>
              </a:tabLst>
            </a:pP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	Source Maturation	</a:t>
            </a: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0.85</a:t>
            </a:r>
            <a:endParaRPr lang="en-US" sz="1600" dirty="0">
              <a:ea typeface="Times New Roman" panose="02020603050405020304" pitchFamily="18" charset="0"/>
            </a:endParaRPr>
          </a:p>
          <a:p>
            <a:pPr marL="288925" marR="0" indent="-288925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2298700" algn="l"/>
                <a:tab pos="3368675" algn="l"/>
                <a:tab pos="3946525" algn="l"/>
              </a:tabLst>
            </a:pP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	HC Migration	</a:t>
            </a: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  </a:t>
            </a: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600" dirty="0">
              <a:ea typeface="Times New Roman" panose="02020603050405020304" pitchFamily="18" charset="0"/>
            </a:endParaRPr>
          </a:p>
          <a:p>
            <a:pPr marL="288925" marR="0" indent="-288925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2298700" algn="l"/>
                <a:tab pos="3368675" algn="l"/>
                <a:tab pos="3946525" algn="l"/>
              </a:tabLst>
            </a:pP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	Not Low Gas </a:t>
            </a: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Saturation	0.8</a:t>
            </a:r>
            <a:endParaRPr lang="en-US" sz="1600" dirty="0">
              <a:ea typeface="Times New Roman" panose="02020603050405020304" pitchFamily="18" charset="0"/>
            </a:endParaRPr>
          </a:p>
          <a:p>
            <a:pPr marL="288925" marR="0" indent="-288925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2298700" algn="l"/>
                <a:tab pos="3368675" algn="l"/>
                <a:tab pos="3946525" algn="l"/>
              </a:tabLst>
            </a:pP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	Not Biodegraded	</a:t>
            </a: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</a:t>
            </a: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6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754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Chance of Success</a:t>
            </a:r>
          </a:p>
        </p:txBody>
      </p:sp>
      <p:sp>
        <p:nvSpPr>
          <p:cNvPr id="81" name="Content Placeholder 2"/>
          <p:cNvSpPr>
            <a:spLocks noGrp="1"/>
          </p:cNvSpPr>
          <p:nvPr>
            <p:ph idx="1"/>
          </p:nvPr>
        </p:nvSpPr>
        <p:spPr>
          <a:xfrm>
            <a:off x="431884" y="1232068"/>
            <a:ext cx="7772400" cy="96971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buFontTx/>
              <a:buNone/>
            </a:pPr>
            <a:r>
              <a:rPr lang="en-US" sz="2400" dirty="0" smtClean="0"/>
              <a:t>Multiply the values for the nine (9) risk elements together to get the COS.</a:t>
            </a:r>
          </a:p>
          <a:p>
            <a:pPr>
              <a:lnSpc>
                <a:spcPct val="90000"/>
              </a:lnSpc>
              <a:spcBef>
                <a:spcPts val="1800"/>
              </a:spcBef>
              <a:buFontTx/>
              <a:buNone/>
            </a:pPr>
            <a:endParaRPr lang="en-US" sz="1600" dirty="0"/>
          </a:p>
          <a:p>
            <a:pPr>
              <a:lnSpc>
                <a:spcPct val="90000"/>
              </a:lnSpc>
              <a:spcBef>
                <a:spcPts val="1800"/>
              </a:spcBef>
              <a:buFontTx/>
              <a:buNone/>
            </a:pPr>
            <a:r>
              <a:rPr lang="en-US" sz="2400" dirty="0" smtClean="0"/>
              <a:t>			COS </a:t>
            </a:r>
            <a:r>
              <a:rPr lang="en-US" sz="2400" dirty="0"/>
              <a:t>=  </a:t>
            </a:r>
            <a:r>
              <a:rPr lang="en-US" sz="2400" dirty="0" smtClean="0"/>
              <a:t>_____________</a:t>
            </a:r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215414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26162</TotalTime>
  <Words>940</Words>
  <Application>Microsoft Macintosh PowerPoint</Application>
  <PresentationFormat>On-screen Show (4:3)</PresentationFormat>
  <Paragraphs>246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PowerPoint Presentation</vt:lpstr>
      <vt:lpstr>Where We Stand</vt:lpstr>
      <vt:lpstr>Assumptions 1 and 2</vt:lpstr>
      <vt:lpstr>Assumption 3</vt:lpstr>
      <vt:lpstr>Volume – Spherical Cap</vt:lpstr>
      <vt:lpstr>Get an Average Radius</vt:lpstr>
      <vt:lpstr>Volumes</vt:lpstr>
      <vt:lpstr>Risking</vt:lpstr>
      <vt:lpstr>Chance of Success</vt:lpstr>
      <vt:lpstr>Risked EUR 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275</cp:revision>
  <cp:lastPrinted>2015-01-27T13:39:19Z</cp:lastPrinted>
  <dcterms:created xsi:type="dcterms:W3CDTF">2001-11-20T13:29:42Z</dcterms:created>
  <dcterms:modified xsi:type="dcterms:W3CDTF">2016-03-01T13:00:58Z</dcterms:modified>
</cp:coreProperties>
</file>