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5"/>
  </p:notesMasterIdLst>
  <p:handoutMasterIdLst>
    <p:handoutMasterId r:id="rId36"/>
  </p:handoutMasterIdLst>
  <p:sldIdLst>
    <p:sldId id="309" r:id="rId2"/>
    <p:sldId id="448" r:id="rId3"/>
    <p:sldId id="449" r:id="rId4"/>
    <p:sldId id="450" r:id="rId5"/>
    <p:sldId id="451" r:id="rId6"/>
    <p:sldId id="482" r:id="rId7"/>
    <p:sldId id="453" r:id="rId8"/>
    <p:sldId id="454" r:id="rId9"/>
    <p:sldId id="455" r:id="rId10"/>
    <p:sldId id="456" r:id="rId11"/>
    <p:sldId id="457" r:id="rId12"/>
    <p:sldId id="458" r:id="rId13"/>
    <p:sldId id="459" r:id="rId14"/>
    <p:sldId id="460" r:id="rId15"/>
    <p:sldId id="463" r:id="rId16"/>
    <p:sldId id="462" r:id="rId17"/>
    <p:sldId id="461" r:id="rId18"/>
    <p:sldId id="464" r:id="rId19"/>
    <p:sldId id="465" r:id="rId20"/>
    <p:sldId id="469" r:id="rId21"/>
    <p:sldId id="470" r:id="rId22"/>
    <p:sldId id="471" r:id="rId23"/>
    <p:sldId id="472" r:id="rId24"/>
    <p:sldId id="473" r:id="rId25"/>
    <p:sldId id="474" r:id="rId26"/>
    <p:sldId id="475" r:id="rId27"/>
    <p:sldId id="476" r:id="rId28"/>
    <p:sldId id="477" r:id="rId29"/>
    <p:sldId id="478" r:id="rId30"/>
    <p:sldId id="479" r:id="rId31"/>
    <p:sldId id="480" r:id="rId32"/>
    <p:sldId id="481" r:id="rId33"/>
    <p:sldId id="437" r:id="rId34"/>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0"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9900CC"/>
    <a:srgbClr val="FF00FF"/>
    <a:srgbClr val="003300"/>
    <a:srgbClr val="FFFF66"/>
    <a:srgbClr val="CCECFF"/>
    <a:srgbClr val="FF6600"/>
    <a:srgbClr val="FFFFCC"/>
    <a:srgbClr val="FCEBCC"/>
    <a:srgbClr val="FF69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26" autoAdjust="0"/>
  </p:normalViewPr>
  <p:slideViewPr>
    <p:cSldViewPr snapToGrid="0">
      <p:cViewPr varScale="1">
        <p:scale>
          <a:sx n="83" d="100"/>
          <a:sy n="83" d="100"/>
        </p:scale>
        <p:origin x="-1344" y="-104"/>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 Id="rId2" Type="http://schemas.openxmlformats.org/officeDocument/2006/relationships/image" Target="../media/image6.wmf"/><Relationship Id="rId3"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explains how we risk a prospect.</a:t>
            </a:r>
            <a:r>
              <a:rPr lang="en-US" baseline="0" dirty="0" smtClean="0"/>
              <a:t> </a:t>
            </a:r>
            <a:r>
              <a:rPr lang="en-US" dirty="0" smtClean="0"/>
              <a:t>A manager wants to know what we think is the most likely volume of HC we expect AND</a:t>
            </a:r>
            <a:r>
              <a:rPr lang="en-US" baseline="0" dirty="0" smtClean="0"/>
              <a:t> </a:t>
            </a:r>
            <a:r>
              <a:rPr lang="en-US" dirty="0" smtClean="0"/>
              <a:t>the chance that this prospect will actually have that amount of HC.</a:t>
            </a:r>
            <a:r>
              <a:rPr lang="en-US" baseline="0" dirty="0" smtClean="0"/>
              <a:t> </a:t>
            </a:r>
            <a:r>
              <a:rPr lang="en-US" dirty="0" smtClean="0"/>
              <a:t>The bigger the possible “prize,” the more risk the manager would be willing to take on.</a:t>
            </a:r>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1BF60B-B886-49D8-A146-129A34016E30}" type="slidenum">
              <a:rPr lang="en-US" altLang="en-US"/>
              <a:pPr/>
              <a:t>10</a:t>
            </a:fld>
            <a:endParaRPr lang="en-US" altLang="en-US" dirty="0"/>
          </a:p>
        </p:txBody>
      </p:sp>
      <p:sp>
        <p:nvSpPr>
          <p:cNvPr id="244738" name="Rectangle 2"/>
          <p:cNvSpPr>
            <a:spLocks noGrp="1" noRot="1" noChangeAspect="1" noChangeArrowheads="1" noTextEdit="1"/>
          </p:cNvSpPr>
          <p:nvPr>
            <p:ph type="sldImg"/>
          </p:nvPr>
        </p:nvSpPr>
        <p:spPr>
          <a:xfrm>
            <a:off x="2881313" y="520700"/>
            <a:ext cx="3473450" cy="2605088"/>
          </a:xfrm>
          <a:ln/>
        </p:spPr>
      </p:sp>
      <p:sp>
        <p:nvSpPr>
          <p:cNvPr id="244739"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Here </a:t>
            </a:r>
            <a:r>
              <a:rPr lang="en-US" altLang="en-US" dirty="0">
                <a:latin typeface="Tahoma" panose="020B0604030504040204" pitchFamily="34" charset="0"/>
              </a:rPr>
              <a:t>is a map of what we think the </a:t>
            </a:r>
            <a:r>
              <a:rPr lang="en-US" altLang="en-US" dirty="0" smtClean="0">
                <a:latin typeface="Tahoma" panose="020B0604030504040204" pitchFamily="34" charset="0"/>
              </a:rPr>
              <a:t>fluid distribution </a:t>
            </a:r>
            <a:r>
              <a:rPr lang="en-US" altLang="en-US" dirty="0">
                <a:latin typeface="Tahoma" panose="020B0604030504040204" pitchFamily="34" charset="0"/>
              </a:rPr>
              <a:t>in the </a:t>
            </a:r>
            <a:r>
              <a:rPr lang="en-US" altLang="en-US" dirty="0" smtClean="0">
                <a:latin typeface="Tahoma" panose="020B0604030504040204" pitchFamily="34" charset="0"/>
              </a:rPr>
              <a:t>two traps was like at </a:t>
            </a:r>
            <a:r>
              <a:rPr lang="en-US" altLang="en-US" dirty="0">
                <a:latin typeface="Tahoma" panose="020B0604030504040204" pitchFamily="34" charset="0"/>
              </a:rPr>
              <a:t>18 million years </a:t>
            </a:r>
            <a:r>
              <a:rPr lang="en-US" altLang="en-US" dirty="0" smtClean="0">
                <a:latin typeface="Tahoma" panose="020B0604030504040204" pitchFamily="34" charset="0"/>
              </a:rPr>
              <a:t>ago.</a:t>
            </a:r>
            <a:r>
              <a:rPr lang="en-US" altLang="en-US" baseline="0" dirty="0" smtClean="0">
                <a:latin typeface="Tahoma" panose="020B0604030504040204" pitchFamily="34" charset="0"/>
              </a:rPr>
              <a:t> </a:t>
            </a:r>
            <a:r>
              <a:rPr lang="en-US" altLang="en-US" dirty="0" smtClean="0">
                <a:latin typeface="Tahoma" panose="020B0604030504040204" pitchFamily="34" charset="0"/>
              </a:rPr>
              <a:t>We </a:t>
            </a:r>
            <a:r>
              <a:rPr lang="en-US" altLang="en-US" dirty="0">
                <a:latin typeface="Tahoma" panose="020B0604030504040204" pitchFamily="34" charset="0"/>
              </a:rPr>
              <a:t>predict a moderate amount of oil trapped at Alpha and a small amount of </a:t>
            </a:r>
            <a:r>
              <a:rPr lang="en-US" altLang="en-US" dirty="0" smtClean="0">
                <a:latin typeface="Tahoma" panose="020B0604030504040204" pitchFamily="34" charset="0"/>
              </a:rPr>
              <a:t>spilled oil </a:t>
            </a:r>
            <a:r>
              <a:rPr lang="en-US" altLang="en-US" dirty="0">
                <a:latin typeface="Tahoma" panose="020B0604030504040204" pitchFamily="34" charset="0"/>
              </a:rPr>
              <a:t>trapped at Beta</a:t>
            </a:r>
            <a:r>
              <a:rPr lang="en-US" altLang="en-US" dirty="0" smtClean="0">
                <a:latin typeface="Tahoma" panose="020B0604030504040204" pitchFamily="34" charset="0"/>
              </a:rPr>
              <a:t>.</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1229420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BE67E4-81D8-44AB-AD8E-1D04C5750277}" type="slidenum">
              <a:rPr lang="en-US" altLang="en-US"/>
              <a:pPr/>
              <a:t>11</a:t>
            </a:fld>
            <a:endParaRPr lang="en-US" altLang="en-US" dirty="0"/>
          </a:p>
        </p:txBody>
      </p:sp>
      <p:sp>
        <p:nvSpPr>
          <p:cNvPr id="246786" name="Rectangle 2"/>
          <p:cNvSpPr>
            <a:spLocks noGrp="1" noRot="1" noChangeAspect="1" noChangeArrowheads="1" noTextEdit="1"/>
          </p:cNvSpPr>
          <p:nvPr>
            <p:ph type="sldImg"/>
          </p:nvPr>
        </p:nvSpPr>
        <p:spPr>
          <a:xfrm>
            <a:off x="2881313" y="520700"/>
            <a:ext cx="3473450" cy="2605088"/>
          </a:xfrm>
          <a:ln/>
        </p:spPr>
      </p:sp>
      <p:sp>
        <p:nvSpPr>
          <p:cNvPr id="246787"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This </a:t>
            </a:r>
            <a:r>
              <a:rPr lang="en-US" altLang="en-US" dirty="0">
                <a:latin typeface="Tahoma" panose="020B0604030504040204" pitchFamily="34" charset="0"/>
              </a:rPr>
              <a:t>is a map of what we think the </a:t>
            </a:r>
            <a:r>
              <a:rPr lang="en-US" altLang="en-US" dirty="0" smtClean="0">
                <a:latin typeface="Tahoma" panose="020B0604030504040204" pitchFamily="34" charset="0"/>
              </a:rPr>
              <a:t>fluid distribution in the two traps was like at </a:t>
            </a:r>
            <a:r>
              <a:rPr lang="en-US" altLang="en-US" dirty="0">
                <a:latin typeface="Tahoma" panose="020B0604030504040204" pitchFamily="34" charset="0"/>
              </a:rPr>
              <a:t>10 million years </a:t>
            </a:r>
            <a:r>
              <a:rPr lang="en-US" altLang="en-US" dirty="0" smtClean="0">
                <a:latin typeface="Tahoma" panose="020B0604030504040204" pitchFamily="34" charset="0"/>
              </a:rPr>
              <a:t>ago.</a:t>
            </a:r>
            <a:r>
              <a:rPr lang="en-US" altLang="en-US" baseline="0" dirty="0" smtClean="0">
                <a:latin typeface="Tahoma" panose="020B0604030504040204" pitchFamily="34" charset="0"/>
              </a:rPr>
              <a:t> </a:t>
            </a:r>
            <a:r>
              <a:rPr lang="en-US" altLang="en-US" dirty="0" smtClean="0">
                <a:latin typeface="Tahoma" panose="020B0604030504040204" pitchFamily="34" charset="0"/>
              </a:rPr>
              <a:t>The </a:t>
            </a:r>
            <a:r>
              <a:rPr lang="en-US" altLang="en-US" dirty="0">
                <a:latin typeface="Tahoma" panose="020B0604030504040204" pitchFamily="34" charset="0"/>
              </a:rPr>
              <a:t>importance of the fault is clear</a:t>
            </a:r>
            <a:r>
              <a:rPr lang="en-US" altLang="en-US" dirty="0" smtClean="0">
                <a:latin typeface="Tahoma" panose="020B0604030504040204" pitchFamily="34" charset="0"/>
              </a:rPr>
              <a:t>. </a:t>
            </a:r>
            <a:r>
              <a:rPr lang="en-US" altLang="en-US" dirty="0">
                <a:latin typeface="Tahoma" panose="020B0604030504040204" pitchFamily="34" charset="0"/>
              </a:rPr>
              <a:t>If the fault can not hold (seal) the HCs, then we would have a major </a:t>
            </a:r>
            <a:r>
              <a:rPr lang="en-US" altLang="en-US" dirty="0" smtClean="0">
                <a:latin typeface="Tahoma" panose="020B0604030504040204" pitchFamily="34" charset="0"/>
              </a:rPr>
              <a:t>problem.</a:t>
            </a:r>
            <a:r>
              <a:rPr lang="en-US" altLang="en-US" baseline="0" dirty="0" smtClean="0">
                <a:latin typeface="Tahoma" panose="020B0604030504040204" pitchFamily="34" charset="0"/>
              </a:rPr>
              <a:t> </a:t>
            </a:r>
            <a:r>
              <a:rPr lang="en-US" altLang="en-US" dirty="0" smtClean="0">
                <a:latin typeface="Tahoma" panose="020B0604030504040204" pitchFamily="34" charset="0"/>
              </a:rPr>
              <a:t>But </a:t>
            </a:r>
            <a:r>
              <a:rPr lang="en-US" altLang="en-US" dirty="0">
                <a:latin typeface="Tahoma" panose="020B0604030504040204" pitchFamily="34" charset="0"/>
              </a:rPr>
              <a:t>if the faults do seal and form a trap, then we predict </a:t>
            </a:r>
            <a:r>
              <a:rPr lang="en-US" altLang="en-US" dirty="0" smtClean="0">
                <a:latin typeface="Tahoma" panose="020B0604030504040204" pitchFamily="34" charset="0"/>
              </a:rPr>
              <a:t>a </a:t>
            </a:r>
            <a:r>
              <a:rPr lang="en-US" altLang="en-US" dirty="0">
                <a:latin typeface="Tahoma" panose="020B0604030504040204" pitchFamily="34" charset="0"/>
              </a:rPr>
              <a:t>significant amount of oil trapped at Alpha and a moderate amount of oil trapped at Beta.</a:t>
            </a:r>
          </a:p>
          <a:p>
            <a:endParaRPr lang="en-US" altLang="en-US" dirty="0"/>
          </a:p>
        </p:txBody>
      </p:sp>
    </p:spTree>
    <p:extLst>
      <p:ext uri="{BB962C8B-B14F-4D97-AF65-F5344CB8AC3E}">
        <p14:creationId xmlns:p14="http://schemas.microsoft.com/office/powerpoint/2010/main" val="1766317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1C9088-70AB-4814-82BA-2FAFE64C52A3}" type="slidenum">
              <a:rPr lang="en-US" altLang="en-US"/>
              <a:pPr/>
              <a:t>12</a:t>
            </a:fld>
            <a:endParaRPr lang="en-US" altLang="en-US" dirty="0"/>
          </a:p>
        </p:txBody>
      </p:sp>
      <p:sp>
        <p:nvSpPr>
          <p:cNvPr id="248834" name="Rectangle 2"/>
          <p:cNvSpPr>
            <a:spLocks noGrp="1" noRot="1" noChangeAspect="1" noChangeArrowheads="1" noTextEdit="1"/>
          </p:cNvSpPr>
          <p:nvPr>
            <p:ph type="sldImg"/>
          </p:nvPr>
        </p:nvSpPr>
        <p:spPr>
          <a:xfrm>
            <a:off x="2881313" y="520700"/>
            <a:ext cx="3473450" cy="2605088"/>
          </a:xfrm>
          <a:ln/>
        </p:spPr>
      </p:sp>
      <p:sp>
        <p:nvSpPr>
          <p:cNvPr id="248835"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This </a:t>
            </a:r>
            <a:r>
              <a:rPr lang="en-US" altLang="en-US" dirty="0">
                <a:latin typeface="Tahoma" panose="020B0604030504040204" pitchFamily="34" charset="0"/>
              </a:rPr>
              <a:t>is a map of what we think </a:t>
            </a:r>
            <a:r>
              <a:rPr lang="en-US" altLang="en-US" dirty="0" smtClean="0">
                <a:latin typeface="Tahoma" panose="020B0604030504040204" pitchFamily="34" charset="0"/>
              </a:rPr>
              <a:t>the fluid distribution in the two (2) traps is like today.</a:t>
            </a:r>
            <a:r>
              <a:rPr lang="en-US" altLang="en-US" baseline="0" dirty="0" smtClean="0">
                <a:latin typeface="Tahoma" panose="020B0604030504040204" pitchFamily="34" charset="0"/>
              </a:rPr>
              <a:t> </a:t>
            </a:r>
            <a:r>
              <a:rPr lang="en-US" altLang="en-US" dirty="0" smtClean="0">
                <a:latin typeface="Tahoma" panose="020B0604030504040204" pitchFamily="34" charset="0"/>
              </a:rPr>
              <a:t>Again, </a:t>
            </a:r>
            <a:r>
              <a:rPr lang="en-US" altLang="en-US" dirty="0">
                <a:latin typeface="Tahoma" panose="020B0604030504040204" pitchFamily="34" charset="0"/>
              </a:rPr>
              <a:t>we are counting on the faults to act as seals to hold the HCs in the </a:t>
            </a:r>
            <a:r>
              <a:rPr lang="en-US" altLang="en-US" dirty="0" smtClean="0">
                <a:latin typeface="Tahoma" panose="020B0604030504040204" pitchFamily="34" charset="0"/>
              </a:rPr>
              <a:t>traps.</a:t>
            </a:r>
            <a:r>
              <a:rPr lang="en-US" altLang="en-US" baseline="0" dirty="0" smtClean="0">
                <a:latin typeface="Tahoma" panose="020B0604030504040204" pitchFamily="34" charset="0"/>
              </a:rPr>
              <a:t> </a:t>
            </a:r>
            <a:r>
              <a:rPr lang="en-US" altLang="en-US" dirty="0" smtClean="0">
                <a:latin typeface="Tahoma" panose="020B0604030504040204" pitchFamily="34" charset="0"/>
              </a:rPr>
              <a:t>If </a:t>
            </a:r>
            <a:r>
              <a:rPr lang="en-US" altLang="en-US" dirty="0">
                <a:latin typeface="Tahoma" panose="020B0604030504040204" pitchFamily="34" charset="0"/>
              </a:rPr>
              <a:t>the faults do seal and form traps, then we predict a gas cap </a:t>
            </a:r>
            <a:r>
              <a:rPr lang="en-US" altLang="en-US" dirty="0" smtClean="0">
                <a:latin typeface="Tahoma" panose="020B0604030504040204" pitchFamily="34" charset="0"/>
              </a:rPr>
              <a:t>with an </a:t>
            </a:r>
            <a:r>
              <a:rPr lang="en-US" altLang="en-US" dirty="0">
                <a:latin typeface="Tahoma" panose="020B0604030504040204" pitchFamily="34" charset="0"/>
              </a:rPr>
              <a:t>oil leg at Alpha - it looks large enough to be economic</a:t>
            </a:r>
            <a:r>
              <a:rPr lang="en-US" altLang="en-US" dirty="0" smtClean="0">
                <a:latin typeface="Tahoma" panose="020B0604030504040204" pitchFamily="34" charset="0"/>
              </a:rPr>
              <a:t>!</a:t>
            </a:r>
            <a:r>
              <a:rPr lang="en-US" altLang="en-US" baseline="0" dirty="0" smtClean="0">
                <a:latin typeface="Tahoma" panose="020B0604030504040204" pitchFamily="34" charset="0"/>
              </a:rPr>
              <a:t> </a:t>
            </a:r>
            <a:r>
              <a:rPr lang="en-US" altLang="en-US" dirty="0" smtClean="0">
                <a:latin typeface="Tahoma" panose="020B0604030504040204" pitchFamily="34" charset="0"/>
              </a:rPr>
              <a:t>We’ll </a:t>
            </a:r>
            <a:r>
              <a:rPr lang="en-US" altLang="en-US" dirty="0">
                <a:latin typeface="Tahoma" panose="020B0604030504040204" pitchFamily="34" charset="0"/>
              </a:rPr>
              <a:t>have to run some numbers to be </a:t>
            </a:r>
            <a:r>
              <a:rPr lang="en-US" altLang="en-US" dirty="0" smtClean="0">
                <a:latin typeface="Tahoma" panose="020B0604030504040204" pitchFamily="34" charset="0"/>
              </a:rPr>
              <a:t>sure.</a:t>
            </a:r>
            <a:r>
              <a:rPr lang="en-US" altLang="en-US" baseline="0" dirty="0" smtClean="0">
                <a:latin typeface="Tahoma" panose="020B0604030504040204" pitchFamily="34" charset="0"/>
              </a:rPr>
              <a:t> </a:t>
            </a:r>
            <a:r>
              <a:rPr lang="en-US" altLang="en-US" dirty="0" smtClean="0">
                <a:latin typeface="Tahoma" panose="020B0604030504040204" pitchFamily="34" charset="0"/>
              </a:rPr>
              <a:t>Also, </a:t>
            </a:r>
            <a:r>
              <a:rPr lang="en-US" altLang="en-US" dirty="0">
                <a:latin typeface="Tahoma" panose="020B0604030504040204" pitchFamily="34" charset="0"/>
              </a:rPr>
              <a:t>we predict a significant amount of oil trapped at Beta.</a:t>
            </a:r>
          </a:p>
          <a:p>
            <a:endParaRPr lang="en-US" altLang="en-US" dirty="0"/>
          </a:p>
        </p:txBody>
      </p:sp>
    </p:spTree>
    <p:extLst>
      <p:ext uri="{BB962C8B-B14F-4D97-AF65-F5344CB8AC3E}">
        <p14:creationId xmlns:p14="http://schemas.microsoft.com/office/powerpoint/2010/main" val="3069580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A60C0A-3F54-4466-88D1-6795B1FDACF1}" type="slidenum">
              <a:rPr lang="en-US" altLang="en-US"/>
              <a:pPr/>
              <a:t>13</a:t>
            </a:fld>
            <a:endParaRPr lang="en-US" altLang="en-US" dirty="0"/>
          </a:p>
        </p:txBody>
      </p:sp>
      <p:sp>
        <p:nvSpPr>
          <p:cNvPr id="250882" name="Rectangle 2"/>
          <p:cNvSpPr>
            <a:spLocks noGrp="1" noRot="1" noChangeAspect="1" noChangeArrowheads="1" noTextEdit="1"/>
          </p:cNvSpPr>
          <p:nvPr>
            <p:ph type="sldImg"/>
          </p:nvPr>
        </p:nvSpPr>
        <p:spPr>
          <a:xfrm>
            <a:off x="2881313" y="520700"/>
            <a:ext cx="3473450" cy="2605088"/>
          </a:xfrm>
          <a:ln/>
        </p:spPr>
      </p:sp>
      <p:sp>
        <p:nvSpPr>
          <p:cNvPr id="250883"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We </a:t>
            </a:r>
            <a:r>
              <a:rPr lang="en-US" altLang="en-US" dirty="0">
                <a:latin typeface="Tahoma" panose="020B0604030504040204" pitchFamily="34" charset="0"/>
              </a:rPr>
              <a:t>saw this before - a simple flow chart of the work done in </a:t>
            </a:r>
            <a:r>
              <a:rPr lang="en-US" altLang="en-US" dirty="0" smtClean="0">
                <a:latin typeface="Tahoma" panose="020B0604030504040204" pitchFamily="34" charset="0"/>
              </a:rPr>
              <a:t>exploration.</a:t>
            </a:r>
            <a:r>
              <a:rPr lang="en-US" altLang="en-US" baseline="0" dirty="0" smtClean="0">
                <a:latin typeface="Tahoma" panose="020B0604030504040204" pitchFamily="34" charset="0"/>
              </a:rPr>
              <a:t> </a:t>
            </a:r>
            <a:r>
              <a:rPr lang="en-US" altLang="en-US" dirty="0" smtClean="0">
                <a:latin typeface="Tahoma" panose="020B0604030504040204" pitchFamily="34" charset="0"/>
              </a:rPr>
              <a:t>We’ve </a:t>
            </a:r>
            <a:r>
              <a:rPr lang="en-US" altLang="en-US" dirty="0">
                <a:latin typeface="Tahoma" panose="020B0604030504040204" pitchFamily="34" charset="0"/>
              </a:rPr>
              <a:t>gone down the workflow through </a:t>
            </a:r>
            <a:r>
              <a:rPr lang="en-US" altLang="en-US" u="sng" dirty="0">
                <a:latin typeface="Tahoma" panose="020B0604030504040204" pitchFamily="34" charset="0"/>
              </a:rPr>
              <a:t>Interpret Seismic </a:t>
            </a:r>
            <a:r>
              <a:rPr lang="en-US" altLang="en-US" u="sng" dirty="0" smtClean="0">
                <a:latin typeface="Tahoma" panose="020B0604030504040204" pitchFamily="34" charset="0"/>
              </a:rPr>
              <a:t>Data</a:t>
            </a:r>
            <a:r>
              <a:rPr lang="en-US" altLang="en-US" dirty="0" smtClean="0">
                <a:latin typeface="Tahoma" panose="020B0604030504040204" pitchFamily="34" charset="0"/>
              </a:rPr>
              <a:t>.</a:t>
            </a:r>
            <a:r>
              <a:rPr lang="en-US" altLang="en-US" baseline="0" dirty="0" smtClean="0">
                <a:latin typeface="Tahoma" panose="020B0604030504040204" pitchFamily="34" charset="0"/>
              </a:rPr>
              <a:t> </a:t>
            </a:r>
            <a:r>
              <a:rPr lang="en-US" altLang="en-US" dirty="0" smtClean="0">
                <a:latin typeface="Tahoma" panose="020B0604030504040204" pitchFamily="34" charset="0"/>
              </a:rPr>
              <a:t>We’ve built a geologic framework based on regional and local data.</a:t>
            </a:r>
            <a:r>
              <a:rPr lang="en-US" altLang="en-US" baseline="0" dirty="0">
                <a:latin typeface="Tahoma" panose="020B0604030504040204" pitchFamily="34" charset="0"/>
              </a:rPr>
              <a:t> </a:t>
            </a:r>
            <a:r>
              <a:rPr lang="en-US" altLang="en-US" dirty="0" smtClean="0">
                <a:latin typeface="Tahoma" panose="020B0604030504040204" pitchFamily="34" charset="0"/>
              </a:rPr>
              <a:t>The </a:t>
            </a:r>
            <a:r>
              <a:rPr lang="en-US" altLang="en-US" dirty="0">
                <a:latin typeface="Tahoma" panose="020B0604030504040204" pitchFamily="34" charset="0"/>
              </a:rPr>
              <a:t>next step is to assess the prospects - to estimate its value to the company.</a:t>
            </a:r>
          </a:p>
        </p:txBody>
      </p:sp>
    </p:spTree>
    <p:extLst>
      <p:ext uri="{BB962C8B-B14F-4D97-AF65-F5344CB8AC3E}">
        <p14:creationId xmlns:p14="http://schemas.microsoft.com/office/powerpoint/2010/main" val="1315219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next task is to estimates volumes – of the trap first and then of the recoverable HC.</a:t>
            </a:r>
            <a:r>
              <a:rPr lang="en-US" baseline="0" dirty="0" smtClean="0"/>
              <a:t> </a:t>
            </a:r>
            <a:r>
              <a:rPr lang="en-US" dirty="0" smtClean="0"/>
              <a:t>How much oil and/or gas might we get out of each prospect?</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14</a:t>
            </a:fld>
            <a:endParaRPr lang="en-US" altLang="en-US" dirty="0"/>
          </a:p>
        </p:txBody>
      </p:sp>
    </p:spTree>
    <p:extLst>
      <p:ext uri="{BB962C8B-B14F-4D97-AF65-F5344CB8AC3E}">
        <p14:creationId xmlns:p14="http://schemas.microsoft.com/office/powerpoint/2010/main" val="777293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worked a similar exercise previously. You used volumes of cones to get an approximate trap volume.</a:t>
            </a:r>
            <a:r>
              <a:rPr lang="en-US" baseline="0" dirty="0" smtClean="0"/>
              <a:t> </a:t>
            </a:r>
            <a:r>
              <a:rPr lang="en-US" dirty="0" smtClean="0"/>
              <a:t>The faults at Alpha and Beta make the traps similar to ½ a cone.</a:t>
            </a:r>
            <a:r>
              <a:rPr lang="en-US" baseline="0" dirty="0" smtClean="0"/>
              <a:t> </a:t>
            </a:r>
            <a:r>
              <a:rPr lang="en-US" dirty="0" smtClean="0"/>
              <a:t>We estimate for each prospect an average radius for the top an</a:t>
            </a:r>
            <a:r>
              <a:rPr lang="en-US" baseline="0" dirty="0" smtClean="0"/>
              <a:t>d base reservoir surface and appropriate heights. We estimate the volume and divide it by two (2) to get the volume of a half-cone.</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15</a:t>
            </a:fld>
            <a:endParaRPr lang="en-US" altLang="en-US" dirty="0"/>
          </a:p>
        </p:txBody>
      </p:sp>
    </p:spTree>
    <p:extLst>
      <p:ext uri="{BB962C8B-B14F-4D97-AF65-F5344CB8AC3E}">
        <p14:creationId xmlns:p14="http://schemas.microsoft.com/office/powerpoint/2010/main" val="19715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illustrates how we first get the volume from the top of the reservoir to where we position the base</a:t>
            </a:r>
            <a:r>
              <a:rPr lang="en-US" baseline="0" dirty="0" smtClean="0"/>
              <a:t> of the HC. Then we get </a:t>
            </a:r>
            <a:r>
              <a:rPr lang="en-US" dirty="0" smtClean="0"/>
              <a:t>the volume from the base of the reservoir to the base</a:t>
            </a:r>
            <a:r>
              <a:rPr lang="en-US" baseline="0" dirty="0" smtClean="0"/>
              <a:t> of the HC. We subtract the two to get an estimate of the reservoir rock volume.</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16</a:t>
            </a:fld>
            <a:endParaRPr lang="en-US" altLang="en-US" dirty="0"/>
          </a:p>
        </p:txBody>
      </p:sp>
    </p:spTree>
    <p:extLst>
      <p:ext uri="{BB962C8B-B14F-4D97-AF65-F5344CB8AC3E}">
        <p14:creationId xmlns:p14="http://schemas.microsoft.com/office/powerpoint/2010/main" val="1558612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a:t>
            </a:r>
            <a:r>
              <a:rPr lang="en-US" baseline="0" dirty="0" smtClean="0"/>
              <a:t> did in Exercise 10b, we start with the total reservoir volume and work down to HC volume in each trap. We convert from km3 to million barrels of oil (MBO). We apply a recovery efficiency and an expansion factor. This gives us a rough estimate of how much oil (or gas) we hope to produce – the Estimated Ultimate Recovery (EUR).</a:t>
            </a:r>
          </a:p>
          <a:p>
            <a:endParaRPr lang="en-US" baseline="0" dirty="0" smtClean="0"/>
          </a:p>
          <a:p>
            <a:r>
              <a:rPr lang="en-US" baseline="0" dirty="0" smtClean="0"/>
              <a:t>We have not risked the prospects yet – estimated the chance that everything works favorably. Risking is the fifth step.</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17</a:t>
            </a:fld>
            <a:endParaRPr lang="en-US" altLang="en-US" dirty="0"/>
          </a:p>
        </p:txBody>
      </p:sp>
    </p:spTree>
    <p:extLst>
      <p:ext uri="{BB962C8B-B14F-4D97-AF65-F5344CB8AC3E}">
        <p14:creationId xmlns:p14="http://schemas.microsoft.com/office/powerpoint/2010/main" val="1716329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oil and gas have different values, managers want us to consider:</a:t>
            </a:r>
          </a:p>
          <a:p>
            <a:r>
              <a:rPr lang="en-US" dirty="0" smtClean="0"/>
              <a:t>   - what if the prospect holds oil?</a:t>
            </a:r>
          </a:p>
          <a:p>
            <a:r>
              <a:rPr lang="en-US" dirty="0" smtClean="0"/>
              <a:t>   - what if the prospect holds gas?</a:t>
            </a:r>
          </a:p>
          <a:p>
            <a:r>
              <a:rPr lang="en-US" dirty="0" smtClean="0"/>
              <a:t>We talk about the HC type – oil, gas, or a combination of the two.</a:t>
            </a:r>
          </a:p>
          <a:p>
            <a:endParaRPr lang="en-US" dirty="0" smtClean="0"/>
          </a:p>
          <a:p>
            <a:r>
              <a:rPr lang="en-US" dirty="0" smtClean="0"/>
              <a:t>(Sometimes we speak about condensates. This is the case where the HC is in a gaseous phase in the reservoir (high temp and pressure), but liquid at the surface. Condensates are less valuable than oil, but more valuable than gas.)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18</a:t>
            </a:fld>
            <a:endParaRPr lang="en-US" altLang="en-US" dirty="0"/>
          </a:p>
        </p:txBody>
      </p:sp>
    </p:spTree>
    <p:extLst>
      <p:ext uri="{BB962C8B-B14F-4D97-AF65-F5344CB8AC3E}">
        <p14:creationId xmlns:p14="http://schemas.microsoft.com/office/powerpoint/2010/main" val="1578450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very early in the life of</a:t>
            </a:r>
            <a:r>
              <a:rPr lang="en-US" baseline="0" dirty="0" smtClean="0"/>
              <a:t> a possible field. The nearest well or outcrop might be 100+ kilometers away. So it is hard to know if we have a source and if it is the type that generates mostly oil or gas. We also may not have a lot of data to calibrate the HC maturation model. So it is difficult to predict if the prospect is likely to be oil or gas, if it in facts has HCs.</a:t>
            </a:r>
          </a:p>
          <a:p>
            <a:endParaRPr lang="en-US" baseline="0" dirty="0" smtClean="0"/>
          </a:p>
          <a:p>
            <a:r>
              <a:rPr lang="en-US" baseline="0" dirty="0" smtClean="0"/>
              <a:t>The value of the prospect is quite different for oil versus gas.</a:t>
            </a:r>
          </a:p>
          <a:p>
            <a:r>
              <a:rPr lang="en-US" baseline="0" dirty="0" smtClean="0"/>
              <a:t>What we would do is make two predictions:</a:t>
            </a:r>
          </a:p>
          <a:p>
            <a:r>
              <a:rPr lang="en-US" baseline="0" dirty="0" smtClean="0"/>
              <a:t>   - If it holds oil, it is likely to have X barrels of recoverable oil.</a:t>
            </a:r>
          </a:p>
          <a:p>
            <a:r>
              <a:rPr lang="en-US" baseline="0" dirty="0" smtClean="0"/>
              <a:t>   - If it holds gas, it is likely to hold Y BCF (billion cubic feet) of recoverable gas.</a:t>
            </a:r>
          </a:p>
          <a:p>
            <a:r>
              <a:rPr lang="en-US" baseline="0" dirty="0" smtClean="0"/>
              <a:t>We would then say something like, given HC in the trap, we give it a 60% chance for oil.</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19</a:t>
            </a:fld>
            <a:endParaRPr lang="en-US" altLang="en-US" dirty="0"/>
          </a:p>
        </p:txBody>
      </p:sp>
    </p:spTree>
    <p:extLst>
      <p:ext uri="{BB962C8B-B14F-4D97-AF65-F5344CB8AC3E}">
        <p14:creationId xmlns:p14="http://schemas.microsoft.com/office/powerpoint/2010/main" val="2001433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introduce some of the considerations.</a:t>
            </a:r>
            <a:r>
              <a:rPr lang="en-US" baseline="0" dirty="0" smtClean="0"/>
              <a:t> </a:t>
            </a:r>
            <a:r>
              <a:rPr lang="en-US" dirty="0" smtClean="0"/>
              <a:t>This will give you a feel for the types</a:t>
            </a:r>
            <a:r>
              <a:rPr lang="en-US" baseline="0" dirty="0" smtClean="0"/>
              <a:t> of questions a manager would ask and how we get our “educated guesses” for answers. NOTE:  I’ll speak of some analyses without much in details. We will cover many of the analyses that we do later in this course.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a:t>
            </a:fld>
            <a:endParaRPr lang="en-US" altLang="en-US" dirty="0"/>
          </a:p>
        </p:txBody>
      </p:sp>
    </p:spTree>
    <p:extLst>
      <p:ext uri="{BB962C8B-B14F-4D97-AF65-F5344CB8AC3E}">
        <p14:creationId xmlns:p14="http://schemas.microsoft.com/office/powerpoint/2010/main" val="4123850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Here is our most-likely scenario for Alpha and Beta. We can get rough estimates for the EUR of oil and gas for Alpha and of oil for Beta. These volumes depend on the level of fill in each trap. We may have evidence from our seismic mapping of a spill or leak point. Then we can use the interpreted spill or leak point to constrain the volumes.</a:t>
            </a:r>
          </a:p>
          <a:p>
            <a:endParaRPr lang="en-US" baseline="0" dirty="0" smtClean="0"/>
          </a:p>
          <a:p>
            <a:r>
              <a:rPr lang="en-US" baseline="0" dirty="0" smtClean="0"/>
              <a:t>Once we have the recoverable HC volumes, we can use a price forecast to get a value in dollars. Managers always want a range of possibilities:</a:t>
            </a:r>
          </a:p>
          <a:p>
            <a:r>
              <a:rPr lang="en-US" baseline="0" dirty="0" smtClean="0"/>
              <a:t>   – how much bigger could it be?</a:t>
            </a:r>
          </a:p>
          <a:p>
            <a:r>
              <a:rPr lang="en-US" baseline="0" dirty="0" smtClean="0"/>
              <a:t>   – how much smaller could it me?</a:t>
            </a:r>
          </a:p>
          <a:p>
            <a:r>
              <a:rPr lang="en-US" baseline="0" dirty="0" smtClean="0"/>
              <a:t>And what is the risk or chance of success?  (1 – chance of success = risk) e.g., we think Alpha has a 30% chance of success (or 70% risk).</a:t>
            </a:r>
          </a:p>
          <a:p>
            <a:endParaRPr lang="en-US" baseline="0"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20</a:t>
            </a:fld>
            <a:endParaRPr lang="en-US" altLang="en-US" dirty="0"/>
          </a:p>
        </p:txBody>
      </p:sp>
    </p:spTree>
    <p:extLst>
      <p:ext uri="{BB962C8B-B14F-4D97-AF65-F5344CB8AC3E}">
        <p14:creationId xmlns:p14="http://schemas.microsoft.com/office/powerpoint/2010/main" val="72325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CFC414-0081-4B6A-A208-28CED6144897}" type="slidenum">
              <a:rPr lang="en-US" altLang="en-US"/>
              <a:pPr/>
              <a:t>21</a:t>
            </a:fld>
            <a:endParaRPr lang="en-US" altLang="en-US" dirty="0"/>
          </a:p>
        </p:txBody>
      </p:sp>
      <p:sp>
        <p:nvSpPr>
          <p:cNvPr id="263170" name="Rectangle 2"/>
          <p:cNvSpPr>
            <a:spLocks noGrp="1" noRot="1" noChangeAspect="1" noChangeArrowheads="1" noTextEdit="1"/>
          </p:cNvSpPr>
          <p:nvPr>
            <p:ph type="sldImg"/>
          </p:nvPr>
        </p:nvSpPr>
        <p:spPr>
          <a:xfrm>
            <a:off x="2881313" y="520700"/>
            <a:ext cx="3473450" cy="2605088"/>
          </a:xfrm>
          <a:ln/>
        </p:spPr>
      </p:sp>
      <p:sp>
        <p:nvSpPr>
          <p:cNvPr id="263171" name="Rectangle 3"/>
          <p:cNvSpPr>
            <a:spLocks noGrp="1" noChangeArrowheads="1"/>
          </p:cNvSpPr>
          <p:nvPr>
            <p:ph type="body" idx="1"/>
          </p:nvPr>
        </p:nvSpPr>
        <p:spPr>
          <a:xfrm>
            <a:off x="1204913" y="3298825"/>
            <a:ext cx="6829425" cy="3184525"/>
          </a:xfrm>
        </p:spPr>
        <p:txBody>
          <a:bodyPr/>
          <a:lstStyle/>
          <a:p>
            <a:r>
              <a:rPr lang="en-US" dirty="0" smtClean="0"/>
              <a:t>We</a:t>
            </a:r>
            <a:r>
              <a:rPr lang="en-US" baseline="0" dirty="0" smtClean="0"/>
              <a:t> may get an indication on seismic lines for the fill level of a trap. We call these (seismically defined) fluid contacts. </a:t>
            </a:r>
            <a:r>
              <a:rPr lang="en-US" altLang="en-US" dirty="0" smtClean="0">
                <a:latin typeface="Tahoma" panose="020B0604030504040204" pitchFamily="34" charset="0"/>
              </a:rPr>
              <a:t>For example, here </a:t>
            </a:r>
            <a:r>
              <a:rPr lang="en-US" altLang="en-US" dirty="0">
                <a:latin typeface="Tahoma" panose="020B0604030504040204" pitchFamily="34" charset="0"/>
              </a:rPr>
              <a:t>is a seismic line across the Alpha </a:t>
            </a:r>
            <a:r>
              <a:rPr lang="en-US" altLang="en-US" dirty="0" smtClean="0">
                <a:latin typeface="Tahoma" panose="020B0604030504040204" pitchFamily="34" charset="0"/>
              </a:rPr>
              <a:t>prospect.</a:t>
            </a:r>
            <a:r>
              <a:rPr lang="en-US" altLang="en-US" baseline="0" dirty="0" smtClean="0">
                <a:latin typeface="Tahoma" panose="020B0604030504040204" pitchFamily="34" charset="0"/>
              </a:rPr>
              <a:t> </a:t>
            </a:r>
            <a:r>
              <a:rPr lang="en-US" altLang="en-US" dirty="0" smtClean="0">
                <a:latin typeface="Tahoma" panose="020B0604030504040204" pitchFamily="34" charset="0"/>
              </a:rPr>
              <a:t>There </a:t>
            </a:r>
            <a:r>
              <a:rPr lang="en-US" altLang="en-US" dirty="0">
                <a:latin typeface="Tahoma" panose="020B0604030504040204" pitchFamily="34" charset="0"/>
              </a:rPr>
              <a:t>is </a:t>
            </a:r>
            <a:r>
              <a:rPr lang="en-US" altLang="en-US" dirty="0" smtClean="0">
                <a:latin typeface="Tahoma" panose="020B0604030504040204" pitchFamily="34" charset="0"/>
              </a:rPr>
              <a:t>good evidence </a:t>
            </a:r>
            <a:r>
              <a:rPr lang="en-US" altLang="en-US" dirty="0">
                <a:latin typeface="Tahoma" panose="020B0604030504040204" pitchFamily="34" charset="0"/>
              </a:rPr>
              <a:t>for one </a:t>
            </a:r>
            <a:r>
              <a:rPr lang="en-US" altLang="en-US" dirty="0" smtClean="0">
                <a:latin typeface="Tahoma" panose="020B0604030504040204" pitchFamily="34" charset="0"/>
              </a:rPr>
              <a:t>fluid contact; there is less convincing evidence for a second (shallower) fluid contact.</a:t>
            </a:r>
            <a:r>
              <a:rPr lang="en-US" altLang="en-US" baseline="0" dirty="0" smtClean="0">
                <a:latin typeface="Tahoma" panose="020B0604030504040204" pitchFamily="34" charset="0"/>
              </a:rPr>
              <a:t> </a:t>
            </a:r>
            <a:r>
              <a:rPr lang="en-US" altLang="en-US" dirty="0" smtClean="0">
                <a:latin typeface="Tahoma" panose="020B0604030504040204" pitchFamily="34" charset="0"/>
              </a:rPr>
              <a:t>A fluid contact is a boundary between sand with one </a:t>
            </a:r>
            <a:r>
              <a:rPr lang="en-US" altLang="en-US" dirty="0">
                <a:latin typeface="Tahoma" panose="020B0604030504040204" pitchFamily="34" charset="0"/>
              </a:rPr>
              <a:t>type of fluid above a different type of </a:t>
            </a:r>
            <a:r>
              <a:rPr lang="en-US" altLang="en-US" dirty="0" smtClean="0">
                <a:latin typeface="Tahoma" panose="020B0604030504040204" pitchFamily="34" charset="0"/>
              </a:rPr>
              <a:t>fluid below.</a:t>
            </a:r>
            <a:endParaRPr lang="en-US" altLang="en-US" dirty="0">
              <a:latin typeface="Tahoma" panose="020B0604030504040204" pitchFamily="34" charset="0"/>
            </a:endParaRPr>
          </a:p>
          <a:p>
            <a:endParaRPr lang="en-US" altLang="en-US" dirty="0">
              <a:latin typeface="Tahoma" panose="020B0604030504040204" pitchFamily="34" charset="0"/>
            </a:endParaRPr>
          </a:p>
          <a:p>
            <a:r>
              <a:rPr lang="en-US" altLang="en-US" dirty="0">
                <a:latin typeface="Tahoma" panose="020B0604030504040204" pitchFamily="34" charset="0"/>
              </a:rPr>
              <a:t>The lower contact </a:t>
            </a:r>
            <a:r>
              <a:rPr lang="en-US" altLang="en-US" dirty="0" smtClean="0">
                <a:latin typeface="Tahoma" panose="020B0604030504040204" pitchFamily="34" charset="0"/>
              </a:rPr>
              <a:t>(green) </a:t>
            </a:r>
            <a:r>
              <a:rPr lang="en-US" altLang="en-US" dirty="0">
                <a:latin typeface="Tahoma" panose="020B0604030504040204" pitchFamily="34" charset="0"/>
              </a:rPr>
              <a:t>might be the boundary between oil above and water below. </a:t>
            </a:r>
            <a:r>
              <a:rPr lang="en-US" altLang="en-US" dirty="0" smtClean="0">
                <a:latin typeface="Tahoma" panose="020B0604030504040204" pitchFamily="34" charset="0"/>
              </a:rPr>
              <a:t>The </a:t>
            </a:r>
            <a:r>
              <a:rPr lang="en-US" altLang="en-US" dirty="0">
                <a:latin typeface="Tahoma" panose="020B0604030504040204" pitchFamily="34" charset="0"/>
              </a:rPr>
              <a:t>seismic evidence is fairly </a:t>
            </a:r>
            <a:r>
              <a:rPr lang="en-US" altLang="en-US" dirty="0" smtClean="0">
                <a:latin typeface="Tahoma" panose="020B0604030504040204" pitchFamily="34" charset="0"/>
              </a:rPr>
              <a:t>good.</a:t>
            </a:r>
            <a:r>
              <a:rPr lang="en-US" altLang="en-US" baseline="0" dirty="0" smtClean="0">
                <a:latin typeface="Tahoma" panose="020B0604030504040204" pitchFamily="34" charset="0"/>
              </a:rPr>
              <a:t> </a:t>
            </a:r>
            <a:r>
              <a:rPr lang="en-US" altLang="en-US" dirty="0" smtClean="0">
                <a:latin typeface="Tahoma" panose="020B0604030504040204" pitchFamily="34" charset="0"/>
              </a:rPr>
              <a:t>The </a:t>
            </a:r>
            <a:r>
              <a:rPr lang="en-US" altLang="en-US" dirty="0">
                <a:latin typeface="Tahoma" panose="020B0604030504040204" pitchFamily="34" charset="0"/>
              </a:rPr>
              <a:t>upper contact </a:t>
            </a:r>
            <a:r>
              <a:rPr lang="en-US" altLang="en-US" dirty="0" smtClean="0">
                <a:latin typeface="Tahoma" panose="020B0604030504040204" pitchFamily="34" charset="0"/>
              </a:rPr>
              <a:t>(red) </a:t>
            </a:r>
            <a:r>
              <a:rPr lang="en-US" altLang="en-US" dirty="0">
                <a:latin typeface="Tahoma" panose="020B0604030504040204" pitchFamily="34" charset="0"/>
              </a:rPr>
              <a:t>might be the boundary between gas above and oil below. </a:t>
            </a:r>
            <a:r>
              <a:rPr lang="en-US" altLang="en-US" dirty="0" smtClean="0">
                <a:latin typeface="Tahoma" panose="020B0604030504040204" pitchFamily="34" charset="0"/>
              </a:rPr>
              <a:t>The </a:t>
            </a:r>
            <a:r>
              <a:rPr lang="en-US" altLang="en-US" dirty="0">
                <a:latin typeface="Tahoma" panose="020B0604030504040204" pitchFamily="34" charset="0"/>
              </a:rPr>
              <a:t>seismic evidence for this contact is not as certain.</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4210996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step is assessment, using numbers related to a prospect to give management numbers they</a:t>
            </a:r>
            <a:r>
              <a:rPr lang="en-US" baseline="0" dirty="0" smtClean="0"/>
              <a:t> need to make decisions. For where we are in our look at Gippsland, that decision is on which blocks, if any, to bid on and how much to bid. There are two types a assessment: Deterministic and Probabilistic.</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22</a:t>
            </a:fld>
            <a:endParaRPr lang="en-US" altLang="en-US" dirty="0"/>
          </a:p>
        </p:txBody>
      </p:sp>
    </p:spTree>
    <p:extLst>
      <p:ext uri="{BB962C8B-B14F-4D97-AF65-F5344CB8AC3E}">
        <p14:creationId xmlns:p14="http://schemas.microsoft.com/office/powerpoint/2010/main" val="2880586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deterministic assessment, we use a single number for each input parameter (e.g., porosity).</a:t>
            </a:r>
            <a:r>
              <a:rPr lang="en-US" baseline="0" dirty="0" smtClean="0"/>
              <a:t> </a:t>
            </a:r>
            <a:r>
              <a:rPr lang="en-US" dirty="0" smtClean="0"/>
              <a:t>The result is a single number (e.g., 200 MBO).</a:t>
            </a:r>
            <a:r>
              <a:rPr lang="en-US" baseline="0" dirty="0" smtClean="0"/>
              <a:t> </a:t>
            </a:r>
            <a:r>
              <a:rPr lang="en-US" dirty="0" smtClean="0"/>
              <a:t>For a probabilistic assessment, we use ranges for each input parameter. </a:t>
            </a:r>
          </a:p>
          <a:p>
            <a:endParaRPr lang="en-US" dirty="0" smtClean="0"/>
          </a:p>
          <a:p>
            <a:r>
              <a:rPr lang="en-US" dirty="0" smtClean="0"/>
              <a:t>We get a range of likely outcomes.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23</a:t>
            </a:fld>
            <a:endParaRPr lang="en-US" altLang="en-US" dirty="0"/>
          </a:p>
        </p:txBody>
      </p:sp>
    </p:spTree>
    <p:extLst>
      <p:ext uri="{BB962C8B-B14F-4D97-AF65-F5344CB8AC3E}">
        <p14:creationId xmlns:p14="http://schemas.microsoft.com/office/powerpoint/2010/main" val="3131877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49511-0B22-41D7-94CC-19AD0266886F}" type="slidenum">
              <a:rPr lang="en-US" altLang="en-US"/>
              <a:pPr/>
              <a:t>24</a:t>
            </a:fld>
            <a:endParaRPr lang="en-US" altLang="en-US" dirty="0"/>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lIns="91428" tIns="45715" rIns="91428" bIns="45715"/>
          <a:lstStyle/>
          <a:p>
            <a:r>
              <a:rPr lang="en-US" altLang="en-US" dirty="0" smtClean="0">
                <a:latin typeface="Tahoma" panose="020B0604030504040204" pitchFamily="34" charset="0"/>
              </a:rPr>
              <a:t>We might run an assessment for more than one scenario (cases or model for the prospect).</a:t>
            </a:r>
            <a:r>
              <a:rPr lang="en-US" altLang="en-US" baseline="0" dirty="0" smtClean="0">
                <a:latin typeface="Tahoma" panose="020B0604030504040204" pitchFamily="34" charset="0"/>
              </a:rPr>
              <a:t> </a:t>
            </a:r>
            <a:r>
              <a:rPr lang="en-US" altLang="en-US" dirty="0" smtClean="0">
                <a:latin typeface="Tahoma" panose="020B0604030504040204" pitchFamily="34" charset="0"/>
              </a:rPr>
              <a:t>Here we have defined four (4) </a:t>
            </a:r>
            <a:r>
              <a:rPr lang="en-US" altLang="en-US" dirty="0">
                <a:latin typeface="Tahoma" panose="020B0604030504040204" pitchFamily="34" charset="0"/>
              </a:rPr>
              <a:t>scenarios </a:t>
            </a:r>
            <a:r>
              <a:rPr lang="en-US" altLang="en-US" dirty="0" smtClean="0">
                <a:latin typeface="Tahoma" panose="020B0604030504040204" pitchFamily="34" charset="0"/>
              </a:rPr>
              <a:t>for Alpha – four (4) possible </a:t>
            </a:r>
            <a:r>
              <a:rPr lang="en-US" altLang="en-US" dirty="0">
                <a:latin typeface="Tahoma" panose="020B0604030504040204" pitchFamily="34" charset="0"/>
              </a:rPr>
              <a:t>cases for fluids in the </a:t>
            </a:r>
            <a:r>
              <a:rPr lang="en-US" altLang="en-US" dirty="0" smtClean="0">
                <a:latin typeface="Tahoma" panose="020B0604030504040204" pitchFamily="34" charset="0"/>
              </a:rPr>
              <a:t>reservoir.</a:t>
            </a:r>
            <a:r>
              <a:rPr lang="en-US" altLang="en-US" baseline="0" dirty="0" smtClean="0">
                <a:latin typeface="Tahoma" panose="020B0604030504040204" pitchFamily="34" charset="0"/>
              </a:rPr>
              <a:t> </a:t>
            </a:r>
            <a:r>
              <a:rPr lang="en-US" altLang="en-US" dirty="0" smtClean="0">
                <a:latin typeface="Tahoma" panose="020B0604030504040204" pitchFamily="34" charset="0"/>
              </a:rPr>
              <a:t>What </a:t>
            </a:r>
            <a:r>
              <a:rPr lang="en-US" altLang="en-US" dirty="0">
                <a:latin typeface="Tahoma" panose="020B0604030504040204" pitchFamily="34" charset="0"/>
              </a:rPr>
              <a:t>we think is most-likely is the case where there are two </a:t>
            </a:r>
            <a:r>
              <a:rPr lang="en-US" altLang="en-US" dirty="0" smtClean="0">
                <a:latin typeface="Tahoma" panose="020B0604030504040204" pitchFamily="34" charset="0"/>
              </a:rPr>
              <a:t>(2) fluid </a:t>
            </a:r>
            <a:r>
              <a:rPr lang="en-US" altLang="en-US" dirty="0">
                <a:latin typeface="Tahoma" panose="020B0604030504040204" pitchFamily="34" charset="0"/>
              </a:rPr>
              <a:t>contacts with gas on oil on water. </a:t>
            </a:r>
            <a:r>
              <a:rPr lang="en-US" altLang="en-US" dirty="0" smtClean="0">
                <a:latin typeface="Tahoma" panose="020B0604030504040204" pitchFamily="34" charset="0"/>
              </a:rPr>
              <a:t>Based </a:t>
            </a:r>
            <a:r>
              <a:rPr lang="en-US" altLang="en-US" dirty="0">
                <a:latin typeface="Tahoma" panose="020B0604030504040204" pitchFamily="34" charset="0"/>
              </a:rPr>
              <a:t>on the data and our interpretation &amp; analysis, we assign this case a </a:t>
            </a:r>
            <a:r>
              <a:rPr lang="en-US" altLang="en-US" dirty="0" smtClean="0">
                <a:latin typeface="Tahoma" panose="020B0604030504040204" pitchFamily="34" charset="0"/>
              </a:rPr>
              <a:t>40% </a:t>
            </a:r>
            <a:r>
              <a:rPr lang="en-US" altLang="en-US" dirty="0">
                <a:latin typeface="Tahoma" panose="020B0604030504040204" pitchFamily="34" charset="0"/>
              </a:rPr>
              <a:t>chance of </a:t>
            </a:r>
            <a:r>
              <a:rPr lang="en-US" altLang="en-US" dirty="0" smtClean="0">
                <a:latin typeface="Tahoma" panose="020B0604030504040204" pitchFamily="34" charset="0"/>
              </a:rPr>
              <a:t>occurrence.</a:t>
            </a:r>
            <a:r>
              <a:rPr lang="en-US" altLang="en-US" baseline="0" dirty="0" smtClean="0">
                <a:latin typeface="Tahoma" panose="020B0604030504040204" pitchFamily="34" charset="0"/>
              </a:rPr>
              <a:t> </a:t>
            </a:r>
            <a:r>
              <a:rPr lang="en-US" altLang="en-US" dirty="0" smtClean="0">
                <a:latin typeface="Tahoma" panose="020B0604030504040204" pitchFamily="34" charset="0"/>
              </a:rPr>
              <a:t>Another </a:t>
            </a:r>
            <a:r>
              <a:rPr lang="en-US" altLang="en-US" dirty="0">
                <a:latin typeface="Tahoma" panose="020B0604030504040204" pitchFamily="34" charset="0"/>
              </a:rPr>
              <a:t>possibility is that only the lower fluid contact is real. </a:t>
            </a:r>
            <a:r>
              <a:rPr lang="en-US" altLang="en-US" dirty="0" smtClean="0">
                <a:latin typeface="Tahoma" panose="020B0604030504040204" pitchFamily="34" charset="0"/>
              </a:rPr>
              <a:t>The </a:t>
            </a:r>
            <a:r>
              <a:rPr lang="en-US" altLang="en-US" dirty="0">
                <a:latin typeface="Tahoma" panose="020B0604030504040204" pitchFamily="34" charset="0"/>
              </a:rPr>
              <a:t>reservoir could be filled with gas (</a:t>
            </a:r>
            <a:r>
              <a:rPr lang="en-US" altLang="en-US" dirty="0" smtClean="0">
                <a:latin typeface="Tahoma" panose="020B0604030504040204" pitchFamily="34" charset="0"/>
              </a:rPr>
              <a:t>20% </a:t>
            </a:r>
            <a:r>
              <a:rPr lang="en-US" altLang="en-US" dirty="0">
                <a:latin typeface="Tahoma" panose="020B0604030504040204" pitchFamily="34" charset="0"/>
              </a:rPr>
              <a:t>chance) or with oil </a:t>
            </a:r>
            <a:r>
              <a:rPr lang="en-US" altLang="en-US" dirty="0" smtClean="0">
                <a:latin typeface="Tahoma" panose="020B0604030504040204" pitchFamily="34" charset="0"/>
              </a:rPr>
              <a:t>(30</a:t>
            </a:r>
            <a:r>
              <a:rPr lang="en-US" altLang="en-US" dirty="0">
                <a:latin typeface="Tahoma" panose="020B0604030504040204" pitchFamily="34" charset="0"/>
              </a:rPr>
              <a:t>% chance)</a:t>
            </a:r>
            <a:r>
              <a:rPr lang="en-US" altLang="en-US" dirty="0" smtClean="0">
                <a:latin typeface="Tahoma" panose="020B0604030504040204" pitchFamily="34" charset="0"/>
              </a:rPr>
              <a:t>.</a:t>
            </a:r>
            <a:r>
              <a:rPr lang="en-US" altLang="en-US" baseline="0" dirty="0" smtClean="0">
                <a:latin typeface="Tahoma" panose="020B0604030504040204" pitchFamily="34" charset="0"/>
              </a:rPr>
              <a:t> </a:t>
            </a:r>
            <a:r>
              <a:rPr lang="en-US" altLang="en-US" dirty="0" smtClean="0">
                <a:latin typeface="Tahoma" panose="020B0604030504040204" pitchFamily="34" charset="0"/>
              </a:rPr>
              <a:t>A </a:t>
            </a:r>
            <a:r>
              <a:rPr lang="en-US" altLang="en-US" dirty="0">
                <a:latin typeface="Tahoma" panose="020B0604030504040204" pitchFamily="34" charset="0"/>
              </a:rPr>
              <a:t>fourth possibility is that the reservoir contains just a small quantity of gas - perhaps 5% gas dissolved in 95% water. </a:t>
            </a:r>
            <a:r>
              <a:rPr lang="en-US" altLang="en-US" dirty="0" smtClean="0">
                <a:latin typeface="Tahoma" panose="020B0604030504040204" pitchFamily="34" charset="0"/>
              </a:rPr>
              <a:t>We </a:t>
            </a:r>
            <a:r>
              <a:rPr lang="en-US" altLang="en-US" dirty="0">
                <a:latin typeface="Tahoma" panose="020B0604030504040204" pitchFamily="34" charset="0"/>
              </a:rPr>
              <a:t>refer to this type of condition as low gas saturation. </a:t>
            </a:r>
            <a:r>
              <a:rPr lang="en-US" altLang="en-US" dirty="0" smtClean="0">
                <a:latin typeface="Tahoma" panose="020B0604030504040204" pitchFamily="34" charset="0"/>
              </a:rPr>
              <a:t>This </a:t>
            </a:r>
            <a:r>
              <a:rPr lang="en-US" altLang="en-US" dirty="0">
                <a:latin typeface="Tahoma" panose="020B0604030504040204" pitchFamily="34" charset="0"/>
              </a:rPr>
              <a:t>would be too little gas to be worth trying to produce.  This fourth scenario is assigned a 10% chance of occurrence.</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3438741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B4DFC9-EA1A-445E-AFEC-4AEE86206D63}" type="slidenum">
              <a:rPr lang="en-US" altLang="en-US"/>
              <a:pPr/>
              <a:t>25</a:t>
            </a:fld>
            <a:endParaRPr lang="en-US" altLang="en-US" dirty="0"/>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lIns="91428" tIns="45715" rIns="91428" bIns="45715"/>
          <a:lstStyle/>
          <a:p>
            <a:r>
              <a:rPr lang="en-US" altLang="en-US" dirty="0" smtClean="0">
                <a:latin typeface="Tahoma" panose="020B0604030504040204" pitchFamily="34" charset="0"/>
              </a:rPr>
              <a:t>We </a:t>
            </a:r>
            <a:r>
              <a:rPr lang="en-US" altLang="en-US" dirty="0">
                <a:latin typeface="Tahoma" panose="020B0604030504040204" pitchFamily="34" charset="0"/>
              </a:rPr>
              <a:t>have a </a:t>
            </a:r>
            <a:r>
              <a:rPr lang="en-US" altLang="en-US" dirty="0" smtClean="0">
                <a:latin typeface="Tahoma" panose="020B0604030504040204" pitchFamily="34" charset="0"/>
              </a:rPr>
              <a:t>block with two (2) prospects, Alpha and Beta.</a:t>
            </a:r>
            <a:r>
              <a:rPr lang="en-US" altLang="en-US" baseline="0" dirty="0" smtClean="0">
                <a:latin typeface="Tahoma" panose="020B0604030504040204" pitchFamily="34" charset="0"/>
              </a:rPr>
              <a:t> </a:t>
            </a:r>
            <a:r>
              <a:rPr lang="en-US" altLang="en-US" dirty="0" smtClean="0">
                <a:latin typeface="Tahoma" panose="020B0604030504040204" pitchFamily="34" charset="0"/>
              </a:rPr>
              <a:t>What </a:t>
            </a:r>
            <a:r>
              <a:rPr lang="en-US" altLang="en-US" dirty="0">
                <a:latin typeface="Tahoma" panose="020B0604030504040204" pitchFamily="34" charset="0"/>
              </a:rPr>
              <a:t>do our managers want to know now</a:t>
            </a:r>
            <a:r>
              <a:rPr lang="en-US" altLang="en-US" dirty="0" smtClean="0">
                <a:latin typeface="Tahoma" panose="020B0604030504040204" pitchFamily="34" charset="0"/>
              </a:rPr>
              <a:t>?</a:t>
            </a:r>
            <a:r>
              <a:rPr lang="en-US" altLang="en-US" baseline="0" dirty="0" smtClean="0">
                <a:latin typeface="Tahoma" panose="020B0604030504040204" pitchFamily="34" charset="0"/>
              </a:rPr>
              <a:t> </a:t>
            </a:r>
            <a:r>
              <a:rPr lang="en-US" altLang="en-US" dirty="0" smtClean="0">
                <a:latin typeface="Tahoma" panose="020B0604030504040204" pitchFamily="34" charset="0"/>
              </a:rPr>
              <a:t>How </a:t>
            </a:r>
            <a:r>
              <a:rPr lang="en-US" altLang="en-US" dirty="0">
                <a:latin typeface="Tahoma" panose="020B0604030504040204" pitchFamily="34" charset="0"/>
              </a:rPr>
              <a:t>much oil could there be and how sure are we – is </a:t>
            </a:r>
            <a:r>
              <a:rPr lang="en-US" altLang="en-US" dirty="0" smtClean="0">
                <a:latin typeface="Tahoma" panose="020B0604030504040204" pitchFamily="34" charset="0"/>
              </a:rPr>
              <a:t>the risk high or </a:t>
            </a:r>
            <a:r>
              <a:rPr lang="en-US" altLang="en-US" dirty="0">
                <a:latin typeface="Tahoma" panose="020B0604030504040204" pitchFamily="34" charset="0"/>
              </a:rPr>
              <a:t>low?  </a:t>
            </a:r>
          </a:p>
          <a:p>
            <a:endParaRPr lang="en-US" altLang="en-US" dirty="0">
              <a:latin typeface="Tahoma" panose="020B0604030504040204" pitchFamily="34" charset="0"/>
            </a:endParaRPr>
          </a:p>
          <a:p>
            <a:r>
              <a:rPr lang="en-US" altLang="en-US" dirty="0" smtClean="0">
                <a:latin typeface="Tahoma" panose="020B0604030504040204" pitchFamily="34" charset="0"/>
              </a:rPr>
              <a:t>First, </a:t>
            </a:r>
            <a:r>
              <a:rPr lang="en-US" altLang="en-US" dirty="0">
                <a:latin typeface="Tahoma" panose="020B0604030504040204" pitchFamily="34" charset="0"/>
              </a:rPr>
              <a:t>we assess how much </a:t>
            </a:r>
            <a:r>
              <a:rPr lang="en-US" altLang="en-US" dirty="0" smtClean="0">
                <a:latin typeface="Tahoma" panose="020B0604030504040204" pitchFamily="34" charset="0"/>
              </a:rPr>
              <a:t>HC there </a:t>
            </a:r>
            <a:r>
              <a:rPr lang="en-US" altLang="en-US" dirty="0">
                <a:latin typeface="Tahoma" panose="020B0604030504040204" pitchFamily="34" charset="0"/>
              </a:rPr>
              <a:t>could be – if we think of the trap as a ‘container,’ how much fluid (oil, gas, or water) can it hold?</a:t>
            </a:r>
          </a:p>
          <a:p>
            <a:endParaRPr lang="en-US" altLang="en-US" dirty="0">
              <a:latin typeface="Tahoma" panose="020B0604030504040204" pitchFamily="34" charset="0"/>
            </a:endParaRPr>
          </a:p>
          <a:p>
            <a:r>
              <a:rPr lang="en-US" altLang="en-US" dirty="0">
                <a:latin typeface="Tahoma" panose="020B0604030504040204" pitchFamily="34" charset="0"/>
              </a:rPr>
              <a:t>This slide gives an </a:t>
            </a:r>
            <a:r>
              <a:rPr lang="en-US" altLang="en-US" dirty="0" smtClean="0">
                <a:latin typeface="Tahoma" panose="020B0604030504040204" pitchFamily="34" charset="0"/>
              </a:rPr>
              <a:t>example for the oil ONLY scenario. The steps are similar to what you did in Exercise 10b.</a:t>
            </a:r>
          </a:p>
          <a:p>
            <a:r>
              <a:rPr lang="en-US" altLang="en-US" dirty="0" smtClean="0">
                <a:latin typeface="Tahoma" panose="020B0604030504040204" pitchFamily="34" charset="0"/>
              </a:rPr>
              <a:t>     - get the gross rock volume in Alpha and Beta</a:t>
            </a:r>
          </a:p>
          <a:p>
            <a:r>
              <a:rPr lang="en-US" altLang="en-US" baseline="0" dirty="0" smtClean="0">
                <a:latin typeface="Tahoma" panose="020B0604030504040204" pitchFamily="34" charset="0"/>
              </a:rPr>
              <a:t>     - get the reservoir </a:t>
            </a:r>
            <a:r>
              <a:rPr lang="en-US" altLang="en-US" dirty="0" smtClean="0">
                <a:latin typeface="Tahoma" panose="020B0604030504040204" pitchFamily="34" charset="0"/>
              </a:rPr>
              <a:t>volume</a:t>
            </a:r>
          </a:p>
          <a:p>
            <a:r>
              <a:rPr lang="en-US" altLang="en-US" dirty="0" smtClean="0">
                <a:latin typeface="Tahoma" panose="020B0604030504040204" pitchFamily="34" charset="0"/>
              </a:rPr>
              <a:t>     - get the pore volume </a:t>
            </a:r>
          </a:p>
          <a:p>
            <a:r>
              <a:rPr lang="en-US" altLang="en-US" dirty="0" smtClean="0">
                <a:latin typeface="Tahoma" panose="020B0604030504040204" pitchFamily="34" charset="0"/>
              </a:rPr>
              <a:t>     - get the in-place volume (reservoir depth, temperature, pressure)</a:t>
            </a:r>
          </a:p>
          <a:p>
            <a:r>
              <a:rPr lang="en-US" altLang="en-US" dirty="0" smtClean="0">
                <a:latin typeface="Tahoma" panose="020B0604030504040204" pitchFamily="34" charset="0"/>
              </a:rPr>
              <a:t>     - convert the volume into units of</a:t>
            </a:r>
            <a:r>
              <a:rPr lang="en-US" altLang="en-US" baseline="0" dirty="0" smtClean="0">
                <a:latin typeface="Tahoma" panose="020B0604030504040204" pitchFamily="34" charset="0"/>
              </a:rPr>
              <a:t> </a:t>
            </a:r>
            <a:r>
              <a:rPr lang="en-US" altLang="en-US" dirty="0" smtClean="0">
                <a:latin typeface="Tahoma" panose="020B0604030504040204" pitchFamily="34" charset="0"/>
              </a:rPr>
              <a:t>million barrels</a:t>
            </a:r>
          </a:p>
          <a:p>
            <a:r>
              <a:rPr lang="en-US" altLang="en-US" dirty="0" smtClean="0">
                <a:latin typeface="Tahoma" panose="020B0604030504040204" pitchFamily="34" charset="0"/>
              </a:rPr>
              <a:t>     - get the EUR, based</a:t>
            </a:r>
            <a:r>
              <a:rPr lang="en-US" altLang="en-US" baseline="0" dirty="0" smtClean="0">
                <a:latin typeface="Tahoma" panose="020B0604030504040204" pitchFamily="34" charset="0"/>
              </a:rPr>
              <a:t> on a recovery efficiency and a correction for surface temp and pressure.</a:t>
            </a:r>
          </a:p>
          <a:p>
            <a:endParaRPr lang="en-US" altLang="en-US" baseline="0" dirty="0" smtClean="0">
              <a:latin typeface="Tahoma" panose="020B0604030504040204" pitchFamily="34" charset="0"/>
            </a:endParaRPr>
          </a:p>
          <a:p>
            <a:r>
              <a:rPr lang="en-US" altLang="en-US" baseline="0" dirty="0" smtClean="0">
                <a:latin typeface="Tahoma" panose="020B0604030504040204" pitchFamily="34" charset="0"/>
              </a:rPr>
              <a:t>Going through these steps, I came up with 320 MBO for Alpha and 146 MBO for Beta. WOW! Note that this is called an unrisked EUR – it assumes all the play elements have worked beautifully. Next we have to assign a number to the risk (or chance of success).</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3279663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C9A5E7-956D-444E-A9AE-63CD39336558}" type="slidenum">
              <a:rPr lang="en-US" altLang="en-US"/>
              <a:pPr/>
              <a:t>26</a:t>
            </a:fld>
            <a:endParaRPr lang="en-US" altLang="en-US" dirty="0"/>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a:xfrm>
            <a:off x="927100" y="3317875"/>
            <a:ext cx="7416800" cy="2505075"/>
          </a:xfrm>
        </p:spPr>
        <p:txBody>
          <a:bodyPr lIns="91428" tIns="45715" rIns="91428" bIns="45715"/>
          <a:lstStyle/>
          <a:p>
            <a:r>
              <a:rPr lang="en-US" altLang="en-US" dirty="0" smtClean="0">
                <a:latin typeface="Tahoma" panose="020B0604030504040204" pitchFamily="34" charset="0"/>
              </a:rPr>
              <a:t>Here is a table for the deterministic assessments for Alpha and Beta based on the four (4) scenarios we defined earlier.</a:t>
            </a:r>
            <a:r>
              <a:rPr lang="en-US" altLang="en-US" baseline="0" dirty="0" smtClean="0">
                <a:latin typeface="Tahoma" panose="020B0604030504040204" pitchFamily="34" charset="0"/>
              </a:rPr>
              <a:t> </a:t>
            </a:r>
            <a:r>
              <a:rPr lang="en-US" altLang="en-US" dirty="0" smtClean="0">
                <a:latin typeface="Tahoma" panose="020B0604030504040204" pitchFamily="34" charset="0"/>
              </a:rPr>
              <a:t>It shows estimated oil </a:t>
            </a:r>
            <a:r>
              <a:rPr lang="en-US" altLang="en-US" dirty="0">
                <a:latin typeface="Tahoma" panose="020B0604030504040204" pitchFamily="34" charset="0"/>
              </a:rPr>
              <a:t>and gas </a:t>
            </a:r>
            <a:r>
              <a:rPr lang="en-US" altLang="en-US" dirty="0" smtClean="0">
                <a:latin typeface="Tahoma" panose="020B0604030504040204" pitchFamily="34" charset="0"/>
              </a:rPr>
              <a:t>for each scenario.</a:t>
            </a:r>
            <a:r>
              <a:rPr lang="en-US" altLang="en-US" baseline="0" dirty="0" smtClean="0">
                <a:latin typeface="Tahoma" panose="020B0604030504040204" pitchFamily="34" charset="0"/>
              </a:rPr>
              <a:t> </a:t>
            </a:r>
            <a:r>
              <a:rPr lang="en-US" altLang="en-US" dirty="0" smtClean="0">
                <a:latin typeface="Tahoma" panose="020B0604030504040204" pitchFamily="34" charset="0"/>
              </a:rPr>
              <a:t>Gas is in units BCFs, billion cubic feet.</a:t>
            </a:r>
            <a:r>
              <a:rPr lang="en-US" altLang="en-US" baseline="0" dirty="0" smtClean="0">
                <a:latin typeface="Tahoma" panose="020B0604030504040204" pitchFamily="34" charset="0"/>
              </a:rPr>
              <a:t> </a:t>
            </a:r>
            <a:r>
              <a:rPr lang="en-US" altLang="en-US" dirty="0" smtClean="0">
                <a:latin typeface="Tahoma" panose="020B0604030504040204" pitchFamily="34" charset="0"/>
              </a:rPr>
              <a:t>To determine value, we use a formula</a:t>
            </a:r>
            <a:r>
              <a:rPr lang="en-US" altLang="en-US" baseline="0" dirty="0" smtClean="0">
                <a:latin typeface="Tahoma" panose="020B0604030504040204" pitchFamily="34" charset="0"/>
              </a:rPr>
              <a:t> in which</a:t>
            </a:r>
            <a:r>
              <a:rPr lang="en-US" altLang="en-US" dirty="0" smtClean="0">
                <a:latin typeface="Tahoma" panose="020B0604030504040204" pitchFamily="34" charset="0"/>
              </a:rPr>
              <a:t> six (6) BCF of gas has the value of 1 MBO (million barrels of oil).</a:t>
            </a:r>
            <a:r>
              <a:rPr lang="en-US" altLang="en-US" baseline="0" dirty="0" smtClean="0">
                <a:latin typeface="Tahoma" panose="020B0604030504040204" pitchFamily="34" charset="0"/>
              </a:rPr>
              <a:t> </a:t>
            </a:r>
            <a:r>
              <a:rPr lang="en-US" altLang="en-US" dirty="0" smtClean="0">
                <a:latin typeface="Tahoma" panose="020B0604030504040204" pitchFamily="34" charset="0"/>
              </a:rPr>
              <a:t>The last column is the value of oil AND gas in millions of oil-equivalent barrels</a:t>
            </a:r>
            <a:r>
              <a:rPr lang="en-US" altLang="en-US" baseline="0" dirty="0" smtClean="0">
                <a:latin typeface="Tahoma" panose="020B0604030504040204" pitchFamily="34" charset="0"/>
              </a:rPr>
              <a:t> (</a:t>
            </a:r>
            <a:r>
              <a:rPr lang="en-US" altLang="en-US" dirty="0" smtClean="0">
                <a:latin typeface="Tahoma" panose="020B0604030504040204" pitchFamily="34" charset="0"/>
              </a:rPr>
              <a:t>MOEBs).</a:t>
            </a:r>
          </a:p>
          <a:p>
            <a:endParaRPr lang="en-US" altLang="en-US" dirty="0" smtClean="0">
              <a:latin typeface="Tahoma" panose="020B0604030504040204" pitchFamily="34" charset="0"/>
            </a:endParaRPr>
          </a:p>
          <a:p>
            <a:r>
              <a:rPr lang="en-US" altLang="en-US" dirty="0" smtClean="0">
                <a:latin typeface="Tahoma" panose="020B0604030504040204" pitchFamily="34" charset="0"/>
              </a:rPr>
              <a:t>You </a:t>
            </a:r>
            <a:r>
              <a:rPr lang="en-US" altLang="en-US" dirty="0">
                <a:latin typeface="Tahoma" panose="020B0604030504040204" pitchFamily="34" charset="0"/>
              </a:rPr>
              <a:t>can see that scenarios 1 &amp; 3 have a lot more </a:t>
            </a:r>
            <a:r>
              <a:rPr lang="en-US" altLang="en-US" dirty="0" smtClean="0">
                <a:latin typeface="Tahoma" panose="020B0604030504040204" pitchFamily="34" charset="0"/>
              </a:rPr>
              <a:t>MOEBs</a:t>
            </a:r>
            <a:r>
              <a:rPr lang="en-US" altLang="en-US" baseline="0" dirty="0" smtClean="0">
                <a:latin typeface="Tahoma" panose="020B0604030504040204" pitchFamily="34" charset="0"/>
              </a:rPr>
              <a:t> </a:t>
            </a:r>
            <a:r>
              <a:rPr lang="en-US" altLang="en-US" dirty="0" smtClean="0">
                <a:latin typeface="Tahoma" panose="020B0604030504040204" pitchFamily="34" charset="0"/>
              </a:rPr>
              <a:t>than </a:t>
            </a:r>
            <a:r>
              <a:rPr lang="en-US" altLang="en-US" dirty="0">
                <a:latin typeface="Tahoma" panose="020B0604030504040204" pitchFamily="34" charset="0"/>
              </a:rPr>
              <a:t>scenarios 2 &amp; 4</a:t>
            </a:r>
            <a:r>
              <a:rPr lang="en-US" altLang="en-US" dirty="0" smtClean="0">
                <a:latin typeface="Tahoma" panose="020B0604030504040204" pitchFamily="34" charset="0"/>
              </a:rPr>
              <a:t>.</a:t>
            </a:r>
            <a:r>
              <a:rPr lang="en-US" altLang="en-US" baseline="0" dirty="0" smtClean="0">
                <a:latin typeface="Tahoma" panose="020B0604030504040204" pitchFamily="34" charset="0"/>
              </a:rPr>
              <a:t> </a:t>
            </a:r>
            <a:r>
              <a:rPr lang="en-US" altLang="en-US" dirty="0" smtClean="0">
                <a:latin typeface="Tahoma" panose="020B0604030504040204" pitchFamily="34" charset="0"/>
              </a:rPr>
              <a:t>Given </a:t>
            </a:r>
            <a:r>
              <a:rPr lang="en-US" altLang="en-US" dirty="0">
                <a:latin typeface="Tahoma" panose="020B0604030504040204" pitchFamily="34" charset="0"/>
              </a:rPr>
              <a:t>the location of the prospect and what it would cost to build production facilities, we </a:t>
            </a:r>
            <a:r>
              <a:rPr lang="en-US" altLang="en-US" dirty="0" smtClean="0">
                <a:latin typeface="Tahoma" panose="020B0604030504040204" pitchFamily="34" charset="0"/>
              </a:rPr>
              <a:t>believe that we need </a:t>
            </a:r>
            <a:r>
              <a:rPr lang="en-US" altLang="en-US" dirty="0">
                <a:latin typeface="Tahoma" panose="020B0604030504040204" pitchFamily="34" charset="0"/>
              </a:rPr>
              <a:t>100 </a:t>
            </a:r>
            <a:r>
              <a:rPr lang="en-US" altLang="en-US" dirty="0" smtClean="0">
                <a:latin typeface="Tahoma" panose="020B0604030504040204" pitchFamily="34" charset="0"/>
              </a:rPr>
              <a:t>MOEBs</a:t>
            </a:r>
            <a:r>
              <a:rPr lang="en-US" altLang="en-US" baseline="0" dirty="0" smtClean="0">
                <a:latin typeface="Tahoma" panose="020B0604030504040204" pitchFamily="34" charset="0"/>
              </a:rPr>
              <a:t> </a:t>
            </a:r>
            <a:r>
              <a:rPr lang="en-US" altLang="en-US" dirty="0" smtClean="0">
                <a:latin typeface="Tahoma" panose="020B0604030504040204" pitchFamily="34" charset="0"/>
              </a:rPr>
              <a:t>to </a:t>
            </a:r>
            <a:r>
              <a:rPr lang="en-US" altLang="en-US" dirty="0">
                <a:latin typeface="Tahoma" panose="020B0604030504040204" pitchFamily="34" charset="0"/>
              </a:rPr>
              <a:t>make the Alpha Prospect </a:t>
            </a:r>
            <a:r>
              <a:rPr lang="en-US" altLang="en-US" dirty="0" smtClean="0">
                <a:latin typeface="Tahoma" panose="020B0604030504040204" pitchFamily="34" charset="0"/>
              </a:rPr>
              <a:t>economical.</a:t>
            </a:r>
            <a:r>
              <a:rPr lang="en-US" altLang="en-US" baseline="0" dirty="0" smtClean="0">
                <a:latin typeface="Tahoma" panose="020B0604030504040204" pitchFamily="34" charset="0"/>
              </a:rPr>
              <a:t> </a:t>
            </a:r>
            <a:r>
              <a:rPr lang="en-US" altLang="en-US" dirty="0" smtClean="0">
                <a:latin typeface="Tahoma" panose="020B0604030504040204" pitchFamily="34" charset="0"/>
              </a:rPr>
              <a:t>Thus, </a:t>
            </a:r>
            <a:r>
              <a:rPr lang="en-US" altLang="en-US" dirty="0">
                <a:latin typeface="Tahoma" panose="020B0604030504040204" pitchFamily="34" charset="0"/>
              </a:rPr>
              <a:t>scenarios 1 &amp; 3 would be worth going after; </a:t>
            </a:r>
            <a:r>
              <a:rPr lang="en-US" altLang="en-US" dirty="0" smtClean="0">
                <a:latin typeface="Tahoma" panose="020B0604030504040204" pitchFamily="34" charset="0"/>
              </a:rPr>
              <a:t>scenarios 2 and 4 would economic failures.</a:t>
            </a:r>
            <a:r>
              <a:rPr lang="en-US" altLang="en-US" baseline="0" dirty="0">
                <a:latin typeface="Tahoma" panose="020B0604030504040204" pitchFamily="34" charset="0"/>
              </a:rPr>
              <a:t> </a:t>
            </a:r>
            <a:r>
              <a:rPr lang="en-US" altLang="en-US" dirty="0" smtClean="0">
                <a:latin typeface="Tahoma" panose="020B0604030504040204" pitchFamily="34" charset="0"/>
              </a:rPr>
              <a:t>Of course </a:t>
            </a:r>
            <a:r>
              <a:rPr lang="en-US" altLang="en-US" dirty="0">
                <a:latin typeface="Tahoma" panose="020B0604030504040204" pitchFamily="34" charset="0"/>
              </a:rPr>
              <a:t>there is still the possibility that </a:t>
            </a:r>
            <a:r>
              <a:rPr lang="en-US" altLang="en-US" dirty="0" smtClean="0">
                <a:latin typeface="Tahoma" panose="020B0604030504040204" pitchFamily="34" charset="0"/>
              </a:rPr>
              <a:t>there</a:t>
            </a:r>
            <a:r>
              <a:rPr lang="en-US" altLang="en-US" baseline="0" dirty="0" smtClean="0">
                <a:latin typeface="Tahoma" panose="020B0604030504040204" pitchFamily="34" charset="0"/>
              </a:rPr>
              <a:t> are </a:t>
            </a:r>
            <a:r>
              <a:rPr lang="en-US" altLang="en-US" u="sng" dirty="0" smtClean="0">
                <a:latin typeface="Tahoma" panose="020B0604030504040204" pitchFamily="34" charset="0"/>
              </a:rPr>
              <a:t>NO</a:t>
            </a:r>
            <a:r>
              <a:rPr lang="en-US" altLang="en-US" dirty="0" smtClean="0">
                <a:latin typeface="Tahoma" panose="020B0604030504040204" pitchFamily="34" charset="0"/>
              </a:rPr>
              <a:t> </a:t>
            </a:r>
            <a:r>
              <a:rPr lang="en-US" altLang="en-US" dirty="0">
                <a:latin typeface="Tahoma" panose="020B0604030504040204" pitchFamily="34" charset="0"/>
              </a:rPr>
              <a:t>hydrocarbons at all</a:t>
            </a:r>
            <a:r>
              <a:rPr lang="en-US" altLang="en-US" dirty="0" smtClean="0">
                <a:latin typeface="Tahoma" panose="020B0604030504040204" pitchFamily="34" charset="0"/>
              </a:rPr>
              <a:t>!</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1269899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BB43D2-F857-46DD-B5F5-C9D38FB0C493}" type="slidenum">
              <a:rPr lang="en-US" altLang="en-US"/>
              <a:pPr/>
              <a:t>27</a:t>
            </a:fld>
            <a:endParaRPr lang="en-US" altLang="en-US" dirty="0"/>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a:xfrm>
            <a:off x="927100" y="3317875"/>
            <a:ext cx="7416800" cy="2447925"/>
          </a:xfrm>
        </p:spPr>
        <p:txBody>
          <a:bodyPr lIns="91428" tIns="45715" rIns="91428" bIns="45715"/>
          <a:lstStyle/>
          <a:p>
            <a:r>
              <a:rPr lang="en-US" altLang="en-US" dirty="0" smtClean="0">
                <a:latin typeface="Tahoma" panose="020B0604030504040204" pitchFamily="34" charset="0"/>
              </a:rPr>
              <a:t>On </a:t>
            </a:r>
            <a:r>
              <a:rPr lang="en-US" altLang="en-US" dirty="0">
                <a:latin typeface="Tahoma" panose="020B0604030504040204" pitchFamily="34" charset="0"/>
              </a:rPr>
              <a:t>the previous </a:t>
            </a:r>
            <a:r>
              <a:rPr lang="en-US" altLang="en-US" dirty="0" smtClean="0">
                <a:latin typeface="Tahoma" panose="020B0604030504040204" pitchFamily="34" charset="0"/>
              </a:rPr>
              <a:t>slide, </a:t>
            </a:r>
            <a:r>
              <a:rPr lang="en-US" altLang="en-US" dirty="0">
                <a:latin typeface="Tahoma" panose="020B0604030504040204" pitchFamily="34" charset="0"/>
              </a:rPr>
              <a:t>we gave each assessment parameter, like area, a single </a:t>
            </a:r>
            <a:r>
              <a:rPr lang="en-US" altLang="en-US" dirty="0" smtClean="0">
                <a:latin typeface="Tahoma" panose="020B0604030504040204" pitchFamily="34" charset="0"/>
              </a:rPr>
              <a:t>value.</a:t>
            </a:r>
            <a:r>
              <a:rPr lang="en-US" altLang="en-US" baseline="0" dirty="0" smtClean="0">
                <a:latin typeface="Tahoma" panose="020B0604030504040204" pitchFamily="34" charset="0"/>
              </a:rPr>
              <a:t> </a:t>
            </a:r>
            <a:r>
              <a:rPr lang="en-US" altLang="en-US" dirty="0" smtClean="0">
                <a:latin typeface="Tahoma" panose="020B0604030504040204" pitchFamily="34" charset="0"/>
              </a:rPr>
              <a:t>We </a:t>
            </a:r>
            <a:r>
              <a:rPr lang="en-US" altLang="en-US" dirty="0">
                <a:latin typeface="Tahoma" panose="020B0604030504040204" pitchFamily="34" charset="0"/>
              </a:rPr>
              <a:t>don’t know exact values, but we can usually define a range for each parameter.</a:t>
            </a:r>
          </a:p>
          <a:p>
            <a:r>
              <a:rPr lang="en-US" altLang="en-US" dirty="0">
                <a:latin typeface="Tahoma" panose="020B0604030504040204" pitchFamily="34" charset="0"/>
              </a:rPr>
              <a:t>One way to do this is to define a minimum, a maximum, and a most-likely value.</a:t>
            </a:r>
          </a:p>
          <a:p>
            <a:endParaRPr lang="en-US" altLang="en-US" dirty="0">
              <a:latin typeface="Tahoma" panose="020B0604030504040204" pitchFamily="34" charset="0"/>
            </a:endParaRPr>
          </a:p>
          <a:p>
            <a:r>
              <a:rPr lang="en-US" altLang="en-US" dirty="0">
                <a:latin typeface="Tahoma" panose="020B0604030504040204" pitchFamily="34" charset="0"/>
              </a:rPr>
              <a:t>We use statistical methods and the computer to derive a most-likely hydrocarbon volume and a range of values:</a:t>
            </a:r>
          </a:p>
          <a:p>
            <a:r>
              <a:rPr lang="en-US" altLang="en-US" dirty="0">
                <a:latin typeface="Tahoma" panose="020B0604030504040204" pitchFamily="34" charset="0"/>
              </a:rPr>
              <a:t>	- from the optimistic view (it could be as big as … ) </a:t>
            </a:r>
          </a:p>
          <a:p>
            <a:r>
              <a:rPr lang="en-US" altLang="en-US" dirty="0">
                <a:latin typeface="Tahoma" panose="020B0604030504040204" pitchFamily="34" charset="0"/>
              </a:rPr>
              <a:t>	- to the pessimistic view (it could be as small as … </a:t>
            </a:r>
            <a:r>
              <a:rPr lang="en-US" altLang="en-US" dirty="0" smtClean="0">
                <a:latin typeface="Tahoma" panose="020B0604030504040204" pitchFamily="34" charset="0"/>
              </a:rPr>
              <a:t>)</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593002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we call an exceedance probability</a:t>
            </a:r>
            <a:r>
              <a:rPr lang="en-US" baseline="0" dirty="0" smtClean="0"/>
              <a:t> – the red line. This is unrisked – there is 100% chance to find a barrel of oil or more. The economic minimum of 100 MBO is shown. You read this and find that there is a 75% chance to find 100 MBO or more. There is a 50% chance to find 200 MBO or more, and a 10% chance to find 290 MBO or more.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28</a:t>
            </a:fld>
            <a:endParaRPr lang="en-US" altLang="en-US" dirty="0"/>
          </a:p>
        </p:txBody>
      </p:sp>
    </p:spTree>
    <p:extLst>
      <p:ext uri="{BB962C8B-B14F-4D97-AF65-F5344CB8AC3E}">
        <p14:creationId xmlns:p14="http://schemas.microsoft.com/office/powerpoint/2010/main" val="40174502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ready to perform the final step – risking.</a:t>
            </a:r>
            <a:r>
              <a:rPr lang="en-US" baseline="0" dirty="0" smtClean="0"/>
              <a:t> </a:t>
            </a:r>
            <a:r>
              <a:rPr lang="en-US" dirty="0" smtClean="0"/>
              <a:t>How confident are we that all the HC system components have worked together and we will find HCs?</a:t>
            </a:r>
          </a:p>
          <a:p>
            <a:endParaRPr lang="en-US" dirty="0" smtClean="0"/>
          </a:p>
          <a:p>
            <a:r>
              <a:rPr lang="en-US" dirty="0" smtClean="0"/>
              <a:t>Some people like to talk about chance of success – my prospect has a 75% chance (3 out of 4 to succeed).</a:t>
            </a:r>
          </a:p>
          <a:p>
            <a:r>
              <a:rPr lang="en-US" dirty="0" smtClean="0"/>
              <a:t>Other people prefer to speak in terms of risk - my prospect has a risk of 25% chance (1 out of 4 to fail).</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29</a:t>
            </a:fld>
            <a:endParaRPr lang="en-US" altLang="en-US" dirty="0"/>
          </a:p>
        </p:txBody>
      </p:sp>
    </p:spTree>
    <p:extLst>
      <p:ext uri="{BB962C8B-B14F-4D97-AF65-F5344CB8AC3E}">
        <p14:creationId xmlns:p14="http://schemas.microsoft.com/office/powerpoint/2010/main" val="669842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outlines three</a:t>
            </a:r>
            <a:r>
              <a:rPr lang="en-US" baseline="0" dirty="0" smtClean="0"/>
              <a:t> (3) main steps. We will quickly walk through these in this lecture.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a:t>
            </a:fld>
            <a:endParaRPr lang="en-US" altLang="en-US" dirty="0"/>
          </a:p>
        </p:txBody>
      </p:sp>
    </p:spTree>
    <p:extLst>
      <p:ext uri="{BB962C8B-B14F-4D97-AF65-F5344CB8AC3E}">
        <p14:creationId xmlns:p14="http://schemas.microsoft.com/office/powerpoint/2010/main" val="20776129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nine (9) elements that we would assign chance of success (or risk) to.</a:t>
            </a:r>
            <a:r>
              <a:rPr lang="en-US" baseline="0" dirty="0" smtClean="0"/>
              <a:t> </a:t>
            </a:r>
            <a:r>
              <a:rPr lang="en-US" dirty="0" smtClean="0"/>
              <a:t>Different companies might have different elements with different names, but we can use this.</a:t>
            </a:r>
          </a:p>
          <a:p>
            <a:r>
              <a:rPr lang="en-US" dirty="0" smtClean="0"/>
              <a:t>A team of experts would consider source quality, source maturity, etc.</a:t>
            </a:r>
            <a:r>
              <a:rPr lang="en-US" baseline="0" dirty="0" smtClean="0"/>
              <a:t> </a:t>
            </a:r>
            <a:r>
              <a:rPr lang="en-US" dirty="0" smtClean="0"/>
              <a:t>They would assign a number between 0 and 1 for each element.</a:t>
            </a:r>
            <a:r>
              <a:rPr lang="en-US" baseline="0" dirty="0" smtClean="0"/>
              <a:t> </a:t>
            </a:r>
            <a:r>
              <a:rPr lang="en-US" dirty="0" smtClean="0"/>
              <a:t>For</a:t>
            </a:r>
            <a:r>
              <a:rPr lang="en-US" baseline="0" dirty="0" smtClean="0"/>
              <a:t> example, we know there is a great oil source in our region so source quality is 1.0, but it may be immature in the prospect’s drainage area so source maturity = 0.7.</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Biodegradation is when the reservoir is less than 70</a:t>
            </a:r>
            <a:r>
              <a:rPr lang="en-US" dirty="0" smtClean="0"/>
              <a:t>° C and bacteria has chomped on oil molecules.</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30</a:t>
            </a:fld>
            <a:endParaRPr lang="en-US" altLang="en-US" dirty="0"/>
          </a:p>
        </p:txBody>
      </p:sp>
    </p:spTree>
    <p:extLst>
      <p:ext uri="{BB962C8B-B14F-4D97-AF65-F5344CB8AC3E}">
        <p14:creationId xmlns:p14="http://schemas.microsoft.com/office/powerpoint/2010/main" val="35022002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FFE624-0C4C-44DE-A2EC-B95F698B5CAE}" type="slidenum">
              <a:rPr lang="en-US" altLang="en-US"/>
              <a:pPr/>
              <a:t>31</a:t>
            </a:fld>
            <a:endParaRPr lang="en-US" altLang="en-US" dirty="0"/>
          </a:p>
        </p:txBody>
      </p:sp>
      <p:sp>
        <p:nvSpPr>
          <p:cNvPr id="273410" name="Rectangle 2"/>
          <p:cNvSpPr>
            <a:spLocks noGrp="1" noRot="1" noChangeAspect="1" noChangeArrowheads="1" noTextEdit="1"/>
          </p:cNvSpPr>
          <p:nvPr>
            <p:ph type="sldImg"/>
          </p:nvPr>
        </p:nvSpPr>
        <p:spPr>
          <a:xfrm>
            <a:off x="2881313" y="520700"/>
            <a:ext cx="3473450" cy="2605088"/>
          </a:xfrm>
          <a:ln/>
        </p:spPr>
      </p:sp>
      <p:sp>
        <p:nvSpPr>
          <p:cNvPr id="273411"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For Alpha, the team working the prospect are joined by company experts to assign</a:t>
            </a:r>
            <a:r>
              <a:rPr lang="en-US" altLang="en-US" baseline="0" dirty="0" smtClean="0">
                <a:latin typeface="Tahoma" panose="020B0604030504040204" pitchFamily="34" charset="0"/>
              </a:rPr>
              <a:t> COS values to the nine (9) elements. </a:t>
            </a:r>
            <a:r>
              <a:rPr lang="en-US" altLang="en-US" dirty="0" smtClean="0">
                <a:latin typeface="Tahoma" panose="020B0604030504040204" pitchFamily="34" charset="0"/>
              </a:rPr>
              <a:t>Here the most </a:t>
            </a:r>
            <a:r>
              <a:rPr lang="en-US" altLang="en-US" dirty="0">
                <a:latin typeface="Tahoma" panose="020B0604030504040204" pitchFamily="34" charset="0"/>
              </a:rPr>
              <a:t>risky element is the trap - do the faults act as a </a:t>
            </a:r>
            <a:r>
              <a:rPr lang="en-US" altLang="en-US" dirty="0" smtClean="0">
                <a:latin typeface="Tahoma" panose="020B0604030504040204" pitchFamily="34" charset="0"/>
              </a:rPr>
              <a:t>seal?</a:t>
            </a:r>
            <a:r>
              <a:rPr lang="en-US" altLang="en-US" baseline="0" dirty="0">
                <a:latin typeface="Tahoma" panose="020B0604030504040204" pitchFamily="34" charset="0"/>
              </a:rPr>
              <a:t> </a:t>
            </a:r>
            <a:r>
              <a:rPr lang="en-US" altLang="en-US" dirty="0" smtClean="0">
                <a:latin typeface="Tahoma" panose="020B0604030504040204" pitchFamily="34" charset="0"/>
              </a:rPr>
              <a:t>Another </a:t>
            </a:r>
            <a:r>
              <a:rPr lang="en-US" altLang="en-US" dirty="0">
                <a:latin typeface="Tahoma" panose="020B0604030504040204" pitchFamily="34" charset="0"/>
              </a:rPr>
              <a:t>risk is that, instead of an oil or gas field, we have only low gas saturation.</a:t>
            </a:r>
          </a:p>
          <a:p>
            <a:endParaRPr lang="en-US" altLang="en-US" dirty="0">
              <a:latin typeface="Tahoma" panose="020B0604030504040204" pitchFamily="34" charset="0"/>
            </a:endParaRPr>
          </a:p>
          <a:p>
            <a:r>
              <a:rPr lang="en-US" altLang="en-US" dirty="0">
                <a:latin typeface="Tahoma" panose="020B0604030504040204" pitchFamily="34" charset="0"/>
              </a:rPr>
              <a:t>The experts decide that the Alpha prospect has a 72% chance of being a </a:t>
            </a:r>
            <a:r>
              <a:rPr lang="en-US" altLang="en-US" dirty="0" smtClean="0">
                <a:latin typeface="Tahoma" panose="020B0604030504040204" pitchFamily="34" charset="0"/>
              </a:rPr>
              <a:t>success.</a:t>
            </a:r>
            <a:r>
              <a:rPr lang="en-US" altLang="en-US" baseline="0" dirty="0" smtClean="0">
                <a:latin typeface="Tahoma" panose="020B0604030504040204" pitchFamily="34" charset="0"/>
              </a:rPr>
              <a:t> </a:t>
            </a:r>
            <a:r>
              <a:rPr lang="en-US" altLang="en-US" dirty="0" smtClean="0">
                <a:latin typeface="Tahoma" panose="020B0604030504040204" pitchFamily="34" charset="0"/>
              </a:rPr>
              <a:t>NOTE: We have</a:t>
            </a:r>
            <a:r>
              <a:rPr lang="en-US" altLang="en-US" baseline="0" dirty="0" smtClean="0">
                <a:latin typeface="Tahoma" panose="020B0604030504040204" pitchFamily="34" charset="0"/>
              </a:rPr>
              <a:t> to be a bit optimistic. If we assigned all nine (9) elements 0.9, the COS would be 39%. Optimistic, but reasonable.</a:t>
            </a:r>
            <a:endParaRPr lang="en-US" altLang="en-US" dirty="0">
              <a:latin typeface="Tahoma" panose="020B0604030504040204" pitchFamily="34" charset="0"/>
            </a:endParaRPr>
          </a:p>
        </p:txBody>
      </p:sp>
    </p:spTree>
    <p:extLst>
      <p:ext uri="{BB962C8B-B14F-4D97-AF65-F5344CB8AC3E}">
        <p14:creationId xmlns:p14="http://schemas.microsoft.com/office/powerpoint/2010/main" val="24245456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AF8D6F-EC0D-40D8-BA95-C216A55481B0}" type="slidenum">
              <a:rPr lang="en-US" altLang="en-US"/>
              <a:pPr/>
              <a:t>32</a:t>
            </a:fld>
            <a:endParaRPr lang="en-US" altLang="en-US" dirty="0"/>
          </a:p>
        </p:txBody>
      </p:sp>
      <p:sp>
        <p:nvSpPr>
          <p:cNvPr id="275458"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p:txBody>
          <a:bodyPr lIns="91428" tIns="45715" rIns="91428" bIns="45715"/>
          <a:lstStyle/>
          <a:p>
            <a:r>
              <a:rPr lang="en-US" altLang="en-US" dirty="0" smtClean="0">
                <a:latin typeface="Tahoma" panose="020B0604030504040204" pitchFamily="34" charset="0"/>
              </a:rPr>
              <a:t>What </a:t>
            </a:r>
            <a:r>
              <a:rPr lang="en-US" altLang="en-US" dirty="0">
                <a:latin typeface="Tahoma" panose="020B0604030504040204" pitchFamily="34" charset="0"/>
              </a:rPr>
              <a:t>we would show our management is a chart like </a:t>
            </a:r>
            <a:r>
              <a:rPr lang="en-US" altLang="en-US" dirty="0" smtClean="0">
                <a:latin typeface="Tahoma" panose="020B0604030504040204" pitchFamily="34" charset="0"/>
              </a:rPr>
              <a:t>this.</a:t>
            </a:r>
            <a:r>
              <a:rPr lang="en-US" altLang="en-US" baseline="0" dirty="0" smtClean="0">
                <a:latin typeface="Tahoma" panose="020B0604030504040204" pitchFamily="34" charset="0"/>
              </a:rPr>
              <a:t> </a:t>
            </a:r>
            <a:r>
              <a:rPr lang="en-US" altLang="en-US" dirty="0" smtClean="0">
                <a:latin typeface="Tahoma" panose="020B0604030504040204" pitchFamily="34" charset="0"/>
              </a:rPr>
              <a:t>It </a:t>
            </a:r>
            <a:r>
              <a:rPr lang="en-US" altLang="en-US" dirty="0">
                <a:latin typeface="Tahoma" panose="020B0604030504040204" pitchFamily="34" charset="0"/>
              </a:rPr>
              <a:t>is a plot of </a:t>
            </a:r>
            <a:r>
              <a:rPr lang="en-US" altLang="en-US" dirty="0" smtClean="0">
                <a:latin typeface="Tahoma" panose="020B0604030504040204" pitchFamily="34" charset="0"/>
              </a:rPr>
              <a:t>oil</a:t>
            </a:r>
            <a:r>
              <a:rPr lang="en-US" altLang="en-US" dirty="0">
                <a:latin typeface="Tahoma" panose="020B0604030504040204" pitchFamily="34" charset="0"/>
              </a:rPr>
              <a:t>-equivalent barrels (volume of HCs) on the </a:t>
            </a:r>
            <a:r>
              <a:rPr lang="en-US" altLang="en-US" dirty="0" smtClean="0">
                <a:latin typeface="Tahoma" panose="020B0604030504040204" pitchFamily="34" charset="0"/>
              </a:rPr>
              <a:t>x-axis </a:t>
            </a:r>
            <a:r>
              <a:rPr lang="en-US" altLang="en-US" dirty="0">
                <a:latin typeface="Tahoma" panose="020B0604030504040204" pitchFamily="34" charset="0"/>
              </a:rPr>
              <a:t>and probability of finding at least that volume on the </a:t>
            </a:r>
            <a:r>
              <a:rPr lang="en-US" altLang="en-US" dirty="0" smtClean="0">
                <a:latin typeface="Tahoma" panose="020B0604030504040204" pitchFamily="34" charset="0"/>
              </a:rPr>
              <a:t>y-axis.</a:t>
            </a:r>
            <a:r>
              <a:rPr lang="en-US" altLang="en-US" baseline="0" dirty="0" smtClean="0">
                <a:latin typeface="Tahoma" panose="020B0604030504040204" pitchFamily="34" charset="0"/>
              </a:rPr>
              <a:t> </a:t>
            </a:r>
            <a:r>
              <a:rPr lang="en-US" altLang="en-US" dirty="0" smtClean="0">
                <a:latin typeface="Tahoma" panose="020B0604030504040204" pitchFamily="34" charset="0"/>
              </a:rPr>
              <a:t>This </a:t>
            </a:r>
            <a:r>
              <a:rPr lang="en-US" altLang="en-US" dirty="0">
                <a:latin typeface="Tahoma" panose="020B0604030504040204" pitchFamily="34" charset="0"/>
              </a:rPr>
              <a:t>chart for Alpha indicates that there is a 72% chance of finding at least a small amount of HCs. </a:t>
            </a:r>
          </a:p>
          <a:p>
            <a:endParaRPr lang="en-US" altLang="en-US" dirty="0">
              <a:latin typeface="Tahoma" panose="020B0604030504040204" pitchFamily="34" charset="0"/>
            </a:endParaRPr>
          </a:p>
          <a:p>
            <a:r>
              <a:rPr lang="en-US" altLang="en-US" dirty="0">
                <a:latin typeface="Tahoma" panose="020B0604030504040204" pitchFamily="34" charset="0"/>
              </a:rPr>
              <a:t>There is a 58% chance of finding enough to exceed the economic </a:t>
            </a:r>
            <a:r>
              <a:rPr lang="en-US" altLang="en-US" dirty="0" smtClean="0">
                <a:latin typeface="Tahoma" panose="020B0604030504040204" pitchFamily="34" charset="0"/>
              </a:rPr>
              <a:t>minimum.</a:t>
            </a:r>
            <a:r>
              <a:rPr lang="en-US" altLang="en-US" baseline="0" dirty="0" smtClean="0">
                <a:latin typeface="Tahoma" panose="020B0604030504040204" pitchFamily="34" charset="0"/>
              </a:rPr>
              <a:t> </a:t>
            </a:r>
            <a:r>
              <a:rPr lang="en-US" altLang="en-US" dirty="0" smtClean="0">
                <a:latin typeface="Tahoma" panose="020B0604030504040204" pitchFamily="34" charset="0"/>
              </a:rPr>
              <a:t>For </a:t>
            </a:r>
            <a:r>
              <a:rPr lang="en-US" altLang="en-US" dirty="0">
                <a:latin typeface="Tahoma" panose="020B0604030504040204" pitchFamily="34" charset="0"/>
              </a:rPr>
              <a:t>the optimist, there is about a 5% chance of finding 400 MOEB</a:t>
            </a:r>
            <a:r>
              <a:rPr lang="en-US" altLang="en-US" dirty="0" smtClean="0">
                <a:latin typeface="Tahoma" panose="020B0604030504040204" pitchFamily="34" charset="0"/>
              </a:rPr>
              <a:t>!</a:t>
            </a:r>
          </a:p>
          <a:p>
            <a:endParaRPr lang="en-US" altLang="en-US" dirty="0" smtClean="0">
              <a:latin typeface="Tahoma" panose="020B0604030504040204" pitchFamily="34" charset="0"/>
            </a:endParaRPr>
          </a:p>
          <a:p>
            <a:r>
              <a:rPr lang="en-US" altLang="en-US" dirty="0" smtClean="0">
                <a:latin typeface="Tahoma" panose="020B0604030504040204" pitchFamily="34" charset="0"/>
              </a:rPr>
              <a:t>We would do</a:t>
            </a:r>
            <a:r>
              <a:rPr lang="en-US" altLang="en-US" baseline="0" dirty="0" smtClean="0">
                <a:latin typeface="Tahoma" panose="020B0604030504040204" pitchFamily="34" charset="0"/>
              </a:rPr>
              <a:t> the same for Beta and any other prospects within a lease block.</a:t>
            </a:r>
            <a:r>
              <a:rPr lang="en-US" altLang="en-US" baseline="0" dirty="0">
                <a:latin typeface="Tahoma" panose="020B0604030504040204" pitchFamily="34" charset="0"/>
              </a:rPr>
              <a:t> </a:t>
            </a:r>
            <a:r>
              <a:rPr lang="en-US" altLang="en-US" dirty="0" smtClean="0">
                <a:latin typeface="Tahoma" panose="020B0604030504040204" pitchFamily="34" charset="0"/>
              </a:rPr>
              <a:t>Given </a:t>
            </a:r>
            <a:r>
              <a:rPr lang="en-US" altLang="en-US" dirty="0">
                <a:latin typeface="Tahoma" panose="020B0604030504040204" pitchFamily="34" charset="0"/>
              </a:rPr>
              <a:t>the quality of </a:t>
            </a:r>
            <a:r>
              <a:rPr lang="en-US" altLang="en-US" dirty="0" smtClean="0">
                <a:latin typeface="Tahoma" panose="020B0604030504040204" pitchFamily="34" charset="0"/>
              </a:rPr>
              <a:t>these prospects </a:t>
            </a:r>
            <a:r>
              <a:rPr lang="en-US" altLang="en-US" dirty="0">
                <a:latin typeface="Tahoma" panose="020B0604030504040204" pitchFamily="34" charset="0"/>
              </a:rPr>
              <a:t>and its chance to make a profit compared to the other opportunities </a:t>
            </a:r>
            <a:r>
              <a:rPr lang="en-US" altLang="en-US" dirty="0" smtClean="0">
                <a:latin typeface="Tahoma" panose="020B0604030504040204" pitchFamily="34" charset="0"/>
              </a:rPr>
              <a:t>our company has</a:t>
            </a:r>
            <a:r>
              <a:rPr lang="en-US" altLang="en-US" dirty="0">
                <a:latin typeface="Tahoma" panose="020B0604030504040204" pitchFamily="34" charset="0"/>
              </a:rPr>
              <a:t>, the managers will decide whether or not to </a:t>
            </a:r>
            <a:r>
              <a:rPr lang="en-US" altLang="en-US" dirty="0" smtClean="0">
                <a:latin typeface="Tahoma" panose="020B0604030504040204" pitchFamily="34" charset="0"/>
              </a:rPr>
              <a:t>bid on the block with Alpha and Beta. </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33979267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33</a:t>
            </a:fld>
            <a:endParaRPr lang="en-US" altLang="en-US" dirty="0"/>
          </a:p>
        </p:txBody>
      </p:sp>
    </p:spTree>
    <p:extLst>
      <p:ext uri="{BB962C8B-B14F-4D97-AF65-F5344CB8AC3E}">
        <p14:creationId xmlns:p14="http://schemas.microsoft.com/office/powerpoint/2010/main" val="2133799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three (3) main steps are expanded a bit here into five (5) components.</a:t>
            </a:r>
          </a:p>
          <a:p>
            <a:pPr marL="228600" indent="-228600">
              <a:buAutoNum type="arabicPeriod"/>
            </a:pPr>
            <a:r>
              <a:rPr lang="en-US" dirty="0" smtClean="0"/>
              <a:t>By making the series of maps you used in Exercise 12, you will define the prospect elements. We look at source, reservoir, trap, seal and migration.</a:t>
            </a:r>
            <a:r>
              <a:rPr lang="en-US" baseline="0" dirty="0" smtClean="0"/>
              <a:t> </a:t>
            </a:r>
            <a:r>
              <a:rPr lang="en-US" dirty="0" smtClean="0"/>
              <a:t>Doing this requires that</a:t>
            </a:r>
            <a:r>
              <a:rPr lang="en-US" baseline="0" dirty="0" smtClean="0"/>
              <a:t> we have the geologic framework already worked out.</a:t>
            </a:r>
          </a:p>
          <a:p>
            <a:pPr marL="228600" indent="-228600">
              <a:buNone/>
            </a:pPr>
            <a:endParaRPr lang="en-US" baseline="0" dirty="0" smtClean="0"/>
          </a:p>
          <a:p>
            <a:pPr marL="228600" indent="-228600">
              <a:buNone/>
            </a:pPr>
            <a:r>
              <a:rPr lang="en-US" baseline="0" dirty="0" smtClean="0"/>
              <a:t>Then we work on the four (4) components related to prospect assessment.</a:t>
            </a:r>
          </a:p>
          <a:p>
            <a:pPr marL="228600" indent="-228600">
              <a:buNone/>
            </a:pPr>
            <a:r>
              <a:rPr lang="en-US" baseline="0" dirty="0" smtClean="0"/>
              <a:t>2. We need to estimate the trap volume and the HC it might hold.</a:t>
            </a:r>
          </a:p>
          <a:p>
            <a:pPr marL="0" indent="0">
              <a:buNone/>
            </a:pPr>
            <a:r>
              <a:rPr lang="en-US" baseline="0" dirty="0" smtClean="0"/>
              <a:t>3. We need to consider what type of HC is most likely – oil, gas, or both.</a:t>
            </a:r>
          </a:p>
          <a:p>
            <a:pPr marL="0" indent="0">
              <a:buNone/>
            </a:pPr>
            <a:r>
              <a:rPr lang="en-US" baseline="0" dirty="0" smtClean="0"/>
              <a:t>4. Assessment is our prediction on how much HC we think we will be able to recover (and sell).</a:t>
            </a:r>
          </a:p>
          <a:p>
            <a:pPr marL="0" indent="0">
              <a:buNone/>
            </a:pPr>
            <a:r>
              <a:rPr lang="en-US" baseline="0" dirty="0" smtClean="0"/>
              <a:t>5. Risk is an estimation of the chance that we give this prospect for success.</a:t>
            </a:r>
            <a:endParaRPr lang="en-US" dirty="0" smtClean="0"/>
          </a:p>
          <a:p>
            <a:pPr marL="228600" indent="-228600">
              <a:buNone/>
            </a:pPr>
            <a:r>
              <a:rPr lang="en-US" dirty="0" smtClean="0"/>
              <a:t> </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a:t>
            </a:fld>
            <a:endParaRPr lang="en-US" altLang="en-US" dirty="0"/>
          </a:p>
        </p:txBody>
      </p:sp>
    </p:spTree>
    <p:extLst>
      <p:ext uri="{BB962C8B-B14F-4D97-AF65-F5344CB8AC3E}">
        <p14:creationId xmlns:p14="http://schemas.microsoft.com/office/powerpoint/2010/main" val="2306335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a:t>
            </a:r>
            <a:r>
              <a:rPr lang="en-US" baseline="0" dirty="0" smtClean="0"/>
              <a:t> already covered the ‘Big 5’ play elements. No need to go over these 5 again.</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extLst>
      <p:ext uri="{BB962C8B-B14F-4D97-AF65-F5344CB8AC3E}">
        <p14:creationId xmlns:p14="http://schemas.microsoft.com/office/powerpoint/2010/main" val="1812715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I’ll illustrate</a:t>
            </a:r>
            <a:r>
              <a:rPr lang="en-US" baseline="0" dirty="0" smtClean="0"/>
              <a:t> prospect analysis for two (2) neighboring prospects, Alpha and Beta. This is a structure map showing two faulted anticlines.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extLst>
      <p:ext uri="{BB962C8B-B14F-4D97-AF65-F5344CB8AC3E}">
        <p14:creationId xmlns:p14="http://schemas.microsoft.com/office/powerpoint/2010/main" val="3438664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6AAABF-3AED-4E15-BD31-7CA8FA950704}" type="slidenum">
              <a:rPr lang="en-US" altLang="en-US"/>
              <a:pPr/>
              <a:t>7</a:t>
            </a:fld>
            <a:endParaRPr lang="en-US" altLang="en-US" dirty="0"/>
          </a:p>
        </p:txBody>
      </p:sp>
      <p:sp>
        <p:nvSpPr>
          <p:cNvPr id="238594" name="Rectangle 2"/>
          <p:cNvSpPr>
            <a:spLocks noGrp="1" noRot="1" noChangeAspect="1" noChangeArrowheads="1" noTextEdit="1"/>
          </p:cNvSpPr>
          <p:nvPr>
            <p:ph type="sldImg"/>
          </p:nvPr>
        </p:nvSpPr>
        <p:spPr>
          <a:xfrm>
            <a:off x="2881313" y="520700"/>
            <a:ext cx="3473450" cy="2605088"/>
          </a:xfrm>
          <a:ln/>
        </p:spPr>
      </p:sp>
      <p:sp>
        <p:nvSpPr>
          <p:cNvPr id="238595"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Based </a:t>
            </a:r>
            <a:r>
              <a:rPr lang="en-US" altLang="en-US" dirty="0">
                <a:latin typeface="Tahoma" panose="020B0604030504040204" pitchFamily="34" charset="0"/>
              </a:rPr>
              <a:t>on our analyses - we come up with several scenarios of possible HC generation, migration, entrapment and leak/spill.</a:t>
            </a:r>
          </a:p>
          <a:p>
            <a:endParaRPr lang="en-US" altLang="en-US" dirty="0">
              <a:latin typeface="Tahoma" panose="020B0604030504040204" pitchFamily="34" charset="0"/>
            </a:endParaRPr>
          </a:p>
          <a:p>
            <a:r>
              <a:rPr lang="en-US" altLang="en-US" dirty="0">
                <a:latin typeface="Tahoma" panose="020B0604030504040204" pitchFamily="34" charset="0"/>
              </a:rPr>
              <a:t>Usually we consider at least </a:t>
            </a:r>
            <a:r>
              <a:rPr lang="en-US" altLang="en-US" dirty="0" smtClean="0">
                <a:latin typeface="Tahoma" panose="020B0604030504040204" pitchFamily="34" charset="0"/>
              </a:rPr>
              <a:t>three (3) </a:t>
            </a:r>
            <a:r>
              <a:rPr lang="en-US" altLang="en-US" dirty="0">
                <a:latin typeface="Tahoma" panose="020B0604030504040204" pitchFamily="34" charset="0"/>
              </a:rPr>
              <a:t>cases:</a:t>
            </a:r>
          </a:p>
          <a:p>
            <a:pPr lvl="1">
              <a:buFontTx/>
              <a:buChar char="•"/>
            </a:pPr>
            <a:r>
              <a:rPr lang="en-US" altLang="en-US" dirty="0">
                <a:latin typeface="Tahoma" panose="020B0604030504040204" pitchFamily="34" charset="0"/>
              </a:rPr>
              <a:t> </a:t>
            </a:r>
            <a:r>
              <a:rPr lang="en-US" altLang="en-US" dirty="0" smtClean="0">
                <a:latin typeface="Tahoma" panose="020B0604030504040204" pitchFamily="34" charset="0"/>
              </a:rPr>
              <a:t> what </a:t>
            </a:r>
            <a:r>
              <a:rPr lang="en-US" altLang="en-US" dirty="0">
                <a:latin typeface="Tahoma" panose="020B0604030504040204" pitchFamily="34" charset="0"/>
              </a:rPr>
              <a:t>we think is most-likely to have occurred,</a:t>
            </a:r>
          </a:p>
          <a:p>
            <a:pPr lvl="1">
              <a:buFontTx/>
              <a:buChar char="•"/>
            </a:pPr>
            <a:r>
              <a:rPr lang="en-US" altLang="en-US" dirty="0">
                <a:latin typeface="Tahoma" panose="020B0604030504040204" pitchFamily="34" charset="0"/>
              </a:rPr>
              <a:t> </a:t>
            </a:r>
            <a:r>
              <a:rPr lang="en-US" altLang="en-US" dirty="0" smtClean="0">
                <a:latin typeface="Tahoma" panose="020B0604030504040204" pitchFamily="34" charset="0"/>
              </a:rPr>
              <a:t> a </a:t>
            </a:r>
            <a:r>
              <a:rPr lang="en-US" altLang="en-US" dirty="0">
                <a:latin typeface="Tahoma" panose="020B0604030504040204" pitchFamily="34" charset="0"/>
              </a:rPr>
              <a:t>pessimistic case (it could be as small as ...), and</a:t>
            </a:r>
          </a:p>
          <a:p>
            <a:pPr lvl="1">
              <a:buFontTx/>
              <a:buChar char="•"/>
            </a:pPr>
            <a:r>
              <a:rPr lang="en-US" altLang="en-US" dirty="0">
                <a:latin typeface="Tahoma" panose="020B0604030504040204" pitchFamily="34" charset="0"/>
              </a:rPr>
              <a:t> </a:t>
            </a:r>
            <a:r>
              <a:rPr lang="en-US" altLang="en-US" dirty="0" smtClean="0">
                <a:latin typeface="Tahoma" panose="020B0604030504040204" pitchFamily="34" charset="0"/>
              </a:rPr>
              <a:t> an </a:t>
            </a:r>
            <a:r>
              <a:rPr lang="en-US" altLang="en-US" dirty="0">
                <a:latin typeface="Tahoma" panose="020B0604030504040204" pitchFamily="34" charset="0"/>
              </a:rPr>
              <a:t>optimistic case (it could be as big as ...)</a:t>
            </a:r>
          </a:p>
          <a:p>
            <a:pPr lvl="1">
              <a:buFontTx/>
              <a:buChar char="•"/>
            </a:pPr>
            <a:endParaRPr lang="en-US" altLang="en-US" dirty="0">
              <a:latin typeface="Tahoma" panose="020B0604030504040204" pitchFamily="34" charset="0"/>
            </a:endParaRPr>
          </a:p>
          <a:p>
            <a:r>
              <a:rPr lang="en-US" altLang="en-US" dirty="0" smtClean="0">
                <a:latin typeface="Tahoma" panose="020B0604030504040204" pitchFamily="34" charset="0"/>
              </a:rPr>
              <a:t>Let’s </a:t>
            </a:r>
            <a:r>
              <a:rPr lang="en-US" altLang="en-US" dirty="0">
                <a:latin typeface="Tahoma" panose="020B0604030504040204" pitchFamily="34" charset="0"/>
              </a:rPr>
              <a:t>walk through the most-likely case for Alpha and Beta.</a:t>
            </a:r>
          </a:p>
          <a:p>
            <a:endParaRPr lang="en-US" altLang="en-US" dirty="0">
              <a:latin typeface="Tahoma" panose="020B0604030504040204" pitchFamily="34" charset="0"/>
            </a:endParaRPr>
          </a:p>
          <a:p>
            <a:r>
              <a:rPr lang="en-US" altLang="en-US" dirty="0">
                <a:latin typeface="Tahoma" panose="020B0604030504040204" pitchFamily="34" charset="0"/>
              </a:rPr>
              <a:t>Here is what we think was happening at 18 million years </a:t>
            </a:r>
            <a:r>
              <a:rPr lang="en-US" altLang="en-US" dirty="0" smtClean="0">
                <a:latin typeface="Tahoma" panose="020B0604030504040204" pitchFamily="34" charset="0"/>
              </a:rPr>
              <a:t>ago.</a:t>
            </a:r>
            <a:r>
              <a:rPr lang="en-US" altLang="en-US" baseline="0" dirty="0" smtClean="0">
                <a:latin typeface="Tahoma" panose="020B0604030504040204" pitchFamily="34" charset="0"/>
              </a:rPr>
              <a:t> </a:t>
            </a:r>
            <a:r>
              <a:rPr lang="en-US" altLang="en-US" dirty="0" smtClean="0">
                <a:latin typeface="Tahoma" panose="020B0604030504040204" pitchFamily="34" charset="0"/>
              </a:rPr>
              <a:t>The prospects were small anticlines, but without the fault offsets at this time.</a:t>
            </a:r>
            <a:r>
              <a:rPr lang="en-US" altLang="en-US" baseline="0" dirty="0" smtClean="0">
                <a:latin typeface="Tahoma" panose="020B0604030504040204" pitchFamily="34" charset="0"/>
              </a:rPr>
              <a:t> </a:t>
            </a:r>
            <a:r>
              <a:rPr lang="en-US" altLang="en-US" dirty="0" err="1" smtClean="0">
                <a:latin typeface="Tahoma" panose="020B0604030504040204" pitchFamily="34" charset="0"/>
              </a:rPr>
              <a:t>Downdip</a:t>
            </a:r>
            <a:r>
              <a:rPr lang="en-US" altLang="en-US" dirty="0" smtClean="0">
                <a:latin typeface="Tahoma" panose="020B0604030504040204" pitchFamily="34" charset="0"/>
              </a:rPr>
              <a:t> of Alpha, the source interval has just entered</a:t>
            </a:r>
            <a:r>
              <a:rPr lang="en-US" altLang="en-US" baseline="0" dirty="0" smtClean="0">
                <a:latin typeface="Tahoma" panose="020B0604030504040204" pitchFamily="34" charset="0"/>
              </a:rPr>
              <a:t> the oil window. Oil then migrated into Alpha. Some excess oil may have spilled out of Alpha and migrated updip to the Beta anticline. </a:t>
            </a:r>
            <a:r>
              <a:rPr lang="en-US" altLang="en-US" dirty="0" smtClean="0">
                <a:latin typeface="Tahoma" panose="020B0604030504040204" pitchFamily="34" charset="0"/>
              </a:rPr>
              <a:t>The structural </a:t>
            </a:r>
            <a:r>
              <a:rPr lang="en-US" altLang="en-US" dirty="0">
                <a:latin typeface="Tahoma" panose="020B0604030504040204" pitchFamily="34" charset="0"/>
              </a:rPr>
              <a:t>configuration </a:t>
            </a:r>
            <a:r>
              <a:rPr lang="en-US" altLang="en-US" dirty="0" smtClean="0">
                <a:latin typeface="Tahoma" panose="020B0604030504040204" pitchFamily="34" charset="0"/>
              </a:rPr>
              <a:t>is now as we saw in the previous</a:t>
            </a:r>
            <a:r>
              <a:rPr lang="en-US" altLang="en-US" baseline="0" dirty="0" smtClean="0">
                <a:latin typeface="Tahoma" panose="020B0604030504040204" pitchFamily="34" charset="0"/>
              </a:rPr>
              <a:t> slide. </a:t>
            </a:r>
            <a:endParaRPr lang="en-US" altLang="en-US" dirty="0">
              <a:latin typeface="Tahoma" panose="020B0604030504040204" pitchFamily="34" charset="0"/>
            </a:endParaRPr>
          </a:p>
        </p:txBody>
      </p:sp>
    </p:spTree>
    <p:extLst>
      <p:ext uri="{BB962C8B-B14F-4D97-AF65-F5344CB8AC3E}">
        <p14:creationId xmlns:p14="http://schemas.microsoft.com/office/powerpoint/2010/main" val="2487867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B011DC-6624-47E8-9109-A10CC116789A}" type="slidenum">
              <a:rPr lang="en-US" altLang="en-US"/>
              <a:pPr/>
              <a:t>8</a:t>
            </a:fld>
            <a:endParaRPr lang="en-US" altLang="en-US" dirty="0"/>
          </a:p>
        </p:txBody>
      </p:sp>
      <p:sp>
        <p:nvSpPr>
          <p:cNvPr id="240642" name="Rectangle 2"/>
          <p:cNvSpPr>
            <a:spLocks noGrp="1" noRot="1" noChangeAspect="1" noChangeArrowheads="1" noTextEdit="1"/>
          </p:cNvSpPr>
          <p:nvPr>
            <p:ph type="sldImg"/>
          </p:nvPr>
        </p:nvSpPr>
        <p:spPr>
          <a:xfrm>
            <a:off x="2881313" y="520700"/>
            <a:ext cx="3473450" cy="2605088"/>
          </a:xfrm>
          <a:ln/>
        </p:spPr>
      </p:sp>
      <p:sp>
        <p:nvSpPr>
          <p:cNvPr id="240643"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Here </a:t>
            </a:r>
            <a:r>
              <a:rPr lang="en-US" altLang="en-US" dirty="0">
                <a:latin typeface="Tahoma" panose="020B0604030504040204" pitchFamily="34" charset="0"/>
              </a:rPr>
              <a:t>is what we think was happening 10 million years </a:t>
            </a:r>
            <a:r>
              <a:rPr lang="en-US" altLang="en-US" dirty="0" smtClean="0">
                <a:latin typeface="Tahoma" panose="020B0604030504040204" pitchFamily="34" charset="0"/>
              </a:rPr>
              <a:t>ago.</a:t>
            </a:r>
            <a:r>
              <a:rPr lang="en-US" altLang="en-US" baseline="0" dirty="0" smtClean="0">
                <a:latin typeface="Tahoma" panose="020B0604030504040204" pitchFamily="34" charset="0"/>
              </a:rPr>
              <a:t> </a:t>
            </a:r>
            <a:r>
              <a:rPr lang="en-US" altLang="en-US" dirty="0" smtClean="0">
                <a:latin typeface="Tahoma" panose="020B0604030504040204" pitchFamily="34" charset="0"/>
              </a:rPr>
              <a:t>The </a:t>
            </a:r>
            <a:r>
              <a:rPr lang="en-US" altLang="en-US" dirty="0">
                <a:latin typeface="Tahoma" panose="020B0604030504040204" pitchFamily="34" charset="0"/>
              </a:rPr>
              <a:t>structural configuration </a:t>
            </a:r>
            <a:r>
              <a:rPr lang="en-US" altLang="en-US" dirty="0" smtClean="0">
                <a:latin typeface="Tahoma" panose="020B0604030504040204" pitchFamily="34" charset="0"/>
              </a:rPr>
              <a:t>was </a:t>
            </a:r>
            <a:r>
              <a:rPr lang="en-US" altLang="en-US" dirty="0">
                <a:latin typeface="Tahoma" panose="020B0604030504040204" pitchFamily="34" charset="0"/>
              </a:rPr>
              <a:t>as we saw </a:t>
            </a:r>
            <a:r>
              <a:rPr lang="en-US" altLang="en-US" dirty="0" smtClean="0">
                <a:latin typeface="Tahoma" panose="020B0604030504040204" pitchFamily="34" charset="0"/>
              </a:rPr>
              <a:t>before, except the anticlines have fault offsets.</a:t>
            </a:r>
            <a:endParaRPr lang="en-US" altLang="en-US" dirty="0">
              <a:latin typeface="Tahoma" panose="020B0604030504040204" pitchFamily="34" charset="0"/>
            </a:endParaRPr>
          </a:p>
          <a:p>
            <a:endParaRPr lang="en-US" altLang="en-US" dirty="0">
              <a:latin typeface="Tahoma" panose="020B0604030504040204" pitchFamily="34" charset="0"/>
            </a:endParaRPr>
          </a:p>
          <a:p>
            <a:r>
              <a:rPr lang="en-US" altLang="en-US" dirty="0">
                <a:latin typeface="Tahoma" panose="020B0604030504040204" pitchFamily="34" charset="0"/>
              </a:rPr>
              <a:t>Oil was being generated </a:t>
            </a:r>
            <a:r>
              <a:rPr lang="en-US" altLang="en-US" dirty="0" smtClean="0">
                <a:latin typeface="Tahoma" panose="020B0604030504040204" pitchFamily="34" charset="0"/>
              </a:rPr>
              <a:t>both in </a:t>
            </a:r>
            <a:r>
              <a:rPr lang="en-US" altLang="en-US" dirty="0">
                <a:latin typeface="Tahoma" panose="020B0604030504040204" pitchFamily="34" charset="0"/>
              </a:rPr>
              <a:t>the deepest portions of the source rock interval to the west </a:t>
            </a:r>
            <a:r>
              <a:rPr lang="en-US" altLang="en-US" dirty="0" smtClean="0">
                <a:latin typeface="Tahoma" panose="020B0604030504040204" pitchFamily="34" charset="0"/>
              </a:rPr>
              <a:t>of Alpha and </a:t>
            </a:r>
            <a:r>
              <a:rPr lang="en-US" altLang="en-US" dirty="0">
                <a:latin typeface="Tahoma" panose="020B0604030504040204" pitchFamily="34" charset="0"/>
              </a:rPr>
              <a:t>in the low just to the east of </a:t>
            </a:r>
            <a:r>
              <a:rPr lang="en-US" altLang="en-US" dirty="0" smtClean="0">
                <a:latin typeface="Tahoma" panose="020B0604030504040204" pitchFamily="34" charset="0"/>
              </a:rPr>
              <a:t>Alpha.</a:t>
            </a:r>
            <a:r>
              <a:rPr lang="en-US" altLang="en-US" baseline="0" dirty="0" smtClean="0">
                <a:latin typeface="Tahoma" panose="020B0604030504040204" pitchFamily="34" charset="0"/>
              </a:rPr>
              <a:t> </a:t>
            </a:r>
            <a:r>
              <a:rPr lang="en-US" altLang="en-US" dirty="0" smtClean="0">
                <a:latin typeface="Tahoma" panose="020B0604030504040204" pitchFamily="34" charset="0"/>
              </a:rPr>
              <a:t>Oil </a:t>
            </a:r>
            <a:r>
              <a:rPr lang="en-US" altLang="en-US" dirty="0">
                <a:latin typeface="Tahoma" panose="020B0604030504040204" pitchFamily="34" charset="0"/>
              </a:rPr>
              <a:t>migrated in the sands to the faulted trap at </a:t>
            </a:r>
            <a:r>
              <a:rPr lang="en-US" altLang="en-US" dirty="0" smtClean="0">
                <a:latin typeface="Tahoma" panose="020B0604030504040204" pitchFamily="34" charset="0"/>
              </a:rPr>
              <a:t>Alpha.</a:t>
            </a:r>
            <a:r>
              <a:rPr lang="en-US" altLang="en-US" baseline="0" dirty="0" smtClean="0">
                <a:latin typeface="Tahoma" panose="020B0604030504040204" pitchFamily="34" charset="0"/>
              </a:rPr>
              <a:t> </a:t>
            </a:r>
            <a:r>
              <a:rPr lang="en-US" altLang="en-US" dirty="0" smtClean="0">
                <a:latin typeface="Tahoma" panose="020B0604030504040204" pitchFamily="34" charset="0"/>
              </a:rPr>
              <a:t>Similarly</a:t>
            </a:r>
            <a:r>
              <a:rPr lang="en-US" altLang="en-US" dirty="0">
                <a:latin typeface="Tahoma" panose="020B0604030504040204" pitchFamily="34" charset="0"/>
              </a:rPr>
              <a:t>, oil migrated in the sands to the faulted trap at </a:t>
            </a:r>
            <a:r>
              <a:rPr lang="en-US" altLang="en-US" dirty="0" smtClean="0">
                <a:latin typeface="Tahoma" panose="020B0604030504040204" pitchFamily="34" charset="0"/>
              </a:rPr>
              <a:t>Beta.</a:t>
            </a:r>
            <a:r>
              <a:rPr lang="en-US" altLang="en-US" baseline="0" dirty="0" smtClean="0">
                <a:latin typeface="Tahoma" panose="020B0604030504040204" pitchFamily="34" charset="0"/>
              </a:rPr>
              <a:t> </a:t>
            </a:r>
            <a:r>
              <a:rPr lang="en-US" altLang="en-US" dirty="0" smtClean="0">
                <a:latin typeface="Tahoma" panose="020B0604030504040204" pitchFamily="34" charset="0"/>
              </a:rPr>
              <a:t>We assume the faults</a:t>
            </a:r>
            <a:r>
              <a:rPr lang="en-US" altLang="en-US" baseline="0" dirty="0" smtClean="0">
                <a:latin typeface="Tahoma" panose="020B0604030504040204" pitchFamily="34" charset="0"/>
              </a:rPr>
              <a:t> are sealing. Beta now receives oil just from the central “kitchen.”</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3943257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5AD566-B310-4420-A27C-87FDA58BF6C9}" type="slidenum">
              <a:rPr lang="en-US" altLang="en-US"/>
              <a:pPr/>
              <a:t>9</a:t>
            </a:fld>
            <a:endParaRPr lang="en-US" altLang="en-US" dirty="0"/>
          </a:p>
        </p:txBody>
      </p:sp>
      <p:sp>
        <p:nvSpPr>
          <p:cNvPr id="242690" name="Rectangle 2"/>
          <p:cNvSpPr>
            <a:spLocks noGrp="1" noRot="1" noChangeAspect="1" noChangeArrowheads="1" noTextEdit="1"/>
          </p:cNvSpPr>
          <p:nvPr>
            <p:ph type="sldImg"/>
          </p:nvPr>
        </p:nvSpPr>
        <p:spPr>
          <a:xfrm>
            <a:off x="2881313" y="520700"/>
            <a:ext cx="3473450" cy="2605088"/>
          </a:xfrm>
          <a:ln/>
        </p:spPr>
      </p:sp>
      <p:sp>
        <p:nvSpPr>
          <p:cNvPr id="242691" name="Rectangle 3"/>
          <p:cNvSpPr>
            <a:spLocks noGrp="1" noChangeArrowheads="1"/>
          </p:cNvSpPr>
          <p:nvPr>
            <p:ph type="body" idx="1"/>
          </p:nvPr>
        </p:nvSpPr>
        <p:spPr>
          <a:xfrm>
            <a:off x="1204913" y="3298825"/>
            <a:ext cx="6829425" cy="3184525"/>
          </a:xfrm>
        </p:spPr>
        <p:txBody>
          <a:bodyPr/>
          <a:lstStyle/>
          <a:p>
            <a:r>
              <a:rPr lang="en-US" altLang="en-US" dirty="0" smtClean="0">
                <a:latin typeface="Tahoma" panose="020B0604030504040204" pitchFamily="34" charset="0"/>
              </a:rPr>
              <a:t>Here </a:t>
            </a:r>
            <a:r>
              <a:rPr lang="en-US" altLang="en-US" dirty="0">
                <a:latin typeface="Tahoma" panose="020B0604030504040204" pitchFamily="34" charset="0"/>
              </a:rPr>
              <a:t>is what we think is happening at </a:t>
            </a:r>
            <a:r>
              <a:rPr lang="en-US" altLang="en-US" dirty="0" smtClean="0">
                <a:latin typeface="Tahoma" panose="020B0604030504040204" pitchFamily="34" charset="0"/>
              </a:rPr>
              <a:t>present.</a:t>
            </a:r>
            <a:r>
              <a:rPr lang="en-US" altLang="en-US" baseline="0" dirty="0" smtClean="0">
                <a:latin typeface="Tahoma" panose="020B0604030504040204" pitchFamily="34" charset="0"/>
              </a:rPr>
              <a:t> </a:t>
            </a:r>
            <a:r>
              <a:rPr lang="en-US" altLang="en-US" dirty="0" smtClean="0">
                <a:latin typeface="Tahoma" panose="020B0604030504040204" pitchFamily="34" charset="0"/>
              </a:rPr>
              <a:t>The </a:t>
            </a:r>
            <a:r>
              <a:rPr lang="en-US" altLang="en-US" dirty="0">
                <a:latin typeface="Tahoma" panose="020B0604030504040204" pitchFamily="34" charset="0"/>
              </a:rPr>
              <a:t>structural configuration is as we saw </a:t>
            </a:r>
            <a:r>
              <a:rPr lang="en-US" altLang="en-US" dirty="0" smtClean="0">
                <a:latin typeface="Tahoma" panose="020B0604030504040204" pitchFamily="34" charset="0"/>
              </a:rPr>
              <a:t>before.</a:t>
            </a:r>
            <a:r>
              <a:rPr lang="en-US" altLang="en-US" baseline="0" dirty="0" smtClean="0">
                <a:latin typeface="Tahoma" panose="020B0604030504040204" pitchFamily="34" charset="0"/>
              </a:rPr>
              <a:t> </a:t>
            </a:r>
            <a:r>
              <a:rPr lang="en-US" altLang="en-US" dirty="0" smtClean="0">
                <a:latin typeface="Tahoma" panose="020B0604030504040204" pitchFamily="34" charset="0"/>
              </a:rPr>
              <a:t>Gas </a:t>
            </a:r>
            <a:r>
              <a:rPr lang="en-US" altLang="en-US" dirty="0">
                <a:latin typeface="Tahoma" panose="020B0604030504040204" pitchFamily="34" charset="0"/>
              </a:rPr>
              <a:t>is being generated in the deepest portions of the source rock interval to the west of </a:t>
            </a:r>
            <a:r>
              <a:rPr lang="en-US" altLang="en-US" dirty="0" smtClean="0">
                <a:latin typeface="Tahoma" panose="020B0604030504040204" pitchFamily="34" charset="0"/>
              </a:rPr>
              <a:t>Alpha.</a:t>
            </a:r>
            <a:r>
              <a:rPr lang="en-US" altLang="en-US" baseline="0" dirty="0" smtClean="0">
                <a:latin typeface="Tahoma" panose="020B0604030504040204" pitchFamily="34" charset="0"/>
              </a:rPr>
              <a:t> </a:t>
            </a:r>
            <a:r>
              <a:rPr lang="en-US" altLang="en-US" dirty="0" smtClean="0">
                <a:latin typeface="Tahoma" panose="020B0604030504040204" pitchFamily="34" charset="0"/>
              </a:rPr>
              <a:t>Oil </a:t>
            </a:r>
            <a:r>
              <a:rPr lang="en-US" altLang="en-US" dirty="0">
                <a:latin typeface="Tahoma" panose="020B0604030504040204" pitchFamily="34" charset="0"/>
              </a:rPr>
              <a:t>is being generated at intermediate depths west of Alpha and in the low just to the east of </a:t>
            </a:r>
            <a:r>
              <a:rPr lang="en-US" altLang="en-US" dirty="0" smtClean="0">
                <a:latin typeface="Tahoma" panose="020B0604030504040204" pitchFamily="34" charset="0"/>
              </a:rPr>
              <a:t>Alpha.</a:t>
            </a:r>
            <a:r>
              <a:rPr lang="en-US" altLang="en-US" baseline="0" dirty="0" smtClean="0">
                <a:latin typeface="Tahoma" panose="020B0604030504040204" pitchFamily="34" charset="0"/>
              </a:rPr>
              <a:t> </a:t>
            </a:r>
            <a:r>
              <a:rPr lang="en-US" altLang="en-US" dirty="0" smtClean="0">
                <a:latin typeface="Tahoma" panose="020B0604030504040204" pitchFamily="34" charset="0"/>
              </a:rPr>
              <a:t>Gas </a:t>
            </a:r>
            <a:r>
              <a:rPr lang="en-US" altLang="en-US" dirty="0">
                <a:latin typeface="Tahoma" panose="020B0604030504040204" pitchFamily="34" charset="0"/>
              </a:rPr>
              <a:t>and oil are migrating to the faulted trap at Alpha.  </a:t>
            </a:r>
            <a:r>
              <a:rPr lang="en-US" altLang="en-US" dirty="0" smtClean="0">
                <a:latin typeface="Tahoma" panose="020B0604030504040204" pitchFamily="34" charset="0"/>
              </a:rPr>
              <a:t>Only </a:t>
            </a:r>
            <a:r>
              <a:rPr lang="en-US" altLang="en-US" dirty="0">
                <a:latin typeface="Tahoma" panose="020B0604030504040204" pitchFamily="34" charset="0"/>
              </a:rPr>
              <a:t>oil is migrating to the faulted trap at Beta</a:t>
            </a:r>
            <a:r>
              <a:rPr lang="en-US" altLang="en-US" dirty="0" smtClean="0">
                <a:latin typeface="Tahoma" panose="020B0604030504040204" pitchFamily="34" charset="0"/>
              </a:rPr>
              <a:t>.</a:t>
            </a:r>
          </a:p>
          <a:p>
            <a:endParaRPr lang="en-US" altLang="en-US" dirty="0">
              <a:latin typeface="Tahoma" panose="020B0604030504040204" pitchFamily="34" charset="0"/>
            </a:endParaRPr>
          </a:p>
        </p:txBody>
      </p:sp>
    </p:spTree>
    <p:extLst>
      <p:ext uri="{BB962C8B-B14F-4D97-AF65-F5344CB8AC3E}">
        <p14:creationId xmlns:p14="http://schemas.microsoft.com/office/powerpoint/2010/main" val="2583023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62763" y="6518275"/>
            <a:ext cx="2247900" cy="190500"/>
          </a:xfrm>
          <a:prstGeom prst="rect">
            <a:avLst/>
          </a:prstGeom>
        </p:spPr>
        <p:txBody>
          <a:bodyPr/>
          <a:lstStyle>
            <a:lvl1pPr>
              <a:defRPr/>
            </a:lvl1pPr>
          </a:lstStyle>
          <a:p>
            <a:r>
              <a:rPr lang="en-US" altLang="en-US" dirty="0"/>
              <a:t>L12 – Prospect Analysis</a:t>
            </a:r>
          </a:p>
        </p:txBody>
      </p:sp>
      <p:sp>
        <p:nvSpPr>
          <p:cNvPr id="6" name="Footer Placeholder 5"/>
          <p:cNvSpPr>
            <a:spLocks noGrp="1"/>
          </p:cNvSpPr>
          <p:nvPr>
            <p:ph type="ftr" sz="quarter" idx="11"/>
          </p:nvPr>
        </p:nvSpPr>
        <p:spPr>
          <a:xfrm>
            <a:off x="252413" y="6518275"/>
            <a:ext cx="2895600" cy="152400"/>
          </a:xfrm>
          <a:prstGeom prst="rect">
            <a:avLst/>
          </a:prstGeom>
        </p:spPr>
        <p:txBody>
          <a:bodyPr/>
          <a:lstStyle>
            <a:lvl1pPr>
              <a:defRPr/>
            </a:lvl1pPr>
          </a:lstStyle>
          <a:p>
            <a:r>
              <a:rPr lang="en-US" altLang="en-US" dirty="0"/>
              <a:t>Courtesy of ExxonMobil</a:t>
            </a:r>
          </a:p>
        </p:txBody>
      </p:sp>
    </p:spTree>
    <p:extLst>
      <p:ext uri="{BB962C8B-B14F-4D97-AF65-F5344CB8AC3E}">
        <p14:creationId xmlns:p14="http://schemas.microsoft.com/office/powerpoint/2010/main" val="7725491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pic>
        <p:nvPicPr>
          <p:cNvPr id="1026" name="Picture 1"/>
          <p:cNvPicPr>
            <a:picLocks noChangeAspect="1"/>
          </p:cNvPicPr>
          <p:nvPr userDrawn="1"/>
        </p:nvPicPr>
        <p:blipFill>
          <a:blip r:embed="rId6"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1" name="Picture 2"/>
          <p:cNvPicPr>
            <a:picLocks noChangeAspect="1" noChangeArrowheads="1"/>
          </p:cNvPicPr>
          <p:nvPr userDrawn="1"/>
        </p:nvPicPr>
        <p:blipFill>
          <a:blip r:embed="rId7"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8"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1.bin"/><Relationship Id="rId5" Type="http://schemas.openxmlformats.org/officeDocument/2006/relationships/image" Target="../media/image5.wmf"/><Relationship Id="rId6" Type="http://schemas.openxmlformats.org/officeDocument/2006/relationships/oleObject" Target="../embeddings/oleObject2.bin"/><Relationship Id="rId7" Type="http://schemas.openxmlformats.org/officeDocument/2006/relationships/image" Target="../media/image6.wmf"/><Relationship Id="rId8" Type="http://schemas.openxmlformats.org/officeDocument/2006/relationships/oleObject" Target="../embeddings/oleObject3.bin"/><Relationship Id="rId9" Type="http://schemas.openxmlformats.org/officeDocument/2006/relationships/image" Target="../media/image7.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sp>
        <p:nvSpPr>
          <p:cNvPr id="16" name="Rectangle 15"/>
          <p:cNvSpPr/>
          <p:nvPr/>
        </p:nvSpPr>
        <p:spPr bwMode="auto">
          <a:xfrm>
            <a:off x="1631852" y="1222375"/>
            <a:ext cx="5894363" cy="765175"/>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2219501" y="1398467"/>
            <a:ext cx="4926890" cy="443532"/>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Prospect Risking  </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sp>
        <p:nvSpPr>
          <p:cNvPr id="8" name="WordArt 366"/>
          <p:cNvSpPr>
            <a:spLocks noChangeArrowheads="1" noChangeShapeType="1" noTextEdit="1"/>
          </p:cNvSpPr>
          <p:nvPr/>
        </p:nvSpPr>
        <p:spPr bwMode="auto">
          <a:xfrm>
            <a:off x="811213" y="2271713"/>
            <a:ext cx="1343025" cy="1285875"/>
          </a:xfrm>
          <a:prstGeom prst="rect">
            <a:avLst/>
          </a:prstGeom>
        </p:spPr>
        <p:txBody>
          <a:bodyPr wrap="none" fromWordArt="1">
            <a:prstTxWarp prst="textPlain">
              <a:avLst>
                <a:gd name="adj" fmla="val 50000"/>
              </a:avLst>
            </a:prstTxWarp>
          </a:bodyPr>
          <a:lstStyle/>
          <a:p>
            <a:pPr algn="ctr"/>
            <a:r>
              <a:rPr lang="en-US" i="1" kern="10" dirty="0">
                <a:ln w="6350">
                  <a:solidFill>
                    <a:srgbClr val="C00000"/>
                  </a:solidFill>
                  <a:round/>
                  <a:headEnd/>
                  <a:tailEnd/>
                </a:ln>
                <a:solidFill>
                  <a:srgbClr val="FFFF66"/>
                </a:solidFill>
                <a:effectLst>
                  <a:outerShdw dist="35921" dir="2700000" algn="ctr" rotWithShape="0">
                    <a:srgbClr val="808080">
                      <a:alpha val="80000"/>
                    </a:srgbClr>
                  </a:outerShdw>
                </a:effectLst>
                <a:latin typeface="Arial Black" panose="020B0A04020102020204" pitchFamily="34" charset="0"/>
              </a:rPr>
              <a:t>Should </a:t>
            </a:r>
          </a:p>
          <a:p>
            <a:pPr algn="ctr"/>
            <a:r>
              <a:rPr lang="en-US" i="1" kern="10" dirty="0">
                <a:ln w="6350">
                  <a:solidFill>
                    <a:srgbClr val="C00000"/>
                  </a:solidFill>
                  <a:round/>
                  <a:headEnd/>
                  <a:tailEnd/>
                </a:ln>
                <a:solidFill>
                  <a:srgbClr val="FFFF66"/>
                </a:solidFill>
                <a:effectLst>
                  <a:outerShdw dist="35921" dir="2700000" algn="ctr" rotWithShape="0">
                    <a:srgbClr val="808080">
                      <a:alpha val="80000"/>
                    </a:srgbClr>
                  </a:outerShdw>
                </a:effectLst>
                <a:latin typeface="Arial Black" panose="020B0A04020102020204" pitchFamily="34" charset="0"/>
              </a:rPr>
              <a:t>we drill </a:t>
            </a:r>
          </a:p>
          <a:p>
            <a:pPr algn="ctr"/>
            <a:r>
              <a:rPr lang="en-US" i="1" kern="10" dirty="0">
                <a:ln w="6350">
                  <a:solidFill>
                    <a:srgbClr val="C00000"/>
                  </a:solidFill>
                  <a:round/>
                  <a:headEnd/>
                  <a:tailEnd/>
                </a:ln>
                <a:solidFill>
                  <a:srgbClr val="FFFF66"/>
                </a:solidFill>
                <a:effectLst>
                  <a:outerShdw dist="35921" dir="2700000" algn="ctr" rotWithShape="0">
                    <a:srgbClr val="808080">
                      <a:alpha val="80000"/>
                    </a:srgbClr>
                  </a:outerShdw>
                </a:effectLst>
                <a:latin typeface="Arial Black" panose="020B0A04020102020204" pitchFamily="34" charset="0"/>
              </a:rPr>
              <a:t>Alpha?</a:t>
            </a:r>
          </a:p>
        </p:txBody>
      </p:sp>
      <p:sp>
        <p:nvSpPr>
          <p:cNvPr id="9" name="WordArt 367"/>
          <p:cNvSpPr>
            <a:spLocks noChangeArrowheads="1" noChangeShapeType="1" noTextEdit="1"/>
          </p:cNvSpPr>
          <p:nvPr/>
        </p:nvSpPr>
        <p:spPr bwMode="auto">
          <a:xfrm>
            <a:off x="6964363" y="2271713"/>
            <a:ext cx="1343025" cy="1285875"/>
          </a:xfrm>
          <a:prstGeom prst="rect">
            <a:avLst/>
          </a:prstGeom>
        </p:spPr>
        <p:txBody>
          <a:bodyPr wrap="none" fromWordArt="1">
            <a:prstTxWarp prst="textPlain">
              <a:avLst>
                <a:gd name="adj" fmla="val 50000"/>
              </a:avLst>
            </a:prstTxWarp>
          </a:bodyPr>
          <a:lstStyle/>
          <a:p>
            <a:pPr algn="ctr"/>
            <a:r>
              <a:rPr lang="en-US" i="1" kern="10" dirty="0">
                <a:ln w="6350">
                  <a:solidFill>
                    <a:srgbClr val="C00000"/>
                  </a:solidFill>
                  <a:round/>
                  <a:headEnd/>
                  <a:tailEnd/>
                </a:ln>
                <a:solidFill>
                  <a:srgbClr val="FFFF66"/>
                </a:solidFill>
                <a:effectLst>
                  <a:outerShdw dist="35921" dir="2700000" algn="ctr" rotWithShape="0">
                    <a:srgbClr val="808080">
                      <a:alpha val="80000"/>
                    </a:srgbClr>
                  </a:outerShdw>
                </a:effectLst>
                <a:latin typeface="Arial Black" panose="020B0A04020102020204" pitchFamily="34" charset="0"/>
              </a:rPr>
              <a:t>Should </a:t>
            </a:r>
          </a:p>
          <a:p>
            <a:pPr algn="ctr"/>
            <a:r>
              <a:rPr lang="en-US" i="1" kern="10" dirty="0">
                <a:ln w="6350">
                  <a:solidFill>
                    <a:srgbClr val="C00000"/>
                  </a:solidFill>
                  <a:round/>
                  <a:headEnd/>
                  <a:tailEnd/>
                </a:ln>
                <a:solidFill>
                  <a:srgbClr val="FFFF66"/>
                </a:solidFill>
                <a:effectLst>
                  <a:outerShdw dist="35921" dir="2700000" algn="ctr" rotWithShape="0">
                    <a:srgbClr val="808080">
                      <a:alpha val="80000"/>
                    </a:srgbClr>
                  </a:outerShdw>
                </a:effectLst>
                <a:latin typeface="Arial Black" panose="020B0A04020102020204" pitchFamily="34" charset="0"/>
              </a:rPr>
              <a:t>we drill </a:t>
            </a:r>
          </a:p>
          <a:p>
            <a:pPr algn="ctr"/>
            <a:r>
              <a:rPr lang="en-US" i="1" kern="10" dirty="0">
                <a:ln w="6350">
                  <a:solidFill>
                    <a:srgbClr val="C00000"/>
                  </a:solidFill>
                  <a:round/>
                  <a:headEnd/>
                  <a:tailEnd/>
                </a:ln>
                <a:solidFill>
                  <a:srgbClr val="FFFF66"/>
                </a:solidFill>
                <a:effectLst>
                  <a:outerShdw dist="35921" dir="2700000" algn="ctr" rotWithShape="0">
                    <a:srgbClr val="808080">
                      <a:alpha val="80000"/>
                    </a:srgbClr>
                  </a:outerShdw>
                </a:effectLst>
                <a:latin typeface="Arial Black" panose="020B0A04020102020204" pitchFamily="34" charset="0"/>
              </a:rPr>
              <a:t>Beta?</a:t>
            </a:r>
          </a:p>
        </p:txBody>
      </p:sp>
      <p:grpSp>
        <p:nvGrpSpPr>
          <p:cNvPr id="10" name="Group 365"/>
          <p:cNvGrpSpPr>
            <a:grpSpLocks/>
          </p:cNvGrpSpPr>
          <p:nvPr/>
        </p:nvGrpSpPr>
        <p:grpSpPr bwMode="auto">
          <a:xfrm>
            <a:off x="2616994" y="2914650"/>
            <a:ext cx="3884613" cy="2795587"/>
            <a:chOff x="1482" y="1970"/>
            <a:chExt cx="2447" cy="1761"/>
          </a:xfrm>
        </p:grpSpPr>
        <p:sp>
          <p:nvSpPr>
            <p:cNvPr id="11" name="Freeform 322"/>
            <p:cNvSpPr>
              <a:spLocks noChangeAspect="1"/>
            </p:cNvSpPr>
            <p:nvPr/>
          </p:nvSpPr>
          <p:spPr bwMode="auto">
            <a:xfrm>
              <a:off x="3463" y="1970"/>
              <a:ext cx="466" cy="1555"/>
            </a:xfrm>
            <a:custGeom>
              <a:avLst/>
              <a:gdLst>
                <a:gd name="T0" fmla="*/ 0 w 768"/>
                <a:gd name="T1" fmla="*/ 0 h 2592"/>
                <a:gd name="T2" fmla="*/ 384 w 768"/>
                <a:gd name="T3" fmla="*/ 0 h 2592"/>
                <a:gd name="T4" fmla="*/ 432 w 768"/>
                <a:gd name="T5" fmla="*/ 480 h 2592"/>
                <a:gd name="T6" fmla="*/ 768 w 768"/>
                <a:gd name="T7" fmla="*/ 1008 h 2592"/>
                <a:gd name="T8" fmla="*/ 768 w 768"/>
                <a:gd name="T9" fmla="*/ 1392 h 2592"/>
                <a:gd name="T10" fmla="*/ 720 w 768"/>
                <a:gd name="T11" fmla="*/ 2208 h 2592"/>
                <a:gd name="T12" fmla="*/ 672 w 768"/>
                <a:gd name="T13" fmla="*/ 2496 h 2592"/>
                <a:gd name="T14" fmla="*/ 528 w 768"/>
                <a:gd name="T15" fmla="*/ 2592 h 2592"/>
                <a:gd name="T16" fmla="*/ 48 w 768"/>
                <a:gd name="T17" fmla="*/ 912 h 2592"/>
                <a:gd name="T18" fmla="*/ 0 w 768"/>
                <a:gd name="T19" fmla="*/ 0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8" h="2592">
                  <a:moveTo>
                    <a:pt x="0" y="0"/>
                  </a:moveTo>
                  <a:lnTo>
                    <a:pt x="384" y="0"/>
                  </a:lnTo>
                  <a:lnTo>
                    <a:pt x="432" y="480"/>
                  </a:lnTo>
                  <a:lnTo>
                    <a:pt x="768" y="1008"/>
                  </a:lnTo>
                  <a:lnTo>
                    <a:pt x="768" y="1392"/>
                  </a:lnTo>
                  <a:lnTo>
                    <a:pt x="720" y="2208"/>
                  </a:lnTo>
                  <a:lnTo>
                    <a:pt x="672" y="2496"/>
                  </a:lnTo>
                  <a:lnTo>
                    <a:pt x="528" y="2592"/>
                  </a:lnTo>
                  <a:lnTo>
                    <a:pt x="48" y="912"/>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 name="Freeform 323"/>
            <p:cNvSpPr>
              <a:spLocks noChangeAspect="1"/>
            </p:cNvSpPr>
            <p:nvPr/>
          </p:nvSpPr>
          <p:spPr bwMode="auto">
            <a:xfrm>
              <a:off x="3579" y="1970"/>
              <a:ext cx="350" cy="1757"/>
            </a:xfrm>
            <a:custGeom>
              <a:avLst/>
              <a:gdLst>
                <a:gd name="T0" fmla="*/ 0 w 576"/>
                <a:gd name="T1" fmla="*/ 0 h 2928"/>
                <a:gd name="T2" fmla="*/ 96 w 576"/>
                <a:gd name="T3" fmla="*/ 336 h 2928"/>
                <a:gd name="T4" fmla="*/ 192 w 576"/>
                <a:gd name="T5" fmla="*/ 528 h 2928"/>
                <a:gd name="T6" fmla="*/ 384 w 576"/>
                <a:gd name="T7" fmla="*/ 768 h 2928"/>
                <a:gd name="T8" fmla="*/ 480 w 576"/>
                <a:gd name="T9" fmla="*/ 1104 h 2928"/>
                <a:gd name="T10" fmla="*/ 528 w 576"/>
                <a:gd name="T11" fmla="*/ 1248 h 2928"/>
                <a:gd name="T12" fmla="*/ 528 w 576"/>
                <a:gd name="T13" fmla="*/ 1536 h 2928"/>
                <a:gd name="T14" fmla="*/ 528 w 576"/>
                <a:gd name="T15" fmla="*/ 1776 h 2928"/>
                <a:gd name="T16" fmla="*/ 480 w 576"/>
                <a:gd name="T17" fmla="*/ 2112 h 2928"/>
                <a:gd name="T18" fmla="*/ 384 w 576"/>
                <a:gd name="T19" fmla="*/ 2544 h 2928"/>
                <a:gd name="T20" fmla="*/ 528 w 576"/>
                <a:gd name="T21" fmla="*/ 2928 h 2928"/>
                <a:gd name="T22" fmla="*/ 576 w 576"/>
                <a:gd name="T23" fmla="*/ 0 h 2928"/>
                <a:gd name="T24" fmla="*/ 0 w 576"/>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2928">
                  <a:moveTo>
                    <a:pt x="0" y="0"/>
                  </a:moveTo>
                  <a:lnTo>
                    <a:pt x="96" y="336"/>
                  </a:lnTo>
                  <a:lnTo>
                    <a:pt x="192" y="528"/>
                  </a:lnTo>
                  <a:lnTo>
                    <a:pt x="384" y="768"/>
                  </a:lnTo>
                  <a:lnTo>
                    <a:pt x="480" y="1104"/>
                  </a:lnTo>
                  <a:lnTo>
                    <a:pt x="528" y="1248"/>
                  </a:lnTo>
                  <a:lnTo>
                    <a:pt x="528" y="1536"/>
                  </a:lnTo>
                  <a:lnTo>
                    <a:pt x="528" y="1776"/>
                  </a:lnTo>
                  <a:lnTo>
                    <a:pt x="480" y="2112"/>
                  </a:lnTo>
                  <a:lnTo>
                    <a:pt x="384" y="2544"/>
                  </a:lnTo>
                  <a:lnTo>
                    <a:pt x="528" y="2928"/>
                  </a:lnTo>
                  <a:lnTo>
                    <a:pt x="576" y="0"/>
                  </a:lnTo>
                  <a:lnTo>
                    <a:pt x="0" y="0"/>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 name="Freeform 324"/>
            <p:cNvSpPr>
              <a:spLocks noChangeAspect="1"/>
            </p:cNvSpPr>
            <p:nvPr/>
          </p:nvSpPr>
          <p:spPr bwMode="auto">
            <a:xfrm>
              <a:off x="3550" y="2258"/>
              <a:ext cx="262" cy="950"/>
            </a:xfrm>
            <a:custGeom>
              <a:avLst/>
              <a:gdLst>
                <a:gd name="T0" fmla="*/ 0 w 432"/>
                <a:gd name="T1" fmla="*/ 0 h 1584"/>
                <a:gd name="T2" fmla="*/ 192 w 432"/>
                <a:gd name="T3" fmla="*/ 192 h 1584"/>
                <a:gd name="T4" fmla="*/ 288 w 432"/>
                <a:gd name="T5" fmla="*/ 336 h 1584"/>
                <a:gd name="T6" fmla="*/ 384 w 432"/>
                <a:gd name="T7" fmla="*/ 624 h 1584"/>
                <a:gd name="T8" fmla="*/ 432 w 432"/>
                <a:gd name="T9" fmla="*/ 912 h 1584"/>
                <a:gd name="T10" fmla="*/ 432 w 432"/>
                <a:gd name="T11" fmla="*/ 1200 h 1584"/>
                <a:gd name="T12" fmla="*/ 384 w 432"/>
                <a:gd name="T13" fmla="*/ 1392 h 1584"/>
                <a:gd name="T14" fmla="*/ 192 w 432"/>
                <a:gd name="T15" fmla="*/ 1584 h 1584"/>
                <a:gd name="T16" fmla="*/ 0 w 432"/>
                <a:gd name="T17" fmla="*/ 720 h 1584"/>
                <a:gd name="T18" fmla="*/ 0 w 432"/>
                <a:gd name="T19"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 h="1584">
                  <a:moveTo>
                    <a:pt x="0" y="0"/>
                  </a:moveTo>
                  <a:lnTo>
                    <a:pt x="192" y="192"/>
                  </a:lnTo>
                  <a:lnTo>
                    <a:pt x="288" y="336"/>
                  </a:lnTo>
                  <a:lnTo>
                    <a:pt x="384" y="624"/>
                  </a:lnTo>
                  <a:lnTo>
                    <a:pt x="432" y="912"/>
                  </a:lnTo>
                  <a:lnTo>
                    <a:pt x="432" y="1200"/>
                  </a:lnTo>
                  <a:lnTo>
                    <a:pt x="384" y="1392"/>
                  </a:lnTo>
                  <a:lnTo>
                    <a:pt x="192" y="1584"/>
                  </a:lnTo>
                  <a:lnTo>
                    <a:pt x="0" y="720"/>
                  </a:lnTo>
                  <a:lnTo>
                    <a:pt x="0"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 name="Freeform 325"/>
            <p:cNvSpPr>
              <a:spLocks noChangeAspect="1"/>
            </p:cNvSpPr>
            <p:nvPr/>
          </p:nvSpPr>
          <p:spPr bwMode="auto">
            <a:xfrm>
              <a:off x="3551" y="2459"/>
              <a:ext cx="174" cy="519"/>
            </a:xfrm>
            <a:custGeom>
              <a:avLst/>
              <a:gdLst>
                <a:gd name="T0" fmla="*/ 48 w 288"/>
                <a:gd name="T1" fmla="*/ 0 h 864"/>
                <a:gd name="T2" fmla="*/ 192 w 288"/>
                <a:gd name="T3" fmla="*/ 96 h 864"/>
                <a:gd name="T4" fmla="*/ 288 w 288"/>
                <a:gd name="T5" fmla="*/ 288 h 864"/>
                <a:gd name="T6" fmla="*/ 288 w 288"/>
                <a:gd name="T7" fmla="*/ 480 h 864"/>
                <a:gd name="T8" fmla="*/ 240 w 288"/>
                <a:gd name="T9" fmla="*/ 576 h 864"/>
                <a:gd name="T10" fmla="*/ 288 w 288"/>
                <a:gd name="T11" fmla="*/ 720 h 864"/>
                <a:gd name="T12" fmla="*/ 240 w 288"/>
                <a:gd name="T13" fmla="*/ 816 h 864"/>
                <a:gd name="T14" fmla="*/ 144 w 288"/>
                <a:gd name="T15" fmla="*/ 864 h 864"/>
                <a:gd name="T16" fmla="*/ 0 w 288"/>
                <a:gd name="T17" fmla="*/ 9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864">
                  <a:moveTo>
                    <a:pt x="48" y="0"/>
                  </a:moveTo>
                  <a:lnTo>
                    <a:pt x="192" y="96"/>
                  </a:lnTo>
                  <a:lnTo>
                    <a:pt x="288" y="288"/>
                  </a:lnTo>
                  <a:lnTo>
                    <a:pt x="288" y="480"/>
                  </a:lnTo>
                  <a:lnTo>
                    <a:pt x="240" y="576"/>
                  </a:lnTo>
                  <a:lnTo>
                    <a:pt x="288" y="720"/>
                  </a:lnTo>
                  <a:lnTo>
                    <a:pt x="240" y="816"/>
                  </a:lnTo>
                  <a:lnTo>
                    <a:pt x="144" y="864"/>
                  </a:lnTo>
                  <a:lnTo>
                    <a:pt x="0" y="96"/>
                  </a:lnTo>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 name="Rectangle 326"/>
            <p:cNvSpPr>
              <a:spLocks noChangeAspect="1" noChangeArrowheads="1"/>
            </p:cNvSpPr>
            <p:nvPr/>
          </p:nvSpPr>
          <p:spPr bwMode="auto">
            <a:xfrm>
              <a:off x="1568" y="1970"/>
              <a:ext cx="519" cy="1757"/>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 name="Freeform 327"/>
            <p:cNvSpPr>
              <a:spLocks noChangeAspect="1"/>
            </p:cNvSpPr>
            <p:nvPr/>
          </p:nvSpPr>
          <p:spPr bwMode="auto">
            <a:xfrm>
              <a:off x="1482" y="1970"/>
              <a:ext cx="921" cy="1757"/>
            </a:xfrm>
            <a:custGeom>
              <a:avLst/>
              <a:gdLst>
                <a:gd name="T0" fmla="*/ 816 w 1536"/>
                <a:gd name="T1" fmla="*/ 0 h 2928"/>
                <a:gd name="T2" fmla="*/ 624 w 1536"/>
                <a:gd name="T3" fmla="*/ 384 h 2928"/>
                <a:gd name="T4" fmla="*/ 480 w 1536"/>
                <a:gd name="T5" fmla="*/ 816 h 2928"/>
                <a:gd name="T6" fmla="*/ 432 w 1536"/>
                <a:gd name="T7" fmla="*/ 1200 h 2928"/>
                <a:gd name="T8" fmla="*/ 384 w 1536"/>
                <a:gd name="T9" fmla="*/ 960 h 2928"/>
                <a:gd name="T10" fmla="*/ 384 w 1536"/>
                <a:gd name="T11" fmla="*/ 576 h 2928"/>
                <a:gd name="T12" fmla="*/ 336 w 1536"/>
                <a:gd name="T13" fmla="*/ 240 h 2928"/>
                <a:gd name="T14" fmla="*/ 240 w 1536"/>
                <a:gd name="T15" fmla="*/ 0 h 2928"/>
                <a:gd name="T16" fmla="*/ 0 w 1536"/>
                <a:gd name="T17" fmla="*/ 0 h 2928"/>
                <a:gd name="T18" fmla="*/ 0 w 1536"/>
                <a:gd name="T19" fmla="*/ 2928 h 2928"/>
                <a:gd name="T20" fmla="*/ 384 w 1536"/>
                <a:gd name="T21" fmla="*/ 2928 h 2928"/>
                <a:gd name="T22" fmla="*/ 480 w 1536"/>
                <a:gd name="T23" fmla="*/ 2592 h 2928"/>
                <a:gd name="T24" fmla="*/ 528 w 1536"/>
                <a:gd name="T25" fmla="*/ 2352 h 2928"/>
                <a:gd name="T26" fmla="*/ 480 w 1536"/>
                <a:gd name="T27" fmla="*/ 1872 h 2928"/>
                <a:gd name="T28" fmla="*/ 576 w 1536"/>
                <a:gd name="T29" fmla="*/ 2112 h 2928"/>
                <a:gd name="T30" fmla="*/ 672 w 1536"/>
                <a:gd name="T31" fmla="*/ 2544 h 2928"/>
                <a:gd name="T32" fmla="*/ 816 w 1536"/>
                <a:gd name="T33" fmla="*/ 2832 h 2928"/>
                <a:gd name="T34" fmla="*/ 864 w 1536"/>
                <a:gd name="T35" fmla="*/ 2928 h 2928"/>
                <a:gd name="T36" fmla="*/ 1536 w 1536"/>
                <a:gd name="T37" fmla="*/ 2928 h 2928"/>
                <a:gd name="T38" fmla="*/ 1296 w 1536"/>
                <a:gd name="T39" fmla="*/ 0 h 2928"/>
                <a:gd name="T40" fmla="*/ 816 w 1536"/>
                <a:gd name="T4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6" h="2928">
                  <a:moveTo>
                    <a:pt x="816" y="0"/>
                  </a:moveTo>
                  <a:lnTo>
                    <a:pt x="624" y="384"/>
                  </a:lnTo>
                  <a:lnTo>
                    <a:pt x="480" y="816"/>
                  </a:lnTo>
                  <a:lnTo>
                    <a:pt x="432" y="1200"/>
                  </a:lnTo>
                  <a:lnTo>
                    <a:pt x="384" y="960"/>
                  </a:lnTo>
                  <a:lnTo>
                    <a:pt x="384" y="576"/>
                  </a:lnTo>
                  <a:lnTo>
                    <a:pt x="336" y="240"/>
                  </a:lnTo>
                  <a:lnTo>
                    <a:pt x="240" y="0"/>
                  </a:lnTo>
                  <a:lnTo>
                    <a:pt x="0" y="0"/>
                  </a:lnTo>
                  <a:lnTo>
                    <a:pt x="0" y="2928"/>
                  </a:lnTo>
                  <a:lnTo>
                    <a:pt x="384" y="2928"/>
                  </a:lnTo>
                  <a:lnTo>
                    <a:pt x="480" y="2592"/>
                  </a:lnTo>
                  <a:lnTo>
                    <a:pt x="528" y="2352"/>
                  </a:lnTo>
                  <a:lnTo>
                    <a:pt x="480" y="1872"/>
                  </a:lnTo>
                  <a:lnTo>
                    <a:pt x="576" y="2112"/>
                  </a:lnTo>
                  <a:lnTo>
                    <a:pt x="672" y="2544"/>
                  </a:lnTo>
                  <a:lnTo>
                    <a:pt x="816" y="2832"/>
                  </a:lnTo>
                  <a:lnTo>
                    <a:pt x="864" y="2928"/>
                  </a:lnTo>
                  <a:lnTo>
                    <a:pt x="1536" y="2928"/>
                  </a:lnTo>
                  <a:lnTo>
                    <a:pt x="1296" y="0"/>
                  </a:lnTo>
                  <a:lnTo>
                    <a:pt x="816" y="0"/>
                  </a:lnTo>
                  <a:close/>
                </a:path>
              </a:pathLst>
            </a:custGeom>
            <a:solidFill>
              <a:srgbClr val="66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8" name="Freeform 328"/>
            <p:cNvSpPr>
              <a:spLocks noChangeAspect="1"/>
            </p:cNvSpPr>
            <p:nvPr/>
          </p:nvSpPr>
          <p:spPr bwMode="auto">
            <a:xfrm>
              <a:off x="1799" y="1970"/>
              <a:ext cx="690" cy="1757"/>
            </a:xfrm>
            <a:custGeom>
              <a:avLst/>
              <a:gdLst>
                <a:gd name="T0" fmla="*/ 384 w 1152"/>
                <a:gd name="T1" fmla="*/ 0 h 2928"/>
                <a:gd name="T2" fmla="*/ 144 w 1152"/>
                <a:gd name="T3" fmla="*/ 624 h 2928"/>
                <a:gd name="T4" fmla="*/ 0 w 1152"/>
                <a:gd name="T5" fmla="*/ 1104 h 2928"/>
                <a:gd name="T6" fmla="*/ 48 w 1152"/>
                <a:gd name="T7" fmla="*/ 1680 h 2928"/>
                <a:gd name="T8" fmla="*/ 144 w 1152"/>
                <a:gd name="T9" fmla="*/ 2064 h 2928"/>
                <a:gd name="T10" fmla="*/ 288 w 1152"/>
                <a:gd name="T11" fmla="*/ 2448 h 2928"/>
                <a:gd name="T12" fmla="*/ 576 w 1152"/>
                <a:gd name="T13" fmla="*/ 2928 h 2928"/>
                <a:gd name="T14" fmla="*/ 1152 w 1152"/>
                <a:gd name="T15" fmla="*/ 2928 h 2928"/>
                <a:gd name="T16" fmla="*/ 768 w 1152"/>
                <a:gd name="T17" fmla="*/ 0 h 2928"/>
                <a:gd name="T18" fmla="*/ 384 w 1152"/>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2" h="2928">
                  <a:moveTo>
                    <a:pt x="384" y="0"/>
                  </a:moveTo>
                  <a:lnTo>
                    <a:pt x="144" y="624"/>
                  </a:lnTo>
                  <a:lnTo>
                    <a:pt x="0" y="1104"/>
                  </a:lnTo>
                  <a:lnTo>
                    <a:pt x="48" y="1680"/>
                  </a:lnTo>
                  <a:lnTo>
                    <a:pt x="144" y="2064"/>
                  </a:lnTo>
                  <a:lnTo>
                    <a:pt x="288" y="2448"/>
                  </a:lnTo>
                  <a:lnTo>
                    <a:pt x="576" y="2928"/>
                  </a:lnTo>
                  <a:lnTo>
                    <a:pt x="1152" y="2928"/>
                  </a:lnTo>
                  <a:lnTo>
                    <a:pt x="768" y="0"/>
                  </a:lnTo>
                  <a:lnTo>
                    <a:pt x="384" y="0"/>
                  </a:lnTo>
                  <a:close/>
                </a:path>
              </a:pathLst>
            </a:custGeom>
            <a:solidFill>
              <a:srgbClr val="33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9" name="Freeform 329"/>
            <p:cNvSpPr>
              <a:spLocks noChangeAspect="1"/>
            </p:cNvSpPr>
            <p:nvPr/>
          </p:nvSpPr>
          <p:spPr bwMode="auto">
            <a:xfrm>
              <a:off x="1482" y="1970"/>
              <a:ext cx="230" cy="1757"/>
            </a:xfrm>
            <a:custGeom>
              <a:avLst/>
              <a:gdLst>
                <a:gd name="T0" fmla="*/ 192 w 384"/>
                <a:gd name="T1" fmla="*/ 0 h 2928"/>
                <a:gd name="T2" fmla="*/ 288 w 384"/>
                <a:gd name="T3" fmla="*/ 480 h 2928"/>
                <a:gd name="T4" fmla="*/ 288 w 384"/>
                <a:gd name="T5" fmla="*/ 1056 h 2928"/>
                <a:gd name="T6" fmla="*/ 336 w 384"/>
                <a:gd name="T7" fmla="*/ 1440 h 2928"/>
                <a:gd name="T8" fmla="*/ 384 w 384"/>
                <a:gd name="T9" fmla="*/ 1824 h 2928"/>
                <a:gd name="T10" fmla="*/ 336 w 384"/>
                <a:gd name="T11" fmla="*/ 2208 h 2928"/>
                <a:gd name="T12" fmla="*/ 288 w 384"/>
                <a:gd name="T13" fmla="*/ 2928 h 2928"/>
                <a:gd name="T14" fmla="*/ 0 w 384"/>
                <a:gd name="T15" fmla="*/ 2880 h 2928"/>
                <a:gd name="T16" fmla="*/ 0 w 384"/>
                <a:gd name="T17" fmla="*/ 0 h 2928"/>
                <a:gd name="T18" fmla="*/ 192 w 384"/>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2928">
                  <a:moveTo>
                    <a:pt x="192" y="0"/>
                  </a:moveTo>
                  <a:lnTo>
                    <a:pt x="288" y="480"/>
                  </a:lnTo>
                  <a:lnTo>
                    <a:pt x="288" y="1056"/>
                  </a:lnTo>
                  <a:lnTo>
                    <a:pt x="336" y="1440"/>
                  </a:lnTo>
                  <a:lnTo>
                    <a:pt x="384" y="1824"/>
                  </a:lnTo>
                  <a:lnTo>
                    <a:pt x="336" y="2208"/>
                  </a:lnTo>
                  <a:lnTo>
                    <a:pt x="288" y="2928"/>
                  </a:lnTo>
                  <a:lnTo>
                    <a:pt x="0" y="2880"/>
                  </a:lnTo>
                  <a:lnTo>
                    <a:pt x="0" y="0"/>
                  </a:lnTo>
                  <a:lnTo>
                    <a:pt x="192" y="0"/>
                  </a:lnTo>
                  <a:close/>
                </a:path>
              </a:pathLst>
            </a:custGeom>
            <a:solidFill>
              <a:srgbClr val="33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0" name="Freeform 330"/>
            <p:cNvSpPr>
              <a:spLocks noChangeAspect="1"/>
            </p:cNvSpPr>
            <p:nvPr/>
          </p:nvSpPr>
          <p:spPr bwMode="auto">
            <a:xfrm>
              <a:off x="1914" y="1970"/>
              <a:ext cx="835" cy="1757"/>
            </a:xfrm>
            <a:custGeom>
              <a:avLst/>
              <a:gdLst>
                <a:gd name="T0" fmla="*/ 384 w 1392"/>
                <a:gd name="T1" fmla="*/ 0 h 2928"/>
                <a:gd name="T2" fmla="*/ 192 w 1392"/>
                <a:gd name="T3" fmla="*/ 432 h 2928"/>
                <a:gd name="T4" fmla="*/ 48 w 1392"/>
                <a:gd name="T5" fmla="*/ 864 h 2928"/>
                <a:gd name="T6" fmla="*/ 0 w 1392"/>
                <a:gd name="T7" fmla="*/ 1344 h 2928"/>
                <a:gd name="T8" fmla="*/ 96 w 1392"/>
                <a:gd name="T9" fmla="*/ 1776 h 2928"/>
                <a:gd name="T10" fmla="*/ 240 w 1392"/>
                <a:gd name="T11" fmla="*/ 2160 h 2928"/>
                <a:gd name="T12" fmla="*/ 480 w 1392"/>
                <a:gd name="T13" fmla="*/ 2544 h 2928"/>
                <a:gd name="T14" fmla="*/ 816 w 1392"/>
                <a:gd name="T15" fmla="*/ 2928 h 2928"/>
                <a:gd name="T16" fmla="*/ 1392 w 1392"/>
                <a:gd name="T17" fmla="*/ 2928 h 2928"/>
                <a:gd name="T18" fmla="*/ 816 w 1392"/>
                <a:gd name="T19" fmla="*/ 0 h 2928"/>
                <a:gd name="T20" fmla="*/ 384 w 13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2" h="2928">
                  <a:moveTo>
                    <a:pt x="384" y="0"/>
                  </a:moveTo>
                  <a:lnTo>
                    <a:pt x="192" y="432"/>
                  </a:lnTo>
                  <a:lnTo>
                    <a:pt x="48" y="864"/>
                  </a:lnTo>
                  <a:lnTo>
                    <a:pt x="0" y="1344"/>
                  </a:lnTo>
                  <a:lnTo>
                    <a:pt x="96" y="1776"/>
                  </a:lnTo>
                  <a:lnTo>
                    <a:pt x="240" y="2160"/>
                  </a:lnTo>
                  <a:lnTo>
                    <a:pt x="480" y="2544"/>
                  </a:lnTo>
                  <a:lnTo>
                    <a:pt x="816" y="2928"/>
                  </a:lnTo>
                  <a:lnTo>
                    <a:pt x="1392" y="2928"/>
                  </a:lnTo>
                  <a:lnTo>
                    <a:pt x="816" y="0"/>
                  </a:lnTo>
                  <a:lnTo>
                    <a:pt x="384" y="0"/>
                  </a:lnTo>
                  <a:close/>
                </a:path>
              </a:pathLst>
            </a:custGeom>
            <a:solidFill>
              <a:srgbClr val="00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1" name="Rectangle 331"/>
            <p:cNvSpPr>
              <a:spLocks noChangeAspect="1" noChangeArrowheads="1"/>
            </p:cNvSpPr>
            <p:nvPr/>
          </p:nvSpPr>
          <p:spPr bwMode="auto">
            <a:xfrm>
              <a:off x="2576" y="1970"/>
              <a:ext cx="634" cy="1757"/>
            </a:xfrm>
            <a:prstGeom prst="rect">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2" name="Freeform 332"/>
            <p:cNvSpPr>
              <a:spLocks noChangeAspect="1"/>
            </p:cNvSpPr>
            <p:nvPr/>
          </p:nvSpPr>
          <p:spPr bwMode="auto">
            <a:xfrm>
              <a:off x="2633" y="1970"/>
              <a:ext cx="749" cy="1757"/>
            </a:xfrm>
            <a:custGeom>
              <a:avLst/>
              <a:gdLst>
                <a:gd name="T0" fmla="*/ 768 w 1248"/>
                <a:gd name="T1" fmla="*/ 2928 h 2928"/>
                <a:gd name="T2" fmla="*/ 624 w 1248"/>
                <a:gd name="T3" fmla="*/ 2592 h 2928"/>
                <a:gd name="T4" fmla="*/ 480 w 1248"/>
                <a:gd name="T5" fmla="*/ 2304 h 2928"/>
                <a:gd name="T6" fmla="*/ 432 w 1248"/>
                <a:gd name="T7" fmla="*/ 2208 h 2928"/>
                <a:gd name="T8" fmla="*/ 336 w 1248"/>
                <a:gd name="T9" fmla="*/ 2304 h 2928"/>
                <a:gd name="T10" fmla="*/ 336 w 1248"/>
                <a:gd name="T11" fmla="*/ 2448 h 2928"/>
                <a:gd name="T12" fmla="*/ 192 w 1248"/>
                <a:gd name="T13" fmla="*/ 2052 h 2928"/>
                <a:gd name="T14" fmla="*/ 144 w 1248"/>
                <a:gd name="T15" fmla="*/ 1872 h 2928"/>
                <a:gd name="T16" fmla="*/ 96 w 1248"/>
                <a:gd name="T17" fmla="*/ 1488 h 2928"/>
                <a:gd name="T18" fmla="*/ 96 w 1248"/>
                <a:gd name="T19" fmla="*/ 1152 h 2928"/>
                <a:gd name="T20" fmla="*/ 96 w 1248"/>
                <a:gd name="T21" fmla="*/ 960 h 2928"/>
                <a:gd name="T22" fmla="*/ 96 w 1248"/>
                <a:gd name="T23" fmla="*/ 768 h 2928"/>
                <a:gd name="T24" fmla="*/ 0 w 1248"/>
                <a:gd name="T25" fmla="*/ 624 h 2928"/>
                <a:gd name="T26" fmla="*/ 0 w 1248"/>
                <a:gd name="T27" fmla="*/ 480 h 2928"/>
                <a:gd name="T28" fmla="*/ 144 w 1248"/>
                <a:gd name="T29" fmla="*/ 624 h 2928"/>
                <a:gd name="T30" fmla="*/ 240 w 1248"/>
                <a:gd name="T31" fmla="*/ 480 h 2928"/>
                <a:gd name="T32" fmla="*/ 288 w 1248"/>
                <a:gd name="T33" fmla="*/ 0 h 2928"/>
                <a:gd name="T34" fmla="*/ 768 w 1248"/>
                <a:gd name="T35" fmla="*/ 0 h 2928"/>
                <a:gd name="T36" fmla="*/ 1248 w 1248"/>
                <a:gd name="T37" fmla="*/ 2928 h 2928"/>
                <a:gd name="T38" fmla="*/ 768 w 1248"/>
                <a:gd name="T39"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8" h="2928">
                  <a:moveTo>
                    <a:pt x="768" y="2928"/>
                  </a:moveTo>
                  <a:lnTo>
                    <a:pt x="624" y="2592"/>
                  </a:lnTo>
                  <a:lnTo>
                    <a:pt x="480" y="2304"/>
                  </a:lnTo>
                  <a:lnTo>
                    <a:pt x="432" y="2208"/>
                  </a:lnTo>
                  <a:lnTo>
                    <a:pt x="336" y="2304"/>
                  </a:lnTo>
                  <a:lnTo>
                    <a:pt x="336" y="2448"/>
                  </a:lnTo>
                  <a:cubicBezTo>
                    <a:pt x="191" y="2060"/>
                    <a:pt x="192" y="2201"/>
                    <a:pt x="192" y="2052"/>
                  </a:cubicBezTo>
                  <a:lnTo>
                    <a:pt x="144" y="1872"/>
                  </a:lnTo>
                  <a:lnTo>
                    <a:pt x="96" y="1488"/>
                  </a:lnTo>
                  <a:lnTo>
                    <a:pt x="96" y="1152"/>
                  </a:lnTo>
                  <a:lnTo>
                    <a:pt x="96" y="960"/>
                  </a:lnTo>
                  <a:lnTo>
                    <a:pt x="96" y="768"/>
                  </a:lnTo>
                  <a:lnTo>
                    <a:pt x="0" y="624"/>
                  </a:lnTo>
                  <a:lnTo>
                    <a:pt x="0" y="480"/>
                  </a:lnTo>
                  <a:lnTo>
                    <a:pt x="144" y="624"/>
                  </a:lnTo>
                  <a:lnTo>
                    <a:pt x="240" y="480"/>
                  </a:lnTo>
                  <a:lnTo>
                    <a:pt x="288" y="0"/>
                  </a:lnTo>
                  <a:lnTo>
                    <a:pt x="768" y="0"/>
                  </a:lnTo>
                  <a:lnTo>
                    <a:pt x="1248" y="2928"/>
                  </a:lnTo>
                  <a:lnTo>
                    <a:pt x="768" y="2928"/>
                  </a:lnTo>
                  <a:close/>
                </a:path>
              </a:pathLst>
            </a:custGeom>
            <a:solidFill>
              <a:srgbClr val="33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 name="Freeform 333"/>
            <p:cNvSpPr>
              <a:spLocks noChangeAspect="1"/>
            </p:cNvSpPr>
            <p:nvPr/>
          </p:nvSpPr>
          <p:spPr bwMode="auto">
            <a:xfrm>
              <a:off x="2029" y="1970"/>
              <a:ext cx="863" cy="1757"/>
            </a:xfrm>
            <a:custGeom>
              <a:avLst/>
              <a:gdLst>
                <a:gd name="T0" fmla="*/ 384 w 1440"/>
                <a:gd name="T1" fmla="*/ 0 h 2928"/>
                <a:gd name="T2" fmla="*/ 192 w 1440"/>
                <a:gd name="T3" fmla="*/ 384 h 2928"/>
                <a:gd name="T4" fmla="*/ 48 w 1440"/>
                <a:gd name="T5" fmla="*/ 816 h 2928"/>
                <a:gd name="T6" fmla="*/ 0 w 1440"/>
                <a:gd name="T7" fmla="*/ 1200 h 2928"/>
                <a:gd name="T8" fmla="*/ 96 w 1440"/>
                <a:gd name="T9" fmla="*/ 1632 h 2928"/>
                <a:gd name="T10" fmla="*/ 240 w 1440"/>
                <a:gd name="T11" fmla="*/ 2112 h 2928"/>
                <a:gd name="T12" fmla="*/ 480 w 1440"/>
                <a:gd name="T13" fmla="*/ 2544 h 2928"/>
                <a:gd name="T14" fmla="*/ 1008 w 1440"/>
                <a:gd name="T15" fmla="*/ 2928 h 2928"/>
                <a:gd name="T16" fmla="*/ 1440 w 1440"/>
                <a:gd name="T17" fmla="*/ 2928 h 2928"/>
                <a:gd name="T18" fmla="*/ 1376 w 1440"/>
                <a:gd name="T19" fmla="*/ 2688 h 2928"/>
                <a:gd name="T20" fmla="*/ 1056 w 1440"/>
                <a:gd name="T21" fmla="*/ 2352 h 2928"/>
                <a:gd name="T22" fmla="*/ 672 w 1440"/>
                <a:gd name="T23" fmla="*/ 672 h 2928"/>
                <a:gd name="T24" fmla="*/ 768 w 1440"/>
                <a:gd name="T25" fmla="*/ 0 h 2928"/>
                <a:gd name="T26" fmla="*/ 384 w 1440"/>
                <a:gd name="T27"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0" h="2928">
                  <a:moveTo>
                    <a:pt x="384" y="0"/>
                  </a:moveTo>
                  <a:lnTo>
                    <a:pt x="192" y="384"/>
                  </a:lnTo>
                  <a:lnTo>
                    <a:pt x="48" y="816"/>
                  </a:lnTo>
                  <a:lnTo>
                    <a:pt x="0" y="1200"/>
                  </a:lnTo>
                  <a:lnTo>
                    <a:pt x="96" y="1632"/>
                  </a:lnTo>
                  <a:lnTo>
                    <a:pt x="240" y="2112"/>
                  </a:lnTo>
                  <a:lnTo>
                    <a:pt x="480" y="2544"/>
                  </a:lnTo>
                  <a:lnTo>
                    <a:pt x="1008" y="2928"/>
                  </a:lnTo>
                  <a:lnTo>
                    <a:pt x="1440" y="2928"/>
                  </a:lnTo>
                  <a:lnTo>
                    <a:pt x="1376" y="2688"/>
                  </a:lnTo>
                  <a:lnTo>
                    <a:pt x="1056" y="2352"/>
                  </a:lnTo>
                  <a:lnTo>
                    <a:pt x="672" y="672"/>
                  </a:lnTo>
                  <a:lnTo>
                    <a:pt x="768" y="0"/>
                  </a:lnTo>
                  <a:lnTo>
                    <a:pt x="384" y="0"/>
                  </a:lnTo>
                  <a:close/>
                </a:path>
              </a:pathLst>
            </a:custGeom>
            <a:solidFill>
              <a:srgbClr val="33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 name="Freeform 334"/>
            <p:cNvSpPr>
              <a:spLocks noChangeAspect="1"/>
            </p:cNvSpPr>
            <p:nvPr/>
          </p:nvSpPr>
          <p:spPr bwMode="auto">
            <a:xfrm>
              <a:off x="2173" y="1970"/>
              <a:ext cx="691" cy="1670"/>
            </a:xfrm>
            <a:custGeom>
              <a:avLst/>
              <a:gdLst>
                <a:gd name="T0" fmla="*/ 384 w 1152"/>
                <a:gd name="T1" fmla="*/ 0 h 2784"/>
                <a:gd name="T2" fmla="*/ 192 w 1152"/>
                <a:gd name="T3" fmla="*/ 288 h 2784"/>
                <a:gd name="T4" fmla="*/ 48 w 1152"/>
                <a:gd name="T5" fmla="*/ 624 h 2784"/>
                <a:gd name="T6" fmla="*/ 0 w 1152"/>
                <a:gd name="T7" fmla="*/ 960 h 2784"/>
                <a:gd name="T8" fmla="*/ 48 w 1152"/>
                <a:gd name="T9" fmla="*/ 1296 h 2784"/>
                <a:gd name="T10" fmla="*/ 96 w 1152"/>
                <a:gd name="T11" fmla="*/ 1680 h 2784"/>
                <a:gd name="T12" fmla="*/ 240 w 1152"/>
                <a:gd name="T13" fmla="*/ 2064 h 2784"/>
                <a:gd name="T14" fmla="*/ 432 w 1152"/>
                <a:gd name="T15" fmla="*/ 2352 h 2784"/>
                <a:gd name="T16" fmla="*/ 720 w 1152"/>
                <a:gd name="T17" fmla="*/ 2592 h 2784"/>
                <a:gd name="T18" fmla="*/ 1008 w 1152"/>
                <a:gd name="T19" fmla="*/ 2736 h 2784"/>
                <a:gd name="T20" fmla="*/ 1152 w 1152"/>
                <a:gd name="T21" fmla="*/ 2784 h 2784"/>
                <a:gd name="T22" fmla="*/ 1056 w 1152"/>
                <a:gd name="T23" fmla="*/ 2448 h 2784"/>
                <a:gd name="T24" fmla="*/ 816 w 1152"/>
                <a:gd name="T25" fmla="*/ 1824 h 2784"/>
                <a:gd name="T26" fmla="*/ 672 w 1152"/>
                <a:gd name="T27" fmla="*/ 912 h 2784"/>
                <a:gd name="T28" fmla="*/ 672 w 1152"/>
                <a:gd name="T29" fmla="*/ 0 h 2784"/>
                <a:gd name="T30" fmla="*/ 384 w 1152"/>
                <a:gd name="T31" fmla="*/ 0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2" h="2784">
                  <a:moveTo>
                    <a:pt x="384" y="0"/>
                  </a:moveTo>
                  <a:lnTo>
                    <a:pt x="192" y="288"/>
                  </a:lnTo>
                  <a:lnTo>
                    <a:pt x="48" y="624"/>
                  </a:lnTo>
                  <a:lnTo>
                    <a:pt x="0" y="960"/>
                  </a:lnTo>
                  <a:lnTo>
                    <a:pt x="48" y="1296"/>
                  </a:lnTo>
                  <a:lnTo>
                    <a:pt x="96" y="1680"/>
                  </a:lnTo>
                  <a:lnTo>
                    <a:pt x="240" y="2064"/>
                  </a:lnTo>
                  <a:lnTo>
                    <a:pt x="432" y="2352"/>
                  </a:lnTo>
                  <a:lnTo>
                    <a:pt x="720" y="2592"/>
                  </a:lnTo>
                  <a:lnTo>
                    <a:pt x="1008" y="2736"/>
                  </a:lnTo>
                  <a:lnTo>
                    <a:pt x="1152" y="2784"/>
                  </a:lnTo>
                  <a:lnTo>
                    <a:pt x="1056" y="2448"/>
                  </a:lnTo>
                  <a:lnTo>
                    <a:pt x="816" y="1824"/>
                  </a:lnTo>
                  <a:lnTo>
                    <a:pt x="672" y="912"/>
                  </a:lnTo>
                  <a:lnTo>
                    <a:pt x="672" y="0"/>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5" name="Freeform 335"/>
            <p:cNvSpPr>
              <a:spLocks noChangeAspect="1"/>
            </p:cNvSpPr>
            <p:nvPr/>
          </p:nvSpPr>
          <p:spPr bwMode="auto">
            <a:xfrm>
              <a:off x="2778" y="1970"/>
              <a:ext cx="748" cy="1757"/>
            </a:xfrm>
            <a:custGeom>
              <a:avLst/>
              <a:gdLst>
                <a:gd name="T0" fmla="*/ 192 w 1248"/>
                <a:gd name="T1" fmla="*/ 0 h 2928"/>
                <a:gd name="T2" fmla="*/ 144 w 1248"/>
                <a:gd name="T3" fmla="*/ 336 h 2928"/>
                <a:gd name="T4" fmla="*/ 48 w 1248"/>
                <a:gd name="T5" fmla="*/ 720 h 2928"/>
                <a:gd name="T6" fmla="*/ 0 w 1248"/>
                <a:gd name="T7" fmla="*/ 1104 h 2928"/>
                <a:gd name="T8" fmla="*/ 0 w 1248"/>
                <a:gd name="T9" fmla="*/ 1488 h 2928"/>
                <a:gd name="T10" fmla="*/ 144 w 1248"/>
                <a:gd name="T11" fmla="*/ 1920 h 2928"/>
                <a:gd name="T12" fmla="*/ 336 w 1248"/>
                <a:gd name="T13" fmla="*/ 2256 h 2928"/>
                <a:gd name="T14" fmla="*/ 720 w 1248"/>
                <a:gd name="T15" fmla="*/ 2928 h 2928"/>
                <a:gd name="T16" fmla="*/ 1248 w 1248"/>
                <a:gd name="T17" fmla="*/ 2928 h 2928"/>
                <a:gd name="T18" fmla="*/ 672 w 1248"/>
                <a:gd name="T19" fmla="*/ 1392 h 2928"/>
                <a:gd name="T20" fmla="*/ 576 w 1248"/>
                <a:gd name="T21" fmla="*/ 0 h 2928"/>
                <a:gd name="T22" fmla="*/ 192 w 1248"/>
                <a:gd name="T23"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8" h="2928">
                  <a:moveTo>
                    <a:pt x="192" y="0"/>
                  </a:moveTo>
                  <a:lnTo>
                    <a:pt x="144" y="336"/>
                  </a:lnTo>
                  <a:lnTo>
                    <a:pt x="48" y="720"/>
                  </a:lnTo>
                  <a:lnTo>
                    <a:pt x="0" y="1104"/>
                  </a:lnTo>
                  <a:lnTo>
                    <a:pt x="0" y="1488"/>
                  </a:lnTo>
                  <a:lnTo>
                    <a:pt x="144" y="1920"/>
                  </a:lnTo>
                  <a:lnTo>
                    <a:pt x="336" y="2256"/>
                  </a:lnTo>
                  <a:lnTo>
                    <a:pt x="720" y="2928"/>
                  </a:lnTo>
                  <a:lnTo>
                    <a:pt x="1248" y="2928"/>
                  </a:lnTo>
                  <a:lnTo>
                    <a:pt x="672" y="1392"/>
                  </a:lnTo>
                  <a:lnTo>
                    <a:pt x="576" y="0"/>
                  </a:lnTo>
                  <a:lnTo>
                    <a:pt x="192"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 name="Freeform 336"/>
            <p:cNvSpPr>
              <a:spLocks noChangeAspect="1"/>
            </p:cNvSpPr>
            <p:nvPr/>
          </p:nvSpPr>
          <p:spPr bwMode="auto">
            <a:xfrm>
              <a:off x="2288" y="1970"/>
              <a:ext cx="547" cy="1526"/>
            </a:xfrm>
            <a:custGeom>
              <a:avLst/>
              <a:gdLst>
                <a:gd name="T0" fmla="*/ 384 w 912"/>
                <a:gd name="T1" fmla="*/ 0 h 2544"/>
                <a:gd name="T2" fmla="*/ 192 w 912"/>
                <a:gd name="T3" fmla="*/ 240 h 2544"/>
                <a:gd name="T4" fmla="*/ 48 w 912"/>
                <a:gd name="T5" fmla="*/ 624 h 2544"/>
                <a:gd name="T6" fmla="*/ 0 w 912"/>
                <a:gd name="T7" fmla="*/ 1008 h 2544"/>
                <a:gd name="T8" fmla="*/ 48 w 912"/>
                <a:gd name="T9" fmla="*/ 1440 h 2544"/>
                <a:gd name="T10" fmla="*/ 96 w 912"/>
                <a:gd name="T11" fmla="*/ 1824 h 2544"/>
                <a:gd name="T12" fmla="*/ 288 w 912"/>
                <a:gd name="T13" fmla="*/ 2208 h 2544"/>
                <a:gd name="T14" fmla="*/ 480 w 912"/>
                <a:gd name="T15" fmla="*/ 2448 h 2544"/>
                <a:gd name="T16" fmla="*/ 720 w 912"/>
                <a:gd name="T17" fmla="*/ 2496 h 2544"/>
                <a:gd name="T18" fmla="*/ 912 w 912"/>
                <a:gd name="T19" fmla="*/ 2544 h 2544"/>
                <a:gd name="T20" fmla="*/ 816 w 912"/>
                <a:gd name="T21" fmla="*/ 2256 h 2544"/>
                <a:gd name="T22" fmla="*/ 624 w 912"/>
                <a:gd name="T23" fmla="*/ 1776 h 2544"/>
                <a:gd name="T24" fmla="*/ 528 w 912"/>
                <a:gd name="T25" fmla="*/ 960 h 2544"/>
                <a:gd name="T26" fmla="*/ 576 w 912"/>
                <a:gd name="T27" fmla="*/ 240 h 2544"/>
                <a:gd name="T28" fmla="*/ 576 w 912"/>
                <a:gd name="T29" fmla="*/ 0 h 2544"/>
                <a:gd name="T30" fmla="*/ 384 w 912"/>
                <a:gd name="T31" fmla="*/ 0 h 2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2" h="2544">
                  <a:moveTo>
                    <a:pt x="384" y="0"/>
                  </a:moveTo>
                  <a:lnTo>
                    <a:pt x="192" y="240"/>
                  </a:lnTo>
                  <a:lnTo>
                    <a:pt x="48" y="624"/>
                  </a:lnTo>
                  <a:lnTo>
                    <a:pt x="0" y="1008"/>
                  </a:lnTo>
                  <a:lnTo>
                    <a:pt x="48" y="1440"/>
                  </a:lnTo>
                  <a:lnTo>
                    <a:pt x="96" y="1824"/>
                  </a:lnTo>
                  <a:lnTo>
                    <a:pt x="288" y="2208"/>
                  </a:lnTo>
                  <a:lnTo>
                    <a:pt x="480" y="2448"/>
                  </a:lnTo>
                  <a:lnTo>
                    <a:pt x="720" y="2496"/>
                  </a:lnTo>
                  <a:lnTo>
                    <a:pt x="912" y="2544"/>
                  </a:lnTo>
                  <a:lnTo>
                    <a:pt x="816" y="2256"/>
                  </a:lnTo>
                  <a:lnTo>
                    <a:pt x="624" y="1776"/>
                  </a:lnTo>
                  <a:lnTo>
                    <a:pt x="528" y="960"/>
                  </a:lnTo>
                  <a:lnTo>
                    <a:pt x="576" y="240"/>
                  </a:lnTo>
                  <a:lnTo>
                    <a:pt x="576" y="0"/>
                  </a:lnTo>
                  <a:lnTo>
                    <a:pt x="384" y="0"/>
                  </a:lnTo>
                  <a:close/>
                </a:path>
              </a:pathLst>
            </a:custGeom>
            <a:solidFill>
              <a:srgbClr val="00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 name="Freeform 337"/>
            <p:cNvSpPr>
              <a:spLocks noChangeAspect="1"/>
            </p:cNvSpPr>
            <p:nvPr/>
          </p:nvSpPr>
          <p:spPr bwMode="auto">
            <a:xfrm>
              <a:off x="2864" y="1970"/>
              <a:ext cx="863" cy="1757"/>
            </a:xfrm>
            <a:custGeom>
              <a:avLst/>
              <a:gdLst>
                <a:gd name="T0" fmla="*/ 288 w 1440"/>
                <a:gd name="T1" fmla="*/ 0 h 2928"/>
                <a:gd name="T2" fmla="*/ 144 w 1440"/>
                <a:gd name="T3" fmla="*/ 432 h 2928"/>
                <a:gd name="T4" fmla="*/ 48 w 1440"/>
                <a:gd name="T5" fmla="*/ 768 h 2928"/>
                <a:gd name="T6" fmla="*/ 0 w 1440"/>
                <a:gd name="T7" fmla="*/ 1200 h 2928"/>
                <a:gd name="T8" fmla="*/ 0 w 1440"/>
                <a:gd name="T9" fmla="*/ 1632 h 2928"/>
                <a:gd name="T10" fmla="*/ 144 w 1440"/>
                <a:gd name="T11" fmla="*/ 1968 h 2928"/>
                <a:gd name="T12" fmla="*/ 336 w 1440"/>
                <a:gd name="T13" fmla="*/ 2304 h 2928"/>
                <a:gd name="T14" fmla="*/ 480 w 1440"/>
                <a:gd name="T15" fmla="*/ 2496 h 2928"/>
                <a:gd name="T16" fmla="*/ 816 w 1440"/>
                <a:gd name="T17" fmla="*/ 2928 h 2928"/>
                <a:gd name="T18" fmla="*/ 1440 w 1440"/>
                <a:gd name="T19" fmla="*/ 2928 h 2928"/>
                <a:gd name="T20" fmla="*/ 768 w 1440"/>
                <a:gd name="T21" fmla="*/ 0 h 2928"/>
                <a:gd name="T22" fmla="*/ 384 w 1440"/>
                <a:gd name="T23" fmla="*/ 0 h 2928"/>
                <a:gd name="T24" fmla="*/ 288 w 1440"/>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2928">
                  <a:moveTo>
                    <a:pt x="288" y="0"/>
                  </a:moveTo>
                  <a:lnTo>
                    <a:pt x="144" y="432"/>
                  </a:lnTo>
                  <a:lnTo>
                    <a:pt x="48" y="768"/>
                  </a:lnTo>
                  <a:lnTo>
                    <a:pt x="0" y="1200"/>
                  </a:lnTo>
                  <a:lnTo>
                    <a:pt x="0" y="1632"/>
                  </a:lnTo>
                  <a:lnTo>
                    <a:pt x="144" y="1968"/>
                  </a:lnTo>
                  <a:lnTo>
                    <a:pt x="336" y="2304"/>
                  </a:lnTo>
                  <a:lnTo>
                    <a:pt x="480" y="2496"/>
                  </a:lnTo>
                  <a:lnTo>
                    <a:pt x="816" y="2928"/>
                  </a:lnTo>
                  <a:lnTo>
                    <a:pt x="1440" y="2928"/>
                  </a:lnTo>
                  <a:lnTo>
                    <a:pt x="768" y="0"/>
                  </a:lnTo>
                  <a:lnTo>
                    <a:pt x="384" y="0"/>
                  </a:lnTo>
                  <a:lnTo>
                    <a:pt x="288" y="0"/>
                  </a:lnTo>
                  <a:close/>
                </a:path>
              </a:pathLst>
            </a:custGeom>
            <a:solidFill>
              <a:srgbClr val="00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8" name="Freeform 338"/>
            <p:cNvSpPr>
              <a:spLocks noChangeAspect="1"/>
            </p:cNvSpPr>
            <p:nvPr/>
          </p:nvSpPr>
          <p:spPr bwMode="auto">
            <a:xfrm>
              <a:off x="2345" y="2056"/>
              <a:ext cx="461" cy="1325"/>
            </a:xfrm>
            <a:custGeom>
              <a:avLst/>
              <a:gdLst>
                <a:gd name="T0" fmla="*/ 480 w 768"/>
                <a:gd name="T1" fmla="*/ 0 h 2208"/>
                <a:gd name="T2" fmla="*/ 240 w 768"/>
                <a:gd name="T3" fmla="*/ 288 h 2208"/>
                <a:gd name="T4" fmla="*/ 48 w 768"/>
                <a:gd name="T5" fmla="*/ 624 h 2208"/>
                <a:gd name="T6" fmla="*/ 0 w 768"/>
                <a:gd name="T7" fmla="*/ 1008 h 2208"/>
                <a:gd name="T8" fmla="*/ 48 w 768"/>
                <a:gd name="T9" fmla="*/ 1344 h 2208"/>
                <a:gd name="T10" fmla="*/ 192 w 768"/>
                <a:gd name="T11" fmla="*/ 1728 h 2208"/>
                <a:gd name="T12" fmla="*/ 288 w 768"/>
                <a:gd name="T13" fmla="*/ 2016 h 2208"/>
                <a:gd name="T14" fmla="*/ 480 w 768"/>
                <a:gd name="T15" fmla="*/ 2208 h 2208"/>
                <a:gd name="T16" fmla="*/ 768 w 768"/>
                <a:gd name="T17" fmla="*/ 2208 h 2208"/>
                <a:gd name="T18" fmla="*/ 672 w 768"/>
                <a:gd name="T19" fmla="*/ 1920 h 2208"/>
                <a:gd name="T20" fmla="*/ 528 w 768"/>
                <a:gd name="T21" fmla="*/ 1584 h 2208"/>
                <a:gd name="T22" fmla="*/ 480 w 768"/>
                <a:gd name="T23" fmla="*/ 720 h 2208"/>
                <a:gd name="T24" fmla="*/ 480 w 768"/>
                <a:gd name="T25" fmla="*/ 336 h 2208"/>
                <a:gd name="T26" fmla="*/ 480 w 768"/>
                <a:gd name="T27" fmla="*/ 0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 h="2208">
                  <a:moveTo>
                    <a:pt x="480" y="0"/>
                  </a:moveTo>
                  <a:lnTo>
                    <a:pt x="240" y="288"/>
                  </a:lnTo>
                  <a:lnTo>
                    <a:pt x="48" y="624"/>
                  </a:lnTo>
                  <a:lnTo>
                    <a:pt x="0" y="1008"/>
                  </a:lnTo>
                  <a:lnTo>
                    <a:pt x="48" y="1344"/>
                  </a:lnTo>
                  <a:lnTo>
                    <a:pt x="192" y="1728"/>
                  </a:lnTo>
                  <a:lnTo>
                    <a:pt x="288" y="2016"/>
                  </a:lnTo>
                  <a:lnTo>
                    <a:pt x="480" y="2208"/>
                  </a:lnTo>
                  <a:lnTo>
                    <a:pt x="768" y="2208"/>
                  </a:lnTo>
                  <a:lnTo>
                    <a:pt x="672" y="1920"/>
                  </a:lnTo>
                  <a:lnTo>
                    <a:pt x="528" y="1584"/>
                  </a:lnTo>
                  <a:lnTo>
                    <a:pt x="480" y="720"/>
                  </a:lnTo>
                  <a:lnTo>
                    <a:pt x="480" y="336"/>
                  </a:lnTo>
                  <a:lnTo>
                    <a:pt x="480" y="0"/>
                  </a:lnTo>
                  <a:close/>
                </a:path>
              </a:pathLst>
            </a:custGeom>
            <a:solidFill>
              <a:srgbClr val="00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9" name="Freeform 339"/>
            <p:cNvSpPr>
              <a:spLocks noChangeAspect="1"/>
            </p:cNvSpPr>
            <p:nvPr/>
          </p:nvSpPr>
          <p:spPr bwMode="auto">
            <a:xfrm>
              <a:off x="2922" y="1970"/>
              <a:ext cx="949" cy="1757"/>
            </a:xfrm>
            <a:custGeom>
              <a:avLst/>
              <a:gdLst>
                <a:gd name="T0" fmla="*/ 336 w 1584"/>
                <a:gd name="T1" fmla="*/ 48 h 2928"/>
                <a:gd name="T2" fmla="*/ 240 w 1584"/>
                <a:gd name="T3" fmla="*/ 336 h 2928"/>
                <a:gd name="T4" fmla="*/ 144 w 1584"/>
                <a:gd name="T5" fmla="*/ 624 h 2928"/>
                <a:gd name="T6" fmla="*/ 96 w 1584"/>
                <a:gd name="T7" fmla="*/ 912 h 2928"/>
                <a:gd name="T8" fmla="*/ 0 w 1584"/>
                <a:gd name="T9" fmla="*/ 1296 h 2928"/>
                <a:gd name="T10" fmla="*/ 192 w 1584"/>
                <a:gd name="T11" fmla="*/ 1776 h 2928"/>
                <a:gd name="T12" fmla="*/ 288 w 1584"/>
                <a:gd name="T13" fmla="*/ 2112 h 2928"/>
                <a:gd name="T14" fmla="*/ 480 w 1584"/>
                <a:gd name="T15" fmla="*/ 2352 h 2928"/>
                <a:gd name="T16" fmla="*/ 672 w 1584"/>
                <a:gd name="T17" fmla="*/ 2592 h 2928"/>
                <a:gd name="T18" fmla="*/ 1008 w 1584"/>
                <a:gd name="T19" fmla="*/ 2928 h 2928"/>
                <a:gd name="T20" fmla="*/ 1584 w 1584"/>
                <a:gd name="T21" fmla="*/ 2928 h 2928"/>
                <a:gd name="T22" fmla="*/ 1392 w 1584"/>
                <a:gd name="T23" fmla="*/ 2544 h 2928"/>
                <a:gd name="T24" fmla="*/ 960 w 1584"/>
                <a:gd name="T25" fmla="*/ 1392 h 2928"/>
                <a:gd name="T26" fmla="*/ 816 w 1584"/>
                <a:gd name="T27" fmla="*/ 0 h 2928"/>
                <a:gd name="T28" fmla="*/ 432 w 1584"/>
                <a:gd name="T29" fmla="*/ 0 h 2928"/>
                <a:gd name="T30" fmla="*/ 336 w 1584"/>
                <a:gd name="T31" fmla="*/ 4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4" h="2928">
                  <a:moveTo>
                    <a:pt x="336" y="48"/>
                  </a:moveTo>
                  <a:lnTo>
                    <a:pt x="240" y="336"/>
                  </a:lnTo>
                  <a:lnTo>
                    <a:pt x="144" y="624"/>
                  </a:lnTo>
                  <a:lnTo>
                    <a:pt x="96" y="912"/>
                  </a:lnTo>
                  <a:lnTo>
                    <a:pt x="0" y="1296"/>
                  </a:lnTo>
                  <a:lnTo>
                    <a:pt x="192" y="1776"/>
                  </a:lnTo>
                  <a:lnTo>
                    <a:pt x="288" y="2112"/>
                  </a:lnTo>
                  <a:lnTo>
                    <a:pt x="480" y="2352"/>
                  </a:lnTo>
                  <a:lnTo>
                    <a:pt x="672" y="2592"/>
                  </a:lnTo>
                  <a:lnTo>
                    <a:pt x="1008" y="2928"/>
                  </a:lnTo>
                  <a:lnTo>
                    <a:pt x="1584" y="2928"/>
                  </a:lnTo>
                  <a:lnTo>
                    <a:pt x="1392" y="2544"/>
                  </a:lnTo>
                  <a:lnTo>
                    <a:pt x="960" y="1392"/>
                  </a:lnTo>
                  <a:lnTo>
                    <a:pt x="816" y="0"/>
                  </a:lnTo>
                  <a:lnTo>
                    <a:pt x="432" y="0"/>
                  </a:lnTo>
                  <a:lnTo>
                    <a:pt x="336" y="48"/>
                  </a:lnTo>
                  <a:close/>
                </a:path>
              </a:pathLst>
            </a:custGeom>
            <a:solidFill>
              <a:srgbClr val="00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0" name="Freeform 340"/>
            <p:cNvSpPr>
              <a:spLocks noChangeAspect="1"/>
            </p:cNvSpPr>
            <p:nvPr/>
          </p:nvSpPr>
          <p:spPr bwMode="auto">
            <a:xfrm>
              <a:off x="2432" y="2172"/>
              <a:ext cx="346" cy="1094"/>
            </a:xfrm>
            <a:custGeom>
              <a:avLst/>
              <a:gdLst>
                <a:gd name="T0" fmla="*/ 336 w 576"/>
                <a:gd name="T1" fmla="*/ 0 h 1824"/>
                <a:gd name="T2" fmla="*/ 144 w 576"/>
                <a:gd name="T3" fmla="*/ 288 h 1824"/>
                <a:gd name="T4" fmla="*/ 0 w 576"/>
                <a:gd name="T5" fmla="*/ 624 h 1824"/>
                <a:gd name="T6" fmla="*/ 0 w 576"/>
                <a:gd name="T7" fmla="*/ 912 h 1824"/>
                <a:gd name="T8" fmla="*/ 96 w 576"/>
                <a:gd name="T9" fmla="*/ 1296 h 1824"/>
                <a:gd name="T10" fmla="*/ 192 w 576"/>
                <a:gd name="T11" fmla="*/ 1584 h 1824"/>
                <a:gd name="T12" fmla="*/ 336 w 576"/>
                <a:gd name="T13" fmla="*/ 1728 h 1824"/>
                <a:gd name="T14" fmla="*/ 576 w 576"/>
                <a:gd name="T15" fmla="*/ 1824 h 1824"/>
                <a:gd name="T16" fmla="*/ 480 w 576"/>
                <a:gd name="T17" fmla="*/ 1632 h 1824"/>
                <a:gd name="T18" fmla="*/ 480 w 576"/>
                <a:gd name="T19" fmla="*/ 1392 h 1824"/>
                <a:gd name="T20" fmla="*/ 480 w 576"/>
                <a:gd name="T21" fmla="*/ 1152 h 1824"/>
                <a:gd name="T22" fmla="*/ 432 w 576"/>
                <a:gd name="T23" fmla="*/ 864 h 1824"/>
                <a:gd name="T24" fmla="*/ 480 w 576"/>
                <a:gd name="T25" fmla="*/ 576 h 1824"/>
                <a:gd name="T26" fmla="*/ 432 w 576"/>
                <a:gd name="T27" fmla="*/ 480 h 1824"/>
                <a:gd name="T28" fmla="*/ 336 w 576"/>
                <a:gd name="T29" fmla="*/ 288 h 1824"/>
                <a:gd name="T30" fmla="*/ 336 w 576"/>
                <a:gd name="T31" fmla="*/ 0 h 1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6" h="1824">
                  <a:moveTo>
                    <a:pt x="336" y="0"/>
                  </a:moveTo>
                  <a:lnTo>
                    <a:pt x="144" y="288"/>
                  </a:lnTo>
                  <a:lnTo>
                    <a:pt x="0" y="624"/>
                  </a:lnTo>
                  <a:lnTo>
                    <a:pt x="0" y="912"/>
                  </a:lnTo>
                  <a:lnTo>
                    <a:pt x="96" y="1296"/>
                  </a:lnTo>
                  <a:lnTo>
                    <a:pt x="192" y="1584"/>
                  </a:lnTo>
                  <a:lnTo>
                    <a:pt x="336" y="1728"/>
                  </a:lnTo>
                  <a:lnTo>
                    <a:pt x="576" y="1824"/>
                  </a:lnTo>
                  <a:lnTo>
                    <a:pt x="480" y="1632"/>
                  </a:lnTo>
                  <a:lnTo>
                    <a:pt x="480" y="1392"/>
                  </a:lnTo>
                  <a:lnTo>
                    <a:pt x="480" y="1152"/>
                  </a:lnTo>
                  <a:lnTo>
                    <a:pt x="432" y="864"/>
                  </a:lnTo>
                  <a:lnTo>
                    <a:pt x="480" y="576"/>
                  </a:lnTo>
                  <a:lnTo>
                    <a:pt x="432" y="480"/>
                  </a:lnTo>
                  <a:lnTo>
                    <a:pt x="336" y="288"/>
                  </a:lnTo>
                  <a:lnTo>
                    <a:pt x="336"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 name="Freeform 341"/>
            <p:cNvSpPr>
              <a:spLocks noChangeAspect="1"/>
            </p:cNvSpPr>
            <p:nvPr/>
          </p:nvSpPr>
          <p:spPr bwMode="auto">
            <a:xfrm>
              <a:off x="3066" y="1970"/>
              <a:ext cx="805" cy="1757"/>
            </a:xfrm>
            <a:custGeom>
              <a:avLst/>
              <a:gdLst>
                <a:gd name="T0" fmla="*/ 336 w 1344"/>
                <a:gd name="T1" fmla="*/ 0 h 2928"/>
                <a:gd name="T2" fmla="*/ 192 w 1344"/>
                <a:gd name="T3" fmla="*/ 288 h 2928"/>
                <a:gd name="T4" fmla="*/ 96 w 1344"/>
                <a:gd name="T5" fmla="*/ 624 h 2928"/>
                <a:gd name="T6" fmla="*/ 0 w 1344"/>
                <a:gd name="T7" fmla="*/ 912 h 2928"/>
                <a:gd name="T8" fmla="*/ 0 w 1344"/>
                <a:gd name="T9" fmla="*/ 1152 h 2928"/>
                <a:gd name="T10" fmla="*/ 0 w 1344"/>
                <a:gd name="T11" fmla="*/ 1488 h 2928"/>
                <a:gd name="T12" fmla="*/ 96 w 1344"/>
                <a:gd name="T13" fmla="*/ 1776 h 2928"/>
                <a:gd name="T14" fmla="*/ 288 w 1344"/>
                <a:gd name="T15" fmla="*/ 2112 h 2928"/>
                <a:gd name="T16" fmla="*/ 576 w 1344"/>
                <a:gd name="T17" fmla="*/ 2400 h 2928"/>
                <a:gd name="T18" fmla="*/ 720 w 1344"/>
                <a:gd name="T19" fmla="*/ 2640 h 2928"/>
                <a:gd name="T20" fmla="*/ 1008 w 1344"/>
                <a:gd name="T21" fmla="*/ 2784 h 2928"/>
                <a:gd name="T22" fmla="*/ 1200 w 1344"/>
                <a:gd name="T23" fmla="*/ 2928 h 2928"/>
                <a:gd name="T24" fmla="*/ 1344 w 1344"/>
                <a:gd name="T25" fmla="*/ 2928 h 2928"/>
                <a:gd name="T26" fmla="*/ 1279 w 1344"/>
                <a:gd name="T27" fmla="*/ 2688 h 2928"/>
                <a:gd name="T28" fmla="*/ 1140 w 1344"/>
                <a:gd name="T29" fmla="*/ 2448 h 2928"/>
                <a:gd name="T30" fmla="*/ 768 w 1344"/>
                <a:gd name="T31" fmla="*/ 1344 h 2928"/>
                <a:gd name="T32" fmla="*/ 624 w 1344"/>
                <a:gd name="T33" fmla="*/ 0 h 2928"/>
                <a:gd name="T34" fmla="*/ 336 w 1344"/>
                <a:gd name="T3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4" h="2928">
                  <a:moveTo>
                    <a:pt x="336" y="0"/>
                  </a:moveTo>
                  <a:lnTo>
                    <a:pt x="192" y="288"/>
                  </a:lnTo>
                  <a:lnTo>
                    <a:pt x="96" y="624"/>
                  </a:lnTo>
                  <a:lnTo>
                    <a:pt x="0" y="912"/>
                  </a:lnTo>
                  <a:lnTo>
                    <a:pt x="0" y="1152"/>
                  </a:lnTo>
                  <a:lnTo>
                    <a:pt x="0" y="1488"/>
                  </a:lnTo>
                  <a:lnTo>
                    <a:pt x="96" y="1776"/>
                  </a:lnTo>
                  <a:lnTo>
                    <a:pt x="288" y="2112"/>
                  </a:lnTo>
                  <a:lnTo>
                    <a:pt x="576" y="2400"/>
                  </a:lnTo>
                  <a:lnTo>
                    <a:pt x="720" y="2640"/>
                  </a:lnTo>
                  <a:lnTo>
                    <a:pt x="1008" y="2784"/>
                  </a:lnTo>
                  <a:lnTo>
                    <a:pt x="1200" y="2928"/>
                  </a:lnTo>
                  <a:lnTo>
                    <a:pt x="1344" y="2928"/>
                  </a:lnTo>
                  <a:lnTo>
                    <a:pt x="1279" y="2688"/>
                  </a:lnTo>
                  <a:lnTo>
                    <a:pt x="1140" y="2448"/>
                  </a:lnTo>
                  <a:lnTo>
                    <a:pt x="768" y="1344"/>
                  </a:lnTo>
                  <a:lnTo>
                    <a:pt x="624" y="0"/>
                  </a:lnTo>
                  <a:lnTo>
                    <a:pt x="336"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2" name="Freeform 342"/>
            <p:cNvSpPr>
              <a:spLocks noChangeAspect="1"/>
            </p:cNvSpPr>
            <p:nvPr/>
          </p:nvSpPr>
          <p:spPr bwMode="auto">
            <a:xfrm>
              <a:off x="3123" y="1970"/>
              <a:ext cx="691" cy="1583"/>
            </a:xfrm>
            <a:custGeom>
              <a:avLst/>
              <a:gdLst>
                <a:gd name="T0" fmla="*/ 432 w 1152"/>
                <a:gd name="T1" fmla="*/ 0 h 2640"/>
                <a:gd name="T2" fmla="*/ 288 w 1152"/>
                <a:gd name="T3" fmla="*/ 240 h 2640"/>
                <a:gd name="T4" fmla="*/ 144 w 1152"/>
                <a:gd name="T5" fmla="*/ 528 h 2640"/>
                <a:gd name="T6" fmla="*/ 48 w 1152"/>
                <a:gd name="T7" fmla="*/ 864 h 2640"/>
                <a:gd name="T8" fmla="*/ 0 w 1152"/>
                <a:gd name="T9" fmla="*/ 1104 h 2640"/>
                <a:gd name="T10" fmla="*/ 48 w 1152"/>
                <a:gd name="T11" fmla="*/ 1440 h 2640"/>
                <a:gd name="T12" fmla="*/ 144 w 1152"/>
                <a:gd name="T13" fmla="*/ 1680 h 2640"/>
                <a:gd name="T14" fmla="*/ 336 w 1152"/>
                <a:gd name="T15" fmla="*/ 2016 h 2640"/>
                <a:gd name="T16" fmla="*/ 528 w 1152"/>
                <a:gd name="T17" fmla="*/ 2208 h 2640"/>
                <a:gd name="T18" fmla="*/ 672 w 1152"/>
                <a:gd name="T19" fmla="*/ 2400 h 2640"/>
                <a:gd name="T20" fmla="*/ 864 w 1152"/>
                <a:gd name="T21" fmla="*/ 2544 h 2640"/>
                <a:gd name="T22" fmla="*/ 1152 w 1152"/>
                <a:gd name="T23" fmla="*/ 2640 h 2640"/>
                <a:gd name="T24" fmla="*/ 1008 w 1152"/>
                <a:gd name="T25" fmla="*/ 2256 h 2640"/>
                <a:gd name="T26" fmla="*/ 960 w 1152"/>
                <a:gd name="T27" fmla="*/ 1920 h 2640"/>
                <a:gd name="T28" fmla="*/ 720 w 1152"/>
                <a:gd name="T29" fmla="*/ 1440 h 2640"/>
                <a:gd name="T30" fmla="*/ 672 w 1152"/>
                <a:gd name="T31" fmla="*/ 768 h 2640"/>
                <a:gd name="T32" fmla="*/ 672 w 1152"/>
                <a:gd name="T33" fmla="*/ 336 h 2640"/>
                <a:gd name="T34" fmla="*/ 576 w 1152"/>
                <a:gd name="T35" fmla="*/ 0 h 2640"/>
                <a:gd name="T36" fmla="*/ 432 w 1152"/>
                <a:gd name="T37" fmla="*/ 0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2" h="2640">
                  <a:moveTo>
                    <a:pt x="432" y="0"/>
                  </a:moveTo>
                  <a:lnTo>
                    <a:pt x="288" y="240"/>
                  </a:lnTo>
                  <a:lnTo>
                    <a:pt x="144" y="528"/>
                  </a:lnTo>
                  <a:lnTo>
                    <a:pt x="48" y="864"/>
                  </a:lnTo>
                  <a:lnTo>
                    <a:pt x="0" y="1104"/>
                  </a:lnTo>
                  <a:lnTo>
                    <a:pt x="48" y="1440"/>
                  </a:lnTo>
                  <a:lnTo>
                    <a:pt x="144" y="1680"/>
                  </a:lnTo>
                  <a:lnTo>
                    <a:pt x="336" y="2016"/>
                  </a:lnTo>
                  <a:lnTo>
                    <a:pt x="528" y="2208"/>
                  </a:lnTo>
                  <a:lnTo>
                    <a:pt x="672" y="2400"/>
                  </a:lnTo>
                  <a:lnTo>
                    <a:pt x="864" y="2544"/>
                  </a:lnTo>
                  <a:lnTo>
                    <a:pt x="1152" y="2640"/>
                  </a:lnTo>
                  <a:lnTo>
                    <a:pt x="1008" y="2256"/>
                  </a:lnTo>
                  <a:lnTo>
                    <a:pt x="960" y="1920"/>
                  </a:lnTo>
                  <a:lnTo>
                    <a:pt x="720" y="1440"/>
                  </a:lnTo>
                  <a:lnTo>
                    <a:pt x="672" y="768"/>
                  </a:lnTo>
                  <a:lnTo>
                    <a:pt x="672" y="336"/>
                  </a:lnTo>
                  <a:lnTo>
                    <a:pt x="576" y="0"/>
                  </a:lnTo>
                  <a:lnTo>
                    <a:pt x="432"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3" name="Freeform 343"/>
            <p:cNvSpPr>
              <a:spLocks noChangeAspect="1"/>
            </p:cNvSpPr>
            <p:nvPr/>
          </p:nvSpPr>
          <p:spPr bwMode="auto">
            <a:xfrm>
              <a:off x="2519" y="2344"/>
              <a:ext cx="230" cy="835"/>
            </a:xfrm>
            <a:custGeom>
              <a:avLst/>
              <a:gdLst>
                <a:gd name="T0" fmla="*/ 192 w 384"/>
                <a:gd name="T1" fmla="*/ 0 h 1392"/>
                <a:gd name="T2" fmla="*/ 96 w 384"/>
                <a:gd name="T3" fmla="*/ 192 h 1392"/>
                <a:gd name="T4" fmla="*/ 96 w 384"/>
                <a:gd name="T5" fmla="*/ 336 h 1392"/>
                <a:gd name="T6" fmla="*/ 48 w 384"/>
                <a:gd name="T7" fmla="*/ 576 h 1392"/>
                <a:gd name="T8" fmla="*/ 0 w 384"/>
                <a:gd name="T9" fmla="*/ 768 h 1392"/>
                <a:gd name="T10" fmla="*/ 96 w 384"/>
                <a:gd name="T11" fmla="*/ 1056 h 1392"/>
                <a:gd name="T12" fmla="*/ 192 w 384"/>
                <a:gd name="T13" fmla="*/ 1248 h 1392"/>
                <a:gd name="T14" fmla="*/ 384 w 384"/>
                <a:gd name="T15" fmla="*/ 1392 h 1392"/>
                <a:gd name="T16" fmla="*/ 336 w 384"/>
                <a:gd name="T17" fmla="*/ 1020 h 1392"/>
                <a:gd name="T18" fmla="*/ 336 w 384"/>
                <a:gd name="T19" fmla="*/ 864 h 1392"/>
                <a:gd name="T20" fmla="*/ 288 w 384"/>
                <a:gd name="T21" fmla="*/ 720 h 1392"/>
                <a:gd name="T22" fmla="*/ 288 w 384"/>
                <a:gd name="T23" fmla="*/ 432 h 1392"/>
                <a:gd name="T24" fmla="*/ 288 w 384"/>
                <a:gd name="T25" fmla="*/ 240 h 1392"/>
                <a:gd name="T26" fmla="*/ 192 w 384"/>
                <a:gd name="T27" fmla="*/ 0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4" h="1392">
                  <a:moveTo>
                    <a:pt x="192" y="0"/>
                  </a:moveTo>
                  <a:lnTo>
                    <a:pt x="96" y="192"/>
                  </a:lnTo>
                  <a:lnTo>
                    <a:pt x="96" y="336"/>
                  </a:lnTo>
                  <a:lnTo>
                    <a:pt x="48" y="576"/>
                  </a:lnTo>
                  <a:lnTo>
                    <a:pt x="0" y="768"/>
                  </a:lnTo>
                  <a:lnTo>
                    <a:pt x="96" y="1056"/>
                  </a:lnTo>
                  <a:lnTo>
                    <a:pt x="192" y="1248"/>
                  </a:lnTo>
                  <a:lnTo>
                    <a:pt x="384" y="1392"/>
                  </a:lnTo>
                  <a:cubicBezTo>
                    <a:pt x="331" y="1076"/>
                    <a:pt x="336" y="1201"/>
                    <a:pt x="336" y="1020"/>
                  </a:cubicBezTo>
                  <a:lnTo>
                    <a:pt x="336" y="864"/>
                  </a:lnTo>
                  <a:lnTo>
                    <a:pt x="288" y="720"/>
                  </a:lnTo>
                  <a:lnTo>
                    <a:pt x="288" y="432"/>
                  </a:lnTo>
                  <a:lnTo>
                    <a:pt x="288" y="240"/>
                  </a:lnTo>
                  <a:lnTo>
                    <a:pt x="192"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4" name="Freeform 344"/>
            <p:cNvSpPr>
              <a:spLocks noChangeAspect="1"/>
            </p:cNvSpPr>
            <p:nvPr/>
          </p:nvSpPr>
          <p:spPr bwMode="auto">
            <a:xfrm>
              <a:off x="3238" y="2056"/>
              <a:ext cx="489" cy="1296"/>
            </a:xfrm>
            <a:custGeom>
              <a:avLst/>
              <a:gdLst>
                <a:gd name="T0" fmla="*/ 384 w 816"/>
                <a:gd name="T1" fmla="*/ 0 h 2160"/>
                <a:gd name="T2" fmla="*/ 288 w 816"/>
                <a:gd name="T3" fmla="*/ 192 h 2160"/>
                <a:gd name="T4" fmla="*/ 192 w 816"/>
                <a:gd name="T5" fmla="*/ 288 h 2160"/>
                <a:gd name="T6" fmla="*/ 48 w 816"/>
                <a:gd name="T7" fmla="*/ 480 h 2160"/>
                <a:gd name="T8" fmla="*/ 0 w 816"/>
                <a:gd name="T9" fmla="*/ 816 h 2160"/>
                <a:gd name="T10" fmla="*/ 0 w 816"/>
                <a:gd name="T11" fmla="*/ 1104 h 2160"/>
                <a:gd name="T12" fmla="*/ 48 w 816"/>
                <a:gd name="T13" fmla="*/ 1344 h 2160"/>
                <a:gd name="T14" fmla="*/ 144 w 816"/>
                <a:gd name="T15" fmla="*/ 1536 h 2160"/>
                <a:gd name="T16" fmla="*/ 240 w 816"/>
                <a:gd name="T17" fmla="*/ 1728 h 2160"/>
                <a:gd name="T18" fmla="*/ 384 w 816"/>
                <a:gd name="T19" fmla="*/ 1920 h 2160"/>
                <a:gd name="T20" fmla="*/ 528 w 816"/>
                <a:gd name="T21" fmla="*/ 2016 h 2160"/>
                <a:gd name="T22" fmla="*/ 816 w 816"/>
                <a:gd name="T23" fmla="*/ 2160 h 2160"/>
                <a:gd name="T24" fmla="*/ 768 w 816"/>
                <a:gd name="T25" fmla="*/ 1872 h 2160"/>
                <a:gd name="T26" fmla="*/ 672 w 816"/>
                <a:gd name="T27" fmla="*/ 1584 h 2160"/>
                <a:gd name="T28" fmla="*/ 624 w 816"/>
                <a:gd name="T29" fmla="*/ 1344 h 2160"/>
                <a:gd name="T30" fmla="*/ 672 w 816"/>
                <a:gd name="T31" fmla="*/ 1104 h 2160"/>
                <a:gd name="T32" fmla="*/ 624 w 816"/>
                <a:gd name="T33" fmla="*/ 1008 h 2160"/>
                <a:gd name="T34" fmla="*/ 576 w 816"/>
                <a:gd name="T35" fmla="*/ 768 h 2160"/>
                <a:gd name="T36" fmla="*/ 528 w 816"/>
                <a:gd name="T37" fmla="*/ 624 h 2160"/>
                <a:gd name="T38" fmla="*/ 480 w 816"/>
                <a:gd name="T39" fmla="*/ 288 h 2160"/>
                <a:gd name="T40" fmla="*/ 480 w 816"/>
                <a:gd name="T41" fmla="*/ 192 h 2160"/>
                <a:gd name="T42" fmla="*/ 384 w 816"/>
                <a:gd name="T4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6" h="2160">
                  <a:moveTo>
                    <a:pt x="384" y="0"/>
                  </a:moveTo>
                  <a:lnTo>
                    <a:pt x="288" y="192"/>
                  </a:lnTo>
                  <a:lnTo>
                    <a:pt x="192" y="288"/>
                  </a:lnTo>
                  <a:lnTo>
                    <a:pt x="48" y="480"/>
                  </a:lnTo>
                  <a:lnTo>
                    <a:pt x="0" y="816"/>
                  </a:lnTo>
                  <a:lnTo>
                    <a:pt x="0" y="1104"/>
                  </a:lnTo>
                  <a:lnTo>
                    <a:pt x="48" y="1344"/>
                  </a:lnTo>
                  <a:lnTo>
                    <a:pt x="144" y="1536"/>
                  </a:lnTo>
                  <a:lnTo>
                    <a:pt x="240" y="1728"/>
                  </a:lnTo>
                  <a:lnTo>
                    <a:pt x="384" y="1920"/>
                  </a:lnTo>
                  <a:lnTo>
                    <a:pt x="528" y="2016"/>
                  </a:lnTo>
                  <a:lnTo>
                    <a:pt x="816" y="2160"/>
                  </a:lnTo>
                  <a:lnTo>
                    <a:pt x="768" y="1872"/>
                  </a:lnTo>
                  <a:lnTo>
                    <a:pt x="672" y="1584"/>
                  </a:lnTo>
                  <a:lnTo>
                    <a:pt x="624" y="1344"/>
                  </a:lnTo>
                  <a:lnTo>
                    <a:pt x="672" y="1104"/>
                  </a:lnTo>
                  <a:lnTo>
                    <a:pt x="624" y="1008"/>
                  </a:lnTo>
                  <a:lnTo>
                    <a:pt x="576" y="768"/>
                  </a:lnTo>
                  <a:lnTo>
                    <a:pt x="528" y="624"/>
                  </a:lnTo>
                  <a:lnTo>
                    <a:pt x="480" y="288"/>
                  </a:lnTo>
                  <a:lnTo>
                    <a:pt x="480" y="192"/>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5" name="Freeform 345"/>
            <p:cNvSpPr>
              <a:spLocks noChangeAspect="1"/>
            </p:cNvSpPr>
            <p:nvPr/>
          </p:nvSpPr>
          <p:spPr bwMode="auto">
            <a:xfrm>
              <a:off x="2576" y="2603"/>
              <a:ext cx="144" cy="375"/>
            </a:xfrm>
            <a:custGeom>
              <a:avLst/>
              <a:gdLst>
                <a:gd name="T0" fmla="*/ 192 w 240"/>
                <a:gd name="T1" fmla="*/ 0 h 624"/>
                <a:gd name="T2" fmla="*/ 96 w 240"/>
                <a:gd name="T3" fmla="*/ 96 h 624"/>
                <a:gd name="T4" fmla="*/ 0 w 240"/>
                <a:gd name="T5" fmla="*/ 240 h 624"/>
                <a:gd name="T6" fmla="*/ 48 w 240"/>
                <a:gd name="T7" fmla="*/ 384 h 624"/>
                <a:gd name="T8" fmla="*/ 96 w 240"/>
                <a:gd name="T9" fmla="*/ 576 h 624"/>
                <a:gd name="T10" fmla="*/ 240 w 240"/>
                <a:gd name="T11" fmla="*/ 624 h 624"/>
                <a:gd name="T12" fmla="*/ 240 w 240"/>
                <a:gd name="T13" fmla="*/ 432 h 624"/>
                <a:gd name="T14" fmla="*/ 192 w 240"/>
                <a:gd name="T15" fmla="*/ 192 h 624"/>
                <a:gd name="T16" fmla="*/ 192 w 240"/>
                <a:gd name="T17"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24">
                  <a:moveTo>
                    <a:pt x="192" y="0"/>
                  </a:moveTo>
                  <a:lnTo>
                    <a:pt x="96" y="96"/>
                  </a:lnTo>
                  <a:lnTo>
                    <a:pt x="0" y="240"/>
                  </a:lnTo>
                  <a:lnTo>
                    <a:pt x="48" y="384"/>
                  </a:lnTo>
                  <a:lnTo>
                    <a:pt x="96" y="576"/>
                  </a:lnTo>
                  <a:lnTo>
                    <a:pt x="240" y="624"/>
                  </a:lnTo>
                  <a:lnTo>
                    <a:pt x="240" y="432"/>
                  </a:lnTo>
                  <a:lnTo>
                    <a:pt x="192" y="192"/>
                  </a:lnTo>
                  <a:lnTo>
                    <a:pt x="19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6" name="Freeform 346"/>
            <p:cNvSpPr>
              <a:spLocks noChangeAspect="1"/>
            </p:cNvSpPr>
            <p:nvPr/>
          </p:nvSpPr>
          <p:spPr bwMode="auto">
            <a:xfrm>
              <a:off x="3238" y="2056"/>
              <a:ext cx="489" cy="1296"/>
            </a:xfrm>
            <a:custGeom>
              <a:avLst/>
              <a:gdLst>
                <a:gd name="T0" fmla="*/ 432 w 816"/>
                <a:gd name="T1" fmla="*/ 0 h 2160"/>
                <a:gd name="T2" fmla="*/ 240 w 816"/>
                <a:gd name="T3" fmla="*/ 192 h 2160"/>
                <a:gd name="T4" fmla="*/ 48 w 816"/>
                <a:gd name="T5" fmla="*/ 480 h 2160"/>
                <a:gd name="T6" fmla="*/ 0 w 816"/>
                <a:gd name="T7" fmla="*/ 912 h 2160"/>
                <a:gd name="T8" fmla="*/ 0 w 816"/>
                <a:gd name="T9" fmla="*/ 1248 h 2160"/>
                <a:gd name="T10" fmla="*/ 144 w 816"/>
                <a:gd name="T11" fmla="*/ 1584 h 2160"/>
                <a:gd name="T12" fmla="*/ 288 w 816"/>
                <a:gd name="T13" fmla="*/ 1824 h 2160"/>
                <a:gd name="T14" fmla="*/ 480 w 816"/>
                <a:gd name="T15" fmla="*/ 2064 h 2160"/>
                <a:gd name="T16" fmla="*/ 816 w 816"/>
                <a:gd name="T17" fmla="*/ 2160 h 2160"/>
                <a:gd name="T18" fmla="*/ 768 w 816"/>
                <a:gd name="T19" fmla="*/ 1872 h 2160"/>
                <a:gd name="T20" fmla="*/ 720 w 816"/>
                <a:gd name="T21" fmla="*/ 1536 h 2160"/>
                <a:gd name="T22" fmla="*/ 672 w 816"/>
                <a:gd name="T23" fmla="*/ 1344 h 2160"/>
                <a:gd name="T24" fmla="*/ 672 w 816"/>
                <a:gd name="T25" fmla="*/ 1104 h 2160"/>
                <a:gd name="T26" fmla="*/ 624 w 816"/>
                <a:gd name="T27" fmla="*/ 960 h 2160"/>
                <a:gd name="T28" fmla="*/ 576 w 816"/>
                <a:gd name="T29" fmla="*/ 720 h 2160"/>
                <a:gd name="T30" fmla="*/ 480 w 816"/>
                <a:gd name="T31" fmla="*/ 240 h 2160"/>
                <a:gd name="T32" fmla="*/ 432 w 816"/>
                <a:gd name="T3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6" h="2160">
                  <a:moveTo>
                    <a:pt x="432" y="0"/>
                  </a:moveTo>
                  <a:lnTo>
                    <a:pt x="240" y="192"/>
                  </a:lnTo>
                  <a:lnTo>
                    <a:pt x="48" y="480"/>
                  </a:lnTo>
                  <a:lnTo>
                    <a:pt x="0" y="912"/>
                  </a:lnTo>
                  <a:lnTo>
                    <a:pt x="0" y="1248"/>
                  </a:lnTo>
                  <a:lnTo>
                    <a:pt x="144" y="1584"/>
                  </a:lnTo>
                  <a:lnTo>
                    <a:pt x="288" y="1824"/>
                  </a:lnTo>
                  <a:lnTo>
                    <a:pt x="480" y="2064"/>
                  </a:lnTo>
                  <a:lnTo>
                    <a:pt x="816" y="2160"/>
                  </a:lnTo>
                  <a:lnTo>
                    <a:pt x="768" y="1872"/>
                  </a:lnTo>
                  <a:lnTo>
                    <a:pt x="720" y="1536"/>
                  </a:lnTo>
                  <a:lnTo>
                    <a:pt x="672" y="1344"/>
                  </a:lnTo>
                  <a:lnTo>
                    <a:pt x="672" y="1104"/>
                  </a:lnTo>
                  <a:lnTo>
                    <a:pt x="624" y="960"/>
                  </a:lnTo>
                  <a:lnTo>
                    <a:pt x="576" y="720"/>
                  </a:lnTo>
                  <a:lnTo>
                    <a:pt x="480" y="24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7" name="Freeform 347"/>
            <p:cNvSpPr>
              <a:spLocks noChangeAspect="1"/>
            </p:cNvSpPr>
            <p:nvPr/>
          </p:nvSpPr>
          <p:spPr bwMode="auto">
            <a:xfrm>
              <a:off x="3296" y="2200"/>
              <a:ext cx="403" cy="979"/>
            </a:xfrm>
            <a:custGeom>
              <a:avLst/>
              <a:gdLst>
                <a:gd name="T0" fmla="*/ 384 w 672"/>
                <a:gd name="T1" fmla="*/ 0 h 1632"/>
                <a:gd name="T2" fmla="*/ 144 w 672"/>
                <a:gd name="T3" fmla="*/ 192 h 1632"/>
                <a:gd name="T4" fmla="*/ 48 w 672"/>
                <a:gd name="T5" fmla="*/ 432 h 1632"/>
                <a:gd name="T6" fmla="*/ 0 w 672"/>
                <a:gd name="T7" fmla="*/ 768 h 1632"/>
                <a:gd name="T8" fmla="*/ 48 w 672"/>
                <a:gd name="T9" fmla="*/ 1056 h 1632"/>
                <a:gd name="T10" fmla="*/ 192 w 672"/>
                <a:gd name="T11" fmla="*/ 1392 h 1632"/>
                <a:gd name="T12" fmla="*/ 432 w 672"/>
                <a:gd name="T13" fmla="*/ 1632 h 1632"/>
                <a:gd name="T14" fmla="*/ 672 w 672"/>
                <a:gd name="T15" fmla="*/ 1632 h 1632"/>
                <a:gd name="T16" fmla="*/ 624 w 672"/>
                <a:gd name="T17" fmla="*/ 1344 h 1632"/>
                <a:gd name="T18" fmla="*/ 576 w 672"/>
                <a:gd name="T19" fmla="*/ 1104 h 1632"/>
                <a:gd name="T20" fmla="*/ 576 w 672"/>
                <a:gd name="T21" fmla="*/ 912 h 1632"/>
                <a:gd name="T22" fmla="*/ 576 w 672"/>
                <a:gd name="T23" fmla="*/ 768 h 1632"/>
                <a:gd name="T24" fmla="*/ 480 w 672"/>
                <a:gd name="T25" fmla="*/ 528 h 1632"/>
                <a:gd name="T26" fmla="*/ 432 w 672"/>
                <a:gd name="T27" fmla="*/ 288 h 1632"/>
                <a:gd name="T28" fmla="*/ 384 w 672"/>
                <a:gd name="T29"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2" h="1632">
                  <a:moveTo>
                    <a:pt x="384" y="0"/>
                  </a:moveTo>
                  <a:lnTo>
                    <a:pt x="144" y="192"/>
                  </a:lnTo>
                  <a:lnTo>
                    <a:pt x="48" y="432"/>
                  </a:lnTo>
                  <a:lnTo>
                    <a:pt x="0" y="768"/>
                  </a:lnTo>
                  <a:lnTo>
                    <a:pt x="48" y="1056"/>
                  </a:lnTo>
                  <a:lnTo>
                    <a:pt x="192" y="1392"/>
                  </a:lnTo>
                  <a:lnTo>
                    <a:pt x="432" y="1632"/>
                  </a:lnTo>
                  <a:lnTo>
                    <a:pt x="672" y="1632"/>
                  </a:lnTo>
                  <a:lnTo>
                    <a:pt x="624" y="1344"/>
                  </a:lnTo>
                  <a:lnTo>
                    <a:pt x="576" y="1104"/>
                  </a:lnTo>
                  <a:lnTo>
                    <a:pt x="576" y="912"/>
                  </a:lnTo>
                  <a:lnTo>
                    <a:pt x="576" y="768"/>
                  </a:lnTo>
                  <a:lnTo>
                    <a:pt x="480" y="528"/>
                  </a:lnTo>
                  <a:lnTo>
                    <a:pt x="432" y="288"/>
                  </a:lnTo>
                  <a:lnTo>
                    <a:pt x="384" y="0"/>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8" name="Freeform 348"/>
            <p:cNvSpPr>
              <a:spLocks noChangeAspect="1"/>
            </p:cNvSpPr>
            <p:nvPr/>
          </p:nvSpPr>
          <p:spPr bwMode="auto">
            <a:xfrm>
              <a:off x="3382" y="2344"/>
              <a:ext cx="288" cy="720"/>
            </a:xfrm>
            <a:custGeom>
              <a:avLst/>
              <a:gdLst>
                <a:gd name="T0" fmla="*/ 288 w 480"/>
                <a:gd name="T1" fmla="*/ 0 h 1200"/>
                <a:gd name="T2" fmla="*/ 144 w 480"/>
                <a:gd name="T3" fmla="*/ 144 h 1200"/>
                <a:gd name="T4" fmla="*/ 0 w 480"/>
                <a:gd name="T5" fmla="*/ 288 h 1200"/>
                <a:gd name="T6" fmla="*/ 0 w 480"/>
                <a:gd name="T7" fmla="*/ 624 h 1200"/>
                <a:gd name="T8" fmla="*/ 96 w 480"/>
                <a:gd name="T9" fmla="*/ 912 h 1200"/>
                <a:gd name="T10" fmla="*/ 192 w 480"/>
                <a:gd name="T11" fmla="*/ 1152 h 1200"/>
                <a:gd name="T12" fmla="*/ 288 w 480"/>
                <a:gd name="T13" fmla="*/ 1200 h 1200"/>
                <a:gd name="T14" fmla="*/ 480 w 480"/>
                <a:gd name="T15" fmla="*/ 1152 h 1200"/>
                <a:gd name="T16" fmla="*/ 432 w 480"/>
                <a:gd name="T17" fmla="*/ 912 h 1200"/>
                <a:gd name="T18" fmla="*/ 432 w 480"/>
                <a:gd name="T19" fmla="*/ 768 h 1200"/>
                <a:gd name="T20" fmla="*/ 432 w 480"/>
                <a:gd name="T21" fmla="*/ 672 h 1200"/>
                <a:gd name="T22" fmla="*/ 384 w 480"/>
                <a:gd name="T23" fmla="*/ 480 h 1200"/>
                <a:gd name="T24" fmla="*/ 336 w 480"/>
                <a:gd name="T25" fmla="*/ 240 h 1200"/>
                <a:gd name="T26" fmla="*/ 288 w 480"/>
                <a:gd name="T27" fmla="*/ 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1200">
                  <a:moveTo>
                    <a:pt x="288" y="0"/>
                  </a:moveTo>
                  <a:lnTo>
                    <a:pt x="144" y="144"/>
                  </a:lnTo>
                  <a:lnTo>
                    <a:pt x="0" y="288"/>
                  </a:lnTo>
                  <a:lnTo>
                    <a:pt x="0" y="624"/>
                  </a:lnTo>
                  <a:lnTo>
                    <a:pt x="96" y="912"/>
                  </a:lnTo>
                  <a:lnTo>
                    <a:pt x="192" y="1152"/>
                  </a:lnTo>
                  <a:lnTo>
                    <a:pt x="288" y="1200"/>
                  </a:lnTo>
                  <a:lnTo>
                    <a:pt x="480" y="1152"/>
                  </a:lnTo>
                  <a:lnTo>
                    <a:pt x="432" y="912"/>
                  </a:lnTo>
                  <a:lnTo>
                    <a:pt x="432" y="768"/>
                  </a:lnTo>
                  <a:lnTo>
                    <a:pt x="432" y="672"/>
                  </a:lnTo>
                  <a:lnTo>
                    <a:pt x="384" y="480"/>
                  </a:lnTo>
                  <a:lnTo>
                    <a:pt x="336" y="240"/>
                  </a:lnTo>
                  <a:lnTo>
                    <a:pt x="288" y="0"/>
                  </a:lnTo>
                  <a:close/>
                </a:path>
              </a:pathLst>
            </a:cu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9" name="Freeform 349"/>
            <p:cNvSpPr>
              <a:spLocks noChangeAspect="1"/>
            </p:cNvSpPr>
            <p:nvPr/>
          </p:nvSpPr>
          <p:spPr bwMode="auto">
            <a:xfrm>
              <a:off x="3468" y="2431"/>
              <a:ext cx="173" cy="547"/>
            </a:xfrm>
            <a:custGeom>
              <a:avLst/>
              <a:gdLst>
                <a:gd name="T0" fmla="*/ 144 w 288"/>
                <a:gd name="T1" fmla="*/ 0 h 912"/>
                <a:gd name="T2" fmla="*/ 0 w 288"/>
                <a:gd name="T3" fmla="*/ 144 h 912"/>
                <a:gd name="T4" fmla="*/ 0 w 288"/>
                <a:gd name="T5" fmla="*/ 336 h 912"/>
                <a:gd name="T6" fmla="*/ 0 w 288"/>
                <a:gd name="T7" fmla="*/ 576 h 912"/>
                <a:gd name="T8" fmla="*/ 96 w 288"/>
                <a:gd name="T9" fmla="*/ 816 h 912"/>
                <a:gd name="T10" fmla="*/ 192 w 288"/>
                <a:gd name="T11" fmla="*/ 912 h 912"/>
                <a:gd name="T12" fmla="*/ 288 w 288"/>
                <a:gd name="T13" fmla="*/ 912 h 912"/>
                <a:gd name="T14" fmla="*/ 288 w 288"/>
                <a:gd name="T15" fmla="*/ 720 h 912"/>
                <a:gd name="T16" fmla="*/ 288 w 288"/>
                <a:gd name="T17" fmla="*/ 528 h 912"/>
                <a:gd name="T18" fmla="*/ 240 w 288"/>
                <a:gd name="T19" fmla="*/ 384 h 912"/>
                <a:gd name="T20" fmla="*/ 240 w 288"/>
                <a:gd name="T21" fmla="*/ 240 h 912"/>
                <a:gd name="T22" fmla="*/ 144 w 288"/>
                <a:gd name="T23"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912">
                  <a:moveTo>
                    <a:pt x="144" y="0"/>
                  </a:moveTo>
                  <a:lnTo>
                    <a:pt x="0" y="144"/>
                  </a:lnTo>
                  <a:lnTo>
                    <a:pt x="0" y="336"/>
                  </a:lnTo>
                  <a:lnTo>
                    <a:pt x="0" y="576"/>
                  </a:lnTo>
                  <a:lnTo>
                    <a:pt x="96" y="816"/>
                  </a:lnTo>
                  <a:lnTo>
                    <a:pt x="192" y="912"/>
                  </a:lnTo>
                  <a:lnTo>
                    <a:pt x="288" y="912"/>
                  </a:lnTo>
                  <a:lnTo>
                    <a:pt x="288" y="720"/>
                  </a:lnTo>
                  <a:lnTo>
                    <a:pt x="288" y="528"/>
                  </a:lnTo>
                  <a:lnTo>
                    <a:pt x="240" y="384"/>
                  </a:lnTo>
                  <a:lnTo>
                    <a:pt x="240" y="240"/>
                  </a:lnTo>
                  <a:lnTo>
                    <a:pt x="144"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0" name="Freeform 350"/>
            <p:cNvSpPr>
              <a:spLocks noChangeAspect="1"/>
            </p:cNvSpPr>
            <p:nvPr/>
          </p:nvSpPr>
          <p:spPr bwMode="auto">
            <a:xfrm>
              <a:off x="3526" y="2546"/>
              <a:ext cx="115" cy="316"/>
            </a:xfrm>
            <a:custGeom>
              <a:avLst/>
              <a:gdLst>
                <a:gd name="T0" fmla="*/ 48 w 192"/>
                <a:gd name="T1" fmla="*/ 0 h 528"/>
                <a:gd name="T2" fmla="*/ 0 w 192"/>
                <a:gd name="T3" fmla="*/ 144 h 528"/>
                <a:gd name="T4" fmla="*/ 0 w 192"/>
                <a:gd name="T5" fmla="*/ 288 h 528"/>
                <a:gd name="T6" fmla="*/ 48 w 192"/>
                <a:gd name="T7" fmla="*/ 480 h 528"/>
                <a:gd name="T8" fmla="*/ 192 w 192"/>
                <a:gd name="T9" fmla="*/ 528 h 528"/>
                <a:gd name="T10" fmla="*/ 192 w 192"/>
                <a:gd name="T11" fmla="*/ 288 h 528"/>
                <a:gd name="T12" fmla="*/ 144 w 192"/>
                <a:gd name="T13" fmla="*/ 96 h 528"/>
                <a:gd name="T14" fmla="*/ 48 w 192"/>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528">
                  <a:moveTo>
                    <a:pt x="48" y="0"/>
                  </a:moveTo>
                  <a:lnTo>
                    <a:pt x="0" y="144"/>
                  </a:lnTo>
                  <a:lnTo>
                    <a:pt x="0" y="288"/>
                  </a:lnTo>
                  <a:lnTo>
                    <a:pt x="48" y="480"/>
                  </a:lnTo>
                  <a:lnTo>
                    <a:pt x="192" y="528"/>
                  </a:lnTo>
                  <a:lnTo>
                    <a:pt x="192" y="288"/>
                  </a:lnTo>
                  <a:lnTo>
                    <a:pt x="144" y="96"/>
                  </a:lnTo>
                  <a:lnTo>
                    <a:pt x="48" y="0"/>
                  </a:lnTo>
                  <a:close/>
                </a:path>
              </a:pathLst>
            </a:cu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 name="Rectangle 351"/>
            <p:cNvSpPr>
              <a:spLocks noChangeAspect="1" noChangeArrowheads="1"/>
            </p:cNvSpPr>
            <p:nvPr/>
          </p:nvSpPr>
          <p:spPr bwMode="auto">
            <a:xfrm>
              <a:off x="1482" y="1974"/>
              <a:ext cx="2419" cy="1757"/>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2" name="Freeform 352"/>
            <p:cNvSpPr>
              <a:spLocks noChangeAspect="1"/>
            </p:cNvSpPr>
            <p:nvPr/>
          </p:nvSpPr>
          <p:spPr bwMode="auto">
            <a:xfrm>
              <a:off x="2633" y="1974"/>
              <a:ext cx="262" cy="1757"/>
            </a:xfrm>
            <a:custGeom>
              <a:avLst/>
              <a:gdLst>
                <a:gd name="T0" fmla="*/ 0 w 432"/>
                <a:gd name="T1" fmla="*/ 0 h 2928"/>
                <a:gd name="T2" fmla="*/ 0 w 432"/>
                <a:gd name="T3" fmla="*/ 336 h 2928"/>
                <a:gd name="T4" fmla="*/ 0 w 432"/>
                <a:gd name="T5" fmla="*/ 576 h 2928"/>
                <a:gd name="T6" fmla="*/ 96 w 432"/>
                <a:gd name="T7" fmla="*/ 864 h 2928"/>
                <a:gd name="T8" fmla="*/ 96 w 432"/>
                <a:gd name="T9" fmla="*/ 1056 h 2928"/>
                <a:gd name="T10" fmla="*/ 96 w 432"/>
                <a:gd name="T11" fmla="*/ 1392 h 2928"/>
                <a:gd name="T12" fmla="*/ 144 w 432"/>
                <a:gd name="T13" fmla="*/ 1728 h 2928"/>
                <a:gd name="T14" fmla="*/ 144 w 432"/>
                <a:gd name="T15" fmla="*/ 1968 h 2928"/>
                <a:gd name="T16" fmla="*/ 240 w 432"/>
                <a:gd name="T17" fmla="*/ 2256 h 2928"/>
                <a:gd name="T18" fmla="*/ 336 w 432"/>
                <a:gd name="T19" fmla="*/ 2544 h 2928"/>
                <a:gd name="T20" fmla="*/ 432 w 432"/>
                <a:gd name="T21"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928">
                  <a:moveTo>
                    <a:pt x="0" y="0"/>
                  </a:moveTo>
                  <a:lnTo>
                    <a:pt x="0" y="336"/>
                  </a:lnTo>
                  <a:lnTo>
                    <a:pt x="0" y="576"/>
                  </a:lnTo>
                  <a:lnTo>
                    <a:pt x="96" y="864"/>
                  </a:lnTo>
                  <a:lnTo>
                    <a:pt x="96" y="1056"/>
                  </a:lnTo>
                  <a:lnTo>
                    <a:pt x="96" y="1392"/>
                  </a:lnTo>
                  <a:lnTo>
                    <a:pt x="144" y="1728"/>
                  </a:lnTo>
                  <a:lnTo>
                    <a:pt x="144" y="1968"/>
                  </a:lnTo>
                  <a:lnTo>
                    <a:pt x="240" y="2256"/>
                  </a:lnTo>
                  <a:lnTo>
                    <a:pt x="336" y="2544"/>
                  </a:lnTo>
                  <a:lnTo>
                    <a:pt x="43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3" name="Freeform 353"/>
            <p:cNvSpPr>
              <a:spLocks noChangeAspect="1"/>
            </p:cNvSpPr>
            <p:nvPr/>
          </p:nvSpPr>
          <p:spPr bwMode="auto">
            <a:xfrm>
              <a:off x="3478" y="1974"/>
              <a:ext cx="408" cy="1757"/>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4" name="Freeform 354"/>
            <p:cNvSpPr>
              <a:spLocks noChangeAspect="1"/>
            </p:cNvSpPr>
            <p:nvPr/>
          </p:nvSpPr>
          <p:spPr bwMode="auto">
            <a:xfrm>
              <a:off x="1482" y="1970"/>
              <a:ext cx="115" cy="1757"/>
            </a:xfrm>
            <a:custGeom>
              <a:avLst/>
              <a:gdLst>
                <a:gd name="T0" fmla="*/ 48 w 192"/>
                <a:gd name="T1" fmla="*/ 0 h 2928"/>
                <a:gd name="T2" fmla="*/ 144 w 192"/>
                <a:gd name="T3" fmla="*/ 384 h 2928"/>
                <a:gd name="T4" fmla="*/ 144 w 192"/>
                <a:gd name="T5" fmla="*/ 1008 h 2928"/>
                <a:gd name="T6" fmla="*/ 144 w 192"/>
                <a:gd name="T7" fmla="*/ 1440 h 2928"/>
                <a:gd name="T8" fmla="*/ 192 w 192"/>
                <a:gd name="T9" fmla="*/ 1968 h 2928"/>
                <a:gd name="T10" fmla="*/ 192 w 192"/>
                <a:gd name="T11" fmla="*/ 2304 h 2928"/>
                <a:gd name="T12" fmla="*/ 144 w 192"/>
                <a:gd name="T13" fmla="*/ 2640 h 2928"/>
                <a:gd name="T14" fmla="*/ 96 w 192"/>
                <a:gd name="T15" fmla="*/ 2928 h 2928"/>
                <a:gd name="T16" fmla="*/ 0 w 192"/>
                <a:gd name="T17" fmla="*/ 2902 h 2928"/>
                <a:gd name="T18" fmla="*/ 0 w 192"/>
                <a:gd name="T19" fmla="*/ 96 h 2928"/>
                <a:gd name="T20" fmla="*/ 48 w 1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928">
                  <a:moveTo>
                    <a:pt x="48" y="0"/>
                  </a:moveTo>
                  <a:lnTo>
                    <a:pt x="144" y="384"/>
                  </a:lnTo>
                  <a:lnTo>
                    <a:pt x="144" y="1008"/>
                  </a:lnTo>
                  <a:lnTo>
                    <a:pt x="144" y="1440"/>
                  </a:lnTo>
                  <a:lnTo>
                    <a:pt x="192" y="1968"/>
                  </a:lnTo>
                  <a:lnTo>
                    <a:pt x="192" y="2304"/>
                  </a:lnTo>
                  <a:lnTo>
                    <a:pt x="144" y="2640"/>
                  </a:lnTo>
                  <a:lnTo>
                    <a:pt x="96" y="2928"/>
                  </a:lnTo>
                  <a:lnTo>
                    <a:pt x="0" y="2902"/>
                  </a:lnTo>
                  <a:lnTo>
                    <a:pt x="0" y="96"/>
                  </a:lnTo>
                  <a:lnTo>
                    <a:pt x="48" y="0"/>
                  </a:lnTo>
                  <a:close/>
                </a:path>
              </a:pathLst>
            </a:custGeom>
            <a:solidFill>
              <a:srgbClr val="00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5" name="Freeform 355"/>
            <p:cNvSpPr>
              <a:spLocks noChangeAspect="1"/>
            </p:cNvSpPr>
            <p:nvPr/>
          </p:nvSpPr>
          <p:spPr bwMode="auto">
            <a:xfrm>
              <a:off x="3696" y="1970"/>
              <a:ext cx="233" cy="461"/>
            </a:xfrm>
            <a:custGeom>
              <a:avLst/>
              <a:gdLst>
                <a:gd name="T0" fmla="*/ 0 w 384"/>
                <a:gd name="T1" fmla="*/ 0 h 768"/>
                <a:gd name="T2" fmla="*/ 48 w 384"/>
                <a:gd name="T3" fmla="*/ 336 h 768"/>
                <a:gd name="T4" fmla="*/ 192 w 384"/>
                <a:gd name="T5" fmla="*/ 528 h 768"/>
                <a:gd name="T6" fmla="*/ 384 w 384"/>
                <a:gd name="T7" fmla="*/ 768 h 768"/>
                <a:gd name="T8" fmla="*/ 384 w 384"/>
                <a:gd name="T9" fmla="*/ 0 h 768"/>
                <a:gd name="T10" fmla="*/ 0 w 384"/>
                <a:gd name="T11" fmla="*/ 0 h 768"/>
              </a:gdLst>
              <a:ahLst/>
              <a:cxnLst>
                <a:cxn ang="0">
                  <a:pos x="T0" y="T1"/>
                </a:cxn>
                <a:cxn ang="0">
                  <a:pos x="T2" y="T3"/>
                </a:cxn>
                <a:cxn ang="0">
                  <a:pos x="T4" y="T5"/>
                </a:cxn>
                <a:cxn ang="0">
                  <a:pos x="T6" y="T7"/>
                </a:cxn>
                <a:cxn ang="0">
                  <a:pos x="T8" y="T9"/>
                </a:cxn>
                <a:cxn ang="0">
                  <a:pos x="T10" y="T11"/>
                </a:cxn>
              </a:cxnLst>
              <a:rect l="0" t="0" r="r" b="b"/>
              <a:pathLst>
                <a:path w="384" h="768">
                  <a:moveTo>
                    <a:pt x="0" y="0"/>
                  </a:moveTo>
                  <a:lnTo>
                    <a:pt x="48" y="336"/>
                  </a:lnTo>
                  <a:lnTo>
                    <a:pt x="192" y="528"/>
                  </a:lnTo>
                  <a:lnTo>
                    <a:pt x="384" y="768"/>
                  </a:lnTo>
                  <a:lnTo>
                    <a:pt x="384" y="0"/>
                  </a:lnTo>
                  <a:lnTo>
                    <a:pt x="0" y="0"/>
                  </a:lnTo>
                  <a:close/>
                </a:path>
              </a:pathLst>
            </a:cu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8" name="Freeform 356"/>
            <p:cNvSpPr>
              <a:spLocks noChangeAspect="1"/>
            </p:cNvSpPr>
            <p:nvPr/>
          </p:nvSpPr>
          <p:spPr bwMode="auto">
            <a:xfrm>
              <a:off x="3813" y="1970"/>
              <a:ext cx="116" cy="259"/>
            </a:xfrm>
            <a:custGeom>
              <a:avLst/>
              <a:gdLst>
                <a:gd name="T0" fmla="*/ 0 w 192"/>
                <a:gd name="T1" fmla="*/ 0 h 432"/>
                <a:gd name="T2" fmla="*/ 192 w 192"/>
                <a:gd name="T3" fmla="*/ 0 h 432"/>
                <a:gd name="T4" fmla="*/ 192 w 192"/>
                <a:gd name="T5" fmla="*/ 432 h 432"/>
                <a:gd name="T6" fmla="*/ 48 w 192"/>
                <a:gd name="T7" fmla="*/ 240 h 432"/>
                <a:gd name="T8" fmla="*/ 0 w 192"/>
                <a:gd name="T9" fmla="*/ 0 h 432"/>
              </a:gdLst>
              <a:ahLst/>
              <a:cxnLst>
                <a:cxn ang="0">
                  <a:pos x="T0" y="T1"/>
                </a:cxn>
                <a:cxn ang="0">
                  <a:pos x="T2" y="T3"/>
                </a:cxn>
                <a:cxn ang="0">
                  <a:pos x="T4" y="T5"/>
                </a:cxn>
                <a:cxn ang="0">
                  <a:pos x="T6" y="T7"/>
                </a:cxn>
                <a:cxn ang="0">
                  <a:pos x="T8" y="T9"/>
                </a:cxn>
              </a:cxnLst>
              <a:rect l="0" t="0" r="r" b="b"/>
              <a:pathLst>
                <a:path w="192" h="432">
                  <a:moveTo>
                    <a:pt x="0" y="0"/>
                  </a:moveTo>
                  <a:lnTo>
                    <a:pt x="192" y="0"/>
                  </a:lnTo>
                  <a:lnTo>
                    <a:pt x="192" y="432"/>
                  </a:lnTo>
                  <a:lnTo>
                    <a:pt x="48" y="240"/>
                  </a:lnTo>
                  <a:lnTo>
                    <a:pt x="0"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9" name="Freeform 357"/>
            <p:cNvSpPr>
              <a:spLocks noChangeAspect="1"/>
            </p:cNvSpPr>
            <p:nvPr/>
          </p:nvSpPr>
          <p:spPr bwMode="auto">
            <a:xfrm>
              <a:off x="3492" y="1970"/>
              <a:ext cx="408" cy="1757"/>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0" name="Rectangle 358"/>
            <p:cNvSpPr>
              <a:spLocks noChangeAspect="1" noChangeArrowheads="1"/>
            </p:cNvSpPr>
            <p:nvPr/>
          </p:nvSpPr>
          <p:spPr bwMode="auto">
            <a:xfrm>
              <a:off x="1496" y="1972"/>
              <a:ext cx="2419" cy="1757"/>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1" name="Freeform 361"/>
            <p:cNvSpPr>
              <a:spLocks noChangeAspect="1"/>
            </p:cNvSpPr>
            <p:nvPr/>
          </p:nvSpPr>
          <p:spPr bwMode="auto">
            <a:xfrm>
              <a:off x="3062" y="2143"/>
              <a:ext cx="432" cy="576"/>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2" name="Freeform 362"/>
            <p:cNvSpPr>
              <a:spLocks noChangeAspect="1"/>
            </p:cNvSpPr>
            <p:nvPr/>
          </p:nvSpPr>
          <p:spPr bwMode="auto">
            <a:xfrm>
              <a:off x="2055" y="2215"/>
              <a:ext cx="503" cy="504"/>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3" name="Text Box 359"/>
            <p:cNvSpPr txBox="1">
              <a:spLocks noChangeAspect="1" noChangeArrowheads="1"/>
            </p:cNvSpPr>
            <p:nvPr/>
          </p:nvSpPr>
          <p:spPr bwMode="auto">
            <a:xfrm>
              <a:off x="1839" y="2066"/>
              <a:ext cx="372" cy="17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200" b="1" dirty="0">
                  <a:latin typeface="Comic Sans MS" panose="030F0702030302020204" pitchFamily="66" charset="0"/>
                </a:rPr>
                <a:t>Alpha</a:t>
              </a:r>
            </a:p>
          </p:txBody>
        </p:sp>
        <p:sp>
          <p:nvSpPr>
            <p:cNvPr id="54" name="Text Box 360"/>
            <p:cNvSpPr txBox="1">
              <a:spLocks noChangeAspect="1" noChangeArrowheads="1"/>
            </p:cNvSpPr>
            <p:nvPr/>
          </p:nvSpPr>
          <p:spPr bwMode="auto">
            <a:xfrm>
              <a:off x="2874" y="2062"/>
              <a:ext cx="329" cy="17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200" b="1" dirty="0">
                  <a:latin typeface="Comic Sans MS" panose="030F0702030302020204" pitchFamily="66" charset="0"/>
                </a:rPr>
                <a:t>Beta</a:t>
              </a:r>
            </a:p>
          </p:txBody>
        </p:sp>
      </p:gr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r>
              <a:rPr lang="en-US" altLang="en-US" dirty="0"/>
              <a:t>Most-Likely Scenario</a:t>
            </a:r>
          </a:p>
        </p:txBody>
      </p:sp>
      <p:sp>
        <p:nvSpPr>
          <p:cNvPr id="243736" name="Text Box 24"/>
          <p:cNvSpPr txBox="1">
            <a:spLocks noChangeArrowheads="1"/>
          </p:cNvSpPr>
          <p:nvPr/>
        </p:nvSpPr>
        <p:spPr bwMode="auto">
          <a:xfrm>
            <a:off x="1385888" y="5965825"/>
            <a:ext cx="34401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000" b="1" dirty="0">
                <a:latin typeface="Tahoma" panose="020B0604030504040204" pitchFamily="34" charset="0"/>
              </a:rPr>
              <a:t>Map of the Reservoir Unit</a:t>
            </a:r>
          </a:p>
        </p:txBody>
      </p:sp>
      <p:grpSp>
        <p:nvGrpSpPr>
          <p:cNvPr id="243738" name="Group 26"/>
          <p:cNvGrpSpPr>
            <a:grpSpLocks noChangeAspect="1"/>
          </p:cNvGrpSpPr>
          <p:nvPr/>
        </p:nvGrpSpPr>
        <p:grpSpPr bwMode="auto">
          <a:xfrm>
            <a:off x="1385888" y="1219200"/>
            <a:ext cx="6399212" cy="4699000"/>
            <a:chOff x="1248" y="1152"/>
            <a:chExt cx="3225" cy="2368"/>
          </a:xfrm>
        </p:grpSpPr>
        <p:sp>
          <p:nvSpPr>
            <p:cNvPr id="243715" name="Rectangle 3"/>
            <p:cNvSpPr>
              <a:spLocks noChangeAspect="1" noChangeArrowheads="1"/>
            </p:cNvSpPr>
            <p:nvPr/>
          </p:nvSpPr>
          <p:spPr bwMode="auto">
            <a:xfrm>
              <a:off x="1248" y="1152"/>
              <a:ext cx="3225" cy="2342"/>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3716" name="Freeform 4"/>
            <p:cNvSpPr>
              <a:spLocks noChangeAspect="1"/>
            </p:cNvSpPr>
            <p:nvPr/>
          </p:nvSpPr>
          <p:spPr bwMode="auto">
            <a:xfrm>
              <a:off x="1363" y="1152"/>
              <a:ext cx="3110" cy="2342"/>
            </a:xfrm>
            <a:custGeom>
              <a:avLst/>
              <a:gdLst>
                <a:gd name="T0" fmla="*/ 432 w 3888"/>
                <a:gd name="T1" fmla="*/ 0 h 2928"/>
                <a:gd name="T2" fmla="*/ 288 w 3888"/>
                <a:gd name="T3" fmla="*/ 240 h 2928"/>
                <a:gd name="T4" fmla="*/ 144 w 3888"/>
                <a:gd name="T5" fmla="*/ 624 h 2928"/>
                <a:gd name="T6" fmla="*/ 96 w 3888"/>
                <a:gd name="T7" fmla="*/ 960 h 2928"/>
                <a:gd name="T8" fmla="*/ 0 w 3888"/>
                <a:gd name="T9" fmla="*/ 1200 h 2928"/>
                <a:gd name="T10" fmla="*/ 0 w 3888"/>
                <a:gd name="T11" fmla="*/ 1536 h 2928"/>
                <a:gd name="T12" fmla="*/ 48 w 3888"/>
                <a:gd name="T13" fmla="*/ 1872 h 2928"/>
                <a:gd name="T14" fmla="*/ 96 w 3888"/>
                <a:gd name="T15" fmla="*/ 2304 h 2928"/>
                <a:gd name="T16" fmla="*/ 140 w 3888"/>
                <a:gd name="T17" fmla="*/ 2333 h 2928"/>
                <a:gd name="T18" fmla="*/ 165 w 3888"/>
                <a:gd name="T19" fmla="*/ 2408 h 2928"/>
                <a:gd name="T20" fmla="*/ 177 w 3888"/>
                <a:gd name="T21" fmla="*/ 2521 h 2928"/>
                <a:gd name="T22" fmla="*/ 336 w 3888"/>
                <a:gd name="T23" fmla="*/ 2928 h 2928"/>
                <a:gd name="T24" fmla="*/ 3888 w 3888"/>
                <a:gd name="T25" fmla="*/ 2928 h 2928"/>
                <a:gd name="T26" fmla="*/ 3888 w 3888"/>
                <a:gd name="T27" fmla="*/ 0 h 2928"/>
                <a:gd name="T28" fmla="*/ 432 w 3888"/>
                <a:gd name="T2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88" h="2928">
                  <a:moveTo>
                    <a:pt x="432" y="0"/>
                  </a:moveTo>
                  <a:lnTo>
                    <a:pt x="288" y="240"/>
                  </a:lnTo>
                  <a:lnTo>
                    <a:pt x="144" y="624"/>
                  </a:lnTo>
                  <a:lnTo>
                    <a:pt x="96" y="960"/>
                  </a:lnTo>
                  <a:lnTo>
                    <a:pt x="0" y="1200"/>
                  </a:lnTo>
                  <a:lnTo>
                    <a:pt x="0" y="1536"/>
                  </a:lnTo>
                  <a:lnTo>
                    <a:pt x="48" y="1872"/>
                  </a:lnTo>
                  <a:cubicBezTo>
                    <a:pt x="64" y="2016"/>
                    <a:pt x="68" y="2162"/>
                    <a:pt x="96" y="2304"/>
                  </a:cubicBezTo>
                  <a:cubicBezTo>
                    <a:pt x="99" y="2321"/>
                    <a:pt x="129" y="2320"/>
                    <a:pt x="140" y="2333"/>
                  </a:cubicBezTo>
                  <a:cubicBezTo>
                    <a:pt x="157" y="2353"/>
                    <a:pt x="156" y="2383"/>
                    <a:pt x="165" y="2408"/>
                  </a:cubicBezTo>
                  <a:cubicBezTo>
                    <a:pt x="177" y="2513"/>
                    <a:pt x="177" y="2475"/>
                    <a:pt x="177" y="2521"/>
                  </a:cubicBezTo>
                  <a:lnTo>
                    <a:pt x="336" y="2928"/>
                  </a:lnTo>
                  <a:lnTo>
                    <a:pt x="3888" y="2928"/>
                  </a:lnTo>
                  <a:lnTo>
                    <a:pt x="3888" y="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17" name="Freeform 5"/>
            <p:cNvSpPr>
              <a:spLocks noChangeAspect="1"/>
            </p:cNvSpPr>
            <p:nvPr/>
          </p:nvSpPr>
          <p:spPr bwMode="auto">
            <a:xfrm>
              <a:off x="1594" y="1152"/>
              <a:ext cx="2879" cy="2342"/>
            </a:xfrm>
            <a:custGeom>
              <a:avLst/>
              <a:gdLst>
                <a:gd name="T0" fmla="*/ 432 w 3600"/>
                <a:gd name="T1" fmla="*/ 0 h 2928"/>
                <a:gd name="T2" fmla="*/ 336 w 3600"/>
                <a:gd name="T3" fmla="*/ 240 h 2928"/>
                <a:gd name="T4" fmla="*/ 144 w 3600"/>
                <a:gd name="T5" fmla="*/ 576 h 2928"/>
                <a:gd name="T6" fmla="*/ 48 w 3600"/>
                <a:gd name="T7" fmla="*/ 960 h 2928"/>
                <a:gd name="T8" fmla="*/ 96 w 3600"/>
                <a:gd name="T9" fmla="*/ 1248 h 2928"/>
                <a:gd name="T10" fmla="*/ 0 w 3600"/>
                <a:gd name="T11" fmla="*/ 1488 h 2928"/>
                <a:gd name="T12" fmla="*/ 96 w 3600"/>
                <a:gd name="T13" fmla="*/ 1872 h 2928"/>
                <a:gd name="T14" fmla="*/ 240 w 3600"/>
                <a:gd name="T15" fmla="*/ 2160 h 2928"/>
                <a:gd name="T16" fmla="*/ 336 w 3600"/>
                <a:gd name="T17" fmla="*/ 2544 h 2928"/>
                <a:gd name="T18" fmla="*/ 480 w 3600"/>
                <a:gd name="T19" fmla="*/ 2928 h 2928"/>
                <a:gd name="T20" fmla="*/ 3600 w 3600"/>
                <a:gd name="T21" fmla="*/ 2928 h 2928"/>
                <a:gd name="T22" fmla="*/ 3600 w 3600"/>
                <a:gd name="T23" fmla="*/ 0 h 2928"/>
                <a:gd name="T24" fmla="*/ 432 w 3600"/>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0" h="2928">
                  <a:moveTo>
                    <a:pt x="432" y="0"/>
                  </a:moveTo>
                  <a:lnTo>
                    <a:pt x="336" y="240"/>
                  </a:lnTo>
                  <a:lnTo>
                    <a:pt x="144" y="576"/>
                  </a:lnTo>
                  <a:lnTo>
                    <a:pt x="48" y="960"/>
                  </a:lnTo>
                  <a:lnTo>
                    <a:pt x="96" y="1248"/>
                  </a:lnTo>
                  <a:lnTo>
                    <a:pt x="0" y="1488"/>
                  </a:lnTo>
                  <a:lnTo>
                    <a:pt x="96" y="1872"/>
                  </a:lnTo>
                  <a:lnTo>
                    <a:pt x="240" y="2160"/>
                  </a:lnTo>
                  <a:lnTo>
                    <a:pt x="336" y="2544"/>
                  </a:lnTo>
                  <a:lnTo>
                    <a:pt x="480" y="2928"/>
                  </a:lnTo>
                  <a:lnTo>
                    <a:pt x="3600" y="2928"/>
                  </a:lnTo>
                  <a:lnTo>
                    <a:pt x="3600" y="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18" name="Freeform 6"/>
            <p:cNvSpPr>
              <a:spLocks noChangeAspect="1"/>
            </p:cNvSpPr>
            <p:nvPr/>
          </p:nvSpPr>
          <p:spPr bwMode="auto">
            <a:xfrm>
              <a:off x="1824" y="1152"/>
              <a:ext cx="2649" cy="2342"/>
            </a:xfrm>
            <a:custGeom>
              <a:avLst/>
              <a:gdLst>
                <a:gd name="T0" fmla="*/ 384 w 3312"/>
                <a:gd name="T1" fmla="*/ 0 h 2928"/>
                <a:gd name="T2" fmla="*/ 336 w 3312"/>
                <a:gd name="T3" fmla="*/ 144 h 2928"/>
                <a:gd name="T4" fmla="*/ 192 w 3312"/>
                <a:gd name="T5" fmla="*/ 432 h 2928"/>
                <a:gd name="T6" fmla="*/ 48 w 3312"/>
                <a:gd name="T7" fmla="*/ 768 h 2928"/>
                <a:gd name="T8" fmla="*/ 0 w 3312"/>
                <a:gd name="T9" fmla="*/ 1008 h 2928"/>
                <a:gd name="T10" fmla="*/ 0 w 3312"/>
                <a:gd name="T11" fmla="*/ 1152 h 2928"/>
                <a:gd name="T12" fmla="*/ 48 w 3312"/>
                <a:gd name="T13" fmla="*/ 1392 h 2928"/>
                <a:gd name="T14" fmla="*/ 48 w 3312"/>
                <a:gd name="T15" fmla="*/ 1536 h 2928"/>
                <a:gd name="T16" fmla="*/ 48 w 3312"/>
                <a:gd name="T17" fmla="*/ 1776 h 2928"/>
                <a:gd name="T18" fmla="*/ 96 w 3312"/>
                <a:gd name="T19" fmla="*/ 1968 h 2928"/>
                <a:gd name="T20" fmla="*/ 192 w 3312"/>
                <a:gd name="T21" fmla="*/ 2112 h 2928"/>
                <a:gd name="T22" fmla="*/ 288 w 3312"/>
                <a:gd name="T23" fmla="*/ 2256 h 2928"/>
                <a:gd name="T24" fmla="*/ 336 w 3312"/>
                <a:gd name="T25" fmla="*/ 2448 h 2928"/>
                <a:gd name="T26" fmla="*/ 384 w 3312"/>
                <a:gd name="T27" fmla="*/ 2592 h 2928"/>
                <a:gd name="T28" fmla="*/ 576 w 3312"/>
                <a:gd name="T29" fmla="*/ 2928 h 2928"/>
                <a:gd name="T30" fmla="*/ 1968 w 3312"/>
                <a:gd name="T31" fmla="*/ 2928 h 2928"/>
                <a:gd name="T32" fmla="*/ 2016 w 3312"/>
                <a:gd name="T33" fmla="*/ 2784 h 2928"/>
                <a:gd name="T34" fmla="*/ 2064 w 3312"/>
                <a:gd name="T35" fmla="*/ 2496 h 2928"/>
                <a:gd name="T36" fmla="*/ 2160 w 3312"/>
                <a:gd name="T37" fmla="*/ 2448 h 2928"/>
                <a:gd name="T38" fmla="*/ 2208 w 3312"/>
                <a:gd name="T39" fmla="*/ 2592 h 2928"/>
                <a:gd name="T40" fmla="*/ 2256 w 3312"/>
                <a:gd name="T41" fmla="*/ 2736 h 2928"/>
                <a:gd name="T42" fmla="*/ 2352 w 3312"/>
                <a:gd name="T43" fmla="*/ 2928 h 2928"/>
                <a:gd name="T44" fmla="*/ 3312 w 3312"/>
                <a:gd name="T45" fmla="*/ 2928 h 2928"/>
                <a:gd name="T46" fmla="*/ 3312 w 3312"/>
                <a:gd name="T47" fmla="*/ 0 h 2928"/>
                <a:gd name="T48" fmla="*/ 384 w 3312"/>
                <a:gd name="T4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12" h="2928">
                  <a:moveTo>
                    <a:pt x="384" y="0"/>
                  </a:moveTo>
                  <a:lnTo>
                    <a:pt x="336" y="144"/>
                  </a:lnTo>
                  <a:lnTo>
                    <a:pt x="192" y="432"/>
                  </a:lnTo>
                  <a:lnTo>
                    <a:pt x="48" y="768"/>
                  </a:lnTo>
                  <a:lnTo>
                    <a:pt x="0" y="1008"/>
                  </a:lnTo>
                  <a:lnTo>
                    <a:pt x="0" y="1152"/>
                  </a:lnTo>
                  <a:lnTo>
                    <a:pt x="48" y="1392"/>
                  </a:lnTo>
                  <a:lnTo>
                    <a:pt x="48" y="1536"/>
                  </a:lnTo>
                  <a:lnTo>
                    <a:pt x="48" y="1776"/>
                  </a:lnTo>
                  <a:lnTo>
                    <a:pt x="96" y="1968"/>
                  </a:lnTo>
                  <a:lnTo>
                    <a:pt x="192" y="2112"/>
                  </a:lnTo>
                  <a:lnTo>
                    <a:pt x="288" y="2256"/>
                  </a:lnTo>
                  <a:lnTo>
                    <a:pt x="336" y="2448"/>
                  </a:lnTo>
                  <a:lnTo>
                    <a:pt x="384" y="2592"/>
                  </a:lnTo>
                  <a:lnTo>
                    <a:pt x="576" y="2928"/>
                  </a:lnTo>
                  <a:lnTo>
                    <a:pt x="1968" y="2928"/>
                  </a:lnTo>
                  <a:lnTo>
                    <a:pt x="2016" y="2784"/>
                  </a:lnTo>
                  <a:lnTo>
                    <a:pt x="2064" y="2496"/>
                  </a:lnTo>
                  <a:lnTo>
                    <a:pt x="2160" y="2448"/>
                  </a:lnTo>
                  <a:lnTo>
                    <a:pt x="2208" y="2592"/>
                  </a:lnTo>
                  <a:lnTo>
                    <a:pt x="2256" y="2736"/>
                  </a:lnTo>
                  <a:lnTo>
                    <a:pt x="2352" y="2928"/>
                  </a:lnTo>
                  <a:lnTo>
                    <a:pt x="3312" y="2928"/>
                  </a:lnTo>
                  <a:lnTo>
                    <a:pt x="3312" y="0"/>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19" name="Freeform 7"/>
            <p:cNvSpPr>
              <a:spLocks noChangeAspect="1"/>
            </p:cNvSpPr>
            <p:nvPr/>
          </p:nvSpPr>
          <p:spPr bwMode="auto">
            <a:xfrm>
              <a:off x="1977" y="1152"/>
              <a:ext cx="2496" cy="2357"/>
            </a:xfrm>
            <a:custGeom>
              <a:avLst/>
              <a:gdLst>
                <a:gd name="T0" fmla="*/ 528 w 3120"/>
                <a:gd name="T1" fmla="*/ 0 h 2928"/>
                <a:gd name="T2" fmla="*/ 384 w 3120"/>
                <a:gd name="T3" fmla="*/ 240 h 2928"/>
                <a:gd name="T4" fmla="*/ 192 w 3120"/>
                <a:gd name="T5" fmla="*/ 576 h 2928"/>
                <a:gd name="T6" fmla="*/ 96 w 3120"/>
                <a:gd name="T7" fmla="*/ 864 h 2928"/>
                <a:gd name="T8" fmla="*/ 0 w 3120"/>
                <a:gd name="T9" fmla="*/ 1248 h 2928"/>
                <a:gd name="T10" fmla="*/ 96 w 3120"/>
                <a:gd name="T11" fmla="*/ 1632 h 2928"/>
                <a:gd name="T12" fmla="*/ 288 w 3120"/>
                <a:gd name="T13" fmla="*/ 2016 h 2928"/>
                <a:gd name="T14" fmla="*/ 384 w 3120"/>
                <a:gd name="T15" fmla="*/ 2208 h 2928"/>
                <a:gd name="T16" fmla="*/ 480 w 3120"/>
                <a:gd name="T17" fmla="*/ 2400 h 2928"/>
                <a:gd name="T18" fmla="*/ 624 w 3120"/>
                <a:gd name="T19" fmla="*/ 2592 h 2928"/>
                <a:gd name="T20" fmla="*/ 672 w 3120"/>
                <a:gd name="T21" fmla="*/ 2688 h 2928"/>
                <a:gd name="T22" fmla="*/ 720 w 3120"/>
                <a:gd name="T23" fmla="*/ 2928 h 2928"/>
                <a:gd name="T24" fmla="*/ 1584 w 3120"/>
                <a:gd name="T25" fmla="*/ 2928 h 2928"/>
                <a:gd name="T26" fmla="*/ 1632 w 3120"/>
                <a:gd name="T27" fmla="*/ 2688 h 2928"/>
                <a:gd name="T28" fmla="*/ 1632 w 3120"/>
                <a:gd name="T29" fmla="*/ 2544 h 2928"/>
                <a:gd name="T30" fmla="*/ 1680 w 3120"/>
                <a:gd name="T31" fmla="*/ 2352 h 2928"/>
                <a:gd name="T32" fmla="*/ 1728 w 3120"/>
                <a:gd name="T33" fmla="*/ 2208 h 2928"/>
                <a:gd name="T34" fmla="*/ 1728 w 3120"/>
                <a:gd name="T35" fmla="*/ 1920 h 2928"/>
                <a:gd name="T36" fmla="*/ 1824 w 3120"/>
                <a:gd name="T37" fmla="*/ 2064 h 2928"/>
                <a:gd name="T38" fmla="*/ 1968 w 3120"/>
                <a:gd name="T39" fmla="*/ 2256 h 2928"/>
                <a:gd name="T40" fmla="*/ 2112 w 3120"/>
                <a:gd name="T41" fmla="*/ 2304 h 2928"/>
                <a:gd name="T42" fmla="*/ 2160 w 3120"/>
                <a:gd name="T43" fmla="*/ 2496 h 2928"/>
                <a:gd name="T44" fmla="*/ 2208 w 3120"/>
                <a:gd name="T45" fmla="*/ 2688 h 2928"/>
                <a:gd name="T46" fmla="*/ 2304 w 3120"/>
                <a:gd name="T47" fmla="*/ 2880 h 2928"/>
                <a:gd name="T48" fmla="*/ 3120 w 3120"/>
                <a:gd name="T49" fmla="*/ 2928 h 2928"/>
                <a:gd name="T50" fmla="*/ 3120 w 3120"/>
                <a:gd name="T51" fmla="*/ 0 h 2928"/>
                <a:gd name="T52" fmla="*/ 1872 w 3120"/>
                <a:gd name="T53" fmla="*/ 0 h 2928"/>
                <a:gd name="T54" fmla="*/ 1824 w 3120"/>
                <a:gd name="T55" fmla="*/ 96 h 2928"/>
                <a:gd name="T56" fmla="*/ 1728 w 3120"/>
                <a:gd name="T57" fmla="*/ 288 h 2928"/>
                <a:gd name="T58" fmla="*/ 1632 w 3120"/>
                <a:gd name="T59" fmla="*/ 384 h 2928"/>
                <a:gd name="T60" fmla="*/ 1536 w 3120"/>
                <a:gd name="T61" fmla="*/ 336 h 2928"/>
                <a:gd name="T62" fmla="*/ 1536 w 3120"/>
                <a:gd name="T63" fmla="*/ 192 h 2928"/>
                <a:gd name="T64" fmla="*/ 1488 w 3120"/>
                <a:gd name="T65" fmla="*/ 96 h 2928"/>
                <a:gd name="T66" fmla="*/ 1392 w 3120"/>
                <a:gd name="T67" fmla="*/ 0 h 2928"/>
                <a:gd name="T68" fmla="*/ 528 w 3120"/>
                <a:gd name="T6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20" h="2928">
                  <a:moveTo>
                    <a:pt x="528" y="0"/>
                  </a:moveTo>
                  <a:lnTo>
                    <a:pt x="384" y="240"/>
                  </a:lnTo>
                  <a:lnTo>
                    <a:pt x="192" y="576"/>
                  </a:lnTo>
                  <a:lnTo>
                    <a:pt x="96" y="864"/>
                  </a:lnTo>
                  <a:lnTo>
                    <a:pt x="0" y="1248"/>
                  </a:lnTo>
                  <a:lnTo>
                    <a:pt x="96" y="1632"/>
                  </a:lnTo>
                  <a:lnTo>
                    <a:pt x="288" y="2016"/>
                  </a:lnTo>
                  <a:lnTo>
                    <a:pt x="384" y="2208"/>
                  </a:lnTo>
                  <a:lnTo>
                    <a:pt x="480" y="2400"/>
                  </a:lnTo>
                  <a:lnTo>
                    <a:pt x="624" y="2592"/>
                  </a:lnTo>
                  <a:lnTo>
                    <a:pt x="672" y="2688"/>
                  </a:lnTo>
                  <a:lnTo>
                    <a:pt x="720" y="2928"/>
                  </a:lnTo>
                  <a:lnTo>
                    <a:pt x="1584" y="2928"/>
                  </a:lnTo>
                  <a:lnTo>
                    <a:pt x="1632" y="2688"/>
                  </a:lnTo>
                  <a:lnTo>
                    <a:pt x="1632" y="2544"/>
                  </a:lnTo>
                  <a:lnTo>
                    <a:pt x="1680" y="2352"/>
                  </a:lnTo>
                  <a:lnTo>
                    <a:pt x="1728" y="2208"/>
                  </a:lnTo>
                  <a:lnTo>
                    <a:pt x="1728" y="1920"/>
                  </a:lnTo>
                  <a:lnTo>
                    <a:pt x="1824" y="2064"/>
                  </a:lnTo>
                  <a:lnTo>
                    <a:pt x="1968" y="2256"/>
                  </a:lnTo>
                  <a:lnTo>
                    <a:pt x="2112" y="2304"/>
                  </a:lnTo>
                  <a:lnTo>
                    <a:pt x="2160" y="2496"/>
                  </a:lnTo>
                  <a:lnTo>
                    <a:pt x="2208" y="2688"/>
                  </a:lnTo>
                  <a:lnTo>
                    <a:pt x="2304" y="2880"/>
                  </a:lnTo>
                  <a:lnTo>
                    <a:pt x="3120" y="2928"/>
                  </a:lnTo>
                  <a:lnTo>
                    <a:pt x="3120" y="0"/>
                  </a:lnTo>
                  <a:lnTo>
                    <a:pt x="1872" y="0"/>
                  </a:lnTo>
                  <a:lnTo>
                    <a:pt x="1824" y="96"/>
                  </a:lnTo>
                  <a:lnTo>
                    <a:pt x="1728" y="288"/>
                  </a:lnTo>
                  <a:lnTo>
                    <a:pt x="1632" y="384"/>
                  </a:lnTo>
                  <a:lnTo>
                    <a:pt x="1536" y="336"/>
                  </a:lnTo>
                  <a:lnTo>
                    <a:pt x="1536" y="192"/>
                  </a:lnTo>
                  <a:lnTo>
                    <a:pt x="1488" y="96"/>
                  </a:lnTo>
                  <a:lnTo>
                    <a:pt x="1392" y="0"/>
                  </a:lnTo>
                  <a:lnTo>
                    <a:pt x="528"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0" name="Freeform 8"/>
            <p:cNvSpPr>
              <a:spLocks noChangeAspect="1"/>
            </p:cNvSpPr>
            <p:nvPr/>
          </p:nvSpPr>
          <p:spPr bwMode="auto">
            <a:xfrm>
              <a:off x="2251" y="1152"/>
              <a:ext cx="2222" cy="2342"/>
            </a:xfrm>
            <a:custGeom>
              <a:avLst/>
              <a:gdLst>
                <a:gd name="T0" fmla="*/ 480 w 2832"/>
                <a:gd name="T1" fmla="*/ 0 h 2928"/>
                <a:gd name="T2" fmla="*/ 336 w 2832"/>
                <a:gd name="T3" fmla="*/ 240 h 2928"/>
                <a:gd name="T4" fmla="*/ 192 w 2832"/>
                <a:gd name="T5" fmla="*/ 480 h 2928"/>
                <a:gd name="T6" fmla="*/ 48 w 2832"/>
                <a:gd name="T7" fmla="*/ 816 h 2928"/>
                <a:gd name="T8" fmla="*/ 0 w 2832"/>
                <a:gd name="T9" fmla="*/ 1104 h 2928"/>
                <a:gd name="T10" fmla="*/ 0 w 2832"/>
                <a:gd name="T11" fmla="*/ 1344 h 2928"/>
                <a:gd name="T12" fmla="*/ 0 w 2832"/>
                <a:gd name="T13" fmla="*/ 1584 h 2928"/>
                <a:gd name="T14" fmla="*/ 96 w 2832"/>
                <a:gd name="T15" fmla="*/ 1824 h 2928"/>
                <a:gd name="T16" fmla="*/ 192 w 2832"/>
                <a:gd name="T17" fmla="*/ 1968 h 2928"/>
                <a:gd name="T18" fmla="*/ 336 w 2832"/>
                <a:gd name="T19" fmla="*/ 2160 h 2928"/>
                <a:gd name="T20" fmla="*/ 432 w 2832"/>
                <a:gd name="T21" fmla="*/ 2352 h 2928"/>
                <a:gd name="T22" fmla="*/ 576 w 2832"/>
                <a:gd name="T23" fmla="*/ 2592 h 2928"/>
                <a:gd name="T24" fmla="*/ 576 w 2832"/>
                <a:gd name="T25" fmla="*/ 2784 h 2928"/>
                <a:gd name="T26" fmla="*/ 576 w 2832"/>
                <a:gd name="T27" fmla="*/ 2928 h 2928"/>
                <a:gd name="T28" fmla="*/ 1104 w 2832"/>
                <a:gd name="T29" fmla="*/ 2928 h 2928"/>
                <a:gd name="T30" fmla="*/ 1152 w 2832"/>
                <a:gd name="T31" fmla="*/ 2544 h 2928"/>
                <a:gd name="T32" fmla="*/ 1104 w 2832"/>
                <a:gd name="T33" fmla="*/ 2352 h 2928"/>
                <a:gd name="T34" fmla="*/ 1152 w 2832"/>
                <a:gd name="T35" fmla="*/ 2160 h 2928"/>
                <a:gd name="T36" fmla="*/ 1296 w 2832"/>
                <a:gd name="T37" fmla="*/ 1968 h 2928"/>
                <a:gd name="T38" fmla="*/ 1344 w 2832"/>
                <a:gd name="T39" fmla="*/ 1728 h 2928"/>
                <a:gd name="T40" fmla="*/ 1296 w 2832"/>
                <a:gd name="T41" fmla="*/ 1440 h 2928"/>
                <a:gd name="T42" fmla="*/ 1344 w 2832"/>
                <a:gd name="T43" fmla="*/ 1344 h 2928"/>
                <a:gd name="T44" fmla="*/ 1488 w 2832"/>
                <a:gd name="T45" fmla="*/ 1440 h 2928"/>
                <a:gd name="T46" fmla="*/ 1536 w 2832"/>
                <a:gd name="T47" fmla="*/ 1680 h 2928"/>
                <a:gd name="T48" fmla="*/ 1584 w 2832"/>
                <a:gd name="T49" fmla="*/ 1872 h 2928"/>
                <a:gd name="T50" fmla="*/ 1728 w 2832"/>
                <a:gd name="T51" fmla="*/ 2016 h 2928"/>
                <a:gd name="T52" fmla="*/ 1872 w 2832"/>
                <a:gd name="T53" fmla="*/ 2112 h 2928"/>
                <a:gd name="T54" fmla="*/ 2016 w 2832"/>
                <a:gd name="T55" fmla="*/ 2400 h 2928"/>
                <a:gd name="T56" fmla="*/ 2064 w 2832"/>
                <a:gd name="T57" fmla="*/ 2640 h 2928"/>
                <a:gd name="T58" fmla="*/ 2256 w 2832"/>
                <a:gd name="T59" fmla="*/ 2928 h 2928"/>
                <a:gd name="T60" fmla="*/ 2640 w 2832"/>
                <a:gd name="T61" fmla="*/ 2928 h 2928"/>
                <a:gd name="T62" fmla="*/ 2688 w 2832"/>
                <a:gd name="T63" fmla="*/ 2688 h 2928"/>
                <a:gd name="T64" fmla="*/ 2736 w 2832"/>
                <a:gd name="T65" fmla="*/ 2496 h 2928"/>
                <a:gd name="T66" fmla="*/ 2832 w 2832"/>
                <a:gd name="T67" fmla="*/ 2352 h 2928"/>
                <a:gd name="T68" fmla="*/ 2832 w 2832"/>
                <a:gd name="T69" fmla="*/ 576 h 2928"/>
                <a:gd name="T70" fmla="*/ 2736 w 2832"/>
                <a:gd name="T71" fmla="*/ 384 h 2928"/>
                <a:gd name="T72" fmla="*/ 2592 w 2832"/>
                <a:gd name="T73" fmla="*/ 240 h 2928"/>
                <a:gd name="T74" fmla="*/ 2496 w 2832"/>
                <a:gd name="T75" fmla="*/ 0 h 2928"/>
                <a:gd name="T76" fmla="*/ 1632 w 2832"/>
                <a:gd name="T77" fmla="*/ 0 h 2928"/>
                <a:gd name="T78" fmla="*/ 1632 w 2832"/>
                <a:gd name="T79" fmla="*/ 240 h 2928"/>
                <a:gd name="T80" fmla="*/ 1584 w 2832"/>
                <a:gd name="T81" fmla="*/ 336 h 2928"/>
                <a:gd name="T82" fmla="*/ 1488 w 2832"/>
                <a:gd name="T83" fmla="*/ 624 h 2928"/>
                <a:gd name="T84" fmla="*/ 1392 w 2832"/>
                <a:gd name="T85" fmla="*/ 816 h 2928"/>
                <a:gd name="T86" fmla="*/ 1344 w 2832"/>
                <a:gd name="T87" fmla="*/ 1056 h 2928"/>
                <a:gd name="T88" fmla="*/ 1248 w 2832"/>
                <a:gd name="T89" fmla="*/ 864 h 2928"/>
                <a:gd name="T90" fmla="*/ 1200 w 2832"/>
                <a:gd name="T91" fmla="*/ 528 h 2928"/>
                <a:gd name="T92" fmla="*/ 1104 w 2832"/>
                <a:gd name="T93" fmla="*/ 336 h 2928"/>
                <a:gd name="T94" fmla="*/ 1008 w 2832"/>
                <a:gd name="T95" fmla="*/ 0 h 2928"/>
                <a:gd name="T96" fmla="*/ 480 w 2832"/>
                <a:gd name="T97"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2" h="2928">
                  <a:moveTo>
                    <a:pt x="480" y="0"/>
                  </a:moveTo>
                  <a:lnTo>
                    <a:pt x="336" y="240"/>
                  </a:lnTo>
                  <a:lnTo>
                    <a:pt x="192" y="480"/>
                  </a:lnTo>
                  <a:lnTo>
                    <a:pt x="48" y="816"/>
                  </a:lnTo>
                  <a:lnTo>
                    <a:pt x="0" y="1104"/>
                  </a:lnTo>
                  <a:lnTo>
                    <a:pt x="0" y="1344"/>
                  </a:lnTo>
                  <a:lnTo>
                    <a:pt x="0" y="1584"/>
                  </a:lnTo>
                  <a:lnTo>
                    <a:pt x="96" y="1824"/>
                  </a:lnTo>
                  <a:lnTo>
                    <a:pt x="192" y="1968"/>
                  </a:lnTo>
                  <a:lnTo>
                    <a:pt x="336" y="2160"/>
                  </a:lnTo>
                  <a:lnTo>
                    <a:pt x="432" y="2352"/>
                  </a:lnTo>
                  <a:lnTo>
                    <a:pt x="576" y="2592"/>
                  </a:lnTo>
                  <a:lnTo>
                    <a:pt x="576" y="2784"/>
                  </a:lnTo>
                  <a:lnTo>
                    <a:pt x="576" y="2928"/>
                  </a:lnTo>
                  <a:lnTo>
                    <a:pt x="1104" y="2928"/>
                  </a:lnTo>
                  <a:lnTo>
                    <a:pt x="1152" y="2544"/>
                  </a:lnTo>
                  <a:lnTo>
                    <a:pt x="1104" y="2352"/>
                  </a:lnTo>
                  <a:lnTo>
                    <a:pt x="1152" y="2160"/>
                  </a:lnTo>
                  <a:lnTo>
                    <a:pt x="1296" y="1968"/>
                  </a:lnTo>
                  <a:lnTo>
                    <a:pt x="1344" y="1728"/>
                  </a:lnTo>
                  <a:lnTo>
                    <a:pt x="1296" y="1440"/>
                  </a:lnTo>
                  <a:lnTo>
                    <a:pt x="1344" y="1344"/>
                  </a:lnTo>
                  <a:lnTo>
                    <a:pt x="1488" y="1440"/>
                  </a:lnTo>
                  <a:lnTo>
                    <a:pt x="1536" y="1680"/>
                  </a:lnTo>
                  <a:lnTo>
                    <a:pt x="1584" y="1872"/>
                  </a:lnTo>
                  <a:lnTo>
                    <a:pt x="1728" y="2016"/>
                  </a:lnTo>
                  <a:lnTo>
                    <a:pt x="1872" y="2112"/>
                  </a:lnTo>
                  <a:lnTo>
                    <a:pt x="2016" y="2400"/>
                  </a:lnTo>
                  <a:lnTo>
                    <a:pt x="2064" y="2640"/>
                  </a:lnTo>
                  <a:lnTo>
                    <a:pt x="2256" y="2928"/>
                  </a:lnTo>
                  <a:lnTo>
                    <a:pt x="2640" y="2928"/>
                  </a:lnTo>
                  <a:lnTo>
                    <a:pt x="2688" y="2688"/>
                  </a:lnTo>
                  <a:lnTo>
                    <a:pt x="2736" y="2496"/>
                  </a:lnTo>
                  <a:lnTo>
                    <a:pt x="2832" y="2352"/>
                  </a:lnTo>
                  <a:lnTo>
                    <a:pt x="2832" y="576"/>
                  </a:lnTo>
                  <a:lnTo>
                    <a:pt x="2736" y="384"/>
                  </a:lnTo>
                  <a:lnTo>
                    <a:pt x="2592" y="240"/>
                  </a:lnTo>
                  <a:lnTo>
                    <a:pt x="2496" y="0"/>
                  </a:lnTo>
                  <a:lnTo>
                    <a:pt x="1632" y="0"/>
                  </a:lnTo>
                  <a:lnTo>
                    <a:pt x="1632" y="240"/>
                  </a:lnTo>
                  <a:lnTo>
                    <a:pt x="1584" y="336"/>
                  </a:lnTo>
                  <a:lnTo>
                    <a:pt x="1488" y="624"/>
                  </a:lnTo>
                  <a:lnTo>
                    <a:pt x="1392" y="816"/>
                  </a:lnTo>
                  <a:lnTo>
                    <a:pt x="1344" y="1056"/>
                  </a:lnTo>
                  <a:lnTo>
                    <a:pt x="1248" y="864"/>
                  </a:lnTo>
                  <a:lnTo>
                    <a:pt x="1200" y="528"/>
                  </a:lnTo>
                  <a:lnTo>
                    <a:pt x="1104" y="336"/>
                  </a:lnTo>
                  <a:lnTo>
                    <a:pt x="1008" y="0"/>
                  </a:lnTo>
                  <a:lnTo>
                    <a:pt x="48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1" name="Freeform 9"/>
            <p:cNvSpPr>
              <a:spLocks noChangeAspect="1"/>
            </p:cNvSpPr>
            <p:nvPr/>
          </p:nvSpPr>
          <p:spPr bwMode="auto">
            <a:xfrm>
              <a:off x="3437" y="1152"/>
              <a:ext cx="1036" cy="2342"/>
            </a:xfrm>
            <a:custGeom>
              <a:avLst/>
              <a:gdLst>
                <a:gd name="T0" fmla="*/ 336 w 1296"/>
                <a:gd name="T1" fmla="*/ 144 h 2928"/>
                <a:gd name="T2" fmla="*/ 288 w 1296"/>
                <a:gd name="T3" fmla="*/ 336 h 2928"/>
                <a:gd name="T4" fmla="*/ 144 w 1296"/>
                <a:gd name="T5" fmla="*/ 528 h 2928"/>
                <a:gd name="T6" fmla="*/ 48 w 1296"/>
                <a:gd name="T7" fmla="*/ 672 h 2928"/>
                <a:gd name="T8" fmla="*/ 0 w 1296"/>
                <a:gd name="T9" fmla="*/ 912 h 2928"/>
                <a:gd name="T10" fmla="*/ 48 w 1296"/>
                <a:gd name="T11" fmla="*/ 1200 h 2928"/>
                <a:gd name="T12" fmla="*/ 96 w 1296"/>
                <a:gd name="T13" fmla="*/ 1536 h 2928"/>
                <a:gd name="T14" fmla="*/ 240 w 1296"/>
                <a:gd name="T15" fmla="*/ 1776 h 2928"/>
                <a:gd name="T16" fmla="*/ 384 w 1296"/>
                <a:gd name="T17" fmla="*/ 1968 h 2928"/>
                <a:gd name="T18" fmla="*/ 576 w 1296"/>
                <a:gd name="T19" fmla="*/ 2160 h 2928"/>
                <a:gd name="T20" fmla="*/ 672 w 1296"/>
                <a:gd name="T21" fmla="*/ 2400 h 2928"/>
                <a:gd name="T22" fmla="*/ 816 w 1296"/>
                <a:gd name="T23" fmla="*/ 2736 h 2928"/>
                <a:gd name="T24" fmla="*/ 864 w 1296"/>
                <a:gd name="T25" fmla="*/ 2928 h 2928"/>
                <a:gd name="T26" fmla="*/ 960 w 1296"/>
                <a:gd name="T27" fmla="*/ 2902 h 2928"/>
                <a:gd name="T28" fmla="*/ 1008 w 1296"/>
                <a:gd name="T29" fmla="*/ 2640 h 2928"/>
                <a:gd name="T30" fmla="*/ 1008 w 1296"/>
                <a:gd name="T31" fmla="*/ 2352 h 2928"/>
                <a:gd name="T32" fmla="*/ 1056 w 1296"/>
                <a:gd name="T33" fmla="*/ 2208 h 2928"/>
                <a:gd name="T34" fmla="*/ 1200 w 1296"/>
                <a:gd name="T35" fmla="*/ 2016 h 2928"/>
                <a:gd name="T36" fmla="*/ 1296 w 1296"/>
                <a:gd name="T37" fmla="*/ 1776 h 2928"/>
                <a:gd name="T38" fmla="*/ 1296 w 1296"/>
                <a:gd name="T39" fmla="*/ 1344 h 2928"/>
                <a:gd name="T40" fmla="*/ 1200 w 1296"/>
                <a:gd name="T41" fmla="*/ 960 h 2928"/>
                <a:gd name="T42" fmla="*/ 1056 w 1296"/>
                <a:gd name="T43" fmla="*/ 720 h 2928"/>
                <a:gd name="T44" fmla="*/ 960 w 1296"/>
                <a:gd name="T45" fmla="*/ 528 h 2928"/>
                <a:gd name="T46" fmla="*/ 912 w 1296"/>
                <a:gd name="T47" fmla="*/ 384 h 2928"/>
                <a:gd name="T48" fmla="*/ 816 w 1296"/>
                <a:gd name="T49" fmla="*/ 144 h 2928"/>
                <a:gd name="T50" fmla="*/ 768 w 1296"/>
                <a:gd name="T51" fmla="*/ 0 h 2928"/>
                <a:gd name="T52" fmla="*/ 384 w 1296"/>
                <a:gd name="T53" fmla="*/ 0 h 2928"/>
                <a:gd name="T54" fmla="*/ 336 w 1296"/>
                <a:gd name="T55" fmla="*/ 144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6" h="2928">
                  <a:moveTo>
                    <a:pt x="336" y="144"/>
                  </a:moveTo>
                  <a:lnTo>
                    <a:pt x="288" y="336"/>
                  </a:lnTo>
                  <a:lnTo>
                    <a:pt x="144" y="528"/>
                  </a:lnTo>
                  <a:lnTo>
                    <a:pt x="48" y="672"/>
                  </a:lnTo>
                  <a:lnTo>
                    <a:pt x="0" y="912"/>
                  </a:lnTo>
                  <a:lnTo>
                    <a:pt x="48" y="1200"/>
                  </a:lnTo>
                  <a:lnTo>
                    <a:pt x="96" y="1536"/>
                  </a:lnTo>
                  <a:lnTo>
                    <a:pt x="240" y="1776"/>
                  </a:lnTo>
                  <a:lnTo>
                    <a:pt x="384" y="1968"/>
                  </a:lnTo>
                  <a:lnTo>
                    <a:pt x="576" y="2160"/>
                  </a:lnTo>
                  <a:lnTo>
                    <a:pt x="672" y="2400"/>
                  </a:lnTo>
                  <a:lnTo>
                    <a:pt x="816" y="2736"/>
                  </a:lnTo>
                  <a:lnTo>
                    <a:pt x="864" y="2928"/>
                  </a:lnTo>
                  <a:lnTo>
                    <a:pt x="960" y="2902"/>
                  </a:lnTo>
                  <a:lnTo>
                    <a:pt x="1008" y="2640"/>
                  </a:lnTo>
                  <a:lnTo>
                    <a:pt x="1008" y="2352"/>
                  </a:lnTo>
                  <a:lnTo>
                    <a:pt x="1056" y="2208"/>
                  </a:lnTo>
                  <a:lnTo>
                    <a:pt x="1200" y="2016"/>
                  </a:lnTo>
                  <a:lnTo>
                    <a:pt x="1296" y="1776"/>
                  </a:lnTo>
                  <a:lnTo>
                    <a:pt x="1296" y="1344"/>
                  </a:lnTo>
                  <a:lnTo>
                    <a:pt x="1200" y="960"/>
                  </a:lnTo>
                  <a:lnTo>
                    <a:pt x="1056" y="720"/>
                  </a:lnTo>
                  <a:lnTo>
                    <a:pt x="960" y="528"/>
                  </a:lnTo>
                  <a:lnTo>
                    <a:pt x="912" y="384"/>
                  </a:lnTo>
                  <a:lnTo>
                    <a:pt x="816" y="144"/>
                  </a:lnTo>
                  <a:lnTo>
                    <a:pt x="768" y="0"/>
                  </a:lnTo>
                  <a:lnTo>
                    <a:pt x="384" y="0"/>
                  </a:lnTo>
                  <a:lnTo>
                    <a:pt x="336" y="144"/>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2" name="Freeform 10"/>
            <p:cNvSpPr>
              <a:spLocks noChangeAspect="1"/>
            </p:cNvSpPr>
            <p:nvPr/>
          </p:nvSpPr>
          <p:spPr bwMode="auto">
            <a:xfrm>
              <a:off x="3590" y="1459"/>
              <a:ext cx="691" cy="1421"/>
            </a:xfrm>
            <a:custGeom>
              <a:avLst/>
              <a:gdLst>
                <a:gd name="T0" fmla="*/ 336 w 864"/>
                <a:gd name="T1" fmla="*/ 0 h 1776"/>
                <a:gd name="T2" fmla="*/ 192 w 864"/>
                <a:gd name="T3" fmla="*/ 144 h 1776"/>
                <a:gd name="T4" fmla="*/ 96 w 864"/>
                <a:gd name="T5" fmla="*/ 288 h 1776"/>
                <a:gd name="T6" fmla="*/ 0 w 864"/>
                <a:gd name="T7" fmla="*/ 576 h 1776"/>
                <a:gd name="T8" fmla="*/ 0 w 864"/>
                <a:gd name="T9" fmla="*/ 864 h 1776"/>
                <a:gd name="T10" fmla="*/ 96 w 864"/>
                <a:gd name="T11" fmla="*/ 1152 h 1776"/>
                <a:gd name="T12" fmla="*/ 240 w 864"/>
                <a:gd name="T13" fmla="*/ 1440 h 1776"/>
                <a:gd name="T14" fmla="*/ 432 w 864"/>
                <a:gd name="T15" fmla="*/ 1632 h 1776"/>
                <a:gd name="T16" fmla="*/ 576 w 864"/>
                <a:gd name="T17" fmla="*/ 1776 h 1776"/>
                <a:gd name="T18" fmla="*/ 768 w 864"/>
                <a:gd name="T19" fmla="*/ 1632 h 1776"/>
                <a:gd name="T20" fmla="*/ 816 w 864"/>
                <a:gd name="T21" fmla="*/ 1392 h 1776"/>
                <a:gd name="T22" fmla="*/ 864 w 864"/>
                <a:gd name="T23" fmla="*/ 1008 h 1776"/>
                <a:gd name="T24" fmla="*/ 816 w 864"/>
                <a:gd name="T25" fmla="*/ 624 h 1776"/>
                <a:gd name="T26" fmla="*/ 816 w 864"/>
                <a:gd name="T27" fmla="*/ 480 h 1776"/>
                <a:gd name="T28" fmla="*/ 720 w 864"/>
                <a:gd name="T29" fmla="*/ 384 h 1776"/>
                <a:gd name="T30" fmla="*/ 576 w 864"/>
                <a:gd name="T31" fmla="*/ 240 h 1776"/>
                <a:gd name="T32" fmla="*/ 432 w 864"/>
                <a:gd name="T33" fmla="*/ 96 h 1776"/>
                <a:gd name="T34" fmla="*/ 336 w 864"/>
                <a:gd name="T35" fmla="*/ 0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4" h="1776">
                  <a:moveTo>
                    <a:pt x="336" y="0"/>
                  </a:moveTo>
                  <a:lnTo>
                    <a:pt x="192" y="144"/>
                  </a:lnTo>
                  <a:lnTo>
                    <a:pt x="96" y="288"/>
                  </a:lnTo>
                  <a:lnTo>
                    <a:pt x="0" y="576"/>
                  </a:lnTo>
                  <a:lnTo>
                    <a:pt x="0" y="864"/>
                  </a:lnTo>
                  <a:lnTo>
                    <a:pt x="96" y="1152"/>
                  </a:lnTo>
                  <a:lnTo>
                    <a:pt x="240" y="1440"/>
                  </a:lnTo>
                  <a:lnTo>
                    <a:pt x="432" y="1632"/>
                  </a:lnTo>
                  <a:lnTo>
                    <a:pt x="576" y="1776"/>
                  </a:lnTo>
                  <a:lnTo>
                    <a:pt x="768" y="1632"/>
                  </a:lnTo>
                  <a:lnTo>
                    <a:pt x="816" y="1392"/>
                  </a:lnTo>
                  <a:lnTo>
                    <a:pt x="864" y="1008"/>
                  </a:lnTo>
                  <a:lnTo>
                    <a:pt x="816" y="624"/>
                  </a:lnTo>
                  <a:lnTo>
                    <a:pt x="816" y="480"/>
                  </a:lnTo>
                  <a:lnTo>
                    <a:pt x="720" y="384"/>
                  </a:lnTo>
                  <a:lnTo>
                    <a:pt x="576" y="240"/>
                  </a:lnTo>
                  <a:lnTo>
                    <a:pt x="432" y="96"/>
                  </a:lnTo>
                  <a:lnTo>
                    <a:pt x="336"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3" name="Freeform 11"/>
            <p:cNvSpPr>
              <a:spLocks noChangeAspect="1"/>
            </p:cNvSpPr>
            <p:nvPr/>
          </p:nvSpPr>
          <p:spPr bwMode="auto">
            <a:xfrm>
              <a:off x="3782" y="1805"/>
              <a:ext cx="384" cy="691"/>
            </a:xfrm>
            <a:custGeom>
              <a:avLst/>
              <a:gdLst>
                <a:gd name="T0" fmla="*/ 144 w 480"/>
                <a:gd name="T1" fmla="*/ 0 h 864"/>
                <a:gd name="T2" fmla="*/ 0 w 480"/>
                <a:gd name="T3" fmla="*/ 96 h 864"/>
                <a:gd name="T4" fmla="*/ 0 w 480"/>
                <a:gd name="T5" fmla="*/ 336 h 864"/>
                <a:gd name="T6" fmla="*/ 48 w 480"/>
                <a:gd name="T7" fmla="*/ 480 h 864"/>
                <a:gd name="T8" fmla="*/ 48 w 480"/>
                <a:gd name="T9" fmla="*/ 624 h 864"/>
                <a:gd name="T10" fmla="*/ 96 w 480"/>
                <a:gd name="T11" fmla="*/ 768 h 864"/>
                <a:gd name="T12" fmla="*/ 192 w 480"/>
                <a:gd name="T13" fmla="*/ 864 h 864"/>
                <a:gd name="T14" fmla="*/ 384 w 480"/>
                <a:gd name="T15" fmla="*/ 816 h 864"/>
                <a:gd name="T16" fmla="*/ 432 w 480"/>
                <a:gd name="T17" fmla="*/ 672 h 864"/>
                <a:gd name="T18" fmla="*/ 432 w 480"/>
                <a:gd name="T19" fmla="*/ 528 h 864"/>
                <a:gd name="T20" fmla="*/ 480 w 480"/>
                <a:gd name="T21" fmla="*/ 432 h 864"/>
                <a:gd name="T22" fmla="*/ 432 w 480"/>
                <a:gd name="T23" fmla="*/ 288 h 864"/>
                <a:gd name="T24" fmla="*/ 336 w 480"/>
                <a:gd name="T25" fmla="*/ 144 h 864"/>
                <a:gd name="T26" fmla="*/ 288 w 480"/>
                <a:gd name="T27" fmla="*/ 48 h 864"/>
                <a:gd name="T28" fmla="*/ 144 w 480"/>
                <a:gd name="T29"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0" h="864">
                  <a:moveTo>
                    <a:pt x="144" y="0"/>
                  </a:moveTo>
                  <a:lnTo>
                    <a:pt x="0" y="96"/>
                  </a:lnTo>
                  <a:lnTo>
                    <a:pt x="0" y="336"/>
                  </a:lnTo>
                  <a:lnTo>
                    <a:pt x="48" y="480"/>
                  </a:lnTo>
                  <a:lnTo>
                    <a:pt x="48" y="624"/>
                  </a:lnTo>
                  <a:lnTo>
                    <a:pt x="96" y="768"/>
                  </a:lnTo>
                  <a:lnTo>
                    <a:pt x="192" y="864"/>
                  </a:lnTo>
                  <a:lnTo>
                    <a:pt x="384" y="816"/>
                  </a:lnTo>
                  <a:lnTo>
                    <a:pt x="432" y="672"/>
                  </a:lnTo>
                  <a:lnTo>
                    <a:pt x="432" y="528"/>
                  </a:lnTo>
                  <a:lnTo>
                    <a:pt x="480" y="432"/>
                  </a:lnTo>
                  <a:lnTo>
                    <a:pt x="432" y="288"/>
                  </a:lnTo>
                  <a:lnTo>
                    <a:pt x="336" y="144"/>
                  </a:lnTo>
                  <a:lnTo>
                    <a:pt x="288" y="48"/>
                  </a:lnTo>
                  <a:lnTo>
                    <a:pt x="14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4" name="Freeform 12"/>
            <p:cNvSpPr>
              <a:spLocks noChangeAspect="1"/>
            </p:cNvSpPr>
            <p:nvPr/>
          </p:nvSpPr>
          <p:spPr bwMode="auto">
            <a:xfrm>
              <a:off x="3897" y="2035"/>
              <a:ext cx="115" cy="231"/>
            </a:xfrm>
            <a:custGeom>
              <a:avLst/>
              <a:gdLst>
                <a:gd name="T0" fmla="*/ 96 w 144"/>
                <a:gd name="T1" fmla="*/ 0 h 288"/>
                <a:gd name="T2" fmla="*/ 0 w 144"/>
                <a:gd name="T3" fmla="*/ 48 h 288"/>
                <a:gd name="T4" fmla="*/ 0 w 144"/>
                <a:gd name="T5" fmla="*/ 192 h 288"/>
                <a:gd name="T6" fmla="*/ 48 w 144"/>
                <a:gd name="T7" fmla="*/ 288 h 288"/>
                <a:gd name="T8" fmla="*/ 144 w 144"/>
                <a:gd name="T9" fmla="*/ 240 h 288"/>
                <a:gd name="T10" fmla="*/ 144 w 144"/>
                <a:gd name="T11" fmla="*/ 96 h 288"/>
                <a:gd name="T12" fmla="*/ 96 w 144"/>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144" h="288">
                  <a:moveTo>
                    <a:pt x="96" y="0"/>
                  </a:moveTo>
                  <a:lnTo>
                    <a:pt x="0" y="48"/>
                  </a:lnTo>
                  <a:lnTo>
                    <a:pt x="0" y="192"/>
                  </a:lnTo>
                  <a:lnTo>
                    <a:pt x="48" y="288"/>
                  </a:lnTo>
                  <a:lnTo>
                    <a:pt x="144" y="240"/>
                  </a:lnTo>
                  <a:lnTo>
                    <a:pt x="144" y="96"/>
                  </a:lnTo>
                  <a:lnTo>
                    <a:pt x="96"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5" name="Text Box 13"/>
            <p:cNvSpPr txBox="1">
              <a:spLocks noChangeAspect="1" noChangeArrowheads="1"/>
            </p:cNvSpPr>
            <p:nvPr/>
          </p:nvSpPr>
          <p:spPr bwMode="auto">
            <a:xfrm>
              <a:off x="1824" y="1248"/>
              <a:ext cx="366" cy="1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Alpha</a:t>
              </a:r>
            </a:p>
          </p:txBody>
        </p:sp>
        <p:sp>
          <p:nvSpPr>
            <p:cNvPr id="243726" name="Text Box 14"/>
            <p:cNvSpPr txBox="1">
              <a:spLocks noChangeAspect="1" noChangeArrowheads="1"/>
            </p:cNvSpPr>
            <p:nvPr/>
          </p:nvSpPr>
          <p:spPr bwMode="auto">
            <a:xfrm>
              <a:off x="3168" y="1200"/>
              <a:ext cx="320" cy="1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Beta</a:t>
              </a:r>
            </a:p>
          </p:txBody>
        </p:sp>
        <p:sp>
          <p:nvSpPr>
            <p:cNvPr id="243727" name="Freeform 15"/>
            <p:cNvSpPr>
              <a:spLocks noChangeAspect="1"/>
            </p:cNvSpPr>
            <p:nvPr/>
          </p:nvSpPr>
          <p:spPr bwMode="auto">
            <a:xfrm>
              <a:off x="3312" y="1392"/>
              <a:ext cx="576" cy="768"/>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8" name="Freeform 16"/>
            <p:cNvSpPr>
              <a:spLocks noChangeAspect="1"/>
            </p:cNvSpPr>
            <p:nvPr/>
          </p:nvSpPr>
          <p:spPr bwMode="auto">
            <a:xfrm>
              <a:off x="2191" y="1174"/>
              <a:ext cx="1044" cy="2332"/>
            </a:xfrm>
            <a:custGeom>
              <a:avLst/>
              <a:gdLst>
                <a:gd name="T0" fmla="*/ 1090 w 1102"/>
                <a:gd name="T1" fmla="*/ 927 h 2354"/>
                <a:gd name="T2" fmla="*/ 990 w 1102"/>
                <a:gd name="T3" fmla="*/ 589 h 2354"/>
                <a:gd name="T4" fmla="*/ 864 w 1102"/>
                <a:gd name="T5" fmla="*/ 175 h 2354"/>
                <a:gd name="T6" fmla="*/ 814 w 1102"/>
                <a:gd name="T7" fmla="*/ 0 h 2354"/>
                <a:gd name="T8" fmla="*/ 388 w 1102"/>
                <a:gd name="T9" fmla="*/ 0 h 2354"/>
                <a:gd name="T10" fmla="*/ 238 w 1102"/>
                <a:gd name="T11" fmla="*/ 275 h 2354"/>
                <a:gd name="T12" fmla="*/ 75 w 1102"/>
                <a:gd name="T13" fmla="*/ 538 h 2354"/>
                <a:gd name="T14" fmla="*/ 0 w 1102"/>
                <a:gd name="T15" fmla="*/ 864 h 2354"/>
                <a:gd name="T16" fmla="*/ 13 w 1102"/>
                <a:gd name="T17" fmla="*/ 1215 h 2354"/>
                <a:gd name="T18" fmla="*/ 63 w 1102"/>
                <a:gd name="T19" fmla="*/ 1427 h 2354"/>
                <a:gd name="T20" fmla="*/ 238 w 1102"/>
                <a:gd name="T21" fmla="*/ 1665 h 2354"/>
                <a:gd name="T22" fmla="*/ 363 w 1102"/>
                <a:gd name="T23" fmla="*/ 1878 h 2354"/>
                <a:gd name="T24" fmla="*/ 451 w 1102"/>
                <a:gd name="T25" fmla="*/ 2041 h 2354"/>
                <a:gd name="T26" fmla="*/ 476 w 1102"/>
                <a:gd name="T27" fmla="*/ 2179 h 2354"/>
                <a:gd name="T28" fmla="*/ 489 w 1102"/>
                <a:gd name="T29" fmla="*/ 2354 h 2354"/>
                <a:gd name="T30" fmla="*/ 902 w 1102"/>
                <a:gd name="T31" fmla="*/ 2354 h 2354"/>
                <a:gd name="T32" fmla="*/ 939 w 1102"/>
                <a:gd name="T33" fmla="*/ 1991 h 2354"/>
                <a:gd name="T34" fmla="*/ 902 w 1102"/>
                <a:gd name="T35" fmla="*/ 1816 h 2354"/>
                <a:gd name="T36" fmla="*/ 952 w 1102"/>
                <a:gd name="T37" fmla="*/ 1678 h 2354"/>
                <a:gd name="T38" fmla="*/ 1052 w 1102"/>
                <a:gd name="T39" fmla="*/ 1528 h 2354"/>
                <a:gd name="T40" fmla="*/ 1102 w 1102"/>
                <a:gd name="T41" fmla="*/ 1377 h 2354"/>
                <a:gd name="T42" fmla="*/ 1040 w 1102"/>
                <a:gd name="T43" fmla="*/ 1190 h 2354"/>
                <a:gd name="T44" fmla="*/ 1090 w 1102"/>
                <a:gd name="T45" fmla="*/ 1077 h 2354"/>
                <a:gd name="T46" fmla="*/ 1090 w 1102"/>
                <a:gd name="T47" fmla="*/ 927 h 2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2" h="2354">
                  <a:moveTo>
                    <a:pt x="1090" y="927"/>
                  </a:moveTo>
                  <a:lnTo>
                    <a:pt x="990" y="589"/>
                  </a:lnTo>
                  <a:lnTo>
                    <a:pt x="864" y="175"/>
                  </a:lnTo>
                  <a:lnTo>
                    <a:pt x="814" y="0"/>
                  </a:lnTo>
                  <a:lnTo>
                    <a:pt x="388" y="0"/>
                  </a:lnTo>
                  <a:lnTo>
                    <a:pt x="238" y="275"/>
                  </a:lnTo>
                  <a:lnTo>
                    <a:pt x="75" y="538"/>
                  </a:lnTo>
                  <a:lnTo>
                    <a:pt x="0" y="864"/>
                  </a:lnTo>
                  <a:lnTo>
                    <a:pt x="13" y="1215"/>
                  </a:lnTo>
                  <a:lnTo>
                    <a:pt x="63" y="1427"/>
                  </a:lnTo>
                  <a:lnTo>
                    <a:pt x="238" y="1665"/>
                  </a:lnTo>
                  <a:lnTo>
                    <a:pt x="363" y="1878"/>
                  </a:lnTo>
                  <a:lnTo>
                    <a:pt x="451" y="2041"/>
                  </a:lnTo>
                  <a:lnTo>
                    <a:pt x="476" y="2179"/>
                  </a:lnTo>
                  <a:lnTo>
                    <a:pt x="489" y="2354"/>
                  </a:lnTo>
                  <a:lnTo>
                    <a:pt x="902" y="2354"/>
                  </a:lnTo>
                  <a:lnTo>
                    <a:pt x="939" y="1991"/>
                  </a:lnTo>
                  <a:lnTo>
                    <a:pt x="902" y="1816"/>
                  </a:lnTo>
                  <a:lnTo>
                    <a:pt x="952" y="1678"/>
                  </a:lnTo>
                  <a:lnTo>
                    <a:pt x="1052" y="1528"/>
                  </a:lnTo>
                  <a:lnTo>
                    <a:pt x="1102" y="1377"/>
                  </a:lnTo>
                  <a:lnTo>
                    <a:pt x="1040" y="1190"/>
                  </a:lnTo>
                  <a:lnTo>
                    <a:pt x="1090" y="1077"/>
                  </a:lnTo>
                  <a:lnTo>
                    <a:pt x="1090" y="927"/>
                  </a:lnTo>
                  <a:close/>
                </a:path>
              </a:pathLst>
            </a:custGeom>
            <a:solidFill>
              <a:srgbClr val="FFFFCC"/>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29" name="Freeform 17"/>
            <p:cNvSpPr>
              <a:spLocks noChangeAspect="1"/>
            </p:cNvSpPr>
            <p:nvPr/>
          </p:nvSpPr>
          <p:spPr bwMode="auto">
            <a:xfrm>
              <a:off x="2400" y="1152"/>
              <a:ext cx="729" cy="2368"/>
            </a:xfrm>
            <a:custGeom>
              <a:avLst/>
              <a:gdLst>
                <a:gd name="T0" fmla="*/ 528 w 912"/>
                <a:gd name="T1" fmla="*/ 2448 h 2960"/>
                <a:gd name="T2" fmla="*/ 384 w 912"/>
                <a:gd name="T3" fmla="*/ 2256 h 2960"/>
                <a:gd name="T4" fmla="*/ 240 w 912"/>
                <a:gd name="T5" fmla="*/ 2016 h 2960"/>
                <a:gd name="T6" fmla="*/ 96 w 912"/>
                <a:gd name="T7" fmla="*/ 1824 h 2960"/>
                <a:gd name="T8" fmla="*/ 48 w 912"/>
                <a:gd name="T9" fmla="*/ 1584 h 2960"/>
                <a:gd name="T10" fmla="*/ 0 w 912"/>
                <a:gd name="T11" fmla="*/ 1248 h 2960"/>
                <a:gd name="T12" fmla="*/ 48 w 912"/>
                <a:gd name="T13" fmla="*/ 864 h 2960"/>
                <a:gd name="T14" fmla="*/ 144 w 912"/>
                <a:gd name="T15" fmla="*/ 576 h 2960"/>
                <a:gd name="T16" fmla="*/ 240 w 912"/>
                <a:gd name="T17" fmla="*/ 384 h 2960"/>
                <a:gd name="T18" fmla="*/ 336 w 912"/>
                <a:gd name="T19" fmla="*/ 240 h 2960"/>
                <a:gd name="T20" fmla="*/ 432 w 912"/>
                <a:gd name="T21" fmla="*/ 0 h 2960"/>
                <a:gd name="T22" fmla="*/ 624 w 912"/>
                <a:gd name="T23" fmla="*/ 0 h 2960"/>
                <a:gd name="T24" fmla="*/ 720 w 912"/>
                <a:gd name="T25" fmla="*/ 192 h 2960"/>
                <a:gd name="T26" fmla="*/ 768 w 912"/>
                <a:gd name="T27" fmla="*/ 528 h 2960"/>
                <a:gd name="T28" fmla="*/ 912 w 912"/>
                <a:gd name="T29" fmla="*/ 1056 h 2960"/>
                <a:gd name="T30" fmla="*/ 912 w 912"/>
                <a:gd name="T31" fmla="*/ 1536 h 2960"/>
                <a:gd name="T32" fmla="*/ 864 w 912"/>
                <a:gd name="T33" fmla="*/ 1968 h 2960"/>
                <a:gd name="T34" fmla="*/ 720 w 912"/>
                <a:gd name="T35" fmla="*/ 2208 h 2960"/>
                <a:gd name="T36" fmla="*/ 720 w 912"/>
                <a:gd name="T37" fmla="*/ 2640 h 2960"/>
                <a:gd name="T38" fmla="*/ 785 w 912"/>
                <a:gd name="T39" fmla="*/ 2922 h 2960"/>
                <a:gd name="T40" fmla="*/ 480 w 912"/>
                <a:gd name="T41" fmla="*/ 2922 h 2960"/>
                <a:gd name="T42" fmla="*/ 480 w 912"/>
                <a:gd name="T43" fmla="*/ 2784 h 2960"/>
                <a:gd name="T44" fmla="*/ 528 w 912"/>
                <a:gd name="T45" fmla="*/ 2592 h 2960"/>
                <a:gd name="T46" fmla="*/ 528 w 912"/>
                <a:gd name="T47" fmla="*/ 2448 h 2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2" h="2960">
                  <a:moveTo>
                    <a:pt x="528" y="2448"/>
                  </a:moveTo>
                  <a:lnTo>
                    <a:pt x="384" y="2256"/>
                  </a:lnTo>
                  <a:lnTo>
                    <a:pt x="240" y="2016"/>
                  </a:lnTo>
                  <a:lnTo>
                    <a:pt x="96" y="1824"/>
                  </a:lnTo>
                  <a:lnTo>
                    <a:pt x="48" y="1584"/>
                  </a:lnTo>
                  <a:lnTo>
                    <a:pt x="0" y="1248"/>
                  </a:lnTo>
                  <a:lnTo>
                    <a:pt x="48" y="864"/>
                  </a:lnTo>
                  <a:lnTo>
                    <a:pt x="144" y="576"/>
                  </a:lnTo>
                  <a:lnTo>
                    <a:pt x="240" y="384"/>
                  </a:lnTo>
                  <a:lnTo>
                    <a:pt x="336" y="240"/>
                  </a:lnTo>
                  <a:lnTo>
                    <a:pt x="432" y="0"/>
                  </a:lnTo>
                  <a:lnTo>
                    <a:pt x="624" y="0"/>
                  </a:lnTo>
                  <a:lnTo>
                    <a:pt x="720" y="192"/>
                  </a:lnTo>
                  <a:lnTo>
                    <a:pt x="768" y="528"/>
                  </a:lnTo>
                  <a:lnTo>
                    <a:pt x="912" y="1056"/>
                  </a:lnTo>
                  <a:lnTo>
                    <a:pt x="912" y="1536"/>
                  </a:lnTo>
                  <a:lnTo>
                    <a:pt x="864" y="1968"/>
                  </a:lnTo>
                  <a:lnTo>
                    <a:pt x="720" y="2208"/>
                  </a:lnTo>
                  <a:lnTo>
                    <a:pt x="720" y="2640"/>
                  </a:lnTo>
                  <a:cubicBezTo>
                    <a:pt x="769" y="2934"/>
                    <a:pt x="676" y="2960"/>
                    <a:pt x="785" y="2922"/>
                  </a:cubicBezTo>
                  <a:lnTo>
                    <a:pt x="480" y="2922"/>
                  </a:lnTo>
                  <a:lnTo>
                    <a:pt x="480" y="2784"/>
                  </a:lnTo>
                  <a:lnTo>
                    <a:pt x="528" y="2592"/>
                  </a:lnTo>
                  <a:lnTo>
                    <a:pt x="528" y="2448"/>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30" name="Freeform 18"/>
            <p:cNvSpPr>
              <a:spLocks noChangeAspect="1"/>
            </p:cNvSpPr>
            <p:nvPr/>
          </p:nvSpPr>
          <p:spPr bwMode="auto">
            <a:xfrm>
              <a:off x="2553" y="1574"/>
              <a:ext cx="461" cy="1229"/>
            </a:xfrm>
            <a:custGeom>
              <a:avLst/>
              <a:gdLst>
                <a:gd name="T0" fmla="*/ 0 w 576"/>
                <a:gd name="T1" fmla="*/ 768 h 1536"/>
                <a:gd name="T2" fmla="*/ 0 w 576"/>
                <a:gd name="T3" fmla="*/ 1008 h 1536"/>
                <a:gd name="T4" fmla="*/ 48 w 576"/>
                <a:gd name="T5" fmla="*/ 1248 h 1536"/>
                <a:gd name="T6" fmla="*/ 240 w 576"/>
                <a:gd name="T7" fmla="*/ 1440 h 1536"/>
                <a:gd name="T8" fmla="*/ 336 w 576"/>
                <a:gd name="T9" fmla="*/ 1536 h 1536"/>
                <a:gd name="T10" fmla="*/ 528 w 576"/>
                <a:gd name="T11" fmla="*/ 1440 h 1536"/>
                <a:gd name="T12" fmla="*/ 528 w 576"/>
                <a:gd name="T13" fmla="*/ 1248 h 1536"/>
                <a:gd name="T14" fmla="*/ 576 w 576"/>
                <a:gd name="T15" fmla="*/ 960 h 1536"/>
                <a:gd name="T16" fmla="*/ 576 w 576"/>
                <a:gd name="T17" fmla="*/ 720 h 1536"/>
                <a:gd name="T18" fmla="*/ 576 w 576"/>
                <a:gd name="T19" fmla="*/ 528 h 1536"/>
                <a:gd name="T20" fmla="*/ 480 w 576"/>
                <a:gd name="T21" fmla="*/ 192 h 1536"/>
                <a:gd name="T22" fmla="*/ 384 w 576"/>
                <a:gd name="T23" fmla="*/ 48 h 1536"/>
                <a:gd name="T24" fmla="*/ 240 w 576"/>
                <a:gd name="T25" fmla="*/ 0 h 1536"/>
                <a:gd name="T26" fmla="*/ 96 w 576"/>
                <a:gd name="T27" fmla="*/ 96 h 1536"/>
                <a:gd name="T28" fmla="*/ 0 w 576"/>
                <a:gd name="T29" fmla="*/ 288 h 1536"/>
                <a:gd name="T30" fmla="*/ 0 w 576"/>
                <a:gd name="T31" fmla="*/ 768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6" h="1536">
                  <a:moveTo>
                    <a:pt x="0" y="768"/>
                  </a:moveTo>
                  <a:lnTo>
                    <a:pt x="0" y="1008"/>
                  </a:lnTo>
                  <a:lnTo>
                    <a:pt x="48" y="1248"/>
                  </a:lnTo>
                  <a:lnTo>
                    <a:pt x="240" y="1440"/>
                  </a:lnTo>
                  <a:lnTo>
                    <a:pt x="336" y="1536"/>
                  </a:lnTo>
                  <a:lnTo>
                    <a:pt x="528" y="1440"/>
                  </a:lnTo>
                  <a:lnTo>
                    <a:pt x="528" y="1248"/>
                  </a:lnTo>
                  <a:lnTo>
                    <a:pt x="576" y="960"/>
                  </a:lnTo>
                  <a:lnTo>
                    <a:pt x="576" y="720"/>
                  </a:lnTo>
                  <a:lnTo>
                    <a:pt x="576" y="528"/>
                  </a:lnTo>
                  <a:lnTo>
                    <a:pt x="480" y="192"/>
                  </a:lnTo>
                  <a:lnTo>
                    <a:pt x="384" y="48"/>
                  </a:lnTo>
                  <a:lnTo>
                    <a:pt x="240" y="0"/>
                  </a:lnTo>
                  <a:lnTo>
                    <a:pt x="96" y="96"/>
                  </a:lnTo>
                  <a:lnTo>
                    <a:pt x="0" y="288"/>
                  </a:lnTo>
                  <a:lnTo>
                    <a:pt x="0" y="768"/>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31" name="Freeform 19"/>
            <p:cNvSpPr>
              <a:spLocks noChangeAspect="1"/>
            </p:cNvSpPr>
            <p:nvPr/>
          </p:nvSpPr>
          <p:spPr bwMode="auto">
            <a:xfrm>
              <a:off x="2669" y="1959"/>
              <a:ext cx="230" cy="537"/>
            </a:xfrm>
            <a:custGeom>
              <a:avLst/>
              <a:gdLst>
                <a:gd name="T0" fmla="*/ 96 w 288"/>
                <a:gd name="T1" fmla="*/ 0 h 672"/>
                <a:gd name="T2" fmla="*/ 0 w 288"/>
                <a:gd name="T3" fmla="*/ 192 h 672"/>
                <a:gd name="T4" fmla="*/ 0 w 288"/>
                <a:gd name="T5" fmla="*/ 384 h 672"/>
                <a:gd name="T6" fmla="*/ 0 w 288"/>
                <a:gd name="T7" fmla="*/ 576 h 672"/>
                <a:gd name="T8" fmla="*/ 96 w 288"/>
                <a:gd name="T9" fmla="*/ 672 h 672"/>
                <a:gd name="T10" fmla="*/ 240 w 288"/>
                <a:gd name="T11" fmla="*/ 624 h 672"/>
                <a:gd name="T12" fmla="*/ 236 w 288"/>
                <a:gd name="T13" fmla="*/ 586 h 672"/>
                <a:gd name="T14" fmla="*/ 261 w 288"/>
                <a:gd name="T15" fmla="*/ 536 h 672"/>
                <a:gd name="T16" fmla="*/ 288 w 288"/>
                <a:gd name="T17" fmla="*/ 384 h 672"/>
                <a:gd name="T18" fmla="*/ 288 w 288"/>
                <a:gd name="T19" fmla="*/ 240 h 672"/>
                <a:gd name="T20" fmla="*/ 240 w 288"/>
                <a:gd name="T21" fmla="*/ 144 h 672"/>
                <a:gd name="T22" fmla="*/ 96 w 288"/>
                <a:gd name="T2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672">
                  <a:moveTo>
                    <a:pt x="96" y="0"/>
                  </a:moveTo>
                  <a:lnTo>
                    <a:pt x="0" y="192"/>
                  </a:lnTo>
                  <a:lnTo>
                    <a:pt x="0" y="384"/>
                  </a:lnTo>
                  <a:lnTo>
                    <a:pt x="0" y="576"/>
                  </a:lnTo>
                  <a:lnTo>
                    <a:pt x="96" y="672"/>
                  </a:lnTo>
                  <a:cubicBezTo>
                    <a:pt x="144" y="656"/>
                    <a:pt x="197" y="650"/>
                    <a:pt x="240" y="624"/>
                  </a:cubicBezTo>
                  <a:cubicBezTo>
                    <a:pt x="251" y="617"/>
                    <a:pt x="235" y="599"/>
                    <a:pt x="236" y="586"/>
                  </a:cubicBezTo>
                  <a:cubicBezTo>
                    <a:pt x="239" y="554"/>
                    <a:pt x="244" y="553"/>
                    <a:pt x="261" y="536"/>
                  </a:cubicBezTo>
                  <a:lnTo>
                    <a:pt x="288" y="384"/>
                  </a:lnTo>
                  <a:lnTo>
                    <a:pt x="288" y="240"/>
                  </a:lnTo>
                  <a:lnTo>
                    <a:pt x="240" y="144"/>
                  </a:lnTo>
                  <a:lnTo>
                    <a:pt x="96"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33" name="Freeform 21"/>
            <p:cNvSpPr>
              <a:spLocks noChangeAspect="1"/>
            </p:cNvSpPr>
            <p:nvPr/>
          </p:nvSpPr>
          <p:spPr bwMode="auto">
            <a:xfrm>
              <a:off x="2112" y="1488"/>
              <a:ext cx="672" cy="768"/>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3734" name="Text Box 22"/>
            <p:cNvSpPr txBox="1">
              <a:spLocks noChangeAspect="1" noChangeArrowheads="1"/>
            </p:cNvSpPr>
            <p:nvPr/>
          </p:nvSpPr>
          <p:spPr bwMode="auto">
            <a:xfrm>
              <a:off x="2627" y="1673"/>
              <a:ext cx="231"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Oil</a:t>
              </a:r>
            </a:p>
          </p:txBody>
        </p:sp>
        <p:sp>
          <p:nvSpPr>
            <p:cNvPr id="243735" name="Text Box 23"/>
            <p:cNvSpPr txBox="1">
              <a:spLocks noChangeAspect="1" noChangeArrowheads="1"/>
            </p:cNvSpPr>
            <p:nvPr/>
          </p:nvSpPr>
          <p:spPr bwMode="auto">
            <a:xfrm>
              <a:off x="3769" y="2309"/>
              <a:ext cx="231"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Oil</a:t>
              </a:r>
            </a:p>
          </p:txBody>
        </p:sp>
        <p:sp>
          <p:nvSpPr>
            <p:cNvPr id="243737" name="Rectangle 25"/>
            <p:cNvSpPr>
              <a:spLocks noChangeAspect="1" noChangeArrowheads="1"/>
            </p:cNvSpPr>
            <p:nvPr/>
          </p:nvSpPr>
          <p:spPr bwMode="auto">
            <a:xfrm>
              <a:off x="1248" y="1165"/>
              <a:ext cx="3225" cy="2327"/>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243732" name="Text Box 20"/>
          <p:cNvSpPr txBox="1">
            <a:spLocks noChangeArrowheads="1"/>
          </p:cNvSpPr>
          <p:nvPr/>
        </p:nvSpPr>
        <p:spPr bwMode="auto">
          <a:xfrm>
            <a:off x="6626225" y="5395913"/>
            <a:ext cx="1114425" cy="457200"/>
          </a:xfrm>
          <a:prstGeom prst="rect">
            <a:avLst/>
          </a:prstGeom>
          <a:solidFill>
            <a:schemeClr val="tx1"/>
          </a:solidFill>
          <a:ln>
            <a:noFill/>
          </a:ln>
          <a:effectLst/>
        </p:spPr>
        <p:txBody>
          <a:bodyPr wrap="none">
            <a:spAutoFit/>
          </a:bodyPr>
          <a:lstStyle/>
          <a:p>
            <a:pPr algn="ctr"/>
            <a:r>
              <a:rPr lang="en-US" altLang="en-US" b="1" dirty="0">
                <a:solidFill>
                  <a:schemeClr val="bg1"/>
                </a:solidFill>
                <a:latin typeface="Tahoma" panose="020B0604030504040204" pitchFamily="34" charset="0"/>
              </a:rPr>
              <a:t>18 Ma</a:t>
            </a:r>
          </a:p>
        </p:txBody>
      </p:sp>
    </p:spTree>
    <p:extLst>
      <p:ext uri="{BB962C8B-B14F-4D97-AF65-F5344CB8AC3E}">
        <p14:creationId xmlns:p14="http://schemas.microsoft.com/office/powerpoint/2010/main" val="183957010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ltLang="en-US" dirty="0"/>
              <a:t>Most-Likely Scenario</a:t>
            </a:r>
          </a:p>
        </p:txBody>
      </p:sp>
      <p:sp>
        <p:nvSpPr>
          <p:cNvPr id="245799" name="Text Box 39"/>
          <p:cNvSpPr txBox="1">
            <a:spLocks noChangeArrowheads="1"/>
          </p:cNvSpPr>
          <p:nvPr/>
        </p:nvSpPr>
        <p:spPr bwMode="auto">
          <a:xfrm>
            <a:off x="1385888" y="5842000"/>
            <a:ext cx="34401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000" b="1" dirty="0">
                <a:latin typeface="Tahoma" panose="020B0604030504040204" pitchFamily="34" charset="0"/>
              </a:rPr>
              <a:t>Map of the Reservoir Unit</a:t>
            </a:r>
          </a:p>
        </p:txBody>
      </p:sp>
      <p:grpSp>
        <p:nvGrpSpPr>
          <p:cNvPr id="245801" name="Group 41"/>
          <p:cNvGrpSpPr>
            <a:grpSpLocks noChangeAspect="1"/>
          </p:cNvGrpSpPr>
          <p:nvPr/>
        </p:nvGrpSpPr>
        <p:grpSpPr bwMode="auto">
          <a:xfrm>
            <a:off x="1385888" y="1219200"/>
            <a:ext cx="6489700" cy="4681538"/>
            <a:chOff x="1199" y="1152"/>
            <a:chExt cx="3266" cy="2356"/>
          </a:xfrm>
        </p:grpSpPr>
        <p:sp>
          <p:nvSpPr>
            <p:cNvPr id="245764" name="Rectangle 4"/>
            <p:cNvSpPr>
              <a:spLocks noChangeAspect="1" noChangeArrowheads="1"/>
            </p:cNvSpPr>
            <p:nvPr/>
          </p:nvSpPr>
          <p:spPr bwMode="auto">
            <a:xfrm>
              <a:off x="1315" y="1152"/>
              <a:ext cx="584" cy="2356"/>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5765" name="Freeform 5"/>
            <p:cNvSpPr>
              <a:spLocks noChangeAspect="1"/>
            </p:cNvSpPr>
            <p:nvPr/>
          </p:nvSpPr>
          <p:spPr bwMode="auto">
            <a:xfrm>
              <a:off x="1199" y="1152"/>
              <a:ext cx="1128" cy="2344"/>
            </a:xfrm>
            <a:custGeom>
              <a:avLst/>
              <a:gdLst>
                <a:gd name="T0" fmla="*/ 720 w 1392"/>
                <a:gd name="T1" fmla="*/ 2928 h 2928"/>
                <a:gd name="T2" fmla="*/ 624 w 1392"/>
                <a:gd name="T3" fmla="*/ 2688 h 2928"/>
                <a:gd name="T4" fmla="*/ 528 w 1392"/>
                <a:gd name="T5" fmla="*/ 2400 h 2928"/>
                <a:gd name="T6" fmla="*/ 432 w 1392"/>
                <a:gd name="T7" fmla="*/ 2112 h 2928"/>
                <a:gd name="T8" fmla="*/ 384 w 1392"/>
                <a:gd name="T9" fmla="*/ 2448 h 2928"/>
                <a:gd name="T10" fmla="*/ 432 w 1392"/>
                <a:gd name="T11" fmla="*/ 2688 h 2928"/>
                <a:gd name="T12" fmla="*/ 384 w 1392"/>
                <a:gd name="T13" fmla="*/ 2928 h 2928"/>
                <a:gd name="T14" fmla="*/ 0 w 1392"/>
                <a:gd name="T15" fmla="*/ 2928 h 2928"/>
                <a:gd name="T16" fmla="*/ 0 w 1392"/>
                <a:gd name="T17" fmla="*/ 0 h 2928"/>
                <a:gd name="T18" fmla="*/ 288 w 1392"/>
                <a:gd name="T19" fmla="*/ 0 h 2928"/>
                <a:gd name="T20" fmla="*/ 336 w 1392"/>
                <a:gd name="T21" fmla="*/ 288 h 2928"/>
                <a:gd name="T22" fmla="*/ 384 w 1392"/>
                <a:gd name="T23" fmla="*/ 432 h 2928"/>
                <a:gd name="T24" fmla="*/ 432 w 1392"/>
                <a:gd name="T25" fmla="*/ 624 h 2928"/>
                <a:gd name="T26" fmla="*/ 528 w 1392"/>
                <a:gd name="T27" fmla="*/ 528 h 2928"/>
                <a:gd name="T28" fmla="*/ 624 w 1392"/>
                <a:gd name="T29" fmla="*/ 240 h 2928"/>
                <a:gd name="T30" fmla="*/ 720 w 1392"/>
                <a:gd name="T31" fmla="*/ 0 h 2928"/>
                <a:gd name="T32" fmla="*/ 1392 w 1392"/>
                <a:gd name="T33" fmla="*/ 0 h 2928"/>
                <a:gd name="T34" fmla="*/ 1392 w 1392"/>
                <a:gd name="T35" fmla="*/ 2928 h 2928"/>
                <a:gd name="T36" fmla="*/ 720 w 1392"/>
                <a:gd name="T37"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92" h="2928">
                  <a:moveTo>
                    <a:pt x="720" y="2928"/>
                  </a:moveTo>
                  <a:lnTo>
                    <a:pt x="624" y="2688"/>
                  </a:lnTo>
                  <a:lnTo>
                    <a:pt x="528" y="2400"/>
                  </a:lnTo>
                  <a:lnTo>
                    <a:pt x="432" y="2112"/>
                  </a:lnTo>
                  <a:lnTo>
                    <a:pt x="384" y="2448"/>
                  </a:lnTo>
                  <a:lnTo>
                    <a:pt x="432" y="2688"/>
                  </a:lnTo>
                  <a:lnTo>
                    <a:pt x="384" y="2928"/>
                  </a:lnTo>
                  <a:lnTo>
                    <a:pt x="0" y="2928"/>
                  </a:lnTo>
                  <a:lnTo>
                    <a:pt x="0" y="0"/>
                  </a:lnTo>
                  <a:lnTo>
                    <a:pt x="288" y="0"/>
                  </a:lnTo>
                  <a:lnTo>
                    <a:pt x="336" y="288"/>
                  </a:lnTo>
                  <a:lnTo>
                    <a:pt x="384" y="432"/>
                  </a:lnTo>
                  <a:lnTo>
                    <a:pt x="432" y="624"/>
                  </a:lnTo>
                  <a:lnTo>
                    <a:pt x="528" y="528"/>
                  </a:lnTo>
                  <a:lnTo>
                    <a:pt x="624" y="240"/>
                  </a:lnTo>
                  <a:lnTo>
                    <a:pt x="720" y="0"/>
                  </a:lnTo>
                  <a:lnTo>
                    <a:pt x="1392" y="0"/>
                  </a:lnTo>
                  <a:lnTo>
                    <a:pt x="1392" y="2928"/>
                  </a:lnTo>
                  <a:lnTo>
                    <a:pt x="720" y="2928"/>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66" name="Freeform 6"/>
            <p:cNvSpPr>
              <a:spLocks noChangeAspect="1"/>
            </p:cNvSpPr>
            <p:nvPr/>
          </p:nvSpPr>
          <p:spPr bwMode="auto">
            <a:xfrm>
              <a:off x="3843" y="1152"/>
              <a:ext cx="622" cy="2075"/>
            </a:xfrm>
            <a:custGeom>
              <a:avLst/>
              <a:gdLst>
                <a:gd name="T0" fmla="*/ 0 w 768"/>
                <a:gd name="T1" fmla="*/ 0 h 2592"/>
                <a:gd name="T2" fmla="*/ 384 w 768"/>
                <a:gd name="T3" fmla="*/ 0 h 2592"/>
                <a:gd name="T4" fmla="*/ 432 w 768"/>
                <a:gd name="T5" fmla="*/ 480 h 2592"/>
                <a:gd name="T6" fmla="*/ 768 w 768"/>
                <a:gd name="T7" fmla="*/ 1008 h 2592"/>
                <a:gd name="T8" fmla="*/ 768 w 768"/>
                <a:gd name="T9" fmla="*/ 1392 h 2592"/>
                <a:gd name="T10" fmla="*/ 720 w 768"/>
                <a:gd name="T11" fmla="*/ 2208 h 2592"/>
                <a:gd name="T12" fmla="*/ 672 w 768"/>
                <a:gd name="T13" fmla="*/ 2496 h 2592"/>
                <a:gd name="T14" fmla="*/ 528 w 768"/>
                <a:gd name="T15" fmla="*/ 2592 h 2592"/>
                <a:gd name="T16" fmla="*/ 48 w 768"/>
                <a:gd name="T17" fmla="*/ 912 h 2592"/>
                <a:gd name="T18" fmla="*/ 0 w 768"/>
                <a:gd name="T19" fmla="*/ 0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8" h="2592">
                  <a:moveTo>
                    <a:pt x="0" y="0"/>
                  </a:moveTo>
                  <a:lnTo>
                    <a:pt x="384" y="0"/>
                  </a:lnTo>
                  <a:lnTo>
                    <a:pt x="432" y="480"/>
                  </a:lnTo>
                  <a:lnTo>
                    <a:pt x="768" y="1008"/>
                  </a:lnTo>
                  <a:lnTo>
                    <a:pt x="768" y="1392"/>
                  </a:lnTo>
                  <a:lnTo>
                    <a:pt x="720" y="2208"/>
                  </a:lnTo>
                  <a:lnTo>
                    <a:pt x="672" y="2496"/>
                  </a:lnTo>
                  <a:lnTo>
                    <a:pt x="528" y="2592"/>
                  </a:lnTo>
                  <a:lnTo>
                    <a:pt x="48" y="912"/>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67" name="Freeform 7"/>
            <p:cNvSpPr>
              <a:spLocks noChangeAspect="1"/>
            </p:cNvSpPr>
            <p:nvPr/>
          </p:nvSpPr>
          <p:spPr bwMode="auto">
            <a:xfrm>
              <a:off x="3998" y="1152"/>
              <a:ext cx="467" cy="2344"/>
            </a:xfrm>
            <a:custGeom>
              <a:avLst/>
              <a:gdLst>
                <a:gd name="T0" fmla="*/ 0 w 576"/>
                <a:gd name="T1" fmla="*/ 0 h 2928"/>
                <a:gd name="T2" fmla="*/ 96 w 576"/>
                <a:gd name="T3" fmla="*/ 336 h 2928"/>
                <a:gd name="T4" fmla="*/ 192 w 576"/>
                <a:gd name="T5" fmla="*/ 528 h 2928"/>
                <a:gd name="T6" fmla="*/ 384 w 576"/>
                <a:gd name="T7" fmla="*/ 768 h 2928"/>
                <a:gd name="T8" fmla="*/ 480 w 576"/>
                <a:gd name="T9" fmla="*/ 1104 h 2928"/>
                <a:gd name="T10" fmla="*/ 528 w 576"/>
                <a:gd name="T11" fmla="*/ 1248 h 2928"/>
                <a:gd name="T12" fmla="*/ 528 w 576"/>
                <a:gd name="T13" fmla="*/ 1536 h 2928"/>
                <a:gd name="T14" fmla="*/ 528 w 576"/>
                <a:gd name="T15" fmla="*/ 1776 h 2928"/>
                <a:gd name="T16" fmla="*/ 480 w 576"/>
                <a:gd name="T17" fmla="*/ 2112 h 2928"/>
                <a:gd name="T18" fmla="*/ 384 w 576"/>
                <a:gd name="T19" fmla="*/ 2544 h 2928"/>
                <a:gd name="T20" fmla="*/ 528 w 576"/>
                <a:gd name="T21" fmla="*/ 2928 h 2928"/>
                <a:gd name="T22" fmla="*/ 576 w 576"/>
                <a:gd name="T23" fmla="*/ 0 h 2928"/>
                <a:gd name="T24" fmla="*/ 0 w 576"/>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2928">
                  <a:moveTo>
                    <a:pt x="0" y="0"/>
                  </a:moveTo>
                  <a:lnTo>
                    <a:pt x="96" y="336"/>
                  </a:lnTo>
                  <a:lnTo>
                    <a:pt x="192" y="528"/>
                  </a:lnTo>
                  <a:lnTo>
                    <a:pt x="384" y="768"/>
                  </a:lnTo>
                  <a:lnTo>
                    <a:pt x="480" y="1104"/>
                  </a:lnTo>
                  <a:lnTo>
                    <a:pt x="528" y="1248"/>
                  </a:lnTo>
                  <a:lnTo>
                    <a:pt x="528" y="1536"/>
                  </a:lnTo>
                  <a:lnTo>
                    <a:pt x="528" y="1776"/>
                  </a:lnTo>
                  <a:lnTo>
                    <a:pt x="480" y="2112"/>
                  </a:lnTo>
                  <a:lnTo>
                    <a:pt x="384" y="2544"/>
                  </a:lnTo>
                  <a:lnTo>
                    <a:pt x="528" y="2928"/>
                  </a:lnTo>
                  <a:lnTo>
                    <a:pt x="576" y="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68" name="Freeform 8"/>
            <p:cNvSpPr>
              <a:spLocks noChangeAspect="1"/>
            </p:cNvSpPr>
            <p:nvPr/>
          </p:nvSpPr>
          <p:spPr bwMode="auto">
            <a:xfrm>
              <a:off x="4154" y="1152"/>
              <a:ext cx="311" cy="615"/>
            </a:xfrm>
            <a:custGeom>
              <a:avLst/>
              <a:gdLst>
                <a:gd name="T0" fmla="*/ 0 w 384"/>
                <a:gd name="T1" fmla="*/ 0 h 768"/>
                <a:gd name="T2" fmla="*/ 48 w 384"/>
                <a:gd name="T3" fmla="*/ 336 h 768"/>
                <a:gd name="T4" fmla="*/ 192 w 384"/>
                <a:gd name="T5" fmla="*/ 528 h 768"/>
                <a:gd name="T6" fmla="*/ 384 w 384"/>
                <a:gd name="T7" fmla="*/ 768 h 768"/>
                <a:gd name="T8" fmla="*/ 384 w 384"/>
                <a:gd name="T9" fmla="*/ 0 h 768"/>
                <a:gd name="T10" fmla="*/ 0 w 384"/>
                <a:gd name="T11" fmla="*/ 0 h 768"/>
              </a:gdLst>
              <a:ahLst/>
              <a:cxnLst>
                <a:cxn ang="0">
                  <a:pos x="T0" y="T1"/>
                </a:cxn>
                <a:cxn ang="0">
                  <a:pos x="T2" y="T3"/>
                </a:cxn>
                <a:cxn ang="0">
                  <a:pos x="T4" y="T5"/>
                </a:cxn>
                <a:cxn ang="0">
                  <a:pos x="T6" y="T7"/>
                </a:cxn>
                <a:cxn ang="0">
                  <a:pos x="T8" y="T9"/>
                </a:cxn>
                <a:cxn ang="0">
                  <a:pos x="T10" y="T11"/>
                </a:cxn>
              </a:cxnLst>
              <a:rect l="0" t="0" r="r" b="b"/>
              <a:pathLst>
                <a:path w="384" h="768">
                  <a:moveTo>
                    <a:pt x="0" y="0"/>
                  </a:moveTo>
                  <a:lnTo>
                    <a:pt x="48" y="336"/>
                  </a:lnTo>
                  <a:lnTo>
                    <a:pt x="192" y="528"/>
                  </a:lnTo>
                  <a:lnTo>
                    <a:pt x="384" y="768"/>
                  </a:lnTo>
                  <a:lnTo>
                    <a:pt x="384" y="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69" name="Freeform 9"/>
            <p:cNvSpPr>
              <a:spLocks noChangeAspect="1"/>
            </p:cNvSpPr>
            <p:nvPr/>
          </p:nvSpPr>
          <p:spPr bwMode="auto">
            <a:xfrm>
              <a:off x="4310" y="1152"/>
              <a:ext cx="155" cy="346"/>
            </a:xfrm>
            <a:custGeom>
              <a:avLst/>
              <a:gdLst>
                <a:gd name="T0" fmla="*/ 0 w 192"/>
                <a:gd name="T1" fmla="*/ 0 h 432"/>
                <a:gd name="T2" fmla="*/ 192 w 192"/>
                <a:gd name="T3" fmla="*/ 0 h 432"/>
                <a:gd name="T4" fmla="*/ 192 w 192"/>
                <a:gd name="T5" fmla="*/ 432 h 432"/>
                <a:gd name="T6" fmla="*/ 48 w 192"/>
                <a:gd name="T7" fmla="*/ 240 h 432"/>
                <a:gd name="T8" fmla="*/ 0 w 192"/>
                <a:gd name="T9" fmla="*/ 0 h 432"/>
              </a:gdLst>
              <a:ahLst/>
              <a:cxnLst>
                <a:cxn ang="0">
                  <a:pos x="T0" y="T1"/>
                </a:cxn>
                <a:cxn ang="0">
                  <a:pos x="T2" y="T3"/>
                </a:cxn>
                <a:cxn ang="0">
                  <a:pos x="T4" y="T5"/>
                </a:cxn>
                <a:cxn ang="0">
                  <a:pos x="T6" y="T7"/>
                </a:cxn>
                <a:cxn ang="0">
                  <a:pos x="T8" y="T9"/>
                </a:cxn>
              </a:cxnLst>
              <a:rect l="0" t="0" r="r" b="b"/>
              <a:pathLst>
                <a:path w="192" h="432">
                  <a:moveTo>
                    <a:pt x="0" y="0"/>
                  </a:moveTo>
                  <a:lnTo>
                    <a:pt x="192" y="0"/>
                  </a:lnTo>
                  <a:lnTo>
                    <a:pt x="192" y="432"/>
                  </a:lnTo>
                  <a:lnTo>
                    <a:pt x="48" y="24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0" name="Freeform 10"/>
            <p:cNvSpPr>
              <a:spLocks noChangeAspect="1"/>
            </p:cNvSpPr>
            <p:nvPr/>
          </p:nvSpPr>
          <p:spPr bwMode="auto">
            <a:xfrm>
              <a:off x="1549" y="1152"/>
              <a:ext cx="1944" cy="2344"/>
            </a:xfrm>
            <a:custGeom>
              <a:avLst/>
              <a:gdLst>
                <a:gd name="T0" fmla="*/ 432 w 2400"/>
                <a:gd name="T1" fmla="*/ 0 h 2928"/>
                <a:gd name="T2" fmla="*/ 240 w 2400"/>
                <a:gd name="T3" fmla="*/ 432 h 2928"/>
                <a:gd name="T4" fmla="*/ 96 w 2400"/>
                <a:gd name="T5" fmla="*/ 816 h 2928"/>
                <a:gd name="T6" fmla="*/ 48 w 2400"/>
                <a:gd name="T7" fmla="*/ 1200 h 2928"/>
                <a:gd name="T8" fmla="*/ 0 w 2400"/>
                <a:gd name="T9" fmla="*/ 1728 h 2928"/>
                <a:gd name="T10" fmla="*/ 96 w 2400"/>
                <a:gd name="T11" fmla="*/ 2112 h 2928"/>
                <a:gd name="T12" fmla="*/ 288 w 2400"/>
                <a:gd name="T13" fmla="*/ 2544 h 2928"/>
                <a:gd name="T14" fmla="*/ 432 w 2400"/>
                <a:gd name="T15" fmla="*/ 2928 h 2928"/>
                <a:gd name="T16" fmla="*/ 2400 w 2400"/>
                <a:gd name="T17" fmla="*/ 2928 h 2928"/>
                <a:gd name="T18" fmla="*/ 2400 w 2400"/>
                <a:gd name="T19" fmla="*/ 0 h 2928"/>
                <a:gd name="T20" fmla="*/ 432 w 2400"/>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0" h="2928">
                  <a:moveTo>
                    <a:pt x="432" y="0"/>
                  </a:moveTo>
                  <a:lnTo>
                    <a:pt x="240" y="432"/>
                  </a:lnTo>
                  <a:lnTo>
                    <a:pt x="96" y="816"/>
                  </a:lnTo>
                  <a:lnTo>
                    <a:pt x="48" y="1200"/>
                  </a:lnTo>
                  <a:lnTo>
                    <a:pt x="0" y="1728"/>
                  </a:lnTo>
                  <a:lnTo>
                    <a:pt x="96" y="2112"/>
                  </a:lnTo>
                  <a:lnTo>
                    <a:pt x="288" y="2544"/>
                  </a:lnTo>
                  <a:lnTo>
                    <a:pt x="432" y="2928"/>
                  </a:lnTo>
                  <a:lnTo>
                    <a:pt x="2400" y="2928"/>
                  </a:lnTo>
                  <a:lnTo>
                    <a:pt x="2400" y="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1" name="Freeform 11"/>
            <p:cNvSpPr>
              <a:spLocks noChangeAspect="1"/>
            </p:cNvSpPr>
            <p:nvPr/>
          </p:nvSpPr>
          <p:spPr bwMode="auto">
            <a:xfrm>
              <a:off x="1665" y="1152"/>
              <a:ext cx="2139" cy="2344"/>
            </a:xfrm>
            <a:custGeom>
              <a:avLst/>
              <a:gdLst>
                <a:gd name="T0" fmla="*/ 480 w 2640"/>
                <a:gd name="T1" fmla="*/ 0 h 2928"/>
                <a:gd name="T2" fmla="*/ 288 w 2640"/>
                <a:gd name="T3" fmla="*/ 288 h 2928"/>
                <a:gd name="T4" fmla="*/ 144 w 2640"/>
                <a:gd name="T5" fmla="*/ 672 h 2928"/>
                <a:gd name="T6" fmla="*/ 48 w 2640"/>
                <a:gd name="T7" fmla="*/ 1056 h 2928"/>
                <a:gd name="T8" fmla="*/ 0 w 2640"/>
                <a:gd name="T9" fmla="*/ 1296 h 2928"/>
                <a:gd name="T10" fmla="*/ 192 w 2640"/>
                <a:gd name="T11" fmla="*/ 2160 h 2928"/>
                <a:gd name="T12" fmla="*/ 432 w 2640"/>
                <a:gd name="T13" fmla="*/ 2544 h 2928"/>
                <a:gd name="T14" fmla="*/ 624 w 2640"/>
                <a:gd name="T15" fmla="*/ 2928 h 2928"/>
                <a:gd name="T16" fmla="*/ 2640 w 2640"/>
                <a:gd name="T17" fmla="*/ 2928 h 2928"/>
                <a:gd name="T18" fmla="*/ 2640 w 2640"/>
                <a:gd name="T19" fmla="*/ 0 h 2928"/>
                <a:gd name="T20" fmla="*/ 480 w 2640"/>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0" h="2928">
                  <a:moveTo>
                    <a:pt x="480" y="0"/>
                  </a:moveTo>
                  <a:lnTo>
                    <a:pt x="288" y="288"/>
                  </a:lnTo>
                  <a:lnTo>
                    <a:pt x="144" y="672"/>
                  </a:lnTo>
                  <a:lnTo>
                    <a:pt x="48" y="1056"/>
                  </a:lnTo>
                  <a:lnTo>
                    <a:pt x="0" y="1296"/>
                  </a:lnTo>
                  <a:lnTo>
                    <a:pt x="192" y="2160"/>
                  </a:lnTo>
                  <a:lnTo>
                    <a:pt x="432" y="2544"/>
                  </a:lnTo>
                  <a:lnTo>
                    <a:pt x="624" y="2928"/>
                  </a:lnTo>
                  <a:lnTo>
                    <a:pt x="2640" y="2928"/>
                  </a:lnTo>
                  <a:lnTo>
                    <a:pt x="2640" y="0"/>
                  </a:lnTo>
                  <a:lnTo>
                    <a:pt x="48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2" name="Freeform 12"/>
            <p:cNvSpPr>
              <a:spLocks noChangeAspect="1"/>
            </p:cNvSpPr>
            <p:nvPr/>
          </p:nvSpPr>
          <p:spPr bwMode="auto">
            <a:xfrm>
              <a:off x="1821" y="1152"/>
              <a:ext cx="1283" cy="2344"/>
            </a:xfrm>
            <a:custGeom>
              <a:avLst/>
              <a:gdLst>
                <a:gd name="T0" fmla="*/ 576 w 1584"/>
                <a:gd name="T1" fmla="*/ 2880 h 2928"/>
                <a:gd name="T2" fmla="*/ 384 w 1584"/>
                <a:gd name="T3" fmla="*/ 2640 h 2928"/>
                <a:gd name="T4" fmla="*/ 240 w 1584"/>
                <a:gd name="T5" fmla="*/ 2208 h 2928"/>
                <a:gd name="T6" fmla="*/ 96 w 1584"/>
                <a:gd name="T7" fmla="*/ 1824 h 2928"/>
                <a:gd name="T8" fmla="*/ 0 w 1584"/>
                <a:gd name="T9" fmla="*/ 1440 h 2928"/>
                <a:gd name="T10" fmla="*/ 0 w 1584"/>
                <a:gd name="T11" fmla="*/ 1248 h 2928"/>
                <a:gd name="T12" fmla="*/ 96 w 1584"/>
                <a:gd name="T13" fmla="*/ 912 h 2928"/>
                <a:gd name="T14" fmla="*/ 192 w 1584"/>
                <a:gd name="T15" fmla="*/ 576 h 2928"/>
                <a:gd name="T16" fmla="*/ 384 w 1584"/>
                <a:gd name="T17" fmla="*/ 144 h 2928"/>
                <a:gd name="T18" fmla="*/ 528 w 1584"/>
                <a:gd name="T19" fmla="*/ 0 h 2928"/>
                <a:gd name="T20" fmla="*/ 1152 w 1584"/>
                <a:gd name="T21" fmla="*/ 0 h 2928"/>
                <a:gd name="T22" fmla="*/ 1152 w 1584"/>
                <a:gd name="T23" fmla="*/ 384 h 2928"/>
                <a:gd name="T24" fmla="*/ 1200 w 1584"/>
                <a:gd name="T25" fmla="*/ 816 h 2928"/>
                <a:gd name="T26" fmla="*/ 1248 w 1584"/>
                <a:gd name="T27" fmla="*/ 1152 h 2928"/>
                <a:gd name="T28" fmla="*/ 1248 w 1584"/>
                <a:gd name="T29" fmla="*/ 1392 h 2928"/>
                <a:gd name="T30" fmla="*/ 1296 w 1584"/>
                <a:gd name="T31" fmla="*/ 1776 h 2928"/>
                <a:gd name="T32" fmla="*/ 1344 w 1584"/>
                <a:gd name="T33" fmla="*/ 2256 h 2928"/>
                <a:gd name="T34" fmla="*/ 1584 w 1584"/>
                <a:gd name="T35" fmla="*/ 2928 h 2928"/>
                <a:gd name="T36" fmla="*/ 768 w 1584"/>
                <a:gd name="T37" fmla="*/ 2928 h 2928"/>
                <a:gd name="T38" fmla="*/ 576 w 1584"/>
                <a:gd name="T39" fmla="*/ 288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4" h="2928">
                  <a:moveTo>
                    <a:pt x="576" y="2880"/>
                  </a:moveTo>
                  <a:lnTo>
                    <a:pt x="384" y="2640"/>
                  </a:lnTo>
                  <a:lnTo>
                    <a:pt x="240" y="2208"/>
                  </a:lnTo>
                  <a:lnTo>
                    <a:pt x="96" y="1824"/>
                  </a:lnTo>
                  <a:lnTo>
                    <a:pt x="0" y="1440"/>
                  </a:lnTo>
                  <a:lnTo>
                    <a:pt x="0" y="1248"/>
                  </a:lnTo>
                  <a:lnTo>
                    <a:pt x="96" y="912"/>
                  </a:lnTo>
                  <a:lnTo>
                    <a:pt x="192" y="576"/>
                  </a:lnTo>
                  <a:lnTo>
                    <a:pt x="384" y="144"/>
                  </a:lnTo>
                  <a:lnTo>
                    <a:pt x="528" y="0"/>
                  </a:lnTo>
                  <a:lnTo>
                    <a:pt x="1152" y="0"/>
                  </a:lnTo>
                  <a:lnTo>
                    <a:pt x="1152" y="384"/>
                  </a:lnTo>
                  <a:lnTo>
                    <a:pt x="1200" y="816"/>
                  </a:lnTo>
                  <a:lnTo>
                    <a:pt x="1248" y="1152"/>
                  </a:lnTo>
                  <a:lnTo>
                    <a:pt x="1248" y="1392"/>
                  </a:lnTo>
                  <a:lnTo>
                    <a:pt x="1296" y="1776"/>
                  </a:lnTo>
                  <a:lnTo>
                    <a:pt x="1344" y="2256"/>
                  </a:lnTo>
                  <a:lnTo>
                    <a:pt x="1584" y="2928"/>
                  </a:lnTo>
                  <a:lnTo>
                    <a:pt x="768" y="2928"/>
                  </a:lnTo>
                  <a:lnTo>
                    <a:pt x="576" y="288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3" name="Freeform 13"/>
            <p:cNvSpPr>
              <a:spLocks noChangeAspect="1"/>
            </p:cNvSpPr>
            <p:nvPr/>
          </p:nvSpPr>
          <p:spPr bwMode="auto">
            <a:xfrm>
              <a:off x="2693" y="1152"/>
              <a:ext cx="1733" cy="2344"/>
            </a:xfrm>
            <a:custGeom>
              <a:avLst/>
              <a:gdLst>
                <a:gd name="T0" fmla="*/ 624 w 2016"/>
                <a:gd name="T1" fmla="*/ 2928 h 2928"/>
                <a:gd name="T2" fmla="*/ 480 w 2016"/>
                <a:gd name="T3" fmla="*/ 2640 h 2928"/>
                <a:gd name="T4" fmla="*/ 432 w 2016"/>
                <a:gd name="T5" fmla="*/ 2352 h 2928"/>
                <a:gd name="T6" fmla="*/ 336 w 2016"/>
                <a:gd name="T7" fmla="*/ 2208 h 2928"/>
                <a:gd name="T8" fmla="*/ 288 w 2016"/>
                <a:gd name="T9" fmla="*/ 2112 h 2928"/>
                <a:gd name="T10" fmla="*/ 192 w 2016"/>
                <a:gd name="T11" fmla="*/ 2304 h 2928"/>
                <a:gd name="T12" fmla="*/ 192 w 2016"/>
                <a:gd name="T13" fmla="*/ 2400 h 2928"/>
                <a:gd name="T14" fmla="*/ 144 w 2016"/>
                <a:gd name="T15" fmla="*/ 2064 h 2928"/>
                <a:gd name="T16" fmla="*/ 96 w 2016"/>
                <a:gd name="T17" fmla="*/ 1584 h 2928"/>
                <a:gd name="T18" fmla="*/ 48 w 2016"/>
                <a:gd name="T19" fmla="*/ 1104 h 2928"/>
                <a:gd name="T20" fmla="*/ 0 w 2016"/>
                <a:gd name="T21" fmla="*/ 480 h 2928"/>
                <a:gd name="T22" fmla="*/ 96 w 2016"/>
                <a:gd name="T23" fmla="*/ 768 h 2928"/>
                <a:gd name="T24" fmla="*/ 144 w 2016"/>
                <a:gd name="T25" fmla="*/ 960 h 2928"/>
                <a:gd name="T26" fmla="*/ 192 w 2016"/>
                <a:gd name="T27" fmla="*/ 816 h 2928"/>
                <a:gd name="T28" fmla="*/ 192 w 2016"/>
                <a:gd name="T29" fmla="*/ 528 h 2928"/>
                <a:gd name="T30" fmla="*/ 192 w 2016"/>
                <a:gd name="T31" fmla="*/ 240 h 2928"/>
                <a:gd name="T32" fmla="*/ 240 w 2016"/>
                <a:gd name="T33" fmla="*/ 0 h 2928"/>
                <a:gd name="T34" fmla="*/ 1392 w 2016"/>
                <a:gd name="T35" fmla="*/ 0 h 2928"/>
                <a:gd name="T36" fmla="*/ 1440 w 2016"/>
                <a:gd name="T37" fmla="*/ 576 h 2928"/>
                <a:gd name="T38" fmla="*/ 1536 w 2016"/>
                <a:gd name="T39" fmla="*/ 1248 h 2928"/>
                <a:gd name="T40" fmla="*/ 1632 w 2016"/>
                <a:gd name="T41" fmla="*/ 1920 h 2928"/>
                <a:gd name="T42" fmla="*/ 1968 w 2016"/>
                <a:gd name="T43" fmla="*/ 2784 h 2928"/>
                <a:gd name="T44" fmla="*/ 2016 w 2016"/>
                <a:gd name="T45" fmla="*/ 2928 h 2928"/>
                <a:gd name="T46" fmla="*/ 624 w 2016"/>
                <a:gd name="T47"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16" h="2928">
                  <a:moveTo>
                    <a:pt x="624" y="2928"/>
                  </a:moveTo>
                  <a:lnTo>
                    <a:pt x="480" y="2640"/>
                  </a:lnTo>
                  <a:lnTo>
                    <a:pt x="432" y="2352"/>
                  </a:lnTo>
                  <a:lnTo>
                    <a:pt x="336" y="2208"/>
                  </a:lnTo>
                  <a:lnTo>
                    <a:pt x="288" y="2112"/>
                  </a:lnTo>
                  <a:lnTo>
                    <a:pt x="192" y="2304"/>
                  </a:lnTo>
                  <a:lnTo>
                    <a:pt x="192" y="2400"/>
                  </a:lnTo>
                  <a:lnTo>
                    <a:pt x="144" y="2064"/>
                  </a:lnTo>
                  <a:lnTo>
                    <a:pt x="96" y="1584"/>
                  </a:lnTo>
                  <a:lnTo>
                    <a:pt x="48" y="1104"/>
                  </a:lnTo>
                  <a:lnTo>
                    <a:pt x="0" y="480"/>
                  </a:lnTo>
                  <a:lnTo>
                    <a:pt x="96" y="768"/>
                  </a:lnTo>
                  <a:lnTo>
                    <a:pt x="144" y="960"/>
                  </a:lnTo>
                  <a:lnTo>
                    <a:pt x="192" y="816"/>
                  </a:lnTo>
                  <a:lnTo>
                    <a:pt x="192" y="528"/>
                  </a:lnTo>
                  <a:lnTo>
                    <a:pt x="192" y="240"/>
                  </a:lnTo>
                  <a:lnTo>
                    <a:pt x="240" y="0"/>
                  </a:lnTo>
                  <a:lnTo>
                    <a:pt x="1392" y="0"/>
                  </a:lnTo>
                  <a:lnTo>
                    <a:pt x="1440" y="576"/>
                  </a:lnTo>
                  <a:lnTo>
                    <a:pt x="1536" y="1248"/>
                  </a:lnTo>
                  <a:lnTo>
                    <a:pt x="1632" y="1920"/>
                  </a:lnTo>
                  <a:lnTo>
                    <a:pt x="1968" y="2784"/>
                  </a:lnTo>
                  <a:lnTo>
                    <a:pt x="2016" y="2928"/>
                  </a:lnTo>
                  <a:lnTo>
                    <a:pt x="624" y="2928"/>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4" name="Freeform 14"/>
            <p:cNvSpPr>
              <a:spLocks noChangeAspect="1"/>
            </p:cNvSpPr>
            <p:nvPr/>
          </p:nvSpPr>
          <p:spPr bwMode="auto">
            <a:xfrm>
              <a:off x="1977" y="1152"/>
              <a:ext cx="1127" cy="2344"/>
            </a:xfrm>
            <a:custGeom>
              <a:avLst/>
              <a:gdLst>
                <a:gd name="T0" fmla="*/ 624 w 1392"/>
                <a:gd name="T1" fmla="*/ 2928 h 2928"/>
                <a:gd name="T2" fmla="*/ 432 w 1392"/>
                <a:gd name="T3" fmla="*/ 2592 h 2928"/>
                <a:gd name="T4" fmla="*/ 336 w 1392"/>
                <a:gd name="T5" fmla="*/ 2304 h 2928"/>
                <a:gd name="T6" fmla="*/ 240 w 1392"/>
                <a:gd name="T7" fmla="*/ 2016 h 2928"/>
                <a:gd name="T8" fmla="*/ 96 w 1392"/>
                <a:gd name="T9" fmla="*/ 1776 h 2928"/>
                <a:gd name="T10" fmla="*/ 48 w 1392"/>
                <a:gd name="T11" fmla="*/ 1488 h 2928"/>
                <a:gd name="T12" fmla="*/ 0 w 1392"/>
                <a:gd name="T13" fmla="*/ 1344 h 2928"/>
                <a:gd name="T14" fmla="*/ 96 w 1392"/>
                <a:gd name="T15" fmla="*/ 1008 h 2928"/>
                <a:gd name="T16" fmla="*/ 144 w 1392"/>
                <a:gd name="T17" fmla="*/ 672 h 2928"/>
                <a:gd name="T18" fmla="*/ 336 w 1392"/>
                <a:gd name="T19" fmla="*/ 288 h 2928"/>
                <a:gd name="T20" fmla="*/ 480 w 1392"/>
                <a:gd name="T21" fmla="*/ 0 h 2928"/>
                <a:gd name="T22" fmla="*/ 960 w 1392"/>
                <a:gd name="T23" fmla="*/ 0 h 2928"/>
                <a:gd name="T24" fmla="*/ 960 w 1392"/>
                <a:gd name="T25" fmla="*/ 480 h 2928"/>
                <a:gd name="T26" fmla="*/ 1056 w 1392"/>
                <a:gd name="T27" fmla="*/ 864 h 2928"/>
                <a:gd name="T28" fmla="*/ 1008 w 1392"/>
                <a:gd name="T29" fmla="*/ 1200 h 2928"/>
                <a:gd name="T30" fmla="*/ 1056 w 1392"/>
                <a:gd name="T31" fmla="*/ 1440 h 2928"/>
                <a:gd name="T32" fmla="*/ 1056 w 1392"/>
                <a:gd name="T33" fmla="*/ 1776 h 2928"/>
                <a:gd name="T34" fmla="*/ 1152 w 1392"/>
                <a:gd name="T35" fmla="*/ 2208 h 2928"/>
                <a:gd name="T36" fmla="*/ 1392 w 1392"/>
                <a:gd name="T37" fmla="*/ 2928 h 2928"/>
                <a:gd name="T38" fmla="*/ 624 w 1392"/>
                <a:gd name="T39"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2" h="2928">
                  <a:moveTo>
                    <a:pt x="624" y="2928"/>
                  </a:moveTo>
                  <a:lnTo>
                    <a:pt x="432" y="2592"/>
                  </a:lnTo>
                  <a:lnTo>
                    <a:pt x="336" y="2304"/>
                  </a:lnTo>
                  <a:lnTo>
                    <a:pt x="240" y="2016"/>
                  </a:lnTo>
                  <a:lnTo>
                    <a:pt x="96" y="1776"/>
                  </a:lnTo>
                  <a:lnTo>
                    <a:pt x="48" y="1488"/>
                  </a:lnTo>
                  <a:lnTo>
                    <a:pt x="0" y="1344"/>
                  </a:lnTo>
                  <a:lnTo>
                    <a:pt x="96" y="1008"/>
                  </a:lnTo>
                  <a:lnTo>
                    <a:pt x="144" y="672"/>
                  </a:lnTo>
                  <a:lnTo>
                    <a:pt x="336" y="288"/>
                  </a:lnTo>
                  <a:lnTo>
                    <a:pt x="480" y="0"/>
                  </a:lnTo>
                  <a:lnTo>
                    <a:pt x="960" y="0"/>
                  </a:lnTo>
                  <a:lnTo>
                    <a:pt x="960" y="480"/>
                  </a:lnTo>
                  <a:lnTo>
                    <a:pt x="1056" y="864"/>
                  </a:lnTo>
                  <a:lnTo>
                    <a:pt x="1008" y="1200"/>
                  </a:lnTo>
                  <a:lnTo>
                    <a:pt x="1056" y="1440"/>
                  </a:lnTo>
                  <a:lnTo>
                    <a:pt x="1056" y="1776"/>
                  </a:lnTo>
                  <a:lnTo>
                    <a:pt x="1152" y="2208"/>
                  </a:lnTo>
                  <a:lnTo>
                    <a:pt x="1392" y="2928"/>
                  </a:lnTo>
                  <a:lnTo>
                    <a:pt x="624" y="2928"/>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5" name="Freeform 15"/>
            <p:cNvSpPr>
              <a:spLocks noChangeAspect="1"/>
            </p:cNvSpPr>
            <p:nvPr/>
          </p:nvSpPr>
          <p:spPr bwMode="auto">
            <a:xfrm>
              <a:off x="2949" y="1152"/>
              <a:ext cx="1438" cy="2344"/>
            </a:xfrm>
            <a:custGeom>
              <a:avLst/>
              <a:gdLst>
                <a:gd name="T0" fmla="*/ 144 w 1776"/>
                <a:gd name="T1" fmla="*/ 0 h 2928"/>
                <a:gd name="T2" fmla="*/ 96 w 1776"/>
                <a:gd name="T3" fmla="*/ 336 h 2928"/>
                <a:gd name="T4" fmla="*/ 96 w 1776"/>
                <a:gd name="T5" fmla="*/ 864 h 2928"/>
                <a:gd name="T6" fmla="*/ 48 w 1776"/>
                <a:gd name="T7" fmla="*/ 1104 h 2928"/>
                <a:gd name="T8" fmla="*/ 0 w 1776"/>
                <a:gd name="T9" fmla="*/ 1344 h 2928"/>
                <a:gd name="T10" fmla="*/ 48 w 1776"/>
                <a:gd name="T11" fmla="*/ 1776 h 2928"/>
                <a:gd name="T12" fmla="*/ 192 w 1776"/>
                <a:gd name="T13" fmla="*/ 2016 h 2928"/>
                <a:gd name="T14" fmla="*/ 288 w 1776"/>
                <a:gd name="T15" fmla="*/ 2160 h 2928"/>
                <a:gd name="T16" fmla="*/ 384 w 1776"/>
                <a:gd name="T17" fmla="*/ 2496 h 2928"/>
                <a:gd name="T18" fmla="*/ 720 w 1776"/>
                <a:gd name="T19" fmla="*/ 2928 h 2928"/>
                <a:gd name="T20" fmla="*/ 1776 w 1776"/>
                <a:gd name="T21" fmla="*/ 2928 h 2928"/>
                <a:gd name="T22" fmla="*/ 1728 w 1776"/>
                <a:gd name="T23" fmla="*/ 2640 h 2928"/>
                <a:gd name="T24" fmla="*/ 1584 w 1776"/>
                <a:gd name="T25" fmla="*/ 2208 h 2928"/>
                <a:gd name="T26" fmla="*/ 1440 w 1776"/>
                <a:gd name="T27" fmla="*/ 1872 h 2928"/>
                <a:gd name="T28" fmla="*/ 1440 w 1776"/>
                <a:gd name="T29" fmla="*/ 1488 h 2928"/>
                <a:gd name="T30" fmla="*/ 1344 w 1776"/>
                <a:gd name="T31" fmla="*/ 1104 h 2928"/>
                <a:gd name="T32" fmla="*/ 1296 w 1776"/>
                <a:gd name="T33" fmla="*/ 816 h 2928"/>
                <a:gd name="T34" fmla="*/ 1248 w 1776"/>
                <a:gd name="T35" fmla="*/ 480 h 2928"/>
                <a:gd name="T36" fmla="*/ 1152 w 1776"/>
                <a:gd name="T37" fmla="*/ 0 h 2928"/>
                <a:gd name="T38" fmla="*/ 144 w 1776"/>
                <a:gd name="T3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6" h="2928">
                  <a:moveTo>
                    <a:pt x="144" y="0"/>
                  </a:moveTo>
                  <a:lnTo>
                    <a:pt x="96" y="336"/>
                  </a:lnTo>
                  <a:lnTo>
                    <a:pt x="96" y="864"/>
                  </a:lnTo>
                  <a:lnTo>
                    <a:pt x="48" y="1104"/>
                  </a:lnTo>
                  <a:lnTo>
                    <a:pt x="0" y="1344"/>
                  </a:lnTo>
                  <a:lnTo>
                    <a:pt x="48" y="1776"/>
                  </a:lnTo>
                  <a:lnTo>
                    <a:pt x="192" y="2016"/>
                  </a:lnTo>
                  <a:lnTo>
                    <a:pt x="288" y="2160"/>
                  </a:lnTo>
                  <a:lnTo>
                    <a:pt x="384" y="2496"/>
                  </a:lnTo>
                  <a:lnTo>
                    <a:pt x="720" y="2928"/>
                  </a:lnTo>
                  <a:lnTo>
                    <a:pt x="1776" y="2928"/>
                  </a:lnTo>
                  <a:lnTo>
                    <a:pt x="1728" y="2640"/>
                  </a:lnTo>
                  <a:lnTo>
                    <a:pt x="1584" y="2208"/>
                  </a:lnTo>
                  <a:lnTo>
                    <a:pt x="1440" y="1872"/>
                  </a:lnTo>
                  <a:lnTo>
                    <a:pt x="1440" y="1488"/>
                  </a:lnTo>
                  <a:lnTo>
                    <a:pt x="1344" y="1104"/>
                  </a:lnTo>
                  <a:lnTo>
                    <a:pt x="1296" y="816"/>
                  </a:lnTo>
                  <a:lnTo>
                    <a:pt x="1248" y="480"/>
                  </a:lnTo>
                  <a:lnTo>
                    <a:pt x="1152" y="0"/>
                  </a:lnTo>
                  <a:lnTo>
                    <a:pt x="14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6" name="Freeform 16"/>
            <p:cNvSpPr>
              <a:spLocks noChangeAspect="1"/>
            </p:cNvSpPr>
            <p:nvPr/>
          </p:nvSpPr>
          <p:spPr bwMode="auto">
            <a:xfrm>
              <a:off x="2171" y="1152"/>
              <a:ext cx="918" cy="2344"/>
            </a:xfrm>
            <a:custGeom>
              <a:avLst/>
              <a:gdLst>
                <a:gd name="T0" fmla="*/ 576 w 1152"/>
                <a:gd name="T1" fmla="*/ 0 h 2928"/>
                <a:gd name="T2" fmla="*/ 384 w 1152"/>
                <a:gd name="T3" fmla="*/ 192 h 2928"/>
                <a:gd name="T4" fmla="*/ 144 w 1152"/>
                <a:gd name="T5" fmla="*/ 528 h 2928"/>
                <a:gd name="T6" fmla="*/ 48 w 1152"/>
                <a:gd name="T7" fmla="*/ 960 h 2928"/>
                <a:gd name="T8" fmla="*/ 0 w 1152"/>
                <a:gd name="T9" fmla="*/ 1344 h 2928"/>
                <a:gd name="T10" fmla="*/ 96 w 1152"/>
                <a:gd name="T11" fmla="*/ 1728 h 2928"/>
                <a:gd name="T12" fmla="*/ 240 w 1152"/>
                <a:gd name="T13" fmla="*/ 2016 h 2928"/>
                <a:gd name="T14" fmla="*/ 432 w 1152"/>
                <a:gd name="T15" fmla="*/ 2256 h 2928"/>
                <a:gd name="T16" fmla="*/ 576 w 1152"/>
                <a:gd name="T17" fmla="*/ 2448 h 2928"/>
                <a:gd name="T18" fmla="*/ 672 w 1152"/>
                <a:gd name="T19" fmla="*/ 2688 h 2928"/>
                <a:gd name="T20" fmla="*/ 768 w 1152"/>
                <a:gd name="T21" fmla="*/ 2832 h 2928"/>
                <a:gd name="T22" fmla="*/ 960 w 1152"/>
                <a:gd name="T23" fmla="*/ 2928 h 2928"/>
                <a:gd name="T24" fmla="*/ 1152 w 1152"/>
                <a:gd name="T25" fmla="*/ 2928 h 2928"/>
                <a:gd name="T26" fmla="*/ 1056 w 1152"/>
                <a:gd name="T27" fmla="*/ 2496 h 2928"/>
                <a:gd name="T28" fmla="*/ 912 w 1152"/>
                <a:gd name="T29" fmla="*/ 2112 h 2928"/>
                <a:gd name="T30" fmla="*/ 912 w 1152"/>
                <a:gd name="T31" fmla="*/ 1872 h 2928"/>
                <a:gd name="T32" fmla="*/ 864 w 1152"/>
                <a:gd name="T33" fmla="*/ 1536 h 2928"/>
                <a:gd name="T34" fmla="*/ 816 w 1152"/>
                <a:gd name="T35" fmla="*/ 1152 h 2928"/>
                <a:gd name="T36" fmla="*/ 816 w 1152"/>
                <a:gd name="T37" fmla="*/ 960 h 2928"/>
                <a:gd name="T38" fmla="*/ 720 w 1152"/>
                <a:gd name="T39" fmla="*/ 672 h 2928"/>
                <a:gd name="T40" fmla="*/ 720 w 1152"/>
                <a:gd name="T41" fmla="*/ 144 h 2928"/>
                <a:gd name="T42" fmla="*/ 720 w 1152"/>
                <a:gd name="T43" fmla="*/ 0 h 2928"/>
                <a:gd name="T44" fmla="*/ 576 w 1152"/>
                <a:gd name="T4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2" h="2928">
                  <a:moveTo>
                    <a:pt x="576" y="0"/>
                  </a:moveTo>
                  <a:lnTo>
                    <a:pt x="384" y="192"/>
                  </a:lnTo>
                  <a:lnTo>
                    <a:pt x="144" y="528"/>
                  </a:lnTo>
                  <a:lnTo>
                    <a:pt x="48" y="960"/>
                  </a:lnTo>
                  <a:lnTo>
                    <a:pt x="0" y="1344"/>
                  </a:lnTo>
                  <a:lnTo>
                    <a:pt x="96" y="1728"/>
                  </a:lnTo>
                  <a:lnTo>
                    <a:pt x="240" y="2016"/>
                  </a:lnTo>
                  <a:lnTo>
                    <a:pt x="432" y="2256"/>
                  </a:lnTo>
                  <a:lnTo>
                    <a:pt x="576" y="2448"/>
                  </a:lnTo>
                  <a:lnTo>
                    <a:pt x="672" y="2688"/>
                  </a:lnTo>
                  <a:lnTo>
                    <a:pt x="768" y="2832"/>
                  </a:lnTo>
                  <a:lnTo>
                    <a:pt x="960" y="2928"/>
                  </a:lnTo>
                  <a:lnTo>
                    <a:pt x="1152" y="2928"/>
                  </a:lnTo>
                  <a:lnTo>
                    <a:pt x="1056" y="2496"/>
                  </a:lnTo>
                  <a:lnTo>
                    <a:pt x="912" y="2112"/>
                  </a:lnTo>
                  <a:lnTo>
                    <a:pt x="912" y="1872"/>
                  </a:lnTo>
                  <a:lnTo>
                    <a:pt x="864" y="1536"/>
                  </a:lnTo>
                  <a:lnTo>
                    <a:pt x="816" y="1152"/>
                  </a:lnTo>
                  <a:lnTo>
                    <a:pt x="816" y="960"/>
                  </a:lnTo>
                  <a:lnTo>
                    <a:pt x="720" y="672"/>
                  </a:lnTo>
                  <a:lnTo>
                    <a:pt x="720" y="144"/>
                  </a:lnTo>
                  <a:lnTo>
                    <a:pt x="720" y="0"/>
                  </a:lnTo>
                  <a:lnTo>
                    <a:pt x="576"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7" name="Freeform 17"/>
            <p:cNvSpPr>
              <a:spLocks noChangeAspect="1"/>
            </p:cNvSpPr>
            <p:nvPr/>
          </p:nvSpPr>
          <p:spPr bwMode="auto">
            <a:xfrm>
              <a:off x="3104" y="1152"/>
              <a:ext cx="1322" cy="2344"/>
            </a:xfrm>
            <a:custGeom>
              <a:avLst/>
              <a:gdLst>
                <a:gd name="T0" fmla="*/ 768 w 1632"/>
                <a:gd name="T1" fmla="*/ 2928 h 2928"/>
                <a:gd name="T2" fmla="*/ 528 w 1632"/>
                <a:gd name="T3" fmla="*/ 2640 h 2928"/>
                <a:gd name="T4" fmla="*/ 288 w 1632"/>
                <a:gd name="T5" fmla="*/ 2352 h 2928"/>
                <a:gd name="T6" fmla="*/ 144 w 1632"/>
                <a:gd name="T7" fmla="*/ 1920 h 2928"/>
                <a:gd name="T8" fmla="*/ 0 w 1632"/>
                <a:gd name="T9" fmla="*/ 1488 h 2928"/>
                <a:gd name="T10" fmla="*/ 0 w 1632"/>
                <a:gd name="T11" fmla="*/ 1200 h 2928"/>
                <a:gd name="T12" fmla="*/ 96 w 1632"/>
                <a:gd name="T13" fmla="*/ 672 h 2928"/>
                <a:gd name="T14" fmla="*/ 144 w 1632"/>
                <a:gd name="T15" fmla="*/ 432 h 2928"/>
                <a:gd name="T16" fmla="*/ 288 w 1632"/>
                <a:gd name="T17" fmla="*/ 0 h 2928"/>
                <a:gd name="T18" fmla="*/ 1008 w 1632"/>
                <a:gd name="T19" fmla="*/ 0 h 2928"/>
                <a:gd name="T20" fmla="*/ 1056 w 1632"/>
                <a:gd name="T21" fmla="*/ 480 h 2928"/>
                <a:gd name="T22" fmla="*/ 1104 w 1632"/>
                <a:gd name="T23" fmla="*/ 864 h 2928"/>
                <a:gd name="T24" fmla="*/ 1152 w 1632"/>
                <a:gd name="T25" fmla="*/ 1152 h 2928"/>
                <a:gd name="T26" fmla="*/ 1248 w 1632"/>
                <a:gd name="T27" fmla="*/ 1536 h 2928"/>
                <a:gd name="T28" fmla="*/ 1344 w 1632"/>
                <a:gd name="T29" fmla="*/ 2160 h 2928"/>
                <a:gd name="T30" fmla="*/ 1536 w 1632"/>
                <a:gd name="T31" fmla="*/ 2640 h 2928"/>
                <a:gd name="T32" fmla="*/ 1632 w 1632"/>
                <a:gd name="T33" fmla="*/ 2928 h 2928"/>
                <a:gd name="T34" fmla="*/ 768 w 1632"/>
                <a:gd name="T35"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2" h="2928">
                  <a:moveTo>
                    <a:pt x="768" y="2928"/>
                  </a:moveTo>
                  <a:lnTo>
                    <a:pt x="528" y="2640"/>
                  </a:lnTo>
                  <a:lnTo>
                    <a:pt x="288" y="2352"/>
                  </a:lnTo>
                  <a:lnTo>
                    <a:pt x="144" y="1920"/>
                  </a:lnTo>
                  <a:lnTo>
                    <a:pt x="0" y="1488"/>
                  </a:lnTo>
                  <a:lnTo>
                    <a:pt x="0" y="1200"/>
                  </a:lnTo>
                  <a:lnTo>
                    <a:pt x="96" y="672"/>
                  </a:lnTo>
                  <a:lnTo>
                    <a:pt x="144" y="432"/>
                  </a:lnTo>
                  <a:lnTo>
                    <a:pt x="288" y="0"/>
                  </a:lnTo>
                  <a:lnTo>
                    <a:pt x="1008" y="0"/>
                  </a:lnTo>
                  <a:lnTo>
                    <a:pt x="1056" y="480"/>
                  </a:lnTo>
                  <a:lnTo>
                    <a:pt x="1104" y="864"/>
                  </a:lnTo>
                  <a:lnTo>
                    <a:pt x="1152" y="1152"/>
                  </a:lnTo>
                  <a:lnTo>
                    <a:pt x="1248" y="1536"/>
                  </a:lnTo>
                  <a:lnTo>
                    <a:pt x="1344" y="2160"/>
                  </a:lnTo>
                  <a:lnTo>
                    <a:pt x="1536" y="2640"/>
                  </a:lnTo>
                  <a:lnTo>
                    <a:pt x="1632" y="2928"/>
                  </a:lnTo>
                  <a:lnTo>
                    <a:pt x="768" y="2928"/>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8" name="Freeform 18"/>
            <p:cNvSpPr>
              <a:spLocks noChangeAspect="1"/>
            </p:cNvSpPr>
            <p:nvPr/>
          </p:nvSpPr>
          <p:spPr bwMode="auto">
            <a:xfrm>
              <a:off x="2366" y="1344"/>
              <a:ext cx="622" cy="1845"/>
            </a:xfrm>
            <a:custGeom>
              <a:avLst/>
              <a:gdLst>
                <a:gd name="T0" fmla="*/ 432 w 768"/>
                <a:gd name="T1" fmla="*/ 0 h 2304"/>
                <a:gd name="T2" fmla="*/ 192 w 768"/>
                <a:gd name="T3" fmla="*/ 288 h 2304"/>
                <a:gd name="T4" fmla="*/ 0 w 768"/>
                <a:gd name="T5" fmla="*/ 672 h 2304"/>
                <a:gd name="T6" fmla="*/ 0 w 768"/>
                <a:gd name="T7" fmla="*/ 960 h 2304"/>
                <a:gd name="T8" fmla="*/ 0 w 768"/>
                <a:gd name="T9" fmla="*/ 1296 h 2304"/>
                <a:gd name="T10" fmla="*/ 96 w 768"/>
                <a:gd name="T11" fmla="*/ 1584 h 2304"/>
                <a:gd name="T12" fmla="*/ 192 w 768"/>
                <a:gd name="T13" fmla="*/ 1776 h 2304"/>
                <a:gd name="T14" fmla="*/ 336 w 768"/>
                <a:gd name="T15" fmla="*/ 1920 h 2304"/>
                <a:gd name="T16" fmla="*/ 480 w 768"/>
                <a:gd name="T17" fmla="*/ 2112 h 2304"/>
                <a:gd name="T18" fmla="*/ 576 w 768"/>
                <a:gd name="T19" fmla="*/ 2304 h 2304"/>
                <a:gd name="T20" fmla="*/ 768 w 768"/>
                <a:gd name="T21" fmla="*/ 2256 h 2304"/>
                <a:gd name="T22" fmla="*/ 720 w 768"/>
                <a:gd name="T23" fmla="*/ 1968 h 2304"/>
                <a:gd name="T24" fmla="*/ 624 w 768"/>
                <a:gd name="T25" fmla="*/ 1680 h 2304"/>
                <a:gd name="T26" fmla="*/ 624 w 768"/>
                <a:gd name="T27" fmla="*/ 1392 h 2304"/>
                <a:gd name="T28" fmla="*/ 576 w 768"/>
                <a:gd name="T29" fmla="*/ 960 h 2304"/>
                <a:gd name="T30" fmla="*/ 576 w 768"/>
                <a:gd name="T31" fmla="*/ 672 h 2304"/>
                <a:gd name="T32" fmla="*/ 528 w 768"/>
                <a:gd name="T33" fmla="*/ 384 h 2304"/>
                <a:gd name="T34" fmla="*/ 432 w 768"/>
                <a:gd name="T35" fmla="*/ 0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8" h="2304">
                  <a:moveTo>
                    <a:pt x="432" y="0"/>
                  </a:moveTo>
                  <a:lnTo>
                    <a:pt x="192" y="288"/>
                  </a:lnTo>
                  <a:lnTo>
                    <a:pt x="0" y="672"/>
                  </a:lnTo>
                  <a:lnTo>
                    <a:pt x="0" y="960"/>
                  </a:lnTo>
                  <a:lnTo>
                    <a:pt x="0" y="1296"/>
                  </a:lnTo>
                  <a:lnTo>
                    <a:pt x="96" y="1584"/>
                  </a:lnTo>
                  <a:lnTo>
                    <a:pt x="192" y="1776"/>
                  </a:lnTo>
                  <a:lnTo>
                    <a:pt x="336" y="1920"/>
                  </a:lnTo>
                  <a:lnTo>
                    <a:pt x="480" y="2112"/>
                  </a:lnTo>
                  <a:lnTo>
                    <a:pt x="576" y="2304"/>
                  </a:lnTo>
                  <a:lnTo>
                    <a:pt x="768" y="2256"/>
                  </a:lnTo>
                  <a:lnTo>
                    <a:pt x="720" y="1968"/>
                  </a:lnTo>
                  <a:lnTo>
                    <a:pt x="624" y="1680"/>
                  </a:lnTo>
                  <a:lnTo>
                    <a:pt x="624" y="1392"/>
                  </a:lnTo>
                  <a:lnTo>
                    <a:pt x="576" y="960"/>
                  </a:lnTo>
                  <a:lnTo>
                    <a:pt x="576" y="672"/>
                  </a:lnTo>
                  <a:lnTo>
                    <a:pt x="528" y="384"/>
                  </a:lnTo>
                  <a:lnTo>
                    <a:pt x="432"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79" name="Freeform 19"/>
            <p:cNvSpPr>
              <a:spLocks noChangeAspect="1"/>
            </p:cNvSpPr>
            <p:nvPr/>
          </p:nvSpPr>
          <p:spPr bwMode="auto">
            <a:xfrm>
              <a:off x="3260" y="1152"/>
              <a:ext cx="1166" cy="2344"/>
            </a:xfrm>
            <a:custGeom>
              <a:avLst/>
              <a:gdLst>
                <a:gd name="T0" fmla="*/ 960 w 1440"/>
                <a:gd name="T1" fmla="*/ 2880 h 2928"/>
                <a:gd name="T2" fmla="*/ 672 w 1440"/>
                <a:gd name="T3" fmla="*/ 2640 h 2928"/>
                <a:gd name="T4" fmla="*/ 432 w 1440"/>
                <a:gd name="T5" fmla="*/ 2400 h 2928"/>
                <a:gd name="T6" fmla="*/ 288 w 1440"/>
                <a:gd name="T7" fmla="*/ 2160 h 2928"/>
                <a:gd name="T8" fmla="*/ 96 w 1440"/>
                <a:gd name="T9" fmla="*/ 1776 h 2928"/>
                <a:gd name="T10" fmla="*/ 0 w 1440"/>
                <a:gd name="T11" fmla="*/ 1536 h 2928"/>
                <a:gd name="T12" fmla="*/ 48 w 1440"/>
                <a:gd name="T13" fmla="*/ 1248 h 2928"/>
                <a:gd name="T14" fmla="*/ 96 w 1440"/>
                <a:gd name="T15" fmla="*/ 1056 h 2928"/>
                <a:gd name="T16" fmla="*/ 48 w 1440"/>
                <a:gd name="T17" fmla="*/ 864 h 2928"/>
                <a:gd name="T18" fmla="*/ 96 w 1440"/>
                <a:gd name="T19" fmla="*/ 576 h 2928"/>
                <a:gd name="T20" fmla="*/ 336 w 1440"/>
                <a:gd name="T21" fmla="*/ 0 h 2928"/>
                <a:gd name="T22" fmla="*/ 816 w 1440"/>
                <a:gd name="T23" fmla="*/ 0 h 2928"/>
                <a:gd name="T24" fmla="*/ 864 w 1440"/>
                <a:gd name="T25" fmla="*/ 480 h 2928"/>
                <a:gd name="T26" fmla="*/ 960 w 1440"/>
                <a:gd name="T27" fmla="*/ 960 h 2928"/>
                <a:gd name="T28" fmla="*/ 1008 w 1440"/>
                <a:gd name="T29" fmla="*/ 1392 h 2928"/>
                <a:gd name="T30" fmla="*/ 1056 w 1440"/>
                <a:gd name="T31" fmla="*/ 1728 h 2928"/>
                <a:gd name="T32" fmla="*/ 1152 w 1440"/>
                <a:gd name="T33" fmla="*/ 2112 h 2928"/>
                <a:gd name="T34" fmla="*/ 1296 w 1440"/>
                <a:gd name="T35" fmla="*/ 2496 h 2928"/>
                <a:gd name="T36" fmla="*/ 1440 w 1440"/>
                <a:gd name="T37" fmla="*/ 2928 h 2928"/>
                <a:gd name="T38" fmla="*/ 960 w 1440"/>
                <a:gd name="T39" fmla="*/ 288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0" h="2928">
                  <a:moveTo>
                    <a:pt x="960" y="2880"/>
                  </a:moveTo>
                  <a:lnTo>
                    <a:pt x="672" y="2640"/>
                  </a:lnTo>
                  <a:lnTo>
                    <a:pt x="432" y="2400"/>
                  </a:lnTo>
                  <a:lnTo>
                    <a:pt x="288" y="2160"/>
                  </a:lnTo>
                  <a:lnTo>
                    <a:pt x="96" y="1776"/>
                  </a:lnTo>
                  <a:lnTo>
                    <a:pt x="0" y="1536"/>
                  </a:lnTo>
                  <a:lnTo>
                    <a:pt x="48" y="1248"/>
                  </a:lnTo>
                  <a:lnTo>
                    <a:pt x="96" y="1056"/>
                  </a:lnTo>
                  <a:lnTo>
                    <a:pt x="48" y="864"/>
                  </a:lnTo>
                  <a:lnTo>
                    <a:pt x="96" y="576"/>
                  </a:lnTo>
                  <a:lnTo>
                    <a:pt x="336" y="0"/>
                  </a:lnTo>
                  <a:lnTo>
                    <a:pt x="816" y="0"/>
                  </a:lnTo>
                  <a:lnTo>
                    <a:pt x="864" y="480"/>
                  </a:lnTo>
                  <a:lnTo>
                    <a:pt x="960" y="960"/>
                  </a:lnTo>
                  <a:lnTo>
                    <a:pt x="1008" y="1392"/>
                  </a:lnTo>
                  <a:lnTo>
                    <a:pt x="1056" y="1728"/>
                  </a:lnTo>
                  <a:lnTo>
                    <a:pt x="1152" y="2112"/>
                  </a:lnTo>
                  <a:lnTo>
                    <a:pt x="1296" y="2496"/>
                  </a:lnTo>
                  <a:lnTo>
                    <a:pt x="1440" y="2928"/>
                  </a:lnTo>
                  <a:lnTo>
                    <a:pt x="960" y="288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0" name="Freeform 20"/>
            <p:cNvSpPr>
              <a:spLocks noChangeAspect="1"/>
            </p:cNvSpPr>
            <p:nvPr/>
          </p:nvSpPr>
          <p:spPr bwMode="auto">
            <a:xfrm>
              <a:off x="2521" y="1575"/>
              <a:ext cx="389" cy="1268"/>
            </a:xfrm>
            <a:custGeom>
              <a:avLst/>
              <a:gdLst>
                <a:gd name="T0" fmla="*/ 240 w 480"/>
                <a:gd name="T1" fmla="*/ 0 h 1584"/>
                <a:gd name="T2" fmla="*/ 192 w 480"/>
                <a:gd name="T3" fmla="*/ 192 h 1584"/>
                <a:gd name="T4" fmla="*/ 96 w 480"/>
                <a:gd name="T5" fmla="*/ 384 h 1584"/>
                <a:gd name="T6" fmla="*/ 48 w 480"/>
                <a:gd name="T7" fmla="*/ 576 h 1584"/>
                <a:gd name="T8" fmla="*/ 0 w 480"/>
                <a:gd name="T9" fmla="*/ 720 h 1584"/>
                <a:gd name="T10" fmla="*/ 48 w 480"/>
                <a:gd name="T11" fmla="*/ 1008 h 1584"/>
                <a:gd name="T12" fmla="*/ 96 w 480"/>
                <a:gd name="T13" fmla="*/ 1248 h 1584"/>
                <a:gd name="T14" fmla="*/ 240 w 480"/>
                <a:gd name="T15" fmla="*/ 1440 h 1584"/>
                <a:gd name="T16" fmla="*/ 336 w 480"/>
                <a:gd name="T17" fmla="*/ 1584 h 1584"/>
                <a:gd name="T18" fmla="*/ 480 w 480"/>
                <a:gd name="T19" fmla="*/ 1584 h 1584"/>
                <a:gd name="T20" fmla="*/ 432 w 480"/>
                <a:gd name="T21" fmla="*/ 1248 h 1584"/>
                <a:gd name="T22" fmla="*/ 384 w 480"/>
                <a:gd name="T23" fmla="*/ 912 h 1584"/>
                <a:gd name="T24" fmla="*/ 384 w 480"/>
                <a:gd name="T25" fmla="*/ 576 h 1584"/>
                <a:gd name="T26" fmla="*/ 336 w 480"/>
                <a:gd name="T27" fmla="*/ 384 h 1584"/>
                <a:gd name="T28" fmla="*/ 336 w 480"/>
                <a:gd name="T29" fmla="*/ 288 h 1584"/>
                <a:gd name="T30" fmla="*/ 240 w 480"/>
                <a:gd name="T31"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0" h="1584">
                  <a:moveTo>
                    <a:pt x="240" y="0"/>
                  </a:moveTo>
                  <a:lnTo>
                    <a:pt x="192" y="192"/>
                  </a:lnTo>
                  <a:lnTo>
                    <a:pt x="96" y="384"/>
                  </a:lnTo>
                  <a:lnTo>
                    <a:pt x="48" y="576"/>
                  </a:lnTo>
                  <a:lnTo>
                    <a:pt x="0" y="720"/>
                  </a:lnTo>
                  <a:lnTo>
                    <a:pt x="48" y="1008"/>
                  </a:lnTo>
                  <a:lnTo>
                    <a:pt x="96" y="1248"/>
                  </a:lnTo>
                  <a:lnTo>
                    <a:pt x="240" y="1440"/>
                  </a:lnTo>
                  <a:lnTo>
                    <a:pt x="336" y="1584"/>
                  </a:lnTo>
                  <a:lnTo>
                    <a:pt x="480" y="1584"/>
                  </a:lnTo>
                  <a:lnTo>
                    <a:pt x="432" y="1248"/>
                  </a:lnTo>
                  <a:lnTo>
                    <a:pt x="384" y="912"/>
                  </a:lnTo>
                  <a:lnTo>
                    <a:pt x="384" y="576"/>
                  </a:lnTo>
                  <a:lnTo>
                    <a:pt x="336" y="384"/>
                  </a:lnTo>
                  <a:lnTo>
                    <a:pt x="336" y="288"/>
                  </a:lnTo>
                  <a:lnTo>
                    <a:pt x="240"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1" name="Freeform 21"/>
            <p:cNvSpPr>
              <a:spLocks noChangeAspect="1"/>
            </p:cNvSpPr>
            <p:nvPr/>
          </p:nvSpPr>
          <p:spPr bwMode="auto">
            <a:xfrm>
              <a:off x="3959" y="1536"/>
              <a:ext cx="350" cy="1268"/>
            </a:xfrm>
            <a:custGeom>
              <a:avLst/>
              <a:gdLst>
                <a:gd name="T0" fmla="*/ 0 w 432"/>
                <a:gd name="T1" fmla="*/ 0 h 1584"/>
                <a:gd name="T2" fmla="*/ 192 w 432"/>
                <a:gd name="T3" fmla="*/ 192 h 1584"/>
                <a:gd name="T4" fmla="*/ 288 w 432"/>
                <a:gd name="T5" fmla="*/ 336 h 1584"/>
                <a:gd name="T6" fmla="*/ 384 w 432"/>
                <a:gd name="T7" fmla="*/ 624 h 1584"/>
                <a:gd name="T8" fmla="*/ 432 w 432"/>
                <a:gd name="T9" fmla="*/ 912 h 1584"/>
                <a:gd name="T10" fmla="*/ 432 w 432"/>
                <a:gd name="T11" fmla="*/ 1200 h 1584"/>
                <a:gd name="T12" fmla="*/ 384 w 432"/>
                <a:gd name="T13" fmla="*/ 1392 h 1584"/>
                <a:gd name="T14" fmla="*/ 192 w 432"/>
                <a:gd name="T15" fmla="*/ 1584 h 1584"/>
                <a:gd name="T16" fmla="*/ 0 w 432"/>
                <a:gd name="T17" fmla="*/ 720 h 1584"/>
                <a:gd name="T18" fmla="*/ 0 w 432"/>
                <a:gd name="T19"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 h="1584">
                  <a:moveTo>
                    <a:pt x="0" y="0"/>
                  </a:moveTo>
                  <a:lnTo>
                    <a:pt x="192" y="192"/>
                  </a:lnTo>
                  <a:lnTo>
                    <a:pt x="288" y="336"/>
                  </a:lnTo>
                  <a:lnTo>
                    <a:pt x="384" y="624"/>
                  </a:lnTo>
                  <a:lnTo>
                    <a:pt x="432" y="912"/>
                  </a:lnTo>
                  <a:lnTo>
                    <a:pt x="432" y="1200"/>
                  </a:lnTo>
                  <a:lnTo>
                    <a:pt x="384" y="1392"/>
                  </a:lnTo>
                  <a:lnTo>
                    <a:pt x="192" y="1584"/>
                  </a:lnTo>
                  <a:lnTo>
                    <a:pt x="0" y="72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2" name="Freeform 22"/>
            <p:cNvSpPr>
              <a:spLocks noChangeAspect="1"/>
            </p:cNvSpPr>
            <p:nvPr/>
          </p:nvSpPr>
          <p:spPr bwMode="auto">
            <a:xfrm>
              <a:off x="3376" y="1152"/>
              <a:ext cx="972" cy="2190"/>
            </a:xfrm>
            <a:custGeom>
              <a:avLst/>
              <a:gdLst>
                <a:gd name="T0" fmla="*/ 1200 w 1200"/>
                <a:gd name="T1" fmla="*/ 2736 h 2736"/>
                <a:gd name="T2" fmla="*/ 912 w 1200"/>
                <a:gd name="T3" fmla="*/ 2592 h 2736"/>
                <a:gd name="T4" fmla="*/ 672 w 1200"/>
                <a:gd name="T5" fmla="*/ 2352 h 2736"/>
                <a:gd name="T6" fmla="*/ 384 w 1200"/>
                <a:gd name="T7" fmla="*/ 2112 h 2736"/>
                <a:gd name="T8" fmla="*/ 240 w 1200"/>
                <a:gd name="T9" fmla="*/ 1872 h 2736"/>
                <a:gd name="T10" fmla="*/ 48 w 1200"/>
                <a:gd name="T11" fmla="*/ 1632 h 2736"/>
                <a:gd name="T12" fmla="*/ 48 w 1200"/>
                <a:gd name="T13" fmla="*/ 1392 h 2736"/>
                <a:gd name="T14" fmla="*/ 0 w 1200"/>
                <a:gd name="T15" fmla="*/ 1248 h 2736"/>
                <a:gd name="T16" fmla="*/ 144 w 1200"/>
                <a:gd name="T17" fmla="*/ 912 h 2736"/>
                <a:gd name="T18" fmla="*/ 288 w 1200"/>
                <a:gd name="T19" fmla="*/ 576 h 2736"/>
                <a:gd name="T20" fmla="*/ 384 w 1200"/>
                <a:gd name="T21" fmla="*/ 288 h 2736"/>
                <a:gd name="T22" fmla="*/ 528 w 1200"/>
                <a:gd name="T23" fmla="*/ 96 h 2736"/>
                <a:gd name="T24" fmla="*/ 576 w 1200"/>
                <a:gd name="T25" fmla="*/ 0 h 2736"/>
                <a:gd name="T26" fmla="*/ 672 w 1200"/>
                <a:gd name="T27" fmla="*/ 0 h 2736"/>
                <a:gd name="T28" fmla="*/ 672 w 1200"/>
                <a:gd name="T29" fmla="*/ 336 h 2736"/>
                <a:gd name="T30" fmla="*/ 768 w 1200"/>
                <a:gd name="T31" fmla="*/ 720 h 2736"/>
                <a:gd name="T32" fmla="*/ 864 w 1200"/>
                <a:gd name="T33" fmla="*/ 1248 h 2736"/>
                <a:gd name="T34" fmla="*/ 864 w 1200"/>
                <a:gd name="T35" fmla="*/ 1584 h 2736"/>
                <a:gd name="T36" fmla="*/ 960 w 1200"/>
                <a:gd name="T37" fmla="*/ 1968 h 2736"/>
                <a:gd name="T38" fmla="*/ 1056 w 1200"/>
                <a:gd name="T39" fmla="*/ 2304 h 2736"/>
                <a:gd name="T40" fmla="*/ 1200 w 1200"/>
                <a:gd name="T41" fmla="*/ 2736 h 2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0" h="2736">
                  <a:moveTo>
                    <a:pt x="1200" y="2736"/>
                  </a:moveTo>
                  <a:lnTo>
                    <a:pt x="912" y="2592"/>
                  </a:lnTo>
                  <a:lnTo>
                    <a:pt x="672" y="2352"/>
                  </a:lnTo>
                  <a:lnTo>
                    <a:pt x="384" y="2112"/>
                  </a:lnTo>
                  <a:lnTo>
                    <a:pt x="240" y="1872"/>
                  </a:lnTo>
                  <a:lnTo>
                    <a:pt x="48" y="1632"/>
                  </a:lnTo>
                  <a:lnTo>
                    <a:pt x="48" y="1392"/>
                  </a:lnTo>
                  <a:lnTo>
                    <a:pt x="0" y="1248"/>
                  </a:lnTo>
                  <a:lnTo>
                    <a:pt x="144" y="912"/>
                  </a:lnTo>
                  <a:lnTo>
                    <a:pt x="288" y="576"/>
                  </a:lnTo>
                  <a:lnTo>
                    <a:pt x="384" y="288"/>
                  </a:lnTo>
                  <a:lnTo>
                    <a:pt x="528" y="96"/>
                  </a:lnTo>
                  <a:lnTo>
                    <a:pt x="576" y="0"/>
                  </a:lnTo>
                  <a:lnTo>
                    <a:pt x="672" y="0"/>
                  </a:lnTo>
                  <a:lnTo>
                    <a:pt x="672" y="336"/>
                  </a:lnTo>
                  <a:lnTo>
                    <a:pt x="768" y="720"/>
                  </a:lnTo>
                  <a:lnTo>
                    <a:pt x="864" y="1248"/>
                  </a:lnTo>
                  <a:lnTo>
                    <a:pt x="864" y="1584"/>
                  </a:lnTo>
                  <a:lnTo>
                    <a:pt x="960" y="1968"/>
                  </a:lnTo>
                  <a:lnTo>
                    <a:pt x="1056" y="2304"/>
                  </a:lnTo>
                  <a:lnTo>
                    <a:pt x="1200" y="2736"/>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3" name="Freeform 23"/>
            <p:cNvSpPr>
              <a:spLocks noChangeAspect="1"/>
            </p:cNvSpPr>
            <p:nvPr/>
          </p:nvSpPr>
          <p:spPr bwMode="auto">
            <a:xfrm>
              <a:off x="3571" y="1383"/>
              <a:ext cx="699" cy="1690"/>
            </a:xfrm>
            <a:custGeom>
              <a:avLst/>
              <a:gdLst>
                <a:gd name="T0" fmla="*/ 432 w 864"/>
                <a:gd name="T1" fmla="*/ 0 h 2112"/>
                <a:gd name="T2" fmla="*/ 240 w 864"/>
                <a:gd name="T3" fmla="*/ 240 h 2112"/>
                <a:gd name="T4" fmla="*/ 144 w 864"/>
                <a:gd name="T5" fmla="*/ 480 h 2112"/>
                <a:gd name="T6" fmla="*/ 0 w 864"/>
                <a:gd name="T7" fmla="*/ 624 h 2112"/>
                <a:gd name="T8" fmla="*/ 0 w 864"/>
                <a:gd name="T9" fmla="*/ 864 h 2112"/>
                <a:gd name="T10" fmla="*/ 0 w 864"/>
                <a:gd name="T11" fmla="*/ 1152 h 2112"/>
                <a:gd name="T12" fmla="*/ 96 w 864"/>
                <a:gd name="T13" fmla="*/ 1344 h 2112"/>
                <a:gd name="T14" fmla="*/ 288 w 864"/>
                <a:gd name="T15" fmla="*/ 1728 h 2112"/>
                <a:gd name="T16" fmla="*/ 480 w 864"/>
                <a:gd name="T17" fmla="*/ 1872 h 2112"/>
                <a:gd name="T18" fmla="*/ 672 w 864"/>
                <a:gd name="T19" fmla="*/ 2064 h 2112"/>
                <a:gd name="T20" fmla="*/ 864 w 864"/>
                <a:gd name="T21" fmla="*/ 2112 h 2112"/>
                <a:gd name="T22" fmla="*/ 720 w 864"/>
                <a:gd name="T23" fmla="*/ 1680 h 2112"/>
                <a:gd name="T24" fmla="*/ 672 w 864"/>
                <a:gd name="T25" fmla="*/ 1392 h 2112"/>
                <a:gd name="T26" fmla="*/ 624 w 864"/>
                <a:gd name="T27" fmla="*/ 1008 h 2112"/>
                <a:gd name="T28" fmla="*/ 576 w 864"/>
                <a:gd name="T29" fmla="*/ 768 h 2112"/>
                <a:gd name="T30" fmla="*/ 528 w 864"/>
                <a:gd name="T31" fmla="*/ 576 h 2112"/>
                <a:gd name="T32" fmla="*/ 432 w 864"/>
                <a:gd name="T33" fmla="*/ 0 h 2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4" h="2112">
                  <a:moveTo>
                    <a:pt x="432" y="0"/>
                  </a:moveTo>
                  <a:lnTo>
                    <a:pt x="240" y="240"/>
                  </a:lnTo>
                  <a:lnTo>
                    <a:pt x="144" y="480"/>
                  </a:lnTo>
                  <a:lnTo>
                    <a:pt x="0" y="624"/>
                  </a:lnTo>
                  <a:lnTo>
                    <a:pt x="0" y="864"/>
                  </a:lnTo>
                  <a:lnTo>
                    <a:pt x="0" y="1152"/>
                  </a:lnTo>
                  <a:lnTo>
                    <a:pt x="96" y="1344"/>
                  </a:lnTo>
                  <a:lnTo>
                    <a:pt x="288" y="1728"/>
                  </a:lnTo>
                  <a:lnTo>
                    <a:pt x="480" y="1872"/>
                  </a:lnTo>
                  <a:lnTo>
                    <a:pt x="672" y="2064"/>
                  </a:lnTo>
                  <a:lnTo>
                    <a:pt x="864" y="2112"/>
                  </a:lnTo>
                  <a:lnTo>
                    <a:pt x="720" y="1680"/>
                  </a:lnTo>
                  <a:lnTo>
                    <a:pt x="672" y="1392"/>
                  </a:lnTo>
                  <a:lnTo>
                    <a:pt x="624" y="1008"/>
                  </a:lnTo>
                  <a:lnTo>
                    <a:pt x="576" y="768"/>
                  </a:lnTo>
                  <a:lnTo>
                    <a:pt x="528" y="576"/>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4" name="Freeform 24"/>
            <p:cNvSpPr>
              <a:spLocks noChangeAspect="1"/>
            </p:cNvSpPr>
            <p:nvPr/>
          </p:nvSpPr>
          <p:spPr bwMode="auto">
            <a:xfrm>
              <a:off x="3960" y="1805"/>
              <a:ext cx="233" cy="692"/>
            </a:xfrm>
            <a:custGeom>
              <a:avLst/>
              <a:gdLst>
                <a:gd name="T0" fmla="*/ 48 w 288"/>
                <a:gd name="T1" fmla="*/ 0 h 864"/>
                <a:gd name="T2" fmla="*/ 192 w 288"/>
                <a:gd name="T3" fmla="*/ 96 h 864"/>
                <a:gd name="T4" fmla="*/ 288 w 288"/>
                <a:gd name="T5" fmla="*/ 288 h 864"/>
                <a:gd name="T6" fmla="*/ 288 w 288"/>
                <a:gd name="T7" fmla="*/ 480 h 864"/>
                <a:gd name="T8" fmla="*/ 240 w 288"/>
                <a:gd name="T9" fmla="*/ 576 h 864"/>
                <a:gd name="T10" fmla="*/ 288 w 288"/>
                <a:gd name="T11" fmla="*/ 720 h 864"/>
                <a:gd name="T12" fmla="*/ 240 w 288"/>
                <a:gd name="T13" fmla="*/ 816 h 864"/>
                <a:gd name="T14" fmla="*/ 144 w 288"/>
                <a:gd name="T15" fmla="*/ 864 h 864"/>
                <a:gd name="T16" fmla="*/ 0 w 288"/>
                <a:gd name="T17" fmla="*/ 9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864">
                  <a:moveTo>
                    <a:pt x="48" y="0"/>
                  </a:moveTo>
                  <a:lnTo>
                    <a:pt x="192" y="96"/>
                  </a:lnTo>
                  <a:lnTo>
                    <a:pt x="288" y="288"/>
                  </a:lnTo>
                  <a:lnTo>
                    <a:pt x="288" y="480"/>
                  </a:lnTo>
                  <a:lnTo>
                    <a:pt x="240" y="576"/>
                  </a:lnTo>
                  <a:lnTo>
                    <a:pt x="288" y="720"/>
                  </a:lnTo>
                  <a:lnTo>
                    <a:pt x="240" y="816"/>
                  </a:lnTo>
                  <a:lnTo>
                    <a:pt x="144" y="864"/>
                  </a:lnTo>
                  <a:lnTo>
                    <a:pt x="0" y="96"/>
                  </a:lnTo>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5" name="Freeform 25"/>
            <p:cNvSpPr>
              <a:spLocks noChangeAspect="1"/>
            </p:cNvSpPr>
            <p:nvPr/>
          </p:nvSpPr>
          <p:spPr bwMode="auto">
            <a:xfrm>
              <a:off x="2676" y="1959"/>
              <a:ext cx="156" cy="615"/>
            </a:xfrm>
            <a:custGeom>
              <a:avLst/>
              <a:gdLst>
                <a:gd name="T0" fmla="*/ 192 w 192"/>
                <a:gd name="T1" fmla="*/ 0 h 768"/>
                <a:gd name="T2" fmla="*/ 96 w 192"/>
                <a:gd name="T3" fmla="*/ 96 h 768"/>
                <a:gd name="T4" fmla="*/ 48 w 192"/>
                <a:gd name="T5" fmla="*/ 240 h 768"/>
                <a:gd name="T6" fmla="*/ 0 w 192"/>
                <a:gd name="T7" fmla="*/ 336 h 768"/>
                <a:gd name="T8" fmla="*/ 0 w 192"/>
                <a:gd name="T9" fmla="*/ 480 h 768"/>
                <a:gd name="T10" fmla="*/ 48 w 192"/>
                <a:gd name="T11" fmla="*/ 624 h 768"/>
                <a:gd name="T12" fmla="*/ 96 w 192"/>
                <a:gd name="T13" fmla="*/ 720 h 768"/>
                <a:gd name="T14" fmla="*/ 192 w 192"/>
                <a:gd name="T15" fmla="*/ 768 h 768"/>
                <a:gd name="T16" fmla="*/ 192 w 192"/>
                <a:gd name="T17" fmla="*/ 480 h 768"/>
                <a:gd name="T18" fmla="*/ 192 w 192"/>
                <a:gd name="T19" fmla="*/ 288 h 768"/>
                <a:gd name="T20" fmla="*/ 192 w 192"/>
                <a:gd name="T21" fmla="*/ 9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768">
                  <a:moveTo>
                    <a:pt x="192" y="0"/>
                  </a:moveTo>
                  <a:lnTo>
                    <a:pt x="96" y="96"/>
                  </a:lnTo>
                  <a:lnTo>
                    <a:pt x="48" y="240"/>
                  </a:lnTo>
                  <a:lnTo>
                    <a:pt x="0" y="336"/>
                  </a:lnTo>
                  <a:lnTo>
                    <a:pt x="0" y="480"/>
                  </a:lnTo>
                  <a:lnTo>
                    <a:pt x="48" y="624"/>
                  </a:lnTo>
                  <a:lnTo>
                    <a:pt x="96" y="720"/>
                  </a:lnTo>
                  <a:lnTo>
                    <a:pt x="192" y="768"/>
                  </a:lnTo>
                  <a:lnTo>
                    <a:pt x="192" y="480"/>
                  </a:lnTo>
                  <a:lnTo>
                    <a:pt x="192" y="288"/>
                  </a:lnTo>
                  <a:lnTo>
                    <a:pt x="192" y="96"/>
                  </a:ln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6" name="Freeform 26"/>
            <p:cNvSpPr>
              <a:spLocks noChangeAspect="1"/>
            </p:cNvSpPr>
            <p:nvPr/>
          </p:nvSpPr>
          <p:spPr bwMode="auto">
            <a:xfrm>
              <a:off x="3726" y="1690"/>
              <a:ext cx="428" cy="1076"/>
            </a:xfrm>
            <a:custGeom>
              <a:avLst/>
              <a:gdLst>
                <a:gd name="T0" fmla="*/ 288 w 528"/>
                <a:gd name="T1" fmla="*/ 0 h 1344"/>
                <a:gd name="T2" fmla="*/ 96 w 528"/>
                <a:gd name="T3" fmla="*/ 96 h 1344"/>
                <a:gd name="T4" fmla="*/ 48 w 528"/>
                <a:gd name="T5" fmla="*/ 288 h 1344"/>
                <a:gd name="T6" fmla="*/ 0 w 528"/>
                <a:gd name="T7" fmla="*/ 384 h 1344"/>
                <a:gd name="T8" fmla="*/ 0 w 528"/>
                <a:gd name="T9" fmla="*/ 624 h 1344"/>
                <a:gd name="T10" fmla="*/ 48 w 528"/>
                <a:gd name="T11" fmla="*/ 816 h 1344"/>
                <a:gd name="T12" fmla="*/ 144 w 528"/>
                <a:gd name="T13" fmla="*/ 960 h 1344"/>
                <a:gd name="T14" fmla="*/ 240 w 528"/>
                <a:gd name="T15" fmla="*/ 1104 h 1344"/>
                <a:gd name="T16" fmla="*/ 288 w 528"/>
                <a:gd name="T17" fmla="*/ 1296 h 1344"/>
                <a:gd name="T18" fmla="*/ 384 w 528"/>
                <a:gd name="T19" fmla="*/ 1344 h 1344"/>
                <a:gd name="T20" fmla="*/ 528 w 528"/>
                <a:gd name="T21" fmla="*/ 1200 h 1344"/>
                <a:gd name="T22" fmla="*/ 432 w 528"/>
                <a:gd name="T23" fmla="*/ 768 h 1344"/>
                <a:gd name="T24" fmla="*/ 432 w 528"/>
                <a:gd name="T25" fmla="*/ 576 h 1344"/>
                <a:gd name="T26" fmla="*/ 384 w 528"/>
                <a:gd name="T27" fmla="*/ 384 h 1344"/>
                <a:gd name="T28" fmla="*/ 288 w 528"/>
                <a:gd name="T29"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8" h="1344">
                  <a:moveTo>
                    <a:pt x="288" y="0"/>
                  </a:moveTo>
                  <a:lnTo>
                    <a:pt x="96" y="96"/>
                  </a:lnTo>
                  <a:lnTo>
                    <a:pt x="48" y="288"/>
                  </a:lnTo>
                  <a:lnTo>
                    <a:pt x="0" y="384"/>
                  </a:lnTo>
                  <a:lnTo>
                    <a:pt x="0" y="624"/>
                  </a:lnTo>
                  <a:lnTo>
                    <a:pt x="48" y="816"/>
                  </a:lnTo>
                  <a:lnTo>
                    <a:pt x="144" y="960"/>
                  </a:lnTo>
                  <a:lnTo>
                    <a:pt x="240" y="1104"/>
                  </a:lnTo>
                  <a:lnTo>
                    <a:pt x="288" y="1296"/>
                  </a:lnTo>
                  <a:lnTo>
                    <a:pt x="384" y="1344"/>
                  </a:lnTo>
                  <a:lnTo>
                    <a:pt x="528" y="1200"/>
                  </a:lnTo>
                  <a:lnTo>
                    <a:pt x="432" y="768"/>
                  </a:lnTo>
                  <a:lnTo>
                    <a:pt x="432" y="576"/>
                  </a:lnTo>
                  <a:lnTo>
                    <a:pt x="384" y="384"/>
                  </a:lnTo>
                  <a:lnTo>
                    <a:pt x="288"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7" name="Freeform 27"/>
            <p:cNvSpPr>
              <a:spLocks noChangeAspect="1"/>
            </p:cNvSpPr>
            <p:nvPr/>
          </p:nvSpPr>
          <p:spPr bwMode="auto">
            <a:xfrm>
              <a:off x="3843" y="1844"/>
              <a:ext cx="272" cy="730"/>
            </a:xfrm>
            <a:custGeom>
              <a:avLst/>
              <a:gdLst>
                <a:gd name="T0" fmla="*/ 192 w 336"/>
                <a:gd name="T1" fmla="*/ 0 h 912"/>
                <a:gd name="T2" fmla="*/ 240 w 336"/>
                <a:gd name="T3" fmla="*/ 192 h 912"/>
                <a:gd name="T4" fmla="*/ 288 w 336"/>
                <a:gd name="T5" fmla="*/ 432 h 912"/>
                <a:gd name="T6" fmla="*/ 336 w 336"/>
                <a:gd name="T7" fmla="*/ 864 h 912"/>
                <a:gd name="T8" fmla="*/ 192 w 336"/>
                <a:gd name="T9" fmla="*/ 912 h 912"/>
                <a:gd name="T10" fmla="*/ 96 w 336"/>
                <a:gd name="T11" fmla="*/ 864 h 912"/>
                <a:gd name="T12" fmla="*/ 48 w 336"/>
                <a:gd name="T13" fmla="*/ 720 h 912"/>
                <a:gd name="T14" fmla="*/ 48 w 336"/>
                <a:gd name="T15" fmla="*/ 528 h 912"/>
                <a:gd name="T16" fmla="*/ 0 w 336"/>
                <a:gd name="T17" fmla="*/ 288 h 912"/>
                <a:gd name="T18" fmla="*/ 0 w 336"/>
                <a:gd name="T19" fmla="*/ 144 h 912"/>
                <a:gd name="T20" fmla="*/ 192 w 336"/>
                <a:gd name="T21"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912">
                  <a:moveTo>
                    <a:pt x="192" y="0"/>
                  </a:moveTo>
                  <a:lnTo>
                    <a:pt x="240" y="192"/>
                  </a:lnTo>
                  <a:lnTo>
                    <a:pt x="288" y="432"/>
                  </a:lnTo>
                  <a:lnTo>
                    <a:pt x="336" y="864"/>
                  </a:lnTo>
                  <a:lnTo>
                    <a:pt x="192" y="912"/>
                  </a:lnTo>
                  <a:lnTo>
                    <a:pt x="96" y="864"/>
                  </a:lnTo>
                  <a:lnTo>
                    <a:pt x="48" y="720"/>
                  </a:lnTo>
                  <a:lnTo>
                    <a:pt x="48" y="528"/>
                  </a:lnTo>
                  <a:lnTo>
                    <a:pt x="0" y="288"/>
                  </a:lnTo>
                  <a:lnTo>
                    <a:pt x="0" y="144"/>
                  </a:lnTo>
                  <a:lnTo>
                    <a:pt x="192"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8" name="Freeform 28"/>
            <p:cNvSpPr>
              <a:spLocks noChangeAspect="1"/>
            </p:cNvSpPr>
            <p:nvPr/>
          </p:nvSpPr>
          <p:spPr bwMode="auto">
            <a:xfrm>
              <a:off x="3921" y="2036"/>
              <a:ext cx="175" cy="307"/>
            </a:xfrm>
            <a:custGeom>
              <a:avLst/>
              <a:gdLst>
                <a:gd name="T0" fmla="*/ 144 w 216"/>
                <a:gd name="T1" fmla="*/ 0 h 384"/>
                <a:gd name="T2" fmla="*/ 216 w 216"/>
                <a:gd name="T3" fmla="*/ 312 h 384"/>
                <a:gd name="T4" fmla="*/ 192 w 216"/>
                <a:gd name="T5" fmla="*/ 384 h 384"/>
                <a:gd name="T6" fmla="*/ 48 w 216"/>
                <a:gd name="T7" fmla="*/ 336 h 384"/>
                <a:gd name="T8" fmla="*/ 0 w 216"/>
                <a:gd name="T9" fmla="*/ 240 h 384"/>
                <a:gd name="T10" fmla="*/ 0 w 216"/>
                <a:gd name="T11" fmla="*/ 144 h 384"/>
                <a:gd name="T12" fmla="*/ 144 w 216"/>
                <a:gd name="T13" fmla="*/ 0 h 384"/>
              </a:gdLst>
              <a:ahLst/>
              <a:cxnLst>
                <a:cxn ang="0">
                  <a:pos x="T0" y="T1"/>
                </a:cxn>
                <a:cxn ang="0">
                  <a:pos x="T2" y="T3"/>
                </a:cxn>
                <a:cxn ang="0">
                  <a:pos x="T4" y="T5"/>
                </a:cxn>
                <a:cxn ang="0">
                  <a:pos x="T6" y="T7"/>
                </a:cxn>
                <a:cxn ang="0">
                  <a:pos x="T8" y="T9"/>
                </a:cxn>
                <a:cxn ang="0">
                  <a:pos x="T10" y="T11"/>
                </a:cxn>
                <a:cxn ang="0">
                  <a:pos x="T12" y="T13"/>
                </a:cxn>
              </a:cxnLst>
              <a:rect l="0" t="0" r="r" b="b"/>
              <a:pathLst>
                <a:path w="216" h="384">
                  <a:moveTo>
                    <a:pt x="144" y="0"/>
                  </a:moveTo>
                  <a:cubicBezTo>
                    <a:pt x="160" y="62"/>
                    <a:pt x="216" y="216"/>
                    <a:pt x="216" y="312"/>
                  </a:cubicBezTo>
                  <a:lnTo>
                    <a:pt x="192" y="384"/>
                  </a:lnTo>
                  <a:lnTo>
                    <a:pt x="48" y="336"/>
                  </a:lnTo>
                  <a:lnTo>
                    <a:pt x="0" y="240"/>
                  </a:lnTo>
                  <a:lnTo>
                    <a:pt x="0" y="144"/>
                  </a:lnTo>
                  <a:lnTo>
                    <a:pt x="14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89" name="Freeform 29"/>
            <p:cNvSpPr>
              <a:spLocks noChangeAspect="1"/>
            </p:cNvSpPr>
            <p:nvPr/>
          </p:nvSpPr>
          <p:spPr bwMode="auto">
            <a:xfrm>
              <a:off x="1199" y="1152"/>
              <a:ext cx="272" cy="2344"/>
            </a:xfrm>
            <a:custGeom>
              <a:avLst/>
              <a:gdLst>
                <a:gd name="T0" fmla="*/ 96 w 336"/>
                <a:gd name="T1" fmla="*/ 0 h 2928"/>
                <a:gd name="T2" fmla="*/ 240 w 336"/>
                <a:gd name="T3" fmla="*/ 432 h 2928"/>
                <a:gd name="T4" fmla="*/ 336 w 336"/>
                <a:gd name="T5" fmla="*/ 1056 h 2928"/>
                <a:gd name="T6" fmla="*/ 336 w 336"/>
                <a:gd name="T7" fmla="*/ 1488 h 2928"/>
                <a:gd name="T8" fmla="*/ 192 w 336"/>
                <a:gd name="T9" fmla="*/ 2016 h 2928"/>
                <a:gd name="T10" fmla="*/ 192 w 336"/>
                <a:gd name="T11" fmla="*/ 2496 h 2928"/>
                <a:gd name="T12" fmla="*/ 192 w 336"/>
                <a:gd name="T13" fmla="*/ 2928 h 2928"/>
                <a:gd name="T14" fmla="*/ 0 w 336"/>
                <a:gd name="T15" fmla="*/ 2928 h 2928"/>
                <a:gd name="T16" fmla="*/ 0 w 336"/>
                <a:gd name="T17" fmla="*/ 0 h 2928"/>
                <a:gd name="T18" fmla="*/ 96 w 336"/>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928">
                  <a:moveTo>
                    <a:pt x="96" y="0"/>
                  </a:moveTo>
                  <a:lnTo>
                    <a:pt x="240" y="432"/>
                  </a:lnTo>
                  <a:lnTo>
                    <a:pt x="336" y="1056"/>
                  </a:lnTo>
                  <a:lnTo>
                    <a:pt x="336" y="1488"/>
                  </a:lnTo>
                  <a:lnTo>
                    <a:pt x="192" y="2016"/>
                  </a:lnTo>
                  <a:lnTo>
                    <a:pt x="192" y="2496"/>
                  </a:lnTo>
                  <a:lnTo>
                    <a:pt x="192" y="2928"/>
                  </a:lnTo>
                  <a:lnTo>
                    <a:pt x="0" y="2928"/>
                  </a:lnTo>
                  <a:lnTo>
                    <a:pt x="0" y="0"/>
                  </a:lnTo>
                  <a:lnTo>
                    <a:pt x="96"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90" name="Freeform 30"/>
            <p:cNvSpPr>
              <a:spLocks noChangeAspect="1"/>
            </p:cNvSpPr>
            <p:nvPr/>
          </p:nvSpPr>
          <p:spPr bwMode="auto">
            <a:xfrm>
              <a:off x="1203" y="1152"/>
              <a:ext cx="142" cy="2344"/>
            </a:xfrm>
            <a:custGeom>
              <a:avLst/>
              <a:gdLst>
                <a:gd name="T0" fmla="*/ 96 w 336"/>
                <a:gd name="T1" fmla="*/ 0 h 2928"/>
                <a:gd name="T2" fmla="*/ 240 w 336"/>
                <a:gd name="T3" fmla="*/ 432 h 2928"/>
                <a:gd name="T4" fmla="*/ 336 w 336"/>
                <a:gd name="T5" fmla="*/ 912 h 2928"/>
                <a:gd name="T6" fmla="*/ 336 w 336"/>
                <a:gd name="T7" fmla="*/ 1392 h 2928"/>
                <a:gd name="T8" fmla="*/ 288 w 336"/>
                <a:gd name="T9" fmla="*/ 1536 h 2928"/>
                <a:gd name="T10" fmla="*/ 240 w 336"/>
                <a:gd name="T11" fmla="*/ 1872 h 2928"/>
                <a:gd name="T12" fmla="*/ 192 w 336"/>
                <a:gd name="T13" fmla="*/ 2016 h 2928"/>
                <a:gd name="T14" fmla="*/ 192 w 336"/>
                <a:gd name="T15" fmla="*/ 2256 h 2928"/>
                <a:gd name="T16" fmla="*/ 240 w 336"/>
                <a:gd name="T17" fmla="*/ 2592 h 2928"/>
                <a:gd name="T18" fmla="*/ 192 w 336"/>
                <a:gd name="T19" fmla="*/ 2928 h 2928"/>
                <a:gd name="T20" fmla="*/ 0 w 336"/>
                <a:gd name="T21" fmla="*/ 2928 h 2928"/>
                <a:gd name="T22" fmla="*/ 0 w 336"/>
                <a:gd name="T23" fmla="*/ 0 h 2928"/>
                <a:gd name="T24" fmla="*/ 96 w 336"/>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2928">
                  <a:moveTo>
                    <a:pt x="96" y="0"/>
                  </a:moveTo>
                  <a:lnTo>
                    <a:pt x="240" y="432"/>
                  </a:lnTo>
                  <a:lnTo>
                    <a:pt x="336" y="912"/>
                  </a:lnTo>
                  <a:lnTo>
                    <a:pt x="336" y="1392"/>
                  </a:lnTo>
                  <a:lnTo>
                    <a:pt x="288" y="1536"/>
                  </a:lnTo>
                  <a:lnTo>
                    <a:pt x="240" y="1872"/>
                  </a:lnTo>
                  <a:lnTo>
                    <a:pt x="192" y="2016"/>
                  </a:lnTo>
                  <a:lnTo>
                    <a:pt x="192" y="2256"/>
                  </a:lnTo>
                  <a:lnTo>
                    <a:pt x="240" y="2592"/>
                  </a:lnTo>
                  <a:lnTo>
                    <a:pt x="192" y="2928"/>
                  </a:lnTo>
                  <a:lnTo>
                    <a:pt x="0" y="2928"/>
                  </a:lnTo>
                  <a:lnTo>
                    <a:pt x="0" y="0"/>
                  </a:lnTo>
                  <a:lnTo>
                    <a:pt x="96"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91" name="Freeform 31"/>
            <p:cNvSpPr>
              <a:spLocks noChangeAspect="1"/>
            </p:cNvSpPr>
            <p:nvPr/>
          </p:nvSpPr>
          <p:spPr bwMode="auto">
            <a:xfrm>
              <a:off x="2754" y="1152"/>
              <a:ext cx="350" cy="2344"/>
            </a:xfrm>
            <a:custGeom>
              <a:avLst/>
              <a:gdLst>
                <a:gd name="T0" fmla="*/ 0 w 432"/>
                <a:gd name="T1" fmla="*/ 0 h 2928"/>
                <a:gd name="T2" fmla="*/ 0 w 432"/>
                <a:gd name="T3" fmla="*/ 336 h 2928"/>
                <a:gd name="T4" fmla="*/ 0 w 432"/>
                <a:gd name="T5" fmla="*/ 576 h 2928"/>
                <a:gd name="T6" fmla="*/ 96 w 432"/>
                <a:gd name="T7" fmla="*/ 864 h 2928"/>
                <a:gd name="T8" fmla="*/ 96 w 432"/>
                <a:gd name="T9" fmla="*/ 1056 h 2928"/>
                <a:gd name="T10" fmla="*/ 96 w 432"/>
                <a:gd name="T11" fmla="*/ 1392 h 2928"/>
                <a:gd name="T12" fmla="*/ 144 w 432"/>
                <a:gd name="T13" fmla="*/ 1728 h 2928"/>
                <a:gd name="T14" fmla="*/ 144 w 432"/>
                <a:gd name="T15" fmla="*/ 1968 h 2928"/>
                <a:gd name="T16" fmla="*/ 240 w 432"/>
                <a:gd name="T17" fmla="*/ 2256 h 2928"/>
                <a:gd name="T18" fmla="*/ 336 w 432"/>
                <a:gd name="T19" fmla="*/ 2544 h 2928"/>
                <a:gd name="T20" fmla="*/ 432 w 432"/>
                <a:gd name="T21"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928">
                  <a:moveTo>
                    <a:pt x="0" y="0"/>
                  </a:moveTo>
                  <a:lnTo>
                    <a:pt x="0" y="336"/>
                  </a:lnTo>
                  <a:lnTo>
                    <a:pt x="0" y="576"/>
                  </a:lnTo>
                  <a:lnTo>
                    <a:pt x="96" y="864"/>
                  </a:lnTo>
                  <a:lnTo>
                    <a:pt x="96" y="1056"/>
                  </a:lnTo>
                  <a:lnTo>
                    <a:pt x="96" y="1392"/>
                  </a:lnTo>
                  <a:lnTo>
                    <a:pt x="144" y="1728"/>
                  </a:lnTo>
                  <a:lnTo>
                    <a:pt x="144" y="1968"/>
                  </a:lnTo>
                  <a:lnTo>
                    <a:pt x="240" y="2256"/>
                  </a:lnTo>
                  <a:lnTo>
                    <a:pt x="336" y="2544"/>
                  </a:lnTo>
                  <a:lnTo>
                    <a:pt x="43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92" name="Freeform 32"/>
            <p:cNvSpPr>
              <a:spLocks noChangeAspect="1"/>
            </p:cNvSpPr>
            <p:nvPr/>
          </p:nvSpPr>
          <p:spPr bwMode="auto">
            <a:xfrm>
              <a:off x="3882" y="1152"/>
              <a:ext cx="544" cy="2344"/>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93" name="Text Box 33"/>
            <p:cNvSpPr txBox="1">
              <a:spLocks noChangeAspect="1" noChangeArrowheads="1"/>
            </p:cNvSpPr>
            <p:nvPr/>
          </p:nvSpPr>
          <p:spPr bwMode="auto">
            <a:xfrm>
              <a:off x="3168" y="1200"/>
              <a:ext cx="320"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Beta</a:t>
              </a:r>
            </a:p>
          </p:txBody>
        </p:sp>
        <p:sp>
          <p:nvSpPr>
            <p:cNvPr id="245794" name="Freeform 34"/>
            <p:cNvSpPr>
              <a:spLocks noChangeAspect="1"/>
            </p:cNvSpPr>
            <p:nvPr/>
          </p:nvSpPr>
          <p:spPr bwMode="auto">
            <a:xfrm>
              <a:off x="3312" y="1392"/>
              <a:ext cx="576" cy="768"/>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95" name="Text Box 35"/>
            <p:cNvSpPr txBox="1">
              <a:spLocks noChangeAspect="1" noChangeArrowheads="1"/>
            </p:cNvSpPr>
            <p:nvPr/>
          </p:nvSpPr>
          <p:spPr bwMode="auto">
            <a:xfrm>
              <a:off x="1680" y="1248"/>
              <a:ext cx="366"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Alpha</a:t>
              </a:r>
            </a:p>
          </p:txBody>
        </p:sp>
        <p:sp>
          <p:nvSpPr>
            <p:cNvPr id="245796" name="Freeform 36"/>
            <p:cNvSpPr>
              <a:spLocks noChangeAspect="1"/>
            </p:cNvSpPr>
            <p:nvPr/>
          </p:nvSpPr>
          <p:spPr bwMode="auto">
            <a:xfrm>
              <a:off x="1968" y="1488"/>
              <a:ext cx="672" cy="672"/>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5797" name="Text Box 37"/>
            <p:cNvSpPr txBox="1">
              <a:spLocks noChangeAspect="1" noChangeArrowheads="1"/>
            </p:cNvSpPr>
            <p:nvPr/>
          </p:nvSpPr>
          <p:spPr bwMode="auto">
            <a:xfrm>
              <a:off x="2251" y="2273"/>
              <a:ext cx="231"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Oil</a:t>
              </a:r>
            </a:p>
          </p:txBody>
        </p:sp>
        <p:sp>
          <p:nvSpPr>
            <p:cNvPr id="245798" name="Text Box 38"/>
            <p:cNvSpPr txBox="1">
              <a:spLocks noChangeAspect="1" noChangeArrowheads="1"/>
            </p:cNvSpPr>
            <p:nvPr/>
          </p:nvSpPr>
          <p:spPr bwMode="auto">
            <a:xfrm>
              <a:off x="3698" y="2415"/>
              <a:ext cx="231"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Oil</a:t>
              </a:r>
            </a:p>
          </p:txBody>
        </p:sp>
        <p:sp>
          <p:nvSpPr>
            <p:cNvPr id="245800" name="Rectangle 40"/>
            <p:cNvSpPr>
              <a:spLocks noChangeAspect="1" noChangeArrowheads="1"/>
            </p:cNvSpPr>
            <p:nvPr/>
          </p:nvSpPr>
          <p:spPr bwMode="auto">
            <a:xfrm>
              <a:off x="1206" y="1165"/>
              <a:ext cx="3240" cy="2327"/>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245763" name="Text Box 3"/>
          <p:cNvSpPr txBox="1">
            <a:spLocks noChangeArrowheads="1"/>
          </p:cNvSpPr>
          <p:nvPr/>
        </p:nvSpPr>
        <p:spPr bwMode="auto">
          <a:xfrm>
            <a:off x="6689725" y="5416550"/>
            <a:ext cx="1114425" cy="457200"/>
          </a:xfrm>
          <a:prstGeom prst="rect">
            <a:avLst/>
          </a:prstGeom>
          <a:solidFill>
            <a:schemeClr val="tx1"/>
          </a:solidFill>
          <a:ln>
            <a:noFill/>
          </a:ln>
          <a:effectLst/>
        </p:spPr>
        <p:txBody>
          <a:bodyPr wrap="none">
            <a:spAutoFit/>
          </a:bodyPr>
          <a:lstStyle/>
          <a:p>
            <a:pPr algn="ctr"/>
            <a:r>
              <a:rPr lang="en-US" altLang="en-US" b="1" dirty="0">
                <a:solidFill>
                  <a:schemeClr val="bg1"/>
                </a:solidFill>
                <a:latin typeface="Tahoma" panose="020B0604030504040204" pitchFamily="34" charset="0"/>
              </a:rPr>
              <a:t>10 Ma</a:t>
            </a:r>
          </a:p>
        </p:txBody>
      </p:sp>
    </p:spTree>
    <p:extLst>
      <p:ext uri="{BB962C8B-B14F-4D97-AF65-F5344CB8AC3E}">
        <p14:creationId xmlns:p14="http://schemas.microsoft.com/office/powerpoint/2010/main" val="51587832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r>
              <a:rPr lang="en-US" altLang="en-US" dirty="0"/>
              <a:t>Most-Likely Scenario</a:t>
            </a:r>
          </a:p>
        </p:txBody>
      </p:sp>
      <p:grpSp>
        <p:nvGrpSpPr>
          <p:cNvPr id="247857" name="Group 49"/>
          <p:cNvGrpSpPr>
            <a:grpSpLocks noChangeAspect="1"/>
          </p:cNvGrpSpPr>
          <p:nvPr/>
        </p:nvGrpSpPr>
        <p:grpSpPr bwMode="auto">
          <a:xfrm>
            <a:off x="1385888" y="1219200"/>
            <a:ext cx="6481762" cy="4660900"/>
            <a:chOff x="1201" y="1161"/>
            <a:chExt cx="3268" cy="2350"/>
          </a:xfrm>
        </p:grpSpPr>
        <p:sp>
          <p:nvSpPr>
            <p:cNvPr id="247811" name="Freeform 3"/>
            <p:cNvSpPr>
              <a:spLocks noChangeAspect="1"/>
            </p:cNvSpPr>
            <p:nvPr/>
          </p:nvSpPr>
          <p:spPr bwMode="auto">
            <a:xfrm>
              <a:off x="3847" y="1161"/>
              <a:ext cx="622" cy="2075"/>
            </a:xfrm>
            <a:custGeom>
              <a:avLst/>
              <a:gdLst>
                <a:gd name="T0" fmla="*/ 0 w 768"/>
                <a:gd name="T1" fmla="*/ 0 h 2592"/>
                <a:gd name="T2" fmla="*/ 384 w 768"/>
                <a:gd name="T3" fmla="*/ 0 h 2592"/>
                <a:gd name="T4" fmla="*/ 432 w 768"/>
                <a:gd name="T5" fmla="*/ 480 h 2592"/>
                <a:gd name="T6" fmla="*/ 768 w 768"/>
                <a:gd name="T7" fmla="*/ 1008 h 2592"/>
                <a:gd name="T8" fmla="*/ 768 w 768"/>
                <a:gd name="T9" fmla="*/ 1392 h 2592"/>
                <a:gd name="T10" fmla="*/ 720 w 768"/>
                <a:gd name="T11" fmla="*/ 2208 h 2592"/>
                <a:gd name="T12" fmla="*/ 672 w 768"/>
                <a:gd name="T13" fmla="*/ 2496 h 2592"/>
                <a:gd name="T14" fmla="*/ 528 w 768"/>
                <a:gd name="T15" fmla="*/ 2592 h 2592"/>
                <a:gd name="T16" fmla="*/ 48 w 768"/>
                <a:gd name="T17" fmla="*/ 912 h 2592"/>
                <a:gd name="T18" fmla="*/ 0 w 768"/>
                <a:gd name="T19" fmla="*/ 0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8" h="2592">
                  <a:moveTo>
                    <a:pt x="0" y="0"/>
                  </a:moveTo>
                  <a:lnTo>
                    <a:pt x="384" y="0"/>
                  </a:lnTo>
                  <a:lnTo>
                    <a:pt x="432" y="480"/>
                  </a:lnTo>
                  <a:lnTo>
                    <a:pt x="768" y="1008"/>
                  </a:lnTo>
                  <a:lnTo>
                    <a:pt x="768" y="1392"/>
                  </a:lnTo>
                  <a:lnTo>
                    <a:pt x="720" y="2208"/>
                  </a:lnTo>
                  <a:lnTo>
                    <a:pt x="672" y="2496"/>
                  </a:lnTo>
                  <a:lnTo>
                    <a:pt x="528" y="2592"/>
                  </a:lnTo>
                  <a:lnTo>
                    <a:pt x="48" y="912"/>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2" name="Freeform 4"/>
            <p:cNvSpPr>
              <a:spLocks noChangeAspect="1"/>
            </p:cNvSpPr>
            <p:nvPr/>
          </p:nvSpPr>
          <p:spPr bwMode="auto">
            <a:xfrm>
              <a:off x="4002" y="1161"/>
              <a:ext cx="467" cy="2344"/>
            </a:xfrm>
            <a:custGeom>
              <a:avLst/>
              <a:gdLst>
                <a:gd name="T0" fmla="*/ 0 w 576"/>
                <a:gd name="T1" fmla="*/ 0 h 2928"/>
                <a:gd name="T2" fmla="*/ 96 w 576"/>
                <a:gd name="T3" fmla="*/ 336 h 2928"/>
                <a:gd name="T4" fmla="*/ 192 w 576"/>
                <a:gd name="T5" fmla="*/ 528 h 2928"/>
                <a:gd name="T6" fmla="*/ 384 w 576"/>
                <a:gd name="T7" fmla="*/ 768 h 2928"/>
                <a:gd name="T8" fmla="*/ 480 w 576"/>
                <a:gd name="T9" fmla="*/ 1104 h 2928"/>
                <a:gd name="T10" fmla="*/ 528 w 576"/>
                <a:gd name="T11" fmla="*/ 1248 h 2928"/>
                <a:gd name="T12" fmla="*/ 528 w 576"/>
                <a:gd name="T13" fmla="*/ 1536 h 2928"/>
                <a:gd name="T14" fmla="*/ 528 w 576"/>
                <a:gd name="T15" fmla="*/ 1776 h 2928"/>
                <a:gd name="T16" fmla="*/ 480 w 576"/>
                <a:gd name="T17" fmla="*/ 2112 h 2928"/>
                <a:gd name="T18" fmla="*/ 384 w 576"/>
                <a:gd name="T19" fmla="*/ 2544 h 2928"/>
                <a:gd name="T20" fmla="*/ 528 w 576"/>
                <a:gd name="T21" fmla="*/ 2928 h 2928"/>
                <a:gd name="T22" fmla="*/ 576 w 576"/>
                <a:gd name="T23" fmla="*/ 0 h 2928"/>
                <a:gd name="T24" fmla="*/ 0 w 576"/>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2928">
                  <a:moveTo>
                    <a:pt x="0" y="0"/>
                  </a:moveTo>
                  <a:lnTo>
                    <a:pt x="96" y="336"/>
                  </a:lnTo>
                  <a:lnTo>
                    <a:pt x="192" y="528"/>
                  </a:lnTo>
                  <a:lnTo>
                    <a:pt x="384" y="768"/>
                  </a:lnTo>
                  <a:lnTo>
                    <a:pt x="480" y="1104"/>
                  </a:lnTo>
                  <a:lnTo>
                    <a:pt x="528" y="1248"/>
                  </a:lnTo>
                  <a:lnTo>
                    <a:pt x="528" y="1536"/>
                  </a:lnTo>
                  <a:lnTo>
                    <a:pt x="528" y="1776"/>
                  </a:lnTo>
                  <a:lnTo>
                    <a:pt x="480" y="2112"/>
                  </a:lnTo>
                  <a:lnTo>
                    <a:pt x="384" y="2544"/>
                  </a:lnTo>
                  <a:lnTo>
                    <a:pt x="528" y="2928"/>
                  </a:lnTo>
                  <a:lnTo>
                    <a:pt x="576" y="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3" name="Freeform 5"/>
            <p:cNvSpPr>
              <a:spLocks noChangeAspect="1"/>
            </p:cNvSpPr>
            <p:nvPr/>
          </p:nvSpPr>
          <p:spPr bwMode="auto">
            <a:xfrm>
              <a:off x="3963" y="1545"/>
              <a:ext cx="350" cy="1268"/>
            </a:xfrm>
            <a:custGeom>
              <a:avLst/>
              <a:gdLst>
                <a:gd name="T0" fmla="*/ 0 w 432"/>
                <a:gd name="T1" fmla="*/ 0 h 1584"/>
                <a:gd name="T2" fmla="*/ 192 w 432"/>
                <a:gd name="T3" fmla="*/ 192 h 1584"/>
                <a:gd name="T4" fmla="*/ 288 w 432"/>
                <a:gd name="T5" fmla="*/ 336 h 1584"/>
                <a:gd name="T6" fmla="*/ 384 w 432"/>
                <a:gd name="T7" fmla="*/ 624 h 1584"/>
                <a:gd name="T8" fmla="*/ 432 w 432"/>
                <a:gd name="T9" fmla="*/ 912 h 1584"/>
                <a:gd name="T10" fmla="*/ 432 w 432"/>
                <a:gd name="T11" fmla="*/ 1200 h 1584"/>
                <a:gd name="T12" fmla="*/ 384 w 432"/>
                <a:gd name="T13" fmla="*/ 1392 h 1584"/>
                <a:gd name="T14" fmla="*/ 192 w 432"/>
                <a:gd name="T15" fmla="*/ 1584 h 1584"/>
                <a:gd name="T16" fmla="*/ 0 w 432"/>
                <a:gd name="T17" fmla="*/ 720 h 1584"/>
                <a:gd name="T18" fmla="*/ 0 w 432"/>
                <a:gd name="T19"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 h="1584">
                  <a:moveTo>
                    <a:pt x="0" y="0"/>
                  </a:moveTo>
                  <a:lnTo>
                    <a:pt x="192" y="192"/>
                  </a:lnTo>
                  <a:lnTo>
                    <a:pt x="288" y="336"/>
                  </a:lnTo>
                  <a:lnTo>
                    <a:pt x="384" y="624"/>
                  </a:lnTo>
                  <a:lnTo>
                    <a:pt x="432" y="912"/>
                  </a:lnTo>
                  <a:lnTo>
                    <a:pt x="432" y="1200"/>
                  </a:lnTo>
                  <a:lnTo>
                    <a:pt x="384" y="1392"/>
                  </a:lnTo>
                  <a:lnTo>
                    <a:pt x="192" y="1584"/>
                  </a:lnTo>
                  <a:lnTo>
                    <a:pt x="0" y="72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4" name="Freeform 6"/>
            <p:cNvSpPr>
              <a:spLocks noChangeAspect="1"/>
            </p:cNvSpPr>
            <p:nvPr/>
          </p:nvSpPr>
          <p:spPr bwMode="auto">
            <a:xfrm>
              <a:off x="3964" y="1814"/>
              <a:ext cx="233" cy="692"/>
            </a:xfrm>
            <a:custGeom>
              <a:avLst/>
              <a:gdLst>
                <a:gd name="T0" fmla="*/ 48 w 288"/>
                <a:gd name="T1" fmla="*/ 0 h 864"/>
                <a:gd name="T2" fmla="*/ 192 w 288"/>
                <a:gd name="T3" fmla="*/ 96 h 864"/>
                <a:gd name="T4" fmla="*/ 288 w 288"/>
                <a:gd name="T5" fmla="*/ 288 h 864"/>
                <a:gd name="T6" fmla="*/ 288 w 288"/>
                <a:gd name="T7" fmla="*/ 480 h 864"/>
                <a:gd name="T8" fmla="*/ 240 w 288"/>
                <a:gd name="T9" fmla="*/ 576 h 864"/>
                <a:gd name="T10" fmla="*/ 288 w 288"/>
                <a:gd name="T11" fmla="*/ 720 h 864"/>
                <a:gd name="T12" fmla="*/ 240 w 288"/>
                <a:gd name="T13" fmla="*/ 816 h 864"/>
                <a:gd name="T14" fmla="*/ 144 w 288"/>
                <a:gd name="T15" fmla="*/ 864 h 864"/>
                <a:gd name="T16" fmla="*/ 0 w 288"/>
                <a:gd name="T17" fmla="*/ 9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864">
                  <a:moveTo>
                    <a:pt x="48" y="0"/>
                  </a:moveTo>
                  <a:lnTo>
                    <a:pt x="192" y="96"/>
                  </a:lnTo>
                  <a:lnTo>
                    <a:pt x="288" y="288"/>
                  </a:lnTo>
                  <a:lnTo>
                    <a:pt x="288" y="480"/>
                  </a:lnTo>
                  <a:lnTo>
                    <a:pt x="240" y="576"/>
                  </a:lnTo>
                  <a:lnTo>
                    <a:pt x="288" y="720"/>
                  </a:lnTo>
                  <a:lnTo>
                    <a:pt x="240" y="816"/>
                  </a:lnTo>
                  <a:lnTo>
                    <a:pt x="144" y="864"/>
                  </a:lnTo>
                  <a:lnTo>
                    <a:pt x="0" y="96"/>
                  </a:lnTo>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5" name="Rectangle 7"/>
            <p:cNvSpPr>
              <a:spLocks noChangeAspect="1" noChangeArrowheads="1"/>
            </p:cNvSpPr>
            <p:nvPr/>
          </p:nvSpPr>
          <p:spPr bwMode="auto">
            <a:xfrm>
              <a:off x="1319" y="1161"/>
              <a:ext cx="692" cy="234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7816" name="Freeform 8"/>
            <p:cNvSpPr>
              <a:spLocks noChangeAspect="1"/>
            </p:cNvSpPr>
            <p:nvPr/>
          </p:nvSpPr>
          <p:spPr bwMode="auto">
            <a:xfrm>
              <a:off x="1204" y="1161"/>
              <a:ext cx="1229" cy="2344"/>
            </a:xfrm>
            <a:custGeom>
              <a:avLst/>
              <a:gdLst>
                <a:gd name="T0" fmla="*/ 816 w 1536"/>
                <a:gd name="T1" fmla="*/ 0 h 2928"/>
                <a:gd name="T2" fmla="*/ 624 w 1536"/>
                <a:gd name="T3" fmla="*/ 384 h 2928"/>
                <a:gd name="T4" fmla="*/ 480 w 1536"/>
                <a:gd name="T5" fmla="*/ 816 h 2928"/>
                <a:gd name="T6" fmla="*/ 432 w 1536"/>
                <a:gd name="T7" fmla="*/ 1200 h 2928"/>
                <a:gd name="T8" fmla="*/ 384 w 1536"/>
                <a:gd name="T9" fmla="*/ 960 h 2928"/>
                <a:gd name="T10" fmla="*/ 384 w 1536"/>
                <a:gd name="T11" fmla="*/ 576 h 2928"/>
                <a:gd name="T12" fmla="*/ 336 w 1536"/>
                <a:gd name="T13" fmla="*/ 240 h 2928"/>
                <a:gd name="T14" fmla="*/ 240 w 1536"/>
                <a:gd name="T15" fmla="*/ 0 h 2928"/>
                <a:gd name="T16" fmla="*/ 0 w 1536"/>
                <a:gd name="T17" fmla="*/ 0 h 2928"/>
                <a:gd name="T18" fmla="*/ 0 w 1536"/>
                <a:gd name="T19" fmla="*/ 2928 h 2928"/>
                <a:gd name="T20" fmla="*/ 384 w 1536"/>
                <a:gd name="T21" fmla="*/ 2928 h 2928"/>
                <a:gd name="T22" fmla="*/ 480 w 1536"/>
                <a:gd name="T23" fmla="*/ 2592 h 2928"/>
                <a:gd name="T24" fmla="*/ 528 w 1536"/>
                <a:gd name="T25" fmla="*/ 2352 h 2928"/>
                <a:gd name="T26" fmla="*/ 480 w 1536"/>
                <a:gd name="T27" fmla="*/ 1872 h 2928"/>
                <a:gd name="T28" fmla="*/ 576 w 1536"/>
                <a:gd name="T29" fmla="*/ 2112 h 2928"/>
                <a:gd name="T30" fmla="*/ 672 w 1536"/>
                <a:gd name="T31" fmla="*/ 2544 h 2928"/>
                <a:gd name="T32" fmla="*/ 816 w 1536"/>
                <a:gd name="T33" fmla="*/ 2832 h 2928"/>
                <a:gd name="T34" fmla="*/ 864 w 1536"/>
                <a:gd name="T35" fmla="*/ 2928 h 2928"/>
                <a:gd name="T36" fmla="*/ 1536 w 1536"/>
                <a:gd name="T37" fmla="*/ 2928 h 2928"/>
                <a:gd name="T38" fmla="*/ 1296 w 1536"/>
                <a:gd name="T39" fmla="*/ 0 h 2928"/>
                <a:gd name="T40" fmla="*/ 816 w 1536"/>
                <a:gd name="T4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6" h="2928">
                  <a:moveTo>
                    <a:pt x="816" y="0"/>
                  </a:moveTo>
                  <a:lnTo>
                    <a:pt x="624" y="384"/>
                  </a:lnTo>
                  <a:lnTo>
                    <a:pt x="480" y="816"/>
                  </a:lnTo>
                  <a:lnTo>
                    <a:pt x="432" y="1200"/>
                  </a:lnTo>
                  <a:lnTo>
                    <a:pt x="384" y="960"/>
                  </a:lnTo>
                  <a:lnTo>
                    <a:pt x="384" y="576"/>
                  </a:lnTo>
                  <a:lnTo>
                    <a:pt x="336" y="240"/>
                  </a:lnTo>
                  <a:lnTo>
                    <a:pt x="240" y="0"/>
                  </a:lnTo>
                  <a:lnTo>
                    <a:pt x="0" y="0"/>
                  </a:lnTo>
                  <a:lnTo>
                    <a:pt x="0" y="2928"/>
                  </a:lnTo>
                  <a:lnTo>
                    <a:pt x="384" y="2928"/>
                  </a:lnTo>
                  <a:lnTo>
                    <a:pt x="480" y="2592"/>
                  </a:lnTo>
                  <a:lnTo>
                    <a:pt x="528" y="2352"/>
                  </a:lnTo>
                  <a:lnTo>
                    <a:pt x="480" y="1872"/>
                  </a:lnTo>
                  <a:lnTo>
                    <a:pt x="576" y="2112"/>
                  </a:lnTo>
                  <a:lnTo>
                    <a:pt x="672" y="2544"/>
                  </a:lnTo>
                  <a:lnTo>
                    <a:pt x="816" y="2832"/>
                  </a:lnTo>
                  <a:lnTo>
                    <a:pt x="864" y="2928"/>
                  </a:lnTo>
                  <a:lnTo>
                    <a:pt x="1536" y="2928"/>
                  </a:lnTo>
                  <a:lnTo>
                    <a:pt x="1296" y="0"/>
                  </a:lnTo>
                  <a:lnTo>
                    <a:pt x="816"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7" name="Freeform 9"/>
            <p:cNvSpPr>
              <a:spLocks noChangeAspect="1"/>
            </p:cNvSpPr>
            <p:nvPr/>
          </p:nvSpPr>
          <p:spPr bwMode="auto">
            <a:xfrm>
              <a:off x="1627" y="1161"/>
              <a:ext cx="921" cy="2344"/>
            </a:xfrm>
            <a:custGeom>
              <a:avLst/>
              <a:gdLst>
                <a:gd name="T0" fmla="*/ 384 w 1152"/>
                <a:gd name="T1" fmla="*/ 0 h 2928"/>
                <a:gd name="T2" fmla="*/ 144 w 1152"/>
                <a:gd name="T3" fmla="*/ 624 h 2928"/>
                <a:gd name="T4" fmla="*/ 0 w 1152"/>
                <a:gd name="T5" fmla="*/ 1104 h 2928"/>
                <a:gd name="T6" fmla="*/ 48 w 1152"/>
                <a:gd name="T7" fmla="*/ 1680 h 2928"/>
                <a:gd name="T8" fmla="*/ 144 w 1152"/>
                <a:gd name="T9" fmla="*/ 2064 h 2928"/>
                <a:gd name="T10" fmla="*/ 288 w 1152"/>
                <a:gd name="T11" fmla="*/ 2448 h 2928"/>
                <a:gd name="T12" fmla="*/ 576 w 1152"/>
                <a:gd name="T13" fmla="*/ 2928 h 2928"/>
                <a:gd name="T14" fmla="*/ 1152 w 1152"/>
                <a:gd name="T15" fmla="*/ 2928 h 2928"/>
                <a:gd name="T16" fmla="*/ 768 w 1152"/>
                <a:gd name="T17" fmla="*/ 0 h 2928"/>
                <a:gd name="T18" fmla="*/ 384 w 1152"/>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2" h="2928">
                  <a:moveTo>
                    <a:pt x="384" y="0"/>
                  </a:moveTo>
                  <a:lnTo>
                    <a:pt x="144" y="624"/>
                  </a:lnTo>
                  <a:lnTo>
                    <a:pt x="0" y="1104"/>
                  </a:lnTo>
                  <a:lnTo>
                    <a:pt x="48" y="1680"/>
                  </a:lnTo>
                  <a:lnTo>
                    <a:pt x="144" y="2064"/>
                  </a:lnTo>
                  <a:lnTo>
                    <a:pt x="288" y="2448"/>
                  </a:lnTo>
                  <a:lnTo>
                    <a:pt x="576" y="2928"/>
                  </a:lnTo>
                  <a:lnTo>
                    <a:pt x="1152" y="2928"/>
                  </a:lnTo>
                  <a:lnTo>
                    <a:pt x="768" y="0"/>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8" name="Freeform 10"/>
            <p:cNvSpPr>
              <a:spLocks noChangeAspect="1"/>
            </p:cNvSpPr>
            <p:nvPr/>
          </p:nvSpPr>
          <p:spPr bwMode="auto">
            <a:xfrm>
              <a:off x="1204" y="1161"/>
              <a:ext cx="307" cy="2344"/>
            </a:xfrm>
            <a:custGeom>
              <a:avLst/>
              <a:gdLst>
                <a:gd name="T0" fmla="*/ 192 w 384"/>
                <a:gd name="T1" fmla="*/ 0 h 2928"/>
                <a:gd name="T2" fmla="*/ 288 w 384"/>
                <a:gd name="T3" fmla="*/ 480 h 2928"/>
                <a:gd name="T4" fmla="*/ 288 w 384"/>
                <a:gd name="T5" fmla="*/ 1056 h 2928"/>
                <a:gd name="T6" fmla="*/ 336 w 384"/>
                <a:gd name="T7" fmla="*/ 1440 h 2928"/>
                <a:gd name="T8" fmla="*/ 384 w 384"/>
                <a:gd name="T9" fmla="*/ 1824 h 2928"/>
                <a:gd name="T10" fmla="*/ 336 w 384"/>
                <a:gd name="T11" fmla="*/ 2208 h 2928"/>
                <a:gd name="T12" fmla="*/ 288 w 384"/>
                <a:gd name="T13" fmla="*/ 2928 h 2928"/>
                <a:gd name="T14" fmla="*/ 0 w 384"/>
                <a:gd name="T15" fmla="*/ 2880 h 2928"/>
                <a:gd name="T16" fmla="*/ 0 w 384"/>
                <a:gd name="T17" fmla="*/ 0 h 2928"/>
                <a:gd name="T18" fmla="*/ 192 w 384"/>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2928">
                  <a:moveTo>
                    <a:pt x="192" y="0"/>
                  </a:moveTo>
                  <a:lnTo>
                    <a:pt x="288" y="480"/>
                  </a:lnTo>
                  <a:lnTo>
                    <a:pt x="288" y="1056"/>
                  </a:lnTo>
                  <a:lnTo>
                    <a:pt x="336" y="1440"/>
                  </a:lnTo>
                  <a:lnTo>
                    <a:pt x="384" y="1824"/>
                  </a:lnTo>
                  <a:lnTo>
                    <a:pt x="336" y="2208"/>
                  </a:lnTo>
                  <a:lnTo>
                    <a:pt x="288" y="2928"/>
                  </a:lnTo>
                  <a:lnTo>
                    <a:pt x="0" y="2880"/>
                  </a:lnTo>
                  <a:lnTo>
                    <a:pt x="0" y="0"/>
                  </a:lnTo>
                  <a:lnTo>
                    <a:pt x="19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19" name="Freeform 11"/>
            <p:cNvSpPr>
              <a:spLocks noChangeAspect="1"/>
            </p:cNvSpPr>
            <p:nvPr/>
          </p:nvSpPr>
          <p:spPr bwMode="auto">
            <a:xfrm>
              <a:off x="1780" y="1161"/>
              <a:ext cx="1114" cy="2344"/>
            </a:xfrm>
            <a:custGeom>
              <a:avLst/>
              <a:gdLst>
                <a:gd name="T0" fmla="*/ 384 w 1392"/>
                <a:gd name="T1" fmla="*/ 0 h 2928"/>
                <a:gd name="T2" fmla="*/ 192 w 1392"/>
                <a:gd name="T3" fmla="*/ 432 h 2928"/>
                <a:gd name="T4" fmla="*/ 48 w 1392"/>
                <a:gd name="T5" fmla="*/ 864 h 2928"/>
                <a:gd name="T6" fmla="*/ 0 w 1392"/>
                <a:gd name="T7" fmla="*/ 1344 h 2928"/>
                <a:gd name="T8" fmla="*/ 96 w 1392"/>
                <a:gd name="T9" fmla="*/ 1776 h 2928"/>
                <a:gd name="T10" fmla="*/ 240 w 1392"/>
                <a:gd name="T11" fmla="*/ 2160 h 2928"/>
                <a:gd name="T12" fmla="*/ 480 w 1392"/>
                <a:gd name="T13" fmla="*/ 2544 h 2928"/>
                <a:gd name="T14" fmla="*/ 816 w 1392"/>
                <a:gd name="T15" fmla="*/ 2928 h 2928"/>
                <a:gd name="T16" fmla="*/ 1392 w 1392"/>
                <a:gd name="T17" fmla="*/ 2928 h 2928"/>
                <a:gd name="T18" fmla="*/ 816 w 1392"/>
                <a:gd name="T19" fmla="*/ 0 h 2928"/>
                <a:gd name="T20" fmla="*/ 384 w 13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2" h="2928">
                  <a:moveTo>
                    <a:pt x="384" y="0"/>
                  </a:moveTo>
                  <a:lnTo>
                    <a:pt x="192" y="432"/>
                  </a:lnTo>
                  <a:lnTo>
                    <a:pt x="48" y="864"/>
                  </a:lnTo>
                  <a:lnTo>
                    <a:pt x="0" y="1344"/>
                  </a:lnTo>
                  <a:lnTo>
                    <a:pt x="96" y="1776"/>
                  </a:lnTo>
                  <a:lnTo>
                    <a:pt x="240" y="2160"/>
                  </a:lnTo>
                  <a:lnTo>
                    <a:pt x="480" y="2544"/>
                  </a:lnTo>
                  <a:lnTo>
                    <a:pt x="816" y="2928"/>
                  </a:lnTo>
                  <a:lnTo>
                    <a:pt x="1392" y="2928"/>
                  </a:lnTo>
                  <a:lnTo>
                    <a:pt x="816" y="0"/>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0" name="Rectangle 12"/>
            <p:cNvSpPr>
              <a:spLocks noChangeAspect="1" noChangeArrowheads="1"/>
            </p:cNvSpPr>
            <p:nvPr/>
          </p:nvSpPr>
          <p:spPr bwMode="auto">
            <a:xfrm>
              <a:off x="2664" y="1161"/>
              <a:ext cx="845" cy="234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7821" name="Freeform 13"/>
            <p:cNvSpPr>
              <a:spLocks noChangeAspect="1"/>
            </p:cNvSpPr>
            <p:nvPr/>
          </p:nvSpPr>
          <p:spPr bwMode="auto">
            <a:xfrm>
              <a:off x="2740" y="1161"/>
              <a:ext cx="999" cy="2344"/>
            </a:xfrm>
            <a:custGeom>
              <a:avLst/>
              <a:gdLst>
                <a:gd name="T0" fmla="*/ 768 w 1248"/>
                <a:gd name="T1" fmla="*/ 2928 h 2928"/>
                <a:gd name="T2" fmla="*/ 624 w 1248"/>
                <a:gd name="T3" fmla="*/ 2592 h 2928"/>
                <a:gd name="T4" fmla="*/ 480 w 1248"/>
                <a:gd name="T5" fmla="*/ 2304 h 2928"/>
                <a:gd name="T6" fmla="*/ 432 w 1248"/>
                <a:gd name="T7" fmla="*/ 2208 h 2928"/>
                <a:gd name="T8" fmla="*/ 336 w 1248"/>
                <a:gd name="T9" fmla="*/ 2304 h 2928"/>
                <a:gd name="T10" fmla="*/ 336 w 1248"/>
                <a:gd name="T11" fmla="*/ 2448 h 2928"/>
                <a:gd name="T12" fmla="*/ 192 w 1248"/>
                <a:gd name="T13" fmla="*/ 2052 h 2928"/>
                <a:gd name="T14" fmla="*/ 144 w 1248"/>
                <a:gd name="T15" fmla="*/ 1872 h 2928"/>
                <a:gd name="T16" fmla="*/ 96 w 1248"/>
                <a:gd name="T17" fmla="*/ 1488 h 2928"/>
                <a:gd name="T18" fmla="*/ 96 w 1248"/>
                <a:gd name="T19" fmla="*/ 1152 h 2928"/>
                <a:gd name="T20" fmla="*/ 96 w 1248"/>
                <a:gd name="T21" fmla="*/ 960 h 2928"/>
                <a:gd name="T22" fmla="*/ 96 w 1248"/>
                <a:gd name="T23" fmla="*/ 768 h 2928"/>
                <a:gd name="T24" fmla="*/ 0 w 1248"/>
                <a:gd name="T25" fmla="*/ 624 h 2928"/>
                <a:gd name="T26" fmla="*/ 0 w 1248"/>
                <a:gd name="T27" fmla="*/ 480 h 2928"/>
                <a:gd name="T28" fmla="*/ 144 w 1248"/>
                <a:gd name="T29" fmla="*/ 624 h 2928"/>
                <a:gd name="T30" fmla="*/ 240 w 1248"/>
                <a:gd name="T31" fmla="*/ 480 h 2928"/>
                <a:gd name="T32" fmla="*/ 288 w 1248"/>
                <a:gd name="T33" fmla="*/ 0 h 2928"/>
                <a:gd name="T34" fmla="*/ 768 w 1248"/>
                <a:gd name="T35" fmla="*/ 0 h 2928"/>
                <a:gd name="T36" fmla="*/ 1248 w 1248"/>
                <a:gd name="T37" fmla="*/ 2928 h 2928"/>
                <a:gd name="T38" fmla="*/ 768 w 1248"/>
                <a:gd name="T39"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8" h="2928">
                  <a:moveTo>
                    <a:pt x="768" y="2928"/>
                  </a:moveTo>
                  <a:lnTo>
                    <a:pt x="624" y="2592"/>
                  </a:lnTo>
                  <a:lnTo>
                    <a:pt x="480" y="2304"/>
                  </a:lnTo>
                  <a:lnTo>
                    <a:pt x="432" y="2208"/>
                  </a:lnTo>
                  <a:lnTo>
                    <a:pt x="336" y="2304"/>
                  </a:lnTo>
                  <a:lnTo>
                    <a:pt x="336" y="2448"/>
                  </a:lnTo>
                  <a:cubicBezTo>
                    <a:pt x="191" y="2060"/>
                    <a:pt x="192" y="2201"/>
                    <a:pt x="192" y="2052"/>
                  </a:cubicBezTo>
                  <a:lnTo>
                    <a:pt x="144" y="1872"/>
                  </a:lnTo>
                  <a:lnTo>
                    <a:pt x="96" y="1488"/>
                  </a:lnTo>
                  <a:lnTo>
                    <a:pt x="96" y="1152"/>
                  </a:lnTo>
                  <a:lnTo>
                    <a:pt x="96" y="960"/>
                  </a:lnTo>
                  <a:lnTo>
                    <a:pt x="96" y="768"/>
                  </a:lnTo>
                  <a:lnTo>
                    <a:pt x="0" y="624"/>
                  </a:lnTo>
                  <a:lnTo>
                    <a:pt x="0" y="480"/>
                  </a:lnTo>
                  <a:lnTo>
                    <a:pt x="144" y="624"/>
                  </a:lnTo>
                  <a:lnTo>
                    <a:pt x="240" y="480"/>
                  </a:lnTo>
                  <a:lnTo>
                    <a:pt x="288" y="0"/>
                  </a:lnTo>
                  <a:lnTo>
                    <a:pt x="768" y="0"/>
                  </a:lnTo>
                  <a:lnTo>
                    <a:pt x="1248" y="2928"/>
                  </a:lnTo>
                  <a:lnTo>
                    <a:pt x="768" y="2928"/>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2" name="Freeform 14"/>
            <p:cNvSpPr>
              <a:spLocks noChangeAspect="1"/>
            </p:cNvSpPr>
            <p:nvPr/>
          </p:nvSpPr>
          <p:spPr bwMode="auto">
            <a:xfrm>
              <a:off x="1934" y="1161"/>
              <a:ext cx="1152" cy="2344"/>
            </a:xfrm>
            <a:custGeom>
              <a:avLst/>
              <a:gdLst>
                <a:gd name="T0" fmla="*/ 384 w 1440"/>
                <a:gd name="T1" fmla="*/ 0 h 2928"/>
                <a:gd name="T2" fmla="*/ 192 w 1440"/>
                <a:gd name="T3" fmla="*/ 384 h 2928"/>
                <a:gd name="T4" fmla="*/ 48 w 1440"/>
                <a:gd name="T5" fmla="*/ 816 h 2928"/>
                <a:gd name="T6" fmla="*/ 0 w 1440"/>
                <a:gd name="T7" fmla="*/ 1200 h 2928"/>
                <a:gd name="T8" fmla="*/ 96 w 1440"/>
                <a:gd name="T9" fmla="*/ 1632 h 2928"/>
                <a:gd name="T10" fmla="*/ 240 w 1440"/>
                <a:gd name="T11" fmla="*/ 2112 h 2928"/>
                <a:gd name="T12" fmla="*/ 480 w 1440"/>
                <a:gd name="T13" fmla="*/ 2544 h 2928"/>
                <a:gd name="T14" fmla="*/ 1008 w 1440"/>
                <a:gd name="T15" fmla="*/ 2928 h 2928"/>
                <a:gd name="T16" fmla="*/ 1440 w 1440"/>
                <a:gd name="T17" fmla="*/ 2928 h 2928"/>
                <a:gd name="T18" fmla="*/ 1376 w 1440"/>
                <a:gd name="T19" fmla="*/ 2688 h 2928"/>
                <a:gd name="T20" fmla="*/ 1056 w 1440"/>
                <a:gd name="T21" fmla="*/ 2352 h 2928"/>
                <a:gd name="T22" fmla="*/ 672 w 1440"/>
                <a:gd name="T23" fmla="*/ 672 h 2928"/>
                <a:gd name="T24" fmla="*/ 768 w 1440"/>
                <a:gd name="T25" fmla="*/ 0 h 2928"/>
                <a:gd name="T26" fmla="*/ 384 w 1440"/>
                <a:gd name="T27"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0" h="2928">
                  <a:moveTo>
                    <a:pt x="384" y="0"/>
                  </a:moveTo>
                  <a:lnTo>
                    <a:pt x="192" y="384"/>
                  </a:lnTo>
                  <a:lnTo>
                    <a:pt x="48" y="816"/>
                  </a:lnTo>
                  <a:lnTo>
                    <a:pt x="0" y="1200"/>
                  </a:lnTo>
                  <a:lnTo>
                    <a:pt x="96" y="1632"/>
                  </a:lnTo>
                  <a:lnTo>
                    <a:pt x="240" y="2112"/>
                  </a:lnTo>
                  <a:lnTo>
                    <a:pt x="480" y="2544"/>
                  </a:lnTo>
                  <a:lnTo>
                    <a:pt x="1008" y="2928"/>
                  </a:lnTo>
                  <a:lnTo>
                    <a:pt x="1440" y="2928"/>
                  </a:lnTo>
                  <a:lnTo>
                    <a:pt x="1376" y="2688"/>
                  </a:lnTo>
                  <a:lnTo>
                    <a:pt x="1056" y="2352"/>
                  </a:lnTo>
                  <a:lnTo>
                    <a:pt x="672" y="672"/>
                  </a:lnTo>
                  <a:lnTo>
                    <a:pt x="768" y="0"/>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3" name="Freeform 15"/>
            <p:cNvSpPr>
              <a:spLocks noChangeAspect="1"/>
            </p:cNvSpPr>
            <p:nvPr/>
          </p:nvSpPr>
          <p:spPr bwMode="auto">
            <a:xfrm>
              <a:off x="2126" y="1161"/>
              <a:ext cx="922" cy="2228"/>
            </a:xfrm>
            <a:custGeom>
              <a:avLst/>
              <a:gdLst>
                <a:gd name="T0" fmla="*/ 384 w 1152"/>
                <a:gd name="T1" fmla="*/ 0 h 2784"/>
                <a:gd name="T2" fmla="*/ 192 w 1152"/>
                <a:gd name="T3" fmla="*/ 288 h 2784"/>
                <a:gd name="T4" fmla="*/ 48 w 1152"/>
                <a:gd name="T5" fmla="*/ 624 h 2784"/>
                <a:gd name="T6" fmla="*/ 0 w 1152"/>
                <a:gd name="T7" fmla="*/ 960 h 2784"/>
                <a:gd name="T8" fmla="*/ 48 w 1152"/>
                <a:gd name="T9" fmla="*/ 1296 h 2784"/>
                <a:gd name="T10" fmla="*/ 96 w 1152"/>
                <a:gd name="T11" fmla="*/ 1680 h 2784"/>
                <a:gd name="T12" fmla="*/ 240 w 1152"/>
                <a:gd name="T13" fmla="*/ 2064 h 2784"/>
                <a:gd name="T14" fmla="*/ 432 w 1152"/>
                <a:gd name="T15" fmla="*/ 2352 h 2784"/>
                <a:gd name="T16" fmla="*/ 720 w 1152"/>
                <a:gd name="T17" fmla="*/ 2592 h 2784"/>
                <a:gd name="T18" fmla="*/ 1008 w 1152"/>
                <a:gd name="T19" fmla="*/ 2736 h 2784"/>
                <a:gd name="T20" fmla="*/ 1152 w 1152"/>
                <a:gd name="T21" fmla="*/ 2784 h 2784"/>
                <a:gd name="T22" fmla="*/ 1056 w 1152"/>
                <a:gd name="T23" fmla="*/ 2448 h 2784"/>
                <a:gd name="T24" fmla="*/ 816 w 1152"/>
                <a:gd name="T25" fmla="*/ 1824 h 2784"/>
                <a:gd name="T26" fmla="*/ 672 w 1152"/>
                <a:gd name="T27" fmla="*/ 912 h 2784"/>
                <a:gd name="T28" fmla="*/ 672 w 1152"/>
                <a:gd name="T29" fmla="*/ 0 h 2784"/>
                <a:gd name="T30" fmla="*/ 384 w 1152"/>
                <a:gd name="T31" fmla="*/ 0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2" h="2784">
                  <a:moveTo>
                    <a:pt x="384" y="0"/>
                  </a:moveTo>
                  <a:lnTo>
                    <a:pt x="192" y="288"/>
                  </a:lnTo>
                  <a:lnTo>
                    <a:pt x="48" y="624"/>
                  </a:lnTo>
                  <a:lnTo>
                    <a:pt x="0" y="960"/>
                  </a:lnTo>
                  <a:lnTo>
                    <a:pt x="48" y="1296"/>
                  </a:lnTo>
                  <a:lnTo>
                    <a:pt x="96" y="1680"/>
                  </a:lnTo>
                  <a:lnTo>
                    <a:pt x="240" y="2064"/>
                  </a:lnTo>
                  <a:lnTo>
                    <a:pt x="432" y="2352"/>
                  </a:lnTo>
                  <a:lnTo>
                    <a:pt x="720" y="2592"/>
                  </a:lnTo>
                  <a:lnTo>
                    <a:pt x="1008" y="2736"/>
                  </a:lnTo>
                  <a:lnTo>
                    <a:pt x="1152" y="2784"/>
                  </a:lnTo>
                  <a:lnTo>
                    <a:pt x="1056" y="2448"/>
                  </a:lnTo>
                  <a:lnTo>
                    <a:pt x="816" y="1824"/>
                  </a:lnTo>
                  <a:lnTo>
                    <a:pt x="672" y="912"/>
                  </a:lnTo>
                  <a:lnTo>
                    <a:pt x="672" y="0"/>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4" name="Freeform 16"/>
            <p:cNvSpPr>
              <a:spLocks noChangeAspect="1"/>
            </p:cNvSpPr>
            <p:nvPr/>
          </p:nvSpPr>
          <p:spPr bwMode="auto">
            <a:xfrm>
              <a:off x="2933" y="1161"/>
              <a:ext cx="998" cy="2344"/>
            </a:xfrm>
            <a:custGeom>
              <a:avLst/>
              <a:gdLst>
                <a:gd name="T0" fmla="*/ 192 w 1248"/>
                <a:gd name="T1" fmla="*/ 0 h 2928"/>
                <a:gd name="T2" fmla="*/ 144 w 1248"/>
                <a:gd name="T3" fmla="*/ 336 h 2928"/>
                <a:gd name="T4" fmla="*/ 48 w 1248"/>
                <a:gd name="T5" fmla="*/ 720 h 2928"/>
                <a:gd name="T6" fmla="*/ 0 w 1248"/>
                <a:gd name="T7" fmla="*/ 1104 h 2928"/>
                <a:gd name="T8" fmla="*/ 0 w 1248"/>
                <a:gd name="T9" fmla="*/ 1488 h 2928"/>
                <a:gd name="T10" fmla="*/ 144 w 1248"/>
                <a:gd name="T11" fmla="*/ 1920 h 2928"/>
                <a:gd name="T12" fmla="*/ 336 w 1248"/>
                <a:gd name="T13" fmla="*/ 2256 h 2928"/>
                <a:gd name="T14" fmla="*/ 720 w 1248"/>
                <a:gd name="T15" fmla="*/ 2928 h 2928"/>
                <a:gd name="T16" fmla="*/ 1248 w 1248"/>
                <a:gd name="T17" fmla="*/ 2928 h 2928"/>
                <a:gd name="T18" fmla="*/ 672 w 1248"/>
                <a:gd name="T19" fmla="*/ 1392 h 2928"/>
                <a:gd name="T20" fmla="*/ 576 w 1248"/>
                <a:gd name="T21" fmla="*/ 0 h 2928"/>
                <a:gd name="T22" fmla="*/ 192 w 1248"/>
                <a:gd name="T23"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8" h="2928">
                  <a:moveTo>
                    <a:pt x="192" y="0"/>
                  </a:moveTo>
                  <a:lnTo>
                    <a:pt x="144" y="336"/>
                  </a:lnTo>
                  <a:lnTo>
                    <a:pt x="48" y="720"/>
                  </a:lnTo>
                  <a:lnTo>
                    <a:pt x="0" y="1104"/>
                  </a:lnTo>
                  <a:lnTo>
                    <a:pt x="0" y="1488"/>
                  </a:lnTo>
                  <a:lnTo>
                    <a:pt x="144" y="1920"/>
                  </a:lnTo>
                  <a:lnTo>
                    <a:pt x="336" y="2256"/>
                  </a:lnTo>
                  <a:lnTo>
                    <a:pt x="720" y="2928"/>
                  </a:lnTo>
                  <a:lnTo>
                    <a:pt x="1248" y="2928"/>
                  </a:lnTo>
                  <a:lnTo>
                    <a:pt x="672" y="1392"/>
                  </a:lnTo>
                  <a:lnTo>
                    <a:pt x="576" y="0"/>
                  </a:lnTo>
                  <a:lnTo>
                    <a:pt x="19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5" name="Freeform 17"/>
            <p:cNvSpPr>
              <a:spLocks noChangeAspect="1"/>
            </p:cNvSpPr>
            <p:nvPr/>
          </p:nvSpPr>
          <p:spPr bwMode="auto">
            <a:xfrm>
              <a:off x="2280" y="1161"/>
              <a:ext cx="729" cy="2036"/>
            </a:xfrm>
            <a:custGeom>
              <a:avLst/>
              <a:gdLst>
                <a:gd name="T0" fmla="*/ 384 w 912"/>
                <a:gd name="T1" fmla="*/ 0 h 2544"/>
                <a:gd name="T2" fmla="*/ 192 w 912"/>
                <a:gd name="T3" fmla="*/ 240 h 2544"/>
                <a:gd name="T4" fmla="*/ 48 w 912"/>
                <a:gd name="T5" fmla="*/ 624 h 2544"/>
                <a:gd name="T6" fmla="*/ 0 w 912"/>
                <a:gd name="T7" fmla="*/ 1008 h 2544"/>
                <a:gd name="T8" fmla="*/ 48 w 912"/>
                <a:gd name="T9" fmla="*/ 1440 h 2544"/>
                <a:gd name="T10" fmla="*/ 96 w 912"/>
                <a:gd name="T11" fmla="*/ 1824 h 2544"/>
                <a:gd name="T12" fmla="*/ 288 w 912"/>
                <a:gd name="T13" fmla="*/ 2208 h 2544"/>
                <a:gd name="T14" fmla="*/ 480 w 912"/>
                <a:gd name="T15" fmla="*/ 2448 h 2544"/>
                <a:gd name="T16" fmla="*/ 720 w 912"/>
                <a:gd name="T17" fmla="*/ 2496 h 2544"/>
                <a:gd name="T18" fmla="*/ 912 w 912"/>
                <a:gd name="T19" fmla="*/ 2544 h 2544"/>
                <a:gd name="T20" fmla="*/ 816 w 912"/>
                <a:gd name="T21" fmla="*/ 2256 h 2544"/>
                <a:gd name="T22" fmla="*/ 624 w 912"/>
                <a:gd name="T23" fmla="*/ 1776 h 2544"/>
                <a:gd name="T24" fmla="*/ 528 w 912"/>
                <a:gd name="T25" fmla="*/ 960 h 2544"/>
                <a:gd name="T26" fmla="*/ 576 w 912"/>
                <a:gd name="T27" fmla="*/ 240 h 2544"/>
                <a:gd name="T28" fmla="*/ 576 w 912"/>
                <a:gd name="T29" fmla="*/ 0 h 2544"/>
                <a:gd name="T30" fmla="*/ 384 w 912"/>
                <a:gd name="T31" fmla="*/ 0 h 2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2" h="2544">
                  <a:moveTo>
                    <a:pt x="384" y="0"/>
                  </a:moveTo>
                  <a:lnTo>
                    <a:pt x="192" y="240"/>
                  </a:lnTo>
                  <a:lnTo>
                    <a:pt x="48" y="624"/>
                  </a:lnTo>
                  <a:lnTo>
                    <a:pt x="0" y="1008"/>
                  </a:lnTo>
                  <a:lnTo>
                    <a:pt x="48" y="1440"/>
                  </a:lnTo>
                  <a:lnTo>
                    <a:pt x="96" y="1824"/>
                  </a:lnTo>
                  <a:lnTo>
                    <a:pt x="288" y="2208"/>
                  </a:lnTo>
                  <a:lnTo>
                    <a:pt x="480" y="2448"/>
                  </a:lnTo>
                  <a:lnTo>
                    <a:pt x="720" y="2496"/>
                  </a:lnTo>
                  <a:lnTo>
                    <a:pt x="912" y="2544"/>
                  </a:lnTo>
                  <a:lnTo>
                    <a:pt x="816" y="2256"/>
                  </a:lnTo>
                  <a:lnTo>
                    <a:pt x="624" y="1776"/>
                  </a:lnTo>
                  <a:lnTo>
                    <a:pt x="528" y="960"/>
                  </a:lnTo>
                  <a:lnTo>
                    <a:pt x="576" y="240"/>
                  </a:lnTo>
                  <a:lnTo>
                    <a:pt x="576" y="0"/>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6" name="Freeform 18"/>
            <p:cNvSpPr>
              <a:spLocks noChangeAspect="1"/>
            </p:cNvSpPr>
            <p:nvPr/>
          </p:nvSpPr>
          <p:spPr bwMode="auto">
            <a:xfrm>
              <a:off x="3048" y="1161"/>
              <a:ext cx="1152" cy="2344"/>
            </a:xfrm>
            <a:custGeom>
              <a:avLst/>
              <a:gdLst>
                <a:gd name="T0" fmla="*/ 288 w 1440"/>
                <a:gd name="T1" fmla="*/ 0 h 2928"/>
                <a:gd name="T2" fmla="*/ 144 w 1440"/>
                <a:gd name="T3" fmla="*/ 432 h 2928"/>
                <a:gd name="T4" fmla="*/ 48 w 1440"/>
                <a:gd name="T5" fmla="*/ 768 h 2928"/>
                <a:gd name="T6" fmla="*/ 0 w 1440"/>
                <a:gd name="T7" fmla="*/ 1200 h 2928"/>
                <a:gd name="T8" fmla="*/ 0 w 1440"/>
                <a:gd name="T9" fmla="*/ 1632 h 2928"/>
                <a:gd name="T10" fmla="*/ 144 w 1440"/>
                <a:gd name="T11" fmla="*/ 1968 h 2928"/>
                <a:gd name="T12" fmla="*/ 336 w 1440"/>
                <a:gd name="T13" fmla="*/ 2304 h 2928"/>
                <a:gd name="T14" fmla="*/ 480 w 1440"/>
                <a:gd name="T15" fmla="*/ 2496 h 2928"/>
                <a:gd name="T16" fmla="*/ 816 w 1440"/>
                <a:gd name="T17" fmla="*/ 2928 h 2928"/>
                <a:gd name="T18" fmla="*/ 1440 w 1440"/>
                <a:gd name="T19" fmla="*/ 2928 h 2928"/>
                <a:gd name="T20" fmla="*/ 768 w 1440"/>
                <a:gd name="T21" fmla="*/ 0 h 2928"/>
                <a:gd name="T22" fmla="*/ 384 w 1440"/>
                <a:gd name="T23" fmla="*/ 0 h 2928"/>
                <a:gd name="T24" fmla="*/ 288 w 1440"/>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2928">
                  <a:moveTo>
                    <a:pt x="288" y="0"/>
                  </a:moveTo>
                  <a:lnTo>
                    <a:pt x="144" y="432"/>
                  </a:lnTo>
                  <a:lnTo>
                    <a:pt x="48" y="768"/>
                  </a:lnTo>
                  <a:lnTo>
                    <a:pt x="0" y="1200"/>
                  </a:lnTo>
                  <a:lnTo>
                    <a:pt x="0" y="1632"/>
                  </a:lnTo>
                  <a:lnTo>
                    <a:pt x="144" y="1968"/>
                  </a:lnTo>
                  <a:lnTo>
                    <a:pt x="336" y="2304"/>
                  </a:lnTo>
                  <a:lnTo>
                    <a:pt x="480" y="2496"/>
                  </a:lnTo>
                  <a:lnTo>
                    <a:pt x="816" y="2928"/>
                  </a:lnTo>
                  <a:lnTo>
                    <a:pt x="1440" y="2928"/>
                  </a:lnTo>
                  <a:lnTo>
                    <a:pt x="768" y="0"/>
                  </a:lnTo>
                  <a:lnTo>
                    <a:pt x="384" y="0"/>
                  </a:lnTo>
                  <a:lnTo>
                    <a:pt x="288"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7" name="Freeform 19"/>
            <p:cNvSpPr>
              <a:spLocks noChangeAspect="1"/>
            </p:cNvSpPr>
            <p:nvPr/>
          </p:nvSpPr>
          <p:spPr bwMode="auto">
            <a:xfrm>
              <a:off x="2356" y="1276"/>
              <a:ext cx="615" cy="1768"/>
            </a:xfrm>
            <a:custGeom>
              <a:avLst/>
              <a:gdLst>
                <a:gd name="T0" fmla="*/ 480 w 768"/>
                <a:gd name="T1" fmla="*/ 0 h 2208"/>
                <a:gd name="T2" fmla="*/ 240 w 768"/>
                <a:gd name="T3" fmla="*/ 288 h 2208"/>
                <a:gd name="T4" fmla="*/ 48 w 768"/>
                <a:gd name="T5" fmla="*/ 624 h 2208"/>
                <a:gd name="T6" fmla="*/ 0 w 768"/>
                <a:gd name="T7" fmla="*/ 1008 h 2208"/>
                <a:gd name="T8" fmla="*/ 48 w 768"/>
                <a:gd name="T9" fmla="*/ 1344 h 2208"/>
                <a:gd name="T10" fmla="*/ 192 w 768"/>
                <a:gd name="T11" fmla="*/ 1728 h 2208"/>
                <a:gd name="T12" fmla="*/ 288 w 768"/>
                <a:gd name="T13" fmla="*/ 2016 h 2208"/>
                <a:gd name="T14" fmla="*/ 480 w 768"/>
                <a:gd name="T15" fmla="*/ 2208 h 2208"/>
                <a:gd name="T16" fmla="*/ 768 w 768"/>
                <a:gd name="T17" fmla="*/ 2208 h 2208"/>
                <a:gd name="T18" fmla="*/ 672 w 768"/>
                <a:gd name="T19" fmla="*/ 1920 h 2208"/>
                <a:gd name="T20" fmla="*/ 528 w 768"/>
                <a:gd name="T21" fmla="*/ 1584 h 2208"/>
                <a:gd name="T22" fmla="*/ 480 w 768"/>
                <a:gd name="T23" fmla="*/ 720 h 2208"/>
                <a:gd name="T24" fmla="*/ 480 w 768"/>
                <a:gd name="T25" fmla="*/ 336 h 2208"/>
                <a:gd name="T26" fmla="*/ 480 w 768"/>
                <a:gd name="T27" fmla="*/ 0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 h="2208">
                  <a:moveTo>
                    <a:pt x="480" y="0"/>
                  </a:moveTo>
                  <a:lnTo>
                    <a:pt x="240" y="288"/>
                  </a:lnTo>
                  <a:lnTo>
                    <a:pt x="48" y="624"/>
                  </a:lnTo>
                  <a:lnTo>
                    <a:pt x="0" y="1008"/>
                  </a:lnTo>
                  <a:lnTo>
                    <a:pt x="48" y="1344"/>
                  </a:lnTo>
                  <a:lnTo>
                    <a:pt x="192" y="1728"/>
                  </a:lnTo>
                  <a:lnTo>
                    <a:pt x="288" y="2016"/>
                  </a:lnTo>
                  <a:lnTo>
                    <a:pt x="480" y="2208"/>
                  </a:lnTo>
                  <a:lnTo>
                    <a:pt x="768" y="2208"/>
                  </a:lnTo>
                  <a:lnTo>
                    <a:pt x="672" y="1920"/>
                  </a:lnTo>
                  <a:lnTo>
                    <a:pt x="528" y="1584"/>
                  </a:lnTo>
                  <a:lnTo>
                    <a:pt x="480" y="720"/>
                  </a:lnTo>
                  <a:lnTo>
                    <a:pt x="480" y="336"/>
                  </a:lnTo>
                  <a:lnTo>
                    <a:pt x="480"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8" name="Freeform 20"/>
            <p:cNvSpPr>
              <a:spLocks noChangeAspect="1"/>
            </p:cNvSpPr>
            <p:nvPr/>
          </p:nvSpPr>
          <p:spPr bwMode="auto">
            <a:xfrm>
              <a:off x="3125" y="1161"/>
              <a:ext cx="1267" cy="2344"/>
            </a:xfrm>
            <a:custGeom>
              <a:avLst/>
              <a:gdLst>
                <a:gd name="T0" fmla="*/ 336 w 1584"/>
                <a:gd name="T1" fmla="*/ 48 h 2928"/>
                <a:gd name="T2" fmla="*/ 240 w 1584"/>
                <a:gd name="T3" fmla="*/ 336 h 2928"/>
                <a:gd name="T4" fmla="*/ 144 w 1584"/>
                <a:gd name="T5" fmla="*/ 624 h 2928"/>
                <a:gd name="T6" fmla="*/ 96 w 1584"/>
                <a:gd name="T7" fmla="*/ 912 h 2928"/>
                <a:gd name="T8" fmla="*/ 0 w 1584"/>
                <a:gd name="T9" fmla="*/ 1296 h 2928"/>
                <a:gd name="T10" fmla="*/ 192 w 1584"/>
                <a:gd name="T11" fmla="*/ 1776 h 2928"/>
                <a:gd name="T12" fmla="*/ 288 w 1584"/>
                <a:gd name="T13" fmla="*/ 2112 h 2928"/>
                <a:gd name="T14" fmla="*/ 480 w 1584"/>
                <a:gd name="T15" fmla="*/ 2352 h 2928"/>
                <a:gd name="T16" fmla="*/ 672 w 1584"/>
                <a:gd name="T17" fmla="*/ 2592 h 2928"/>
                <a:gd name="T18" fmla="*/ 1008 w 1584"/>
                <a:gd name="T19" fmla="*/ 2928 h 2928"/>
                <a:gd name="T20" fmla="*/ 1584 w 1584"/>
                <a:gd name="T21" fmla="*/ 2928 h 2928"/>
                <a:gd name="T22" fmla="*/ 1392 w 1584"/>
                <a:gd name="T23" fmla="*/ 2544 h 2928"/>
                <a:gd name="T24" fmla="*/ 960 w 1584"/>
                <a:gd name="T25" fmla="*/ 1392 h 2928"/>
                <a:gd name="T26" fmla="*/ 816 w 1584"/>
                <a:gd name="T27" fmla="*/ 0 h 2928"/>
                <a:gd name="T28" fmla="*/ 432 w 1584"/>
                <a:gd name="T29" fmla="*/ 0 h 2928"/>
                <a:gd name="T30" fmla="*/ 336 w 1584"/>
                <a:gd name="T31" fmla="*/ 4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4" h="2928">
                  <a:moveTo>
                    <a:pt x="336" y="48"/>
                  </a:moveTo>
                  <a:lnTo>
                    <a:pt x="240" y="336"/>
                  </a:lnTo>
                  <a:lnTo>
                    <a:pt x="144" y="624"/>
                  </a:lnTo>
                  <a:lnTo>
                    <a:pt x="96" y="912"/>
                  </a:lnTo>
                  <a:lnTo>
                    <a:pt x="0" y="1296"/>
                  </a:lnTo>
                  <a:lnTo>
                    <a:pt x="192" y="1776"/>
                  </a:lnTo>
                  <a:lnTo>
                    <a:pt x="288" y="2112"/>
                  </a:lnTo>
                  <a:lnTo>
                    <a:pt x="480" y="2352"/>
                  </a:lnTo>
                  <a:lnTo>
                    <a:pt x="672" y="2592"/>
                  </a:lnTo>
                  <a:lnTo>
                    <a:pt x="1008" y="2928"/>
                  </a:lnTo>
                  <a:lnTo>
                    <a:pt x="1584" y="2928"/>
                  </a:lnTo>
                  <a:lnTo>
                    <a:pt x="1392" y="2544"/>
                  </a:lnTo>
                  <a:lnTo>
                    <a:pt x="960" y="1392"/>
                  </a:lnTo>
                  <a:lnTo>
                    <a:pt x="816" y="0"/>
                  </a:lnTo>
                  <a:lnTo>
                    <a:pt x="432" y="0"/>
                  </a:lnTo>
                  <a:lnTo>
                    <a:pt x="336" y="48"/>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29" name="Freeform 21"/>
            <p:cNvSpPr>
              <a:spLocks noChangeAspect="1"/>
            </p:cNvSpPr>
            <p:nvPr/>
          </p:nvSpPr>
          <p:spPr bwMode="auto">
            <a:xfrm>
              <a:off x="2472" y="1430"/>
              <a:ext cx="461" cy="1460"/>
            </a:xfrm>
            <a:custGeom>
              <a:avLst/>
              <a:gdLst>
                <a:gd name="T0" fmla="*/ 336 w 576"/>
                <a:gd name="T1" fmla="*/ 0 h 1824"/>
                <a:gd name="T2" fmla="*/ 144 w 576"/>
                <a:gd name="T3" fmla="*/ 288 h 1824"/>
                <a:gd name="T4" fmla="*/ 0 w 576"/>
                <a:gd name="T5" fmla="*/ 624 h 1824"/>
                <a:gd name="T6" fmla="*/ 0 w 576"/>
                <a:gd name="T7" fmla="*/ 912 h 1824"/>
                <a:gd name="T8" fmla="*/ 96 w 576"/>
                <a:gd name="T9" fmla="*/ 1296 h 1824"/>
                <a:gd name="T10" fmla="*/ 192 w 576"/>
                <a:gd name="T11" fmla="*/ 1584 h 1824"/>
                <a:gd name="T12" fmla="*/ 336 w 576"/>
                <a:gd name="T13" fmla="*/ 1728 h 1824"/>
                <a:gd name="T14" fmla="*/ 576 w 576"/>
                <a:gd name="T15" fmla="*/ 1824 h 1824"/>
                <a:gd name="T16" fmla="*/ 480 w 576"/>
                <a:gd name="T17" fmla="*/ 1632 h 1824"/>
                <a:gd name="T18" fmla="*/ 480 w 576"/>
                <a:gd name="T19" fmla="*/ 1392 h 1824"/>
                <a:gd name="T20" fmla="*/ 480 w 576"/>
                <a:gd name="T21" fmla="*/ 1152 h 1824"/>
                <a:gd name="T22" fmla="*/ 432 w 576"/>
                <a:gd name="T23" fmla="*/ 864 h 1824"/>
                <a:gd name="T24" fmla="*/ 480 w 576"/>
                <a:gd name="T25" fmla="*/ 576 h 1824"/>
                <a:gd name="T26" fmla="*/ 432 w 576"/>
                <a:gd name="T27" fmla="*/ 480 h 1824"/>
                <a:gd name="T28" fmla="*/ 336 w 576"/>
                <a:gd name="T29" fmla="*/ 288 h 1824"/>
                <a:gd name="T30" fmla="*/ 336 w 576"/>
                <a:gd name="T31" fmla="*/ 0 h 1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6" h="1824">
                  <a:moveTo>
                    <a:pt x="336" y="0"/>
                  </a:moveTo>
                  <a:lnTo>
                    <a:pt x="144" y="288"/>
                  </a:lnTo>
                  <a:lnTo>
                    <a:pt x="0" y="624"/>
                  </a:lnTo>
                  <a:lnTo>
                    <a:pt x="0" y="912"/>
                  </a:lnTo>
                  <a:lnTo>
                    <a:pt x="96" y="1296"/>
                  </a:lnTo>
                  <a:lnTo>
                    <a:pt x="192" y="1584"/>
                  </a:lnTo>
                  <a:lnTo>
                    <a:pt x="336" y="1728"/>
                  </a:lnTo>
                  <a:lnTo>
                    <a:pt x="576" y="1824"/>
                  </a:lnTo>
                  <a:lnTo>
                    <a:pt x="480" y="1632"/>
                  </a:lnTo>
                  <a:lnTo>
                    <a:pt x="480" y="1392"/>
                  </a:lnTo>
                  <a:lnTo>
                    <a:pt x="480" y="1152"/>
                  </a:lnTo>
                  <a:lnTo>
                    <a:pt x="432" y="864"/>
                  </a:lnTo>
                  <a:lnTo>
                    <a:pt x="480" y="576"/>
                  </a:lnTo>
                  <a:lnTo>
                    <a:pt x="432" y="480"/>
                  </a:lnTo>
                  <a:lnTo>
                    <a:pt x="336" y="288"/>
                  </a:lnTo>
                  <a:lnTo>
                    <a:pt x="336" y="0"/>
                  </a:lnTo>
                  <a:close/>
                </a:path>
              </a:pathLst>
            </a:cu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0" name="Freeform 22"/>
            <p:cNvSpPr>
              <a:spLocks noChangeAspect="1"/>
            </p:cNvSpPr>
            <p:nvPr/>
          </p:nvSpPr>
          <p:spPr bwMode="auto">
            <a:xfrm>
              <a:off x="3317" y="1161"/>
              <a:ext cx="1075" cy="2344"/>
            </a:xfrm>
            <a:custGeom>
              <a:avLst/>
              <a:gdLst>
                <a:gd name="T0" fmla="*/ 336 w 1344"/>
                <a:gd name="T1" fmla="*/ 0 h 2928"/>
                <a:gd name="T2" fmla="*/ 192 w 1344"/>
                <a:gd name="T3" fmla="*/ 288 h 2928"/>
                <a:gd name="T4" fmla="*/ 96 w 1344"/>
                <a:gd name="T5" fmla="*/ 624 h 2928"/>
                <a:gd name="T6" fmla="*/ 0 w 1344"/>
                <a:gd name="T7" fmla="*/ 912 h 2928"/>
                <a:gd name="T8" fmla="*/ 0 w 1344"/>
                <a:gd name="T9" fmla="*/ 1152 h 2928"/>
                <a:gd name="T10" fmla="*/ 0 w 1344"/>
                <a:gd name="T11" fmla="*/ 1488 h 2928"/>
                <a:gd name="T12" fmla="*/ 96 w 1344"/>
                <a:gd name="T13" fmla="*/ 1776 h 2928"/>
                <a:gd name="T14" fmla="*/ 288 w 1344"/>
                <a:gd name="T15" fmla="*/ 2112 h 2928"/>
                <a:gd name="T16" fmla="*/ 576 w 1344"/>
                <a:gd name="T17" fmla="*/ 2400 h 2928"/>
                <a:gd name="T18" fmla="*/ 720 w 1344"/>
                <a:gd name="T19" fmla="*/ 2640 h 2928"/>
                <a:gd name="T20" fmla="*/ 1008 w 1344"/>
                <a:gd name="T21" fmla="*/ 2784 h 2928"/>
                <a:gd name="T22" fmla="*/ 1200 w 1344"/>
                <a:gd name="T23" fmla="*/ 2928 h 2928"/>
                <a:gd name="T24" fmla="*/ 1344 w 1344"/>
                <a:gd name="T25" fmla="*/ 2928 h 2928"/>
                <a:gd name="T26" fmla="*/ 1279 w 1344"/>
                <a:gd name="T27" fmla="*/ 2688 h 2928"/>
                <a:gd name="T28" fmla="*/ 1140 w 1344"/>
                <a:gd name="T29" fmla="*/ 2448 h 2928"/>
                <a:gd name="T30" fmla="*/ 768 w 1344"/>
                <a:gd name="T31" fmla="*/ 1344 h 2928"/>
                <a:gd name="T32" fmla="*/ 624 w 1344"/>
                <a:gd name="T33" fmla="*/ 0 h 2928"/>
                <a:gd name="T34" fmla="*/ 336 w 1344"/>
                <a:gd name="T3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4" h="2928">
                  <a:moveTo>
                    <a:pt x="336" y="0"/>
                  </a:moveTo>
                  <a:lnTo>
                    <a:pt x="192" y="288"/>
                  </a:lnTo>
                  <a:lnTo>
                    <a:pt x="96" y="624"/>
                  </a:lnTo>
                  <a:lnTo>
                    <a:pt x="0" y="912"/>
                  </a:lnTo>
                  <a:lnTo>
                    <a:pt x="0" y="1152"/>
                  </a:lnTo>
                  <a:lnTo>
                    <a:pt x="0" y="1488"/>
                  </a:lnTo>
                  <a:lnTo>
                    <a:pt x="96" y="1776"/>
                  </a:lnTo>
                  <a:lnTo>
                    <a:pt x="288" y="2112"/>
                  </a:lnTo>
                  <a:lnTo>
                    <a:pt x="576" y="2400"/>
                  </a:lnTo>
                  <a:lnTo>
                    <a:pt x="720" y="2640"/>
                  </a:lnTo>
                  <a:lnTo>
                    <a:pt x="1008" y="2784"/>
                  </a:lnTo>
                  <a:lnTo>
                    <a:pt x="1200" y="2928"/>
                  </a:lnTo>
                  <a:lnTo>
                    <a:pt x="1344" y="2928"/>
                  </a:lnTo>
                  <a:lnTo>
                    <a:pt x="1279" y="2688"/>
                  </a:lnTo>
                  <a:lnTo>
                    <a:pt x="1140" y="2448"/>
                  </a:lnTo>
                  <a:lnTo>
                    <a:pt x="768" y="1344"/>
                  </a:lnTo>
                  <a:lnTo>
                    <a:pt x="624" y="0"/>
                  </a:lnTo>
                  <a:lnTo>
                    <a:pt x="336"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1" name="Freeform 23"/>
            <p:cNvSpPr>
              <a:spLocks noChangeAspect="1"/>
            </p:cNvSpPr>
            <p:nvPr/>
          </p:nvSpPr>
          <p:spPr bwMode="auto">
            <a:xfrm>
              <a:off x="3393" y="1161"/>
              <a:ext cx="922" cy="2113"/>
            </a:xfrm>
            <a:custGeom>
              <a:avLst/>
              <a:gdLst>
                <a:gd name="T0" fmla="*/ 432 w 1152"/>
                <a:gd name="T1" fmla="*/ 0 h 2640"/>
                <a:gd name="T2" fmla="*/ 288 w 1152"/>
                <a:gd name="T3" fmla="*/ 240 h 2640"/>
                <a:gd name="T4" fmla="*/ 144 w 1152"/>
                <a:gd name="T5" fmla="*/ 528 h 2640"/>
                <a:gd name="T6" fmla="*/ 48 w 1152"/>
                <a:gd name="T7" fmla="*/ 864 h 2640"/>
                <a:gd name="T8" fmla="*/ 0 w 1152"/>
                <a:gd name="T9" fmla="*/ 1104 h 2640"/>
                <a:gd name="T10" fmla="*/ 48 w 1152"/>
                <a:gd name="T11" fmla="*/ 1440 h 2640"/>
                <a:gd name="T12" fmla="*/ 144 w 1152"/>
                <a:gd name="T13" fmla="*/ 1680 h 2640"/>
                <a:gd name="T14" fmla="*/ 336 w 1152"/>
                <a:gd name="T15" fmla="*/ 2016 h 2640"/>
                <a:gd name="T16" fmla="*/ 528 w 1152"/>
                <a:gd name="T17" fmla="*/ 2208 h 2640"/>
                <a:gd name="T18" fmla="*/ 672 w 1152"/>
                <a:gd name="T19" fmla="*/ 2400 h 2640"/>
                <a:gd name="T20" fmla="*/ 864 w 1152"/>
                <a:gd name="T21" fmla="*/ 2544 h 2640"/>
                <a:gd name="T22" fmla="*/ 1152 w 1152"/>
                <a:gd name="T23" fmla="*/ 2640 h 2640"/>
                <a:gd name="T24" fmla="*/ 1008 w 1152"/>
                <a:gd name="T25" fmla="*/ 2256 h 2640"/>
                <a:gd name="T26" fmla="*/ 960 w 1152"/>
                <a:gd name="T27" fmla="*/ 1920 h 2640"/>
                <a:gd name="T28" fmla="*/ 720 w 1152"/>
                <a:gd name="T29" fmla="*/ 1440 h 2640"/>
                <a:gd name="T30" fmla="*/ 672 w 1152"/>
                <a:gd name="T31" fmla="*/ 768 h 2640"/>
                <a:gd name="T32" fmla="*/ 672 w 1152"/>
                <a:gd name="T33" fmla="*/ 336 h 2640"/>
                <a:gd name="T34" fmla="*/ 576 w 1152"/>
                <a:gd name="T35" fmla="*/ 0 h 2640"/>
                <a:gd name="T36" fmla="*/ 432 w 1152"/>
                <a:gd name="T37" fmla="*/ 0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2" h="2640">
                  <a:moveTo>
                    <a:pt x="432" y="0"/>
                  </a:moveTo>
                  <a:lnTo>
                    <a:pt x="288" y="240"/>
                  </a:lnTo>
                  <a:lnTo>
                    <a:pt x="144" y="528"/>
                  </a:lnTo>
                  <a:lnTo>
                    <a:pt x="48" y="864"/>
                  </a:lnTo>
                  <a:lnTo>
                    <a:pt x="0" y="1104"/>
                  </a:lnTo>
                  <a:lnTo>
                    <a:pt x="48" y="1440"/>
                  </a:lnTo>
                  <a:lnTo>
                    <a:pt x="144" y="1680"/>
                  </a:lnTo>
                  <a:lnTo>
                    <a:pt x="336" y="2016"/>
                  </a:lnTo>
                  <a:lnTo>
                    <a:pt x="528" y="2208"/>
                  </a:lnTo>
                  <a:lnTo>
                    <a:pt x="672" y="2400"/>
                  </a:lnTo>
                  <a:lnTo>
                    <a:pt x="864" y="2544"/>
                  </a:lnTo>
                  <a:lnTo>
                    <a:pt x="1152" y="2640"/>
                  </a:lnTo>
                  <a:lnTo>
                    <a:pt x="1008" y="2256"/>
                  </a:lnTo>
                  <a:lnTo>
                    <a:pt x="960" y="1920"/>
                  </a:lnTo>
                  <a:lnTo>
                    <a:pt x="720" y="1440"/>
                  </a:lnTo>
                  <a:lnTo>
                    <a:pt x="672" y="768"/>
                  </a:lnTo>
                  <a:lnTo>
                    <a:pt x="672" y="336"/>
                  </a:lnTo>
                  <a:lnTo>
                    <a:pt x="576" y="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2" name="Freeform 24"/>
            <p:cNvSpPr>
              <a:spLocks noChangeAspect="1"/>
            </p:cNvSpPr>
            <p:nvPr/>
          </p:nvSpPr>
          <p:spPr bwMode="auto">
            <a:xfrm>
              <a:off x="2587" y="1660"/>
              <a:ext cx="307" cy="1115"/>
            </a:xfrm>
            <a:custGeom>
              <a:avLst/>
              <a:gdLst>
                <a:gd name="T0" fmla="*/ 192 w 384"/>
                <a:gd name="T1" fmla="*/ 0 h 1392"/>
                <a:gd name="T2" fmla="*/ 96 w 384"/>
                <a:gd name="T3" fmla="*/ 192 h 1392"/>
                <a:gd name="T4" fmla="*/ 96 w 384"/>
                <a:gd name="T5" fmla="*/ 336 h 1392"/>
                <a:gd name="T6" fmla="*/ 48 w 384"/>
                <a:gd name="T7" fmla="*/ 576 h 1392"/>
                <a:gd name="T8" fmla="*/ 0 w 384"/>
                <a:gd name="T9" fmla="*/ 768 h 1392"/>
                <a:gd name="T10" fmla="*/ 96 w 384"/>
                <a:gd name="T11" fmla="*/ 1056 h 1392"/>
                <a:gd name="T12" fmla="*/ 192 w 384"/>
                <a:gd name="T13" fmla="*/ 1248 h 1392"/>
                <a:gd name="T14" fmla="*/ 384 w 384"/>
                <a:gd name="T15" fmla="*/ 1392 h 1392"/>
                <a:gd name="T16" fmla="*/ 336 w 384"/>
                <a:gd name="T17" fmla="*/ 1020 h 1392"/>
                <a:gd name="T18" fmla="*/ 336 w 384"/>
                <a:gd name="T19" fmla="*/ 864 h 1392"/>
                <a:gd name="T20" fmla="*/ 288 w 384"/>
                <a:gd name="T21" fmla="*/ 720 h 1392"/>
                <a:gd name="T22" fmla="*/ 288 w 384"/>
                <a:gd name="T23" fmla="*/ 432 h 1392"/>
                <a:gd name="T24" fmla="*/ 288 w 384"/>
                <a:gd name="T25" fmla="*/ 240 h 1392"/>
                <a:gd name="T26" fmla="*/ 192 w 384"/>
                <a:gd name="T27" fmla="*/ 0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4" h="1392">
                  <a:moveTo>
                    <a:pt x="192" y="0"/>
                  </a:moveTo>
                  <a:lnTo>
                    <a:pt x="96" y="192"/>
                  </a:lnTo>
                  <a:lnTo>
                    <a:pt x="96" y="336"/>
                  </a:lnTo>
                  <a:lnTo>
                    <a:pt x="48" y="576"/>
                  </a:lnTo>
                  <a:lnTo>
                    <a:pt x="0" y="768"/>
                  </a:lnTo>
                  <a:lnTo>
                    <a:pt x="96" y="1056"/>
                  </a:lnTo>
                  <a:lnTo>
                    <a:pt x="192" y="1248"/>
                  </a:lnTo>
                  <a:lnTo>
                    <a:pt x="384" y="1392"/>
                  </a:lnTo>
                  <a:cubicBezTo>
                    <a:pt x="331" y="1076"/>
                    <a:pt x="336" y="1201"/>
                    <a:pt x="336" y="1020"/>
                  </a:cubicBezTo>
                  <a:lnTo>
                    <a:pt x="336" y="864"/>
                  </a:lnTo>
                  <a:lnTo>
                    <a:pt x="288" y="720"/>
                  </a:lnTo>
                  <a:lnTo>
                    <a:pt x="288" y="432"/>
                  </a:lnTo>
                  <a:lnTo>
                    <a:pt x="288" y="240"/>
                  </a:lnTo>
                  <a:lnTo>
                    <a:pt x="192" y="0"/>
                  </a:lnTo>
                  <a:close/>
                </a:path>
              </a:pathLst>
            </a:cu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3" name="Freeform 25"/>
            <p:cNvSpPr>
              <a:spLocks noChangeAspect="1"/>
            </p:cNvSpPr>
            <p:nvPr/>
          </p:nvSpPr>
          <p:spPr bwMode="auto">
            <a:xfrm>
              <a:off x="3547" y="1276"/>
              <a:ext cx="653" cy="1729"/>
            </a:xfrm>
            <a:custGeom>
              <a:avLst/>
              <a:gdLst>
                <a:gd name="T0" fmla="*/ 384 w 816"/>
                <a:gd name="T1" fmla="*/ 0 h 2160"/>
                <a:gd name="T2" fmla="*/ 288 w 816"/>
                <a:gd name="T3" fmla="*/ 192 h 2160"/>
                <a:gd name="T4" fmla="*/ 192 w 816"/>
                <a:gd name="T5" fmla="*/ 288 h 2160"/>
                <a:gd name="T6" fmla="*/ 48 w 816"/>
                <a:gd name="T7" fmla="*/ 480 h 2160"/>
                <a:gd name="T8" fmla="*/ 0 w 816"/>
                <a:gd name="T9" fmla="*/ 816 h 2160"/>
                <a:gd name="T10" fmla="*/ 0 w 816"/>
                <a:gd name="T11" fmla="*/ 1104 h 2160"/>
                <a:gd name="T12" fmla="*/ 48 w 816"/>
                <a:gd name="T13" fmla="*/ 1344 h 2160"/>
                <a:gd name="T14" fmla="*/ 144 w 816"/>
                <a:gd name="T15" fmla="*/ 1536 h 2160"/>
                <a:gd name="T16" fmla="*/ 240 w 816"/>
                <a:gd name="T17" fmla="*/ 1728 h 2160"/>
                <a:gd name="T18" fmla="*/ 384 w 816"/>
                <a:gd name="T19" fmla="*/ 1920 h 2160"/>
                <a:gd name="T20" fmla="*/ 528 w 816"/>
                <a:gd name="T21" fmla="*/ 2016 h 2160"/>
                <a:gd name="T22" fmla="*/ 816 w 816"/>
                <a:gd name="T23" fmla="*/ 2160 h 2160"/>
                <a:gd name="T24" fmla="*/ 768 w 816"/>
                <a:gd name="T25" fmla="*/ 1872 h 2160"/>
                <a:gd name="T26" fmla="*/ 672 w 816"/>
                <a:gd name="T27" fmla="*/ 1584 h 2160"/>
                <a:gd name="T28" fmla="*/ 624 w 816"/>
                <a:gd name="T29" fmla="*/ 1344 h 2160"/>
                <a:gd name="T30" fmla="*/ 672 w 816"/>
                <a:gd name="T31" fmla="*/ 1104 h 2160"/>
                <a:gd name="T32" fmla="*/ 624 w 816"/>
                <a:gd name="T33" fmla="*/ 1008 h 2160"/>
                <a:gd name="T34" fmla="*/ 576 w 816"/>
                <a:gd name="T35" fmla="*/ 768 h 2160"/>
                <a:gd name="T36" fmla="*/ 528 w 816"/>
                <a:gd name="T37" fmla="*/ 624 h 2160"/>
                <a:gd name="T38" fmla="*/ 480 w 816"/>
                <a:gd name="T39" fmla="*/ 288 h 2160"/>
                <a:gd name="T40" fmla="*/ 480 w 816"/>
                <a:gd name="T41" fmla="*/ 192 h 2160"/>
                <a:gd name="T42" fmla="*/ 384 w 816"/>
                <a:gd name="T4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6" h="2160">
                  <a:moveTo>
                    <a:pt x="384" y="0"/>
                  </a:moveTo>
                  <a:lnTo>
                    <a:pt x="288" y="192"/>
                  </a:lnTo>
                  <a:lnTo>
                    <a:pt x="192" y="288"/>
                  </a:lnTo>
                  <a:lnTo>
                    <a:pt x="48" y="480"/>
                  </a:lnTo>
                  <a:lnTo>
                    <a:pt x="0" y="816"/>
                  </a:lnTo>
                  <a:lnTo>
                    <a:pt x="0" y="1104"/>
                  </a:lnTo>
                  <a:lnTo>
                    <a:pt x="48" y="1344"/>
                  </a:lnTo>
                  <a:lnTo>
                    <a:pt x="144" y="1536"/>
                  </a:lnTo>
                  <a:lnTo>
                    <a:pt x="240" y="1728"/>
                  </a:lnTo>
                  <a:lnTo>
                    <a:pt x="384" y="1920"/>
                  </a:lnTo>
                  <a:lnTo>
                    <a:pt x="528" y="2016"/>
                  </a:lnTo>
                  <a:lnTo>
                    <a:pt x="816" y="2160"/>
                  </a:lnTo>
                  <a:lnTo>
                    <a:pt x="768" y="1872"/>
                  </a:lnTo>
                  <a:lnTo>
                    <a:pt x="672" y="1584"/>
                  </a:lnTo>
                  <a:lnTo>
                    <a:pt x="624" y="1344"/>
                  </a:lnTo>
                  <a:lnTo>
                    <a:pt x="672" y="1104"/>
                  </a:lnTo>
                  <a:lnTo>
                    <a:pt x="624" y="1008"/>
                  </a:lnTo>
                  <a:lnTo>
                    <a:pt x="576" y="768"/>
                  </a:lnTo>
                  <a:lnTo>
                    <a:pt x="528" y="624"/>
                  </a:lnTo>
                  <a:lnTo>
                    <a:pt x="480" y="288"/>
                  </a:lnTo>
                  <a:lnTo>
                    <a:pt x="480" y="192"/>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4" name="Freeform 26"/>
            <p:cNvSpPr>
              <a:spLocks noChangeAspect="1"/>
            </p:cNvSpPr>
            <p:nvPr/>
          </p:nvSpPr>
          <p:spPr bwMode="auto">
            <a:xfrm>
              <a:off x="2664" y="2006"/>
              <a:ext cx="192" cy="500"/>
            </a:xfrm>
            <a:custGeom>
              <a:avLst/>
              <a:gdLst>
                <a:gd name="T0" fmla="*/ 192 w 240"/>
                <a:gd name="T1" fmla="*/ 0 h 624"/>
                <a:gd name="T2" fmla="*/ 96 w 240"/>
                <a:gd name="T3" fmla="*/ 96 h 624"/>
                <a:gd name="T4" fmla="*/ 0 w 240"/>
                <a:gd name="T5" fmla="*/ 240 h 624"/>
                <a:gd name="T6" fmla="*/ 48 w 240"/>
                <a:gd name="T7" fmla="*/ 384 h 624"/>
                <a:gd name="T8" fmla="*/ 96 w 240"/>
                <a:gd name="T9" fmla="*/ 576 h 624"/>
                <a:gd name="T10" fmla="*/ 240 w 240"/>
                <a:gd name="T11" fmla="*/ 624 h 624"/>
                <a:gd name="T12" fmla="*/ 240 w 240"/>
                <a:gd name="T13" fmla="*/ 432 h 624"/>
                <a:gd name="T14" fmla="*/ 192 w 240"/>
                <a:gd name="T15" fmla="*/ 192 h 624"/>
                <a:gd name="T16" fmla="*/ 192 w 240"/>
                <a:gd name="T17"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24">
                  <a:moveTo>
                    <a:pt x="192" y="0"/>
                  </a:moveTo>
                  <a:lnTo>
                    <a:pt x="96" y="96"/>
                  </a:lnTo>
                  <a:lnTo>
                    <a:pt x="0" y="240"/>
                  </a:lnTo>
                  <a:lnTo>
                    <a:pt x="48" y="384"/>
                  </a:lnTo>
                  <a:lnTo>
                    <a:pt x="96" y="576"/>
                  </a:lnTo>
                  <a:lnTo>
                    <a:pt x="240" y="624"/>
                  </a:lnTo>
                  <a:lnTo>
                    <a:pt x="240" y="432"/>
                  </a:lnTo>
                  <a:lnTo>
                    <a:pt x="192" y="192"/>
                  </a:lnTo>
                  <a:lnTo>
                    <a:pt x="192" y="0"/>
                  </a:lnTo>
                  <a:close/>
                </a:path>
              </a:pathLst>
            </a:cu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5" name="Freeform 27"/>
            <p:cNvSpPr>
              <a:spLocks noChangeAspect="1"/>
            </p:cNvSpPr>
            <p:nvPr/>
          </p:nvSpPr>
          <p:spPr bwMode="auto">
            <a:xfrm>
              <a:off x="3547" y="1276"/>
              <a:ext cx="653" cy="1729"/>
            </a:xfrm>
            <a:custGeom>
              <a:avLst/>
              <a:gdLst>
                <a:gd name="T0" fmla="*/ 432 w 816"/>
                <a:gd name="T1" fmla="*/ 0 h 2160"/>
                <a:gd name="T2" fmla="*/ 240 w 816"/>
                <a:gd name="T3" fmla="*/ 192 h 2160"/>
                <a:gd name="T4" fmla="*/ 48 w 816"/>
                <a:gd name="T5" fmla="*/ 480 h 2160"/>
                <a:gd name="T6" fmla="*/ 0 w 816"/>
                <a:gd name="T7" fmla="*/ 912 h 2160"/>
                <a:gd name="T8" fmla="*/ 0 w 816"/>
                <a:gd name="T9" fmla="*/ 1248 h 2160"/>
                <a:gd name="T10" fmla="*/ 144 w 816"/>
                <a:gd name="T11" fmla="*/ 1584 h 2160"/>
                <a:gd name="T12" fmla="*/ 288 w 816"/>
                <a:gd name="T13" fmla="*/ 1824 h 2160"/>
                <a:gd name="T14" fmla="*/ 480 w 816"/>
                <a:gd name="T15" fmla="*/ 2064 h 2160"/>
                <a:gd name="T16" fmla="*/ 816 w 816"/>
                <a:gd name="T17" fmla="*/ 2160 h 2160"/>
                <a:gd name="T18" fmla="*/ 768 w 816"/>
                <a:gd name="T19" fmla="*/ 1872 h 2160"/>
                <a:gd name="T20" fmla="*/ 720 w 816"/>
                <a:gd name="T21" fmla="*/ 1536 h 2160"/>
                <a:gd name="T22" fmla="*/ 672 w 816"/>
                <a:gd name="T23" fmla="*/ 1344 h 2160"/>
                <a:gd name="T24" fmla="*/ 672 w 816"/>
                <a:gd name="T25" fmla="*/ 1104 h 2160"/>
                <a:gd name="T26" fmla="*/ 624 w 816"/>
                <a:gd name="T27" fmla="*/ 960 h 2160"/>
                <a:gd name="T28" fmla="*/ 576 w 816"/>
                <a:gd name="T29" fmla="*/ 720 h 2160"/>
                <a:gd name="T30" fmla="*/ 480 w 816"/>
                <a:gd name="T31" fmla="*/ 240 h 2160"/>
                <a:gd name="T32" fmla="*/ 432 w 816"/>
                <a:gd name="T3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6" h="2160">
                  <a:moveTo>
                    <a:pt x="432" y="0"/>
                  </a:moveTo>
                  <a:lnTo>
                    <a:pt x="240" y="192"/>
                  </a:lnTo>
                  <a:lnTo>
                    <a:pt x="48" y="480"/>
                  </a:lnTo>
                  <a:lnTo>
                    <a:pt x="0" y="912"/>
                  </a:lnTo>
                  <a:lnTo>
                    <a:pt x="0" y="1248"/>
                  </a:lnTo>
                  <a:lnTo>
                    <a:pt x="144" y="1584"/>
                  </a:lnTo>
                  <a:lnTo>
                    <a:pt x="288" y="1824"/>
                  </a:lnTo>
                  <a:lnTo>
                    <a:pt x="480" y="2064"/>
                  </a:lnTo>
                  <a:lnTo>
                    <a:pt x="816" y="2160"/>
                  </a:lnTo>
                  <a:lnTo>
                    <a:pt x="768" y="1872"/>
                  </a:lnTo>
                  <a:lnTo>
                    <a:pt x="720" y="1536"/>
                  </a:lnTo>
                  <a:lnTo>
                    <a:pt x="672" y="1344"/>
                  </a:lnTo>
                  <a:lnTo>
                    <a:pt x="672" y="1104"/>
                  </a:lnTo>
                  <a:lnTo>
                    <a:pt x="624" y="960"/>
                  </a:lnTo>
                  <a:lnTo>
                    <a:pt x="576" y="720"/>
                  </a:lnTo>
                  <a:lnTo>
                    <a:pt x="480" y="24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6" name="Freeform 28"/>
            <p:cNvSpPr>
              <a:spLocks noChangeAspect="1"/>
            </p:cNvSpPr>
            <p:nvPr/>
          </p:nvSpPr>
          <p:spPr bwMode="auto">
            <a:xfrm>
              <a:off x="3624" y="1468"/>
              <a:ext cx="538" cy="1307"/>
            </a:xfrm>
            <a:custGeom>
              <a:avLst/>
              <a:gdLst>
                <a:gd name="T0" fmla="*/ 384 w 672"/>
                <a:gd name="T1" fmla="*/ 0 h 1632"/>
                <a:gd name="T2" fmla="*/ 144 w 672"/>
                <a:gd name="T3" fmla="*/ 192 h 1632"/>
                <a:gd name="T4" fmla="*/ 48 w 672"/>
                <a:gd name="T5" fmla="*/ 432 h 1632"/>
                <a:gd name="T6" fmla="*/ 0 w 672"/>
                <a:gd name="T7" fmla="*/ 768 h 1632"/>
                <a:gd name="T8" fmla="*/ 48 w 672"/>
                <a:gd name="T9" fmla="*/ 1056 h 1632"/>
                <a:gd name="T10" fmla="*/ 192 w 672"/>
                <a:gd name="T11" fmla="*/ 1392 h 1632"/>
                <a:gd name="T12" fmla="*/ 432 w 672"/>
                <a:gd name="T13" fmla="*/ 1632 h 1632"/>
                <a:gd name="T14" fmla="*/ 672 w 672"/>
                <a:gd name="T15" fmla="*/ 1632 h 1632"/>
                <a:gd name="T16" fmla="*/ 624 w 672"/>
                <a:gd name="T17" fmla="*/ 1344 h 1632"/>
                <a:gd name="T18" fmla="*/ 576 w 672"/>
                <a:gd name="T19" fmla="*/ 1104 h 1632"/>
                <a:gd name="T20" fmla="*/ 576 w 672"/>
                <a:gd name="T21" fmla="*/ 912 h 1632"/>
                <a:gd name="T22" fmla="*/ 576 w 672"/>
                <a:gd name="T23" fmla="*/ 768 h 1632"/>
                <a:gd name="T24" fmla="*/ 480 w 672"/>
                <a:gd name="T25" fmla="*/ 528 h 1632"/>
                <a:gd name="T26" fmla="*/ 432 w 672"/>
                <a:gd name="T27" fmla="*/ 288 h 1632"/>
                <a:gd name="T28" fmla="*/ 384 w 672"/>
                <a:gd name="T29"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2" h="1632">
                  <a:moveTo>
                    <a:pt x="384" y="0"/>
                  </a:moveTo>
                  <a:lnTo>
                    <a:pt x="144" y="192"/>
                  </a:lnTo>
                  <a:lnTo>
                    <a:pt x="48" y="432"/>
                  </a:lnTo>
                  <a:lnTo>
                    <a:pt x="0" y="768"/>
                  </a:lnTo>
                  <a:lnTo>
                    <a:pt x="48" y="1056"/>
                  </a:lnTo>
                  <a:lnTo>
                    <a:pt x="192" y="1392"/>
                  </a:lnTo>
                  <a:lnTo>
                    <a:pt x="432" y="1632"/>
                  </a:lnTo>
                  <a:lnTo>
                    <a:pt x="672" y="1632"/>
                  </a:lnTo>
                  <a:lnTo>
                    <a:pt x="624" y="1344"/>
                  </a:lnTo>
                  <a:lnTo>
                    <a:pt x="576" y="1104"/>
                  </a:lnTo>
                  <a:lnTo>
                    <a:pt x="576" y="912"/>
                  </a:lnTo>
                  <a:lnTo>
                    <a:pt x="576" y="768"/>
                  </a:lnTo>
                  <a:lnTo>
                    <a:pt x="480" y="528"/>
                  </a:lnTo>
                  <a:lnTo>
                    <a:pt x="432" y="288"/>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7" name="Freeform 29"/>
            <p:cNvSpPr>
              <a:spLocks noChangeAspect="1"/>
            </p:cNvSpPr>
            <p:nvPr/>
          </p:nvSpPr>
          <p:spPr bwMode="auto">
            <a:xfrm>
              <a:off x="3739" y="1660"/>
              <a:ext cx="384" cy="961"/>
            </a:xfrm>
            <a:custGeom>
              <a:avLst/>
              <a:gdLst>
                <a:gd name="T0" fmla="*/ 288 w 480"/>
                <a:gd name="T1" fmla="*/ 0 h 1200"/>
                <a:gd name="T2" fmla="*/ 144 w 480"/>
                <a:gd name="T3" fmla="*/ 144 h 1200"/>
                <a:gd name="T4" fmla="*/ 0 w 480"/>
                <a:gd name="T5" fmla="*/ 288 h 1200"/>
                <a:gd name="T6" fmla="*/ 0 w 480"/>
                <a:gd name="T7" fmla="*/ 624 h 1200"/>
                <a:gd name="T8" fmla="*/ 96 w 480"/>
                <a:gd name="T9" fmla="*/ 912 h 1200"/>
                <a:gd name="T10" fmla="*/ 192 w 480"/>
                <a:gd name="T11" fmla="*/ 1152 h 1200"/>
                <a:gd name="T12" fmla="*/ 288 w 480"/>
                <a:gd name="T13" fmla="*/ 1200 h 1200"/>
                <a:gd name="T14" fmla="*/ 480 w 480"/>
                <a:gd name="T15" fmla="*/ 1152 h 1200"/>
                <a:gd name="T16" fmla="*/ 432 w 480"/>
                <a:gd name="T17" fmla="*/ 912 h 1200"/>
                <a:gd name="T18" fmla="*/ 432 w 480"/>
                <a:gd name="T19" fmla="*/ 768 h 1200"/>
                <a:gd name="T20" fmla="*/ 432 w 480"/>
                <a:gd name="T21" fmla="*/ 672 h 1200"/>
                <a:gd name="T22" fmla="*/ 384 w 480"/>
                <a:gd name="T23" fmla="*/ 480 h 1200"/>
                <a:gd name="T24" fmla="*/ 336 w 480"/>
                <a:gd name="T25" fmla="*/ 240 h 1200"/>
                <a:gd name="T26" fmla="*/ 288 w 480"/>
                <a:gd name="T27" fmla="*/ 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1200">
                  <a:moveTo>
                    <a:pt x="288" y="0"/>
                  </a:moveTo>
                  <a:lnTo>
                    <a:pt x="144" y="144"/>
                  </a:lnTo>
                  <a:lnTo>
                    <a:pt x="0" y="288"/>
                  </a:lnTo>
                  <a:lnTo>
                    <a:pt x="0" y="624"/>
                  </a:lnTo>
                  <a:lnTo>
                    <a:pt x="96" y="912"/>
                  </a:lnTo>
                  <a:lnTo>
                    <a:pt x="192" y="1152"/>
                  </a:lnTo>
                  <a:lnTo>
                    <a:pt x="288" y="1200"/>
                  </a:lnTo>
                  <a:lnTo>
                    <a:pt x="480" y="1152"/>
                  </a:lnTo>
                  <a:lnTo>
                    <a:pt x="432" y="912"/>
                  </a:lnTo>
                  <a:lnTo>
                    <a:pt x="432" y="768"/>
                  </a:lnTo>
                  <a:lnTo>
                    <a:pt x="432" y="672"/>
                  </a:lnTo>
                  <a:lnTo>
                    <a:pt x="384" y="480"/>
                  </a:lnTo>
                  <a:lnTo>
                    <a:pt x="336" y="240"/>
                  </a:lnTo>
                  <a:lnTo>
                    <a:pt x="288"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8" name="Freeform 30"/>
            <p:cNvSpPr>
              <a:spLocks noChangeAspect="1"/>
            </p:cNvSpPr>
            <p:nvPr/>
          </p:nvSpPr>
          <p:spPr bwMode="auto">
            <a:xfrm>
              <a:off x="3854" y="1776"/>
              <a:ext cx="231" cy="730"/>
            </a:xfrm>
            <a:custGeom>
              <a:avLst/>
              <a:gdLst>
                <a:gd name="T0" fmla="*/ 144 w 288"/>
                <a:gd name="T1" fmla="*/ 0 h 912"/>
                <a:gd name="T2" fmla="*/ 0 w 288"/>
                <a:gd name="T3" fmla="*/ 144 h 912"/>
                <a:gd name="T4" fmla="*/ 0 w 288"/>
                <a:gd name="T5" fmla="*/ 336 h 912"/>
                <a:gd name="T6" fmla="*/ 0 w 288"/>
                <a:gd name="T7" fmla="*/ 576 h 912"/>
                <a:gd name="T8" fmla="*/ 96 w 288"/>
                <a:gd name="T9" fmla="*/ 816 h 912"/>
                <a:gd name="T10" fmla="*/ 192 w 288"/>
                <a:gd name="T11" fmla="*/ 912 h 912"/>
                <a:gd name="T12" fmla="*/ 288 w 288"/>
                <a:gd name="T13" fmla="*/ 912 h 912"/>
                <a:gd name="T14" fmla="*/ 288 w 288"/>
                <a:gd name="T15" fmla="*/ 720 h 912"/>
                <a:gd name="T16" fmla="*/ 288 w 288"/>
                <a:gd name="T17" fmla="*/ 528 h 912"/>
                <a:gd name="T18" fmla="*/ 240 w 288"/>
                <a:gd name="T19" fmla="*/ 384 h 912"/>
                <a:gd name="T20" fmla="*/ 240 w 288"/>
                <a:gd name="T21" fmla="*/ 240 h 912"/>
                <a:gd name="T22" fmla="*/ 144 w 288"/>
                <a:gd name="T23"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912">
                  <a:moveTo>
                    <a:pt x="144" y="0"/>
                  </a:moveTo>
                  <a:lnTo>
                    <a:pt x="0" y="144"/>
                  </a:lnTo>
                  <a:lnTo>
                    <a:pt x="0" y="336"/>
                  </a:lnTo>
                  <a:lnTo>
                    <a:pt x="0" y="576"/>
                  </a:lnTo>
                  <a:lnTo>
                    <a:pt x="96" y="816"/>
                  </a:lnTo>
                  <a:lnTo>
                    <a:pt x="192" y="912"/>
                  </a:lnTo>
                  <a:lnTo>
                    <a:pt x="288" y="912"/>
                  </a:lnTo>
                  <a:lnTo>
                    <a:pt x="288" y="720"/>
                  </a:lnTo>
                  <a:lnTo>
                    <a:pt x="288" y="528"/>
                  </a:lnTo>
                  <a:lnTo>
                    <a:pt x="240" y="384"/>
                  </a:lnTo>
                  <a:lnTo>
                    <a:pt x="240" y="240"/>
                  </a:lnTo>
                  <a:lnTo>
                    <a:pt x="14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39" name="Freeform 31"/>
            <p:cNvSpPr>
              <a:spLocks noChangeAspect="1"/>
            </p:cNvSpPr>
            <p:nvPr/>
          </p:nvSpPr>
          <p:spPr bwMode="auto">
            <a:xfrm>
              <a:off x="3931" y="1929"/>
              <a:ext cx="154" cy="423"/>
            </a:xfrm>
            <a:custGeom>
              <a:avLst/>
              <a:gdLst>
                <a:gd name="T0" fmla="*/ 48 w 192"/>
                <a:gd name="T1" fmla="*/ 0 h 528"/>
                <a:gd name="T2" fmla="*/ 0 w 192"/>
                <a:gd name="T3" fmla="*/ 144 h 528"/>
                <a:gd name="T4" fmla="*/ 0 w 192"/>
                <a:gd name="T5" fmla="*/ 288 h 528"/>
                <a:gd name="T6" fmla="*/ 48 w 192"/>
                <a:gd name="T7" fmla="*/ 480 h 528"/>
                <a:gd name="T8" fmla="*/ 192 w 192"/>
                <a:gd name="T9" fmla="*/ 528 h 528"/>
                <a:gd name="T10" fmla="*/ 192 w 192"/>
                <a:gd name="T11" fmla="*/ 288 h 528"/>
                <a:gd name="T12" fmla="*/ 144 w 192"/>
                <a:gd name="T13" fmla="*/ 96 h 528"/>
                <a:gd name="T14" fmla="*/ 48 w 192"/>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528">
                  <a:moveTo>
                    <a:pt x="48" y="0"/>
                  </a:moveTo>
                  <a:lnTo>
                    <a:pt x="0" y="144"/>
                  </a:lnTo>
                  <a:lnTo>
                    <a:pt x="0" y="288"/>
                  </a:lnTo>
                  <a:lnTo>
                    <a:pt x="48" y="480"/>
                  </a:lnTo>
                  <a:lnTo>
                    <a:pt x="192" y="528"/>
                  </a:lnTo>
                  <a:lnTo>
                    <a:pt x="192" y="288"/>
                  </a:lnTo>
                  <a:lnTo>
                    <a:pt x="144" y="96"/>
                  </a:lnTo>
                  <a:lnTo>
                    <a:pt x="48"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0" name="Rectangle 32"/>
            <p:cNvSpPr>
              <a:spLocks noChangeAspect="1" noChangeArrowheads="1"/>
            </p:cNvSpPr>
            <p:nvPr/>
          </p:nvSpPr>
          <p:spPr bwMode="auto">
            <a:xfrm>
              <a:off x="1204" y="1167"/>
              <a:ext cx="3227" cy="234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7841" name="Freeform 33"/>
            <p:cNvSpPr>
              <a:spLocks noChangeAspect="1"/>
            </p:cNvSpPr>
            <p:nvPr/>
          </p:nvSpPr>
          <p:spPr bwMode="auto">
            <a:xfrm>
              <a:off x="2740" y="1167"/>
              <a:ext cx="349" cy="2344"/>
            </a:xfrm>
            <a:custGeom>
              <a:avLst/>
              <a:gdLst>
                <a:gd name="T0" fmla="*/ 0 w 432"/>
                <a:gd name="T1" fmla="*/ 0 h 2928"/>
                <a:gd name="T2" fmla="*/ 0 w 432"/>
                <a:gd name="T3" fmla="*/ 336 h 2928"/>
                <a:gd name="T4" fmla="*/ 0 w 432"/>
                <a:gd name="T5" fmla="*/ 576 h 2928"/>
                <a:gd name="T6" fmla="*/ 96 w 432"/>
                <a:gd name="T7" fmla="*/ 864 h 2928"/>
                <a:gd name="T8" fmla="*/ 96 w 432"/>
                <a:gd name="T9" fmla="*/ 1056 h 2928"/>
                <a:gd name="T10" fmla="*/ 96 w 432"/>
                <a:gd name="T11" fmla="*/ 1392 h 2928"/>
                <a:gd name="T12" fmla="*/ 144 w 432"/>
                <a:gd name="T13" fmla="*/ 1728 h 2928"/>
                <a:gd name="T14" fmla="*/ 144 w 432"/>
                <a:gd name="T15" fmla="*/ 1968 h 2928"/>
                <a:gd name="T16" fmla="*/ 240 w 432"/>
                <a:gd name="T17" fmla="*/ 2256 h 2928"/>
                <a:gd name="T18" fmla="*/ 336 w 432"/>
                <a:gd name="T19" fmla="*/ 2544 h 2928"/>
                <a:gd name="T20" fmla="*/ 432 w 432"/>
                <a:gd name="T21"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928">
                  <a:moveTo>
                    <a:pt x="0" y="0"/>
                  </a:moveTo>
                  <a:lnTo>
                    <a:pt x="0" y="336"/>
                  </a:lnTo>
                  <a:lnTo>
                    <a:pt x="0" y="576"/>
                  </a:lnTo>
                  <a:lnTo>
                    <a:pt x="96" y="864"/>
                  </a:lnTo>
                  <a:lnTo>
                    <a:pt x="96" y="1056"/>
                  </a:lnTo>
                  <a:lnTo>
                    <a:pt x="96" y="1392"/>
                  </a:lnTo>
                  <a:lnTo>
                    <a:pt x="144" y="1728"/>
                  </a:lnTo>
                  <a:lnTo>
                    <a:pt x="144" y="1968"/>
                  </a:lnTo>
                  <a:lnTo>
                    <a:pt x="240" y="2256"/>
                  </a:lnTo>
                  <a:lnTo>
                    <a:pt x="336" y="2544"/>
                  </a:lnTo>
                  <a:lnTo>
                    <a:pt x="43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2" name="Freeform 34"/>
            <p:cNvSpPr>
              <a:spLocks noChangeAspect="1"/>
            </p:cNvSpPr>
            <p:nvPr/>
          </p:nvSpPr>
          <p:spPr bwMode="auto">
            <a:xfrm>
              <a:off x="3867" y="1167"/>
              <a:ext cx="544" cy="2344"/>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3" name="Freeform 35"/>
            <p:cNvSpPr>
              <a:spLocks noChangeAspect="1"/>
            </p:cNvSpPr>
            <p:nvPr/>
          </p:nvSpPr>
          <p:spPr bwMode="auto">
            <a:xfrm>
              <a:off x="1204" y="1161"/>
              <a:ext cx="154" cy="2344"/>
            </a:xfrm>
            <a:custGeom>
              <a:avLst/>
              <a:gdLst>
                <a:gd name="T0" fmla="*/ 48 w 192"/>
                <a:gd name="T1" fmla="*/ 0 h 2928"/>
                <a:gd name="T2" fmla="*/ 144 w 192"/>
                <a:gd name="T3" fmla="*/ 384 h 2928"/>
                <a:gd name="T4" fmla="*/ 144 w 192"/>
                <a:gd name="T5" fmla="*/ 1008 h 2928"/>
                <a:gd name="T6" fmla="*/ 144 w 192"/>
                <a:gd name="T7" fmla="*/ 1440 h 2928"/>
                <a:gd name="T8" fmla="*/ 192 w 192"/>
                <a:gd name="T9" fmla="*/ 1968 h 2928"/>
                <a:gd name="T10" fmla="*/ 192 w 192"/>
                <a:gd name="T11" fmla="*/ 2304 h 2928"/>
                <a:gd name="T12" fmla="*/ 144 w 192"/>
                <a:gd name="T13" fmla="*/ 2640 h 2928"/>
                <a:gd name="T14" fmla="*/ 96 w 192"/>
                <a:gd name="T15" fmla="*/ 2928 h 2928"/>
                <a:gd name="T16" fmla="*/ 0 w 192"/>
                <a:gd name="T17" fmla="*/ 2902 h 2928"/>
                <a:gd name="T18" fmla="*/ 0 w 192"/>
                <a:gd name="T19" fmla="*/ 96 h 2928"/>
                <a:gd name="T20" fmla="*/ 48 w 1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928">
                  <a:moveTo>
                    <a:pt x="48" y="0"/>
                  </a:moveTo>
                  <a:lnTo>
                    <a:pt x="144" y="384"/>
                  </a:lnTo>
                  <a:lnTo>
                    <a:pt x="144" y="1008"/>
                  </a:lnTo>
                  <a:lnTo>
                    <a:pt x="144" y="1440"/>
                  </a:lnTo>
                  <a:lnTo>
                    <a:pt x="192" y="1968"/>
                  </a:lnTo>
                  <a:lnTo>
                    <a:pt x="192" y="2304"/>
                  </a:lnTo>
                  <a:lnTo>
                    <a:pt x="144" y="2640"/>
                  </a:lnTo>
                  <a:lnTo>
                    <a:pt x="96" y="2928"/>
                  </a:lnTo>
                  <a:lnTo>
                    <a:pt x="0" y="2902"/>
                  </a:lnTo>
                  <a:lnTo>
                    <a:pt x="0" y="96"/>
                  </a:lnTo>
                  <a:lnTo>
                    <a:pt x="48"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4" name="Freeform 36"/>
            <p:cNvSpPr>
              <a:spLocks noChangeAspect="1"/>
            </p:cNvSpPr>
            <p:nvPr/>
          </p:nvSpPr>
          <p:spPr bwMode="auto">
            <a:xfrm>
              <a:off x="4158" y="1161"/>
              <a:ext cx="311" cy="615"/>
            </a:xfrm>
            <a:custGeom>
              <a:avLst/>
              <a:gdLst>
                <a:gd name="T0" fmla="*/ 0 w 384"/>
                <a:gd name="T1" fmla="*/ 0 h 768"/>
                <a:gd name="T2" fmla="*/ 48 w 384"/>
                <a:gd name="T3" fmla="*/ 336 h 768"/>
                <a:gd name="T4" fmla="*/ 192 w 384"/>
                <a:gd name="T5" fmla="*/ 528 h 768"/>
                <a:gd name="T6" fmla="*/ 384 w 384"/>
                <a:gd name="T7" fmla="*/ 768 h 768"/>
                <a:gd name="T8" fmla="*/ 384 w 384"/>
                <a:gd name="T9" fmla="*/ 0 h 768"/>
                <a:gd name="T10" fmla="*/ 0 w 384"/>
                <a:gd name="T11" fmla="*/ 0 h 768"/>
              </a:gdLst>
              <a:ahLst/>
              <a:cxnLst>
                <a:cxn ang="0">
                  <a:pos x="T0" y="T1"/>
                </a:cxn>
                <a:cxn ang="0">
                  <a:pos x="T2" y="T3"/>
                </a:cxn>
                <a:cxn ang="0">
                  <a:pos x="T4" y="T5"/>
                </a:cxn>
                <a:cxn ang="0">
                  <a:pos x="T6" y="T7"/>
                </a:cxn>
                <a:cxn ang="0">
                  <a:pos x="T8" y="T9"/>
                </a:cxn>
                <a:cxn ang="0">
                  <a:pos x="T10" y="T11"/>
                </a:cxn>
              </a:cxnLst>
              <a:rect l="0" t="0" r="r" b="b"/>
              <a:pathLst>
                <a:path w="384" h="768">
                  <a:moveTo>
                    <a:pt x="0" y="0"/>
                  </a:moveTo>
                  <a:lnTo>
                    <a:pt x="48" y="336"/>
                  </a:lnTo>
                  <a:lnTo>
                    <a:pt x="192" y="528"/>
                  </a:lnTo>
                  <a:lnTo>
                    <a:pt x="384" y="768"/>
                  </a:lnTo>
                  <a:lnTo>
                    <a:pt x="384" y="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5" name="Freeform 37"/>
            <p:cNvSpPr>
              <a:spLocks noChangeAspect="1"/>
            </p:cNvSpPr>
            <p:nvPr/>
          </p:nvSpPr>
          <p:spPr bwMode="auto">
            <a:xfrm>
              <a:off x="4314" y="1161"/>
              <a:ext cx="155" cy="346"/>
            </a:xfrm>
            <a:custGeom>
              <a:avLst/>
              <a:gdLst>
                <a:gd name="T0" fmla="*/ 0 w 192"/>
                <a:gd name="T1" fmla="*/ 0 h 432"/>
                <a:gd name="T2" fmla="*/ 192 w 192"/>
                <a:gd name="T3" fmla="*/ 0 h 432"/>
                <a:gd name="T4" fmla="*/ 192 w 192"/>
                <a:gd name="T5" fmla="*/ 432 h 432"/>
                <a:gd name="T6" fmla="*/ 48 w 192"/>
                <a:gd name="T7" fmla="*/ 240 h 432"/>
                <a:gd name="T8" fmla="*/ 0 w 192"/>
                <a:gd name="T9" fmla="*/ 0 h 432"/>
              </a:gdLst>
              <a:ahLst/>
              <a:cxnLst>
                <a:cxn ang="0">
                  <a:pos x="T0" y="T1"/>
                </a:cxn>
                <a:cxn ang="0">
                  <a:pos x="T2" y="T3"/>
                </a:cxn>
                <a:cxn ang="0">
                  <a:pos x="T4" y="T5"/>
                </a:cxn>
                <a:cxn ang="0">
                  <a:pos x="T6" y="T7"/>
                </a:cxn>
                <a:cxn ang="0">
                  <a:pos x="T8" y="T9"/>
                </a:cxn>
              </a:cxnLst>
              <a:rect l="0" t="0" r="r" b="b"/>
              <a:pathLst>
                <a:path w="192" h="432">
                  <a:moveTo>
                    <a:pt x="0" y="0"/>
                  </a:moveTo>
                  <a:lnTo>
                    <a:pt x="192" y="0"/>
                  </a:lnTo>
                  <a:lnTo>
                    <a:pt x="192" y="432"/>
                  </a:lnTo>
                  <a:lnTo>
                    <a:pt x="48" y="240"/>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6" name="Freeform 38"/>
            <p:cNvSpPr>
              <a:spLocks noChangeAspect="1"/>
            </p:cNvSpPr>
            <p:nvPr/>
          </p:nvSpPr>
          <p:spPr bwMode="auto">
            <a:xfrm>
              <a:off x="3886" y="1161"/>
              <a:ext cx="544" cy="2344"/>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47" name="Rectangle 39"/>
            <p:cNvSpPr>
              <a:spLocks noChangeAspect="1" noChangeArrowheads="1"/>
            </p:cNvSpPr>
            <p:nvPr/>
          </p:nvSpPr>
          <p:spPr bwMode="auto">
            <a:xfrm>
              <a:off x="1201" y="1164"/>
              <a:ext cx="3249" cy="2344"/>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7848" name="Text Box 40"/>
            <p:cNvSpPr txBox="1">
              <a:spLocks noChangeAspect="1" noChangeArrowheads="1"/>
            </p:cNvSpPr>
            <p:nvPr/>
          </p:nvSpPr>
          <p:spPr bwMode="auto">
            <a:xfrm>
              <a:off x="1680" y="1248"/>
              <a:ext cx="366" cy="1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Alpha</a:t>
              </a:r>
            </a:p>
          </p:txBody>
        </p:sp>
        <p:sp>
          <p:nvSpPr>
            <p:cNvPr id="247849" name="Text Box 41"/>
            <p:cNvSpPr txBox="1">
              <a:spLocks noChangeAspect="1" noChangeArrowheads="1"/>
            </p:cNvSpPr>
            <p:nvPr/>
          </p:nvSpPr>
          <p:spPr bwMode="auto">
            <a:xfrm>
              <a:off x="3168" y="1200"/>
              <a:ext cx="321" cy="1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Beta</a:t>
              </a:r>
            </a:p>
          </p:txBody>
        </p:sp>
        <p:sp>
          <p:nvSpPr>
            <p:cNvPr id="247850" name="Freeform 42"/>
            <p:cNvSpPr>
              <a:spLocks noChangeAspect="1"/>
            </p:cNvSpPr>
            <p:nvPr/>
          </p:nvSpPr>
          <p:spPr bwMode="auto">
            <a:xfrm>
              <a:off x="3312" y="1392"/>
              <a:ext cx="576" cy="768"/>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51" name="Freeform 43"/>
            <p:cNvSpPr>
              <a:spLocks noChangeAspect="1"/>
            </p:cNvSpPr>
            <p:nvPr/>
          </p:nvSpPr>
          <p:spPr bwMode="auto">
            <a:xfrm>
              <a:off x="1968" y="1488"/>
              <a:ext cx="672" cy="672"/>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7853" name="Text Box 45"/>
            <p:cNvSpPr txBox="1">
              <a:spLocks noChangeAspect="1" noChangeArrowheads="1"/>
            </p:cNvSpPr>
            <p:nvPr/>
          </p:nvSpPr>
          <p:spPr bwMode="auto">
            <a:xfrm>
              <a:off x="2122" y="2390"/>
              <a:ext cx="232" cy="1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Oil</a:t>
              </a:r>
            </a:p>
          </p:txBody>
        </p:sp>
        <p:sp>
          <p:nvSpPr>
            <p:cNvPr id="247854" name="Text Box 46"/>
            <p:cNvSpPr txBox="1">
              <a:spLocks noChangeAspect="1" noChangeArrowheads="1"/>
            </p:cNvSpPr>
            <p:nvPr/>
          </p:nvSpPr>
          <p:spPr bwMode="auto">
            <a:xfrm>
              <a:off x="3698" y="2415"/>
              <a:ext cx="232" cy="1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Oil</a:t>
              </a:r>
            </a:p>
          </p:txBody>
        </p:sp>
        <p:sp>
          <p:nvSpPr>
            <p:cNvPr id="247855" name="Text Box 47"/>
            <p:cNvSpPr txBox="1">
              <a:spLocks noChangeAspect="1" noChangeArrowheads="1"/>
            </p:cNvSpPr>
            <p:nvPr/>
          </p:nvSpPr>
          <p:spPr bwMode="auto">
            <a:xfrm>
              <a:off x="2430" y="1699"/>
              <a:ext cx="269" cy="1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Gas</a:t>
              </a:r>
            </a:p>
          </p:txBody>
        </p:sp>
      </p:grpSp>
      <p:sp>
        <p:nvSpPr>
          <p:cNvPr id="247856" name="Text Box 48"/>
          <p:cNvSpPr txBox="1">
            <a:spLocks noChangeArrowheads="1"/>
          </p:cNvSpPr>
          <p:nvPr/>
        </p:nvSpPr>
        <p:spPr bwMode="auto">
          <a:xfrm>
            <a:off x="1385888" y="5903913"/>
            <a:ext cx="34401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000" b="1" dirty="0">
                <a:latin typeface="Tahoma" panose="020B0604030504040204" pitchFamily="34" charset="0"/>
              </a:rPr>
              <a:t>Map of the Reservoir Unit</a:t>
            </a:r>
          </a:p>
        </p:txBody>
      </p:sp>
      <p:sp>
        <p:nvSpPr>
          <p:cNvPr id="247852" name="Text Box 44"/>
          <p:cNvSpPr txBox="1">
            <a:spLocks noChangeArrowheads="1"/>
          </p:cNvSpPr>
          <p:nvPr/>
        </p:nvSpPr>
        <p:spPr bwMode="auto">
          <a:xfrm>
            <a:off x="6446838" y="5437188"/>
            <a:ext cx="1357312" cy="457200"/>
          </a:xfrm>
          <a:prstGeom prst="rect">
            <a:avLst/>
          </a:prstGeom>
          <a:solidFill>
            <a:schemeClr val="tx1"/>
          </a:solidFill>
          <a:ln>
            <a:noFill/>
          </a:ln>
          <a:effectLst/>
        </p:spPr>
        <p:txBody>
          <a:bodyPr wrap="none">
            <a:spAutoFit/>
          </a:bodyPr>
          <a:lstStyle/>
          <a:p>
            <a:pPr algn="ctr"/>
            <a:r>
              <a:rPr lang="en-US" altLang="en-US" b="1" dirty="0">
                <a:solidFill>
                  <a:schemeClr val="bg1"/>
                </a:solidFill>
                <a:latin typeface="Tahoma" panose="020B0604030504040204" pitchFamily="34" charset="0"/>
              </a:rPr>
              <a:t>Present</a:t>
            </a:r>
          </a:p>
        </p:txBody>
      </p:sp>
    </p:spTree>
    <p:extLst>
      <p:ext uri="{BB962C8B-B14F-4D97-AF65-F5344CB8AC3E}">
        <p14:creationId xmlns:p14="http://schemas.microsoft.com/office/powerpoint/2010/main" val="109113926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72" name="Rectangle 16"/>
          <p:cNvSpPr>
            <a:spLocks noGrp="1" noChangeArrowheads="1"/>
          </p:cNvSpPr>
          <p:nvPr>
            <p:ph type="title"/>
          </p:nvPr>
        </p:nvSpPr>
        <p:spPr/>
        <p:txBody>
          <a:bodyPr/>
          <a:lstStyle/>
          <a:p>
            <a:r>
              <a:rPr lang="en-US" altLang="en-US" dirty="0"/>
              <a:t>Exploration’s Task</a:t>
            </a:r>
          </a:p>
        </p:txBody>
      </p:sp>
      <p:pic>
        <p:nvPicPr>
          <p:cNvPr id="3" name="Picture 2"/>
          <p:cNvPicPr>
            <a:picLocks noChangeAspect="1"/>
          </p:cNvPicPr>
          <p:nvPr/>
        </p:nvPicPr>
        <p:blipFill>
          <a:blip r:embed="rId3" cstate="print"/>
          <a:stretch>
            <a:fillRect/>
          </a:stretch>
        </p:blipFill>
        <p:spPr>
          <a:xfrm>
            <a:off x="520473" y="950790"/>
            <a:ext cx="8081515" cy="5378757"/>
          </a:xfrm>
          <a:prstGeom prst="rect">
            <a:avLst/>
          </a:prstGeom>
        </p:spPr>
      </p:pic>
    </p:spTree>
    <p:extLst>
      <p:ext uri="{BB962C8B-B14F-4D97-AF65-F5344CB8AC3E}">
        <p14:creationId xmlns:p14="http://schemas.microsoft.com/office/powerpoint/2010/main" val="367396917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61" name="Rectangle 9"/>
          <p:cNvSpPr>
            <a:spLocks noChangeArrowheads="1"/>
          </p:cNvSpPr>
          <p:nvPr/>
        </p:nvSpPr>
        <p:spPr bwMode="auto">
          <a:xfrm>
            <a:off x="457200" y="1828800"/>
            <a:ext cx="5568950" cy="603250"/>
          </a:xfrm>
          <a:prstGeom prst="rect">
            <a:avLst/>
          </a:prstGeom>
          <a:solidFill>
            <a:schemeClr val="bg1"/>
          </a:solidFill>
          <a:ln w="19050">
            <a:solidFill>
              <a:srgbClr val="FF00FF"/>
            </a:solidFill>
            <a:miter lim="800000"/>
            <a:headEnd/>
            <a:tailEnd/>
          </a:ln>
          <a:effectLst/>
        </p:spPr>
        <p:txBody>
          <a:bodyPr wrap="none" anchor="ctr"/>
          <a:lstStyle/>
          <a:p>
            <a:endParaRPr lang="en-US" dirty="0"/>
          </a:p>
        </p:txBody>
      </p:sp>
      <p:sp>
        <p:nvSpPr>
          <p:cNvPr id="253956" name="Rectangle 4"/>
          <p:cNvSpPr>
            <a:spLocks noGrp="1" noChangeArrowheads="1"/>
          </p:cNvSpPr>
          <p:nvPr>
            <p:ph type="title"/>
          </p:nvPr>
        </p:nvSpPr>
        <p:spPr/>
        <p:txBody>
          <a:bodyPr/>
          <a:lstStyle/>
          <a:p>
            <a:r>
              <a:rPr lang="en-US" altLang="en-US" dirty="0"/>
              <a:t>Outline</a:t>
            </a:r>
          </a:p>
        </p:txBody>
      </p:sp>
      <p:sp>
        <p:nvSpPr>
          <p:cNvPr id="253957" name="Rectangle 5"/>
          <p:cNvSpPr>
            <a:spLocks noChangeArrowheads="1"/>
          </p:cNvSpPr>
          <p:nvPr/>
        </p:nvSpPr>
        <p:spPr bwMode="auto">
          <a:xfrm>
            <a:off x="679450" y="1292225"/>
            <a:ext cx="7772400" cy="305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har char="•"/>
              <a:defRPr sz="3200">
                <a:solidFill>
                  <a:schemeClr val="bg1"/>
                </a:solidFill>
                <a:latin typeface="Tahoma" panose="020B0604030504040204" pitchFamily="34" charset="0"/>
              </a:defRPr>
            </a:lvl1pPr>
            <a:lvl2pPr marL="1181100" indent="-457200">
              <a:spcBef>
                <a:spcPct val="20000"/>
              </a:spcBef>
              <a:buChar char="–"/>
              <a:defRPr sz="2800">
                <a:solidFill>
                  <a:schemeClr val="bg1"/>
                </a:solidFill>
                <a:latin typeface="Tahoma" panose="020B0604030504040204" pitchFamily="34" charset="0"/>
              </a:defRPr>
            </a:lvl2pPr>
            <a:lvl3pPr marL="1562100" indent="-457200">
              <a:spcBef>
                <a:spcPct val="20000"/>
              </a:spcBef>
              <a:buChar char="•"/>
              <a:defRPr sz="2400">
                <a:solidFill>
                  <a:schemeClr val="bg1"/>
                </a:solidFill>
                <a:latin typeface="Tahoma" panose="020B0604030504040204" pitchFamily="34" charset="0"/>
              </a:defRPr>
            </a:lvl3pPr>
            <a:lvl4pPr marL="2057400" indent="-381000">
              <a:spcBef>
                <a:spcPct val="20000"/>
              </a:spcBef>
              <a:buChar char="–"/>
              <a:defRPr sz="2000">
                <a:solidFill>
                  <a:schemeClr val="bg1"/>
                </a:solidFill>
                <a:latin typeface="Tahoma" panose="020B0604030504040204" pitchFamily="34" charset="0"/>
              </a:defRPr>
            </a:lvl4pPr>
            <a:lvl5pPr marL="2552700" indent="-381000">
              <a:spcBef>
                <a:spcPct val="20000"/>
              </a:spcBef>
              <a:buChar char="»"/>
              <a:defRPr sz="2000">
                <a:solidFill>
                  <a:schemeClr val="bg1"/>
                </a:solidFill>
                <a:latin typeface="Tahoma" panose="020B0604030504040204" pitchFamily="34" charset="0"/>
              </a:defRPr>
            </a:lvl5pPr>
            <a:lvl6pPr marL="3009900" indent="-381000" eaLnBrk="0" fontAlgn="base" hangingPunct="0">
              <a:spcBef>
                <a:spcPct val="20000"/>
              </a:spcBef>
              <a:spcAft>
                <a:spcPct val="0"/>
              </a:spcAft>
              <a:buChar char="»"/>
              <a:defRPr sz="2000">
                <a:solidFill>
                  <a:schemeClr val="bg1"/>
                </a:solidFill>
                <a:latin typeface="Tahoma" panose="020B0604030504040204" pitchFamily="34" charset="0"/>
              </a:defRPr>
            </a:lvl6pPr>
            <a:lvl7pPr marL="3467100" indent="-381000" eaLnBrk="0" fontAlgn="base" hangingPunct="0">
              <a:spcBef>
                <a:spcPct val="20000"/>
              </a:spcBef>
              <a:spcAft>
                <a:spcPct val="0"/>
              </a:spcAft>
              <a:buChar char="»"/>
              <a:defRPr sz="2000">
                <a:solidFill>
                  <a:schemeClr val="bg1"/>
                </a:solidFill>
                <a:latin typeface="Tahoma" panose="020B0604030504040204" pitchFamily="34" charset="0"/>
              </a:defRPr>
            </a:lvl7pPr>
            <a:lvl8pPr marL="3924300" indent="-381000" eaLnBrk="0" fontAlgn="base" hangingPunct="0">
              <a:spcBef>
                <a:spcPct val="20000"/>
              </a:spcBef>
              <a:spcAft>
                <a:spcPct val="0"/>
              </a:spcAft>
              <a:buChar char="»"/>
              <a:defRPr sz="2000">
                <a:solidFill>
                  <a:schemeClr val="bg1"/>
                </a:solidFill>
                <a:latin typeface="Tahoma" panose="020B0604030504040204" pitchFamily="34" charset="0"/>
              </a:defRPr>
            </a:lvl8pPr>
            <a:lvl9pPr marL="4381500" indent="-381000" eaLnBrk="0" fontAlgn="base" hangingPunct="0">
              <a:spcBef>
                <a:spcPct val="20000"/>
              </a:spcBef>
              <a:spcAft>
                <a:spcPct val="0"/>
              </a:spcAft>
              <a:buChar char="»"/>
              <a:defRPr sz="2000">
                <a:solidFill>
                  <a:schemeClr val="bg1"/>
                </a:solidFill>
                <a:latin typeface="Tahoma" panose="020B0604030504040204" pitchFamily="34" charset="0"/>
              </a:defRPr>
            </a:lvl9pPr>
          </a:lstStyle>
          <a:p>
            <a:pPr>
              <a:spcBef>
                <a:spcPct val="35000"/>
              </a:spcBef>
              <a:buFontTx/>
              <a:buAutoNum type="arabicPeriod"/>
            </a:pPr>
            <a:r>
              <a:rPr lang="en-US" altLang="en-US" sz="2800" b="1" dirty="0">
                <a:solidFill>
                  <a:schemeClr val="tx1"/>
                </a:solidFill>
              </a:rPr>
              <a:t>Define prospect elements</a:t>
            </a:r>
          </a:p>
          <a:p>
            <a:pPr>
              <a:spcBef>
                <a:spcPct val="35000"/>
              </a:spcBef>
              <a:buFontTx/>
              <a:buAutoNum type="arabicPeriod"/>
            </a:pPr>
            <a:r>
              <a:rPr lang="en-US" altLang="en-US" sz="2800" b="1" dirty="0" smtClean="0">
                <a:solidFill>
                  <a:schemeClr val="tx1"/>
                </a:solidFill>
              </a:rPr>
              <a:t>Estimate </a:t>
            </a:r>
            <a:r>
              <a:rPr lang="en-US" altLang="en-US" sz="2800" b="1" dirty="0">
                <a:solidFill>
                  <a:schemeClr val="tx1"/>
                </a:solidFill>
              </a:rPr>
              <a:t>trap volumes</a:t>
            </a:r>
          </a:p>
          <a:p>
            <a:pPr>
              <a:spcBef>
                <a:spcPct val="35000"/>
              </a:spcBef>
              <a:buFontTx/>
              <a:buAutoNum type="arabicPeriod"/>
            </a:pPr>
            <a:r>
              <a:rPr lang="en-US" altLang="en-US" sz="2800" b="1" dirty="0">
                <a:solidFill>
                  <a:schemeClr val="tx1"/>
                </a:solidFill>
              </a:rPr>
              <a:t>HC Type</a:t>
            </a:r>
          </a:p>
          <a:p>
            <a:pPr>
              <a:spcBef>
                <a:spcPct val="35000"/>
              </a:spcBef>
              <a:buFontTx/>
              <a:buAutoNum type="arabicPeriod"/>
            </a:pPr>
            <a:r>
              <a:rPr lang="en-US" altLang="en-US" sz="2800" b="1" dirty="0">
                <a:solidFill>
                  <a:schemeClr val="tx1"/>
                </a:solidFill>
              </a:rPr>
              <a:t>Assess recoverable HC</a:t>
            </a:r>
          </a:p>
          <a:p>
            <a:pPr>
              <a:spcBef>
                <a:spcPct val="35000"/>
              </a:spcBef>
              <a:buFontTx/>
              <a:buAutoNum type="arabicPeriod"/>
            </a:pPr>
            <a:r>
              <a:rPr lang="en-US" altLang="en-US" sz="2800" b="1" dirty="0">
                <a:solidFill>
                  <a:schemeClr val="tx1"/>
                </a:solidFill>
              </a:rPr>
              <a:t>Assign risk</a:t>
            </a:r>
          </a:p>
        </p:txBody>
      </p:sp>
      <p:sp>
        <p:nvSpPr>
          <p:cNvPr id="253959" name="WordArt 7"/>
          <p:cNvSpPr>
            <a:spLocks noChangeArrowheads="1" noChangeShapeType="1" noTextEdit="1"/>
          </p:cNvSpPr>
          <p:nvPr/>
        </p:nvSpPr>
        <p:spPr bwMode="auto">
          <a:xfrm>
            <a:off x="1363663" y="4416425"/>
            <a:ext cx="6411912" cy="10890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800" kern="10" dirty="0">
                <a:ln w="19050">
                  <a:solidFill>
                    <a:srgbClr val="C00000"/>
                  </a:solidFill>
                  <a:round/>
                  <a:headEnd/>
                  <a:tailEnd/>
                </a:ln>
                <a:solidFill>
                  <a:srgbClr val="FFEAAD"/>
                </a:solidFill>
                <a:latin typeface="Arial Black" panose="020B0A04020102020204" pitchFamily="34" charset="0"/>
              </a:rPr>
              <a:t>How Much Could Be </a:t>
            </a:r>
          </a:p>
          <a:p>
            <a:pPr algn="ctr"/>
            <a:r>
              <a:rPr lang="en-US" sz="2800" kern="10" dirty="0">
                <a:ln w="19050">
                  <a:solidFill>
                    <a:srgbClr val="C00000"/>
                  </a:solidFill>
                  <a:round/>
                  <a:headEnd/>
                  <a:tailEnd/>
                </a:ln>
                <a:solidFill>
                  <a:srgbClr val="FFEAAD"/>
                </a:solidFill>
                <a:latin typeface="Arial Black" panose="020B0A04020102020204" pitchFamily="34" charset="0"/>
              </a:rPr>
              <a:t>In Alpha &amp; Beta?</a:t>
            </a:r>
          </a:p>
        </p:txBody>
      </p:sp>
    </p:spTree>
    <p:extLst>
      <p:ext uri="{BB962C8B-B14F-4D97-AF65-F5344CB8AC3E}">
        <p14:creationId xmlns:p14="http://schemas.microsoft.com/office/powerpoint/2010/main" val="316386650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r>
              <a:rPr lang="en-US" altLang="en-US" dirty="0" smtClean="0"/>
              <a:t>Volume of Half a Cone</a:t>
            </a:r>
            <a:endParaRPr lang="en-US" altLang="en-US" dirty="0"/>
          </a:p>
        </p:txBody>
      </p:sp>
      <p:sp>
        <p:nvSpPr>
          <p:cNvPr id="315395" name="Rectangle 3"/>
          <p:cNvSpPr>
            <a:spLocks noGrp="1" noChangeArrowheads="1"/>
          </p:cNvSpPr>
          <p:nvPr>
            <p:ph idx="1"/>
          </p:nvPr>
        </p:nvSpPr>
        <p:spPr/>
        <p:txBody>
          <a:bodyPr/>
          <a:lstStyle/>
          <a:p>
            <a:pPr>
              <a:buFontTx/>
              <a:buNone/>
            </a:pPr>
            <a:r>
              <a:rPr lang="en-US" altLang="en-US" sz="2400" dirty="0">
                <a:cs typeface="Tahoma" panose="020B0604030504040204" pitchFamily="34" charset="0"/>
              </a:rPr>
              <a:t>Volume of a Cone = 1/3 </a:t>
            </a:r>
            <a:r>
              <a:rPr lang="el-GR" altLang="en-US" sz="2400" dirty="0">
                <a:cs typeface="Tahoma" panose="020B0604030504040204" pitchFamily="34" charset="0"/>
              </a:rPr>
              <a:t>Π</a:t>
            </a:r>
            <a:r>
              <a:rPr lang="en-US" altLang="en-US" sz="2400" dirty="0">
                <a:cs typeface="Tahoma" panose="020B0604030504040204" pitchFamily="34" charset="0"/>
              </a:rPr>
              <a:t> r</a:t>
            </a:r>
            <a:r>
              <a:rPr lang="en-US" altLang="en-US" sz="2400" baseline="30000" dirty="0">
                <a:cs typeface="Tahoma" panose="020B0604030504040204" pitchFamily="34" charset="0"/>
              </a:rPr>
              <a:t>2</a:t>
            </a:r>
            <a:r>
              <a:rPr lang="en-US" altLang="en-US" sz="2400" dirty="0">
                <a:cs typeface="Tahoma" panose="020B0604030504040204" pitchFamily="34" charset="0"/>
              </a:rPr>
              <a:t> * h</a:t>
            </a:r>
          </a:p>
          <a:p>
            <a:pPr>
              <a:buFontTx/>
              <a:buNone/>
            </a:pPr>
            <a:endParaRPr lang="en-US" altLang="en-US" sz="2400" dirty="0">
              <a:cs typeface="Tahoma" panose="020B0604030504040204" pitchFamily="34" charset="0"/>
            </a:endParaRPr>
          </a:p>
          <a:p>
            <a:pPr>
              <a:buFontTx/>
              <a:buNone/>
            </a:pPr>
            <a:endParaRPr lang="en-US" altLang="en-US" sz="2400" dirty="0">
              <a:cs typeface="Tahoma" panose="020B0604030504040204" pitchFamily="34" charset="0"/>
            </a:endParaRPr>
          </a:p>
          <a:p>
            <a:pPr>
              <a:buFontTx/>
              <a:buNone/>
            </a:pPr>
            <a:r>
              <a:rPr lang="en-US" altLang="en-US" sz="2400" dirty="0">
                <a:cs typeface="Tahoma" panose="020B0604030504040204" pitchFamily="34" charset="0"/>
              </a:rPr>
              <a:t>Consider the trap to be </a:t>
            </a:r>
          </a:p>
          <a:p>
            <a:pPr>
              <a:buFontTx/>
              <a:buNone/>
            </a:pPr>
            <a:r>
              <a:rPr lang="en-US" altLang="en-US" sz="2400" dirty="0">
                <a:cs typeface="Tahoma" panose="020B0604030504040204" pitchFamily="34" charset="0"/>
              </a:rPr>
              <a:t>   approximately ½ a cone</a:t>
            </a:r>
            <a:endParaRPr lang="el-GR" altLang="en-US" sz="2400" dirty="0">
              <a:cs typeface="Tahoma" panose="020B0604030504040204" pitchFamily="34" charset="0"/>
            </a:endParaRPr>
          </a:p>
        </p:txBody>
      </p:sp>
      <p:grpSp>
        <p:nvGrpSpPr>
          <p:cNvPr id="315450" name="Group 58"/>
          <p:cNvGrpSpPr>
            <a:grpSpLocks/>
          </p:cNvGrpSpPr>
          <p:nvPr/>
        </p:nvGrpSpPr>
        <p:grpSpPr bwMode="auto">
          <a:xfrm>
            <a:off x="5597525" y="1433513"/>
            <a:ext cx="3108325" cy="2236787"/>
            <a:chOff x="3133" y="671"/>
            <a:chExt cx="1958" cy="1409"/>
          </a:xfrm>
        </p:grpSpPr>
        <p:sp>
          <p:nvSpPr>
            <p:cNvPr id="315409" name="Freeform 17"/>
            <p:cNvSpPr>
              <a:spLocks noChangeAspect="1"/>
            </p:cNvSpPr>
            <p:nvPr/>
          </p:nvSpPr>
          <p:spPr bwMode="auto">
            <a:xfrm>
              <a:off x="4718" y="671"/>
              <a:ext cx="373" cy="1244"/>
            </a:xfrm>
            <a:custGeom>
              <a:avLst/>
              <a:gdLst>
                <a:gd name="T0" fmla="*/ 0 w 768"/>
                <a:gd name="T1" fmla="*/ 0 h 2592"/>
                <a:gd name="T2" fmla="*/ 384 w 768"/>
                <a:gd name="T3" fmla="*/ 0 h 2592"/>
                <a:gd name="T4" fmla="*/ 432 w 768"/>
                <a:gd name="T5" fmla="*/ 480 h 2592"/>
                <a:gd name="T6" fmla="*/ 768 w 768"/>
                <a:gd name="T7" fmla="*/ 1008 h 2592"/>
                <a:gd name="T8" fmla="*/ 768 w 768"/>
                <a:gd name="T9" fmla="*/ 1392 h 2592"/>
                <a:gd name="T10" fmla="*/ 720 w 768"/>
                <a:gd name="T11" fmla="*/ 2208 h 2592"/>
                <a:gd name="T12" fmla="*/ 672 w 768"/>
                <a:gd name="T13" fmla="*/ 2496 h 2592"/>
                <a:gd name="T14" fmla="*/ 528 w 768"/>
                <a:gd name="T15" fmla="*/ 2592 h 2592"/>
                <a:gd name="T16" fmla="*/ 48 w 768"/>
                <a:gd name="T17" fmla="*/ 912 h 2592"/>
                <a:gd name="T18" fmla="*/ 0 w 768"/>
                <a:gd name="T19" fmla="*/ 0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8" h="2592">
                  <a:moveTo>
                    <a:pt x="0" y="0"/>
                  </a:moveTo>
                  <a:lnTo>
                    <a:pt x="384" y="0"/>
                  </a:lnTo>
                  <a:lnTo>
                    <a:pt x="432" y="480"/>
                  </a:lnTo>
                  <a:lnTo>
                    <a:pt x="768" y="1008"/>
                  </a:lnTo>
                  <a:lnTo>
                    <a:pt x="768" y="1392"/>
                  </a:lnTo>
                  <a:lnTo>
                    <a:pt x="720" y="2208"/>
                  </a:lnTo>
                  <a:lnTo>
                    <a:pt x="672" y="2496"/>
                  </a:lnTo>
                  <a:lnTo>
                    <a:pt x="528" y="2592"/>
                  </a:lnTo>
                  <a:lnTo>
                    <a:pt x="48" y="912"/>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0" name="Freeform 18"/>
            <p:cNvSpPr>
              <a:spLocks noChangeAspect="1"/>
            </p:cNvSpPr>
            <p:nvPr/>
          </p:nvSpPr>
          <p:spPr bwMode="auto">
            <a:xfrm>
              <a:off x="4811" y="671"/>
              <a:ext cx="280" cy="1406"/>
            </a:xfrm>
            <a:custGeom>
              <a:avLst/>
              <a:gdLst>
                <a:gd name="T0" fmla="*/ 0 w 576"/>
                <a:gd name="T1" fmla="*/ 0 h 2928"/>
                <a:gd name="T2" fmla="*/ 96 w 576"/>
                <a:gd name="T3" fmla="*/ 336 h 2928"/>
                <a:gd name="T4" fmla="*/ 192 w 576"/>
                <a:gd name="T5" fmla="*/ 528 h 2928"/>
                <a:gd name="T6" fmla="*/ 384 w 576"/>
                <a:gd name="T7" fmla="*/ 768 h 2928"/>
                <a:gd name="T8" fmla="*/ 480 w 576"/>
                <a:gd name="T9" fmla="*/ 1104 h 2928"/>
                <a:gd name="T10" fmla="*/ 528 w 576"/>
                <a:gd name="T11" fmla="*/ 1248 h 2928"/>
                <a:gd name="T12" fmla="*/ 528 w 576"/>
                <a:gd name="T13" fmla="*/ 1536 h 2928"/>
                <a:gd name="T14" fmla="*/ 528 w 576"/>
                <a:gd name="T15" fmla="*/ 1776 h 2928"/>
                <a:gd name="T16" fmla="*/ 480 w 576"/>
                <a:gd name="T17" fmla="*/ 2112 h 2928"/>
                <a:gd name="T18" fmla="*/ 384 w 576"/>
                <a:gd name="T19" fmla="*/ 2544 h 2928"/>
                <a:gd name="T20" fmla="*/ 528 w 576"/>
                <a:gd name="T21" fmla="*/ 2928 h 2928"/>
                <a:gd name="T22" fmla="*/ 576 w 576"/>
                <a:gd name="T23" fmla="*/ 0 h 2928"/>
                <a:gd name="T24" fmla="*/ 0 w 576"/>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2928">
                  <a:moveTo>
                    <a:pt x="0" y="0"/>
                  </a:moveTo>
                  <a:lnTo>
                    <a:pt x="96" y="336"/>
                  </a:lnTo>
                  <a:lnTo>
                    <a:pt x="192" y="528"/>
                  </a:lnTo>
                  <a:lnTo>
                    <a:pt x="384" y="768"/>
                  </a:lnTo>
                  <a:lnTo>
                    <a:pt x="480" y="1104"/>
                  </a:lnTo>
                  <a:lnTo>
                    <a:pt x="528" y="1248"/>
                  </a:lnTo>
                  <a:lnTo>
                    <a:pt x="528" y="1536"/>
                  </a:lnTo>
                  <a:lnTo>
                    <a:pt x="528" y="1776"/>
                  </a:lnTo>
                  <a:lnTo>
                    <a:pt x="480" y="2112"/>
                  </a:lnTo>
                  <a:lnTo>
                    <a:pt x="384" y="2544"/>
                  </a:lnTo>
                  <a:lnTo>
                    <a:pt x="528" y="2928"/>
                  </a:lnTo>
                  <a:lnTo>
                    <a:pt x="576" y="0"/>
                  </a:lnTo>
                  <a:lnTo>
                    <a:pt x="0" y="0"/>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1" name="Freeform 19"/>
            <p:cNvSpPr>
              <a:spLocks noChangeAspect="1"/>
            </p:cNvSpPr>
            <p:nvPr/>
          </p:nvSpPr>
          <p:spPr bwMode="auto">
            <a:xfrm>
              <a:off x="4788" y="901"/>
              <a:ext cx="209" cy="761"/>
            </a:xfrm>
            <a:custGeom>
              <a:avLst/>
              <a:gdLst>
                <a:gd name="T0" fmla="*/ 0 w 432"/>
                <a:gd name="T1" fmla="*/ 0 h 1584"/>
                <a:gd name="T2" fmla="*/ 192 w 432"/>
                <a:gd name="T3" fmla="*/ 192 h 1584"/>
                <a:gd name="T4" fmla="*/ 288 w 432"/>
                <a:gd name="T5" fmla="*/ 336 h 1584"/>
                <a:gd name="T6" fmla="*/ 384 w 432"/>
                <a:gd name="T7" fmla="*/ 624 h 1584"/>
                <a:gd name="T8" fmla="*/ 432 w 432"/>
                <a:gd name="T9" fmla="*/ 912 h 1584"/>
                <a:gd name="T10" fmla="*/ 432 w 432"/>
                <a:gd name="T11" fmla="*/ 1200 h 1584"/>
                <a:gd name="T12" fmla="*/ 384 w 432"/>
                <a:gd name="T13" fmla="*/ 1392 h 1584"/>
                <a:gd name="T14" fmla="*/ 192 w 432"/>
                <a:gd name="T15" fmla="*/ 1584 h 1584"/>
                <a:gd name="T16" fmla="*/ 0 w 432"/>
                <a:gd name="T17" fmla="*/ 720 h 1584"/>
                <a:gd name="T18" fmla="*/ 0 w 432"/>
                <a:gd name="T19"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 h="1584">
                  <a:moveTo>
                    <a:pt x="0" y="0"/>
                  </a:moveTo>
                  <a:lnTo>
                    <a:pt x="192" y="192"/>
                  </a:lnTo>
                  <a:lnTo>
                    <a:pt x="288" y="336"/>
                  </a:lnTo>
                  <a:lnTo>
                    <a:pt x="384" y="624"/>
                  </a:lnTo>
                  <a:lnTo>
                    <a:pt x="432" y="912"/>
                  </a:lnTo>
                  <a:lnTo>
                    <a:pt x="432" y="1200"/>
                  </a:lnTo>
                  <a:lnTo>
                    <a:pt x="384" y="1392"/>
                  </a:lnTo>
                  <a:lnTo>
                    <a:pt x="192" y="1584"/>
                  </a:lnTo>
                  <a:lnTo>
                    <a:pt x="0" y="720"/>
                  </a:lnTo>
                  <a:lnTo>
                    <a:pt x="0"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2" name="Freeform 20"/>
            <p:cNvSpPr>
              <a:spLocks noChangeAspect="1"/>
            </p:cNvSpPr>
            <p:nvPr/>
          </p:nvSpPr>
          <p:spPr bwMode="auto">
            <a:xfrm>
              <a:off x="4789" y="1062"/>
              <a:ext cx="139" cy="416"/>
            </a:xfrm>
            <a:custGeom>
              <a:avLst/>
              <a:gdLst>
                <a:gd name="T0" fmla="*/ 48 w 288"/>
                <a:gd name="T1" fmla="*/ 0 h 864"/>
                <a:gd name="T2" fmla="*/ 192 w 288"/>
                <a:gd name="T3" fmla="*/ 96 h 864"/>
                <a:gd name="T4" fmla="*/ 288 w 288"/>
                <a:gd name="T5" fmla="*/ 288 h 864"/>
                <a:gd name="T6" fmla="*/ 288 w 288"/>
                <a:gd name="T7" fmla="*/ 480 h 864"/>
                <a:gd name="T8" fmla="*/ 240 w 288"/>
                <a:gd name="T9" fmla="*/ 576 h 864"/>
                <a:gd name="T10" fmla="*/ 288 w 288"/>
                <a:gd name="T11" fmla="*/ 720 h 864"/>
                <a:gd name="T12" fmla="*/ 240 w 288"/>
                <a:gd name="T13" fmla="*/ 816 h 864"/>
                <a:gd name="T14" fmla="*/ 144 w 288"/>
                <a:gd name="T15" fmla="*/ 864 h 864"/>
                <a:gd name="T16" fmla="*/ 0 w 288"/>
                <a:gd name="T17" fmla="*/ 9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864">
                  <a:moveTo>
                    <a:pt x="48" y="0"/>
                  </a:moveTo>
                  <a:lnTo>
                    <a:pt x="192" y="96"/>
                  </a:lnTo>
                  <a:lnTo>
                    <a:pt x="288" y="288"/>
                  </a:lnTo>
                  <a:lnTo>
                    <a:pt x="288" y="480"/>
                  </a:lnTo>
                  <a:lnTo>
                    <a:pt x="240" y="576"/>
                  </a:lnTo>
                  <a:lnTo>
                    <a:pt x="288" y="720"/>
                  </a:lnTo>
                  <a:lnTo>
                    <a:pt x="240" y="816"/>
                  </a:lnTo>
                  <a:lnTo>
                    <a:pt x="144" y="864"/>
                  </a:lnTo>
                  <a:lnTo>
                    <a:pt x="0" y="96"/>
                  </a:lnTo>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3" name="Rectangle 21"/>
            <p:cNvSpPr>
              <a:spLocks noChangeAspect="1" noChangeArrowheads="1"/>
            </p:cNvSpPr>
            <p:nvPr/>
          </p:nvSpPr>
          <p:spPr bwMode="auto">
            <a:xfrm>
              <a:off x="3202" y="671"/>
              <a:ext cx="415" cy="140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15414" name="Freeform 22"/>
            <p:cNvSpPr>
              <a:spLocks noChangeAspect="1"/>
            </p:cNvSpPr>
            <p:nvPr/>
          </p:nvSpPr>
          <p:spPr bwMode="auto">
            <a:xfrm>
              <a:off x="3133" y="671"/>
              <a:ext cx="737" cy="1406"/>
            </a:xfrm>
            <a:custGeom>
              <a:avLst/>
              <a:gdLst>
                <a:gd name="T0" fmla="*/ 816 w 1536"/>
                <a:gd name="T1" fmla="*/ 0 h 2928"/>
                <a:gd name="T2" fmla="*/ 624 w 1536"/>
                <a:gd name="T3" fmla="*/ 384 h 2928"/>
                <a:gd name="T4" fmla="*/ 480 w 1536"/>
                <a:gd name="T5" fmla="*/ 816 h 2928"/>
                <a:gd name="T6" fmla="*/ 432 w 1536"/>
                <a:gd name="T7" fmla="*/ 1200 h 2928"/>
                <a:gd name="T8" fmla="*/ 384 w 1536"/>
                <a:gd name="T9" fmla="*/ 960 h 2928"/>
                <a:gd name="T10" fmla="*/ 384 w 1536"/>
                <a:gd name="T11" fmla="*/ 576 h 2928"/>
                <a:gd name="T12" fmla="*/ 336 w 1536"/>
                <a:gd name="T13" fmla="*/ 240 h 2928"/>
                <a:gd name="T14" fmla="*/ 240 w 1536"/>
                <a:gd name="T15" fmla="*/ 0 h 2928"/>
                <a:gd name="T16" fmla="*/ 0 w 1536"/>
                <a:gd name="T17" fmla="*/ 0 h 2928"/>
                <a:gd name="T18" fmla="*/ 0 w 1536"/>
                <a:gd name="T19" fmla="*/ 2928 h 2928"/>
                <a:gd name="T20" fmla="*/ 384 w 1536"/>
                <a:gd name="T21" fmla="*/ 2928 h 2928"/>
                <a:gd name="T22" fmla="*/ 480 w 1536"/>
                <a:gd name="T23" fmla="*/ 2592 h 2928"/>
                <a:gd name="T24" fmla="*/ 528 w 1536"/>
                <a:gd name="T25" fmla="*/ 2352 h 2928"/>
                <a:gd name="T26" fmla="*/ 480 w 1536"/>
                <a:gd name="T27" fmla="*/ 1872 h 2928"/>
                <a:gd name="T28" fmla="*/ 576 w 1536"/>
                <a:gd name="T29" fmla="*/ 2112 h 2928"/>
                <a:gd name="T30" fmla="*/ 672 w 1536"/>
                <a:gd name="T31" fmla="*/ 2544 h 2928"/>
                <a:gd name="T32" fmla="*/ 816 w 1536"/>
                <a:gd name="T33" fmla="*/ 2832 h 2928"/>
                <a:gd name="T34" fmla="*/ 864 w 1536"/>
                <a:gd name="T35" fmla="*/ 2928 h 2928"/>
                <a:gd name="T36" fmla="*/ 1536 w 1536"/>
                <a:gd name="T37" fmla="*/ 2928 h 2928"/>
                <a:gd name="T38" fmla="*/ 1296 w 1536"/>
                <a:gd name="T39" fmla="*/ 0 h 2928"/>
                <a:gd name="T40" fmla="*/ 816 w 1536"/>
                <a:gd name="T4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6" h="2928">
                  <a:moveTo>
                    <a:pt x="816" y="0"/>
                  </a:moveTo>
                  <a:lnTo>
                    <a:pt x="624" y="384"/>
                  </a:lnTo>
                  <a:lnTo>
                    <a:pt x="480" y="816"/>
                  </a:lnTo>
                  <a:lnTo>
                    <a:pt x="432" y="1200"/>
                  </a:lnTo>
                  <a:lnTo>
                    <a:pt x="384" y="960"/>
                  </a:lnTo>
                  <a:lnTo>
                    <a:pt x="384" y="576"/>
                  </a:lnTo>
                  <a:lnTo>
                    <a:pt x="336" y="240"/>
                  </a:lnTo>
                  <a:lnTo>
                    <a:pt x="240" y="0"/>
                  </a:lnTo>
                  <a:lnTo>
                    <a:pt x="0" y="0"/>
                  </a:lnTo>
                  <a:lnTo>
                    <a:pt x="0" y="2928"/>
                  </a:lnTo>
                  <a:lnTo>
                    <a:pt x="384" y="2928"/>
                  </a:lnTo>
                  <a:lnTo>
                    <a:pt x="480" y="2592"/>
                  </a:lnTo>
                  <a:lnTo>
                    <a:pt x="528" y="2352"/>
                  </a:lnTo>
                  <a:lnTo>
                    <a:pt x="480" y="1872"/>
                  </a:lnTo>
                  <a:lnTo>
                    <a:pt x="576" y="2112"/>
                  </a:lnTo>
                  <a:lnTo>
                    <a:pt x="672" y="2544"/>
                  </a:lnTo>
                  <a:lnTo>
                    <a:pt x="816" y="2832"/>
                  </a:lnTo>
                  <a:lnTo>
                    <a:pt x="864" y="2928"/>
                  </a:lnTo>
                  <a:lnTo>
                    <a:pt x="1536" y="2928"/>
                  </a:lnTo>
                  <a:lnTo>
                    <a:pt x="1296" y="0"/>
                  </a:lnTo>
                  <a:lnTo>
                    <a:pt x="816" y="0"/>
                  </a:lnTo>
                  <a:close/>
                </a:path>
              </a:pathLst>
            </a:custGeom>
            <a:solidFill>
              <a:srgbClr val="66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5" name="Freeform 23"/>
            <p:cNvSpPr>
              <a:spLocks noChangeAspect="1"/>
            </p:cNvSpPr>
            <p:nvPr/>
          </p:nvSpPr>
          <p:spPr bwMode="auto">
            <a:xfrm>
              <a:off x="3387" y="671"/>
              <a:ext cx="552" cy="1406"/>
            </a:xfrm>
            <a:custGeom>
              <a:avLst/>
              <a:gdLst>
                <a:gd name="T0" fmla="*/ 384 w 1152"/>
                <a:gd name="T1" fmla="*/ 0 h 2928"/>
                <a:gd name="T2" fmla="*/ 144 w 1152"/>
                <a:gd name="T3" fmla="*/ 624 h 2928"/>
                <a:gd name="T4" fmla="*/ 0 w 1152"/>
                <a:gd name="T5" fmla="*/ 1104 h 2928"/>
                <a:gd name="T6" fmla="*/ 48 w 1152"/>
                <a:gd name="T7" fmla="*/ 1680 h 2928"/>
                <a:gd name="T8" fmla="*/ 144 w 1152"/>
                <a:gd name="T9" fmla="*/ 2064 h 2928"/>
                <a:gd name="T10" fmla="*/ 288 w 1152"/>
                <a:gd name="T11" fmla="*/ 2448 h 2928"/>
                <a:gd name="T12" fmla="*/ 576 w 1152"/>
                <a:gd name="T13" fmla="*/ 2928 h 2928"/>
                <a:gd name="T14" fmla="*/ 1152 w 1152"/>
                <a:gd name="T15" fmla="*/ 2928 h 2928"/>
                <a:gd name="T16" fmla="*/ 768 w 1152"/>
                <a:gd name="T17" fmla="*/ 0 h 2928"/>
                <a:gd name="T18" fmla="*/ 384 w 1152"/>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2" h="2928">
                  <a:moveTo>
                    <a:pt x="384" y="0"/>
                  </a:moveTo>
                  <a:lnTo>
                    <a:pt x="144" y="624"/>
                  </a:lnTo>
                  <a:lnTo>
                    <a:pt x="0" y="1104"/>
                  </a:lnTo>
                  <a:lnTo>
                    <a:pt x="48" y="1680"/>
                  </a:lnTo>
                  <a:lnTo>
                    <a:pt x="144" y="2064"/>
                  </a:lnTo>
                  <a:lnTo>
                    <a:pt x="288" y="2448"/>
                  </a:lnTo>
                  <a:lnTo>
                    <a:pt x="576" y="2928"/>
                  </a:lnTo>
                  <a:lnTo>
                    <a:pt x="1152" y="2928"/>
                  </a:lnTo>
                  <a:lnTo>
                    <a:pt x="768" y="0"/>
                  </a:lnTo>
                  <a:lnTo>
                    <a:pt x="384" y="0"/>
                  </a:lnTo>
                  <a:close/>
                </a:path>
              </a:pathLst>
            </a:custGeom>
            <a:solidFill>
              <a:srgbClr val="33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6" name="Freeform 24"/>
            <p:cNvSpPr>
              <a:spLocks noChangeAspect="1"/>
            </p:cNvSpPr>
            <p:nvPr/>
          </p:nvSpPr>
          <p:spPr bwMode="auto">
            <a:xfrm>
              <a:off x="3133" y="671"/>
              <a:ext cx="184" cy="1406"/>
            </a:xfrm>
            <a:custGeom>
              <a:avLst/>
              <a:gdLst>
                <a:gd name="T0" fmla="*/ 192 w 384"/>
                <a:gd name="T1" fmla="*/ 0 h 2928"/>
                <a:gd name="T2" fmla="*/ 288 w 384"/>
                <a:gd name="T3" fmla="*/ 480 h 2928"/>
                <a:gd name="T4" fmla="*/ 288 w 384"/>
                <a:gd name="T5" fmla="*/ 1056 h 2928"/>
                <a:gd name="T6" fmla="*/ 336 w 384"/>
                <a:gd name="T7" fmla="*/ 1440 h 2928"/>
                <a:gd name="T8" fmla="*/ 384 w 384"/>
                <a:gd name="T9" fmla="*/ 1824 h 2928"/>
                <a:gd name="T10" fmla="*/ 336 w 384"/>
                <a:gd name="T11" fmla="*/ 2208 h 2928"/>
                <a:gd name="T12" fmla="*/ 288 w 384"/>
                <a:gd name="T13" fmla="*/ 2928 h 2928"/>
                <a:gd name="T14" fmla="*/ 0 w 384"/>
                <a:gd name="T15" fmla="*/ 2880 h 2928"/>
                <a:gd name="T16" fmla="*/ 0 w 384"/>
                <a:gd name="T17" fmla="*/ 0 h 2928"/>
                <a:gd name="T18" fmla="*/ 192 w 384"/>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2928">
                  <a:moveTo>
                    <a:pt x="192" y="0"/>
                  </a:moveTo>
                  <a:lnTo>
                    <a:pt x="288" y="480"/>
                  </a:lnTo>
                  <a:lnTo>
                    <a:pt x="288" y="1056"/>
                  </a:lnTo>
                  <a:lnTo>
                    <a:pt x="336" y="1440"/>
                  </a:lnTo>
                  <a:lnTo>
                    <a:pt x="384" y="1824"/>
                  </a:lnTo>
                  <a:lnTo>
                    <a:pt x="336" y="2208"/>
                  </a:lnTo>
                  <a:lnTo>
                    <a:pt x="288" y="2928"/>
                  </a:lnTo>
                  <a:lnTo>
                    <a:pt x="0" y="2880"/>
                  </a:lnTo>
                  <a:lnTo>
                    <a:pt x="0" y="0"/>
                  </a:lnTo>
                  <a:lnTo>
                    <a:pt x="192" y="0"/>
                  </a:lnTo>
                  <a:close/>
                </a:path>
              </a:pathLst>
            </a:custGeom>
            <a:solidFill>
              <a:srgbClr val="33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7" name="Freeform 25"/>
            <p:cNvSpPr>
              <a:spLocks noChangeAspect="1"/>
            </p:cNvSpPr>
            <p:nvPr/>
          </p:nvSpPr>
          <p:spPr bwMode="auto">
            <a:xfrm>
              <a:off x="3479" y="671"/>
              <a:ext cx="668" cy="1406"/>
            </a:xfrm>
            <a:custGeom>
              <a:avLst/>
              <a:gdLst>
                <a:gd name="T0" fmla="*/ 384 w 1392"/>
                <a:gd name="T1" fmla="*/ 0 h 2928"/>
                <a:gd name="T2" fmla="*/ 192 w 1392"/>
                <a:gd name="T3" fmla="*/ 432 h 2928"/>
                <a:gd name="T4" fmla="*/ 48 w 1392"/>
                <a:gd name="T5" fmla="*/ 864 h 2928"/>
                <a:gd name="T6" fmla="*/ 0 w 1392"/>
                <a:gd name="T7" fmla="*/ 1344 h 2928"/>
                <a:gd name="T8" fmla="*/ 96 w 1392"/>
                <a:gd name="T9" fmla="*/ 1776 h 2928"/>
                <a:gd name="T10" fmla="*/ 240 w 1392"/>
                <a:gd name="T11" fmla="*/ 2160 h 2928"/>
                <a:gd name="T12" fmla="*/ 480 w 1392"/>
                <a:gd name="T13" fmla="*/ 2544 h 2928"/>
                <a:gd name="T14" fmla="*/ 816 w 1392"/>
                <a:gd name="T15" fmla="*/ 2928 h 2928"/>
                <a:gd name="T16" fmla="*/ 1392 w 1392"/>
                <a:gd name="T17" fmla="*/ 2928 h 2928"/>
                <a:gd name="T18" fmla="*/ 816 w 1392"/>
                <a:gd name="T19" fmla="*/ 0 h 2928"/>
                <a:gd name="T20" fmla="*/ 384 w 13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2" h="2928">
                  <a:moveTo>
                    <a:pt x="384" y="0"/>
                  </a:moveTo>
                  <a:lnTo>
                    <a:pt x="192" y="432"/>
                  </a:lnTo>
                  <a:lnTo>
                    <a:pt x="48" y="864"/>
                  </a:lnTo>
                  <a:lnTo>
                    <a:pt x="0" y="1344"/>
                  </a:lnTo>
                  <a:lnTo>
                    <a:pt x="96" y="1776"/>
                  </a:lnTo>
                  <a:lnTo>
                    <a:pt x="240" y="2160"/>
                  </a:lnTo>
                  <a:lnTo>
                    <a:pt x="480" y="2544"/>
                  </a:lnTo>
                  <a:lnTo>
                    <a:pt x="816" y="2928"/>
                  </a:lnTo>
                  <a:lnTo>
                    <a:pt x="1392" y="2928"/>
                  </a:lnTo>
                  <a:lnTo>
                    <a:pt x="816" y="0"/>
                  </a:lnTo>
                  <a:lnTo>
                    <a:pt x="384" y="0"/>
                  </a:lnTo>
                  <a:close/>
                </a:path>
              </a:pathLst>
            </a:custGeom>
            <a:solidFill>
              <a:srgbClr val="00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18" name="Rectangle 26"/>
            <p:cNvSpPr>
              <a:spLocks noChangeAspect="1" noChangeArrowheads="1"/>
            </p:cNvSpPr>
            <p:nvPr/>
          </p:nvSpPr>
          <p:spPr bwMode="auto">
            <a:xfrm>
              <a:off x="4008" y="671"/>
              <a:ext cx="508" cy="1406"/>
            </a:xfrm>
            <a:prstGeom prst="rect">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15419" name="Freeform 27"/>
            <p:cNvSpPr>
              <a:spLocks noChangeAspect="1"/>
            </p:cNvSpPr>
            <p:nvPr/>
          </p:nvSpPr>
          <p:spPr bwMode="auto">
            <a:xfrm>
              <a:off x="4054" y="671"/>
              <a:ext cx="599" cy="1406"/>
            </a:xfrm>
            <a:custGeom>
              <a:avLst/>
              <a:gdLst>
                <a:gd name="T0" fmla="*/ 768 w 1248"/>
                <a:gd name="T1" fmla="*/ 2928 h 2928"/>
                <a:gd name="T2" fmla="*/ 624 w 1248"/>
                <a:gd name="T3" fmla="*/ 2592 h 2928"/>
                <a:gd name="T4" fmla="*/ 480 w 1248"/>
                <a:gd name="T5" fmla="*/ 2304 h 2928"/>
                <a:gd name="T6" fmla="*/ 432 w 1248"/>
                <a:gd name="T7" fmla="*/ 2208 h 2928"/>
                <a:gd name="T8" fmla="*/ 336 w 1248"/>
                <a:gd name="T9" fmla="*/ 2304 h 2928"/>
                <a:gd name="T10" fmla="*/ 336 w 1248"/>
                <a:gd name="T11" fmla="*/ 2448 h 2928"/>
                <a:gd name="T12" fmla="*/ 192 w 1248"/>
                <a:gd name="T13" fmla="*/ 2052 h 2928"/>
                <a:gd name="T14" fmla="*/ 144 w 1248"/>
                <a:gd name="T15" fmla="*/ 1872 h 2928"/>
                <a:gd name="T16" fmla="*/ 96 w 1248"/>
                <a:gd name="T17" fmla="*/ 1488 h 2928"/>
                <a:gd name="T18" fmla="*/ 96 w 1248"/>
                <a:gd name="T19" fmla="*/ 1152 h 2928"/>
                <a:gd name="T20" fmla="*/ 96 w 1248"/>
                <a:gd name="T21" fmla="*/ 960 h 2928"/>
                <a:gd name="T22" fmla="*/ 96 w 1248"/>
                <a:gd name="T23" fmla="*/ 768 h 2928"/>
                <a:gd name="T24" fmla="*/ 0 w 1248"/>
                <a:gd name="T25" fmla="*/ 624 h 2928"/>
                <a:gd name="T26" fmla="*/ 0 w 1248"/>
                <a:gd name="T27" fmla="*/ 480 h 2928"/>
                <a:gd name="T28" fmla="*/ 144 w 1248"/>
                <a:gd name="T29" fmla="*/ 624 h 2928"/>
                <a:gd name="T30" fmla="*/ 240 w 1248"/>
                <a:gd name="T31" fmla="*/ 480 h 2928"/>
                <a:gd name="T32" fmla="*/ 288 w 1248"/>
                <a:gd name="T33" fmla="*/ 0 h 2928"/>
                <a:gd name="T34" fmla="*/ 768 w 1248"/>
                <a:gd name="T35" fmla="*/ 0 h 2928"/>
                <a:gd name="T36" fmla="*/ 1248 w 1248"/>
                <a:gd name="T37" fmla="*/ 2928 h 2928"/>
                <a:gd name="T38" fmla="*/ 768 w 1248"/>
                <a:gd name="T39"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8" h="2928">
                  <a:moveTo>
                    <a:pt x="768" y="2928"/>
                  </a:moveTo>
                  <a:lnTo>
                    <a:pt x="624" y="2592"/>
                  </a:lnTo>
                  <a:lnTo>
                    <a:pt x="480" y="2304"/>
                  </a:lnTo>
                  <a:lnTo>
                    <a:pt x="432" y="2208"/>
                  </a:lnTo>
                  <a:lnTo>
                    <a:pt x="336" y="2304"/>
                  </a:lnTo>
                  <a:lnTo>
                    <a:pt x="336" y="2448"/>
                  </a:lnTo>
                  <a:cubicBezTo>
                    <a:pt x="191" y="2060"/>
                    <a:pt x="192" y="2201"/>
                    <a:pt x="192" y="2052"/>
                  </a:cubicBezTo>
                  <a:lnTo>
                    <a:pt x="144" y="1872"/>
                  </a:lnTo>
                  <a:lnTo>
                    <a:pt x="96" y="1488"/>
                  </a:lnTo>
                  <a:lnTo>
                    <a:pt x="96" y="1152"/>
                  </a:lnTo>
                  <a:lnTo>
                    <a:pt x="96" y="960"/>
                  </a:lnTo>
                  <a:lnTo>
                    <a:pt x="96" y="768"/>
                  </a:lnTo>
                  <a:lnTo>
                    <a:pt x="0" y="624"/>
                  </a:lnTo>
                  <a:lnTo>
                    <a:pt x="0" y="480"/>
                  </a:lnTo>
                  <a:lnTo>
                    <a:pt x="144" y="624"/>
                  </a:lnTo>
                  <a:lnTo>
                    <a:pt x="240" y="480"/>
                  </a:lnTo>
                  <a:lnTo>
                    <a:pt x="288" y="0"/>
                  </a:lnTo>
                  <a:lnTo>
                    <a:pt x="768" y="0"/>
                  </a:lnTo>
                  <a:lnTo>
                    <a:pt x="1248" y="2928"/>
                  </a:lnTo>
                  <a:lnTo>
                    <a:pt x="768" y="2928"/>
                  </a:lnTo>
                  <a:close/>
                </a:path>
              </a:pathLst>
            </a:custGeom>
            <a:solidFill>
              <a:srgbClr val="33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0" name="Freeform 28"/>
            <p:cNvSpPr>
              <a:spLocks noChangeAspect="1"/>
            </p:cNvSpPr>
            <p:nvPr/>
          </p:nvSpPr>
          <p:spPr bwMode="auto">
            <a:xfrm>
              <a:off x="3571" y="671"/>
              <a:ext cx="690" cy="1406"/>
            </a:xfrm>
            <a:custGeom>
              <a:avLst/>
              <a:gdLst>
                <a:gd name="T0" fmla="*/ 384 w 1440"/>
                <a:gd name="T1" fmla="*/ 0 h 2928"/>
                <a:gd name="T2" fmla="*/ 192 w 1440"/>
                <a:gd name="T3" fmla="*/ 384 h 2928"/>
                <a:gd name="T4" fmla="*/ 48 w 1440"/>
                <a:gd name="T5" fmla="*/ 816 h 2928"/>
                <a:gd name="T6" fmla="*/ 0 w 1440"/>
                <a:gd name="T7" fmla="*/ 1200 h 2928"/>
                <a:gd name="T8" fmla="*/ 96 w 1440"/>
                <a:gd name="T9" fmla="*/ 1632 h 2928"/>
                <a:gd name="T10" fmla="*/ 240 w 1440"/>
                <a:gd name="T11" fmla="*/ 2112 h 2928"/>
                <a:gd name="T12" fmla="*/ 480 w 1440"/>
                <a:gd name="T13" fmla="*/ 2544 h 2928"/>
                <a:gd name="T14" fmla="*/ 1008 w 1440"/>
                <a:gd name="T15" fmla="*/ 2928 h 2928"/>
                <a:gd name="T16" fmla="*/ 1440 w 1440"/>
                <a:gd name="T17" fmla="*/ 2928 h 2928"/>
                <a:gd name="T18" fmla="*/ 1376 w 1440"/>
                <a:gd name="T19" fmla="*/ 2688 h 2928"/>
                <a:gd name="T20" fmla="*/ 1056 w 1440"/>
                <a:gd name="T21" fmla="*/ 2352 h 2928"/>
                <a:gd name="T22" fmla="*/ 672 w 1440"/>
                <a:gd name="T23" fmla="*/ 672 h 2928"/>
                <a:gd name="T24" fmla="*/ 768 w 1440"/>
                <a:gd name="T25" fmla="*/ 0 h 2928"/>
                <a:gd name="T26" fmla="*/ 384 w 1440"/>
                <a:gd name="T27"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0" h="2928">
                  <a:moveTo>
                    <a:pt x="384" y="0"/>
                  </a:moveTo>
                  <a:lnTo>
                    <a:pt x="192" y="384"/>
                  </a:lnTo>
                  <a:lnTo>
                    <a:pt x="48" y="816"/>
                  </a:lnTo>
                  <a:lnTo>
                    <a:pt x="0" y="1200"/>
                  </a:lnTo>
                  <a:lnTo>
                    <a:pt x="96" y="1632"/>
                  </a:lnTo>
                  <a:lnTo>
                    <a:pt x="240" y="2112"/>
                  </a:lnTo>
                  <a:lnTo>
                    <a:pt x="480" y="2544"/>
                  </a:lnTo>
                  <a:lnTo>
                    <a:pt x="1008" y="2928"/>
                  </a:lnTo>
                  <a:lnTo>
                    <a:pt x="1440" y="2928"/>
                  </a:lnTo>
                  <a:lnTo>
                    <a:pt x="1376" y="2688"/>
                  </a:lnTo>
                  <a:lnTo>
                    <a:pt x="1056" y="2352"/>
                  </a:lnTo>
                  <a:lnTo>
                    <a:pt x="672" y="672"/>
                  </a:lnTo>
                  <a:lnTo>
                    <a:pt x="768" y="0"/>
                  </a:lnTo>
                  <a:lnTo>
                    <a:pt x="384" y="0"/>
                  </a:lnTo>
                  <a:close/>
                </a:path>
              </a:pathLst>
            </a:custGeom>
            <a:solidFill>
              <a:srgbClr val="33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1" name="Freeform 29"/>
            <p:cNvSpPr>
              <a:spLocks noChangeAspect="1"/>
            </p:cNvSpPr>
            <p:nvPr/>
          </p:nvSpPr>
          <p:spPr bwMode="auto">
            <a:xfrm>
              <a:off x="3686" y="671"/>
              <a:ext cx="553" cy="1336"/>
            </a:xfrm>
            <a:custGeom>
              <a:avLst/>
              <a:gdLst>
                <a:gd name="T0" fmla="*/ 384 w 1152"/>
                <a:gd name="T1" fmla="*/ 0 h 2784"/>
                <a:gd name="T2" fmla="*/ 192 w 1152"/>
                <a:gd name="T3" fmla="*/ 288 h 2784"/>
                <a:gd name="T4" fmla="*/ 48 w 1152"/>
                <a:gd name="T5" fmla="*/ 624 h 2784"/>
                <a:gd name="T6" fmla="*/ 0 w 1152"/>
                <a:gd name="T7" fmla="*/ 960 h 2784"/>
                <a:gd name="T8" fmla="*/ 48 w 1152"/>
                <a:gd name="T9" fmla="*/ 1296 h 2784"/>
                <a:gd name="T10" fmla="*/ 96 w 1152"/>
                <a:gd name="T11" fmla="*/ 1680 h 2784"/>
                <a:gd name="T12" fmla="*/ 240 w 1152"/>
                <a:gd name="T13" fmla="*/ 2064 h 2784"/>
                <a:gd name="T14" fmla="*/ 432 w 1152"/>
                <a:gd name="T15" fmla="*/ 2352 h 2784"/>
                <a:gd name="T16" fmla="*/ 720 w 1152"/>
                <a:gd name="T17" fmla="*/ 2592 h 2784"/>
                <a:gd name="T18" fmla="*/ 1008 w 1152"/>
                <a:gd name="T19" fmla="*/ 2736 h 2784"/>
                <a:gd name="T20" fmla="*/ 1152 w 1152"/>
                <a:gd name="T21" fmla="*/ 2784 h 2784"/>
                <a:gd name="T22" fmla="*/ 1056 w 1152"/>
                <a:gd name="T23" fmla="*/ 2448 h 2784"/>
                <a:gd name="T24" fmla="*/ 816 w 1152"/>
                <a:gd name="T25" fmla="*/ 1824 h 2784"/>
                <a:gd name="T26" fmla="*/ 672 w 1152"/>
                <a:gd name="T27" fmla="*/ 912 h 2784"/>
                <a:gd name="T28" fmla="*/ 672 w 1152"/>
                <a:gd name="T29" fmla="*/ 0 h 2784"/>
                <a:gd name="T30" fmla="*/ 384 w 1152"/>
                <a:gd name="T31" fmla="*/ 0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2" h="2784">
                  <a:moveTo>
                    <a:pt x="384" y="0"/>
                  </a:moveTo>
                  <a:lnTo>
                    <a:pt x="192" y="288"/>
                  </a:lnTo>
                  <a:lnTo>
                    <a:pt x="48" y="624"/>
                  </a:lnTo>
                  <a:lnTo>
                    <a:pt x="0" y="960"/>
                  </a:lnTo>
                  <a:lnTo>
                    <a:pt x="48" y="1296"/>
                  </a:lnTo>
                  <a:lnTo>
                    <a:pt x="96" y="1680"/>
                  </a:lnTo>
                  <a:lnTo>
                    <a:pt x="240" y="2064"/>
                  </a:lnTo>
                  <a:lnTo>
                    <a:pt x="432" y="2352"/>
                  </a:lnTo>
                  <a:lnTo>
                    <a:pt x="720" y="2592"/>
                  </a:lnTo>
                  <a:lnTo>
                    <a:pt x="1008" y="2736"/>
                  </a:lnTo>
                  <a:lnTo>
                    <a:pt x="1152" y="2784"/>
                  </a:lnTo>
                  <a:lnTo>
                    <a:pt x="1056" y="2448"/>
                  </a:lnTo>
                  <a:lnTo>
                    <a:pt x="816" y="1824"/>
                  </a:lnTo>
                  <a:lnTo>
                    <a:pt x="672" y="912"/>
                  </a:lnTo>
                  <a:lnTo>
                    <a:pt x="672" y="0"/>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2" name="Freeform 30"/>
            <p:cNvSpPr>
              <a:spLocks noChangeAspect="1"/>
            </p:cNvSpPr>
            <p:nvPr/>
          </p:nvSpPr>
          <p:spPr bwMode="auto">
            <a:xfrm>
              <a:off x="4170" y="671"/>
              <a:ext cx="599" cy="1406"/>
            </a:xfrm>
            <a:custGeom>
              <a:avLst/>
              <a:gdLst>
                <a:gd name="T0" fmla="*/ 192 w 1248"/>
                <a:gd name="T1" fmla="*/ 0 h 2928"/>
                <a:gd name="T2" fmla="*/ 144 w 1248"/>
                <a:gd name="T3" fmla="*/ 336 h 2928"/>
                <a:gd name="T4" fmla="*/ 48 w 1248"/>
                <a:gd name="T5" fmla="*/ 720 h 2928"/>
                <a:gd name="T6" fmla="*/ 0 w 1248"/>
                <a:gd name="T7" fmla="*/ 1104 h 2928"/>
                <a:gd name="T8" fmla="*/ 0 w 1248"/>
                <a:gd name="T9" fmla="*/ 1488 h 2928"/>
                <a:gd name="T10" fmla="*/ 144 w 1248"/>
                <a:gd name="T11" fmla="*/ 1920 h 2928"/>
                <a:gd name="T12" fmla="*/ 336 w 1248"/>
                <a:gd name="T13" fmla="*/ 2256 h 2928"/>
                <a:gd name="T14" fmla="*/ 720 w 1248"/>
                <a:gd name="T15" fmla="*/ 2928 h 2928"/>
                <a:gd name="T16" fmla="*/ 1248 w 1248"/>
                <a:gd name="T17" fmla="*/ 2928 h 2928"/>
                <a:gd name="T18" fmla="*/ 672 w 1248"/>
                <a:gd name="T19" fmla="*/ 1392 h 2928"/>
                <a:gd name="T20" fmla="*/ 576 w 1248"/>
                <a:gd name="T21" fmla="*/ 0 h 2928"/>
                <a:gd name="T22" fmla="*/ 192 w 1248"/>
                <a:gd name="T23"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8" h="2928">
                  <a:moveTo>
                    <a:pt x="192" y="0"/>
                  </a:moveTo>
                  <a:lnTo>
                    <a:pt x="144" y="336"/>
                  </a:lnTo>
                  <a:lnTo>
                    <a:pt x="48" y="720"/>
                  </a:lnTo>
                  <a:lnTo>
                    <a:pt x="0" y="1104"/>
                  </a:lnTo>
                  <a:lnTo>
                    <a:pt x="0" y="1488"/>
                  </a:lnTo>
                  <a:lnTo>
                    <a:pt x="144" y="1920"/>
                  </a:lnTo>
                  <a:lnTo>
                    <a:pt x="336" y="2256"/>
                  </a:lnTo>
                  <a:lnTo>
                    <a:pt x="720" y="2928"/>
                  </a:lnTo>
                  <a:lnTo>
                    <a:pt x="1248" y="2928"/>
                  </a:lnTo>
                  <a:lnTo>
                    <a:pt x="672" y="1392"/>
                  </a:lnTo>
                  <a:lnTo>
                    <a:pt x="576" y="0"/>
                  </a:lnTo>
                  <a:lnTo>
                    <a:pt x="192"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3" name="Freeform 31"/>
            <p:cNvSpPr>
              <a:spLocks noChangeAspect="1"/>
            </p:cNvSpPr>
            <p:nvPr/>
          </p:nvSpPr>
          <p:spPr bwMode="auto">
            <a:xfrm>
              <a:off x="3778" y="671"/>
              <a:ext cx="438" cy="1221"/>
            </a:xfrm>
            <a:custGeom>
              <a:avLst/>
              <a:gdLst>
                <a:gd name="T0" fmla="*/ 384 w 912"/>
                <a:gd name="T1" fmla="*/ 0 h 2544"/>
                <a:gd name="T2" fmla="*/ 192 w 912"/>
                <a:gd name="T3" fmla="*/ 240 h 2544"/>
                <a:gd name="T4" fmla="*/ 48 w 912"/>
                <a:gd name="T5" fmla="*/ 624 h 2544"/>
                <a:gd name="T6" fmla="*/ 0 w 912"/>
                <a:gd name="T7" fmla="*/ 1008 h 2544"/>
                <a:gd name="T8" fmla="*/ 48 w 912"/>
                <a:gd name="T9" fmla="*/ 1440 h 2544"/>
                <a:gd name="T10" fmla="*/ 96 w 912"/>
                <a:gd name="T11" fmla="*/ 1824 h 2544"/>
                <a:gd name="T12" fmla="*/ 288 w 912"/>
                <a:gd name="T13" fmla="*/ 2208 h 2544"/>
                <a:gd name="T14" fmla="*/ 480 w 912"/>
                <a:gd name="T15" fmla="*/ 2448 h 2544"/>
                <a:gd name="T16" fmla="*/ 720 w 912"/>
                <a:gd name="T17" fmla="*/ 2496 h 2544"/>
                <a:gd name="T18" fmla="*/ 912 w 912"/>
                <a:gd name="T19" fmla="*/ 2544 h 2544"/>
                <a:gd name="T20" fmla="*/ 816 w 912"/>
                <a:gd name="T21" fmla="*/ 2256 h 2544"/>
                <a:gd name="T22" fmla="*/ 624 w 912"/>
                <a:gd name="T23" fmla="*/ 1776 h 2544"/>
                <a:gd name="T24" fmla="*/ 528 w 912"/>
                <a:gd name="T25" fmla="*/ 960 h 2544"/>
                <a:gd name="T26" fmla="*/ 576 w 912"/>
                <a:gd name="T27" fmla="*/ 240 h 2544"/>
                <a:gd name="T28" fmla="*/ 576 w 912"/>
                <a:gd name="T29" fmla="*/ 0 h 2544"/>
                <a:gd name="T30" fmla="*/ 384 w 912"/>
                <a:gd name="T31" fmla="*/ 0 h 2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2" h="2544">
                  <a:moveTo>
                    <a:pt x="384" y="0"/>
                  </a:moveTo>
                  <a:lnTo>
                    <a:pt x="192" y="240"/>
                  </a:lnTo>
                  <a:lnTo>
                    <a:pt x="48" y="624"/>
                  </a:lnTo>
                  <a:lnTo>
                    <a:pt x="0" y="1008"/>
                  </a:lnTo>
                  <a:lnTo>
                    <a:pt x="48" y="1440"/>
                  </a:lnTo>
                  <a:lnTo>
                    <a:pt x="96" y="1824"/>
                  </a:lnTo>
                  <a:lnTo>
                    <a:pt x="288" y="2208"/>
                  </a:lnTo>
                  <a:lnTo>
                    <a:pt x="480" y="2448"/>
                  </a:lnTo>
                  <a:lnTo>
                    <a:pt x="720" y="2496"/>
                  </a:lnTo>
                  <a:lnTo>
                    <a:pt x="912" y="2544"/>
                  </a:lnTo>
                  <a:lnTo>
                    <a:pt x="816" y="2256"/>
                  </a:lnTo>
                  <a:lnTo>
                    <a:pt x="624" y="1776"/>
                  </a:lnTo>
                  <a:lnTo>
                    <a:pt x="528" y="960"/>
                  </a:lnTo>
                  <a:lnTo>
                    <a:pt x="576" y="240"/>
                  </a:lnTo>
                  <a:lnTo>
                    <a:pt x="576" y="0"/>
                  </a:lnTo>
                  <a:lnTo>
                    <a:pt x="384" y="0"/>
                  </a:lnTo>
                  <a:close/>
                </a:path>
              </a:pathLst>
            </a:custGeom>
            <a:solidFill>
              <a:srgbClr val="00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4" name="Freeform 32"/>
            <p:cNvSpPr>
              <a:spLocks noChangeAspect="1"/>
            </p:cNvSpPr>
            <p:nvPr/>
          </p:nvSpPr>
          <p:spPr bwMode="auto">
            <a:xfrm>
              <a:off x="4239" y="671"/>
              <a:ext cx="690" cy="1406"/>
            </a:xfrm>
            <a:custGeom>
              <a:avLst/>
              <a:gdLst>
                <a:gd name="T0" fmla="*/ 288 w 1440"/>
                <a:gd name="T1" fmla="*/ 0 h 2928"/>
                <a:gd name="T2" fmla="*/ 144 w 1440"/>
                <a:gd name="T3" fmla="*/ 432 h 2928"/>
                <a:gd name="T4" fmla="*/ 48 w 1440"/>
                <a:gd name="T5" fmla="*/ 768 h 2928"/>
                <a:gd name="T6" fmla="*/ 0 w 1440"/>
                <a:gd name="T7" fmla="*/ 1200 h 2928"/>
                <a:gd name="T8" fmla="*/ 0 w 1440"/>
                <a:gd name="T9" fmla="*/ 1632 h 2928"/>
                <a:gd name="T10" fmla="*/ 144 w 1440"/>
                <a:gd name="T11" fmla="*/ 1968 h 2928"/>
                <a:gd name="T12" fmla="*/ 336 w 1440"/>
                <a:gd name="T13" fmla="*/ 2304 h 2928"/>
                <a:gd name="T14" fmla="*/ 480 w 1440"/>
                <a:gd name="T15" fmla="*/ 2496 h 2928"/>
                <a:gd name="T16" fmla="*/ 816 w 1440"/>
                <a:gd name="T17" fmla="*/ 2928 h 2928"/>
                <a:gd name="T18" fmla="*/ 1440 w 1440"/>
                <a:gd name="T19" fmla="*/ 2928 h 2928"/>
                <a:gd name="T20" fmla="*/ 768 w 1440"/>
                <a:gd name="T21" fmla="*/ 0 h 2928"/>
                <a:gd name="T22" fmla="*/ 384 w 1440"/>
                <a:gd name="T23" fmla="*/ 0 h 2928"/>
                <a:gd name="T24" fmla="*/ 288 w 1440"/>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2928">
                  <a:moveTo>
                    <a:pt x="288" y="0"/>
                  </a:moveTo>
                  <a:lnTo>
                    <a:pt x="144" y="432"/>
                  </a:lnTo>
                  <a:lnTo>
                    <a:pt x="48" y="768"/>
                  </a:lnTo>
                  <a:lnTo>
                    <a:pt x="0" y="1200"/>
                  </a:lnTo>
                  <a:lnTo>
                    <a:pt x="0" y="1632"/>
                  </a:lnTo>
                  <a:lnTo>
                    <a:pt x="144" y="1968"/>
                  </a:lnTo>
                  <a:lnTo>
                    <a:pt x="336" y="2304"/>
                  </a:lnTo>
                  <a:lnTo>
                    <a:pt x="480" y="2496"/>
                  </a:lnTo>
                  <a:lnTo>
                    <a:pt x="816" y="2928"/>
                  </a:lnTo>
                  <a:lnTo>
                    <a:pt x="1440" y="2928"/>
                  </a:lnTo>
                  <a:lnTo>
                    <a:pt x="768" y="0"/>
                  </a:lnTo>
                  <a:lnTo>
                    <a:pt x="384" y="0"/>
                  </a:lnTo>
                  <a:lnTo>
                    <a:pt x="288" y="0"/>
                  </a:lnTo>
                  <a:close/>
                </a:path>
              </a:pathLst>
            </a:custGeom>
            <a:solidFill>
              <a:srgbClr val="00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5" name="Freeform 33"/>
            <p:cNvSpPr>
              <a:spLocks noChangeAspect="1"/>
            </p:cNvSpPr>
            <p:nvPr/>
          </p:nvSpPr>
          <p:spPr bwMode="auto">
            <a:xfrm>
              <a:off x="3824" y="740"/>
              <a:ext cx="368" cy="1060"/>
            </a:xfrm>
            <a:custGeom>
              <a:avLst/>
              <a:gdLst>
                <a:gd name="T0" fmla="*/ 480 w 768"/>
                <a:gd name="T1" fmla="*/ 0 h 2208"/>
                <a:gd name="T2" fmla="*/ 240 w 768"/>
                <a:gd name="T3" fmla="*/ 288 h 2208"/>
                <a:gd name="T4" fmla="*/ 48 w 768"/>
                <a:gd name="T5" fmla="*/ 624 h 2208"/>
                <a:gd name="T6" fmla="*/ 0 w 768"/>
                <a:gd name="T7" fmla="*/ 1008 h 2208"/>
                <a:gd name="T8" fmla="*/ 48 w 768"/>
                <a:gd name="T9" fmla="*/ 1344 h 2208"/>
                <a:gd name="T10" fmla="*/ 192 w 768"/>
                <a:gd name="T11" fmla="*/ 1728 h 2208"/>
                <a:gd name="T12" fmla="*/ 288 w 768"/>
                <a:gd name="T13" fmla="*/ 2016 h 2208"/>
                <a:gd name="T14" fmla="*/ 480 w 768"/>
                <a:gd name="T15" fmla="*/ 2208 h 2208"/>
                <a:gd name="T16" fmla="*/ 768 w 768"/>
                <a:gd name="T17" fmla="*/ 2208 h 2208"/>
                <a:gd name="T18" fmla="*/ 672 w 768"/>
                <a:gd name="T19" fmla="*/ 1920 h 2208"/>
                <a:gd name="T20" fmla="*/ 528 w 768"/>
                <a:gd name="T21" fmla="*/ 1584 h 2208"/>
                <a:gd name="T22" fmla="*/ 480 w 768"/>
                <a:gd name="T23" fmla="*/ 720 h 2208"/>
                <a:gd name="T24" fmla="*/ 480 w 768"/>
                <a:gd name="T25" fmla="*/ 336 h 2208"/>
                <a:gd name="T26" fmla="*/ 480 w 768"/>
                <a:gd name="T27" fmla="*/ 0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 h="2208">
                  <a:moveTo>
                    <a:pt x="480" y="0"/>
                  </a:moveTo>
                  <a:lnTo>
                    <a:pt x="240" y="288"/>
                  </a:lnTo>
                  <a:lnTo>
                    <a:pt x="48" y="624"/>
                  </a:lnTo>
                  <a:lnTo>
                    <a:pt x="0" y="1008"/>
                  </a:lnTo>
                  <a:lnTo>
                    <a:pt x="48" y="1344"/>
                  </a:lnTo>
                  <a:lnTo>
                    <a:pt x="192" y="1728"/>
                  </a:lnTo>
                  <a:lnTo>
                    <a:pt x="288" y="2016"/>
                  </a:lnTo>
                  <a:lnTo>
                    <a:pt x="480" y="2208"/>
                  </a:lnTo>
                  <a:lnTo>
                    <a:pt x="768" y="2208"/>
                  </a:lnTo>
                  <a:lnTo>
                    <a:pt x="672" y="1920"/>
                  </a:lnTo>
                  <a:lnTo>
                    <a:pt x="528" y="1584"/>
                  </a:lnTo>
                  <a:lnTo>
                    <a:pt x="480" y="720"/>
                  </a:lnTo>
                  <a:lnTo>
                    <a:pt x="480" y="336"/>
                  </a:lnTo>
                  <a:lnTo>
                    <a:pt x="480" y="0"/>
                  </a:lnTo>
                  <a:close/>
                </a:path>
              </a:pathLst>
            </a:custGeom>
            <a:solidFill>
              <a:srgbClr val="00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6" name="Freeform 34"/>
            <p:cNvSpPr>
              <a:spLocks noChangeAspect="1"/>
            </p:cNvSpPr>
            <p:nvPr/>
          </p:nvSpPr>
          <p:spPr bwMode="auto">
            <a:xfrm>
              <a:off x="4285" y="671"/>
              <a:ext cx="760" cy="1406"/>
            </a:xfrm>
            <a:custGeom>
              <a:avLst/>
              <a:gdLst>
                <a:gd name="T0" fmla="*/ 336 w 1584"/>
                <a:gd name="T1" fmla="*/ 48 h 2928"/>
                <a:gd name="T2" fmla="*/ 240 w 1584"/>
                <a:gd name="T3" fmla="*/ 336 h 2928"/>
                <a:gd name="T4" fmla="*/ 144 w 1584"/>
                <a:gd name="T5" fmla="*/ 624 h 2928"/>
                <a:gd name="T6" fmla="*/ 96 w 1584"/>
                <a:gd name="T7" fmla="*/ 912 h 2928"/>
                <a:gd name="T8" fmla="*/ 0 w 1584"/>
                <a:gd name="T9" fmla="*/ 1296 h 2928"/>
                <a:gd name="T10" fmla="*/ 192 w 1584"/>
                <a:gd name="T11" fmla="*/ 1776 h 2928"/>
                <a:gd name="T12" fmla="*/ 288 w 1584"/>
                <a:gd name="T13" fmla="*/ 2112 h 2928"/>
                <a:gd name="T14" fmla="*/ 480 w 1584"/>
                <a:gd name="T15" fmla="*/ 2352 h 2928"/>
                <a:gd name="T16" fmla="*/ 672 w 1584"/>
                <a:gd name="T17" fmla="*/ 2592 h 2928"/>
                <a:gd name="T18" fmla="*/ 1008 w 1584"/>
                <a:gd name="T19" fmla="*/ 2928 h 2928"/>
                <a:gd name="T20" fmla="*/ 1584 w 1584"/>
                <a:gd name="T21" fmla="*/ 2928 h 2928"/>
                <a:gd name="T22" fmla="*/ 1392 w 1584"/>
                <a:gd name="T23" fmla="*/ 2544 h 2928"/>
                <a:gd name="T24" fmla="*/ 960 w 1584"/>
                <a:gd name="T25" fmla="*/ 1392 h 2928"/>
                <a:gd name="T26" fmla="*/ 816 w 1584"/>
                <a:gd name="T27" fmla="*/ 0 h 2928"/>
                <a:gd name="T28" fmla="*/ 432 w 1584"/>
                <a:gd name="T29" fmla="*/ 0 h 2928"/>
                <a:gd name="T30" fmla="*/ 336 w 1584"/>
                <a:gd name="T31" fmla="*/ 4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4" h="2928">
                  <a:moveTo>
                    <a:pt x="336" y="48"/>
                  </a:moveTo>
                  <a:lnTo>
                    <a:pt x="240" y="336"/>
                  </a:lnTo>
                  <a:lnTo>
                    <a:pt x="144" y="624"/>
                  </a:lnTo>
                  <a:lnTo>
                    <a:pt x="96" y="912"/>
                  </a:lnTo>
                  <a:lnTo>
                    <a:pt x="0" y="1296"/>
                  </a:lnTo>
                  <a:lnTo>
                    <a:pt x="192" y="1776"/>
                  </a:lnTo>
                  <a:lnTo>
                    <a:pt x="288" y="2112"/>
                  </a:lnTo>
                  <a:lnTo>
                    <a:pt x="480" y="2352"/>
                  </a:lnTo>
                  <a:lnTo>
                    <a:pt x="672" y="2592"/>
                  </a:lnTo>
                  <a:lnTo>
                    <a:pt x="1008" y="2928"/>
                  </a:lnTo>
                  <a:lnTo>
                    <a:pt x="1584" y="2928"/>
                  </a:lnTo>
                  <a:lnTo>
                    <a:pt x="1392" y="2544"/>
                  </a:lnTo>
                  <a:lnTo>
                    <a:pt x="960" y="1392"/>
                  </a:lnTo>
                  <a:lnTo>
                    <a:pt x="816" y="0"/>
                  </a:lnTo>
                  <a:lnTo>
                    <a:pt x="432" y="0"/>
                  </a:lnTo>
                  <a:lnTo>
                    <a:pt x="336" y="48"/>
                  </a:lnTo>
                  <a:close/>
                </a:path>
              </a:pathLst>
            </a:custGeom>
            <a:solidFill>
              <a:srgbClr val="00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7" name="Freeform 35"/>
            <p:cNvSpPr>
              <a:spLocks noChangeAspect="1"/>
            </p:cNvSpPr>
            <p:nvPr/>
          </p:nvSpPr>
          <p:spPr bwMode="auto">
            <a:xfrm>
              <a:off x="3893" y="833"/>
              <a:ext cx="277" cy="875"/>
            </a:xfrm>
            <a:custGeom>
              <a:avLst/>
              <a:gdLst>
                <a:gd name="T0" fmla="*/ 336 w 576"/>
                <a:gd name="T1" fmla="*/ 0 h 1824"/>
                <a:gd name="T2" fmla="*/ 144 w 576"/>
                <a:gd name="T3" fmla="*/ 288 h 1824"/>
                <a:gd name="T4" fmla="*/ 0 w 576"/>
                <a:gd name="T5" fmla="*/ 624 h 1824"/>
                <a:gd name="T6" fmla="*/ 0 w 576"/>
                <a:gd name="T7" fmla="*/ 912 h 1824"/>
                <a:gd name="T8" fmla="*/ 96 w 576"/>
                <a:gd name="T9" fmla="*/ 1296 h 1824"/>
                <a:gd name="T10" fmla="*/ 192 w 576"/>
                <a:gd name="T11" fmla="*/ 1584 h 1824"/>
                <a:gd name="T12" fmla="*/ 336 w 576"/>
                <a:gd name="T13" fmla="*/ 1728 h 1824"/>
                <a:gd name="T14" fmla="*/ 576 w 576"/>
                <a:gd name="T15" fmla="*/ 1824 h 1824"/>
                <a:gd name="T16" fmla="*/ 480 w 576"/>
                <a:gd name="T17" fmla="*/ 1632 h 1824"/>
                <a:gd name="T18" fmla="*/ 480 w 576"/>
                <a:gd name="T19" fmla="*/ 1392 h 1824"/>
                <a:gd name="T20" fmla="*/ 480 w 576"/>
                <a:gd name="T21" fmla="*/ 1152 h 1824"/>
                <a:gd name="T22" fmla="*/ 432 w 576"/>
                <a:gd name="T23" fmla="*/ 864 h 1824"/>
                <a:gd name="T24" fmla="*/ 480 w 576"/>
                <a:gd name="T25" fmla="*/ 576 h 1824"/>
                <a:gd name="T26" fmla="*/ 432 w 576"/>
                <a:gd name="T27" fmla="*/ 480 h 1824"/>
                <a:gd name="T28" fmla="*/ 336 w 576"/>
                <a:gd name="T29" fmla="*/ 288 h 1824"/>
                <a:gd name="T30" fmla="*/ 336 w 576"/>
                <a:gd name="T31" fmla="*/ 0 h 1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6" h="1824">
                  <a:moveTo>
                    <a:pt x="336" y="0"/>
                  </a:moveTo>
                  <a:lnTo>
                    <a:pt x="144" y="288"/>
                  </a:lnTo>
                  <a:lnTo>
                    <a:pt x="0" y="624"/>
                  </a:lnTo>
                  <a:lnTo>
                    <a:pt x="0" y="912"/>
                  </a:lnTo>
                  <a:lnTo>
                    <a:pt x="96" y="1296"/>
                  </a:lnTo>
                  <a:lnTo>
                    <a:pt x="192" y="1584"/>
                  </a:lnTo>
                  <a:lnTo>
                    <a:pt x="336" y="1728"/>
                  </a:lnTo>
                  <a:lnTo>
                    <a:pt x="576" y="1824"/>
                  </a:lnTo>
                  <a:lnTo>
                    <a:pt x="480" y="1632"/>
                  </a:lnTo>
                  <a:lnTo>
                    <a:pt x="480" y="1392"/>
                  </a:lnTo>
                  <a:lnTo>
                    <a:pt x="480" y="1152"/>
                  </a:lnTo>
                  <a:lnTo>
                    <a:pt x="432" y="864"/>
                  </a:lnTo>
                  <a:lnTo>
                    <a:pt x="480" y="576"/>
                  </a:lnTo>
                  <a:lnTo>
                    <a:pt x="432" y="480"/>
                  </a:lnTo>
                  <a:lnTo>
                    <a:pt x="336" y="288"/>
                  </a:lnTo>
                  <a:lnTo>
                    <a:pt x="336"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8" name="Freeform 36"/>
            <p:cNvSpPr>
              <a:spLocks noChangeAspect="1"/>
            </p:cNvSpPr>
            <p:nvPr/>
          </p:nvSpPr>
          <p:spPr bwMode="auto">
            <a:xfrm>
              <a:off x="4400" y="671"/>
              <a:ext cx="645" cy="1406"/>
            </a:xfrm>
            <a:custGeom>
              <a:avLst/>
              <a:gdLst>
                <a:gd name="T0" fmla="*/ 336 w 1344"/>
                <a:gd name="T1" fmla="*/ 0 h 2928"/>
                <a:gd name="T2" fmla="*/ 192 w 1344"/>
                <a:gd name="T3" fmla="*/ 288 h 2928"/>
                <a:gd name="T4" fmla="*/ 96 w 1344"/>
                <a:gd name="T5" fmla="*/ 624 h 2928"/>
                <a:gd name="T6" fmla="*/ 0 w 1344"/>
                <a:gd name="T7" fmla="*/ 912 h 2928"/>
                <a:gd name="T8" fmla="*/ 0 w 1344"/>
                <a:gd name="T9" fmla="*/ 1152 h 2928"/>
                <a:gd name="T10" fmla="*/ 0 w 1344"/>
                <a:gd name="T11" fmla="*/ 1488 h 2928"/>
                <a:gd name="T12" fmla="*/ 96 w 1344"/>
                <a:gd name="T13" fmla="*/ 1776 h 2928"/>
                <a:gd name="T14" fmla="*/ 288 w 1344"/>
                <a:gd name="T15" fmla="*/ 2112 h 2928"/>
                <a:gd name="T16" fmla="*/ 576 w 1344"/>
                <a:gd name="T17" fmla="*/ 2400 h 2928"/>
                <a:gd name="T18" fmla="*/ 720 w 1344"/>
                <a:gd name="T19" fmla="*/ 2640 h 2928"/>
                <a:gd name="T20" fmla="*/ 1008 w 1344"/>
                <a:gd name="T21" fmla="*/ 2784 h 2928"/>
                <a:gd name="T22" fmla="*/ 1200 w 1344"/>
                <a:gd name="T23" fmla="*/ 2928 h 2928"/>
                <a:gd name="T24" fmla="*/ 1344 w 1344"/>
                <a:gd name="T25" fmla="*/ 2928 h 2928"/>
                <a:gd name="T26" fmla="*/ 1279 w 1344"/>
                <a:gd name="T27" fmla="*/ 2688 h 2928"/>
                <a:gd name="T28" fmla="*/ 1140 w 1344"/>
                <a:gd name="T29" fmla="*/ 2448 h 2928"/>
                <a:gd name="T30" fmla="*/ 768 w 1344"/>
                <a:gd name="T31" fmla="*/ 1344 h 2928"/>
                <a:gd name="T32" fmla="*/ 624 w 1344"/>
                <a:gd name="T33" fmla="*/ 0 h 2928"/>
                <a:gd name="T34" fmla="*/ 336 w 1344"/>
                <a:gd name="T3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4" h="2928">
                  <a:moveTo>
                    <a:pt x="336" y="0"/>
                  </a:moveTo>
                  <a:lnTo>
                    <a:pt x="192" y="288"/>
                  </a:lnTo>
                  <a:lnTo>
                    <a:pt x="96" y="624"/>
                  </a:lnTo>
                  <a:lnTo>
                    <a:pt x="0" y="912"/>
                  </a:lnTo>
                  <a:lnTo>
                    <a:pt x="0" y="1152"/>
                  </a:lnTo>
                  <a:lnTo>
                    <a:pt x="0" y="1488"/>
                  </a:lnTo>
                  <a:lnTo>
                    <a:pt x="96" y="1776"/>
                  </a:lnTo>
                  <a:lnTo>
                    <a:pt x="288" y="2112"/>
                  </a:lnTo>
                  <a:lnTo>
                    <a:pt x="576" y="2400"/>
                  </a:lnTo>
                  <a:lnTo>
                    <a:pt x="720" y="2640"/>
                  </a:lnTo>
                  <a:lnTo>
                    <a:pt x="1008" y="2784"/>
                  </a:lnTo>
                  <a:lnTo>
                    <a:pt x="1200" y="2928"/>
                  </a:lnTo>
                  <a:lnTo>
                    <a:pt x="1344" y="2928"/>
                  </a:lnTo>
                  <a:lnTo>
                    <a:pt x="1279" y="2688"/>
                  </a:lnTo>
                  <a:lnTo>
                    <a:pt x="1140" y="2448"/>
                  </a:lnTo>
                  <a:lnTo>
                    <a:pt x="768" y="1344"/>
                  </a:lnTo>
                  <a:lnTo>
                    <a:pt x="624" y="0"/>
                  </a:lnTo>
                  <a:lnTo>
                    <a:pt x="336"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29" name="Freeform 37"/>
            <p:cNvSpPr>
              <a:spLocks noChangeAspect="1"/>
            </p:cNvSpPr>
            <p:nvPr/>
          </p:nvSpPr>
          <p:spPr bwMode="auto">
            <a:xfrm>
              <a:off x="4446" y="671"/>
              <a:ext cx="553" cy="1267"/>
            </a:xfrm>
            <a:custGeom>
              <a:avLst/>
              <a:gdLst>
                <a:gd name="T0" fmla="*/ 432 w 1152"/>
                <a:gd name="T1" fmla="*/ 0 h 2640"/>
                <a:gd name="T2" fmla="*/ 288 w 1152"/>
                <a:gd name="T3" fmla="*/ 240 h 2640"/>
                <a:gd name="T4" fmla="*/ 144 w 1152"/>
                <a:gd name="T5" fmla="*/ 528 h 2640"/>
                <a:gd name="T6" fmla="*/ 48 w 1152"/>
                <a:gd name="T7" fmla="*/ 864 h 2640"/>
                <a:gd name="T8" fmla="*/ 0 w 1152"/>
                <a:gd name="T9" fmla="*/ 1104 h 2640"/>
                <a:gd name="T10" fmla="*/ 48 w 1152"/>
                <a:gd name="T11" fmla="*/ 1440 h 2640"/>
                <a:gd name="T12" fmla="*/ 144 w 1152"/>
                <a:gd name="T13" fmla="*/ 1680 h 2640"/>
                <a:gd name="T14" fmla="*/ 336 w 1152"/>
                <a:gd name="T15" fmla="*/ 2016 h 2640"/>
                <a:gd name="T16" fmla="*/ 528 w 1152"/>
                <a:gd name="T17" fmla="*/ 2208 h 2640"/>
                <a:gd name="T18" fmla="*/ 672 w 1152"/>
                <a:gd name="T19" fmla="*/ 2400 h 2640"/>
                <a:gd name="T20" fmla="*/ 864 w 1152"/>
                <a:gd name="T21" fmla="*/ 2544 h 2640"/>
                <a:gd name="T22" fmla="*/ 1152 w 1152"/>
                <a:gd name="T23" fmla="*/ 2640 h 2640"/>
                <a:gd name="T24" fmla="*/ 1008 w 1152"/>
                <a:gd name="T25" fmla="*/ 2256 h 2640"/>
                <a:gd name="T26" fmla="*/ 960 w 1152"/>
                <a:gd name="T27" fmla="*/ 1920 h 2640"/>
                <a:gd name="T28" fmla="*/ 720 w 1152"/>
                <a:gd name="T29" fmla="*/ 1440 h 2640"/>
                <a:gd name="T30" fmla="*/ 672 w 1152"/>
                <a:gd name="T31" fmla="*/ 768 h 2640"/>
                <a:gd name="T32" fmla="*/ 672 w 1152"/>
                <a:gd name="T33" fmla="*/ 336 h 2640"/>
                <a:gd name="T34" fmla="*/ 576 w 1152"/>
                <a:gd name="T35" fmla="*/ 0 h 2640"/>
                <a:gd name="T36" fmla="*/ 432 w 1152"/>
                <a:gd name="T37" fmla="*/ 0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2" h="2640">
                  <a:moveTo>
                    <a:pt x="432" y="0"/>
                  </a:moveTo>
                  <a:lnTo>
                    <a:pt x="288" y="240"/>
                  </a:lnTo>
                  <a:lnTo>
                    <a:pt x="144" y="528"/>
                  </a:lnTo>
                  <a:lnTo>
                    <a:pt x="48" y="864"/>
                  </a:lnTo>
                  <a:lnTo>
                    <a:pt x="0" y="1104"/>
                  </a:lnTo>
                  <a:lnTo>
                    <a:pt x="48" y="1440"/>
                  </a:lnTo>
                  <a:lnTo>
                    <a:pt x="144" y="1680"/>
                  </a:lnTo>
                  <a:lnTo>
                    <a:pt x="336" y="2016"/>
                  </a:lnTo>
                  <a:lnTo>
                    <a:pt x="528" y="2208"/>
                  </a:lnTo>
                  <a:lnTo>
                    <a:pt x="672" y="2400"/>
                  </a:lnTo>
                  <a:lnTo>
                    <a:pt x="864" y="2544"/>
                  </a:lnTo>
                  <a:lnTo>
                    <a:pt x="1152" y="2640"/>
                  </a:lnTo>
                  <a:lnTo>
                    <a:pt x="1008" y="2256"/>
                  </a:lnTo>
                  <a:lnTo>
                    <a:pt x="960" y="1920"/>
                  </a:lnTo>
                  <a:lnTo>
                    <a:pt x="720" y="1440"/>
                  </a:lnTo>
                  <a:lnTo>
                    <a:pt x="672" y="768"/>
                  </a:lnTo>
                  <a:lnTo>
                    <a:pt x="672" y="336"/>
                  </a:lnTo>
                  <a:lnTo>
                    <a:pt x="576" y="0"/>
                  </a:lnTo>
                  <a:lnTo>
                    <a:pt x="432"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0" name="Freeform 38"/>
            <p:cNvSpPr>
              <a:spLocks noChangeAspect="1"/>
            </p:cNvSpPr>
            <p:nvPr/>
          </p:nvSpPr>
          <p:spPr bwMode="auto">
            <a:xfrm>
              <a:off x="3963" y="970"/>
              <a:ext cx="184" cy="668"/>
            </a:xfrm>
            <a:custGeom>
              <a:avLst/>
              <a:gdLst>
                <a:gd name="T0" fmla="*/ 192 w 384"/>
                <a:gd name="T1" fmla="*/ 0 h 1392"/>
                <a:gd name="T2" fmla="*/ 96 w 384"/>
                <a:gd name="T3" fmla="*/ 192 h 1392"/>
                <a:gd name="T4" fmla="*/ 96 w 384"/>
                <a:gd name="T5" fmla="*/ 336 h 1392"/>
                <a:gd name="T6" fmla="*/ 48 w 384"/>
                <a:gd name="T7" fmla="*/ 576 h 1392"/>
                <a:gd name="T8" fmla="*/ 0 w 384"/>
                <a:gd name="T9" fmla="*/ 768 h 1392"/>
                <a:gd name="T10" fmla="*/ 96 w 384"/>
                <a:gd name="T11" fmla="*/ 1056 h 1392"/>
                <a:gd name="T12" fmla="*/ 192 w 384"/>
                <a:gd name="T13" fmla="*/ 1248 h 1392"/>
                <a:gd name="T14" fmla="*/ 384 w 384"/>
                <a:gd name="T15" fmla="*/ 1392 h 1392"/>
                <a:gd name="T16" fmla="*/ 336 w 384"/>
                <a:gd name="T17" fmla="*/ 1020 h 1392"/>
                <a:gd name="T18" fmla="*/ 336 w 384"/>
                <a:gd name="T19" fmla="*/ 864 h 1392"/>
                <a:gd name="T20" fmla="*/ 288 w 384"/>
                <a:gd name="T21" fmla="*/ 720 h 1392"/>
                <a:gd name="T22" fmla="*/ 288 w 384"/>
                <a:gd name="T23" fmla="*/ 432 h 1392"/>
                <a:gd name="T24" fmla="*/ 288 w 384"/>
                <a:gd name="T25" fmla="*/ 240 h 1392"/>
                <a:gd name="T26" fmla="*/ 192 w 384"/>
                <a:gd name="T27" fmla="*/ 0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4" h="1392">
                  <a:moveTo>
                    <a:pt x="192" y="0"/>
                  </a:moveTo>
                  <a:lnTo>
                    <a:pt x="96" y="192"/>
                  </a:lnTo>
                  <a:lnTo>
                    <a:pt x="96" y="336"/>
                  </a:lnTo>
                  <a:lnTo>
                    <a:pt x="48" y="576"/>
                  </a:lnTo>
                  <a:lnTo>
                    <a:pt x="0" y="768"/>
                  </a:lnTo>
                  <a:lnTo>
                    <a:pt x="96" y="1056"/>
                  </a:lnTo>
                  <a:lnTo>
                    <a:pt x="192" y="1248"/>
                  </a:lnTo>
                  <a:lnTo>
                    <a:pt x="384" y="1392"/>
                  </a:lnTo>
                  <a:cubicBezTo>
                    <a:pt x="331" y="1076"/>
                    <a:pt x="336" y="1201"/>
                    <a:pt x="336" y="1020"/>
                  </a:cubicBezTo>
                  <a:lnTo>
                    <a:pt x="336" y="864"/>
                  </a:lnTo>
                  <a:lnTo>
                    <a:pt x="288" y="720"/>
                  </a:lnTo>
                  <a:lnTo>
                    <a:pt x="288" y="432"/>
                  </a:lnTo>
                  <a:lnTo>
                    <a:pt x="288" y="240"/>
                  </a:lnTo>
                  <a:lnTo>
                    <a:pt x="192"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1" name="Freeform 39"/>
            <p:cNvSpPr>
              <a:spLocks noChangeAspect="1"/>
            </p:cNvSpPr>
            <p:nvPr/>
          </p:nvSpPr>
          <p:spPr bwMode="auto">
            <a:xfrm>
              <a:off x="4538" y="740"/>
              <a:ext cx="391" cy="1037"/>
            </a:xfrm>
            <a:custGeom>
              <a:avLst/>
              <a:gdLst>
                <a:gd name="T0" fmla="*/ 384 w 816"/>
                <a:gd name="T1" fmla="*/ 0 h 2160"/>
                <a:gd name="T2" fmla="*/ 288 w 816"/>
                <a:gd name="T3" fmla="*/ 192 h 2160"/>
                <a:gd name="T4" fmla="*/ 192 w 816"/>
                <a:gd name="T5" fmla="*/ 288 h 2160"/>
                <a:gd name="T6" fmla="*/ 48 w 816"/>
                <a:gd name="T7" fmla="*/ 480 h 2160"/>
                <a:gd name="T8" fmla="*/ 0 w 816"/>
                <a:gd name="T9" fmla="*/ 816 h 2160"/>
                <a:gd name="T10" fmla="*/ 0 w 816"/>
                <a:gd name="T11" fmla="*/ 1104 h 2160"/>
                <a:gd name="T12" fmla="*/ 48 w 816"/>
                <a:gd name="T13" fmla="*/ 1344 h 2160"/>
                <a:gd name="T14" fmla="*/ 144 w 816"/>
                <a:gd name="T15" fmla="*/ 1536 h 2160"/>
                <a:gd name="T16" fmla="*/ 240 w 816"/>
                <a:gd name="T17" fmla="*/ 1728 h 2160"/>
                <a:gd name="T18" fmla="*/ 384 w 816"/>
                <a:gd name="T19" fmla="*/ 1920 h 2160"/>
                <a:gd name="T20" fmla="*/ 528 w 816"/>
                <a:gd name="T21" fmla="*/ 2016 h 2160"/>
                <a:gd name="T22" fmla="*/ 816 w 816"/>
                <a:gd name="T23" fmla="*/ 2160 h 2160"/>
                <a:gd name="T24" fmla="*/ 768 w 816"/>
                <a:gd name="T25" fmla="*/ 1872 h 2160"/>
                <a:gd name="T26" fmla="*/ 672 w 816"/>
                <a:gd name="T27" fmla="*/ 1584 h 2160"/>
                <a:gd name="T28" fmla="*/ 624 w 816"/>
                <a:gd name="T29" fmla="*/ 1344 h 2160"/>
                <a:gd name="T30" fmla="*/ 672 w 816"/>
                <a:gd name="T31" fmla="*/ 1104 h 2160"/>
                <a:gd name="T32" fmla="*/ 624 w 816"/>
                <a:gd name="T33" fmla="*/ 1008 h 2160"/>
                <a:gd name="T34" fmla="*/ 576 w 816"/>
                <a:gd name="T35" fmla="*/ 768 h 2160"/>
                <a:gd name="T36" fmla="*/ 528 w 816"/>
                <a:gd name="T37" fmla="*/ 624 h 2160"/>
                <a:gd name="T38" fmla="*/ 480 w 816"/>
                <a:gd name="T39" fmla="*/ 288 h 2160"/>
                <a:gd name="T40" fmla="*/ 480 w 816"/>
                <a:gd name="T41" fmla="*/ 192 h 2160"/>
                <a:gd name="T42" fmla="*/ 384 w 816"/>
                <a:gd name="T4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6" h="2160">
                  <a:moveTo>
                    <a:pt x="384" y="0"/>
                  </a:moveTo>
                  <a:lnTo>
                    <a:pt x="288" y="192"/>
                  </a:lnTo>
                  <a:lnTo>
                    <a:pt x="192" y="288"/>
                  </a:lnTo>
                  <a:lnTo>
                    <a:pt x="48" y="480"/>
                  </a:lnTo>
                  <a:lnTo>
                    <a:pt x="0" y="816"/>
                  </a:lnTo>
                  <a:lnTo>
                    <a:pt x="0" y="1104"/>
                  </a:lnTo>
                  <a:lnTo>
                    <a:pt x="48" y="1344"/>
                  </a:lnTo>
                  <a:lnTo>
                    <a:pt x="144" y="1536"/>
                  </a:lnTo>
                  <a:lnTo>
                    <a:pt x="240" y="1728"/>
                  </a:lnTo>
                  <a:lnTo>
                    <a:pt x="384" y="1920"/>
                  </a:lnTo>
                  <a:lnTo>
                    <a:pt x="528" y="2016"/>
                  </a:lnTo>
                  <a:lnTo>
                    <a:pt x="816" y="2160"/>
                  </a:lnTo>
                  <a:lnTo>
                    <a:pt x="768" y="1872"/>
                  </a:lnTo>
                  <a:lnTo>
                    <a:pt x="672" y="1584"/>
                  </a:lnTo>
                  <a:lnTo>
                    <a:pt x="624" y="1344"/>
                  </a:lnTo>
                  <a:lnTo>
                    <a:pt x="672" y="1104"/>
                  </a:lnTo>
                  <a:lnTo>
                    <a:pt x="624" y="1008"/>
                  </a:lnTo>
                  <a:lnTo>
                    <a:pt x="576" y="768"/>
                  </a:lnTo>
                  <a:lnTo>
                    <a:pt x="528" y="624"/>
                  </a:lnTo>
                  <a:lnTo>
                    <a:pt x="480" y="288"/>
                  </a:lnTo>
                  <a:lnTo>
                    <a:pt x="480" y="192"/>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2" name="Freeform 40"/>
            <p:cNvSpPr>
              <a:spLocks noChangeAspect="1"/>
            </p:cNvSpPr>
            <p:nvPr/>
          </p:nvSpPr>
          <p:spPr bwMode="auto">
            <a:xfrm>
              <a:off x="4008" y="1177"/>
              <a:ext cx="116" cy="301"/>
            </a:xfrm>
            <a:custGeom>
              <a:avLst/>
              <a:gdLst>
                <a:gd name="T0" fmla="*/ 192 w 240"/>
                <a:gd name="T1" fmla="*/ 0 h 624"/>
                <a:gd name="T2" fmla="*/ 96 w 240"/>
                <a:gd name="T3" fmla="*/ 96 h 624"/>
                <a:gd name="T4" fmla="*/ 0 w 240"/>
                <a:gd name="T5" fmla="*/ 240 h 624"/>
                <a:gd name="T6" fmla="*/ 48 w 240"/>
                <a:gd name="T7" fmla="*/ 384 h 624"/>
                <a:gd name="T8" fmla="*/ 96 w 240"/>
                <a:gd name="T9" fmla="*/ 576 h 624"/>
                <a:gd name="T10" fmla="*/ 240 w 240"/>
                <a:gd name="T11" fmla="*/ 624 h 624"/>
                <a:gd name="T12" fmla="*/ 240 w 240"/>
                <a:gd name="T13" fmla="*/ 432 h 624"/>
                <a:gd name="T14" fmla="*/ 192 w 240"/>
                <a:gd name="T15" fmla="*/ 192 h 624"/>
                <a:gd name="T16" fmla="*/ 192 w 240"/>
                <a:gd name="T17"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24">
                  <a:moveTo>
                    <a:pt x="192" y="0"/>
                  </a:moveTo>
                  <a:lnTo>
                    <a:pt x="96" y="96"/>
                  </a:lnTo>
                  <a:lnTo>
                    <a:pt x="0" y="240"/>
                  </a:lnTo>
                  <a:lnTo>
                    <a:pt x="48" y="384"/>
                  </a:lnTo>
                  <a:lnTo>
                    <a:pt x="96" y="576"/>
                  </a:lnTo>
                  <a:lnTo>
                    <a:pt x="240" y="624"/>
                  </a:lnTo>
                  <a:lnTo>
                    <a:pt x="240" y="432"/>
                  </a:lnTo>
                  <a:lnTo>
                    <a:pt x="192" y="192"/>
                  </a:lnTo>
                  <a:lnTo>
                    <a:pt x="19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3" name="Freeform 41"/>
            <p:cNvSpPr>
              <a:spLocks noChangeAspect="1"/>
            </p:cNvSpPr>
            <p:nvPr/>
          </p:nvSpPr>
          <p:spPr bwMode="auto">
            <a:xfrm>
              <a:off x="4538" y="740"/>
              <a:ext cx="391" cy="1037"/>
            </a:xfrm>
            <a:custGeom>
              <a:avLst/>
              <a:gdLst>
                <a:gd name="T0" fmla="*/ 432 w 816"/>
                <a:gd name="T1" fmla="*/ 0 h 2160"/>
                <a:gd name="T2" fmla="*/ 240 w 816"/>
                <a:gd name="T3" fmla="*/ 192 h 2160"/>
                <a:gd name="T4" fmla="*/ 48 w 816"/>
                <a:gd name="T5" fmla="*/ 480 h 2160"/>
                <a:gd name="T6" fmla="*/ 0 w 816"/>
                <a:gd name="T7" fmla="*/ 912 h 2160"/>
                <a:gd name="T8" fmla="*/ 0 w 816"/>
                <a:gd name="T9" fmla="*/ 1248 h 2160"/>
                <a:gd name="T10" fmla="*/ 144 w 816"/>
                <a:gd name="T11" fmla="*/ 1584 h 2160"/>
                <a:gd name="T12" fmla="*/ 288 w 816"/>
                <a:gd name="T13" fmla="*/ 1824 h 2160"/>
                <a:gd name="T14" fmla="*/ 480 w 816"/>
                <a:gd name="T15" fmla="*/ 2064 h 2160"/>
                <a:gd name="T16" fmla="*/ 816 w 816"/>
                <a:gd name="T17" fmla="*/ 2160 h 2160"/>
                <a:gd name="T18" fmla="*/ 768 w 816"/>
                <a:gd name="T19" fmla="*/ 1872 h 2160"/>
                <a:gd name="T20" fmla="*/ 720 w 816"/>
                <a:gd name="T21" fmla="*/ 1536 h 2160"/>
                <a:gd name="T22" fmla="*/ 672 w 816"/>
                <a:gd name="T23" fmla="*/ 1344 h 2160"/>
                <a:gd name="T24" fmla="*/ 672 w 816"/>
                <a:gd name="T25" fmla="*/ 1104 h 2160"/>
                <a:gd name="T26" fmla="*/ 624 w 816"/>
                <a:gd name="T27" fmla="*/ 960 h 2160"/>
                <a:gd name="T28" fmla="*/ 576 w 816"/>
                <a:gd name="T29" fmla="*/ 720 h 2160"/>
                <a:gd name="T30" fmla="*/ 480 w 816"/>
                <a:gd name="T31" fmla="*/ 240 h 2160"/>
                <a:gd name="T32" fmla="*/ 432 w 816"/>
                <a:gd name="T3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6" h="2160">
                  <a:moveTo>
                    <a:pt x="432" y="0"/>
                  </a:moveTo>
                  <a:lnTo>
                    <a:pt x="240" y="192"/>
                  </a:lnTo>
                  <a:lnTo>
                    <a:pt x="48" y="480"/>
                  </a:lnTo>
                  <a:lnTo>
                    <a:pt x="0" y="912"/>
                  </a:lnTo>
                  <a:lnTo>
                    <a:pt x="0" y="1248"/>
                  </a:lnTo>
                  <a:lnTo>
                    <a:pt x="144" y="1584"/>
                  </a:lnTo>
                  <a:lnTo>
                    <a:pt x="288" y="1824"/>
                  </a:lnTo>
                  <a:lnTo>
                    <a:pt x="480" y="2064"/>
                  </a:lnTo>
                  <a:lnTo>
                    <a:pt x="816" y="2160"/>
                  </a:lnTo>
                  <a:lnTo>
                    <a:pt x="768" y="1872"/>
                  </a:lnTo>
                  <a:lnTo>
                    <a:pt x="720" y="1536"/>
                  </a:lnTo>
                  <a:lnTo>
                    <a:pt x="672" y="1344"/>
                  </a:lnTo>
                  <a:lnTo>
                    <a:pt x="672" y="1104"/>
                  </a:lnTo>
                  <a:lnTo>
                    <a:pt x="624" y="960"/>
                  </a:lnTo>
                  <a:lnTo>
                    <a:pt x="576" y="720"/>
                  </a:lnTo>
                  <a:lnTo>
                    <a:pt x="480" y="24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4" name="Freeform 42"/>
            <p:cNvSpPr>
              <a:spLocks noChangeAspect="1"/>
            </p:cNvSpPr>
            <p:nvPr/>
          </p:nvSpPr>
          <p:spPr bwMode="auto">
            <a:xfrm>
              <a:off x="4584" y="855"/>
              <a:ext cx="323" cy="783"/>
            </a:xfrm>
            <a:custGeom>
              <a:avLst/>
              <a:gdLst>
                <a:gd name="T0" fmla="*/ 384 w 672"/>
                <a:gd name="T1" fmla="*/ 0 h 1632"/>
                <a:gd name="T2" fmla="*/ 144 w 672"/>
                <a:gd name="T3" fmla="*/ 192 h 1632"/>
                <a:gd name="T4" fmla="*/ 48 w 672"/>
                <a:gd name="T5" fmla="*/ 432 h 1632"/>
                <a:gd name="T6" fmla="*/ 0 w 672"/>
                <a:gd name="T7" fmla="*/ 768 h 1632"/>
                <a:gd name="T8" fmla="*/ 48 w 672"/>
                <a:gd name="T9" fmla="*/ 1056 h 1632"/>
                <a:gd name="T10" fmla="*/ 192 w 672"/>
                <a:gd name="T11" fmla="*/ 1392 h 1632"/>
                <a:gd name="T12" fmla="*/ 432 w 672"/>
                <a:gd name="T13" fmla="*/ 1632 h 1632"/>
                <a:gd name="T14" fmla="*/ 672 w 672"/>
                <a:gd name="T15" fmla="*/ 1632 h 1632"/>
                <a:gd name="T16" fmla="*/ 624 w 672"/>
                <a:gd name="T17" fmla="*/ 1344 h 1632"/>
                <a:gd name="T18" fmla="*/ 576 w 672"/>
                <a:gd name="T19" fmla="*/ 1104 h 1632"/>
                <a:gd name="T20" fmla="*/ 576 w 672"/>
                <a:gd name="T21" fmla="*/ 912 h 1632"/>
                <a:gd name="T22" fmla="*/ 576 w 672"/>
                <a:gd name="T23" fmla="*/ 768 h 1632"/>
                <a:gd name="T24" fmla="*/ 480 w 672"/>
                <a:gd name="T25" fmla="*/ 528 h 1632"/>
                <a:gd name="T26" fmla="*/ 432 w 672"/>
                <a:gd name="T27" fmla="*/ 288 h 1632"/>
                <a:gd name="T28" fmla="*/ 384 w 672"/>
                <a:gd name="T29"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2" h="1632">
                  <a:moveTo>
                    <a:pt x="384" y="0"/>
                  </a:moveTo>
                  <a:lnTo>
                    <a:pt x="144" y="192"/>
                  </a:lnTo>
                  <a:lnTo>
                    <a:pt x="48" y="432"/>
                  </a:lnTo>
                  <a:lnTo>
                    <a:pt x="0" y="768"/>
                  </a:lnTo>
                  <a:lnTo>
                    <a:pt x="48" y="1056"/>
                  </a:lnTo>
                  <a:lnTo>
                    <a:pt x="192" y="1392"/>
                  </a:lnTo>
                  <a:lnTo>
                    <a:pt x="432" y="1632"/>
                  </a:lnTo>
                  <a:lnTo>
                    <a:pt x="672" y="1632"/>
                  </a:lnTo>
                  <a:lnTo>
                    <a:pt x="624" y="1344"/>
                  </a:lnTo>
                  <a:lnTo>
                    <a:pt x="576" y="1104"/>
                  </a:lnTo>
                  <a:lnTo>
                    <a:pt x="576" y="912"/>
                  </a:lnTo>
                  <a:lnTo>
                    <a:pt x="576" y="768"/>
                  </a:lnTo>
                  <a:lnTo>
                    <a:pt x="480" y="528"/>
                  </a:lnTo>
                  <a:lnTo>
                    <a:pt x="432" y="288"/>
                  </a:lnTo>
                  <a:lnTo>
                    <a:pt x="384" y="0"/>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5" name="Freeform 43"/>
            <p:cNvSpPr>
              <a:spLocks noChangeAspect="1"/>
            </p:cNvSpPr>
            <p:nvPr/>
          </p:nvSpPr>
          <p:spPr bwMode="auto">
            <a:xfrm>
              <a:off x="4653" y="970"/>
              <a:ext cx="231" cy="576"/>
            </a:xfrm>
            <a:custGeom>
              <a:avLst/>
              <a:gdLst>
                <a:gd name="T0" fmla="*/ 288 w 480"/>
                <a:gd name="T1" fmla="*/ 0 h 1200"/>
                <a:gd name="T2" fmla="*/ 144 w 480"/>
                <a:gd name="T3" fmla="*/ 144 h 1200"/>
                <a:gd name="T4" fmla="*/ 0 w 480"/>
                <a:gd name="T5" fmla="*/ 288 h 1200"/>
                <a:gd name="T6" fmla="*/ 0 w 480"/>
                <a:gd name="T7" fmla="*/ 624 h 1200"/>
                <a:gd name="T8" fmla="*/ 96 w 480"/>
                <a:gd name="T9" fmla="*/ 912 h 1200"/>
                <a:gd name="T10" fmla="*/ 192 w 480"/>
                <a:gd name="T11" fmla="*/ 1152 h 1200"/>
                <a:gd name="T12" fmla="*/ 288 w 480"/>
                <a:gd name="T13" fmla="*/ 1200 h 1200"/>
                <a:gd name="T14" fmla="*/ 480 w 480"/>
                <a:gd name="T15" fmla="*/ 1152 h 1200"/>
                <a:gd name="T16" fmla="*/ 432 w 480"/>
                <a:gd name="T17" fmla="*/ 912 h 1200"/>
                <a:gd name="T18" fmla="*/ 432 w 480"/>
                <a:gd name="T19" fmla="*/ 768 h 1200"/>
                <a:gd name="T20" fmla="*/ 432 w 480"/>
                <a:gd name="T21" fmla="*/ 672 h 1200"/>
                <a:gd name="T22" fmla="*/ 384 w 480"/>
                <a:gd name="T23" fmla="*/ 480 h 1200"/>
                <a:gd name="T24" fmla="*/ 336 w 480"/>
                <a:gd name="T25" fmla="*/ 240 h 1200"/>
                <a:gd name="T26" fmla="*/ 288 w 480"/>
                <a:gd name="T27" fmla="*/ 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1200">
                  <a:moveTo>
                    <a:pt x="288" y="0"/>
                  </a:moveTo>
                  <a:lnTo>
                    <a:pt x="144" y="144"/>
                  </a:lnTo>
                  <a:lnTo>
                    <a:pt x="0" y="288"/>
                  </a:lnTo>
                  <a:lnTo>
                    <a:pt x="0" y="624"/>
                  </a:lnTo>
                  <a:lnTo>
                    <a:pt x="96" y="912"/>
                  </a:lnTo>
                  <a:lnTo>
                    <a:pt x="192" y="1152"/>
                  </a:lnTo>
                  <a:lnTo>
                    <a:pt x="288" y="1200"/>
                  </a:lnTo>
                  <a:lnTo>
                    <a:pt x="480" y="1152"/>
                  </a:lnTo>
                  <a:lnTo>
                    <a:pt x="432" y="912"/>
                  </a:lnTo>
                  <a:lnTo>
                    <a:pt x="432" y="768"/>
                  </a:lnTo>
                  <a:lnTo>
                    <a:pt x="432" y="672"/>
                  </a:lnTo>
                  <a:lnTo>
                    <a:pt x="384" y="480"/>
                  </a:lnTo>
                  <a:lnTo>
                    <a:pt x="336" y="240"/>
                  </a:lnTo>
                  <a:lnTo>
                    <a:pt x="288" y="0"/>
                  </a:lnTo>
                  <a:close/>
                </a:path>
              </a:pathLst>
            </a:cu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6" name="Freeform 44"/>
            <p:cNvSpPr>
              <a:spLocks noChangeAspect="1"/>
            </p:cNvSpPr>
            <p:nvPr/>
          </p:nvSpPr>
          <p:spPr bwMode="auto">
            <a:xfrm>
              <a:off x="4722" y="1040"/>
              <a:ext cx="139" cy="438"/>
            </a:xfrm>
            <a:custGeom>
              <a:avLst/>
              <a:gdLst>
                <a:gd name="T0" fmla="*/ 144 w 288"/>
                <a:gd name="T1" fmla="*/ 0 h 912"/>
                <a:gd name="T2" fmla="*/ 0 w 288"/>
                <a:gd name="T3" fmla="*/ 144 h 912"/>
                <a:gd name="T4" fmla="*/ 0 w 288"/>
                <a:gd name="T5" fmla="*/ 336 h 912"/>
                <a:gd name="T6" fmla="*/ 0 w 288"/>
                <a:gd name="T7" fmla="*/ 576 h 912"/>
                <a:gd name="T8" fmla="*/ 96 w 288"/>
                <a:gd name="T9" fmla="*/ 816 h 912"/>
                <a:gd name="T10" fmla="*/ 192 w 288"/>
                <a:gd name="T11" fmla="*/ 912 h 912"/>
                <a:gd name="T12" fmla="*/ 288 w 288"/>
                <a:gd name="T13" fmla="*/ 912 h 912"/>
                <a:gd name="T14" fmla="*/ 288 w 288"/>
                <a:gd name="T15" fmla="*/ 720 h 912"/>
                <a:gd name="T16" fmla="*/ 288 w 288"/>
                <a:gd name="T17" fmla="*/ 528 h 912"/>
                <a:gd name="T18" fmla="*/ 240 w 288"/>
                <a:gd name="T19" fmla="*/ 384 h 912"/>
                <a:gd name="T20" fmla="*/ 240 w 288"/>
                <a:gd name="T21" fmla="*/ 240 h 912"/>
                <a:gd name="T22" fmla="*/ 144 w 288"/>
                <a:gd name="T23"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912">
                  <a:moveTo>
                    <a:pt x="144" y="0"/>
                  </a:moveTo>
                  <a:lnTo>
                    <a:pt x="0" y="144"/>
                  </a:lnTo>
                  <a:lnTo>
                    <a:pt x="0" y="336"/>
                  </a:lnTo>
                  <a:lnTo>
                    <a:pt x="0" y="576"/>
                  </a:lnTo>
                  <a:lnTo>
                    <a:pt x="96" y="816"/>
                  </a:lnTo>
                  <a:lnTo>
                    <a:pt x="192" y="912"/>
                  </a:lnTo>
                  <a:lnTo>
                    <a:pt x="288" y="912"/>
                  </a:lnTo>
                  <a:lnTo>
                    <a:pt x="288" y="720"/>
                  </a:lnTo>
                  <a:lnTo>
                    <a:pt x="288" y="528"/>
                  </a:lnTo>
                  <a:lnTo>
                    <a:pt x="240" y="384"/>
                  </a:lnTo>
                  <a:lnTo>
                    <a:pt x="240" y="240"/>
                  </a:lnTo>
                  <a:lnTo>
                    <a:pt x="144"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7" name="Freeform 45"/>
            <p:cNvSpPr>
              <a:spLocks noChangeAspect="1"/>
            </p:cNvSpPr>
            <p:nvPr/>
          </p:nvSpPr>
          <p:spPr bwMode="auto">
            <a:xfrm>
              <a:off x="4769" y="1132"/>
              <a:ext cx="92" cy="253"/>
            </a:xfrm>
            <a:custGeom>
              <a:avLst/>
              <a:gdLst>
                <a:gd name="T0" fmla="*/ 48 w 192"/>
                <a:gd name="T1" fmla="*/ 0 h 528"/>
                <a:gd name="T2" fmla="*/ 0 w 192"/>
                <a:gd name="T3" fmla="*/ 144 h 528"/>
                <a:gd name="T4" fmla="*/ 0 w 192"/>
                <a:gd name="T5" fmla="*/ 288 h 528"/>
                <a:gd name="T6" fmla="*/ 48 w 192"/>
                <a:gd name="T7" fmla="*/ 480 h 528"/>
                <a:gd name="T8" fmla="*/ 192 w 192"/>
                <a:gd name="T9" fmla="*/ 528 h 528"/>
                <a:gd name="T10" fmla="*/ 192 w 192"/>
                <a:gd name="T11" fmla="*/ 288 h 528"/>
                <a:gd name="T12" fmla="*/ 144 w 192"/>
                <a:gd name="T13" fmla="*/ 96 h 528"/>
                <a:gd name="T14" fmla="*/ 48 w 192"/>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528">
                  <a:moveTo>
                    <a:pt x="48" y="0"/>
                  </a:moveTo>
                  <a:lnTo>
                    <a:pt x="0" y="144"/>
                  </a:lnTo>
                  <a:lnTo>
                    <a:pt x="0" y="288"/>
                  </a:lnTo>
                  <a:lnTo>
                    <a:pt x="48" y="480"/>
                  </a:lnTo>
                  <a:lnTo>
                    <a:pt x="192" y="528"/>
                  </a:lnTo>
                  <a:lnTo>
                    <a:pt x="192" y="288"/>
                  </a:lnTo>
                  <a:lnTo>
                    <a:pt x="144" y="96"/>
                  </a:lnTo>
                  <a:lnTo>
                    <a:pt x="48" y="0"/>
                  </a:lnTo>
                  <a:close/>
                </a:path>
              </a:pathLst>
            </a:cu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38" name="Rectangle 46"/>
            <p:cNvSpPr>
              <a:spLocks noChangeAspect="1" noChangeArrowheads="1"/>
            </p:cNvSpPr>
            <p:nvPr/>
          </p:nvSpPr>
          <p:spPr bwMode="auto">
            <a:xfrm>
              <a:off x="3133" y="674"/>
              <a:ext cx="1936" cy="140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15439" name="Freeform 47"/>
            <p:cNvSpPr>
              <a:spLocks noChangeAspect="1"/>
            </p:cNvSpPr>
            <p:nvPr/>
          </p:nvSpPr>
          <p:spPr bwMode="auto">
            <a:xfrm>
              <a:off x="4054" y="674"/>
              <a:ext cx="210" cy="1406"/>
            </a:xfrm>
            <a:custGeom>
              <a:avLst/>
              <a:gdLst>
                <a:gd name="T0" fmla="*/ 0 w 432"/>
                <a:gd name="T1" fmla="*/ 0 h 2928"/>
                <a:gd name="T2" fmla="*/ 0 w 432"/>
                <a:gd name="T3" fmla="*/ 336 h 2928"/>
                <a:gd name="T4" fmla="*/ 0 w 432"/>
                <a:gd name="T5" fmla="*/ 576 h 2928"/>
                <a:gd name="T6" fmla="*/ 96 w 432"/>
                <a:gd name="T7" fmla="*/ 864 h 2928"/>
                <a:gd name="T8" fmla="*/ 96 w 432"/>
                <a:gd name="T9" fmla="*/ 1056 h 2928"/>
                <a:gd name="T10" fmla="*/ 96 w 432"/>
                <a:gd name="T11" fmla="*/ 1392 h 2928"/>
                <a:gd name="T12" fmla="*/ 144 w 432"/>
                <a:gd name="T13" fmla="*/ 1728 h 2928"/>
                <a:gd name="T14" fmla="*/ 144 w 432"/>
                <a:gd name="T15" fmla="*/ 1968 h 2928"/>
                <a:gd name="T16" fmla="*/ 240 w 432"/>
                <a:gd name="T17" fmla="*/ 2256 h 2928"/>
                <a:gd name="T18" fmla="*/ 336 w 432"/>
                <a:gd name="T19" fmla="*/ 2544 h 2928"/>
                <a:gd name="T20" fmla="*/ 432 w 432"/>
                <a:gd name="T21"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928">
                  <a:moveTo>
                    <a:pt x="0" y="0"/>
                  </a:moveTo>
                  <a:lnTo>
                    <a:pt x="0" y="336"/>
                  </a:lnTo>
                  <a:lnTo>
                    <a:pt x="0" y="576"/>
                  </a:lnTo>
                  <a:lnTo>
                    <a:pt x="96" y="864"/>
                  </a:lnTo>
                  <a:lnTo>
                    <a:pt x="96" y="1056"/>
                  </a:lnTo>
                  <a:lnTo>
                    <a:pt x="96" y="1392"/>
                  </a:lnTo>
                  <a:lnTo>
                    <a:pt x="144" y="1728"/>
                  </a:lnTo>
                  <a:lnTo>
                    <a:pt x="144" y="1968"/>
                  </a:lnTo>
                  <a:lnTo>
                    <a:pt x="240" y="2256"/>
                  </a:lnTo>
                  <a:lnTo>
                    <a:pt x="336" y="2544"/>
                  </a:lnTo>
                  <a:lnTo>
                    <a:pt x="43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0" name="Freeform 48"/>
            <p:cNvSpPr>
              <a:spLocks noChangeAspect="1"/>
            </p:cNvSpPr>
            <p:nvPr/>
          </p:nvSpPr>
          <p:spPr bwMode="auto">
            <a:xfrm>
              <a:off x="4730" y="674"/>
              <a:ext cx="327" cy="1406"/>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1" name="Freeform 49"/>
            <p:cNvSpPr>
              <a:spLocks noChangeAspect="1"/>
            </p:cNvSpPr>
            <p:nvPr/>
          </p:nvSpPr>
          <p:spPr bwMode="auto">
            <a:xfrm>
              <a:off x="3133" y="671"/>
              <a:ext cx="92" cy="1406"/>
            </a:xfrm>
            <a:custGeom>
              <a:avLst/>
              <a:gdLst>
                <a:gd name="T0" fmla="*/ 48 w 192"/>
                <a:gd name="T1" fmla="*/ 0 h 2928"/>
                <a:gd name="T2" fmla="*/ 144 w 192"/>
                <a:gd name="T3" fmla="*/ 384 h 2928"/>
                <a:gd name="T4" fmla="*/ 144 w 192"/>
                <a:gd name="T5" fmla="*/ 1008 h 2928"/>
                <a:gd name="T6" fmla="*/ 144 w 192"/>
                <a:gd name="T7" fmla="*/ 1440 h 2928"/>
                <a:gd name="T8" fmla="*/ 192 w 192"/>
                <a:gd name="T9" fmla="*/ 1968 h 2928"/>
                <a:gd name="T10" fmla="*/ 192 w 192"/>
                <a:gd name="T11" fmla="*/ 2304 h 2928"/>
                <a:gd name="T12" fmla="*/ 144 w 192"/>
                <a:gd name="T13" fmla="*/ 2640 h 2928"/>
                <a:gd name="T14" fmla="*/ 96 w 192"/>
                <a:gd name="T15" fmla="*/ 2928 h 2928"/>
                <a:gd name="T16" fmla="*/ 0 w 192"/>
                <a:gd name="T17" fmla="*/ 2902 h 2928"/>
                <a:gd name="T18" fmla="*/ 0 w 192"/>
                <a:gd name="T19" fmla="*/ 96 h 2928"/>
                <a:gd name="T20" fmla="*/ 48 w 1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928">
                  <a:moveTo>
                    <a:pt x="48" y="0"/>
                  </a:moveTo>
                  <a:lnTo>
                    <a:pt x="144" y="384"/>
                  </a:lnTo>
                  <a:lnTo>
                    <a:pt x="144" y="1008"/>
                  </a:lnTo>
                  <a:lnTo>
                    <a:pt x="144" y="1440"/>
                  </a:lnTo>
                  <a:lnTo>
                    <a:pt x="192" y="1968"/>
                  </a:lnTo>
                  <a:lnTo>
                    <a:pt x="192" y="2304"/>
                  </a:lnTo>
                  <a:lnTo>
                    <a:pt x="144" y="2640"/>
                  </a:lnTo>
                  <a:lnTo>
                    <a:pt x="96" y="2928"/>
                  </a:lnTo>
                  <a:lnTo>
                    <a:pt x="0" y="2902"/>
                  </a:lnTo>
                  <a:lnTo>
                    <a:pt x="0" y="96"/>
                  </a:lnTo>
                  <a:lnTo>
                    <a:pt x="48" y="0"/>
                  </a:lnTo>
                  <a:close/>
                </a:path>
              </a:pathLst>
            </a:custGeom>
            <a:solidFill>
              <a:srgbClr val="00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2" name="Freeform 50"/>
            <p:cNvSpPr>
              <a:spLocks noChangeAspect="1"/>
            </p:cNvSpPr>
            <p:nvPr/>
          </p:nvSpPr>
          <p:spPr bwMode="auto">
            <a:xfrm>
              <a:off x="4905" y="671"/>
              <a:ext cx="186" cy="369"/>
            </a:xfrm>
            <a:custGeom>
              <a:avLst/>
              <a:gdLst>
                <a:gd name="T0" fmla="*/ 0 w 384"/>
                <a:gd name="T1" fmla="*/ 0 h 768"/>
                <a:gd name="T2" fmla="*/ 48 w 384"/>
                <a:gd name="T3" fmla="*/ 336 h 768"/>
                <a:gd name="T4" fmla="*/ 192 w 384"/>
                <a:gd name="T5" fmla="*/ 528 h 768"/>
                <a:gd name="T6" fmla="*/ 384 w 384"/>
                <a:gd name="T7" fmla="*/ 768 h 768"/>
                <a:gd name="T8" fmla="*/ 384 w 384"/>
                <a:gd name="T9" fmla="*/ 0 h 768"/>
                <a:gd name="T10" fmla="*/ 0 w 384"/>
                <a:gd name="T11" fmla="*/ 0 h 768"/>
              </a:gdLst>
              <a:ahLst/>
              <a:cxnLst>
                <a:cxn ang="0">
                  <a:pos x="T0" y="T1"/>
                </a:cxn>
                <a:cxn ang="0">
                  <a:pos x="T2" y="T3"/>
                </a:cxn>
                <a:cxn ang="0">
                  <a:pos x="T4" y="T5"/>
                </a:cxn>
                <a:cxn ang="0">
                  <a:pos x="T6" y="T7"/>
                </a:cxn>
                <a:cxn ang="0">
                  <a:pos x="T8" y="T9"/>
                </a:cxn>
                <a:cxn ang="0">
                  <a:pos x="T10" y="T11"/>
                </a:cxn>
              </a:cxnLst>
              <a:rect l="0" t="0" r="r" b="b"/>
              <a:pathLst>
                <a:path w="384" h="768">
                  <a:moveTo>
                    <a:pt x="0" y="0"/>
                  </a:moveTo>
                  <a:lnTo>
                    <a:pt x="48" y="336"/>
                  </a:lnTo>
                  <a:lnTo>
                    <a:pt x="192" y="528"/>
                  </a:lnTo>
                  <a:lnTo>
                    <a:pt x="384" y="768"/>
                  </a:lnTo>
                  <a:lnTo>
                    <a:pt x="384" y="0"/>
                  </a:lnTo>
                  <a:lnTo>
                    <a:pt x="0" y="0"/>
                  </a:lnTo>
                  <a:close/>
                </a:path>
              </a:pathLst>
            </a:cu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3" name="Freeform 51"/>
            <p:cNvSpPr>
              <a:spLocks noChangeAspect="1"/>
            </p:cNvSpPr>
            <p:nvPr/>
          </p:nvSpPr>
          <p:spPr bwMode="auto">
            <a:xfrm>
              <a:off x="4998" y="671"/>
              <a:ext cx="93" cy="207"/>
            </a:xfrm>
            <a:custGeom>
              <a:avLst/>
              <a:gdLst>
                <a:gd name="T0" fmla="*/ 0 w 192"/>
                <a:gd name="T1" fmla="*/ 0 h 432"/>
                <a:gd name="T2" fmla="*/ 192 w 192"/>
                <a:gd name="T3" fmla="*/ 0 h 432"/>
                <a:gd name="T4" fmla="*/ 192 w 192"/>
                <a:gd name="T5" fmla="*/ 432 h 432"/>
                <a:gd name="T6" fmla="*/ 48 w 192"/>
                <a:gd name="T7" fmla="*/ 240 h 432"/>
                <a:gd name="T8" fmla="*/ 0 w 192"/>
                <a:gd name="T9" fmla="*/ 0 h 432"/>
              </a:gdLst>
              <a:ahLst/>
              <a:cxnLst>
                <a:cxn ang="0">
                  <a:pos x="T0" y="T1"/>
                </a:cxn>
                <a:cxn ang="0">
                  <a:pos x="T2" y="T3"/>
                </a:cxn>
                <a:cxn ang="0">
                  <a:pos x="T4" y="T5"/>
                </a:cxn>
                <a:cxn ang="0">
                  <a:pos x="T6" y="T7"/>
                </a:cxn>
                <a:cxn ang="0">
                  <a:pos x="T8" y="T9"/>
                </a:cxn>
              </a:cxnLst>
              <a:rect l="0" t="0" r="r" b="b"/>
              <a:pathLst>
                <a:path w="192" h="432">
                  <a:moveTo>
                    <a:pt x="0" y="0"/>
                  </a:moveTo>
                  <a:lnTo>
                    <a:pt x="192" y="0"/>
                  </a:lnTo>
                  <a:lnTo>
                    <a:pt x="192" y="432"/>
                  </a:lnTo>
                  <a:lnTo>
                    <a:pt x="48" y="240"/>
                  </a:lnTo>
                  <a:lnTo>
                    <a:pt x="0"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4" name="Freeform 52"/>
            <p:cNvSpPr>
              <a:spLocks noChangeAspect="1"/>
            </p:cNvSpPr>
            <p:nvPr/>
          </p:nvSpPr>
          <p:spPr bwMode="auto">
            <a:xfrm>
              <a:off x="4741" y="671"/>
              <a:ext cx="327" cy="1406"/>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5" name="Rectangle 53"/>
            <p:cNvSpPr>
              <a:spLocks noChangeAspect="1" noChangeArrowheads="1"/>
            </p:cNvSpPr>
            <p:nvPr/>
          </p:nvSpPr>
          <p:spPr bwMode="auto">
            <a:xfrm>
              <a:off x="3144" y="673"/>
              <a:ext cx="1936" cy="140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15446" name="Freeform 54"/>
            <p:cNvSpPr>
              <a:spLocks noChangeAspect="1"/>
            </p:cNvSpPr>
            <p:nvPr/>
          </p:nvSpPr>
          <p:spPr bwMode="auto">
            <a:xfrm>
              <a:off x="4397" y="809"/>
              <a:ext cx="346" cy="461"/>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7" name="Freeform 55"/>
            <p:cNvSpPr>
              <a:spLocks noChangeAspect="1"/>
            </p:cNvSpPr>
            <p:nvPr/>
          </p:nvSpPr>
          <p:spPr bwMode="auto">
            <a:xfrm>
              <a:off x="3591" y="867"/>
              <a:ext cx="403" cy="403"/>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48" name="Text Box 56"/>
            <p:cNvSpPr txBox="1">
              <a:spLocks noChangeAspect="1" noChangeArrowheads="1"/>
            </p:cNvSpPr>
            <p:nvPr/>
          </p:nvSpPr>
          <p:spPr bwMode="auto">
            <a:xfrm>
              <a:off x="3419" y="748"/>
              <a:ext cx="341" cy="1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dirty="0">
                  <a:latin typeface="Comic Sans MS" panose="030F0702030302020204" pitchFamily="66" charset="0"/>
                </a:rPr>
                <a:t>Alpha</a:t>
              </a:r>
            </a:p>
          </p:txBody>
        </p:sp>
        <p:sp>
          <p:nvSpPr>
            <p:cNvPr id="315449" name="Text Box 57"/>
            <p:cNvSpPr txBox="1">
              <a:spLocks noChangeAspect="1" noChangeArrowheads="1"/>
            </p:cNvSpPr>
            <p:nvPr/>
          </p:nvSpPr>
          <p:spPr bwMode="auto">
            <a:xfrm>
              <a:off x="4247" y="745"/>
              <a:ext cx="294" cy="1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dirty="0">
                  <a:latin typeface="Comic Sans MS" panose="030F0702030302020204" pitchFamily="66" charset="0"/>
                </a:rPr>
                <a:t>Beta</a:t>
              </a:r>
            </a:p>
          </p:txBody>
        </p:sp>
      </p:grpSp>
      <p:grpSp>
        <p:nvGrpSpPr>
          <p:cNvPr id="315462" name="Group 70"/>
          <p:cNvGrpSpPr>
            <a:grpSpLocks/>
          </p:cNvGrpSpPr>
          <p:nvPr/>
        </p:nvGrpSpPr>
        <p:grpSpPr bwMode="auto">
          <a:xfrm>
            <a:off x="3347587" y="3839504"/>
            <a:ext cx="1781175" cy="2389187"/>
            <a:chOff x="3312" y="2643"/>
            <a:chExt cx="1122" cy="1505"/>
          </a:xfrm>
        </p:grpSpPr>
        <p:grpSp>
          <p:nvGrpSpPr>
            <p:cNvPr id="315407" name="Group 15"/>
            <p:cNvGrpSpPr>
              <a:grpSpLocks/>
            </p:cNvGrpSpPr>
            <p:nvPr/>
          </p:nvGrpSpPr>
          <p:grpSpPr bwMode="auto">
            <a:xfrm>
              <a:off x="3312" y="2643"/>
              <a:ext cx="1122" cy="1505"/>
              <a:chOff x="3629" y="1357"/>
              <a:chExt cx="1122" cy="1505"/>
            </a:xfrm>
          </p:grpSpPr>
          <p:sp>
            <p:nvSpPr>
              <p:cNvPr id="315406" name="Freeform 14"/>
              <p:cNvSpPr>
                <a:spLocks/>
              </p:cNvSpPr>
              <p:nvPr/>
            </p:nvSpPr>
            <p:spPr bwMode="auto">
              <a:xfrm>
                <a:off x="3666" y="2005"/>
                <a:ext cx="1071" cy="853"/>
              </a:xfrm>
              <a:custGeom>
                <a:avLst/>
                <a:gdLst>
                  <a:gd name="T0" fmla="*/ 1071 w 1071"/>
                  <a:gd name="T1" fmla="*/ 9 h 853"/>
                  <a:gd name="T2" fmla="*/ 473 w 1071"/>
                  <a:gd name="T3" fmla="*/ 853 h 853"/>
                  <a:gd name="T4" fmla="*/ 348 w 1071"/>
                  <a:gd name="T5" fmla="*/ 772 h 853"/>
                  <a:gd name="T6" fmla="*/ 174 w 1071"/>
                  <a:gd name="T7" fmla="*/ 620 h 853"/>
                  <a:gd name="T8" fmla="*/ 67 w 1071"/>
                  <a:gd name="T9" fmla="*/ 518 h 853"/>
                  <a:gd name="T10" fmla="*/ 0 w 1071"/>
                  <a:gd name="T11" fmla="*/ 353 h 853"/>
                  <a:gd name="T12" fmla="*/ 36 w 1071"/>
                  <a:gd name="T13" fmla="*/ 495 h 853"/>
                  <a:gd name="T14" fmla="*/ 0 w 1071"/>
                  <a:gd name="T15" fmla="*/ 330 h 853"/>
                  <a:gd name="T16" fmla="*/ 22 w 1071"/>
                  <a:gd name="T17" fmla="*/ 241 h 853"/>
                  <a:gd name="T18" fmla="*/ 192 w 1071"/>
                  <a:gd name="T19" fmla="*/ 156 h 853"/>
                  <a:gd name="T20" fmla="*/ 335 w 1071"/>
                  <a:gd name="T21" fmla="*/ 116 h 853"/>
                  <a:gd name="T22" fmla="*/ 621 w 1071"/>
                  <a:gd name="T23" fmla="*/ 62 h 853"/>
                  <a:gd name="T24" fmla="*/ 942 w 1071"/>
                  <a:gd name="T25" fmla="*/ 13 h 853"/>
                  <a:gd name="T26" fmla="*/ 1040 w 1071"/>
                  <a:gd name="T27" fmla="*/ 0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1" h="853">
                    <a:moveTo>
                      <a:pt x="1071" y="9"/>
                    </a:moveTo>
                    <a:lnTo>
                      <a:pt x="473" y="853"/>
                    </a:lnTo>
                    <a:lnTo>
                      <a:pt x="348" y="772"/>
                    </a:lnTo>
                    <a:lnTo>
                      <a:pt x="174" y="620"/>
                    </a:lnTo>
                    <a:lnTo>
                      <a:pt x="67" y="518"/>
                    </a:lnTo>
                    <a:lnTo>
                      <a:pt x="0" y="353"/>
                    </a:lnTo>
                    <a:lnTo>
                      <a:pt x="36" y="495"/>
                    </a:lnTo>
                    <a:lnTo>
                      <a:pt x="0" y="330"/>
                    </a:lnTo>
                    <a:lnTo>
                      <a:pt x="22" y="241"/>
                    </a:lnTo>
                    <a:lnTo>
                      <a:pt x="192" y="156"/>
                    </a:lnTo>
                    <a:lnTo>
                      <a:pt x="335" y="116"/>
                    </a:lnTo>
                    <a:lnTo>
                      <a:pt x="621" y="62"/>
                    </a:lnTo>
                    <a:lnTo>
                      <a:pt x="942" y="13"/>
                    </a:lnTo>
                    <a:lnTo>
                      <a:pt x="1040" y="0"/>
                    </a:lnTo>
                  </a:path>
                </a:pathLst>
              </a:custGeom>
              <a:solidFill>
                <a:srgbClr val="777777">
                  <a:alpha val="60001"/>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05" name="Freeform 13"/>
              <p:cNvSpPr>
                <a:spLocks/>
              </p:cNvSpPr>
              <p:nvPr/>
            </p:nvSpPr>
            <p:spPr bwMode="auto">
              <a:xfrm>
                <a:off x="3657" y="1366"/>
                <a:ext cx="1076" cy="947"/>
              </a:xfrm>
              <a:custGeom>
                <a:avLst/>
                <a:gdLst>
                  <a:gd name="T0" fmla="*/ 1076 w 1076"/>
                  <a:gd name="T1" fmla="*/ 648 h 947"/>
                  <a:gd name="T2" fmla="*/ 835 w 1076"/>
                  <a:gd name="T3" fmla="*/ 0 h 947"/>
                  <a:gd name="T4" fmla="*/ 0 w 1076"/>
                  <a:gd name="T5" fmla="*/ 947 h 947"/>
                  <a:gd name="T6" fmla="*/ 147 w 1076"/>
                  <a:gd name="T7" fmla="*/ 800 h 947"/>
                  <a:gd name="T8" fmla="*/ 393 w 1076"/>
                  <a:gd name="T9" fmla="*/ 737 h 947"/>
                  <a:gd name="T10" fmla="*/ 630 w 1076"/>
                  <a:gd name="T11" fmla="*/ 688 h 947"/>
                  <a:gd name="T12" fmla="*/ 853 w 1076"/>
                  <a:gd name="T13" fmla="*/ 666 h 947"/>
                  <a:gd name="T14" fmla="*/ 1040 w 1076"/>
                  <a:gd name="T15" fmla="*/ 652 h 9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6" h="947">
                    <a:moveTo>
                      <a:pt x="1076" y="648"/>
                    </a:moveTo>
                    <a:lnTo>
                      <a:pt x="835" y="0"/>
                    </a:lnTo>
                    <a:lnTo>
                      <a:pt x="0" y="947"/>
                    </a:lnTo>
                    <a:lnTo>
                      <a:pt x="147" y="800"/>
                    </a:lnTo>
                    <a:lnTo>
                      <a:pt x="393" y="737"/>
                    </a:lnTo>
                    <a:lnTo>
                      <a:pt x="630" y="688"/>
                    </a:lnTo>
                    <a:lnTo>
                      <a:pt x="853" y="666"/>
                    </a:lnTo>
                    <a:lnTo>
                      <a:pt x="1040" y="652"/>
                    </a:lnTo>
                  </a:path>
                </a:pathLst>
              </a:custGeom>
              <a:solidFill>
                <a:srgbClr val="C0C0C0">
                  <a:alpha val="60001"/>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396" name="Line 4"/>
              <p:cNvSpPr>
                <a:spLocks noChangeShapeType="1"/>
              </p:cNvSpPr>
              <p:nvPr/>
            </p:nvSpPr>
            <p:spPr bwMode="auto">
              <a:xfrm flipH="1">
                <a:off x="3652" y="1357"/>
                <a:ext cx="844" cy="9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397" name="Line 5"/>
              <p:cNvSpPr>
                <a:spLocks noChangeShapeType="1"/>
              </p:cNvSpPr>
              <p:nvPr/>
            </p:nvSpPr>
            <p:spPr bwMode="auto">
              <a:xfrm>
                <a:off x="3671" y="2312"/>
                <a:ext cx="79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398" name="Line 6"/>
              <p:cNvSpPr>
                <a:spLocks noChangeShapeType="1"/>
              </p:cNvSpPr>
              <p:nvPr/>
            </p:nvSpPr>
            <p:spPr bwMode="auto">
              <a:xfrm>
                <a:off x="4498" y="1357"/>
                <a:ext cx="0" cy="9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399" name="Line 7"/>
              <p:cNvSpPr>
                <a:spLocks noChangeShapeType="1"/>
              </p:cNvSpPr>
              <p:nvPr/>
            </p:nvSpPr>
            <p:spPr bwMode="auto">
              <a:xfrm flipH="1">
                <a:off x="4135" y="2031"/>
                <a:ext cx="585" cy="8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01" name="Freeform 9"/>
              <p:cNvSpPr>
                <a:spLocks/>
              </p:cNvSpPr>
              <p:nvPr/>
            </p:nvSpPr>
            <p:spPr bwMode="auto">
              <a:xfrm>
                <a:off x="3629" y="2009"/>
                <a:ext cx="1117" cy="853"/>
              </a:xfrm>
              <a:custGeom>
                <a:avLst/>
                <a:gdLst>
                  <a:gd name="T0" fmla="*/ 1117 w 1117"/>
                  <a:gd name="T1" fmla="*/ 0 h 853"/>
                  <a:gd name="T2" fmla="*/ 211 w 1117"/>
                  <a:gd name="T3" fmla="*/ 166 h 853"/>
                  <a:gd name="T4" fmla="*/ 50 w 1117"/>
                  <a:gd name="T5" fmla="*/ 438 h 853"/>
                  <a:gd name="T6" fmla="*/ 510 w 1117"/>
                  <a:gd name="T7" fmla="*/ 853 h 853"/>
                </a:gdLst>
                <a:ahLst/>
                <a:cxnLst>
                  <a:cxn ang="0">
                    <a:pos x="T0" y="T1"/>
                  </a:cxn>
                  <a:cxn ang="0">
                    <a:pos x="T2" y="T3"/>
                  </a:cxn>
                  <a:cxn ang="0">
                    <a:pos x="T4" y="T5"/>
                  </a:cxn>
                  <a:cxn ang="0">
                    <a:pos x="T6" y="T7"/>
                  </a:cxn>
                </a:cxnLst>
                <a:rect l="0" t="0" r="r" b="b"/>
                <a:pathLst>
                  <a:path w="1117" h="853">
                    <a:moveTo>
                      <a:pt x="1117" y="0"/>
                    </a:moveTo>
                    <a:cubicBezTo>
                      <a:pt x="753" y="46"/>
                      <a:pt x="389" y="93"/>
                      <a:pt x="211" y="166"/>
                    </a:cubicBezTo>
                    <a:cubicBezTo>
                      <a:pt x="33" y="239"/>
                      <a:pt x="0" y="324"/>
                      <a:pt x="50" y="438"/>
                    </a:cubicBezTo>
                    <a:cubicBezTo>
                      <a:pt x="100" y="552"/>
                      <a:pt x="305" y="702"/>
                      <a:pt x="510" y="853"/>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02" name="Line 10"/>
              <p:cNvSpPr>
                <a:spLocks noChangeShapeType="1"/>
              </p:cNvSpPr>
              <p:nvPr/>
            </p:nvSpPr>
            <p:spPr bwMode="auto">
              <a:xfrm>
                <a:off x="4492" y="1371"/>
                <a:ext cx="259" cy="65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03" name="Line 11"/>
              <p:cNvSpPr>
                <a:spLocks noChangeShapeType="1"/>
              </p:cNvSpPr>
              <p:nvPr/>
            </p:nvSpPr>
            <p:spPr bwMode="auto">
              <a:xfrm flipH="1">
                <a:off x="4121" y="1375"/>
                <a:ext cx="362" cy="147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315456" name="Rectangle 64"/>
            <p:cNvSpPr>
              <a:spLocks noChangeArrowheads="1"/>
            </p:cNvSpPr>
            <p:nvPr/>
          </p:nvSpPr>
          <p:spPr bwMode="auto">
            <a:xfrm>
              <a:off x="3622" y="3524"/>
              <a:ext cx="172" cy="28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2400" dirty="0">
                  <a:solidFill>
                    <a:srgbClr val="7030A0"/>
                  </a:solidFill>
                  <a:cs typeface="Tahoma" panose="020B0604030504040204" pitchFamily="34" charset="0"/>
                </a:rPr>
                <a:t>r</a:t>
              </a:r>
            </a:p>
          </p:txBody>
        </p:sp>
        <p:sp>
          <p:nvSpPr>
            <p:cNvPr id="315457" name="Rectangle 65"/>
            <p:cNvSpPr>
              <a:spLocks noChangeArrowheads="1"/>
            </p:cNvSpPr>
            <p:nvPr/>
          </p:nvSpPr>
          <p:spPr bwMode="auto">
            <a:xfrm>
              <a:off x="4165" y="3067"/>
              <a:ext cx="256" cy="23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2400" dirty="0">
                  <a:solidFill>
                    <a:srgbClr val="FF0000"/>
                  </a:solidFill>
                  <a:cs typeface="Tahoma" panose="020B0604030504040204" pitchFamily="34" charset="0"/>
                </a:rPr>
                <a:t>h</a:t>
              </a:r>
            </a:p>
          </p:txBody>
        </p:sp>
      </p:grpSp>
      <p:grpSp>
        <p:nvGrpSpPr>
          <p:cNvPr id="315463" name="Group 71"/>
          <p:cNvGrpSpPr>
            <a:grpSpLocks/>
          </p:cNvGrpSpPr>
          <p:nvPr/>
        </p:nvGrpSpPr>
        <p:grpSpPr bwMode="auto">
          <a:xfrm>
            <a:off x="6524625" y="1666875"/>
            <a:ext cx="741363" cy="1516063"/>
            <a:chOff x="4110" y="1050"/>
            <a:chExt cx="467" cy="955"/>
          </a:xfrm>
        </p:grpSpPr>
        <p:sp>
          <p:nvSpPr>
            <p:cNvPr id="315451" name="Line 59"/>
            <p:cNvSpPr>
              <a:spLocks noChangeShapeType="1"/>
            </p:cNvSpPr>
            <p:nvPr/>
          </p:nvSpPr>
          <p:spPr bwMode="auto">
            <a:xfrm>
              <a:off x="4438" y="1050"/>
              <a:ext cx="139" cy="955"/>
            </a:xfrm>
            <a:prstGeom prst="line">
              <a:avLst/>
            </a:prstGeom>
            <a:noFill/>
            <a:ln w="57150">
              <a:solidFill>
                <a:srgbClr val="FF00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55" name="Freeform 63"/>
            <p:cNvSpPr>
              <a:spLocks/>
            </p:cNvSpPr>
            <p:nvPr/>
          </p:nvSpPr>
          <p:spPr bwMode="auto">
            <a:xfrm>
              <a:off x="4110" y="1092"/>
              <a:ext cx="429" cy="885"/>
            </a:xfrm>
            <a:custGeom>
              <a:avLst/>
              <a:gdLst>
                <a:gd name="T0" fmla="*/ 223 w 344"/>
                <a:gd name="T1" fmla="*/ 0 h 755"/>
                <a:gd name="T2" fmla="*/ 89 w 344"/>
                <a:gd name="T3" fmla="*/ 134 h 755"/>
                <a:gd name="T4" fmla="*/ 18 w 344"/>
                <a:gd name="T5" fmla="*/ 277 h 755"/>
                <a:gd name="T6" fmla="*/ 13 w 344"/>
                <a:gd name="T7" fmla="*/ 478 h 755"/>
                <a:gd name="T8" fmla="*/ 94 w 344"/>
                <a:gd name="T9" fmla="*/ 617 h 755"/>
                <a:gd name="T10" fmla="*/ 196 w 344"/>
                <a:gd name="T11" fmla="*/ 715 h 755"/>
                <a:gd name="T12" fmla="*/ 344 w 344"/>
                <a:gd name="T13" fmla="*/ 755 h 755"/>
              </a:gdLst>
              <a:ahLst/>
              <a:cxnLst>
                <a:cxn ang="0">
                  <a:pos x="T0" y="T1"/>
                </a:cxn>
                <a:cxn ang="0">
                  <a:pos x="T2" y="T3"/>
                </a:cxn>
                <a:cxn ang="0">
                  <a:pos x="T4" y="T5"/>
                </a:cxn>
                <a:cxn ang="0">
                  <a:pos x="T6" y="T7"/>
                </a:cxn>
                <a:cxn ang="0">
                  <a:pos x="T8" y="T9"/>
                </a:cxn>
                <a:cxn ang="0">
                  <a:pos x="T10" y="T11"/>
                </a:cxn>
                <a:cxn ang="0">
                  <a:pos x="T12" y="T13"/>
                </a:cxn>
              </a:cxnLst>
              <a:rect l="0" t="0" r="r" b="b"/>
              <a:pathLst>
                <a:path w="344" h="755">
                  <a:moveTo>
                    <a:pt x="223" y="0"/>
                  </a:moveTo>
                  <a:cubicBezTo>
                    <a:pt x="173" y="44"/>
                    <a:pt x="123" y="88"/>
                    <a:pt x="89" y="134"/>
                  </a:cubicBezTo>
                  <a:cubicBezTo>
                    <a:pt x="55" y="180"/>
                    <a:pt x="31" y="220"/>
                    <a:pt x="18" y="277"/>
                  </a:cubicBezTo>
                  <a:cubicBezTo>
                    <a:pt x="5" y="334"/>
                    <a:pt x="0" y="421"/>
                    <a:pt x="13" y="478"/>
                  </a:cubicBezTo>
                  <a:cubicBezTo>
                    <a:pt x="26" y="535"/>
                    <a:pt x="63" y="577"/>
                    <a:pt x="94" y="617"/>
                  </a:cubicBezTo>
                  <a:cubicBezTo>
                    <a:pt x="125" y="657"/>
                    <a:pt x="154" y="692"/>
                    <a:pt x="196" y="715"/>
                  </a:cubicBezTo>
                  <a:cubicBezTo>
                    <a:pt x="238" y="738"/>
                    <a:pt x="291" y="746"/>
                    <a:pt x="344" y="755"/>
                  </a:cubicBezTo>
                </a:path>
              </a:pathLst>
            </a:custGeom>
            <a:noFill/>
            <a:ln w="57150" cap="flat" cmpd="sng">
              <a:solidFill>
                <a:srgbClr val="FF00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58" name="Rectangle 66"/>
            <p:cNvSpPr>
              <a:spLocks noChangeArrowheads="1"/>
            </p:cNvSpPr>
            <p:nvPr/>
          </p:nvSpPr>
          <p:spPr bwMode="auto">
            <a:xfrm>
              <a:off x="4194" y="1588"/>
              <a:ext cx="172"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1600" b="1" dirty="0">
                  <a:solidFill>
                    <a:srgbClr val="FF0000"/>
                  </a:solidFill>
                  <a:cs typeface="Tahoma" panose="020B0604030504040204" pitchFamily="34" charset="0"/>
                </a:rPr>
                <a:t>r</a:t>
              </a:r>
            </a:p>
          </p:txBody>
        </p:sp>
        <p:sp>
          <p:nvSpPr>
            <p:cNvPr id="315460" name="Line 68"/>
            <p:cNvSpPr>
              <a:spLocks noChangeShapeType="1"/>
            </p:cNvSpPr>
            <p:nvPr/>
          </p:nvSpPr>
          <p:spPr bwMode="auto">
            <a:xfrm flipH="1">
              <a:off x="4154" y="1556"/>
              <a:ext cx="326" cy="118"/>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315464" name="Group 72"/>
          <p:cNvGrpSpPr>
            <a:grpSpLocks/>
          </p:cNvGrpSpPr>
          <p:nvPr/>
        </p:nvGrpSpPr>
        <p:grpSpPr bwMode="auto">
          <a:xfrm>
            <a:off x="7818438" y="1725613"/>
            <a:ext cx="606425" cy="1258887"/>
            <a:chOff x="4925" y="1087"/>
            <a:chExt cx="382" cy="793"/>
          </a:xfrm>
        </p:grpSpPr>
        <p:sp>
          <p:nvSpPr>
            <p:cNvPr id="315452" name="Line 60"/>
            <p:cNvSpPr>
              <a:spLocks noChangeShapeType="1"/>
            </p:cNvSpPr>
            <p:nvPr/>
          </p:nvSpPr>
          <p:spPr bwMode="auto">
            <a:xfrm>
              <a:off x="5159" y="1087"/>
              <a:ext cx="148" cy="793"/>
            </a:xfrm>
            <a:prstGeom prst="line">
              <a:avLst/>
            </a:prstGeom>
            <a:noFill/>
            <a:ln w="57150">
              <a:solidFill>
                <a:srgbClr val="FF00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54" name="Freeform 62"/>
            <p:cNvSpPr>
              <a:spLocks/>
            </p:cNvSpPr>
            <p:nvPr/>
          </p:nvSpPr>
          <p:spPr bwMode="auto">
            <a:xfrm>
              <a:off x="4925" y="1107"/>
              <a:ext cx="344" cy="755"/>
            </a:xfrm>
            <a:custGeom>
              <a:avLst/>
              <a:gdLst>
                <a:gd name="T0" fmla="*/ 223 w 344"/>
                <a:gd name="T1" fmla="*/ 0 h 755"/>
                <a:gd name="T2" fmla="*/ 89 w 344"/>
                <a:gd name="T3" fmla="*/ 134 h 755"/>
                <a:gd name="T4" fmla="*/ 18 w 344"/>
                <a:gd name="T5" fmla="*/ 277 h 755"/>
                <a:gd name="T6" fmla="*/ 13 w 344"/>
                <a:gd name="T7" fmla="*/ 478 h 755"/>
                <a:gd name="T8" fmla="*/ 94 w 344"/>
                <a:gd name="T9" fmla="*/ 617 h 755"/>
                <a:gd name="T10" fmla="*/ 196 w 344"/>
                <a:gd name="T11" fmla="*/ 715 h 755"/>
                <a:gd name="T12" fmla="*/ 344 w 344"/>
                <a:gd name="T13" fmla="*/ 755 h 755"/>
              </a:gdLst>
              <a:ahLst/>
              <a:cxnLst>
                <a:cxn ang="0">
                  <a:pos x="T0" y="T1"/>
                </a:cxn>
                <a:cxn ang="0">
                  <a:pos x="T2" y="T3"/>
                </a:cxn>
                <a:cxn ang="0">
                  <a:pos x="T4" y="T5"/>
                </a:cxn>
                <a:cxn ang="0">
                  <a:pos x="T6" y="T7"/>
                </a:cxn>
                <a:cxn ang="0">
                  <a:pos x="T8" y="T9"/>
                </a:cxn>
                <a:cxn ang="0">
                  <a:pos x="T10" y="T11"/>
                </a:cxn>
                <a:cxn ang="0">
                  <a:pos x="T12" y="T13"/>
                </a:cxn>
              </a:cxnLst>
              <a:rect l="0" t="0" r="r" b="b"/>
              <a:pathLst>
                <a:path w="344" h="755">
                  <a:moveTo>
                    <a:pt x="223" y="0"/>
                  </a:moveTo>
                  <a:cubicBezTo>
                    <a:pt x="173" y="44"/>
                    <a:pt x="123" y="88"/>
                    <a:pt x="89" y="134"/>
                  </a:cubicBezTo>
                  <a:cubicBezTo>
                    <a:pt x="55" y="180"/>
                    <a:pt x="31" y="220"/>
                    <a:pt x="18" y="277"/>
                  </a:cubicBezTo>
                  <a:cubicBezTo>
                    <a:pt x="5" y="334"/>
                    <a:pt x="0" y="421"/>
                    <a:pt x="13" y="478"/>
                  </a:cubicBezTo>
                  <a:cubicBezTo>
                    <a:pt x="26" y="535"/>
                    <a:pt x="63" y="577"/>
                    <a:pt x="94" y="617"/>
                  </a:cubicBezTo>
                  <a:cubicBezTo>
                    <a:pt x="125" y="657"/>
                    <a:pt x="154" y="692"/>
                    <a:pt x="196" y="715"/>
                  </a:cubicBezTo>
                  <a:cubicBezTo>
                    <a:pt x="238" y="738"/>
                    <a:pt x="291" y="746"/>
                    <a:pt x="344" y="755"/>
                  </a:cubicBezTo>
                </a:path>
              </a:pathLst>
            </a:custGeom>
            <a:noFill/>
            <a:ln w="57150" cap="flat" cmpd="sng">
              <a:solidFill>
                <a:srgbClr val="FF00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5459" name="Rectangle 67"/>
            <p:cNvSpPr>
              <a:spLocks noChangeArrowheads="1"/>
            </p:cNvSpPr>
            <p:nvPr/>
          </p:nvSpPr>
          <p:spPr bwMode="auto">
            <a:xfrm>
              <a:off x="4989" y="1531"/>
              <a:ext cx="172"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1600" b="1" dirty="0">
                  <a:solidFill>
                    <a:srgbClr val="FF0000"/>
                  </a:solidFill>
                  <a:cs typeface="Tahoma" panose="020B0604030504040204" pitchFamily="34" charset="0"/>
                </a:rPr>
                <a:t>r</a:t>
              </a:r>
            </a:p>
          </p:txBody>
        </p:sp>
        <p:sp>
          <p:nvSpPr>
            <p:cNvPr id="315461" name="Line 69"/>
            <p:cNvSpPr>
              <a:spLocks noChangeShapeType="1"/>
            </p:cNvSpPr>
            <p:nvPr/>
          </p:nvSpPr>
          <p:spPr bwMode="auto">
            <a:xfrm flipH="1">
              <a:off x="4966" y="1472"/>
              <a:ext cx="248" cy="14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Tree>
    <p:extLst>
      <p:ext uri="{BB962C8B-B14F-4D97-AF65-F5344CB8AC3E}">
        <p14:creationId xmlns:p14="http://schemas.microsoft.com/office/powerpoint/2010/main" val="17837371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5463"/>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1000"/>
                                  </p:stCondLst>
                                  <p:childTnLst>
                                    <p:set>
                                      <p:cBhvr>
                                        <p:cTn id="9" dur="1" fill="hold">
                                          <p:stCondLst>
                                            <p:cond delay="0"/>
                                          </p:stCondLst>
                                        </p:cTn>
                                        <p:tgtEl>
                                          <p:spTgt spid="315464"/>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315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bwMode="auto">
          <a:xfrm>
            <a:off x="5118265" y="1769423"/>
            <a:ext cx="1947553" cy="1686296"/>
          </a:xfrm>
          <a:custGeom>
            <a:avLst/>
            <a:gdLst>
              <a:gd name="connsiteX0" fmla="*/ 0 w 1947553"/>
              <a:gd name="connsiteY0" fmla="*/ 1282535 h 1686296"/>
              <a:gd name="connsiteX1" fmla="*/ 546265 w 1947553"/>
              <a:gd name="connsiteY1" fmla="*/ 1033154 h 1686296"/>
              <a:gd name="connsiteX2" fmla="*/ 890649 w 1947553"/>
              <a:gd name="connsiteY2" fmla="*/ 748146 h 1686296"/>
              <a:gd name="connsiteX3" fmla="*/ 1080654 w 1947553"/>
              <a:gd name="connsiteY3" fmla="*/ 475013 h 1686296"/>
              <a:gd name="connsiteX4" fmla="*/ 1211283 w 1947553"/>
              <a:gd name="connsiteY4" fmla="*/ 332509 h 1686296"/>
              <a:gd name="connsiteX5" fmla="*/ 1496291 w 1947553"/>
              <a:gd name="connsiteY5" fmla="*/ 178130 h 1686296"/>
              <a:gd name="connsiteX6" fmla="*/ 1686296 w 1947553"/>
              <a:gd name="connsiteY6" fmla="*/ 59377 h 1686296"/>
              <a:gd name="connsiteX7" fmla="*/ 1816925 w 1947553"/>
              <a:gd name="connsiteY7" fmla="*/ 0 h 1686296"/>
              <a:gd name="connsiteX8" fmla="*/ 1935678 w 1947553"/>
              <a:gd name="connsiteY8" fmla="*/ 296883 h 1686296"/>
              <a:gd name="connsiteX9" fmla="*/ 1947553 w 1947553"/>
              <a:gd name="connsiteY9" fmla="*/ 380011 h 1686296"/>
              <a:gd name="connsiteX10" fmla="*/ 1733797 w 1947553"/>
              <a:gd name="connsiteY10" fmla="*/ 570016 h 1686296"/>
              <a:gd name="connsiteX11" fmla="*/ 1448790 w 1947553"/>
              <a:gd name="connsiteY11" fmla="*/ 748146 h 1686296"/>
              <a:gd name="connsiteX12" fmla="*/ 1211283 w 1947553"/>
              <a:gd name="connsiteY12" fmla="*/ 1021278 h 1686296"/>
              <a:gd name="connsiteX13" fmla="*/ 1056904 w 1947553"/>
              <a:gd name="connsiteY13" fmla="*/ 1223159 h 1686296"/>
              <a:gd name="connsiteX14" fmla="*/ 629392 w 1947553"/>
              <a:gd name="connsiteY14" fmla="*/ 1401289 h 1686296"/>
              <a:gd name="connsiteX15" fmla="*/ 273132 w 1947553"/>
              <a:gd name="connsiteY15" fmla="*/ 1579419 h 1686296"/>
              <a:gd name="connsiteX16" fmla="*/ 0 w 1947553"/>
              <a:gd name="connsiteY16" fmla="*/ 1686296 h 168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7553" h="1686296">
                <a:moveTo>
                  <a:pt x="0" y="1282535"/>
                </a:moveTo>
                <a:lnTo>
                  <a:pt x="546265" y="1033154"/>
                </a:lnTo>
                <a:lnTo>
                  <a:pt x="890649" y="748146"/>
                </a:lnTo>
                <a:lnTo>
                  <a:pt x="1080654" y="475013"/>
                </a:lnTo>
                <a:lnTo>
                  <a:pt x="1211283" y="332509"/>
                </a:lnTo>
                <a:lnTo>
                  <a:pt x="1496291" y="178130"/>
                </a:lnTo>
                <a:lnTo>
                  <a:pt x="1686296" y="59377"/>
                </a:lnTo>
                <a:lnTo>
                  <a:pt x="1816925" y="0"/>
                </a:lnTo>
                <a:lnTo>
                  <a:pt x="1935678" y="296883"/>
                </a:lnTo>
                <a:lnTo>
                  <a:pt x="1947553" y="380011"/>
                </a:lnTo>
                <a:lnTo>
                  <a:pt x="1733797" y="570016"/>
                </a:lnTo>
                <a:lnTo>
                  <a:pt x="1448790" y="748146"/>
                </a:lnTo>
                <a:lnTo>
                  <a:pt x="1211283" y="1021278"/>
                </a:lnTo>
                <a:lnTo>
                  <a:pt x="1056904" y="1223159"/>
                </a:lnTo>
                <a:lnTo>
                  <a:pt x="629392" y="1401289"/>
                </a:lnTo>
                <a:lnTo>
                  <a:pt x="273132" y="1579419"/>
                </a:lnTo>
                <a:lnTo>
                  <a:pt x="0" y="1686296"/>
                </a:lnTo>
              </a:path>
            </a:pathLst>
          </a:custGeom>
          <a:solidFill>
            <a:srgbClr val="FFFF6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5526593" y="1773534"/>
            <a:ext cx="1532374" cy="1090246"/>
          </a:xfrm>
          <a:custGeom>
            <a:avLst/>
            <a:gdLst>
              <a:gd name="connsiteX0" fmla="*/ 0 w 1532374"/>
              <a:gd name="connsiteY0" fmla="*/ 1070150 h 1090246"/>
              <a:gd name="connsiteX1" fmla="*/ 180871 w 1532374"/>
              <a:gd name="connsiteY1" fmla="*/ 984739 h 1090246"/>
              <a:gd name="connsiteX2" fmla="*/ 472273 w 1532374"/>
              <a:gd name="connsiteY2" fmla="*/ 773723 h 1090246"/>
              <a:gd name="connsiteX3" fmla="*/ 633047 w 1532374"/>
              <a:gd name="connsiteY3" fmla="*/ 552659 h 1090246"/>
              <a:gd name="connsiteX4" fmla="*/ 753627 w 1532374"/>
              <a:gd name="connsiteY4" fmla="*/ 406958 h 1090246"/>
              <a:gd name="connsiteX5" fmla="*/ 889280 w 1532374"/>
              <a:gd name="connsiteY5" fmla="*/ 301451 h 1090246"/>
              <a:gd name="connsiteX6" fmla="*/ 989763 w 1532374"/>
              <a:gd name="connsiteY6" fmla="*/ 195943 h 1090246"/>
              <a:gd name="connsiteX7" fmla="*/ 1200778 w 1532374"/>
              <a:gd name="connsiteY7" fmla="*/ 75363 h 1090246"/>
              <a:gd name="connsiteX8" fmla="*/ 1301262 w 1532374"/>
              <a:gd name="connsiteY8" fmla="*/ 20097 h 1090246"/>
              <a:gd name="connsiteX9" fmla="*/ 1376625 w 1532374"/>
              <a:gd name="connsiteY9" fmla="*/ 0 h 1090246"/>
              <a:gd name="connsiteX10" fmla="*/ 1492181 w 1532374"/>
              <a:gd name="connsiteY10" fmla="*/ 271306 h 1090246"/>
              <a:gd name="connsiteX11" fmla="*/ 1532374 w 1532374"/>
              <a:gd name="connsiteY11" fmla="*/ 376813 h 1090246"/>
              <a:gd name="connsiteX12" fmla="*/ 1482132 w 1532374"/>
              <a:gd name="connsiteY12" fmla="*/ 437103 h 1090246"/>
              <a:gd name="connsiteX13" fmla="*/ 1175658 w 1532374"/>
              <a:gd name="connsiteY13" fmla="*/ 638070 h 1090246"/>
              <a:gd name="connsiteX14" fmla="*/ 1050053 w 1532374"/>
              <a:gd name="connsiteY14" fmla="*/ 813917 h 1090246"/>
              <a:gd name="connsiteX15" fmla="*/ 884255 w 1532374"/>
              <a:gd name="connsiteY15" fmla="*/ 979714 h 1090246"/>
              <a:gd name="connsiteX16" fmla="*/ 813917 w 1532374"/>
              <a:gd name="connsiteY16" fmla="*/ 1090246 h 109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32374" h="1090246">
                <a:moveTo>
                  <a:pt x="0" y="1070150"/>
                </a:moveTo>
                <a:lnTo>
                  <a:pt x="180871" y="984739"/>
                </a:lnTo>
                <a:lnTo>
                  <a:pt x="472273" y="773723"/>
                </a:lnTo>
                <a:lnTo>
                  <a:pt x="633047" y="552659"/>
                </a:lnTo>
                <a:lnTo>
                  <a:pt x="753627" y="406958"/>
                </a:lnTo>
                <a:lnTo>
                  <a:pt x="889280" y="301451"/>
                </a:lnTo>
                <a:lnTo>
                  <a:pt x="989763" y="195943"/>
                </a:lnTo>
                <a:lnTo>
                  <a:pt x="1200778" y="75363"/>
                </a:lnTo>
                <a:lnTo>
                  <a:pt x="1301262" y="20097"/>
                </a:lnTo>
                <a:lnTo>
                  <a:pt x="1376625" y="0"/>
                </a:lnTo>
                <a:lnTo>
                  <a:pt x="1492181" y="271306"/>
                </a:lnTo>
                <a:lnTo>
                  <a:pt x="1532374" y="376813"/>
                </a:lnTo>
                <a:lnTo>
                  <a:pt x="1482132" y="437103"/>
                </a:lnTo>
                <a:lnTo>
                  <a:pt x="1175658" y="638070"/>
                </a:lnTo>
                <a:lnTo>
                  <a:pt x="1050053" y="813917"/>
                </a:lnTo>
                <a:lnTo>
                  <a:pt x="884255" y="979714"/>
                </a:lnTo>
                <a:lnTo>
                  <a:pt x="813917" y="1090246"/>
                </a:lnTo>
              </a:path>
            </a:pathLst>
          </a:custGeom>
          <a:solidFill>
            <a:srgbClr val="003300">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14370" name="Rectangle 2"/>
          <p:cNvSpPr>
            <a:spLocks noGrp="1" noChangeArrowheads="1"/>
          </p:cNvSpPr>
          <p:nvPr>
            <p:ph type="title"/>
          </p:nvPr>
        </p:nvSpPr>
        <p:spPr/>
        <p:txBody>
          <a:bodyPr/>
          <a:lstStyle/>
          <a:p>
            <a:r>
              <a:rPr lang="en-US" altLang="en-US" dirty="0" smtClean="0"/>
              <a:t>For Our Volumes</a:t>
            </a:r>
            <a:endParaRPr lang="en-US" altLang="en-US" dirty="0"/>
          </a:p>
        </p:txBody>
      </p:sp>
      <p:sp>
        <p:nvSpPr>
          <p:cNvPr id="314371" name="Rectangle 3"/>
          <p:cNvSpPr>
            <a:spLocks noGrp="1" noChangeArrowheads="1"/>
          </p:cNvSpPr>
          <p:nvPr>
            <p:ph idx="1"/>
          </p:nvPr>
        </p:nvSpPr>
        <p:spPr>
          <a:xfrm>
            <a:off x="576263" y="1520825"/>
            <a:ext cx="3632199" cy="3694113"/>
          </a:xfrm>
        </p:spPr>
        <p:txBody>
          <a:bodyPr/>
          <a:lstStyle/>
          <a:p>
            <a:pPr>
              <a:buFontTx/>
              <a:buNone/>
            </a:pPr>
            <a:r>
              <a:rPr lang="en-US" altLang="en-US" sz="2400" dirty="0" smtClean="0"/>
              <a:t>We’ll say the traps at Alpha and Beta are something like this</a:t>
            </a:r>
            <a:endParaRPr lang="en-US" altLang="en-US" sz="2400" dirty="0"/>
          </a:p>
        </p:txBody>
      </p:sp>
      <p:grpSp>
        <p:nvGrpSpPr>
          <p:cNvPr id="314388" name="Group 20"/>
          <p:cNvGrpSpPr>
            <a:grpSpLocks/>
          </p:cNvGrpSpPr>
          <p:nvPr/>
        </p:nvGrpSpPr>
        <p:grpSpPr bwMode="auto">
          <a:xfrm>
            <a:off x="725488" y="3930650"/>
            <a:ext cx="7099300" cy="1962150"/>
            <a:chOff x="457" y="2476"/>
            <a:chExt cx="4472" cy="1236"/>
          </a:xfrm>
        </p:grpSpPr>
        <p:sp>
          <p:nvSpPr>
            <p:cNvPr id="314377" name="Rectangle 9"/>
            <p:cNvSpPr>
              <a:spLocks noChangeArrowheads="1"/>
            </p:cNvSpPr>
            <p:nvPr/>
          </p:nvSpPr>
          <p:spPr bwMode="auto">
            <a:xfrm>
              <a:off x="457" y="2537"/>
              <a:ext cx="1940" cy="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2400" dirty="0" smtClean="0">
                  <a:solidFill>
                    <a:schemeClr val="tx1"/>
                  </a:solidFill>
                </a:rPr>
                <a:t>We’ll use ½ a cone to get the volume from the top and base of the reservoir</a:t>
              </a:r>
              <a:endParaRPr lang="en-US" altLang="en-US" sz="2400" dirty="0">
                <a:solidFill>
                  <a:schemeClr val="tx1"/>
                </a:solidFill>
              </a:endParaRPr>
            </a:p>
          </p:txBody>
        </p:sp>
        <p:grpSp>
          <p:nvGrpSpPr>
            <p:cNvPr id="314382" name="Group 14"/>
            <p:cNvGrpSpPr>
              <a:grpSpLocks/>
            </p:cNvGrpSpPr>
            <p:nvPr/>
          </p:nvGrpSpPr>
          <p:grpSpPr bwMode="auto">
            <a:xfrm>
              <a:off x="3201" y="2476"/>
              <a:ext cx="1728" cy="1236"/>
              <a:chOff x="3132" y="1052"/>
              <a:chExt cx="1728" cy="1236"/>
            </a:xfrm>
          </p:grpSpPr>
          <p:sp>
            <p:nvSpPr>
              <p:cNvPr id="314378" name="Freeform 10"/>
              <p:cNvSpPr>
                <a:spLocks/>
              </p:cNvSpPr>
              <p:nvPr/>
            </p:nvSpPr>
            <p:spPr bwMode="auto">
              <a:xfrm>
                <a:off x="4253" y="1052"/>
                <a:ext cx="607" cy="1089"/>
              </a:xfrm>
              <a:custGeom>
                <a:avLst/>
                <a:gdLst>
                  <a:gd name="T0" fmla="*/ 0 w 607"/>
                  <a:gd name="T1" fmla="*/ 0 h 1089"/>
                  <a:gd name="T2" fmla="*/ 125 w 607"/>
                  <a:gd name="T3" fmla="*/ 397 h 1089"/>
                  <a:gd name="T4" fmla="*/ 607 w 607"/>
                  <a:gd name="T5" fmla="*/ 1089 h 1089"/>
                </a:gdLst>
                <a:ahLst/>
                <a:cxnLst>
                  <a:cxn ang="0">
                    <a:pos x="T0" y="T1"/>
                  </a:cxn>
                  <a:cxn ang="0">
                    <a:pos x="T2" y="T3"/>
                  </a:cxn>
                  <a:cxn ang="0">
                    <a:pos x="T4" y="T5"/>
                  </a:cxn>
                </a:cxnLst>
                <a:rect l="0" t="0" r="r" b="b"/>
                <a:pathLst>
                  <a:path w="607" h="1089">
                    <a:moveTo>
                      <a:pt x="0" y="0"/>
                    </a:moveTo>
                    <a:cubicBezTo>
                      <a:pt x="12" y="108"/>
                      <a:pt x="24" y="216"/>
                      <a:pt x="125" y="397"/>
                    </a:cubicBezTo>
                    <a:cubicBezTo>
                      <a:pt x="226" y="578"/>
                      <a:pt x="416" y="833"/>
                      <a:pt x="607" y="1089"/>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79" name="Freeform 11"/>
              <p:cNvSpPr>
                <a:spLocks/>
              </p:cNvSpPr>
              <p:nvPr/>
            </p:nvSpPr>
            <p:spPr bwMode="auto">
              <a:xfrm>
                <a:off x="3132" y="1221"/>
                <a:ext cx="1117" cy="791"/>
              </a:xfrm>
              <a:custGeom>
                <a:avLst/>
                <a:gdLst>
                  <a:gd name="T0" fmla="*/ 1117 w 1117"/>
                  <a:gd name="T1" fmla="*/ 0 h 791"/>
                  <a:gd name="T2" fmla="*/ 831 w 1117"/>
                  <a:gd name="T3" fmla="*/ 183 h 791"/>
                  <a:gd name="T4" fmla="*/ 509 w 1117"/>
                  <a:gd name="T5" fmla="*/ 527 h 791"/>
                  <a:gd name="T6" fmla="*/ 0 w 1117"/>
                  <a:gd name="T7" fmla="*/ 791 h 791"/>
                </a:gdLst>
                <a:ahLst/>
                <a:cxnLst>
                  <a:cxn ang="0">
                    <a:pos x="T0" y="T1"/>
                  </a:cxn>
                  <a:cxn ang="0">
                    <a:pos x="T2" y="T3"/>
                  </a:cxn>
                  <a:cxn ang="0">
                    <a:pos x="T4" y="T5"/>
                  </a:cxn>
                  <a:cxn ang="0">
                    <a:pos x="T6" y="T7"/>
                  </a:cxn>
                </a:cxnLst>
                <a:rect l="0" t="0" r="r" b="b"/>
                <a:pathLst>
                  <a:path w="1117" h="791">
                    <a:moveTo>
                      <a:pt x="1117" y="0"/>
                    </a:moveTo>
                    <a:cubicBezTo>
                      <a:pt x="1024" y="47"/>
                      <a:pt x="932" y="95"/>
                      <a:pt x="831" y="183"/>
                    </a:cubicBezTo>
                    <a:cubicBezTo>
                      <a:pt x="730" y="271"/>
                      <a:pt x="647" y="426"/>
                      <a:pt x="509" y="527"/>
                    </a:cubicBezTo>
                    <a:cubicBezTo>
                      <a:pt x="371" y="628"/>
                      <a:pt x="185" y="709"/>
                      <a:pt x="0" y="7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80" name="Freeform 12"/>
              <p:cNvSpPr>
                <a:spLocks/>
              </p:cNvSpPr>
              <p:nvPr/>
            </p:nvSpPr>
            <p:spPr bwMode="auto">
              <a:xfrm>
                <a:off x="3172" y="1467"/>
                <a:ext cx="1184" cy="821"/>
              </a:xfrm>
              <a:custGeom>
                <a:avLst/>
                <a:gdLst>
                  <a:gd name="T0" fmla="*/ 1184 w 1184"/>
                  <a:gd name="T1" fmla="*/ 0 h 821"/>
                  <a:gd name="T2" fmla="*/ 920 w 1184"/>
                  <a:gd name="T3" fmla="*/ 228 h 821"/>
                  <a:gd name="T4" fmla="*/ 643 w 1184"/>
                  <a:gd name="T5" fmla="*/ 509 h 821"/>
                  <a:gd name="T6" fmla="*/ 0 w 1184"/>
                  <a:gd name="T7" fmla="*/ 821 h 821"/>
                </a:gdLst>
                <a:ahLst/>
                <a:cxnLst>
                  <a:cxn ang="0">
                    <a:pos x="T0" y="T1"/>
                  </a:cxn>
                  <a:cxn ang="0">
                    <a:pos x="T2" y="T3"/>
                  </a:cxn>
                  <a:cxn ang="0">
                    <a:pos x="T4" y="T5"/>
                  </a:cxn>
                  <a:cxn ang="0">
                    <a:pos x="T6" y="T7"/>
                  </a:cxn>
                </a:cxnLst>
                <a:rect l="0" t="0" r="r" b="b"/>
                <a:pathLst>
                  <a:path w="1184" h="821">
                    <a:moveTo>
                      <a:pt x="1184" y="0"/>
                    </a:moveTo>
                    <a:cubicBezTo>
                      <a:pt x="1097" y="71"/>
                      <a:pt x="1010" y="143"/>
                      <a:pt x="920" y="228"/>
                    </a:cubicBezTo>
                    <a:cubicBezTo>
                      <a:pt x="830" y="313"/>
                      <a:pt x="796" y="410"/>
                      <a:pt x="643" y="509"/>
                    </a:cubicBezTo>
                    <a:cubicBezTo>
                      <a:pt x="490" y="608"/>
                      <a:pt x="245" y="714"/>
                      <a:pt x="0" y="82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81" name="Line 13"/>
              <p:cNvSpPr>
                <a:spLocks noChangeShapeType="1"/>
              </p:cNvSpPr>
              <p:nvPr/>
            </p:nvSpPr>
            <p:spPr bwMode="auto">
              <a:xfrm>
                <a:off x="3382" y="1904"/>
                <a:ext cx="553"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grpSp>
        <p:nvGrpSpPr>
          <p:cNvPr id="314402" name="Group 34"/>
          <p:cNvGrpSpPr>
            <a:grpSpLocks/>
          </p:cNvGrpSpPr>
          <p:nvPr/>
        </p:nvGrpSpPr>
        <p:grpSpPr bwMode="auto">
          <a:xfrm>
            <a:off x="5416575" y="4181475"/>
            <a:ext cx="2897200" cy="1660525"/>
            <a:chOff x="3412" y="2634"/>
            <a:chExt cx="1825" cy="1046"/>
          </a:xfrm>
        </p:grpSpPr>
        <p:sp>
          <p:nvSpPr>
            <p:cNvPr id="314401" name="Freeform 33"/>
            <p:cNvSpPr>
              <a:spLocks/>
            </p:cNvSpPr>
            <p:nvPr/>
          </p:nvSpPr>
          <p:spPr bwMode="auto">
            <a:xfrm>
              <a:off x="3443" y="2634"/>
              <a:ext cx="937" cy="701"/>
            </a:xfrm>
            <a:custGeom>
              <a:avLst/>
              <a:gdLst>
                <a:gd name="T0" fmla="*/ 910 w 937"/>
                <a:gd name="T1" fmla="*/ 0 h 701"/>
                <a:gd name="T2" fmla="*/ 0 w 937"/>
                <a:gd name="T3" fmla="*/ 701 h 701"/>
                <a:gd name="T4" fmla="*/ 937 w 937"/>
                <a:gd name="T5" fmla="*/ 701 h 701"/>
              </a:gdLst>
              <a:ahLst/>
              <a:cxnLst>
                <a:cxn ang="0">
                  <a:pos x="T0" y="T1"/>
                </a:cxn>
                <a:cxn ang="0">
                  <a:pos x="T2" y="T3"/>
                </a:cxn>
                <a:cxn ang="0">
                  <a:pos x="T4" y="T5"/>
                </a:cxn>
              </a:cxnLst>
              <a:rect l="0" t="0" r="r" b="b"/>
              <a:pathLst>
                <a:path w="937" h="701">
                  <a:moveTo>
                    <a:pt x="910" y="0"/>
                  </a:moveTo>
                  <a:lnTo>
                    <a:pt x="0" y="701"/>
                  </a:lnTo>
                  <a:lnTo>
                    <a:pt x="937" y="701"/>
                  </a:lnTo>
                </a:path>
              </a:pathLst>
            </a:custGeom>
            <a:solidFill>
              <a:srgbClr val="FFFF00">
                <a:alpha val="60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nvGrpSpPr>
            <p:cNvPr id="314399" name="Group 31"/>
            <p:cNvGrpSpPr>
              <a:grpSpLocks/>
            </p:cNvGrpSpPr>
            <p:nvPr/>
          </p:nvGrpSpPr>
          <p:grpSpPr bwMode="auto">
            <a:xfrm>
              <a:off x="3412" y="2658"/>
              <a:ext cx="1825" cy="1022"/>
              <a:chOff x="3412" y="2658"/>
              <a:chExt cx="1825" cy="1022"/>
            </a:xfrm>
          </p:grpSpPr>
          <p:grpSp>
            <p:nvGrpSpPr>
              <p:cNvPr id="314396" name="Group 28"/>
              <p:cNvGrpSpPr>
                <a:grpSpLocks/>
              </p:cNvGrpSpPr>
              <p:nvPr/>
            </p:nvGrpSpPr>
            <p:grpSpPr bwMode="auto">
              <a:xfrm>
                <a:off x="3412" y="3507"/>
                <a:ext cx="959" cy="173"/>
                <a:chOff x="3412" y="3507"/>
                <a:chExt cx="959" cy="173"/>
              </a:xfrm>
            </p:grpSpPr>
            <p:sp>
              <p:nvSpPr>
                <p:cNvPr id="314389" name="Text Box 21"/>
                <p:cNvSpPr txBox="1">
                  <a:spLocks noChangeArrowheads="1"/>
                </p:cNvSpPr>
                <p:nvPr/>
              </p:nvSpPr>
              <p:spPr bwMode="auto">
                <a:xfrm>
                  <a:off x="3630" y="3507"/>
                  <a:ext cx="43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dirty="0">
                      <a:solidFill>
                        <a:srgbClr val="FF00FF"/>
                      </a:solidFill>
                      <a:latin typeface="Tahoma" panose="020B0604030504040204" pitchFamily="34" charset="0"/>
                      <a:cs typeface="Tahoma" panose="020B0604030504040204" pitchFamily="34" charset="0"/>
                    </a:rPr>
                    <a:t>Base 1</a:t>
                  </a:r>
                </a:p>
              </p:txBody>
            </p:sp>
            <p:sp>
              <p:nvSpPr>
                <p:cNvPr id="314393" name="Line 25"/>
                <p:cNvSpPr>
                  <a:spLocks noChangeShapeType="1"/>
                </p:cNvSpPr>
                <p:nvPr/>
              </p:nvSpPr>
              <p:spPr bwMode="auto">
                <a:xfrm>
                  <a:off x="4063" y="3594"/>
                  <a:ext cx="308" cy="0"/>
                </a:xfrm>
                <a:prstGeom prst="line">
                  <a:avLst/>
                </a:prstGeom>
                <a:noFill/>
                <a:ln w="2857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95" name="Line 27"/>
                <p:cNvSpPr>
                  <a:spLocks noChangeShapeType="1"/>
                </p:cNvSpPr>
                <p:nvPr/>
              </p:nvSpPr>
              <p:spPr bwMode="auto">
                <a:xfrm flipH="1">
                  <a:off x="3412" y="3593"/>
                  <a:ext cx="241" cy="0"/>
                </a:xfrm>
                <a:prstGeom prst="line">
                  <a:avLst/>
                </a:prstGeom>
                <a:noFill/>
                <a:ln w="2857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314398" name="Group 30"/>
              <p:cNvGrpSpPr>
                <a:grpSpLocks/>
              </p:cNvGrpSpPr>
              <p:nvPr/>
            </p:nvGrpSpPr>
            <p:grpSpPr bwMode="auto">
              <a:xfrm>
                <a:off x="4712" y="2658"/>
                <a:ext cx="525" cy="713"/>
                <a:chOff x="4712" y="2658"/>
                <a:chExt cx="525" cy="713"/>
              </a:xfrm>
            </p:grpSpPr>
            <p:sp>
              <p:nvSpPr>
                <p:cNvPr id="314390" name="Text Box 22"/>
                <p:cNvSpPr txBox="1">
                  <a:spLocks noChangeArrowheads="1"/>
                </p:cNvSpPr>
                <p:nvPr/>
              </p:nvSpPr>
              <p:spPr bwMode="auto">
                <a:xfrm>
                  <a:off x="4712" y="2916"/>
                  <a:ext cx="525"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dirty="0">
                      <a:solidFill>
                        <a:srgbClr val="FF00FF"/>
                      </a:solidFill>
                      <a:latin typeface="Tahoma" panose="020B0604030504040204" pitchFamily="34" charset="0"/>
                      <a:cs typeface="Tahoma" panose="020B0604030504040204" pitchFamily="34" charset="0"/>
                    </a:rPr>
                    <a:t>Height 1</a:t>
                  </a:r>
                </a:p>
              </p:txBody>
            </p:sp>
            <p:sp>
              <p:nvSpPr>
                <p:cNvPr id="314394" name="Line 26"/>
                <p:cNvSpPr>
                  <a:spLocks noChangeShapeType="1"/>
                </p:cNvSpPr>
                <p:nvPr/>
              </p:nvSpPr>
              <p:spPr bwMode="auto">
                <a:xfrm rot="16200000">
                  <a:off x="4658" y="2797"/>
                  <a:ext cx="277" cy="0"/>
                </a:xfrm>
                <a:prstGeom prst="line">
                  <a:avLst/>
                </a:prstGeom>
                <a:noFill/>
                <a:ln w="2857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97" name="Line 29"/>
                <p:cNvSpPr>
                  <a:spLocks noChangeShapeType="1"/>
                </p:cNvSpPr>
                <p:nvPr/>
              </p:nvSpPr>
              <p:spPr bwMode="auto">
                <a:xfrm rot="5400000" flipV="1">
                  <a:off x="4654" y="3221"/>
                  <a:ext cx="300" cy="0"/>
                </a:xfrm>
                <a:prstGeom prst="line">
                  <a:avLst/>
                </a:prstGeom>
                <a:noFill/>
                <a:ln w="2857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grpSp>
      <p:grpSp>
        <p:nvGrpSpPr>
          <p:cNvPr id="314383" name="Group 15"/>
          <p:cNvGrpSpPr>
            <a:grpSpLocks/>
          </p:cNvGrpSpPr>
          <p:nvPr/>
        </p:nvGrpSpPr>
        <p:grpSpPr bwMode="auto">
          <a:xfrm>
            <a:off x="5080000" y="1517650"/>
            <a:ext cx="2743200" cy="1962150"/>
            <a:chOff x="3036" y="956"/>
            <a:chExt cx="1728" cy="1236"/>
          </a:xfrm>
        </p:grpSpPr>
        <p:sp>
          <p:nvSpPr>
            <p:cNvPr id="314372" name="Freeform 4"/>
            <p:cNvSpPr>
              <a:spLocks/>
            </p:cNvSpPr>
            <p:nvPr/>
          </p:nvSpPr>
          <p:spPr bwMode="auto">
            <a:xfrm>
              <a:off x="4157" y="956"/>
              <a:ext cx="607" cy="1089"/>
            </a:xfrm>
            <a:custGeom>
              <a:avLst/>
              <a:gdLst>
                <a:gd name="T0" fmla="*/ 0 w 607"/>
                <a:gd name="T1" fmla="*/ 0 h 1089"/>
                <a:gd name="T2" fmla="*/ 125 w 607"/>
                <a:gd name="T3" fmla="*/ 397 h 1089"/>
                <a:gd name="T4" fmla="*/ 607 w 607"/>
                <a:gd name="T5" fmla="*/ 1089 h 1089"/>
              </a:gdLst>
              <a:ahLst/>
              <a:cxnLst>
                <a:cxn ang="0">
                  <a:pos x="T0" y="T1"/>
                </a:cxn>
                <a:cxn ang="0">
                  <a:pos x="T2" y="T3"/>
                </a:cxn>
                <a:cxn ang="0">
                  <a:pos x="T4" y="T5"/>
                </a:cxn>
              </a:cxnLst>
              <a:rect l="0" t="0" r="r" b="b"/>
              <a:pathLst>
                <a:path w="607" h="1089">
                  <a:moveTo>
                    <a:pt x="0" y="0"/>
                  </a:moveTo>
                  <a:cubicBezTo>
                    <a:pt x="12" y="108"/>
                    <a:pt x="24" y="216"/>
                    <a:pt x="125" y="397"/>
                  </a:cubicBezTo>
                  <a:cubicBezTo>
                    <a:pt x="226" y="578"/>
                    <a:pt x="416" y="833"/>
                    <a:pt x="607" y="1089"/>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73" name="Freeform 5"/>
            <p:cNvSpPr>
              <a:spLocks/>
            </p:cNvSpPr>
            <p:nvPr/>
          </p:nvSpPr>
          <p:spPr bwMode="auto">
            <a:xfrm>
              <a:off x="3036" y="1125"/>
              <a:ext cx="1117" cy="791"/>
            </a:xfrm>
            <a:custGeom>
              <a:avLst/>
              <a:gdLst>
                <a:gd name="T0" fmla="*/ 1117 w 1117"/>
                <a:gd name="T1" fmla="*/ 0 h 791"/>
                <a:gd name="T2" fmla="*/ 831 w 1117"/>
                <a:gd name="T3" fmla="*/ 183 h 791"/>
                <a:gd name="T4" fmla="*/ 509 w 1117"/>
                <a:gd name="T5" fmla="*/ 527 h 791"/>
                <a:gd name="T6" fmla="*/ 0 w 1117"/>
                <a:gd name="T7" fmla="*/ 791 h 791"/>
              </a:gdLst>
              <a:ahLst/>
              <a:cxnLst>
                <a:cxn ang="0">
                  <a:pos x="T0" y="T1"/>
                </a:cxn>
                <a:cxn ang="0">
                  <a:pos x="T2" y="T3"/>
                </a:cxn>
                <a:cxn ang="0">
                  <a:pos x="T4" y="T5"/>
                </a:cxn>
                <a:cxn ang="0">
                  <a:pos x="T6" y="T7"/>
                </a:cxn>
              </a:cxnLst>
              <a:rect l="0" t="0" r="r" b="b"/>
              <a:pathLst>
                <a:path w="1117" h="791">
                  <a:moveTo>
                    <a:pt x="1117" y="0"/>
                  </a:moveTo>
                  <a:cubicBezTo>
                    <a:pt x="1024" y="47"/>
                    <a:pt x="932" y="95"/>
                    <a:pt x="831" y="183"/>
                  </a:cubicBezTo>
                  <a:cubicBezTo>
                    <a:pt x="730" y="271"/>
                    <a:pt x="647" y="426"/>
                    <a:pt x="509" y="527"/>
                  </a:cubicBezTo>
                  <a:cubicBezTo>
                    <a:pt x="371" y="628"/>
                    <a:pt x="185" y="709"/>
                    <a:pt x="0" y="791"/>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74" name="Freeform 6"/>
            <p:cNvSpPr>
              <a:spLocks/>
            </p:cNvSpPr>
            <p:nvPr/>
          </p:nvSpPr>
          <p:spPr bwMode="auto">
            <a:xfrm>
              <a:off x="3076" y="1371"/>
              <a:ext cx="1184" cy="821"/>
            </a:xfrm>
            <a:custGeom>
              <a:avLst/>
              <a:gdLst>
                <a:gd name="T0" fmla="*/ 1184 w 1184"/>
                <a:gd name="T1" fmla="*/ 0 h 821"/>
                <a:gd name="T2" fmla="*/ 920 w 1184"/>
                <a:gd name="T3" fmla="*/ 228 h 821"/>
                <a:gd name="T4" fmla="*/ 643 w 1184"/>
                <a:gd name="T5" fmla="*/ 509 h 821"/>
                <a:gd name="T6" fmla="*/ 0 w 1184"/>
                <a:gd name="T7" fmla="*/ 821 h 821"/>
              </a:gdLst>
              <a:ahLst/>
              <a:cxnLst>
                <a:cxn ang="0">
                  <a:pos x="T0" y="T1"/>
                </a:cxn>
                <a:cxn ang="0">
                  <a:pos x="T2" y="T3"/>
                </a:cxn>
                <a:cxn ang="0">
                  <a:pos x="T4" y="T5"/>
                </a:cxn>
                <a:cxn ang="0">
                  <a:pos x="T6" y="T7"/>
                </a:cxn>
              </a:cxnLst>
              <a:rect l="0" t="0" r="r" b="b"/>
              <a:pathLst>
                <a:path w="1184" h="821">
                  <a:moveTo>
                    <a:pt x="1184" y="0"/>
                  </a:moveTo>
                  <a:cubicBezTo>
                    <a:pt x="1097" y="71"/>
                    <a:pt x="1010" y="143"/>
                    <a:pt x="920" y="228"/>
                  </a:cubicBezTo>
                  <a:cubicBezTo>
                    <a:pt x="830" y="313"/>
                    <a:pt x="796" y="410"/>
                    <a:pt x="643" y="509"/>
                  </a:cubicBezTo>
                  <a:cubicBezTo>
                    <a:pt x="490" y="608"/>
                    <a:pt x="245" y="714"/>
                    <a:pt x="0" y="821"/>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76" name="Line 8"/>
            <p:cNvSpPr>
              <a:spLocks noChangeShapeType="1"/>
            </p:cNvSpPr>
            <p:nvPr/>
          </p:nvSpPr>
          <p:spPr bwMode="auto">
            <a:xfrm>
              <a:off x="3286" y="1808"/>
              <a:ext cx="55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314386" name="Line 18"/>
          <p:cNvSpPr>
            <a:spLocks noChangeShapeType="1"/>
          </p:cNvSpPr>
          <p:nvPr/>
        </p:nvSpPr>
        <p:spPr bwMode="auto">
          <a:xfrm flipH="1">
            <a:off x="5521325" y="4203700"/>
            <a:ext cx="1362075" cy="1055688"/>
          </a:xfrm>
          <a:prstGeom prst="line">
            <a:avLst/>
          </a:prstGeom>
          <a:noFill/>
          <a:ln w="57150" cap="rnd">
            <a:solidFill>
              <a:srgbClr val="FF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87" name="Line 19"/>
          <p:cNvSpPr>
            <a:spLocks noChangeShapeType="1"/>
          </p:cNvSpPr>
          <p:nvPr/>
        </p:nvSpPr>
        <p:spPr bwMode="auto">
          <a:xfrm flipH="1">
            <a:off x="6283325" y="4675188"/>
            <a:ext cx="688975" cy="614362"/>
          </a:xfrm>
          <a:prstGeom prst="line">
            <a:avLst/>
          </a:prstGeom>
          <a:noFill/>
          <a:ln w="57150" cap="rnd">
            <a:solidFill>
              <a:srgbClr val="FF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nvGrpSpPr>
          <p:cNvPr id="314404" name="Group 36"/>
          <p:cNvGrpSpPr>
            <a:grpSpLocks/>
          </p:cNvGrpSpPr>
          <p:nvPr/>
        </p:nvGrpSpPr>
        <p:grpSpPr bwMode="auto">
          <a:xfrm>
            <a:off x="6318776" y="4660107"/>
            <a:ext cx="1282700" cy="852488"/>
            <a:chOff x="3974" y="2956"/>
            <a:chExt cx="808" cy="537"/>
          </a:xfrm>
        </p:grpSpPr>
        <p:sp>
          <p:nvSpPr>
            <p:cNvPr id="314400" name="Freeform 32"/>
            <p:cNvSpPr>
              <a:spLocks/>
            </p:cNvSpPr>
            <p:nvPr/>
          </p:nvSpPr>
          <p:spPr bwMode="auto">
            <a:xfrm>
              <a:off x="3974" y="2956"/>
              <a:ext cx="406" cy="384"/>
            </a:xfrm>
            <a:custGeom>
              <a:avLst/>
              <a:gdLst>
                <a:gd name="T0" fmla="*/ 406 w 406"/>
                <a:gd name="T1" fmla="*/ 0 h 384"/>
                <a:gd name="T2" fmla="*/ 0 w 406"/>
                <a:gd name="T3" fmla="*/ 384 h 384"/>
                <a:gd name="T4" fmla="*/ 397 w 406"/>
                <a:gd name="T5" fmla="*/ 384 h 384"/>
                <a:gd name="T6" fmla="*/ 406 w 406"/>
                <a:gd name="T7" fmla="*/ 0 h 384"/>
              </a:gdLst>
              <a:ahLst/>
              <a:cxnLst>
                <a:cxn ang="0">
                  <a:pos x="T0" y="T1"/>
                </a:cxn>
                <a:cxn ang="0">
                  <a:pos x="T2" y="T3"/>
                </a:cxn>
                <a:cxn ang="0">
                  <a:pos x="T4" y="T5"/>
                </a:cxn>
                <a:cxn ang="0">
                  <a:pos x="T6" y="T7"/>
                </a:cxn>
              </a:cxnLst>
              <a:rect l="0" t="0" r="r" b="b"/>
              <a:pathLst>
                <a:path w="406" h="384">
                  <a:moveTo>
                    <a:pt x="406" y="0"/>
                  </a:moveTo>
                  <a:lnTo>
                    <a:pt x="0" y="384"/>
                  </a:lnTo>
                  <a:lnTo>
                    <a:pt x="397" y="384"/>
                  </a:lnTo>
                  <a:lnTo>
                    <a:pt x="406" y="0"/>
                  </a:lnTo>
                  <a:close/>
                </a:path>
              </a:pathLst>
            </a:custGeom>
            <a:solidFill>
              <a:srgbClr val="292929">
                <a:alpha val="7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91" name="Text Box 23"/>
            <p:cNvSpPr txBox="1">
              <a:spLocks noChangeArrowheads="1"/>
            </p:cNvSpPr>
            <p:nvPr/>
          </p:nvSpPr>
          <p:spPr bwMode="auto">
            <a:xfrm>
              <a:off x="4037" y="3339"/>
              <a:ext cx="382"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solidFill>
                    <a:srgbClr val="FF0000"/>
                  </a:solidFill>
                  <a:latin typeface="Tahoma" panose="020B0604030504040204" pitchFamily="34" charset="0"/>
                  <a:cs typeface="Tahoma" panose="020B0604030504040204" pitchFamily="34" charset="0"/>
                </a:rPr>
                <a:t>Base 2</a:t>
              </a:r>
            </a:p>
          </p:txBody>
        </p:sp>
        <p:sp>
          <p:nvSpPr>
            <p:cNvPr id="314392" name="Text Box 24"/>
            <p:cNvSpPr txBox="1">
              <a:spLocks noChangeArrowheads="1"/>
            </p:cNvSpPr>
            <p:nvPr/>
          </p:nvSpPr>
          <p:spPr bwMode="auto">
            <a:xfrm>
              <a:off x="4325" y="3106"/>
              <a:ext cx="457"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solidFill>
                    <a:srgbClr val="FF0000"/>
                  </a:solidFill>
                  <a:latin typeface="Tahoma" panose="020B0604030504040204" pitchFamily="34" charset="0"/>
                  <a:cs typeface="Tahoma" panose="020B0604030504040204" pitchFamily="34" charset="0"/>
                </a:rPr>
                <a:t>Height 2</a:t>
              </a:r>
            </a:p>
          </p:txBody>
        </p:sp>
      </p:grpSp>
      <p:sp>
        <p:nvSpPr>
          <p:cNvPr id="314385" name="Line 17"/>
          <p:cNvSpPr>
            <a:spLocks noChangeShapeType="1"/>
          </p:cNvSpPr>
          <p:nvPr/>
        </p:nvSpPr>
        <p:spPr bwMode="auto">
          <a:xfrm rot="-5400000">
            <a:off x="6217444" y="4585494"/>
            <a:ext cx="0" cy="1404938"/>
          </a:xfrm>
          <a:prstGeom prst="line">
            <a:avLst/>
          </a:prstGeom>
          <a:noFill/>
          <a:ln w="57150" cap="rnd">
            <a:solidFill>
              <a:srgbClr val="FF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14384" name="Line 16"/>
          <p:cNvSpPr>
            <a:spLocks noChangeShapeType="1"/>
          </p:cNvSpPr>
          <p:nvPr/>
        </p:nvSpPr>
        <p:spPr bwMode="auto">
          <a:xfrm>
            <a:off x="6953250" y="4195763"/>
            <a:ext cx="0" cy="1128712"/>
          </a:xfrm>
          <a:prstGeom prst="line">
            <a:avLst/>
          </a:prstGeom>
          <a:noFill/>
          <a:ln w="57150" cap="rnd">
            <a:solidFill>
              <a:srgbClr val="FF33CC"/>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18780709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14388"/>
                                        </p:tgtEl>
                                        <p:attrNameLst>
                                          <p:attrName>style.visibility</p:attrName>
                                        </p:attrNameLst>
                                      </p:cBhvr>
                                      <p:to>
                                        <p:strVal val="visible"/>
                                      </p:to>
                                    </p:set>
                                    <p:animEffect transition="in" filter="wipe(left)">
                                      <p:cBhvr>
                                        <p:cTn id="7" dur="500"/>
                                        <p:tgtEl>
                                          <p:spTgt spid="314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4385"/>
                                        </p:tgtEl>
                                        <p:attrNameLst>
                                          <p:attrName>style.visibility</p:attrName>
                                        </p:attrNameLst>
                                      </p:cBhvr>
                                      <p:to>
                                        <p:strVal val="visible"/>
                                      </p:to>
                                    </p:set>
                                    <p:animEffect transition="in" filter="wipe(left)">
                                      <p:cBhvr>
                                        <p:cTn id="12" dur="500"/>
                                        <p:tgtEl>
                                          <p:spTgt spid="314385"/>
                                        </p:tgtEl>
                                      </p:cBhvr>
                                    </p:animEffect>
                                  </p:childTnLst>
                                </p:cTn>
                              </p:par>
                            </p:childTnLst>
                          </p:cTn>
                        </p:par>
                        <p:par>
                          <p:cTn id="13" fill="hold" nodeType="afterGroup">
                            <p:stCondLst>
                              <p:cond delay="500"/>
                            </p:stCondLst>
                            <p:childTnLst>
                              <p:par>
                                <p:cTn id="14" presetID="22" presetClass="entr" presetSubtype="4" fill="hold" grpId="0" nodeType="afterEffect">
                                  <p:stCondLst>
                                    <p:cond delay="500"/>
                                  </p:stCondLst>
                                  <p:childTnLst>
                                    <p:set>
                                      <p:cBhvr>
                                        <p:cTn id="15" dur="1" fill="hold">
                                          <p:stCondLst>
                                            <p:cond delay="0"/>
                                          </p:stCondLst>
                                        </p:cTn>
                                        <p:tgtEl>
                                          <p:spTgt spid="314386"/>
                                        </p:tgtEl>
                                        <p:attrNameLst>
                                          <p:attrName>style.visibility</p:attrName>
                                        </p:attrNameLst>
                                      </p:cBhvr>
                                      <p:to>
                                        <p:strVal val="visible"/>
                                      </p:to>
                                    </p:set>
                                    <p:animEffect transition="in" filter="wipe(down)">
                                      <p:cBhvr>
                                        <p:cTn id="16" dur="500"/>
                                        <p:tgtEl>
                                          <p:spTgt spid="314386"/>
                                        </p:tgtEl>
                                      </p:cBhvr>
                                    </p:animEffect>
                                  </p:childTnLst>
                                </p:cTn>
                              </p:par>
                            </p:childTnLst>
                          </p:cTn>
                        </p:par>
                        <p:par>
                          <p:cTn id="17" fill="hold" nodeType="afterGroup">
                            <p:stCondLst>
                              <p:cond delay="1500"/>
                            </p:stCondLst>
                            <p:childTnLst>
                              <p:par>
                                <p:cTn id="18" presetID="22" presetClass="entr" presetSubtype="1" fill="hold" grpId="0" nodeType="afterEffect">
                                  <p:stCondLst>
                                    <p:cond delay="500"/>
                                  </p:stCondLst>
                                  <p:childTnLst>
                                    <p:set>
                                      <p:cBhvr>
                                        <p:cTn id="19" dur="1" fill="hold">
                                          <p:stCondLst>
                                            <p:cond delay="0"/>
                                          </p:stCondLst>
                                        </p:cTn>
                                        <p:tgtEl>
                                          <p:spTgt spid="314384"/>
                                        </p:tgtEl>
                                        <p:attrNameLst>
                                          <p:attrName>style.visibility</p:attrName>
                                        </p:attrNameLst>
                                      </p:cBhvr>
                                      <p:to>
                                        <p:strVal val="visible"/>
                                      </p:to>
                                    </p:set>
                                    <p:animEffect transition="in" filter="wipe(up)">
                                      <p:cBhvr>
                                        <p:cTn id="20" dur="500"/>
                                        <p:tgtEl>
                                          <p:spTgt spid="314384"/>
                                        </p:tgtEl>
                                      </p:cBhvr>
                                    </p:animEffect>
                                  </p:childTnLst>
                                </p:cTn>
                              </p:par>
                            </p:childTnLst>
                          </p:cTn>
                        </p:par>
                        <p:par>
                          <p:cTn id="21" fill="hold" nodeType="afterGroup">
                            <p:stCondLst>
                              <p:cond delay="2500"/>
                            </p:stCondLst>
                            <p:childTnLst>
                              <p:par>
                                <p:cTn id="22" presetID="22" presetClass="entr" presetSubtype="4" fill="hold" grpId="0" nodeType="afterEffect">
                                  <p:stCondLst>
                                    <p:cond delay="500"/>
                                  </p:stCondLst>
                                  <p:childTnLst>
                                    <p:set>
                                      <p:cBhvr>
                                        <p:cTn id="23" dur="1" fill="hold">
                                          <p:stCondLst>
                                            <p:cond delay="0"/>
                                          </p:stCondLst>
                                        </p:cTn>
                                        <p:tgtEl>
                                          <p:spTgt spid="314387"/>
                                        </p:tgtEl>
                                        <p:attrNameLst>
                                          <p:attrName>style.visibility</p:attrName>
                                        </p:attrNameLst>
                                      </p:cBhvr>
                                      <p:to>
                                        <p:strVal val="visible"/>
                                      </p:to>
                                    </p:set>
                                    <p:animEffect transition="in" filter="wipe(down)">
                                      <p:cBhvr>
                                        <p:cTn id="24" dur="500"/>
                                        <p:tgtEl>
                                          <p:spTgt spid="31438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1440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144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86" grpId="0" animBg="1"/>
      <p:bldP spid="314387" grpId="0" animBg="1"/>
      <p:bldP spid="314385" grpId="0" animBg="1"/>
      <p:bldP spid="31438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2230527"/>
            <a:ext cx="4683126" cy="3552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04" name="Rectangle 4"/>
          <p:cNvSpPr>
            <a:spLocks noGrp="1" noChangeArrowheads="1"/>
          </p:cNvSpPr>
          <p:nvPr>
            <p:ph type="title"/>
          </p:nvPr>
        </p:nvSpPr>
        <p:spPr/>
        <p:txBody>
          <a:bodyPr/>
          <a:lstStyle/>
          <a:p>
            <a:r>
              <a:rPr lang="en-US" altLang="en-US" dirty="0" smtClean="0"/>
              <a:t>Similar to Exercise 10b</a:t>
            </a:r>
            <a:endParaRPr lang="en-US" altLang="en-US" dirty="0"/>
          </a:p>
        </p:txBody>
      </p:sp>
      <p:sp>
        <p:nvSpPr>
          <p:cNvPr id="256007" name="Rectangle 7"/>
          <p:cNvSpPr>
            <a:spLocks noChangeArrowheads="1"/>
          </p:cNvSpPr>
          <p:nvPr/>
        </p:nvSpPr>
        <p:spPr bwMode="auto">
          <a:xfrm>
            <a:off x="2319338" y="5292374"/>
            <a:ext cx="4469389" cy="452438"/>
          </a:xfrm>
          <a:prstGeom prst="rect">
            <a:avLst/>
          </a:prstGeom>
          <a:solidFill>
            <a:srgbClr val="FFFF00">
              <a:alpha val="39999"/>
            </a:srgbClr>
          </a:solidFill>
          <a:ln>
            <a:noFill/>
          </a:ln>
          <a:effectLst/>
          <a:extLst/>
        </p:spPr>
        <p:txBody>
          <a:bodyPr wrap="none" anchor="ctr"/>
          <a:lstStyle/>
          <a:p>
            <a:endParaRPr lang="en-US" dirty="0"/>
          </a:p>
        </p:txBody>
      </p:sp>
      <p:sp>
        <p:nvSpPr>
          <p:cNvPr id="256009" name="Text Box 9"/>
          <p:cNvSpPr txBox="1">
            <a:spLocks noChangeArrowheads="1"/>
          </p:cNvSpPr>
          <p:nvPr/>
        </p:nvSpPr>
        <p:spPr bwMode="auto">
          <a:xfrm>
            <a:off x="1472537" y="1266703"/>
            <a:ext cx="61870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dirty="0" smtClean="0">
                <a:latin typeface="Tahoma" panose="020B0604030504040204" pitchFamily="34" charset="0"/>
              </a:rPr>
              <a:t>You know how to do </a:t>
            </a:r>
            <a:r>
              <a:rPr lang="en-US" altLang="en-US" dirty="0">
                <a:latin typeface="Tahoma" panose="020B0604030504040204" pitchFamily="34" charset="0"/>
              </a:rPr>
              <a:t>some quick estimates using a series of simplifying assumptions</a:t>
            </a:r>
          </a:p>
        </p:txBody>
      </p:sp>
      <p:sp>
        <p:nvSpPr>
          <p:cNvPr id="3" name="Right Arrow 2"/>
          <p:cNvSpPr/>
          <p:nvPr/>
        </p:nvSpPr>
        <p:spPr bwMode="auto">
          <a:xfrm>
            <a:off x="1534237" y="5333939"/>
            <a:ext cx="486888" cy="342466"/>
          </a:xfrm>
          <a:prstGeom prst="rightArrow">
            <a:avLst/>
          </a:prstGeom>
          <a:solidFill>
            <a:srgbClr val="FFFF66"/>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TextBox 3"/>
          <p:cNvSpPr txBox="1"/>
          <p:nvPr/>
        </p:nvSpPr>
        <p:spPr>
          <a:xfrm>
            <a:off x="542648" y="4499826"/>
            <a:ext cx="1959428" cy="1200329"/>
          </a:xfrm>
          <a:prstGeom prst="rect">
            <a:avLst/>
          </a:prstGeom>
          <a:noFill/>
        </p:spPr>
        <p:txBody>
          <a:bodyPr wrap="square" rtlCol="0">
            <a:spAutoFit/>
          </a:bodyPr>
          <a:lstStyle/>
          <a:p>
            <a:r>
              <a:rPr lang="en-US" dirty="0" smtClean="0">
                <a:latin typeface="Comic Sans MS" panose="030F0702030302020204" pitchFamily="66" charset="0"/>
              </a:rPr>
              <a:t>We will focus on Risk</a:t>
            </a:r>
            <a:endParaRPr lang="en-US" dirty="0">
              <a:latin typeface="Comic Sans MS" panose="030F0702030302020204" pitchFamily="66" charset="0"/>
            </a:endParaRPr>
          </a:p>
        </p:txBody>
      </p:sp>
    </p:spTree>
    <p:extLst>
      <p:ext uri="{BB962C8B-B14F-4D97-AF65-F5344CB8AC3E}">
        <p14:creationId xmlns:p14="http://schemas.microsoft.com/office/powerpoint/2010/main" val="373800098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4" name="Rectangle 6"/>
          <p:cNvSpPr>
            <a:spLocks noChangeArrowheads="1"/>
          </p:cNvSpPr>
          <p:nvPr/>
        </p:nvSpPr>
        <p:spPr bwMode="auto">
          <a:xfrm>
            <a:off x="457200" y="2422525"/>
            <a:ext cx="5568950" cy="603250"/>
          </a:xfrm>
          <a:prstGeom prst="rect">
            <a:avLst/>
          </a:prstGeom>
          <a:solidFill>
            <a:schemeClr val="bg1"/>
          </a:solidFill>
          <a:ln w="19050">
            <a:solidFill>
              <a:srgbClr val="FF00FF"/>
            </a:solidFill>
            <a:miter lim="800000"/>
            <a:headEnd/>
            <a:tailEnd/>
          </a:ln>
          <a:effectLst/>
        </p:spPr>
        <p:txBody>
          <a:bodyPr wrap="none" anchor="ctr"/>
          <a:lstStyle/>
          <a:p>
            <a:endParaRPr lang="en-US" dirty="0"/>
          </a:p>
        </p:txBody>
      </p:sp>
      <p:sp>
        <p:nvSpPr>
          <p:cNvPr id="258052" name="Rectangle 4"/>
          <p:cNvSpPr>
            <a:spLocks noGrp="1" noChangeArrowheads="1"/>
          </p:cNvSpPr>
          <p:nvPr>
            <p:ph type="title"/>
          </p:nvPr>
        </p:nvSpPr>
        <p:spPr/>
        <p:txBody>
          <a:bodyPr/>
          <a:lstStyle/>
          <a:p>
            <a:r>
              <a:rPr lang="en-US" altLang="en-US" dirty="0"/>
              <a:t>Outline</a:t>
            </a:r>
          </a:p>
        </p:txBody>
      </p:sp>
      <p:sp>
        <p:nvSpPr>
          <p:cNvPr id="258053" name="Rectangle 5"/>
          <p:cNvSpPr>
            <a:spLocks noChangeArrowheads="1"/>
          </p:cNvSpPr>
          <p:nvPr/>
        </p:nvSpPr>
        <p:spPr bwMode="auto">
          <a:xfrm>
            <a:off x="679450" y="1292225"/>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har char="•"/>
              <a:defRPr sz="3200">
                <a:solidFill>
                  <a:schemeClr val="bg1"/>
                </a:solidFill>
                <a:latin typeface="Tahoma" panose="020B0604030504040204" pitchFamily="34" charset="0"/>
              </a:defRPr>
            </a:lvl1pPr>
            <a:lvl2pPr marL="1181100" indent="-457200">
              <a:spcBef>
                <a:spcPct val="20000"/>
              </a:spcBef>
              <a:buChar char="–"/>
              <a:defRPr sz="2800">
                <a:solidFill>
                  <a:schemeClr val="bg1"/>
                </a:solidFill>
                <a:latin typeface="Tahoma" panose="020B0604030504040204" pitchFamily="34" charset="0"/>
              </a:defRPr>
            </a:lvl2pPr>
            <a:lvl3pPr marL="1562100" indent="-457200">
              <a:spcBef>
                <a:spcPct val="20000"/>
              </a:spcBef>
              <a:buChar char="•"/>
              <a:defRPr sz="2400">
                <a:solidFill>
                  <a:schemeClr val="bg1"/>
                </a:solidFill>
                <a:latin typeface="Tahoma" panose="020B0604030504040204" pitchFamily="34" charset="0"/>
              </a:defRPr>
            </a:lvl3pPr>
            <a:lvl4pPr marL="2057400" indent="-381000">
              <a:spcBef>
                <a:spcPct val="20000"/>
              </a:spcBef>
              <a:buChar char="–"/>
              <a:defRPr sz="2000">
                <a:solidFill>
                  <a:schemeClr val="bg1"/>
                </a:solidFill>
                <a:latin typeface="Tahoma" panose="020B0604030504040204" pitchFamily="34" charset="0"/>
              </a:defRPr>
            </a:lvl4pPr>
            <a:lvl5pPr marL="2552700" indent="-381000">
              <a:spcBef>
                <a:spcPct val="20000"/>
              </a:spcBef>
              <a:buChar char="»"/>
              <a:defRPr sz="2000">
                <a:solidFill>
                  <a:schemeClr val="bg1"/>
                </a:solidFill>
                <a:latin typeface="Tahoma" panose="020B0604030504040204" pitchFamily="34" charset="0"/>
              </a:defRPr>
            </a:lvl5pPr>
            <a:lvl6pPr marL="3009900" indent="-381000" eaLnBrk="0" fontAlgn="base" hangingPunct="0">
              <a:spcBef>
                <a:spcPct val="20000"/>
              </a:spcBef>
              <a:spcAft>
                <a:spcPct val="0"/>
              </a:spcAft>
              <a:buChar char="»"/>
              <a:defRPr sz="2000">
                <a:solidFill>
                  <a:schemeClr val="bg1"/>
                </a:solidFill>
                <a:latin typeface="Tahoma" panose="020B0604030504040204" pitchFamily="34" charset="0"/>
              </a:defRPr>
            </a:lvl6pPr>
            <a:lvl7pPr marL="3467100" indent="-381000" eaLnBrk="0" fontAlgn="base" hangingPunct="0">
              <a:spcBef>
                <a:spcPct val="20000"/>
              </a:spcBef>
              <a:spcAft>
                <a:spcPct val="0"/>
              </a:spcAft>
              <a:buChar char="»"/>
              <a:defRPr sz="2000">
                <a:solidFill>
                  <a:schemeClr val="bg1"/>
                </a:solidFill>
                <a:latin typeface="Tahoma" panose="020B0604030504040204" pitchFamily="34" charset="0"/>
              </a:defRPr>
            </a:lvl7pPr>
            <a:lvl8pPr marL="3924300" indent="-381000" eaLnBrk="0" fontAlgn="base" hangingPunct="0">
              <a:spcBef>
                <a:spcPct val="20000"/>
              </a:spcBef>
              <a:spcAft>
                <a:spcPct val="0"/>
              </a:spcAft>
              <a:buChar char="»"/>
              <a:defRPr sz="2000">
                <a:solidFill>
                  <a:schemeClr val="bg1"/>
                </a:solidFill>
                <a:latin typeface="Tahoma" panose="020B0604030504040204" pitchFamily="34" charset="0"/>
              </a:defRPr>
            </a:lvl8pPr>
            <a:lvl9pPr marL="4381500" indent="-381000" eaLnBrk="0" fontAlgn="base" hangingPunct="0">
              <a:spcBef>
                <a:spcPct val="20000"/>
              </a:spcBef>
              <a:spcAft>
                <a:spcPct val="0"/>
              </a:spcAft>
              <a:buChar char="»"/>
              <a:defRPr sz="2000">
                <a:solidFill>
                  <a:schemeClr val="bg1"/>
                </a:solidFill>
                <a:latin typeface="Tahoma" panose="020B0604030504040204" pitchFamily="34" charset="0"/>
              </a:defRPr>
            </a:lvl9pPr>
          </a:lstStyle>
          <a:p>
            <a:pPr>
              <a:spcBef>
                <a:spcPct val="35000"/>
              </a:spcBef>
              <a:buFontTx/>
              <a:buAutoNum type="arabicPeriod"/>
            </a:pPr>
            <a:r>
              <a:rPr lang="en-US" altLang="en-US" sz="2800" b="1" dirty="0">
                <a:solidFill>
                  <a:schemeClr val="tx1"/>
                </a:solidFill>
              </a:rPr>
              <a:t>Define prospect elements</a:t>
            </a:r>
          </a:p>
          <a:p>
            <a:pPr>
              <a:spcBef>
                <a:spcPct val="35000"/>
              </a:spcBef>
              <a:buFontTx/>
              <a:buAutoNum type="arabicPeriod"/>
            </a:pPr>
            <a:r>
              <a:rPr lang="en-US" altLang="en-US" sz="2800" b="1" dirty="0" smtClean="0">
                <a:solidFill>
                  <a:schemeClr val="tx1"/>
                </a:solidFill>
              </a:rPr>
              <a:t>Estimate </a:t>
            </a:r>
            <a:r>
              <a:rPr lang="en-US" altLang="en-US" sz="2800" b="1" dirty="0">
                <a:solidFill>
                  <a:schemeClr val="tx1"/>
                </a:solidFill>
              </a:rPr>
              <a:t>trap volumes</a:t>
            </a:r>
          </a:p>
          <a:p>
            <a:pPr>
              <a:spcBef>
                <a:spcPct val="35000"/>
              </a:spcBef>
              <a:buFontTx/>
              <a:buAutoNum type="arabicPeriod"/>
            </a:pPr>
            <a:r>
              <a:rPr lang="en-US" altLang="en-US" sz="2800" b="1" dirty="0">
                <a:solidFill>
                  <a:schemeClr val="tx1"/>
                </a:solidFill>
              </a:rPr>
              <a:t>HC Type</a:t>
            </a:r>
          </a:p>
          <a:p>
            <a:pPr>
              <a:spcBef>
                <a:spcPct val="35000"/>
              </a:spcBef>
              <a:buFontTx/>
              <a:buAutoNum type="arabicPeriod"/>
            </a:pPr>
            <a:r>
              <a:rPr lang="en-US" altLang="en-US" sz="2800" b="1" dirty="0">
                <a:solidFill>
                  <a:schemeClr val="tx1"/>
                </a:solidFill>
              </a:rPr>
              <a:t>Assess recoverable HC</a:t>
            </a:r>
          </a:p>
          <a:p>
            <a:pPr>
              <a:spcBef>
                <a:spcPct val="35000"/>
              </a:spcBef>
              <a:buFontTx/>
              <a:buAutoNum type="arabicPeriod"/>
            </a:pPr>
            <a:r>
              <a:rPr lang="en-US" altLang="en-US" sz="2800" b="1" dirty="0">
                <a:solidFill>
                  <a:schemeClr val="tx1"/>
                </a:solidFill>
              </a:rPr>
              <a:t>Assign risk</a:t>
            </a:r>
          </a:p>
        </p:txBody>
      </p:sp>
    </p:spTree>
    <p:extLst>
      <p:ext uri="{BB962C8B-B14F-4D97-AF65-F5344CB8AC3E}">
        <p14:creationId xmlns:p14="http://schemas.microsoft.com/office/powerpoint/2010/main" val="289996390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lstStyle/>
          <a:p>
            <a:r>
              <a:rPr lang="en-US" altLang="en-US" dirty="0"/>
              <a:t>Oil or Gas???</a:t>
            </a:r>
          </a:p>
        </p:txBody>
      </p:sp>
      <p:sp>
        <p:nvSpPr>
          <p:cNvPr id="289795" name="Rectangle 3"/>
          <p:cNvSpPr>
            <a:spLocks noGrp="1" noChangeArrowheads="1"/>
          </p:cNvSpPr>
          <p:nvPr>
            <p:ph idx="1"/>
          </p:nvPr>
        </p:nvSpPr>
        <p:spPr>
          <a:xfrm>
            <a:off x="481260" y="1143000"/>
            <a:ext cx="7772400" cy="3694113"/>
          </a:xfrm>
        </p:spPr>
        <p:txBody>
          <a:bodyPr/>
          <a:lstStyle/>
          <a:p>
            <a:pPr>
              <a:lnSpc>
                <a:spcPct val="90000"/>
              </a:lnSpc>
              <a:spcBef>
                <a:spcPts val="1800"/>
              </a:spcBef>
            </a:pPr>
            <a:r>
              <a:rPr lang="en-US" altLang="en-US" sz="2400" dirty="0" smtClean="0"/>
              <a:t>This early in our study it is difficult to predict fluid type in a particular region/area.</a:t>
            </a:r>
          </a:p>
          <a:p>
            <a:pPr>
              <a:lnSpc>
                <a:spcPct val="90000"/>
              </a:lnSpc>
              <a:spcBef>
                <a:spcPts val="1800"/>
              </a:spcBef>
            </a:pPr>
            <a:r>
              <a:rPr lang="en-US" altLang="en-US" sz="2400" dirty="0" smtClean="0"/>
              <a:t>We can use our basin </a:t>
            </a:r>
            <a:r>
              <a:rPr lang="en-US" altLang="en-US" sz="2400" dirty="0"/>
              <a:t>modeling &amp; HC systems </a:t>
            </a:r>
            <a:r>
              <a:rPr lang="en-US" altLang="en-US" sz="2400" dirty="0" smtClean="0"/>
              <a:t>analysis to predict the most likely </a:t>
            </a:r>
            <a:r>
              <a:rPr lang="en-US" altLang="en-US" sz="2400" dirty="0"/>
              <a:t>fluid </a:t>
            </a:r>
            <a:r>
              <a:rPr lang="en-US" altLang="en-US" sz="2400" dirty="0" smtClean="0"/>
              <a:t>type.</a:t>
            </a:r>
          </a:p>
          <a:p>
            <a:pPr>
              <a:lnSpc>
                <a:spcPct val="90000"/>
              </a:lnSpc>
              <a:spcBef>
                <a:spcPts val="1800"/>
              </a:spcBef>
            </a:pPr>
            <a:r>
              <a:rPr lang="en-US" altLang="en-US" sz="2400" dirty="0" smtClean="0"/>
              <a:t>Typically we would consider an oil case and a gas case.</a:t>
            </a:r>
          </a:p>
        </p:txBody>
      </p:sp>
    </p:spTree>
    <p:extLst>
      <p:ext uri="{BB962C8B-B14F-4D97-AF65-F5344CB8AC3E}">
        <p14:creationId xmlns:p14="http://schemas.microsoft.com/office/powerpoint/2010/main" val="164607788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ltLang="en-US" dirty="0"/>
              <a:t>Objectives &amp; Relevance</a:t>
            </a:r>
          </a:p>
        </p:txBody>
      </p:sp>
      <p:sp>
        <p:nvSpPr>
          <p:cNvPr id="162819" name="Rectangle 3"/>
          <p:cNvSpPr>
            <a:spLocks noGrp="1" noChangeArrowheads="1"/>
          </p:cNvSpPr>
          <p:nvPr>
            <p:ph idx="1"/>
          </p:nvPr>
        </p:nvSpPr>
        <p:spPr>
          <a:xfrm>
            <a:off x="576263" y="3400302"/>
            <a:ext cx="7772400" cy="3694113"/>
          </a:xfrm>
        </p:spPr>
        <p:txBody>
          <a:bodyPr/>
          <a:lstStyle/>
          <a:p>
            <a:r>
              <a:rPr lang="en-US" altLang="en-US" sz="2800" b="1" dirty="0">
                <a:solidFill>
                  <a:srgbClr val="C00000"/>
                </a:solidFill>
              </a:rPr>
              <a:t>Relevance:</a:t>
            </a:r>
          </a:p>
          <a:p>
            <a:pPr lvl="1">
              <a:buFontTx/>
              <a:buNone/>
            </a:pPr>
            <a:r>
              <a:rPr lang="en-US" altLang="en-US" sz="2400" b="1" dirty="0"/>
              <a:t>Demonstrate some </a:t>
            </a:r>
            <a:r>
              <a:rPr lang="en-US" altLang="en-US" sz="2400" b="1" dirty="0" smtClean="0"/>
              <a:t>of the </a:t>
            </a:r>
            <a:r>
              <a:rPr lang="en-US" altLang="en-US" sz="2400" b="1" dirty="0"/>
              <a:t>tasks that go into determining the size of the </a:t>
            </a:r>
            <a:r>
              <a:rPr lang="en-US" altLang="en-US" sz="2400" b="1" dirty="0" smtClean="0"/>
              <a:t>‘</a:t>
            </a:r>
            <a:r>
              <a:rPr lang="en-US" altLang="en-US" sz="2400" b="1" dirty="0"/>
              <a:t>prize’ and the risk associated with a prospect</a:t>
            </a:r>
          </a:p>
        </p:txBody>
      </p:sp>
      <p:sp>
        <p:nvSpPr>
          <p:cNvPr id="162820" name="Rectangle 4"/>
          <p:cNvSpPr>
            <a:spLocks noChangeArrowheads="1"/>
          </p:cNvSpPr>
          <p:nvPr/>
        </p:nvSpPr>
        <p:spPr bwMode="auto">
          <a:xfrm>
            <a:off x="576263" y="1496766"/>
            <a:ext cx="777240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r>
              <a:rPr lang="en-US" altLang="en-US" sz="2800" b="1" dirty="0">
                <a:solidFill>
                  <a:srgbClr val="C00000"/>
                </a:solidFill>
                <a:effectLst>
                  <a:outerShdw blurRad="38100" dist="38100" dir="2700000" algn="tl">
                    <a:srgbClr val="000000">
                      <a:alpha val="43137"/>
                    </a:srgbClr>
                  </a:outerShdw>
                </a:effectLst>
              </a:rPr>
              <a:t>Objective:</a:t>
            </a:r>
          </a:p>
          <a:p>
            <a:pPr lvl="1">
              <a:buFontTx/>
              <a:buNone/>
            </a:pPr>
            <a:r>
              <a:rPr lang="en-US" altLang="en-US" sz="2400" b="1" dirty="0">
                <a:solidFill>
                  <a:schemeClr val="tx1"/>
                </a:solidFill>
              </a:rPr>
              <a:t>Introduce the types of considerations necessary to </a:t>
            </a:r>
            <a:r>
              <a:rPr lang="en-US" altLang="en-US" sz="2400" b="1" dirty="0" smtClean="0">
                <a:solidFill>
                  <a:schemeClr val="tx1"/>
                </a:solidFill>
              </a:rPr>
              <a:t>decide if a prospect is ready to review to management as ready to drill.</a:t>
            </a:r>
            <a:endParaRPr lang="en-US" altLang="en-US" sz="2400" b="1" dirty="0">
              <a:solidFill>
                <a:schemeClr val="tx1"/>
              </a:solidFill>
            </a:endParaRPr>
          </a:p>
        </p:txBody>
      </p:sp>
    </p:spTree>
    <p:extLst>
      <p:ext uri="{BB962C8B-B14F-4D97-AF65-F5344CB8AC3E}">
        <p14:creationId xmlns:p14="http://schemas.microsoft.com/office/powerpoint/2010/main" val="137674585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20" name="Rectangle 4"/>
          <p:cNvSpPr>
            <a:spLocks noGrp="1" noChangeArrowheads="1"/>
          </p:cNvSpPr>
          <p:nvPr>
            <p:ph type="title"/>
          </p:nvPr>
        </p:nvSpPr>
        <p:spPr/>
        <p:txBody>
          <a:bodyPr/>
          <a:lstStyle/>
          <a:p>
            <a:r>
              <a:rPr lang="en-US" altLang="en-US" dirty="0"/>
              <a:t>Questions???</a:t>
            </a:r>
          </a:p>
        </p:txBody>
      </p:sp>
      <p:sp>
        <p:nvSpPr>
          <p:cNvPr id="290869" name="Rectangle 53"/>
          <p:cNvSpPr>
            <a:spLocks noChangeArrowheads="1"/>
          </p:cNvSpPr>
          <p:nvPr/>
        </p:nvSpPr>
        <p:spPr bwMode="auto">
          <a:xfrm>
            <a:off x="600075" y="3243263"/>
            <a:ext cx="8116888" cy="275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spcBef>
                <a:spcPct val="50000"/>
              </a:spcBef>
            </a:pPr>
            <a:r>
              <a:rPr lang="en-US" altLang="en-US" sz="2400" dirty="0">
                <a:solidFill>
                  <a:schemeClr val="tx1"/>
                </a:solidFill>
              </a:rPr>
              <a:t>How can we verify this scenario?</a:t>
            </a:r>
          </a:p>
          <a:p>
            <a:pPr>
              <a:spcBef>
                <a:spcPct val="50000"/>
              </a:spcBef>
            </a:pPr>
            <a:r>
              <a:rPr lang="en-US" altLang="en-US" sz="2400" dirty="0">
                <a:solidFill>
                  <a:schemeClr val="tx1"/>
                </a:solidFill>
              </a:rPr>
              <a:t>To what level are the traps filled with oil &amp; gas?</a:t>
            </a:r>
          </a:p>
          <a:p>
            <a:pPr>
              <a:spcBef>
                <a:spcPct val="50000"/>
              </a:spcBef>
            </a:pPr>
            <a:r>
              <a:rPr lang="en-US" altLang="en-US" sz="2400" dirty="0">
                <a:solidFill>
                  <a:schemeClr val="tx1"/>
                </a:solidFill>
              </a:rPr>
              <a:t>What would be the value ($) if our scenario is correct?</a:t>
            </a:r>
          </a:p>
          <a:p>
            <a:pPr>
              <a:spcBef>
                <a:spcPct val="50000"/>
              </a:spcBef>
            </a:pPr>
            <a:r>
              <a:rPr lang="en-US" altLang="en-US" sz="2400" dirty="0">
                <a:solidFill>
                  <a:schemeClr val="tx1"/>
                </a:solidFill>
              </a:rPr>
              <a:t>How much more/less HC could there be?</a:t>
            </a:r>
          </a:p>
          <a:p>
            <a:pPr>
              <a:spcBef>
                <a:spcPct val="50000"/>
              </a:spcBef>
            </a:pPr>
            <a:r>
              <a:rPr lang="en-US" altLang="en-US" sz="2400" dirty="0">
                <a:solidFill>
                  <a:schemeClr val="tx1"/>
                </a:solidFill>
              </a:rPr>
              <a:t>How risky is this prospect (chance that we are totally wrong)?</a:t>
            </a:r>
          </a:p>
        </p:txBody>
      </p:sp>
      <p:sp>
        <p:nvSpPr>
          <p:cNvPr id="290870" name="WordArt 54"/>
          <p:cNvSpPr>
            <a:spLocks noChangeArrowheads="1" noChangeShapeType="1" noTextEdit="1"/>
          </p:cNvSpPr>
          <p:nvPr/>
        </p:nvSpPr>
        <p:spPr bwMode="auto">
          <a:xfrm>
            <a:off x="3660775" y="1584325"/>
            <a:ext cx="4400550" cy="3762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b="1" kern="10" dirty="0">
                <a:ln w="9525">
                  <a:solidFill>
                    <a:srgbClr val="C00000"/>
                  </a:solidFill>
                  <a:round/>
                  <a:headEnd/>
                  <a:tailEnd/>
                </a:ln>
                <a:solidFill>
                  <a:srgbClr val="FFE781"/>
                </a:solidFill>
                <a:latin typeface="Arial Black" panose="020B0A04020102020204" pitchFamily="34" charset="0"/>
              </a:rPr>
              <a:t>Our Most-Likely Scenario</a:t>
            </a:r>
          </a:p>
        </p:txBody>
      </p:sp>
      <p:sp>
        <p:nvSpPr>
          <p:cNvPr id="290871" name="Text Box 55"/>
          <p:cNvSpPr txBox="1">
            <a:spLocks noChangeArrowheads="1"/>
          </p:cNvSpPr>
          <p:nvPr/>
        </p:nvSpPr>
        <p:spPr bwMode="auto">
          <a:xfrm>
            <a:off x="4000500" y="2165350"/>
            <a:ext cx="3838575" cy="701675"/>
          </a:xfrm>
          <a:prstGeom prst="rect">
            <a:avLst/>
          </a:prstGeom>
          <a:noFill/>
          <a:ln>
            <a:noFill/>
          </a:ln>
          <a:effectLst/>
          <a:extLst>
            <a:ext uri="{909E8E84-426E-40dd-AFC4-6F175D3DCCD1}">
              <a14:hiddenFill xmlns:a14="http://schemas.microsoft.com/office/drawing/2010/main">
                <a:solidFill>
                  <a:srgbClr val="CCFF99"/>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2000" b="1" dirty="0">
                <a:solidFill>
                  <a:srgbClr val="C00000"/>
                </a:solidFill>
                <a:effectLst>
                  <a:outerShdw blurRad="38100" dist="38100" dir="2700000" algn="tl">
                    <a:srgbClr val="000000">
                      <a:alpha val="43137"/>
                    </a:srgbClr>
                  </a:outerShdw>
                </a:effectLst>
                <a:latin typeface="Comic Sans MS" panose="030F0702030302020204" pitchFamily="66" charset="0"/>
              </a:rPr>
              <a:t>Many times the seismic data </a:t>
            </a:r>
          </a:p>
          <a:p>
            <a:pPr algn="ctr"/>
            <a:r>
              <a:rPr lang="en-US" altLang="en-US" sz="2000" b="1" dirty="0">
                <a:solidFill>
                  <a:srgbClr val="C00000"/>
                </a:solidFill>
                <a:effectLst>
                  <a:outerShdw blurRad="38100" dist="38100" dir="2700000" algn="tl">
                    <a:srgbClr val="000000">
                      <a:alpha val="43137"/>
                    </a:srgbClr>
                  </a:outerShdw>
                </a:effectLst>
                <a:latin typeface="Comic Sans MS" panose="030F0702030302020204" pitchFamily="66" charset="0"/>
              </a:rPr>
              <a:t>will give us clues!</a:t>
            </a:r>
          </a:p>
        </p:txBody>
      </p:sp>
      <p:pic>
        <p:nvPicPr>
          <p:cNvPr id="3" name="Picture 2"/>
          <p:cNvPicPr>
            <a:picLocks noChangeAspect="1"/>
          </p:cNvPicPr>
          <p:nvPr/>
        </p:nvPicPr>
        <p:blipFill>
          <a:blip r:embed="rId3" cstate="print"/>
          <a:stretch>
            <a:fillRect/>
          </a:stretch>
        </p:blipFill>
        <p:spPr>
          <a:xfrm>
            <a:off x="461035" y="985621"/>
            <a:ext cx="2837910" cy="2069523"/>
          </a:xfrm>
          <a:prstGeom prst="rect">
            <a:avLst/>
          </a:prstGeom>
        </p:spPr>
      </p:pic>
    </p:spTree>
    <p:extLst>
      <p:ext uri="{BB962C8B-B14F-4D97-AF65-F5344CB8AC3E}">
        <p14:creationId xmlns:p14="http://schemas.microsoft.com/office/powerpoint/2010/main" val="976254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2000"/>
                                  </p:stCondLst>
                                  <p:iterate type="lt">
                                    <p:tmAbs val="75"/>
                                  </p:iterate>
                                  <p:childTnLst>
                                    <p:set>
                                      <p:cBhvr>
                                        <p:cTn id="6" dur="1" fill="hold">
                                          <p:stCondLst>
                                            <p:cond delay="74"/>
                                          </p:stCondLst>
                                        </p:cTn>
                                        <p:tgtEl>
                                          <p:spTgt spid="2908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7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r>
              <a:rPr lang="en-US" altLang="en-US" dirty="0"/>
              <a:t>Seismic Line Across ‘Alpha’</a:t>
            </a:r>
          </a:p>
        </p:txBody>
      </p:sp>
      <p:sp>
        <p:nvSpPr>
          <p:cNvPr id="262158" name="Freeform 14"/>
          <p:cNvSpPr>
            <a:spLocks/>
          </p:cNvSpPr>
          <p:nvPr/>
        </p:nvSpPr>
        <p:spPr bwMode="auto">
          <a:xfrm>
            <a:off x="3609975" y="1698625"/>
            <a:ext cx="2089150" cy="1401763"/>
          </a:xfrm>
          <a:custGeom>
            <a:avLst/>
            <a:gdLst>
              <a:gd name="T0" fmla="*/ 508 w 508"/>
              <a:gd name="T1" fmla="*/ 0 h 256"/>
              <a:gd name="T2" fmla="*/ 428 w 508"/>
              <a:gd name="T3" fmla="*/ 40 h 256"/>
              <a:gd name="T4" fmla="*/ 316 w 508"/>
              <a:gd name="T5" fmla="*/ 108 h 256"/>
              <a:gd name="T6" fmla="*/ 236 w 508"/>
              <a:gd name="T7" fmla="*/ 172 h 256"/>
              <a:gd name="T8" fmla="*/ 100 w 508"/>
              <a:gd name="T9" fmla="*/ 216 h 256"/>
              <a:gd name="T10" fmla="*/ 0 w 508"/>
              <a:gd name="T11" fmla="*/ 256 h 256"/>
            </a:gdLst>
            <a:ahLst/>
            <a:cxnLst>
              <a:cxn ang="0">
                <a:pos x="T0" y="T1"/>
              </a:cxn>
              <a:cxn ang="0">
                <a:pos x="T2" y="T3"/>
              </a:cxn>
              <a:cxn ang="0">
                <a:pos x="T4" y="T5"/>
              </a:cxn>
              <a:cxn ang="0">
                <a:pos x="T6" y="T7"/>
              </a:cxn>
              <a:cxn ang="0">
                <a:pos x="T8" y="T9"/>
              </a:cxn>
              <a:cxn ang="0">
                <a:pos x="T10" y="T11"/>
              </a:cxn>
            </a:cxnLst>
            <a:rect l="0" t="0" r="r" b="b"/>
            <a:pathLst>
              <a:path w="508" h="256">
                <a:moveTo>
                  <a:pt x="508" y="0"/>
                </a:moveTo>
                <a:lnTo>
                  <a:pt x="428" y="40"/>
                </a:lnTo>
                <a:lnTo>
                  <a:pt x="316" y="108"/>
                </a:lnTo>
                <a:lnTo>
                  <a:pt x="236" y="172"/>
                </a:lnTo>
                <a:lnTo>
                  <a:pt x="100" y="216"/>
                </a:lnTo>
                <a:lnTo>
                  <a:pt x="0" y="256"/>
                </a:lnTo>
              </a:path>
            </a:pathLst>
          </a:custGeom>
          <a:noFill/>
          <a:ln w="57150" cmpd="sng">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2159" name="Line 15"/>
          <p:cNvSpPr>
            <a:spLocks noChangeShapeType="1"/>
          </p:cNvSpPr>
          <p:nvPr/>
        </p:nvSpPr>
        <p:spPr bwMode="auto">
          <a:xfrm>
            <a:off x="5961063" y="1654175"/>
            <a:ext cx="361950" cy="68263"/>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2160" name="Freeform 16"/>
          <p:cNvSpPr>
            <a:spLocks/>
          </p:cNvSpPr>
          <p:nvPr/>
        </p:nvSpPr>
        <p:spPr bwMode="auto">
          <a:xfrm>
            <a:off x="6503988" y="1962150"/>
            <a:ext cx="1119187" cy="217488"/>
          </a:xfrm>
          <a:custGeom>
            <a:avLst/>
            <a:gdLst>
              <a:gd name="T0" fmla="*/ 0 w 272"/>
              <a:gd name="T1" fmla="*/ 40 h 40"/>
              <a:gd name="T2" fmla="*/ 128 w 272"/>
              <a:gd name="T3" fmla="*/ 12 h 40"/>
              <a:gd name="T4" fmla="*/ 272 w 272"/>
              <a:gd name="T5" fmla="*/ 0 h 40"/>
            </a:gdLst>
            <a:ahLst/>
            <a:cxnLst>
              <a:cxn ang="0">
                <a:pos x="T0" y="T1"/>
              </a:cxn>
              <a:cxn ang="0">
                <a:pos x="T2" y="T3"/>
              </a:cxn>
              <a:cxn ang="0">
                <a:pos x="T4" y="T5"/>
              </a:cxn>
            </a:cxnLst>
            <a:rect l="0" t="0" r="r" b="b"/>
            <a:pathLst>
              <a:path w="272" h="40">
                <a:moveTo>
                  <a:pt x="0" y="40"/>
                </a:moveTo>
                <a:lnTo>
                  <a:pt x="128" y="12"/>
                </a:lnTo>
                <a:lnTo>
                  <a:pt x="272" y="0"/>
                </a:lnTo>
              </a:path>
            </a:pathLst>
          </a:custGeom>
          <a:noFill/>
          <a:ln w="57150" cmpd="sng">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62161" name="Group 17"/>
          <p:cNvGrpSpPr>
            <a:grpSpLocks/>
          </p:cNvGrpSpPr>
          <p:nvPr/>
        </p:nvGrpSpPr>
        <p:grpSpPr bwMode="auto">
          <a:xfrm>
            <a:off x="852488" y="1628775"/>
            <a:ext cx="7235825" cy="4130675"/>
            <a:chOff x="720" y="1104"/>
            <a:chExt cx="4800" cy="1776"/>
          </a:xfrm>
        </p:grpSpPr>
        <p:pic>
          <p:nvPicPr>
            <p:cNvPr id="262162" name="Picture 18" descr="diana_contacts"/>
            <p:cNvPicPr>
              <a:picLocks noChangeAspect="1" noChangeArrowheads="1"/>
            </p:cNvPicPr>
            <p:nvPr/>
          </p:nvPicPr>
          <p:blipFill>
            <a:blip r:embed="rId3" cstate="print">
              <a:extLst>
                <a:ext uri="{28A0092B-C50C-407E-A947-70E740481C1C}">
                  <a14:useLocalDpi xmlns:a14="http://schemas.microsoft.com/office/drawing/2010/main" val="0"/>
                </a:ext>
              </a:extLst>
            </a:blip>
            <a:srcRect l="4167" t="23320" r="12500" b="31808"/>
            <a:stretch>
              <a:fillRect/>
            </a:stretch>
          </p:blipFill>
          <p:spPr bwMode="auto">
            <a:xfrm flipH="1">
              <a:off x="720" y="1104"/>
              <a:ext cx="4800" cy="1776"/>
            </a:xfrm>
            <a:prstGeom prst="rect">
              <a:avLst/>
            </a:prstGeom>
            <a:noFill/>
            <a:extLst>
              <a:ext uri="{909E8E84-426E-40dd-AFC4-6F175D3DCCD1}">
                <a14:hiddenFill xmlns:a14="http://schemas.microsoft.com/office/drawing/2010/main">
                  <a:solidFill>
                    <a:srgbClr val="FFFFFF"/>
                  </a:solidFill>
                </a14:hiddenFill>
              </a:ext>
            </a:extLst>
          </p:spPr>
        </p:pic>
        <p:sp>
          <p:nvSpPr>
            <p:cNvPr id="262163" name="Freeform 19"/>
            <p:cNvSpPr>
              <a:spLocks/>
            </p:cNvSpPr>
            <p:nvPr/>
          </p:nvSpPr>
          <p:spPr bwMode="auto">
            <a:xfrm>
              <a:off x="4800" y="1152"/>
              <a:ext cx="528" cy="1632"/>
            </a:xfrm>
            <a:custGeom>
              <a:avLst/>
              <a:gdLst>
                <a:gd name="T0" fmla="*/ 0 w 528"/>
                <a:gd name="T1" fmla="*/ 0 h 1632"/>
                <a:gd name="T2" fmla="*/ 144 w 528"/>
                <a:gd name="T3" fmla="*/ 384 h 1632"/>
                <a:gd name="T4" fmla="*/ 528 w 528"/>
                <a:gd name="T5" fmla="*/ 1632 h 1632"/>
              </a:gdLst>
              <a:ahLst/>
              <a:cxnLst>
                <a:cxn ang="0">
                  <a:pos x="T0" y="T1"/>
                </a:cxn>
                <a:cxn ang="0">
                  <a:pos x="T2" y="T3"/>
                </a:cxn>
                <a:cxn ang="0">
                  <a:pos x="T4" y="T5"/>
                </a:cxn>
              </a:cxnLst>
              <a:rect l="0" t="0" r="r" b="b"/>
              <a:pathLst>
                <a:path w="528" h="1632">
                  <a:moveTo>
                    <a:pt x="0" y="0"/>
                  </a:moveTo>
                  <a:cubicBezTo>
                    <a:pt x="28" y="56"/>
                    <a:pt x="56" y="112"/>
                    <a:pt x="144" y="384"/>
                  </a:cubicBezTo>
                  <a:cubicBezTo>
                    <a:pt x="232" y="656"/>
                    <a:pt x="380" y="1144"/>
                    <a:pt x="528" y="1632"/>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262164" name="Line 20"/>
          <p:cNvSpPr>
            <a:spLocks noChangeShapeType="1"/>
          </p:cNvSpPr>
          <p:nvPr/>
        </p:nvSpPr>
        <p:spPr bwMode="auto">
          <a:xfrm>
            <a:off x="3016250" y="4244975"/>
            <a:ext cx="1060450" cy="0"/>
          </a:xfrm>
          <a:prstGeom prst="line">
            <a:avLst/>
          </a:prstGeom>
          <a:noFill/>
          <a:ln w="762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2165" name="Line 21"/>
          <p:cNvSpPr>
            <a:spLocks noChangeShapeType="1"/>
          </p:cNvSpPr>
          <p:nvPr/>
        </p:nvSpPr>
        <p:spPr bwMode="auto">
          <a:xfrm>
            <a:off x="4543425" y="3527425"/>
            <a:ext cx="957263" cy="0"/>
          </a:xfrm>
          <a:prstGeom prst="line">
            <a:avLst/>
          </a:prstGeom>
          <a:noFill/>
          <a:ln w="762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nvGrpSpPr>
          <p:cNvPr id="262174" name="Group 30"/>
          <p:cNvGrpSpPr>
            <a:grpSpLocks/>
          </p:cNvGrpSpPr>
          <p:nvPr/>
        </p:nvGrpSpPr>
        <p:grpSpPr bwMode="auto">
          <a:xfrm>
            <a:off x="847725" y="2370138"/>
            <a:ext cx="6343650" cy="3089275"/>
            <a:chOff x="534" y="1493"/>
            <a:chExt cx="3996" cy="1946"/>
          </a:xfrm>
        </p:grpSpPr>
        <p:sp>
          <p:nvSpPr>
            <p:cNvPr id="262166" name="Freeform 22"/>
            <p:cNvSpPr>
              <a:spLocks/>
            </p:cNvSpPr>
            <p:nvPr/>
          </p:nvSpPr>
          <p:spPr bwMode="auto">
            <a:xfrm>
              <a:off x="2872" y="1493"/>
              <a:ext cx="1658" cy="736"/>
            </a:xfrm>
            <a:custGeom>
              <a:avLst/>
              <a:gdLst>
                <a:gd name="T0" fmla="*/ 0 w 1746"/>
                <a:gd name="T1" fmla="*/ 492 h 492"/>
                <a:gd name="T2" fmla="*/ 743 w 1746"/>
                <a:gd name="T3" fmla="*/ 492 h 492"/>
                <a:gd name="T4" fmla="*/ 1022 w 1746"/>
                <a:gd name="T5" fmla="*/ 399 h 492"/>
                <a:gd name="T6" fmla="*/ 1486 w 1746"/>
                <a:gd name="T7" fmla="*/ 204 h 492"/>
                <a:gd name="T8" fmla="*/ 1746 w 1746"/>
                <a:gd name="T9" fmla="*/ 111 h 492"/>
                <a:gd name="T10" fmla="*/ 1728 w 1746"/>
                <a:gd name="T11" fmla="*/ 0 h 492"/>
                <a:gd name="T12" fmla="*/ 1366 w 1746"/>
                <a:gd name="T13" fmla="*/ 121 h 492"/>
                <a:gd name="T14" fmla="*/ 1012 w 1746"/>
                <a:gd name="T15" fmla="*/ 232 h 492"/>
                <a:gd name="T16" fmla="*/ 650 w 1746"/>
                <a:gd name="T17" fmla="*/ 325 h 492"/>
                <a:gd name="T18" fmla="*/ 390 w 1746"/>
                <a:gd name="T19" fmla="*/ 390 h 492"/>
                <a:gd name="T20" fmla="*/ 65 w 1746"/>
                <a:gd name="T21" fmla="*/ 455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6" h="492">
                  <a:moveTo>
                    <a:pt x="0" y="492"/>
                  </a:moveTo>
                  <a:lnTo>
                    <a:pt x="743" y="492"/>
                  </a:lnTo>
                  <a:lnTo>
                    <a:pt x="1022" y="399"/>
                  </a:lnTo>
                  <a:lnTo>
                    <a:pt x="1486" y="204"/>
                  </a:lnTo>
                  <a:lnTo>
                    <a:pt x="1746" y="111"/>
                  </a:lnTo>
                  <a:lnTo>
                    <a:pt x="1728" y="0"/>
                  </a:lnTo>
                  <a:lnTo>
                    <a:pt x="1366" y="121"/>
                  </a:lnTo>
                  <a:lnTo>
                    <a:pt x="1012" y="232"/>
                  </a:lnTo>
                  <a:lnTo>
                    <a:pt x="650" y="325"/>
                  </a:lnTo>
                  <a:lnTo>
                    <a:pt x="390" y="390"/>
                  </a:lnTo>
                  <a:lnTo>
                    <a:pt x="65" y="455"/>
                  </a:lnTo>
                </a:path>
              </a:pathLst>
            </a:custGeom>
            <a:solidFill>
              <a:srgbClr val="FF0000">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2167" name="Freeform 23"/>
            <p:cNvSpPr>
              <a:spLocks/>
            </p:cNvSpPr>
            <p:nvPr/>
          </p:nvSpPr>
          <p:spPr bwMode="auto">
            <a:xfrm>
              <a:off x="1733" y="2214"/>
              <a:ext cx="1739" cy="463"/>
            </a:xfrm>
            <a:custGeom>
              <a:avLst/>
              <a:gdLst>
                <a:gd name="T0" fmla="*/ 920 w 1831"/>
                <a:gd name="T1" fmla="*/ 316 h 316"/>
                <a:gd name="T2" fmla="*/ 0 w 1831"/>
                <a:gd name="T3" fmla="*/ 316 h 316"/>
                <a:gd name="T4" fmla="*/ 446 w 1831"/>
                <a:gd name="T5" fmla="*/ 214 h 316"/>
                <a:gd name="T6" fmla="*/ 948 w 1831"/>
                <a:gd name="T7" fmla="*/ 84 h 316"/>
                <a:gd name="T8" fmla="*/ 1245 w 1831"/>
                <a:gd name="T9" fmla="*/ 0 h 316"/>
                <a:gd name="T10" fmla="*/ 1831 w 1831"/>
                <a:gd name="T11" fmla="*/ 0 h 316"/>
                <a:gd name="T12" fmla="*/ 1617 w 1831"/>
                <a:gd name="T13" fmla="*/ 84 h 316"/>
                <a:gd name="T14" fmla="*/ 1366 w 1831"/>
                <a:gd name="T15" fmla="*/ 130 h 316"/>
                <a:gd name="T16" fmla="*/ 1152 w 1831"/>
                <a:gd name="T17" fmla="*/ 233 h 316"/>
                <a:gd name="T18" fmla="*/ 920 w 1831"/>
                <a:gd name="T19" fmla="*/ 31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1" h="316">
                  <a:moveTo>
                    <a:pt x="920" y="316"/>
                  </a:moveTo>
                  <a:lnTo>
                    <a:pt x="0" y="316"/>
                  </a:lnTo>
                  <a:lnTo>
                    <a:pt x="446" y="214"/>
                  </a:lnTo>
                  <a:lnTo>
                    <a:pt x="948" y="84"/>
                  </a:lnTo>
                  <a:lnTo>
                    <a:pt x="1245" y="0"/>
                  </a:lnTo>
                  <a:lnTo>
                    <a:pt x="1831" y="0"/>
                  </a:lnTo>
                  <a:lnTo>
                    <a:pt x="1617" y="84"/>
                  </a:lnTo>
                  <a:lnTo>
                    <a:pt x="1366" y="130"/>
                  </a:lnTo>
                  <a:lnTo>
                    <a:pt x="1152" y="233"/>
                  </a:lnTo>
                  <a:lnTo>
                    <a:pt x="920" y="316"/>
                  </a:lnTo>
                  <a:close/>
                </a:path>
              </a:pathLst>
            </a:custGeom>
            <a:solidFill>
              <a:srgbClr val="008000">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2168" name="Freeform 24"/>
            <p:cNvSpPr>
              <a:spLocks/>
            </p:cNvSpPr>
            <p:nvPr/>
          </p:nvSpPr>
          <p:spPr bwMode="auto">
            <a:xfrm>
              <a:off x="534" y="2623"/>
              <a:ext cx="2056" cy="816"/>
            </a:xfrm>
            <a:custGeom>
              <a:avLst/>
              <a:gdLst>
                <a:gd name="T0" fmla="*/ 28 w 2165"/>
                <a:gd name="T1" fmla="*/ 260 h 557"/>
                <a:gd name="T2" fmla="*/ 306 w 2165"/>
                <a:gd name="T3" fmla="*/ 242 h 557"/>
                <a:gd name="T4" fmla="*/ 715 w 2165"/>
                <a:gd name="T5" fmla="*/ 167 h 557"/>
                <a:gd name="T6" fmla="*/ 1040 w 2165"/>
                <a:gd name="T7" fmla="*/ 74 h 557"/>
                <a:gd name="T8" fmla="*/ 1301 w 2165"/>
                <a:gd name="T9" fmla="*/ 0 h 557"/>
                <a:gd name="T10" fmla="*/ 2165 w 2165"/>
                <a:gd name="T11" fmla="*/ 28 h 557"/>
                <a:gd name="T12" fmla="*/ 1923 w 2165"/>
                <a:gd name="T13" fmla="*/ 121 h 557"/>
                <a:gd name="T14" fmla="*/ 1496 w 2165"/>
                <a:gd name="T15" fmla="*/ 223 h 557"/>
                <a:gd name="T16" fmla="*/ 1291 w 2165"/>
                <a:gd name="T17" fmla="*/ 269 h 557"/>
                <a:gd name="T18" fmla="*/ 1133 w 2165"/>
                <a:gd name="T19" fmla="*/ 335 h 557"/>
                <a:gd name="T20" fmla="*/ 808 w 2165"/>
                <a:gd name="T21" fmla="*/ 446 h 557"/>
                <a:gd name="T22" fmla="*/ 557 w 2165"/>
                <a:gd name="T23" fmla="*/ 511 h 557"/>
                <a:gd name="T24" fmla="*/ 325 w 2165"/>
                <a:gd name="T25" fmla="*/ 557 h 557"/>
                <a:gd name="T26" fmla="*/ 0 w 2165"/>
                <a:gd name="T27" fmla="*/ 55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5" h="557">
                  <a:moveTo>
                    <a:pt x="28" y="260"/>
                  </a:moveTo>
                  <a:lnTo>
                    <a:pt x="306" y="242"/>
                  </a:lnTo>
                  <a:lnTo>
                    <a:pt x="715" y="167"/>
                  </a:lnTo>
                  <a:lnTo>
                    <a:pt x="1040" y="74"/>
                  </a:lnTo>
                  <a:lnTo>
                    <a:pt x="1301" y="0"/>
                  </a:lnTo>
                  <a:lnTo>
                    <a:pt x="2165" y="28"/>
                  </a:lnTo>
                  <a:lnTo>
                    <a:pt x="1923" y="121"/>
                  </a:lnTo>
                  <a:lnTo>
                    <a:pt x="1496" y="223"/>
                  </a:lnTo>
                  <a:lnTo>
                    <a:pt x="1291" y="269"/>
                  </a:lnTo>
                  <a:lnTo>
                    <a:pt x="1133" y="335"/>
                  </a:lnTo>
                  <a:lnTo>
                    <a:pt x="808" y="446"/>
                  </a:lnTo>
                  <a:lnTo>
                    <a:pt x="557" y="511"/>
                  </a:lnTo>
                  <a:lnTo>
                    <a:pt x="325" y="557"/>
                  </a:lnTo>
                  <a:lnTo>
                    <a:pt x="0" y="557"/>
                  </a:lnTo>
                </a:path>
              </a:pathLst>
            </a:custGeom>
            <a:solidFill>
              <a:srgbClr val="3333CC">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262169" name="Freeform 25"/>
          <p:cNvSpPr>
            <a:spLocks/>
          </p:cNvSpPr>
          <p:nvPr/>
        </p:nvSpPr>
        <p:spPr bwMode="auto">
          <a:xfrm>
            <a:off x="873125" y="2635250"/>
            <a:ext cx="6392863" cy="2840038"/>
          </a:xfrm>
          <a:custGeom>
            <a:avLst/>
            <a:gdLst>
              <a:gd name="T0" fmla="*/ 0 w 4128"/>
              <a:gd name="T1" fmla="*/ 1008 h 1008"/>
              <a:gd name="T2" fmla="*/ 288 w 4128"/>
              <a:gd name="T3" fmla="*/ 1008 h 1008"/>
              <a:gd name="T4" fmla="*/ 816 w 4128"/>
              <a:gd name="T5" fmla="*/ 912 h 1008"/>
              <a:gd name="T6" fmla="*/ 1248 w 4128"/>
              <a:gd name="T7" fmla="*/ 768 h 1008"/>
              <a:gd name="T8" fmla="*/ 1920 w 4128"/>
              <a:gd name="T9" fmla="*/ 624 h 1008"/>
              <a:gd name="T10" fmla="*/ 2592 w 4128"/>
              <a:gd name="T11" fmla="*/ 432 h 1008"/>
              <a:gd name="T12" fmla="*/ 3408 w 4128"/>
              <a:gd name="T13" fmla="*/ 240 h 1008"/>
              <a:gd name="T14" fmla="*/ 4128 w 4128"/>
              <a:gd name="T15" fmla="*/ 0 h 10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8" h="1008">
                <a:moveTo>
                  <a:pt x="0" y="1008"/>
                </a:moveTo>
                <a:lnTo>
                  <a:pt x="288" y="1008"/>
                </a:lnTo>
                <a:lnTo>
                  <a:pt x="816" y="912"/>
                </a:lnTo>
                <a:lnTo>
                  <a:pt x="1248" y="768"/>
                </a:lnTo>
                <a:lnTo>
                  <a:pt x="1920" y="624"/>
                </a:lnTo>
                <a:lnTo>
                  <a:pt x="2592" y="432"/>
                </a:lnTo>
                <a:lnTo>
                  <a:pt x="3408" y="240"/>
                </a:lnTo>
                <a:lnTo>
                  <a:pt x="4128" y="0"/>
                </a:lnTo>
              </a:path>
            </a:pathLst>
          </a:custGeom>
          <a:noFill/>
          <a:ln w="57150" cmpd="sng">
            <a:solidFill>
              <a:srgbClr val="9900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2170" name="Freeform 26"/>
          <p:cNvSpPr>
            <a:spLocks/>
          </p:cNvSpPr>
          <p:nvPr/>
        </p:nvSpPr>
        <p:spPr bwMode="auto">
          <a:xfrm>
            <a:off x="923925" y="2368550"/>
            <a:ext cx="6223000" cy="2344738"/>
          </a:xfrm>
          <a:custGeom>
            <a:avLst/>
            <a:gdLst>
              <a:gd name="T0" fmla="*/ 0 w 4128"/>
              <a:gd name="T1" fmla="*/ 1008 h 1008"/>
              <a:gd name="T2" fmla="*/ 288 w 4128"/>
              <a:gd name="T3" fmla="*/ 1008 h 1008"/>
              <a:gd name="T4" fmla="*/ 816 w 4128"/>
              <a:gd name="T5" fmla="*/ 912 h 1008"/>
              <a:gd name="T6" fmla="*/ 1248 w 4128"/>
              <a:gd name="T7" fmla="*/ 768 h 1008"/>
              <a:gd name="T8" fmla="*/ 1920 w 4128"/>
              <a:gd name="T9" fmla="*/ 624 h 1008"/>
              <a:gd name="T10" fmla="*/ 2592 w 4128"/>
              <a:gd name="T11" fmla="*/ 432 h 1008"/>
              <a:gd name="T12" fmla="*/ 3408 w 4128"/>
              <a:gd name="T13" fmla="*/ 240 h 1008"/>
              <a:gd name="T14" fmla="*/ 4128 w 4128"/>
              <a:gd name="T15" fmla="*/ 0 h 10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8" h="1008">
                <a:moveTo>
                  <a:pt x="0" y="1008"/>
                </a:moveTo>
                <a:lnTo>
                  <a:pt x="288" y="1008"/>
                </a:lnTo>
                <a:lnTo>
                  <a:pt x="816" y="912"/>
                </a:lnTo>
                <a:lnTo>
                  <a:pt x="1248" y="768"/>
                </a:lnTo>
                <a:lnTo>
                  <a:pt x="1920" y="624"/>
                </a:lnTo>
                <a:lnTo>
                  <a:pt x="2592" y="432"/>
                </a:lnTo>
                <a:lnTo>
                  <a:pt x="3408" y="240"/>
                </a:lnTo>
                <a:lnTo>
                  <a:pt x="4128" y="0"/>
                </a:lnTo>
              </a:path>
            </a:pathLst>
          </a:custGeom>
          <a:noFill/>
          <a:ln w="57150" cmpd="sng">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2171" name="Text Box 27"/>
          <p:cNvSpPr txBox="1">
            <a:spLocks noChangeArrowheads="1"/>
          </p:cNvSpPr>
          <p:nvPr/>
        </p:nvSpPr>
        <p:spPr bwMode="auto">
          <a:xfrm>
            <a:off x="1050925" y="3443288"/>
            <a:ext cx="1625600" cy="546100"/>
          </a:xfrm>
          <a:prstGeom prst="rect">
            <a:avLst/>
          </a:prstGeom>
          <a:solidFill>
            <a:schemeClr val="bg1"/>
          </a:solidFill>
          <a:ln w="285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Comic Sans MS" panose="030F0702030302020204" pitchFamily="66" charset="0"/>
              </a:rPr>
              <a:t>Fluid Contact?</a:t>
            </a:r>
          </a:p>
          <a:p>
            <a:pPr algn="ctr"/>
            <a:r>
              <a:rPr lang="en-US" altLang="en-US" sz="1400" b="1" dirty="0">
                <a:latin typeface="Comic Sans MS" panose="030F0702030302020204" pitchFamily="66" charset="0"/>
              </a:rPr>
              <a:t>Oil over Water?</a:t>
            </a:r>
          </a:p>
        </p:txBody>
      </p:sp>
      <p:sp>
        <p:nvSpPr>
          <p:cNvPr id="262172" name="Text Box 28"/>
          <p:cNvSpPr txBox="1">
            <a:spLocks noChangeArrowheads="1"/>
          </p:cNvSpPr>
          <p:nvPr/>
        </p:nvSpPr>
        <p:spPr bwMode="auto">
          <a:xfrm>
            <a:off x="2608263" y="2638425"/>
            <a:ext cx="1449387" cy="546100"/>
          </a:xfrm>
          <a:prstGeom prst="rect">
            <a:avLst/>
          </a:prstGeom>
          <a:solidFill>
            <a:schemeClr val="bg1"/>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Comic Sans MS" panose="030F0702030302020204" pitchFamily="66" charset="0"/>
              </a:rPr>
              <a:t>Fluid Contact?</a:t>
            </a:r>
          </a:p>
          <a:p>
            <a:pPr algn="ctr"/>
            <a:r>
              <a:rPr lang="en-US" altLang="en-US" sz="1400" b="1" dirty="0">
                <a:latin typeface="Comic Sans MS" panose="030F0702030302020204" pitchFamily="66" charset="0"/>
              </a:rPr>
              <a:t>Gas over Oil?</a:t>
            </a:r>
          </a:p>
        </p:txBody>
      </p:sp>
      <p:sp>
        <p:nvSpPr>
          <p:cNvPr id="262173" name="Text Box 29"/>
          <p:cNvSpPr txBox="1">
            <a:spLocks noChangeArrowheads="1"/>
          </p:cNvSpPr>
          <p:nvPr/>
        </p:nvSpPr>
        <p:spPr bwMode="auto">
          <a:xfrm>
            <a:off x="6218238" y="1484313"/>
            <a:ext cx="793750" cy="3667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dirty="0">
                <a:latin typeface="Comic Sans MS" panose="030F0702030302020204" pitchFamily="66" charset="0"/>
              </a:rPr>
              <a:t>Alpha</a:t>
            </a:r>
          </a:p>
        </p:txBody>
      </p:sp>
    </p:spTree>
    <p:extLst>
      <p:ext uri="{BB962C8B-B14F-4D97-AF65-F5344CB8AC3E}">
        <p14:creationId xmlns:p14="http://schemas.microsoft.com/office/powerpoint/2010/main" val="73997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2164"/>
                                        </p:tgtEl>
                                        <p:attrNameLst>
                                          <p:attrName>style.visibility</p:attrName>
                                        </p:attrNameLst>
                                      </p:cBhvr>
                                      <p:to>
                                        <p:strVal val="visible"/>
                                      </p:to>
                                    </p:set>
                                    <p:animEffect transition="in" filter="wipe(left)">
                                      <p:cBhvr>
                                        <p:cTn id="7" dur="500"/>
                                        <p:tgtEl>
                                          <p:spTgt spid="2621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2165"/>
                                        </p:tgtEl>
                                        <p:attrNameLst>
                                          <p:attrName>style.visibility</p:attrName>
                                        </p:attrNameLst>
                                      </p:cBhvr>
                                      <p:to>
                                        <p:strVal val="visible"/>
                                      </p:to>
                                    </p:set>
                                    <p:animEffect transition="in" filter="wipe(left)">
                                      <p:cBhvr>
                                        <p:cTn id="12" dur="500"/>
                                        <p:tgtEl>
                                          <p:spTgt spid="2621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217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217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62174"/>
                                        </p:tgtEl>
                                        <p:attrNameLst>
                                          <p:attrName>style.visibility</p:attrName>
                                        </p:attrNameLst>
                                      </p:cBhvr>
                                      <p:to>
                                        <p:strVal val="visible"/>
                                      </p:to>
                                    </p:set>
                                    <p:animEffect transition="in" filter="dissolve">
                                      <p:cBhvr>
                                        <p:cTn id="23"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64" grpId="0" animBg="1"/>
      <p:bldP spid="262165" grpId="0" animBg="1"/>
      <p:bldP spid="262171" grpId="0" animBg="1"/>
      <p:bldP spid="2621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10" name="Rectangle 6"/>
          <p:cNvSpPr>
            <a:spLocks noChangeArrowheads="1"/>
          </p:cNvSpPr>
          <p:nvPr/>
        </p:nvSpPr>
        <p:spPr bwMode="auto">
          <a:xfrm>
            <a:off x="457200" y="3016250"/>
            <a:ext cx="5568950" cy="603250"/>
          </a:xfrm>
          <a:prstGeom prst="rect">
            <a:avLst/>
          </a:prstGeom>
          <a:solidFill>
            <a:schemeClr val="bg1"/>
          </a:solidFill>
          <a:ln w="19050">
            <a:solidFill>
              <a:srgbClr val="FF00FF"/>
            </a:solidFill>
            <a:miter lim="800000"/>
            <a:headEnd/>
            <a:tailEnd/>
          </a:ln>
          <a:effectLst/>
        </p:spPr>
        <p:txBody>
          <a:bodyPr wrap="none" anchor="ctr"/>
          <a:lstStyle/>
          <a:p>
            <a:endParaRPr lang="en-US" dirty="0"/>
          </a:p>
        </p:txBody>
      </p:sp>
      <p:sp>
        <p:nvSpPr>
          <p:cNvPr id="303108" name="Rectangle 4"/>
          <p:cNvSpPr>
            <a:spLocks noGrp="1" noChangeArrowheads="1"/>
          </p:cNvSpPr>
          <p:nvPr>
            <p:ph type="title"/>
          </p:nvPr>
        </p:nvSpPr>
        <p:spPr/>
        <p:txBody>
          <a:bodyPr/>
          <a:lstStyle/>
          <a:p>
            <a:r>
              <a:rPr lang="en-US" altLang="en-US" sz="2400" dirty="0"/>
              <a:t>Outline</a:t>
            </a:r>
          </a:p>
        </p:txBody>
      </p:sp>
      <p:sp>
        <p:nvSpPr>
          <p:cNvPr id="303109" name="Rectangle 5"/>
          <p:cNvSpPr>
            <a:spLocks noChangeArrowheads="1"/>
          </p:cNvSpPr>
          <p:nvPr/>
        </p:nvSpPr>
        <p:spPr bwMode="auto">
          <a:xfrm>
            <a:off x="679450" y="1292225"/>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har char="•"/>
              <a:defRPr sz="3200">
                <a:solidFill>
                  <a:schemeClr val="bg1"/>
                </a:solidFill>
                <a:latin typeface="Tahoma" panose="020B0604030504040204" pitchFamily="34" charset="0"/>
              </a:defRPr>
            </a:lvl1pPr>
            <a:lvl2pPr marL="1181100" indent="-457200">
              <a:spcBef>
                <a:spcPct val="20000"/>
              </a:spcBef>
              <a:buChar char="–"/>
              <a:defRPr sz="2800">
                <a:solidFill>
                  <a:schemeClr val="bg1"/>
                </a:solidFill>
                <a:latin typeface="Tahoma" panose="020B0604030504040204" pitchFamily="34" charset="0"/>
              </a:defRPr>
            </a:lvl2pPr>
            <a:lvl3pPr marL="1562100" indent="-457200">
              <a:spcBef>
                <a:spcPct val="20000"/>
              </a:spcBef>
              <a:buChar char="•"/>
              <a:defRPr sz="2400">
                <a:solidFill>
                  <a:schemeClr val="bg1"/>
                </a:solidFill>
                <a:latin typeface="Tahoma" panose="020B0604030504040204" pitchFamily="34" charset="0"/>
              </a:defRPr>
            </a:lvl3pPr>
            <a:lvl4pPr marL="2057400" indent="-381000">
              <a:spcBef>
                <a:spcPct val="20000"/>
              </a:spcBef>
              <a:buChar char="–"/>
              <a:defRPr sz="2000">
                <a:solidFill>
                  <a:schemeClr val="bg1"/>
                </a:solidFill>
                <a:latin typeface="Tahoma" panose="020B0604030504040204" pitchFamily="34" charset="0"/>
              </a:defRPr>
            </a:lvl4pPr>
            <a:lvl5pPr marL="2552700" indent="-381000">
              <a:spcBef>
                <a:spcPct val="20000"/>
              </a:spcBef>
              <a:buChar char="»"/>
              <a:defRPr sz="2000">
                <a:solidFill>
                  <a:schemeClr val="bg1"/>
                </a:solidFill>
                <a:latin typeface="Tahoma" panose="020B0604030504040204" pitchFamily="34" charset="0"/>
              </a:defRPr>
            </a:lvl5pPr>
            <a:lvl6pPr marL="3009900" indent="-381000" eaLnBrk="0" fontAlgn="base" hangingPunct="0">
              <a:spcBef>
                <a:spcPct val="20000"/>
              </a:spcBef>
              <a:spcAft>
                <a:spcPct val="0"/>
              </a:spcAft>
              <a:buChar char="»"/>
              <a:defRPr sz="2000">
                <a:solidFill>
                  <a:schemeClr val="bg1"/>
                </a:solidFill>
                <a:latin typeface="Tahoma" panose="020B0604030504040204" pitchFamily="34" charset="0"/>
              </a:defRPr>
            </a:lvl6pPr>
            <a:lvl7pPr marL="3467100" indent="-381000" eaLnBrk="0" fontAlgn="base" hangingPunct="0">
              <a:spcBef>
                <a:spcPct val="20000"/>
              </a:spcBef>
              <a:spcAft>
                <a:spcPct val="0"/>
              </a:spcAft>
              <a:buChar char="»"/>
              <a:defRPr sz="2000">
                <a:solidFill>
                  <a:schemeClr val="bg1"/>
                </a:solidFill>
                <a:latin typeface="Tahoma" panose="020B0604030504040204" pitchFamily="34" charset="0"/>
              </a:defRPr>
            </a:lvl7pPr>
            <a:lvl8pPr marL="3924300" indent="-381000" eaLnBrk="0" fontAlgn="base" hangingPunct="0">
              <a:spcBef>
                <a:spcPct val="20000"/>
              </a:spcBef>
              <a:spcAft>
                <a:spcPct val="0"/>
              </a:spcAft>
              <a:buChar char="»"/>
              <a:defRPr sz="2000">
                <a:solidFill>
                  <a:schemeClr val="bg1"/>
                </a:solidFill>
                <a:latin typeface="Tahoma" panose="020B0604030504040204" pitchFamily="34" charset="0"/>
              </a:defRPr>
            </a:lvl8pPr>
            <a:lvl9pPr marL="4381500" indent="-381000" eaLnBrk="0" fontAlgn="base" hangingPunct="0">
              <a:spcBef>
                <a:spcPct val="20000"/>
              </a:spcBef>
              <a:spcAft>
                <a:spcPct val="0"/>
              </a:spcAft>
              <a:buChar char="»"/>
              <a:defRPr sz="2000">
                <a:solidFill>
                  <a:schemeClr val="bg1"/>
                </a:solidFill>
                <a:latin typeface="Tahoma" panose="020B0604030504040204" pitchFamily="34" charset="0"/>
              </a:defRPr>
            </a:lvl9pPr>
          </a:lstStyle>
          <a:p>
            <a:pPr>
              <a:spcBef>
                <a:spcPct val="35000"/>
              </a:spcBef>
              <a:buFontTx/>
              <a:buAutoNum type="arabicPeriod"/>
            </a:pPr>
            <a:r>
              <a:rPr lang="en-US" altLang="en-US" sz="2800" b="1" dirty="0">
                <a:solidFill>
                  <a:schemeClr val="tx1"/>
                </a:solidFill>
              </a:rPr>
              <a:t>Define prospect elements</a:t>
            </a:r>
          </a:p>
          <a:p>
            <a:pPr>
              <a:spcBef>
                <a:spcPct val="35000"/>
              </a:spcBef>
              <a:buFontTx/>
              <a:buAutoNum type="arabicPeriod"/>
            </a:pPr>
            <a:r>
              <a:rPr lang="en-US" altLang="en-US" sz="2800" b="1" dirty="0" smtClean="0">
                <a:solidFill>
                  <a:schemeClr val="tx1"/>
                </a:solidFill>
              </a:rPr>
              <a:t>Estimate </a:t>
            </a:r>
            <a:r>
              <a:rPr lang="en-US" altLang="en-US" sz="2800" b="1" dirty="0">
                <a:solidFill>
                  <a:schemeClr val="tx1"/>
                </a:solidFill>
              </a:rPr>
              <a:t>trap volumes</a:t>
            </a:r>
          </a:p>
          <a:p>
            <a:pPr>
              <a:spcBef>
                <a:spcPct val="35000"/>
              </a:spcBef>
              <a:buFontTx/>
              <a:buAutoNum type="arabicPeriod"/>
            </a:pPr>
            <a:r>
              <a:rPr lang="en-US" altLang="en-US" sz="2800" b="1" dirty="0">
                <a:solidFill>
                  <a:schemeClr val="tx1"/>
                </a:solidFill>
              </a:rPr>
              <a:t>HC Type</a:t>
            </a:r>
          </a:p>
          <a:p>
            <a:pPr>
              <a:spcBef>
                <a:spcPct val="35000"/>
              </a:spcBef>
              <a:buFontTx/>
              <a:buAutoNum type="arabicPeriod"/>
            </a:pPr>
            <a:r>
              <a:rPr lang="en-US" altLang="en-US" sz="2800" b="1" dirty="0">
                <a:solidFill>
                  <a:schemeClr val="tx1"/>
                </a:solidFill>
              </a:rPr>
              <a:t>Assess recoverable HC</a:t>
            </a:r>
          </a:p>
          <a:p>
            <a:pPr>
              <a:spcBef>
                <a:spcPct val="35000"/>
              </a:spcBef>
              <a:buFontTx/>
              <a:buAutoNum type="arabicPeriod"/>
            </a:pPr>
            <a:r>
              <a:rPr lang="en-US" altLang="en-US" sz="2800" b="1" dirty="0">
                <a:solidFill>
                  <a:schemeClr val="tx1"/>
                </a:solidFill>
              </a:rPr>
              <a:t>Assign risk</a:t>
            </a:r>
          </a:p>
        </p:txBody>
      </p:sp>
      <p:sp>
        <p:nvSpPr>
          <p:cNvPr id="303113" name="Rectangle 9"/>
          <p:cNvSpPr>
            <a:spLocks noChangeArrowheads="1"/>
          </p:cNvSpPr>
          <p:nvPr/>
        </p:nvSpPr>
        <p:spPr bwMode="auto">
          <a:xfrm>
            <a:off x="1223963" y="4675188"/>
            <a:ext cx="2690812" cy="1403350"/>
          </a:xfrm>
          <a:prstGeom prst="rect">
            <a:avLst/>
          </a:prstGeom>
          <a:solidFill>
            <a:srgbClr val="0099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03111" name="WordArt 7"/>
          <p:cNvSpPr>
            <a:spLocks noChangeArrowheads="1" noChangeShapeType="1" noTextEdit="1"/>
          </p:cNvSpPr>
          <p:nvPr/>
        </p:nvSpPr>
        <p:spPr bwMode="auto">
          <a:xfrm>
            <a:off x="1437719" y="4940139"/>
            <a:ext cx="2327275" cy="8377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kern="10" dirty="0">
                <a:ln w="6350">
                  <a:solidFill>
                    <a:srgbClr val="990099"/>
                  </a:solidFill>
                  <a:round/>
                  <a:headEnd/>
                  <a:tailEnd/>
                </a:ln>
                <a:solidFill>
                  <a:srgbClr val="FFFFFF"/>
                </a:solidFill>
                <a:latin typeface="Arial Black" panose="020B0A04020102020204" pitchFamily="34" charset="0"/>
              </a:rPr>
              <a:t>Deterministic</a:t>
            </a:r>
          </a:p>
          <a:p>
            <a:pPr algn="ctr"/>
            <a:r>
              <a:rPr lang="en-US" kern="10" dirty="0">
                <a:ln w="6350">
                  <a:solidFill>
                    <a:srgbClr val="990099"/>
                  </a:solidFill>
                  <a:round/>
                  <a:headEnd/>
                  <a:tailEnd/>
                </a:ln>
                <a:solidFill>
                  <a:srgbClr val="FFFFFF"/>
                </a:solidFill>
                <a:latin typeface="Arial Black" panose="020B0A04020102020204" pitchFamily="34" charset="0"/>
              </a:rPr>
              <a:t>Assessment</a:t>
            </a:r>
          </a:p>
        </p:txBody>
      </p:sp>
      <p:sp>
        <p:nvSpPr>
          <p:cNvPr id="303114" name="Rectangle 10"/>
          <p:cNvSpPr>
            <a:spLocks noChangeArrowheads="1"/>
          </p:cNvSpPr>
          <p:nvPr/>
        </p:nvSpPr>
        <p:spPr bwMode="auto">
          <a:xfrm>
            <a:off x="5253038" y="4675188"/>
            <a:ext cx="2690812" cy="1403350"/>
          </a:xfrm>
          <a:prstGeom prst="rect">
            <a:avLst/>
          </a:prstGeom>
          <a:solidFill>
            <a:srgbClr val="B03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03112" name="WordArt 8"/>
          <p:cNvSpPr>
            <a:spLocks noChangeArrowheads="1" noChangeShapeType="1" noTextEdit="1"/>
          </p:cNvSpPr>
          <p:nvPr/>
        </p:nvSpPr>
        <p:spPr bwMode="auto">
          <a:xfrm>
            <a:off x="5616575" y="4916488"/>
            <a:ext cx="1963738" cy="92233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kern="10" dirty="0">
                <a:ln w="6350">
                  <a:solidFill>
                    <a:srgbClr val="990099"/>
                  </a:solidFill>
                  <a:round/>
                  <a:headEnd/>
                  <a:tailEnd/>
                </a:ln>
                <a:solidFill>
                  <a:srgbClr val="FFFFFF"/>
                </a:solidFill>
                <a:latin typeface="Arial Black" panose="020B0A04020102020204" pitchFamily="34" charset="0"/>
              </a:rPr>
              <a:t>Probabilistic</a:t>
            </a:r>
          </a:p>
          <a:p>
            <a:pPr algn="ctr"/>
            <a:r>
              <a:rPr lang="en-US" kern="10" dirty="0">
                <a:ln w="6350">
                  <a:solidFill>
                    <a:srgbClr val="990099"/>
                  </a:solidFill>
                  <a:round/>
                  <a:headEnd/>
                  <a:tailEnd/>
                </a:ln>
                <a:solidFill>
                  <a:srgbClr val="FFFFFF"/>
                </a:solidFill>
                <a:latin typeface="Arial Black" panose="020B0A04020102020204" pitchFamily="34" charset="0"/>
              </a:rPr>
              <a:t>Assessment</a:t>
            </a:r>
          </a:p>
        </p:txBody>
      </p:sp>
    </p:spTree>
    <p:extLst>
      <p:ext uri="{BB962C8B-B14F-4D97-AF65-F5344CB8AC3E}">
        <p14:creationId xmlns:p14="http://schemas.microsoft.com/office/powerpoint/2010/main" val="308941368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en-US" altLang="en-US" dirty="0"/>
              <a:t>Types of Assessments</a:t>
            </a:r>
          </a:p>
        </p:txBody>
      </p:sp>
      <p:sp>
        <p:nvSpPr>
          <p:cNvPr id="278531" name="Rectangle 3"/>
          <p:cNvSpPr>
            <a:spLocks noGrp="1" noChangeArrowheads="1"/>
          </p:cNvSpPr>
          <p:nvPr>
            <p:ph idx="1"/>
          </p:nvPr>
        </p:nvSpPr>
        <p:spPr>
          <a:xfrm>
            <a:off x="730643" y="1863295"/>
            <a:ext cx="7772400" cy="3694113"/>
          </a:xfrm>
        </p:spPr>
        <p:txBody>
          <a:bodyPr/>
          <a:lstStyle/>
          <a:p>
            <a:r>
              <a:rPr lang="en-US" altLang="en-US" dirty="0">
                <a:solidFill>
                  <a:srgbClr val="C00000"/>
                </a:solidFill>
              </a:rPr>
              <a:t>Deterministic Assessment</a:t>
            </a:r>
          </a:p>
          <a:p>
            <a:pPr lvl="1"/>
            <a:r>
              <a:rPr lang="en-US" altLang="en-US" dirty="0"/>
              <a:t>One value for each parameter</a:t>
            </a:r>
          </a:p>
          <a:p>
            <a:pPr lvl="1"/>
            <a:r>
              <a:rPr lang="en-US" altLang="en-US" dirty="0"/>
              <a:t>One final number, e.g., 200 MBO</a:t>
            </a:r>
          </a:p>
          <a:p>
            <a:r>
              <a:rPr lang="en-US" altLang="en-US" dirty="0">
                <a:solidFill>
                  <a:srgbClr val="C00000"/>
                </a:solidFill>
              </a:rPr>
              <a:t>Probabilistic Assessment</a:t>
            </a:r>
          </a:p>
          <a:p>
            <a:pPr lvl="1"/>
            <a:r>
              <a:rPr lang="en-US" altLang="en-US" dirty="0"/>
              <a:t>A range of values for each parameter</a:t>
            </a:r>
          </a:p>
          <a:p>
            <a:pPr lvl="1"/>
            <a:r>
              <a:rPr lang="en-US" altLang="en-US" dirty="0"/>
              <a:t>A range of outcomes, e.g. 200 ± 50 MBO </a:t>
            </a:r>
          </a:p>
        </p:txBody>
      </p:sp>
      <p:sp>
        <p:nvSpPr>
          <p:cNvPr id="278532" name="Text Box 4"/>
          <p:cNvSpPr txBox="1">
            <a:spLocks noChangeArrowheads="1"/>
          </p:cNvSpPr>
          <p:nvPr/>
        </p:nvSpPr>
        <p:spPr bwMode="auto">
          <a:xfrm>
            <a:off x="288925" y="955675"/>
            <a:ext cx="75501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dirty="0" smtClean="0">
                <a:latin typeface="Verdana" panose="020B0604030504040204" pitchFamily="34" charset="0"/>
              </a:rPr>
              <a:t>There are two types of assessment we can perform on a lead:</a:t>
            </a:r>
            <a:endParaRPr lang="en-US" altLang="en-US" dirty="0">
              <a:latin typeface="Verdana" panose="020B0604030504040204" pitchFamily="34" charset="0"/>
            </a:endParaRPr>
          </a:p>
        </p:txBody>
      </p:sp>
    </p:spTree>
    <p:extLst>
      <p:ext uri="{BB962C8B-B14F-4D97-AF65-F5344CB8AC3E}">
        <p14:creationId xmlns:p14="http://schemas.microsoft.com/office/powerpoint/2010/main" val="171445894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203" name="Rectangle 11"/>
          <p:cNvSpPr>
            <a:spLocks noGrp="1" noChangeArrowheads="1"/>
          </p:cNvSpPr>
          <p:nvPr>
            <p:ph type="title"/>
          </p:nvPr>
        </p:nvSpPr>
        <p:spPr/>
        <p:txBody>
          <a:bodyPr/>
          <a:lstStyle/>
          <a:p>
            <a:r>
              <a:rPr lang="en-US" altLang="en-US" dirty="0"/>
              <a:t>Scenarios &amp; Probabilities</a:t>
            </a:r>
          </a:p>
        </p:txBody>
      </p:sp>
      <p:sp>
        <p:nvSpPr>
          <p:cNvPr id="264194" name="Freeform 2" descr="80%"/>
          <p:cNvSpPr>
            <a:spLocks noChangeAspect="1"/>
          </p:cNvSpPr>
          <p:nvPr/>
        </p:nvSpPr>
        <p:spPr bwMode="auto">
          <a:xfrm>
            <a:off x="998538" y="4662488"/>
            <a:ext cx="2654300" cy="1187450"/>
          </a:xfrm>
          <a:custGeom>
            <a:avLst/>
            <a:gdLst>
              <a:gd name="T0" fmla="*/ 3792 w 4080"/>
              <a:gd name="T1" fmla="*/ 0 h 1296"/>
              <a:gd name="T2" fmla="*/ 3264 w 4080"/>
              <a:gd name="T3" fmla="*/ 0 h 1296"/>
              <a:gd name="T4" fmla="*/ 2784 w 4080"/>
              <a:gd name="T5" fmla="*/ 96 h 1296"/>
              <a:gd name="T6" fmla="*/ 2256 w 4080"/>
              <a:gd name="T7" fmla="*/ 240 h 1296"/>
              <a:gd name="T8" fmla="*/ 1680 w 4080"/>
              <a:gd name="T9" fmla="*/ 384 h 1296"/>
              <a:gd name="T10" fmla="*/ 1008 w 4080"/>
              <a:gd name="T11" fmla="*/ 528 h 1296"/>
              <a:gd name="T12" fmla="*/ 480 w 4080"/>
              <a:gd name="T13" fmla="*/ 672 h 1296"/>
              <a:gd name="T14" fmla="*/ 0 w 4080"/>
              <a:gd name="T15" fmla="*/ 864 h 1296"/>
              <a:gd name="T16" fmla="*/ 0 w 4080"/>
              <a:gd name="T17" fmla="*/ 1296 h 1296"/>
              <a:gd name="T18" fmla="*/ 336 w 4080"/>
              <a:gd name="T19" fmla="*/ 1152 h 1296"/>
              <a:gd name="T20" fmla="*/ 816 w 4080"/>
              <a:gd name="T21" fmla="*/ 1056 h 1296"/>
              <a:gd name="T22" fmla="*/ 1392 w 4080"/>
              <a:gd name="T23" fmla="*/ 960 h 1296"/>
              <a:gd name="T24" fmla="*/ 1920 w 4080"/>
              <a:gd name="T25" fmla="*/ 864 h 1296"/>
              <a:gd name="T26" fmla="*/ 2256 w 4080"/>
              <a:gd name="T27" fmla="*/ 816 h 1296"/>
              <a:gd name="T28" fmla="*/ 2496 w 4080"/>
              <a:gd name="T29" fmla="*/ 768 h 1296"/>
              <a:gd name="T30" fmla="*/ 2784 w 4080"/>
              <a:gd name="T31" fmla="*/ 672 h 1296"/>
              <a:gd name="T32" fmla="*/ 3120 w 4080"/>
              <a:gd name="T33" fmla="*/ 528 h 1296"/>
              <a:gd name="T34" fmla="*/ 3264 w 4080"/>
              <a:gd name="T35" fmla="*/ 576 h 1296"/>
              <a:gd name="T36" fmla="*/ 3456 w 4080"/>
              <a:gd name="T37" fmla="*/ 672 h 1296"/>
              <a:gd name="T38" fmla="*/ 3744 w 4080"/>
              <a:gd name="T39" fmla="*/ 624 h 1296"/>
              <a:gd name="T40" fmla="*/ 4080 w 4080"/>
              <a:gd name="T41" fmla="*/ 576 h 1296"/>
              <a:gd name="T42" fmla="*/ 4032 w 4080"/>
              <a:gd name="T43" fmla="*/ 336 h 1296"/>
              <a:gd name="T44" fmla="*/ 3792 w 4080"/>
              <a:gd name="T4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80" h="1296">
                <a:moveTo>
                  <a:pt x="3792" y="0"/>
                </a:moveTo>
                <a:lnTo>
                  <a:pt x="3264" y="0"/>
                </a:lnTo>
                <a:lnTo>
                  <a:pt x="2784" y="96"/>
                </a:lnTo>
                <a:lnTo>
                  <a:pt x="2256" y="240"/>
                </a:lnTo>
                <a:lnTo>
                  <a:pt x="1680" y="384"/>
                </a:lnTo>
                <a:lnTo>
                  <a:pt x="1008" y="528"/>
                </a:lnTo>
                <a:lnTo>
                  <a:pt x="480" y="672"/>
                </a:lnTo>
                <a:lnTo>
                  <a:pt x="0" y="864"/>
                </a:lnTo>
                <a:lnTo>
                  <a:pt x="0" y="1296"/>
                </a:lnTo>
                <a:lnTo>
                  <a:pt x="336" y="1152"/>
                </a:lnTo>
                <a:lnTo>
                  <a:pt x="816" y="1056"/>
                </a:lnTo>
                <a:lnTo>
                  <a:pt x="1392" y="960"/>
                </a:lnTo>
                <a:lnTo>
                  <a:pt x="1920" y="864"/>
                </a:lnTo>
                <a:lnTo>
                  <a:pt x="2256" y="816"/>
                </a:lnTo>
                <a:lnTo>
                  <a:pt x="2496" y="768"/>
                </a:lnTo>
                <a:lnTo>
                  <a:pt x="2784" y="672"/>
                </a:lnTo>
                <a:lnTo>
                  <a:pt x="3120" y="528"/>
                </a:lnTo>
                <a:lnTo>
                  <a:pt x="3264" y="576"/>
                </a:lnTo>
                <a:lnTo>
                  <a:pt x="3456" y="672"/>
                </a:lnTo>
                <a:lnTo>
                  <a:pt x="3744" y="624"/>
                </a:lnTo>
                <a:lnTo>
                  <a:pt x="4080" y="576"/>
                </a:lnTo>
                <a:lnTo>
                  <a:pt x="4032" y="336"/>
                </a:lnTo>
                <a:lnTo>
                  <a:pt x="3792" y="0"/>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195" name="Freeform 3" descr="80%"/>
          <p:cNvSpPr>
            <a:spLocks/>
          </p:cNvSpPr>
          <p:nvPr/>
        </p:nvSpPr>
        <p:spPr bwMode="auto">
          <a:xfrm>
            <a:off x="1216025" y="4914900"/>
            <a:ext cx="2470150" cy="450850"/>
          </a:xfrm>
          <a:custGeom>
            <a:avLst/>
            <a:gdLst>
              <a:gd name="T0" fmla="*/ 0 w 1556"/>
              <a:gd name="T1" fmla="*/ 264 h 284"/>
              <a:gd name="T2" fmla="*/ 76 w 1556"/>
              <a:gd name="T3" fmla="*/ 224 h 284"/>
              <a:gd name="T4" fmla="*/ 236 w 1556"/>
              <a:gd name="T5" fmla="*/ 164 h 284"/>
              <a:gd name="T6" fmla="*/ 412 w 1556"/>
              <a:gd name="T7" fmla="*/ 108 h 284"/>
              <a:gd name="T8" fmla="*/ 612 w 1556"/>
              <a:gd name="T9" fmla="*/ 48 h 284"/>
              <a:gd name="T10" fmla="*/ 744 w 1556"/>
              <a:gd name="T11" fmla="*/ 0 h 284"/>
              <a:gd name="T12" fmla="*/ 1488 w 1556"/>
              <a:gd name="T13" fmla="*/ 0 h 284"/>
              <a:gd name="T14" fmla="*/ 1556 w 1556"/>
              <a:gd name="T15" fmla="*/ 164 h 284"/>
              <a:gd name="T16" fmla="*/ 1484 w 1556"/>
              <a:gd name="T17" fmla="*/ 180 h 284"/>
              <a:gd name="T18" fmla="*/ 1292 w 1556"/>
              <a:gd name="T19" fmla="*/ 220 h 284"/>
              <a:gd name="T20" fmla="*/ 1240 w 1556"/>
              <a:gd name="T21" fmla="*/ 184 h 284"/>
              <a:gd name="T22" fmla="*/ 1160 w 1556"/>
              <a:gd name="T23" fmla="*/ 144 h 284"/>
              <a:gd name="T24" fmla="*/ 1080 w 1556"/>
              <a:gd name="T25" fmla="*/ 176 h 284"/>
              <a:gd name="T26" fmla="*/ 912 w 1556"/>
              <a:gd name="T27" fmla="*/ 280 h 284"/>
              <a:gd name="T28" fmla="*/ 16 w 1556"/>
              <a:gd name="T29"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84">
                <a:moveTo>
                  <a:pt x="0" y="264"/>
                </a:moveTo>
                <a:lnTo>
                  <a:pt x="76" y="224"/>
                </a:lnTo>
                <a:lnTo>
                  <a:pt x="236" y="164"/>
                </a:lnTo>
                <a:lnTo>
                  <a:pt x="412" y="108"/>
                </a:lnTo>
                <a:lnTo>
                  <a:pt x="612" y="48"/>
                </a:lnTo>
                <a:lnTo>
                  <a:pt x="744" y="0"/>
                </a:lnTo>
                <a:lnTo>
                  <a:pt x="1488" y="0"/>
                </a:lnTo>
                <a:lnTo>
                  <a:pt x="1556" y="164"/>
                </a:lnTo>
                <a:lnTo>
                  <a:pt x="1484" y="180"/>
                </a:lnTo>
                <a:lnTo>
                  <a:pt x="1292" y="220"/>
                </a:lnTo>
                <a:lnTo>
                  <a:pt x="1240" y="184"/>
                </a:lnTo>
                <a:lnTo>
                  <a:pt x="1160" y="144"/>
                </a:lnTo>
                <a:lnTo>
                  <a:pt x="1080" y="176"/>
                </a:lnTo>
                <a:lnTo>
                  <a:pt x="912" y="280"/>
                </a:lnTo>
                <a:lnTo>
                  <a:pt x="16" y="284"/>
                </a:lnTo>
              </a:path>
            </a:pathLst>
          </a:custGeom>
          <a:pattFill prst="pct8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196" name="Freeform 4" descr="80%"/>
          <p:cNvSpPr>
            <a:spLocks/>
          </p:cNvSpPr>
          <p:nvPr/>
        </p:nvSpPr>
        <p:spPr bwMode="auto">
          <a:xfrm>
            <a:off x="2390775" y="4654550"/>
            <a:ext cx="1206500" cy="273050"/>
          </a:xfrm>
          <a:custGeom>
            <a:avLst/>
            <a:gdLst>
              <a:gd name="T0" fmla="*/ 0 w 760"/>
              <a:gd name="T1" fmla="*/ 164 h 172"/>
              <a:gd name="T2" fmla="*/ 236 w 760"/>
              <a:gd name="T3" fmla="*/ 80 h 172"/>
              <a:gd name="T4" fmla="*/ 352 w 760"/>
              <a:gd name="T5" fmla="*/ 32 h 172"/>
              <a:gd name="T6" fmla="*/ 484 w 760"/>
              <a:gd name="T7" fmla="*/ 4 h 172"/>
              <a:gd name="T8" fmla="*/ 692 w 760"/>
              <a:gd name="T9" fmla="*/ 0 h 172"/>
              <a:gd name="T10" fmla="*/ 760 w 760"/>
              <a:gd name="T11" fmla="*/ 172 h 172"/>
              <a:gd name="T12" fmla="*/ 0 w 760"/>
              <a:gd name="T13" fmla="*/ 164 h 172"/>
            </a:gdLst>
            <a:ahLst/>
            <a:cxnLst>
              <a:cxn ang="0">
                <a:pos x="T0" y="T1"/>
              </a:cxn>
              <a:cxn ang="0">
                <a:pos x="T2" y="T3"/>
              </a:cxn>
              <a:cxn ang="0">
                <a:pos x="T4" y="T5"/>
              </a:cxn>
              <a:cxn ang="0">
                <a:pos x="T6" y="T7"/>
              </a:cxn>
              <a:cxn ang="0">
                <a:pos x="T8" y="T9"/>
              </a:cxn>
              <a:cxn ang="0">
                <a:pos x="T10" y="T11"/>
              </a:cxn>
              <a:cxn ang="0">
                <a:pos x="T12" y="T13"/>
              </a:cxn>
            </a:cxnLst>
            <a:rect l="0" t="0" r="r" b="b"/>
            <a:pathLst>
              <a:path w="760" h="172">
                <a:moveTo>
                  <a:pt x="0" y="164"/>
                </a:moveTo>
                <a:lnTo>
                  <a:pt x="236" y="80"/>
                </a:lnTo>
                <a:lnTo>
                  <a:pt x="352" y="32"/>
                </a:lnTo>
                <a:lnTo>
                  <a:pt x="484" y="4"/>
                </a:lnTo>
                <a:lnTo>
                  <a:pt x="692" y="0"/>
                </a:lnTo>
                <a:lnTo>
                  <a:pt x="760" y="172"/>
                </a:lnTo>
                <a:lnTo>
                  <a:pt x="0" y="164"/>
                </a:lnTo>
                <a:close/>
              </a:path>
            </a:pathLst>
          </a:custGeom>
          <a:pattFill prst="pct8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197" name="Freeform 5" descr="80%"/>
          <p:cNvSpPr>
            <a:spLocks noChangeAspect="1"/>
          </p:cNvSpPr>
          <p:nvPr/>
        </p:nvSpPr>
        <p:spPr bwMode="auto">
          <a:xfrm>
            <a:off x="5030788" y="1931988"/>
            <a:ext cx="2654300" cy="1187450"/>
          </a:xfrm>
          <a:custGeom>
            <a:avLst/>
            <a:gdLst>
              <a:gd name="T0" fmla="*/ 3792 w 4080"/>
              <a:gd name="T1" fmla="*/ 0 h 1296"/>
              <a:gd name="T2" fmla="*/ 3264 w 4080"/>
              <a:gd name="T3" fmla="*/ 0 h 1296"/>
              <a:gd name="T4" fmla="*/ 2784 w 4080"/>
              <a:gd name="T5" fmla="*/ 96 h 1296"/>
              <a:gd name="T6" fmla="*/ 2256 w 4080"/>
              <a:gd name="T7" fmla="*/ 240 h 1296"/>
              <a:gd name="T8" fmla="*/ 1680 w 4080"/>
              <a:gd name="T9" fmla="*/ 384 h 1296"/>
              <a:gd name="T10" fmla="*/ 1008 w 4080"/>
              <a:gd name="T11" fmla="*/ 528 h 1296"/>
              <a:gd name="T12" fmla="*/ 480 w 4080"/>
              <a:gd name="T13" fmla="*/ 672 h 1296"/>
              <a:gd name="T14" fmla="*/ 0 w 4080"/>
              <a:gd name="T15" fmla="*/ 864 h 1296"/>
              <a:gd name="T16" fmla="*/ 0 w 4080"/>
              <a:gd name="T17" fmla="*/ 1296 h 1296"/>
              <a:gd name="T18" fmla="*/ 336 w 4080"/>
              <a:gd name="T19" fmla="*/ 1152 h 1296"/>
              <a:gd name="T20" fmla="*/ 816 w 4080"/>
              <a:gd name="T21" fmla="*/ 1056 h 1296"/>
              <a:gd name="T22" fmla="*/ 1392 w 4080"/>
              <a:gd name="T23" fmla="*/ 960 h 1296"/>
              <a:gd name="T24" fmla="*/ 1920 w 4080"/>
              <a:gd name="T25" fmla="*/ 864 h 1296"/>
              <a:gd name="T26" fmla="*/ 2256 w 4080"/>
              <a:gd name="T27" fmla="*/ 816 h 1296"/>
              <a:gd name="T28" fmla="*/ 2496 w 4080"/>
              <a:gd name="T29" fmla="*/ 768 h 1296"/>
              <a:gd name="T30" fmla="*/ 2784 w 4080"/>
              <a:gd name="T31" fmla="*/ 672 h 1296"/>
              <a:gd name="T32" fmla="*/ 3120 w 4080"/>
              <a:gd name="T33" fmla="*/ 528 h 1296"/>
              <a:gd name="T34" fmla="*/ 3264 w 4080"/>
              <a:gd name="T35" fmla="*/ 576 h 1296"/>
              <a:gd name="T36" fmla="*/ 3456 w 4080"/>
              <a:gd name="T37" fmla="*/ 672 h 1296"/>
              <a:gd name="T38" fmla="*/ 3744 w 4080"/>
              <a:gd name="T39" fmla="*/ 624 h 1296"/>
              <a:gd name="T40" fmla="*/ 4080 w 4080"/>
              <a:gd name="T41" fmla="*/ 576 h 1296"/>
              <a:gd name="T42" fmla="*/ 4032 w 4080"/>
              <a:gd name="T43" fmla="*/ 336 h 1296"/>
              <a:gd name="T44" fmla="*/ 3792 w 4080"/>
              <a:gd name="T4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80" h="1296">
                <a:moveTo>
                  <a:pt x="3792" y="0"/>
                </a:moveTo>
                <a:lnTo>
                  <a:pt x="3264" y="0"/>
                </a:lnTo>
                <a:lnTo>
                  <a:pt x="2784" y="96"/>
                </a:lnTo>
                <a:lnTo>
                  <a:pt x="2256" y="240"/>
                </a:lnTo>
                <a:lnTo>
                  <a:pt x="1680" y="384"/>
                </a:lnTo>
                <a:lnTo>
                  <a:pt x="1008" y="528"/>
                </a:lnTo>
                <a:lnTo>
                  <a:pt x="480" y="672"/>
                </a:lnTo>
                <a:lnTo>
                  <a:pt x="0" y="864"/>
                </a:lnTo>
                <a:lnTo>
                  <a:pt x="0" y="1296"/>
                </a:lnTo>
                <a:lnTo>
                  <a:pt x="336" y="1152"/>
                </a:lnTo>
                <a:lnTo>
                  <a:pt x="816" y="1056"/>
                </a:lnTo>
                <a:lnTo>
                  <a:pt x="1392" y="960"/>
                </a:lnTo>
                <a:lnTo>
                  <a:pt x="1920" y="864"/>
                </a:lnTo>
                <a:lnTo>
                  <a:pt x="2256" y="816"/>
                </a:lnTo>
                <a:lnTo>
                  <a:pt x="2496" y="768"/>
                </a:lnTo>
                <a:lnTo>
                  <a:pt x="2784" y="672"/>
                </a:lnTo>
                <a:lnTo>
                  <a:pt x="3120" y="528"/>
                </a:lnTo>
                <a:lnTo>
                  <a:pt x="3264" y="576"/>
                </a:lnTo>
                <a:lnTo>
                  <a:pt x="3456" y="672"/>
                </a:lnTo>
                <a:lnTo>
                  <a:pt x="3744" y="624"/>
                </a:lnTo>
                <a:lnTo>
                  <a:pt x="4080" y="576"/>
                </a:lnTo>
                <a:lnTo>
                  <a:pt x="4032" y="336"/>
                </a:lnTo>
                <a:lnTo>
                  <a:pt x="3792" y="0"/>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198" name="Freeform 6" descr="80%"/>
          <p:cNvSpPr>
            <a:spLocks/>
          </p:cNvSpPr>
          <p:nvPr/>
        </p:nvSpPr>
        <p:spPr bwMode="auto">
          <a:xfrm>
            <a:off x="5192713" y="2190750"/>
            <a:ext cx="2524125" cy="450850"/>
          </a:xfrm>
          <a:custGeom>
            <a:avLst/>
            <a:gdLst>
              <a:gd name="T0" fmla="*/ 0 w 1556"/>
              <a:gd name="T1" fmla="*/ 264 h 284"/>
              <a:gd name="T2" fmla="*/ 76 w 1556"/>
              <a:gd name="T3" fmla="*/ 224 h 284"/>
              <a:gd name="T4" fmla="*/ 236 w 1556"/>
              <a:gd name="T5" fmla="*/ 164 h 284"/>
              <a:gd name="T6" fmla="*/ 412 w 1556"/>
              <a:gd name="T7" fmla="*/ 108 h 284"/>
              <a:gd name="T8" fmla="*/ 612 w 1556"/>
              <a:gd name="T9" fmla="*/ 48 h 284"/>
              <a:gd name="T10" fmla="*/ 744 w 1556"/>
              <a:gd name="T11" fmla="*/ 0 h 284"/>
              <a:gd name="T12" fmla="*/ 1488 w 1556"/>
              <a:gd name="T13" fmla="*/ 0 h 284"/>
              <a:gd name="T14" fmla="*/ 1556 w 1556"/>
              <a:gd name="T15" fmla="*/ 164 h 284"/>
              <a:gd name="T16" fmla="*/ 1484 w 1556"/>
              <a:gd name="T17" fmla="*/ 180 h 284"/>
              <a:gd name="T18" fmla="*/ 1292 w 1556"/>
              <a:gd name="T19" fmla="*/ 220 h 284"/>
              <a:gd name="T20" fmla="*/ 1240 w 1556"/>
              <a:gd name="T21" fmla="*/ 184 h 284"/>
              <a:gd name="T22" fmla="*/ 1160 w 1556"/>
              <a:gd name="T23" fmla="*/ 144 h 284"/>
              <a:gd name="T24" fmla="*/ 1080 w 1556"/>
              <a:gd name="T25" fmla="*/ 176 h 284"/>
              <a:gd name="T26" fmla="*/ 912 w 1556"/>
              <a:gd name="T27" fmla="*/ 280 h 284"/>
              <a:gd name="T28" fmla="*/ 16 w 1556"/>
              <a:gd name="T29"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84">
                <a:moveTo>
                  <a:pt x="0" y="264"/>
                </a:moveTo>
                <a:lnTo>
                  <a:pt x="76" y="224"/>
                </a:lnTo>
                <a:lnTo>
                  <a:pt x="236" y="164"/>
                </a:lnTo>
                <a:lnTo>
                  <a:pt x="412" y="108"/>
                </a:lnTo>
                <a:lnTo>
                  <a:pt x="612" y="48"/>
                </a:lnTo>
                <a:lnTo>
                  <a:pt x="744" y="0"/>
                </a:lnTo>
                <a:lnTo>
                  <a:pt x="1488" y="0"/>
                </a:lnTo>
                <a:lnTo>
                  <a:pt x="1556" y="164"/>
                </a:lnTo>
                <a:lnTo>
                  <a:pt x="1484" y="180"/>
                </a:lnTo>
                <a:lnTo>
                  <a:pt x="1292" y="220"/>
                </a:lnTo>
                <a:lnTo>
                  <a:pt x="1240" y="184"/>
                </a:lnTo>
                <a:lnTo>
                  <a:pt x="1160" y="144"/>
                </a:lnTo>
                <a:lnTo>
                  <a:pt x="1080" y="176"/>
                </a:lnTo>
                <a:lnTo>
                  <a:pt x="912" y="280"/>
                </a:lnTo>
                <a:lnTo>
                  <a:pt x="16" y="284"/>
                </a:lnTo>
              </a:path>
            </a:pathLst>
          </a:custGeom>
          <a:pattFill prst="pct80">
            <a:fgClr>
              <a:srgbClr val="FF0000"/>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199" name="Freeform 7" descr="80%"/>
          <p:cNvSpPr>
            <a:spLocks/>
          </p:cNvSpPr>
          <p:nvPr/>
        </p:nvSpPr>
        <p:spPr bwMode="auto">
          <a:xfrm>
            <a:off x="6407150" y="1930400"/>
            <a:ext cx="1220788" cy="273050"/>
          </a:xfrm>
          <a:custGeom>
            <a:avLst/>
            <a:gdLst>
              <a:gd name="T0" fmla="*/ 0 w 760"/>
              <a:gd name="T1" fmla="*/ 164 h 172"/>
              <a:gd name="T2" fmla="*/ 236 w 760"/>
              <a:gd name="T3" fmla="*/ 80 h 172"/>
              <a:gd name="T4" fmla="*/ 352 w 760"/>
              <a:gd name="T5" fmla="*/ 32 h 172"/>
              <a:gd name="T6" fmla="*/ 484 w 760"/>
              <a:gd name="T7" fmla="*/ 4 h 172"/>
              <a:gd name="T8" fmla="*/ 692 w 760"/>
              <a:gd name="T9" fmla="*/ 0 h 172"/>
              <a:gd name="T10" fmla="*/ 760 w 760"/>
              <a:gd name="T11" fmla="*/ 172 h 172"/>
              <a:gd name="T12" fmla="*/ 0 w 760"/>
              <a:gd name="T13" fmla="*/ 164 h 172"/>
            </a:gdLst>
            <a:ahLst/>
            <a:cxnLst>
              <a:cxn ang="0">
                <a:pos x="T0" y="T1"/>
              </a:cxn>
              <a:cxn ang="0">
                <a:pos x="T2" y="T3"/>
              </a:cxn>
              <a:cxn ang="0">
                <a:pos x="T4" y="T5"/>
              </a:cxn>
              <a:cxn ang="0">
                <a:pos x="T6" y="T7"/>
              </a:cxn>
              <a:cxn ang="0">
                <a:pos x="T8" y="T9"/>
              </a:cxn>
              <a:cxn ang="0">
                <a:pos x="T10" y="T11"/>
              </a:cxn>
              <a:cxn ang="0">
                <a:pos x="T12" y="T13"/>
              </a:cxn>
            </a:cxnLst>
            <a:rect l="0" t="0" r="r" b="b"/>
            <a:pathLst>
              <a:path w="760" h="172">
                <a:moveTo>
                  <a:pt x="0" y="164"/>
                </a:moveTo>
                <a:lnTo>
                  <a:pt x="236" y="80"/>
                </a:lnTo>
                <a:lnTo>
                  <a:pt x="352" y="32"/>
                </a:lnTo>
                <a:lnTo>
                  <a:pt x="484" y="4"/>
                </a:lnTo>
                <a:lnTo>
                  <a:pt x="692" y="0"/>
                </a:lnTo>
                <a:lnTo>
                  <a:pt x="760" y="172"/>
                </a:lnTo>
                <a:lnTo>
                  <a:pt x="0" y="164"/>
                </a:lnTo>
                <a:close/>
              </a:path>
            </a:pathLst>
          </a:custGeom>
          <a:pattFill prst="pct80">
            <a:fgClr>
              <a:srgbClr val="FF0000"/>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00" name="Freeform 8" descr="80%"/>
          <p:cNvSpPr>
            <a:spLocks noChangeAspect="1"/>
          </p:cNvSpPr>
          <p:nvPr/>
        </p:nvSpPr>
        <p:spPr bwMode="auto">
          <a:xfrm>
            <a:off x="996950" y="1931988"/>
            <a:ext cx="2654300" cy="1187450"/>
          </a:xfrm>
          <a:custGeom>
            <a:avLst/>
            <a:gdLst>
              <a:gd name="T0" fmla="*/ 3792 w 4080"/>
              <a:gd name="T1" fmla="*/ 0 h 1296"/>
              <a:gd name="T2" fmla="*/ 3264 w 4080"/>
              <a:gd name="T3" fmla="*/ 0 h 1296"/>
              <a:gd name="T4" fmla="*/ 2784 w 4080"/>
              <a:gd name="T5" fmla="*/ 96 h 1296"/>
              <a:gd name="T6" fmla="*/ 2256 w 4080"/>
              <a:gd name="T7" fmla="*/ 240 h 1296"/>
              <a:gd name="T8" fmla="*/ 1680 w 4080"/>
              <a:gd name="T9" fmla="*/ 384 h 1296"/>
              <a:gd name="T10" fmla="*/ 1008 w 4080"/>
              <a:gd name="T11" fmla="*/ 528 h 1296"/>
              <a:gd name="T12" fmla="*/ 480 w 4080"/>
              <a:gd name="T13" fmla="*/ 672 h 1296"/>
              <a:gd name="T14" fmla="*/ 0 w 4080"/>
              <a:gd name="T15" fmla="*/ 864 h 1296"/>
              <a:gd name="T16" fmla="*/ 0 w 4080"/>
              <a:gd name="T17" fmla="*/ 1296 h 1296"/>
              <a:gd name="T18" fmla="*/ 336 w 4080"/>
              <a:gd name="T19" fmla="*/ 1152 h 1296"/>
              <a:gd name="T20" fmla="*/ 816 w 4080"/>
              <a:gd name="T21" fmla="*/ 1056 h 1296"/>
              <a:gd name="T22" fmla="*/ 1392 w 4080"/>
              <a:gd name="T23" fmla="*/ 960 h 1296"/>
              <a:gd name="T24" fmla="*/ 1920 w 4080"/>
              <a:gd name="T25" fmla="*/ 864 h 1296"/>
              <a:gd name="T26" fmla="*/ 2256 w 4080"/>
              <a:gd name="T27" fmla="*/ 816 h 1296"/>
              <a:gd name="T28" fmla="*/ 2496 w 4080"/>
              <a:gd name="T29" fmla="*/ 768 h 1296"/>
              <a:gd name="T30" fmla="*/ 2784 w 4080"/>
              <a:gd name="T31" fmla="*/ 672 h 1296"/>
              <a:gd name="T32" fmla="*/ 3120 w 4080"/>
              <a:gd name="T33" fmla="*/ 528 h 1296"/>
              <a:gd name="T34" fmla="*/ 3264 w 4080"/>
              <a:gd name="T35" fmla="*/ 576 h 1296"/>
              <a:gd name="T36" fmla="*/ 3456 w 4080"/>
              <a:gd name="T37" fmla="*/ 672 h 1296"/>
              <a:gd name="T38" fmla="*/ 3744 w 4080"/>
              <a:gd name="T39" fmla="*/ 624 h 1296"/>
              <a:gd name="T40" fmla="*/ 4080 w 4080"/>
              <a:gd name="T41" fmla="*/ 576 h 1296"/>
              <a:gd name="T42" fmla="*/ 4032 w 4080"/>
              <a:gd name="T43" fmla="*/ 336 h 1296"/>
              <a:gd name="T44" fmla="*/ 3792 w 4080"/>
              <a:gd name="T4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80" h="1296">
                <a:moveTo>
                  <a:pt x="3792" y="0"/>
                </a:moveTo>
                <a:lnTo>
                  <a:pt x="3264" y="0"/>
                </a:lnTo>
                <a:lnTo>
                  <a:pt x="2784" y="96"/>
                </a:lnTo>
                <a:lnTo>
                  <a:pt x="2256" y="240"/>
                </a:lnTo>
                <a:lnTo>
                  <a:pt x="1680" y="384"/>
                </a:lnTo>
                <a:lnTo>
                  <a:pt x="1008" y="528"/>
                </a:lnTo>
                <a:lnTo>
                  <a:pt x="480" y="672"/>
                </a:lnTo>
                <a:lnTo>
                  <a:pt x="0" y="864"/>
                </a:lnTo>
                <a:lnTo>
                  <a:pt x="0" y="1296"/>
                </a:lnTo>
                <a:lnTo>
                  <a:pt x="336" y="1152"/>
                </a:lnTo>
                <a:lnTo>
                  <a:pt x="816" y="1056"/>
                </a:lnTo>
                <a:lnTo>
                  <a:pt x="1392" y="960"/>
                </a:lnTo>
                <a:lnTo>
                  <a:pt x="1920" y="864"/>
                </a:lnTo>
                <a:lnTo>
                  <a:pt x="2256" y="816"/>
                </a:lnTo>
                <a:lnTo>
                  <a:pt x="2496" y="768"/>
                </a:lnTo>
                <a:lnTo>
                  <a:pt x="2784" y="672"/>
                </a:lnTo>
                <a:lnTo>
                  <a:pt x="3120" y="528"/>
                </a:lnTo>
                <a:lnTo>
                  <a:pt x="3264" y="576"/>
                </a:lnTo>
                <a:lnTo>
                  <a:pt x="3456" y="672"/>
                </a:lnTo>
                <a:lnTo>
                  <a:pt x="3744" y="624"/>
                </a:lnTo>
                <a:lnTo>
                  <a:pt x="4080" y="576"/>
                </a:lnTo>
                <a:lnTo>
                  <a:pt x="4032" y="336"/>
                </a:lnTo>
                <a:lnTo>
                  <a:pt x="3792" y="0"/>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01" name="Freeform 9" descr="80%"/>
          <p:cNvSpPr>
            <a:spLocks/>
          </p:cNvSpPr>
          <p:nvPr/>
        </p:nvSpPr>
        <p:spPr bwMode="auto">
          <a:xfrm>
            <a:off x="1193800" y="2187575"/>
            <a:ext cx="2470150" cy="450850"/>
          </a:xfrm>
          <a:custGeom>
            <a:avLst/>
            <a:gdLst>
              <a:gd name="T0" fmla="*/ 0 w 1556"/>
              <a:gd name="T1" fmla="*/ 264 h 284"/>
              <a:gd name="T2" fmla="*/ 76 w 1556"/>
              <a:gd name="T3" fmla="*/ 224 h 284"/>
              <a:gd name="T4" fmla="*/ 236 w 1556"/>
              <a:gd name="T5" fmla="*/ 164 h 284"/>
              <a:gd name="T6" fmla="*/ 412 w 1556"/>
              <a:gd name="T7" fmla="*/ 108 h 284"/>
              <a:gd name="T8" fmla="*/ 612 w 1556"/>
              <a:gd name="T9" fmla="*/ 48 h 284"/>
              <a:gd name="T10" fmla="*/ 744 w 1556"/>
              <a:gd name="T11" fmla="*/ 0 h 284"/>
              <a:gd name="T12" fmla="*/ 1488 w 1556"/>
              <a:gd name="T13" fmla="*/ 0 h 284"/>
              <a:gd name="T14" fmla="*/ 1556 w 1556"/>
              <a:gd name="T15" fmla="*/ 164 h 284"/>
              <a:gd name="T16" fmla="*/ 1484 w 1556"/>
              <a:gd name="T17" fmla="*/ 180 h 284"/>
              <a:gd name="T18" fmla="*/ 1292 w 1556"/>
              <a:gd name="T19" fmla="*/ 220 h 284"/>
              <a:gd name="T20" fmla="*/ 1240 w 1556"/>
              <a:gd name="T21" fmla="*/ 184 h 284"/>
              <a:gd name="T22" fmla="*/ 1160 w 1556"/>
              <a:gd name="T23" fmla="*/ 144 h 284"/>
              <a:gd name="T24" fmla="*/ 1080 w 1556"/>
              <a:gd name="T25" fmla="*/ 176 h 284"/>
              <a:gd name="T26" fmla="*/ 912 w 1556"/>
              <a:gd name="T27" fmla="*/ 280 h 284"/>
              <a:gd name="T28" fmla="*/ 16 w 1556"/>
              <a:gd name="T29"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84">
                <a:moveTo>
                  <a:pt x="0" y="264"/>
                </a:moveTo>
                <a:lnTo>
                  <a:pt x="76" y="224"/>
                </a:lnTo>
                <a:lnTo>
                  <a:pt x="236" y="164"/>
                </a:lnTo>
                <a:lnTo>
                  <a:pt x="412" y="108"/>
                </a:lnTo>
                <a:lnTo>
                  <a:pt x="612" y="48"/>
                </a:lnTo>
                <a:lnTo>
                  <a:pt x="744" y="0"/>
                </a:lnTo>
                <a:lnTo>
                  <a:pt x="1488" y="0"/>
                </a:lnTo>
                <a:lnTo>
                  <a:pt x="1556" y="164"/>
                </a:lnTo>
                <a:lnTo>
                  <a:pt x="1484" y="180"/>
                </a:lnTo>
                <a:lnTo>
                  <a:pt x="1292" y="220"/>
                </a:lnTo>
                <a:lnTo>
                  <a:pt x="1240" y="184"/>
                </a:lnTo>
                <a:lnTo>
                  <a:pt x="1160" y="144"/>
                </a:lnTo>
                <a:lnTo>
                  <a:pt x="1080" y="176"/>
                </a:lnTo>
                <a:lnTo>
                  <a:pt x="912" y="280"/>
                </a:lnTo>
                <a:lnTo>
                  <a:pt x="16" y="284"/>
                </a:lnTo>
              </a:path>
            </a:pathLst>
          </a:custGeom>
          <a:pattFill prst="pct8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02" name="Freeform 10" descr="80%"/>
          <p:cNvSpPr>
            <a:spLocks/>
          </p:cNvSpPr>
          <p:nvPr/>
        </p:nvSpPr>
        <p:spPr bwMode="auto">
          <a:xfrm>
            <a:off x="2368550" y="1927225"/>
            <a:ext cx="1206500" cy="273050"/>
          </a:xfrm>
          <a:custGeom>
            <a:avLst/>
            <a:gdLst>
              <a:gd name="T0" fmla="*/ 0 w 760"/>
              <a:gd name="T1" fmla="*/ 164 h 172"/>
              <a:gd name="T2" fmla="*/ 236 w 760"/>
              <a:gd name="T3" fmla="*/ 80 h 172"/>
              <a:gd name="T4" fmla="*/ 352 w 760"/>
              <a:gd name="T5" fmla="*/ 32 h 172"/>
              <a:gd name="T6" fmla="*/ 484 w 760"/>
              <a:gd name="T7" fmla="*/ 4 h 172"/>
              <a:gd name="T8" fmla="*/ 692 w 760"/>
              <a:gd name="T9" fmla="*/ 0 h 172"/>
              <a:gd name="T10" fmla="*/ 760 w 760"/>
              <a:gd name="T11" fmla="*/ 172 h 172"/>
              <a:gd name="T12" fmla="*/ 0 w 760"/>
              <a:gd name="T13" fmla="*/ 164 h 172"/>
            </a:gdLst>
            <a:ahLst/>
            <a:cxnLst>
              <a:cxn ang="0">
                <a:pos x="T0" y="T1"/>
              </a:cxn>
              <a:cxn ang="0">
                <a:pos x="T2" y="T3"/>
              </a:cxn>
              <a:cxn ang="0">
                <a:pos x="T4" y="T5"/>
              </a:cxn>
              <a:cxn ang="0">
                <a:pos x="T6" y="T7"/>
              </a:cxn>
              <a:cxn ang="0">
                <a:pos x="T8" y="T9"/>
              </a:cxn>
              <a:cxn ang="0">
                <a:pos x="T10" y="T11"/>
              </a:cxn>
              <a:cxn ang="0">
                <a:pos x="T12" y="T13"/>
              </a:cxn>
            </a:cxnLst>
            <a:rect l="0" t="0" r="r" b="b"/>
            <a:pathLst>
              <a:path w="760" h="172">
                <a:moveTo>
                  <a:pt x="0" y="164"/>
                </a:moveTo>
                <a:lnTo>
                  <a:pt x="236" y="80"/>
                </a:lnTo>
                <a:lnTo>
                  <a:pt x="352" y="32"/>
                </a:lnTo>
                <a:lnTo>
                  <a:pt x="484" y="4"/>
                </a:lnTo>
                <a:lnTo>
                  <a:pt x="692" y="0"/>
                </a:lnTo>
                <a:lnTo>
                  <a:pt x="760" y="172"/>
                </a:lnTo>
                <a:lnTo>
                  <a:pt x="0" y="164"/>
                </a:lnTo>
                <a:close/>
              </a:path>
            </a:pathLst>
          </a:custGeom>
          <a:pattFill prst="pct80">
            <a:fgClr>
              <a:srgbClr val="FF0000"/>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04" name="Text Box 12"/>
          <p:cNvSpPr txBox="1">
            <a:spLocks noChangeArrowheads="1"/>
          </p:cNvSpPr>
          <p:nvPr/>
        </p:nvSpPr>
        <p:spPr bwMode="auto">
          <a:xfrm>
            <a:off x="2003425" y="2859088"/>
            <a:ext cx="19589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i="1" dirty="0">
                <a:latin typeface="Arial" panose="020B0604020202020204" pitchFamily="34" charset="0"/>
              </a:rPr>
              <a:t>Gas Cap &amp; Oil Leg</a:t>
            </a:r>
            <a:endParaRPr lang="en-US" altLang="en-US" sz="1600" b="1" dirty="0">
              <a:latin typeface="Arial" panose="020B0604020202020204" pitchFamily="34" charset="0"/>
            </a:endParaRPr>
          </a:p>
        </p:txBody>
      </p:sp>
      <p:sp>
        <p:nvSpPr>
          <p:cNvPr id="264205" name="Text Box 13"/>
          <p:cNvSpPr txBox="1">
            <a:spLocks noChangeArrowheads="1"/>
          </p:cNvSpPr>
          <p:nvPr/>
        </p:nvSpPr>
        <p:spPr bwMode="auto">
          <a:xfrm>
            <a:off x="2346325" y="1355725"/>
            <a:ext cx="692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Alpha</a:t>
            </a:r>
          </a:p>
        </p:txBody>
      </p:sp>
      <p:sp>
        <p:nvSpPr>
          <p:cNvPr id="264206" name="Line 14"/>
          <p:cNvSpPr>
            <a:spLocks noChangeShapeType="1"/>
          </p:cNvSpPr>
          <p:nvPr/>
        </p:nvSpPr>
        <p:spPr bwMode="auto">
          <a:xfrm flipV="1">
            <a:off x="984250" y="3776663"/>
            <a:ext cx="7169150" cy="0"/>
          </a:xfrm>
          <a:prstGeom prst="line">
            <a:avLst/>
          </a:prstGeom>
          <a:noFill/>
          <a:ln w="28575">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07" name="Line 15"/>
          <p:cNvSpPr>
            <a:spLocks noChangeShapeType="1"/>
          </p:cNvSpPr>
          <p:nvPr/>
        </p:nvSpPr>
        <p:spPr bwMode="auto">
          <a:xfrm>
            <a:off x="4546600" y="1177925"/>
            <a:ext cx="0" cy="5118100"/>
          </a:xfrm>
          <a:prstGeom prst="line">
            <a:avLst/>
          </a:prstGeom>
          <a:noFill/>
          <a:ln w="28575">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08" name="Text Box 16"/>
          <p:cNvSpPr txBox="1">
            <a:spLocks noChangeArrowheads="1"/>
          </p:cNvSpPr>
          <p:nvPr/>
        </p:nvSpPr>
        <p:spPr bwMode="auto">
          <a:xfrm>
            <a:off x="1201738" y="3273425"/>
            <a:ext cx="2814637"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solidFill>
                  <a:srgbClr val="7030A0"/>
                </a:solidFill>
                <a:latin typeface="Arial" panose="020B0604020202020204" pitchFamily="34" charset="0"/>
              </a:rPr>
              <a:t>40% Chance of Occurrence</a:t>
            </a:r>
          </a:p>
        </p:txBody>
      </p:sp>
      <p:sp>
        <p:nvSpPr>
          <p:cNvPr id="264209" name="Text Box 17"/>
          <p:cNvSpPr txBox="1">
            <a:spLocks noChangeArrowheads="1"/>
          </p:cNvSpPr>
          <p:nvPr/>
        </p:nvSpPr>
        <p:spPr bwMode="auto">
          <a:xfrm>
            <a:off x="771525" y="3787775"/>
            <a:ext cx="1357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C00000"/>
                </a:solidFill>
                <a:latin typeface="Tahoma" panose="020B0604030504040204" pitchFamily="34" charset="0"/>
              </a:rPr>
              <a:t>Scenario 3</a:t>
            </a:r>
          </a:p>
        </p:txBody>
      </p:sp>
      <p:sp>
        <p:nvSpPr>
          <p:cNvPr id="264210" name="Text Box 18"/>
          <p:cNvSpPr txBox="1">
            <a:spLocks noChangeArrowheads="1"/>
          </p:cNvSpPr>
          <p:nvPr/>
        </p:nvSpPr>
        <p:spPr bwMode="auto">
          <a:xfrm>
            <a:off x="771525" y="1057275"/>
            <a:ext cx="1357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C00000"/>
                </a:solidFill>
                <a:latin typeface="Tahoma" panose="020B0604030504040204" pitchFamily="34" charset="0"/>
              </a:rPr>
              <a:t>Scenario 1</a:t>
            </a:r>
          </a:p>
        </p:txBody>
      </p:sp>
      <p:sp>
        <p:nvSpPr>
          <p:cNvPr id="264211" name="Text Box 19"/>
          <p:cNvSpPr txBox="1">
            <a:spLocks noChangeArrowheads="1"/>
          </p:cNvSpPr>
          <p:nvPr/>
        </p:nvSpPr>
        <p:spPr bwMode="auto">
          <a:xfrm>
            <a:off x="4606925" y="1057275"/>
            <a:ext cx="1357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C00000"/>
                </a:solidFill>
                <a:latin typeface="Tahoma" panose="020B0604030504040204" pitchFamily="34" charset="0"/>
              </a:rPr>
              <a:t>Scenario 2</a:t>
            </a:r>
          </a:p>
        </p:txBody>
      </p:sp>
      <p:sp>
        <p:nvSpPr>
          <p:cNvPr id="264212" name="Text Box 20"/>
          <p:cNvSpPr txBox="1">
            <a:spLocks noChangeArrowheads="1"/>
          </p:cNvSpPr>
          <p:nvPr/>
        </p:nvSpPr>
        <p:spPr bwMode="auto">
          <a:xfrm>
            <a:off x="4606925" y="3787775"/>
            <a:ext cx="1357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C00000"/>
                </a:solidFill>
                <a:latin typeface="Tahoma" panose="020B0604030504040204" pitchFamily="34" charset="0"/>
              </a:rPr>
              <a:t>Scenario 4</a:t>
            </a:r>
          </a:p>
        </p:txBody>
      </p:sp>
      <p:sp>
        <p:nvSpPr>
          <p:cNvPr id="264213" name="Freeform 21"/>
          <p:cNvSpPr>
            <a:spLocks noChangeAspect="1"/>
          </p:cNvSpPr>
          <p:nvPr/>
        </p:nvSpPr>
        <p:spPr bwMode="auto">
          <a:xfrm>
            <a:off x="3279775" y="1271588"/>
            <a:ext cx="514350" cy="1452562"/>
          </a:xfrm>
          <a:custGeom>
            <a:avLst/>
            <a:gdLst>
              <a:gd name="T0" fmla="*/ 0 w 768"/>
              <a:gd name="T1" fmla="*/ 0 h 1584"/>
              <a:gd name="T2" fmla="*/ 288 w 768"/>
              <a:gd name="T3" fmla="*/ 672 h 1584"/>
              <a:gd name="T4" fmla="*/ 768 w 768"/>
              <a:gd name="T5" fmla="*/ 1584 h 1584"/>
            </a:gdLst>
            <a:ahLst/>
            <a:cxnLst>
              <a:cxn ang="0">
                <a:pos x="T0" y="T1"/>
              </a:cxn>
              <a:cxn ang="0">
                <a:pos x="T2" y="T3"/>
              </a:cxn>
              <a:cxn ang="0">
                <a:pos x="T4" y="T5"/>
              </a:cxn>
            </a:cxnLst>
            <a:rect l="0" t="0" r="r" b="b"/>
            <a:pathLst>
              <a:path w="768" h="1584">
                <a:moveTo>
                  <a:pt x="0" y="0"/>
                </a:moveTo>
                <a:cubicBezTo>
                  <a:pt x="80" y="204"/>
                  <a:pt x="160" y="408"/>
                  <a:pt x="288" y="672"/>
                </a:cubicBezTo>
                <a:cubicBezTo>
                  <a:pt x="416" y="936"/>
                  <a:pt x="592" y="1260"/>
                  <a:pt x="768" y="1584"/>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14" name="Line 22"/>
          <p:cNvSpPr>
            <a:spLocks noChangeAspect="1" noChangeShapeType="1"/>
          </p:cNvSpPr>
          <p:nvPr/>
        </p:nvSpPr>
        <p:spPr bwMode="auto">
          <a:xfrm>
            <a:off x="2395538" y="2195513"/>
            <a:ext cx="119062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15" name="Line 23"/>
          <p:cNvSpPr>
            <a:spLocks noChangeAspect="1" noChangeShapeType="1"/>
          </p:cNvSpPr>
          <p:nvPr/>
        </p:nvSpPr>
        <p:spPr bwMode="auto">
          <a:xfrm>
            <a:off x="1190625" y="2635250"/>
            <a:ext cx="15097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16" name="Freeform 24"/>
          <p:cNvSpPr>
            <a:spLocks noChangeAspect="1"/>
          </p:cNvSpPr>
          <p:nvPr/>
        </p:nvSpPr>
        <p:spPr bwMode="auto">
          <a:xfrm>
            <a:off x="7313613" y="1271588"/>
            <a:ext cx="514350" cy="1452562"/>
          </a:xfrm>
          <a:custGeom>
            <a:avLst/>
            <a:gdLst>
              <a:gd name="T0" fmla="*/ 0 w 768"/>
              <a:gd name="T1" fmla="*/ 0 h 1584"/>
              <a:gd name="T2" fmla="*/ 288 w 768"/>
              <a:gd name="T3" fmla="*/ 672 h 1584"/>
              <a:gd name="T4" fmla="*/ 768 w 768"/>
              <a:gd name="T5" fmla="*/ 1584 h 1584"/>
            </a:gdLst>
            <a:ahLst/>
            <a:cxnLst>
              <a:cxn ang="0">
                <a:pos x="T0" y="T1"/>
              </a:cxn>
              <a:cxn ang="0">
                <a:pos x="T2" y="T3"/>
              </a:cxn>
              <a:cxn ang="0">
                <a:pos x="T4" y="T5"/>
              </a:cxn>
            </a:cxnLst>
            <a:rect l="0" t="0" r="r" b="b"/>
            <a:pathLst>
              <a:path w="768" h="1584">
                <a:moveTo>
                  <a:pt x="0" y="0"/>
                </a:moveTo>
                <a:cubicBezTo>
                  <a:pt x="80" y="204"/>
                  <a:pt x="160" y="408"/>
                  <a:pt x="288" y="672"/>
                </a:cubicBezTo>
                <a:cubicBezTo>
                  <a:pt x="416" y="936"/>
                  <a:pt x="592" y="1260"/>
                  <a:pt x="768" y="1584"/>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17" name="Line 25"/>
          <p:cNvSpPr>
            <a:spLocks noChangeAspect="1" noChangeShapeType="1"/>
          </p:cNvSpPr>
          <p:nvPr/>
        </p:nvSpPr>
        <p:spPr bwMode="auto">
          <a:xfrm>
            <a:off x="5224463" y="2635250"/>
            <a:ext cx="15097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18" name="Freeform 26"/>
          <p:cNvSpPr>
            <a:spLocks noChangeAspect="1"/>
          </p:cNvSpPr>
          <p:nvPr/>
        </p:nvSpPr>
        <p:spPr bwMode="auto">
          <a:xfrm>
            <a:off x="3281363" y="4002088"/>
            <a:ext cx="514350" cy="1452562"/>
          </a:xfrm>
          <a:custGeom>
            <a:avLst/>
            <a:gdLst>
              <a:gd name="T0" fmla="*/ 0 w 768"/>
              <a:gd name="T1" fmla="*/ 0 h 1584"/>
              <a:gd name="T2" fmla="*/ 288 w 768"/>
              <a:gd name="T3" fmla="*/ 672 h 1584"/>
              <a:gd name="T4" fmla="*/ 768 w 768"/>
              <a:gd name="T5" fmla="*/ 1584 h 1584"/>
            </a:gdLst>
            <a:ahLst/>
            <a:cxnLst>
              <a:cxn ang="0">
                <a:pos x="T0" y="T1"/>
              </a:cxn>
              <a:cxn ang="0">
                <a:pos x="T2" y="T3"/>
              </a:cxn>
              <a:cxn ang="0">
                <a:pos x="T4" y="T5"/>
              </a:cxn>
            </a:cxnLst>
            <a:rect l="0" t="0" r="r" b="b"/>
            <a:pathLst>
              <a:path w="768" h="1584">
                <a:moveTo>
                  <a:pt x="0" y="0"/>
                </a:moveTo>
                <a:cubicBezTo>
                  <a:pt x="80" y="204"/>
                  <a:pt x="160" y="408"/>
                  <a:pt x="288" y="672"/>
                </a:cubicBezTo>
                <a:cubicBezTo>
                  <a:pt x="416" y="936"/>
                  <a:pt x="592" y="1260"/>
                  <a:pt x="768" y="1584"/>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19" name="Line 27"/>
          <p:cNvSpPr>
            <a:spLocks noChangeAspect="1" noChangeShapeType="1"/>
          </p:cNvSpPr>
          <p:nvPr/>
        </p:nvSpPr>
        <p:spPr bwMode="auto">
          <a:xfrm>
            <a:off x="1192213" y="5365750"/>
            <a:ext cx="15097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20" name="Freeform 28" descr="80%"/>
          <p:cNvSpPr>
            <a:spLocks noChangeAspect="1"/>
          </p:cNvSpPr>
          <p:nvPr/>
        </p:nvSpPr>
        <p:spPr bwMode="auto">
          <a:xfrm>
            <a:off x="5030788" y="4662488"/>
            <a:ext cx="2654300" cy="1187450"/>
          </a:xfrm>
          <a:custGeom>
            <a:avLst/>
            <a:gdLst>
              <a:gd name="T0" fmla="*/ 3792 w 4080"/>
              <a:gd name="T1" fmla="*/ 0 h 1296"/>
              <a:gd name="T2" fmla="*/ 3264 w 4080"/>
              <a:gd name="T3" fmla="*/ 0 h 1296"/>
              <a:gd name="T4" fmla="*/ 2784 w 4080"/>
              <a:gd name="T5" fmla="*/ 96 h 1296"/>
              <a:gd name="T6" fmla="*/ 2256 w 4080"/>
              <a:gd name="T7" fmla="*/ 240 h 1296"/>
              <a:gd name="T8" fmla="*/ 1680 w 4080"/>
              <a:gd name="T9" fmla="*/ 384 h 1296"/>
              <a:gd name="T10" fmla="*/ 1008 w 4080"/>
              <a:gd name="T11" fmla="*/ 528 h 1296"/>
              <a:gd name="T12" fmla="*/ 480 w 4080"/>
              <a:gd name="T13" fmla="*/ 672 h 1296"/>
              <a:gd name="T14" fmla="*/ 0 w 4080"/>
              <a:gd name="T15" fmla="*/ 864 h 1296"/>
              <a:gd name="T16" fmla="*/ 0 w 4080"/>
              <a:gd name="T17" fmla="*/ 1296 h 1296"/>
              <a:gd name="T18" fmla="*/ 336 w 4080"/>
              <a:gd name="T19" fmla="*/ 1152 h 1296"/>
              <a:gd name="T20" fmla="*/ 816 w 4080"/>
              <a:gd name="T21" fmla="*/ 1056 h 1296"/>
              <a:gd name="T22" fmla="*/ 1392 w 4080"/>
              <a:gd name="T23" fmla="*/ 960 h 1296"/>
              <a:gd name="T24" fmla="*/ 1920 w 4080"/>
              <a:gd name="T25" fmla="*/ 864 h 1296"/>
              <a:gd name="T26" fmla="*/ 2256 w 4080"/>
              <a:gd name="T27" fmla="*/ 816 h 1296"/>
              <a:gd name="T28" fmla="*/ 2496 w 4080"/>
              <a:gd name="T29" fmla="*/ 768 h 1296"/>
              <a:gd name="T30" fmla="*/ 2784 w 4080"/>
              <a:gd name="T31" fmla="*/ 672 h 1296"/>
              <a:gd name="T32" fmla="*/ 3120 w 4080"/>
              <a:gd name="T33" fmla="*/ 528 h 1296"/>
              <a:gd name="T34" fmla="*/ 3264 w 4080"/>
              <a:gd name="T35" fmla="*/ 576 h 1296"/>
              <a:gd name="T36" fmla="*/ 3456 w 4080"/>
              <a:gd name="T37" fmla="*/ 672 h 1296"/>
              <a:gd name="T38" fmla="*/ 3744 w 4080"/>
              <a:gd name="T39" fmla="*/ 624 h 1296"/>
              <a:gd name="T40" fmla="*/ 4080 w 4080"/>
              <a:gd name="T41" fmla="*/ 576 h 1296"/>
              <a:gd name="T42" fmla="*/ 4032 w 4080"/>
              <a:gd name="T43" fmla="*/ 336 h 1296"/>
              <a:gd name="T44" fmla="*/ 3792 w 4080"/>
              <a:gd name="T4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80" h="1296">
                <a:moveTo>
                  <a:pt x="3792" y="0"/>
                </a:moveTo>
                <a:lnTo>
                  <a:pt x="3264" y="0"/>
                </a:lnTo>
                <a:lnTo>
                  <a:pt x="2784" y="96"/>
                </a:lnTo>
                <a:lnTo>
                  <a:pt x="2256" y="240"/>
                </a:lnTo>
                <a:lnTo>
                  <a:pt x="1680" y="384"/>
                </a:lnTo>
                <a:lnTo>
                  <a:pt x="1008" y="528"/>
                </a:lnTo>
                <a:lnTo>
                  <a:pt x="480" y="672"/>
                </a:lnTo>
                <a:lnTo>
                  <a:pt x="0" y="864"/>
                </a:lnTo>
                <a:lnTo>
                  <a:pt x="0" y="1296"/>
                </a:lnTo>
                <a:lnTo>
                  <a:pt x="336" y="1152"/>
                </a:lnTo>
                <a:lnTo>
                  <a:pt x="816" y="1056"/>
                </a:lnTo>
                <a:lnTo>
                  <a:pt x="1392" y="960"/>
                </a:lnTo>
                <a:lnTo>
                  <a:pt x="1920" y="864"/>
                </a:lnTo>
                <a:lnTo>
                  <a:pt x="2256" y="816"/>
                </a:lnTo>
                <a:lnTo>
                  <a:pt x="2496" y="768"/>
                </a:lnTo>
                <a:lnTo>
                  <a:pt x="2784" y="672"/>
                </a:lnTo>
                <a:lnTo>
                  <a:pt x="3120" y="528"/>
                </a:lnTo>
                <a:lnTo>
                  <a:pt x="3264" y="576"/>
                </a:lnTo>
                <a:lnTo>
                  <a:pt x="3456" y="672"/>
                </a:lnTo>
                <a:lnTo>
                  <a:pt x="3744" y="624"/>
                </a:lnTo>
                <a:lnTo>
                  <a:pt x="4080" y="576"/>
                </a:lnTo>
                <a:lnTo>
                  <a:pt x="4032" y="336"/>
                </a:lnTo>
                <a:lnTo>
                  <a:pt x="3792" y="0"/>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21" name="Freeform 29"/>
          <p:cNvSpPr>
            <a:spLocks noChangeAspect="1"/>
          </p:cNvSpPr>
          <p:nvPr/>
        </p:nvSpPr>
        <p:spPr bwMode="auto">
          <a:xfrm>
            <a:off x="7313613" y="4002088"/>
            <a:ext cx="514350" cy="1452562"/>
          </a:xfrm>
          <a:custGeom>
            <a:avLst/>
            <a:gdLst>
              <a:gd name="T0" fmla="*/ 0 w 768"/>
              <a:gd name="T1" fmla="*/ 0 h 1584"/>
              <a:gd name="T2" fmla="*/ 288 w 768"/>
              <a:gd name="T3" fmla="*/ 672 h 1584"/>
              <a:gd name="T4" fmla="*/ 768 w 768"/>
              <a:gd name="T5" fmla="*/ 1584 h 1584"/>
            </a:gdLst>
            <a:ahLst/>
            <a:cxnLst>
              <a:cxn ang="0">
                <a:pos x="T0" y="T1"/>
              </a:cxn>
              <a:cxn ang="0">
                <a:pos x="T2" y="T3"/>
              </a:cxn>
              <a:cxn ang="0">
                <a:pos x="T4" y="T5"/>
              </a:cxn>
            </a:cxnLst>
            <a:rect l="0" t="0" r="r" b="b"/>
            <a:pathLst>
              <a:path w="768" h="1584">
                <a:moveTo>
                  <a:pt x="0" y="0"/>
                </a:moveTo>
                <a:cubicBezTo>
                  <a:pt x="80" y="204"/>
                  <a:pt x="160" y="408"/>
                  <a:pt x="288" y="672"/>
                </a:cubicBezTo>
                <a:cubicBezTo>
                  <a:pt x="416" y="936"/>
                  <a:pt x="592" y="1260"/>
                  <a:pt x="768" y="1584"/>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22" name="Line 30"/>
          <p:cNvSpPr>
            <a:spLocks noChangeAspect="1" noChangeShapeType="1"/>
          </p:cNvSpPr>
          <p:nvPr/>
        </p:nvSpPr>
        <p:spPr bwMode="auto">
          <a:xfrm>
            <a:off x="5224463" y="5365750"/>
            <a:ext cx="15097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4223" name="Text Box 31"/>
          <p:cNvSpPr txBox="1">
            <a:spLocks noChangeArrowheads="1"/>
          </p:cNvSpPr>
          <p:nvPr/>
        </p:nvSpPr>
        <p:spPr bwMode="auto">
          <a:xfrm>
            <a:off x="6189663" y="4121150"/>
            <a:ext cx="692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Alpha</a:t>
            </a:r>
          </a:p>
        </p:txBody>
      </p:sp>
      <p:sp>
        <p:nvSpPr>
          <p:cNvPr id="264224" name="Text Box 32"/>
          <p:cNvSpPr txBox="1">
            <a:spLocks noChangeArrowheads="1"/>
          </p:cNvSpPr>
          <p:nvPr/>
        </p:nvSpPr>
        <p:spPr bwMode="auto">
          <a:xfrm>
            <a:off x="6191250" y="1355725"/>
            <a:ext cx="692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Alpha</a:t>
            </a:r>
          </a:p>
        </p:txBody>
      </p:sp>
      <p:sp>
        <p:nvSpPr>
          <p:cNvPr id="264225" name="Text Box 33"/>
          <p:cNvSpPr txBox="1">
            <a:spLocks noChangeArrowheads="1"/>
          </p:cNvSpPr>
          <p:nvPr/>
        </p:nvSpPr>
        <p:spPr bwMode="auto">
          <a:xfrm>
            <a:off x="2346325" y="4121150"/>
            <a:ext cx="692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Alpha</a:t>
            </a:r>
          </a:p>
        </p:txBody>
      </p:sp>
      <p:sp>
        <p:nvSpPr>
          <p:cNvPr id="264226" name="Text Box 34"/>
          <p:cNvSpPr txBox="1">
            <a:spLocks noChangeArrowheads="1"/>
          </p:cNvSpPr>
          <p:nvPr/>
        </p:nvSpPr>
        <p:spPr bwMode="auto">
          <a:xfrm>
            <a:off x="6276975" y="2859088"/>
            <a:ext cx="10779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i="1" dirty="0">
                <a:latin typeface="Arial" panose="020B0604020202020204" pitchFamily="34" charset="0"/>
              </a:rPr>
              <a:t>Gas Only</a:t>
            </a:r>
            <a:endParaRPr lang="en-US" altLang="en-US" sz="1600" b="1" dirty="0">
              <a:latin typeface="Arial" panose="020B0604020202020204" pitchFamily="34" charset="0"/>
            </a:endParaRPr>
          </a:p>
        </p:txBody>
      </p:sp>
      <p:sp>
        <p:nvSpPr>
          <p:cNvPr id="264227" name="Text Box 35"/>
          <p:cNvSpPr txBox="1">
            <a:spLocks noChangeArrowheads="1"/>
          </p:cNvSpPr>
          <p:nvPr/>
        </p:nvSpPr>
        <p:spPr bwMode="auto">
          <a:xfrm>
            <a:off x="2498725" y="5676900"/>
            <a:ext cx="9667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i="1" dirty="0">
                <a:latin typeface="Arial" panose="020B0604020202020204" pitchFamily="34" charset="0"/>
              </a:rPr>
              <a:t>Oil Only</a:t>
            </a:r>
            <a:endParaRPr lang="en-US" altLang="en-US" sz="1600" b="1" dirty="0">
              <a:latin typeface="Arial" panose="020B0604020202020204" pitchFamily="34" charset="0"/>
            </a:endParaRPr>
          </a:p>
        </p:txBody>
      </p:sp>
      <p:sp>
        <p:nvSpPr>
          <p:cNvPr id="264228" name="Text Box 36"/>
          <p:cNvSpPr txBox="1">
            <a:spLocks noChangeArrowheads="1"/>
          </p:cNvSpPr>
          <p:nvPr/>
        </p:nvSpPr>
        <p:spPr bwMode="auto">
          <a:xfrm>
            <a:off x="5768975" y="5676900"/>
            <a:ext cx="20939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i="1" dirty="0">
                <a:latin typeface="Arial" panose="020B0604020202020204" pitchFamily="34" charset="0"/>
              </a:rPr>
              <a:t>Low Gas Saturation</a:t>
            </a:r>
            <a:endParaRPr lang="en-US" altLang="en-US" sz="1600" b="1" dirty="0">
              <a:latin typeface="Arial" panose="020B0604020202020204" pitchFamily="34" charset="0"/>
            </a:endParaRPr>
          </a:p>
        </p:txBody>
      </p:sp>
      <p:sp>
        <p:nvSpPr>
          <p:cNvPr id="264229" name="Freeform 37" descr="80%"/>
          <p:cNvSpPr>
            <a:spLocks/>
          </p:cNvSpPr>
          <p:nvPr/>
        </p:nvSpPr>
        <p:spPr bwMode="auto">
          <a:xfrm>
            <a:off x="5227638" y="4914900"/>
            <a:ext cx="2470150" cy="450850"/>
          </a:xfrm>
          <a:custGeom>
            <a:avLst/>
            <a:gdLst>
              <a:gd name="T0" fmla="*/ 0 w 1556"/>
              <a:gd name="T1" fmla="*/ 264 h 284"/>
              <a:gd name="T2" fmla="*/ 76 w 1556"/>
              <a:gd name="T3" fmla="*/ 224 h 284"/>
              <a:gd name="T4" fmla="*/ 236 w 1556"/>
              <a:gd name="T5" fmla="*/ 164 h 284"/>
              <a:gd name="T6" fmla="*/ 412 w 1556"/>
              <a:gd name="T7" fmla="*/ 108 h 284"/>
              <a:gd name="T8" fmla="*/ 612 w 1556"/>
              <a:gd name="T9" fmla="*/ 48 h 284"/>
              <a:gd name="T10" fmla="*/ 744 w 1556"/>
              <a:gd name="T11" fmla="*/ 0 h 284"/>
              <a:gd name="T12" fmla="*/ 1488 w 1556"/>
              <a:gd name="T13" fmla="*/ 0 h 284"/>
              <a:gd name="T14" fmla="*/ 1556 w 1556"/>
              <a:gd name="T15" fmla="*/ 164 h 284"/>
              <a:gd name="T16" fmla="*/ 1484 w 1556"/>
              <a:gd name="T17" fmla="*/ 180 h 284"/>
              <a:gd name="T18" fmla="*/ 1292 w 1556"/>
              <a:gd name="T19" fmla="*/ 220 h 284"/>
              <a:gd name="T20" fmla="*/ 1240 w 1556"/>
              <a:gd name="T21" fmla="*/ 184 h 284"/>
              <a:gd name="T22" fmla="*/ 1160 w 1556"/>
              <a:gd name="T23" fmla="*/ 144 h 284"/>
              <a:gd name="T24" fmla="*/ 1080 w 1556"/>
              <a:gd name="T25" fmla="*/ 176 h 284"/>
              <a:gd name="T26" fmla="*/ 912 w 1556"/>
              <a:gd name="T27" fmla="*/ 280 h 284"/>
              <a:gd name="T28" fmla="*/ 16 w 1556"/>
              <a:gd name="T29"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84">
                <a:moveTo>
                  <a:pt x="0" y="264"/>
                </a:moveTo>
                <a:lnTo>
                  <a:pt x="76" y="224"/>
                </a:lnTo>
                <a:lnTo>
                  <a:pt x="236" y="164"/>
                </a:lnTo>
                <a:lnTo>
                  <a:pt x="412" y="108"/>
                </a:lnTo>
                <a:lnTo>
                  <a:pt x="612" y="48"/>
                </a:lnTo>
                <a:lnTo>
                  <a:pt x="744" y="0"/>
                </a:lnTo>
                <a:lnTo>
                  <a:pt x="1488" y="0"/>
                </a:lnTo>
                <a:lnTo>
                  <a:pt x="1556" y="164"/>
                </a:lnTo>
                <a:lnTo>
                  <a:pt x="1484" y="180"/>
                </a:lnTo>
                <a:lnTo>
                  <a:pt x="1292" y="220"/>
                </a:lnTo>
                <a:lnTo>
                  <a:pt x="1240" y="184"/>
                </a:lnTo>
                <a:lnTo>
                  <a:pt x="1160" y="144"/>
                </a:lnTo>
                <a:lnTo>
                  <a:pt x="1080" y="176"/>
                </a:lnTo>
                <a:lnTo>
                  <a:pt x="912" y="280"/>
                </a:lnTo>
                <a:lnTo>
                  <a:pt x="16" y="284"/>
                </a:lnTo>
              </a:path>
            </a:pathLst>
          </a:custGeom>
          <a:pattFill prst="pct80">
            <a:fgClr>
              <a:srgbClr val="FF9999"/>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30" name="Freeform 38" descr="80%"/>
          <p:cNvSpPr>
            <a:spLocks/>
          </p:cNvSpPr>
          <p:nvPr/>
        </p:nvSpPr>
        <p:spPr bwMode="auto">
          <a:xfrm>
            <a:off x="6402388" y="4654550"/>
            <a:ext cx="1206500" cy="273050"/>
          </a:xfrm>
          <a:custGeom>
            <a:avLst/>
            <a:gdLst>
              <a:gd name="T0" fmla="*/ 0 w 760"/>
              <a:gd name="T1" fmla="*/ 164 h 172"/>
              <a:gd name="T2" fmla="*/ 236 w 760"/>
              <a:gd name="T3" fmla="*/ 80 h 172"/>
              <a:gd name="T4" fmla="*/ 352 w 760"/>
              <a:gd name="T5" fmla="*/ 32 h 172"/>
              <a:gd name="T6" fmla="*/ 484 w 760"/>
              <a:gd name="T7" fmla="*/ 4 h 172"/>
              <a:gd name="T8" fmla="*/ 692 w 760"/>
              <a:gd name="T9" fmla="*/ 0 h 172"/>
              <a:gd name="T10" fmla="*/ 760 w 760"/>
              <a:gd name="T11" fmla="*/ 172 h 172"/>
              <a:gd name="T12" fmla="*/ 0 w 760"/>
              <a:gd name="T13" fmla="*/ 164 h 172"/>
            </a:gdLst>
            <a:ahLst/>
            <a:cxnLst>
              <a:cxn ang="0">
                <a:pos x="T0" y="T1"/>
              </a:cxn>
              <a:cxn ang="0">
                <a:pos x="T2" y="T3"/>
              </a:cxn>
              <a:cxn ang="0">
                <a:pos x="T4" y="T5"/>
              </a:cxn>
              <a:cxn ang="0">
                <a:pos x="T6" y="T7"/>
              </a:cxn>
              <a:cxn ang="0">
                <a:pos x="T8" y="T9"/>
              </a:cxn>
              <a:cxn ang="0">
                <a:pos x="T10" y="T11"/>
              </a:cxn>
              <a:cxn ang="0">
                <a:pos x="T12" y="T13"/>
              </a:cxn>
            </a:cxnLst>
            <a:rect l="0" t="0" r="r" b="b"/>
            <a:pathLst>
              <a:path w="760" h="172">
                <a:moveTo>
                  <a:pt x="0" y="164"/>
                </a:moveTo>
                <a:lnTo>
                  <a:pt x="236" y="80"/>
                </a:lnTo>
                <a:lnTo>
                  <a:pt x="352" y="32"/>
                </a:lnTo>
                <a:lnTo>
                  <a:pt x="484" y="4"/>
                </a:lnTo>
                <a:lnTo>
                  <a:pt x="692" y="0"/>
                </a:lnTo>
                <a:lnTo>
                  <a:pt x="760" y="172"/>
                </a:lnTo>
                <a:lnTo>
                  <a:pt x="0" y="164"/>
                </a:lnTo>
                <a:close/>
              </a:path>
            </a:pathLst>
          </a:custGeom>
          <a:pattFill prst="pct80">
            <a:fgClr>
              <a:srgbClr val="FF9999"/>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4231" name="Text Box 39"/>
          <p:cNvSpPr txBox="1">
            <a:spLocks noChangeArrowheads="1"/>
          </p:cNvSpPr>
          <p:nvPr/>
        </p:nvSpPr>
        <p:spPr bwMode="auto">
          <a:xfrm>
            <a:off x="1201738" y="6135688"/>
            <a:ext cx="2814637"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solidFill>
                  <a:srgbClr val="7030A0"/>
                </a:solidFill>
                <a:latin typeface="Arial" panose="020B0604020202020204" pitchFamily="34" charset="0"/>
              </a:rPr>
              <a:t>30% Chance of Occurrence</a:t>
            </a:r>
          </a:p>
        </p:txBody>
      </p:sp>
      <p:sp>
        <p:nvSpPr>
          <p:cNvPr id="264232" name="Text Box 40"/>
          <p:cNvSpPr txBox="1">
            <a:spLocks noChangeArrowheads="1"/>
          </p:cNvSpPr>
          <p:nvPr/>
        </p:nvSpPr>
        <p:spPr bwMode="auto">
          <a:xfrm>
            <a:off x="5286375" y="6135688"/>
            <a:ext cx="2814638"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solidFill>
                  <a:srgbClr val="7030A0"/>
                </a:solidFill>
                <a:latin typeface="Arial" panose="020B0604020202020204" pitchFamily="34" charset="0"/>
              </a:rPr>
              <a:t>10% Chance of Occurrence</a:t>
            </a:r>
          </a:p>
        </p:txBody>
      </p:sp>
      <p:sp>
        <p:nvSpPr>
          <p:cNvPr id="264233" name="Text Box 41"/>
          <p:cNvSpPr txBox="1">
            <a:spLocks noChangeArrowheads="1"/>
          </p:cNvSpPr>
          <p:nvPr/>
        </p:nvSpPr>
        <p:spPr bwMode="auto">
          <a:xfrm>
            <a:off x="5284788" y="3273425"/>
            <a:ext cx="2814637"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solidFill>
                  <a:srgbClr val="7030A0"/>
                </a:solidFill>
                <a:latin typeface="Arial" panose="020B0604020202020204" pitchFamily="34" charset="0"/>
              </a:rPr>
              <a:t>20% Chance of Occurrence</a:t>
            </a:r>
          </a:p>
        </p:txBody>
      </p:sp>
      <p:sp>
        <p:nvSpPr>
          <p:cNvPr id="3" name="Freeform 2"/>
          <p:cNvSpPr/>
          <p:nvPr/>
        </p:nvSpPr>
        <p:spPr bwMode="auto">
          <a:xfrm>
            <a:off x="993913" y="1924216"/>
            <a:ext cx="2441050" cy="799106"/>
          </a:xfrm>
          <a:custGeom>
            <a:avLst/>
            <a:gdLst>
              <a:gd name="connsiteX0" fmla="*/ 2441050 w 2441050"/>
              <a:gd name="connsiteY0" fmla="*/ 0 h 799106"/>
              <a:gd name="connsiteX1" fmla="*/ 2234317 w 2441050"/>
              <a:gd name="connsiteY1" fmla="*/ 3975 h 799106"/>
              <a:gd name="connsiteX2" fmla="*/ 2091193 w 2441050"/>
              <a:gd name="connsiteY2" fmla="*/ 19878 h 799106"/>
              <a:gd name="connsiteX3" fmla="*/ 1868557 w 2441050"/>
              <a:gd name="connsiteY3" fmla="*/ 67586 h 799106"/>
              <a:gd name="connsiteX4" fmla="*/ 1423284 w 2441050"/>
              <a:gd name="connsiteY4" fmla="*/ 246490 h 799106"/>
              <a:gd name="connsiteX5" fmla="*/ 1001864 w 2441050"/>
              <a:gd name="connsiteY5" fmla="*/ 389614 h 799106"/>
              <a:gd name="connsiteX6" fmla="*/ 655983 w 2441050"/>
              <a:gd name="connsiteY6" fmla="*/ 496956 h 799106"/>
              <a:gd name="connsiteX7" fmla="*/ 381663 w 2441050"/>
              <a:gd name="connsiteY7" fmla="*/ 588396 h 799106"/>
              <a:gd name="connsiteX8" fmla="*/ 0 w 2441050"/>
              <a:gd name="connsiteY8" fmla="*/ 799106 h 79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050" h="799106">
                <a:moveTo>
                  <a:pt x="2441050" y="0"/>
                </a:moveTo>
                <a:cubicBezTo>
                  <a:pt x="2366838" y="331"/>
                  <a:pt x="2292627" y="662"/>
                  <a:pt x="2234317" y="3975"/>
                </a:cubicBezTo>
                <a:cubicBezTo>
                  <a:pt x="2176007" y="7288"/>
                  <a:pt x="2152153" y="9276"/>
                  <a:pt x="2091193" y="19878"/>
                </a:cubicBezTo>
                <a:cubicBezTo>
                  <a:pt x="2030233" y="30480"/>
                  <a:pt x="1979875" y="29817"/>
                  <a:pt x="1868557" y="67586"/>
                </a:cubicBezTo>
                <a:cubicBezTo>
                  <a:pt x="1757239" y="105355"/>
                  <a:pt x="1567733" y="192819"/>
                  <a:pt x="1423284" y="246490"/>
                </a:cubicBezTo>
                <a:cubicBezTo>
                  <a:pt x="1278835" y="300161"/>
                  <a:pt x="1129747" y="347870"/>
                  <a:pt x="1001864" y="389614"/>
                </a:cubicBezTo>
                <a:cubicBezTo>
                  <a:pt x="873981" y="431358"/>
                  <a:pt x="759350" y="463826"/>
                  <a:pt x="655983" y="496956"/>
                </a:cubicBezTo>
                <a:cubicBezTo>
                  <a:pt x="552616" y="530086"/>
                  <a:pt x="490993" y="538038"/>
                  <a:pt x="381663" y="588396"/>
                </a:cubicBezTo>
                <a:cubicBezTo>
                  <a:pt x="272333" y="638754"/>
                  <a:pt x="136166" y="718930"/>
                  <a:pt x="0" y="799106"/>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 name="Freeform 46"/>
          <p:cNvSpPr/>
          <p:nvPr/>
        </p:nvSpPr>
        <p:spPr bwMode="auto">
          <a:xfrm>
            <a:off x="5027612" y="1920813"/>
            <a:ext cx="2441050" cy="799106"/>
          </a:xfrm>
          <a:custGeom>
            <a:avLst/>
            <a:gdLst>
              <a:gd name="connsiteX0" fmla="*/ 2441050 w 2441050"/>
              <a:gd name="connsiteY0" fmla="*/ 0 h 799106"/>
              <a:gd name="connsiteX1" fmla="*/ 2234317 w 2441050"/>
              <a:gd name="connsiteY1" fmla="*/ 3975 h 799106"/>
              <a:gd name="connsiteX2" fmla="*/ 2091193 w 2441050"/>
              <a:gd name="connsiteY2" fmla="*/ 19878 h 799106"/>
              <a:gd name="connsiteX3" fmla="*/ 1868557 w 2441050"/>
              <a:gd name="connsiteY3" fmla="*/ 67586 h 799106"/>
              <a:gd name="connsiteX4" fmla="*/ 1423284 w 2441050"/>
              <a:gd name="connsiteY4" fmla="*/ 246490 h 799106"/>
              <a:gd name="connsiteX5" fmla="*/ 1001864 w 2441050"/>
              <a:gd name="connsiteY5" fmla="*/ 389614 h 799106"/>
              <a:gd name="connsiteX6" fmla="*/ 655983 w 2441050"/>
              <a:gd name="connsiteY6" fmla="*/ 496956 h 799106"/>
              <a:gd name="connsiteX7" fmla="*/ 381663 w 2441050"/>
              <a:gd name="connsiteY7" fmla="*/ 588396 h 799106"/>
              <a:gd name="connsiteX8" fmla="*/ 0 w 2441050"/>
              <a:gd name="connsiteY8" fmla="*/ 799106 h 79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050" h="799106">
                <a:moveTo>
                  <a:pt x="2441050" y="0"/>
                </a:moveTo>
                <a:cubicBezTo>
                  <a:pt x="2366838" y="331"/>
                  <a:pt x="2292627" y="662"/>
                  <a:pt x="2234317" y="3975"/>
                </a:cubicBezTo>
                <a:cubicBezTo>
                  <a:pt x="2176007" y="7288"/>
                  <a:pt x="2152153" y="9276"/>
                  <a:pt x="2091193" y="19878"/>
                </a:cubicBezTo>
                <a:cubicBezTo>
                  <a:pt x="2030233" y="30480"/>
                  <a:pt x="1979875" y="29817"/>
                  <a:pt x="1868557" y="67586"/>
                </a:cubicBezTo>
                <a:cubicBezTo>
                  <a:pt x="1757239" y="105355"/>
                  <a:pt x="1567733" y="192819"/>
                  <a:pt x="1423284" y="246490"/>
                </a:cubicBezTo>
                <a:cubicBezTo>
                  <a:pt x="1278835" y="300161"/>
                  <a:pt x="1129747" y="347870"/>
                  <a:pt x="1001864" y="389614"/>
                </a:cubicBezTo>
                <a:cubicBezTo>
                  <a:pt x="873981" y="431358"/>
                  <a:pt x="759350" y="463826"/>
                  <a:pt x="655983" y="496956"/>
                </a:cubicBezTo>
                <a:cubicBezTo>
                  <a:pt x="552616" y="530086"/>
                  <a:pt x="490993" y="538038"/>
                  <a:pt x="381663" y="588396"/>
                </a:cubicBezTo>
                <a:cubicBezTo>
                  <a:pt x="272333" y="638754"/>
                  <a:pt x="136166" y="718930"/>
                  <a:pt x="0" y="799106"/>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8" name="Freeform 47"/>
          <p:cNvSpPr/>
          <p:nvPr/>
        </p:nvSpPr>
        <p:spPr bwMode="auto">
          <a:xfrm>
            <a:off x="5042801" y="4649617"/>
            <a:ext cx="2441050" cy="799106"/>
          </a:xfrm>
          <a:custGeom>
            <a:avLst/>
            <a:gdLst>
              <a:gd name="connsiteX0" fmla="*/ 2441050 w 2441050"/>
              <a:gd name="connsiteY0" fmla="*/ 0 h 799106"/>
              <a:gd name="connsiteX1" fmla="*/ 2234317 w 2441050"/>
              <a:gd name="connsiteY1" fmla="*/ 3975 h 799106"/>
              <a:gd name="connsiteX2" fmla="*/ 2091193 w 2441050"/>
              <a:gd name="connsiteY2" fmla="*/ 19878 h 799106"/>
              <a:gd name="connsiteX3" fmla="*/ 1868557 w 2441050"/>
              <a:gd name="connsiteY3" fmla="*/ 67586 h 799106"/>
              <a:gd name="connsiteX4" fmla="*/ 1423284 w 2441050"/>
              <a:gd name="connsiteY4" fmla="*/ 246490 h 799106"/>
              <a:gd name="connsiteX5" fmla="*/ 1001864 w 2441050"/>
              <a:gd name="connsiteY5" fmla="*/ 389614 h 799106"/>
              <a:gd name="connsiteX6" fmla="*/ 655983 w 2441050"/>
              <a:gd name="connsiteY6" fmla="*/ 496956 h 799106"/>
              <a:gd name="connsiteX7" fmla="*/ 381663 w 2441050"/>
              <a:gd name="connsiteY7" fmla="*/ 588396 h 799106"/>
              <a:gd name="connsiteX8" fmla="*/ 0 w 2441050"/>
              <a:gd name="connsiteY8" fmla="*/ 799106 h 79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050" h="799106">
                <a:moveTo>
                  <a:pt x="2441050" y="0"/>
                </a:moveTo>
                <a:cubicBezTo>
                  <a:pt x="2366838" y="331"/>
                  <a:pt x="2292627" y="662"/>
                  <a:pt x="2234317" y="3975"/>
                </a:cubicBezTo>
                <a:cubicBezTo>
                  <a:pt x="2176007" y="7288"/>
                  <a:pt x="2152153" y="9276"/>
                  <a:pt x="2091193" y="19878"/>
                </a:cubicBezTo>
                <a:cubicBezTo>
                  <a:pt x="2030233" y="30480"/>
                  <a:pt x="1979875" y="29817"/>
                  <a:pt x="1868557" y="67586"/>
                </a:cubicBezTo>
                <a:cubicBezTo>
                  <a:pt x="1757239" y="105355"/>
                  <a:pt x="1567733" y="192819"/>
                  <a:pt x="1423284" y="246490"/>
                </a:cubicBezTo>
                <a:cubicBezTo>
                  <a:pt x="1278835" y="300161"/>
                  <a:pt x="1129747" y="347870"/>
                  <a:pt x="1001864" y="389614"/>
                </a:cubicBezTo>
                <a:cubicBezTo>
                  <a:pt x="873981" y="431358"/>
                  <a:pt x="759350" y="463826"/>
                  <a:pt x="655983" y="496956"/>
                </a:cubicBezTo>
                <a:cubicBezTo>
                  <a:pt x="552616" y="530086"/>
                  <a:pt x="490993" y="538038"/>
                  <a:pt x="381663" y="588396"/>
                </a:cubicBezTo>
                <a:cubicBezTo>
                  <a:pt x="272333" y="638754"/>
                  <a:pt x="136166" y="718930"/>
                  <a:pt x="0" y="799106"/>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 name="Freeform 49"/>
          <p:cNvSpPr/>
          <p:nvPr/>
        </p:nvSpPr>
        <p:spPr bwMode="auto">
          <a:xfrm>
            <a:off x="999304" y="4670201"/>
            <a:ext cx="2441050" cy="799106"/>
          </a:xfrm>
          <a:custGeom>
            <a:avLst/>
            <a:gdLst>
              <a:gd name="connsiteX0" fmla="*/ 2441050 w 2441050"/>
              <a:gd name="connsiteY0" fmla="*/ 0 h 799106"/>
              <a:gd name="connsiteX1" fmla="*/ 2234317 w 2441050"/>
              <a:gd name="connsiteY1" fmla="*/ 3975 h 799106"/>
              <a:gd name="connsiteX2" fmla="*/ 2091193 w 2441050"/>
              <a:gd name="connsiteY2" fmla="*/ 19878 h 799106"/>
              <a:gd name="connsiteX3" fmla="*/ 1868557 w 2441050"/>
              <a:gd name="connsiteY3" fmla="*/ 67586 h 799106"/>
              <a:gd name="connsiteX4" fmla="*/ 1423284 w 2441050"/>
              <a:gd name="connsiteY4" fmla="*/ 246490 h 799106"/>
              <a:gd name="connsiteX5" fmla="*/ 1001864 w 2441050"/>
              <a:gd name="connsiteY5" fmla="*/ 389614 h 799106"/>
              <a:gd name="connsiteX6" fmla="*/ 655983 w 2441050"/>
              <a:gd name="connsiteY6" fmla="*/ 496956 h 799106"/>
              <a:gd name="connsiteX7" fmla="*/ 381663 w 2441050"/>
              <a:gd name="connsiteY7" fmla="*/ 588396 h 799106"/>
              <a:gd name="connsiteX8" fmla="*/ 0 w 2441050"/>
              <a:gd name="connsiteY8" fmla="*/ 799106 h 79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050" h="799106">
                <a:moveTo>
                  <a:pt x="2441050" y="0"/>
                </a:moveTo>
                <a:cubicBezTo>
                  <a:pt x="2366838" y="331"/>
                  <a:pt x="2292627" y="662"/>
                  <a:pt x="2234317" y="3975"/>
                </a:cubicBezTo>
                <a:cubicBezTo>
                  <a:pt x="2176007" y="7288"/>
                  <a:pt x="2152153" y="9276"/>
                  <a:pt x="2091193" y="19878"/>
                </a:cubicBezTo>
                <a:cubicBezTo>
                  <a:pt x="2030233" y="30480"/>
                  <a:pt x="1979875" y="29817"/>
                  <a:pt x="1868557" y="67586"/>
                </a:cubicBezTo>
                <a:cubicBezTo>
                  <a:pt x="1757239" y="105355"/>
                  <a:pt x="1567733" y="192819"/>
                  <a:pt x="1423284" y="246490"/>
                </a:cubicBezTo>
                <a:cubicBezTo>
                  <a:pt x="1278835" y="300161"/>
                  <a:pt x="1129747" y="347870"/>
                  <a:pt x="1001864" y="389614"/>
                </a:cubicBezTo>
                <a:cubicBezTo>
                  <a:pt x="873981" y="431358"/>
                  <a:pt x="759350" y="463826"/>
                  <a:pt x="655983" y="496956"/>
                </a:cubicBezTo>
                <a:cubicBezTo>
                  <a:pt x="552616" y="530086"/>
                  <a:pt x="490993" y="538038"/>
                  <a:pt x="381663" y="588396"/>
                </a:cubicBezTo>
                <a:cubicBezTo>
                  <a:pt x="272333" y="638754"/>
                  <a:pt x="136166" y="718930"/>
                  <a:pt x="0" y="799106"/>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1005840" y="2426865"/>
            <a:ext cx="2659711" cy="701973"/>
          </a:xfrm>
          <a:custGeom>
            <a:avLst/>
            <a:gdLst>
              <a:gd name="connsiteX0" fmla="*/ 2659711 w 2659711"/>
              <a:gd name="connsiteY0" fmla="*/ 34064 h 701973"/>
              <a:gd name="connsiteX1" fmla="*/ 2464904 w 2659711"/>
              <a:gd name="connsiteY1" fmla="*/ 69845 h 701973"/>
              <a:gd name="connsiteX2" fmla="*/ 2337683 w 2659711"/>
              <a:gd name="connsiteY2" fmla="*/ 101650 h 701973"/>
              <a:gd name="connsiteX3" fmla="*/ 2258170 w 2659711"/>
              <a:gd name="connsiteY3" fmla="*/ 113577 h 701973"/>
              <a:gd name="connsiteX4" fmla="*/ 2234317 w 2659711"/>
              <a:gd name="connsiteY4" fmla="*/ 113577 h 701973"/>
              <a:gd name="connsiteX5" fmla="*/ 2222390 w 2659711"/>
              <a:gd name="connsiteY5" fmla="*/ 101650 h 701973"/>
              <a:gd name="connsiteX6" fmla="*/ 2178657 w 2659711"/>
              <a:gd name="connsiteY6" fmla="*/ 61893 h 701973"/>
              <a:gd name="connsiteX7" fmla="*/ 2039510 w 2659711"/>
              <a:gd name="connsiteY7" fmla="*/ 6234 h 701973"/>
              <a:gd name="connsiteX8" fmla="*/ 2011680 w 2659711"/>
              <a:gd name="connsiteY8" fmla="*/ 6234 h 701973"/>
              <a:gd name="connsiteX9" fmla="*/ 1924216 w 2659711"/>
              <a:gd name="connsiteY9" fmla="*/ 49966 h 701973"/>
              <a:gd name="connsiteX10" fmla="*/ 1836751 w 2659711"/>
              <a:gd name="connsiteY10" fmla="*/ 65869 h 701973"/>
              <a:gd name="connsiteX11" fmla="*/ 1697603 w 2659711"/>
              <a:gd name="connsiteY11" fmla="*/ 185138 h 701973"/>
              <a:gd name="connsiteX12" fmla="*/ 1467016 w 2659711"/>
              <a:gd name="connsiteY12" fmla="*/ 252725 h 701973"/>
              <a:gd name="connsiteX13" fmla="*/ 1133061 w 2659711"/>
              <a:gd name="connsiteY13" fmla="*/ 332238 h 701973"/>
              <a:gd name="connsiteX14" fmla="*/ 719593 w 2659711"/>
              <a:gd name="connsiteY14" fmla="*/ 419702 h 701973"/>
              <a:gd name="connsiteX15" fmla="*/ 445273 w 2659711"/>
              <a:gd name="connsiteY15" fmla="*/ 491264 h 701973"/>
              <a:gd name="connsiteX16" fmla="*/ 242515 w 2659711"/>
              <a:gd name="connsiteY16" fmla="*/ 566801 h 701973"/>
              <a:gd name="connsiteX17" fmla="*/ 163002 w 2659711"/>
              <a:gd name="connsiteY17" fmla="*/ 590655 h 701973"/>
              <a:gd name="connsiteX18" fmla="*/ 0 w 2659711"/>
              <a:gd name="connsiteY18" fmla="*/ 701973 h 70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59711" h="701973">
                <a:moveTo>
                  <a:pt x="2659711" y="34064"/>
                </a:moveTo>
                <a:lnTo>
                  <a:pt x="2464904" y="69845"/>
                </a:lnTo>
                <a:cubicBezTo>
                  <a:pt x="2411233" y="81109"/>
                  <a:pt x="2372139" y="94361"/>
                  <a:pt x="2337683" y="101650"/>
                </a:cubicBezTo>
                <a:cubicBezTo>
                  <a:pt x="2303227" y="108939"/>
                  <a:pt x="2275398" y="111589"/>
                  <a:pt x="2258170" y="113577"/>
                </a:cubicBezTo>
                <a:cubicBezTo>
                  <a:pt x="2240942" y="115565"/>
                  <a:pt x="2240280" y="115565"/>
                  <a:pt x="2234317" y="113577"/>
                </a:cubicBezTo>
                <a:cubicBezTo>
                  <a:pt x="2228354" y="111589"/>
                  <a:pt x="2231667" y="110264"/>
                  <a:pt x="2222390" y="101650"/>
                </a:cubicBezTo>
                <a:cubicBezTo>
                  <a:pt x="2213113" y="93036"/>
                  <a:pt x="2209137" y="77796"/>
                  <a:pt x="2178657" y="61893"/>
                </a:cubicBezTo>
                <a:cubicBezTo>
                  <a:pt x="2148177" y="45990"/>
                  <a:pt x="2067340" y="15511"/>
                  <a:pt x="2039510" y="6234"/>
                </a:cubicBezTo>
                <a:cubicBezTo>
                  <a:pt x="2011680" y="-3043"/>
                  <a:pt x="2030896" y="-1055"/>
                  <a:pt x="2011680" y="6234"/>
                </a:cubicBezTo>
                <a:cubicBezTo>
                  <a:pt x="1992464" y="13523"/>
                  <a:pt x="1953371" y="40027"/>
                  <a:pt x="1924216" y="49966"/>
                </a:cubicBezTo>
                <a:cubicBezTo>
                  <a:pt x="1895061" y="59905"/>
                  <a:pt x="1874520" y="43340"/>
                  <a:pt x="1836751" y="65869"/>
                </a:cubicBezTo>
                <a:cubicBezTo>
                  <a:pt x="1798982" y="88398"/>
                  <a:pt x="1759225" y="153995"/>
                  <a:pt x="1697603" y="185138"/>
                </a:cubicBezTo>
                <a:cubicBezTo>
                  <a:pt x="1635981" y="216281"/>
                  <a:pt x="1561106" y="228208"/>
                  <a:pt x="1467016" y="252725"/>
                </a:cubicBezTo>
                <a:cubicBezTo>
                  <a:pt x="1372926" y="277242"/>
                  <a:pt x="1257631" y="304409"/>
                  <a:pt x="1133061" y="332238"/>
                </a:cubicBezTo>
                <a:cubicBezTo>
                  <a:pt x="1008491" y="360067"/>
                  <a:pt x="834224" y="393198"/>
                  <a:pt x="719593" y="419702"/>
                </a:cubicBezTo>
                <a:cubicBezTo>
                  <a:pt x="604962" y="446206"/>
                  <a:pt x="524786" y="466748"/>
                  <a:pt x="445273" y="491264"/>
                </a:cubicBezTo>
                <a:cubicBezTo>
                  <a:pt x="365760" y="515780"/>
                  <a:pt x="289560" y="550236"/>
                  <a:pt x="242515" y="566801"/>
                </a:cubicBezTo>
                <a:cubicBezTo>
                  <a:pt x="195470" y="583366"/>
                  <a:pt x="203421" y="568126"/>
                  <a:pt x="163002" y="590655"/>
                </a:cubicBezTo>
                <a:cubicBezTo>
                  <a:pt x="122583" y="613184"/>
                  <a:pt x="61291" y="657578"/>
                  <a:pt x="0" y="701973"/>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 name="Freeform 52"/>
          <p:cNvSpPr/>
          <p:nvPr/>
        </p:nvSpPr>
        <p:spPr bwMode="auto">
          <a:xfrm>
            <a:off x="5035510" y="5159130"/>
            <a:ext cx="2659711" cy="701973"/>
          </a:xfrm>
          <a:custGeom>
            <a:avLst/>
            <a:gdLst>
              <a:gd name="connsiteX0" fmla="*/ 2659711 w 2659711"/>
              <a:gd name="connsiteY0" fmla="*/ 34064 h 701973"/>
              <a:gd name="connsiteX1" fmla="*/ 2464904 w 2659711"/>
              <a:gd name="connsiteY1" fmla="*/ 69845 h 701973"/>
              <a:gd name="connsiteX2" fmla="*/ 2337683 w 2659711"/>
              <a:gd name="connsiteY2" fmla="*/ 101650 h 701973"/>
              <a:gd name="connsiteX3" fmla="*/ 2258170 w 2659711"/>
              <a:gd name="connsiteY3" fmla="*/ 113577 h 701973"/>
              <a:gd name="connsiteX4" fmla="*/ 2234317 w 2659711"/>
              <a:gd name="connsiteY4" fmla="*/ 113577 h 701973"/>
              <a:gd name="connsiteX5" fmla="*/ 2222390 w 2659711"/>
              <a:gd name="connsiteY5" fmla="*/ 101650 h 701973"/>
              <a:gd name="connsiteX6" fmla="*/ 2178657 w 2659711"/>
              <a:gd name="connsiteY6" fmla="*/ 61893 h 701973"/>
              <a:gd name="connsiteX7" fmla="*/ 2039510 w 2659711"/>
              <a:gd name="connsiteY7" fmla="*/ 6234 h 701973"/>
              <a:gd name="connsiteX8" fmla="*/ 2011680 w 2659711"/>
              <a:gd name="connsiteY8" fmla="*/ 6234 h 701973"/>
              <a:gd name="connsiteX9" fmla="*/ 1924216 w 2659711"/>
              <a:gd name="connsiteY9" fmla="*/ 49966 h 701973"/>
              <a:gd name="connsiteX10" fmla="*/ 1836751 w 2659711"/>
              <a:gd name="connsiteY10" fmla="*/ 65869 h 701973"/>
              <a:gd name="connsiteX11" fmla="*/ 1697603 w 2659711"/>
              <a:gd name="connsiteY11" fmla="*/ 185138 h 701973"/>
              <a:gd name="connsiteX12" fmla="*/ 1467016 w 2659711"/>
              <a:gd name="connsiteY12" fmla="*/ 252725 h 701973"/>
              <a:gd name="connsiteX13" fmla="*/ 1133061 w 2659711"/>
              <a:gd name="connsiteY13" fmla="*/ 332238 h 701973"/>
              <a:gd name="connsiteX14" fmla="*/ 719593 w 2659711"/>
              <a:gd name="connsiteY14" fmla="*/ 419702 h 701973"/>
              <a:gd name="connsiteX15" fmla="*/ 445273 w 2659711"/>
              <a:gd name="connsiteY15" fmla="*/ 491264 h 701973"/>
              <a:gd name="connsiteX16" fmla="*/ 242515 w 2659711"/>
              <a:gd name="connsiteY16" fmla="*/ 566801 h 701973"/>
              <a:gd name="connsiteX17" fmla="*/ 163002 w 2659711"/>
              <a:gd name="connsiteY17" fmla="*/ 590655 h 701973"/>
              <a:gd name="connsiteX18" fmla="*/ 0 w 2659711"/>
              <a:gd name="connsiteY18" fmla="*/ 701973 h 70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59711" h="701973">
                <a:moveTo>
                  <a:pt x="2659711" y="34064"/>
                </a:moveTo>
                <a:lnTo>
                  <a:pt x="2464904" y="69845"/>
                </a:lnTo>
                <a:cubicBezTo>
                  <a:pt x="2411233" y="81109"/>
                  <a:pt x="2372139" y="94361"/>
                  <a:pt x="2337683" y="101650"/>
                </a:cubicBezTo>
                <a:cubicBezTo>
                  <a:pt x="2303227" y="108939"/>
                  <a:pt x="2275398" y="111589"/>
                  <a:pt x="2258170" y="113577"/>
                </a:cubicBezTo>
                <a:cubicBezTo>
                  <a:pt x="2240942" y="115565"/>
                  <a:pt x="2240280" y="115565"/>
                  <a:pt x="2234317" y="113577"/>
                </a:cubicBezTo>
                <a:cubicBezTo>
                  <a:pt x="2228354" y="111589"/>
                  <a:pt x="2231667" y="110264"/>
                  <a:pt x="2222390" y="101650"/>
                </a:cubicBezTo>
                <a:cubicBezTo>
                  <a:pt x="2213113" y="93036"/>
                  <a:pt x="2209137" y="77796"/>
                  <a:pt x="2178657" y="61893"/>
                </a:cubicBezTo>
                <a:cubicBezTo>
                  <a:pt x="2148177" y="45990"/>
                  <a:pt x="2067340" y="15511"/>
                  <a:pt x="2039510" y="6234"/>
                </a:cubicBezTo>
                <a:cubicBezTo>
                  <a:pt x="2011680" y="-3043"/>
                  <a:pt x="2030896" y="-1055"/>
                  <a:pt x="2011680" y="6234"/>
                </a:cubicBezTo>
                <a:cubicBezTo>
                  <a:pt x="1992464" y="13523"/>
                  <a:pt x="1953371" y="40027"/>
                  <a:pt x="1924216" y="49966"/>
                </a:cubicBezTo>
                <a:cubicBezTo>
                  <a:pt x="1895061" y="59905"/>
                  <a:pt x="1874520" y="43340"/>
                  <a:pt x="1836751" y="65869"/>
                </a:cubicBezTo>
                <a:cubicBezTo>
                  <a:pt x="1798982" y="88398"/>
                  <a:pt x="1759225" y="153995"/>
                  <a:pt x="1697603" y="185138"/>
                </a:cubicBezTo>
                <a:cubicBezTo>
                  <a:pt x="1635981" y="216281"/>
                  <a:pt x="1561106" y="228208"/>
                  <a:pt x="1467016" y="252725"/>
                </a:cubicBezTo>
                <a:cubicBezTo>
                  <a:pt x="1372926" y="277242"/>
                  <a:pt x="1257631" y="304409"/>
                  <a:pt x="1133061" y="332238"/>
                </a:cubicBezTo>
                <a:cubicBezTo>
                  <a:pt x="1008491" y="360067"/>
                  <a:pt x="834224" y="393198"/>
                  <a:pt x="719593" y="419702"/>
                </a:cubicBezTo>
                <a:cubicBezTo>
                  <a:pt x="604962" y="446206"/>
                  <a:pt x="524786" y="466748"/>
                  <a:pt x="445273" y="491264"/>
                </a:cubicBezTo>
                <a:cubicBezTo>
                  <a:pt x="365760" y="515780"/>
                  <a:pt x="289560" y="550236"/>
                  <a:pt x="242515" y="566801"/>
                </a:cubicBezTo>
                <a:cubicBezTo>
                  <a:pt x="195470" y="583366"/>
                  <a:pt x="203421" y="568126"/>
                  <a:pt x="163002" y="590655"/>
                </a:cubicBezTo>
                <a:cubicBezTo>
                  <a:pt x="122583" y="613184"/>
                  <a:pt x="61291" y="657578"/>
                  <a:pt x="0" y="701973"/>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 name="Freeform 53"/>
          <p:cNvSpPr/>
          <p:nvPr/>
        </p:nvSpPr>
        <p:spPr bwMode="auto">
          <a:xfrm>
            <a:off x="5037015" y="2433559"/>
            <a:ext cx="2659711" cy="701973"/>
          </a:xfrm>
          <a:custGeom>
            <a:avLst/>
            <a:gdLst>
              <a:gd name="connsiteX0" fmla="*/ 2659711 w 2659711"/>
              <a:gd name="connsiteY0" fmla="*/ 34064 h 701973"/>
              <a:gd name="connsiteX1" fmla="*/ 2464904 w 2659711"/>
              <a:gd name="connsiteY1" fmla="*/ 69845 h 701973"/>
              <a:gd name="connsiteX2" fmla="*/ 2337683 w 2659711"/>
              <a:gd name="connsiteY2" fmla="*/ 101650 h 701973"/>
              <a:gd name="connsiteX3" fmla="*/ 2258170 w 2659711"/>
              <a:gd name="connsiteY3" fmla="*/ 113577 h 701973"/>
              <a:gd name="connsiteX4" fmla="*/ 2234317 w 2659711"/>
              <a:gd name="connsiteY4" fmla="*/ 113577 h 701973"/>
              <a:gd name="connsiteX5" fmla="*/ 2222390 w 2659711"/>
              <a:gd name="connsiteY5" fmla="*/ 101650 h 701973"/>
              <a:gd name="connsiteX6" fmla="*/ 2178657 w 2659711"/>
              <a:gd name="connsiteY6" fmla="*/ 61893 h 701973"/>
              <a:gd name="connsiteX7" fmla="*/ 2039510 w 2659711"/>
              <a:gd name="connsiteY7" fmla="*/ 6234 h 701973"/>
              <a:gd name="connsiteX8" fmla="*/ 2011680 w 2659711"/>
              <a:gd name="connsiteY8" fmla="*/ 6234 h 701973"/>
              <a:gd name="connsiteX9" fmla="*/ 1924216 w 2659711"/>
              <a:gd name="connsiteY9" fmla="*/ 49966 h 701973"/>
              <a:gd name="connsiteX10" fmla="*/ 1836751 w 2659711"/>
              <a:gd name="connsiteY10" fmla="*/ 65869 h 701973"/>
              <a:gd name="connsiteX11" fmla="*/ 1697603 w 2659711"/>
              <a:gd name="connsiteY11" fmla="*/ 185138 h 701973"/>
              <a:gd name="connsiteX12" fmla="*/ 1467016 w 2659711"/>
              <a:gd name="connsiteY12" fmla="*/ 252725 h 701973"/>
              <a:gd name="connsiteX13" fmla="*/ 1133061 w 2659711"/>
              <a:gd name="connsiteY13" fmla="*/ 332238 h 701973"/>
              <a:gd name="connsiteX14" fmla="*/ 719593 w 2659711"/>
              <a:gd name="connsiteY14" fmla="*/ 419702 h 701973"/>
              <a:gd name="connsiteX15" fmla="*/ 445273 w 2659711"/>
              <a:gd name="connsiteY15" fmla="*/ 491264 h 701973"/>
              <a:gd name="connsiteX16" fmla="*/ 242515 w 2659711"/>
              <a:gd name="connsiteY16" fmla="*/ 566801 h 701973"/>
              <a:gd name="connsiteX17" fmla="*/ 163002 w 2659711"/>
              <a:gd name="connsiteY17" fmla="*/ 590655 h 701973"/>
              <a:gd name="connsiteX18" fmla="*/ 0 w 2659711"/>
              <a:gd name="connsiteY18" fmla="*/ 701973 h 70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59711" h="701973">
                <a:moveTo>
                  <a:pt x="2659711" y="34064"/>
                </a:moveTo>
                <a:lnTo>
                  <a:pt x="2464904" y="69845"/>
                </a:lnTo>
                <a:cubicBezTo>
                  <a:pt x="2411233" y="81109"/>
                  <a:pt x="2372139" y="94361"/>
                  <a:pt x="2337683" y="101650"/>
                </a:cubicBezTo>
                <a:cubicBezTo>
                  <a:pt x="2303227" y="108939"/>
                  <a:pt x="2275398" y="111589"/>
                  <a:pt x="2258170" y="113577"/>
                </a:cubicBezTo>
                <a:cubicBezTo>
                  <a:pt x="2240942" y="115565"/>
                  <a:pt x="2240280" y="115565"/>
                  <a:pt x="2234317" y="113577"/>
                </a:cubicBezTo>
                <a:cubicBezTo>
                  <a:pt x="2228354" y="111589"/>
                  <a:pt x="2231667" y="110264"/>
                  <a:pt x="2222390" y="101650"/>
                </a:cubicBezTo>
                <a:cubicBezTo>
                  <a:pt x="2213113" y="93036"/>
                  <a:pt x="2209137" y="77796"/>
                  <a:pt x="2178657" y="61893"/>
                </a:cubicBezTo>
                <a:cubicBezTo>
                  <a:pt x="2148177" y="45990"/>
                  <a:pt x="2067340" y="15511"/>
                  <a:pt x="2039510" y="6234"/>
                </a:cubicBezTo>
                <a:cubicBezTo>
                  <a:pt x="2011680" y="-3043"/>
                  <a:pt x="2030896" y="-1055"/>
                  <a:pt x="2011680" y="6234"/>
                </a:cubicBezTo>
                <a:cubicBezTo>
                  <a:pt x="1992464" y="13523"/>
                  <a:pt x="1953371" y="40027"/>
                  <a:pt x="1924216" y="49966"/>
                </a:cubicBezTo>
                <a:cubicBezTo>
                  <a:pt x="1895061" y="59905"/>
                  <a:pt x="1874520" y="43340"/>
                  <a:pt x="1836751" y="65869"/>
                </a:cubicBezTo>
                <a:cubicBezTo>
                  <a:pt x="1798982" y="88398"/>
                  <a:pt x="1759225" y="153995"/>
                  <a:pt x="1697603" y="185138"/>
                </a:cubicBezTo>
                <a:cubicBezTo>
                  <a:pt x="1635981" y="216281"/>
                  <a:pt x="1561106" y="228208"/>
                  <a:pt x="1467016" y="252725"/>
                </a:cubicBezTo>
                <a:cubicBezTo>
                  <a:pt x="1372926" y="277242"/>
                  <a:pt x="1257631" y="304409"/>
                  <a:pt x="1133061" y="332238"/>
                </a:cubicBezTo>
                <a:cubicBezTo>
                  <a:pt x="1008491" y="360067"/>
                  <a:pt x="834224" y="393198"/>
                  <a:pt x="719593" y="419702"/>
                </a:cubicBezTo>
                <a:cubicBezTo>
                  <a:pt x="604962" y="446206"/>
                  <a:pt x="524786" y="466748"/>
                  <a:pt x="445273" y="491264"/>
                </a:cubicBezTo>
                <a:cubicBezTo>
                  <a:pt x="365760" y="515780"/>
                  <a:pt x="289560" y="550236"/>
                  <a:pt x="242515" y="566801"/>
                </a:cubicBezTo>
                <a:cubicBezTo>
                  <a:pt x="195470" y="583366"/>
                  <a:pt x="203421" y="568126"/>
                  <a:pt x="163002" y="590655"/>
                </a:cubicBezTo>
                <a:cubicBezTo>
                  <a:pt x="122583" y="613184"/>
                  <a:pt x="61291" y="657578"/>
                  <a:pt x="0" y="701973"/>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 name="Freeform 54"/>
          <p:cNvSpPr/>
          <p:nvPr/>
        </p:nvSpPr>
        <p:spPr bwMode="auto">
          <a:xfrm>
            <a:off x="1005449" y="5162788"/>
            <a:ext cx="2659711" cy="701973"/>
          </a:xfrm>
          <a:custGeom>
            <a:avLst/>
            <a:gdLst>
              <a:gd name="connsiteX0" fmla="*/ 2659711 w 2659711"/>
              <a:gd name="connsiteY0" fmla="*/ 34064 h 701973"/>
              <a:gd name="connsiteX1" fmla="*/ 2464904 w 2659711"/>
              <a:gd name="connsiteY1" fmla="*/ 69845 h 701973"/>
              <a:gd name="connsiteX2" fmla="*/ 2337683 w 2659711"/>
              <a:gd name="connsiteY2" fmla="*/ 101650 h 701973"/>
              <a:gd name="connsiteX3" fmla="*/ 2258170 w 2659711"/>
              <a:gd name="connsiteY3" fmla="*/ 113577 h 701973"/>
              <a:gd name="connsiteX4" fmla="*/ 2234317 w 2659711"/>
              <a:gd name="connsiteY4" fmla="*/ 113577 h 701973"/>
              <a:gd name="connsiteX5" fmla="*/ 2222390 w 2659711"/>
              <a:gd name="connsiteY5" fmla="*/ 101650 h 701973"/>
              <a:gd name="connsiteX6" fmla="*/ 2178657 w 2659711"/>
              <a:gd name="connsiteY6" fmla="*/ 61893 h 701973"/>
              <a:gd name="connsiteX7" fmla="*/ 2039510 w 2659711"/>
              <a:gd name="connsiteY7" fmla="*/ 6234 h 701973"/>
              <a:gd name="connsiteX8" fmla="*/ 2011680 w 2659711"/>
              <a:gd name="connsiteY8" fmla="*/ 6234 h 701973"/>
              <a:gd name="connsiteX9" fmla="*/ 1924216 w 2659711"/>
              <a:gd name="connsiteY9" fmla="*/ 49966 h 701973"/>
              <a:gd name="connsiteX10" fmla="*/ 1836751 w 2659711"/>
              <a:gd name="connsiteY10" fmla="*/ 65869 h 701973"/>
              <a:gd name="connsiteX11" fmla="*/ 1697603 w 2659711"/>
              <a:gd name="connsiteY11" fmla="*/ 185138 h 701973"/>
              <a:gd name="connsiteX12" fmla="*/ 1467016 w 2659711"/>
              <a:gd name="connsiteY12" fmla="*/ 252725 h 701973"/>
              <a:gd name="connsiteX13" fmla="*/ 1133061 w 2659711"/>
              <a:gd name="connsiteY13" fmla="*/ 332238 h 701973"/>
              <a:gd name="connsiteX14" fmla="*/ 719593 w 2659711"/>
              <a:gd name="connsiteY14" fmla="*/ 419702 h 701973"/>
              <a:gd name="connsiteX15" fmla="*/ 445273 w 2659711"/>
              <a:gd name="connsiteY15" fmla="*/ 491264 h 701973"/>
              <a:gd name="connsiteX16" fmla="*/ 242515 w 2659711"/>
              <a:gd name="connsiteY16" fmla="*/ 566801 h 701973"/>
              <a:gd name="connsiteX17" fmla="*/ 163002 w 2659711"/>
              <a:gd name="connsiteY17" fmla="*/ 590655 h 701973"/>
              <a:gd name="connsiteX18" fmla="*/ 0 w 2659711"/>
              <a:gd name="connsiteY18" fmla="*/ 701973 h 70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59711" h="701973">
                <a:moveTo>
                  <a:pt x="2659711" y="34064"/>
                </a:moveTo>
                <a:lnTo>
                  <a:pt x="2464904" y="69845"/>
                </a:lnTo>
                <a:cubicBezTo>
                  <a:pt x="2411233" y="81109"/>
                  <a:pt x="2372139" y="94361"/>
                  <a:pt x="2337683" y="101650"/>
                </a:cubicBezTo>
                <a:cubicBezTo>
                  <a:pt x="2303227" y="108939"/>
                  <a:pt x="2275398" y="111589"/>
                  <a:pt x="2258170" y="113577"/>
                </a:cubicBezTo>
                <a:cubicBezTo>
                  <a:pt x="2240942" y="115565"/>
                  <a:pt x="2240280" y="115565"/>
                  <a:pt x="2234317" y="113577"/>
                </a:cubicBezTo>
                <a:cubicBezTo>
                  <a:pt x="2228354" y="111589"/>
                  <a:pt x="2231667" y="110264"/>
                  <a:pt x="2222390" y="101650"/>
                </a:cubicBezTo>
                <a:cubicBezTo>
                  <a:pt x="2213113" y="93036"/>
                  <a:pt x="2209137" y="77796"/>
                  <a:pt x="2178657" y="61893"/>
                </a:cubicBezTo>
                <a:cubicBezTo>
                  <a:pt x="2148177" y="45990"/>
                  <a:pt x="2067340" y="15511"/>
                  <a:pt x="2039510" y="6234"/>
                </a:cubicBezTo>
                <a:cubicBezTo>
                  <a:pt x="2011680" y="-3043"/>
                  <a:pt x="2030896" y="-1055"/>
                  <a:pt x="2011680" y="6234"/>
                </a:cubicBezTo>
                <a:cubicBezTo>
                  <a:pt x="1992464" y="13523"/>
                  <a:pt x="1953371" y="40027"/>
                  <a:pt x="1924216" y="49966"/>
                </a:cubicBezTo>
                <a:cubicBezTo>
                  <a:pt x="1895061" y="59905"/>
                  <a:pt x="1874520" y="43340"/>
                  <a:pt x="1836751" y="65869"/>
                </a:cubicBezTo>
                <a:cubicBezTo>
                  <a:pt x="1798982" y="88398"/>
                  <a:pt x="1759225" y="153995"/>
                  <a:pt x="1697603" y="185138"/>
                </a:cubicBezTo>
                <a:cubicBezTo>
                  <a:pt x="1635981" y="216281"/>
                  <a:pt x="1561106" y="228208"/>
                  <a:pt x="1467016" y="252725"/>
                </a:cubicBezTo>
                <a:cubicBezTo>
                  <a:pt x="1372926" y="277242"/>
                  <a:pt x="1257631" y="304409"/>
                  <a:pt x="1133061" y="332238"/>
                </a:cubicBezTo>
                <a:cubicBezTo>
                  <a:pt x="1008491" y="360067"/>
                  <a:pt x="834224" y="393198"/>
                  <a:pt x="719593" y="419702"/>
                </a:cubicBezTo>
                <a:cubicBezTo>
                  <a:pt x="604962" y="446206"/>
                  <a:pt x="524786" y="466748"/>
                  <a:pt x="445273" y="491264"/>
                </a:cubicBezTo>
                <a:cubicBezTo>
                  <a:pt x="365760" y="515780"/>
                  <a:pt x="289560" y="550236"/>
                  <a:pt x="242515" y="566801"/>
                </a:cubicBezTo>
                <a:cubicBezTo>
                  <a:pt x="195470" y="583366"/>
                  <a:pt x="203421" y="568126"/>
                  <a:pt x="163002" y="590655"/>
                </a:cubicBezTo>
                <a:cubicBezTo>
                  <a:pt x="122583" y="613184"/>
                  <a:pt x="61291" y="657578"/>
                  <a:pt x="0" y="701973"/>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13649129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en-US" altLang="en-US" dirty="0"/>
              <a:t>Deterministic Prospect Assessment</a:t>
            </a:r>
          </a:p>
        </p:txBody>
      </p:sp>
      <p:sp>
        <p:nvSpPr>
          <p:cNvPr id="266243" name="Rectangle 3"/>
          <p:cNvSpPr>
            <a:spLocks noChangeArrowheads="1"/>
          </p:cNvSpPr>
          <p:nvPr/>
        </p:nvSpPr>
        <p:spPr bwMode="auto">
          <a:xfrm>
            <a:off x="228600" y="304800"/>
            <a:ext cx="777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800" b="1">
                <a:solidFill>
                  <a:srgbClr val="FFFF00"/>
                </a:solidFill>
                <a:latin typeface="Tahoma" panose="020B0604030504040204" pitchFamily="34" charset="0"/>
              </a:defRPr>
            </a:lvl1pPr>
            <a:lvl2pPr>
              <a:defRPr sz="2800" b="1">
                <a:solidFill>
                  <a:srgbClr val="FFFF00"/>
                </a:solidFill>
                <a:latin typeface="Tahoma" panose="020B0604030504040204" pitchFamily="34" charset="0"/>
              </a:defRPr>
            </a:lvl2pPr>
            <a:lvl3pPr>
              <a:defRPr sz="2800" b="1">
                <a:solidFill>
                  <a:srgbClr val="FFFF00"/>
                </a:solidFill>
                <a:latin typeface="Tahoma" panose="020B0604030504040204" pitchFamily="34" charset="0"/>
              </a:defRPr>
            </a:lvl3pPr>
            <a:lvl4pPr>
              <a:defRPr sz="2800" b="1">
                <a:solidFill>
                  <a:srgbClr val="FFFF00"/>
                </a:solidFill>
                <a:latin typeface="Tahoma" panose="020B0604030504040204" pitchFamily="34" charset="0"/>
              </a:defRPr>
            </a:lvl4pPr>
            <a:lvl5pPr>
              <a:defRPr sz="2800" b="1">
                <a:solidFill>
                  <a:srgbClr val="FFFF00"/>
                </a:solidFill>
                <a:latin typeface="Tahoma" panose="020B0604030504040204" pitchFamily="34" charset="0"/>
              </a:defRPr>
            </a:lvl5pPr>
            <a:lvl6pPr marL="457200" eaLnBrk="0" fontAlgn="base" hangingPunct="0">
              <a:spcBef>
                <a:spcPct val="0"/>
              </a:spcBef>
              <a:spcAft>
                <a:spcPct val="0"/>
              </a:spcAft>
              <a:defRPr sz="2800" b="1">
                <a:solidFill>
                  <a:srgbClr val="FFFF00"/>
                </a:solidFill>
                <a:latin typeface="Tahoma" panose="020B0604030504040204" pitchFamily="34" charset="0"/>
              </a:defRPr>
            </a:lvl6pPr>
            <a:lvl7pPr marL="914400" eaLnBrk="0" fontAlgn="base" hangingPunct="0">
              <a:spcBef>
                <a:spcPct val="0"/>
              </a:spcBef>
              <a:spcAft>
                <a:spcPct val="0"/>
              </a:spcAft>
              <a:defRPr sz="2800" b="1">
                <a:solidFill>
                  <a:srgbClr val="FFFF00"/>
                </a:solidFill>
                <a:latin typeface="Tahoma" panose="020B0604030504040204" pitchFamily="34" charset="0"/>
              </a:defRPr>
            </a:lvl7pPr>
            <a:lvl8pPr marL="1371600" eaLnBrk="0" fontAlgn="base" hangingPunct="0">
              <a:spcBef>
                <a:spcPct val="0"/>
              </a:spcBef>
              <a:spcAft>
                <a:spcPct val="0"/>
              </a:spcAft>
              <a:defRPr sz="2800" b="1">
                <a:solidFill>
                  <a:srgbClr val="FFFF00"/>
                </a:solidFill>
                <a:latin typeface="Tahoma" panose="020B0604030504040204" pitchFamily="34" charset="0"/>
              </a:defRPr>
            </a:lvl8pPr>
            <a:lvl9pPr marL="1828800" eaLnBrk="0" fontAlgn="base" hangingPunct="0">
              <a:spcBef>
                <a:spcPct val="0"/>
              </a:spcBef>
              <a:spcAft>
                <a:spcPct val="0"/>
              </a:spcAft>
              <a:defRPr sz="2800" b="1">
                <a:solidFill>
                  <a:srgbClr val="FFFF00"/>
                </a:solidFill>
                <a:latin typeface="Tahoma" panose="020B0604030504040204" pitchFamily="34" charset="0"/>
              </a:defRPr>
            </a:lvl9pPr>
          </a:lstStyle>
          <a:p>
            <a:endParaRPr lang="en-US" altLang="en-US" dirty="0"/>
          </a:p>
        </p:txBody>
      </p:sp>
      <p:sp>
        <p:nvSpPr>
          <p:cNvPr id="266244" name="Rectangle 4"/>
          <p:cNvSpPr>
            <a:spLocks noChangeArrowheads="1"/>
          </p:cNvSpPr>
          <p:nvPr/>
        </p:nvSpPr>
        <p:spPr bwMode="auto">
          <a:xfrm>
            <a:off x="288820" y="958398"/>
            <a:ext cx="77724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2800" dirty="0" smtClean="0">
                <a:solidFill>
                  <a:schemeClr val="tx1"/>
                </a:solidFill>
              </a:rPr>
              <a:t>To assess a prospect, we assign numbers to the parameters related to HC volumes</a:t>
            </a:r>
          </a:p>
        </p:txBody>
      </p:sp>
      <p:sp>
        <p:nvSpPr>
          <p:cNvPr id="266259" name="Rectangle 19"/>
          <p:cNvSpPr>
            <a:spLocks noChangeArrowheads="1"/>
          </p:cNvSpPr>
          <p:nvPr/>
        </p:nvSpPr>
        <p:spPr bwMode="auto">
          <a:xfrm>
            <a:off x="288820" y="5379847"/>
            <a:ext cx="83756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marL="344488" indent="-344488">
              <a:buFontTx/>
              <a:buNone/>
            </a:pPr>
            <a:r>
              <a:rPr lang="en-US" altLang="en-US" sz="2400" b="1" dirty="0">
                <a:solidFill>
                  <a:schemeClr val="tx1"/>
                </a:solidFill>
              </a:rPr>
              <a:t>Unrisked </a:t>
            </a:r>
            <a:r>
              <a:rPr lang="en-US" altLang="en-US" sz="2400" dirty="0">
                <a:solidFill>
                  <a:schemeClr val="tx1"/>
                </a:solidFill>
              </a:rPr>
              <a:t>means </a:t>
            </a:r>
            <a:r>
              <a:rPr lang="en-US" altLang="en-US" sz="2400" dirty="0" smtClean="0">
                <a:solidFill>
                  <a:schemeClr val="tx1"/>
                </a:solidFill>
              </a:rPr>
              <a:t>that this is the volume if all the play elements work as well as we can expect!</a:t>
            </a:r>
            <a:endParaRPr lang="en-US" altLang="en-US" sz="2400" dirty="0">
              <a:solidFill>
                <a:schemeClr val="tx1"/>
              </a:solidFill>
            </a:endParaRPr>
          </a:p>
        </p:txBody>
      </p:sp>
      <p:pic>
        <p:nvPicPr>
          <p:cNvPr id="266261"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3252" y="2091222"/>
            <a:ext cx="4021218" cy="3098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62" name="Oval 22"/>
          <p:cNvSpPr>
            <a:spLocks noChangeArrowheads="1"/>
          </p:cNvSpPr>
          <p:nvPr/>
        </p:nvSpPr>
        <p:spPr bwMode="auto">
          <a:xfrm>
            <a:off x="4675536" y="4246222"/>
            <a:ext cx="1190874" cy="366713"/>
          </a:xfrm>
          <a:prstGeom prst="ellipse">
            <a:avLst/>
          </a:prstGeom>
          <a:noFill/>
          <a:ln w="38100">
            <a:solidFill>
              <a:srgbClr val="FF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 name="Rectangle 4"/>
          <p:cNvSpPr>
            <a:spLocks noChangeArrowheads="1"/>
          </p:cNvSpPr>
          <p:nvPr/>
        </p:nvSpPr>
        <p:spPr bwMode="auto">
          <a:xfrm>
            <a:off x="288820" y="2182679"/>
            <a:ext cx="373604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2400" dirty="0" smtClean="0">
                <a:solidFill>
                  <a:schemeClr val="tx1"/>
                </a:solidFill>
              </a:rPr>
              <a:t>Using what we think are the best estimates for the necessary input parameters, we get these numbers for the all oil case (scenario </a:t>
            </a:r>
            <a:r>
              <a:rPr lang="en-US" altLang="en-US" sz="2400" dirty="0">
                <a:solidFill>
                  <a:schemeClr val="tx1"/>
                </a:solidFill>
              </a:rPr>
              <a:t>3)</a:t>
            </a:r>
          </a:p>
        </p:txBody>
      </p:sp>
      <p:sp>
        <p:nvSpPr>
          <p:cNvPr id="13" name="Rectangle 4"/>
          <p:cNvSpPr>
            <a:spLocks noChangeArrowheads="1"/>
          </p:cNvSpPr>
          <p:nvPr/>
        </p:nvSpPr>
        <p:spPr bwMode="auto">
          <a:xfrm>
            <a:off x="288820" y="4694047"/>
            <a:ext cx="3930322" cy="352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pPr>
              <a:buFontTx/>
              <a:buNone/>
            </a:pPr>
            <a:r>
              <a:rPr lang="en-US" altLang="en-US" sz="1600" dirty="0" smtClean="0">
                <a:solidFill>
                  <a:schemeClr val="tx1"/>
                </a:solidFill>
              </a:rPr>
              <a:t>EUR = Estimated Ultimate Recovery</a:t>
            </a:r>
            <a:endParaRPr lang="en-US" altLang="en-US" sz="1600" dirty="0">
              <a:solidFill>
                <a:schemeClr val="tx1"/>
              </a:solidFill>
            </a:endParaRPr>
          </a:p>
        </p:txBody>
      </p:sp>
    </p:spTree>
    <p:extLst>
      <p:ext uri="{BB962C8B-B14F-4D97-AF65-F5344CB8AC3E}">
        <p14:creationId xmlns:p14="http://schemas.microsoft.com/office/powerpoint/2010/main" val="275271093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82599" y="1804394"/>
            <a:ext cx="8215314" cy="403833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68290" name="Rectangle 2"/>
          <p:cNvSpPr>
            <a:spLocks noGrp="1" noChangeArrowheads="1"/>
          </p:cNvSpPr>
          <p:nvPr>
            <p:ph type="title"/>
          </p:nvPr>
        </p:nvSpPr>
        <p:spPr/>
        <p:txBody>
          <a:bodyPr/>
          <a:lstStyle/>
          <a:p>
            <a:r>
              <a:rPr lang="en-US" altLang="en-US" dirty="0"/>
              <a:t>Alpha Prospect Assessment Results</a:t>
            </a:r>
          </a:p>
        </p:txBody>
      </p:sp>
      <p:grpSp>
        <p:nvGrpSpPr>
          <p:cNvPr id="268291" name="Rectangle 3"/>
          <p:cNvGrpSpPr>
            <a:grpSpLocks noRot="1"/>
          </p:cNvGrpSpPr>
          <p:nvPr/>
        </p:nvGrpSpPr>
        <p:grpSpPr bwMode="auto">
          <a:xfrm>
            <a:off x="482600" y="1792288"/>
            <a:ext cx="8245475" cy="4073525"/>
            <a:chOff x="381" y="1001"/>
            <a:chExt cx="4997" cy="2566"/>
          </a:xfrm>
        </p:grpSpPr>
        <p:sp>
          <p:nvSpPr>
            <p:cNvPr id="268292" name="Rectangle 4"/>
            <p:cNvSpPr>
              <a:spLocks noChangeArrowheads="1"/>
            </p:cNvSpPr>
            <p:nvPr/>
          </p:nvSpPr>
          <p:spPr bwMode="auto">
            <a:xfrm>
              <a:off x="4129" y="2870"/>
              <a:ext cx="1249"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0 MOEB</a:t>
              </a:r>
            </a:p>
          </p:txBody>
        </p:sp>
        <p:sp>
          <p:nvSpPr>
            <p:cNvPr id="268293" name="Rectangle 5"/>
            <p:cNvSpPr>
              <a:spLocks noChangeArrowheads="1"/>
            </p:cNvSpPr>
            <p:nvPr/>
          </p:nvSpPr>
          <p:spPr bwMode="auto">
            <a:xfrm>
              <a:off x="2880" y="2870"/>
              <a:ext cx="1249"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0 </a:t>
              </a:r>
              <a:r>
                <a:rPr lang="en-US" altLang="en-US" dirty="0" smtClean="0">
                  <a:solidFill>
                    <a:schemeClr val="tx1"/>
                  </a:solidFill>
                  <a:cs typeface="Arial" panose="020B0604020202020204" pitchFamily="34" charset="0"/>
                </a:rPr>
                <a:t>BCF</a:t>
              </a:r>
              <a:endParaRPr lang="en-US" altLang="en-US" dirty="0">
                <a:solidFill>
                  <a:schemeClr val="tx1"/>
                </a:solidFill>
                <a:cs typeface="Arial" panose="020B0604020202020204" pitchFamily="34" charset="0"/>
              </a:endParaRPr>
            </a:p>
          </p:txBody>
        </p:sp>
        <p:sp>
          <p:nvSpPr>
            <p:cNvPr id="268294" name="Rectangle 6"/>
            <p:cNvSpPr>
              <a:spLocks noChangeArrowheads="1"/>
            </p:cNvSpPr>
            <p:nvPr/>
          </p:nvSpPr>
          <p:spPr bwMode="auto">
            <a:xfrm>
              <a:off x="1752" y="2870"/>
              <a:ext cx="1128"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rPr>
                <a:t>0 MBO</a:t>
              </a:r>
            </a:p>
          </p:txBody>
        </p:sp>
        <p:sp>
          <p:nvSpPr>
            <p:cNvPr id="268295" name="Rectangle 7"/>
            <p:cNvSpPr>
              <a:spLocks noChangeArrowheads="1"/>
            </p:cNvSpPr>
            <p:nvPr/>
          </p:nvSpPr>
          <p:spPr bwMode="auto">
            <a:xfrm>
              <a:off x="381" y="2870"/>
              <a:ext cx="1371"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rPr>
                <a:t>Scenario 4</a:t>
              </a:r>
            </a:p>
            <a:p>
              <a:pPr algn="ctr">
                <a:buFontTx/>
                <a:buNone/>
              </a:pPr>
              <a:r>
                <a:rPr lang="en-US" altLang="en-US" sz="1600" dirty="0">
                  <a:solidFill>
                    <a:schemeClr val="tx1"/>
                  </a:solidFill>
                </a:rPr>
                <a:t>Low Gas Saturation</a:t>
              </a:r>
            </a:p>
          </p:txBody>
        </p:sp>
        <p:sp>
          <p:nvSpPr>
            <p:cNvPr id="268296" name="Rectangle 8"/>
            <p:cNvSpPr>
              <a:spLocks noChangeArrowheads="1"/>
            </p:cNvSpPr>
            <p:nvPr/>
          </p:nvSpPr>
          <p:spPr bwMode="auto">
            <a:xfrm>
              <a:off x="4129" y="2173"/>
              <a:ext cx="1249"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192 MOEB</a:t>
              </a:r>
            </a:p>
          </p:txBody>
        </p:sp>
        <p:sp>
          <p:nvSpPr>
            <p:cNvPr id="268297" name="Rectangle 9"/>
            <p:cNvSpPr>
              <a:spLocks noChangeArrowheads="1"/>
            </p:cNvSpPr>
            <p:nvPr/>
          </p:nvSpPr>
          <p:spPr bwMode="auto">
            <a:xfrm>
              <a:off x="2880" y="2173"/>
              <a:ext cx="1249"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0 </a:t>
              </a:r>
              <a:r>
                <a:rPr lang="en-US" altLang="en-US" dirty="0" smtClean="0">
                  <a:solidFill>
                    <a:schemeClr val="tx1"/>
                  </a:solidFill>
                  <a:cs typeface="Arial" panose="020B0604020202020204" pitchFamily="34" charset="0"/>
                </a:rPr>
                <a:t>BCF</a:t>
              </a:r>
              <a:endParaRPr lang="en-US" altLang="en-US" dirty="0">
                <a:solidFill>
                  <a:schemeClr val="tx1"/>
                </a:solidFill>
                <a:cs typeface="Arial" panose="020B0604020202020204" pitchFamily="34" charset="0"/>
              </a:endParaRPr>
            </a:p>
          </p:txBody>
        </p:sp>
        <p:sp>
          <p:nvSpPr>
            <p:cNvPr id="268298" name="Rectangle 10"/>
            <p:cNvSpPr>
              <a:spLocks noChangeArrowheads="1"/>
            </p:cNvSpPr>
            <p:nvPr/>
          </p:nvSpPr>
          <p:spPr bwMode="auto">
            <a:xfrm>
              <a:off x="1752" y="2173"/>
              <a:ext cx="1128"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192 MBO</a:t>
              </a:r>
            </a:p>
          </p:txBody>
        </p:sp>
        <p:sp>
          <p:nvSpPr>
            <p:cNvPr id="268299" name="Rectangle 11"/>
            <p:cNvSpPr>
              <a:spLocks noChangeArrowheads="1"/>
            </p:cNvSpPr>
            <p:nvPr/>
          </p:nvSpPr>
          <p:spPr bwMode="auto">
            <a:xfrm>
              <a:off x="381" y="2173"/>
              <a:ext cx="1371" cy="69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rPr>
                <a:t>Scenario 3</a:t>
              </a:r>
            </a:p>
            <a:p>
              <a:pPr algn="ctr">
                <a:buFontTx/>
                <a:buNone/>
              </a:pPr>
              <a:r>
                <a:rPr lang="en-US" altLang="en-US" sz="1600" dirty="0">
                  <a:solidFill>
                    <a:schemeClr val="tx1"/>
                  </a:solidFill>
                </a:rPr>
                <a:t>Oil Only</a:t>
              </a:r>
            </a:p>
          </p:txBody>
        </p:sp>
        <p:sp>
          <p:nvSpPr>
            <p:cNvPr id="268300" name="Rectangle 12"/>
            <p:cNvSpPr>
              <a:spLocks noChangeArrowheads="1"/>
            </p:cNvSpPr>
            <p:nvPr/>
          </p:nvSpPr>
          <p:spPr bwMode="auto">
            <a:xfrm>
              <a:off x="4129" y="1586"/>
              <a:ext cx="1249" cy="5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52 MOEB</a:t>
              </a:r>
            </a:p>
          </p:txBody>
        </p:sp>
        <p:sp>
          <p:nvSpPr>
            <p:cNvPr id="268301" name="Rectangle 13"/>
            <p:cNvSpPr>
              <a:spLocks noChangeArrowheads="1"/>
            </p:cNvSpPr>
            <p:nvPr/>
          </p:nvSpPr>
          <p:spPr bwMode="auto">
            <a:xfrm>
              <a:off x="2880" y="1586"/>
              <a:ext cx="1249" cy="5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314 </a:t>
              </a:r>
              <a:r>
                <a:rPr lang="en-US" altLang="en-US" dirty="0" smtClean="0">
                  <a:solidFill>
                    <a:schemeClr val="tx1"/>
                  </a:solidFill>
                  <a:cs typeface="Arial" panose="020B0604020202020204" pitchFamily="34" charset="0"/>
                </a:rPr>
                <a:t>BCF</a:t>
              </a:r>
              <a:endParaRPr lang="en-US" altLang="en-US" dirty="0">
                <a:solidFill>
                  <a:schemeClr val="tx1"/>
                </a:solidFill>
                <a:cs typeface="Arial" panose="020B0604020202020204" pitchFamily="34" charset="0"/>
              </a:endParaRPr>
            </a:p>
          </p:txBody>
        </p:sp>
        <p:sp>
          <p:nvSpPr>
            <p:cNvPr id="268302" name="Rectangle 14"/>
            <p:cNvSpPr>
              <a:spLocks noChangeArrowheads="1"/>
            </p:cNvSpPr>
            <p:nvPr/>
          </p:nvSpPr>
          <p:spPr bwMode="auto">
            <a:xfrm>
              <a:off x="1752" y="1586"/>
              <a:ext cx="1128" cy="5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0 MBO</a:t>
              </a:r>
            </a:p>
          </p:txBody>
        </p:sp>
        <p:sp>
          <p:nvSpPr>
            <p:cNvPr id="268303" name="Rectangle 15"/>
            <p:cNvSpPr>
              <a:spLocks noChangeArrowheads="1"/>
            </p:cNvSpPr>
            <p:nvPr/>
          </p:nvSpPr>
          <p:spPr bwMode="auto">
            <a:xfrm>
              <a:off x="381" y="1586"/>
              <a:ext cx="1371" cy="5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rPr>
                <a:t>Scenario 2</a:t>
              </a:r>
            </a:p>
            <a:p>
              <a:pPr algn="ctr">
                <a:buFontTx/>
                <a:buNone/>
              </a:pPr>
              <a:r>
                <a:rPr lang="en-US" altLang="en-US" sz="1800" dirty="0">
                  <a:solidFill>
                    <a:schemeClr val="tx1"/>
                  </a:solidFill>
                </a:rPr>
                <a:t>Gas Only</a:t>
              </a:r>
            </a:p>
          </p:txBody>
        </p:sp>
        <p:sp>
          <p:nvSpPr>
            <p:cNvPr id="268304" name="Rectangle 16"/>
            <p:cNvSpPr>
              <a:spLocks noChangeArrowheads="1"/>
            </p:cNvSpPr>
            <p:nvPr/>
          </p:nvSpPr>
          <p:spPr bwMode="auto">
            <a:xfrm>
              <a:off x="4129" y="1001"/>
              <a:ext cx="1249" cy="58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121 MOEB</a:t>
              </a:r>
            </a:p>
          </p:txBody>
        </p:sp>
        <p:sp>
          <p:nvSpPr>
            <p:cNvPr id="268305" name="Rectangle 17"/>
            <p:cNvSpPr>
              <a:spLocks noChangeArrowheads="1"/>
            </p:cNvSpPr>
            <p:nvPr/>
          </p:nvSpPr>
          <p:spPr bwMode="auto">
            <a:xfrm>
              <a:off x="2880" y="1001"/>
              <a:ext cx="1249" cy="58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95 </a:t>
              </a:r>
              <a:r>
                <a:rPr lang="en-US" altLang="en-US" dirty="0" smtClean="0">
                  <a:solidFill>
                    <a:schemeClr val="tx1"/>
                  </a:solidFill>
                  <a:cs typeface="Arial" panose="020B0604020202020204" pitchFamily="34" charset="0"/>
                </a:rPr>
                <a:t>BCF</a:t>
              </a:r>
              <a:endParaRPr lang="en-US" altLang="en-US" dirty="0">
                <a:solidFill>
                  <a:schemeClr val="tx1"/>
                </a:solidFill>
                <a:cs typeface="Arial" panose="020B0604020202020204" pitchFamily="34" charset="0"/>
              </a:endParaRPr>
            </a:p>
          </p:txBody>
        </p:sp>
        <p:sp>
          <p:nvSpPr>
            <p:cNvPr id="268306" name="Rectangle 18"/>
            <p:cNvSpPr>
              <a:spLocks noChangeArrowheads="1"/>
            </p:cNvSpPr>
            <p:nvPr/>
          </p:nvSpPr>
          <p:spPr bwMode="auto">
            <a:xfrm>
              <a:off x="1752" y="1001"/>
              <a:ext cx="1128" cy="58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cs typeface="Arial" panose="020B0604020202020204" pitchFamily="34" charset="0"/>
                </a:rPr>
                <a:t>112 MBO</a:t>
              </a:r>
            </a:p>
          </p:txBody>
        </p:sp>
        <p:sp>
          <p:nvSpPr>
            <p:cNvPr id="268307" name="Rectangle 19"/>
            <p:cNvSpPr>
              <a:spLocks noChangeArrowheads="1"/>
            </p:cNvSpPr>
            <p:nvPr/>
          </p:nvSpPr>
          <p:spPr bwMode="auto">
            <a:xfrm>
              <a:off x="381" y="1001"/>
              <a:ext cx="1371" cy="58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800">
                  <a:solidFill>
                    <a:schemeClr val="bg1"/>
                  </a:solidFill>
                  <a:latin typeface="Tahoma" panose="020B0604030504040204" pitchFamily="34" charset="0"/>
                </a:defRPr>
              </a:lvl1pPr>
              <a:lvl2pPr>
                <a:spcBef>
                  <a:spcPct val="20000"/>
                </a:spcBef>
                <a:buChar char="–"/>
                <a:defRPr sz="2400">
                  <a:solidFill>
                    <a:schemeClr val="bg1"/>
                  </a:solidFill>
                  <a:latin typeface="Tahoma" panose="020B0604030504040204" pitchFamily="34" charset="0"/>
                </a:defRPr>
              </a:lvl2pPr>
              <a:lvl3pPr>
                <a:spcBef>
                  <a:spcPct val="20000"/>
                </a:spcBef>
                <a:buChar char="•"/>
                <a:defRPr sz="2000">
                  <a:solidFill>
                    <a:schemeClr val="bg1"/>
                  </a:solidFill>
                  <a:latin typeface="Tahoma" panose="020B0604030504040204" pitchFamily="34" charset="0"/>
                </a:defRPr>
              </a:lvl3pPr>
              <a:lvl4pPr>
                <a:spcBef>
                  <a:spcPct val="20000"/>
                </a:spcBef>
                <a:buChar char="–"/>
                <a:defRPr>
                  <a:solidFill>
                    <a:schemeClr val="bg1"/>
                  </a:solidFill>
                  <a:latin typeface="Tahoma" panose="020B0604030504040204" pitchFamily="34" charset="0"/>
                </a:defRPr>
              </a:lvl4pPr>
              <a:lvl5pPr>
                <a:spcBef>
                  <a:spcPct val="20000"/>
                </a:spcBef>
                <a:buChar char="»"/>
                <a:defRPr>
                  <a:solidFill>
                    <a:schemeClr val="bg1"/>
                  </a:solidFill>
                  <a:latin typeface="Tahoma" panose="020B0604030504040204" pitchFamily="34" charset="0"/>
                </a:defRPr>
              </a:lvl5pPr>
              <a:lvl6pPr eaLnBrk="0" fontAlgn="base" hangingPunct="0">
                <a:spcBef>
                  <a:spcPct val="20000"/>
                </a:spcBef>
                <a:spcAft>
                  <a:spcPct val="0"/>
                </a:spcAft>
                <a:buChar char="»"/>
                <a:defRPr>
                  <a:solidFill>
                    <a:schemeClr val="bg1"/>
                  </a:solidFill>
                  <a:latin typeface="Tahoma" panose="020B0604030504040204" pitchFamily="34" charset="0"/>
                </a:defRPr>
              </a:lvl6pPr>
              <a:lvl7pPr eaLnBrk="0" fontAlgn="base" hangingPunct="0">
                <a:spcBef>
                  <a:spcPct val="20000"/>
                </a:spcBef>
                <a:spcAft>
                  <a:spcPct val="0"/>
                </a:spcAft>
                <a:buChar char="»"/>
                <a:defRPr>
                  <a:solidFill>
                    <a:schemeClr val="bg1"/>
                  </a:solidFill>
                  <a:latin typeface="Tahoma" panose="020B0604030504040204" pitchFamily="34" charset="0"/>
                </a:defRPr>
              </a:lvl7pPr>
              <a:lvl8pPr eaLnBrk="0" fontAlgn="base" hangingPunct="0">
                <a:spcBef>
                  <a:spcPct val="20000"/>
                </a:spcBef>
                <a:spcAft>
                  <a:spcPct val="0"/>
                </a:spcAft>
                <a:buChar char="»"/>
                <a:defRPr>
                  <a:solidFill>
                    <a:schemeClr val="bg1"/>
                  </a:solidFill>
                  <a:latin typeface="Tahoma" panose="020B0604030504040204" pitchFamily="34" charset="0"/>
                </a:defRPr>
              </a:lvl8pPr>
              <a:lvl9pPr eaLnBrk="0" fontAlgn="base" hangingPunct="0">
                <a:spcBef>
                  <a:spcPct val="20000"/>
                </a:spcBef>
                <a:spcAft>
                  <a:spcPct val="0"/>
                </a:spcAft>
                <a:buChar char="»"/>
                <a:defRPr>
                  <a:solidFill>
                    <a:schemeClr val="bg1"/>
                  </a:solidFill>
                  <a:latin typeface="Tahoma" panose="020B0604030504040204" pitchFamily="34" charset="0"/>
                </a:defRPr>
              </a:lvl9pPr>
            </a:lstStyle>
            <a:p>
              <a:pPr algn="ctr">
                <a:buFontTx/>
                <a:buNone/>
              </a:pPr>
              <a:r>
                <a:rPr lang="en-US" altLang="en-US" dirty="0">
                  <a:solidFill>
                    <a:schemeClr val="tx1"/>
                  </a:solidFill>
                </a:rPr>
                <a:t>Scenario 1</a:t>
              </a:r>
            </a:p>
            <a:p>
              <a:pPr algn="ctr">
                <a:buFontTx/>
                <a:buNone/>
              </a:pPr>
              <a:r>
                <a:rPr lang="en-US" altLang="en-US" sz="1800" dirty="0">
                  <a:solidFill>
                    <a:schemeClr val="tx1"/>
                  </a:solidFill>
                </a:rPr>
                <a:t>Oil &amp; Gas</a:t>
              </a:r>
            </a:p>
          </p:txBody>
        </p:sp>
        <p:sp>
          <p:nvSpPr>
            <p:cNvPr id="268308" name="Line 20"/>
            <p:cNvSpPr>
              <a:spLocks noChangeShapeType="1"/>
            </p:cNvSpPr>
            <p:nvPr/>
          </p:nvSpPr>
          <p:spPr bwMode="auto">
            <a:xfrm>
              <a:off x="381" y="1001"/>
              <a:ext cx="4997"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09" name="Line 21"/>
            <p:cNvSpPr>
              <a:spLocks noChangeShapeType="1"/>
            </p:cNvSpPr>
            <p:nvPr/>
          </p:nvSpPr>
          <p:spPr bwMode="auto">
            <a:xfrm>
              <a:off x="381" y="1586"/>
              <a:ext cx="499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0" name="Line 22"/>
            <p:cNvSpPr>
              <a:spLocks noChangeShapeType="1"/>
            </p:cNvSpPr>
            <p:nvPr/>
          </p:nvSpPr>
          <p:spPr bwMode="auto">
            <a:xfrm>
              <a:off x="381" y="2173"/>
              <a:ext cx="499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1" name="Line 23"/>
            <p:cNvSpPr>
              <a:spLocks noChangeShapeType="1"/>
            </p:cNvSpPr>
            <p:nvPr/>
          </p:nvSpPr>
          <p:spPr bwMode="auto">
            <a:xfrm>
              <a:off x="381" y="2870"/>
              <a:ext cx="499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2" name="Line 24"/>
            <p:cNvSpPr>
              <a:spLocks noChangeShapeType="1"/>
            </p:cNvSpPr>
            <p:nvPr/>
          </p:nvSpPr>
          <p:spPr bwMode="auto">
            <a:xfrm>
              <a:off x="381" y="3567"/>
              <a:ext cx="4997"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3" name="Line 25"/>
            <p:cNvSpPr>
              <a:spLocks noChangeShapeType="1"/>
            </p:cNvSpPr>
            <p:nvPr/>
          </p:nvSpPr>
          <p:spPr bwMode="auto">
            <a:xfrm>
              <a:off x="381" y="1001"/>
              <a:ext cx="0" cy="2566"/>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4" name="Line 26"/>
            <p:cNvSpPr>
              <a:spLocks noChangeShapeType="1"/>
            </p:cNvSpPr>
            <p:nvPr/>
          </p:nvSpPr>
          <p:spPr bwMode="auto">
            <a:xfrm>
              <a:off x="1752" y="1001"/>
              <a:ext cx="0" cy="25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5" name="Line 27"/>
            <p:cNvSpPr>
              <a:spLocks noChangeShapeType="1"/>
            </p:cNvSpPr>
            <p:nvPr/>
          </p:nvSpPr>
          <p:spPr bwMode="auto">
            <a:xfrm>
              <a:off x="2880" y="1001"/>
              <a:ext cx="0" cy="25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6" name="Line 28"/>
            <p:cNvSpPr>
              <a:spLocks noChangeShapeType="1"/>
            </p:cNvSpPr>
            <p:nvPr/>
          </p:nvSpPr>
          <p:spPr bwMode="auto">
            <a:xfrm>
              <a:off x="4129" y="1001"/>
              <a:ext cx="0" cy="25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8317" name="Line 29"/>
            <p:cNvSpPr>
              <a:spLocks noChangeShapeType="1"/>
            </p:cNvSpPr>
            <p:nvPr/>
          </p:nvSpPr>
          <p:spPr bwMode="auto">
            <a:xfrm>
              <a:off x="5378" y="1001"/>
              <a:ext cx="0" cy="2566"/>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268318" name="Text Box 30"/>
          <p:cNvSpPr txBox="1">
            <a:spLocks noChangeArrowheads="1"/>
          </p:cNvSpPr>
          <p:nvPr/>
        </p:nvSpPr>
        <p:spPr bwMode="auto">
          <a:xfrm>
            <a:off x="3255963" y="1004888"/>
            <a:ext cx="603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dirty="0">
                <a:solidFill>
                  <a:schemeClr val="accent6">
                    <a:lumMod val="75000"/>
                  </a:schemeClr>
                </a:solidFill>
                <a:latin typeface="Tahoma" panose="020B0604030504040204" pitchFamily="34" charset="0"/>
              </a:rPr>
              <a:t>Oil</a:t>
            </a:r>
          </a:p>
        </p:txBody>
      </p:sp>
      <p:sp>
        <p:nvSpPr>
          <p:cNvPr id="268319" name="Text Box 31"/>
          <p:cNvSpPr txBox="1">
            <a:spLocks noChangeArrowheads="1"/>
          </p:cNvSpPr>
          <p:nvPr/>
        </p:nvSpPr>
        <p:spPr bwMode="auto">
          <a:xfrm>
            <a:off x="5043488" y="1004888"/>
            <a:ext cx="750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dirty="0">
                <a:solidFill>
                  <a:schemeClr val="accent6">
                    <a:lumMod val="75000"/>
                  </a:schemeClr>
                </a:solidFill>
                <a:latin typeface="Tahoma" panose="020B0604030504040204" pitchFamily="34" charset="0"/>
              </a:rPr>
              <a:t>Gas</a:t>
            </a:r>
          </a:p>
        </p:txBody>
      </p:sp>
      <p:sp>
        <p:nvSpPr>
          <p:cNvPr id="268320" name="Text Box 32"/>
          <p:cNvSpPr txBox="1">
            <a:spLocks noChangeArrowheads="1"/>
          </p:cNvSpPr>
          <p:nvPr/>
        </p:nvSpPr>
        <p:spPr bwMode="auto">
          <a:xfrm>
            <a:off x="6569075" y="1035050"/>
            <a:ext cx="19891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dirty="0">
                <a:solidFill>
                  <a:schemeClr val="accent6">
                    <a:lumMod val="75000"/>
                  </a:schemeClr>
                </a:solidFill>
                <a:latin typeface="Tahoma" panose="020B0604030504040204" pitchFamily="34" charset="0"/>
              </a:rPr>
              <a:t>Oil-Equivalent</a:t>
            </a:r>
          </a:p>
        </p:txBody>
      </p:sp>
      <p:grpSp>
        <p:nvGrpSpPr>
          <p:cNvPr id="268321" name="Group 33"/>
          <p:cNvGrpSpPr>
            <a:grpSpLocks/>
          </p:cNvGrpSpPr>
          <p:nvPr/>
        </p:nvGrpSpPr>
        <p:grpSpPr bwMode="auto">
          <a:xfrm>
            <a:off x="1181100" y="3201988"/>
            <a:ext cx="7497763" cy="3081337"/>
            <a:chOff x="667" y="1889"/>
            <a:chExt cx="4723" cy="1941"/>
          </a:xfrm>
        </p:grpSpPr>
        <p:sp>
          <p:nvSpPr>
            <p:cNvPr id="268322" name="Text Box 34"/>
            <p:cNvSpPr txBox="1">
              <a:spLocks noChangeArrowheads="1"/>
            </p:cNvSpPr>
            <p:nvPr/>
          </p:nvSpPr>
          <p:spPr bwMode="auto">
            <a:xfrm>
              <a:off x="667" y="3599"/>
              <a:ext cx="42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dirty="0">
                  <a:solidFill>
                    <a:srgbClr val="9900CC"/>
                  </a:solidFill>
                  <a:latin typeface="Arial" panose="020B0604020202020204" pitchFamily="34" charset="0"/>
                </a:rPr>
                <a:t>Assuming 100 MOEB is needed to make prospect economic</a:t>
              </a:r>
            </a:p>
          </p:txBody>
        </p:sp>
        <p:sp>
          <p:nvSpPr>
            <p:cNvPr id="268323" name="Text Box 35"/>
            <p:cNvSpPr txBox="1">
              <a:spLocks noChangeArrowheads="1"/>
            </p:cNvSpPr>
            <p:nvPr/>
          </p:nvSpPr>
          <p:spPr bwMode="auto">
            <a:xfrm>
              <a:off x="4122" y="3179"/>
              <a:ext cx="12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b="1" dirty="0">
                  <a:solidFill>
                    <a:srgbClr val="FF0000"/>
                  </a:solidFill>
                  <a:latin typeface="Arial" panose="020B0604020202020204" pitchFamily="34" charset="0"/>
                </a:rPr>
                <a:t>Uneconomic</a:t>
              </a:r>
            </a:p>
          </p:txBody>
        </p:sp>
        <p:sp>
          <p:nvSpPr>
            <p:cNvPr id="268324" name="Text Box 36"/>
            <p:cNvSpPr txBox="1">
              <a:spLocks noChangeArrowheads="1"/>
            </p:cNvSpPr>
            <p:nvPr/>
          </p:nvSpPr>
          <p:spPr bwMode="auto">
            <a:xfrm>
              <a:off x="4698" y="1889"/>
              <a:ext cx="1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altLang="en-US" b="1" dirty="0">
                <a:latin typeface="Arial" panose="020B0604020202020204" pitchFamily="34" charset="0"/>
              </a:endParaRPr>
            </a:p>
          </p:txBody>
        </p:sp>
      </p:grpSp>
      <p:sp>
        <p:nvSpPr>
          <p:cNvPr id="268325" name="Text Box 37"/>
          <p:cNvSpPr txBox="1">
            <a:spLocks noChangeArrowheads="1"/>
          </p:cNvSpPr>
          <p:nvPr/>
        </p:nvSpPr>
        <p:spPr bwMode="auto">
          <a:xfrm>
            <a:off x="2789238" y="1364800"/>
            <a:ext cx="15367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200" b="1" dirty="0">
                <a:latin typeface="Tahoma" panose="020B0604030504040204" pitchFamily="34" charset="0"/>
              </a:rPr>
              <a:t>Million Barrels Oil</a:t>
            </a:r>
          </a:p>
        </p:txBody>
      </p:sp>
      <p:sp>
        <p:nvSpPr>
          <p:cNvPr id="268326" name="Text Box 38"/>
          <p:cNvSpPr txBox="1">
            <a:spLocks noChangeArrowheads="1"/>
          </p:cNvSpPr>
          <p:nvPr/>
        </p:nvSpPr>
        <p:spPr bwMode="auto">
          <a:xfrm>
            <a:off x="4591050" y="1364800"/>
            <a:ext cx="16541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200" b="1" dirty="0">
                <a:latin typeface="Tahoma" panose="020B0604030504040204" pitchFamily="34" charset="0"/>
              </a:rPr>
              <a:t>Billion Cubic Ft Gas</a:t>
            </a:r>
          </a:p>
        </p:txBody>
      </p:sp>
      <p:sp>
        <p:nvSpPr>
          <p:cNvPr id="268327" name="Text Box 39"/>
          <p:cNvSpPr txBox="1">
            <a:spLocks noChangeArrowheads="1"/>
          </p:cNvSpPr>
          <p:nvPr/>
        </p:nvSpPr>
        <p:spPr bwMode="auto">
          <a:xfrm>
            <a:off x="6369050" y="1364800"/>
            <a:ext cx="23891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200" b="1" dirty="0">
                <a:latin typeface="Tahoma" panose="020B0604030504040204" pitchFamily="34" charset="0"/>
              </a:rPr>
              <a:t>Million Oil Equivalent Barrels</a:t>
            </a:r>
          </a:p>
        </p:txBody>
      </p:sp>
      <p:sp>
        <p:nvSpPr>
          <p:cNvPr id="268328" name="Text Box 40"/>
          <p:cNvSpPr txBox="1">
            <a:spLocks noChangeArrowheads="1"/>
          </p:cNvSpPr>
          <p:nvPr/>
        </p:nvSpPr>
        <p:spPr bwMode="auto">
          <a:xfrm>
            <a:off x="6743700" y="2374900"/>
            <a:ext cx="1389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200" b="1" dirty="0">
                <a:latin typeface="Tahoma" panose="020B0604030504040204" pitchFamily="34" charset="0"/>
              </a:rPr>
              <a:t> 6 </a:t>
            </a:r>
            <a:r>
              <a:rPr lang="en-US" altLang="en-US" sz="1200" b="1" dirty="0" smtClean="0">
                <a:latin typeface="Tahoma" panose="020B0604030504040204" pitchFamily="34" charset="0"/>
              </a:rPr>
              <a:t>BCF </a:t>
            </a:r>
            <a:r>
              <a:rPr lang="en-US" altLang="en-US" sz="1200" b="1" dirty="0">
                <a:latin typeface="Tahoma" panose="020B0604030504040204" pitchFamily="34" charset="0"/>
              </a:rPr>
              <a:t>= 1 MBO</a:t>
            </a:r>
          </a:p>
        </p:txBody>
      </p:sp>
      <p:sp>
        <p:nvSpPr>
          <p:cNvPr id="268332" name="Text Box 44"/>
          <p:cNvSpPr txBox="1">
            <a:spLocks noChangeArrowheads="1"/>
          </p:cNvSpPr>
          <p:nvPr/>
        </p:nvSpPr>
        <p:spPr bwMode="auto">
          <a:xfrm>
            <a:off x="6684963" y="3173413"/>
            <a:ext cx="2012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b="1" dirty="0">
                <a:solidFill>
                  <a:srgbClr val="FF0000"/>
                </a:solidFill>
                <a:latin typeface="Arial" panose="020B0604020202020204" pitchFamily="34" charset="0"/>
              </a:rPr>
              <a:t>Uneconomic</a:t>
            </a:r>
          </a:p>
        </p:txBody>
      </p:sp>
    </p:spTree>
    <p:extLst>
      <p:ext uri="{BB962C8B-B14F-4D97-AF65-F5344CB8AC3E}">
        <p14:creationId xmlns:p14="http://schemas.microsoft.com/office/powerpoint/2010/main" val="1270771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6832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0"/>
                                          </p:stCondLst>
                                        </p:cTn>
                                        <p:tgtEl>
                                          <p:spTgt spid="2683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3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r>
              <a:rPr lang="en-US" altLang="en-US" sz="2400" dirty="0"/>
              <a:t>Probabilistic Assessment</a:t>
            </a:r>
          </a:p>
        </p:txBody>
      </p:sp>
      <p:sp>
        <p:nvSpPr>
          <p:cNvPr id="270339" name="Rectangle 3"/>
          <p:cNvSpPr>
            <a:spLocks noChangeArrowheads="1"/>
          </p:cNvSpPr>
          <p:nvPr/>
        </p:nvSpPr>
        <p:spPr bwMode="auto">
          <a:xfrm>
            <a:off x="228600" y="304800"/>
            <a:ext cx="777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800" b="1">
                <a:solidFill>
                  <a:srgbClr val="FFFF00"/>
                </a:solidFill>
                <a:latin typeface="Tahoma" panose="020B0604030504040204" pitchFamily="34" charset="0"/>
              </a:defRPr>
            </a:lvl1pPr>
            <a:lvl2pPr>
              <a:defRPr sz="2800" b="1">
                <a:solidFill>
                  <a:srgbClr val="FFFF00"/>
                </a:solidFill>
                <a:latin typeface="Tahoma" panose="020B0604030504040204" pitchFamily="34" charset="0"/>
              </a:defRPr>
            </a:lvl2pPr>
            <a:lvl3pPr>
              <a:defRPr sz="2800" b="1">
                <a:solidFill>
                  <a:srgbClr val="FFFF00"/>
                </a:solidFill>
                <a:latin typeface="Tahoma" panose="020B0604030504040204" pitchFamily="34" charset="0"/>
              </a:defRPr>
            </a:lvl3pPr>
            <a:lvl4pPr>
              <a:defRPr sz="2800" b="1">
                <a:solidFill>
                  <a:srgbClr val="FFFF00"/>
                </a:solidFill>
                <a:latin typeface="Tahoma" panose="020B0604030504040204" pitchFamily="34" charset="0"/>
              </a:defRPr>
            </a:lvl4pPr>
            <a:lvl5pPr>
              <a:defRPr sz="2800" b="1">
                <a:solidFill>
                  <a:srgbClr val="FFFF00"/>
                </a:solidFill>
                <a:latin typeface="Tahoma" panose="020B0604030504040204" pitchFamily="34" charset="0"/>
              </a:defRPr>
            </a:lvl5pPr>
            <a:lvl6pPr marL="457200" eaLnBrk="0" fontAlgn="base" hangingPunct="0">
              <a:spcBef>
                <a:spcPct val="0"/>
              </a:spcBef>
              <a:spcAft>
                <a:spcPct val="0"/>
              </a:spcAft>
              <a:defRPr sz="2800" b="1">
                <a:solidFill>
                  <a:srgbClr val="FFFF00"/>
                </a:solidFill>
                <a:latin typeface="Tahoma" panose="020B0604030504040204" pitchFamily="34" charset="0"/>
              </a:defRPr>
            </a:lvl6pPr>
            <a:lvl7pPr marL="914400" eaLnBrk="0" fontAlgn="base" hangingPunct="0">
              <a:spcBef>
                <a:spcPct val="0"/>
              </a:spcBef>
              <a:spcAft>
                <a:spcPct val="0"/>
              </a:spcAft>
              <a:defRPr sz="2800" b="1">
                <a:solidFill>
                  <a:srgbClr val="FFFF00"/>
                </a:solidFill>
                <a:latin typeface="Tahoma" panose="020B0604030504040204" pitchFamily="34" charset="0"/>
              </a:defRPr>
            </a:lvl7pPr>
            <a:lvl8pPr marL="1371600" eaLnBrk="0" fontAlgn="base" hangingPunct="0">
              <a:spcBef>
                <a:spcPct val="0"/>
              </a:spcBef>
              <a:spcAft>
                <a:spcPct val="0"/>
              </a:spcAft>
              <a:defRPr sz="2800" b="1">
                <a:solidFill>
                  <a:srgbClr val="FFFF00"/>
                </a:solidFill>
                <a:latin typeface="Tahoma" panose="020B0604030504040204" pitchFamily="34" charset="0"/>
              </a:defRPr>
            </a:lvl8pPr>
            <a:lvl9pPr marL="1828800" eaLnBrk="0" fontAlgn="base" hangingPunct="0">
              <a:spcBef>
                <a:spcPct val="0"/>
              </a:spcBef>
              <a:spcAft>
                <a:spcPct val="0"/>
              </a:spcAft>
              <a:defRPr sz="2800" b="1">
                <a:solidFill>
                  <a:srgbClr val="FFFF00"/>
                </a:solidFill>
                <a:latin typeface="Tahoma" panose="020B0604030504040204" pitchFamily="34" charset="0"/>
              </a:defRPr>
            </a:lvl9pPr>
          </a:lstStyle>
          <a:p>
            <a:endParaRPr lang="en-US" altLang="en-US" dirty="0"/>
          </a:p>
        </p:txBody>
      </p:sp>
      <p:sp>
        <p:nvSpPr>
          <p:cNvPr id="270340" name="Rectangle 4"/>
          <p:cNvSpPr>
            <a:spLocks noChangeArrowheads="1"/>
          </p:cNvSpPr>
          <p:nvPr/>
        </p:nvSpPr>
        <p:spPr bwMode="auto">
          <a:xfrm>
            <a:off x="476250" y="1165225"/>
            <a:ext cx="8485050"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Tahoma" panose="020B0604030504040204" pitchFamily="34" charset="0"/>
              </a:defRPr>
            </a:lvl1pPr>
            <a:lvl2pPr marL="742950" indent="-285750">
              <a:spcBef>
                <a:spcPct val="20000"/>
              </a:spcBef>
              <a:buChar char="–"/>
              <a:defRPr sz="2800">
                <a:solidFill>
                  <a:schemeClr val="bg1"/>
                </a:solidFill>
                <a:latin typeface="Tahoma" panose="020B0604030504040204" pitchFamily="34" charset="0"/>
              </a:defRPr>
            </a:lvl2pPr>
            <a:lvl3pPr marL="1143000" indent="-228600">
              <a:spcBef>
                <a:spcPct val="20000"/>
              </a:spcBef>
              <a:buChar char="•"/>
              <a:defRPr sz="2400">
                <a:solidFill>
                  <a:schemeClr val="bg1"/>
                </a:solidFill>
                <a:latin typeface="Tahoma" panose="020B0604030504040204" pitchFamily="34" charset="0"/>
              </a:defRPr>
            </a:lvl3pPr>
            <a:lvl4pPr marL="1600200" indent="-228600">
              <a:spcBef>
                <a:spcPct val="20000"/>
              </a:spcBef>
              <a:buChar char="–"/>
              <a:defRPr sz="2000">
                <a:solidFill>
                  <a:schemeClr val="bg1"/>
                </a:solidFill>
                <a:latin typeface="Tahoma" panose="020B0604030504040204" pitchFamily="34" charset="0"/>
              </a:defRPr>
            </a:lvl4pPr>
            <a:lvl5pPr marL="2057400" indent="-228600">
              <a:spcBef>
                <a:spcPct val="20000"/>
              </a:spcBef>
              <a:buChar char="»"/>
              <a:defRPr sz="2000">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bg1"/>
                </a:solidFill>
                <a:latin typeface="Tahoma" panose="020B0604030504040204" pitchFamily="34" charset="0"/>
              </a:defRPr>
            </a:lvl9pPr>
          </a:lstStyle>
          <a:p>
            <a:r>
              <a:rPr lang="en-US" altLang="en-US" sz="2400" dirty="0">
                <a:solidFill>
                  <a:schemeClr val="tx1"/>
                </a:solidFill>
              </a:rPr>
              <a:t>The Goal is to </a:t>
            </a:r>
            <a:r>
              <a:rPr lang="en-US" altLang="en-US" sz="2400" dirty="0" smtClean="0">
                <a:solidFill>
                  <a:schemeClr val="tx1"/>
                </a:solidFill>
              </a:rPr>
              <a:t>Get </a:t>
            </a:r>
            <a:r>
              <a:rPr lang="en-US" altLang="en-US" sz="2400" dirty="0">
                <a:solidFill>
                  <a:schemeClr val="tx1"/>
                </a:solidFill>
              </a:rPr>
              <a:t>A </a:t>
            </a:r>
            <a:r>
              <a:rPr lang="en-US" altLang="en-US" sz="2400" dirty="0" smtClean="0">
                <a:solidFill>
                  <a:schemeClr val="tx1"/>
                </a:solidFill>
              </a:rPr>
              <a:t>Number </a:t>
            </a:r>
            <a:r>
              <a:rPr lang="en-US" altLang="en-US" sz="2400" dirty="0">
                <a:solidFill>
                  <a:schemeClr val="tx1"/>
                </a:solidFill>
              </a:rPr>
              <a:t>and a </a:t>
            </a:r>
            <a:r>
              <a:rPr lang="en-US" altLang="en-US" sz="2400" dirty="0" smtClean="0">
                <a:solidFill>
                  <a:schemeClr val="tx1"/>
                </a:solidFill>
              </a:rPr>
              <a:t>Range </a:t>
            </a:r>
            <a:r>
              <a:rPr lang="en-US" altLang="en-US" sz="2400" dirty="0">
                <a:solidFill>
                  <a:schemeClr val="tx1"/>
                </a:solidFill>
              </a:rPr>
              <a:t>of </a:t>
            </a:r>
            <a:r>
              <a:rPr lang="en-US" altLang="en-US" sz="2400" dirty="0" smtClean="0">
                <a:solidFill>
                  <a:schemeClr val="tx1"/>
                </a:solidFill>
              </a:rPr>
              <a:t>Possible Outcomes</a:t>
            </a:r>
            <a:endParaRPr lang="en-US" altLang="en-US" sz="2400" dirty="0">
              <a:solidFill>
                <a:schemeClr val="tx1"/>
              </a:solidFill>
            </a:endParaRPr>
          </a:p>
          <a:p>
            <a:r>
              <a:rPr lang="en-US" altLang="en-US" sz="2400" dirty="0">
                <a:solidFill>
                  <a:schemeClr val="tx1"/>
                </a:solidFill>
              </a:rPr>
              <a:t>We Input a Range of Values for Each Assessment Parameter </a:t>
            </a:r>
          </a:p>
          <a:p>
            <a:pPr lvl="1"/>
            <a:r>
              <a:rPr lang="en-US" altLang="en-US" sz="2400" dirty="0">
                <a:solidFill>
                  <a:schemeClr val="tx1"/>
                </a:solidFill>
              </a:rPr>
              <a:t>usually minimum, most-likely, maximum</a:t>
            </a:r>
          </a:p>
        </p:txBody>
      </p:sp>
      <p:grpSp>
        <p:nvGrpSpPr>
          <p:cNvPr id="270341" name="Group 5"/>
          <p:cNvGrpSpPr>
            <a:grpSpLocks/>
          </p:cNvGrpSpPr>
          <p:nvPr/>
        </p:nvGrpSpPr>
        <p:grpSpPr bwMode="auto">
          <a:xfrm>
            <a:off x="595313" y="3622162"/>
            <a:ext cx="1997075" cy="1452562"/>
            <a:chOff x="375" y="2349"/>
            <a:chExt cx="1258" cy="915"/>
          </a:xfrm>
        </p:grpSpPr>
        <p:sp>
          <p:nvSpPr>
            <p:cNvPr id="270342" name="Rectangle 6"/>
            <p:cNvSpPr>
              <a:spLocks noChangeArrowheads="1"/>
            </p:cNvSpPr>
            <p:nvPr/>
          </p:nvSpPr>
          <p:spPr bwMode="auto">
            <a:xfrm>
              <a:off x="375" y="2377"/>
              <a:ext cx="1258" cy="88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43" name="Freeform 7"/>
            <p:cNvSpPr>
              <a:spLocks/>
            </p:cNvSpPr>
            <p:nvPr/>
          </p:nvSpPr>
          <p:spPr bwMode="auto">
            <a:xfrm>
              <a:off x="513" y="2617"/>
              <a:ext cx="1020" cy="466"/>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44" name="Line 8"/>
            <p:cNvSpPr>
              <a:spLocks noChangeShapeType="1"/>
            </p:cNvSpPr>
            <p:nvPr/>
          </p:nvSpPr>
          <p:spPr bwMode="auto">
            <a:xfrm rot="-5400000">
              <a:off x="740" y="2807"/>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45" name="Group 9"/>
            <p:cNvGrpSpPr>
              <a:grpSpLocks/>
            </p:cNvGrpSpPr>
            <p:nvPr/>
          </p:nvGrpSpPr>
          <p:grpSpPr bwMode="auto">
            <a:xfrm>
              <a:off x="528" y="2605"/>
              <a:ext cx="1004" cy="473"/>
              <a:chOff x="528" y="2589"/>
              <a:chExt cx="1004" cy="473"/>
            </a:xfrm>
          </p:grpSpPr>
          <p:sp>
            <p:nvSpPr>
              <p:cNvPr id="270346" name="Freeform 10"/>
              <p:cNvSpPr>
                <a:spLocks/>
              </p:cNvSpPr>
              <p:nvPr/>
            </p:nvSpPr>
            <p:spPr bwMode="auto">
              <a:xfrm>
                <a:off x="528" y="2589"/>
                <a:ext cx="510" cy="473"/>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47" name="Freeform 11"/>
              <p:cNvSpPr>
                <a:spLocks/>
              </p:cNvSpPr>
              <p:nvPr/>
            </p:nvSpPr>
            <p:spPr bwMode="auto">
              <a:xfrm flipH="1">
                <a:off x="1022" y="2589"/>
                <a:ext cx="510" cy="473"/>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270348" name="Text Box 12"/>
            <p:cNvSpPr txBox="1">
              <a:spLocks noChangeArrowheads="1"/>
            </p:cNvSpPr>
            <p:nvPr/>
          </p:nvSpPr>
          <p:spPr bwMode="auto">
            <a:xfrm>
              <a:off x="376" y="2349"/>
              <a:ext cx="41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Tahoma" panose="020B0604030504040204" pitchFamily="34" charset="0"/>
                </a:rPr>
                <a:t>Area</a:t>
              </a:r>
            </a:p>
          </p:txBody>
        </p:sp>
        <p:sp>
          <p:nvSpPr>
            <p:cNvPr id="270349" name="Text Box 13"/>
            <p:cNvSpPr txBox="1">
              <a:spLocks noChangeArrowheads="1"/>
            </p:cNvSpPr>
            <p:nvPr/>
          </p:nvSpPr>
          <p:spPr bwMode="auto">
            <a:xfrm>
              <a:off x="925" y="3063"/>
              <a:ext cx="21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latin typeface="Tahoma" panose="020B0604030504040204" pitchFamily="34" charset="0"/>
                </a:rPr>
                <a:t>20</a:t>
              </a:r>
            </a:p>
          </p:txBody>
        </p:sp>
        <p:sp>
          <p:nvSpPr>
            <p:cNvPr id="270350" name="Text Box 14"/>
            <p:cNvSpPr txBox="1">
              <a:spLocks noChangeArrowheads="1"/>
            </p:cNvSpPr>
            <p:nvPr/>
          </p:nvSpPr>
          <p:spPr bwMode="auto">
            <a:xfrm>
              <a:off x="478" y="3063"/>
              <a:ext cx="21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latin typeface="Tahoma" panose="020B0604030504040204" pitchFamily="34" charset="0"/>
                </a:rPr>
                <a:t>12</a:t>
              </a:r>
            </a:p>
          </p:txBody>
        </p:sp>
        <p:sp>
          <p:nvSpPr>
            <p:cNvPr id="270351" name="Text Box 15"/>
            <p:cNvSpPr txBox="1">
              <a:spLocks noChangeArrowheads="1"/>
            </p:cNvSpPr>
            <p:nvPr/>
          </p:nvSpPr>
          <p:spPr bwMode="auto">
            <a:xfrm>
              <a:off x="1354" y="3063"/>
              <a:ext cx="21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latin typeface="Tahoma" panose="020B0604030504040204" pitchFamily="34" charset="0"/>
                </a:rPr>
                <a:t>27</a:t>
              </a:r>
            </a:p>
          </p:txBody>
        </p:sp>
        <p:sp>
          <p:nvSpPr>
            <p:cNvPr id="270352" name="Text Box 16"/>
            <p:cNvSpPr txBox="1">
              <a:spLocks noChangeArrowheads="1"/>
            </p:cNvSpPr>
            <p:nvPr/>
          </p:nvSpPr>
          <p:spPr bwMode="auto">
            <a:xfrm>
              <a:off x="916" y="2888"/>
              <a:ext cx="21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dirty="0">
                  <a:latin typeface="Tahoma" panose="020B0604030504040204" pitchFamily="34" charset="0"/>
                </a:rPr>
                <a:t>ML</a:t>
              </a:r>
            </a:p>
          </p:txBody>
        </p:sp>
        <p:sp>
          <p:nvSpPr>
            <p:cNvPr id="270353" name="Text Box 17"/>
            <p:cNvSpPr txBox="1">
              <a:spLocks noChangeArrowheads="1"/>
            </p:cNvSpPr>
            <p:nvPr/>
          </p:nvSpPr>
          <p:spPr bwMode="auto">
            <a:xfrm>
              <a:off x="437" y="2888"/>
              <a:ext cx="241"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dirty="0">
                  <a:latin typeface="Tahoma" panose="020B0604030504040204" pitchFamily="34" charset="0"/>
                </a:rPr>
                <a:t>Min</a:t>
              </a:r>
            </a:p>
          </p:txBody>
        </p:sp>
        <p:sp>
          <p:nvSpPr>
            <p:cNvPr id="270354" name="Text Box 18"/>
            <p:cNvSpPr txBox="1">
              <a:spLocks noChangeArrowheads="1"/>
            </p:cNvSpPr>
            <p:nvPr/>
          </p:nvSpPr>
          <p:spPr bwMode="auto">
            <a:xfrm>
              <a:off x="1353" y="2888"/>
              <a:ext cx="26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dirty="0">
                  <a:latin typeface="Tahoma" panose="020B0604030504040204" pitchFamily="34" charset="0"/>
                </a:rPr>
                <a:t>Max</a:t>
              </a:r>
            </a:p>
          </p:txBody>
        </p:sp>
        <p:sp>
          <p:nvSpPr>
            <p:cNvPr id="270355" name="Line 19"/>
            <p:cNvSpPr>
              <a:spLocks noChangeShapeType="1"/>
            </p:cNvSpPr>
            <p:nvPr/>
          </p:nvSpPr>
          <p:spPr bwMode="auto">
            <a:xfrm>
              <a:off x="510" y="3079"/>
              <a:ext cx="1054"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270356" name="Group 20"/>
          <p:cNvGrpSpPr>
            <a:grpSpLocks/>
          </p:cNvGrpSpPr>
          <p:nvPr/>
        </p:nvGrpSpPr>
        <p:grpSpPr bwMode="auto">
          <a:xfrm>
            <a:off x="3135313" y="3731699"/>
            <a:ext cx="5302250" cy="2259013"/>
            <a:chOff x="1975" y="2418"/>
            <a:chExt cx="3340" cy="1423"/>
          </a:xfrm>
        </p:grpSpPr>
        <p:grpSp>
          <p:nvGrpSpPr>
            <p:cNvPr id="270357" name="Group 21"/>
            <p:cNvGrpSpPr>
              <a:grpSpLocks/>
            </p:cNvGrpSpPr>
            <p:nvPr/>
          </p:nvGrpSpPr>
          <p:grpSpPr bwMode="auto">
            <a:xfrm>
              <a:off x="1976" y="3264"/>
              <a:ext cx="748" cy="577"/>
              <a:chOff x="2286" y="2953"/>
              <a:chExt cx="748" cy="577"/>
            </a:xfrm>
          </p:grpSpPr>
          <p:sp>
            <p:nvSpPr>
              <p:cNvPr id="270358" name="Rectangle 22"/>
              <p:cNvSpPr>
                <a:spLocks noChangeArrowheads="1"/>
              </p:cNvSpPr>
              <p:nvPr/>
            </p:nvSpPr>
            <p:spPr bwMode="auto">
              <a:xfrm>
                <a:off x="2286" y="2953"/>
                <a:ext cx="748" cy="57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59" name="Group 23"/>
              <p:cNvGrpSpPr>
                <a:grpSpLocks/>
              </p:cNvGrpSpPr>
              <p:nvPr/>
            </p:nvGrpSpPr>
            <p:grpSpPr bwMode="auto">
              <a:xfrm>
                <a:off x="2358" y="3087"/>
                <a:ext cx="615" cy="336"/>
                <a:chOff x="3046" y="3055"/>
                <a:chExt cx="615" cy="336"/>
              </a:xfrm>
            </p:grpSpPr>
            <p:sp>
              <p:nvSpPr>
                <p:cNvPr id="270360" name="Line 24"/>
                <p:cNvSpPr>
                  <a:spLocks noChangeShapeType="1"/>
                </p:cNvSpPr>
                <p:nvPr/>
              </p:nvSpPr>
              <p:spPr bwMode="auto">
                <a:xfrm>
                  <a:off x="3046" y="3391"/>
                  <a:ext cx="61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61" name="Group 25"/>
                <p:cNvGrpSpPr>
                  <a:grpSpLocks/>
                </p:cNvGrpSpPr>
                <p:nvPr/>
              </p:nvGrpSpPr>
              <p:grpSpPr bwMode="auto">
                <a:xfrm>
                  <a:off x="3055" y="3055"/>
                  <a:ext cx="597" cy="336"/>
                  <a:chOff x="3042" y="3115"/>
                  <a:chExt cx="597" cy="336"/>
                </a:xfrm>
              </p:grpSpPr>
              <p:sp>
                <p:nvSpPr>
                  <p:cNvPr id="270362" name="Freeform 26"/>
                  <p:cNvSpPr>
                    <a:spLocks/>
                  </p:cNvSpPr>
                  <p:nvPr/>
                </p:nvSpPr>
                <p:spPr bwMode="auto">
                  <a:xfrm>
                    <a:off x="3042" y="3165"/>
                    <a:ext cx="597" cy="279"/>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63" name="Line 27"/>
                  <p:cNvSpPr>
                    <a:spLocks noChangeShapeType="1"/>
                  </p:cNvSpPr>
                  <p:nvPr/>
                </p:nvSpPr>
                <p:spPr bwMode="auto">
                  <a:xfrm rot="-5400000">
                    <a:off x="3174" y="3283"/>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64" name="Freeform 28"/>
                  <p:cNvSpPr>
                    <a:spLocks/>
                  </p:cNvSpPr>
                  <p:nvPr/>
                </p:nvSpPr>
                <p:spPr bwMode="auto">
                  <a:xfrm>
                    <a:off x="3051"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65" name="Freeform 29"/>
                  <p:cNvSpPr>
                    <a:spLocks/>
                  </p:cNvSpPr>
                  <p:nvPr/>
                </p:nvSpPr>
                <p:spPr bwMode="auto">
                  <a:xfrm flipH="1">
                    <a:off x="3339"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270366" name="Text Box 30"/>
              <p:cNvSpPr txBox="1">
                <a:spLocks noChangeArrowheads="1"/>
              </p:cNvSpPr>
              <p:nvPr/>
            </p:nvSpPr>
            <p:spPr bwMode="auto">
              <a:xfrm>
                <a:off x="2287" y="2958"/>
                <a:ext cx="53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HC Sat.</a:t>
                </a:r>
              </a:p>
            </p:txBody>
          </p:sp>
        </p:grpSp>
        <p:grpSp>
          <p:nvGrpSpPr>
            <p:cNvPr id="270367" name="Group 31"/>
            <p:cNvGrpSpPr>
              <a:grpSpLocks/>
            </p:cNvGrpSpPr>
            <p:nvPr/>
          </p:nvGrpSpPr>
          <p:grpSpPr bwMode="auto">
            <a:xfrm>
              <a:off x="1975" y="2418"/>
              <a:ext cx="748" cy="577"/>
              <a:chOff x="2286" y="2953"/>
              <a:chExt cx="748" cy="577"/>
            </a:xfrm>
          </p:grpSpPr>
          <p:sp>
            <p:nvSpPr>
              <p:cNvPr id="270368" name="Rectangle 32"/>
              <p:cNvSpPr>
                <a:spLocks noChangeArrowheads="1"/>
              </p:cNvSpPr>
              <p:nvPr/>
            </p:nvSpPr>
            <p:spPr bwMode="auto">
              <a:xfrm>
                <a:off x="2286" y="2953"/>
                <a:ext cx="748" cy="57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69" name="Group 33"/>
              <p:cNvGrpSpPr>
                <a:grpSpLocks/>
              </p:cNvGrpSpPr>
              <p:nvPr/>
            </p:nvGrpSpPr>
            <p:grpSpPr bwMode="auto">
              <a:xfrm>
                <a:off x="2358" y="3087"/>
                <a:ext cx="615" cy="336"/>
                <a:chOff x="3046" y="3055"/>
                <a:chExt cx="615" cy="336"/>
              </a:xfrm>
            </p:grpSpPr>
            <p:sp>
              <p:nvSpPr>
                <p:cNvPr id="270370" name="Line 34"/>
                <p:cNvSpPr>
                  <a:spLocks noChangeShapeType="1"/>
                </p:cNvSpPr>
                <p:nvPr/>
              </p:nvSpPr>
              <p:spPr bwMode="auto">
                <a:xfrm>
                  <a:off x="3046" y="3391"/>
                  <a:ext cx="61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71" name="Group 35"/>
                <p:cNvGrpSpPr>
                  <a:grpSpLocks/>
                </p:cNvGrpSpPr>
                <p:nvPr/>
              </p:nvGrpSpPr>
              <p:grpSpPr bwMode="auto">
                <a:xfrm>
                  <a:off x="3055" y="3055"/>
                  <a:ext cx="597" cy="336"/>
                  <a:chOff x="3042" y="3115"/>
                  <a:chExt cx="597" cy="336"/>
                </a:xfrm>
              </p:grpSpPr>
              <p:sp>
                <p:nvSpPr>
                  <p:cNvPr id="270372" name="Freeform 36"/>
                  <p:cNvSpPr>
                    <a:spLocks/>
                  </p:cNvSpPr>
                  <p:nvPr/>
                </p:nvSpPr>
                <p:spPr bwMode="auto">
                  <a:xfrm>
                    <a:off x="3042" y="3165"/>
                    <a:ext cx="597" cy="279"/>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73" name="Line 37"/>
                  <p:cNvSpPr>
                    <a:spLocks noChangeShapeType="1"/>
                  </p:cNvSpPr>
                  <p:nvPr/>
                </p:nvSpPr>
                <p:spPr bwMode="auto">
                  <a:xfrm rot="-5400000">
                    <a:off x="3174" y="3283"/>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74" name="Freeform 38"/>
                  <p:cNvSpPr>
                    <a:spLocks/>
                  </p:cNvSpPr>
                  <p:nvPr/>
                </p:nvSpPr>
                <p:spPr bwMode="auto">
                  <a:xfrm>
                    <a:off x="3051"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75" name="Freeform 39"/>
                  <p:cNvSpPr>
                    <a:spLocks/>
                  </p:cNvSpPr>
                  <p:nvPr/>
                </p:nvSpPr>
                <p:spPr bwMode="auto">
                  <a:xfrm flipH="1">
                    <a:off x="3339"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270376" name="Text Box 40"/>
              <p:cNvSpPr txBox="1">
                <a:spLocks noChangeArrowheads="1"/>
              </p:cNvSpPr>
              <p:nvPr/>
            </p:nvSpPr>
            <p:spPr bwMode="auto">
              <a:xfrm>
                <a:off x="2287" y="2958"/>
                <a:ext cx="6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Thickness</a:t>
                </a:r>
              </a:p>
            </p:txBody>
          </p:sp>
        </p:grpSp>
        <p:grpSp>
          <p:nvGrpSpPr>
            <p:cNvPr id="270377" name="Group 41"/>
            <p:cNvGrpSpPr>
              <a:grpSpLocks/>
            </p:cNvGrpSpPr>
            <p:nvPr/>
          </p:nvGrpSpPr>
          <p:grpSpPr bwMode="auto">
            <a:xfrm>
              <a:off x="3270" y="2418"/>
              <a:ext cx="748" cy="577"/>
              <a:chOff x="2286" y="2953"/>
              <a:chExt cx="748" cy="577"/>
            </a:xfrm>
          </p:grpSpPr>
          <p:sp>
            <p:nvSpPr>
              <p:cNvPr id="270378" name="Rectangle 42"/>
              <p:cNvSpPr>
                <a:spLocks noChangeArrowheads="1"/>
              </p:cNvSpPr>
              <p:nvPr/>
            </p:nvSpPr>
            <p:spPr bwMode="auto">
              <a:xfrm>
                <a:off x="2286" y="2953"/>
                <a:ext cx="748" cy="57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79" name="Group 43"/>
              <p:cNvGrpSpPr>
                <a:grpSpLocks/>
              </p:cNvGrpSpPr>
              <p:nvPr/>
            </p:nvGrpSpPr>
            <p:grpSpPr bwMode="auto">
              <a:xfrm>
                <a:off x="2358" y="3087"/>
                <a:ext cx="615" cy="336"/>
                <a:chOff x="3046" y="3055"/>
                <a:chExt cx="615" cy="336"/>
              </a:xfrm>
            </p:grpSpPr>
            <p:sp>
              <p:nvSpPr>
                <p:cNvPr id="270380" name="Line 44"/>
                <p:cNvSpPr>
                  <a:spLocks noChangeShapeType="1"/>
                </p:cNvSpPr>
                <p:nvPr/>
              </p:nvSpPr>
              <p:spPr bwMode="auto">
                <a:xfrm>
                  <a:off x="3046" y="3391"/>
                  <a:ext cx="61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81" name="Group 45"/>
                <p:cNvGrpSpPr>
                  <a:grpSpLocks/>
                </p:cNvGrpSpPr>
                <p:nvPr/>
              </p:nvGrpSpPr>
              <p:grpSpPr bwMode="auto">
                <a:xfrm>
                  <a:off x="3055" y="3055"/>
                  <a:ext cx="597" cy="336"/>
                  <a:chOff x="3042" y="3115"/>
                  <a:chExt cx="597" cy="336"/>
                </a:xfrm>
              </p:grpSpPr>
              <p:sp>
                <p:nvSpPr>
                  <p:cNvPr id="270382" name="Freeform 46"/>
                  <p:cNvSpPr>
                    <a:spLocks/>
                  </p:cNvSpPr>
                  <p:nvPr/>
                </p:nvSpPr>
                <p:spPr bwMode="auto">
                  <a:xfrm>
                    <a:off x="3042" y="3165"/>
                    <a:ext cx="597" cy="279"/>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83" name="Line 47"/>
                  <p:cNvSpPr>
                    <a:spLocks noChangeShapeType="1"/>
                  </p:cNvSpPr>
                  <p:nvPr/>
                </p:nvSpPr>
                <p:spPr bwMode="auto">
                  <a:xfrm rot="-5400000">
                    <a:off x="3174" y="3283"/>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84" name="Freeform 48"/>
                  <p:cNvSpPr>
                    <a:spLocks/>
                  </p:cNvSpPr>
                  <p:nvPr/>
                </p:nvSpPr>
                <p:spPr bwMode="auto">
                  <a:xfrm>
                    <a:off x="3051"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85" name="Freeform 49"/>
                  <p:cNvSpPr>
                    <a:spLocks/>
                  </p:cNvSpPr>
                  <p:nvPr/>
                </p:nvSpPr>
                <p:spPr bwMode="auto">
                  <a:xfrm flipH="1">
                    <a:off x="3339"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270386" name="Text Box 50"/>
              <p:cNvSpPr txBox="1">
                <a:spLocks noChangeArrowheads="1"/>
              </p:cNvSpPr>
              <p:nvPr/>
            </p:nvSpPr>
            <p:spPr bwMode="auto">
              <a:xfrm>
                <a:off x="2287" y="2958"/>
                <a:ext cx="67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Net:Gross</a:t>
                </a:r>
              </a:p>
            </p:txBody>
          </p:sp>
        </p:grpSp>
        <p:grpSp>
          <p:nvGrpSpPr>
            <p:cNvPr id="270387" name="Group 51"/>
            <p:cNvGrpSpPr>
              <a:grpSpLocks/>
            </p:cNvGrpSpPr>
            <p:nvPr/>
          </p:nvGrpSpPr>
          <p:grpSpPr bwMode="auto">
            <a:xfrm>
              <a:off x="4566" y="2418"/>
              <a:ext cx="748" cy="577"/>
              <a:chOff x="2286" y="2953"/>
              <a:chExt cx="748" cy="577"/>
            </a:xfrm>
          </p:grpSpPr>
          <p:sp>
            <p:nvSpPr>
              <p:cNvPr id="270388" name="Rectangle 52"/>
              <p:cNvSpPr>
                <a:spLocks noChangeArrowheads="1"/>
              </p:cNvSpPr>
              <p:nvPr/>
            </p:nvSpPr>
            <p:spPr bwMode="auto">
              <a:xfrm>
                <a:off x="2286" y="2953"/>
                <a:ext cx="748" cy="57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89" name="Group 53"/>
              <p:cNvGrpSpPr>
                <a:grpSpLocks/>
              </p:cNvGrpSpPr>
              <p:nvPr/>
            </p:nvGrpSpPr>
            <p:grpSpPr bwMode="auto">
              <a:xfrm>
                <a:off x="2358" y="3087"/>
                <a:ext cx="615" cy="336"/>
                <a:chOff x="3046" y="3055"/>
                <a:chExt cx="615" cy="336"/>
              </a:xfrm>
            </p:grpSpPr>
            <p:sp>
              <p:nvSpPr>
                <p:cNvPr id="270390" name="Line 54"/>
                <p:cNvSpPr>
                  <a:spLocks noChangeShapeType="1"/>
                </p:cNvSpPr>
                <p:nvPr/>
              </p:nvSpPr>
              <p:spPr bwMode="auto">
                <a:xfrm>
                  <a:off x="3046" y="3391"/>
                  <a:ext cx="61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91" name="Group 55"/>
                <p:cNvGrpSpPr>
                  <a:grpSpLocks/>
                </p:cNvGrpSpPr>
                <p:nvPr/>
              </p:nvGrpSpPr>
              <p:grpSpPr bwMode="auto">
                <a:xfrm>
                  <a:off x="3055" y="3055"/>
                  <a:ext cx="597" cy="336"/>
                  <a:chOff x="3042" y="3115"/>
                  <a:chExt cx="597" cy="336"/>
                </a:xfrm>
              </p:grpSpPr>
              <p:sp>
                <p:nvSpPr>
                  <p:cNvPr id="270392" name="Freeform 56"/>
                  <p:cNvSpPr>
                    <a:spLocks/>
                  </p:cNvSpPr>
                  <p:nvPr/>
                </p:nvSpPr>
                <p:spPr bwMode="auto">
                  <a:xfrm>
                    <a:off x="3042" y="3165"/>
                    <a:ext cx="597" cy="279"/>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93" name="Line 57"/>
                  <p:cNvSpPr>
                    <a:spLocks noChangeShapeType="1"/>
                  </p:cNvSpPr>
                  <p:nvPr/>
                </p:nvSpPr>
                <p:spPr bwMode="auto">
                  <a:xfrm rot="-5400000">
                    <a:off x="3174" y="3283"/>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94" name="Freeform 58"/>
                  <p:cNvSpPr>
                    <a:spLocks/>
                  </p:cNvSpPr>
                  <p:nvPr/>
                </p:nvSpPr>
                <p:spPr bwMode="auto">
                  <a:xfrm>
                    <a:off x="3051"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395" name="Freeform 59"/>
                  <p:cNvSpPr>
                    <a:spLocks/>
                  </p:cNvSpPr>
                  <p:nvPr/>
                </p:nvSpPr>
                <p:spPr bwMode="auto">
                  <a:xfrm flipH="1">
                    <a:off x="3339"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270396" name="Text Box 60"/>
              <p:cNvSpPr txBox="1">
                <a:spLocks noChangeArrowheads="1"/>
              </p:cNvSpPr>
              <p:nvPr/>
            </p:nvSpPr>
            <p:spPr bwMode="auto">
              <a:xfrm>
                <a:off x="2287" y="2958"/>
                <a:ext cx="58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Porosity</a:t>
                </a:r>
              </a:p>
            </p:txBody>
          </p:sp>
        </p:grpSp>
        <p:grpSp>
          <p:nvGrpSpPr>
            <p:cNvPr id="270397" name="Group 61"/>
            <p:cNvGrpSpPr>
              <a:grpSpLocks/>
            </p:cNvGrpSpPr>
            <p:nvPr/>
          </p:nvGrpSpPr>
          <p:grpSpPr bwMode="auto">
            <a:xfrm>
              <a:off x="3271" y="3264"/>
              <a:ext cx="748" cy="577"/>
              <a:chOff x="2286" y="2953"/>
              <a:chExt cx="748" cy="577"/>
            </a:xfrm>
          </p:grpSpPr>
          <p:sp>
            <p:nvSpPr>
              <p:cNvPr id="270398" name="Rectangle 62"/>
              <p:cNvSpPr>
                <a:spLocks noChangeArrowheads="1"/>
              </p:cNvSpPr>
              <p:nvPr/>
            </p:nvSpPr>
            <p:spPr bwMode="auto">
              <a:xfrm>
                <a:off x="2286" y="2953"/>
                <a:ext cx="748" cy="57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399" name="Group 63"/>
              <p:cNvGrpSpPr>
                <a:grpSpLocks/>
              </p:cNvGrpSpPr>
              <p:nvPr/>
            </p:nvGrpSpPr>
            <p:grpSpPr bwMode="auto">
              <a:xfrm>
                <a:off x="2358" y="3087"/>
                <a:ext cx="615" cy="336"/>
                <a:chOff x="3046" y="3055"/>
                <a:chExt cx="615" cy="336"/>
              </a:xfrm>
            </p:grpSpPr>
            <p:sp>
              <p:nvSpPr>
                <p:cNvPr id="270400" name="Line 64"/>
                <p:cNvSpPr>
                  <a:spLocks noChangeShapeType="1"/>
                </p:cNvSpPr>
                <p:nvPr/>
              </p:nvSpPr>
              <p:spPr bwMode="auto">
                <a:xfrm>
                  <a:off x="3046" y="3391"/>
                  <a:ext cx="61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401" name="Group 65"/>
                <p:cNvGrpSpPr>
                  <a:grpSpLocks/>
                </p:cNvGrpSpPr>
                <p:nvPr/>
              </p:nvGrpSpPr>
              <p:grpSpPr bwMode="auto">
                <a:xfrm>
                  <a:off x="3055" y="3055"/>
                  <a:ext cx="597" cy="336"/>
                  <a:chOff x="3042" y="3115"/>
                  <a:chExt cx="597" cy="336"/>
                </a:xfrm>
              </p:grpSpPr>
              <p:sp>
                <p:nvSpPr>
                  <p:cNvPr id="270402" name="Freeform 66"/>
                  <p:cNvSpPr>
                    <a:spLocks/>
                  </p:cNvSpPr>
                  <p:nvPr/>
                </p:nvSpPr>
                <p:spPr bwMode="auto">
                  <a:xfrm>
                    <a:off x="3042" y="3165"/>
                    <a:ext cx="597" cy="279"/>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403" name="Line 67"/>
                  <p:cNvSpPr>
                    <a:spLocks noChangeShapeType="1"/>
                  </p:cNvSpPr>
                  <p:nvPr/>
                </p:nvSpPr>
                <p:spPr bwMode="auto">
                  <a:xfrm rot="-5400000">
                    <a:off x="3174" y="3283"/>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404" name="Freeform 68"/>
                  <p:cNvSpPr>
                    <a:spLocks/>
                  </p:cNvSpPr>
                  <p:nvPr/>
                </p:nvSpPr>
                <p:spPr bwMode="auto">
                  <a:xfrm>
                    <a:off x="3051"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405" name="Freeform 69"/>
                  <p:cNvSpPr>
                    <a:spLocks/>
                  </p:cNvSpPr>
                  <p:nvPr/>
                </p:nvSpPr>
                <p:spPr bwMode="auto">
                  <a:xfrm flipH="1">
                    <a:off x="3339"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270406" name="Text Box 70"/>
              <p:cNvSpPr txBox="1">
                <a:spLocks noChangeArrowheads="1"/>
              </p:cNvSpPr>
              <p:nvPr/>
            </p:nvSpPr>
            <p:spPr bwMode="auto">
              <a:xfrm>
                <a:off x="2287" y="2958"/>
                <a:ext cx="32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FVF</a:t>
                </a:r>
              </a:p>
            </p:txBody>
          </p:sp>
        </p:grpSp>
        <p:grpSp>
          <p:nvGrpSpPr>
            <p:cNvPr id="270407" name="Group 71"/>
            <p:cNvGrpSpPr>
              <a:grpSpLocks/>
            </p:cNvGrpSpPr>
            <p:nvPr/>
          </p:nvGrpSpPr>
          <p:grpSpPr bwMode="auto">
            <a:xfrm>
              <a:off x="4567" y="3264"/>
              <a:ext cx="748" cy="577"/>
              <a:chOff x="2286" y="2953"/>
              <a:chExt cx="748" cy="577"/>
            </a:xfrm>
          </p:grpSpPr>
          <p:sp>
            <p:nvSpPr>
              <p:cNvPr id="270408" name="Rectangle 72"/>
              <p:cNvSpPr>
                <a:spLocks noChangeArrowheads="1"/>
              </p:cNvSpPr>
              <p:nvPr/>
            </p:nvSpPr>
            <p:spPr bwMode="auto">
              <a:xfrm>
                <a:off x="2286" y="2953"/>
                <a:ext cx="748" cy="57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409" name="Group 73"/>
              <p:cNvGrpSpPr>
                <a:grpSpLocks/>
              </p:cNvGrpSpPr>
              <p:nvPr/>
            </p:nvGrpSpPr>
            <p:grpSpPr bwMode="auto">
              <a:xfrm>
                <a:off x="2358" y="3087"/>
                <a:ext cx="615" cy="336"/>
                <a:chOff x="3046" y="3055"/>
                <a:chExt cx="615" cy="336"/>
              </a:xfrm>
            </p:grpSpPr>
            <p:sp>
              <p:nvSpPr>
                <p:cNvPr id="270410" name="Line 74"/>
                <p:cNvSpPr>
                  <a:spLocks noChangeShapeType="1"/>
                </p:cNvSpPr>
                <p:nvPr/>
              </p:nvSpPr>
              <p:spPr bwMode="auto">
                <a:xfrm>
                  <a:off x="3046" y="3391"/>
                  <a:ext cx="61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70411" name="Group 75"/>
                <p:cNvGrpSpPr>
                  <a:grpSpLocks/>
                </p:cNvGrpSpPr>
                <p:nvPr/>
              </p:nvGrpSpPr>
              <p:grpSpPr bwMode="auto">
                <a:xfrm>
                  <a:off x="3055" y="3055"/>
                  <a:ext cx="597" cy="336"/>
                  <a:chOff x="3042" y="3115"/>
                  <a:chExt cx="597" cy="336"/>
                </a:xfrm>
              </p:grpSpPr>
              <p:sp>
                <p:nvSpPr>
                  <p:cNvPr id="270412" name="Freeform 76"/>
                  <p:cNvSpPr>
                    <a:spLocks/>
                  </p:cNvSpPr>
                  <p:nvPr/>
                </p:nvSpPr>
                <p:spPr bwMode="auto">
                  <a:xfrm>
                    <a:off x="3042" y="3165"/>
                    <a:ext cx="597" cy="279"/>
                  </a:xfrm>
                  <a:custGeom>
                    <a:avLst/>
                    <a:gdLst>
                      <a:gd name="T0" fmla="*/ 597 w 597"/>
                      <a:gd name="T1" fmla="*/ 279 h 279"/>
                      <a:gd name="T2" fmla="*/ 0 w 597"/>
                      <a:gd name="T3" fmla="*/ 279 h 279"/>
                      <a:gd name="T4" fmla="*/ 69 w 597"/>
                      <a:gd name="T5" fmla="*/ 261 h 279"/>
                      <a:gd name="T6" fmla="*/ 129 w 597"/>
                      <a:gd name="T7" fmla="*/ 231 h 279"/>
                      <a:gd name="T8" fmla="*/ 174 w 597"/>
                      <a:gd name="T9" fmla="*/ 162 h 279"/>
                      <a:gd name="T10" fmla="*/ 213 w 597"/>
                      <a:gd name="T11" fmla="*/ 90 h 279"/>
                      <a:gd name="T12" fmla="*/ 243 w 597"/>
                      <a:gd name="T13" fmla="*/ 30 h 279"/>
                      <a:gd name="T14" fmla="*/ 285 w 597"/>
                      <a:gd name="T15" fmla="*/ 0 h 279"/>
                      <a:gd name="T16" fmla="*/ 336 w 597"/>
                      <a:gd name="T17" fmla="*/ 0 h 279"/>
                      <a:gd name="T18" fmla="*/ 372 w 597"/>
                      <a:gd name="T19" fmla="*/ 42 h 279"/>
                      <a:gd name="T20" fmla="*/ 408 w 597"/>
                      <a:gd name="T21" fmla="*/ 126 h 279"/>
                      <a:gd name="T22" fmla="*/ 444 w 597"/>
                      <a:gd name="T23" fmla="*/ 198 h 279"/>
                      <a:gd name="T24" fmla="*/ 501 w 597"/>
                      <a:gd name="T25" fmla="*/ 243 h 279"/>
                      <a:gd name="T26" fmla="*/ 552 w 597"/>
                      <a:gd name="T27" fmla="*/ 264 h 279"/>
                      <a:gd name="T28" fmla="*/ 597 w 597"/>
                      <a:gd name="T2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7" h="279">
                        <a:moveTo>
                          <a:pt x="597" y="279"/>
                        </a:moveTo>
                        <a:lnTo>
                          <a:pt x="0" y="279"/>
                        </a:lnTo>
                        <a:lnTo>
                          <a:pt x="69" y="261"/>
                        </a:lnTo>
                        <a:lnTo>
                          <a:pt x="129" y="231"/>
                        </a:lnTo>
                        <a:lnTo>
                          <a:pt x="174" y="162"/>
                        </a:lnTo>
                        <a:lnTo>
                          <a:pt x="213" y="90"/>
                        </a:lnTo>
                        <a:lnTo>
                          <a:pt x="243" y="30"/>
                        </a:lnTo>
                        <a:lnTo>
                          <a:pt x="285" y="0"/>
                        </a:lnTo>
                        <a:lnTo>
                          <a:pt x="336" y="0"/>
                        </a:lnTo>
                        <a:lnTo>
                          <a:pt x="372" y="42"/>
                        </a:lnTo>
                        <a:lnTo>
                          <a:pt x="408" y="126"/>
                        </a:lnTo>
                        <a:lnTo>
                          <a:pt x="444" y="198"/>
                        </a:lnTo>
                        <a:lnTo>
                          <a:pt x="501" y="243"/>
                        </a:lnTo>
                        <a:lnTo>
                          <a:pt x="552" y="264"/>
                        </a:lnTo>
                        <a:lnTo>
                          <a:pt x="597" y="279"/>
                        </a:lnTo>
                        <a:close/>
                      </a:path>
                    </a:pathLst>
                  </a:custGeom>
                  <a:solidFill>
                    <a:srgbClr val="F8F8F8"/>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413" name="Line 77"/>
                  <p:cNvSpPr>
                    <a:spLocks noChangeShapeType="1"/>
                  </p:cNvSpPr>
                  <p:nvPr/>
                </p:nvSpPr>
                <p:spPr bwMode="auto">
                  <a:xfrm rot="-5400000">
                    <a:off x="3174" y="3283"/>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414" name="Freeform 78"/>
                  <p:cNvSpPr>
                    <a:spLocks/>
                  </p:cNvSpPr>
                  <p:nvPr/>
                </p:nvSpPr>
                <p:spPr bwMode="auto">
                  <a:xfrm>
                    <a:off x="3051"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0415" name="Freeform 79"/>
                  <p:cNvSpPr>
                    <a:spLocks/>
                  </p:cNvSpPr>
                  <p:nvPr/>
                </p:nvSpPr>
                <p:spPr bwMode="auto">
                  <a:xfrm flipH="1">
                    <a:off x="3339" y="3156"/>
                    <a:ext cx="297" cy="276"/>
                  </a:xfrm>
                  <a:custGeom>
                    <a:avLst/>
                    <a:gdLst>
                      <a:gd name="T0" fmla="*/ 0 w 297"/>
                      <a:gd name="T1" fmla="*/ 276 h 276"/>
                      <a:gd name="T2" fmla="*/ 81 w 297"/>
                      <a:gd name="T3" fmla="*/ 258 h 276"/>
                      <a:gd name="T4" fmla="*/ 165 w 297"/>
                      <a:gd name="T5" fmla="*/ 180 h 276"/>
                      <a:gd name="T6" fmla="*/ 213 w 297"/>
                      <a:gd name="T7" fmla="*/ 75 h 276"/>
                      <a:gd name="T8" fmla="*/ 249 w 297"/>
                      <a:gd name="T9" fmla="*/ 21 h 276"/>
                      <a:gd name="T10" fmla="*/ 297 w 297"/>
                      <a:gd name="T11" fmla="*/ 0 h 276"/>
                    </a:gdLst>
                    <a:ahLst/>
                    <a:cxnLst>
                      <a:cxn ang="0">
                        <a:pos x="T0" y="T1"/>
                      </a:cxn>
                      <a:cxn ang="0">
                        <a:pos x="T2" y="T3"/>
                      </a:cxn>
                      <a:cxn ang="0">
                        <a:pos x="T4" y="T5"/>
                      </a:cxn>
                      <a:cxn ang="0">
                        <a:pos x="T6" y="T7"/>
                      </a:cxn>
                      <a:cxn ang="0">
                        <a:pos x="T8" y="T9"/>
                      </a:cxn>
                      <a:cxn ang="0">
                        <a:pos x="T10" y="T11"/>
                      </a:cxn>
                    </a:cxnLst>
                    <a:rect l="0" t="0" r="r" b="b"/>
                    <a:pathLst>
                      <a:path w="297" h="276">
                        <a:moveTo>
                          <a:pt x="0" y="276"/>
                        </a:moveTo>
                        <a:cubicBezTo>
                          <a:pt x="26" y="275"/>
                          <a:pt x="53" y="274"/>
                          <a:pt x="81" y="258"/>
                        </a:cubicBezTo>
                        <a:cubicBezTo>
                          <a:pt x="109" y="242"/>
                          <a:pt x="143" y="211"/>
                          <a:pt x="165" y="180"/>
                        </a:cubicBezTo>
                        <a:cubicBezTo>
                          <a:pt x="187" y="149"/>
                          <a:pt x="199" y="101"/>
                          <a:pt x="213" y="75"/>
                        </a:cubicBezTo>
                        <a:cubicBezTo>
                          <a:pt x="227" y="49"/>
                          <a:pt x="235" y="33"/>
                          <a:pt x="249" y="21"/>
                        </a:cubicBezTo>
                        <a:cubicBezTo>
                          <a:pt x="263" y="9"/>
                          <a:pt x="290" y="3"/>
                          <a:pt x="2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270416" name="Text Box 80"/>
              <p:cNvSpPr txBox="1">
                <a:spLocks noChangeArrowheads="1"/>
              </p:cNvSpPr>
              <p:nvPr/>
            </p:nvSpPr>
            <p:spPr bwMode="auto">
              <a:xfrm>
                <a:off x="2287" y="2958"/>
                <a:ext cx="67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dirty="0">
                    <a:latin typeface="Tahoma" panose="020B0604030504040204" pitchFamily="34" charset="0"/>
                  </a:rPr>
                  <a:t>Recovery </a:t>
                </a:r>
              </a:p>
            </p:txBody>
          </p:sp>
        </p:grpSp>
      </p:grpSp>
    </p:spTree>
    <p:extLst>
      <p:ext uri="{BB962C8B-B14F-4D97-AF65-F5344CB8AC3E}">
        <p14:creationId xmlns:p14="http://schemas.microsoft.com/office/powerpoint/2010/main" val="14391562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nodeType="clickEffect">
                                  <p:stCondLst>
                                    <p:cond delay="0"/>
                                  </p:stCondLst>
                                  <p:childTnLst>
                                    <p:set>
                                      <p:cBhvr>
                                        <p:cTn id="6" dur="1" fill="hold">
                                          <p:stCondLst>
                                            <p:cond delay="0"/>
                                          </p:stCondLst>
                                        </p:cTn>
                                        <p:tgtEl>
                                          <p:spTgt spid="270341"/>
                                        </p:tgtEl>
                                        <p:attrNameLst>
                                          <p:attrName>style.visibility</p:attrName>
                                        </p:attrNameLst>
                                      </p:cBhvr>
                                      <p:to>
                                        <p:strVal val="visible"/>
                                      </p:to>
                                    </p:set>
                                    <p:animEffect transition="in" filter="checkerboard(down)">
                                      <p:cBhvr>
                                        <p:cTn id="7" dur="500"/>
                                        <p:tgtEl>
                                          <p:spTgt spid="2703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70356"/>
                                        </p:tgtEl>
                                        <p:attrNameLst>
                                          <p:attrName>style.visibility</p:attrName>
                                        </p:attrNameLst>
                                      </p:cBhvr>
                                      <p:to>
                                        <p:strVal val="visible"/>
                                      </p:to>
                                    </p:set>
                                    <p:animEffect transition="in" filter="dissolve">
                                      <p:cBhvr>
                                        <p:cTn id="12" dur="500"/>
                                        <p:tgtEl>
                                          <p:spTgt spid="270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noFill/>
          <a:ln/>
        </p:spPr>
        <p:txBody>
          <a:bodyPr/>
          <a:lstStyle/>
          <a:p>
            <a:r>
              <a:rPr lang="en-US" altLang="en-US" dirty="0"/>
              <a:t>Unrisked Results</a:t>
            </a:r>
          </a:p>
        </p:txBody>
      </p:sp>
      <p:sp>
        <p:nvSpPr>
          <p:cNvPr id="283651" name="Rectangle 3"/>
          <p:cNvSpPr>
            <a:spLocks noChangeArrowheads="1"/>
          </p:cNvSpPr>
          <p:nvPr/>
        </p:nvSpPr>
        <p:spPr bwMode="auto">
          <a:xfrm>
            <a:off x="517525" y="1041400"/>
            <a:ext cx="7745413" cy="4441825"/>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83652" name="Rectangle 4"/>
          <p:cNvSpPr>
            <a:spLocks noChangeArrowheads="1"/>
          </p:cNvSpPr>
          <p:nvPr/>
        </p:nvSpPr>
        <p:spPr bwMode="auto">
          <a:xfrm>
            <a:off x="1524000" y="1917700"/>
            <a:ext cx="6175375" cy="26035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US" altLang="en-US" sz="12900" dirty="0"/>
          </a:p>
        </p:txBody>
      </p:sp>
      <p:sp>
        <p:nvSpPr>
          <p:cNvPr id="283653" name="Rectangle 5"/>
          <p:cNvSpPr>
            <a:spLocks noChangeArrowheads="1"/>
          </p:cNvSpPr>
          <p:nvPr/>
        </p:nvSpPr>
        <p:spPr bwMode="auto">
          <a:xfrm>
            <a:off x="3492500" y="5053013"/>
            <a:ext cx="2222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800" b="1" dirty="0">
                <a:solidFill>
                  <a:srgbClr val="000000"/>
                </a:solidFill>
                <a:latin typeface="Arial" panose="020B0604020202020204" pitchFamily="34" charset="0"/>
              </a:rPr>
              <a:t>Million Barrels of Oil</a:t>
            </a:r>
            <a:endParaRPr lang="en-US" altLang="en-US" sz="1800" dirty="0"/>
          </a:p>
        </p:txBody>
      </p:sp>
      <p:sp>
        <p:nvSpPr>
          <p:cNvPr id="283655" name="Rectangle 7"/>
          <p:cNvSpPr>
            <a:spLocks noChangeArrowheads="1"/>
          </p:cNvSpPr>
          <p:nvPr/>
        </p:nvSpPr>
        <p:spPr bwMode="auto">
          <a:xfrm>
            <a:off x="1447800" y="1260475"/>
            <a:ext cx="3352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2000" b="1" dirty="0">
                <a:solidFill>
                  <a:srgbClr val="000000"/>
                </a:solidFill>
                <a:latin typeface="Tahoma" panose="020B0604030504040204" pitchFamily="34" charset="0"/>
              </a:rPr>
              <a:t>Alpha Prospect – Unrisked</a:t>
            </a:r>
            <a:endParaRPr lang="en-US" altLang="en-US" sz="2000" b="1" dirty="0">
              <a:latin typeface="Tahoma" panose="020B0604030504040204" pitchFamily="34" charset="0"/>
            </a:endParaRPr>
          </a:p>
        </p:txBody>
      </p:sp>
      <p:sp>
        <p:nvSpPr>
          <p:cNvPr id="283656" name="Line 8"/>
          <p:cNvSpPr>
            <a:spLocks noChangeShapeType="1"/>
          </p:cNvSpPr>
          <p:nvPr/>
        </p:nvSpPr>
        <p:spPr bwMode="auto">
          <a:xfrm>
            <a:off x="1524000" y="1917700"/>
            <a:ext cx="11113" cy="26035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57" name="Line 9"/>
          <p:cNvSpPr>
            <a:spLocks noChangeShapeType="1"/>
          </p:cNvSpPr>
          <p:nvPr/>
        </p:nvSpPr>
        <p:spPr bwMode="auto">
          <a:xfrm>
            <a:off x="1449388" y="4521200"/>
            <a:ext cx="74612" cy="79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58" name="Line 10"/>
          <p:cNvSpPr>
            <a:spLocks noChangeShapeType="1"/>
          </p:cNvSpPr>
          <p:nvPr/>
        </p:nvSpPr>
        <p:spPr bwMode="auto">
          <a:xfrm>
            <a:off x="1449388" y="3986213"/>
            <a:ext cx="74612" cy="7937"/>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59" name="Line 11"/>
          <p:cNvSpPr>
            <a:spLocks noChangeShapeType="1"/>
          </p:cNvSpPr>
          <p:nvPr/>
        </p:nvSpPr>
        <p:spPr bwMode="auto">
          <a:xfrm>
            <a:off x="1449388" y="3475038"/>
            <a:ext cx="74612" cy="7937"/>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0" name="Line 12"/>
          <p:cNvSpPr>
            <a:spLocks noChangeShapeType="1"/>
          </p:cNvSpPr>
          <p:nvPr/>
        </p:nvSpPr>
        <p:spPr bwMode="auto">
          <a:xfrm>
            <a:off x="1449388" y="2965450"/>
            <a:ext cx="74612" cy="476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1" name="Line 13"/>
          <p:cNvSpPr>
            <a:spLocks noChangeShapeType="1"/>
          </p:cNvSpPr>
          <p:nvPr/>
        </p:nvSpPr>
        <p:spPr bwMode="auto">
          <a:xfrm>
            <a:off x="1449388" y="2438400"/>
            <a:ext cx="74612" cy="63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2" name="Line 14"/>
          <p:cNvSpPr>
            <a:spLocks noChangeShapeType="1"/>
          </p:cNvSpPr>
          <p:nvPr/>
        </p:nvSpPr>
        <p:spPr bwMode="auto">
          <a:xfrm>
            <a:off x="1449388" y="1917700"/>
            <a:ext cx="74612" cy="79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grpSp>
        <p:nvGrpSpPr>
          <p:cNvPr id="283663" name="Group 15"/>
          <p:cNvGrpSpPr>
            <a:grpSpLocks/>
          </p:cNvGrpSpPr>
          <p:nvPr/>
        </p:nvGrpSpPr>
        <p:grpSpPr bwMode="auto">
          <a:xfrm>
            <a:off x="1524000" y="1917700"/>
            <a:ext cx="6200775" cy="2611438"/>
            <a:chOff x="916" y="1208"/>
            <a:chExt cx="4091" cy="1645"/>
          </a:xfrm>
        </p:grpSpPr>
        <p:sp>
          <p:nvSpPr>
            <p:cNvPr id="283664" name="Line 16"/>
            <p:cNvSpPr>
              <a:spLocks noChangeShapeType="1"/>
            </p:cNvSpPr>
            <p:nvPr/>
          </p:nvSpPr>
          <p:spPr bwMode="auto">
            <a:xfrm>
              <a:off x="916" y="2511"/>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5" name="Line 17"/>
            <p:cNvSpPr>
              <a:spLocks noChangeShapeType="1"/>
            </p:cNvSpPr>
            <p:nvPr/>
          </p:nvSpPr>
          <p:spPr bwMode="auto">
            <a:xfrm>
              <a:off x="916" y="2189"/>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6" name="Line 18"/>
            <p:cNvSpPr>
              <a:spLocks noChangeShapeType="1"/>
            </p:cNvSpPr>
            <p:nvPr/>
          </p:nvSpPr>
          <p:spPr bwMode="auto">
            <a:xfrm>
              <a:off x="916" y="1536"/>
              <a:ext cx="4091" cy="4"/>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7" name="Line 19"/>
            <p:cNvSpPr>
              <a:spLocks noChangeShapeType="1"/>
            </p:cNvSpPr>
            <p:nvPr/>
          </p:nvSpPr>
          <p:spPr bwMode="auto">
            <a:xfrm>
              <a:off x="916" y="1208"/>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68" name="Line 20"/>
            <p:cNvSpPr>
              <a:spLocks noChangeShapeType="1"/>
            </p:cNvSpPr>
            <p:nvPr/>
          </p:nvSpPr>
          <p:spPr bwMode="auto">
            <a:xfrm>
              <a:off x="916" y="2848"/>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283669" name="Rectangle 21"/>
          <p:cNvSpPr>
            <a:spLocks noChangeArrowheads="1"/>
          </p:cNvSpPr>
          <p:nvPr/>
        </p:nvSpPr>
        <p:spPr bwMode="auto">
          <a:xfrm>
            <a:off x="982663" y="4403725"/>
            <a:ext cx="219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a:t>
            </a:r>
            <a:endParaRPr lang="en-US" altLang="en-US" sz="1200" dirty="0"/>
          </a:p>
        </p:txBody>
      </p:sp>
      <p:sp>
        <p:nvSpPr>
          <p:cNvPr id="283670" name="Rectangle 22"/>
          <p:cNvSpPr>
            <a:spLocks noChangeArrowheads="1"/>
          </p:cNvSpPr>
          <p:nvPr/>
        </p:nvSpPr>
        <p:spPr bwMode="auto">
          <a:xfrm>
            <a:off x="982663" y="3876675"/>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20%</a:t>
            </a:r>
            <a:endParaRPr lang="en-US" altLang="en-US" sz="1200" dirty="0"/>
          </a:p>
        </p:txBody>
      </p:sp>
      <p:sp>
        <p:nvSpPr>
          <p:cNvPr id="283671" name="Rectangle 23"/>
          <p:cNvSpPr>
            <a:spLocks noChangeArrowheads="1"/>
          </p:cNvSpPr>
          <p:nvPr/>
        </p:nvSpPr>
        <p:spPr bwMode="auto">
          <a:xfrm>
            <a:off x="982663" y="3352800"/>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40%</a:t>
            </a:r>
            <a:endParaRPr lang="en-US" altLang="en-US" sz="1200" dirty="0"/>
          </a:p>
        </p:txBody>
      </p:sp>
      <p:sp>
        <p:nvSpPr>
          <p:cNvPr id="283672" name="Rectangle 24"/>
          <p:cNvSpPr>
            <a:spLocks noChangeArrowheads="1"/>
          </p:cNvSpPr>
          <p:nvPr/>
        </p:nvSpPr>
        <p:spPr bwMode="auto">
          <a:xfrm>
            <a:off x="982663" y="2847975"/>
            <a:ext cx="3032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60%</a:t>
            </a:r>
            <a:endParaRPr lang="en-US" altLang="en-US" sz="1200" dirty="0"/>
          </a:p>
        </p:txBody>
      </p:sp>
      <p:sp>
        <p:nvSpPr>
          <p:cNvPr id="283673" name="Rectangle 25"/>
          <p:cNvSpPr>
            <a:spLocks noChangeArrowheads="1"/>
          </p:cNvSpPr>
          <p:nvPr/>
        </p:nvSpPr>
        <p:spPr bwMode="auto">
          <a:xfrm>
            <a:off x="982663" y="2312988"/>
            <a:ext cx="3032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80%</a:t>
            </a:r>
            <a:endParaRPr lang="en-US" altLang="en-US" sz="1200" dirty="0"/>
          </a:p>
        </p:txBody>
      </p:sp>
      <p:sp>
        <p:nvSpPr>
          <p:cNvPr id="283674" name="Rectangle 26"/>
          <p:cNvSpPr>
            <a:spLocks noChangeArrowheads="1"/>
          </p:cNvSpPr>
          <p:nvPr/>
        </p:nvSpPr>
        <p:spPr bwMode="auto">
          <a:xfrm>
            <a:off x="982663" y="1795463"/>
            <a:ext cx="3873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100%</a:t>
            </a:r>
            <a:endParaRPr lang="en-US" altLang="en-US" sz="1200" dirty="0"/>
          </a:p>
        </p:txBody>
      </p:sp>
      <p:sp>
        <p:nvSpPr>
          <p:cNvPr id="283675" name="Line 27"/>
          <p:cNvSpPr>
            <a:spLocks noChangeShapeType="1"/>
          </p:cNvSpPr>
          <p:nvPr/>
        </p:nvSpPr>
        <p:spPr bwMode="auto">
          <a:xfrm flipV="1">
            <a:off x="1531938" y="4521200"/>
            <a:ext cx="12700"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76" name="Line 28"/>
          <p:cNvSpPr>
            <a:spLocks noChangeShapeType="1"/>
          </p:cNvSpPr>
          <p:nvPr/>
        </p:nvSpPr>
        <p:spPr bwMode="auto">
          <a:xfrm flipV="1">
            <a:off x="3097213" y="4521200"/>
            <a:ext cx="7937"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77" name="Line 29"/>
          <p:cNvSpPr>
            <a:spLocks noChangeShapeType="1"/>
          </p:cNvSpPr>
          <p:nvPr/>
        </p:nvSpPr>
        <p:spPr bwMode="auto">
          <a:xfrm flipV="1">
            <a:off x="4637088" y="4521200"/>
            <a:ext cx="15875"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78" name="Line 30"/>
          <p:cNvSpPr>
            <a:spLocks noChangeShapeType="1"/>
          </p:cNvSpPr>
          <p:nvPr/>
        </p:nvSpPr>
        <p:spPr bwMode="auto">
          <a:xfrm flipV="1">
            <a:off x="6169025" y="4521200"/>
            <a:ext cx="15875"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79" name="Line 31"/>
          <p:cNvSpPr>
            <a:spLocks noChangeShapeType="1"/>
          </p:cNvSpPr>
          <p:nvPr/>
        </p:nvSpPr>
        <p:spPr bwMode="auto">
          <a:xfrm flipV="1">
            <a:off x="7699375" y="4521200"/>
            <a:ext cx="12700"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80" name="Rectangle 32"/>
          <p:cNvSpPr>
            <a:spLocks noChangeArrowheads="1"/>
          </p:cNvSpPr>
          <p:nvPr/>
        </p:nvSpPr>
        <p:spPr bwMode="auto">
          <a:xfrm>
            <a:off x="1479550" y="4764088"/>
            <a:ext cx="857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a:t>
            </a:r>
            <a:endParaRPr lang="en-US" altLang="en-US" sz="1200" dirty="0"/>
          </a:p>
        </p:txBody>
      </p:sp>
      <p:sp>
        <p:nvSpPr>
          <p:cNvPr id="283681" name="Rectangle 33"/>
          <p:cNvSpPr>
            <a:spLocks noChangeArrowheads="1"/>
          </p:cNvSpPr>
          <p:nvPr/>
        </p:nvSpPr>
        <p:spPr bwMode="auto">
          <a:xfrm>
            <a:off x="2940050" y="4764088"/>
            <a:ext cx="254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100</a:t>
            </a:r>
            <a:endParaRPr lang="en-US" altLang="en-US" sz="1200" dirty="0"/>
          </a:p>
        </p:txBody>
      </p:sp>
      <p:sp>
        <p:nvSpPr>
          <p:cNvPr id="283682" name="Rectangle 34"/>
          <p:cNvSpPr>
            <a:spLocks noChangeArrowheads="1"/>
          </p:cNvSpPr>
          <p:nvPr/>
        </p:nvSpPr>
        <p:spPr bwMode="auto">
          <a:xfrm>
            <a:off x="4491038" y="4764088"/>
            <a:ext cx="2524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200</a:t>
            </a:r>
            <a:endParaRPr lang="en-US" altLang="en-US" sz="1200" dirty="0"/>
          </a:p>
        </p:txBody>
      </p:sp>
      <p:sp>
        <p:nvSpPr>
          <p:cNvPr id="283683" name="Rectangle 35"/>
          <p:cNvSpPr>
            <a:spLocks noChangeArrowheads="1"/>
          </p:cNvSpPr>
          <p:nvPr/>
        </p:nvSpPr>
        <p:spPr bwMode="auto">
          <a:xfrm>
            <a:off x="6019800" y="4764088"/>
            <a:ext cx="254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300</a:t>
            </a:r>
            <a:endParaRPr lang="en-US" altLang="en-US" sz="1200" dirty="0"/>
          </a:p>
        </p:txBody>
      </p:sp>
      <p:sp>
        <p:nvSpPr>
          <p:cNvPr id="283684" name="Rectangle 36"/>
          <p:cNvSpPr>
            <a:spLocks noChangeArrowheads="1"/>
          </p:cNvSpPr>
          <p:nvPr/>
        </p:nvSpPr>
        <p:spPr bwMode="auto">
          <a:xfrm>
            <a:off x="7570788" y="4764088"/>
            <a:ext cx="254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400</a:t>
            </a:r>
            <a:endParaRPr lang="en-US" altLang="en-US" sz="1200" dirty="0"/>
          </a:p>
        </p:txBody>
      </p:sp>
      <p:sp>
        <p:nvSpPr>
          <p:cNvPr id="283685" name="Line 37"/>
          <p:cNvSpPr>
            <a:spLocks noChangeShapeType="1"/>
          </p:cNvSpPr>
          <p:nvPr/>
        </p:nvSpPr>
        <p:spPr bwMode="auto">
          <a:xfrm flipV="1">
            <a:off x="3098800" y="2327275"/>
            <a:ext cx="0" cy="2238375"/>
          </a:xfrm>
          <a:prstGeom prst="line">
            <a:avLst/>
          </a:prstGeom>
          <a:noFill/>
          <a:ln w="38100">
            <a:solidFill>
              <a:srgbClr val="00660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83686" name="Rectangle 38"/>
          <p:cNvSpPr>
            <a:spLocks noChangeArrowheads="1"/>
          </p:cNvSpPr>
          <p:nvPr/>
        </p:nvSpPr>
        <p:spPr bwMode="auto">
          <a:xfrm>
            <a:off x="2901950" y="2033588"/>
            <a:ext cx="3397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dirty="0">
                <a:solidFill>
                  <a:srgbClr val="000000"/>
                </a:solidFill>
                <a:latin typeface="Tahoma" panose="020B0604030504040204" pitchFamily="34" charset="0"/>
              </a:rPr>
              <a:t>100</a:t>
            </a:r>
            <a:endParaRPr lang="en-US" altLang="en-US" sz="1400" b="1" dirty="0">
              <a:latin typeface="Tahoma" panose="020B0604030504040204" pitchFamily="34" charset="0"/>
            </a:endParaRPr>
          </a:p>
        </p:txBody>
      </p:sp>
      <p:sp>
        <p:nvSpPr>
          <p:cNvPr id="283687" name="Text Box 39"/>
          <p:cNvSpPr txBox="1">
            <a:spLocks noChangeArrowheads="1"/>
          </p:cNvSpPr>
          <p:nvPr/>
        </p:nvSpPr>
        <p:spPr bwMode="auto">
          <a:xfrm rot="-5400000">
            <a:off x="1910556" y="3459957"/>
            <a:ext cx="19256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Tahoma" panose="020B0604030504040204" pitchFamily="34" charset="0"/>
              </a:rPr>
              <a:t>Economic Minimum</a:t>
            </a:r>
          </a:p>
        </p:txBody>
      </p:sp>
      <p:sp>
        <p:nvSpPr>
          <p:cNvPr id="283688" name="Line 40"/>
          <p:cNvSpPr>
            <a:spLocks noChangeShapeType="1"/>
          </p:cNvSpPr>
          <p:nvPr/>
        </p:nvSpPr>
        <p:spPr bwMode="auto">
          <a:xfrm>
            <a:off x="1474788" y="3203576"/>
            <a:ext cx="3679103" cy="0"/>
          </a:xfrm>
          <a:prstGeom prst="line">
            <a:avLst/>
          </a:prstGeom>
          <a:noFill/>
          <a:ln w="38100">
            <a:solidFill>
              <a:srgbClr val="FF33CC"/>
            </a:solidFill>
            <a:prstDash val="sys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89" name="Line 41"/>
          <p:cNvSpPr>
            <a:spLocks noChangeShapeType="1"/>
          </p:cNvSpPr>
          <p:nvPr/>
        </p:nvSpPr>
        <p:spPr bwMode="auto">
          <a:xfrm rot="-5400000">
            <a:off x="3910014" y="3736974"/>
            <a:ext cx="1543050" cy="0"/>
          </a:xfrm>
          <a:prstGeom prst="line">
            <a:avLst/>
          </a:prstGeom>
          <a:noFill/>
          <a:ln w="38100">
            <a:solidFill>
              <a:srgbClr val="FF33CC"/>
            </a:solidFill>
            <a:prstDash val="sys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3690" name="Text Box 42"/>
          <p:cNvSpPr txBox="1">
            <a:spLocks noChangeArrowheads="1"/>
          </p:cNvSpPr>
          <p:nvPr/>
        </p:nvSpPr>
        <p:spPr bwMode="auto">
          <a:xfrm>
            <a:off x="1136650" y="5500688"/>
            <a:ext cx="4991100" cy="63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Aft>
                <a:spcPct val="20000"/>
              </a:spcAft>
            </a:pPr>
            <a:r>
              <a:rPr lang="en-US" altLang="en-US" sz="1600" b="1" dirty="0">
                <a:solidFill>
                  <a:schemeClr val="accent6">
                    <a:lumMod val="75000"/>
                  </a:schemeClr>
                </a:solidFill>
                <a:latin typeface="Tahoma" panose="020B0604030504040204" pitchFamily="34" charset="0"/>
              </a:rPr>
              <a:t>50% Chance of finding 200 MBO or more</a:t>
            </a:r>
          </a:p>
          <a:p>
            <a:pPr>
              <a:spcAft>
                <a:spcPct val="20000"/>
              </a:spcAft>
            </a:pPr>
            <a:r>
              <a:rPr lang="en-US" altLang="en-US" sz="1600" b="1" dirty="0">
                <a:solidFill>
                  <a:schemeClr val="accent6">
                    <a:lumMod val="75000"/>
                  </a:schemeClr>
                </a:solidFill>
                <a:latin typeface="Tahoma" panose="020B0604030504040204" pitchFamily="34" charset="0"/>
              </a:rPr>
              <a:t>75% Chance of finding the economic minimum</a:t>
            </a:r>
          </a:p>
        </p:txBody>
      </p:sp>
      <p:sp>
        <p:nvSpPr>
          <p:cNvPr id="283691" name="Freeform 43"/>
          <p:cNvSpPr>
            <a:spLocks/>
          </p:cNvSpPr>
          <p:nvPr/>
        </p:nvSpPr>
        <p:spPr bwMode="auto">
          <a:xfrm>
            <a:off x="1485900" y="1924050"/>
            <a:ext cx="5581650" cy="2609850"/>
          </a:xfrm>
          <a:custGeom>
            <a:avLst/>
            <a:gdLst>
              <a:gd name="T0" fmla="*/ 0 w 3516"/>
              <a:gd name="T1" fmla="*/ 0 h 1644"/>
              <a:gd name="T2" fmla="*/ 240 w 3516"/>
              <a:gd name="T3" fmla="*/ 132 h 1644"/>
              <a:gd name="T4" fmla="*/ 504 w 3516"/>
              <a:gd name="T5" fmla="*/ 216 h 1644"/>
              <a:gd name="T6" fmla="*/ 684 w 3516"/>
              <a:gd name="T7" fmla="*/ 300 h 1644"/>
              <a:gd name="T8" fmla="*/ 804 w 3516"/>
              <a:gd name="T9" fmla="*/ 372 h 1644"/>
              <a:gd name="T10" fmla="*/ 1032 w 3516"/>
              <a:gd name="T11" fmla="*/ 480 h 1644"/>
              <a:gd name="T12" fmla="*/ 1212 w 3516"/>
              <a:gd name="T13" fmla="*/ 540 h 1644"/>
              <a:gd name="T14" fmla="*/ 1548 w 3516"/>
              <a:gd name="T15" fmla="*/ 612 h 1644"/>
              <a:gd name="T16" fmla="*/ 1728 w 3516"/>
              <a:gd name="T17" fmla="*/ 660 h 1644"/>
              <a:gd name="T18" fmla="*/ 1848 w 3516"/>
              <a:gd name="T19" fmla="*/ 720 h 1644"/>
              <a:gd name="T20" fmla="*/ 2040 w 3516"/>
              <a:gd name="T21" fmla="*/ 816 h 1644"/>
              <a:gd name="T22" fmla="*/ 2196 w 3516"/>
              <a:gd name="T23" fmla="*/ 984 h 1644"/>
              <a:gd name="T24" fmla="*/ 2460 w 3516"/>
              <a:gd name="T25" fmla="*/ 1140 h 1644"/>
              <a:gd name="T26" fmla="*/ 2664 w 3516"/>
              <a:gd name="T27" fmla="*/ 1344 h 1644"/>
              <a:gd name="T28" fmla="*/ 2880 w 3516"/>
              <a:gd name="T29" fmla="*/ 1488 h 1644"/>
              <a:gd name="T30" fmla="*/ 3060 w 3516"/>
              <a:gd name="T31" fmla="*/ 1548 h 1644"/>
              <a:gd name="T32" fmla="*/ 3516 w 3516"/>
              <a:gd name="T33" fmla="*/ 1644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6" h="1644">
                <a:moveTo>
                  <a:pt x="0" y="0"/>
                </a:moveTo>
                <a:lnTo>
                  <a:pt x="240" y="132"/>
                </a:lnTo>
                <a:lnTo>
                  <a:pt x="504" y="216"/>
                </a:lnTo>
                <a:lnTo>
                  <a:pt x="684" y="300"/>
                </a:lnTo>
                <a:lnTo>
                  <a:pt x="804" y="372"/>
                </a:lnTo>
                <a:lnTo>
                  <a:pt x="1032" y="480"/>
                </a:lnTo>
                <a:lnTo>
                  <a:pt x="1212" y="540"/>
                </a:lnTo>
                <a:lnTo>
                  <a:pt x="1548" y="612"/>
                </a:lnTo>
                <a:lnTo>
                  <a:pt x="1728" y="660"/>
                </a:lnTo>
                <a:lnTo>
                  <a:pt x="1848" y="720"/>
                </a:lnTo>
                <a:lnTo>
                  <a:pt x="2040" y="816"/>
                </a:lnTo>
                <a:lnTo>
                  <a:pt x="2196" y="984"/>
                </a:lnTo>
                <a:lnTo>
                  <a:pt x="2460" y="1140"/>
                </a:lnTo>
                <a:lnTo>
                  <a:pt x="2664" y="1344"/>
                </a:lnTo>
                <a:lnTo>
                  <a:pt x="2880" y="1488"/>
                </a:lnTo>
                <a:lnTo>
                  <a:pt x="3060" y="1548"/>
                </a:lnTo>
                <a:lnTo>
                  <a:pt x="3516" y="1644"/>
                </a:lnTo>
              </a:path>
            </a:pathLst>
          </a:custGeom>
          <a:noFill/>
          <a:ln w="5715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83692" name="Rectangle 44"/>
          <p:cNvSpPr>
            <a:spLocks noChangeArrowheads="1"/>
          </p:cNvSpPr>
          <p:nvPr/>
        </p:nvSpPr>
        <p:spPr bwMode="auto">
          <a:xfrm rot="-5400000">
            <a:off x="-553069" y="2923788"/>
            <a:ext cx="25904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800" b="1" dirty="0" smtClean="0">
                <a:solidFill>
                  <a:srgbClr val="000000"/>
                </a:solidFill>
                <a:latin typeface="Arial" panose="020B0604020202020204" pitchFamily="34" charset="0"/>
              </a:rPr>
              <a:t>Exceedance </a:t>
            </a:r>
            <a:r>
              <a:rPr lang="en-US" altLang="en-US" sz="1800" b="1" dirty="0">
                <a:solidFill>
                  <a:srgbClr val="000000"/>
                </a:solidFill>
                <a:latin typeface="Arial" panose="020B0604020202020204" pitchFamily="34" charset="0"/>
              </a:rPr>
              <a:t>Probability</a:t>
            </a:r>
            <a:endParaRPr lang="en-US" altLang="en-US" sz="1800" b="1" dirty="0"/>
          </a:p>
        </p:txBody>
      </p:sp>
      <p:sp>
        <p:nvSpPr>
          <p:cNvPr id="283693" name="Line 45"/>
          <p:cNvSpPr>
            <a:spLocks noChangeShapeType="1"/>
          </p:cNvSpPr>
          <p:nvPr/>
        </p:nvSpPr>
        <p:spPr bwMode="auto">
          <a:xfrm rot="16200000" flipV="1">
            <a:off x="2298701" y="1831975"/>
            <a:ext cx="0" cy="1666875"/>
          </a:xfrm>
          <a:prstGeom prst="line">
            <a:avLst/>
          </a:prstGeom>
          <a:noFill/>
          <a:ln w="38100">
            <a:solidFill>
              <a:srgbClr val="00660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5" name="Line 40"/>
          <p:cNvSpPr>
            <a:spLocks noChangeShapeType="1"/>
          </p:cNvSpPr>
          <p:nvPr/>
        </p:nvSpPr>
        <p:spPr bwMode="auto">
          <a:xfrm>
            <a:off x="1543051" y="4276726"/>
            <a:ext cx="4730749" cy="0"/>
          </a:xfrm>
          <a:prstGeom prst="line">
            <a:avLst/>
          </a:prstGeom>
          <a:noFill/>
          <a:ln w="38100">
            <a:solidFill>
              <a:srgbClr val="0070C0"/>
            </a:solidFill>
            <a:prstDash val="sys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46" name="Line 41"/>
          <p:cNvSpPr>
            <a:spLocks noChangeShapeType="1"/>
          </p:cNvSpPr>
          <p:nvPr/>
        </p:nvSpPr>
        <p:spPr bwMode="auto">
          <a:xfrm rot="-5400000">
            <a:off x="5796036" y="4267921"/>
            <a:ext cx="547544" cy="0"/>
          </a:xfrm>
          <a:prstGeom prst="line">
            <a:avLst/>
          </a:prstGeom>
          <a:noFill/>
          <a:ln w="38100">
            <a:solidFill>
              <a:srgbClr val="0070C0"/>
            </a:solidFill>
            <a:prstDash val="sysDash"/>
            <a:round/>
            <a:headEnd/>
            <a:tailEnd/>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405339057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8" name="Rectangle 6"/>
          <p:cNvSpPr>
            <a:spLocks noChangeArrowheads="1"/>
          </p:cNvSpPr>
          <p:nvPr/>
        </p:nvSpPr>
        <p:spPr bwMode="auto">
          <a:xfrm>
            <a:off x="457200" y="3576638"/>
            <a:ext cx="5568950" cy="603250"/>
          </a:xfrm>
          <a:prstGeom prst="rect">
            <a:avLst/>
          </a:prstGeom>
          <a:solidFill>
            <a:schemeClr val="bg1"/>
          </a:solidFill>
          <a:ln w="19050">
            <a:solidFill>
              <a:srgbClr val="FF00FF"/>
            </a:solidFill>
            <a:miter lim="800000"/>
            <a:headEnd/>
            <a:tailEnd/>
          </a:ln>
          <a:effectLst/>
        </p:spPr>
        <p:txBody>
          <a:bodyPr wrap="none" anchor="ctr"/>
          <a:lstStyle/>
          <a:p>
            <a:endParaRPr lang="en-US" dirty="0"/>
          </a:p>
        </p:txBody>
      </p:sp>
      <p:sp>
        <p:nvSpPr>
          <p:cNvPr id="305156" name="Rectangle 4"/>
          <p:cNvSpPr>
            <a:spLocks noGrp="1" noChangeArrowheads="1"/>
          </p:cNvSpPr>
          <p:nvPr>
            <p:ph type="title"/>
          </p:nvPr>
        </p:nvSpPr>
        <p:spPr/>
        <p:txBody>
          <a:bodyPr/>
          <a:lstStyle/>
          <a:p>
            <a:r>
              <a:rPr lang="en-US" altLang="en-US" sz="2400" dirty="0"/>
              <a:t>Outline</a:t>
            </a:r>
          </a:p>
        </p:txBody>
      </p:sp>
      <p:sp>
        <p:nvSpPr>
          <p:cNvPr id="305157" name="Rectangle 5"/>
          <p:cNvSpPr>
            <a:spLocks noChangeArrowheads="1"/>
          </p:cNvSpPr>
          <p:nvPr/>
        </p:nvSpPr>
        <p:spPr bwMode="auto">
          <a:xfrm>
            <a:off x="679450" y="1292225"/>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har char="•"/>
              <a:defRPr sz="3200">
                <a:solidFill>
                  <a:schemeClr val="bg1"/>
                </a:solidFill>
                <a:latin typeface="Tahoma" panose="020B0604030504040204" pitchFamily="34" charset="0"/>
              </a:defRPr>
            </a:lvl1pPr>
            <a:lvl2pPr marL="1181100" indent="-457200">
              <a:spcBef>
                <a:spcPct val="20000"/>
              </a:spcBef>
              <a:buChar char="–"/>
              <a:defRPr sz="2800">
                <a:solidFill>
                  <a:schemeClr val="bg1"/>
                </a:solidFill>
                <a:latin typeface="Tahoma" panose="020B0604030504040204" pitchFamily="34" charset="0"/>
              </a:defRPr>
            </a:lvl2pPr>
            <a:lvl3pPr marL="1562100" indent="-457200">
              <a:spcBef>
                <a:spcPct val="20000"/>
              </a:spcBef>
              <a:buChar char="•"/>
              <a:defRPr sz="2400">
                <a:solidFill>
                  <a:schemeClr val="bg1"/>
                </a:solidFill>
                <a:latin typeface="Tahoma" panose="020B0604030504040204" pitchFamily="34" charset="0"/>
              </a:defRPr>
            </a:lvl3pPr>
            <a:lvl4pPr marL="2057400" indent="-381000">
              <a:spcBef>
                <a:spcPct val="20000"/>
              </a:spcBef>
              <a:buChar char="–"/>
              <a:defRPr sz="2000">
                <a:solidFill>
                  <a:schemeClr val="bg1"/>
                </a:solidFill>
                <a:latin typeface="Tahoma" panose="020B0604030504040204" pitchFamily="34" charset="0"/>
              </a:defRPr>
            </a:lvl4pPr>
            <a:lvl5pPr marL="2552700" indent="-381000">
              <a:spcBef>
                <a:spcPct val="20000"/>
              </a:spcBef>
              <a:buChar char="»"/>
              <a:defRPr sz="2000">
                <a:solidFill>
                  <a:schemeClr val="bg1"/>
                </a:solidFill>
                <a:latin typeface="Tahoma" panose="020B0604030504040204" pitchFamily="34" charset="0"/>
              </a:defRPr>
            </a:lvl5pPr>
            <a:lvl6pPr marL="3009900" indent="-381000" eaLnBrk="0" fontAlgn="base" hangingPunct="0">
              <a:spcBef>
                <a:spcPct val="20000"/>
              </a:spcBef>
              <a:spcAft>
                <a:spcPct val="0"/>
              </a:spcAft>
              <a:buChar char="»"/>
              <a:defRPr sz="2000">
                <a:solidFill>
                  <a:schemeClr val="bg1"/>
                </a:solidFill>
                <a:latin typeface="Tahoma" panose="020B0604030504040204" pitchFamily="34" charset="0"/>
              </a:defRPr>
            </a:lvl6pPr>
            <a:lvl7pPr marL="3467100" indent="-381000" eaLnBrk="0" fontAlgn="base" hangingPunct="0">
              <a:spcBef>
                <a:spcPct val="20000"/>
              </a:spcBef>
              <a:spcAft>
                <a:spcPct val="0"/>
              </a:spcAft>
              <a:buChar char="»"/>
              <a:defRPr sz="2000">
                <a:solidFill>
                  <a:schemeClr val="bg1"/>
                </a:solidFill>
                <a:latin typeface="Tahoma" panose="020B0604030504040204" pitchFamily="34" charset="0"/>
              </a:defRPr>
            </a:lvl7pPr>
            <a:lvl8pPr marL="3924300" indent="-381000" eaLnBrk="0" fontAlgn="base" hangingPunct="0">
              <a:spcBef>
                <a:spcPct val="20000"/>
              </a:spcBef>
              <a:spcAft>
                <a:spcPct val="0"/>
              </a:spcAft>
              <a:buChar char="»"/>
              <a:defRPr sz="2000">
                <a:solidFill>
                  <a:schemeClr val="bg1"/>
                </a:solidFill>
                <a:latin typeface="Tahoma" panose="020B0604030504040204" pitchFamily="34" charset="0"/>
              </a:defRPr>
            </a:lvl8pPr>
            <a:lvl9pPr marL="4381500" indent="-381000" eaLnBrk="0" fontAlgn="base" hangingPunct="0">
              <a:spcBef>
                <a:spcPct val="20000"/>
              </a:spcBef>
              <a:spcAft>
                <a:spcPct val="0"/>
              </a:spcAft>
              <a:buChar char="»"/>
              <a:defRPr sz="2000">
                <a:solidFill>
                  <a:schemeClr val="bg1"/>
                </a:solidFill>
                <a:latin typeface="Tahoma" panose="020B0604030504040204" pitchFamily="34" charset="0"/>
              </a:defRPr>
            </a:lvl9pPr>
          </a:lstStyle>
          <a:p>
            <a:pPr>
              <a:spcBef>
                <a:spcPct val="35000"/>
              </a:spcBef>
              <a:buFontTx/>
              <a:buAutoNum type="arabicPeriod"/>
            </a:pPr>
            <a:r>
              <a:rPr lang="en-US" altLang="en-US" sz="2800" b="1" dirty="0">
                <a:solidFill>
                  <a:schemeClr val="tx1"/>
                </a:solidFill>
              </a:rPr>
              <a:t>Define prospect elements</a:t>
            </a:r>
          </a:p>
          <a:p>
            <a:pPr>
              <a:spcBef>
                <a:spcPct val="35000"/>
              </a:spcBef>
              <a:buFontTx/>
              <a:buAutoNum type="arabicPeriod"/>
            </a:pPr>
            <a:r>
              <a:rPr lang="en-US" altLang="en-US" sz="2800" b="1" dirty="0" smtClean="0">
                <a:solidFill>
                  <a:schemeClr val="tx1"/>
                </a:solidFill>
              </a:rPr>
              <a:t>Estimate </a:t>
            </a:r>
            <a:r>
              <a:rPr lang="en-US" altLang="en-US" sz="2800" b="1" dirty="0">
                <a:solidFill>
                  <a:schemeClr val="tx1"/>
                </a:solidFill>
              </a:rPr>
              <a:t>trap volumes</a:t>
            </a:r>
          </a:p>
          <a:p>
            <a:pPr>
              <a:spcBef>
                <a:spcPct val="35000"/>
              </a:spcBef>
              <a:buFontTx/>
              <a:buAutoNum type="arabicPeriod"/>
            </a:pPr>
            <a:r>
              <a:rPr lang="en-US" altLang="en-US" sz="2800" b="1" dirty="0">
                <a:solidFill>
                  <a:schemeClr val="tx1"/>
                </a:solidFill>
              </a:rPr>
              <a:t>HC Type</a:t>
            </a:r>
          </a:p>
          <a:p>
            <a:pPr>
              <a:spcBef>
                <a:spcPct val="35000"/>
              </a:spcBef>
              <a:buFontTx/>
              <a:buAutoNum type="arabicPeriod"/>
            </a:pPr>
            <a:r>
              <a:rPr lang="en-US" altLang="en-US" sz="2800" b="1" dirty="0">
                <a:solidFill>
                  <a:schemeClr val="tx1"/>
                </a:solidFill>
              </a:rPr>
              <a:t>Assess recoverable HC</a:t>
            </a:r>
          </a:p>
          <a:p>
            <a:pPr>
              <a:spcBef>
                <a:spcPct val="35000"/>
              </a:spcBef>
              <a:buFontTx/>
              <a:buAutoNum type="arabicPeriod"/>
            </a:pPr>
            <a:r>
              <a:rPr lang="en-US" altLang="en-US" sz="2800" b="1" dirty="0">
                <a:solidFill>
                  <a:schemeClr val="tx1"/>
                </a:solidFill>
              </a:rPr>
              <a:t>Assign risk</a:t>
            </a:r>
          </a:p>
        </p:txBody>
      </p:sp>
      <p:sp>
        <p:nvSpPr>
          <p:cNvPr id="305160" name="WordArt 8"/>
          <p:cNvSpPr>
            <a:spLocks noChangeArrowheads="1" noChangeShapeType="1" noTextEdit="1"/>
          </p:cNvSpPr>
          <p:nvPr/>
        </p:nvSpPr>
        <p:spPr bwMode="auto">
          <a:xfrm>
            <a:off x="735013" y="4972050"/>
            <a:ext cx="4552950" cy="4953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800" kern="10" dirty="0">
                <a:ln w="9525">
                  <a:solidFill>
                    <a:srgbClr val="000000"/>
                  </a:solidFill>
                  <a:round/>
                  <a:headEnd/>
                  <a:tailEnd/>
                </a:ln>
                <a:solidFill>
                  <a:srgbClr val="FFE781"/>
                </a:solidFill>
                <a:latin typeface="Arial Black" panose="020B0A04020102020204" pitchFamily="34" charset="0"/>
              </a:rPr>
              <a:t>How Confident Are We?</a:t>
            </a:r>
          </a:p>
        </p:txBody>
      </p:sp>
      <p:grpSp>
        <p:nvGrpSpPr>
          <p:cNvPr id="305167" name="Group 15"/>
          <p:cNvGrpSpPr>
            <a:grpSpLocks/>
          </p:cNvGrpSpPr>
          <p:nvPr/>
        </p:nvGrpSpPr>
        <p:grpSpPr bwMode="auto">
          <a:xfrm>
            <a:off x="6402388" y="4578350"/>
            <a:ext cx="1308100" cy="1292225"/>
            <a:chOff x="4558" y="1812"/>
            <a:chExt cx="824" cy="814"/>
          </a:xfrm>
        </p:grpSpPr>
        <p:sp>
          <p:nvSpPr>
            <p:cNvPr id="305161" name="Oval 9"/>
            <p:cNvSpPr>
              <a:spLocks noChangeArrowheads="1"/>
            </p:cNvSpPr>
            <p:nvPr/>
          </p:nvSpPr>
          <p:spPr bwMode="auto">
            <a:xfrm>
              <a:off x="4558" y="1816"/>
              <a:ext cx="810" cy="810"/>
            </a:xfrm>
            <a:prstGeom prst="ellipse">
              <a:avLst/>
            </a:pr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305164" name="Group 12"/>
            <p:cNvGrpSpPr>
              <a:grpSpLocks/>
            </p:cNvGrpSpPr>
            <p:nvPr/>
          </p:nvGrpSpPr>
          <p:grpSpPr bwMode="auto">
            <a:xfrm>
              <a:off x="4964" y="1816"/>
              <a:ext cx="418" cy="413"/>
              <a:chOff x="4964" y="1816"/>
              <a:chExt cx="408" cy="409"/>
            </a:xfrm>
          </p:grpSpPr>
          <p:sp>
            <p:nvSpPr>
              <p:cNvPr id="305162" name="Freeform 10"/>
              <p:cNvSpPr>
                <a:spLocks/>
              </p:cNvSpPr>
              <p:nvPr/>
            </p:nvSpPr>
            <p:spPr bwMode="auto">
              <a:xfrm>
                <a:off x="4964" y="1816"/>
                <a:ext cx="408" cy="409"/>
              </a:xfrm>
              <a:custGeom>
                <a:avLst/>
                <a:gdLst>
                  <a:gd name="T0" fmla="*/ 0 w 408"/>
                  <a:gd name="T1" fmla="*/ 0 h 409"/>
                  <a:gd name="T2" fmla="*/ 84 w 408"/>
                  <a:gd name="T3" fmla="*/ 8 h 409"/>
                  <a:gd name="T4" fmla="*/ 172 w 408"/>
                  <a:gd name="T5" fmla="*/ 38 h 409"/>
                  <a:gd name="T6" fmla="*/ 234 w 408"/>
                  <a:gd name="T7" fmla="*/ 78 h 409"/>
                  <a:gd name="T8" fmla="*/ 288 w 408"/>
                  <a:gd name="T9" fmla="*/ 130 h 409"/>
                  <a:gd name="T10" fmla="*/ 338 w 408"/>
                  <a:gd name="T11" fmla="*/ 186 h 409"/>
                  <a:gd name="T12" fmla="*/ 380 w 408"/>
                  <a:gd name="T13" fmla="*/ 272 h 409"/>
                  <a:gd name="T14" fmla="*/ 394 w 408"/>
                  <a:gd name="T15" fmla="*/ 336 h 409"/>
                  <a:gd name="T16" fmla="*/ 406 w 408"/>
                  <a:gd name="T17" fmla="*/ 408 h 409"/>
                  <a:gd name="T18" fmla="*/ 380 w 408"/>
                  <a:gd name="T19" fmla="*/ 332 h 409"/>
                  <a:gd name="T20" fmla="*/ 336 w 408"/>
                  <a:gd name="T21" fmla="*/ 288 h 409"/>
                  <a:gd name="T22" fmla="*/ 202 w 408"/>
                  <a:gd name="T23" fmla="*/ 178 h 409"/>
                  <a:gd name="T24" fmla="*/ 40 w 408"/>
                  <a:gd name="T25" fmla="*/ 9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8" h="409">
                    <a:moveTo>
                      <a:pt x="0" y="0"/>
                    </a:moveTo>
                    <a:cubicBezTo>
                      <a:pt x="27" y="1"/>
                      <a:pt x="55" y="2"/>
                      <a:pt x="84" y="8"/>
                    </a:cubicBezTo>
                    <a:cubicBezTo>
                      <a:pt x="113" y="14"/>
                      <a:pt x="147" y="26"/>
                      <a:pt x="172" y="38"/>
                    </a:cubicBezTo>
                    <a:cubicBezTo>
                      <a:pt x="197" y="50"/>
                      <a:pt x="215" y="63"/>
                      <a:pt x="234" y="78"/>
                    </a:cubicBezTo>
                    <a:cubicBezTo>
                      <a:pt x="253" y="93"/>
                      <a:pt x="271" y="112"/>
                      <a:pt x="288" y="130"/>
                    </a:cubicBezTo>
                    <a:cubicBezTo>
                      <a:pt x="305" y="148"/>
                      <a:pt x="323" y="162"/>
                      <a:pt x="338" y="186"/>
                    </a:cubicBezTo>
                    <a:cubicBezTo>
                      <a:pt x="353" y="210"/>
                      <a:pt x="371" y="247"/>
                      <a:pt x="380" y="272"/>
                    </a:cubicBezTo>
                    <a:cubicBezTo>
                      <a:pt x="389" y="297"/>
                      <a:pt x="390" y="313"/>
                      <a:pt x="394" y="336"/>
                    </a:cubicBezTo>
                    <a:cubicBezTo>
                      <a:pt x="398" y="359"/>
                      <a:pt x="408" y="409"/>
                      <a:pt x="406" y="408"/>
                    </a:cubicBezTo>
                    <a:cubicBezTo>
                      <a:pt x="404" y="407"/>
                      <a:pt x="392" y="352"/>
                      <a:pt x="380" y="332"/>
                    </a:cubicBezTo>
                    <a:cubicBezTo>
                      <a:pt x="368" y="312"/>
                      <a:pt x="366" y="314"/>
                      <a:pt x="336" y="288"/>
                    </a:cubicBezTo>
                    <a:cubicBezTo>
                      <a:pt x="306" y="262"/>
                      <a:pt x="251" y="210"/>
                      <a:pt x="202" y="178"/>
                    </a:cubicBezTo>
                    <a:cubicBezTo>
                      <a:pt x="153" y="146"/>
                      <a:pt x="96" y="121"/>
                      <a:pt x="40" y="96"/>
                    </a:cubicBezTo>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05163" name="Freeform 11"/>
              <p:cNvSpPr>
                <a:spLocks/>
              </p:cNvSpPr>
              <p:nvPr/>
            </p:nvSpPr>
            <p:spPr bwMode="auto">
              <a:xfrm>
                <a:off x="4966" y="1816"/>
                <a:ext cx="400" cy="400"/>
              </a:xfrm>
              <a:custGeom>
                <a:avLst/>
                <a:gdLst>
                  <a:gd name="T0" fmla="*/ 0 w 400"/>
                  <a:gd name="T1" fmla="*/ 0 h 400"/>
                  <a:gd name="T2" fmla="*/ 0 w 400"/>
                  <a:gd name="T3" fmla="*/ 400 h 400"/>
                  <a:gd name="T4" fmla="*/ 400 w 400"/>
                  <a:gd name="T5" fmla="*/ 400 h 400"/>
                  <a:gd name="T6" fmla="*/ 386 w 400"/>
                  <a:gd name="T7" fmla="*/ 320 h 400"/>
                  <a:gd name="T8" fmla="*/ 266 w 400"/>
                  <a:gd name="T9" fmla="*/ 182 h 400"/>
                  <a:gd name="T10" fmla="*/ 64 w 400"/>
                  <a:gd name="T11" fmla="*/ 22 h 400"/>
                </a:gdLst>
                <a:ahLst/>
                <a:cxnLst>
                  <a:cxn ang="0">
                    <a:pos x="T0" y="T1"/>
                  </a:cxn>
                  <a:cxn ang="0">
                    <a:pos x="T2" y="T3"/>
                  </a:cxn>
                  <a:cxn ang="0">
                    <a:pos x="T4" y="T5"/>
                  </a:cxn>
                  <a:cxn ang="0">
                    <a:pos x="T6" y="T7"/>
                  </a:cxn>
                  <a:cxn ang="0">
                    <a:pos x="T8" y="T9"/>
                  </a:cxn>
                  <a:cxn ang="0">
                    <a:pos x="T10" y="T11"/>
                  </a:cxn>
                </a:cxnLst>
                <a:rect l="0" t="0" r="r" b="b"/>
                <a:pathLst>
                  <a:path w="400" h="400">
                    <a:moveTo>
                      <a:pt x="0" y="0"/>
                    </a:moveTo>
                    <a:lnTo>
                      <a:pt x="0" y="400"/>
                    </a:lnTo>
                    <a:lnTo>
                      <a:pt x="400" y="400"/>
                    </a:lnTo>
                    <a:lnTo>
                      <a:pt x="386" y="320"/>
                    </a:lnTo>
                    <a:lnTo>
                      <a:pt x="266" y="182"/>
                    </a:lnTo>
                    <a:lnTo>
                      <a:pt x="64" y="22"/>
                    </a:lnTo>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305165" name="Line 13"/>
            <p:cNvSpPr>
              <a:spLocks noChangeShapeType="1"/>
            </p:cNvSpPr>
            <p:nvPr/>
          </p:nvSpPr>
          <p:spPr bwMode="auto">
            <a:xfrm>
              <a:off x="4962" y="1812"/>
              <a:ext cx="0" cy="40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05166" name="Line 14"/>
            <p:cNvSpPr>
              <a:spLocks noChangeShapeType="1"/>
            </p:cNvSpPr>
            <p:nvPr/>
          </p:nvSpPr>
          <p:spPr bwMode="auto">
            <a:xfrm rot="-5400000">
              <a:off x="5166" y="2014"/>
              <a:ext cx="0" cy="40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305168" name="Text Box 16"/>
          <p:cNvSpPr txBox="1">
            <a:spLocks noChangeArrowheads="1"/>
          </p:cNvSpPr>
          <p:nvPr/>
        </p:nvSpPr>
        <p:spPr bwMode="auto">
          <a:xfrm>
            <a:off x="5873750" y="5857875"/>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solidFill>
                  <a:schemeClr val="accent6">
                    <a:lumMod val="75000"/>
                  </a:schemeClr>
                </a:solidFill>
                <a:latin typeface="Arial" panose="020B0604020202020204" pitchFamily="34" charset="0"/>
              </a:rPr>
              <a:t>75% Chance of Success</a:t>
            </a:r>
          </a:p>
        </p:txBody>
      </p:sp>
      <p:sp>
        <p:nvSpPr>
          <p:cNvPr id="305169" name="Text Box 17"/>
          <p:cNvSpPr txBox="1">
            <a:spLocks noChangeArrowheads="1"/>
          </p:cNvSpPr>
          <p:nvPr/>
        </p:nvSpPr>
        <p:spPr bwMode="auto">
          <a:xfrm>
            <a:off x="7550150" y="4487863"/>
            <a:ext cx="1149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dirty="0">
                <a:solidFill>
                  <a:schemeClr val="accent6">
                    <a:lumMod val="75000"/>
                  </a:schemeClr>
                </a:solidFill>
                <a:latin typeface="Arial" panose="020B0604020202020204" pitchFamily="34" charset="0"/>
              </a:rPr>
              <a:t>25% Risk</a:t>
            </a:r>
          </a:p>
        </p:txBody>
      </p:sp>
    </p:spTree>
    <p:extLst>
      <p:ext uri="{BB962C8B-B14F-4D97-AF65-F5344CB8AC3E}">
        <p14:creationId xmlns:p14="http://schemas.microsoft.com/office/powerpoint/2010/main" val="8488979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ltLang="en-US" dirty="0"/>
              <a:t>Overview of Prospect Analysis</a:t>
            </a:r>
          </a:p>
        </p:txBody>
      </p:sp>
      <p:sp>
        <p:nvSpPr>
          <p:cNvPr id="163843" name="Rectangle 3"/>
          <p:cNvSpPr>
            <a:spLocks noGrp="1" noChangeArrowheads="1"/>
          </p:cNvSpPr>
          <p:nvPr>
            <p:ph idx="1"/>
          </p:nvPr>
        </p:nvSpPr>
        <p:spPr>
          <a:xfrm>
            <a:off x="493134" y="1143000"/>
            <a:ext cx="8199603" cy="3694113"/>
          </a:xfrm>
        </p:spPr>
        <p:txBody>
          <a:bodyPr/>
          <a:lstStyle/>
          <a:p>
            <a:pPr>
              <a:lnSpc>
                <a:spcPct val="90000"/>
              </a:lnSpc>
              <a:spcBef>
                <a:spcPct val="30000"/>
              </a:spcBef>
              <a:buFontTx/>
              <a:buNone/>
            </a:pPr>
            <a:r>
              <a:rPr lang="en-US" altLang="en-US" sz="2400" dirty="0"/>
              <a:t>Given the geologic framework and the results of our data analysis, our next task is to analyze and assess viable </a:t>
            </a:r>
            <a:r>
              <a:rPr lang="en-US" altLang="en-US" sz="2400" dirty="0" smtClean="0"/>
              <a:t>prospects</a:t>
            </a:r>
            <a:endParaRPr lang="en-US" altLang="en-US" sz="2400" dirty="0"/>
          </a:p>
          <a:p>
            <a:pPr>
              <a:lnSpc>
                <a:spcPct val="90000"/>
              </a:lnSpc>
              <a:spcBef>
                <a:spcPct val="30000"/>
              </a:spcBef>
            </a:pPr>
            <a:r>
              <a:rPr lang="en-US" altLang="en-US" sz="2400" b="1" dirty="0">
                <a:solidFill>
                  <a:srgbClr val="C00000"/>
                </a:solidFill>
              </a:rPr>
              <a:t>Analyze prospect elements</a:t>
            </a:r>
          </a:p>
          <a:p>
            <a:pPr lvl="2">
              <a:lnSpc>
                <a:spcPct val="90000"/>
              </a:lnSpc>
              <a:spcBef>
                <a:spcPct val="30000"/>
              </a:spcBef>
            </a:pPr>
            <a:r>
              <a:rPr lang="en-US" altLang="en-US" sz="2000" dirty="0"/>
              <a:t>Source, Migration, Reservoir, Trap, Seal</a:t>
            </a:r>
          </a:p>
          <a:p>
            <a:pPr lvl="2">
              <a:lnSpc>
                <a:spcPct val="90000"/>
              </a:lnSpc>
              <a:spcBef>
                <a:spcPct val="30000"/>
              </a:spcBef>
            </a:pPr>
            <a:r>
              <a:rPr lang="en-US" altLang="en-US" sz="2000" dirty="0"/>
              <a:t>Consider the most-likely scenario </a:t>
            </a:r>
          </a:p>
          <a:p>
            <a:pPr lvl="2">
              <a:lnSpc>
                <a:spcPct val="90000"/>
              </a:lnSpc>
              <a:spcBef>
                <a:spcPct val="30000"/>
              </a:spcBef>
            </a:pPr>
            <a:r>
              <a:rPr lang="en-US" altLang="en-US" sz="2000" dirty="0"/>
              <a:t>Consider other cases - the range of possibilities</a:t>
            </a:r>
          </a:p>
          <a:p>
            <a:pPr>
              <a:lnSpc>
                <a:spcPct val="90000"/>
              </a:lnSpc>
              <a:spcBef>
                <a:spcPct val="30000"/>
              </a:spcBef>
            </a:pPr>
            <a:r>
              <a:rPr lang="en-US" altLang="en-US" sz="2400" b="1" dirty="0" smtClean="0">
                <a:solidFill>
                  <a:srgbClr val="C00000"/>
                </a:solidFill>
              </a:rPr>
              <a:t>Assess </a:t>
            </a:r>
            <a:r>
              <a:rPr lang="en-US" altLang="en-US" sz="2400" b="1" dirty="0">
                <a:solidFill>
                  <a:srgbClr val="C00000"/>
                </a:solidFill>
              </a:rPr>
              <a:t>the prospect</a:t>
            </a:r>
          </a:p>
          <a:p>
            <a:pPr lvl="2">
              <a:lnSpc>
                <a:spcPct val="90000"/>
              </a:lnSpc>
              <a:spcBef>
                <a:spcPct val="30000"/>
              </a:spcBef>
            </a:pPr>
            <a:r>
              <a:rPr lang="en-US" altLang="en-US" sz="2000" dirty="0"/>
              <a:t>What volumes of HCs can we expect?</a:t>
            </a:r>
          </a:p>
          <a:p>
            <a:pPr lvl="2">
              <a:lnSpc>
                <a:spcPct val="90000"/>
              </a:lnSpc>
              <a:spcBef>
                <a:spcPct val="30000"/>
              </a:spcBef>
            </a:pPr>
            <a:r>
              <a:rPr lang="en-US" altLang="en-US" sz="2000" dirty="0"/>
              <a:t>Will it be oil or gas?</a:t>
            </a:r>
          </a:p>
          <a:p>
            <a:pPr>
              <a:lnSpc>
                <a:spcPct val="90000"/>
              </a:lnSpc>
              <a:spcBef>
                <a:spcPct val="30000"/>
              </a:spcBef>
            </a:pPr>
            <a:r>
              <a:rPr lang="en-US" altLang="en-US" sz="2400" b="1" dirty="0">
                <a:solidFill>
                  <a:srgbClr val="C00000"/>
                </a:solidFill>
              </a:rPr>
              <a:t>Risk the Prospect</a:t>
            </a:r>
          </a:p>
          <a:p>
            <a:pPr lvl="2">
              <a:lnSpc>
                <a:spcPct val="90000"/>
              </a:lnSpc>
              <a:spcBef>
                <a:spcPct val="30000"/>
              </a:spcBef>
            </a:pPr>
            <a:r>
              <a:rPr lang="en-US" altLang="en-US" sz="2000" dirty="0"/>
              <a:t>What is our level of confidence that all the prospect elements work?</a:t>
            </a:r>
            <a:r>
              <a:rPr lang="en-US" altLang="en-US" dirty="0"/>
              <a:t> </a:t>
            </a:r>
          </a:p>
        </p:txBody>
      </p:sp>
    </p:spTree>
    <p:extLst>
      <p:ext uri="{BB962C8B-B14F-4D97-AF65-F5344CB8AC3E}">
        <p14:creationId xmlns:p14="http://schemas.microsoft.com/office/powerpoint/2010/main" val="113000482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4" name="Rectangle 4"/>
          <p:cNvSpPr>
            <a:spLocks noGrp="1" noChangeArrowheads="1"/>
          </p:cNvSpPr>
          <p:nvPr>
            <p:ph type="title"/>
          </p:nvPr>
        </p:nvSpPr>
        <p:spPr/>
        <p:txBody>
          <a:bodyPr/>
          <a:lstStyle/>
          <a:p>
            <a:r>
              <a:rPr lang="en-US" altLang="en-US" dirty="0"/>
              <a:t>9 Key Elements of the HC System</a:t>
            </a:r>
          </a:p>
        </p:txBody>
      </p:sp>
      <p:sp>
        <p:nvSpPr>
          <p:cNvPr id="307205" name="Text Box 5"/>
          <p:cNvSpPr txBox="1">
            <a:spLocks noChangeArrowheads="1"/>
          </p:cNvSpPr>
          <p:nvPr/>
        </p:nvSpPr>
        <p:spPr bwMode="auto">
          <a:xfrm>
            <a:off x="4002174" y="3892550"/>
            <a:ext cx="1485728"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Biodegra-</a:t>
            </a:r>
          </a:p>
          <a:p>
            <a:pPr algn="ctr">
              <a:lnSpc>
                <a:spcPct val="110000"/>
              </a:lnSpc>
            </a:pPr>
            <a:r>
              <a:rPr lang="en-US" altLang="en-US" dirty="0">
                <a:latin typeface="Tahoma" panose="020B0604030504040204" pitchFamily="34" charset="0"/>
              </a:rPr>
              <a:t>dation</a:t>
            </a:r>
          </a:p>
        </p:txBody>
      </p:sp>
      <p:sp>
        <p:nvSpPr>
          <p:cNvPr id="307206" name="Text Box 6"/>
          <p:cNvSpPr txBox="1">
            <a:spLocks noChangeArrowheads="1"/>
          </p:cNvSpPr>
          <p:nvPr/>
        </p:nvSpPr>
        <p:spPr bwMode="auto">
          <a:xfrm>
            <a:off x="6549708" y="3892550"/>
            <a:ext cx="2002472"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Not Low Gas </a:t>
            </a:r>
          </a:p>
          <a:p>
            <a:pPr algn="ctr">
              <a:lnSpc>
                <a:spcPct val="110000"/>
              </a:lnSpc>
            </a:pPr>
            <a:r>
              <a:rPr lang="en-US" altLang="en-US" dirty="0">
                <a:latin typeface="Tahoma" panose="020B0604030504040204" pitchFamily="34" charset="0"/>
              </a:rPr>
              <a:t>Saturation</a:t>
            </a:r>
          </a:p>
        </p:txBody>
      </p:sp>
      <p:sp>
        <p:nvSpPr>
          <p:cNvPr id="307207" name="Text Box 7"/>
          <p:cNvSpPr txBox="1">
            <a:spLocks noChangeArrowheads="1"/>
          </p:cNvSpPr>
          <p:nvPr/>
        </p:nvSpPr>
        <p:spPr bwMode="auto">
          <a:xfrm>
            <a:off x="830502" y="3892550"/>
            <a:ext cx="1440972"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HC </a:t>
            </a:r>
          </a:p>
          <a:p>
            <a:pPr algn="ctr">
              <a:lnSpc>
                <a:spcPct val="110000"/>
              </a:lnSpc>
            </a:pPr>
            <a:r>
              <a:rPr lang="en-US" altLang="en-US" dirty="0">
                <a:latin typeface="Tahoma" panose="020B0604030504040204" pitchFamily="34" charset="0"/>
              </a:rPr>
              <a:t>Migration</a:t>
            </a:r>
          </a:p>
        </p:txBody>
      </p:sp>
      <p:sp>
        <p:nvSpPr>
          <p:cNvPr id="307208" name="Text Box 8"/>
          <p:cNvSpPr txBox="1">
            <a:spLocks noChangeArrowheads="1"/>
          </p:cNvSpPr>
          <p:nvPr/>
        </p:nvSpPr>
        <p:spPr bwMode="auto">
          <a:xfrm>
            <a:off x="757325" y="2586038"/>
            <a:ext cx="1636538"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Source </a:t>
            </a:r>
          </a:p>
          <a:p>
            <a:pPr algn="ctr">
              <a:lnSpc>
                <a:spcPct val="110000"/>
              </a:lnSpc>
            </a:pPr>
            <a:r>
              <a:rPr lang="en-US" altLang="en-US" dirty="0">
                <a:latin typeface="Tahoma" panose="020B0604030504040204" pitchFamily="34" charset="0"/>
              </a:rPr>
              <a:t>Maturation</a:t>
            </a:r>
          </a:p>
        </p:txBody>
      </p:sp>
      <p:sp>
        <p:nvSpPr>
          <p:cNvPr id="307209" name="Text Box 9"/>
          <p:cNvSpPr txBox="1">
            <a:spLocks noChangeArrowheads="1"/>
          </p:cNvSpPr>
          <p:nvPr/>
        </p:nvSpPr>
        <p:spPr bwMode="auto">
          <a:xfrm>
            <a:off x="838216" y="1216025"/>
            <a:ext cx="1204882"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Source </a:t>
            </a:r>
          </a:p>
          <a:p>
            <a:pPr algn="ctr">
              <a:lnSpc>
                <a:spcPct val="110000"/>
              </a:lnSpc>
            </a:pPr>
            <a:r>
              <a:rPr lang="en-US" altLang="en-US" dirty="0">
                <a:latin typeface="Tahoma" panose="020B0604030504040204" pitchFamily="34" charset="0"/>
              </a:rPr>
              <a:t>Quality</a:t>
            </a:r>
          </a:p>
        </p:txBody>
      </p:sp>
      <p:sp>
        <p:nvSpPr>
          <p:cNvPr id="307210" name="Text Box 10"/>
          <p:cNvSpPr txBox="1">
            <a:spLocks noChangeArrowheads="1"/>
          </p:cNvSpPr>
          <p:nvPr/>
        </p:nvSpPr>
        <p:spPr bwMode="auto">
          <a:xfrm>
            <a:off x="6985180" y="1216025"/>
            <a:ext cx="1131528"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Trap </a:t>
            </a:r>
          </a:p>
          <a:p>
            <a:pPr algn="ctr">
              <a:lnSpc>
                <a:spcPct val="110000"/>
              </a:lnSpc>
            </a:pPr>
            <a:r>
              <a:rPr lang="en-US" altLang="en-US" dirty="0">
                <a:latin typeface="Tahoma" panose="020B0604030504040204" pitchFamily="34" charset="0"/>
              </a:rPr>
              <a:t>Quality</a:t>
            </a:r>
          </a:p>
        </p:txBody>
      </p:sp>
      <p:sp>
        <p:nvSpPr>
          <p:cNvPr id="307211" name="Text Box 11"/>
          <p:cNvSpPr txBox="1">
            <a:spLocks noChangeArrowheads="1"/>
          </p:cNvSpPr>
          <p:nvPr/>
        </p:nvSpPr>
        <p:spPr bwMode="auto">
          <a:xfrm>
            <a:off x="6800578" y="2586038"/>
            <a:ext cx="1500732"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Seal </a:t>
            </a:r>
          </a:p>
          <a:p>
            <a:pPr algn="ctr">
              <a:lnSpc>
                <a:spcPct val="110000"/>
              </a:lnSpc>
            </a:pPr>
            <a:r>
              <a:rPr lang="en-US" altLang="en-US" dirty="0">
                <a:latin typeface="Tahoma" panose="020B0604030504040204" pitchFamily="34" charset="0"/>
              </a:rPr>
              <a:t>Adequacy</a:t>
            </a:r>
          </a:p>
        </p:txBody>
      </p:sp>
      <p:sp>
        <p:nvSpPr>
          <p:cNvPr id="307212" name="Text Box 12"/>
          <p:cNvSpPr txBox="1">
            <a:spLocks noChangeArrowheads="1"/>
          </p:cNvSpPr>
          <p:nvPr/>
        </p:nvSpPr>
        <p:spPr bwMode="auto">
          <a:xfrm>
            <a:off x="3881781" y="2586038"/>
            <a:ext cx="1537600"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Reservoir </a:t>
            </a:r>
          </a:p>
          <a:p>
            <a:pPr algn="ctr">
              <a:lnSpc>
                <a:spcPct val="110000"/>
              </a:lnSpc>
            </a:pPr>
            <a:r>
              <a:rPr lang="en-US" altLang="en-US" dirty="0">
                <a:latin typeface="Tahoma" panose="020B0604030504040204" pitchFamily="34" charset="0"/>
              </a:rPr>
              <a:t>Quality</a:t>
            </a:r>
          </a:p>
        </p:txBody>
      </p:sp>
      <p:sp>
        <p:nvSpPr>
          <p:cNvPr id="307213" name="Text Box 13"/>
          <p:cNvSpPr txBox="1">
            <a:spLocks noChangeArrowheads="1"/>
          </p:cNvSpPr>
          <p:nvPr/>
        </p:nvSpPr>
        <p:spPr bwMode="auto">
          <a:xfrm>
            <a:off x="3872256" y="1216025"/>
            <a:ext cx="1537600" cy="904863"/>
          </a:xfrm>
          <a:prstGeom prst="rect">
            <a:avLst/>
          </a:prstGeom>
          <a:solidFill>
            <a:schemeClr val="bg1"/>
          </a:solidFill>
          <a:ln w="38100">
            <a:solidFill>
              <a:schemeClr val="tx1"/>
            </a:solidFill>
            <a:miter lim="800000"/>
            <a:headEnd/>
            <a:tailEnd/>
          </a:ln>
          <a:effectLst/>
          <a:extLst/>
        </p:spPr>
        <p:txBody>
          <a:bodyPr wrap="none">
            <a:spAutoFit/>
          </a:bodyPr>
          <a:lstStyle/>
          <a:p>
            <a:pPr algn="ctr">
              <a:lnSpc>
                <a:spcPct val="110000"/>
              </a:lnSpc>
            </a:pPr>
            <a:r>
              <a:rPr lang="en-US" altLang="en-US" dirty="0">
                <a:latin typeface="Tahoma" panose="020B0604030504040204" pitchFamily="34" charset="0"/>
              </a:rPr>
              <a:t>Reservoir </a:t>
            </a:r>
          </a:p>
          <a:p>
            <a:pPr algn="ctr">
              <a:lnSpc>
                <a:spcPct val="110000"/>
              </a:lnSpc>
            </a:pPr>
            <a:r>
              <a:rPr lang="en-US" altLang="en-US" dirty="0">
                <a:latin typeface="Tahoma" panose="020B0604030504040204" pitchFamily="34" charset="0"/>
              </a:rPr>
              <a:t>Presence</a:t>
            </a:r>
          </a:p>
        </p:txBody>
      </p:sp>
      <p:sp>
        <p:nvSpPr>
          <p:cNvPr id="307214" name="Text Box 14"/>
          <p:cNvSpPr txBox="1">
            <a:spLocks noChangeArrowheads="1"/>
          </p:cNvSpPr>
          <p:nvPr/>
        </p:nvSpPr>
        <p:spPr bwMode="auto">
          <a:xfrm>
            <a:off x="765175" y="5156200"/>
            <a:ext cx="8104188"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Aft>
                <a:spcPct val="40000"/>
              </a:spcAft>
              <a:buFontTx/>
              <a:buChar char="•"/>
            </a:pPr>
            <a:r>
              <a:rPr lang="en-US" altLang="en-US" sz="1800" b="1" dirty="0">
                <a:solidFill>
                  <a:schemeClr val="accent6">
                    <a:lumMod val="75000"/>
                  </a:schemeClr>
                </a:solidFill>
                <a:latin typeface="Tahoma" panose="020B0604030504040204" pitchFamily="34" charset="0"/>
              </a:rPr>
              <a:t> A team of experts consider these key elements for each prospect.</a:t>
            </a:r>
          </a:p>
          <a:p>
            <a:pPr>
              <a:spcAft>
                <a:spcPct val="40000"/>
              </a:spcAft>
              <a:buFontTx/>
              <a:buChar char="•"/>
            </a:pPr>
            <a:r>
              <a:rPr lang="en-US" altLang="en-US" sz="1800" b="1" dirty="0">
                <a:solidFill>
                  <a:schemeClr val="accent6">
                    <a:lumMod val="75000"/>
                  </a:schemeClr>
                </a:solidFill>
                <a:latin typeface="Tahoma" panose="020B0604030504040204" pitchFamily="34" charset="0"/>
              </a:rPr>
              <a:t> They rate the chance of success (COS) </a:t>
            </a:r>
            <a:r>
              <a:rPr lang="en-US" altLang="en-US" sz="1800" b="1" dirty="0" smtClean="0">
                <a:solidFill>
                  <a:schemeClr val="accent6">
                    <a:lumMod val="75000"/>
                  </a:schemeClr>
                </a:solidFill>
                <a:latin typeface="Tahoma" panose="020B0604030504040204" pitchFamily="34" charset="0"/>
              </a:rPr>
              <a:t>for </a:t>
            </a:r>
            <a:r>
              <a:rPr lang="en-US" altLang="en-US" sz="1800" b="1" dirty="0">
                <a:solidFill>
                  <a:schemeClr val="accent6">
                    <a:lumMod val="75000"/>
                  </a:schemeClr>
                </a:solidFill>
                <a:latin typeface="Tahoma" panose="020B0604030504040204" pitchFamily="34" charset="0"/>
              </a:rPr>
              <a:t>each on a scale of </a:t>
            </a:r>
            <a:r>
              <a:rPr lang="en-US" altLang="en-US" sz="1800" b="1" dirty="0" smtClean="0">
                <a:solidFill>
                  <a:schemeClr val="accent6">
                    <a:lumMod val="75000"/>
                  </a:schemeClr>
                </a:solidFill>
                <a:latin typeface="Tahoma" panose="020B0604030504040204" pitchFamily="34" charset="0"/>
              </a:rPr>
              <a:t>0 </a:t>
            </a:r>
            <a:r>
              <a:rPr lang="en-US" altLang="en-US" sz="1800" b="1" dirty="0">
                <a:solidFill>
                  <a:schemeClr val="accent6">
                    <a:lumMod val="75000"/>
                  </a:schemeClr>
                </a:solidFill>
                <a:latin typeface="Tahoma" panose="020B0604030504040204" pitchFamily="34" charset="0"/>
              </a:rPr>
              <a:t>to 1</a:t>
            </a:r>
          </a:p>
        </p:txBody>
      </p:sp>
    </p:spTree>
    <p:extLst>
      <p:ext uri="{BB962C8B-B14F-4D97-AF65-F5344CB8AC3E}">
        <p14:creationId xmlns:p14="http://schemas.microsoft.com/office/powerpoint/2010/main" val="244181443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en-US" altLang="en-US" dirty="0"/>
              <a:t>COS for Alpha</a:t>
            </a:r>
          </a:p>
        </p:txBody>
      </p:sp>
      <p:sp>
        <p:nvSpPr>
          <p:cNvPr id="272387" name="Text Box 3"/>
          <p:cNvSpPr txBox="1">
            <a:spLocks noChangeArrowheads="1"/>
          </p:cNvSpPr>
          <p:nvPr/>
        </p:nvSpPr>
        <p:spPr bwMode="auto">
          <a:xfrm>
            <a:off x="628649" y="1031875"/>
            <a:ext cx="7719703"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90000"/>
              </a:lnSpc>
              <a:spcAft>
                <a:spcPct val="50000"/>
              </a:spcAft>
              <a:buFontTx/>
              <a:buChar char="•"/>
            </a:pPr>
            <a:r>
              <a:rPr lang="en-US" altLang="en-US" b="1" dirty="0">
                <a:latin typeface="Tahoma" panose="020B0604030504040204" pitchFamily="34" charset="0"/>
              </a:rPr>
              <a:t> </a:t>
            </a:r>
            <a:r>
              <a:rPr lang="en-US" altLang="en-US" dirty="0">
                <a:latin typeface="Tahoma" panose="020B0604030504040204" pitchFamily="34" charset="0"/>
              </a:rPr>
              <a:t>Alpha’s biggest risk is that the fault does not seal.  </a:t>
            </a:r>
          </a:p>
          <a:p>
            <a:pPr>
              <a:lnSpc>
                <a:spcPct val="90000"/>
              </a:lnSpc>
              <a:spcAft>
                <a:spcPct val="50000"/>
              </a:spcAft>
              <a:buFontTx/>
              <a:buChar char="•"/>
            </a:pPr>
            <a:r>
              <a:rPr lang="en-US" altLang="en-US" dirty="0">
                <a:latin typeface="Tahoma" panose="020B0604030504040204" pitchFamily="34" charset="0"/>
              </a:rPr>
              <a:t> There is also a chance that the trap is only filled 	with low saturation gas</a:t>
            </a:r>
          </a:p>
        </p:txBody>
      </p:sp>
      <p:sp>
        <p:nvSpPr>
          <p:cNvPr id="272388" name="Text Box 4"/>
          <p:cNvSpPr txBox="1">
            <a:spLocks noChangeArrowheads="1"/>
          </p:cNvSpPr>
          <p:nvPr/>
        </p:nvSpPr>
        <p:spPr bwMode="auto">
          <a:xfrm>
            <a:off x="1208088" y="2282825"/>
            <a:ext cx="3397250" cy="393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40000"/>
              </a:lnSpc>
              <a:buFontTx/>
              <a:buChar char="•"/>
            </a:pPr>
            <a:r>
              <a:rPr lang="en-US" altLang="en-US" sz="2000" b="1" dirty="0">
                <a:latin typeface="Tahoma" panose="020B0604030504040204" pitchFamily="34" charset="0"/>
              </a:rPr>
              <a:t> Reservoir Presence</a:t>
            </a:r>
          </a:p>
          <a:p>
            <a:pPr>
              <a:lnSpc>
                <a:spcPct val="140000"/>
              </a:lnSpc>
              <a:buFontTx/>
              <a:buChar char="•"/>
            </a:pPr>
            <a:r>
              <a:rPr lang="en-US" altLang="en-US" sz="2000" b="1" dirty="0">
                <a:latin typeface="Tahoma" panose="020B0604030504040204" pitchFamily="34" charset="0"/>
              </a:rPr>
              <a:t> Reservoir Quality</a:t>
            </a:r>
          </a:p>
          <a:p>
            <a:pPr>
              <a:lnSpc>
                <a:spcPct val="140000"/>
              </a:lnSpc>
              <a:buFontTx/>
              <a:buChar char="•"/>
            </a:pPr>
            <a:r>
              <a:rPr lang="en-US" altLang="en-US" sz="2000" b="1" dirty="0">
                <a:latin typeface="Tahoma" panose="020B0604030504040204" pitchFamily="34" charset="0"/>
              </a:rPr>
              <a:t> Trap Quality</a:t>
            </a:r>
          </a:p>
          <a:p>
            <a:pPr>
              <a:lnSpc>
                <a:spcPct val="140000"/>
              </a:lnSpc>
              <a:buFontTx/>
              <a:buChar char="•"/>
            </a:pPr>
            <a:r>
              <a:rPr lang="en-US" altLang="en-US" sz="2000" b="1" dirty="0">
                <a:latin typeface="Tahoma" panose="020B0604030504040204" pitchFamily="34" charset="0"/>
              </a:rPr>
              <a:t> Seal Adequacy</a:t>
            </a:r>
          </a:p>
          <a:p>
            <a:pPr>
              <a:lnSpc>
                <a:spcPct val="140000"/>
              </a:lnSpc>
              <a:buFontTx/>
              <a:buChar char="•"/>
            </a:pPr>
            <a:r>
              <a:rPr lang="en-US" altLang="en-US" sz="2000" b="1" dirty="0">
                <a:latin typeface="Tahoma" panose="020B0604030504040204" pitchFamily="34" charset="0"/>
              </a:rPr>
              <a:t> Source Quality</a:t>
            </a:r>
          </a:p>
          <a:p>
            <a:pPr>
              <a:lnSpc>
                <a:spcPct val="140000"/>
              </a:lnSpc>
              <a:buFontTx/>
              <a:buChar char="•"/>
            </a:pPr>
            <a:r>
              <a:rPr lang="en-US" altLang="en-US" sz="2000" b="1" dirty="0">
                <a:latin typeface="Tahoma" panose="020B0604030504040204" pitchFamily="34" charset="0"/>
              </a:rPr>
              <a:t> Source Maturation</a:t>
            </a:r>
          </a:p>
          <a:p>
            <a:pPr>
              <a:lnSpc>
                <a:spcPct val="140000"/>
              </a:lnSpc>
              <a:buFontTx/>
              <a:buChar char="•"/>
            </a:pPr>
            <a:r>
              <a:rPr lang="en-US" altLang="en-US" sz="2000" b="1" dirty="0">
                <a:latin typeface="Tahoma" panose="020B0604030504040204" pitchFamily="34" charset="0"/>
              </a:rPr>
              <a:t> HC Migration</a:t>
            </a:r>
          </a:p>
          <a:p>
            <a:pPr>
              <a:lnSpc>
                <a:spcPct val="140000"/>
              </a:lnSpc>
              <a:buFontTx/>
              <a:buChar char="•"/>
            </a:pPr>
            <a:r>
              <a:rPr lang="en-US" altLang="en-US" sz="2000" b="1" dirty="0">
                <a:latin typeface="Tahoma" panose="020B0604030504040204" pitchFamily="34" charset="0"/>
              </a:rPr>
              <a:t> Not Low Gas Saturation</a:t>
            </a:r>
          </a:p>
          <a:p>
            <a:pPr>
              <a:lnSpc>
                <a:spcPct val="140000"/>
              </a:lnSpc>
              <a:buFontTx/>
              <a:buChar char="•"/>
            </a:pPr>
            <a:r>
              <a:rPr lang="en-US" altLang="en-US" sz="2000" b="1" dirty="0">
                <a:latin typeface="Tahoma" panose="020B0604030504040204" pitchFamily="34" charset="0"/>
              </a:rPr>
              <a:t> Biodegradation</a:t>
            </a:r>
          </a:p>
        </p:txBody>
      </p:sp>
      <p:sp>
        <p:nvSpPr>
          <p:cNvPr id="272390" name="Text Box 6"/>
          <p:cNvSpPr txBox="1">
            <a:spLocks noChangeArrowheads="1"/>
          </p:cNvSpPr>
          <p:nvPr/>
        </p:nvSpPr>
        <p:spPr bwMode="auto">
          <a:xfrm>
            <a:off x="4025900" y="2282825"/>
            <a:ext cx="1368425" cy="393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40000"/>
              </a:lnSpc>
            </a:pPr>
            <a:r>
              <a:rPr lang="en-US" altLang="en-US" sz="2000" b="1" dirty="0">
                <a:latin typeface="Tahoma" panose="020B0604030504040204" pitchFamily="34" charset="0"/>
              </a:rPr>
              <a:t>- - - - 1.0</a:t>
            </a:r>
          </a:p>
          <a:p>
            <a:pPr>
              <a:lnSpc>
                <a:spcPct val="140000"/>
              </a:lnSpc>
            </a:pPr>
            <a:r>
              <a:rPr lang="en-US" altLang="en-US" sz="2000" b="1" dirty="0">
                <a:latin typeface="Tahoma" panose="020B0604030504040204" pitchFamily="34" charset="0"/>
              </a:rPr>
              <a:t>- - - - 1.0</a:t>
            </a:r>
          </a:p>
          <a:p>
            <a:pPr>
              <a:lnSpc>
                <a:spcPct val="140000"/>
              </a:lnSpc>
            </a:pPr>
            <a:r>
              <a:rPr lang="en-US" altLang="en-US" sz="2000" b="1" dirty="0">
                <a:latin typeface="Tahoma" panose="020B0604030504040204" pitchFamily="34" charset="0"/>
              </a:rPr>
              <a:t>- - - - 1.0</a:t>
            </a:r>
          </a:p>
          <a:p>
            <a:pPr>
              <a:lnSpc>
                <a:spcPct val="140000"/>
              </a:lnSpc>
            </a:pPr>
            <a:r>
              <a:rPr lang="en-US" altLang="en-US" sz="2000" b="1" dirty="0">
                <a:latin typeface="Tahoma" panose="020B0604030504040204" pitchFamily="34" charset="0"/>
              </a:rPr>
              <a:t>- - - - 0.8</a:t>
            </a:r>
          </a:p>
          <a:p>
            <a:pPr>
              <a:lnSpc>
                <a:spcPct val="140000"/>
              </a:lnSpc>
            </a:pPr>
            <a:r>
              <a:rPr lang="en-US" altLang="en-US" sz="2000" b="1" dirty="0">
                <a:latin typeface="Tahoma" panose="020B0604030504040204" pitchFamily="34" charset="0"/>
              </a:rPr>
              <a:t>- - - - 1.0</a:t>
            </a:r>
          </a:p>
          <a:p>
            <a:pPr>
              <a:lnSpc>
                <a:spcPct val="140000"/>
              </a:lnSpc>
            </a:pPr>
            <a:r>
              <a:rPr lang="en-US" altLang="en-US" sz="2000" b="1" dirty="0">
                <a:latin typeface="Tahoma" panose="020B0604030504040204" pitchFamily="34" charset="0"/>
              </a:rPr>
              <a:t>- - - - 1.0</a:t>
            </a:r>
          </a:p>
          <a:p>
            <a:pPr>
              <a:lnSpc>
                <a:spcPct val="140000"/>
              </a:lnSpc>
            </a:pPr>
            <a:r>
              <a:rPr lang="en-US" altLang="en-US" sz="2000" b="1" dirty="0">
                <a:latin typeface="Tahoma" panose="020B0604030504040204" pitchFamily="34" charset="0"/>
              </a:rPr>
              <a:t>- - - - 1.0</a:t>
            </a:r>
          </a:p>
          <a:p>
            <a:pPr>
              <a:lnSpc>
                <a:spcPct val="140000"/>
              </a:lnSpc>
            </a:pPr>
            <a:r>
              <a:rPr lang="en-US" altLang="en-US" sz="2000" b="1" dirty="0">
                <a:latin typeface="Tahoma" panose="020B0604030504040204" pitchFamily="34" charset="0"/>
              </a:rPr>
              <a:t>       -  0.9</a:t>
            </a:r>
          </a:p>
          <a:p>
            <a:pPr>
              <a:lnSpc>
                <a:spcPct val="140000"/>
              </a:lnSpc>
            </a:pPr>
            <a:r>
              <a:rPr lang="en-US" altLang="en-US" sz="2000" b="1" dirty="0">
                <a:latin typeface="Tahoma" panose="020B0604030504040204" pitchFamily="34" charset="0"/>
              </a:rPr>
              <a:t>- - - - 1.0</a:t>
            </a:r>
          </a:p>
        </p:txBody>
      </p:sp>
      <p:sp>
        <p:nvSpPr>
          <p:cNvPr id="272392" name="Text Box 8"/>
          <p:cNvSpPr txBox="1">
            <a:spLocks noChangeArrowheads="1"/>
          </p:cNvSpPr>
          <p:nvPr/>
        </p:nvSpPr>
        <p:spPr bwMode="auto">
          <a:xfrm>
            <a:off x="5035550" y="1403350"/>
            <a:ext cx="1184275"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0000" dirty="0"/>
              <a:t>}</a:t>
            </a:r>
          </a:p>
        </p:txBody>
      </p:sp>
      <p:sp>
        <p:nvSpPr>
          <p:cNvPr id="272393" name="Text Box 9"/>
          <p:cNvSpPr txBox="1">
            <a:spLocks noChangeArrowheads="1"/>
          </p:cNvSpPr>
          <p:nvPr/>
        </p:nvSpPr>
        <p:spPr bwMode="auto">
          <a:xfrm>
            <a:off x="6950075" y="3790950"/>
            <a:ext cx="1096775" cy="693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40000"/>
              </a:lnSpc>
            </a:pPr>
            <a:r>
              <a:rPr lang="en-US" altLang="en-US" sz="3200" b="1" dirty="0">
                <a:latin typeface="Tahoma" panose="020B0604030504040204" pitchFamily="34" charset="0"/>
              </a:rPr>
              <a:t>0.72</a:t>
            </a:r>
          </a:p>
        </p:txBody>
      </p:sp>
      <p:sp>
        <p:nvSpPr>
          <p:cNvPr id="272394" name="Text Box 10"/>
          <p:cNvSpPr txBox="1">
            <a:spLocks noChangeArrowheads="1"/>
          </p:cNvSpPr>
          <p:nvPr/>
        </p:nvSpPr>
        <p:spPr bwMode="auto">
          <a:xfrm>
            <a:off x="6269038" y="3052763"/>
            <a:ext cx="2451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40000"/>
              </a:lnSpc>
            </a:pPr>
            <a:r>
              <a:rPr lang="en-US" altLang="en-US" sz="2000" b="1" dirty="0">
                <a:latin typeface="Tahoma" panose="020B0604030504040204" pitchFamily="34" charset="0"/>
              </a:rPr>
              <a:t>chance of success</a:t>
            </a:r>
          </a:p>
          <a:p>
            <a:pPr algn="ctr">
              <a:lnSpc>
                <a:spcPct val="140000"/>
              </a:lnSpc>
            </a:pPr>
            <a:r>
              <a:rPr lang="en-US" altLang="en-US" sz="2000" dirty="0">
                <a:latin typeface="Tahoma" panose="020B0604030504040204" pitchFamily="34" charset="0"/>
              </a:rPr>
              <a:t>(COS)</a:t>
            </a:r>
          </a:p>
        </p:txBody>
      </p:sp>
      <p:grpSp>
        <p:nvGrpSpPr>
          <p:cNvPr id="272395" name="Group 11"/>
          <p:cNvGrpSpPr>
            <a:grpSpLocks/>
          </p:cNvGrpSpPr>
          <p:nvPr/>
        </p:nvGrpSpPr>
        <p:grpSpPr bwMode="auto">
          <a:xfrm>
            <a:off x="5394325" y="5591175"/>
            <a:ext cx="3090863" cy="568325"/>
            <a:chOff x="3332" y="3468"/>
            <a:chExt cx="1947" cy="358"/>
          </a:xfrm>
        </p:grpSpPr>
        <p:sp>
          <p:nvSpPr>
            <p:cNvPr id="272396" name="Text Box 12"/>
            <p:cNvSpPr txBox="1">
              <a:spLocks noChangeArrowheads="1"/>
            </p:cNvSpPr>
            <p:nvPr/>
          </p:nvSpPr>
          <p:spPr bwMode="auto">
            <a:xfrm>
              <a:off x="4409" y="3595"/>
              <a:ext cx="8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dirty="0">
                  <a:solidFill>
                    <a:srgbClr val="C00000"/>
                  </a:solidFill>
                  <a:latin typeface="Tahoma" panose="020B0604030504040204" pitchFamily="34" charset="0"/>
                </a:rPr>
                <a:t>Some Risk</a:t>
              </a:r>
            </a:p>
          </p:txBody>
        </p:sp>
        <p:sp>
          <p:nvSpPr>
            <p:cNvPr id="272397" name="Line 13"/>
            <p:cNvSpPr>
              <a:spLocks noChangeShapeType="1"/>
            </p:cNvSpPr>
            <p:nvPr/>
          </p:nvSpPr>
          <p:spPr bwMode="auto">
            <a:xfrm>
              <a:off x="3332" y="3468"/>
              <a:ext cx="1062" cy="223"/>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272398" name="Group 14"/>
          <p:cNvGrpSpPr>
            <a:grpSpLocks/>
          </p:cNvGrpSpPr>
          <p:nvPr/>
        </p:nvGrpSpPr>
        <p:grpSpPr bwMode="auto">
          <a:xfrm>
            <a:off x="5372100" y="3908425"/>
            <a:ext cx="3429000" cy="1139825"/>
            <a:chOff x="3331" y="2450"/>
            <a:chExt cx="2124" cy="766"/>
          </a:xfrm>
        </p:grpSpPr>
        <p:sp>
          <p:nvSpPr>
            <p:cNvPr id="272399" name="Text Box 15"/>
            <p:cNvSpPr txBox="1">
              <a:spLocks noChangeArrowheads="1"/>
            </p:cNvSpPr>
            <p:nvPr/>
          </p:nvSpPr>
          <p:spPr bwMode="auto">
            <a:xfrm>
              <a:off x="4426" y="2969"/>
              <a:ext cx="1029" cy="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800" b="1" dirty="0">
                  <a:solidFill>
                    <a:srgbClr val="C00000"/>
                  </a:solidFill>
                  <a:latin typeface="Tahoma" panose="020B0604030504040204" pitchFamily="34" charset="0"/>
                </a:rPr>
                <a:t>Highest Risk</a:t>
              </a:r>
            </a:p>
          </p:txBody>
        </p:sp>
        <p:sp>
          <p:nvSpPr>
            <p:cNvPr id="272400" name="Line 16"/>
            <p:cNvSpPr>
              <a:spLocks noChangeShapeType="1"/>
            </p:cNvSpPr>
            <p:nvPr/>
          </p:nvSpPr>
          <p:spPr bwMode="auto">
            <a:xfrm>
              <a:off x="3331" y="2450"/>
              <a:ext cx="1068" cy="574"/>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Tree>
    <p:extLst>
      <p:ext uri="{BB962C8B-B14F-4D97-AF65-F5344CB8AC3E}">
        <p14:creationId xmlns:p14="http://schemas.microsoft.com/office/powerpoint/2010/main" val="15244393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72398"/>
                                        </p:tgtEl>
                                        <p:attrNameLst>
                                          <p:attrName>style.visibility</p:attrName>
                                        </p:attrNameLst>
                                      </p:cBhvr>
                                      <p:to>
                                        <p:strVal val="visible"/>
                                      </p:to>
                                    </p:set>
                                    <p:animEffect transition="in" filter="dissolve">
                                      <p:cBhvr>
                                        <p:cTn id="7" dur="500"/>
                                        <p:tgtEl>
                                          <p:spTgt spid="272398"/>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72395"/>
                                        </p:tgtEl>
                                        <p:attrNameLst>
                                          <p:attrName>style.visibility</p:attrName>
                                        </p:attrNameLst>
                                      </p:cBhvr>
                                      <p:to>
                                        <p:strVal val="visible"/>
                                      </p:to>
                                    </p:set>
                                    <p:animEffect transition="in" filter="dissolve">
                                      <p:cBhvr>
                                        <p:cTn id="11" dur="500"/>
                                        <p:tgtEl>
                                          <p:spTgt spid="272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lstStyle/>
          <a:p>
            <a:r>
              <a:rPr lang="en-US" altLang="en-US" dirty="0"/>
              <a:t>Risked Probabilistic </a:t>
            </a:r>
            <a:r>
              <a:rPr lang="en-US" altLang="en-US" dirty="0" smtClean="0"/>
              <a:t>Assessment</a:t>
            </a:r>
            <a:endParaRPr lang="en-US" altLang="en-US" dirty="0"/>
          </a:p>
        </p:txBody>
      </p:sp>
      <p:sp>
        <p:nvSpPr>
          <p:cNvPr id="274435" name="Rectangle 3"/>
          <p:cNvSpPr>
            <a:spLocks noChangeArrowheads="1"/>
          </p:cNvSpPr>
          <p:nvPr/>
        </p:nvSpPr>
        <p:spPr bwMode="auto">
          <a:xfrm>
            <a:off x="879475" y="1041400"/>
            <a:ext cx="7383463" cy="444182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74436" name="Rectangle 4"/>
          <p:cNvSpPr>
            <a:spLocks noChangeArrowheads="1"/>
          </p:cNvSpPr>
          <p:nvPr/>
        </p:nvSpPr>
        <p:spPr bwMode="auto">
          <a:xfrm>
            <a:off x="1454150" y="1917700"/>
            <a:ext cx="5635625" cy="26035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US" altLang="en-US" sz="12900" dirty="0"/>
          </a:p>
        </p:txBody>
      </p:sp>
      <p:sp>
        <p:nvSpPr>
          <p:cNvPr id="274437" name="Line 5"/>
          <p:cNvSpPr>
            <a:spLocks noChangeShapeType="1"/>
          </p:cNvSpPr>
          <p:nvPr/>
        </p:nvSpPr>
        <p:spPr bwMode="auto">
          <a:xfrm>
            <a:off x="1473200" y="3059113"/>
            <a:ext cx="5692775" cy="4762"/>
          </a:xfrm>
          <a:prstGeom prst="line">
            <a:avLst/>
          </a:prstGeom>
          <a:noFill/>
          <a:ln w="38100">
            <a:solidFill>
              <a:srgbClr val="FF33CC"/>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38" name="Line 6"/>
          <p:cNvSpPr>
            <a:spLocks noChangeShapeType="1"/>
          </p:cNvSpPr>
          <p:nvPr/>
        </p:nvSpPr>
        <p:spPr bwMode="auto">
          <a:xfrm>
            <a:off x="1454150" y="1917700"/>
            <a:ext cx="7938" cy="26035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39" name="Line 7"/>
          <p:cNvSpPr>
            <a:spLocks noChangeShapeType="1"/>
          </p:cNvSpPr>
          <p:nvPr/>
        </p:nvSpPr>
        <p:spPr bwMode="auto">
          <a:xfrm>
            <a:off x="1400175" y="4521200"/>
            <a:ext cx="53975" cy="79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0" name="Line 8"/>
          <p:cNvSpPr>
            <a:spLocks noChangeShapeType="1"/>
          </p:cNvSpPr>
          <p:nvPr/>
        </p:nvSpPr>
        <p:spPr bwMode="auto">
          <a:xfrm>
            <a:off x="1400175" y="3986213"/>
            <a:ext cx="53975" cy="7937"/>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1" name="Line 9"/>
          <p:cNvSpPr>
            <a:spLocks noChangeShapeType="1"/>
          </p:cNvSpPr>
          <p:nvPr/>
        </p:nvSpPr>
        <p:spPr bwMode="auto">
          <a:xfrm>
            <a:off x="1400175" y="3475038"/>
            <a:ext cx="53975" cy="7937"/>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2" name="Line 10"/>
          <p:cNvSpPr>
            <a:spLocks noChangeShapeType="1"/>
          </p:cNvSpPr>
          <p:nvPr/>
        </p:nvSpPr>
        <p:spPr bwMode="auto">
          <a:xfrm>
            <a:off x="1400175" y="2965450"/>
            <a:ext cx="53975" cy="476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3" name="Line 11"/>
          <p:cNvSpPr>
            <a:spLocks noChangeShapeType="1"/>
          </p:cNvSpPr>
          <p:nvPr/>
        </p:nvSpPr>
        <p:spPr bwMode="auto">
          <a:xfrm>
            <a:off x="1400175" y="2438400"/>
            <a:ext cx="53975" cy="63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4" name="Line 12"/>
          <p:cNvSpPr>
            <a:spLocks noChangeShapeType="1"/>
          </p:cNvSpPr>
          <p:nvPr/>
        </p:nvSpPr>
        <p:spPr bwMode="auto">
          <a:xfrm>
            <a:off x="1400175" y="1917700"/>
            <a:ext cx="53975" cy="79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grpSp>
        <p:nvGrpSpPr>
          <p:cNvPr id="274445" name="Group 13"/>
          <p:cNvGrpSpPr>
            <a:grpSpLocks/>
          </p:cNvGrpSpPr>
          <p:nvPr/>
        </p:nvGrpSpPr>
        <p:grpSpPr bwMode="auto">
          <a:xfrm>
            <a:off x="1454150" y="1917700"/>
            <a:ext cx="5692775" cy="2611438"/>
            <a:chOff x="916" y="1208"/>
            <a:chExt cx="4091" cy="1645"/>
          </a:xfrm>
        </p:grpSpPr>
        <p:sp>
          <p:nvSpPr>
            <p:cNvPr id="274446" name="Line 14"/>
            <p:cNvSpPr>
              <a:spLocks noChangeShapeType="1"/>
            </p:cNvSpPr>
            <p:nvPr/>
          </p:nvSpPr>
          <p:spPr bwMode="auto">
            <a:xfrm>
              <a:off x="916" y="2511"/>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7" name="Line 15"/>
            <p:cNvSpPr>
              <a:spLocks noChangeShapeType="1"/>
            </p:cNvSpPr>
            <p:nvPr/>
          </p:nvSpPr>
          <p:spPr bwMode="auto">
            <a:xfrm>
              <a:off x="916" y="2189"/>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8" name="Line 16"/>
            <p:cNvSpPr>
              <a:spLocks noChangeShapeType="1"/>
            </p:cNvSpPr>
            <p:nvPr/>
          </p:nvSpPr>
          <p:spPr bwMode="auto">
            <a:xfrm>
              <a:off x="916" y="1536"/>
              <a:ext cx="4091" cy="4"/>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49" name="Line 17"/>
            <p:cNvSpPr>
              <a:spLocks noChangeShapeType="1"/>
            </p:cNvSpPr>
            <p:nvPr/>
          </p:nvSpPr>
          <p:spPr bwMode="auto">
            <a:xfrm>
              <a:off x="916" y="1208"/>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50" name="Line 18"/>
            <p:cNvSpPr>
              <a:spLocks noChangeShapeType="1"/>
            </p:cNvSpPr>
            <p:nvPr/>
          </p:nvSpPr>
          <p:spPr bwMode="auto">
            <a:xfrm>
              <a:off x="916" y="2848"/>
              <a:ext cx="4091" cy="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274451" name="Rectangle 19"/>
          <p:cNvSpPr>
            <a:spLocks noChangeArrowheads="1"/>
          </p:cNvSpPr>
          <p:nvPr/>
        </p:nvSpPr>
        <p:spPr bwMode="auto">
          <a:xfrm>
            <a:off x="1058863" y="440372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0.0</a:t>
            </a:r>
            <a:endParaRPr lang="en-US" altLang="en-US" sz="1200" dirty="0"/>
          </a:p>
        </p:txBody>
      </p:sp>
      <p:sp>
        <p:nvSpPr>
          <p:cNvPr id="274452" name="Rectangle 20"/>
          <p:cNvSpPr>
            <a:spLocks noChangeArrowheads="1"/>
          </p:cNvSpPr>
          <p:nvPr/>
        </p:nvSpPr>
        <p:spPr bwMode="auto">
          <a:xfrm>
            <a:off x="1058863" y="387667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0.2</a:t>
            </a:r>
            <a:endParaRPr lang="en-US" altLang="en-US" sz="1200" dirty="0"/>
          </a:p>
        </p:txBody>
      </p:sp>
      <p:sp>
        <p:nvSpPr>
          <p:cNvPr id="274453" name="Rectangle 21"/>
          <p:cNvSpPr>
            <a:spLocks noChangeArrowheads="1"/>
          </p:cNvSpPr>
          <p:nvPr/>
        </p:nvSpPr>
        <p:spPr bwMode="auto">
          <a:xfrm>
            <a:off x="1058863" y="3352800"/>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0.4</a:t>
            </a:r>
            <a:endParaRPr lang="en-US" altLang="en-US" sz="1200" dirty="0"/>
          </a:p>
        </p:txBody>
      </p:sp>
      <p:sp>
        <p:nvSpPr>
          <p:cNvPr id="274454" name="Rectangle 22"/>
          <p:cNvSpPr>
            <a:spLocks noChangeArrowheads="1"/>
          </p:cNvSpPr>
          <p:nvPr/>
        </p:nvSpPr>
        <p:spPr bwMode="auto">
          <a:xfrm>
            <a:off x="1058863" y="284797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0.6</a:t>
            </a:r>
            <a:endParaRPr lang="en-US" altLang="en-US" sz="1200" dirty="0"/>
          </a:p>
        </p:txBody>
      </p:sp>
      <p:sp>
        <p:nvSpPr>
          <p:cNvPr id="274455" name="Rectangle 23"/>
          <p:cNvSpPr>
            <a:spLocks noChangeArrowheads="1"/>
          </p:cNvSpPr>
          <p:nvPr/>
        </p:nvSpPr>
        <p:spPr bwMode="auto">
          <a:xfrm>
            <a:off x="1058863" y="2312988"/>
            <a:ext cx="211137"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0.8</a:t>
            </a:r>
            <a:endParaRPr lang="en-US" altLang="en-US" sz="1200" dirty="0"/>
          </a:p>
        </p:txBody>
      </p:sp>
      <p:sp>
        <p:nvSpPr>
          <p:cNvPr id="274456" name="Rectangle 24"/>
          <p:cNvSpPr>
            <a:spLocks noChangeArrowheads="1"/>
          </p:cNvSpPr>
          <p:nvPr/>
        </p:nvSpPr>
        <p:spPr bwMode="auto">
          <a:xfrm>
            <a:off x="1058863" y="1795463"/>
            <a:ext cx="211137"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1.0</a:t>
            </a:r>
            <a:endParaRPr lang="en-US" altLang="en-US" sz="1200" dirty="0"/>
          </a:p>
        </p:txBody>
      </p:sp>
      <p:sp>
        <p:nvSpPr>
          <p:cNvPr id="274457" name="Line 25"/>
          <p:cNvSpPr>
            <a:spLocks noChangeShapeType="1"/>
          </p:cNvSpPr>
          <p:nvPr/>
        </p:nvSpPr>
        <p:spPr bwMode="auto">
          <a:xfrm flipV="1">
            <a:off x="1460500" y="4521200"/>
            <a:ext cx="9525"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58" name="Line 26"/>
          <p:cNvSpPr>
            <a:spLocks noChangeShapeType="1"/>
          </p:cNvSpPr>
          <p:nvPr/>
        </p:nvSpPr>
        <p:spPr bwMode="auto">
          <a:xfrm flipV="1">
            <a:off x="2603500" y="4521200"/>
            <a:ext cx="6350"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59" name="Line 27"/>
          <p:cNvSpPr>
            <a:spLocks noChangeShapeType="1"/>
          </p:cNvSpPr>
          <p:nvPr/>
        </p:nvSpPr>
        <p:spPr bwMode="auto">
          <a:xfrm flipV="1">
            <a:off x="3729038" y="4521200"/>
            <a:ext cx="11112"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60" name="Line 28"/>
          <p:cNvSpPr>
            <a:spLocks noChangeShapeType="1"/>
          </p:cNvSpPr>
          <p:nvPr/>
        </p:nvSpPr>
        <p:spPr bwMode="auto">
          <a:xfrm flipV="1">
            <a:off x="4848225" y="4521200"/>
            <a:ext cx="11113"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61" name="Line 29"/>
          <p:cNvSpPr>
            <a:spLocks noChangeShapeType="1"/>
          </p:cNvSpPr>
          <p:nvPr/>
        </p:nvSpPr>
        <p:spPr bwMode="auto">
          <a:xfrm flipV="1">
            <a:off x="5965825" y="4521200"/>
            <a:ext cx="9525"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62" name="Line 30"/>
          <p:cNvSpPr>
            <a:spLocks noChangeShapeType="1"/>
          </p:cNvSpPr>
          <p:nvPr/>
        </p:nvSpPr>
        <p:spPr bwMode="auto">
          <a:xfrm flipV="1">
            <a:off x="7104063" y="4521200"/>
            <a:ext cx="11112" cy="762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4463" name="Rectangle 31"/>
          <p:cNvSpPr>
            <a:spLocks noChangeArrowheads="1"/>
          </p:cNvSpPr>
          <p:nvPr/>
        </p:nvSpPr>
        <p:spPr bwMode="auto">
          <a:xfrm>
            <a:off x="1422400" y="4764088"/>
            <a:ext cx="841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0</a:t>
            </a:r>
            <a:endParaRPr lang="en-US" altLang="en-US" sz="1200" dirty="0"/>
          </a:p>
        </p:txBody>
      </p:sp>
      <p:sp>
        <p:nvSpPr>
          <p:cNvPr id="274464" name="Rectangle 32"/>
          <p:cNvSpPr>
            <a:spLocks noChangeArrowheads="1"/>
          </p:cNvSpPr>
          <p:nvPr/>
        </p:nvSpPr>
        <p:spPr bwMode="auto">
          <a:xfrm>
            <a:off x="2489200" y="4764088"/>
            <a:ext cx="2524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100</a:t>
            </a:r>
            <a:endParaRPr lang="en-US" altLang="en-US" sz="1200" dirty="0"/>
          </a:p>
        </p:txBody>
      </p:sp>
      <p:sp>
        <p:nvSpPr>
          <p:cNvPr id="274465" name="Rectangle 33"/>
          <p:cNvSpPr>
            <a:spLocks noChangeArrowheads="1"/>
          </p:cNvSpPr>
          <p:nvPr/>
        </p:nvSpPr>
        <p:spPr bwMode="auto">
          <a:xfrm>
            <a:off x="3622675" y="4764088"/>
            <a:ext cx="2524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200</a:t>
            </a:r>
            <a:endParaRPr lang="en-US" altLang="en-US" sz="1200" dirty="0"/>
          </a:p>
        </p:txBody>
      </p:sp>
      <p:sp>
        <p:nvSpPr>
          <p:cNvPr id="274466" name="Rectangle 34"/>
          <p:cNvSpPr>
            <a:spLocks noChangeArrowheads="1"/>
          </p:cNvSpPr>
          <p:nvPr/>
        </p:nvSpPr>
        <p:spPr bwMode="auto">
          <a:xfrm>
            <a:off x="4738688" y="4764088"/>
            <a:ext cx="2524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300</a:t>
            </a:r>
            <a:endParaRPr lang="en-US" altLang="en-US" sz="1200" dirty="0"/>
          </a:p>
        </p:txBody>
      </p:sp>
      <p:sp>
        <p:nvSpPr>
          <p:cNvPr id="274467" name="Rectangle 35"/>
          <p:cNvSpPr>
            <a:spLocks noChangeArrowheads="1"/>
          </p:cNvSpPr>
          <p:nvPr/>
        </p:nvSpPr>
        <p:spPr bwMode="auto">
          <a:xfrm>
            <a:off x="5872163" y="4764088"/>
            <a:ext cx="254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400</a:t>
            </a:r>
            <a:endParaRPr lang="en-US" altLang="en-US" sz="1200" dirty="0"/>
          </a:p>
        </p:txBody>
      </p:sp>
      <p:sp>
        <p:nvSpPr>
          <p:cNvPr id="274468" name="Rectangle 36"/>
          <p:cNvSpPr>
            <a:spLocks noChangeArrowheads="1"/>
          </p:cNvSpPr>
          <p:nvPr/>
        </p:nvSpPr>
        <p:spPr bwMode="auto">
          <a:xfrm>
            <a:off x="6985000" y="4764088"/>
            <a:ext cx="254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dirty="0">
                <a:solidFill>
                  <a:srgbClr val="000000"/>
                </a:solidFill>
                <a:latin typeface="Arial" panose="020B0604020202020204" pitchFamily="34" charset="0"/>
              </a:rPr>
              <a:t>500</a:t>
            </a:r>
            <a:endParaRPr lang="en-US" altLang="en-US" sz="1200" dirty="0"/>
          </a:p>
        </p:txBody>
      </p:sp>
      <p:sp>
        <p:nvSpPr>
          <p:cNvPr id="274469" name="Rectangle 37"/>
          <p:cNvSpPr>
            <a:spLocks noChangeArrowheads="1"/>
          </p:cNvSpPr>
          <p:nvPr/>
        </p:nvSpPr>
        <p:spPr bwMode="auto">
          <a:xfrm>
            <a:off x="2997200" y="5053013"/>
            <a:ext cx="31623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800" b="1" dirty="0">
                <a:solidFill>
                  <a:srgbClr val="000000"/>
                </a:solidFill>
                <a:latin typeface="Arial" panose="020B0604020202020204" pitchFamily="34" charset="0"/>
              </a:rPr>
              <a:t>Million Oil Equivalent Barrels</a:t>
            </a:r>
            <a:endParaRPr lang="en-US" altLang="en-US" sz="1800" dirty="0"/>
          </a:p>
        </p:txBody>
      </p:sp>
      <p:sp>
        <p:nvSpPr>
          <p:cNvPr id="274470" name="Rectangle 38"/>
          <p:cNvSpPr>
            <a:spLocks noChangeArrowheads="1"/>
          </p:cNvSpPr>
          <p:nvPr/>
        </p:nvSpPr>
        <p:spPr bwMode="auto">
          <a:xfrm>
            <a:off x="2801938" y="1136650"/>
            <a:ext cx="3559175" cy="452438"/>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74471" name="Rectangle 39"/>
          <p:cNvSpPr>
            <a:spLocks noChangeArrowheads="1"/>
          </p:cNvSpPr>
          <p:nvPr/>
        </p:nvSpPr>
        <p:spPr bwMode="auto">
          <a:xfrm>
            <a:off x="1447800" y="1260475"/>
            <a:ext cx="57864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2000" b="1" dirty="0">
                <a:solidFill>
                  <a:srgbClr val="000000"/>
                </a:solidFill>
                <a:latin typeface="Tahoma" panose="020B0604030504040204" pitchFamily="34" charset="0"/>
              </a:rPr>
              <a:t>Alpha Prospect – Main Compartment - Risked</a:t>
            </a:r>
            <a:endParaRPr lang="en-US" altLang="en-US" sz="2000" b="1" dirty="0">
              <a:latin typeface="Tahoma" panose="020B0604030504040204" pitchFamily="34" charset="0"/>
            </a:endParaRPr>
          </a:p>
        </p:txBody>
      </p:sp>
      <p:sp>
        <p:nvSpPr>
          <p:cNvPr id="274472" name="Text Box 40"/>
          <p:cNvSpPr txBox="1">
            <a:spLocks noChangeArrowheads="1"/>
          </p:cNvSpPr>
          <p:nvPr/>
        </p:nvSpPr>
        <p:spPr bwMode="auto">
          <a:xfrm>
            <a:off x="2749550" y="2760663"/>
            <a:ext cx="22113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Tahoma" panose="020B0604030504040204" pitchFamily="34" charset="0"/>
              </a:rPr>
              <a:t>Gas Cap &amp; Oil Leg</a:t>
            </a:r>
            <a:endParaRPr lang="en-US" altLang="en-US" sz="1800" dirty="0">
              <a:latin typeface="Tahoma" panose="020B0604030504040204" pitchFamily="34" charset="0"/>
            </a:endParaRPr>
          </a:p>
        </p:txBody>
      </p:sp>
      <p:sp>
        <p:nvSpPr>
          <p:cNvPr id="274473" name="Text Box 41"/>
          <p:cNvSpPr txBox="1">
            <a:spLocks noChangeArrowheads="1"/>
          </p:cNvSpPr>
          <p:nvPr/>
        </p:nvSpPr>
        <p:spPr bwMode="auto">
          <a:xfrm>
            <a:off x="1465263" y="2301875"/>
            <a:ext cx="1263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Tahoma" panose="020B0604030504040204" pitchFamily="34" charset="0"/>
              </a:rPr>
              <a:t>Gas Only </a:t>
            </a:r>
            <a:endParaRPr lang="en-US" altLang="en-US" sz="1800" dirty="0">
              <a:latin typeface="Tahoma" panose="020B0604030504040204" pitchFamily="34" charset="0"/>
            </a:endParaRPr>
          </a:p>
        </p:txBody>
      </p:sp>
      <p:sp>
        <p:nvSpPr>
          <p:cNvPr id="274475" name="Rectangle 43"/>
          <p:cNvSpPr>
            <a:spLocks noChangeArrowheads="1"/>
          </p:cNvSpPr>
          <p:nvPr/>
        </p:nvSpPr>
        <p:spPr bwMode="auto">
          <a:xfrm>
            <a:off x="7246938" y="2541588"/>
            <a:ext cx="920825"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dirty="0" smtClean="0">
                <a:solidFill>
                  <a:srgbClr val="000000"/>
                </a:solidFill>
                <a:latin typeface="Tahoma" panose="020B0604030504040204" pitchFamily="34" charset="0"/>
              </a:rPr>
              <a:t> 72% COS</a:t>
            </a:r>
            <a:endParaRPr lang="en-US" altLang="en-US" sz="1400" b="1" dirty="0">
              <a:latin typeface="Tahoma" panose="020B0604030504040204" pitchFamily="34" charset="0"/>
            </a:endParaRPr>
          </a:p>
        </p:txBody>
      </p:sp>
      <p:sp>
        <p:nvSpPr>
          <p:cNvPr id="274476" name="Rectangle 44"/>
          <p:cNvSpPr>
            <a:spLocks noChangeArrowheads="1"/>
          </p:cNvSpPr>
          <p:nvPr/>
        </p:nvSpPr>
        <p:spPr bwMode="auto">
          <a:xfrm>
            <a:off x="7288349" y="2992438"/>
            <a:ext cx="1449115"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en-US" sz="1400" b="1" dirty="0" smtClean="0">
                <a:solidFill>
                  <a:srgbClr val="000000"/>
                </a:solidFill>
                <a:latin typeface="Tahoma" panose="020B0604030504040204" pitchFamily="34" charset="0"/>
              </a:rPr>
              <a:t> 58% </a:t>
            </a:r>
            <a:r>
              <a:rPr lang="en-US" altLang="en-US" sz="1400" b="1" dirty="0">
                <a:solidFill>
                  <a:srgbClr val="000000"/>
                </a:solidFill>
                <a:latin typeface="Tahoma" panose="020B0604030504040204" pitchFamily="34" charset="0"/>
              </a:rPr>
              <a:t>Chance of  </a:t>
            </a:r>
          </a:p>
          <a:p>
            <a:pPr algn="ctr"/>
            <a:r>
              <a:rPr lang="en-US" altLang="en-US" sz="1400" b="1" dirty="0" smtClean="0">
                <a:solidFill>
                  <a:srgbClr val="000000"/>
                </a:solidFill>
                <a:latin typeface="Tahoma" panose="020B0604030504040204" pitchFamily="34" charset="0"/>
              </a:rPr>
              <a:t>finding more</a:t>
            </a:r>
          </a:p>
          <a:p>
            <a:pPr algn="ctr"/>
            <a:r>
              <a:rPr lang="en-US" altLang="en-US" sz="1400" b="1" dirty="0" smtClean="0">
                <a:solidFill>
                  <a:srgbClr val="000000"/>
                </a:solidFill>
                <a:latin typeface="Tahoma" panose="020B0604030504040204" pitchFamily="34" charset="0"/>
              </a:rPr>
              <a:t>than the</a:t>
            </a:r>
          </a:p>
          <a:p>
            <a:pPr algn="ctr"/>
            <a:r>
              <a:rPr lang="en-US" altLang="en-US" sz="1400" b="1" dirty="0" smtClean="0">
                <a:solidFill>
                  <a:srgbClr val="000000"/>
                </a:solidFill>
                <a:latin typeface="Tahoma" panose="020B0604030504040204" pitchFamily="34" charset="0"/>
              </a:rPr>
              <a:t>Economic</a:t>
            </a:r>
            <a:endParaRPr lang="en-US" altLang="en-US" sz="1400" b="1" dirty="0">
              <a:solidFill>
                <a:srgbClr val="000000"/>
              </a:solidFill>
              <a:latin typeface="Tahoma" panose="020B0604030504040204" pitchFamily="34" charset="0"/>
            </a:endParaRPr>
          </a:p>
          <a:p>
            <a:pPr algn="ctr"/>
            <a:r>
              <a:rPr lang="en-US" altLang="en-US" sz="1400" b="1" dirty="0">
                <a:solidFill>
                  <a:srgbClr val="000000"/>
                </a:solidFill>
                <a:latin typeface="Tahoma" panose="020B0604030504040204" pitchFamily="34" charset="0"/>
              </a:rPr>
              <a:t>Minimum </a:t>
            </a:r>
            <a:endParaRPr lang="en-US" altLang="en-US" sz="1400" b="1" dirty="0">
              <a:latin typeface="Tahoma" panose="020B0604030504040204" pitchFamily="34" charset="0"/>
            </a:endParaRPr>
          </a:p>
        </p:txBody>
      </p:sp>
      <p:sp>
        <p:nvSpPr>
          <p:cNvPr id="274477" name="Text Box 45"/>
          <p:cNvSpPr txBox="1">
            <a:spLocks noChangeArrowheads="1"/>
          </p:cNvSpPr>
          <p:nvPr/>
        </p:nvSpPr>
        <p:spPr bwMode="auto">
          <a:xfrm>
            <a:off x="1136650" y="5500688"/>
            <a:ext cx="41116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Aft>
                <a:spcPct val="20000"/>
              </a:spcAft>
            </a:pPr>
            <a:r>
              <a:rPr lang="en-US" altLang="en-US" sz="1600" b="1" dirty="0">
                <a:solidFill>
                  <a:schemeClr val="accent6">
                    <a:lumMod val="75000"/>
                  </a:schemeClr>
                </a:solidFill>
                <a:latin typeface="Tahoma" panose="020B0604030504040204" pitchFamily="34" charset="0"/>
              </a:rPr>
              <a:t>72% Chance to find any hydrocarbons</a:t>
            </a:r>
          </a:p>
          <a:p>
            <a:pPr>
              <a:spcAft>
                <a:spcPct val="20000"/>
              </a:spcAft>
            </a:pPr>
            <a:r>
              <a:rPr lang="en-US" altLang="en-US" sz="1600" b="1" dirty="0">
                <a:solidFill>
                  <a:schemeClr val="accent6">
                    <a:lumMod val="75000"/>
                  </a:schemeClr>
                </a:solidFill>
                <a:latin typeface="Tahoma" panose="020B0604030504040204" pitchFamily="34" charset="0"/>
              </a:rPr>
              <a:t>58% Chance to find 100 </a:t>
            </a:r>
            <a:r>
              <a:rPr lang="en-US" altLang="en-US" sz="1600" b="1" dirty="0" smtClean="0">
                <a:solidFill>
                  <a:schemeClr val="accent6">
                    <a:lumMod val="75000"/>
                  </a:schemeClr>
                </a:solidFill>
                <a:latin typeface="Tahoma" panose="020B0604030504040204" pitchFamily="34" charset="0"/>
              </a:rPr>
              <a:t>MOEB</a:t>
            </a:r>
            <a:endParaRPr lang="en-US" altLang="en-US" sz="1600" b="1" dirty="0">
              <a:solidFill>
                <a:schemeClr val="accent6">
                  <a:lumMod val="75000"/>
                </a:schemeClr>
              </a:solidFill>
              <a:latin typeface="Tahoma" panose="020B0604030504040204" pitchFamily="34" charset="0"/>
            </a:endParaRPr>
          </a:p>
          <a:p>
            <a:pPr>
              <a:spcAft>
                <a:spcPct val="20000"/>
              </a:spcAft>
            </a:pPr>
            <a:r>
              <a:rPr lang="en-US" altLang="en-US" sz="1600" b="1" dirty="0">
                <a:solidFill>
                  <a:schemeClr val="accent6">
                    <a:lumMod val="75000"/>
                  </a:schemeClr>
                </a:solidFill>
                <a:latin typeface="Tahoma" panose="020B0604030504040204" pitchFamily="34" charset="0"/>
              </a:rPr>
              <a:t>  5% Chance to find 400 </a:t>
            </a:r>
            <a:r>
              <a:rPr lang="en-US" altLang="en-US" sz="1600" b="1" dirty="0" smtClean="0">
                <a:solidFill>
                  <a:schemeClr val="accent6">
                    <a:lumMod val="75000"/>
                  </a:schemeClr>
                </a:solidFill>
                <a:latin typeface="Tahoma" panose="020B0604030504040204" pitchFamily="34" charset="0"/>
              </a:rPr>
              <a:t>MOEB</a:t>
            </a:r>
            <a:endParaRPr lang="en-US" altLang="en-US" sz="1600" b="1" dirty="0">
              <a:solidFill>
                <a:schemeClr val="accent6">
                  <a:lumMod val="75000"/>
                </a:schemeClr>
              </a:solidFill>
              <a:latin typeface="Tahoma" panose="020B0604030504040204" pitchFamily="34" charset="0"/>
            </a:endParaRPr>
          </a:p>
        </p:txBody>
      </p:sp>
      <p:sp>
        <p:nvSpPr>
          <p:cNvPr id="274478" name="Line 46"/>
          <p:cNvSpPr>
            <a:spLocks noChangeShapeType="1"/>
          </p:cNvSpPr>
          <p:nvPr/>
        </p:nvSpPr>
        <p:spPr bwMode="auto">
          <a:xfrm flipV="1">
            <a:off x="2605088" y="2327275"/>
            <a:ext cx="0" cy="22383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4479" name="Rectangle 47"/>
          <p:cNvSpPr>
            <a:spLocks noChangeArrowheads="1"/>
          </p:cNvSpPr>
          <p:nvPr/>
        </p:nvSpPr>
        <p:spPr bwMode="auto">
          <a:xfrm>
            <a:off x="2460625" y="2033588"/>
            <a:ext cx="338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dirty="0">
                <a:solidFill>
                  <a:srgbClr val="000000"/>
                </a:solidFill>
                <a:latin typeface="Tahoma" panose="020B0604030504040204" pitchFamily="34" charset="0"/>
              </a:rPr>
              <a:t>100</a:t>
            </a:r>
            <a:endParaRPr lang="en-US" altLang="en-US" sz="1400" b="1" dirty="0">
              <a:latin typeface="Tahoma" panose="020B0604030504040204" pitchFamily="34" charset="0"/>
            </a:endParaRPr>
          </a:p>
        </p:txBody>
      </p:sp>
      <p:sp>
        <p:nvSpPr>
          <p:cNvPr id="274481" name="Text Box 49"/>
          <p:cNvSpPr txBox="1">
            <a:spLocks noChangeArrowheads="1"/>
          </p:cNvSpPr>
          <p:nvPr/>
        </p:nvSpPr>
        <p:spPr bwMode="auto">
          <a:xfrm>
            <a:off x="5140325" y="3498850"/>
            <a:ext cx="1085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Tahoma" panose="020B0604030504040204" pitchFamily="34" charset="0"/>
              </a:rPr>
              <a:t>Oil Only</a:t>
            </a:r>
            <a:endParaRPr lang="en-US" altLang="en-US" sz="1800" dirty="0">
              <a:latin typeface="Tahoma" panose="020B0604030504040204" pitchFamily="34" charset="0"/>
            </a:endParaRPr>
          </a:p>
        </p:txBody>
      </p:sp>
      <p:sp>
        <p:nvSpPr>
          <p:cNvPr id="55" name="Line 5"/>
          <p:cNvSpPr>
            <a:spLocks noChangeShapeType="1"/>
          </p:cNvSpPr>
          <p:nvPr/>
        </p:nvSpPr>
        <p:spPr bwMode="auto">
          <a:xfrm>
            <a:off x="1423381" y="4398963"/>
            <a:ext cx="5692775" cy="4762"/>
          </a:xfrm>
          <a:prstGeom prst="line">
            <a:avLst/>
          </a:prstGeom>
          <a:noFill/>
          <a:ln w="38100">
            <a:solidFill>
              <a:srgbClr val="FF33CC"/>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6" name="Rectangle 44"/>
          <p:cNvSpPr>
            <a:spLocks noChangeArrowheads="1"/>
          </p:cNvSpPr>
          <p:nvPr/>
        </p:nvSpPr>
        <p:spPr bwMode="auto">
          <a:xfrm>
            <a:off x="7386759" y="4286477"/>
            <a:ext cx="1392283"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en-US" sz="1400" b="1" dirty="0" smtClean="0">
                <a:solidFill>
                  <a:srgbClr val="000000"/>
                </a:solidFill>
                <a:latin typeface="Tahoma" panose="020B0604030504040204" pitchFamily="34" charset="0"/>
              </a:rPr>
              <a:t> 5% </a:t>
            </a:r>
            <a:r>
              <a:rPr lang="en-US" altLang="en-US" sz="1400" b="1" dirty="0">
                <a:solidFill>
                  <a:srgbClr val="000000"/>
                </a:solidFill>
                <a:latin typeface="Tahoma" panose="020B0604030504040204" pitchFamily="34" charset="0"/>
              </a:rPr>
              <a:t>Chance of  </a:t>
            </a:r>
          </a:p>
          <a:p>
            <a:pPr algn="ctr"/>
            <a:r>
              <a:rPr lang="en-US" altLang="en-US" sz="1400" b="1" dirty="0" smtClean="0">
                <a:solidFill>
                  <a:srgbClr val="000000"/>
                </a:solidFill>
                <a:latin typeface="Tahoma" panose="020B0604030504040204" pitchFamily="34" charset="0"/>
              </a:rPr>
              <a:t>finding more</a:t>
            </a:r>
          </a:p>
          <a:p>
            <a:pPr algn="ctr"/>
            <a:r>
              <a:rPr lang="en-US" altLang="en-US" sz="1400" b="1" dirty="0">
                <a:solidFill>
                  <a:srgbClr val="000000"/>
                </a:solidFill>
                <a:latin typeface="Tahoma" panose="020B0604030504040204" pitchFamily="34" charset="0"/>
              </a:rPr>
              <a:t>t</a:t>
            </a:r>
            <a:r>
              <a:rPr lang="en-US" altLang="en-US" sz="1400" b="1" dirty="0" smtClean="0">
                <a:solidFill>
                  <a:srgbClr val="000000"/>
                </a:solidFill>
                <a:latin typeface="Tahoma" panose="020B0604030504040204" pitchFamily="34" charset="0"/>
              </a:rPr>
              <a:t>han 400 MOEB</a:t>
            </a:r>
            <a:endParaRPr lang="en-US" altLang="en-US" sz="1400" b="1" dirty="0">
              <a:latin typeface="Tahoma" panose="020B0604030504040204" pitchFamily="34" charset="0"/>
            </a:endParaRPr>
          </a:p>
        </p:txBody>
      </p:sp>
      <p:sp>
        <p:nvSpPr>
          <p:cNvPr id="274482" name="Text Box 50"/>
          <p:cNvSpPr txBox="1">
            <a:spLocks noChangeArrowheads="1"/>
          </p:cNvSpPr>
          <p:nvPr/>
        </p:nvSpPr>
        <p:spPr bwMode="auto">
          <a:xfrm rot="-5400000">
            <a:off x="1518444" y="3414044"/>
            <a:ext cx="1925638" cy="304800"/>
          </a:xfrm>
          <a:prstGeom prst="rect">
            <a:avLst/>
          </a:prstGeom>
          <a:solidFill>
            <a:schemeClr val="bg1"/>
          </a:solidFill>
          <a:ln>
            <a:noFill/>
          </a:ln>
          <a:effectLst/>
        </p:spPr>
        <p:txBody>
          <a:bodyPr wrap="none">
            <a:spAutoFit/>
          </a:bodyPr>
          <a:lstStyle/>
          <a:p>
            <a:pPr algn="ctr"/>
            <a:r>
              <a:rPr lang="en-US" altLang="en-US" sz="1400" b="1" dirty="0">
                <a:latin typeface="Tahoma" panose="020B0604030504040204" pitchFamily="34" charset="0"/>
              </a:rPr>
              <a:t>Economic Minimum</a:t>
            </a:r>
          </a:p>
        </p:txBody>
      </p:sp>
      <p:sp>
        <p:nvSpPr>
          <p:cNvPr id="274480" name="Freeform 48"/>
          <p:cNvSpPr>
            <a:spLocks/>
          </p:cNvSpPr>
          <p:nvPr/>
        </p:nvSpPr>
        <p:spPr bwMode="auto">
          <a:xfrm>
            <a:off x="1455738" y="2668588"/>
            <a:ext cx="5224462" cy="1847850"/>
          </a:xfrm>
          <a:custGeom>
            <a:avLst/>
            <a:gdLst>
              <a:gd name="T0" fmla="*/ 0 w 3291"/>
              <a:gd name="T1" fmla="*/ 0 h 1105"/>
              <a:gd name="T2" fmla="*/ 235 w 3291"/>
              <a:gd name="T3" fmla="*/ 70 h 1105"/>
              <a:gd name="T4" fmla="*/ 423 w 3291"/>
              <a:gd name="T5" fmla="*/ 94 h 1105"/>
              <a:gd name="T6" fmla="*/ 611 w 3291"/>
              <a:gd name="T7" fmla="*/ 94 h 1105"/>
              <a:gd name="T8" fmla="*/ 682 w 3291"/>
              <a:gd name="T9" fmla="*/ 164 h 1105"/>
              <a:gd name="T10" fmla="*/ 787 w 3291"/>
              <a:gd name="T11" fmla="*/ 317 h 1105"/>
              <a:gd name="T12" fmla="*/ 929 w 3291"/>
              <a:gd name="T13" fmla="*/ 305 h 1105"/>
              <a:gd name="T14" fmla="*/ 1199 w 3291"/>
              <a:gd name="T15" fmla="*/ 305 h 1105"/>
              <a:gd name="T16" fmla="*/ 1540 w 3291"/>
              <a:gd name="T17" fmla="*/ 329 h 1105"/>
              <a:gd name="T18" fmla="*/ 1681 w 3291"/>
              <a:gd name="T19" fmla="*/ 352 h 1105"/>
              <a:gd name="T20" fmla="*/ 1845 w 3291"/>
              <a:gd name="T21" fmla="*/ 423 h 1105"/>
              <a:gd name="T22" fmla="*/ 1916 w 3291"/>
              <a:gd name="T23" fmla="*/ 658 h 1105"/>
              <a:gd name="T24" fmla="*/ 2010 w 3291"/>
              <a:gd name="T25" fmla="*/ 693 h 1105"/>
              <a:gd name="T26" fmla="*/ 2104 w 3291"/>
              <a:gd name="T27" fmla="*/ 764 h 1105"/>
              <a:gd name="T28" fmla="*/ 2304 w 3291"/>
              <a:gd name="T29" fmla="*/ 752 h 1105"/>
              <a:gd name="T30" fmla="*/ 2457 w 3291"/>
              <a:gd name="T31" fmla="*/ 787 h 1105"/>
              <a:gd name="T32" fmla="*/ 2574 w 3291"/>
              <a:gd name="T33" fmla="*/ 917 h 1105"/>
              <a:gd name="T34" fmla="*/ 2657 w 3291"/>
              <a:gd name="T35" fmla="*/ 1034 h 1105"/>
              <a:gd name="T36" fmla="*/ 2915 w 3291"/>
              <a:gd name="T37" fmla="*/ 1058 h 1105"/>
              <a:gd name="T38" fmla="*/ 3291 w 3291"/>
              <a:gd name="T39" fmla="*/ 1105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91" h="1105">
                <a:moveTo>
                  <a:pt x="0" y="0"/>
                </a:moveTo>
                <a:lnTo>
                  <a:pt x="235" y="70"/>
                </a:lnTo>
                <a:lnTo>
                  <a:pt x="423" y="94"/>
                </a:lnTo>
                <a:lnTo>
                  <a:pt x="611" y="94"/>
                </a:lnTo>
                <a:lnTo>
                  <a:pt x="682" y="164"/>
                </a:lnTo>
                <a:lnTo>
                  <a:pt x="787" y="317"/>
                </a:lnTo>
                <a:lnTo>
                  <a:pt x="929" y="305"/>
                </a:lnTo>
                <a:lnTo>
                  <a:pt x="1199" y="305"/>
                </a:lnTo>
                <a:lnTo>
                  <a:pt x="1540" y="329"/>
                </a:lnTo>
                <a:lnTo>
                  <a:pt x="1681" y="352"/>
                </a:lnTo>
                <a:lnTo>
                  <a:pt x="1845" y="423"/>
                </a:lnTo>
                <a:lnTo>
                  <a:pt x="1916" y="658"/>
                </a:lnTo>
                <a:lnTo>
                  <a:pt x="2010" y="693"/>
                </a:lnTo>
                <a:lnTo>
                  <a:pt x="2104" y="764"/>
                </a:lnTo>
                <a:lnTo>
                  <a:pt x="2304" y="752"/>
                </a:lnTo>
                <a:lnTo>
                  <a:pt x="2457" y="787"/>
                </a:lnTo>
                <a:lnTo>
                  <a:pt x="2574" y="917"/>
                </a:lnTo>
                <a:lnTo>
                  <a:pt x="2657" y="1034"/>
                </a:lnTo>
                <a:lnTo>
                  <a:pt x="2915" y="1058"/>
                </a:lnTo>
                <a:lnTo>
                  <a:pt x="3291" y="1105"/>
                </a:lnTo>
              </a:path>
            </a:pathLst>
          </a:custGeom>
          <a:noFill/>
          <a:ln w="57150" cap="flat" cmpd="sng">
            <a:solidFill>
              <a:srgbClr val="FF0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4474" name="Line 42"/>
          <p:cNvSpPr>
            <a:spLocks noChangeShapeType="1"/>
          </p:cNvSpPr>
          <p:nvPr/>
        </p:nvSpPr>
        <p:spPr bwMode="auto">
          <a:xfrm>
            <a:off x="1436688" y="2651125"/>
            <a:ext cx="5691187" cy="4763"/>
          </a:xfrm>
          <a:prstGeom prst="line">
            <a:avLst/>
          </a:prstGeom>
          <a:noFill/>
          <a:ln w="38100">
            <a:solidFill>
              <a:srgbClr val="FF33CC"/>
            </a:solidFill>
            <a:round/>
            <a:headEnd/>
            <a:tailEnd/>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24437023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01" name="Rectangle 5"/>
          <p:cNvSpPr>
            <a:spLocks noGrp="1" noChangeArrowheads="1"/>
          </p:cNvSpPr>
          <p:nvPr>
            <p:ph type="title"/>
          </p:nvPr>
        </p:nvSpPr>
        <p:spPr>
          <a:noFill/>
          <a:ln/>
        </p:spPr>
        <p:txBody>
          <a:bodyPr/>
          <a:lstStyle/>
          <a:p>
            <a:r>
              <a:rPr lang="en-US" altLang="en-US" dirty="0"/>
              <a:t>Outline</a:t>
            </a:r>
          </a:p>
        </p:txBody>
      </p:sp>
      <p:sp>
        <p:nvSpPr>
          <p:cNvPr id="260102" name="Rectangle 6"/>
          <p:cNvSpPr>
            <a:spLocks noChangeArrowheads="1"/>
          </p:cNvSpPr>
          <p:nvPr/>
        </p:nvSpPr>
        <p:spPr bwMode="auto">
          <a:xfrm>
            <a:off x="679450" y="1042988"/>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har char="•"/>
              <a:defRPr sz="3200">
                <a:solidFill>
                  <a:schemeClr val="bg1"/>
                </a:solidFill>
                <a:latin typeface="Tahoma" panose="020B0604030504040204" pitchFamily="34" charset="0"/>
              </a:defRPr>
            </a:lvl1pPr>
            <a:lvl2pPr marL="1181100" indent="-457200">
              <a:spcBef>
                <a:spcPct val="20000"/>
              </a:spcBef>
              <a:buChar char="–"/>
              <a:defRPr sz="2800">
                <a:solidFill>
                  <a:schemeClr val="bg1"/>
                </a:solidFill>
                <a:latin typeface="Tahoma" panose="020B0604030504040204" pitchFamily="34" charset="0"/>
              </a:defRPr>
            </a:lvl2pPr>
            <a:lvl3pPr marL="1562100" indent="-457200">
              <a:spcBef>
                <a:spcPct val="20000"/>
              </a:spcBef>
              <a:buChar char="•"/>
              <a:defRPr sz="2400">
                <a:solidFill>
                  <a:schemeClr val="bg1"/>
                </a:solidFill>
                <a:latin typeface="Tahoma" panose="020B0604030504040204" pitchFamily="34" charset="0"/>
              </a:defRPr>
            </a:lvl3pPr>
            <a:lvl4pPr marL="2057400" indent="-381000">
              <a:spcBef>
                <a:spcPct val="20000"/>
              </a:spcBef>
              <a:buChar char="–"/>
              <a:defRPr sz="2000">
                <a:solidFill>
                  <a:schemeClr val="bg1"/>
                </a:solidFill>
                <a:latin typeface="Tahoma" panose="020B0604030504040204" pitchFamily="34" charset="0"/>
              </a:defRPr>
            </a:lvl4pPr>
            <a:lvl5pPr marL="2552700" indent="-381000">
              <a:spcBef>
                <a:spcPct val="20000"/>
              </a:spcBef>
              <a:buChar char="»"/>
              <a:defRPr sz="2000">
                <a:solidFill>
                  <a:schemeClr val="bg1"/>
                </a:solidFill>
                <a:latin typeface="Tahoma" panose="020B0604030504040204" pitchFamily="34" charset="0"/>
              </a:defRPr>
            </a:lvl5pPr>
            <a:lvl6pPr marL="3009900" indent="-381000" eaLnBrk="0" fontAlgn="base" hangingPunct="0">
              <a:spcBef>
                <a:spcPct val="20000"/>
              </a:spcBef>
              <a:spcAft>
                <a:spcPct val="0"/>
              </a:spcAft>
              <a:buChar char="»"/>
              <a:defRPr sz="2000">
                <a:solidFill>
                  <a:schemeClr val="bg1"/>
                </a:solidFill>
                <a:latin typeface="Tahoma" panose="020B0604030504040204" pitchFamily="34" charset="0"/>
              </a:defRPr>
            </a:lvl6pPr>
            <a:lvl7pPr marL="3467100" indent="-381000" eaLnBrk="0" fontAlgn="base" hangingPunct="0">
              <a:spcBef>
                <a:spcPct val="20000"/>
              </a:spcBef>
              <a:spcAft>
                <a:spcPct val="0"/>
              </a:spcAft>
              <a:buChar char="»"/>
              <a:defRPr sz="2000">
                <a:solidFill>
                  <a:schemeClr val="bg1"/>
                </a:solidFill>
                <a:latin typeface="Tahoma" panose="020B0604030504040204" pitchFamily="34" charset="0"/>
              </a:defRPr>
            </a:lvl7pPr>
            <a:lvl8pPr marL="3924300" indent="-381000" eaLnBrk="0" fontAlgn="base" hangingPunct="0">
              <a:spcBef>
                <a:spcPct val="20000"/>
              </a:spcBef>
              <a:spcAft>
                <a:spcPct val="0"/>
              </a:spcAft>
              <a:buChar char="»"/>
              <a:defRPr sz="2000">
                <a:solidFill>
                  <a:schemeClr val="bg1"/>
                </a:solidFill>
                <a:latin typeface="Tahoma" panose="020B0604030504040204" pitchFamily="34" charset="0"/>
              </a:defRPr>
            </a:lvl8pPr>
            <a:lvl9pPr marL="4381500" indent="-381000" eaLnBrk="0" fontAlgn="base" hangingPunct="0">
              <a:spcBef>
                <a:spcPct val="20000"/>
              </a:spcBef>
              <a:spcAft>
                <a:spcPct val="0"/>
              </a:spcAft>
              <a:buChar char="»"/>
              <a:defRPr sz="2000">
                <a:solidFill>
                  <a:schemeClr val="bg1"/>
                </a:solidFill>
                <a:latin typeface="Tahoma" panose="020B0604030504040204" pitchFamily="34" charset="0"/>
              </a:defRPr>
            </a:lvl9pPr>
          </a:lstStyle>
          <a:p>
            <a:pPr>
              <a:spcBef>
                <a:spcPct val="35000"/>
              </a:spcBef>
              <a:buFontTx/>
              <a:buAutoNum type="arabicPeriod"/>
            </a:pPr>
            <a:r>
              <a:rPr lang="en-US" altLang="en-US" sz="2800" b="1" dirty="0">
                <a:solidFill>
                  <a:schemeClr val="tx1"/>
                </a:solidFill>
              </a:rPr>
              <a:t>Define prospect elements</a:t>
            </a:r>
          </a:p>
          <a:p>
            <a:pPr>
              <a:spcBef>
                <a:spcPct val="35000"/>
              </a:spcBef>
              <a:buFontTx/>
              <a:buAutoNum type="arabicPeriod"/>
            </a:pPr>
            <a:endParaRPr lang="en-US" altLang="en-US" sz="2800" b="1" dirty="0">
              <a:solidFill>
                <a:schemeClr val="tx1"/>
              </a:solidFill>
            </a:endParaRPr>
          </a:p>
          <a:p>
            <a:pPr>
              <a:spcBef>
                <a:spcPct val="35000"/>
              </a:spcBef>
              <a:buFontTx/>
              <a:buAutoNum type="arabicPeriod"/>
            </a:pPr>
            <a:r>
              <a:rPr lang="en-US" altLang="en-US" sz="2800" b="1" dirty="0">
                <a:solidFill>
                  <a:schemeClr val="tx1"/>
                </a:solidFill>
              </a:rPr>
              <a:t>Estimating trap volume</a:t>
            </a:r>
          </a:p>
          <a:p>
            <a:pPr>
              <a:spcBef>
                <a:spcPct val="35000"/>
              </a:spcBef>
              <a:buFontTx/>
              <a:buAutoNum type="arabicPeriod"/>
            </a:pPr>
            <a:r>
              <a:rPr lang="en-US" altLang="en-US" sz="2800" b="1" dirty="0">
                <a:solidFill>
                  <a:schemeClr val="tx1"/>
                </a:solidFill>
              </a:rPr>
              <a:t>HC </a:t>
            </a:r>
            <a:r>
              <a:rPr lang="en-US" altLang="en-US" sz="2800" b="1" dirty="0" smtClean="0">
                <a:solidFill>
                  <a:schemeClr val="tx1"/>
                </a:solidFill>
              </a:rPr>
              <a:t>type</a:t>
            </a:r>
            <a:endParaRPr lang="en-US" altLang="en-US" sz="2800" b="1" dirty="0">
              <a:solidFill>
                <a:schemeClr val="tx1"/>
              </a:solidFill>
            </a:endParaRPr>
          </a:p>
          <a:p>
            <a:pPr>
              <a:spcBef>
                <a:spcPct val="35000"/>
              </a:spcBef>
              <a:buFontTx/>
              <a:buAutoNum type="arabicPeriod"/>
            </a:pPr>
            <a:r>
              <a:rPr lang="en-US" altLang="en-US" sz="2800" b="1" dirty="0" smtClean="0">
                <a:solidFill>
                  <a:schemeClr val="tx1"/>
                </a:solidFill>
              </a:rPr>
              <a:t>Assess recoverable HC</a:t>
            </a:r>
          </a:p>
          <a:p>
            <a:pPr>
              <a:spcBef>
                <a:spcPct val="35000"/>
              </a:spcBef>
              <a:buFontTx/>
              <a:buAutoNum type="arabicPeriod"/>
            </a:pPr>
            <a:r>
              <a:rPr lang="en-US" altLang="en-US" sz="2800" b="1" dirty="0" smtClean="0">
                <a:solidFill>
                  <a:schemeClr val="tx1"/>
                </a:solidFill>
              </a:rPr>
              <a:t>Assign risk</a:t>
            </a:r>
            <a:endParaRPr lang="en-US" altLang="en-US" sz="2800" b="1" dirty="0">
              <a:solidFill>
                <a:schemeClr val="tx1"/>
              </a:solidFill>
            </a:endParaRPr>
          </a:p>
        </p:txBody>
      </p:sp>
      <p:sp>
        <p:nvSpPr>
          <p:cNvPr id="260103" name="WordArt 7"/>
          <p:cNvSpPr>
            <a:spLocks noChangeArrowheads="1" noChangeShapeType="1" noTextEdit="1"/>
          </p:cNvSpPr>
          <p:nvPr/>
        </p:nvSpPr>
        <p:spPr bwMode="auto">
          <a:xfrm>
            <a:off x="6483909" y="1041399"/>
            <a:ext cx="1600200" cy="8572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kern="10" dirty="0">
                <a:ln w="9525">
                  <a:solidFill>
                    <a:srgbClr val="000000"/>
                  </a:solidFill>
                  <a:round/>
                  <a:headEnd/>
                  <a:tailEnd/>
                </a:ln>
                <a:solidFill>
                  <a:srgbClr val="FFEEBD"/>
                </a:solidFill>
                <a:latin typeface="Arial Black" panose="020B0A04020102020204" pitchFamily="34" charset="0"/>
              </a:rPr>
              <a:t>Prospect</a:t>
            </a:r>
          </a:p>
          <a:p>
            <a:pPr algn="ctr"/>
            <a:r>
              <a:rPr lang="en-US" kern="10" dirty="0">
                <a:ln w="9525">
                  <a:solidFill>
                    <a:srgbClr val="000000"/>
                  </a:solidFill>
                  <a:round/>
                  <a:headEnd/>
                  <a:tailEnd/>
                </a:ln>
                <a:solidFill>
                  <a:srgbClr val="FFEEBD"/>
                </a:solidFill>
                <a:latin typeface="Arial Black" panose="020B0A04020102020204" pitchFamily="34" charset="0"/>
              </a:rPr>
              <a:t>Definition</a:t>
            </a:r>
          </a:p>
        </p:txBody>
      </p:sp>
      <p:sp>
        <p:nvSpPr>
          <p:cNvPr id="260104" name="WordArt 8"/>
          <p:cNvSpPr>
            <a:spLocks noChangeArrowheads="1" noChangeShapeType="1" noTextEdit="1"/>
          </p:cNvSpPr>
          <p:nvPr/>
        </p:nvSpPr>
        <p:spPr bwMode="auto">
          <a:xfrm>
            <a:off x="6440487" y="2832351"/>
            <a:ext cx="2011363" cy="9255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kern="10" dirty="0">
                <a:ln w="9525">
                  <a:solidFill>
                    <a:srgbClr val="000000"/>
                  </a:solidFill>
                  <a:round/>
                  <a:headEnd/>
                  <a:tailEnd/>
                </a:ln>
                <a:solidFill>
                  <a:srgbClr val="FFEEBD"/>
                </a:solidFill>
                <a:latin typeface="Arial Black" panose="020B0A04020102020204" pitchFamily="34" charset="0"/>
              </a:rPr>
              <a:t>Prospect</a:t>
            </a:r>
          </a:p>
          <a:p>
            <a:pPr algn="ctr"/>
            <a:r>
              <a:rPr lang="en-US" kern="10" dirty="0">
                <a:ln w="9525">
                  <a:solidFill>
                    <a:srgbClr val="000000"/>
                  </a:solidFill>
                  <a:round/>
                  <a:headEnd/>
                  <a:tailEnd/>
                </a:ln>
                <a:solidFill>
                  <a:srgbClr val="FFEEBD"/>
                </a:solidFill>
                <a:latin typeface="Arial Black" panose="020B0A04020102020204" pitchFamily="34" charset="0"/>
              </a:rPr>
              <a:t>Assessment</a:t>
            </a:r>
          </a:p>
        </p:txBody>
      </p:sp>
      <p:sp>
        <p:nvSpPr>
          <p:cNvPr id="260105" name="Line 9"/>
          <p:cNvSpPr>
            <a:spLocks noChangeShapeType="1"/>
          </p:cNvSpPr>
          <p:nvPr/>
        </p:nvSpPr>
        <p:spPr bwMode="auto">
          <a:xfrm>
            <a:off x="663575" y="1965325"/>
            <a:ext cx="7908925" cy="0"/>
          </a:xfrm>
          <a:prstGeom prst="line">
            <a:avLst/>
          </a:prstGeom>
          <a:noFill/>
          <a:ln w="9525">
            <a:solidFill>
              <a:srgbClr val="FFEE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0106" name="Text Box 10"/>
          <p:cNvSpPr txBox="1">
            <a:spLocks noChangeArrowheads="1"/>
          </p:cNvSpPr>
          <p:nvPr/>
        </p:nvSpPr>
        <p:spPr bwMode="auto">
          <a:xfrm>
            <a:off x="5752619" y="849081"/>
            <a:ext cx="73129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6000" b="1" dirty="0">
                <a:latin typeface="Verdana" panose="020B0604030504040204" pitchFamily="34" charset="0"/>
              </a:rPr>
              <a:t>}</a:t>
            </a:r>
          </a:p>
        </p:txBody>
      </p:sp>
      <p:grpSp>
        <p:nvGrpSpPr>
          <p:cNvPr id="260126" name="Group 30"/>
          <p:cNvGrpSpPr>
            <a:grpSpLocks/>
          </p:cNvGrpSpPr>
          <p:nvPr/>
        </p:nvGrpSpPr>
        <p:grpSpPr bwMode="auto">
          <a:xfrm>
            <a:off x="530225" y="4713288"/>
            <a:ext cx="8020050" cy="1187450"/>
            <a:chOff x="438" y="3084"/>
            <a:chExt cx="5052" cy="748"/>
          </a:xfrm>
        </p:grpSpPr>
        <p:sp>
          <p:nvSpPr>
            <p:cNvPr id="260123" name="AutoShape 27"/>
            <p:cNvSpPr>
              <a:spLocks noChangeArrowheads="1"/>
            </p:cNvSpPr>
            <p:nvPr/>
          </p:nvSpPr>
          <p:spPr bwMode="auto">
            <a:xfrm>
              <a:off x="1281" y="3349"/>
              <a:ext cx="479" cy="252"/>
            </a:xfrm>
            <a:prstGeom prst="rightArrow">
              <a:avLst>
                <a:gd name="adj1" fmla="val 50000"/>
                <a:gd name="adj2" fmla="val 47520"/>
              </a:avLst>
            </a:prstGeom>
            <a:solidFill>
              <a:srgbClr val="FFFF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0124" name="AutoShape 28"/>
            <p:cNvSpPr>
              <a:spLocks noChangeArrowheads="1"/>
            </p:cNvSpPr>
            <p:nvPr/>
          </p:nvSpPr>
          <p:spPr bwMode="auto">
            <a:xfrm>
              <a:off x="2634" y="3348"/>
              <a:ext cx="479" cy="252"/>
            </a:xfrm>
            <a:prstGeom prst="rightArrow">
              <a:avLst>
                <a:gd name="adj1" fmla="val 50000"/>
                <a:gd name="adj2" fmla="val 47520"/>
              </a:avLst>
            </a:prstGeom>
            <a:solidFill>
              <a:srgbClr val="FFFF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0125" name="AutoShape 29"/>
            <p:cNvSpPr>
              <a:spLocks noChangeArrowheads="1"/>
            </p:cNvSpPr>
            <p:nvPr/>
          </p:nvSpPr>
          <p:spPr bwMode="auto">
            <a:xfrm>
              <a:off x="3955" y="3348"/>
              <a:ext cx="479" cy="252"/>
            </a:xfrm>
            <a:prstGeom prst="rightArrow">
              <a:avLst>
                <a:gd name="adj1" fmla="val 50000"/>
                <a:gd name="adj2" fmla="val 47520"/>
              </a:avLst>
            </a:prstGeom>
            <a:solidFill>
              <a:srgbClr val="FFFF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260119" name="Group 23"/>
            <p:cNvGrpSpPr>
              <a:grpSpLocks/>
            </p:cNvGrpSpPr>
            <p:nvPr/>
          </p:nvGrpSpPr>
          <p:grpSpPr bwMode="auto">
            <a:xfrm>
              <a:off x="438" y="3084"/>
              <a:ext cx="1039" cy="747"/>
              <a:chOff x="438" y="3050"/>
              <a:chExt cx="1039" cy="747"/>
            </a:xfrm>
          </p:grpSpPr>
          <p:sp>
            <p:nvSpPr>
              <p:cNvPr id="260115" name="Rectangle 19"/>
              <p:cNvSpPr>
                <a:spLocks noChangeArrowheads="1"/>
              </p:cNvSpPr>
              <p:nvPr/>
            </p:nvSpPr>
            <p:spPr bwMode="auto">
              <a:xfrm>
                <a:off x="438" y="3050"/>
                <a:ext cx="1039" cy="747"/>
              </a:xfrm>
              <a:prstGeom prst="rect">
                <a:avLst/>
              </a:prstGeom>
              <a:solidFill>
                <a:srgbClr val="FFEEB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0111" name="WordArt 15"/>
              <p:cNvSpPr>
                <a:spLocks noChangeAspect="1" noChangeArrowheads="1" noChangeShapeType="1" noTextEdit="1"/>
              </p:cNvSpPr>
              <p:nvPr/>
            </p:nvSpPr>
            <p:spPr bwMode="auto">
              <a:xfrm>
                <a:off x="555" y="3261"/>
                <a:ext cx="806" cy="3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000" kern="10" dirty="0">
                    <a:ln w="6350">
                      <a:solidFill>
                        <a:schemeClr val="tx1"/>
                      </a:solidFill>
                      <a:round/>
                      <a:headEnd/>
                      <a:tailEnd/>
                    </a:ln>
                    <a:solidFill>
                      <a:srgbClr val="FF0000"/>
                    </a:solidFill>
                    <a:latin typeface="Arial Black" panose="020B0A04020102020204" pitchFamily="34" charset="0"/>
                  </a:rPr>
                  <a:t>  Geologic</a:t>
                </a:r>
              </a:p>
              <a:p>
                <a:pPr algn="ctr"/>
                <a:r>
                  <a:rPr lang="en-US" sz="2000" kern="10" dirty="0">
                    <a:ln w="6350">
                      <a:solidFill>
                        <a:schemeClr val="tx1"/>
                      </a:solidFill>
                      <a:round/>
                      <a:headEnd/>
                      <a:tailEnd/>
                    </a:ln>
                    <a:solidFill>
                      <a:srgbClr val="FF0000"/>
                    </a:solidFill>
                    <a:latin typeface="Arial Black" panose="020B0A04020102020204" pitchFamily="34" charset="0"/>
                  </a:rPr>
                  <a:t>Framework</a:t>
                </a:r>
              </a:p>
            </p:txBody>
          </p:sp>
        </p:grpSp>
        <p:grpSp>
          <p:nvGrpSpPr>
            <p:cNvPr id="260120" name="Group 24"/>
            <p:cNvGrpSpPr>
              <a:grpSpLocks/>
            </p:cNvGrpSpPr>
            <p:nvPr/>
          </p:nvGrpSpPr>
          <p:grpSpPr bwMode="auto">
            <a:xfrm>
              <a:off x="1775" y="3085"/>
              <a:ext cx="1039" cy="747"/>
              <a:chOff x="1943" y="3119"/>
              <a:chExt cx="1039" cy="747"/>
            </a:xfrm>
          </p:grpSpPr>
          <p:sp>
            <p:nvSpPr>
              <p:cNvPr id="260118" name="Rectangle 22"/>
              <p:cNvSpPr>
                <a:spLocks noChangeArrowheads="1"/>
              </p:cNvSpPr>
              <p:nvPr/>
            </p:nvSpPr>
            <p:spPr bwMode="auto">
              <a:xfrm>
                <a:off x="1943" y="3119"/>
                <a:ext cx="1039" cy="747"/>
              </a:xfrm>
              <a:prstGeom prst="rect">
                <a:avLst/>
              </a:prstGeom>
              <a:solidFill>
                <a:srgbClr val="66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0112" name="WordArt 16"/>
              <p:cNvSpPr>
                <a:spLocks noChangeAspect="1" noChangeArrowheads="1" noChangeShapeType="1" noTextEdit="1"/>
              </p:cNvSpPr>
              <p:nvPr/>
            </p:nvSpPr>
            <p:spPr bwMode="auto">
              <a:xfrm>
                <a:off x="2059" y="3330"/>
                <a:ext cx="806" cy="3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000" kern="10" dirty="0">
                    <a:ln w="6350">
                      <a:solidFill>
                        <a:schemeClr val="tx1"/>
                      </a:solidFill>
                      <a:round/>
                      <a:headEnd/>
                      <a:tailEnd/>
                    </a:ln>
                    <a:solidFill>
                      <a:srgbClr val="FF0000"/>
                    </a:solidFill>
                    <a:latin typeface="Arial Black" panose="020B0A04020102020204" pitchFamily="34" charset="0"/>
                  </a:rPr>
                  <a:t> Data</a:t>
                </a:r>
              </a:p>
              <a:p>
                <a:pPr algn="ctr"/>
                <a:r>
                  <a:rPr lang="en-US" sz="2000" kern="10" dirty="0">
                    <a:ln w="6350">
                      <a:solidFill>
                        <a:schemeClr val="tx1"/>
                      </a:solidFill>
                      <a:round/>
                      <a:headEnd/>
                      <a:tailEnd/>
                    </a:ln>
                    <a:solidFill>
                      <a:srgbClr val="FF0000"/>
                    </a:solidFill>
                    <a:latin typeface="Arial Black" panose="020B0A04020102020204" pitchFamily="34" charset="0"/>
                  </a:rPr>
                  <a:t>Analysis</a:t>
                </a:r>
              </a:p>
            </p:txBody>
          </p:sp>
        </p:grpSp>
        <p:grpSp>
          <p:nvGrpSpPr>
            <p:cNvPr id="260121" name="Group 25"/>
            <p:cNvGrpSpPr>
              <a:grpSpLocks/>
            </p:cNvGrpSpPr>
            <p:nvPr/>
          </p:nvGrpSpPr>
          <p:grpSpPr bwMode="auto">
            <a:xfrm>
              <a:off x="3113" y="3085"/>
              <a:ext cx="1039" cy="747"/>
              <a:chOff x="3680" y="3087"/>
              <a:chExt cx="1039" cy="747"/>
            </a:xfrm>
          </p:grpSpPr>
          <p:sp>
            <p:nvSpPr>
              <p:cNvPr id="260117" name="Rectangle 21"/>
              <p:cNvSpPr>
                <a:spLocks noChangeArrowheads="1"/>
              </p:cNvSpPr>
              <p:nvPr/>
            </p:nvSpPr>
            <p:spPr bwMode="auto">
              <a:xfrm>
                <a:off x="3680" y="3087"/>
                <a:ext cx="1039" cy="747"/>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0113" name="WordArt 17"/>
              <p:cNvSpPr>
                <a:spLocks noChangeAspect="1" noChangeArrowheads="1" noChangeShapeType="1" noTextEdit="1"/>
              </p:cNvSpPr>
              <p:nvPr/>
            </p:nvSpPr>
            <p:spPr bwMode="auto">
              <a:xfrm>
                <a:off x="3796" y="3298"/>
                <a:ext cx="806" cy="3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000" kern="10" dirty="0">
                    <a:ln w="6350">
                      <a:solidFill>
                        <a:schemeClr val="tx1"/>
                      </a:solidFill>
                      <a:round/>
                      <a:headEnd/>
                      <a:tailEnd/>
                    </a:ln>
                    <a:solidFill>
                      <a:srgbClr val="FF0000"/>
                    </a:solidFill>
                    <a:latin typeface="Arial Black" panose="020B0A04020102020204" pitchFamily="34" charset="0"/>
                  </a:rPr>
                  <a:t>Prospect</a:t>
                </a:r>
              </a:p>
              <a:p>
                <a:pPr algn="ctr"/>
                <a:r>
                  <a:rPr lang="en-US" sz="2000" kern="10" dirty="0">
                    <a:ln w="6350">
                      <a:solidFill>
                        <a:schemeClr val="tx1"/>
                      </a:solidFill>
                      <a:round/>
                      <a:headEnd/>
                      <a:tailEnd/>
                    </a:ln>
                    <a:solidFill>
                      <a:srgbClr val="FF0000"/>
                    </a:solidFill>
                    <a:latin typeface="Arial Black" panose="020B0A04020102020204" pitchFamily="34" charset="0"/>
                  </a:rPr>
                  <a:t>Definition</a:t>
                </a:r>
              </a:p>
            </p:txBody>
          </p:sp>
        </p:grpSp>
        <p:grpSp>
          <p:nvGrpSpPr>
            <p:cNvPr id="260122" name="Group 26"/>
            <p:cNvGrpSpPr>
              <a:grpSpLocks/>
            </p:cNvGrpSpPr>
            <p:nvPr/>
          </p:nvGrpSpPr>
          <p:grpSpPr bwMode="auto">
            <a:xfrm>
              <a:off x="4451" y="3085"/>
              <a:ext cx="1039" cy="747"/>
              <a:chOff x="4867" y="3090"/>
              <a:chExt cx="1039" cy="747"/>
            </a:xfrm>
          </p:grpSpPr>
          <p:sp>
            <p:nvSpPr>
              <p:cNvPr id="260116" name="Rectangle 20"/>
              <p:cNvSpPr>
                <a:spLocks noChangeArrowheads="1"/>
              </p:cNvSpPr>
              <p:nvPr/>
            </p:nvSpPr>
            <p:spPr bwMode="auto">
              <a:xfrm>
                <a:off x="4867" y="3090"/>
                <a:ext cx="1039" cy="747"/>
              </a:xfrm>
              <a:prstGeom prst="rect">
                <a:avLst/>
              </a:prstGeom>
              <a:solidFill>
                <a:srgbClr val="99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0114" name="WordArt 18"/>
              <p:cNvSpPr>
                <a:spLocks noChangeArrowheads="1" noChangeShapeType="1" noTextEdit="1"/>
              </p:cNvSpPr>
              <p:nvPr/>
            </p:nvSpPr>
            <p:spPr bwMode="auto">
              <a:xfrm>
                <a:off x="4886" y="3301"/>
                <a:ext cx="979" cy="3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000" kern="10" dirty="0">
                    <a:ln w="6350">
                      <a:solidFill>
                        <a:schemeClr val="tx1"/>
                      </a:solidFill>
                      <a:round/>
                      <a:headEnd/>
                      <a:tailEnd/>
                    </a:ln>
                    <a:solidFill>
                      <a:srgbClr val="FF0000"/>
                    </a:solidFill>
                    <a:latin typeface="Arial Black" panose="020B0A04020102020204" pitchFamily="34" charset="0"/>
                  </a:rPr>
                  <a:t>  </a:t>
                </a:r>
                <a:r>
                  <a:rPr lang="en-US" kern="10" dirty="0">
                    <a:ln w="6350">
                      <a:solidFill>
                        <a:schemeClr val="tx1"/>
                      </a:solidFill>
                      <a:round/>
                      <a:headEnd/>
                      <a:tailEnd/>
                    </a:ln>
                    <a:solidFill>
                      <a:srgbClr val="FF0000"/>
                    </a:solidFill>
                    <a:latin typeface="Arial Black" panose="020B0A04020102020204" pitchFamily="34" charset="0"/>
                  </a:rPr>
                  <a:t>Prospect</a:t>
                </a:r>
              </a:p>
              <a:p>
                <a:pPr algn="ctr"/>
                <a:r>
                  <a:rPr lang="en-US" sz="2000" kern="10" dirty="0">
                    <a:ln w="6350">
                      <a:solidFill>
                        <a:schemeClr val="tx1"/>
                      </a:solidFill>
                      <a:round/>
                      <a:headEnd/>
                      <a:tailEnd/>
                    </a:ln>
                    <a:solidFill>
                      <a:srgbClr val="FF0000"/>
                    </a:solidFill>
                    <a:latin typeface="Arial Black" panose="020B0A04020102020204" pitchFamily="34" charset="0"/>
                  </a:rPr>
                  <a:t>Assessment</a:t>
                </a:r>
              </a:p>
            </p:txBody>
          </p:sp>
        </p:grpSp>
      </p:grpSp>
      <p:pic>
        <p:nvPicPr>
          <p:cNvPr id="3" name="Picture 2"/>
          <p:cNvPicPr>
            <a:picLocks noChangeAspect="1"/>
          </p:cNvPicPr>
          <p:nvPr/>
        </p:nvPicPr>
        <p:blipFill>
          <a:blip r:embed="rId3" cstate="print"/>
          <a:stretch>
            <a:fillRect/>
          </a:stretch>
        </p:blipFill>
        <p:spPr>
          <a:xfrm>
            <a:off x="5522026" y="2043368"/>
            <a:ext cx="824559" cy="2503480"/>
          </a:xfrm>
          <a:prstGeom prst="rect">
            <a:avLst/>
          </a:prstGeom>
        </p:spPr>
      </p:pic>
    </p:spTree>
    <p:extLst>
      <p:ext uri="{BB962C8B-B14F-4D97-AF65-F5344CB8AC3E}">
        <p14:creationId xmlns:p14="http://schemas.microsoft.com/office/powerpoint/2010/main" val="60154218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9" name="Rectangle 49"/>
          <p:cNvSpPr>
            <a:spLocks noChangeArrowheads="1"/>
          </p:cNvSpPr>
          <p:nvPr/>
        </p:nvSpPr>
        <p:spPr bwMode="auto">
          <a:xfrm>
            <a:off x="457200" y="1012825"/>
            <a:ext cx="5653088" cy="603250"/>
          </a:xfrm>
          <a:prstGeom prst="rect">
            <a:avLst/>
          </a:prstGeom>
          <a:solidFill>
            <a:schemeClr val="bg1"/>
          </a:solidFill>
          <a:ln w="19050">
            <a:solidFill>
              <a:srgbClr val="FF00FF"/>
            </a:solidFill>
            <a:miter lim="800000"/>
            <a:headEnd/>
            <a:tailEnd/>
          </a:ln>
          <a:effectLst/>
        </p:spPr>
        <p:txBody>
          <a:bodyPr wrap="none" anchor="ctr"/>
          <a:lstStyle/>
          <a:p>
            <a:endParaRPr lang="en-US" dirty="0"/>
          </a:p>
        </p:txBody>
      </p:sp>
      <p:sp>
        <p:nvSpPr>
          <p:cNvPr id="174082" name="Rectangle 2"/>
          <p:cNvSpPr>
            <a:spLocks noGrp="1" noChangeArrowheads="1"/>
          </p:cNvSpPr>
          <p:nvPr>
            <p:ph type="title"/>
          </p:nvPr>
        </p:nvSpPr>
        <p:spPr/>
        <p:txBody>
          <a:bodyPr/>
          <a:lstStyle/>
          <a:p>
            <a:r>
              <a:rPr lang="en-US" altLang="en-US" dirty="0"/>
              <a:t>Outline</a:t>
            </a:r>
          </a:p>
        </p:txBody>
      </p:sp>
      <p:sp>
        <p:nvSpPr>
          <p:cNvPr id="174083" name="Rectangle 3"/>
          <p:cNvSpPr>
            <a:spLocks noGrp="1" noChangeArrowheads="1"/>
          </p:cNvSpPr>
          <p:nvPr>
            <p:ph idx="1"/>
          </p:nvPr>
        </p:nvSpPr>
        <p:spPr>
          <a:xfrm>
            <a:off x="588138" y="1069909"/>
            <a:ext cx="7772400" cy="3694113"/>
          </a:xfrm>
        </p:spPr>
        <p:txBody>
          <a:bodyPr/>
          <a:lstStyle/>
          <a:p>
            <a:pPr marL="533400" indent="-533400">
              <a:spcBef>
                <a:spcPct val="35000"/>
              </a:spcBef>
              <a:buFontTx/>
              <a:buAutoNum type="arabicPeriod"/>
            </a:pPr>
            <a:r>
              <a:rPr lang="en-US" altLang="en-US" sz="2800" b="1" dirty="0"/>
              <a:t>Define prospect elements</a:t>
            </a:r>
          </a:p>
          <a:p>
            <a:pPr marL="533400" indent="-533400">
              <a:spcBef>
                <a:spcPct val="35000"/>
              </a:spcBef>
              <a:buFontTx/>
              <a:buAutoNum type="arabicPeriod"/>
            </a:pPr>
            <a:r>
              <a:rPr lang="en-US" altLang="en-US" sz="2800" b="1" dirty="0" smtClean="0"/>
              <a:t>Estimate </a:t>
            </a:r>
            <a:r>
              <a:rPr lang="en-US" altLang="en-US" sz="2800" b="1" dirty="0"/>
              <a:t>trap volume</a:t>
            </a:r>
          </a:p>
          <a:p>
            <a:pPr marL="533400" indent="-533400">
              <a:spcBef>
                <a:spcPct val="35000"/>
              </a:spcBef>
              <a:buFontTx/>
              <a:buAutoNum type="arabicPeriod"/>
            </a:pPr>
            <a:r>
              <a:rPr lang="en-US" altLang="en-US" sz="2800" b="1" dirty="0"/>
              <a:t>HC Type</a:t>
            </a:r>
          </a:p>
          <a:p>
            <a:pPr>
              <a:spcBef>
                <a:spcPct val="35000"/>
              </a:spcBef>
              <a:buFontTx/>
              <a:buAutoNum type="arabicPeriod"/>
            </a:pPr>
            <a:r>
              <a:rPr lang="en-US" altLang="en-US" sz="2800" b="1" dirty="0" smtClean="0"/>
              <a:t> Assess </a:t>
            </a:r>
            <a:r>
              <a:rPr lang="en-US" altLang="en-US" sz="2800" b="1" dirty="0"/>
              <a:t>recoverable HC</a:t>
            </a:r>
          </a:p>
          <a:p>
            <a:pPr>
              <a:spcBef>
                <a:spcPct val="35000"/>
              </a:spcBef>
              <a:buFontTx/>
              <a:buAutoNum type="arabicPeriod"/>
            </a:pPr>
            <a:r>
              <a:rPr lang="en-US" altLang="en-US" sz="2800" b="1" dirty="0" smtClean="0"/>
              <a:t> Assign </a:t>
            </a:r>
            <a:r>
              <a:rPr lang="en-US" altLang="en-US" sz="2800" b="1" dirty="0"/>
              <a:t>risk</a:t>
            </a:r>
          </a:p>
        </p:txBody>
      </p:sp>
      <p:grpSp>
        <p:nvGrpSpPr>
          <p:cNvPr id="174085" name="Group 5"/>
          <p:cNvGrpSpPr>
            <a:grpSpLocks/>
          </p:cNvGrpSpPr>
          <p:nvPr/>
        </p:nvGrpSpPr>
        <p:grpSpPr bwMode="auto">
          <a:xfrm>
            <a:off x="1201738" y="5092700"/>
            <a:ext cx="2673440" cy="1276350"/>
            <a:chOff x="557" y="3074"/>
            <a:chExt cx="1665" cy="851"/>
          </a:xfrm>
        </p:grpSpPr>
        <p:sp>
          <p:nvSpPr>
            <p:cNvPr id="174086" name="Freeform 6"/>
            <p:cNvSpPr>
              <a:spLocks noChangeAspect="1"/>
            </p:cNvSpPr>
            <p:nvPr/>
          </p:nvSpPr>
          <p:spPr bwMode="auto">
            <a:xfrm>
              <a:off x="724" y="3116"/>
              <a:ext cx="81" cy="141"/>
            </a:xfrm>
            <a:custGeom>
              <a:avLst/>
              <a:gdLst>
                <a:gd name="T0" fmla="*/ 32 w 199"/>
                <a:gd name="T1" fmla="*/ 344 h 348"/>
                <a:gd name="T2" fmla="*/ 165 w 199"/>
                <a:gd name="T3" fmla="*/ 243 h 348"/>
                <a:gd name="T4" fmla="*/ 196 w 199"/>
                <a:gd name="T5" fmla="*/ 110 h 348"/>
                <a:gd name="T6" fmla="*/ 149 w 199"/>
                <a:gd name="T7" fmla="*/ 48 h 348"/>
                <a:gd name="T8" fmla="*/ 71 w 199"/>
                <a:gd name="T9" fmla="*/ 17 h 348"/>
                <a:gd name="T10" fmla="*/ 1 w 199"/>
                <a:gd name="T11" fmla="*/ 149 h 348"/>
                <a:gd name="T12" fmla="*/ 64 w 199"/>
                <a:gd name="T13" fmla="*/ 266 h 348"/>
                <a:gd name="T14" fmla="*/ 32 w 199"/>
                <a:gd name="T15" fmla="*/ 344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087" name="Freeform 7"/>
            <p:cNvSpPr>
              <a:spLocks noChangeAspect="1"/>
            </p:cNvSpPr>
            <p:nvPr/>
          </p:nvSpPr>
          <p:spPr bwMode="auto">
            <a:xfrm>
              <a:off x="836" y="3165"/>
              <a:ext cx="81" cy="141"/>
            </a:xfrm>
            <a:custGeom>
              <a:avLst/>
              <a:gdLst>
                <a:gd name="T0" fmla="*/ 32 w 199"/>
                <a:gd name="T1" fmla="*/ 344 h 348"/>
                <a:gd name="T2" fmla="*/ 165 w 199"/>
                <a:gd name="T3" fmla="*/ 243 h 348"/>
                <a:gd name="T4" fmla="*/ 196 w 199"/>
                <a:gd name="T5" fmla="*/ 110 h 348"/>
                <a:gd name="T6" fmla="*/ 149 w 199"/>
                <a:gd name="T7" fmla="*/ 48 h 348"/>
                <a:gd name="T8" fmla="*/ 71 w 199"/>
                <a:gd name="T9" fmla="*/ 17 h 348"/>
                <a:gd name="T10" fmla="*/ 1 w 199"/>
                <a:gd name="T11" fmla="*/ 149 h 348"/>
                <a:gd name="T12" fmla="*/ 64 w 199"/>
                <a:gd name="T13" fmla="*/ 266 h 348"/>
                <a:gd name="T14" fmla="*/ 32 w 199"/>
                <a:gd name="T15" fmla="*/ 344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088" name="Freeform 8"/>
            <p:cNvSpPr>
              <a:spLocks noChangeAspect="1"/>
            </p:cNvSpPr>
            <p:nvPr/>
          </p:nvSpPr>
          <p:spPr bwMode="auto">
            <a:xfrm>
              <a:off x="947" y="3113"/>
              <a:ext cx="81" cy="141"/>
            </a:xfrm>
            <a:custGeom>
              <a:avLst/>
              <a:gdLst>
                <a:gd name="T0" fmla="*/ 32 w 199"/>
                <a:gd name="T1" fmla="*/ 344 h 348"/>
                <a:gd name="T2" fmla="*/ 165 w 199"/>
                <a:gd name="T3" fmla="*/ 243 h 348"/>
                <a:gd name="T4" fmla="*/ 196 w 199"/>
                <a:gd name="T5" fmla="*/ 110 h 348"/>
                <a:gd name="T6" fmla="*/ 149 w 199"/>
                <a:gd name="T7" fmla="*/ 48 h 348"/>
                <a:gd name="T8" fmla="*/ 71 w 199"/>
                <a:gd name="T9" fmla="*/ 17 h 348"/>
                <a:gd name="T10" fmla="*/ 1 w 199"/>
                <a:gd name="T11" fmla="*/ 149 h 348"/>
                <a:gd name="T12" fmla="*/ 64 w 199"/>
                <a:gd name="T13" fmla="*/ 266 h 348"/>
                <a:gd name="T14" fmla="*/ 32 w 199"/>
                <a:gd name="T15" fmla="*/ 344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aphicFrame>
          <p:nvGraphicFramePr>
            <p:cNvPr id="174089" name="Object 9"/>
            <p:cNvGraphicFramePr>
              <a:graphicFrameLocks noChangeAspect="1"/>
            </p:cNvGraphicFramePr>
            <p:nvPr/>
          </p:nvGraphicFramePr>
          <p:xfrm>
            <a:off x="557" y="3074"/>
            <a:ext cx="656" cy="851"/>
          </p:xfrm>
          <a:graphic>
            <a:graphicData uri="http://schemas.openxmlformats.org/presentationml/2006/ole">
              <mc:AlternateContent xmlns:mc="http://schemas.openxmlformats.org/markup-compatibility/2006">
                <mc:Choice xmlns:v="urn:schemas-microsoft-com:vml" Requires="v">
                  <p:oleObj spid="_x0000_s1173" name="Clip" r:id="rId4" imgW="1042416" imgH="1352398" progId="">
                    <p:embed/>
                  </p:oleObj>
                </mc:Choice>
                <mc:Fallback>
                  <p:oleObj name="Clip" r:id="rId4" imgW="1042416" imgH="1352398" progId="">
                    <p:embed/>
                    <p:pic>
                      <p:nvPicPr>
                        <p:cNvPr id="0"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 y="3074"/>
                          <a:ext cx="656" cy="8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090" name="Text Box 10"/>
            <p:cNvSpPr txBox="1">
              <a:spLocks noChangeArrowheads="1"/>
            </p:cNvSpPr>
            <p:nvPr/>
          </p:nvSpPr>
          <p:spPr bwMode="auto">
            <a:xfrm>
              <a:off x="1268" y="3189"/>
              <a:ext cx="954" cy="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Tahoma" panose="020B0604030504040204" pitchFamily="34" charset="0"/>
                </a:rPr>
                <a:t>A “Kitchen”</a:t>
              </a:r>
            </a:p>
            <a:p>
              <a:pPr algn="ctr"/>
              <a:r>
                <a:rPr lang="en-US" altLang="en-US" sz="1400" b="1" dirty="0">
                  <a:latin typeface="Tahoma" panose="020B0604030504040204" pitchFamily="34" charset="0"/>
                </a:rPr>
                <a:t>Where Organic</a:t>
              </a:r>
            </a:p>
            <a:p>
              <a:pPr algn="ctr"/>
              <a:r>
                <a:rPr lang="en-US" altLang="en-US" sz="1400" b="1" dirty="0">
                  <a:latin typeface="Tahoma" panose="020B0604030504040204" pitchFamily="34" charset="0"/>
                </a:rPr>
                <a:t>Material Is</a:t>
              </a:r>
            </a:p>
            <a:p>
              <a:pPr algn="ctr"/>
              <a:r>
                <a:rPr lang="en-US" altLang="en-US" sz="1400" b="1" dirty="0">
                  <a:latin typeface="Tahoma" panose="020B0604030504040204" pitchFamily="34" charset="0"/>
                </a:rPr>
                <a:t> Cooked</a:t>
              </a:r>
            </a:p>
          </p:txBody>
        </p:sp>
      </p:grpSp>
      <p:grpSp>
        <p:nvGrpSpPr>
          <p:cNvPr id="174091" name="Group 11"/>
          <p:cNvGrpSpPr>
            <a:grpSpLocks/>
          </p:cNvGrpSpPr>
          <p:nvPr/>
        </p:nvGrpSpPr>
        <p:grpSpPr bwMode="auto">
          <a:xfrm>
            <a:off x="6191250" y="2998788"/>
            <a:ext cx="2800442" cy="1247775"/>
            <a:chOff x="3657" y="1687"/>
            <a:chExt cx="1744" cy="831"/>
          </a:xfrm>
        </p:grpSpPr>
        <p:grpSp>
          <p:nvGrpSpPr>
            <p:cNvPr id="174092" name="Group 12"/>
            <p:cNvGrpSpPr>
              <a:grpSpLocks/>
            </p:cNvGrpSpPr>
            <p:nvPr/>
          </p:nvGrpSpPr>
          <p:grpSpPr bwMode="auto">
            <a:xfrm>
              <a:off x="3657" y="1687"/>
              <a:ext cx="612" cy="831"/>
              <a:chOff x="3657" y="1687"/>
              <a:chExt cx="612" cy="831"/>
            </a:xfrm>
          </p:grpSpPr>
          <p:sp>
            <p:nvSpPr>
              <p:cNvPr id="174093" name="AutoShape 13"/>
              <p:cNvSpPr>
                <a:spLocks noChangeArrowheads="1"/>
              </p:cNvSpPr>
              <p:nvPr/>
            </p:nvSpPr>
            <p:spPr bwMode="auto">
              <a:xfrm rot="-21600000">
                <a:off x="3657" y="2165"/>
                <a:ext cx="612" cy="353"/>
              </a:xfrm>
              <a:prstGeom prst="flowChartMagneticDisk">
                <a:avLst/>
              </a:prstGeom>
              <a:gradFill rotWithShape="0">
                <a:gsLst>
                  <a:gs pos="0">
                    <a:srgbClr val="969696"/>
                  </a:gs>
                  <a:gs pos="100000">
                    <a:srgbClr val="969696">
                      <a:gamma/>
                      <a:shade val="42353"/>
                      <a:invGamma/>
                    </a:srgbClr>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094" name="AutoShape 14"/>
              <p:cNvSpPr>
                <a:spLocks noChangeArrowheads="1"/>
              </p:cNvSpPr>
              <p:nvPr/>
            </p:nvSpPr>
            <p:spPr bwMode="auto">
              <a:xfrm rot="-21600000">
                <a:off x="3657" y="1931"/>
                <a:ext cx="612" cy="353"/>
              </a:xfrm>
              <a:prstGeom prst="flowChartMagneticDisk">
                <a:avLst/>
              </a:prstGeom>
              <a:gradFill rotWithShape="0">
                <a:gsLst>
                  <a:gs pos="0">
                    <a:srgbClr val="969696"/>
                  </a:gs>
                  <a:gs pos="100000">
                    <a:srgbClr val="969696">
                      <a:gamma/>
                      <a:shade val="42353"/>
                      <a:invGamma/>
                    </a:srgbClr>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095" name="AutoShape 15"/>
              <p:cNvSpPr>
                <a:spLocks noChangeArrowheads="1"/>
              </p:cNvSpPr>
              <p:nvPr/>
            </p:nvSpPr>
            <p:spPr bwMode="auto">
              <a:xfrm rot="-21600000">
                <a:off x="3657" y="1687"/>
                <a:ext cx="612" cy="353"/>
              </a:xfrm>
              <a:prstGeom prst="flowChartMagneticDisk">
                <a:avLst/>
              </a:prstGeom>
              <a:gradFill rotWithShape="0">
                <a:gsLst>
                  <a:gs pos="0">
                    <a:srgbClr val="969696"/>
                  </a:gs>
                  <a:gs pos="100000">
                    <a:srgbClr val="969696">
                      <a:gamma/>
                      <a:shade val="42353"/>
                      <a:invGamma/>
                    </a:srgbClr>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174096" name="Text Box 16"/>
            <p:cNvSpPr txBox="1">
              <a:spLocks noChangeArrowheads="1"/>
            </p:cNvSpPr>
            <p:nvPr/>
          </p:nvSpPr>
          <p:spPr bwMode="auto">
            <a:xfrm>
              <a:off x="4153" y="1734"/>
              <a:ext cx="1248" cy="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Tahoma" panose="020B0604030504040204" pitchFamily="34" charset="0"/>
                </a:rPr>
                <a:t>           A “Container”</a:t>
              </a:r>
            </a:p>
            <a:p>
              <a:pPr algn="ctr"/>
              <a:r>
                <a:rPr lang="en-US" altLang="en-US" sz="1400" b="1" dirty="0">
                  <a:latin typeface="Tahoma" panose="020B0604030504040204" pitchFamily="34" charset="0"/>
                </a:rPr>
                <a:t>          From Which</a:t>
              </a:r>
            </a:p>
            <a:p>
              <a:pPr algn="ctr"/>
              <a:r>
                <a:rPr lang="en-US" altLang="en-US" sz="1400" b="1" dirty="0">
                  <a:latin typeface="Tahoma" panose="020B0604030504040204" pitchFamily="34" charset="0"/>
                </a:rPr>
                <a:t>            Oil &amp; Gas </a:t>
              </a:r>
            </a:p>
            <a:p>
              <a:pPr algn="ctr"/>
              <a:r>
                <a:rPr lang="en-US" altLang="en-US" sz="1400" b="1" dirty="0">
                  <a:latin typeface="Tahoma" panose="020B0604030504040204" pitchFamily="34" charset="0"/>
                </a:rPr>
                <a:t>            Can Be </a:t>
              </a:r>
            </a:p>
            <a:p>
              <a:pPr algn="ctr"/>
              <a:r>
                <a:rPr lang="en-US" altLang="en-US" sz="1400" b="1" dirty="0">
                  <a:latin typeface="Tahoma" panose="020B0604030504040204" pitchFamily="34" charset="0"/>
                </a:rPr>
                <a:t>           Produced</a:t>
              </a:r>
            </a:p>
          </p:txBody>
        </p:sp>
      </p:grpSp>
      <p:sp>
        <p:nvSpPr>
          <p:cNvPr id="174098" name="AutoShape 18"/>
          <p:cNvSpPr>
            <a:spLocks noChangeArrowheads="1"/>
          </p:cNvSpPr>
          <p:nvPr/>
        </p:nvSpPr>
        <p:spPr bwMode="auto">
          <a:xfrm>
            <a:off x="1282700" y="4689475"/>
            <a:ext cx="863600" cy="422275"/>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aphicFrame>
        <p:nvGraphicFramePr>
          <p:cNvPr id="174100" name="Object 20"/>
          <p:cNvGraphicFramePr>
            <a:graphicFrameLocks noChangeAspect="1"/>
          </p:cNvGraphicFramePr>
          <p:nvPr/>
        </p:nvGraphicFramePr>
        <p:xfrm>
          <a:off x="3884613" y="3979863"/>
          <a:ext cx="1357312" cy="1035050"/>
        </p:xfrm>
        <a:graphic>
          <a:graphicData uri="http://schemas.openxmlformats.org/presentationml/2006/ole">
            <mc:AlternateContent xmlns:mc="http://schemas.openxmlformats.org/markup-compatibility/2006">
              <mc:Choice xmlns:v="urn:schemas-microsoft-com:vml" Requires="v">
                <p:oleObj spid="_x0000_s1174" name="Clip" r:id="rId6" imgW="811073" imgH="781812" progId="">
                  <p:embed/>
                </p:oleObj>
              </mc:Choice>
              <mc:Fallback>
                <p:oleObj name="Clip" r:id="rId6" imgW="811073" imgH="781812" progId="">
                  <p:embed/>
                  <p:pic>
                    <p:nvPicPr>
                      <p:cNvPr id="0" name="Picture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84613" y="3979863"/>
                        <a:ext cx="13573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pic>
                </p:oleObj>
              </mc:Fallback>
            </mc:AlternateContent>
          </a:graphicData>
        </a:graphic>
      </p:graphicFrame>
      <p:sp>
        <p:nvSpPr>
          <p:cNvPr id="174101" name="Freeform 21"/>
          <p:cNvSpPr>
            <a:spLocks/>
          </p:cNvSpPr>
          <p:nvPr/>
        </p:nvSpPr>
        <p:spPr bwMode="auto">
          <a:xfrm>
            <a:off x="1657350" y="4232275"/>
            <a:ext cx="2311400" cy="549275"/>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02" name="Freeform 22"/>
          <p:cNvSpPr>
            <a:spLocks/>
          </p:cNvSpPr>
          <p:nvPr/>
        </p:nvSpPr>
        <p:spPr bwMode="auto">
          <a:xfrm>
            <a:off x="4897438" y="4138613"/>
            <a:ext cx="1862137" cy="1590675"/>
          </a:xfrm>
          <a:custGeom>
            <a:avLst/>
            <a:gdLst>
              <a:gd name="T0" fmla="*/ 0 w 1161"/>
              <a:gd name="T1" fmla="*/ 54 h 771"/>
              <a:gd name="T2" fmla="*/ 319 w 1161"/>
              <a:gd name="T3" fmla="*/ 54 h 771"/>
              <a:gd name="T4" fmla="*/ 319 w 1161"/>
              <a:gd name="T5" fmla="*/ 771 h 771"/>
              <a:gd name="T6" fmla="*/ 1161 w 1161"/>
              <a:gd name="T7" fmla="*/ 771 h 771"/>
              <a:gd name="T8" fmla="*/ 1161 w 1161"/>
              <a:gd name="T9" fmla="*/ 39 h 771"/>
              <a:gd name="T10" fmla="*/ 1060 w 1161"/>
              <a:gd name="T11" fmla="*/ 39 h 771"/>
              <a:gd name="T12" fmla="*/ 1060 w 1161"/>
              <a:gd name="T13" fmla="*/ 701 h 771"/>
              <a:gd name="T14" fmla="*/ 389 w 1161"/>
              <a:gd name="T15" fmla="*/ 701 h 771"/>
              <a:gd name="T16" fmla="*/ 389 w 1161"/>
              <a:gd name="T17" fmla="*/ 0 h 771"/>
              <a:gd name="T18" fmla="*/ 0 w 1161"/>
              <a:gd name="T19" fmla="*/ 0 h 771"/>
              <a:gd name="T20" fmla="*/ 0 w 1161"/>
              <a:gd name="T21" fmla="*/ 54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03" name="Text Box 23"/>
          <p:cNvSpPr txBox="1">
            <a:spLocks noChangeArrowheads="1"/>
          </p:cNvSpPr>
          <p:nvPr/>
        </p:nvSpPr>
        <p:spPr bwMode="auto">
          <a:xfrm>
            <a:off x="3126734" y="3494165"/>
            <a:ext cx="280397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Tahoma" panose="020B0604030504040204" pitchFamily="34" charset="0"/>
              </a:rPr>
              <a:t>“Plumbing” To Connect</a:t>
            </a:r>
          </a:p>
          <a:p>
            <a:pPr algn="ctr"/>
            <a:r>
              <a:rPr lang="en-US" altLang="en-US" sz="1400" b="1" dirty="0">
                <a:latin typeface="Tahoma" panose="020B0604030504040204" pitchFamily="34" charset="0"/>
              </a:rPr>
              <a:t>the Container to the Kitchen </a:t>
            </a:r>
          </a:p>
        </p:txBody>
      </p:sp>
      <p:grpSp>
        <p:nvGrpSpPr>
          <p:cNvPr id="174104" name="Group 24"/>
          <p:cNvGrpSpPr>
            <a:grpSpLocks/>
          </p:cNvGrpSpPr>
          <p:nvPr/>
        </p:nvGrpSpPr>
        <p:grpSpPr bwMode="auto">
          <a:xfrm>
            <a:off x="6462714" y="1471613"/>
            <a:ext cx="2584486" cy="1766887"/>
            <a:chOff x="3836" y="583"/>
            <a:chExt cx="1610" cy="1178"/>
          </a:xfrm>
        </p:grpSpPr>
        <p:grpSp>
          <p:nvGrpSpPr>
            <p:cNvPr id="174105" name="Group 25"/>
            <p:cNvGrpSpPr>
              <a:grpSpLocks/>
            </p:cNvGrpSpPr>
            <p:nvPr/>
          </p:nvGrpSpPr>
          <p:grpSpPr bwMode="auto">
            <a:xfrm>
              <a:off x="3836" y="583"/>
              <a:ext cx="910" cy="1178"/>
              <a:chOff x="3836" y="583"/>
              <a:chExt cx="910" cy="1178"/>
            </a:xfrm>
          </p:grpSpPr>
          <p:graphicFrame>
            <p:nvGraphicFramePr>
              <p:cNvPr id="174106" name="Object 26"/>
              <p:cNvGraphicFramePr>
                <a:graphicFrameLocks noChangeAspect="1"/>
              </p:cNvGraphicFramePr>
              <p:nvPr/>
            </p:nvGraphicFramePr>
            <p:xfrm>
              <a:off x="4317" y="1216"/>
              <a:ext cx="429" cy="380"/>
            </p:xfrm>
            <a:graphic>
              <a:graphicData uri="http://schemas.openxmlformats.org/presentationml/2006/ole">
                <mc:AlternateContent xmlns:mc="http://schemas.openxmlformats.org/markup-compatibility/2006">
                  <mc:Choice xmlns:v="urn:schemas-microsoft-com:vml" Requires="v">
                    <p:oleObj spid="_x0000_s1175" name="Clip" r:id="rId8" imgW="3321050" imgH="2940050" progId="">
                      <p:embed/>
                    </p:oleObj>
                  </mc:Choice>
                  <mc:Fallback>
                    <p:oleObj name="Clip" r:id="rId8" imgW="3321050" imgH="2940050" progId="">
                      <p:embed/>
                      <p:pic>
                        <p:nvPicPr>
                          <p:cNvPr id="0" name="Picture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7" y="1216"/>
                            <a:ext cx="429" cy="3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07" name="Freeform 27"/>
              <p:cNvSpPr>
                <a:spLocks noChangeAspect="1"/>
              </p:cNvSpPr>
              <p:nvPr/>
            </p:nvSpPr>
            <p:spPr bwMode="auto">
              <a:xfrm flipV="1">
                <a:off x="4366" y="991"/>
                <a:ext cx="81" cy="141"/>
              </a:xfrm>
              <a:custGeom>
                <a:avLst/>
                <a:gdLst>
                  <a:gd name="T0" fmla="*/ 32 w 199"/>
                  <a:gd name="T1" fmla="*/ 344 h 348"/>
                  <a:gd name="T2" fmla="*/ 165 w 199"/>
                  <a:gd name="T3" fmla="*/ 243 h 348"/>
                  <a:gd name="T4" fmla="*/ 196 w 199"/>
                  <a:gd name="T5" fmla="*/ 110 h 348"/>
                  <a:gd name="T6" fmla="*/ 149 w 199"/>
                  <a:gd name="T7" fmla="*/ 48 h 348"/>
                  <a:gd name="T8" fmla="*/ 71 w 199"/>
                  <a:gd name="T9" fmla="*/ 17 h 348"/>
                  <a:gd name="T10" fmla="*/ 1 w 199"/>
                  <a:gd name="T11" fmla="*/ 149 h 348"/>
                  <a:gd name="T12" fmla="*/ 64 w 199"/>
                  <a:gd name="T13" fmla="*/ 266 h 348"/>
                  <a:gd name="T14" fmla="*/ 32 w 199"/>
                  <a:gd name="T15" fmla="*/ 344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08" name="Freeform 28"/>
              <p:cNvSpPr>
                <a:spLocks noChangeAspect="1"/>
              </p:cNvSpPr>
              <p:nvPr/>
            </p:nvSpPr>
            <p:spPr bwMode="auto">
              <a:xfrm flipV="1">
                <a:off x="4517" y="1086"/>
                <a:ext cx="81" cy="141"/>
              </a:xfrm>
              <a:custGeom>
                <a:avLst/>
                <a:gdLst>
                  <a:gd name="T0" fmla="*/ 32 w 199"/>
                  <a:gd name="T1" fmla="*/ 344 h 348"/>
                  <a:gd name="T2" fmla="*/ 165 w 199"/>
                  <a:gd name="T3" fmla="*/ 243 h 348"/>
                  <a:gd name="T4" fmla="*/ 196 w 199"/>
                  <a:gd name="T5" fmla="*/ 110 h 348"/>
                  <a:gd name="T6" fmla="*/ 149 w 199"/>
                  <a:gd name="T7" fmla="*/ 48 h 348"/>
                  <a:gd name="T8" fmla="*/ 71 w 199"/>
                  <a:gd name="T9" fmla="*/ 17 h 348"/>
                  <a:gd name="T10" fmla="*/ 1 w 199"/>
                  <a:gd name="T11" fmla="*/ 149 h 348"/>
                  <a:gd name="T12" fmla="*/ 64 w 199"/>
                  <a:gd name="T13" fmla="*/ 266 h 348"/>
                  <a:gd name="T14" fmla="*/ 32 w 199"/>
                  <a:gd name="T15" fmla="*/ 344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09" name="Freeform 29"/>
              <p:cNvSpPr>
                <a:spLocks noChangeAspect="1"/>
              </p:cNvSpPr>
              <p:nvPr/>
            </p:nvSpPr>
            <p:spPr bwMode="auto">
              <a:xfrm flipV="1">
                <a:off x="4449" y="902"/>
                <a:ext cx="81" cy="141"/>
              </a:xfrm>
              <a:custGeom>
                <a:avLst/>
                <a:gdLst>
                  <a:gd name="T0" fmla="*/ 32 w 199"/>
                  <a:gd name="T1" fmla="*/ 344 h 348"/>
                  <a:gd name="T2" fmla="*/ 165 w 199"/>
                  <a:gd name="T3" fmla="*/ 243 h 348"/>
                  <a:gd name="T4" fmla="*/ 196 w 199"/>
                  <a:gd name="T5" fmla="*/ 110 h 348"/>
                  <a:gd name="T6" fmla="*/ 149 w 199"/>
                  <a:gd name="T7" fmla="*/ 48 h 348"/>
                  <a:gd name="T8" fmla="*/ 71 w 199"/>
                  <a:gd name="T9" fmla="*/ 17 h 348"/>
                  <a:gd name="T10" fmla="*/ 1 w 199"/>
                  <a:gd name="T11" fmla="*/ 149 h 348"/>
                  <a:gd name="T12" fmla="*/ 64 w 199"/>
                  <a:gd name="T13" fmla="*/ 266 h 348"/>
                  <a:gd name="T14" fmla="*/ 32 w 199"/>
                  <a:gd name="T15" fmla="*/ 344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10" name="Freeform 30"/>
              <p:cNvSpPr>
                <a:spLocks/>
              </p:cNvSpPr>
              <p:nvPr/>
            </p:nvSpPr>
            <p:spPr bwMode="auto">
              <a:xfrm>
                <a:off x="3942" y="583"/>
                <a:ext cx="463" cy="289"/>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nvGrpSpPr>
              <p:cNvPr id="174111" name="Group 31"/>
              <p:cNvGrpSpPr>
                <a:grpSpLocks/>
              </p:cNvGrpSpPr>
              <p:nvPr/>
            </p:nvGrpSpPr>
            <p:grpSpPr bwMode="auto">
              <a:xfrm>
                <a:off x="3836" y="826"/>
                <a:ext cx="254" cy="576"/>
                <a:chOff x="1982" y="990"/>
                <a:chExt cx="254" cy="576"/>
              </a:xfrm>
            </p:grpSpPr>
            <p:grpSp>
              <p:nvGrpSpPr>
                <p:cNvPr id="174112" name="Group 32"/>
                <p:cNvGrpSpPr>
                  <a:grpSpLocks/>
                </p:cNvGrpSpPr>
                <p:nvPr/>
              </p:nvGrpSpPr>
              <p:grpSpPr bwMode="auto">
                <a:xfrm>
                  <a:off x="1982" y="990"/>
                  <a:ext cx="254" cy="576"/>
                  <a:chOff x="1982" y="935"/>
                  <a:chExt cx="519" cy="631"/>
                </a:xfrm>
              </p:grpSpPr>
              <p:sp>
                <p:nvSpPr>
                  <p:cNvPr id="174113" name="Line 33"/>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14" name="Line 34"/>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15" name="Line 35"/>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16" name="Line 36"/>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17" name="Line 37"/>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174118" name="Line 38"/>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19" name="Line 39"/>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20" name="Line 40"/>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21" name="Line 41"/>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174122" name="Line 42"/>
              <p:cNvSpPr>
                <a:spLocks noChangeShapeType="1"/>
              </p:cNvSpPr>
              <p:nvPr/>
            </p:nvSpPr>
            <p:spPr bwMode="auto">
              <a:xfrm>
                <a:off x="3967" y="857"/>
                <a:ext cx="0" cy="90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74123" name="Line 43"/>
              <p:cNvSpPr>
                <a:spLocks noChangeShapeType="1"/>
              </p:cNvSpPr>
              <p:nvPr/>
            </p:nvSpPr>
            <p:spPr bwMode="auto">
              <a:xfrm>
                <a:off x="3912" y="834"/>
                <a:ext cx="109"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174124" name="Text Box 44"/>
            <p:cNvSpPr txBox="1">
              <a:spLocks noChangeArrowheads="1"/>
            </p:cNvSpPr>
            <p:nvPr/>
          </p:nvSpPr>
          <p:spPr bwMode="auto">
            <a:xfrm>
              <a:off x="4819" y="797"/>
              <a:ext cx="627" cy="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Tahoma" panose="020B0604030504040204" pitchFamily="34" charset="0"/>
                </a:rPr>
                <a:t>Correctly</a:t>
              </a:r>
            </a:p>
            <a:p>
              <a:pPr algn="ctr"/>
              <a:r>
                <a:rPr lang="en-US" altLang="en-US" sz="1400" b="1" dirty="0">
                  <a:latin typeface="Tahoma" panose="020B0604030504040204" pitchFamily="34" charset="0"/>
                </a:rPr>
                <a:t>Placed</a:t>
              </a:r>
            </a:p>
            <a:p>
              <a:pPr algn="ctr"/>
              <a:r>
                <a:rPr lang="en-US" altLang="en-US" sz="1400" b="1" dirty="0">
                  <a:latin typeface="Tahoma" panose="020B0604030504040204" pitchFamily="34" charset="0"/>
                </a:rPr>
                <a:t>Wells</a:t>
              </a:r>
            </a:p>
          </p:txBody>
        </p:sp>
      </p:grpSp>
      <p:sp>
        <p:nvSpPr>
          <p:cNvPr id="174125" name="WordArt 45"/>
          <p:cNvSpPr>
            <a:spLocks noChangeArrowheads="1" noChangeShapeType="1" noTextEdit="1"/>
          </p:cNvSpPr>
          <p:nvPr/>
        </p:nvSpPr>
        <p:spPr bwMode="auto">
          <a:xfrm>
            <a:off x="1236663" y="5624513"/>
            <a:ext cx="1208087" cy="411162"/>
          </a:xfrm>
          <a:prstGeom prst="rect">
            <a:avLst/>
          </a:prstGeom>
        </p:spPr>
        <p:txBody>
          <a:bodyPr wrap="none" fromWordArt="1">
            <a:prstTxWarp prst="textPlain">
              <a:avLst>
                <a:gd name="adj" fmla="val 50000"/>
              </a:avLst>
            </a:prstTxWarp>
          </a:bodyPr>
          <a:lstStyle/>
          <a:p>
            <a:pPr algn="ctr"/>
            <a:r>
              <a:rPr lang="en-US" sz="36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174126" name="WordArt 46"/>
          <p:cNvSpPr>
            <a:spLocks noChangeArrowheads="1" noChangeShapeType="1" noTextEdit="1"/>
          </p:cNvSpPr>
          <p:nvPr/>
        </p:nvSpPr>
        <p:spPr bwMode="auto">
          <a:xfrm>
            <a:off x="3905250" y="4879975"/>
            <a:ext cx="1357313" cy="541338"/>
          </a:xfrm>
          <a:prstGeom prst="rect">
            <a:avLst/>
          </a:prstGeom>
        </p:spPr>
        <p:txBody>
          <a:bodyPr wrap="none" fromWordArt="1">
            <a:prstTxWarp prst="textPlain">
              <a:avLst>
                <a:gd name="adj" fmla="val 50000"/>
              </a:avLst>
            </a:prstTxWarp>
          </a:bodyPr>
          <a:lstStyle/>
          <a:p>
            <a:pPr algn="ctr"/>
            <a:r>
              <a:rPr lang="en-US" sz="36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174127" name="WordArt 47"/>
          <p:cNvSpPr>
            <a:spLocks noChangeArrowheads="1" noChangeShapeType="1" noTextEdit="1"/>
          </p:cNvSpPr>
          <p:nvPr/>
        </p:nvSpPr>
        <p:spPr bwMode="auto">
          <a:xfrm>
            <a:off x="5886450" y="3182938"/>
            <a:ext cx="1604963" cy="977900"/>
          </a:xfrm>
          <a:prstGeom prst="rect">
            <a:avLst/>
          </a:prstGeom>
        </p:spPr>
        <p:txBody>
          <a:bodyPr wrap="none" fromWordArt="1">
            <a:prstTxWarp prst="textPlain">
              <a:avLst>
                <a:gd name="adj" fmla="val 50000"/>
              </a:avLst>
            </a:prstTxWarp>
          </a:bodyPr>
          <a:lstStyle/>
          <a:p>
            <a:pPr algn="ctr"/>
            <a:r>
              <a:rPr lang="en-US" sz="36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6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6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Tree>
    <p:extLst>
      <p:ext uri="{BB962C8B-B14F-4D97-AF65-F5344CB8AC3E}">
        <p14:creationId xmlns:p14="http://schemas.microsoft.com/office/powerpoint/2010/main" val="150410754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Simple Example</a:t>
            </a:r>
            <a:endParaRPr lang="en-US" dirty="0"/>
          </a:p>
        </p:txBody>
      </p:sp>
      <p:grpSp>
        <p:nvGrpSpPr>
          <p:cNvPr id="3" name="Group 365"/>
          <p:cNvGrpSpPr>
            <a:grpSpLocks/>
          </p:cNvGrpSpPr>
          <p:nvPr/>
        </p:nvGrpSpPr>
        <p:grpSpPr bwMode="auto">
          <a:xfrm>
            <a:off x="1827662" y="2087338"/>
            <a:ext cx="5479489" cy="3943350"/>
            <a:chOff x="1482" y="1970"/>
            <a:chExt cx="2447" cy="1761"/>
          </a:xfrm>
        </p:grpSpPr>
        <p:sp>
          <p:nvSpPr>
            <p:cNvPr id="4" name="Freeform 322"/>
            <p:cNvSpPr>
              <a:spLocks noChangeAspect="1"/>
            </p:cNvSpPr>
            <p:nvPr/>
          </p:nvSpPr>
          <p:spPr bwMode="auto">
            <a:xfrm>
              <a:off x="3463" y="1970"/>
              <a:ext cx="466" cy="1555"/>
            </a:xfrm>
            <a:custGeom>
              <a:avLst/>
              <a:gdLst>
                <a:gd name="T0" fmla="*/ 0 w 768"/>
                <a:gd name="T1" fmla="*/ 0 h 2592"/>
                <a:gd name="T2" fmla="*/ 384 w 768"/>
                <a:gd name="T3" fmla="*/ 0 h 2592"/>
                <a:gd name="T4" fmla="*/ 432 w 768"/>
                <a:gd name="T5" fmla="*/ 480 h 2592"/>
                <a:gd name="T6" fmla="*/ 768 w 768"/>
                <a:gd name="T7" fmla="*/ 1008 h 2592"/>
                <a:gd name="T8" fmla="*/ 768 w 768"/>
                <a:gd name="T9" fmla="*/ 1392 h 2592"/>
                <a:gd name="T10" fmla="*/ 720 w 768"/>
                <a:gd name="T11" fmla="*/ 2208 h 2592"/>
                <a:gd name="T12" fmla="*/ 672 w 768"/>
                <a:gd name="T13" fmla="*/ 2496 h 2592"/>
                <a:gd name="T14" fmla="*/ 528 w 768"/>
                <a:gd name="T15" fmla="*/ 2592 h 2592"/>
                <a:gd name="T16" fmla="*/ 48 w 768"/>
                <a:gd name="T17" fmla="*/ 912 h 2592"/>
                <a:gd name="T18" fmla="*/ 0 w 768"/>
                <a:gd name="T19" fmla="*/ 0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8" h="2592">
                  <a:moveTo>
                    <a:pt x="0" y="0"/>
                  </a:moveTo>
                  <a:lnTo>
                    <a:pt x="384" y="0"/>
                  </a:lnTo>
                  <a:lnTo>
                    <a:pt x="432" y="480"/>
                  </a:lnTo>
                  <a:lnTo>
                    <a:pt x="768" y="1008"/>
                  </a:lnTo>
                  <a:lnTo>
                    <a:pt x="768" y="1392"/>
                  </a:lnTo>
                  <a:lnTo>
                    <a:pt x="720" y="2208"/>
                  </a:lnTo>
                  <a:lnTo>
                    <a:pt x="672" y="2496"/>
                  </a:lnTo>
                  <a:lnTo>
                    <a:pt x="528" y="2592"/>
                  </a:lnTo>
                  <a:lnTo>
                    <a:pt x="48" y="912"/>
                  </a:lnTo>
                  <a:lnTo>
                    <a:pt x="0"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5" name="Freeform 323"/>
            <p:cNvSpPr>
              <a:spLocks noChangeAspect="1"/>
            </p:cNvSpPr>
            <p:nvPr/>
          </p:nvSpPr>
          <p:spPr bwMode="auto">
            <a:xfrm>
              <a:off x="3579" y="1970"/>
              <a:ext cx="350" cy="1757"/>
            </a:xfrm>
            <a:custGeom>
              <a:avLst/>
              <a:gdLst>
                <a:gd name="T0" fmla="*/ 0 w 576"/>
                <a:gd name="T1" fmla="*/ 0 h 2928"/>
                <a:gd name="T2" fmla="*/ 96 w 576"/>
                <a:gd name="T3" fmla="*/ 336 h 2928"/>
                <a:gd name="T4" fmla="*/ 192 w 576"/>
                <a:gd name="T5" fmla="*/ 528 h 2928"/>
                <a:gd name="T6" fmla="*/ 384 w 576"/>
                <a:gd name="T7" fmla="*/ 768 h 2928"/>
                <a:gd name="T8" fmla="*/ 480 w 576"/>
                <a:gd name="T9" fmla="*/ 1104 h 2928"/>
                <a:gd name="T10" fmla="*/ 528 w 576"/>
                <a:gd name="T11" fmla="*/ 1248 h 2928"/>
                <a:gd name="T12" fmla="*/ 528 w 576"/>
                <a:gd name="T13" fmla="*/ 1536 h 2928"/>
                <a:gd name="T14" fmla="*/ 528 w 576"/>
                <a:gd name="T15" fmla="*/ 1776 h 2928"/>
                <a:gd name="T16" fmla="*/ 480 w 576"/>
                <a:gd name="T17" fmla="*/ 2112 h 2928"/>
                <a:gd name="T18" fmla="*/ 384 w 576"/>
                <a:gd name="T19" fmla="*/ 2544 h 2928"/>
                <a:gd name="T20" fmla="*/ 528 w 576"/>
                <a:gd name="T21" fmla="*/ 2928 h 2928"/>
                <a:gd name="T22" fmla="*/ 576 w 576"/>
                <a:gd name="T23" fmla="*/ 0 h 2928"/>
                <a:gd name="T24" fmla="*/ 0 w 576"/>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2928">
                  <a:moveTo>
                    <a:pt x="0" y="0"/>
                  </a:moveTo>
                  <a:lnTo>
                    <a:pt x="96" y="336"/>
                  </a:lnTo>
                  <a:lnTo>
                    <a:pt x="192" y="528"/>
                  </a:lnTo>
                  <a:lnTo>
                    <a:pt x="384" y="768"/>
                  </a:lnTo>
                  <a:lnTo>
                    <a:pt x="480" y="1104"/>
                  </a:lnTo>
                  <a:lnTo>
                    <a:pt x="528" y="1248"/>
                  </a:lnTo>
                  <a:lnTo>
                    <a:pt x="528" y="1536"/>
                  </a:lnTo>
                  <a:lnTo>
                    <a:pt x="528" y="1776"/>
                  </a:lnTo>
                  <a:lnTo>
                    <a:pt x="480" y="2112"/>
                  </a:lnTo>
                  <a:lnTo>
                    <a:pt x="384" y="2544"/>
                  </a:lnTo>
                  <a:lnTo>
                    <a:pt x="528" y="2928"/>
                  </a:lnTo>
                  <a:lnTo>
                    <a:pt x="576" y="0"/>
                  </a:lnTo>
                  <a:lnTo>
                    <a:pt x="0" y="0"/>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6" name="Freeform 324"/>
            <p:cNvSpPr>
              <a:spLocks noChangeAspect="1"/>
            </p:cNvSpPr>
            <p:nvPr/>
          </p:nvSpPr>
          <p:spPr bwMode="auto">
            <a:xfrm>
              <a:off x="3550" y="2258"/>
              <a:ext cx="262" cy="950"/>
            </a:xfrm>
            <a:custGeom>
              <a:avLst/>
              <a:gdLst>
                <a:gd name="T0" fmla="*/ 0 w 432"/>
                <a:gd name="T1" fmla="*/ 0 h 1584"/>
                <a:gd name="T2" fmla="*/ 192 w 432"/>
                <a:gd name="T3" fmla="*/ 192 h 1584"/>
                <a:gd name="T4" fmla="*/ 288 w 432"/>
                <a:gd name="T5" fmla="*/ 336 h 1584"/>
                <a:gd name="T6" fmla="*/ 384 w 432"/>
                <a:gd name="T7" fmla="*/ 624 h 1584"/>
                <a:gd name="T8" fmla="*/ 432 w 432"/>
                <a:gd name="T9" fmla="*/ 912 h 1584"/>
                <a:gd name="T10" fmla="*/ 432 w 432"/>
                <a:gd name="T11" fmla="*/ 1200 h 1584"/>
                <a:gd name="T12" fmla="*/ 384 w 432"/>
                <a:gd name="T13" fmla="*/ 1392 h 1584"/>
                <a:gd name="T14" fmla="*/ 192 w 432"/>
                <a:gd name="T15" fmla="*/ 1584 h 1584"/>
                <a:gd name="T16" fmla="*/ 0 w 432"/>
                <a:gd name="T17" fmla="*/ 720 h 1584"/>
                <a:gd name="T18" fmla="*/ 0 w 432"/>
                <a:gd name="T19"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 h="1584">
                  <a:moveTo>
                    <a:pt x="0" y="0"/>
                  </a:moveTo>
                  <a:lnTo>
                    <a:pt x="192" y="192"/>
                  </a:lnTo>
                  <a:lnTo>
                    <a:pt x="288" y="336"/>
                  </a:lnTo>
                  <a:lnTo>
                    <a:pt x="384" y="624"/>
                  </a:lnTo>
                  <a:lnTo>
                    <a:pt x="432" y="912"/>
                  </a:lnTo>
                  <a:lnTo>
                    <a:pt x="432" y="1200"/>
                  </a:lnTo>
                  <a:lnTo>
                    <a:pt x="384" y="1392"/>
                  </a:lnTo>
                  <a:lnTo>
                    <a:pt x="192" y="1584"/>
                  </a:lnTo>
                  <a:lnTo>
                    <a:pt x="0" y="720"/>
                  </a:lnTo>
                  <a:lnTo>
                    <a:pt x="0"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7" name="Freeform 325"/>
            <p:cNvSpPr>
              <a:spLocks noChangeAspect="1"/>
            </p:cNvSpPr>
            <p:nvPr/>
          </p:nvSpPr>
          <p:spPr bwMode="auto">
            <a:xfrm>
              <a:off x="3551" y="2459"/>
              <a:ext cx="174" cy="519"/>
            </a:xfrm>
            <a:custGeom>
              <a:avLst/>
              <a:gdLst>
                <a:gd name="T0" fmla="*/ 48 w 288"/>
                <a:gd name="T1" fmla="*/ 0 h 864"/>
                <a:gd name="T2" fmla="*/ 192 w 288"/>
                <a:gd name="T3" fmla="*/ 96 h 864"/>
                <a:gd name="T4" fmla="*/ 288 w 288"/>
                <a:gd name="T5" fmla="*/ 288 h 864"/>
                <a:gd name="T6" fmla="*/ 288 w 288"/>
                <a:gd name="T7" fmla="*/ 480 h 864"/>
                <a:gd name="T8" fmla="*/ 240 w 288"/>
                <a:gd name="T9" fmla="*/ 576 h 864"/>
                <a:gd name="T10" fmla="*/ 288 w 288"/>
                <a:gd name="T11" fmla="*/ 720 h 864"/>
                <a:gd name="T12" fmla="*/ 240 w 288"/>
                <a:gd name="T13" fmla="*/ 816 h 864"/>
                <a:gd name="T14" fmla="*/ 144 w 288"/>
                <a:gd name="T15" fmla="*/ 864 h 864"/>
                <a:gd name="T16" fmla="*/ 0 w 288"/>
                <a:gd name="T17" fmla="*/ 9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864">
                  <a:moveTo>
                    <a:pt x="48" y="0"/>
                  </a:moveTo>
                  <a:lnTo>
                    <a:pt x="192" y="96"/>
                  </a:lnTo>
                  <a:lnTo>
                    <a:pt x="288" y="288"/>
                  </a:lnTo>
                  <a:lnTo>
                    <a:pt x="288" y="480"/>
                  </a:lnTo>
                  <a:lnTo>
                    <a:pt x="240" y="576"/>
                  </a:lnTo>
                  <a:lnTo>
                    <a:pt x="288" y="720"/>
                  </a:lnTo>
                  <a:lnTo>
                    <a:pt x="240" y="816"/>
                  </a:lnTo>
                  <a:lnTo>
                    <a:pt x="144" y="864"/>
                  </a:lnTo>
                  <a:lnTo>
                    <a:pt x="0" y="96"/>
                  </a:lnTo>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8" name="Rectangle 326"/>
            <p:cNvSpPr>
              <a:spLocks noChangeAspect="1" noChangeArrowheads="1"/>
            </p:cNvSpPr>
            <p:nvPr/>
          </p:nvSpPr>
          <p:spPr bwMode="auto">
            <a:xfrm>
              <a:off x="1568" y="1970"/>
              <a:ext cx="519" cy="1757"/>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dirty="0"/>
            </a:p>
          </p:txBody>
        </p:sp>
        <p:sp>
          <p:nvSpPr>
            <p:cNvPr id="9" name="Freeform 327"/>
            <p:cNvSpPr>
              <a:spLocks noChangeAspect="1"/>
            </p:cNvSpPr>
            <p:nvPr/>
          </p:nvSpPr>
          <p:spPr bwMode="auto">
            <a:xfrm>
              <a:off x="1482" y="1970"/>
              <a:ext cx="921" cy="1757"/>
            </a:xfrm>
            <a:custGeom>
              <a:avLst/>
              <a:gdLst>
                <a:gd name="T0" fmla="*/ 816 w 1536"/>
                <a:gd name="T1" fmla="*/ 0 h 2928"/>
                <a:gd name="T2" fmla="*/ 624 w 1536"/>
                <a:gd name="T3" fmla="*/ 384 h 2928"/>
                <a:gd name="T4" fmla="*/ 480 w 1536"/>
                <a:gd name="T5" fmla="*/ 816 h 2928"/>
                <a:gd name="T6" fmla="*/ 432 w 1536"/>
                <a:gd name="T7" fmla="*/ 1200 h 2928"/>
                <a:gd name="T8" fmla="*/ 384 w 1536"/>
                <a:gd name="T9" fmla="*/ 960 h 2928"/>
                <a:gd name="T10" fmla="*/ 384 w 1536"/>
                <a:gd name="T11" fmla="*/ 576 h 2928"/>
                <a:gd name="T12" fmla="*/ 336 w 1536"/>
                <a:gd name="T13" fmla="*/ 240 h 2928"/>
                <a:gd name="T14" fmla="*/ 240 w 1536"/>
                <a:gd name="T15" fmla="*/ 0 h 2928"/>
                <a:gd name="T16" fmla="*/ 0 w 1536"/>
                <a:gd name="T17" fmla="*/ 0 h 2928"/>
                <a:gd name="T18" fmla="*/ 0 w 1536"/>
                <a:gd name="T19" fmla="*/ 2928 h 2928"/>
                <a:gd name="T20" fmla="*/ 384 w 1536"/>
                <a:gd name="T21" fmla="*/ 2928 h 2928"/>
                <a:gd name="T22" fmla="*/ 480 w 1536"/>
                <a:gd name="T23" fmla="*/ 2592 h 2928"/>
                <a:gd name="T24" fmla="*/ 528 w 1536"/>
                <a:gd name="T25" fmla="*/ 2352 h 2928"/>
                <a:gd name="T26" fmla="*/ 480 w 1536"/>
                <a:gd name="T27" fmla="*/ 1872 h 2928"/>
                <a:gd name="T28" fmla="*/ 576 w 1536"/>
                <a:gd name="T29" fmla="*/ 2112 h 2928"/>
                <a:gd name="T30" fmla="*/ 672 w 1536"/>
                <a:gd name="T31" fmla="*/ 2544 h 2928"/>
                <a:gd name="T32" fmla="*/ 816 w 1536"/>
                <a:gd name="T33" fmla="*/ 2832 h 2928"/>
                <a:gd name="T34" fmla="*/ 864 w 1536"/>
                <a:gd name="T35" fmla="*/ 2928 h 2928"/>
                <a:gd name="T36" fmla="*/ 1536 w 1536"/>
                <a:gd name="T37" fmla="*/ 2928 h 2928"/>
                <a:gd name="T38" fmla="*/ 1296 w 1536"/>
                <a:gd name="T39" fmla="*/ 0 h 2928"/>
                <a:gd name="T40" fmla="*/ 816 w 1536"/>
                <a:gd name="T4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6" h="2928">
                  <a:moveTo>
                    <a:pt x="816" y="0"/>
                  </a:moveTo>
                  <a:lnTo>
                    <a:pt x="624" y="384"/>
                  </a:lnTo>
                  <a:lnTo>
                    <a:pt x="480" y="816"/>
                  </a:lnTo>
                  <a:lnTo>
                    <a:pt x="432" y="1200"/>
                  </a:lnTo>
                  <a:lnTo>
                    <a:pt x="384" y="960"/>
                  </a:lnTo>
                  <a:lnTo>
                    <a:pt x="384" y="576"/>
                  </a:lnTo>
                  <a:lnTo>
                    <a:pt x="336" y="240"/>
                  </a:lnTo>
                  <a:lnTo>
                    <a:pt x="240" y="0"/>
                  </a:lnTo>
                  <a:lnTo>
                    <a:pt x="0" y="0"/>
                  </a:lnTo>
                  <a:lnTo>
                    <a:pt x="0" y="2928"/>
                  </a:lnTo>
                  <a:lnTo>
                    <a:pt x="384" y="2928"/>
                  </a:lnTo>
                  <a:lnTo>
                    <a:pt x="480" y="2592"/>
                  </a:lnTo>
                  <a:lnTo>
                    <a:pt x="528" y="2352"/>
                  </a:lnTo>
                  <a:lnTo>
                    <a:pt x="480" y="1872"/>
                  </a:lnTo>
                  <a:lnTo>
                    <a:pt x="576" y="2112"/>
                  </a:lnTo>
                  <a:lnTo>
                    <a:pt x="672" y="2544"/>
                  </a:lnTo>
                  <a:lnTo>
                    <a:pt x="816" y="2832"/>
                  </a:lnTo>
                  <a:lnTo>
                    <a:pt x="864" y="2928"/>
                  </a:lnTo>
                  <a:lnTo>
                    <a:pt x="1536" y="2928"/>
                  </a:lnTo>
                  <a:lnTo>
                    <a:pt x="1296" y="0"/>
                  </a:lnTo>
                  <a:lnTo>
                    <a:pt x="816" y="0"/>
                  </a:lnTo>
                  <a:close/>
                </a:path>
              </a:pathLst>
            </a:custGeom>
            <a:solidFill>
              <a:srgbClr val="66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0" name="Freeform 328"/>
            <p:cNvSpPr>
              <a:spLocks noChangeAspect="1"/>
            </p:cNvSpPr>
            <p:nvPr/>
          </p:nvSpPr>
          <p:spPr bwMode="auto">
            <a:xfrm>
              <a:off x="1799" y="1970"/>
              <a:ext cx="690" cy="1757"/>
            </a:xfrm>
            <a:custGeom>
              <a:avLst/>
              <a:gdLst>
                <a:gd name="T0" fmla="*/ 384 w 1152"/>
                <a:gd name="T1" fmla="*/ 0 h 2928"/>
                <a:gd name="T2" fmla="*/ 144 w 1152"/>
                <a:gd name="T3" fmla="*/ 624 h 2928"/>
                <a:gd name="T4" fmla="*/ 0 w 1152"/>
                <a:gd name="T5" fmla="*/ 1104 h 2928"/>
                <a:gd name="T6" fmla="*/ 48 w 1152"/>
                <a:gd name="T7" fmla="*/ 1680 h 2928"/>
                <a:gd name="T8" fmla="*/ 144 w 1152"/>
                <a:gd name="T9" fmla="*/ 2064 h 2928"/>
                <a:gd name="T10" fmla="*/ 288 w 1152"/>
                <a:gd name="T11" fmla="*/ 2448 h 2928"/>
                <a:gd name="T12" fmla="*/ 576 w 1152"/>
                <a:gd name="T13" fmla="*/ 2928 h 2928"/>
                <a:gd name="T14" fmla="*/ 1152 w 1152"/>
                <a:gd name="T15" fmla="*/ 2928 h 2928"/>
                <a:gd name="T16" fmla="*/ 768 w 1152"/>
                <a:gd name="T17" fmla="*/ 0 h 2928"/>
                <a:gd name="T18" fmla="*/ 384 w 1152"/>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2" h="2928">
                  <a:moveTo>
                    <a:pt x="384" y="0"/>
                  </a:moveTo>
                  <a:lnTo>
                    <a:pt x="144" y="624"/>
                  </a:lnTo>
                  <a:lnTo>
                    <a:pt x="0" y="1104"/>
                  </a:lnTo>
                  <a:lnTo>
                    <a:pt x="48" y="1680"/>
                  </a:lnTo>
                  <a:lnTo>
                    <a:pt x="144" y="2064"/>
                  </a:lnTo>
                  <a:lnTo>
                    <a:pt x="288" y="2448"/>
                  </a:lnTo>
                  <a:lnTo>
                    <a:pt x="576" y="2928"/>
                  </a:lnTo>
                  <a:lnTo>
                    <a:pt x="1152" y="2928"/>
                  </a:lnTo>
                  <a:lnTo>
                    <a:pt x="768" y="0"/>
                  </a:lnTo>
                  <a:lnTo>
                    <a:pt x="384" y="0"/>
                  </a:lnTo>
                  <a:close/>
                </a:path>
              </a:pathLst>
            </a:custGeom>
            <a:solidFill>
              <a:srgbClr val="33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1" name="Freeform 329"/>
            <p:cNvSpPr>
              <a:spLocks noChangeAspect="1"/>
            </p:cNvSpPr>
            <p:nvPr/>
          </p:nvSpPr>
          <p:spPr bwMode="auto">
            <a:xfrm>
              <a:off x="1482" y="1970"/>
              <a:ext cx="230" cy="1757"/>
            </a:xfrm>
            <a:custGeom>
              <a:avLst/>
              <a:gdLst>
                <a:gd name="T0" fmla="*/ 192 w 384"/>
                <a:gd name="T1" fmla="*/ 0 h 2928"/>
                <a:gd name="T2" fmla="*/ 288 w 384"/>
                <a:gd name="T3" fmla="*/ 480 h 2928"/>
                <a:gd name="T4" fmla="*/ 288 w 384"/>
                <a:gd name="T5" fmla="*/ 1056 h 2928"/>
                <a:gd name="T6" fmla="*/ 336 w 384"/>
                <a:gd name="T7" fmla="*/ 1440 h 2928"/>
                <a:gd name="T8" fmla="*/ 384 w 384"/>
                <a:gd name="T9" fmla="*/ 1824 h 2928"/>
                <a:gd name="T10" fmla="*/ 336 w 384"/>
                <a:gd name="T11" fmla="*/ 2208 h 2928"/>
                <a:gd name="T12" fmla="*/ 288 w 384"/>
                <a:gd name="T13" fmla="*/ 2928 h 2928"/>
                <a:gd name="T14" fmla="*/ 0 w 384"/>
                <a:gd name="T15" fmla="*/ 2880 h 2928"/>
                <a:gd name="T16" fmla="*/ 0 w 384"/>
                <a:gd name="T17" fmla="*/ 0 h 2928"/>
                <a:gd name="T18" fmla="*/ 192 w 384"/>
                <a:gd name="T19"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2928">
                  <a:moveTo>
                    <a:pt x="192" y="0"/>
                  </a:moveTo>
                  <a:lnTo>
                    <a:pt x="288" y="480"/>
                  </a:lnTo>
                  <a:lnTo>
                    <a:pt x="288" y="1056"/>
                  </a:lnTo>
                  <a:lnTo>
                    <a:pt x="336" y="1440"/>
                  </a:lnTo>
                  <a:lnTo>
                    <a:pt x="384" y="1824"/>
                  </a:lnTo>
                  <a:lnTo>
                    <a:pt x="336" y="2208"/>
                  </a:lnTo>
                  <a:lnTo>
                    <a:pt x="288" y="2928"/>
                  </a:lnTo>
                  <a:lnTo>
                    <a:pt x="0" y="2880"/>
                  </a:lnTo>
                  <a:lnTo>
                    <a:pt x="0" y="0"/>
                  </a:lnTo>
                  <a:lnTo>
                    <a:pt x="192" y="0"/>
                  </a:lnTo>
                  <a:close/>
                </a:path>
              </a:pathLst>
            </a:custGeom>
            <a:solidFill>
              <a:srgbClr val="33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2" name="Freeform 330"/>
            <p:cNvSpPr>
              <a:spLocks noChangeAspect="1"/>
            </p:cNvSpPr>
            <p:nvPr/>
          </p:nvSpPr>
          <p:spPr bwMode="auto">
            <a:xfrm>
              <a:off x="1914" y="1970"/>
              <a:ext cx="835" cy="1757"/>
            </a:xfrm>
            <a:custGeom>
              <a:avLst/>
              <a:gdLst>
                <a:gd name="T0" fmla="*/ 384 w 1392"/>
                <a:gd name="T1" fmla="*/ 0 h 2928"/>
                <a:gd name="T2" fmla="*/ 192 w 1392"/>
                <a:gd name="T3" fmla="*/ 432 h 2928"/>
                <a:gd name="T4" fmla="*/ 48 w 1392"/>
                <a:gd name="T5" fmla="*/ 864 h 2928"/>
                <a:gd name="T6" fmla="*/ 0 w 1392"/>
                <a:gd name="T7" fmla="*/ 1344 h 2928"/>
                <a:gd name="T8" fmla="*/ 96 w 1392"/>
                <a:gd name="T9" fmla="*/ 1776 h 2928"/>
                <a:gd name="T10" fmla="*/ 240 w 1392"/>
                <a:gd name="T11" fmla="*/ 2160 h 2928"/>
                <a:gd name="T12" fmla="*/ 480 w 1392"/>
                <a:gd name="T13" fmla="*/ 2544 h 2928"/>
                <a:gd name="T14" fmla="*/ 816 w 1392"/>
                <a:gd name="T15" fmla="*/ 2928 h 2928"/>
                <a:gd name="T16" fmla="*/ 1392 w 1392"/>
                <a:gd name="T17" fmla="*/ 2928 h 2928"/>
                <a:gd name="T18" fmla="*/ 816 w 1392"/>
                <a:gd name="T19" fmla="*/ 0 h 2928"/>
                <a:gd name="T20" fmla="*/ 384 w 13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2" h="2928">
                  <a:moveTo>
                    <a:pt x="384" y="0"/>
                  </a:moveTo>
                  <a:lnTo>
                    <a:pt x="192" y="432"/>
                  </a:lnTo>
                  <a:lnTo>
                    <a:pt x="48" y="864"/>
                  </a:lnTo>
                  <a:lnTo>
                    <a:pt x="0" y="1344"/>
                  </a:lnTo>
                  <a:lnTo>
                    <a:pt x="96" y="1776"/>
                  </a:lnTo>
                  <a:lnTo>
                    <a:pt x="240" y="2160"/>
                  </a:lnTo>
                  <a:lnTo>
                    <a:pt x="480" y="2544"/>
                  </a:lnTo>
                  <a:lnTo>
                    <a:pt x="816" y="2928"/>
                  </a:lnTo>
                  <a:lnTo>
                    <a:pt x="1392" y="2928"/>
                  </a:lnTo>
                  <a:lnTo>
                    <a:pt x="816" y="0"/>
                  </a:lnTo>
                  <a:lnTo>
                    <a:pt x="384" y="0"/>
                  </a:lnTo>
                  <a:close/>
                </a:path>
              </a:pathLst>
            </a:custGeom>
            <a:solidFill>
              <a:srgbClr val="00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3" name="Rectangle 331"/>
            <p:cNvSpPr>
              <a:spLocks noChangeAspect="1" noChangeArrowheads="1"/>
            </p:cNvSpPr>
            <p:nvPr/>
          </p:nvSpPr>
          <p:spPr bwMode="auto">
            <a:xfrm>
              <a:off x="2576" y="1970"/>
              <a:ext cx="634" cy="1757"/>
            </a:xfrm>
            <a:prstGeom prst="rect">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dirty="0"/>
            </a:p>
          </p:txBody>
        </p:sp>
        <p:sp>
          <p:nvSpPr>
            <p:cNvPr id="14" name="Freeform 332"/>
            <p:cNvSpPr>
              <a:spLocks noChangeAspect="1"/>
            </p:cNvSpPr>
            <p:nvPr/>
          </p:nvSpPr>
          <p:spPr bwMode="auto">
            <a:xfrm>
              <a:off x="2633" y="1970"/>
              <a:ext cx="749" cy="1757"/>
            </a:xfrm>
            <a:custGeom>
              <a:avLst/>
              <a:gdLst>
                <a:gd name="T0" fmla="*/ 768 w 1248"/>
                <a:gd name="T1" fmla="*/ 2928 h 2928"/>
                <a:gd name="T2" fmla="*/ 624 w 1248"/>
                <a:gd name="T3" fmla="*/ 2592 h 2928"/>
                <a:gd name="T4" fmla="*/ 480 w 1248"/>
                <a:gd name="T5" fmla="*/ 2304 h 2928"/>
                <a:gd name="T6" fmla="*/ 432 w 1248"/>
                <a:gd name="T7" fmla="*/ 2208 h 2928"/>
                <a:gd name="T8" fmla="*/ 336 w 1248"/>
                <a:gd name="T9" fmla="*/ 2304 h 2928"/>
                <a:gd name="T10" fmla="*/ 336 w 1248"/>
                <a:gd name="T11" fmla="*/ 2448 h 2928"/>
                <a:gd name="T12" fmla="*/ 192 w 1248"/>
                <a:gd name="T13" fmla="*/ 2052 h 2928"/>
                <a:gd name="T14" fmla="*/ 144 w 1248"/>
                <a:gd name="T15" fmla="*/ 1872 h 2928"/>
                <a:gd name="T16" fmla="*/ 96 w 1248"/>
                <a:gd name="T17" fmla="*/ 1488 h 2928"/>
                <a:gd name="T18" fmla="*/ 96 w 1248"/>
                <a:gd name="T19" fmla="*/ 1152 h 2928"/>
                <a:gd name="T20" fmla="*/ 96 w 1248"/>
                <a:gd name="T21" fmla="*/ 960 h 2928"/>
                <a:gd name="T22" fmla="*/ 96 w 1248"/>
                <a:gd name="T23" fmla="*/ 768 h 2928"/>
                <a:gd name="T24" fmla="*/ 0 w 1248"/>
                <a:gd name="T25" fmla="*/ 624 h 2928"/>
                <a:gd name="T26" fmla="*/ 0 w 1248"/>
                <a:gd name="T27" fmla="*/ 480 h 2928"/>
                <a:gd name="T28" fmla="*/ 144 w 1248"/>
                <a:gd name="T29" fmla="*/ 624 h 2928"/>
                <a:gd name="T30" fmla="*/ 240 w 1248"/>
                <a:gd name="T31" fmla="*/ 480 h 2928"/>
                <a:gd name="T32" fmla="*/ 288 w 1248"/>
                <a:gd name="T33" fmla="*/ 0 h 2928"/>
                <a:gd name="T34" fmla="*/ 768 w 1248"/>
                <a:gd name="T35" fmla="*/ 0 h 2928"/>
                <a:gd name="T36" fmla="*/ 1248 w 1248"/>
                <a:gd name="T37" fmla="*/ 2928 h 2928"/>
                <a:gd name="T38" fmla="*/ 768 w 1248"/>
                <a:gd name="T39"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8" h="2928">
                  <a:moveTo>
                    <a:pt x="768" y="2928"/>
                  </a:moveTo>
                  <a:lnTo>
                    <a:pt x="624" y="2592"/>
                  </a:lnTo>
                  <a:lnTo>
                    <a:pt x="480" y="2304"/>
                  </a:lnTo>
                  <a:lnTo>
                    <a:pt x="432" y="2208"/>
                  </a:lnTo>
                  <a:lnTo>
                    <a:pt x="336" y="2304"/>
                  </a:lnTo>
                  <a:lnTo>
                    <a:pt x="336" y="2448"/>
                  </a:lnTo>
                  <a:cubicBezTo>
                    <a:pt x="191" y="2060"/>
                    <a:pt x="192" y="2201"/>
                    <a:pt x="192" y="2052"/>
                  </a:cubicBezTo>
                  <a:lnTo>
                    <a:pt x="144" y="1872"/>
                  </a:lnTo>
                  <a:lnTo>
                    <a:pt x="96" y="1488"/>
                  </a:lnTo>
                  <a:lnTo>
                    <a:pt x="96" y="1152"/>
                  </a:lnTo>
                  <a:lnTo>
                    <a:pt x="96" y="960"/>
                  </a:lnTo>
                  <a:lnTo>
                    <a:pt x="96" y="768"/>
                  </a:lnTo>
                  <a:lnTo>
                    <a:pt x="0" y="624"/>
                  </a:lnTo>
                  <a:lnTo>
                    <a:pt x="0" y="480"/>
                  </a:lnTo>
                  <a:lnTo>
                    <a:pt x="144" y="624"/>
                  </a:lnTo>
                  <a:lnTo>
                    <a:pt x="240" y="480"/>
                  </a:lnTo>
                  <a:lnTo>
                    <a:pt x="288" y="0"/>
                  </a:lnTo>
                  <a:lnTo>
                    <a:pt x="768" y="0"/>
                  </a:lnTo>
                  <a:lnTo>
                    <a:pt x="1248" y="2928"/>
                  </a:lnTo>
                  <a:lnTo>
                    <a:pt x="768" y="2928"/>
                  </a:lnTo>
                  <a:close/>
                </a:path>
              </a:pathLst>
            </a:custGeom>
            <a:solidFill>
              <a:srgbClr val="33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5" name="Freeform 333"/>
            <p:cNvSpPr>
              <a:spLocks noChangeAspect="1"/>
            </p:cNvSpPr>
            <p:nvPr/>
          </p:nvSpPr>
          <p:spPr bwMode="auto">
            <a:xfrm>
              <a:off x="2029" y="1970"/>
              <a:ext cx="863" cy="1757"/>
            </a:xfrm>
            <a:custGeom>
              <a:avLst/>
              <a:gdLst>
                <a:gd name="T0" fmla="*/ 384 w 1440"/>
                <a:gd name="T1" fmla="*/ 0 h 2928"/>
                <a:gd name="T2" fmla="*/ 192 w 1440"/>
                <a:gd name="T3" fmla="*/ 384 h 2928"/>
                <a:gd name="T4" fmla="*/ 48 w 1440"/>
                <a:gd name="T5" fmla="*/ 816 h 2928"/>
                <a:gd name="T6" fmla="*/ 0 w 1440"/>
                <a:gd name="T7" fmla="*/ 1200 h 2928"/>
                <a:gd name="T8" fmla="*/ 96 w 1440"/>
                <a:gd name="T9" fmla="*/ 1632 h 2928"/>
                <a:gd name="T10" fmla="*/ 240 w 1440"/>
                <a:gd name="T11" fmla="*/ 2112 h 2928"/>
                <a:gd name="T12" fmla="*/ 480 w 1440"/>
                <a:gd name="T13" fmla="*/ 2544 h 2928"/>
                <a:gd name="T14" fmla="*/ 1008 w 1440"/>
                <a:gd name="T15" fmla="*/ 2928 h 2928"/>
                <a:gd name="T16" fmla="*/ 1440 w 1440"/>
                <a:gd name="T17" fmla="*/ 2928 h 2928"/>
                <a:gd name="T18" fmla="*/ 1376 w 1440"/>
                <a:gd name="T19" fmla="*/ 2688 h 2928"/>
                <a:gd name="T20" fmla="*/ 1056 w 1440"/>
                <a:gd name="T21" fmla="*/ 2352 h 2928"/>
                <a:gd name="T22" fmla="*/ 672 w 1440"/>
                <a:gd name="T23" fmla="*/ 672 h 2928"/>
                <a:gd name="T24" fmla="*/ 768 w 1440"/>
                <a:gd name="T25" fmla="*/ 0 h 2928"/>
                <a:gd name="T26" fmla="*/ 384 w 1440"/>
                <a:gd name="T27"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0" h="2928">
                  <a:moveTo>
                    <a:pt x="384" y="0"/>
                  </a:moveTo>
                  <a:lnTo>
                    <a:pt x="192" y="384"/>
                  </a:lnTo>
                  <a:lnTo>
                    <a:pt x="48" y="816"/>
                  </a:lnTo>
                  <a:lnTo>
                    <a:pt x="0" y="1200"/>
                  </a:lnTo>
                  <a:lnTo>
                    <a:pt x="96" y="1632"/>
                  </a:lnTo>
                  <a:lnTo>
                    <a:pt x="240" y="2112"/>
                  </a:lnTo>
                  <a:lnTo>
                    <a:pt x="480" y="2544"/>
                  </a:lnTo>
                  <a:lnTo>
                    <a:pt x="1008" y="2928"/>
                  </a:lnTo>
                  <a:lnTo>
                    <a:pt x="1440" y="2928"/>
                  </a:lnTo>
                  <a:lnTo>
                    <a:pt x="1376" y="2688"/>
                  </a:lnTo>
                  <a:lnTo>
                    <a:pt x="1056" y="2352"/>
                  </a:lnTo>
                  <a:lnTo>
                    <a:pt x="672" y="672"/>
                  </a:lnTo>
                  <a:lnTo>
                    <a:pt x="768" y="0"/>
                  </a:lnTo>
                  <a:lnTo>
                    <a:pt x="384" y="0"/>
                  </a:lnTo>
                  <a:close/>
                </a:path>
              </a:pathLst>
            </a:custGeom>
            <a:solidFill>
              <a:srgbClr val="33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6" name="Freeform 334"/>
            <p:cNvSpPr>
              <a:spLocks noChangeAspect="1"/>
            </p:cNvSpPr>
            <p:nvPr/>
          </p:nvSpPr>
          <p:spPr bwMode="auto">
            <a:xfrm>
              <a:off x="2173" y="1970"/>
              <a:ext cx="691" cy="1670"/>
            </a:xfrm>
            <a:custGeom>
              <a:avLst/>
              <a:gdLst>
                <a:gd name="T0" fmla="*/ 384 w 1152"/>
                <a:gd name="T1" fmla="*/ 0 h 2784"/>
                <a:gd name="T2" fmla="*/ 192 w 1152"/>
                <a:gd name="T3" fmla="*/ 288 h 2784"/>
                <a:gd name="T4" fmla="*/ 48 w 1152"/>
                <a:gd name="T5" fmla="*/ 624 h 2784"/>
                <a:gd name="T6" fmla="*/ 0 w 1152"/>
                <a:gd name="T7" fmla="*/ 960 h 2784"/>
                <a:gd name="T8" fmla="*/ 48 w 1152"/>
                <a:gd name="T9" fmla="*/ 1296 h 2784"/>
                <a:gd name="T10" fmla="*/ 96 w 1152"/>
                <a:gd name="T11" fmla="*/ 1680 h 2784"/>
                <a:gd name="T12" fmla="*/ 240 w 1152"/>
                <a:gd name="T13" fmla="*/ 2064 h 2784"/>
                <a:gd name="T14" fmla="*/ 432 w 1152"/>
                <a:gd name="T15" fmla="*/ 2352 h 2784"/>
                <a:gd name="T16" fmla="*/ 720 w 1152"/>
                <a:gd name="T17" fmla="*/ 2592 h 2784"/>
                <a:gd name="T18" fmla="*/ 1008 w 1152"/>
                <a:gd name="T19" fmla="*/ 2736 h 2784"/>
                <a:gd name="T20" fmla="*/ 1152 w 1152"/>
                <a:gd name="T21" fmla="*/ 2784 h 2784"/>
                <a:gd name="T22" fmla="*/ 1056 w 1152"/>
                <a:gd name="T23" fmla="*/ 2448 h 2784"/>
                <a:gd name="T24" fmla="*/ 816 w 1152"/>
                <a:gd name="T25" fmla="*/ 1824 h 2784"/>
                <a:gd name="T26" fmla="*/ 672 w 1152"/>
                <a:gd name="T27" fmla="*/ 912 h 2784"/>
                <a:gd name="T28" fmla="*/ 672 w 1152"/>
                <a:gd name="T29" fmla="*/ 0 h 2784"/>
                <a:gd name="T30" fmla="*/ 384 w 1152"/>
                <a:gd name="T31" fmla="*/ 0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2" h="2784">
                  <a:moveTo>
                    <a:pt x="384" y="0"/>
                  </a:moveTo>
                  <a:lnTo>
                    <a:pt x="192" y="288"/>
                  </a:lnTo>
                  <a:lnTo>
                    <a:pt x="48" y="624"/>
                  </a:lnTo>
                  <a:lnTo>
                    <a:pt x="0" y="960"/>
                  </a:lnTo>
                  <a:lnTo>
                    <a:pt x="48" y="1296"/>
                  </a:lnTo>
                  <a:lnTo>
                    <a:pt x="96" y="1680"/>
                  </a:lnTo>
                  <a:lnTo>
                    <a:pt x="240" y="2064"/>
                  </a:lnTo>
                  <a:lnTo>
                    <a:pt x="432" y="2352"/>
                  </a:lnTo>
                  <a:lnTo>
                    <a:pt x="720" y="2592"/>
                  </a:lnTo>
                  <a:lnTo>
                    <a:pt x="1008" y="2736"/>
                  </a:lnTo>
                  <a:lnTo>
                    <a:pt x="1152" y="2784"/>
                  </a:lnTo>
                  <a:lnTo>
                    <a:pt x="1056" y="2448"/>
                  </a:lnTo>
                  <a:lnTo>
                    <a:pt x="816" y="1824"/>
                  </a:lnTo>
                  <a:lnTo>
                    <a:pt x="672" y="912"/>
                  </a:lnTo>
                  <a:lnTo>
                    <a:pt x="672" y="0"/>
                  </a:lnTo>
                  <a:lnTo>
                    <a:pt x="384"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7" name="Freeform 335"/>
            <p:cNvSpPr>
              <a:spLocks noChangeAspect="1"/>
            </p:cNvSpPr>
            <p:nvPr/>
          </p:nvSpPr>
          <p:spPr bwMode="auto">
            <a:xfrm>
              <a:off x="2778" y="1970"/>
              <a:ext cx="748" cy="1757"/>
            </a:xfrm>
            <a:custGeom>
              <a:avLst/>
              <a:gdLst>
                <a:gd name="T0" fmla="*/ 192 w 1248"/>
                <a:gd name="T1" fmla="*/ 0 h 2928"/>
                <a:gd name="T2" fmla="*/ 144 w 1248"/>
                <a:gd name="T3" fmla="*/ 336 h 2928"/>
                <a:gd name="T4" fmla="*/ 48 w 1248"/>
                <a:gd name="T5" fmla="*/ 720 h 2928"/>
                <a:gd name="T6" fmla="*/ 0 w 1248"/>
                <a:gd name="T7" fmla="*/ 1104 h 2928"/>
                <a:gd name="T8" fmla="*/ 0 w 1248"/>
                <a:gd name="T9" fmla="*/ 1488 h 2928"/>
                <a:gd name="T10" fmla="*/ 144 w 1248"/>
                <a:gd name="T11" fmla="*/ 1920 h 2928"/>
                <a:gd name="T12" fmla="*/ 336 w 1248"/>
                <a:gd name="T13" fmla="*/ 2256 h 2928"/>
                <a:gd name="T14" fmla="*/ 720 w 1248"/>
                <a:gd name="T15" fmla="*/ 2928 h 2928"/>
                <a:gd name="T16" fmla="*/ 1248 w 1248"/>
                <a:gd name="T17" fmla="*/ 2928 h 2928"/>
                <a:gd name="T18" fmla="*/ 672 w 1248"/>
                <a:gd name="T19" fmla="*/ 1392 h 2928"/>
                <a:gd name="T20" fmla="*/ 576 w 1248"/>
                <a:gd name="T21" fmla="*/ 0 h 2928"/>
                <a:gd name="T22" fmla="*/ 192 w 1248"/>
                <a:gd name="T23"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8" h="2928">
                  <a:moveTo>
                    <a:pt x="192" y="0"/>
                  </a:moveTo>
                  <a:lnTo>
                    <a:pt x="144" y="336"/>
                  </a:lnTo>
                  <a:lnTo>
                    <a:pt x="48" y="720"/>
                  </a:lnTo>
                  <a:lnTo>
                    <a:pt x="0" y="1104"/>
                  </a:lnTo>
                  <a:lnTo>
                    <a:pt x="0" y="1488"/>
                  </a:lnTo>
                  <a:lnTo>
                    <a:pt x="144" y="1920"/>
                  </a:lnTo>
                  <a:lnTo>
                    <a:pt x="336" y="2256"/>
                  </a:lnTo>
                  <a:lnTo>
                    <a:pt x="720" y="2928"/>
                  </a:lnTo>
                  <a:lnTo>
                    <a:pt x="1248" y="2928"/>
                  </a:lnTo>
                  <a:lnTo>
                    <a:pt x="672" y="1392"/>
                  </a:lnTo>
                  <a:lnTo>
                    <a:pt x="576" y="0"/>
                  </a:lnTo>
                  <a:lnTo>
                    <a:pt x="192" y="0"/>
                  </a:ln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8" name="Freeform 336"/>
            <p:cNvSpPr>
              <a:spLocks noChangeAspect="1"/>
            </p:cNvSpPr>
            <p:nvPr/>
          </p:nvSpPr>
          <p:spPr bwMode="auto">
            <a:xfrm>
              <a:off x="2288" y="1970"/>
              <a:ext cx="547" cy="1526"/>
            </a:xfrm>
            <a:custGeom>
              <a:avLst/>
              <a:gdLst>
                <a:gd name="T0" fmla="*/ 384 w 912"/>
                <a:gd name="T1" fmla="*/ 0 h 2544"/>
                <a:gd name="T2" fmla="*/ 192 w 912"/>
                <a:gd name="T3" fmla="*/ 240 h 2544"/>
                <a:gd name="T4" fmla="*/ 48 w 912"/>
                <a:gd name="T5" fmla="*/ 624 h 2544"/>
                <a:gd name="T6" fmla="*/ 0 w 912"/>
                <a:gd name="T7" fmla="*/ 1008 h 2544"/>
                <a:gd name="T8" fmla="*/ 48 w 912"/>
                <a:gd name="T9" fmla="*/ 1440 h 2544"/>
                <a:gd name="T10" fmla="*/ 96 w 912"/>
                <a:gd name="T11" fmla="*/ 1824 h 2544"/>
                <a:gd name="T12" fmla="*/ 288 w 912"/>
                <a:gd name="T13" fmla="*/ 2208 h 2544"/>
                <a:gd name="T14" fmla="*/ 480 w 912"/>
                <a:gd name="T15" fmla="*/ 2448 h 2544"/>
                <a:gd name="T16" fmla="*/ 720 w 912"/>
                <a:gd name="T17" fmla="*/ 2496 h 2544"/>
                <a:gd name="T18" fmla="*/ 912 w 912"/>
                <a:gd name="T19" fmla="*/ 2544 h 2544"/>
                <a:gd name="T20" fmla="*/ 816 w 912"/>
                <a:gd name="T21" fmla="*/ 2256 h 2544"/>
                <a:gd name="T22" fmla="*/ 624 w 912"/>
                <a:gd name="T23" fmla="*/ 1776 h 2544"/>
                <a:gd name="T24" fmla="*/ 528 w 912"/>
                <a:gd name="T25" fmla="*/ 960 h 2544"/>
                <a:gd name="T26" fmla="*/ 576 w 912"/>
                <a:gd name="T27" fmla="*/ 240 h 2544"/>
                <a:gd name="T28" fmla="*/ 576 w 912"/>
                <a:gd name="T29" fmla="*/ 0 h 2544"/>
                <a:gd name="T30" fmla="*/ 384 w 912"/>
                <a:gd name="T31" fmla="*/ 0 h 2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2" h="2544">
                  <a:moveTo>
                    <a:pt x="384" y="0"/>
                  </a:moveTo>
                  <a:lnTo>
                    <a:pt x="192" y="240"/>
                  </a:lnTo>
                  <a:lnTo>
                    <a:pt x="48" y="624"/>
                  </a:lnTo>
                  <a:lnTo>
                    <a:pt x="0" y="1008"/>
                  </a:lnTo>
                  <a:lnTo>
                    <a:pt x="48" y="1440"/>
                  </a:lnTo>
                  <a:lnTo>
                    <a:pt x="96" y="1824"/>
                  </a:lnTo>
                  <a:lnTo>
                    <a:pt x="288" y="2208"/>
                  </a:lnTo>
                  <a:lnTo>
                    <a:pt x="480" y="2448"/>
                  </a:lnTo>
                  <a:lnTo>
                    <a:pt x="720" y="2496"/>
                  </a:lnTo>
                  <a:lnTo>
                    <a:pt x="912" y="2544"/>
                  </a:lnTo>
                  <a:lnTo>
                    <a:pt x="816" y="2256"/>
                  </a:lnTo>
                  <a:lnTo>
                    <a:pt x="624" y="1776"/>
                  </a:lnTo>
                  <a:lnTo>
                    <a:pt x="528" y="960"/>
                  </a:lnTo>
                  <a:lnTo>
                    <a:pt x="576" y="240"/>
                  </a:lnTo>
                  <a:lnTo>
                    <a:pt x="576" y="0"/>
                  </a:lnTo>
                  <a:lnTo>
                    <a:pt x="384" y="0"/>
                  </a:lnTo>
                  <a:close/>
                </a:path>
              </a:pathLst>
            </a:custGeom>
            <a:solidFill>
              <a:srgbClr val="00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19" name="Freeform 337"/>
            <p:cNvSpPr>
              <a:spLocks noChangeAspect="1"/>
            </p:cNvSpPr>
            <p:nvPr/>
          </p:nvSpPr>
          <p:spPr bwMode="auto">
            <a:xfrm>
              <a:off x="2864" y="1970"/>
              <a:ext cx="863" cy="1757"/>
            </a:xfrm>
            <a:custGeom>
              <a:avLst/>
              <a:gdLst>
                <a:gd name="T0" fmla="*/ 288 w 1440"/>
                <a:gd name="T1" fmla="*/ 0 h 2928"/>
                <a:gd name="T2" fmla="*/ 144 w 1440"/>
                <a:gd name="T3" fmla="*/ 432 h 2928"/>
                <a:gd name="T4" fmla="*/ 48 w 1440"/>
                <a:gd name="T5" fmla="*/ 768 h 2928"/>
                <a:gd name="T6" fmla="*/ 0 w 1440"/>
                <a:gd name="T7" fmla="*/ 1200 h 2928"/>
                <a:gd name="T8" fmla="*/ 0 w 1440"/>
                <a:gd name="T9" fmla="*/ 1632 h 2928"/>
                <a:gd name="T10" fmla="*/ 144 w 1440"/>
                <a:gd name="T11" fmla="*/ 1968 h 2928"/>
                <a:gd name="T12" fmla="*/ 336 w 1440"/>
                <a:gd name="T13" fmla="*/ 2304 h 2928"/>
                <a:gd name="T14" fmla="*/ 480 w 1440"/>
                <a:gd name="T15" fmla="*/ 2496 h 2928"/>
                <a:gd name="T16" fmla="*/ 816 w 1440"/>
                <a:gd name="T17" fmla="*/ 2928 h 2928"/>
                <a:gd name="T18" fmla="*/ 1440 w 1440"/>
                <a:gd name="T19" fmla="*/ 2928 h 2928"/>
                <a:gd name="T20" fmla="*/ 768 w 1440"/>
                <a:gd name="T21" fmla="*/ 0 h 2928"/>
                <a:gd name="T22" fmla="*/ 384 w 1440"/>
                <a:gd name="T23" fmla="*/ 0 h 2928"/>
                <a:gd name="T24" fmla="*/ 288 w 1440"/>
                <a:gd name="T2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2928">
                  <a:moveTo>
                    <a:pt x="288" y="0"/>
                  </a:moveTo>
                  <a:lnTo>
                    <a:pt x="144" y="432"/>
                  </a:lnTo>
                  <a:lnTo>
                    <a:pt x="48" y="768"/>
                  </a:lnTo>
                  <a:lnTo>
                    <a:pt x="0" y="1200"/>
                  </a:lnTo>
                  <a:lnTo>
                    <a:pt x="0" y="1632"/>
                  </a:lnTo>
                  <a:lnTo>
                    <a:pt x="144" y="1968"/>
                  </a:lnTo>
                  <a:lnTo>
                    <a:pt x="336" y="2304"/>
                  </a:lnTo>
                  <a:lnTo>
                    <a:pt x="480" y="2496"/>
                  </a:lnTo>
                  <a:lnTo>
                    <a:pt x="816" y="2928"/>
                  </a:lnTo>
                  <a:lnTo>
                    <a:pt x="1440" y="2928"/>
                  </a:lnTo>
                  <a:lnTo>
                    <a:pt x="768" y="0"/>
                  </a:lnTo>
                  <a:lnTo>
                    <a:pt x="384" y="0"/>
                  </a:lnTo>
                  <a:lnTo>
                    <a:pt x="288" y="0"/>
                  </a:lnTo>
                  <a:close/>
                </a:path>
              </a:pathLst>
            </a:custGeom>
            <a:solidFill>
              <a:srgbClr val="00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0" name="Freeform 338"/>
            <p:cNvSpPr>
              <a:spLocks noChangeAspect="1"/>
            </p:cNvSpPr>
            <p:nvPr/>
          </p:nvSpPr>
          <p:spPr bwMode="auto">
            <a:xfrm>
              <a:off x="2345" y="2056"/>
              <a:ext cx="461" cy="1325"/>
            </a:xfrm>
            <a:custGeom>
              <a:avLst/>
              <a:gdLst>
                <a:gd name="T0" fmla="*/ 480 w 768"/>
                <a:gd name="T1" fmla="*/ 0 h 2208"/>
                <a:gd name="T2" fmla="*/ 240 w 768"/>
                <a:gd name="T3" fmla="*/ 288 h 2208"/>
                <a:gd name="T4" fmla="*/ 48 w 768"/>
                <a:gd name="T5" fmla="*/ 624 h 2208"/>
                <a:gd name="T6" fmla="*/ 0 w 768"/>
                <a:gd name="T7" fmla="*/ 1008 h 2208"/>
                <a:gd name="T8" fmla="*/ 48 w 768"/>
                <a:gd name="T9" fmla="*/ 1344 h 2208"/>
                <a:gd name="T10" fmla="*/ 192 w 768"/>
                <a:gd name="T11" fmla="*/ 1728 h 2208"/>
                <a:gd name="T12" fmla="*/ 288 w 768"/>
                <a:gd name="T13" fmla="*/ 2016 h 2208"/>
                <a:gd name="T14" fmla="*/ 480 w 768"/>
                <a:gd name="T15" fmla="*/ 2208 h 2208"/>
                <a:gd name="T16" fmla="*/ 768 w 768"/>
                <a:gd name="T17" fmla="*/ 2208 h 2208"/>
                <a:gd name="T18" fmla="*/ 672 w 768"/>
                <a:gd name="T19" fmla="*/ 1920 h 2208"/>
                <a:gd name="T20" fmla="*/ 528 w 768"/>
                <a:gd name="T21" fmla="*/ 1584 h 2208"/>
                <a:gd name="T22" fmla="*/ 480 w 768"/>
                <a:gd name="T23" fmla="*/ 720 h 2208"/>
                <a:gd name="T24" fmla="*/ 480 w 768"/>
                <a:gd name="T25" fmla="*/ 336 h 2208"/>
                <a:gd name="T26" fmla="*/ 480 w 768"/>
                <a:gd name="T27" fmla="*/ 0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 h="2208">
                  <a:moveTo>
                    <a:pt x="480" y="0"/>
                  </a:moveTo>
                  <a:lnTo>
                    <a:pt x="240" y="288"/>
                  </a:lnTo>
                  <a:lnTo>
                    <a:pt x="48" y="624"/>
                  </a:lnTo>
                  <a:lnTo>
                    <a:pt x="0" y="1008"/>
                  </a:lnTo>
                  <a:lnTo>
                    <a:pt x="48" y="1344"/>
                  </a:lnTo>
                  <a:lnTo>
                    <a:pt x="192" y="1728"/>
                  </a:lnTo>
                  <a:lnTo>
                    <a:pt x="288" y="2016"/>
                  </a:lnTo>
                  <a:lnTo>
                    <a:pt x="480" y="2208"/>
                  </a:lnTo>
                  <a:lnTo>
                    <a:pt x="768" y="2208"/>
                  </a:lnTo>
                  <a:lnTo>
                    <a:pt x="672" y="1920"/>
                  </a:lnTo>
                  <a:lnTo>
                    <a:pt x="528" y="1584"/>
                  </a:lnTo>
                  <a:lnTo>
                    <a:pt x="480" y="720"/>
                  </a:lnTo>
                  <a:lnTo>
                    <a:pt x="480" y="336"/>
                  </a:lnTo>
                  <a:lnTo>
                    <a:pt x="480" y="0"/>
                  </a:lnTo>
                  <a:close/>
                </a:path>
              </a:pathLst>
            </a:custGeom>
            <a:solidFill>
              <a:srgbClr val="00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1" name="Freeform 339"/>
            <p:cNvSpPr>
              <a:spLocks noChangeAspect="1"/>
            </p:cNvSpPr>
            <p:nvPr/>
          </p:nvSpPr>
          <p:spPr bwMode="auto">
            <a:xfrm>
              <a:off x="2922" y="1970"/>
              <a:ext cx="949" cy="1757"/>
            </a:xfrm>
            <a:custGeom>
              <a:avLst/>
              <a:gdLst>
                <a:gd name="T0" fmla="*/ 336 w 1584"/>
                <a:gd name="T1" fmla="*/ 48 h 2928"/>
                <a:gd name="T2" fmla="*/ 240 w 1584"/>
                <a:gd name="T3" fmla="*/ 336 h 2928"/>
                <a:gd name="T4" fmla="*/ 144 w 1584"/>
                <a:gd name="T5" fmla="*/ 624 h 2928"/>
                <a:gd name="T6" fmla="*/ 96 w 1584"/>
                <a:gd name="T7" fmla="*/ 912 h 2928"/>
                <a:gd name="T8" fmla="*/ 0 w 1584"/>
                <a:gd name="T9" fmla="*/ 1296 h 2928"/>
                <a:gd name="T10" fmla="*/ 192 w 1584"/>
                <a:gd name="T11" fmla="*/ 1776 h 2928"/>
                <a:gd name="T12" fmla="*/ 288 w 1584"/>
                <a:gd name="T13" fmla="*/ 2112 h 2928"/>
                <a:gd name="T14" fmla="*/ 480 w 1584"/>
                <a:gd name="T15" fmla="*/ 2352 h 2928"/>
                <a:gd name="T16" fmla="*/ 672 w 1584"/>
                <a:gd name="T17" fmla="*/ 2592 h 2928"/>
                <a:gd name="T18" fmla="*/ 1008 w 1584"/>
                <a:gd name="T19" fmla="*/ 2928 h 2928"/>
                <a:gd name="T20" fmla="*/ 1584 w 1584"/>
                <a:gd name="T21" fmla="*/ 2928 h 2928"/>
                <a:gd name="T22" fmla="*/ 1392 w 1584"/>
                <a:gd name="T23" fmla="*/ 2544 h 2928"/>
                <a:gd name="T24" fmla="*/ 960 w 1584"/>
                <a:gd name="T25" fmla="*/ 1392 h 2928"/>
                <a:gd name="T26" fmla="*/ 816 w 1584"/>
                <a:gd name="T27" fmla="*/ 0 h 2928"/>
                <a:gd name="T28" fmla="*/ 432 w 1584"/>
                <a:gd name="T29" fmla="*/ 0 h 2928"/>
                <a:gd name="T30" fmla="*/ 336 w 1584"/>
                <a:gd name="T31" fmla="*/ 4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4" h="2928">
                  <a:moveTo>
                    <a:pt x="336" y="48"/>
                  </a:moveTo>
                  <a:lnTo>
                    <a:pt x="240" y="336"/>
                  </a:lnTo>
                  <a:lnTo>
                    <a:pt x="144" y="624"/>
                  </a:lnTo>
                  <a:lnTo>
                    <a:pt x="96" y="912"/>
                  </a:lnTo>
                  <a:lnTo>
                    <a:pt x="0" y="1296"/>
                  </a:lnTo>
                  <a:lnTo>
                    <a:pt x="192" y="1776"/>
                  </a:lnTo>
                  <a:lnTo>
                    <a:pt x="288" y="2112"/>
                  </a:lnTo>
                  <a:lnTo>
                    <a:pt x="480" y="2352"/>
                  </a:lnTo>
                  <a:lnTo>
                    <a:pt x="672" y="2592"/>
                  </a:lnTo>
                  <a:lnTo>
                    <a:pt x="1008" y="2928"/>
                  </a:lnTo>
                  <a:lnTo>
                    <a:pt x="1584" y="2928"/>
                  </a:lnTo>
                  <a:lnTo>
                    <a:pt x="1392" y="2544"/>
                  </a:lnTo>
                  <a:lnTo>
                    <a:pt x="960" y="1392"/>
                  </a:lnTo>
                  <a:lnTo>
                    <a:pt x="816" y="0"/>
                  </a:lnTo>
                  <a:lnTo>
                    <a:pt x="432" y="0"/>
                  </a:lnTo>
                  <a:lnTo>
                    <a:pt x="336" y="48"/>
                  </a:lnTo>
                  <a:close/>
                </a:path>
              </a:pathLst>
            </a:custGeom>
            <a:solidFill>
              <a:srgbClr val="00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2" name="Freeform 340"/>
            <p:cNvSpPr>
              <a:spLocks noChangeAspect="1"/>
            </p:cNvSpPr>
            <p:nvPr/>
          </p:nvSpPr>
          <p:spPr bwMode="auto">
            <a:xfrm>
              <a:off x="2432" y="2172"/>
              <a:ext cx="346" cy="1094"/>
            </a:xfrm>
            <a:custGeom>
              <a:avLst/>
              <a:gdLst>
                <a:gd name="T0" fmla="*/ 336 w 576"/>
                <a:gd name="T1" fmla="*/ 0 h 1824"/>
                <a:gd name="T2" fmla="*/ 144 w 576"/>
                <a:gd name="T3" fmla="*/ 288 h 1824"/>
                <a:gd name="T4" fmla="*/ 0 w 576"/>
                <a:gd name="T5" fmla="*/ 624 h 1824"/>
                <a:gd name="T6" fmla="*/ 0 w 576"/>
                <a:gd name="T7" fmla="*/ 912 h 1824"/>
                <a:gd name="T8" fmla="*/ 96 w 576"/>
                <a:gd name="T9" fmla="*/ 1296 h 1824"/>
                <a:gd name="T10" fmla="*/ 192 w 576"/>
                <a:gd name="T11" fmla="*/ 1584 h 1824"/>
                <a:gd name="T12" fmla="*/ 336 w 576"/>
                <a:gd name="T13" fmla="*/ 1728 h 1824"/>
                <a:gd name="T14" fmla="*/ 576 w 576"/>
                <a:gd name="T15" fmla="*/ 1824 h 1824"/>
                <a:gd name="T16" fmla="*/ 480 w 576"/>
                <a:gd name="T17" fmla="*/ 1632 h 1824"/>
                <a:gd name="T18" fmla="*/ 480 w 576"/>
                <a:gd name="T19" fmla="*/ 1392 h 1824"/>
                <a:gd name="T20" fmla="*/ 480 w 576"/>
                <a:gd name="T21" fmla="*/ 1152 h 1824"/>
                <a:gd name="T22" fmla="*/ 432 w 576"/>
                <a:gd name="T23" fmla="*/ 864 h 1824"/>
                <a:gd name="T24" fmla="*/ 480 w 576"/>
                <a:gd name="T25" fmla="*/ 576 h 1824"/>
                <a:gd name="T26" fmla="*/ 432 w 576"/>
                <a:gd name="T27" fmla="*/ 480 h 1824"/>
                <a:gd name="T28" fmla="*/ 336 w 576"/>
                <a:gd name="T29" fmla="*/ 288 h 1824"/>
                <a:gd name="T30" fmla="*/ 336 w 576"/>
                <a:gd name="T31" fmla="*/ 0 h 1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6" h="1824">
                  <a:moveTo>
                    <a:pt x="336" y="0"/>
                  </a:moveTo>
                  <a:lnTo>
                    <a:pt x="144" y="288"/>
                  </a:lnTo>
                  <a:lnTo>
                    <a:pt x="0" y="624"/>
                  </a:lnTo>
                  <a:lnTo>
                    <a:pt x="0" y="912"/>
                  </a:lnTo>
                  <a:lnTo>
                    <a:pt x="96" y="1296"/>
                  </a:lnTo>
                  <a:lnTo>
                    <a:pt x="192" y="1584"/>
                  </a:lnTo>
                  <a:lnTo>
                    <a:pt x="336" y="1728"/>
                  </a:lnTo>
                  <a:lnTo>
                    <a:pt x="576" y="1824"/>
                  </a:lnTo>
                  <a:lnTo>
                    <a:pt x="480" y="1632"/>
                  </a:lnTo>
                  <a:lnTo>
                    <a:pt x="480" y="1392"/>
                  </a:lnTo>
                  <a:lnTo>
                    <a:pt x="480" y="1152"/>
                  </a:lnTo>
                  <a:lnTo>
                    <a:pt x="432" y="864"/>
                  </a:lnTo>
                  <a:lnTo>
                    <a:pt x="480" y="576"/>
                  </a:lnTo>
                  <a:lnTo>
                    <a:pt x="432" y="480"/>
                  </a:lnTo>
                  <a:lnTo>
                    <a:pt x="336" y="288"/>
                  </a:lnTo>
                  <a:lnTo>
                    <a:pt x="336"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3" name="Freeform 341"/>
            <p:cNvSpPr>
              <a:spLocks noChangeAspect="1"/>
            </p:cNvSpPr>
            <p:nvPr/>
          </p:nvSpPr>
          <p:spPr bwMode="auto">
            <a:xfrm>
              <a:off x="3066" y="1970"/>
              <a:ext cx="805" cy="1757"/>
            </a:xfrm>
            <a:custGeom>
              <a:avLst/>
              <a:gdLst>
                <a:gd name="T0" fmla="*/ 336 w 1344"/>
                <a:gd name="T1" fmla="*/ 0 h 2928"/>
                <a:gd name="T2" fmla="*/ 192 w 1344"/>
                <a:gd name="T3" fmla="*/ 288 h 2928"/>
                <a:gd name="T4" fmla="*/ 96 w 1344"/>
                <a:gd name="T5" fmla="*/ 624 h 2928"/>
                <a:gd name="T6" fmla="*/ 0 w 1344"/>
                <a:gd name="T7" fmla="*/ 912 h 2928"/>
                <a:gd name="T8" fmla="*/ 0 w 1344"/>
                <a:gd name="T9" fmla="*/ 1152 h 2928"/>
                <a:gd name="T10" fmla="*/ 0 w 1344"/>
                <a:gd name="T11" fmla="*/ 1488 h 2928"/>
                <a:gd name="T12" fmla="*/ 96 w 1344"/>
                <a:gd name="T13" fmla="*/ 1776 h 2928"/>
                <a:gd name="T14" fmla="*/ 288 w 1344"/>
                <a:gd name="T15" fmla="*/ 2112 h 2928"/>
                <a:gd name="T16" fmla="*/ 576 w 1344"/>
                <a:gd name="T17" fmla="*/ 2400 h 2928"/>
                <a:gd name="T18" fmla="*/ 720 w 1344"/>
                <a:gd name="T19" fmla="*/ 2640 h 2928"/>
                <a:gd name="T20" fmla="*/ 1008 w 1344"/>
                <a:gd name="T21" fmla="*/ 2784 h 2928"/>
                <a:gd name="T22" fmla="*/ 1200 w 1344"/>
                <a:gd name="T23" fmla="*/ 2928 h 2928"/>
                <a:gd name="T24" fmla="*/ 1344 w 1344"/>
                <a:gd name="T25" fmla="*/ 2928 h 2928"/>
                <a:gd name="T26" fmla="*/ 1279 w 1344"/>
                <a:gd name="T27" fmla="*/ 2688 h 2928"/>
                <a:gd name="T28" fmla="*/ 1140 w 1344"/>
                <a:gd name="T29" fmla="*/ 2448 h 2928"/>
                <a:gd name="T30" fmla="*/ 768 w 1344"/>
                <a:gd name="T31" fmla="*/ 1344 h 2928"/>
                <a:gd name="T32" fmla="*/ 624 w 1344"/>
                <a:gd name="T33" fmla="*/ 0 h 2928"/>
                <a:gd name="T34" fmla="*/ 336 w 1344"/>
                <a:gd name="T35"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4" h="2928">
                  <a:moveTo>
                    <a:pt x="336" y="0"/>
                  </a:moveTo>
                  <a:lnTo>
                    <a:pt x="192" y="288"/>
                  </a:lnTo>
                  <a:lnTo>
                    <a:pt x="96" y="624"/>
                  </a:lnTo>
                  <a:lnTo>
                    <a:pt x="0" y="912"/>
                  </a:lnTo>
                  <a:lnTo>
                    <a:pt x="0" y="1152"/>
                  </a:lnTo>
                  <a:lnTo>
                    <a:pt x="0" y="1488"/>
                  </a:lnTo>
                  <a:lnTo>
                    <a:pt x="96" y="1776"/>
                  </a:lnTo>
                  <a:lnTo>
                    <a:pt x="288" y="2112"/>
                  </a:lnTo>
                  <a:lnTo>
                    <a:pt x="576" y="2400"/>
                  </a:lnTo>
                  <a:lnTo>
                    <a:pt x="720" y="2640"/>
                  </a:lnTo>
                  <a:lnTo>
                    <a:pt x="1008" y="2784"/>
                  </a:lnTo>
                  <a:lnTo>
                    <a:pt x="1200" y="2928"/>
                  </a:lnTo>
                  <a:lnTo>
                    <a:pt x="1344" y="2928"/>
                  </a:lnTo>
                  <a:lnTo>
                    <a:pt x="1279" y="2688"/>
                  </a:lnTo>
                  <a:lnTo>
                    <a:pt x="1140" y="2448"/>
                  </a:lnTo>
                  <a:lnTo>
                    <a:pt x="768" y="1344"/>
                  </a:lnTo>
                  <a:lnTo>
                    <a:pt x="624" y="0"/>
                  </a:lnTo>
                  <a:lnTo>
                    <a:pt x="336" y="0"/>
                  </a:lnTo>
                  <a:close/>
                </a:path>
              </a:pathLst>
            </a:custGeom>
            <a:solidFill>
              <a:srgbClr val="33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4" name="Freeform 342"/>
            <p:cNvSpPr>
              <a:spLocks noChangeAspect="1"/>
            </p:cNvSpPr>
            <p:nvPr/>
          </p:nvSpPr>
          <p:spPr bwMode="auto">
            <a:xfrm>
              <a:off x="3123" y="1970"/>
              <a:ext cx="691" cy="1583"/>
            </a:xfrm>
            <a:custGeom>
              <a:avLst/>
              <a:gdLst>
                <a:gd name="T0" fmla="*/ 432 w 1152"/>
                <a:gd name="T1" fmla="*/ 0 h 2640"/>
                <a:gd name="T2" fmla="*/ 288 w 1152"/>
                <a:gd name="T3" fmla="*/ 240 h 2640"/>
                <a:gd name="T4" fmla="*/ 144 w 1152"/>
                <a:gd name="T5" fmla="*/ 528 h 2640"/>
                <a:gd name="T6" fmla="*/ 48 w 1152"/>
                <a:gd name="T7" fmla="*/ 864 h 2640"/>
                <a:gd name="T8" fmla="*/ 0 w 1152"/>
                <a:gd name="T9" fmla="*/ 1104 h 2640"/>
                <a:gd name="T10" fmla="*/ 48 w 1152"/>
                <a:gd name="T11" fmla="*/ 1440 h 2640"/>
                <a:gd name="T12" fmla="*/ 144 w 1152"/>
                <a:gd name="T13" fmla="*/ 1680 h 2640"/>
                <a:gd name="T14" fmla="*/ 336 w 1152"/>
                <a:gd name="T15" fmla="*/ 2016 h 2640"/>
                <a:gd name="T16" fmla="*/ 528 w 1152"/>
                <a:gd name="T17" fmla="*/ 2208 h 2640"/>
                <a:gd name="T18" fmla="*/ 672 w 1152"/>
                <a:gd name="T19" fmla="*/ 2400 h 2640"/>
                <a:gd name="T20" fmla="*/ 864 w 1152"/>
                <a:gd name="T21" fmla="*/ 2544 h 2640"/>
                <a:gd name="T22" fmla="*/ 1152 w 1152"/>
                <a:gd name="T23" fmla="*/ 2640 h 2640"/>
                <a:gd name="T24" fmla="*/ 1008 w 1152"/>
                <a:gd name="T25" fmla="*/ 2256 h 2640"/>
                <a:gd name="T26" fmla="*/ 960 w 1152"/>
                <a:gd name="T27" fmla="*/ 1920 h 2640"/>
                <a:gd name="T28" fmla="*/ 720 w 1152"/>
                <a:gd name="T29" fmla="*/ 1440 h 2640"/>
                <a:gd name="T30" fmla="*/ 672 w 1152"/>
                <a:gd name="T31" fmla="*/ 768 h 2640"/>
                <a:gd name="T32" fmla="*/ 672 w 1152"/>
                <a:gd name="T33" fmla="*/ 336 h 2640"/>
                <a:gd name="T34" fmla="*/ 576 w 1152"/>
                <a:gd name="T35" fmla="*/ 0 h 2640"/>
                <a:gd name="T36" fmla="*/ 432 w 1152"/>
                <a:gd name="T37" fmla="*/ 0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2" h="2640">
                  <a:moveTo>
                    <a:pt x="432" y="0"/>
                  </a:moveTo>
                  <a:lnTo>
                    <a:pt x="288" y="240"/>
                  </a:lnTo>
                  <a:lnTo>
                    <a:pt x="144" y="528"/>
                  </a:lnTo>
                  <a:lnTo>
                    <a:pt x="48" y="864"/>
                  </a:lnTo>
                  <a:lnTo>
                    <a:pt x="0" y="1104"/>
                  </a:lnTo>
                  <a:lnTo>
                    <a:pt x="48" y="1440"/>
                  </a:lnTo>
                  <a:lnTo>
                    <a:pt x="144" y="1680"/>
                  </a:lnTo>
                  <a:lnTo>
                    <a:pt x="336" y="2016"/>
                  </a:lnTo>
                  <a:lnTo>
                    <a:pt x="528" y="2208"/>
                  </a:lnTo>
                  <a:lnTo>
                    <a:pt x="672" y="2400"/>
                  </a:lnTo>
                  <a:lnTo>
                    <a:pt x="864" y="2544"/>
                  </a:lnTo>
                  <a:lnTo>
                    <a:pt x="1152" y="2640"/>
                  </a:lnTo>
                  <a:lnTo>
                    <a:pt x="1008" y="2256"/>
                  </a:lnTo>
                  <a:lnTo>
                    <a:pt x="960" y="1920"/>
                  </a:lnTo>
                  <a:lnTo>
                    <a:pt x="720" y="1440"/>
                  </a:lnTo>
                  <a:lnTo>
                    <a:pt x="672" y="768"/>
                  </a:lnTo>
                  <a:lnTo>
                    <a:pt x="672" y="336"/>
                  </a:lnTo>
                  <a:lnTo>
                    <a:pt x="576" y="0"/>
                  </a:lnTo>
                  <a:lnTo>
                    <a:pt x="432"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5" name="Freeform 343"/>
            <p:cNvSpPr>
              <a:spLocks noChangeAspect="1"/>
            </p:cNvSpPr>
            <p:nvPr/>
          </p:nvSpPr>
          <p:spPr bwMode="auto">
            <a:xfrm>
              <a:off x="2519" y="2344"/>
              <a:ext cx="230" cy="835"/>
            </a:xfrm>
            <a:custGeom>
              <a:avLst/>
              <a:gdLst>
                <a:gd name="T0" fmla="*/ 192 w 384"/>
                <a:gd name="T1" fmla="*/ 0 h 1392"/>
                <a:gd name="T2" fmla="*/ 96 w 384"/>
                <a:gd name="T3" fmla="*/ 192 h 1392"/>
                <a:gd name="T4" fmla="*/ 96 w 384"/>
                <a:gd name="T5" fmla="*/ 336 h 1392"/>
                <a:gd name="T6" fmla="*/ 48 w 384"/>
                <a:gd name="T7" fmla="*/ 576 h 1392"/>
                <a:gd name="T8" fmla="*/ 0 w 384"/>
                <a:gd name="T9" fmla="*/ 768 h 1392"/>
                <a:gd name="T10" fmla="*/ 96 w 384"/>
                <a:gd name="T11" fmla="*/ 1056 h 1392"/>
                <a:gd name="T12" fmla="*/ 192 w 384"/>
                <a:gd name="T13" fmla="*/ 1248 h 1392"/>
                <a:gd name="T14" fmla="*/ 384 w 384"/>
                <a:gd name="T15" fmla="*/ 1392 h 1392"/>
                <a:gd name="T16" fmla="*/ 336 w 384"/>
                <a:gd name="T17" fmla="*/ 1020 h 1392"/>
                <a:gd name="T18" fmla="*/ 336 w 384"/>
                <a:gd name="T19" fmla="*/ 864 h 1392"/>
                <a:gd name="T20" fmla="*/ 288 w 384"/>
                <a:gd name="T21" fmla="*/ 720 h 1392"/>
                <a:gd name="T22" fmla="*/ 288 w 384"/>
                <a:gd name="T23" fmla="*/ 432 h 1392"/>
                <a:gd name="T24" fmla="*/ 288 w 384"/>
                <a:gd name="T25" fmla="*/ 240 h 1392"/>
                <a:gd name="T26" fmla="*/ 192 w 384"/>
                <a:gd name="T27" fmla="*/ 0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4" h="1392">
                  <a:moveTo>
                    <a:pt x="192" y="0"/>
                  </a:moveTo>
                  <a:lnTo>
                    <a:pt x="96" y="192"/>
                  </a:lnTo>
                  <a:lnTo>
                    <a:pt x="96" y="336"/>
                  </a:lnTo>
                  <a:lnTo>
                    <a:pt x="48" y="576"/>
                  </a:lnTo>
                  <a:lnTo>
                    <a:pt x="0" y="768"/>
                  </a:lnTo>
                  <a:lnTo>
                    <a:pt x="96" y="1056"/>
                  </a:lnTo>
                  <a:lnTo>
                    <a:pt x="192" y="1248"/>
                  </a:lnTo>
                  <a:lnTo>
                    <a:pt x="384" y="1392"/>
                  </a:lnTo>
                  <a:cubicBezTo>
                    <a:pt x="331" y="1076"/>
                    <a:pt x="336" y="1201"/>
                    <a:pt x="336" y="1020"/>
                  </a:cubicBezTo>
                  <a:lnTo>
                    <a:pt x="336" y="864"/>
                  </a:lnTo>
                  <a:lnTo>
                    <a:pt x="288" y="720"/>
                  </a:lnTo>
                  <a:lnTo>
                    <a:pt x="288" y="432"/>
                  </a:lnTo>
                  <a:lnTo>
                    <a:pt x="288" y="240"/>
                  </a:lnTo>
                  <a:lnTo>
                    <a:pt x="192" y="0"/>
                  </a:lnTo>
                  <a:close/>
                </a:path>
              </a:pathLst>
            </a:cu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6" name="Freeform 344"/>
            <p:cNvSpPr>
              <a:spLocks noChangeAspect="1"/>
            </p:cNvSpPr>
            <p:nvPr/>
          </p:nvSpPr>
          <p:spPr bwMode="auto">
            <a:xfrm>
              <a:off x="3238" y="2056"/>
              <a:ext cx="489" cy="1296"/>
            </a:xfrm>
            <a:custGeom>
              <a:avLst/>
              <a:gdLst>
                <a:gd name="T0" fmla="*/ 384 w 816"/>
                <a:gd name="T1" fmla="*/ 0 h 2160"/>
                <a:gd name="T2" fmla="*/ 288 w 816"/>
                <a:gd name="T3" fmla="*/ 192 h 2160"/>
                <a:gd name="T4" fmla="*/ 192 w 816"/>
                <a:gd name="T5" fmla="*/ 288 h 2160"/>
                <a:gd name="T6" fmla="*/ 48 w 816"/>
                <a:gd name="T7" fmla="*/ 480 h 2160"/>
                <a:gd name="T8" fmla="*/ 0 w 816"/>
                <a:gd name="T9" fmla="*/ 816 h 2160"/>
                <a:gd name="T10" fmla="*/ 0 w 816"/>
                <a:gd name="T11" fmla="*/ 1104 h 2160"/>
                <a:gd name="T12" fmla="*/ 48 w 816"/>
                <a:gd name="T13" fmla="*/ 1344 h 2160"/>
                <a:gd name="T14" fmla="*/ 144 w 816"/>
                <a:gd name="T15" fmla="*/ 1536 h 2160"/>
                <a:gd name="T16" fmla="*/ 240 w 816"/>
                <a:gd name="T17" fmla="*/ 1728 h 2160"/>
                <a:gd name="T18" fmla="*/ 384 w 816"/>
                <a:gd name="T19" fmla="*/ 1920 h 2160"/>
                <a:gd name="T20" fmla="*/ 528 w 816"/>
                <a:gd name="T21" fmla="*/ 2016 h 2160"/>
                <a:gd name="T22" fmla="*/ 816 w 816"/>
                <a:gd name="T23" fmla="*/ 2160 h 2160"/>
                <a:gd name="T24" fmla="*/ 768 w 816"/>
                <a:gd name="T25" fmla="*/ 1872 h 2160"/>
                <a:gd name="T26" fmla="*/ 672 w 816"/>
                <a:gd name="T27" fmla="*/ 1584 h 2160"/>
                <a:gd name="T28" fmla="*/ 624 w 816"/>
                <a:gd name="T29" fmla="*/ 1344 h 2160"/>
                <a:gd name="T30" fmla="*/ 672 w 816"/>
                <a:gd name="T31" fmla="*/ 1104 h 2160"/>
                <a:gd name="T32" fmla="*/ 624 w 816"/>
                <a:gd name="T33" fmla="*/ 1008 h 2160"/>
                <a:gd name="T34" fmla="*/ 576 w 816"/>
                <a:gd name="T35" fmla="*/ 768 h 2160"/>
                <a:gd name="T36" fmla="*/ 528 w 816"/>
                <a:gd name="T37" fmla="*/ 624 h 2160"/>
                <a:gd name="T38" fmla="*/ 480 w 816"/>
                <a:gd name="T39" fmla="*/ 288 h 2160"/>
                <a:gd name="T40" fmla="*/ 480 w 816"/>
                <a:gd name="T41" fmla="*/ 192 h 2160"/>
                <a:gd name="T42" fmla="*/ 384 w 816"/>
                <a:gd name="T4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6" h="2160">
                  <a:moveTo>
                    <a:pt x="384" y="0"/>
                  </a:moveTo>
                  <a:lnTo>
                    <a:pt x="288" y="192"/>
                  </a:lnTo>
                  <a:lnTo>
                    <a:pt x="192" y="288"/>
                  </a:lnTo>
                  <a:lnTo>
                    <a:pt x="48" y="480"/>
                  </a:lnTo>
                  <a:lnTo>
                    <a:pt x="0" y="816"/>
                  </a:lnTo>
                  <a:lnTo>
                    <a:pt x="0" y="1104"/>
                  </a:lnTo>
                  <a:lnTo>
                    <a:pt x="48" y="1344"/>
                  </a:lnTo>
                  <a:lnTo>
                    <a:pt x="144" y="1536"/>
                  </a:lnTo>
                  <a:lnTo>
                    <a:pt x="240" y="1728"/>
                  </a:lnTo>
                  <a:lnTo>
                    <a:pt x="384" y="1920"/>
                  </a:lnTo>
                  <a:lnTo>
                    <a:pt x="528" y="2016"/>
                  </a:lnTo>
                  <a:lnTo>
                    <a:pt x="816" y="2160"/>
                  </a:lnTo>
                  <a:lnTo>
                    <a:pt x="768" y="1872"/>
                  </a:lnTo>
                  <a:lnTo>
                    <a:pt x="672" y="1584"/>
                  </a:lnTo>
                  <a:lnTo>
                    <a:pt x="624" y="1344"/>
                  </a:lnTo>
                  <a:lnTo>
                    <a:pt x="672" y="1104"/>
                  </a:lnTo>
                  <a:lnTo>
                    <a:pt x="624" y="1008"/>
                  </a:lnTo>
                  <a:lnTo>
                    <a:pt x="576" y="768"/>
                  </a:lnTo>
                  <a:lnTo>
                    <a:pt x="528" y="624"/>
                  </a:lnTo>
                  <a:lnTo>
                    <a:pt x="480" y="288"/>
                  </a:lnTo>
                  <a:lnTo>
                    <a:pt x="480" y="192"/>
                  </a:lnTo>
                  <a:lnTo>
                    <a:pt x="384"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7" name="Freeform 345"/>
            <p:cNvSpPr>
              <a:spLocks noChangeAspect="1"/>
            </p:cNvSpPr>
            <p:nvPr/>
          </p:nvSpPr>
          <p:spPr bwMode="auto">
            <a:xfrm>
              <a:off x="2576" y="2603"/>
              <a:ext cx="144" cy="375"/>
            </a:xfrm>
            <a:custGeom>
              <a:avLst/>
              <a:gdLst>
                <a:gd name="T0" fmla="*/ 192 w 240"/>
                <a:gd name="T1" fmla="*/ 0 h 624"/>
                <a:gd name="T2" fmla="*/ 96 w 240"/>
                <a:gd name="T3" fmla="*/ 96 h 624"/>
                <a:gd name="T4" fmla="*/ 0 w 240"/>
                <a:gd name="T5" fmla="*/ 240 h 624"/>
                <a:gd name="T6" fmla="*/ 48 w 240"/>
                <a:gd name="T7" fmla="*/ 384 h 624"/>
                <a:gd name="T8" fmla="*/ 96 w 240"/>
                <a:gd name="T9" fmla="*/ 576 h 624"/>
                <a:gd name="T10" fmla="*/ 240 w 240"/>
                <a:gd name="T11" fmla="*/ 624 h 624"/>
                <a:gd name="T12" fmla="*/ 240 w 240"/>
                <a:gd name="T13" fmla="*/ 432 h 624"/>
                <a:gd name="T14" fmla="*/ 192 w 240"/>
                <a:gd name="T15" fmla="*/ 192 h 624"/>
                <a:gd name="T16" fmla="*/ 192 w 240"/>
                <a:gd name="T17"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24">
                  <a:moveTo>
                    <a:pt x="192" y="0"/>
                  </a:moveTo>
                  <a:lnTo>
                    <a:pt x="96" y="96"/>
                  </a:lnTo>
                  <a:lnTo>
                    <a:pt x="0" y="240"/>
                  </a:lnTo>
                  <a:lnTo>
                    <a:pt x="48" y="384"/>
                  </a:lnTo>
                  <a:lnTo>
                    <a:pt x="96" y="576"/>
                  </a:lnTo>
                  <a:lnTo>
                    <a:pt x="240" y="624"/>
                  </a:lnTo>
                  <a:lnTo>
                    <a:pt x="240" y="432"/>
                  </a:lnTo>
                  <a:lnTo>
                    <a:pt x="192" y="192"/>
                  </a:lnTo>
                  <a:lnTo>
                    <a:pt x="19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8" name="Freeform 346"/>
            <p:cNvSpPr>
              <a:spLocks noChangeAspect="1"/>
            </p:cNvSpPr>
            <p:nvPr/>
          </p:nvSpPr>
          <p:spPr bwMode="auto">
            <a:xfrm>
              <a:off x="3238" y="2056"/>
              <a:ext cx="489" cy="1296"/>
            </a:xfrm>
            <a:custGeom>
              <a:avLst/>
              <a:gdLst>
                <a:gd name="T0" fmla="*/ 432 w 816"/>
                <a:gd name="T1" fmla="*/ 0 h 2160"/>
                <a:gd name="T2" fmla="*/ 240 w 816"/>
                <a:gd name="T3" fmla="*/ 192 h 2160"/>
                <a:gd name="T4" fmla="*/ 48 w 816"/>
                <a:gd name="T5" fmla="*/ 480 h 2160"/>
                <a:gd name="T6" fmla="*/ 0 w 816"/>
                <a:gd name="T7" fmla="*/ 912 h 2160"/>
                <a:gd name="T8" fmla="*/ 0 w 816"/>
                <a:gd name="T9" fmla="*/ 1248 h 2160"/>
                <a:gd name="T10" fmla="*/ 144 w 816"/>
                <a:gd name="T11" fmla="*/ 1584 h 2160"/>
                <a:gd name="T12" fmla="*/ 288 w 816"/>
                <a:gd name="T13" fmla="*/ 1824 h 2160"/>
                <a:gd name="T14" fmla="*/ 480 w 816"/>
                <a:gd name="T15" fmla="*/ 2064 h 2160"/>
                <a:gd name="T16" fmla="*/ 816 w 816"/>
                <a:gd name="T17" fmla="*/ 2160 h 2160"/>
                <a:gd name="T18" fmla="*/ 768 w 816"/>
                <a:gd name="T19" fmla="*/ 1872 h 2160"/>
                <a:gd name="T20" fmla="*/ 720 w 816"/>
                <a:gd name="T21" fmla="*/ 1536 h 2160"/>
                <a:gd name="T22" fmla="*/ 672 w 816"/>
                <a:gd name="T23" fmla="*/ 1344 h 2160"/>
                <a:gd name="T24" fmla="*/ 672 w 816"/>
                <a:gd name="T25" fmla="*/ 1104 h 2160"/>
                <a:gd name="T26" fmla="*/ 624 w 816"/>
                <a:gd name="T27" fmla="*/ 960 h 2160"/>
                <a:gd name="T28" fmla="*/ 576 w 816"/>
                <a:gd name="T29" fmla="*/ 720 h 2160"/>
                <a:gd name="T30" fmla="*/ 480 w 816"/>
                <a:gd name="T31" fmla="*/ 240 h 2160"/>
                <a:gd name="T32" fmla="*/ 432 w 816"/>
                <a:gd name="T33"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6" h="2160">
                  <a:moveTo>
                    <a:pt x="432" y="0"/>
                  </a:moveTo>
                  <a:lnTo>
                    <a:pt x="240" y="192"/>
                  </a:lnTo>
                  <a:lnTo>
                    <a:pt x="48" y="480"/>
                  </a:lnTo>
                  <a:lnTo>
                    <a:pt x="0" y="912"/>
                  </a:lnTo>
                  <a:lnTo>
                    <a:pt x="0" y="1248"/>
                  </a:lnTo>
                  <a:lnTo>
                    <a:pt x="144" y="1584"/>
                  </a:lnTo>
                  <a:lnTo>
                    <a:pt x="288" y="1824"/>
                  </a:lnTo>
                  <a:lnTo>
                    <a:pt x="480" y="2064"/>
                  </a:lnTo>
                  <a:lnTo>
                    <a:pt x="816" y="2160"/>
                  </a:lnTo>
                  <a:lnTo>
                    <a:pt x="768" y="1872"/>
                  </a:lnTo>
                  <a:lnTo>
                    <a:pt x="720" y="1536"/>
                  </a:lnTo>
                  <a:lnTo>
                    <a:pt x="672" y="1344"/>
                  </a:lnTo>
                  <a:lnTo>
                    <a:pt x="672" y="1104"/>
                  </a:lnTo>
                  <a:lnTo>
                    <a:pt x="624" y="960"/>
                  </a:lnTo>
                  <a:lnTo>
                    <a:pt x="576" y="720"/>
                  </a:lnTo>
                  <a:lnTo>
                    <a:pt x="480" y="240"/>
                  </a:lnTo>
                  <a:lnTo>
                    <a:pt x="432" y="0"/>
                  </a:lnTo>
                  <a:close/>
                </a:path>
              </a:pathLst>
            </a:cu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29" name="Freeform 347"/>
            <p:cNvSpPr>
              <a:spLocks noChangeAspect="1"/>
            </p:cNvSpPr>
            <p:nvPr/>
          </p:nvSpPr>
          <p:spPr bwMode="auto">
            <a:xfrm>
              <a:off x="3296" y="2200"/>
              <a:ext cx="403" cy="979"/>
            </a:xfrm>
            <a:custGeom>
              <a:avLst/>
              <a:gdLst>
                <a:gd name="T0" fmla="*/ 384 w 672"/>
                <a:gd name="T1" fmla="*/ 0 h 1632"/>
                <a:gd name="T2" fmla="*/ 144 w 672"/>
                <a:gd name="T3" fmla="*/ 192 h 1632"/>
                <a:gd name="T4" fmla="*/ 48 w 672"/>
                <a:gd name="T5" fmla="*/ 432 h 1632"/>
                <a:gd name="T6" fmla="*/ 0 w 672"/>
                <a:gd name="T7" fmla="*/ 768 h 1632"/>
                <a:gd name="T8" fmla="*/ 48 w 672"/>
                <a:gd name="T9" fmla="*/ 1056 h 1632"/>
                <a:gd name="T10" fmla="*/ 192 w 672"/>
                <a:gd name="T11" fmla="*/ 1392 h 1632"/>
                <a:gd name="T12" fmla="*/ 432 w 672"/>
                <a:gd name="T13" fmla="*/ 1632 h 1632"/>
                <a:gd name="T14" fmla="*/ 672 w 672"/>
                <a:gd name="T15" fmla="*/ 1632 h 1632"/>
                <a:gd name="T16" fmla="*/ 624 w 672"/>
                <a:gd name="T17" fmla="*/ 1344 h 1632"/>
                <a:gd name="T18" fmla="*/ 576 w 672"/>
                <a:gd name="T19" fmla="*/ 1104 h 1632"/>
                <a:gd name="T20" fmla="*/ 576 w 672"/>
                <a:gd name="T21" fmla="*/ 912 h 1632"/>
                <a:gd name="T22" fmla="*/ 576 w 672"/>
                <a:gd name="T23" fmla="*/ 768 h 1632"/>
                <a:gd name="T24" fmla="*/ 480 w 672"/>
                <a:gd name="T25" fmla="*/ 528 h 1632"/>
                <a:gd name="T26" fmla="*/ 432 w 672"/>
                <a:gd name="T27" fmla="*/ 288 h 1632"/>
                <a:gd name="T28" fmla="*/ 384 w 672"/>
                <a:gd name="T29"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2" h="1632">
                  <a:moveTo>
                    <a:pt x="384" y="0"/>
                  </a:moveTo>
                  <a:lnTo>
                    <a:pt x="144" y="192"/>
                  </a:lnTo>
                  <a:lnTo>
                    <a:pt x="48" y="432"/>
                  </a:lnTo>
                  <a:lnTo>
                    <a:pt x="0" y="768"/>
                  </a:lnTo>
                  <a:lnTo>
                    <a:pt x="48" y="1056"/>
                  </a:lnTo>
                  <a:lnTo>
                    <a:pt x="192" y="1392"/>
                  </a:lnTo>
                  <a:lnTo>
                    <a:pt x="432" y="1632"/>
                  </a:lnTo>
                  <a:lnTo>
                    <a:pt x="672" y="1632"/>
                  </a:lnTo>
                  <a:lnTo>
                    <a:pt x="624" y="1344"/>
                  </a:lnTo>
                  <a:lnTo>
                    <a:pt x="576" y="1104"/>
                  </a:lnTo>
                  <a:lnTo>
                    <a:pt x="576" y="912"/>
                  </a:lnTo>
                  <a:lnTo>
                    <a:pt x="576" y="768"/>
                  </a:lnTo>
                  <a:lnTo>
                    <a:pt x="480" y="528"/>
                  </a:lnTo>
                  <a:lnTo>
                    <a:pt x="432" y="288"/>
                  </a:lnTo>
                  <a:lnTo>
                    <a:pt x="384" y="0"/>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0" name="Freeform 348"/>
            <p:cNvSpPr>
              <a:spLocks noChangeAspect="1"/>
            </p:cNvSpPr>
            <p:nvPr/>
          </p:nvSpPr>
          <p:spPr bwMode="auto">
            <a:xfrm>
              <a:off x="3382" y="2344"/>
              <a:ext cx="288" cy="720"/>
            </a:xfrm>
            <a:custGeom>
              <a:avLst/>
              <a:gdLst>
                <a:gd name="T0" fmla="*/ 288 w 480"/>
                <a:gd name="T1" fmla="*/ 0 h 1200"/>
                <a:gd name="T2" fmla="*/ 144 w 480"/>
                <a:gd name="T3" fmla="*/ 144 h 1200"/>
                <a:gd name="T4" fmla="*/ 0 w 480"/>
                <a:gd name="T5" fmla="*/ 288 h 1200"/>
                <a:gd name="T6" fmla="*/ 0 w 480"/>
                <a:gd name="T7" fmla="*/ 624 h 1200"/>
                <a:gd name="T8" fmla="*/ 96 w 480"/>
                <a:gd name="T9" fmla="*/ 912 h 1200"/>
                <a:gd name="T10" fmla="*/ 192 w 480"/>
                <a:gd name="T11" fmla="*/ 1152 h 1200"/>
                <a:gd name="T12" fmla="*/ 288 w 480"/>
                <a:gd name="T13" fmla="*/ 1200 h 1200"/>
                <a:gd name="T14" fmla="*/ 480 w 480"/>
                <a:gd name="T15" fmla="*/ 1152 h 1200"/>
                <a:gd name="T16" fmla="*/ 432 w 480"/>
                <a:gd name="T17" fmla="*/ 912 h 1200"/>
                <a:gd name="T18" fmla="*/ 432 w 480"/>
                <a:gd name="T19" fmla="*/ 768 h 1200"/>
                <a:gd name="T20" fmla="*/ 432 w 480"/>
                <a:gd name="T21" fmla="*/ 672 h 1200"/>
                <a:gd name="T22" fmla="*/ 384 w 480"/>
                <a:gd name="T23" fmla="*/ 480 h 1200"/>
                <a:gd name="T24" fmla="*/ 336 w 480"/>
                <a:gd name="T25" fmla="*/ 240 h 1200"/>
                <a:gd name="T26" fmla="*/ 288 w 480"/>
                <a:gd name="T27" fmla="*/ 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1200">
                  <a:moveTo>
                    <a:pt x="288" y="0"/>
                  </a:moveTo>
                  <a:lnTo>
                    <a:pt x="144" y="144"/>
                  </a:lnTo>
                  <a:lnTo>
                    <a:pt x="0" y="288"/>
                  </a:lnTo>
                  <a:lnTo>
                    <a:pt x="0" y="624"/>
                  </a:lnTo>
                  <a:lnTo>
                    <a:pt x="96" y="912"/>
                  </a:lnTo>
                  <a:lnTo>
                    <a:pt x="192" y="1152"/>
                  </a:lnTo>
                  <a:lnTo>
                    <a:pt x="288" y="1200"/>
                  </a:lnTo>
                  <a:lnTo>
                    <a:pt x="480" y="1152"/>
                  </a:lnTo>
                  <a:lnTo>
                    <a:pt x="432" y="912"/>
                  </a:lnTo>
                  <a:lnTo>
                    <a:pt x="432" y="768"/>
                  </a:lnTo>
                  <a:lnTo>
                    <a:pt x="432" y="672"/>
                  </a:lnTo>
                  <a:lnTo>
                    <a:pt x="384" y="480"/>
                  </a:lnTo>
                  <a:lnTo>
                    <a:pt x="336" y="240"/>
                  </a:lnTo>
                  <a:lnTo>
                    <a:pt x="288" y="0"/>
                  </a:lnTo>
                  <a:close/>
                </a:path>
              </a:pathLst>
            </a:cu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1" name="Freeform 349"/>
            <p:cNvSpPr>
              <a:spLocks noChangeAspect="1"/>
            </p:cNvSpPr>
            <p:nvPr/>
          </p:nvSpPr>
          <p:spPr bwMode="auto">
            <a:xfrm>
              <a:off x="3468" y="2431"/>
              <a:ext cx="173" cy="547"/>
            </a:xfrm>
            <a:custGeom>
              <a:avLst/>
              <a:gdLst>
                <a:gd name="T0" fmla="*/ 144 w 288"/>
                <a:gd name="T1" fmla="*/ 0 h 912"/>
                <a:gd name="T2" fmla="*/ 0 w 288"/>
                <a:gd name="T3" fmla="*/ 144 h 912"/>
                <a:gd name="T4" fmla="*/ 0 w 288"/>
                <a:gd name="T5" fmla="*/ 336 h 912"/>
                <a:gd name="T6" fmla="*/ 0 w 288"/>
                <a:gd name="T7" fmla="*/ 576 h 912"/>
                <a:gd name="T8" fmla="*/ 96 w 288"/>
                <a:gd name="T9" fmla="*/ 816 h 912"/>
                <a:gd name="T10" fmla="*/ 192 w 288"/>
                <a:gd name="T11" fmla="*/ 912 h 912"/>
                <a:gd name="T12" fmla="*/ 288 w 288"/>
                <a:gd name="T13" fmla="*/ 912 h 912"/>
                <a:gd name="T14" fmla="*/ 288 w 288"/>
                <a:gd name="T15" fmla="*/ 720 h 912"/>
                <a:gd name="T16" fmla="*/ 288 w 288"/>
                <a:gd name="T17" fmla="*/ 528 h 912"/>
                <a:gd name="T18" fmla="*/ 240 w 288"/>
                <a:gd name="T19" fmla="*/ 384 h 912"/>
                <a:gd name="T20" fmla="*/ 240 w 288"/>
                <a:gd name="T21" fmla="*/ 240 h 912"/>
                <a:gd name="T22" fmla="*/ 144 w 288"/>
                <a:gd name="T23"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912">
                  <a:moveTo>
                    <a:pt x="144" y="0"/>
                  </a:moveTo>
                  <a:lnTo>
                    <a:pt x="0" y="144"/>
                  </a:lnTo>
                  <a:lnTo>
                    <a:pt x="0" y="336"/>
                  </a:lnTo>
                  <a:lnTo>
                    <a:pt x="0" y="576"/>
                  </a:lnTo>
                  <a:lnTo>
                    <a:pt x="96" y="816"/>
                  </a:lnTo>
                  <a:lnTo>
                    <a:pt x="192" y="912"/>
                  </a:lnTo>
                  <a:lnTo>
                    <a:pt x="288" y="912"/>
                  </a:lnTo>
                  <a:lnTo>
                    <a:pt x="288" y="720"/>
                  </a:lnTo>
                  <a:lnTo>
                    <a:pt x="288" y="528"/>
                  </a:lnTo>
                  <a:lnTo>
                    <a:pt x="240" y="384"/>
                  </a:lnTo>
                  <a:lnTo>
                    <a:pt x="240" y="240"/>
                  </a:lnTo>
                  <a:lnTo>
                    <a:pt x="144"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2" name="Freeform 350"/>
            <p:cNvSpPr>
              <a:spLocks noChangeAspect="1"/>
            </p:cNvSpPr>
            <p:nvPr/>
          </p:nvSpPr>
          <p:spPr bwMode="auto">
            <a:xfrm>
              <a:off x="3526" y="2546"/>
              <a:ext cx="115" cy="316"/>
            </a:xfrm>
            <a:custGeom>
              <a:avLst/>
              <a:gdLst>
                <a:gd name="T0" fmla="*/ 48 w 192"/>
                <a:gd name="T1" fmla="*/ 0 h 528"/>
                <a:gd name="T2" fmla="*/ 0 w 192"/>
                <a:gd name="T3" fmla="*/ 144 h 528"/>
                <a:gd name="T4" fmla="*/ 0 w 192"/>
                <a:gd name="T5" fmla="*/ 288 h 528"/>
                <a:gd name="T6" fmla="*/ 48 w 192"/>
                <a:gd name="T7" fmla="*/ 480 h 528"/>
                <a:gd name="T8" fmla="*/ 192 w 192"/>
                <a:gd name="T9" fmla="*/ 528 h 528"/>
                <a:gd name="T10" fmla="*/ 192 w 192"/>
                <a:gd name="T11" fmla="*/ 288 h 528"/>
                <a:gd name="T12" fmla="*/ 144 w 192"/>
                <a:gd name="T13" fmla="*/ 96 h 528"/>
                <a:gd name="T14" fmla="*/ 48 w 192"/>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528">
                  <a:moveTo>
                    <a:pt x="48" y="0"/>
                  </a:moveTo>
                  <a:lnTo>
                    <a:pt x="0" y="144"/>
                  </a:lnTo>
                  <a:lnTo>
                    <a:pt x="0" y="288"/>
                  </a:lnTo>
                  <a:lnTo>
                    <a:pt x="48" y="480"/>
                  </a:lnTo>
                  <a:lnTo>
                    <a:pt x="192" y="528"/>
                  </a:lnTo>
                  <a:lnTo>
                    <a:pt x="192" y="288"/>
                  </a:lnTo>
                  <a:lnTo>
                    <a:pt x="144" y="96"/>
                  </a:lnTo>
                  <a:lnTo>
                    <a:pt x="48" y="0"/>
                  </a:lnTo>
                  <a:close/>
                </a:path>
              </a:pathLst>
            </a:cu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3" name="Rectangle 351"/>
            <p:cNvSpPr>
              <a:spLocks noChangeAspect="1" noChangeArrowheads="1"/>
            </p:cNvSpPr>
            <p:nvPr/>
          </p:nvSpPr>
          <p:spPr bwMode="auto">
            <a:xfrm>
              <a:off x="1482" y="1974"/>
              <a:ext cx="2419" cy="1757"/>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dirty="0"/>
            </a:p>
          </p:txBody>
        </p:sp>
        <p:sp>
          <p:nvSpPr>
            <p:cNvPr id="34" name="Freeform 352"/>
            <p:cNvSpPr>
              <a:spLocks noChangeAspect="1"/>
            </p:cNvSpPr>
            <p:nvPr/>
          </p:nvSpPr>
          <p:spPr bwMode="auto">
            <a:xfrm>
              <a:off x="2633" y="1974"/>
              <a:ext cx="262" cy="1757"/>
            </a:xfrm>
            <a:custGeom>
              <a:avLst/>
              <a:gdLst>
                <a:gd name="T0" fmla="*/ 0 w 432"/>
                <a:gd name="T1" fmla="*/ 0 h 2928"/>
                <a:gd name="T2" fmla="*/ 0 w 432"/>
                <a:gd name="T3" fmla="*/ 336 h 2928"/>
                <a:gd name="T4" fmla="*/ 0 w 432"/>
                <a:gd name="T5" fmla="*/ 576 h 2928"/>
                <a:gd name="T6" fmla="*/ 96 w 432"/>
                <a:gd name="T7" fmla="*/ 864 h 2928"/>
                <a:gd name="T8" fmla="*/ 96 w 432"/>
                <a:gd name="T9" fmla="*/ 1056 h 2928"/>
                <a:gd name="T10" fmla="*/ 96 w 432"/>
                <a:gd name="T11" fmla="*/ 1392 h 2928"/>
                <a:gd name="T12" fmla="*/ 144 w 432"/>
                <a:gd name="T13" fmla="*/ 1728 h 2928"/>
                <a:gd name="T14" fmla="*/ 144 w 432"/>
                <a:gd name="T15" fmla="*/ 1968 h 2928"/>
                <a:gd name="T16" fmla="*/ 240 w 432"/>
                <a:gd name="T17" fmla="*/ 2256 h 2928"/>
                <a:gd name="T18" fmla="*/ 336 w 432"/>
                <a:gd name="T19" fmla="*/ 2544 h 2928"/>
                <a:gd name="T20" fmla="*/ 432 w 432"/>
                <a:gd name="T21" fmla="*/ 2928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928">
                  <a:moveTo>
                    <a:pt x="0" y="0"/>
                  </a:moveTo>
                  <a:lnTo>
                    <a:pt x="0" y="336"/>
                  </a:lnTo>
                  <a:lnTo>
                    <a:pt x="0" y="576"/>
                  </a:lnTo>
                  <a:lnTo>
                    <a:pt x="96" y="864"/>
                  </a:lnTo>
                  <a:lnTo>
                    <a:pt x="96" y="1056"/>
                  </a:lnTo>
                  <a:lnTo>
                    <a:pt x="96" y="1392"/>
                  </a:lnTo>
                  <a:lnTo>
                    <a:pt x="144" y="1728"/>
                  </a:lnTo>
                  <a:lnTo>
                    <a:pt x="144" y="1968"/>
                  </a:lnTo>
                  <a:lnTo>
                    <a:pt x="240" y="2256"/>
                  </a:lnTo>
                  <a:lnTo>
                    <a:pt x="336" y="2544"/>
                  </a:lnTo>
                  <a:lnTo>
                    <a:pt x="43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5" name="Freeform 353"/>
            <p:cNvSpPr>
              <a:spLocks noChangeAspect="1"/>
            </p:cNvSpPr>
            <p:nvPr/>
          </p:nvSpPr>
          <p:spPr bwMode="auto">
            <a:xfrm>
              <a:off x="3478" y="1974"/>
              <a:ext cx="408" cy="1757"/>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6" name="Freeform 354"/>
            <p:cNvSpPr>
              <a:spLocks noChangeAspect="1"/>
            </p:cNvSpPr>
            <p:nvPr/>
          </p:nvSpPr>
          <p:spPr bwMode="auto">
            <a:xfrm>
              <a:off x="1482" y="1970"/>
              <a:ext cx="115" cy="1757"/>
            </a:xfrm>
            <a:custGeom>
              <a:avLst/>
              <a:gdLst>
                <a:gd name="T0" fmla="*/ 48 w 192"/>
                <a:gd name="T1" fmla="*/ 0 h 2928"/>
                <a:gd name="T2" fmla="*/ 144 w 192"/>
                <a:gd name="T3" fmla="*/ 384 h 2928"/>
                <a:gd name="T4" fmla="*/ 144 w 192"/>
                <a:gd name="T5" fmla="*/ 1008 h 2928"/>
                <a:gd name="T6" fmla="*/ 144 w 192"/>
                <a:gd name="T7" fmla="*/ 1440 h 2928"/>
                <a:gd name="T8" fmla="*/ 192 w 192"/>
                <a:gd name="T9" fmla="*/ 1968 h 2928"/>
                <a:gd name="T10" fmla="*/ 192 w 192"/>
                <a:gd name="T11" fmla="*/ 2304 h 2928"/>
                <a:gd name="T12" fmla="*/ 144 w 192"/>
                <a:gd name="T13" fmla="*/ 2640 h 2928"/>
                <a:gd name="T14" fmla="*/ 96 w 192"/>
                <a:gd name="T15" fmla="*/ 2928 h 2928"/>
                <a:gd name="T16" fmla="*/ 0 w 192"/>
                <a:gd name="T17" fmla="*/ 2902 h 2928"/>
                <a:gd name="T18" fmla="*/ 0 w 192"/>
                <a:gd name="T19" fmla="*/ 96 h 2928"/>
                <a:gd name="T20" fmla="*/ 48 w 192"/>
                <a:gd name="T21" fmla="*/ 0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928">
                  <a:moveTo>
                    <a:pt x="48" y="0"/>
                  </a:moveTo>
                  <a:lnTo>
                    <a:pt x="144" y="384"/>
                  </a:lnTo>
                  <a:lnTo>
                    <a:pt x="144" y="1008"/>
                  </a:lnTo>
                  <a:lnTo>
                    <a:pt x="144" y="1440"/>
                  </a:lnTo>
                  <a:lnTo>
                    <a:pt x="192" y="1968"/>
                  </a:lnTo>
                  <a:lnTo>
                    <a:pt x="192" y="2304"/>
                  </a:lnTo>
                  <a:lnTo>
                    <a:pt x="144" y="2640"/>
                  </a:lnTo>
                  <a:lnTo>
                    <a:pt x="96" y="2928"/>
                  </a:lnTo>
                  <a:lnTo>
                    <a:pt x="0" y="2902"/>
                  </a:lnTo>
                  <a:lnTo>
                    <a:pt x="0" y="96"/>
                  </a:lnTo>
                  <a:lnTo>
                    <a:pt x="48" y="0"/>
                  </a:lnTo>
                  <a:close/>
                </a:path>
              </a:pathLst>
            </a:custGeom>
            <a:solidFill>
              <a:srgbClr val="00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7" name="Freeform 355"/>
            <p:cNvSpPr>
              <a:spLocks noChangeAspect="1"/>
            </p:cNvSpPr>
            <p:nvPr/>
          </p:nvSpPr>
          <p:spPr bwMode="auto">
            <a:xfrm>
              <a:off x="3696" y="1970"/>
              <a:ext cx="233" cy="461"/>
            </a:xfrm>
            <a:custGeom>
              <a:avLst/>
              <a:gdLst>
                <a:gd name="T0" fmla="*/ 0 w 384"/>
                <a:gd name="T1" fmla="*/ 0 h 768"/>
                <a:gd name="T2" fmla="*/ 48 w 384"/>
                <a:gd name="T3" fmla="*/ 336 h 768"/>
                <a:gd name="T4" fmla="*/ 192 w 384"/>
                <a:gd name="T5" fmla="*/ 528 h 768"/>
                <a:gd name="T6" fmla="*/ 384 w 384"/>
                <a:gd name="T7" fmla="*/ 768 h 768"/>
                <a:gd name="T8" fmla="*/ 384 w 384"/>
                <a:gd name="T9" fmla="*/ 0 h 768"/>
                <a:gd name="T10" fmla="*/ 0 w 384"/>
                <a:gd name="T11" fmla="*/ 0 h 768"/>
              </a:gdLst>
              <a:ahLst/>
              <a:cxnLst>
                <a:cxn ang="0">
                  <a:pos x="T0" y="T1"/>
                </a:cxn>
                <a:cxn ang="0">
                  <a:pos x="T2" y="T3"/>
                </a:cxn>
                <a:cxn ang="0">
                  <a:pos x="T4" y="T5"/>
                </a:cxn>
                <a:cxn ang="0">
                  <a:pos x="T6" y="T7"/>
                </a:cxn>
                <a:cxn ang="0">
                  <a:pos x="T8" y="T9"/>
                </a:cxn>
                <a:cxn ang="0">
                  <a:pos x="T10" y="T11"/>
                </a:cxn>
              </a:cxnLst>
              <a:rect l="0" t="0" r="r" b="b"/>
              <a:pathLst>
                <a:path w="384" h="768">
                  <a:moveTo>
                    <a:pt x="0" y="0"/>
                  </a:moveTo>
                  <a:lnTo>
                    <a:pt x="48" y="336"/>
                  </a:lnTo>
                  <a:lnTo>
                    <a:pt x="192" y="528"/>
                  </a:lnTo>
                  <a:lnTo>
                    <a:pt x="384" y="768"/>
                  </a:lnTo>
                  <a:lnTo>
                    <a:pt x="384" y="0"/>
                  </a:lnTo>
                  <a:lnTo>
                    <a:pt x="0" y="0"/>
                  </a:lnTo>
                  <a:close/>
                </a:path>
              </a:pathLst>
            </a:custGeom>
            <a:solidFill>
              <a:srgbClr val="FF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8" name="Freeform 356"/>
            <p:cNvSpPr>
              <a:spLocks noChangeAspect="1"/>
            </p:cNvSpPr>
            <p:nvPr/>
          </p:nvSpPr>
          <p:spPr bwMode="auto">
            <a:xfrm>
              <a:off x="3813" y="1970"/>
              <a:ext cx="116" cy="259"/>
            </a:xfrm>
            <a:custGeom>
              <a:avLst/>
              <a:gdLst>
                <a:gd name="T0" fmla="*/ 0 w 192"/>
                <a:gd name="T1" fmla="*/ 0 h 432"/>
                <a:gd name="T2" fmla="*/ 192 w 192"/>
                <a:gd name="T3" fmla="*/ 0 h 432"/>
                <a:gd name="T4" fmla="*/ 192 w 192"/>
                <a:gd name="T5" fmla="*/ 432 h 432"/>
                <a:gd name="T6" fmla="*/ 48 w 192"/>
                <a:gd name="T7" fmla="*/ 240 h 432"/>
                <a:gd name="T8" fmla="*/ 0 w 192"/>
                <a:gd name="T9" fmla="*/ 0 h 432"/>
              </a:gdLst>
              <a:ahLst/>
              <a:cxnLst>
                <a:cxn ang="0">
                  <a:pos x="T0" y="T1"/>
                </a:cxn>
                <a:cxn ang="0">
                  <a:pos x="T2" y="T3"/>
                </a:cxn>
                <a:cxn ang="0">
                  <a:pos x="T4" y="T5"/>
                </a:cxn>
                <a:cxn ang="0">
                  <a:pos x="T6" y="T7"/>
                </a:cxn>
                <a:cxn ang="0">
                  <a:pos x="T8" y="T9"/>
                </a:cxn>
              </a:cxnLst>
              <a:rect l="0" t="0" r="r" b="b"/>
              <a:pathLst>
                <a:path w="192" h="432">
                  <a:moveTo>
                    <a:pt x="0" y="0"/>
                  </a:moveTo>
                  <a:lnTo>
                    <a:pt x="192" y="0"/>
                  </a:lnTo>
                  <a:lnTo>
                    <a:pt x="192" y="432"/>
                  </a:lnTo>
                  <a:lnTo>
                    <a:pt x="48" y="240"/>
                  </a:lnTo>
                  <a:lnTo>
                    <a:pt x="0"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39" name="Freeform 357"/>
            <p:cNvSpPr>
              <a:spLocks noChangeAspect="1"/>
            </p:cNvSpPr>
            <p:nvPr/>
          </p:nvSpPr>
          <p:spPr bwMode="auto">
            <a:xfrm>
              <a:off x="3492" y="1970"/>
              <a:ext cx="408" cy="1757"/>
            </a:xfrm>
            <a:custGeom>
              <a:avLst/>
              <a:gdLst>
                <a:gd name="T0" fmla="*/ 0 w 672"/>
                <a:gd name="T1" fmla="*/ 0 h 2928"/>
                <a:gd name="T2" fmla="*/ 96 w 672"/>
                <a:gd name="T3" fmla="*/ 384 h 2928"/>
                <a:gd name="T4" fmla="*/ 144 w 672"/>
                <a:gd name="T5" fmla="*/ 816 h 2928"/>
                <a:gd name="T6" fmla="*/ 240 w 672"/>
                <a:gd name="T7" fmla="*/ 1200 h 2928"/>
                <a:gd name="T8" fmla="*/ 240 w 672"/>
                <a:gd name="T9" fmla="*/ 1488 h 2928"/>
                <a:gd name="T10" fmla="*/ 336 w 672"/>
                <a:gd name="T11" fmla="*/ 1872 h 2928"/>
                <a:gd name="T12" fmla="*/ 432 w 672"/>
                <a:gd name="T13" fmla="*/ 2304 h 2928"/>
                <a:gd name="T14" fmla="*/ 672 w 672"/>
                <a:gd name="T15" fmla="*/ 2928 h 2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2928">
                  <a:moveTo>
                    <a:pt x="0" y="0"/>
                  </a:moveTo>
                  <a:lnTo>
                    <a:pt x="96" y="384"/>
                  </a:lnTo>
                  <a:lnTo>
                    <a:pt x="144" y="816"/>
                  </a:lnTo>
                  <a:lnTo>
                    <a:pt x="240" y="1200"/>
                  </a:lnTo>
                  <a:lnTo>
                    <a:pt x="240" y="1488"/>
                  </a:lnTo>
                  <a:lnTo>
                    <a:pt x="336" y="1872"/>
                  </a:lnTo>
                  <a:lnTo>
                    <a:pt x="432" y="2304"/>
                  </a:lnTo>
                  <a:lnTo>
                    <a:pt x="672" y="2928"/>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40" name="Rectangle 358"/>
            <p:cNvSpPr>
              <a:spLocks noChangeAspect="1" noChangeArrowheads="1"/>
            </p:cNvSpPr>
            <p:nvPr/>
          </p:nvSpPr>
          <p:spPr bwMode="auto">
            <a:xfrm>
              <a:off x="1496" y="1972"/>
              <a:ext cx="2419" cy="1757"/>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dirty="0"/>
            </a:p>
          </p:txBody>
        </p:sp>
        <p:sp>
          <p:nvSpPr>
            <p:cNvPr id="41" name="Freeform 361"/>
            <p:cNvSpPr>
              <a:spLocks noChangeAspect="1"/>
            </p:cNvSpPr>
            <p:nvPr/>
          </p:nvSpPr>
          <p:spPr bwMode="auto">
            <a:xfrm>
              <a:off x="3062" y="2143"/>
              <a:ext cx="432" cy="576"/>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42" name="Freeform 362"/>
            <p:cNvSpPr>
              <a:spLocks noChangeAspect="1"/>
            </p:cNvSpPr>
            <p:nvPr/>
          </p:nvSpPr>
          <p:spPr bwMode="auto">
            <a:xfrm>
              <a:off x="2055" y="2215"/>
              <a:ext cx="503" cy="504"/>
            </a:xfrm>
            <a:custGeom>
              <a:avLst/>
              <a:gdLst>
                <a:gd name="T0" fmla="*/ 672 w 672"/>
                <a:gd name="T1" fmla="*/ 768 h 768"/>
                <a:gd name="T2" fmla="*/ 384 w 672"/>
                <a:gd name="T3" fmla="*/ 576 h 768"/>
                <a:gd name="T4" fmla="*/ 192 w 672"/>
                <a:gd name="T5" fmla="*/ 384 h 768"/>
                <a:gd name="T6" fmla="*/ 0 w 672"/>
                <a:gd name="T7" fmla="*/ 0 h 768"/>
              </a:gdLst>
              <a:ahLst/>
              <a:cxnLst>
                <a:cxn ang="0">
                  <a:pos x="T0" y="T1"/>
                </a:cxn>
                <a:cxn ang="0">
                  <a:pos x="T2" y="T3"/>
                </a:cxn>
                <a:cxn ang="0">
                  <a:pos x="T4" y="T5"/>
                </a:cxn>
                <a:cxn ang="0">
                  <a:pos x="T6" y="T7"/>
                </a:cxn>
              </a:cxnLst>
              <a:rect l="0" t="0" r="r" b="b"/>
              <a:pathLst>
                <a:path w="672" h="768">
                  <a:moveTo>
                    <a:pt x="672" y="768"/>
                  </a:moveTo>
                  <a:cubicBezTo>
                    <a:pt x="568" y="704"/>
                    <a:pt x="464" y="640"/>
                    <a:pt x="384" y="576"/>
                  </a:cubicBezTo>
                  <a:cubicBezTo>
                    <a:pt x="304" y="512"/>
                    <a:pt x="256" y="480"/>
                    <a:pt x="192" y="384"/>
                  </a:cubicBezTo>
                  <a:cubicBezTo>
                    <a:pt x="128" y="288"/>
                    <a:pt x="64" y="144"/>
                    <a:pt x="0" y="0"/>
                  </a:cubicBezTo>
                </a:path>
              </a:pathLst>
            </a:custGeom>
            <a:noFill/>
            <a:ln w="5715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dirty="0"/>
            </a:p>
          </p:txBody>
        </p:sp>
        <p:sp>
          <p:nvSpPr>
            <p:cNvPr id="43" name="Text Box 359"/>
            <p:cNvSpPr txBox="1">
              <a:spLocks noChangeAspect="1" noChangeArrowheads="1"/>
            </p:cNvSpPr>
            <p:nvPr/>
          </p:nvSpPr>
          <p:spPr bwMode="auto">
            <a:xfrm>
              <a:off x="1839" y="2066"/>
              <a:ext cx="372" cy="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b="1" dirty="0">
                  <a:latin typeface="Comic Sans MS" panose="030F0702030302020204" pitchFamily="66" charset="0"/>
                </a:rPr>
                <a:t>Alpha</a:t>
              </a:r>
            </a:p>
          </p:txBody>
        </p:sp>
        <p:sp>
          <p:nvSpPr>
            <p:cNvPr id="44" name="Text Box 360"/>
            <p:cNvSpPr txBox="1">
              <a:spLocks noChangeAspect="1" noChangeArrowheads="1"/>
            </p:cNvSpPr>
            <p:nvPr/>
          </p:nvSpPr>
          <p:spPr bwMode="auto">
            <a:xfrm>
              <a:off x="2874" y="2062"/>
              <a:ext cx="329" cy="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b="1" dirty="0">
                  <a:latin typeface="Comic Sans MS" panose="030F0702030302020204" pitchFamily="66" charset="0"/>
                </a:rPr>
                <a:t>Beta</a:t>
              </a:r>
            </a:p>
          </p:txBody>
        </p:sp>
      </p:grpSp>
      <p:sp>
        <p:nvSpPr>
          <p:cNvPr id="45" name="TextBox 44"/>
          <p:cNvSpPr txBox="1"/>
          <p:nvPr/>
        </p:nvSpPr>
        <p:spPr>
          <a:xfrm>
            <a:off x="1001485" y="1262742"/>
            <a:ext cx="4251485" cy="461665"/>
          </a:xfrm>
          <a:prstGeom prst="rect">
            <a:avLst/>
          </a:prstGeom>
          <a:noFill/>
        </p:spPr>
        <p:txBody>
          <a:bodyPr wrap="none" rtlCol="0">
            <a:spAutoFit/>
          </a:bodyPr>
          <a:lstStyle/>
          <a:p>
            <a:r>
              <a:rPr lang="en-US" dirty="0" smtClean="0">
                <a:latin typeface="+mn-lt"/>
              </a:rPr>
              <a:t>The Alpha and Beta Prospects</a:t>
            </a:r>
            <a:endParaRPr lang="en-US" dirty="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97" name="Rectangle 29"/>
          <p:cNvSpPr>
            <a:spLocks noGrp="1" noChangeArrowheads="1"/>
          </p:cNvSpPr>
          <p:nvPr>
            <p:ph type="title"/>
          </p:nvPr>
        </p:nvSpPr>
        <p:spPr/>
        <p:txBody>
          <a:bodyPr/>
          <a:lstStyle/>
          <a:p>
            <a:r>
              <a:rPr lang="en-US" altLang="en-US" dirty="0"/>
              <a:t>Most-Likely Scenario</a:t>
            </a:r>
          </a:p>
        </p:txBody>
      </p:sp>
      <p:grpSp>
        <p:nvGrpSpPr>
          <p:cNvPr id="237570" name="Group 2"/>
          <p:cNvGrpSpPr>
            <a:grpSpLocks/>
          </p:cNvGrpSpPr>
          <p:nvPr/>
        </p:nvGrpSpPr>
        <p:grpSpPr bwMode="auto">
          <a:xfrm>
            <a:off x="801688" y="1257300"/>
            <a:ext cx="7954962" cy="4598988"/>
            <a:chOff x="505" y="792"/>
            <a:chExt cx="5011" cy="2897"/>
          </a:xfrm>
        </p:grpSpPr>
        <p:sp>
          <p:nvSpPr>
            <p:cNvPr id="237571" name="Rectangle 3"/>
            <p:cNvSpPr>
              <a:spLocks noChangeArrowheads="1"/>
            </p:cNvSpPr>
            <p:nvPr/>
          </p:nvSpPr>
          <p:spPr bwMode="auto">
            <a:xfrm>
              <a:off x="522" y="1034"/>
              <a:ext cx="3840" cy="2655"/>
            </a:xfrm>
            <a:prstGeom prst="rect">
              <a:avLst/>
            </a:prstGeom>
            <a:solidFill>
              <a:srgbClr val="CCEC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2" name="Text Box 4"/>
            <p:cNvSpPr txBox="1">
              <a:spLocks noChangeArrowheads="1"/>
            </p:cNvSpPr>
            <p:nvPr/>
          </p:nvSpPr>
          <p:spPr bwMode="auto">
            <a:xfrm>
              <a:off x="1492" y="792"/>
              <a:ext cx="458"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Alpha</a:t>
              </a:r>
            </a:p>
          </p:txBody>
        </p:sp>
        <p:sp>
          <p:nvSpPr>
            <p:cNvPr id="237573" name="Text Box 5"/>
            <p:cNvSpPr txBox="1">
              <a:spLocks noChangeArrowheads="1"/>
            </p:cNvSpPr>
            <p:nvPr/>
          </p:nvSpPr>
          <p:spPr bwMode="auto">
            <a:xfrm>
              <a:off x="3319" y="792"/>
              <a:ext cx="400"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Beta</a:t>
              </a:r>
            </a:p>
          </p:txBody>
        </p:sp>
        <p:sp>
          <p:nvSpPr>
            <p:cNvPr id="237574" name="Rectangle 6" descr="80%"/>
            <p:cNvSpPr>
              <a:spLocks noChangeArrowheads="1"/>
            </p:cNvSpPr>
            <p:nvPr/>
          </p:nvSpPr>
          <p:spPr bwMode="auto">
            <a:xfrm>
              <a:off x="4573" y="2293"/>
              <a:ext cx="188" cy="188"/>
            </a:xfrm>
            <a:prstGeom prst="rect">
              <a:avLst/>
            </a:prstGeom>
            <a:pattFill prst="pct80">
              <a:fgClr>
                <a:srgbClr val="FFFF00"/>
              </a:fgClr>
              <a:bgClr>
                <a:schemeClr val="tx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5" name="Rectangle 7"/>
            <p:cNvSpPr>
              <a:spLocks noChangeArrowheads="1"/>
            </p:cNvSpPr>
            <p:nvPr/>
          </p:nvSpPr>
          <p:spPr bwMode="auto">
            <a:xfrm>
              <a:off x="4573" y="2944"/>
              <a:ext cx="188" cy="188"/>
            </a:xfrm>
            <a:prstGeom prst="rect">
              <a:avLst/>
            </a:prstGeom>
            <a:solidFill>
              <a:srgbClr val="9966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6" name="Rectangle 8"/>
            <p:cNvSpPr>
              <a:spLocks noChangeArrowheads="1"/>
            </p:cNvSpPr>
            <p:nvPr/>
          </p:nvSpPr>
          <p:spPr bwMode="auto">
            <a:xfrm>
              <a:off x="4573" y="2618"/>
              <a:ext cx="188" cy="1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7" name="Rectangle 9"/>
            <p:cNvSpPr>
              <a:spLocks noChangeArrowheads="1"/>
            </p:cNvSpPr>
            <p:nvPr/>
          </p:nvSpPr>
          <p:spPr bwMode="auto">
            <a:xfrm>
              <a:off x="4573" y="1967"/>
              <a:ext cx="188" cy="18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8" name="Rectangle 10"/>
            <p:cNvSpPr>
              <a:spLocks noChangeArrowheads="1"/>
            </p:cNvSpPr>
            <p:nvPr/>
          </p:nvSpPr>
          <p:spPr bwMode="auto">
            <a:xfrm>
              <a:off x="4573" y="1642"/>
              <a:ext cx="188" cy="188"/>
            </a:xfrm>
            <a:prstGeom prst="rect">
              <a:avLst/>
            </a:prstGeom>
            <a:solidFill>
              <a:srgbClr val="FFEA9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9" name="Text Box 11"/>
            <p:cNvSpPr txBox="1">
              <a:spLocks noChangeArrowheads="1"/>
            </p:cNvSpPr>
            <p:nvPr/>
          </p:nvSpPr>
          <p:spPr bwMode="auto">
            <a:xfrm>
              <a:off x="4774" y="2285"/>
              <a:ext cx="63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Reservoir</a:t>
              </a:r>
            </a:p>
          </p:txBody>
        </p:sp>
        <p:sp>
          <p:nvSpPr>
            <p:cNvPr id="237580" name="Text Box 12"/>
            <p:cNvSpPr txBox="1">
              <a:spLocks noChangeArrowheads="1"/>
            </p:cNvSpPr>
            <p:nvPr/>
          </p:nvSpPr>
          <p:spPr bwMode="auto">
            <a:xfrm>
              <a:off x="4795" y="1941"/>
              <a:ext cx="34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Seal</a:t>
              </a:r>
            </a:p>
          </p:txBody>
        </p:sp>
        <p:sp>
          <p:nvSpPr>
            <p:cNvPr id="237581" name="Text Box 13"/>
            <p:cNvSpPr txBox="1">
              <a:spLocks noChangeArrowheads="1"/>
            </p:cNvSpPr>
            <p:nvPr/>
          </p:nvSpPr>
          <p:spPr bwMode="auto">
            <a:xfrm>
              <a:off x="4784" y="2615"/>
              <a:ext cx="49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Source</a:t>
              </a:r>
            </a:p>
          </p:txBody>
        </p:sp>
        <p:sp>
          <p:nvSpPr>
            <p:cNvPr id="237582" name="Text Box 14"/>
            <p:cNvSpPr txBox="1">
              <a:spLocks noChangeArrowheads="1"/>
            </p:cNvSpPr>
            <p:nvPr/>
          </p:nvSpPr>
          <p:spPr bwMode="auto">
            <a:xfrm>
              <a:off x="4773" y="2924"/>
              <a:ext cx="65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Basement</a:t>
              </a:r>
            </a:p>
          </p:txBody>
        </p:sp>
        <p:sp>
          <p:nvSpPr>
            <p:cNvPr id="237583" name="Text Box 15"/>
            <p:cNvSpPr txBox="1">
              <a:spLocks noChangeArrowheads="1"/>
            </p:cNvSpPr>
            <p:nvPr/>
          </p:nvSpPr>
          <p:spPr bwMode="auto">
            <a:xfrm>
              <a:off x="4767" y="1642"/>
              <a:ext cx="74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Overburden</a:t>
              </a:r>
            </a:p>
          </p:txBody>
        </p:sp>
        <p:sp>
          <p:nvSpPr>
            <p:cNvPr id="237584" name="Freeform 16"/>
            <p:cNvSpPr>
              <a:spLocks/>
            </p:cNvSpPr>
            <p:nvPr/>
          </p:nvSpPr>
          <p:spPr bwMode="auto">
            <a:xfrm>
              <a:off x="522" y="1372"/>
              <a:ext cx="3840" cy="1882"/>
            </a:xfrm>
            <a:custGeom>
              <a:avLst/>
              <a:gdLst>
                <a:gd name="T0" fmla="*/ 0 w 3840"/>
                <a:gd name="T1" fmla="*/ 0 h 1776"/>
                <a:gd name="T2" fmla="*/ 624 w 3840"/>
                <a:gd name="T3" fmla="*/ 96 h 1776"/>
                <a:gd name="T4" fmla="*/ 1200 w 3840"/>
                <a:gd name="T5" fmla="*/ 192 h 1776"/>
                <a:gd name="T6" fmla="*/ 1824 w 3840"/>
                <a:gd name="T7" fmla="*/ 192 h 1776"/>
                <a:gd name="T8" fmla="*/ 2304 w 3840"/>
                <a:gd name="T9" fmla="*/ 96 h 1776"/>
                <a:gd name="T10" fmla="*/ 2688 w 3840"/>
                <a:gd name="T11" fmla="*/ 48 h 1776"/>
                <a:gd name="T12" fmla="*/ 3216 w 3840"/>
                <a:gd name="T13" fmla="*/ 0 h 1776"/>
                <a:gd name="T14" fmla="*/ 3600 w 3840"/>
                <a:gd name="T15" fmla="*/ 48 h 1776"/>
                <a:gd name="T16" fmla="*/ 3840 w 3840"/>
                <a:gd name="T17" fmla="*/ 96 h 1776"/>
                <a:gd name="T18" fmla="*/ 3840 w 3840"/>
                <a:gd name="T19" fmla="*/ 1776 h 1776"/>
                <a:gd name="T20" fmla="*/ 0 w 3840"/>
                <a:gd name="T21" fmla="*/ 1776 h 1776"/>
                <a:gd name="T22" fmla="*/ 0 w 3840"/>
                <a:gd name="T23" fmla="*/ 0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40" h="1776">
                  <a:moveTo>
                    <a:pt x="0" y="0"/>
                  </a:moveTo>
                  <a:lnTo>
                    <a:pt x="624" y="96"/>
                  </a:lnTo>
                  <a:lnTo>
                    <a:pt x="1200" y="192"/>
                  </a:lnTo>
                  <a:lnTo>
                    <a:pt x="1824" y="192"/>
                  </a:lnTo>
                  <a:lnTo>
                    <a:pt x="2304" y="96"/>
                  </a:lnTo>
                  <a:lnTo>
                    <a:pt x="2688" y="48"/>
                  </a:lnTo>
                  <a:lnTo>
                    <a:pt x="3216" y="0"/>
                  </a:lnTo>
                  <a:lnTo>
                    <a:pt x="3600" y="48"/>
                  </a:lnTo>
                  <a:lnTo>
                    <a:pt x="3840" y="96"/>
                  </a:lnTo>
                  <a:lnTo>
                    <a:pt x="3840" y="1776"/>
                  </a:lnTo>
                  <a:lnTo>
                    <a:pt x="0" y="1776"/>
                  </a:lnTo>
                  <a:lnTo>
                    <a:pt x="0" y="0"/>
                  </a:lnTo>
                  <a:close/>
                </a:path>
              </a:pathLst>
            </a:custGeom>
            <a:solidFill>
              <a:srgbClr val="FFEA9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85" name="Freeform 17"/>
            <p:cNvSpPr>
              <a:spLocks/>
            </p:cNvSpPr>
            <p:nvPr/>
          </p:nvSpPr>
          <p:spPr bwMode="auto">
            <a:xfrm>
              <a:off x="522" y="1806"/>
              <a:ext cx="3840" cy="1448"/>
            </a:xfrm>
            <a:custGeom>
              <a:avLst/>
              <a:gdLst>
                <a:gd name="T0" fmla="*/ 0 w 3840"/>
                <a:gd name="T1" fmla="*/ 768 h 1440"/>
                <a:gd name="T2" fmla="*/ 384 w 3840"/>
                <a:gd name="T3" fmla="*/ 720 h 1440"/>
                <a:gd name="T4" fmla="*/ 768 w 3840"/>
                <a:gd name="T5" fmla="*/ 528 h 1440"/>
                <a:gd name="T6" fmla="*/ 1008 w 3840"/>
                <a:gd name="T7" fmla="*/ 384 h 1440"/>
                <a:gd name="T8" fmla="*/ 1200 w 3840"/>
                <a:gd name="T9" fmla="*/ 336 h 1440"/>
                <a:gd name="T10" fmla="*/ 1392 w 3840"/>
                <a:gd name="T11" fmla="*/ 288 h 1440"/>
                <a:gd name="T12" fmla="*/ 1632 w 3840"/>
                <a:gd name="T13" fmla="*/ 336 h 1440"/>
                <a:gd name="T14" fmla="*/ 1872 w 3840"/>
                <a:gd name="T15" fmla="*/ 336 h 1440"/>
                <a:gd name="T16" fmla="*/ 2208 w 3840"/>
                <a:gd name="T17" fmla="*/ 240 h 1440"/>
                <a:gd name="T18" fmla="*/ 2544 w 3840"/>
                <a:gd name="T19" fmla="*/ 144 h 1440"/>
                <a:gd name="T20" fmla="*/ 2880 w 3840"/>
                <a:gd name="T21" fmla="*/ 0 h 1440"/>
                <a:gd name="T22" fmla="*/ 3024 w 3840"/>
                <a:gd name="T23" fmla="*/ 0 h 1440"/>
                <a:gd name="T24" fmla="*/ 3216 w 3840"/>
                <a:gd name="T25" fmla="*/ 48 h 1440"/>
                <a:gd name="T26" fmla="*/ 3360 w 3840"/>
                <a:gd name="T27" fmla="*/ 96 h 1440"/>
                <a:gd name="T28" fmla="*/ 3552 w 3840"/>
                <a:gd name="T29" fmla="*/ 96 h 1440"/>
                <a:gd name="T30" fmla="*/ 3840 w 3840"/>
                <a:gd name="T31" fmla="*/ 0 h 1440"/>
                <a:gd name="T32" fmla="*/ 3840 w 3840"/>
                <a:gd name="T33" fmla="*/ 1440 h 1440"/>
                <a:gd name="T34" fmla="*/ 0 w 3840"/>
                <a:gd name="T35" fmla="*/ 1440 h 1440"/>
                <a:gd name="T36" fmla="*/ 0 w 3840"/>
                <a:gd name="T37" fmla="*/ 768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40" h="1440">
                  <a:moveTo>
                    <a:pt x="0" y="768"/>
                  </a:moveTo>
                  <a:lnTo>
                    <a:pt x="384" y="720"/>
                  </a:lnTo>
                  <a:lnTo>
                    <a:pt x="768" y="528"/>
                  </a:lnTo>
                  <a:lnTo>
                    <a:pt x="1008" y="384"/>
                  </a:lnTo>
                  <a:lnTo>
                    <a:pt x="1200" y="336"/>
                  </a:lnTo>
                  <a:lnTo>
                    <a:pt x="1392" y="288"/>
                  </a:lnTo>
                  <a:lnTo>
                    <a:pt x="1632" y="336"/>
                  </a:lnTo>
                  <a:lnTo>
                    <a:pt x="1872" y="336"/>
                  </a:lnTo>
                  <a:lnTo>
                    <a:pt x="2208" y="240"/>
                  </a:lnTo>
                  <a:lnTo>
                    <a:pt x="2544" y="144"/>
                  </a:lnTo>
                  <a:lnTo>
                    <a:pt x="2880" y="0"/>
                  </a:lnTo>
                  <a:lnTo>
                    <a:pt x="3024" y="0"/>
                  </a:lnTo>
                  <a:lnTo>
                    <a:pt x="3216" y="48"/>
                  </a:lnTo>
                  <a:lnTo>
                    <a:pt x="3360" y="96"/>
                  </a:lnTo>
                  <a:lnTo>
                    <a:pt x="3552" y="96"/>
                  </a:lnTo>
                  <a:lnTo>
                    <a:pt x="3840" y="0"/>
                  </a:lnTo>
                  <a:lnTo>
                    <a:pt x="3840" y="1440"/>
                  </a:lnTo>
                  <a:lnTo>
                    <a:pt x="0" y="1440"/>
                  </a:lnTo>
                  <a:lnTo>
                    <a:pt x="0" y="768"/>
                  </a:ln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86" name="Freeform 18" descr="80%"/>
            <p:cNvSpPr>
              <a:spLocks/>
            </p:cNvSpPr>
            <p:nvPr/>
          </p:nvSpPr>
          <p:spPr bwMode="auto">
            <a:xfrm>
              <a:off x="522" y="1903"/>
              <a:ext cx="3840" cy="1351"/>
            </a:xfrm>
            <a:custGeom>
              <a:avLst/>
              <a:gdLst>
                <a:gd name="T0" fmla="*/ 0 w 3840"/>
                <a:gd name="T1" fmla="*/ 864 h 1344"/>
                <a:gd name="T2" fmla="*/ 672 w 3840"/>
                <a:gd name="T3" fmla="*/ 624 h 1344"/>
                <a:gd name="T4" fmla="*/ 1056 w 3840"/>
                <a:gd name="T5" fmla="*/ 384 h 1344"/>
                <a:gd name="T6" fmla="*/ 1344 w 3840"/>
                <a:gd name="T7" fmla="*/ 240 h 1344"/>
                <a:gd name="T8" fmla="*/ 1488 w 3840"/>
                <a:gd name="T9" fmla="*/ 288 h 1344"/>
                <a:gd name="T10" fmla="*/ 1680 w 3840"/>
                <a:gd name="T11" fmla="*/ 384 h 1344"/>
                <a:gd name="T12" fmla="*/ 1872 w 3840"/>
                <a:gd name="T13" fmla="*/ 384 h 1344"/>
                <a:gd name="T14" fmla="*/ 2208 w 3840"/>
                <a:gd name="T15" fmla="*/ 288 h 1344"/>
                <a:gd name="T16" fmla="*/ 2544 w 3840"/>
                <a:gd name="T17" fmla="*/ 144 h 1344"/>
                <a:gd name="T18" fmla="*/ 2832 w 3840"/>
                <a:gd name="T19" fmla="*/ 48 h 1344"/>
                <a:gd name="T20" fmla="*/ 3024 w 3840"/>
                <a:gd name="T21" fmla="*/ 0 h 1344"/>
                <a:gd name="T22" fmla="*/ 3168 w 3840"/>
                <a:gd name="T23" fmla="*/ 48 h 1344"/>
                <a:gd name="T24" fmla="*/ 3408 w 3840"/>
                <a:gd name="T25" fmla="*/ 96 h 1344"/>
                <a:gd name="T26" fmla="*/ 3552 w 3840"/>
                <a:gd name="T27" fmla="*/ 96 h 1344"/>
                <a:gd name="T28" fmla="*/ 3840 w 3840"/>
                <a:gd name="T29" fmla="*/ 0 h 1344"/>
                <a:gd name="T30" fmla="*/ 3840 w 3840"/>
                <a:gd name="T31" fmla="*/ 1344 h 1344"/>
                <a:gd name="T32" fmla="*/ 0 w 3840"/>
                <a:gd name="T33" fmla="*/ 1344 h 1344"/>
                <a:gd name="T34" fmla="*/ 0 w 3840"/>
                <a:gd name="T35" fmla="*/ 8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0" h="1344">
                  <a:moveTo>
                    <a:pt x="0" y="864"/>
                  </a:moveTo>
                  <a:lnTo>
                    <a:pt x="672" y="624"/>
                  </a:lnTo>
                  <a:lnTo>
                    <a:pt x="1056" y="384"/>
                  </a:lnTo>
                  <a:lnTo>
                    <a:pt x="1344" y="240"/>
                  </a:lnTo>
                  <a:lnTo>
                    <a:pt x="1488" y="288"/>
                  </a:lnTo>
                  <a:lnTo>
                    <a:pt x="1680" y="384"/>
                  </a:lnTo>
                  <a:lnTo>
                    <a:pt x="1872" y="384"/>
                  </a:lnTo>
                  <a:lnTo>
                    <a:pt x="2208" y="288"/>
                  </a:lnTo>
                  <a:lnTo>
                    <a:pt x="2544" y="144"/>
                  </a:lnTo>
                  <a:lnTo>
                    <a:pt x="2832" y="48"/>
                  </a:lnTo>
                  <a:lnTo>
                    <a:pt x="3024" y="0"/>
                  </a:lnTo>
                  <a:lnTo>
                    <a:pt x="3168" y="48"/>
                  </a:lnTo>
                  <a:lnTo>
                    <a:pt x="3408" y="96"/>
                  </a:lnTo>
                  <a:lnTo>
                    <a:pt x="3552" y="96"/>
                  </a:lnTo>
                  <a:lnTo>
                    <a:pt x="3840" y="0"/>
                  </a:lnTo>
                  <a:lnTo>
                    <a:pt x="3840" y="1344"/>
                  </a:lnTo>
                  <a:lnTo>
                    <a:pt x="0" y="1344"/>
                  </a:lnTo>
                  <a:lnTo>
                    <a:pt x="0" y="864"/>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87" name="Freeform 19"/>
            <p:cNvSpPr>
              <a:spLocks/>
            </p:cNvSpPr>
            <p:nvPr/>
          </p:nvSpPr>
          <p:spPr bwMode="auto">
            <a:xfrm>
              <a:off x="522" y="1999"/>
              <a:ext cx="3840" cy="1255"/>
            </a:xfrm>
            <a:custGeom>
              <a:avLst/>
              <a:gdLst>
                <a:gd name="T0" fmla="*/ 0 w 3840"/>
                <a:gd name="T1" fmla="*/ 912 h 1248"/>
                <a:gd name="T2" fmla="*/ 480 w 3840"/>
                <a:gd name="T3" fmla="*/ 720 h 1248"/>
                <a:gd name="T4" fmla="*/ 960 w 3840"/>
                <a:gd name="T5" fmla="*/ 480 h 1248"/>
                <a:gd name="T6" fmla="*/ 1248 w 3840"/>
                <a:gd name="T7" fmla="*/ 336 h 1248"/>
                <a:gd name="T8" fmla="*/ 1440 w 3840"/>
                <a:gd name="T9" fmla="*/ 336 h 1248"/>
                <a:gd name="T10" fmla="*/ 1632 w 3840"/>
                <a:gd name="T11" fmla="*/ 384 h 1248"/>
                <a:gd name="T12" fmla="*/ 1824 w 3840"/>
                <a:gd name="T13" fmla="*/ 384 h 1248"/>
                <a:gd name="T14" fmla="*/ 2112 w 3840"/>
                <a:gd name="T15" fmla="*/ 384 h 1248"/>
                <a:gd name="T16" fmla="*/ 2400 w 3840"/>
                <a:gd name="T17" fmla="*/ 240 h 1248"/>
                <a:gd name="T18" fmla="*/ 2736 w 3840"/>
                <a:gd name="T19" fmla="*/ 48 h 1248"/>
                <a:gd name="T20" fmla="*/ 2976 w 3840"/>
                <a:gd name="T21" fmla="*/ 0 h 1248"/>
                <a:gd name="T22" fmla="*/ 3120 w 3840"/>
                <a:gd name="T23" fmla="*/ 0 h 1248"/>
                <a:gd name="T24" fmla="*/ 3264 w 3840"/>
                <a:gd name="T25" fmla="*/ 48 h 1248"/>
                <a:gd name="T26" fmla="*/ 3408 w 3840"/>
                <a:gd name="T27" fmla="*/ 144 h 1248"/>
                <a:gd name="T28" fmla="*/ 3600 w 3840"/>
                <a:gd name="T29" fmla="*/ 96 h 1248"/>
                <a:gd name="T30" fmla="*/ 3840 w 3840"/>
                <a:gd name="T31" fmla="*/ 0 h 1248"/>
                <a:gd name="T32" fmla="*/ 3840 w 3840"/>
                <a:gd name="T33" fmla="*/ 1248 h 1248"/>
                <a:gd name="T34" fmla="*/ 0 w 3840"/>
                <a:gd name="T35" fmla="*/ 1248 h 1248"/>
                <a:gd name="T36" fmla="*/ 0 w 3840"/>
                <a:gd name="T37" fmla="*/ 912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40" h="1248">
                  <a:moveTo>
                    <a:pt x="0" y="912"/>
                  </a:moveTo>
                  <a:lnTo>
                    <a:pt x="480" y="720"/>
                  </a:lnTo>
                  <a:lnTo>
                    <a:pt x="960" y="480"/>
                  </a:lnTo>
                  <a:lnTo>
                    <a:pt x="1248" y="336"/>
                  </a:lnTo>
                  <a:lnTo>
                    <a:pt x="1440" y="336"/>
                  </a:lnTo>
                  <a:lnTo>
                    <a:pt x="1632" y="384"/>
                  </a:lnTo>
                  <a:lnTo>
                    <a:pt x="1824" y="384"/>
                  </a:lnTo>
                  <a:lnTo>
                    <a:pt x="2112" y="384"/>
                  </a:lnTo>
                  <a:lnTo>
                    <a:pt x="2400" y="240"/>
                  </a:lnTo>
                  <a:lnTo>
                    <a:pt x="2736" y="48"/>
                  </a:lnTo>
                  <a:lnTo>
                    <a:pt x="2976" y="0"/>
                  </a:lnTo>
                  <a:lnTo>
                    <a:pt x="3120" y="0"/>
                  </a:lnTo>
                  <a:lnTo>
                    <a:pt x="3264" y="48"/>
                  </a:lnTo>
                  <a:lnTo>
                    <a:pt x="3408" y="144"/>
                  </a:lnTo>
                  <a:lnTo>
                    <a:pt x="3600" y="96"/>
                  </a:lnTo>
                  <a:lnTo>
                    <a:pt x="3840" y="0"/>
                  </a:lnTo>
                  <a:lnTo>
                    <a:pt x="3840" y="1248"/>
                  </a:lnTo>
                  <a:lnTo>
                    <a:pt x="0" y="1248"/>
                  </a:lnTo>
                  <a:lnTo>
                    <a:pt x="0" y="912"/>
                  </a:ln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88" name="Freeform 20"/>
            <p:cNvSpPr>
              <a:spLocks/>
            </p:cNvSpPr>
            <p:nvPr/>
          </p:nvSpPr>
          <p:spPr bwMode="auto">
            <a:xfrm>
              <a:off x="522" y="2096"/>
              <a:ext cx="3840" cy="1158"/>
            </a:xfrm>
            <a:custGeom>
              <a:avLst/>
              <a:gdLst>
                <a:gd name="T0" fmla="*/ 0 w 3840"/>
                <a:gd name="T1" fmla="*/ 1008 h 1152"/>
                <a:gd name="T2" fmla="*/ 240 w 3840"/>
                <a:gd name="T3" fmla="*/ 912 h 1152"/>
                <a:gd name="T4" fmla="*/ 816 w 3840"/>
                <a:gd name="T5" fmla="*/ 624 h 1152"/>
                <a:gd name="T6" fmla="*/ 1152 w 3840"/>
                <a:gd name="T7" fmla="*/ 432 h 1152"/>
                <a:gd name="T8" fmla="*/ 1392 w 3840"/>
                <a:gd name="T9" fmla="*/ 336 h 1152"/>
                <a:gd name="T10" fmla="*/ 1536 w 3840"/>
                <a:gd name="T11" fmla="*/ 384 h 1152"/>
                <a:gd name="T12" fmla="*/ 1824 w 3840"/>
                <a:gd name="T13" fmla="*/ 432 h 1152"/>
                <a:gd name="T14" fmla="*/ 2064 w 3840"/>
                <a:gd name="T15" fmla="*/ 384 h 1152"/>
                <a:gd name="T16" fmla="*/ 2400 w 3840"/>
                <a:gd name="T17" fmla="*/ 240 h 1152"/>
                <a:gd name="T18" fmla="*/ 2832 w 3840"/>
                <a:gd name="T19" fmla="*/ 48 h 1152"/>
                <a:gd name="T20" fmla="*/ 3072 w 3840"/>
                <a:gd name="T21" fmla="*/ 0 h 1152"/>
                <a:gd name="T22" fmla="*/ 3264 w 3840"/>
                <a:gd name="T23" fmla="*/ 96 h 1152"/>
                <a:gd name="T24" fmla="*/ 3504 w 3840"/>
                <a:gd name="T25" fmla="*/ 144 h 1152"/>
                <a:gd name="T26" fmla="*/ 3648 w 3840"/>
                <a:gd name="T27" fmla="*/ 96 h 1152"/>
                <a:gd name="T28" fmla="*/ 3840 w 3840"/>
                <a:gd name="T29" fmla="*/ 0 h 1152"/>
                <a:gd name="T30" fmla="*/ 3840 w 3840"/>
                <a:gd name="T31" fmla="*/ 1152 h 1152"/>
                <a:gd name="T32" fmla="*/ 0 w 3840"/>
                <a:gd name="T33" fmla="*/ 1152 h 1152"/>
                <a:gd name="T34" fmla="*/ 0 w 3840"/>
                <a:gd name="T35" fmla="*/ 1008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0" h="1152">
                  <a:moveTo>
                    <a:pt x="0" y="1008"/>
                  </a:moveTo>
                  <a:lnTo>
                    <a:pt x="240" y="912"/>
                  </a:lnTo>
                  <a:lnTo>
                    <a:pt x="816" y="624"/>
                  </a:lnTo>
                  <a:lnTo>
                    <a:pt x="1152" y="432"/>
                  </a:lnTo>
                  <a:lnTo>
                    <a:pt x="1392" y="336"/>
                  </a:lnTo>
                  <a:lnTo>
                    <a:pt x="1536" y="384"/>
                  </a:lnTo>
                  <a:lnTo>
                    <a:pt x="1824" y="432"/>
                  </a:lnTo>
                  <a:lnTo>
                    <a:pt x="2064" y="384"/>
                  </a:lnTo>
                  <a:lnTo>
                    <a:pt x="2400" y="240"/>
                  </a:lnTo>
                  <a:lnTo>
                    <a:pt x="2832" y="48"/>
                  </a:lnTo>
                  <a:lnTo>
                    <a:pt x="3072" y="0"/>
                  </a:lnTo>
                  <a:lnTo>
                    <a:pt x="3264" y="96"/>
                  </a:lnTo>
                  <a:lnTo>
                    <a:pt x="3504" y="144"/>
                  </a:lnTo>
                  <a:lnTo>
                    <a:pt x="3648" y="96"/>
                  </a:lnTo>
                  <a:lnTo>
                    <a:pt x="3840" y="0"/>
                  </a:lnTo>
                  <a:lnTo>
                    <a:pt x="3840" y="1152"/>
                  </a:lnTo>
                  <a:lnTo>
                    <a:pt x="0" y="1152"/>
                  </a:lnTo>
                  <a:lnTo>
                    <a:pt x="0" y="1008"/>
                  </a:lnTo>
                  <a:close/>
                </a:path>
              </a:pathLst>
            </a:custGeom>
            <a:solidFill>
              <a:srgbClr val="9966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89" name="Rectangle 21"/>
            <p:cNvSpPr>
              <a:spLocks noChangeArrowheads="1"/>
            </p:cNvSpPr>
            <p:nvPr/>
          </p:nvSpPr>
          <p:spPr bwMode="auto">
            <a:xfrm>
              <a:off x="522" y="1034"/>
              <a:ext cx="3840" cy="222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90" name="Freeform 22"/>
            <p:cNvSpPr>
              <a:spLocks/>
            </p:cNvSpPr>
            <p:nvPr/>
          </p:nvSpPr>
          <p:spPr bwMode="auto">
            <a:xfrm>
              <a:off x="570" y="1661"/>
              <a:ext cx="3792" cy="580"/>
            </a:xfrm>
            <a:custGeom>
              <a:avLst/>
              <a:gdLst>
                <a:gd name="T0" fmla="*/ 0 w 3792"/>
                <a:gd name="T1" fmla="*/ 576 h 576"/>
                <a:gd name="T2" fmla="*/ 432 w 3792"/>
                <a:gd name="T3" fmla="*/ 480 h 576"/>
                <a:gd name="T4" fmla="*/ 912 w 3792"/>
                <a:gd name="T5" fmla="*/ 336 h 576"/>
                <a:gd name="T6" fmla="*/ 1152 w 3792"/>
                <a:gd name="T7" fmla="*/ 288 h 576"/>
                <a:gd name="T8" fmla="*/ 1440 w 3792"/>
                <a:gd name="T9" fmla="*/ 336 h 576"/>
                <a:gd name="T10" fmla="*/ 1680 w 3792"/>
                <a:gd name="T11" fmla="*/ 288 h 576"/>
                <a:gd name="T12" fmla="*/ 2064 w 3792"/>
                <a:gd name="T13" fmla="*/ 240 h 576"/>
                <a:gd name="T14" fmla="*/ 2448 w 3792"/>
                <a:gd name="T15" fmla="*/ 144 h 576"/>
                <a:gd name="T16" fmla="*/ 2880 w 3792"/>
                <a:gd name="T17" fmla="*/ 48 h 576"/>
                <a:gd name="T18" fmla="*/ 3024 w 3792"/>
                <a:gd name="T19" fmla="*/ 0 h 576"/>
                <a:gd name="T20" fmla="*/ 3216 w 3792"/>
                <a:gd name="T21" fmla="*/ 96 h 576"/>
                <a:gd name="T22" fmla="*/ 3456 w 3792"/>
                <a:gd name="T23" fmla="*/ 48 h 576"/>
                <a:gd name="T24" fmla="*/ 3528 w 3792"/>
                <a:gd name="T25" fmla="*/ 0 h 576"/>
                <a:gd name="T26" fmla="*/ 3792 w 3792"/>
                <a:gd name="T27"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92" h="576">
                  <a:moveTo>
                    <a:pt x="0" y="576"/>
                  </a:moveTo>
                  <a:lnTo>
                    <a:pt x="432" y="480"/>
                  </a:lnTo>
                  <a:lnTo>
                    <a:pt x="912" y="336"/>
                  </a:lnTo>
                  <a:lnTo>
                    <a:pt x="1152" y="288"/>
                  </a:lnTo>
                  <a:lnTo>
                    <a:pt x="1440" y="336"/>
                  </a:lnTo>
                  <a:lnTo>
                    <a:pt x="1680" y="288"/>
                  </a:lnTo>
                  <a:lnTo>
                    <a:pt x="2064" y="240"/>
                  </a:lnTo>
                  <a:lnTo>
                    <a:pt x="2448" y="144"/>
                  </a:lnTo>
                  <a:lnTo>
                    <a:pt x="2880" y="48"/>
                  </a:lnTo>
                  <a:lnTo>
                    <a:pt x="3024" y="0"/>
                  </a:lnTo>
                  <a:lnTo>
                    <a:pt x="3216" y="96"/>
                  </a:lnTo>
                  <a:cubicBezTo>
                    <a:pt x="3296" y="80"/>
                    <a:pt x="3376" y="65"/>
                    <a:pt x="3456" y="48"/>
                  </a:cubicBezTo>
                  <a:cubicBezTo>
                    <a:pt x="3480" y="43"/>
                    <a:pt x="3528" y="30"/>
                    <a:pt x="3528" y="0"/>
                  </a:cubicBezTo>
                  <a:lnTo>
                    <a:pt x="3792"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91" name="Freeform 23"/>
            <p:cNvSpPr>
              <a:spLocks/>
            </p:cNvSpPr>
            <p:nvPr/>
          </p:nvSpPr>
          <p:spPr bwMode="auto">
            <a:xfrm>
              <a:off x="570" y="1517"/>
              <a:ext cx="3792" cy="289"/>
            </a:xfrm>
            <a:custGeom>
              <a:avLst/>
              <a:gdLst>
                <a:gd name="T0" fmla="*/ 0 w 3792"/>
                <a:gd name="T1" fmla="*/ 240 h 288"/>
                <a:gd name="T2" fmla="*/ 480 w 3792"/>
                <a:gd name="T3" fmla="*/ 240 h 288"/>
                <a:gd name="T4" fmla="*/ 1152 w 3792"/>
                <a:gd name="T5" fmla="*/ 288 h 288"/>
                <a:gd name="T6" fmla="*/ 1728 w 3792"/>
                <a:gd name="T7" fmla="*/ 288 h 288"/>
                <a:gd name="T8" fmla="*/ 2352 w 3792"/>
                <a:gd name="T9" fmla="*/ 192 h 288"/>
                <a:gd name="T10" fmla="*/ 2736 w 3792"/>
                <a:gd name="T11" fmla="*/ 96 h 288"/>
                <a:gd name="T12" fmla="*/ 2976 w 3792"/>
                <a:gd name="T13" fmla="*/ 48 h 288"/>
                <a:gd name="T14" fmla="*/ 3264 w 3792"/>
                <a:gd name="T15" fmla="*/ 0 h 288"/>
                <a:gd name="T16" fmla="*/ 3552 w 3792"/>
                <a:gd name="T17" fmla="*/ 48 h 288"/>
                <a:gd name="T18" fmla="*/ 3792 w 3792"/>
                <a:gd name="T19" fmla="*/ 4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92" h="288">
                  <a:moveTo>
                    <a:pt x="0" y="240"/>
                  </a:moveTo>
                  <a:lnTo>
                    <a:pt x="480" y="240"/>
                  </a:lnTo>
                  <a:lnTo>
                    <a:pt x="1152" y="288"/>
                  </a:lnTo>
                  <a:lnTo>
                    <a:pt x="1728" y="288"/>
                  </a:lnTo>
                  <a:lnTo>
                    <a:pt x="2352" y="192"/>
                  </a:lnTo>
                  <a:lnTo>
                    <a:pt x="2736" y="96"/>
                  </a:lnTo>
                  <a:lnTo>
                    <a:pt x="2976" y="48"/>
                  </a:lnTo>
                  <a:lnTo>
                    <a:pt x="3264" y="0"/>
                  </a:lnTo>
                  <a:lnTo>
                    <a:pt x="3552" y="48"/>
                  </a:lnTo>
                  <a:lnTo>
                    <a:pt x="3792" y="48"/>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92" name="Freeform 24"/>
            <p:cNvSpPr>
              <a:spLocks/>
            </p:cNvSpPr>
            <p:nvPr/>
          </p:nvSpPr>
          <p:spPr bwMode="auto">
            <a:xfrm>
              <a:off x="1866" y="1806"/>
              <a:ext cx="288" cy="1207"/>
            </a:xfrm>
            <a:custGeom>
              <a:avLst/>
              <a:gdLst>
                <a:gd name="T0" fmla="*/ 0 w 288"/>
                <a:gd name="T1" fmla="*/ 0 h 1200"/>
                <a:gd name="T2" fmla="*/ 48 w 288"/>
                <a:gd name="T3" fmla="*/ 384 h 1200"/>
                <a:gd name="T4" fmla="*/ 96 w 288"/>
                <a:gd name="T5" fmla="*/ 720 h 1200"/>
                <a:gd name="T6" fmla="*/ 288 w 288"/>
                <a:gd name="T7" fmla="*/ 1200 h 1200"/>
              </a:gdLst>
              <a:ahLst/>
              <a:cxnLst>
                <a:cxn ang="0">
                  <a:pos x="T0" y="T1"/>
                </a:cxn>
                <a:cxn ang="0">
                  <a:pos x="T2" y="T3"/>
                </a:cxn>
                <a:cxn ang="0">
                  <a:pos x="T4" y="T5"/>
                </a:cxn>
                <a:cxn ang="0">
                  <a:pos x="T6" y="T7"/>
                </a:cxn>
              </a:cxnLst>
              <a:rect l="0" t="0" r="r" b="b"/>
              <a:pathLst>
                <a:path w="288" h="1200">
                  <a:moveTo>
                    <a:pt x="0" y="0"/>
                  </a:moveTo>
                  <a:cubicBezTo>
                    <a:pt x="16" y="132"/>
                    <a:pt x="32" y="264"/>
                    <a:pt x="48" y="384"/>
                  </a:cubicBezTo>
                  <a:cubicBezTo>
                    <a:pt x="64" y="504"/>
                    <a:pt x="56" y="584"/>
                    <a:pt x="96" y="720"/>
                  </a:cubicBezTo>
                  <a:cubicBezTo>
                    <a:pt x="136" y="856"/>
                    <a:pt x="212" y="1028"/>
                    <a:pt x="288" y="1200"/>
                  </a:cubicBezTo>
                </a:path>
              </a:pathLst>
            </a:custGeom>
            <a:noFill/>
            <a:ln w="28575"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93" name="Freeform 25"/>
            <p:cNvSpPr>
              <a:spLocks/>
            </p:cNvSpPr>
            <p:nvPr/>
          </p:nvSpPr>
          <p:spPr bwMode="auto">
            <a:xfrm>
              <a:off x="3546" y="1468"/>
              <a:ext cx="288" cy="1207"/>
            </a:xfrm>
            <a:custGeom>
              <a:avLst/>
              <a:gdLst>
                <a:gd name="T0" fmla="*/ 0 w 288"/>
                <a:gd name="T1" fmla="*/ 0 h 1200"/>
                <a:gd name="T2" fmla="*/ 48 w 288"/>
                <a:gd name="T3" fmla="*/ 384 h 1200"/>
                <a:gd name="T4" fmla="*/ 96 w 288"/>
                <a:gd name="T5" fmla="*/ 720 h 1200"/>
                <a:gd name="T6" fmla="*/ 288 w 288"/>
                <a:gd name="T7" fmla="*/ 1200 h 1200"/>
              </a:gdLst>
              <a:ahLst/>
              <a:cxnLst>
                <a:cxn ang="0">
                  <a:pos x="T0" y="T1"/>
                </a:cxn>
                <a:cxn ang="0">
                  <a:pos x="T2" y="T3"/>
                </a:cxn>
                <a:cxn ang="0">
                  <a:pos x="T4" y="T5"/>
                </a:cxn>
                <a:cxn ang="0">
                  <a:pos x="T6" y="T7"/>
                </a:cxn>
              </a:cxnLst>
              <a:rect l="0" t="0" r="r" b="b"/>
              <a:pathLst>
                <a:path w="288" h="1200">
                  <a:moveTo>
                    <a:pt x="0" y="0"/>
                  </a:moveTo>
                  <a:cubicBezTo>
                    <a:pt x="16" y="132"/>
                    <a:pt x="32" y="264"/>
                    <a:pt x="48" y="384"/>
                  </a:cubicBezTo>
                  <a:cubicBezTo>
                    <a:pt x="64" y="504"/>
                    <a:pt x="56" y="584"/>
                    <a:pt x="96" y="720"/>
                  </a:cubicBezTo>
                  <a:cubicBezTo>
                    <a:pt x="136" y="856"/>
                    <a:pt x="212" y="1028"/>
                    <a:pt x="288" y="1200"/>
                  </a:cubicBezTo>
                </a:path>
              </a:pathLst>
            </a:custGeom>
            <a:noFill/>
            <a:ln w="28575"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94" name="Freeform 26" descr="40%"/>
            <p:cNvSpPr>
              <a:spLocks/>
            </p:cNvSpPr>
            <p:nvPr/>
          </p:nvSpPr>
          <p:spPr bwMode="auto">
            <a:xfrm>
              <a:off x="505" y="2822"/>
              <a:ext cx="639" cy="289"/>
            </a:xfrm>
            <a:custGeom>
              <a:avLst/>
              <a:gdLst>
                <a:gd name="T0" fmla="*/ 13 w 639"/>
                <a:gd name="T1" fmla="*/ 100 h 288"/>
                <a:gd name="T2" fmla="*/ 263 w 639"/>
                <a:gd name="T3" fmla="*/ 0 h 288"/>
                <a:gd name="T4" fmla="*/ 639 w 639"/>
                <a:gd name="T5" fmla="*/ 0 h 288"/>
                <a:gd name="T6" fmla="*/ 439 w 639"/>
                <a:gd name="T7" fmla="*/ 100 h 288"/>
                <a:gd name="T8" fmla="*/ 188 w 639"/>
                <a:gd name="T9" fmla="*/ 213 h 288"/>
                <a:gd name="T10" fmla="*/ 0 w 639"/>
                <a:gd name="T11" fmla="*/ 288 h 288"/>
              </a:gdLst>
              <a:ahLst/>
              <a:cxnLst>
                <a:cxn ang="0">
                  <a:pos x="T0" y="T1"/>
                </a:cxn>
                <a:cxn ang="0">
                  <a:pos x="T2" y="T3"/>
                </a:cxn>
                <a:cxn ang="0">
                  <a:pos x="T4" y="T5"/>
                </a:cxn>
                <a:cxn ang="0">
                  <a:pos x="T6" y="T7"/>
                </a:cxn>
                <a:cxn ang="0">
                  <a:pos x="T8" y="T9"/>
                </a:cxn>
                <a:cxn ang="0">
                  <a:pos x="T10" y="T11"/>
                </a:cxn>
              </a:cxnLst>
              <a:rect l="0" t="0" r="r" b="b"/>
              <a:pathLst>
                <a:path w="639" h="288">
                  <a:moveTo>
                    <a:pt x="13" y="100"/>
                  </a:moveTo>
                  <a:lnTo>
                    <a:pt x="263" y="0"/>
                  </a:lnTo>
                  <a:lnTo>
                    <a:pt x="639" y="0"/>
                  </a:lnTo>
                  <a:lnTo>
                    <a:pt x="439" y="100"/>
                  </a:lnTo>
                  <a:lnTo>
                    <a:pt x="188" y="213"/>
                  </a:lnTo>
                  <a:lnTo>
                    <a:pt x="0" y="288"/>
                  </a:lnTo>
                </a:path>
              </a:pathLst>
            </a:custGeom>
            <a:pattFill prst="pct4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595" name="Rectangle 27"/>
            <p:cNvSpPr>
              <a:spLocks noChangeArrowheads="1"/>
            </p:cNvSpPr>
            <p:nvPr/>
          </p:nvSpPr>
          <p:spPr bwMode="auto">
            <a:xfrm>
              <a:off x="529" y="3206"/>
              <a:ext cx="3832" cy="482"/>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96" name="Text Box 28"/>
            <p:cNvSpPr txBox="1">
              <a:spLocks noChangeArrowheads="1"/>
            </p:cNvSpPr>
            <p:nvPr/>
          </p:nvSpPr>
          <p:spPr bwMode="auto">
            <a:xfrm>
              <a:off x="3371" y="3377"/>
              <a:ext cx="7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b="1" dirty="0">
                  <a:solidFill>
                    <a:schemeClr val="bg1"/>
                  </a:solidFill>
                  <a:latin typeface="Tahoma" panose="020B0604030504040204" pitchFamily="34" charset="0"/>
                </a:rPr>
                <a:t>18 Ma</a:t>
              </a:r>
            </a:p>
          </p:txBody>
        </p:sp>
      </p:grpSp>
      <p:grpSp>
        <p:nvGrpSpPr>
          <p:cNvPr id="237598" name="Group 30"/>
          <p:cNvGrpSpPr>
            <a:grpSpLocks/>
          </p:cNvGrpSpPr>
          <p:nvPr/>
        </p:nvGrpSpPr>
        <p:grpSpPr bwMode="auto">
          <a:xfrm>
            <a:off x="347663" y="4759325"/>
            <a:ext cx="1646237" cy="1016000"/>
            <a:chOff x="219" y="2998"/>
            <a:chExt cx="1037" cy="640"/>
          </a:xfrm>
        </p:grpSpPr>
        <p:sp>
          <p:nvSpPr>
            <p:cNvPr id="237599" name="Text Box 31"/>
            <p:cNvSpPr txBox="1">
              <a:spLocks noChangeArrowheads="1"/>
            </p:cNvSpPr>
            <p:nvPr/>
          </p:nvSpPr>
          <p:spPr bwMode="auto">
            <a:xfrm>
              <a:off x="219" y="3273"/>
              <a:ext cx="695"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Generation</a:t>
              </a:r>
            </a:p>
          </p:txBody>
        </p:sp>
        <p:sp>
          <p:nvSpPr>
            <p:cNvPr id="237600" name="Freeform 32"/>
            <p:cNvSpPr>
              <a:spLocks/>
            </p:cNvSpPr>
            <p:nvPr/>
          </p:nvSpPr>
          <p:spPr bwMode="auto">
            <a:xfrm>
              <a:off x="893" y="2998"/>
              <a:ext cx="363" cy="446"/>
            </a:xfrm>
            <a:custGeom>
              <a:avLst/>
              <a:gdLst>
                <a:gd name="T0" fmla="*/ 59 w 363"/>
                <a:gd name="T1" fmla="*/ 0 h 446"/>
                <a:gd name="T2" fmla="*/ 353 w 363"/>
                <a:gd name="T3" fmla="*/ 164 h 446"/>
                <a:gd name="T4" fmla="*/ 0 w 363"/>
                <a:gd name="T5" fmla="*/ 446 h 446"/>
              </a:gdLst>
              <a:ahLst/>
              <a:cxnLst>
                <a:cxn ang="0">
                  <a:pos x="T0" y="T1"/>
                </a:cxn>
                <a:cxn ang="0">
                  <a:pos x="T2" y="T3"/>
                </a:cxn>
                <a:cxn ang="0">
                  <a:pos x="T4" y="T5"/>
                </a:cxn>
              </a:cxnLst>
              <a:rect l="0" t="0" r="r" b="b"/>
              <a:pathLst>
                <a:path w="363" h="446">
                  <a:moveTo>
                    <a:pt x="59" y="0"/>
                  </a:moveTo>
                  <a:cubicBezTo>
                    <a:pt x="211" y="45"/>
                    <a:pt x="363" y="90"/>
                    <a:pt x="353" y="164"/>
                  </a:cubicBezTo>
                  <a:cubicBezTo>
                    <a:pt x="343" y="238"/>
                    <a:pt x="171" y="342"/>
                    <a:pt x="0" y="446"/>
                  </a:cubicBezTo>
                </a:path>
              </a:pathLst>
            </a:custGeom>
            <a:noFill/>
            <a:ln w="38100" cap="flat" cmpd="sng">
              <a:solidFill>
                <a:schemeClr val="bg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237601" name="Group 33"/>
          <p:cNvGrpSpPr>
            <a:grpSpLocks/>
          </p:cNvGrpSpPr>
          <p:nvPr/>
        </p:nvGrpSpPr>
        <p:grpSpPr bwMode="auto">
          <a:xfrm>
            <a:off x="165100" y="3403600"/>
            <a:ext cx="3406775" cy="915988"/>
            <a:chOff x="104" y="2144"/>
            <a:chExt cx="2146" cy="577"/>
          </a:xfrm>
        </p:grpSpPr>
        <p:sp>
          <p:nvSpPr>
            <p:cNvPr id="237602" name="Freeform 34"/>
            <p:cNvSpPr>
              <a:spLocks/>
            </p:cNvSpPr>
            <p:nvPr/>
          </p:nvSpPr>
          <p:spPr bwMode="auto">
            <a:xfrm>
              <a:off x="1578" y="2144"/>
              <a:ext cx="672" cy="145"/>
            </a:xfrm>
            <a:custGeom>
              <a:avLst/>
              <a:gdLst>
                <a:gd name="T0" fmla="*/ 672 w 672"/>
                <a:gd name="T1" fmla="*/ 144 h 144"/>
                <a:gd name="T2" fmla="*/ 0 w 672"/>
                <a:gd name="T3" fmla="*/ 144 h 144"/>
                <a:gd name="T4" fmla="*/ 96 w 672"/>
                <a:gd name="T5" fmla="*/ 96 h 144"/>
                <a:gd name="T6" fmla="*/ 192 w 672"/>
                <a:gd name="T7" fmla="*/ 48 h 144"/>
                <a:gd name="T8" fmla="*/ 288 w 672"/>
                <a:gd name="T9" fmla="*/ 0 h 144"/>
                <a:gd name="T10" fmla="*/ 384 w 672"/>
                <a:gd name="T11" fmla="*/ 48 h 144"/>
                <a:gd name="T12" fmla="*/ 288 w 672"/>
                <a:gd name="T13" fmla="*/ 0 h 144"/>
                <a:gd name="T14" fmla="*/ 432 w 672"/>
                <a:gd name="T15" fmla="*/ 48 h 144"/>
                <a:gd name="T16" fmla="*/ 528 w 672"/>
                <a:gd name="T1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2" h="144">
                  <a:moveTo>
                    <a:pt x="672" y="144"/>
                  </a:moveTo>
                  <a:lnTo>
                    <a:pt x="0" y="144"/>
                  </a:lnTo>
                  <a:lnTo>
                    <a:pt x="96" y="96"/>
                  </a:lnTo>
                  <a:lnTo>
                    <a:pt x="192" y="48"/>
                  </a:lnTo>
                  <a:lnTo>
                    <a:pt x="288" y="0"/>
                  </a:lnTo>
                  <a:lnTo>
                    <a:pt x="384" y="48"/>
                  </a:lnTo>
                  <a:lnTo>
                    <a:pt x="288" y="0"/>
                  </a:lnTo>
                  <a:lnTo>
                    <a:pt x="432" y="48"/>
                  </a:lnTo>
                  <a:lnTo>
                    <a:pt x="528" y="96"/>
                  </a:lnTo>
                </a:path>
              </a:pathLst>
            </a:custGeom>
            <a:solidFill>
              <a:srgbClr val="006600">
                <a:alpha val="64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603" name="Text Box 35"/>
            <p:cNvSpPr txBox="1">
              <a:spLocks noChangeArrowheads="1"/>
            </p:cNvSpPr>
            <p:nvPr/>
          </p:nvSpPr>
          <p:spPr bwMode="auto">
            <a:xfrm>
              <a:off x="104" y="2356"/>
              <a:ext cx="623"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Migration</a:t>
              </a:r>
            </a:p>
          </p:txBody>
        </p:sp>
        <p:sp>
          <p:nvSpPr>
            <p:cNvPr id="237604" name="Line 36"/>
            <p:cNvSpPr>
              <a:spLocks noChangeShapeType="1"/>
            </p:cNvSpPr>
            <p:nvPr/>
          </p:nvSpPr>
          <p:spPr bwMode="auto">
            <a:xfrm flipH="1">
              <a:off x="1011" y="2375"/>
              <a:ext cx="552" cy="282"/>
            </a:xfrm>
            <a:prstGeom prst="line">
              <a:avLst/>
            </a:prstGeom>
            <a:noFill/>
            <a:ln w="76200">
              <a:solidFill>
                <a:srgbClr val="0099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237605" name="Group 37"/>
          <p:cNvGrpSpPr>
            <a:grpSpLocks/>
          </p:cNvGrpSpPr>
          <p:nvPr/>
        </p:nvGrpSpPr>
        <p:grpSpPr bwMode="auto">
          <a:xfrm>
            <a:off x="2720975" y="2530475"/>
            <a:ext cx="3063875" cy="1176338"/>
            <a:chOff x="1714" y="1594"/>
            <a:chExt cx="1930" cy="741"/>
          </a:xfrm>
        </p:grpSpPr>
        <p:sp>
          <p:nvSpPr>
            <p:cNvPr id="237606" name="Freeform 38"/>
            <p:cNvSpPr>
              <a:spLocks/>
            </p:cNvSpPr>
            <p:nvPr/>
          </p:nvSpPr>
          <p:spPr bwMode="auto">
            <a:xfrm>
              <a:off x="3406" y="1899"/>
              <a:ext cx="238" cy="40"/>
            </a:xfrm>
            <a:custGeom>
              <a:avLst/>
              <a:gdLst>
                <a:gd name="T0" fmla="*/ 238 w 238"/>
                <a:gd name="T1" fmla="*/ 40 h 40"/>
                <a:gd name="T2" fmla="*/ 0 w 238"/>
                <a:gd name="T3" fmla="*/ 40 h 40"/>
                <a:gd name="T4" fmla="*/ 64 w 238"/>
                <a:gd name="T5" fmla="*/ 26 h 40"/>
                <a:gd name="T6" fmla="*/ 114 w 238"/>
                <a:gd name="T7" fmla="*/ 10 h 40"/>
                <a:gd name="T8" fmla="*/ 136 w 238"/>
                <a:gd name="T9" fmla="*/ 0 h 40"/>
                <a:gd name="T10" fmla="*/ 168 w 238"/>
                <a:gd name="T11" fmla="*/ 14 h 40"/>
                <a:gd name="T12" fmla="*/ 220 w 238"/>
                <a:gd name="T13" fmla="*/ 32 h 40"/>
              </a:gdLst>
              <a:ahLst/>
              <a:cxnLst>
                <a:cxn ang="0">
                  <a:pos x="T0" y="T1"/>
                </a:cxn>
                <a:cxn ang="0">
                  <a:pos x="T2" y="T3"/>
                </a:cxn>
                <a:cxn ang="0">
                  <a:pos x="T4" y="T5"/>
                </a:cxn>
                <a:cxn ang="0">
                  <a:pos x="T6" y="T7"/>
                </a:cxn>
                <a:cxn ang="0">
                  <a:pos x="T8" y="T9"/>
                </a:cxn>
                <a:cxn ang="0">
                  <a:pos x="T10" y="T11"/>
                </a:cxn>
                <a:cxn ang="0">
                  <a:pos x="T12" y="T13"/>
                </a:cxn>
              </a:cxnLst>
              <a:rect l="0" t="0" r="r" b="b"/>
              <a:pathLst>
                <a:path w="238" h="40">
                  <a:moveTo>
                    <a:pt x="238" y="40"/>
                  </a:moveTo>
                  <a:lnTo>
                    <a:pt x="0" y="40"/>
                  </a:lnTo>
                  <a:lnTo>
                    <a:pt x="64" y="26"/>
                  </a:lnTo>
                  <a:lnTo>
                    <a:pt x="114" y="10"/>
                  </a:lnTo>
                  <a:lnTo>
                    <a:pt x="136" y="0"/>
                  </a:lnTo>
                  <a:lnTo>
                    <a:pt x="168" y="14"/>
                  </a:lnTo>
                  <a:lnTo>
                    <a:pt x="220" y="32"/>
                  </a:lnTo>
                </a:path>
              </a:pathLst>
            </a:custGeom>
            <a:solidFill>
              <a:srgbClr val="006600">
                <a:alpha val="64999"/>
              </a:srgbClr>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7607" name="Text Box 39"/>
            <p:cNvSpPr txBox="1">
              <a:spLocks noChangeArrowheads="1"/>
            </p:cNvSpPr>
            <p:nvPr/>
          </p:nvSpPr>
          <p:spPr bwMode="auto">
            <a:xfrm>
              <a:off x="1714" y="1594"/>
              <a:ext cx="679"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Fill &amp; Spill</a:t>
              </a:r>
            </a:p>
          </p:txBody>
        </p:sp>
        <p:sp>
          <p:nvSpPr>
            <p:cNvPr id="237608" name="Freeform 40"/>
            <p:cNvSpPr>
              <a:spLocks/>
            </p:cNvSpPr>
            <p:nvPr/>
          </p:nvSpPr>
          <p:spPr bwMode="auto">
            <a:xfrm>
              <a:off x="2245" y="2081"/>
              <a:ext cx="858" cy="254"/>
            </a:xfrm>
            <a:custGeom>
              <a:avLst/>
              <a:gdLst>
                <a:gd name="T0" fmla="*/ 0 w 858"/>
                <a:gd name="T1" fmla="*/ 258 h 290"/>
                <a:gd name="T2" fmla="*/ 365 w 858"/>
                <a:gd name="T3" fmla="*/ 247 h 290"/>
                <a:gd name="T4" fmla="*/ 858 w 858"/>
                <a:gd name="T5" fmla="*/ 0 h 290"/>
              </a:gdLst>
              <a:ahLst/>
              <a:cxnLst>
                <a:cxn ang="0">
                  <a:pos x="T0" y="T1"/>
                </a:cxn>
                <a:cxn ang="0">
                  <a:pos x="T2" y="T3"/>
                </a:cxn>
                <a:cxn ang="0">
                  <a:pos x="T4" y="T5"/>
                </a:cxn>
              </a:cxnLst>
              <a:rect l="0" t="0" r="r" b="b"/>
              <a:pathLst>
                <a:path w="858" h="290">
                  <a:moveTo>
                    <a:pt x="0" y="258"/>
                  </a:moveTo>
                  <a:cubicBezTo>
                    <a:pt x="111" y="274"/>
                    <a:pt x="222" y="290"/>
                    <a:pt x="365" y="247"/>
                  </a:cubicBezTo>
                  <a:cubicBezTo>
                    <a:pt x="508" y="204"/>
                    <a:pt x="683" y="102"/>
                    <a:pt x="858" y="0"/>
                  </a:cubicBezTo>
                </a:path>
              </a:pathLst>
            </a:custGeom>
            <a:noFill/>
            <a:ln w="76200" cap="flat" cmpd="sng">
              <a:solidFill>
                <a:srgbClr val="0099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237609" name="Text Box 41"/>
          <p:cNvSpPr txBox="1">
            <a:spLocks noChangeArrowheads="1"/>
          </p:cNvSpPr>
          <p:nvPr/>
        </p:nvSpPr>
        <p:spPr bwMode="auto">
          <a:xfrm>
            <a:off x="5842000" y="1727200"/>
            <a:ext cx="10001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i="1" dirty="0">
                <a:solidFill>
                  <a:srgbClr val="003399"/>
                </a:solidFill>
                <a:latin typeface="Comic Sans MS" panose="030F0702030302020204" pitchFamily="66" charset="0"/>
              </a:rPr>
              <a:t>Sea Water</a:t>
            </a:r>
          </a:p>
        </p:txBody>
      </p:sp>
    </p:spTree>
    <p:extLst>
      <p:ext uri="{BB962C8B-B14F-4D97-AF65-F5344CB8AC3E}">
        <p14:creationId xmlns:p14="http://schemas.microsoft.com/office/powerpoint/2010/main" val="2581027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37598"/>
                                        </p:tgtEl>
                                        <p:attrNameLst>
                                          <p:attrName>style.visibility</p:attrName>
                                        </p:attrNameLst>
                                      </p:cBhvr>
                                      <p:to>
                                        <p:strVal val="visible"/>
                                      </p:to>
                                    </p:set>
                                    <p:animEffect transition="in" filter="wipe(down)">
                                      <p:cBhvr>
                                        <p:cTn id="7" dur="500"/>
                                        <p:tgtEl>
                                          <p:spTgt spid="2375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37601"/>
                                        </p:tgtEl>
                                        <p:attrNameLst>
                                          <p:attrName>style.visibility</p:attrName>
                                        </p:attrNameLst>
                                      </p:cBhvr>
                                      <p:to>
                                        <p:strVal val="visible"/>
                                      </p:to>
                                    </p:set>
                                    <p:animEffect transition="in" filter="wipe(left)">
                                      <p:cBhvr>
                                        <p:cTn id="12" dur="500"/>
                                        <p:tgtEl>
                                          <p:spTgt spid="2376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37605"/>
                                        </p:tgtEl>
                                        <p:attrNameLst>
                                          <p:attrName>style.visibility</p:attrName>
                                        </p:attrNameLst>
                                      </p:cBhvr>
                                      <p:to>
                                        <p:strVal val="visible"/>
                                      </p:to>
                                    </p:set>
                                    <p:animEffect transition="in" filter="wipe(left)">
                                      <p:cBhvr>
                                        <p:cTn id="17" dur="500"/>
                                        <p:tgtEl>
                                          <p:spTgt spid="237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46" name="Rectangle 30"/>
          <p:cNvSpPr>
            <a:spLocks noGrp="1" noChangeArrowheads="1"/>
          </p:cNvSpPr>
          <p:nvPr>
            <p:ph type="title"/>
          </p:nvPr>
        </p:nvSpPr>
        <p:spPr/>
        <p:txBody>
          <a:bodyPr/>
          <a:lstStyle/>
          <a:p>
            <a:r>
              <a:rPr lang="en-US" altLang="en-US" dirty="0"/>
              <a:t>Most-Likely Scenario</a:t>
            </a:r>
          </a:p>
        </p:txBody>
      </p:sp>
      <p:grpSp>
        <p:nvGrpSpPr>
          <p:cNvPr id="239618" name="Group 2"/>
          <p:cNvGrpSpPr>
            <a:grpSpLocks/>
          </p:cNvGrpSpPr>
          <p:nvPr/>
        </p:nvGrpSpPr>
        <p:grpSpPr bwMode="auto">
          <a:xfrm>
            <a:off x="819150" y="1257300"/>
            <a:ext cx="7937500" cy="4606925"/>
            <a:chOff x="516" y="792"/>
            <a:chExt cx="5000" cy="2902"/>
          </a:xfrm>
        </p:grpSpPr>
        <p:sp>
          <p:nvSpPr>
            <p:cNvPr id="239619" name="Rectangle 3"/>
            <p:cNvSpPr>
              <a:spLocks noChangeArrowheads="1"/>
            </p:cNvSpPr>
            <p:nvPr/>
          </p:nvSpPr>
          <p:spPr bwMode="auto">
            <a:xfrm>
              <a:off x="533" y="1054"/>
              <a:ext cx="3840" cy="2640"/>
            </a:xfrm>
            <a:prstGeom prst="rect">
              <a:avLst/>
            </a:prstGeom>
            <a:solidFill>
              <a:srgbClr val="CCEC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20" name="Freeform 4"/>
            <p:cNvSpPr>
              <a:spLocks/>
            </p:cNvSpPr>
            <p:nvPr/>
          </p:nvSpPr>
          <p:spPr bwMode="auto">
            <a:xfrm>
              <a:off x="533" y="1294"/>
              <a:ext cx="3840" cy="2016"/>
            </a:xfrm>
            <a:custGeom>
              <a:avLst/>
              <a:gdLst>
                <a:gd name="T0" fmla="*/ 0 w 3840"/>
                <a:gd name="T1" fmla="*/ 144 h 2016"/>
                <a:gd name="T2" fmla="*/ 480 w 3840"/>
                <a:gd name="T3" fmla="*/ 192 h 2016"/>
                <a:gd name="T4" fmla="*/ 1008 w 3840"/>
                <a:gd name="T5" fmla="*/ 192 h 2016"/>
                <a:gd name="T6" fmla="*/ 1296 w 3840"/>
                <a:gd name="T7" fmla="*/ 192 h 2016"/>
                <a:gd name="T8" fmla="*/ 1584 w 3840"/>
                <a:gd name="T9" fmla="*/ 240 h 2016"/>
                <a:gd name="T10" fmla="*/ 2016 w 3840"/>
                <a:gd name="T11" fmla="*/ 192 h 2016"/>
                <a:gd name="T12" fmla="*/ 2400 w 3840"/>
                <a:gd name="T13" fmla="*/ 96 h 2016"/>
                <a:gd name="T14" fmla="*/ 2832 w 3840"/>
                <a:gd name="T15" fmla="*/ 48 h 2016"/>
                <a:gd name="T16" fmla="*/ 3168 w 3840"/>
                <a:gd name="T17" fmla="*/ 48 h 2016"/>
                <a:gd name="T18" fmla="*/ 3552 w 3840"/>
                <a:gd name="T19" fmla="*/ 48 h 2016"/>
                <a:gd name="T20" fmla="*/ 3840 w 3840"/>
                <a:gd name="T21" fmla="*/ 0 h 2016"/>
                <a:gd name="T22" fmla="*/ 3840 w 3840"/>
                <a:gd name="T23" fmla="*/ 624 h 2016"/>
                <a:gd name="T24" fmla="*/ 2352 w 3840"/>
                <a:gd name="T25" fmla="*/ 1488 h 2016"/>
                <a:gd name="T26" fmla="*/ 0 w 3840"/>
                <a:gd name="T27" fmla="*/ 2016 h 2016"/>
                <a:gd name="T28" fmla="*/ 0 w 3840"/>
                <a:gd name="T29" fmla="*/ 144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0" h="2016">
                  <a:moveTo>
                    <a:pt x="0" y="144"/>
                  </a:moveTo>
                  <a:lnTo>
                    <a:pt x="480" y="192"/>
                  </a:lnTo>
                  <a:lnTo>
                    <a:pt x="1008" y="192"/>
                  </a:lnTo>
                  <a:lnTo>
                    <a:pt x="1296" y="192"/>
                  </a:lnTo>
                  <a:lnTo>
                    <a:pt x="1584" y="240"/>
                  </a:lnTo>
                  <a:lnTo>
                    <a:pt x="2016" y="192"/>
                  </a:lnTo>
                  <a:lnTo>
                    <a:pt x="2400" y="96"/>
                  </a:lnTo>
                  <a:lnTo>
                    <a:pt x="2832" y="48"/>
                  </a:lnTo>
                  <a:lnTo>
                    <a:pt x="3168" y="48"/>
                  </a:lnTo>
                  <a:lnTo>
                    <a:pt x="3552" y="48"/>
                  </a:lnTo>
                  <a:lnTo>
                    <a:pt x="3840" y="0"/>
                  </a:lnTo>
                  <a:lnTo>
                    <a:pt x="3840" y="624"/>
                  </a:lnTo>
                  <a:lnTo>
                    <a:pt x="2352" y="1488"/>
                  </a:lnTo>
                  <a:lnTo>
                    <a:pt x="0" y="2016"/>
                  </a:lnTo>
                  <a:lnTo>
                    <a:pt x="0" y="144"/>
                  </a:lnTo>
                  <a:close/>
                </a:path>
              </a:pathLst>
            </a:custGeom>
            <a:solidFill>
              <a:srgbClr val="FFEA9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1" name="Freeform 5"/>
            <p:cNvSpPr>
              <a:spLocks/>
            </p:cNvSpPr>
            <p:nvPr/>
          </p:nvSpPr>
          <p:spPr bwMode="auto">
            <a:xfrm>
              <a:off x="533" y="1630"/>
              <a:ext cx="3840" cy="1824"/>
            </a:xfrm>
            <a:custGeom>
              <a:avLst/>
              <a:gdLst>
                <a:gd name="T0" fmla="*/ 0 w 3840"/>
                <a:gd name="T1" fmla="*/ 1392 h 1824"/>
                <a:gd name="T2" fmla="*/ 288 w 3840"/>
                <a:gd name="T3" fmla="*/ 1344 h 1824"/>
                <a:gd name="T4" fmla="*/ 576 w 3840"/>
                <a:gd name="T5" fmla="*/ 1104 h 1824"/>
                <a:gd name="T6" fmla="*/ 720 w 3840"/>
                <a:gd name="T7" fmla="*/ 912 h 1824"/>
                <a:gd name="T8" fmla="*/ 864 w 3840"/>
                <a:gd name="T9" fmla="*/ 720 h 1824"/>
                <a:gd name="T10" fmla="*/ 1152 w 3840"/>
                <a:gd name="T11" fmla="*/ 528 h 1824"/>
                <a:gd name="T12" fmla="*/ 1344 w 3840"/>
                <a:gd name="T13" fmla="*/ 480 h 1824"/>
                <a:gd name="T14" fmla="*/ 1440 w 3840"/>
                <a:gd name="T15" fmla="*/ 672 h 1824"/>
                <a:gd name="T16" fmla="*/ 1584 w 3840"/>
                <a:gd name="T17" fmla="*/ 720 h 1824"/>
                <a:gd name="T18" fmla="*/ 1824 w 3840"/>
                <a:gd name="T19" fmla="*/ 672 h 1824"/>
                <a:gd name="T20" fmla="*/ 2112 w 3840"/>
                <a:gd name="T21" fmla="*/ 432 h 1824"/>
                <a:gd name="T22" fmla="*/ 2352 w 3840"/>
                <a:gd name="T23" fmla="*/ 240 h 1824"/>
                <a:gd name="T24" fmla="*/ 2592 w 3840"/>
                <a:gd name="T25" fmla="*/ 144 h 1824"/>
                <a:gd name="T26" fmla="*/ 2880 w 3840"/>
                <a:gd name="T27" fmla="*/ 48 h 1824"/>
                <a:gd name="T28" fmla="*/ 3024 w 3840"/>
                <a:gd name="T29" fmla="*/ 0 h 1824"/>
                <a:gd name="T30" fmla="*/ 3024 w 3840"/>
                <a:gd name="T31" fmla="*/ 96 h 1824"/>
                <a:gd name="T32" fmla="*/ 3216 w 3840"/>
                <a:gd name="T33" fmla="*/ 48 h 1824"/>
                <a:gd name="T34" fmla="*/ 3408 w 3840"/>
                <a:gd name="T35" fmla="*/ 0 h 1824"/>
                <a:gd name="T36" fmla="*/ 3696 w 3840"/>
                <a:gd name="T37" fmla="*/ 0 h 1824"/>
                <a:gd name="T38" fmla="*/ 3840 w 3840"/>
                <a:gd name="T39" fmla="*/ 0 h 1824"/>
                <a:gd name="T40" fmla="*/ 3840 w 3840"/>
                <a:gd name="T41" fmla="*/ 1008 h 1824"/>
                <a:gd name="T42" fmla="*/ 0 w 3840"/>
                <a:gd name="T43" fmla="*/ 1824 h 1824"/>
                <a:gd name="T44" fmla="*/ 0 w 3840"/>
                <a:gd name="T45" fmla="*/ 1392 h 1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0" h="1824">
                  <a:moveTo>
                    <a:pt x="0" y="1392"/>
                  </a:moveTo>
                  <a:lnTo>
                    <a:pt x="288" y="1344"/>
                  </a:lnTo>
                  <a:lnTo>
                    <a:pt x="576" y="1104"/>
                  </a:lnTo>
                  <a:lnTo>
                    <a:pt x="720" y="912"/>
                  </a:lnTo>
                  <a:lnTo>
                    <a:pt x="864" y="720"/>
                  </a:lnTo>
                  <a:lnTo>
                    <a:pt x="1152" y="528"/>
                  </a:lnTo>
                  <a:lnTo>
                    <a:pt x="1344" y="480"/>
                  </a:lnTo>
                  <a:lnTo>
                    <a:pt x="1440" y="672"/>
                  </a:lnTo>
                  <a:lnTo>
                    <a:pt x="1584" y="720"/>
                  </a:lnTo>
                  <a:lnTo>
                    <a:pt x="1824" y="672"/>
                  </a:lnTo>
                  <a:lnTo>
                    <a:pt x="2112" y="432"/>
                  </a:lnTo>
                  <a:lnTo>
                    <a:pt x="2352" y="240"/>
                  </a:lnTo>
                  <a:lnTo>
                    <a:pt x="2592" y="144"/>
                  </a:lnTo>
                  <a:lnTo>
                    <a:pt x="2880" y="48"/>
                  </a:lnTo>
                  <a:lnTo>
                    <a:pt x="3024" y="0"/>
                  </a:lnTo>
                  <a:lnTo>
                    <a:pt x="3024" y="96"/>
                  </a:lnTo>
                  <a:lnTo>
                    <a:pt x="3216" y="48"/>
                  </a:lnTo>
                  <a:lnTo>
                    <a:pt x="3408" y="0"/>
                  </a:lnTo>
                  <a:lnTo>
                    <a:pt x="3696" y="0"/>
                  </a:lnTo>
                  <a:lnTo>
                    <a:pt x="3840" y="0"/>
                  </a:lnTo>
                  <a:lnTo>
                    <a:pt x="3840" y="1008"/>
                  </a:lnTo>
                  <a:lnTo>
                    <a:pt x="0" y="1824"/>
                  </a:lnTo>
                  <a:lnTo>
                    <a:pt x="0" y="1392"/>
                  </a:ln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2" name="Freeform 6" descr="80%"/>
            <p:cNvSpPr>
              <a:spLocks/>
            </p:cNvSpPr>
            <p:nvPr/>
          </p:nvSpPr>
          <p:spPr bwMode="auto">
            <a:xfrm>
              <a:off x="533" y="1678"/>
              <a:ext cx="3840" cy="1872"/>
            </a:xfrm>
            <a:custGeom>
              <a:avLst/>
              <a:gdLst>
                <a:gd name="T0" fmla="*/ 0 w 3840"/>
                <a:gd name="T1" fmla="*/ 1536 h 1872"/>
                <a:gd name="T2" fmla="*/ 336 w 3840"/>
                <a:gd name="T3" fmla="*/ 1392 h 1872"/>
                <a:gd name="T4" fmla="*/ 624 w 3840"/>
                <a:gd name="T5" fmla="*/ 1200 h 1872"/>
                <a:gd name="T6" fmla="*/ 816 w 3840"/>
                <a:gd name="T7" fmla="*/ 960 h 1872"/>
                <a:gd name="T8" fmla="*/ 960 w 3840"/>
                <a:gd name="T9" fmla="*/ 768 h 1872"/>
                <a:gd name="T10" fmla="*/ 1104 w 3840"/>
                <a:gd name="T11" fmla="*/ 624 h 1872"/>
                <a:gd name="T12" fmla="*/ 1392 w 3840"/>
                <a:gd name="T13" fmla="*/ 528 h 1872"/>
                <a:gd name="T14" fmla="*/ 1440 w 3840"/>
                <a:gd name="T15" fmla="*/ 768 h 1872"/>
                <a:gd name="T16" fmla="*/ 1680 w 3840"/>
                <a:gd name="T17" fmla="*/ 768 h 1872"/>
                <a:gd name="T18" fmla="*/ 1920 w 3840"/>
                <a:gd name="T19" fmla="*/ 720 h 1872"/>
                <a:gd name="T20" fmla="*/ 2208 w 3840"/>
                <a:gd name="T21" fmla="*/ 432 h 1872"/>
                <a:gd name="T22" fmla="*/ 2496 w 3840"/>
                <a:gd name="T23" fmla="*/ 240 h 1872"/>
                <a:gd name="T24" fmla="*/ 2736 w 3840"/>
                <a:gd name="T25" fmla="*/ 96 h 1872"/>
                <a:gd name="T26" fmla="*/ 3024 w 3840"/>
                <a:gd name="T27" fmla="*/ 0 h 1872"/>
                <a:gd name="T28" fmla="*/ 3072 w 3840"/>
                <a:gd name="T29" fmla="*/ 144 h 1872"/>
                <a:gd name="T30" fmla="*/ 3216 w 3840"/>
                <a:gd name="T31" fmla="*/ 96 h 1872"/>
                <a:gd name="T32" fmla="*/ 3456 w 3840"/>
                <a:gd name="T33" fmla="*/ 48 h 1872"/>
                <a:gd name="T34" fmla="*/ 3840 w 3840"/>
                <a:gd name="T35" fmla="*/ 0 h 1872"/>
                <a:gd name="T36" fmla="*/ 3840 w 3840"/>
                <a:gd name="T37" fmla="*/ 672 h 1872"/>
                <a:gd name="T38" fmla="*/ 0 w 3840"/>
                <a:gd name="T39" fmla="*/ 1872 h 1872"/>
                <a:gd name="T40" fmla="*/ 0 w 3840"/>
                <a:gd name="T41" fmla="*/ 153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0" h="1872">
                  <a:moveTo>
                    <a:pt x="0" y="1536"/>
                  </a:moveTo>
                  <a:lnTo>
                    <a:pt x="336" y="1392"/>
                  </a:lnTo>
                  <a:lnTo>
                    <a:pt x="624" y="1200"/>
                  </a:lnTo>
                  <a:lnTo>
                    <a:pt x="816" y="960"/>
                  </a:lnTo>
                  <a:lnTo>
                    <a:pt x="960" y="768"/>
                  </a:lnTo>
                  <a:lnTo>
                    <a:pt x="1104" y="624"/>
                  </a:lnTo>
                  <a:lnTo>
                    <a:pt x="1392" y="528"/>
                  </a:lnTo>
                  <a:lnTo>
                    <a:pt x="1440" y="768"/>
                  </a:lnTo>
                  <a:lnTo>
                    <a:pt x="1680" y="768"/>
                  </a:lnTo>
                  <a:lnTo>
                    <a:pt x="1920" y="720"/>
                  </a:lnTo>
                  <a:lnTo>
                    <a:pt x="2208" y="432"/>
                  </a:lnTo>
                  <a:lnTo>
                    <a:pt x="2496" y="240"/>
                  </a:lnTo>
                  <a:lnTo>
                    <a:pt x="2736" y="96"/>
                  </a:lnTo>
                  <a:lnTo>
                    <a:pt x="3024" y="0"/>
                  </a:lnTo>
                  <a:lnTo>
                    <a:pt x="3072" y="144"/>
                  </a:lnTo>
                  <a:lnTo>
                    <a:pt x="3216" y="96"/>
                  </a:lnTo>
                  <a:lnTo>
                    <a:pt x="3456" y="48"/>
                  </a:lnTo>
                  <a:lnTo>
                    <a:pt x="3840" y="0"/>
                  </a:lnTo>
                  <a:lnTo>
                    <a:pt x="3840" y="672"/>
                  </a:lnTo>
                  <a:lnTo>
                    <a:pt x="0" y="1872"/>
                  </a:lnTo>
                  <a:lnTo>
                    <a:pt x="0" y="1536"/>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3" name="Freeform 7"/>
            <p:cNvSpPr>
              <a:spLocks/>
            </p:cNvSpPr>
            <p:nvPr/>
          </p:nvSpPr>
          <p:spPr bwMode="auto">
            <a:xfrm>
              <a:off x="533" y="1774"/>
              <a:ext cx="3840" cy="1872"/>
            </a:xfrm>
            <a:custGeom>
              <a:avLst/>
              <a:gdLst>
                <a:gd name="T0" fmla="*/ 0 w 3840"/>
                <a:gd name="T1" fmla="*/ 1584 h 1872"/>
                <a:gd name="T2" fmla="*/ 336 w 3840"/>
                <a:gd name="T3" fmla="*/ 1440 h 1872"/>
                <a:gd name="T4" fmla="*/ 528 w 3840"/>
                <a:gd name="T5" fmla="*/ 1296 h 1872"/>
                <a:gd name="T6" fmla="*/ 768 w 3840"/>
                <a:gd name="T7" fmla="*/ 1056 h 1872"/>
                <a:gd name="T8" fmla="*/ 960 w 3840"/>
                <a:gd name="T9" fmla="*/ 864 h 1872"/>
                <a:gd name="T10" fmla="*/ 1104 w 3840"/>
                <a:gd name="T11" fmla="*/ 672 h 1872"/>
                <a:gd name="T12" fmla="*/ 1440 w 3840"/>
                <a:gd name="T13" fmla="*/ 528 h 1872"/>
                <a:gd name="T14" fmla="*/ 1488 w 3840"/>
                <a:gd name="T15" fmla="*/ 768 h 1872"/>
                <a:gd name="T16" fmla="*/ 1728 w 3840"/>
                <a:gd name="T17" fmla="*/ 768 h 1872"/>
                <a:gd name="T18" fmla="*/ 1968 w 3840"/>
                <a:gd name="T19" fmla="*/ 672 h 1872"/>
                <a:gd name="T20" fmla="*/ 2160 w 3840"/>
                <a:gd name="T21" fmla="*/ 576 h 1872"/>
                <a:gd name="T22" fmla="*/ 2400 w 3840"/>
                <a:gd name="T23" fmla="*/ 384 h 1872"/>
                <a:gd name="T24" fmla="*/ 2544 w 3840"/>
                <a:gd name="T25" fmla="*/ 240 h 1872"/>
                <a:gd name="T26" fmla="*/ 2784 w 3840"/>
                <a:gd name="T27" fmla="*/ 96 h 1872"/>
                <a:gd name="T28" fmla="*/ 3024 w 3840"/>
                <a:gd name="T29" fmla="*/ 0 h 1872"/>
                <a:gd name="T30" fmla="*/ 3072 w 3840"/>
                <a:gd name="T31" fmla="*/ 144 h 1872"/>
                <a:gd name="T32" fmla="*/ 3216 w 3840"/>
                <a:gd name="T33" fmla="*/ 48 h 1872"/>
                <a:gd name="T34" fmla="*/ 3408 w 3840"/>
                <a:gd name="T35" fmla="*/ 0 h 1872"/>
                <a:gd name="T36" fmla="*/ 3840 w 3840"/>
                <a:gd name="T37" fmla="*/ 0 h 1872"/>
                <a:gd name="T38" fmla="*/ 3840 w 3840"/>
                <a:gd name="T39" fmla="*/ 1344 h 1872"/>
                <a:gd name="T40" fmla="*/ 0 w 3840"/>
                <a:gd name="T41" fmla="*/ 1872 h 1872"/>
                <a:gd name="T42" fmla="*/ 0 w 3840"/>
                <a:gd name="T43" fmla="*/ 1584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0" h="1872">
                  <a:moveTo>
                    <a:pt x="0" y="1584"/>
                  </a:moveTo>
                  <a:lnTo>
                    <a:pt x="336" y="1440"/>
                  </a:lnTo>
                  <a:lnTo>
                    <a:pt x="528" y="1296"/>
                  </a:lnTo>
                  <a:lnTo>
                    <a:pt x="768" y="1056"/>
                  </a:lnTo>
                  <a:lnTo>
                    <a:pt x="960" y="864"/>
                  </a:lnTo>
                  <a:lnTo>
                    <a:pt x="1104" y="672"/>
                  </a:lnTo>
                  <a:lnTo>
                    <a:pt x="1440" y="528"/>
                  </a:lnTo>
                  <a:lnTo>
                    <a:pt x="1488" y="768"/>
                  </a:lnTo>
                  <a:lnTo>
                    <a:pt x="1728" y="768"/>
                  </a:lnTo>
                  <a:lnTo>
                    <a:pt x="1968" y="672"/>
                  </a:lnTo>
                  <a:lnTo>
                    <a:pt x="2160" y="576"/>
                  </a:lnTo>
                  <a:lnTo>
                    <a:pt x="2400" y="384"/>
                  </a:lnTo>
                  <a:lnTo>
                    <a:pt x="2544" y="240"/>
                  </a:lnTo>
                  <a:lnTo>
                    <a:pt x="2784" y="96"/>
                  </a:lnTo>
                  <a:lnTo>
                    <a:pt x="3024" y="0"/>
                  </a:lnTo>
                  <a:lnTo>
                    <a:pt x="3072" y="144"/>
                  </a:lnTo>
                  <a:lnTo>
                    <a:pt x="3216" y="48"/>
                  </a:lnTo>
                  <a:lnTo>
                    <a:pt x="3408" y="0"/>
                  </a:lnTo>
                  <a:lnTo>
                    <a:pt x="3840" y="0"/>
                  </a:lnTo>
                  <a:lnTo>
                    <a:pt x="3840" y="1344"/>
                  </a:lnTo>
                  <a:lnTo>
                    <a:pt x="0" y="1872"/>
                  </a:lnTo>
                  <a:lnTo>
                    <a:pt x="0" y="1584"/>
                  </a:ln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4" name="Freeform 8"/>
            <p:cNvSpPr>
              <a:spLocks/>
            </p:cNvSpPr>
            <p:nvPr/>
          </p:nvSpPr>
          <p:spPr bwMode="auto">
            <a:xfrm>
              <a:off x="533" y="1870"/>
              <a:ext cx="3840" cy="1824"/>
            </a:xfrm>
            <a:custGeom>
              <a:avLst/>
              <a:gdLst>
                <a:gd name="T0" fmla="*/ 0 w 3840"/>
                <a:gd name="T1" fmla="*/ 1680 h 1824"/>
                <a:gd name="T2" fmla="*/ 288 w 3840"/>
                <a:gd name="T3" fmla="*/ 1584 h 1824"/>
                <a:gd name="T4" fmla="*/ 624 w 3840"/>
                <a:gd name="T5" fmla="*/ 1392 h 1824"/>
                <a:gd name="T6" fmla="*/ 864 w 3840"/>
                <a:gd name="T7" fmla="*/ 1104 h 1824"/>
                <a:gd name="T8" fmla="*/ 1104 w 3840"/>
                <a:gd name="T9" fmla="*/ 768 h 1824"/>
                <a:gd name="T10" fmla="*/ 1200 w 3840"/>
                <a:gd name="T11" fmla="*/ 624 h 1824"/>
                <a:gd name="T12" fmla="*/ 1440 w 3840"/>
                <a:gd name="T13" fmla="*/ 576 h 1824"/>
                <a:gd name="T14" fmla="*/ 1536 w 3840"/>
                <a:gd name="T15" fmla="*/ 816 h 1824"/>
                <a:gd name="T16" fmla="*/ 1872 w 3840"/>
                <a:gd name="T17" fmla="*/ 768 h 1824"/>
                <a:gd name="T18" fmla="*/ 2064 w 3840"/>
                <a:gd name="T19" fmla="*/ 672 h 1824"/>
                <a:gd name="T20" fmla="*/ 2352 w 3840"/>
                <a:gd name="T21" fmla="*/ 528 h 1824"/>
                <a:gd name="T22" fmla="*/ 2496 w 3840"/>
                <a:gd name="T23" fmla="*/ 336 h 1824"/>
                <a:gd name="T24" fmla="*/ 2688 w 3840"/>
                <a:gd name="T25" fmla="*/ 192 h 1824"/>
                <a:gd name="T26" fmla="*/ 3072 w 3840"/>
                <a:gd name="T27" fmla="*/ 0 h 1824"/>
                <a:gd name="T28" fmla="*/ 3072 w 3840"/>
                <a:gd name="T29" fmla="*/ 144 h 1824"/>
                <a:gd name="T30" fmla="*/ 3264 w 3840"/>
                <a:gd name="T31" fmla="*/ 48 h 1824"/>
                <a:gd name="T32" fmla="*/ 3456 w 3840"/>
                <a:gd name="T33" fmla="*/ 48 h 1824"/>
                <a:gd name="T34" fmla="*/ 3840 w 3840"/>
                <a:gd name="T35" fmla="*/ 48 h 1824"/>
                <a:gd name="T36" fmla="*/ 3840 w 3840"/>
                <a:gd name="T37" fmla="*/ 1824 h 1824"/>
                <a:gd name="T38" fmla="*/ 0 w 3840"/>
                <a:gd name="T39" fmla="*/ 1824 h 1824"/>
                <a:gd name="T40" fmla="*/ 0 w 3840"/>
                <a:gd name="T41" fmla="*/ 1680 h 1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0" h="1824">
                  <a:moveTo>
                    <a:pt x="0" y="1680"/>
                  </a:moveTo>
                  <a:lnTo>
                    <a:pt x="288" y="1584"/>
                  </a:lnTo>
                  <a:lnTo>
                    <a:pt x="624" y="1392"/>
                  </a:lnTo>
                  <a:lnTo>
                    <a:pt x="864" y="1104"/>
                  </a:lnTo>
                  <a:lnTo>
                    <a:pt x="1104" y="768"/>
                  </a:lnTo>
                  <a:lnTo>
                    <a:pt x="1200" y="624"/>
                  </a:lnTo>
                  <a:lnTo>
                    <a:pt x="1440" y="576"/>
                  </a:lnTo>
                  <a:lnTo>
                    <a:pt x="1536" y="816"/>
                  </a:lnTo>
                  <a:lnTo>
                    <a:pt x="1872" y="768"/>
                  </a:lnTo>
                  <a:lnTo>
                    <a:pt x="2064" y="672"/>
                  </a:lnTo>
                  <a:lnTo>
                    <a:pt x="2352" y="528"/>
                  </a:lnTo>
                  <a:lnTo>
                    <a:pt x="2496" y="336"/>
                  </a:lnTo>
                  <a:lnTo>
                    <a:pt x="2688" y="192"/>
                  </a:lnTo>
                  <a:lnTo>
                    <a:pt x="3072" y="0"/>
                  </a:lnTo>
                  <a:lnTo>
                    <a:pt x="3072" y="144"/>
                  </a:lnTo>
                  <a:lnTo>
                    <a:pt x="3264" y="48"/>
                  </a:lnTo>
                  <a:lnTo>
                    <a:pt x="3456" y="48"/>
                  </a:lnTo>
                  <a:lnTo>
                    <a:pt x="3840" y="48"/>
                  </a:lnTo>
                  <a:lnTo>
                    <a:pt x="3840" y="1824"/>
                  </a:lnTo>
                  <a:lnTo>
                    <a:pt x="0" y="1824"/>
                  </a:lnTo>
                  <a:lnTo>
                    <a:pt x="0" y="1680"/>
                  </a:lnTo>
                  <a:close/>
                </a:path>
              </a:pathLst>
            </a:custGeom>
            <a:solidFill>
              <a:srgbClr val="9966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5" name="Freeform 9"/>
            <p:cNvSpPr>
              <a:spLocks/>
            </p:cNvSpPr>
            <p:nvPr/>
          </p:nvSpPr>
          <p:spPr bwMode="auto">
            <a:xfrm>
              <a:off x="533" y="1534"/>
              <a:ext cx="3840" cy="1104"/>
            </a:xfrm>
            <a:custGeom>
              <a:avLst/>
              <a:gdLst>
                <a:gd name="T0" fmla="*/ 0 w 3840"/>
                <a:gd name="T1" fmla="*/ 1104 h 1104"/>
                <a:gd name="T2" fmla="*/ 336 w 3840"/>
                <a:gd name="T3" fmla="*/ 1008 h 1104"/>
                <a:gd name="T4" fmla="*/ 672 w 3840"/>
                <a:gd name="T5" fmla="*/ 768 h 1104"/>
                <a:gd name="T6" fmla="*/ 960 w 3840"/>
                <a:gd name="T7" fmla="*/ 528 h 1104"/>
                <a:gd name="T8" fmla="*/ 1104 w 3840"/>
                <a:gd name="T9" fmla="*/ 432 h 1104"/>
                <a:gd name="T10" fmla="*/ 1344 w 3840"/>
                <a:gd name="T11" fmla="*/ 432 h 1104"/>
                <a:gd name="T12" fmla="*/ 1440 w 3840"/>
                <a:gd name="T13" fmla="*/ 528 h 1104"/>
                <a:gd name="T14" fmla="*/ 1632 w 3840"/>
                <a:gd name="T15" fmla="*/ 528 h 1104"/>
                <a:gd name="T16" fmla="*/ 2064 w 3840"/>
                <a:gd name="T17" fmla="*/ 384 h 1104"/>
                <a:gd name="T18" fmla="*/ 2304 w 3840"/>
                <a:gd name="T19" fmla="*/ 192 h 1104"/>
                <a:gd name="T20" fmla="*/ 2592 w 3840"/>
                <a:gd name="T21" fmla="*/ 96 h 1104"/>
                <a:gd name="T22" fmla="*/ 2832 w 3840"/>
                <a:gd name="T23" fmla="*/ 0 h 1104"/>
                <a:gd name="T24" fmla="*/ 2976 w 3840"/>
                <a:gd name="T25" fmla="*/ 0 h 1104"/>
                <a:gd name="T26" fmla="*/ 3024 w 3840"/>
                <a:gd name="T27" fmla="*/ 96 h 1104"/>
                <a:gd name="T28" fmla="*/ 3168 w 3840"/>
                <a:gd name="T29" fmla="*/ 48 h 1104"/>
                <a:gd name="T30" fmla="*/ 3456 w 3840"/>
                <a:gd name="T31" fmla="*/ 0 h 1104"/>
                <a:gd name="T32" fmla="*/ 3840 w 3840"/>
                <a:gd name="T33" fmla="*/ 0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0" h="1104">
                  <a:moveTo>
                    <a:pt x="0" y="1104"/>
                  </a:moveTo>
                  <a:lnTo>
                    <a:pt x="336" y="1008"/>
                  </a:lnTo>
                  <a:lnTo>
                    <a:pt x="672" y="768"/>
                  </a:lnTo>
                  <a:lnTo>
                    <a:pt x="960" y="528"/>
                  </a:lnTo>
                  <a:lnTo>
                    <a:pt x="1104" y="432"/>
                  </a:lnTo>
                  <a:lnTo>
                    <a:pt x="1344" y="432"/>
                  </a:lnTo>
                  <a:lnTo>
                    <a:pt x="1440" y="528"/>
                  </a:lnTo>
                  <a:lnTo>
                    <a:pt x="1632" y="528"/>
                  </a:lnTo>
                  <a:lnTo>
                    <a:pt x="2064" y="384"/>
                  </a:lnTo>
                  <a:lnTo>
                    <a:pt x="2304" y="192"/>
                  </a:lnTo>
                  <a:lnTo>
                    <a:pt x="2592" y="96"/>
                  </a:lnTo>
                  <a:lnTo>
                    <a:pt x="2832" y="0"/>
                  </a:lnTo>
                  <a:lnTo>
                    <a:pt x="2976" y="0"/>
                  </a:lnTo>
                  <a:lnTo>
                    <a:pt x="3024" y="96"/>
                  </a:lnTo>
                  <a:lnTo>
                    <a:pt x="3168" y="48"/>
                  </a:lnTo>
                  <a:lnTo>
                    <a:pt x="3456" y="0"/>
                  </a:lnTo>
                  <a:lnTo>
                    <a:pt x="3840"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6" name="Freeform 10"/>
            <p:cNvSpPr>
              <a:spLocks/>
            </p:cNvSpPr>
            <p:nvPr/>
          </p:nvSpPr>
          <p:spPr bwMode="auto">
            <a:xfrm>
              <a:off x="533" y="1390"/>
              <a:ext cx="3840" cy="912"/>
            </a:xfrm>
            <a:custGeom>
              <a:avLst/>
              <a:gdLst>
                <a:gd name="T0" fmla="*/ 0 w 3840"/>
                <a:gd name="T1" fmla="*/ 912 h 912"/>
                <a:gd name="T2" fmla="*/ 528 w 3840"/>
                <a:gd name="T3" fmla="*/ 768 h 912"/>
                <a:gd name="T4" fmla="*/ 816 w 3840"/>
                <a:gd name="T5" fmla="*/ 576 h 912"/>
                <a:gd name="T6" fmla="*/ 1056 w 3840"/>
                <a:gd name="T7" fmla="*/ 480 h 912"/>
                <a:gd name="T8" fmla="*/ 1296 w 3840"/>
                <a:gd name="T9" fmla="*/ 384 h 912"/>
                <a:gd name="T10" fmla="*/ 1296 w 3840"/>
                <a:gd name="T11" fmla="*/ 480 h 912"/>
                <a:gd name="T12" fmla="*/ 1536 w 3840"/>
                <a:gd name="T13" fmla="*/ 480 h 912"/>
                <a:gd name="T14" fmla="*/ 1920 w 3840"/>
                <a:gd name="T15" fmla="*/ 432 h 912"/>
                <a:gd name="T16" fmla="*/ 2256 w 3840"/>
                <a:gd name="T17" fmla="*/ 240 h 912"/>
                <a:gd name="T18" fmla="*/ 2640 w 3840"/>
                <a:gd name="T19" fmla="*/ 96 h 912"/>
                <a:gd name="T20" fmla="*/ 2880 w 3840"/>
                <a:gd name="T21" fmla="*/ 48 h 912"/>
                <a:gd name="T22" fmla="*/ 2976 w 3840"/>
                <a:gd name="T23" fmla="*/ 48 h 912"/>
                <a:gd name="T24" fmla="*/ 3216 w 3840"/>
                <a:gd name="T25" fmla="*/ 48 h 912"/>
                <a:gd name="T26" fmla="*/ 3408 w 3840"/>
                <a:gd name="T27" fmla="*/ 0 h 912"/>
                <a:gd name="T28" fmla="*/ 3600 w 3840"/>
                <a:gd name="T29" fmla="*/ 0 h 912"/>
                <a:gd name="T30" fmla="*/ 3840 w 3840"/>
                <a:gd name="T31"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40" h="912">
                  <a:moveTo>
                    <a:pt x="0" y="912"/>
                  </a:moveTo>
                  <a:lnTo>
                    <a:pt x="528" y="768"/>
                  </a:lnTo>
                  <a:lnTo>
                    <a:pt x="816" y="576"/>
                  </a:lnTo>
                  <a:lnTo>
                    <a:pt x="1056" y="480"/>
                  </a:lnTo>
                  <a:lnTo>
                    <a:pt x="1296" y="384"/>
                  </a:lnTo>
                  <a:lnTo>
                    <a:pt x="1296" y="480"/>
                  </a:lnTo>
                  <a:lnTo>
                    <a:pt x="1536" y="480"/>
                  </a:lnTo>
                  <a:lnTo>
                    <a:pt x="1920" y="432"/>
                  </a:lnTo>
                  <a:lnTo>
                    <a:pt x="2256" y="240"/>
                  </a:lnTo>
                  <a:lnTo>
                    <a:pt x="2640" y="96"/>
                  </a:lnTo>
                  <a:lnTo>
                    <a:pt x="2880" y="48"/>
                  </a:lnTo>
                  <a:lnTo>
                    <a:pt x="2976" y="48"/>
                  </a:lnTo>
                  <a:lnTo>
                    <a:pt x="3216" y="48"/>
                  </a:lnTo>
                  <a:lnTo>
                    <a:pt x="3408" y="0"/>
                  </a:lnTo>
                  <a:lnTo>
                    <a:pt x="3600" y="0"/>
                  </a:lnTo>
                  <a:lnTo>
                    <a:pt x="3840"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7" name="Freeform 11"/>
            <p:cNvSpPr>
              <a:spLocks/>
            </p:cNvSpPr>
            <p:nvPr/>
          </p:nvSpPr>
          <p:spPr bwMode="auto">
            <a:xfrm>
              <a:off x="533" y="1342"/>
              <a:ext cx="3840" cy="480"/>
            </a:xfrm>
            <a:custGeom>
              <a:avLst/>
              <a:gdLst>
                <a:gd name="T0" fmla="*/ 0 w 3840"/>
                <a:gd name="T1" fmla="*/ 480 h 480"/>
                <a:gd name="T2" fmla="*/ 480 w 3840"/>
                <a:gd name="T3" fmla="*/ 432 h 480"/>
                <a:gd name="T4" fmla="*/ 912 w 3840"/>
                <a:gd name="T5" fmla="*/ 336 h 480"/>
                <a:gd name="T6" fmla="*/ 1248 w 3840"/>
                <a:gd name="T7" fmla="*/ 240 h 480"/>
                <a:gd name="T8" fmla="*/ 1440 w 3840"/>
                <a:gd name="T9" fmla="*/ 288 h 480"/>
                <a:gd name="T10" fmla="*/ 1680 w 3840"/>
                <a:gd name="T11" fmla="*/ 336 h 480"/>
                <a:gd name="T12" fmla="*/ 1968 w 3840"/>
                <a:gd name="T13" fmla="*/ 240 h 480"/>
                <a:gd name="T14" fmla="*/ 2352 w 3840"/>
                <a:gd name="T15" fmla="*/ 96 h 480"/>
                <a:gd name="T16" fmla="*/ 2784 w 3840"/>
                <a:gd name="T17" fmla="*/ 48 h 480"/>
                <a:gd name="T18" fmla="*/ 3024 w 3840"/>
                <a:gd name="T19" fmla="*/ 0 h 480"/>
                <a:gd name="T20" fmla="*/ 3120 w 3840"/>
                <a:gd name="T21" fmla="*/ 48 h 480"/>
                <a:gd name="T22" fmla="*/ 3408 w 3840"/>
                <a:gd name="T23" fmla="*/ 0 h 480"/>
                <a:gd name="T24" fmla="*/ 3600 w 3840"/>
                <a:gd name="T25" fmla="*/ 0 h 480"/>
                <a:gd name="T26" fmla="*/ 3840 w 3840"/>
                <a:gd name="T27"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40" h="480">
                  <a:moveTo>
                    <a:pt x="0" y="480"/>
                  </a:moveTo>
                  <a:lnTo>
                    <a:pt x="480" y="432"/>
                  </a:lnTo>
                  <a:lnTo>
                    <a:pt x="912" y="336"/>
                  </a:lnTo>
                  <a:lnTo>
                    <a:pt x="1248" y="240"/>
                  </a:lnTo>
                  <a:lnTo>
                    <a:pt x="1440" y="288"/>
                  </a:lnTo>
                  <a:lnTo>
                    <a:pt x="1680" y="336"/>
                  </a:lnTo>
                  <a:lnTo>
                    <a:pt x="1968" y="240"/>
                  </a:lnTo>
                  <a:lnTo>
                    <a:pt x="2352" y="96"/>
                  </a:lnTo>
                  <a:lnTo>
                    <a:pt x="2784" y="48"/>
                  </a:lnTo>
                  <a:lnTo>
                    <a:pt x="3024" y="0"/>
                  </a:lnTo>
                  <a:lnTo>
                    <a:pt x="3120" y="48"/>
                  </a:lnTo>
                  <a:lnTo>
                    <a:pt x="3408" y="0"/>
                  </a:lnTo>
                  <a:lnTo>
                    <a:pt x="3600" y="0"/>
                  </a:lnTo>
                  <a:lnTo>
                    <a:pt x="3840"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8" name="Freeform 12" descr="40%"/>
            <p:cNvSpPr>
              <a:spLocks/>
            </p:cNvSpPr>
            <p:nvPr/>
          </p:nvSpPr>
          <p:spPr bwMode="auto">
            <a:xfrm>
              <a:off x="516" y="2884"/>
              <a:ext cx="952" cy="664"/>
            </a:xfrm>
            <a:custGeom>
              <a:avLst/>
              <a:gdLst>
                <a:gd name="T0" fmla="*/ 0 w 952"/>
                <a:gd name="T1" fmla="*/ 476 h 664"/>
                <a:gd name="T2" fmla="*/ 276 w 952"/>
                <a:gd name="T3" fmla="*/ 363 h 664"/>
                <a:gd name="T4" fmla="*/ 501 w 952"/>
                <a:gd name="T5" fmla="*/ 226 h 664"/>
                <a:gd name="T6" fmla="*/ 764 w 952"/>
                <a:gd name="T7" fmla="*/ 0 h 664"/>
                <a:gd name="T8" fmla="*/ 952 w 952"/>
                <a:gd name="T9" fmla="*/ 0 h 664"/>
                <a:gd name="T10" fmla="*/ 789 w 952"/>
                <a:gd name="T11" fmla="*/ 213 h 664"/>
                <a:gd name="T12" fmla="*/ 601 w 952"/>
                <a:gd name="T13" fmla="*/ 401 h 664"/>
                <a:gd name="T14" fmla="*/ 401 w 952"/>
                <a:gd name="T15" fmla="*/ 514 h 664"/>
                <a:gd name="T16" fmla="*/ 201 w 952"/>
                <a:gd name="T17" fmla="*/ 614 h 664"/>
                <a:gd name="T18" fmla="*/ 0 w 952"/>
                <a:gd name="T19" fmla="*/ 66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664">
                  <a:moveTo>
                    <a:pt x="0" y="476"/>
                  </a:moveTo>
                  <a:lnTo>
                    <a:pt x="276" y="363"/>
                  </a:lnTo>
                  <a:lnTo>
                    <a:pt x="501" y="226"/>
                  </a:lnTo>
                  <a:lnTo>
                    <a:pt x="764" y="0"/>
                  </a:lnTo>
                  <a:lnTo>
                    <a:pt x="952" y="0"/>
                  </a:lnTo>
                  <a:lnTo>
                    <a:pt x="789" y="213"/>
                  </a:lnTo>
                  <a:lnTo>
                    <a:pt x="601" y="401"/>
                  </a:lnTo>
                  <a:lnTo>
                    <a:pt x="401" y="514"/>
                  </a:lnTo>
                  <a:lnTo>
                    <a:pt x="201" y="614"/>
                  </a:lnTo>
                  <a:lnTo>
                    <a:pt x="0" y="664"/>
                  </a:lnTo>
                </a:path>
              </a:pathLst>
            </a:custGeom>
            <a:pattFill prst="pct4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29" name="Freeform 13" descr="40%"/>
            <p:cNvSpPr>
              <a:spLocks/>
            </p:cNvSpPr>
            <p:nvPr/>
          </p:nvSpPr>
          <p:spPr bwMode="auto">
            <a:xfrm>
              <a:off x="2057" y="2470"/>
              <a:ext cx="672" cy="210"/>
            </a:xfrm>
            <a:custGeom>
              <a:avLst/>
              <a:gdLst>
                <a:gd name="T0" fmla="*/ 0 w 672"/>
                <a:gd name="T1" fmla="*/ 66 h 210"/>
                <a:gd name="T2" fmla="*/ 192 w 672"/>
                <a:gd name="T3" fmla="*/ 78 h 210"/>
                <a:gd name="T4" fmla="*/ 390 w 672"/>
                <a:gd name="T5" fmla="*/ 0 h 210"/>
                <a:gd name="T6" fmla="*/ 672 w 672"/>
                <a:gd name="T7" fmla="*/ 0 h 210"/>
                <a:gd name="T8" fmla="*/ 552 w 672"/>
                <a:gd name="T9" fmla="*/ 66 h 210"/>
                <a:gd name="T10" fmla="*/ 390 w 672"/>
                <a:gd name="T11" fmla="*/ 144 h 210"/>
                <a:gd name="T12" fmla="*/ 330 w 672"/>
                <a:gd name="T13" fmla="*/ 168 h 210"/>
                <a:gd name="T14" fmla="*/ 258 w 672"/>
                <a:gd name="T15" fmla="*/ 174 h 210"/>
                <a:gd name="T16" fmla="*/ 30 w 672"/>
                <a:gd name="T17"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2" h="210">
                  <a:moveTo>
                    <a:pt x="0" y="66"/>
                  </a:moveTo>
                  <a:lnTo>
                    <a:pt x="192" y="78"/>
                  </a:lnTo>
                  <a:lnTo>
                    <a:pt x="390" y="0"/>
                  </a:lnTo>
                  <a:lnTo>
                    <a:pt x="672" y="0"/>
                  </a:lnTo>
                  <a:lnTo>
                    <a:pt x="552" y="66"/>
                  </a:lnTo>
                  <a:lnTo>
                    <a:pt x="390" y="144"/>
                  </a:lnTo>
                  <a:lnTo>
                    <a:pt x="330" y="168"/>
                  </a:lnTo>
                  <a:lnTo>
                    <a:pt x="258" y="174"/>
                  </a:lnTo>
                  <a:lnTo>
                    <a:pt x="30" y="210"/>
                  </a:lnTo>
                </a:path>
              </a:pathLst>
            </a:custGeom>
            <a:pattFill prst="pct4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30" name="Freeform 14" descr="40%"/>
            <p:cNvSpPr>
              <a:spLocks/>
            </p:cNvSpPr>
            <p:nvPr/>
          </p:nvSpPr>
          <p:spPr bwMode="auto">
            <a:xfrm>
              <a:off x="1133" y="2770"/>
              <a:ext cx="408" cy="270"/>
            </a:xfrm>
            <a:custGeom>
              <a:avLst/>
              <a:gdLst>
                <a:gd name="T0" fmla="*/ 0 w 408"/>
                <a:gd name="T1" fmla="*/ 240 h 270"/>
                <a:gd name="T2" fmla="*/ 234 w 408"/>
                <a:gd name="T3" fmla="*/ 0 h 270"/>
                <a:gd name="T4" fmla="*/ 408 w 408"/>
                <a:gd name="T5" fmla="*/ 0 h 270"/>
                <a:gd name="T6" fmla="*/ 294 w 408"/>
                <a:gd name="T7" fmla="*/ 168 h 270"/>
                <a:gd name="T8" fmla="*/ 216 w 408"/>
                <a:gd name="T9" fmla="*/ 270 h 270"/>
              </a:gdLst>
              <a:ahLst/>
              <a:cxnLst>
                <a:cxn ang="0">
                  <a:pos x="T0" y="T1"/>
                </a:cxn>
                <a:cxn ang="0">
                  <a:pos x="T2" y="T3"/>
                </a:cxn>
                <a:cxn ang="0">
                  <a:pos x="T4" y="T5"/>
                </a:cxn>
                <a:cxn ang="0">
                  <a:pos x="T6" y="T7"/>
                </a:cxn>
                <a:cxn ang="0">
                  <a:pos x="T8" y="T9"/>
                </a:cxn>
              </a:cxnLst>
              <a:rect l="0" t="0" r="r" b="b"/>
              <a:pathLst>
                <a:path w="408" h="270">
                  <a:moveTo>
                    <a:pt x="0" y="240"/>
                  </a:moveTo>
                  <a:lnTo>
                    <a:pt x="234" y="0"/>
                  </a:lnTo>
                  <a:lnTo>
                    <a:pt x="408" y="0"/>
                  </a:lnTo>
                  <a:lnTo>
                    <a:pt x="294" y="168"/>
                  </a:lnTo>
                  <a:lnTo>
                    <a:pt x="216" y="270"/>
                  </a:lnTo>
                </a:path>
              </a:pathLst>
            </a:custGeom>
            <a:pattFill prst="pct4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31" name="Freeform 15"/>
            <p:cNvSpPr>
              <a:spLocks/>
            </p:cNvSpPr>
            <p:nvPr/>
          </p:nvSpPr>
          <p:spPr bwMode="auto">
            <a:xfrm>
              <a:off x="3509" y="1438"/>
              <a:ext cx="384" cy="1200"/>
            </a:xfrm>
            <a:custGeom>
              <a:avLst/>
              <a:gdLst>
                <a:gd name="T0" fmla="*/ 0 w 384"/>
                <a:gd name="T1" fmla="*/ 0 h 1200"/>
                <a:gd name="T2" fmla="*/ 48 w 384"/>
                <a:gd name="T3" fmla="*/ 288 h 1200"/>
                <a:gd name="T4" fmla="*/ 240 w 384"/>
                <a:gd name="T5" fmla="*/ 864 h 1200"/>
                <a:gd name="T6" fmla="*/ 384 w 384"/>
                <a:gd name="T7" fmla="*/ 1200 h 1200"/>
              </a:gdLst>
              <a:ahLst/>
              <a:cxnLst>
                <a:cxn ang="0">
                  <a:pos x="T0" y="T1"/>
                </a:cxn>
                <a:cxn ang="0">
                  <a:pos x="T2" y="T3"/>
                </a:cxn>
                <a:cxn ang="0">
                  <a:pos x="T4" y="T5"/>
                </a:cxn>
                <a:cxn ang="0">
                  <a:pos x="T6" y="T7"/>
                </a:cxn>
              </a:cxnLst>
              <a:rect l="0" t="0" r="r" b="b"/>
              <a:pathLst>
                <a:path w="384" h="1200">
                  <a:moveTo>
                    <a:pt x="0" y="0"/>
                  </a:moveTo>
                  <a:cubicBezTo>
                    <a:pt x="4" y="72"/>
                    <a:pt x="8" y="144"/>
                    <a:pt x="48" y="288"/>
                  </a:cubicBezTo>
                  <a:cubicBezTo>
                    <a:pt x="88" y="432"/>
                    <a:pt x="184" y="712"/>
                    <a:pt x="240" y="864"/>
                  </a:cubicBezTo>
                  <a:cubicBezTo>
                    <a:pt x="296" y="1016"/>
                    <a:pt x="340" y="1108"/>
                    <a:pt x="384" y="1200"/>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32" name="Freeform 16"/>
            <p:cNvSpPr>
              <a:spLocks/>
            </p:cNvSpPr>
            <p:nvPr/>
          </p:nvSpPr>
          <p:spPr bwMode="auto">
            <a:xfrm>
              <a:off x="1829" y="1726"/>
              <a:ext cx="432" cy="1488"/>
            </a:xfrm>
            <a:custGeom>
              <a:avLst/>
              <a:gdLst>
                <a:gd name="T0" fmla="*/ 0 w 432"/>
                <a:gd name="T1" fmla="*/ 0 h 1488"/>
                <a:gd name="T2" fmla="*/ 48 w 432"/>
                <a:gd name="T3" fmla="*/ 384 h 1488"/>
                <a:gd name="T4" fmla="*/ 192 w 432"/>
                <a:gd name="T5" fmla="*/ 768 h 1488"/>
                <a:gd name="T6" fmla="*/ 432 w 432"/>
                <a:gd name="T7" fmla="*/ 1488 h 1488"/>
              </a:gdLst>
              <a:ahLst/>
              <a:cxnLst>
                <a:cxn ang="0">
                  <a:pos x="T0" y="T1"/>
                </a:cxn>
                <a:cxn ang="0">
                  <a:pos x="T2" y="T3"/>
                </a:cxn>
                <a:cxn ang="0">
                  <a:pos x="T4" y="T5"/>
                </a:cxn>
                <a:cxn ang="0">
                  <a:pos x="T6" y="T7"/>
                </a:cxn>
              </a:cxnLst>
              <a:rect l="0" t="0" r="r" b="b"/>
              <a:pathLst>
                <a:path w="432" h="1488">
                  <a:moveTo>
                    <a:pt x="0" y="0"/>
                  </a:moveTo>
                  <a:cubicBezTo>
                    <a:pt x="8" y="128"/>
                    <a:pt x="16" y="256"/>
                    <a:pt x="48" y="384"/>
                  </a:cubicBezTo>
                  <a:cubicBezTo>
                    <a:pt x="80" y="512"/>
                    <a:pt x="128" y="584"/>
                    <a:pt x="192" y="768"/>
                  </a:cubicBezTo>
                  <a:cubicBezTo>
                    <a:pt x="256" y="952"/>
                    <a:pt x="344" y="1220"/>
                    <a:pt x="432" y="1488"/>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33" name="Text Box 17"/>
            <p:cNvSpPr txBox="1">
              <a:spLocks noChangeArrowheads="1"/>
            </p:cNvSpPr>
            <p:nvPr/>
          </p:nvSpPr>
          <p:spPr bwMode="auto">
            <a:xfrm>
              <a:off x="1492" y="792"/>
              <a:ext cx="458"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Alpha</a:t>
              </a:r>
            </a:p>
          </p:txBody>
        </p:sp>
        <p:sp>
          <p:nvSpPr>
            <p:cNvPr id="239634" name="Text Box 18"/>
            <p:cNvSpPr txBox="1">
              <a:spLocks noChangeArrowheads="1"/>
            </p:cNvSpPr>
            <p:nvPr/>
          </p:nvSpPr>
          <p:spPr bwMode="auto">
            <a:xfrm>
              <a:off x="3319" y="792"/>
              <a:ext cx="400"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Beta</a:t>
              </a:r>
            </a:p>
          </p:txBody>
        </p:sp>
        <p:sp>
          <p:nvSpPr>
            <p:cNvPr id="239635" name="Rectangle 19" descr="80%"/>
            <p:cNvSpPr>
              <a:spLocks noChangeArrowheads="1"/>
            </p:cNvSpPr>
            <p:nvPr/>
          </p:nvSpPr>
          <p:spPr bwMode="auto">
            <a:xfrm>
              <a:off x="4573" y="2293"/>
              <a:ext cx="188" cy="188"/>
            </a:xfrm>
            <a:prstGeom prst="rect">
              <a:avLst/>
            </a:prstGeom>
            <a:pattFill prst="pct80">
              <a:fgClr>
                <a:srgbClr val="FFFF00"/>
              </a:fgClr>
              <a:bgClr>
                <a:schemeClr val="tx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36" name="Rectangle 20"/>
            <p:cNvSpPr>
              <a:spLocks noChangeArrowheads="1"/>
            </p:cNvSpPr>
            <p:nvPr/>
          </p:nvSpPr>
          <p:spPr bwMode="auto">
            <a:xfrm>
              <a:off x="4573" y="2944"/>
              <a:ext cx="188" cy="188"/>
            </a:xfrm>
            <a:prstGeom prst="rect">
              <a:avLst/>
            </a:prstGeom>
            <a:solidFill>
              <a:srgbClr val="9966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37" name="Rectangle 21"/>
            <p:cNvSpPr>
              <a:spLocks noChangeArrowheads="1"/>
            </p:cNvSpPr>
            <p:nvPr/>
          </p:nvSpPr>
          <p:spPr bwMode="auto">
            <a:xfrm>
              <a:off x="4573" y="2618"/>
              <a:ext cx="188" cy="1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38" name="Rectangle 22"/>
            <p:cNvSpPr>
              <a:spLocks noChangeArrowheads="1"/>
            </p:cNvSpPr>
            <p:nvPr/>
          </p:nvSpPr>
          <p:spPr bwMode="auto">
            <a:xfrm>
              <a:off x="4573" y="1967"/>
              <a:ext cx="188" cy="18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39" name="Rectangle 23"/>
            <p:cNvSpPr>
              <a:spLocks noChangeArrowheads="1"/>
            </p:cNvSpPr>
            <p:nvPr/>
          </p:nvSpPr>
          <p:spPr bwMode="auto">
            <a:xfrm>
              <a:off x="4573" y="1642"/>
              <a:ext cx="188" cy="188"/>
            </a:xfrm>
            <a:prstGeom prst="rect">
              <a:avLst/>
            </a:prstGeom>
            <a:solidFill>
              <a:srgbClr val="FFEA9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40" name="Text Box 24"/>
            <p:cNvSpPr txBox="1">
              <a:spLocks noChangeArrowheads="1"/>
            </p:cNvSpPr>
            <p:nvPr/>
          </p:nvSpPr>
          <p:spPr bwMode="auto">
            <a:xfrm>
              <a:off x="4774" y="2285"/>
              <a:ext cx="63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Reservoir</a:t>
              </a:r>
            </a:p>
          </p:txBody>
        </p:sp>
        <p:sp>
          <p:nvSpPr>
            <p:cNvPr id="239641" name="Text Box 25"/>
            <p:cNvSpPr txBox="1">
              <a:spLocks noChangeArrowheads="1"/>
            </p:cNvSpPr>
            <p:nvPr/>
          </p:nvSpPr>
          <p:spPr bwMode="auto">
            <a:xfrm>
              <a:off x="4795" y="1941"/>
              <a:ext cx="34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Seal</a:t>
              </a:r>
            </a:p>
          </p:txBody>
        </p:sp>
        <p:sp>
          <p:nvSpPr>
            <p:cNvPr id="239642" name="Text Box 26"/>
            <p:cNvSpPr txBox="1">
              <a:spLocks noChangeArrowheads="1"/>
            </p:cNvSpPr>
            <p:nvPr/>
          </p:nvSpPr>
          <p:spPr bwMode="auto">
            <a:xfrm>
              <a:off x="4784" y="2615"/>
              <a:ext cx="49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Source</a:t>
              </a:r>
            </a:p>
          </p:txBody>
        </p:sp>
        <p:sp>
          <p:nvSpPr>
            <p:cNvPr id="239643" name="Text Box 27"/>
            <p:cNvSpPr txBox="1">
              <a:spLocks noChangeArrowheads="1"/>
            </p:cNvSpPr>
            <p:nvPr/>
          </p:nvSpPr>
          <p:spPr bwMode="auto">
            <a:xfrm>
              <a:off x="4773" y="2924"/>
              <a:ext cx="65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Basement</a:t>
              </a:r>
            </a:p>
          </p:txBody>
        </p:sp>
        <p:sp>
          <p:nvSpPr>
            <p:cNvPr id="239644" name="Text Box 28"/>
            <p:cNvSpPr txBox="1">
              <a:spLocks noChangeArrowheads="1"/>
            </p:cNvSpPr>
            <p:nvPr/>
          </p:nvSpPr>
          <p:spPr bwMode="auto">
            <a:xfrm>
              <a:off x="4767" y="1642"/>
              <a:ext cx="74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Overburden</a:t>
              </a:r>
            </a:p>
          </p:txBody>
        </p:sp>
        <p:sp>
          <p:nvSpPr>
            <p:cNvPr id="239645" name="Text Box 29"/>
            <p:cNvSpPr txBox="1">
              <a:spLocks noChangeArrowheads="1"/>
            </p:cNvSpPr>
            <p:nvPr/>
          </p:nvSpPr>
          <p:spPr bwMode="auto">
            <a:xfrm>
              <a:off x="3371" y="3377"/>
              <a:ext cx="7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b="1" dirty="0">
                  <a:solidFill>
                    <a:schemeClr val="bg1"/>
                  </a:solidFill>
                  <a:latin typeface="Tahoma" panose="020B0604030504040204" pitchFamily="34" charset="0"/>
                </a:rPr>
                <a:t>10 Ma</a:t>
              </a:r>
            </a:p>
          </p:txBody>
        </p:sp>
      </p:grpSp>
      <p:grpSp>
        <p:nvGrpSpPr>
          <p:cNvPr id="239647" name="Group 31"/>
          <p:cNvGrpSpPr>
            <a:grpSpLocks/>
          </p:cNvGrpSpPr>
          <p:nvPr/>
        </p:nvGrpSpPr>
        <p:grpSpPr bwMode="auto">
          <a:xfrm>
            <a:off x="385763" y="4254500"/>
            <a:ext cx="4276725" cy="2081213"/>
            <a:chOff x="243" y="2680"/>
            <a:chExt cx="2694" cy="1311"/>
          </a:xfrm>
        </p:grpSpPr>
        <p:sp>
          <p:nvSpPr>
            <p:cNvPr id="239648" name="Text Box 32"/>
            <p:cNvSpPr txBox="1">
              <a:spLocks noChangeArrowheads="1"/>
            </p:cNvSpPr>
            <p:nvPr/>
          </p:nvSpPr>
          <p:spPr bwMode="auto">
            <a:xfrm>
              <a:off x="243" y="3626"/>
              <a:ext cx="695"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Generation</a:t>
              </a:r>
            </a:p>
          </p:txBody>
        </p:sp>
        <p:sp>
          <p:nvSpPr>
            <p:cNvPr id="239649" name="Freeform 33"/>
            <p:cNvSpPr>
              <a:spLocks/>
            </p:cNvSpPr>
            <p:nvPr/>
          </p:nvSpPr>
          <p:spPr bwMode="auto">
            <a:xfrm>
              <a:off x="904" y="3268"/>
              <a:ext cx="363" cy="446"/>
            </a:xfrm>
            <a:custGeom>
              <a:avLst/>
              <a:gdLst>
                <a:gd name="T0" fmla="*/ 59 w 363"/>
                <a:gd name="T1" fmla="*/ 0 h 446"/>
                <a:gd name="T2" fmla="*/ 353 w 363"/>
                <a:gd name="T3" fmla="*/ 164 h 446"/>
                <a:gd name="T4" fmla="*/ 0 w 363"/>
                <a:gd name="T5" fmla="*/ 446 h 446"/>
              </a:gdLst>
              <a:ahLst/>
              <a:cxnLst>
                <a:cxn ang="0">
                  <a:pos x="T0" y="T1"/>
                </a:cxn>
                <a:cxn ang="0">
                  <a:pos x="T2" y="T3"/>
                </a:cxn>
                <a:cxn ang="0">
                  <a:pos x="T4" y="T5"/>
                </a:cxn>
              </a:cxnLst>
              <a:rect l="0" t="0" r="r" b="b"/>
              <a:pathLst>
                <a:path w="363" h="446">
                  <a:moveTo>
                    <a:pt x="59" y="0"/>
                  </a:moveTo>
                  <a:cubicBezTo>
                    <a:pt x="211" y="45"/>
                    <a:pt x="363" y="90"/>
                    <a:pt x="353" y="164"/>
                  </a:cubicBezTo>
                  <a:cubicBezTo>
                    <a:pt x="343" y="238"/>
                    <a:pt x="171" y="342"/>
                    <a:pt x="0" y="446"/>
                  </a:cubicBezTo>
                </a:path>
              </a:pathLst>
            </a:custGeom>
            <a:noFill/>
            <a:ln w="38100" cap="flat" cmpd="sng">
              <a:solidFill>
                <a:schemeClr val="bg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50" name="Freeform 34"/>
            <p:cNvSpPr>
              <a:spLocks/>
            </p:cNvSpPr>
            <p:nvPr/>
          </p:nvSpPr>
          <p:spPr bwMode="auto">
            <a:xfrm>
              <a:off x="744" y="2680"/>
              <a:ext cx="2193" cy="1117"/>
            </a:xfrm>
            <a:custGeom>
              <a:avLst/>
              <a:gdLst>
                <a:gd name="T0" fmla="*/ 138 w 2193"/>
                <a:gd name="T1" fmla="*/ 1105 h 1117"/>
                <a:gd name="T2" fmla="*/ 302 w 2193"/>
                <a:gd name="T3" fmla="*/ 1058 h 1117"/>
                <a:gd name="T4" fmla="*/ 1948 w 2193"/>
                <a:gd name="T5" fmla="*/ 752 h 1117"/>
                <a:gd name="T6" fmla="*/ 1772 w 2193"/>
                <a:gd name="T7" fmla="*/ 0 h 1117"/>
              </a:gdLst>
              <a:ahLst/>
              <a:cxnLst>
                <a:cxn ang="0">
                  <a:pos x="T0" y="T1"/>
                </a:cxn>
                <a:cxn ang="0">
                  <a:pos x="T2" y="T3"/>
                </a:cxn>
                <a:cxn ang="0">
                  <a:pos x="T4" y="T5"/>
                </a:cxn>
                <a:cxn ang="0">
                  <a:pos x="T6" y="T7"/>
                </a:cxn>
              </a:cxnLst>
              <a:rect l="0" t="0" r="r" b="b"/>
              <a:pathLst>
                <a:path w="2193" h="1117">
                  <a:moveTo>
                    <a:pt x="138" y="1105"/>
                  </a:moveTo>
                  <a:cubicBezTo>
                    <a:pt x="69" y="1111"/>
                    <a:pt x="0" y="1117"/>
                    <a:pt x="302" y="1058"/>
                  </a:cubicBezTo>
                  <a:cubicBezTo>
                    <a:pt x="604" y="999"/>
                    <a:pt x="1703" y="928"/>
                    <a:pt x="1948" y="752"/>
                  </a:cubicBezTo>
                  <a:cubicBezTo>
                    <a:pt x="2193" y="576"/>
                    <a:pt x="1982" y="288"/>
                    <a:pt x="1772" y="0"/>
                  </a:cubicBezTo>
                </a:path>
              </a:pathLst>
            </a:custGeom>
            <a:noFill/>
            <a:ln w="38100" cap="flat" cmpd="sng">
              <a:solidFill>
                <a:schemeClr val="bg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239651" name="Group 35"/>
          <p:cNvGrpSpPr>
            <a:grpSpLocks/>
          </p:cNvGrpSpPr>
          <p:nvPr/>
        </p:nvGrpSpPr>
        <p:grpSpPr bwMode="auto">
          <a:xfrm>
            <a:off x="165100" y="2663825"/>
            <a:ext cx="5491163" cy="2300288"/>
            <a:chOff x="104" y="1678"/>
            <a:chExt cx="3459" cy="1449"/>
          </a:xfrm>
        </p:grpSpPr>
        <p:sp>
          <p:nvSpPr>
            <p:cNvPr id="239652" name="Freeform 36"/>
            <p:cNvSpPr>
              <a:spLocks/>
            </p:cNvSpPr>
            <p:nvPr/>
          </p:nvSpPr>
          <p:spPr bwMode="auto">
            <a:xfrm>
              <a:off x="1379" y="2206"/>
              <a:ext cx="558" cy="372"/>
            </a:xfrm>
            <a:custGeom>
              <a:avLst/>
              <a:gdLst>
                <a:gd name="T0" fmla="*/ 558 w 558"/>
                <a:gd name="T1" fmla="*/ 114 h 372"/>
                <a:gd name="T2" fmla="*/ 522 w 558"/>
                <a:gd name="T3" fmla="*/ 0 h 372"/>
                <a:gd name="T4" fmla="*/ 360 w 558"/>
                <a:gd name="T5" fmla="*/ 60 h 372"/>
                <a:gd name="T6" fmla="*/ 246 w 558"/>
                <a:gd name="T7" fmla="*/ 96 h 372"/>
                <a:gd name="T8" fmla="*/ 0 w 558"/>
                <a:gd name="T9" fmla="*/ 372 h 372"/>
                <a:gd name="T10" fmla="*/ 156 w 558"/>
                <a:gd name="T11" fmla="*/ 372 h 372"/>
                <a:gd name="T12" fmla="*/ 264 w 558"/>
                <a:gd name="T13" fmla="*/ 240 h 372"/>
                <a:gd name="T14" fmla="*/ 384 w 558"/>
                <a:gd name="T15" fmla="*/ 174 h 372"/>
                <a:gd name="T16" fmla="*/ 558 w 558"/>
                <a:gd name="T17" fmla="*/ 11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8" h="372">
                  <a:moveTo>
                    <a:pt x="558" y="114"/>
                  </a:moveTo>
                  <a:lnTo>
                    <a:pt x="522" y="0"/>
                  </a:lnTo>
                  <a:lnTo>
                    <a:pt x="360" y="60"/>
                  </a:lnTo>
                  <a:lnTo>
                    <a:pt x="246" y="96"/>
                  </a:lnTo>
                  <a:lnTo>
                    <a:pt x="0" y="372"/>
                  </a:lnTo>
                  <a:lnTo>
                    <a:pt x="156" y="372"/>
                  </a:lnTo>
                  <a:lnTo>
                    <a:pt x="264" y="240"/>
                  </a:lnTo>
                  <a:lnTo>
                    <a:pt x="384" y="174"/>
                  </a:lnTo>
                  <a:lnTo>
                    <a:pt x="558" y="114"/>
                  </a:lnTo>
                  <a:close/>
                </a:path>
              </a:pathLst>
            </a:custGeom>
            <a:solidFill>
              <a:srgbClr val="006600">
                <a:alpha val="64999"/>
              </a:srgbClr>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53" name="Freeform 37"/>
            <p:cNvSpPr>
              <a:spLocks/>
            </p:cNvSpPr>
            <p:nvPr/>
          </p:nvSpPr>
          <p:spPr bwMode="auto">
            <a:xfrm>
              <a:off x="3233" y="1678"/>
              <a:ext cx="330" cy="114"/>
            </a:xfrm>
            <a:custGeom>
              <a:avLst/>
              <a:gdLst>
                <a:gd name="T0" fmla="*/ 0 w 330"/>
                <a:gd name="T1" fmla="*/ 114 h 114"/>
                <a:gd name="T2" fmla="*/ 282 w 330"/>
                <a:gd name="T3" fmla="*/ 114 h 114"/>
                <a:gd name="T4" fmla="*/ 330 w 330"/>
                <a:gd name="T5" fmla="*/ 108 h 114"/>
                <a:gd name="T6" fmla="*/ 312 w 330"/>
                <a:gd name="T7" fmla="*/ 0 h 114"/>
                <a:gd name="T8" fmla="*/ 192 w 330"/>
                <a:gd name="T9" fmla="*/ 48 h 114"/>
              </a:gdLst>
              <a:ahLst/>
              <a:cxnLst>
                <a:cxn ang="0">
                  <a:pos x="T0" y="T1"/>
                </a:cxn>
                <a:cxn ang="0">
                  <a:pos x="T2" y="T3"/>
                </a:cxn>
                <a:cxn ang="0">
                  <a:pos x="T4" y="T5"/>
                </a:cxn>
                <a:cxn ang="0">
                  <a:pos x="T6" y="T7"/>
                </a:cxn>
                <a:cxn ang="0">
                  <a:pos x="T8" y="T9"/>
                </a:cxn>
              </a:cxnLst>
              <a:rect l="0" t="0" r="r" b="b"/>
              <a:pathLst>
                <a:path w="330" h="114">
                  <a:moveTo>
                    <a:pt x="0" y="114"/>
                  </a:moveTo>
                  <a:lnTo>
                    <a:pt x="282" y="114"/>
                  </a:lnTo>
                  <a:lnTo>
                    <a:pt x="330" y="108"/>
                  </a:lnTo>
                  <a:lnTo>
                    <a:pt x="312" y="0"/>
                  </a:lnTo>
                  <a:lnTo>
                    <a:pt x="192" y="48"/>
                  </a:lnTo>
                </a:path>
              </a:pathLst>
            </a:custGeom>
            <a:solidFill>
              <a:srgbClr val="006600">
                <a:alpha val="64999"/>
              </a:srgbClr>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9654" name="Text Box 38"/>
            <p:cNvSpPr txBox="1">
              <a:spLocks noChangeArrowheads="1"/>
            </p:cNvSpPr>
            <p:nvPr/>
          </p:nvSpPr>
          <p:spPr bwMode="auto">
            <a:xfrm>
              <a:off x="104" y="2356"/>
              <a:ext cx="623"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Migration</a:t>
              </a:r>
            </a:p>
          </p:txBody>
        </p:sp>
        <p:sp>
          <p:nvSpPr>
            <p:cNvPr id="239655" name="Freeform 39"/>
            <p:cNvSpPr>
              <a:spLocks/>
            </p:cNvSpPr>
            <p:nvPr/>
          </p:nvSpPr>
          <p:spPr bwMode="auto">
            <a:xfrm>
              <a:off x="893" y="2668"/>
              <a:ext cx="518" cy="459"/>
            </a:xfrm>
            <a:custGeom>
              <a:avLst/>
              <a:gdLst>
                <a:gd name="T0" fmla="*/ 0 w 518"/>
                <a:gd name="T1" fmla="*/ 459 h 459"/>
                <a:gd name="T2" fmla="*/ 235 w 518"/>
                <a:gd name="T3" fmla="*/ 271 h 459"/>
                <a:gd name="T4" fmla="*/ 518 w 518"/>
                <a:gd name="T5" fmla="*/ 0 h 459"/>
              </a:gdLst>
              <a:ahLst/>
              <a:cxnLst>
                <a:cxn ang="0">
                  <a:pos x="T0" y="T1"/>
                </a:cxn>
                <a:cxn ang="0">
                  <a:pos x="T2" y="T3"/>
                </a:cxn>
                <a:cxn ang="0">
                  <a:pos x="T4" y="T5"/>
                </a:cxn>
              </a:cxnLst>
              <a:rect l="0" t="0" r="r" b="b"/>
              <a:pathLst>
                <a:path w="518" h="459">
                  <a:moveTo>
                    <a:pt x="0" y="459"/>
                  </a:moveTo>
                  <a:cubicBezTo>
                    <a:pt x="74" y="403"/>
                    <a:pt x="149" y="347"/>
                    <a:pt x="235" y="271"/>
                  </a:cubicBezTo>
                  <a:cubicBezTo>
                    <a:pt x="321" y="195"/>
                    <a:pt x="419" y="97"/>
                    <a:pt x="518" y="0"/>
                  </a:cubicBezTo>
                </a:path>
              </a:pathLst>
            </a:custGeom>
            <a:noFill/>
            <a:ln w="76200" cap="flat" cmpd="sng">
              <a:solidFill>
                <a:srgbClr val="3366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56" name="Freeform 40"/>
            <p:cNvSpPr>
              <a:spLocks/>
            </p:cNvSpPr>
            <p:nvPr/>
          </p:nvSpPr>
          <p:spPr bwMode="auto">
            <a:xfrm>
              <a:off x="2586" y="1916"/>
              <a:ext cx="541" cy="412"/>
            </a:xfrm>
            <a:custGeom>
              <a:avLst/>
              <a:gdLst>
                <a:gd name="T0" fmla="*/ 0 w 541"/>
                <a:gd name="T1" fmla="*/ 412 h 412"/>
                <a:gd name="T2" fmla="*/ 306 w 541"/>
                <a:gd name="T3" fmla="*/ 165 h 412"/>
                <a:gd name="T4" fmla="*/ 541 w 541"/>
                <a:gd name="T5" fmla="*/ 0 h 412"/>
              </a:gdLst>
              <a:ahLst/>
              <a:cxnLst>
                <a:cxn ang="0">
                  <a:pos x="T0" y="T1"/>
                </a:cxn>
                <a:cxn ang="0">
                  <a:pos x="T2" y="T3"/>
                </a:cxn>
                <a:cxn ang="0">
                  <a:pos x="T4" y="T5"/>
                </a:cxn>
              </a:cxnLst>
              <a:rect l="0" t="0" r="r" b="b"/>
              <a:pathLst>
                <a:path w="541" h="412">
                  <a:moveTo>
                    <a:pt x="0" y="412"/>
                  </a:moveTo>
                  <a:cubicBezTo>
                    <a:pt x="108" y="323"/>
                    <a:pt x="216" y="234"/>
                    <a:pt x="306" y="165"/>
                  </a:cubicBezTo>
                  <a:cubicBezTo>
                    <a:pt x="396" y="96"/>
                    <a:pt x="468" y="48"/>
                    <a:pt x="541" y="0"/>
                  </a:cubicBezTo>
                </a:path>
              </a:pathLst>
            </a:custGeom>
            <a:solidFill>
              <a:srgbClr val="006600"/>
            </a:solidFill>
            <a:ln w="76200" cap="flat" cmpd="sng">
              <a:solidFill>
                <a:srgbClr val="3366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9657" name="Text Box 41"/>
            <p:cNvSpPr txBox="1">
              <a:spLocks noChangeArrowheads="1"/>
            </p:cNvSpPr>
            <p:nvPr/>
          </p:nvSpPr>
          <p:spPr bwMode="auto">
            <a:xfrm>
              <a:off x="2034" y="1735"/>
              <a:ext cx="623"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Migration</a:t>
              </a:r>
            </a:p>
          </p:txBody>
        </p:sp>
      </p:grpSp>
      <p:sp>
        <p:nvSpPr>
          <p:cNvPr id="239658" name="Text Box 42"/>
          <p:cNvSpPr txBox="1">
            <a:spLocks noChangeArrowheads="1"/>
          </p:cNvSpPr>
          <p:nvPr/>
        </p:nvSpPr>
        <p:spPr bwMode="auto">
          <a:xfrm>
            <a:off x="5842000" y="1727200"/>
            <a:ext cx="10001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i="1" dirty="0">
                <a:latin typeface="Comic Sans MS" panose="030F0702030302020204" pitchFamily="66" charset="0"/>
              </a:rPr>
              <a:t>Sea Water</a:t>
            </a:r>
          </a:p>
        </p:txBody>
      </p:sp>
    </p:spTree>
    <p:extLst>
      <p:ext uri="{BB962C8B-B14F-4D97-AF65-F5344CB8AC3E}">
        <p14:creationId xmlns:p14="http://schemas.microsoft.com/office/powerpoint/2010/main" val="3423323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39647"/>
                                        </p:tgtEl>
                                        <p:attrNameLst>
                                          <p:attrName>style.visibility</p:attrName>
                                        </p:attrNameLst>
                                      </p:cBhvr>
                                      <p:to>
                                        <p:strVal val="visible"/>
                                      </p:to>
                                    </p:set>
                                    <p:animEffect transition="in" filter="wipe(down)">
                                      <p:cBhvr>
                                        <p:cTn id="7" dur="500"/>
                                        <p:tgtEl>
                                          <p:spTgt spid="2396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39651"/>
                                        </p:tgtEl>
                                        <p:attrNameLst>
                                          <p:attrName>style.visibility</p:attrName>
                                        </p:attrNameLst>
                                      </p:cBhvr>
                                      <p:to>
                                        <p:strVal val="visible"/>
                                      </p:to>
                                    </p:set>
                                    <p:animEffect transition="in" filter="wipe(left)">
                                      <p:cBhvr>
                                        <p:cTn id="12" dur="500"/>
                                        <p:tgtEl>
                                          <p:spTgt spid="239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95" name="Rectangle 31"/>
          <p:cNvSpPr>
            <a:spLocks noGrp="1" noChangeArrowheads="1"/>
          </p:cNvSpPr>
          <p:nvPr>
            <p:ph type="title"/>
          </p:nvPr>
        </p:nvSpPr>
        <p:spPr/>
        <p:txBody>
          <a:bodyPr/>
          <a:lstStyle/>
          <a:p>
            <a:r>
              <a:rPr lang="en-US" altLang="en-US" dirty="0"/>
              <a:t>Most-Likely Scenario</a:t>
            </a:r>
          </a:p>
        </p:txBody>
      </p:sp>
      <p:grpSp>
        <p:nvGrpSpPr>
          <p:cNvPr id="241712" name="Group 48"/>
          <p:cNvGrpSpPr>
            <a:grpSpLocks/>
          </p:cNvGrpSpPr>
          <p:nvPr/>
        </p:nvGrpSpPr>
        <p:grpSpPr bwMode="auto">
          <a:xfrm>
            <a:off x="119063" y="1257300"/>
            <a:ext cx="8637587" cy="5230813"/>
            <a:chOff x="75" y="792"/>
            <a:chExt cx="5441" cy="3295"/>
          </a:xfrm>
        </p:grpSpPr>
        <p:grpSp>
          <p:nvGrpSpPr>
            <p:cNvPr id="241666" name="Group 2"/>
            <p:cNvGrpSpPr>
              <a:grpSpLocks/>
            </p:cNvGrpSpPr>
            <p:nvPr/>
          </p:nvGrpSpPr>
          <p:grpSpPr bwMode="auto">
            <a:xfrm>
              <a:off x="527" y="792"/>
              <a:ext cx="4989" cy="2913"/>
              <a:chOff x="527" y="792"/>
              <a:chExt cx="4989" cy="2913"/>
            </a:xfrm>
          </p:grpSpPr>
          <p:sp>
            <p:nvSpPr>
              <p:cNvPr id="241667" name="Rectangle 3"/>
              <p:cNvSpPr>
                <a:spLocks noChangeArrowheads="1"/>
              </p:cNvSpPr>
              <p:nvPr/>
            </p:nvSpPr>
            <p:spPr bwMode="auto">
              <a:xfrm>
                <a:off x="533" y="1065"/>
                <a:ext cx="3840" cy="2640"/>
              </a:xfrm>
              <a:prstGeom prst="rect">
                <a:avLst/>
              </a:prstGeom>
              <a:solidFill>
                <a:srgbClr val="CCEC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68" name="Freeform 4"/>
              <p:cNvSpPr>
                <a:spLocks/>
              </p:cNvSpPr>
              <p:nvPr/>
            </p:nvSpPr>
            <p:spPr bwMode="auto">
              <a:xfrm>
                <a:off x="533" y="1209"/>
                <a:ext cx="3840" cy="2304"/>
              </a:xfrm>
              <a:custGeom>
                <a:avLst/>
                <a:gdLst>
                  <a:gd name="T0" fmla="*/ 0 w 3840"/>
                  <a:gd name="T1" fmla="*/ 0 h 2304"/>
                  <a:gd name="T2" fmla="*/ 432 w 3840"/>
                  <a:gd name="T3" fmla="*/ 48 h 2304"/>
                  <a:gd name="T4" fmla="*/ 1056 w 3840"/>
                  <a:gd name="T5" fmla="*/ 48 h 2304"/>
                  <a:gd name="T6" fmla="*/ 1344 w 3840"/>
                  <a:gd name="T7" fmla="*/ 96 h 2304"/>
                  <a:gd name="T8" fmla="*/ 1536 w 3840"/>
                  <a:gd name="T9" fmla="*/ 144 h 2304"/>
                  <a:gd name="T10" fmla="*/ 1920 w 3840"/>
                  <a:gd name="T11" fmla="*/ 144 h 2304"/>
                  <a:gd name="T12" fmla="*/ 2208 w 3840"/>
                  <a:gd name="T13" fmla="*/ 96 h 2304"/>
                  <a:gd name="T14" fmla="*/ 2640 w 3840"/>
                  <a:gd name="T15" fmla="*/ 96 h 2304"/>
                  <a:gd name="T16" fmla="*/ 3024 w 3840"/>
                  <a:gd name="T17" fmla="*/ 48 h 2304"/>
                  <a:gd name="T18" fmla="*/ 3216 w 3840"/>
                  <a:gd name="T19" fmla="*/ 96 h 2304"/>
                  <a:gd name="T20" fmla="*/ 3504 w 3840"/>
                  <a:gd name="T21" fmla="*/ 144 h 2304"/>
                  <a:gd name="T22" fmla="*/ 3840 w 3840"/>
                  <a:gd name="T23" fmla="*/ 144 h 2304"/>
                  <a:gd name="T24" fmla="*/ 3840 w 3840"/>
                  <a:gd name="T25" fmla="*/ 1248 h 2304"/>
                  <a:gd name="T26" fmla="*/ 0 w 3840"/>
                  <a:gd name="T27" fmla="*/ 2304 h 2304"/>
                  <a:gd name="T28" fmla="*/ 0 w 3840"/>
                  <a:gd name="T29" fmla="*/ 0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0" h="2304">
                    <a:moveTo>
                      <a:pt x="0" y="0"/>
                    </a:moveTo>
                    <a:lnTo>
                      <a:pt x="432" y="48"/>
                    </a:lnTo>
                    <a:lnTo>
                      <a:pt x="1056" y="48"/>
                    </a:lnTo>
                    <a:lnTo>
                      <a:pt x="1344" y="96"/>
                    </a:lnTo>
                    <a:lnTo>
                      <a:pt x="1536" y="144"/>
                    </a:lnTo>
                    <a:lnTo>
                      <a:pt x="1920" y="144"/>
                    </a:lnTo>
                    <a:lnTo>
                      <a:pt x="2208" y="96"/>
                    </a:lnTo>
                    <a:lnTo>
                      <a:pt x="2640" y="96"/>
                    </a:lnTo>
                    <a:lnTo>
                      <a:pt x="3024" y="48"/>
                    </a:lnTo>
                    <a:lnTo>
                      <a:pt x="3216" y="96"/>
                    </a:lnTo>
                    <a:lnTo>
                      <a:pt x="3504" y="144"/>
                    </a:lnTo>
                    <a:lnTo>
                      <a:pt x="3840" y="144"/>
                    </a:lnTo>
                    <a:lnTo>
                      <a:pt x="3840" y="1248"/>
                    </a:lnTo>
                    <a:lnTo>
                      <a:pt x="0" y="2304"/>
                    </a:lnTo>
                    <a:lnTo>
                      <a:pt x="0" y="0"/>
                    </a:lnTo>
                    <a:close/>
                  </a:path>
                </a:pathLst>
              </a:custGeom>
              <a:solidFill>
                <a:srgbClr val="FFEA9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69" name="Freeform 5"/>
              <p:cNvSpPr>
                <a:spLocks/>
              </p:cNvSpPr>
              <p:nvPr/>
            </p:nvSpPr>
            <p:spPr bwMode="auto">
              <a:xfrm>
                <a:off x="533" y="1737"/>
                <a:ext cx="3840" cy="1872"/>
              </a:xfrm>
              <a:custGeom>
                <a:avLst/>
                <a:gdLst>
                  <a:gd name="T0" fmla="*/ 0 w 3840"/>
                  <a:gd name="T1" fmla="*/ 1344 h 1872"/>
                  <a:gd name="T2" fmla="*/ 288 w 3840"/>
                  <a:gd name="T3" fmla="*/ 1248 h 1872"/>
                  <a:gd name="T4" fmla="*/ 576 w 3840"/>
                  <a:gd name="T5" fmla="*/ 960 h 1872"/>
                  <a:gd name="T6" fmla="*/ 816 w 3840"/>
                  <a:gd name="T7" fmla="*/ 672 h 1872"/>
                  <a:gd name="T8" fmla="*/ 1056 w 3840"/>
                  <a:gd name="T9" fmla="*/ 432 h 1872"/>
                  <a:gd name="T10" fmla="*/ 1296 w 3840"/>
                  <a:gd name="T11" fmla="*/ 288 h 1872"/>
                  <a:gd name="T12" fmla="*/ 1392 w 3840"/>
                  <a:gd name="T13" fmla="*/ 288 h 1872"/>
                  <a:gd name="T14" fmla="*/ 1440 w 3840"/>
                  <a:gd name="T15" fmla="*/ 480 h 1872"/>
                  <a:gd name="T16" fmla="*/ 1488 w 3840"/>
                  <a:gd name="T17" fmla="*/ 624 h 1872"/>
                  <a:gd name="T18" fmla="*/ 1680 w 3840"/>
                  <a:gd name="T19" fmla="*/ 672 h 1872"/>
                  <a:gd name="T20" fmla="*/ 1872 w 3840"/>
                  <a:gd name="T21" fmla="*/ 624 h 1872"/>
                  <a:gd name="T22" fmla="*/ 2016 w 3840"/>
                  <a:gd name="T23" fmla="*/ 432 h 1872"/>
                  <a:gd name="T24" fmla="*/ 2400 w 3840"/>
                  <a:gd name="T25" fmla="*/ 144 h 1872"/>
                  <a:gd name="T26" fmla="*/ 2736 w 3840"/>
                  <a:gd name="T27" fmla="*/ 48 h 1872"/>
                  <a:gd name="T28" fmla="*/ 3072 w 3840"/>
                  <a:gd name="T29" fmla="*/ 0 h 1872"/>
                  <a:gd name="T30" fmla="*/ 3072 w 3840"/>
                  <a:gd name="T31" fmla="*/ 144 h 1872"/>
                  <a:gd name="T32" fmla="*/ 3312 w 3840"/>
                  <a:gd name="T33" fmla="*/ 48 h 1872"/>
                  <a:gd name="T34" fmla="*/ 3648 w 3840"/>
                  <a:gd name="T35" fmla="*/ 48 h 1872"/>
                  <a:gd name="T36" fmla="*/ 3840 w 3840"/>
                  <a:gd name="T37" fmla="*/ 48 h 1872"/>
                  <a:gd name="T38" fmla="*/ 3840 w 3840"/>
                  <a:gd name="T39" fmla="*/ 816 h 1872"/>
                  <a:gd name="T40" fmla="*/ 0 w 3840"/>
                  <a:gd name="T41" fmla="*/ 1872 h 1872"/>
                  <a:gd name="T42" fmla="*/ 0 w 3840"/>
                  <a:gd name="T43" fmla="*/ 1344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0" h="1872">
                    <a:moveTo>
                      <a:pt x="0" y="1344"/>
                    </a:moveTo>
                    <a:lnTo>
                      <a:pt x="288" y="1248"/>
                    </a:lnTo>
                    <a:lnTo>
                      <a:pt x="576" y="960"/>
                    </a:lnTo>
                    <a:lnTo>
                      <a:pt x="816" y="672"/>
                    </a:lnTo>
                    <a:lnTo>
                      <a:pt x="1056" y="432"/>
                    </a:lnTo>
                    <a:lnTo>
                      <a:pt x="1296" y="288"/>
                    </a:lnTo>
                    <a:lnTo>
                      <a:pt x="1392" y="288"/>
                    </a:lnTo>
                    <a:lnTo>
                      <a:pt x="1440" y="480"/>
                    </a:lnTo>
                    <a:lnTo>
                      <a:pt x="1488" y="624"/>
                    </a:lnTo>
                    <a:lnTo>
                      <a:pt x="1680" y="672"/>
                    </a:lnTo>
                    <a:lnTo>
                      <a:pt x="1872" y="624"/>
                    </a:lnTo>
                    <a:lnTo>
                      <a:pt x="2016" y="432"/>
                    </a:lnTo>
                    <a:lnTo>
                      <a:pt x="2400" y="144"/>
                    </a:lnTo>
                    <a:lnTo>
                      <a:pt x="2736" y="48"/>
                    </a:lnTo>
                    <a:lnTo>
                      <a:pt x="3072" y="0"/>
                    </a:lnTo>
                    <a:lnTo>
                      <a:pt x="3072" y="144"/>
                    </a:lnTo>
                    <a:lnTo>
                      <a:pt x="3312" y="48"/>
                    </a:lnTo>
                    <a:lnTo>
                      <a:pt x="3648" y="48"/>
                    </a:lnTo>
                    <a:lnTo>
                      <a:pt x="3840" y="48"/>
                    </a:lnTo>
                    <a:lnTo>
                      <a:pt x="3840" y="816"/>
                    </a:lnTo>
                    <a:lnTo>
                      <a:pt x="0" y="1872"/>
                    </a:lnTo>
                    <a:lnTo>
                      <a:pt x="0" y="1344"/>
                    </a:ln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0" name="Freeform 6" descr="80%"/>
              <p:cNvSpPr>
                <a:spLocks/>
              </p:cNvSpPr>
              <p:nvPr/>
            </p:nvSpPr>
            <p:spPr bwMode="auto">
              <a:xfrm>
                <a:off x="533" y="1833"/>
                <a:ext cx="3840" cy="1728"/>
              </a:xfrm>
              <a:custGeom>
                <a:avLst/>
                <a:gdLst>
                  <a:gd name="T0" fmla="*/ 0 w 3840"/>
                  <a:gd name="T1" fmla="*/ 1392 h 1728"/>
                  <a:gd name="T2" fmla="*/ 336 w 3840"/>
                  <a:gd name="T3" fmla="*/ 1248 h 1728"/>
                  <a:gd name="T4" fmla="*/ 576 w 3840"/>
                  <a:gd name="T5" fmla="*/ 1104 h 1728"/>
                  <a:gd name="T6" fmla="*/ 816 w 3840"/>
                  <a:gd name="T7" fmla="*/ 768 h 1728"/>
                  <a:gd name="T8" fmla="*/ 960 w 3840"/>
                  <a:gd name="T9" fmla="*/ 576 h 1728"/>
                  <a:gd name="T10" fmla="*/ 1152 w 3840"/>
                  <a:gd name="T11" fmla="*/ 384 h 1728"/>
                  <a:gd name="T12" fmla="*/ 1296 w 3840"/>
                  <a:gd name="T13" fmla="*/ 288 h 1728"/>
                  <a:gd name="T14" fmla="*/ 1440 w 3840"/>
                  <a:gd name="T15" fmla="*/ 288 h 1728"/>
                  <a:gd name="T16" fmla="*/ 1488 w 3840"/>
                  <a:gd name="T17" fmla="*/ 672 h 1728"/>
                  <a:gd name="T18" fmla="*/ 1728 w 3840"/>
                  <a:gd name="T19" fmla="*/ 720 h 1728"/>
                  <a:gd name="T20" fmla="*/ 1968 w 3840"/>
                  <a:gd name="T21" fmla="*/ 576 h 1728"/>
                  <a:gd name="T22" fmla="*/ 2304 w 3840"/>
                  <a:gd name="T23" fmla="*/ 288 h 1728"/>
                  <a:gd name="T24" fmla="*/ 2544 w 3840"/>
                  <a:gd name="T25" fmla="*/ 144 h 1728"/>
                  <a:gd name="T26" fmla="*/ 2736 w 3840"/>
                  <a:gd name="T27" fmla="*/ 48 h 1728"/>
                  <a:gd name="T28" fmla="*/ 3072 w 3840"/>
                  <a:gd name="T29" fmla="*/ 0 h 1728"/>
                  <a:gd name="T30" fmla="*/ 3072 w 3840"/>
                  <a:gd name="T31" fmla="*/ 144 h 1728"/>
                  <a:gd name="T32" fmla="*/ 3312 w 3840"/>
                  <a:gd name="T33" fmla="*/ 48 h 1728"/>
                  <a:gd name="T34" fmla="*/ 3552 w 3840"/>
                  <a:gd name="T35" fmla="*/ 48 h 1728"/>
                  <a:gd name="T36" fmla="*/ 3840 w 3840"/>
                  <a:gd name="T37" fmla="*/ 48 h 1728"/>
                  <a:gd name="T38" fmla="*/ 3840 w 3840"/>
                  <a:gd name="T39" fmla="*/ 816 h 1728"/>
                  <a:gd name="T40" fmla="*/ 0 w 3840"/>
                  <a:gd name="T41" fmla="*/ 1728 h 1728"/>
                  <a:gd name="T42" fmla="*/ 0 w 3840"/>
                  <a:gd name="T43" fmla="*/ 139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0" h="1728">
                    <a:moveTo>
                      <a:pt x="0" y="1392"/>
                    </a:moveTo>
                    <a:lnTo>
                      <a:pt x="336" y="1248"/>
                    </a:lnTo>
                    <a:lnTo>
                      <a:pt x="576" y="1104"/>
                    </a:lnTo>
                    <a:lnTo>
                      <a:pt x="816" y="768"/>
                    </a:lnTo>
                    <a:lnTo>
                      <a:pt x="960" y="576"/>
                    </a:lnTo>
                    <a:lnTo>
                      <a:pt x="1152" y="384"/>
                    </a:lnTo>
                    <a:lnTo>
                      <a:pt x="1296" y="288"/>
                    </a:lnTo>
                    <a:lnTo>
                      <a:pt x="1440" y="288"/>
                    </a:lnTo>
                    <a:lnTo>
                      <a:pt x="1488" y="672"/>
                    </a:lnTo>
                    <a:lnTo>
                      <a:pt x="1728" y="720"/>
                    </a:lnTo>
                    <a:lnTo>
                      <a:pt x="1968" y="576"/>
                    </a:lnTo>
                    <a:lnTo>
                      <a:pt x="2304" y="288"/>
                    </a:lnTo>
                    <a:lnTo>
                      <a:pt x="2544" y="144"/>
                    </a:lnTo>
                    <a:lnTo>
                      <a:pt x="2736" y="48"/>
                    </a:lnTo>
                    <a:lnTo>
                      <a:pt x="3072" y="0"/>
                    </a:lnTo>
                    <a:lnTo>
                      <a:pt x="3072" y="144"/>
                    </a:lnTo>
                    <a:lnTo>
                      <a:pt x="3312" y="48"/>
                    </a:lnTo>
                    <a:lnTo>
                      <a:pt x="3552" y="48"/>
                    </a:lnTo>
                    <a:lnTo>
                      <a:pt x="3840" y="48"/>
                    </a:lnTo>
                    <a:lnTo>
                      <a:pt x="3840" y="816"/>
                    </a:lnTo>
                    <a:lnTo>
                      <a:pt x="0" y="1728"/>
                    </a:lnTo>
                    <a:lnTo>
                      <a:pt x="0" y="1392"/>
                    </a:lnTo>
                    <a:close/>
                  </a:path>
                </a:pathLst>
              </a:custGeom>
              <a:pattFill prst="pct80">
                <a:fgClr>
                  <a:srgbClr val="FFFF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1" name="Freeform 7"/>
              <p:cNvSpPr>
                <a:spLocks/>
              </p:cNvSpPr>
              <p:nvPr/>
            </p:nvSpPr>
            <p:spPr bwMode="auto">
              <a:xfrm>
                <a:off x="533" y="1929"/>
                <a:ext cx="3840" cy="1776"/>
              </a:xfrm>
              <a:custGeom>
                <a:avLst/>
                <a:gdLst>
                  <a:gd name="T0" fmla="*/ 0 w 3840"/>
                  <a:gd name="T1" fmla="*/ 1488 h 1776"/>
                  <a:gd name="T2" fmla="*/ 336 w 3840"/>
                  <a:gd name="T3" fmla="*/ 1392 h 1776"/>
                  <a:gd name="T4" fmla="*/ 624 w 3840"/>
                  <a:gd name="T5" fmla="*/ 1200 h 1776"/>
                  <a:gd name="T6" fmla="*/ 816 w 3840"/>
                  <a:gd name="T7" fmla="*/ 912 h 1776"/>
                  <a:gd name="T8" fmla="*/ 1008 w 3840"/>
                  <a:gd name="T9" fmla="*/ 576 h 1776"/>
                  <a:gd name="T10" fmla="*/ 1152 w 3840"/>
                  <a:gd name="T11" fmla="*/ 432 h 1776"/>
                  <a:gd name="T12" fmla="*/ 1440 w 3840"/>
                  <a:gd name="T13" fmla="*/ 288 h 1776"/>
                  <a:gd name="T14" fmla="*/ 1488 w 3840"/>
                  <a:gd name="T15" fmla="*/ 672 h 1776"/>
                  <a:gd name="T16" fmla="*/ 1680 w 3840"/>
                  <a:gd name="T17" fmla="*/ 720 h 1776"/>
                  <a:gd name="T18" fmla="*/ 1920 w 3840"/>
                  <a:gd name="T19" fmla="*/ 720 h 1776"/>
                  <a:gd name="T20" fmla="*/ 2208 w 3840"/>
                  <a:gd name="T21" fmla="*/ 528 h 1776"/>
                  <a:gd name="T22" fmla="*/ 2400 w 3840"/>
                  <a:gd name="T23" fmla="*/ 336 h 1776"/>
                  <a:gd name="T24" fmla="*/ 2592 w 3840"/>
                  <a:gd name="T25" fmla="*/ 144 h 1776"/>
                  <a:gd name="T26" fmla="*/ 2928 w 3840"/>
                  <a:gd name="T27" fmla="*/ 0 h 1776"/>
                  <a:gd name="T28" fmla="*/ 3072 w 3840"/>
                  <a:gd name="T29" fmla="*/ 0 h 1776"/>
                  <a:gd name="T30" fmla="*/ 3072 w 3840"/>
                  <a:gd name="T31" fmla="*/ 144 h 1776"/>
                  <a:gd name="T32" fmla="*/ 3408 w 3840"/>
                  <a:gd name="T33" fmla="*/ 48 h 1776"/>
                  <a:gd name="T34" fmla="*/ 3552 w 3840"/>
                  <a:gd name="T35" fmla="*/ 48 h 1776"/>
                  <a:gd name="T36" fmla="*/ 3840 w 3840"/>
                  <a:gd name="T37" fmla="*/ 48 h 1776"/>
                  <a:gd name="T38" fmla="*/ 3840 w 3840"/>
                  <a:gd name="T39" fmla="*/ 1008 h 1776"/>
                  <a:gd name="T40" fmla="*/ 0 w 3840"/>
                  <a:gd name="T41" fmla="*/ 1776 h 1776"/>
                  <a:gd name="T42" fmla="*/ 0 w 3840"/>
                  <a:gd name="T43" fmla="*/ 1488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0" h="1776">
                    <a:moveTo>
                      <a:pt x="0" y="1488"/>
                    </a:moveTo>
                    <a:lnTo>
                      <a:pt x="336" y="1392"/>
                    </a:lnTo>
                    <a:lnTo>
                      <a:pt x="624" y="1200"/>
                    </a:lnTo>
                    <a:lnTo>
                      <a:pt x="816" y="912"/>
                    </a:lnTo>
                    <a:lnTo>
                      <a:pt x="1008" y="576"/>
                    </a:lnTo>
                    <a:lnTo>
                      <a:pt x="1152" y="432"/>
                    </a:lnTo>
                    <a:lnTo>
                      <a:pt x="1440" y="288"/>
                    </a:lnTo>
                    <a:lnTo>
                      <a:pt x="1488" y="672"/>
                    </a:lnTo>
                    <a:lnTo>
                      <a:pt x="1680" y="720"/>
                    </a:lnTo>
                    <a:lnTo>
                      <a:pt x="1920" y="720"/>
                    </a:lnTo>
                    <a:lnTo>
                      <a:pt x="2208" y="528"/>
                    </a:lnTo>
                    <a:lnTo>
                      <a:pt x="2400" y="336"/>
                    </a:lnTo>
                    <a:lnTo>
                      <a:pt x="2592" y="144"/>
                    </a:lnTo>
                    <a:lnTo>
                      <a:pt x="2928" y="0"/>
                    </a:lnTo>
                    <a:lnTo>
                      <a:pt x="3072" y="0"/>
                    </a:lnTo>
                    <a:lnTo>
                      <a:pt x="3072" y="144"/>
                    </a:lnTo>
                    <a:lnTo>
                      <a:pt x="3408" y="48"/>
                    </a:lnTo>
                    <a:lnTo>
                      <a:pt x="3552" y="48"/>
                    </a:lnTo>
                    <a:lnTo>
                      <a:pt x="3840" y="48"/>
                    </a:lnTo>
                    <a:lnTo>
                      <a:pt x="3840" y="1008"/>
                    </a:lnTo>
                    <a:lnTo>
                      <a:pt x="0" y="1776"/>
                    </a:lnTo>
                    <a:lnTo>
                      <a:pt x="0" y="1488"/>
                    </a:ln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2" name="Freeform 8"/>
              <p:cNvSpPr>
                <a:spLocks/>
              </p:cNvSpPr>
              <p:nvPr/>
            </p:nvSpPr>
            <p:spPr bwMode="auto">
              <a:xfrm>
                <a:off x="533" y="2025"/>
                <a:ext cx="3840" cy="1680"/>
              </a:xfrm>
              <a:custGeom>
                <a:avLst/>
                <a:gdLst>
                  <a:gd name="T0" fmla="*/ 0 w 3840"/>
                  <a:gd name="T1" fmla="*/ 1584 h 1680"/>
                  <a:gd name="T2" fmla="*/ 288 w 3840"/>
                  <a:gd name="T3" fmla="*/ 1488 h 1680"/>
                  <a:gd name="T4" fmla="*/ 672 w 3840"/>
                  <a:gd name="T5" fmla="*/ 1296 h 1680"/>
                  <a:gd name="T6" fmla="*/ 864 w 3840"/>
                  <a:gd name="T7" fmla="*/ 1008 h 1680"/>
                  <a:gd name="T8" fmla="*/ 1008 w 3840"/>
                  <a:gd name="T9" fmla="*/ 720 h 1680"/>
                  <a:gd name="T10" fmla="*/ 1152 w 3840"/>
                  <a:gd name="T11" fmla="*/ 528 h 1680"/>
                  <a:gd name="T12" fmla="*/ 1296 w 3840"/>
                  <a:gd name="T13" fmla="*/ 384 h 1680"/>
                  <a:gd name="T14" fmla="*/ 1440 w 3840"/>
                  <a:gd name="T15" fmla="*/ 288 h 1680"/>
                  <a:gd name="T16" fmla="*/ 1488 w 3840"/>
                  <a:gd name="T17" fmla="*/ 528 h 1680"/>
                  <a:gd name="T18" fmla="*/ 1536 w 3840"/>
                  <a:gd name="T19" fmla="*/ 768 h 1680"/>
                  <a:gd name="T20" fmla="*/ 1776 w 3840"/>
                  <a:gd name="T21" fmla="*/ 768 h 1680"/>
                  <a:gd name="T22" fmla="*/ 2112 w 3840"/>
                  <a:gd name="T23" fmla="*/ 672 h 1680"/>
                  <a:gd name="T24" fmla="*/ 2304 w 3840"/>
                  <a:gd name="T25" fmla="*/ 480 h 1680"/>
                  <a:gd name="T26" fmla="*/ 2592 w 3840"/>
                  <a:gd name="T27" fmla="*/ 240 h 1680"/>
                  <a:gd name="T28" fmla="*/ 2784 w 3840"/>
                  <a:gd name="T29" fmla="*/ 96 h 1680"/>
                  <a:gd name="T30" fmla="*/ 2880 w 3840"/>
                  <a:gd name="T31" fmla="*/ 48 h 1680"/>
                  <a:gd name="T32" fmla="*/ 3072 w 3840"/>
                  <a:gd name="T33" fmla="*/ 0 h 1680"/>
                  <a:gd name="T34" fmla="*/ 3120 w 3840"/>
                  <a:gd name="T35" fmla="*/ 144 h 1680"/>
                  <a:gd name="T36" fmla="*/ 3264 w 3840"/>
                  <a:gd name="T37" fmla="*/ 96 h 1680"/>
                  <a:gd name="T38" fmla="*/ 3456 w 3840"/>
                  <a:gd name="T39" fmla="*/ 48 h 1680"/>
                  <a:gd name="T40" fmla="*/ 3600 w 3840"/>
                  <a:gd name="T41" fmla="*/ 48 h 1680"/>
                  <a:gd name="T42" fmla="*/ 3840 w 3840"/>
                  <a:gd name="T43" fmla="*/ 96 h 1680"/>
                  <a:gd name="T44" fmla="*/ 3840 w 3840"/>
                  <a:gd name="T45" fmla="*/ 1680 h 1680"/>
                  <a:gd name="T46" fmla="*/ 0 w 3840"/>
                  <a:gd name="T47" fmla="*/ 1680 h 1680"/>
                  <a:gd name="T48" fmla="*/ 0 w 3840"/>
                  <a:gd name="T49" fmla="*/ 1584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0" h="1680">
                    <a:moveTo>
                      <a:pt x="0" y="1584"/>
                    </a:moveTo>
                    <a:lnTo>
                      <a:pt x="288" y="1488"/>
                    </a:lnTo>
                    <a:lnTo>
                      <a:pt x="672" y="1296"/>
                    </a:lnTo>
                    <a:lnTo>
                      <a:pt x="864" y="1008"/>
                    </a:lnTo>
                    <a:lnTo>
                      <a:pt x="1008" y="720"/>
                    </a:lnTo>
                    <a:lnTo>
                      <a:pt x="1152" y="528"/>
                    </a:lnTo>
                    <a:lnTo>
                      <a:pt x="1296" y="384"/>
                    </a:lnTo>
                    <a:lnTo>
                      <a:pt x="1440" y="288"/>
                    </a:lnTo>
                    <a:lnTo>
                      <a:pt x="1488" y="528"/>
                    </a:lnTo>
                    <a:lnTo>
                      <a:pt x="1536" y="768"/>
                    </a:lnTo>
                    <a:lnTo>
                      <a:pt x="1776" y="768"/>
                    </a:lnTo>
                    <a:lnTo>
                      <a:pt x="2112" y="672"/>
                    </a:lnTo>
                    <a:lnTo>
                      <a:pt x="2304" y="480"/>
                    </a:lnTo>
                    <a:lnTo>
                      <a:pt x="2592" y="240"/>
                    </a:lnTo>
                    <a:lnTo>
                      <a:pt x="2784" y="96"/>
                    </a:lnTo>
                    <a:lnTo>
                      <a:pt x="2880" y="48"/>
                    </a:lnTo>
                    <a:lnTo>
                      <a:pt x="3072" y="0"/>
                    </a:lnTo>
                    <a:lnTo>
                      <a:pt x="3120" y="144"/>
                    </a:lnTo>
                    <a:lnTo>
                      <a:pt x="3264" y="96"/>
                    </a:lnTo>
                    <a:lnTo>
                      <a:pt x="3456" y="48"/>
                    </a:lnTo>
                    <a:lnTo>
                      <a:pt x="3600" y="48"/>
                    </a:lnTo>
                    <a:lnTo>
                      <a:pt x="3840" y="96"/>
                    </a:lnTo>
                    <a:lnTo>
                      <a:pt x="3840" y="1680"/>
                    </a:lnTo>
                    <a:lnTo>
                      <a:pt x="0" y="1680"/>
                    </a:lnTo>
                    <a:lnTo>
                      <a:pt x="0" y="1584"/>
                    </a:lnTo>
                    <a:close/>
                  </a:path>
                </a:pathLst>
              </a:custGeom>
              <a:solidFill>
                <a:srgbClr val="9966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3" name="Freeform 9"/>
              <p:cNvSpPr>
                <a:spLocks/>
              </p:cNvSpPr>
              <p:nvPr/>
            </p:nvSpPr>
            <p:spPr bwMode="auto">
              <a:xfrm>
                <a:off x="533" y="1641"/>
                <a:ext cx="3840" cy="1104"/>
              </a:xfrm>
              <a:custGeom>
                <a:avLst/>
                <a:gdLst>
                  <a:gd name="T0" fmla="*/ 0 w 3840"/>
                  <a:gd name="T1" fmla="*/ 1104 h 1104"/>
                  <a:gd name="T2" fmla="*/ 336 w 3840"/>
                  <a:gd name="T3" fmla="*/ 1008 h 1104"/>
                  <a:gd name="T4" fmla="*/ 720 w 3840"/>
                  <a:gd name="T5" fmla="*/ 672 h 1104"/>
                  <a:gd name="T6" fmla="*/ 1008 w 3840"/>
                  <a:gd name="T7" fmla="*/ 432 h 1104"/>
                  <a:gd name="T8" fmla="*/ 1248 w 3840"/>
                  <a:gd name="T9" fmla="*/ 288 h 1104"/>
                  <a:gd name="T10" fmla="*/ 1392 w 3840"/>
                  <a:gd name="T11" fmla="*/ 288 h 1104"/>
                  <a:gd name="T12" fmla="*/ 1440 w 3840"/>
                  <a:gd name="T13" fmla="*/ 528 h 1104"/>
                  <a:gd name="T14" fmla="*/ 1680 w 3840"/>
                  <a:gd name="T15" fmla="*/ 480 h 1104"/>
                  <a:gd name="T16" fmla="*/ 2016 w 3840"/>
                  <a:gd name="T17" fmla="*/ 384 h 1104"/>
                  <a:gd name="T18" fmla="*/ 2256 w 3840"/>
                  <a:gd name="T19" fmla="*/ 192 h 1104"/>
                  <a:gd name="T20" fmla="*/ 2544 w 3840"/>
                  <a:gd name="T21" fmla="*/ 96 h 1104"/>
                  <a:gd name="T22" fmla="*/ 2880 w 3840"/>
                  <a:gd name="T23" fmla="*/ 0 h 1104"/>
                  <a:gd name="T24" fmla="*/ 3072 w 3840"/>
                  <a:gd name="T25" fmla="*/ 0 h 1104"/>
                  <a:gd name="T26" fmla="*/ 3072 w 3840"/>
                  <a:gd name="T27" fmla="*/ 144 h 1104"/>
                  <a:gd name="T28" fmla="*/ 3264 w 3840"/>
                  <a:gd name="T29" fmla="*/ 96 h 1104"/>
                  <a:gd name="T30" fmla="*/ 3456 w 3840"/>
                  <a:gd name="T31" fmla="*/ 48 h 1104"/>
                  <a:gd name="T32" fmla="*/ 3648 w 3840"/>
                  <a:gd name="T33" fmla="*/ 48 h 1104"/>
                  <a:gd name="T34" fmla="*/ 3840 w 3840"/>
                  <a:gd name="T35" fmla="*/ 48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0" h="1104">
                    <a:moveTo>
                      <a:pt x="0" y="1104"/>
                    </a:moveTo>
                    <a:lnTo>
                      <a:pt x="336" y="1008"/>
                    </a:lnTo>
                    <a:lnTo>
                      <a:pt x="720" y="672"/>
                    </a:lnTo>
                    <a:lnTo>
                      <a:pt x="1008" y="432"/>
                    </a:lnTo>
                    <a:lnTo>
                      <a:pt x="1248" y="288"/>
                    </a:lnTo>
                    <a:lnTo>
                      <a:pt x="1392" y="288"/>
                    </a:lnTo>
                    <a:lnTo>
                      <a:pt x="1440" y="528"/>
                    </a:lnTo>
                    <a:lnTo>
                      <a:pt x="1680" y="480"/>
                    </a:lnTo>
                    <a:lnTo>
                      <a:pt x="2016" y="384"/>
                    </a:lnTo>
                    <a:lnTo>
                      <a:pt x="2256" y="192"/>
                    </a:lnTo>
                    <a:lnTo>
                      <a:pt x="2544" y="96"/>
                    </a:lnTo>
                    <a:lnTo>
                      <a:pt x="2880" y="0"/>
                    </a:lnTo>
                    <a:lnTo>
                      <a:pt x="3072" y="0"/>
                    </a:lnTo>
                    <a:lnTo>
                      <a:pt x="3072" y="144"/>
                    </a:lnTo>
                    <a:lnTo>
                      <a:pt x="3264" y="96"/>
                    </a:lnTo>
                    <a:lnTo>
                      <a:pt x="3456" y="48"/>
                    </a:lnTo>
                    <a:lnTo>
                      <a:pt x="3648" y="48"/>
                    </a:lnTo>
                    <a:lnTo>
                      <a:pt x="3840" y="48"/>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4" name="Freeform 10"/>
              <p:cNvSpPr>
                <a:spLocks/>
              </p:cNvSpPr>
              <p:nvPr/>
            </p:nvSpPr>
            <p:spPr bwMode="auto">
              <a:xfrm>
                <a:off x="533" y="1497"/>
                <a:ext cx="3840" cy="816"/>
              </a:xfrm>
              <a:custGeom>
                <a:avLst/>
                <a:gdLst>
                  <a:gd name="T0" fmla="*/ 0 w 3888"/>
                  <a:gd name="T1" fmla="*/ 816 h 816"/>
                  <a:gd name="T2" fmla="*/ 336 w 3888"/>
                  <a:gd name="T3" fmla="*/ 768 h 816"/>
                  <a:gd name="T4" fmla="*/ 768 w 3888"/>
                  <a:gd name="T5" fmla="*/ 576 h 816"/>
                  <a:gd name="T6" fmla="*/ 1008 w 3888"/>
                  <a:gd name="T7" fmla="*/ 432 h 816"/>
                  <a:gd name="T8" fmla="*/ 1248 w 3888"/>
                  <a:gd name="T9" fmla="*/ 336 h 816"/>
                  <a:gd name="T10" fmla="*/ 1392 w 3888"/>
                  <a:gd name="T11" fmla="*/ 288 h 816"/>
                  <a:gd name="T12" fmla="*/ 1440 w 3888"/>
                  <a:gd name="T13" fmla="*/ 432 h 816"/>
                  <a:gd name="T14" fmla="*/ 1632 w 3888"/>
                  <a:gd name="T15" fmla="*/ 432 h 816"/>
                  <a:gd name="T16" fmla="*/ 1968 w 3888"/>
                  <a:gd name="T17" fmla="*/ 336 h 816"/>
                  <a:gd name="T18" fmla="*/ 2256 w 3888"/>
                  <a:gd name="T19" fmla="*/ 192 h 816"/>
                  <a:gd name="T20" fmla="*/ 2544 w 3888"/>
                  <a:gd name="T21" fmla="*/ 144 h 816"/>
                  <a:gd name="T22" fmla="*/ 2832 w 3888"/>
                  <a:gd name="T23" fmla="*/ 48 h 816"/>
                  <a:gd name="T24" fmla="*/ 3072 w 3888"/>
                  <a:gd name="T25" fmla="*/ 0 h 816"/>
                  <a:gd name="T26" fmla="*/ 3072 w 3888"/>
                  <a:gd name="T27" fmla="*/ 144 h 816"/>
                  <a:gd name="T28" fmla="*/ 3216 w 3888"/>
                  <a:gd name="T29" fmla="*/ 96 h 816"/>
                  <a:gd name="T30" fmla="*/ 3456 w 3888"/>
                  <a:gd name="T31" fmla="*/ 48 h 816"/>
                  <a:gd name="T32" fmla="*/ 3696 w 3888"/>
                  <a:gd name="T33" fmla="*/ 48 h 816"/>
                  <a:gd name="T34" fmla="*/ 3888 w 3888"/>
                  <a:gd name="T35" fmla="*/ 4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88" h="816">
                    <a:moveTo>
                      <a:pt x="0" y="816"/>
                    </a:moveTo>
                    <a:lnTo>
                      <a:pt x="336" y="768"/>
                    </a:lnTo>
                    <a:lnTo>
                      <a:pt x="768" y="576"/>
                    </a:lnTo>
                    <a:lnTo>
                      <a:pt x="1008" y="432"/>
                    </a:lnTo>
                    <a:lnTo>
                      <a:pt x="1248" y="336"/>
                    </a:lnTo>
                    <a:lnTo>
                      <a:pt x="1392" y="288"/>
                    </a:lnTo>
                    <a:lnTo>
                      <a:pt x="1440" y="432"/>
                    </a:lnTo>
                    <a:lnTo>
                      <a:pt x="1632" y="432"/>
                    </a:lnTo>
                    <a:lnTo>
                      <a:pt x="1968" y="336"/>
                    </a:lnTo>
                    <a:lnTo>
                      <a:pt x="2256" y="192"/>
                    </a:lnTo>
                    <a:lnTo>
                      <a:pt x="2544" y="144"/>
                    </a:lnTo>
                    <a:lnTo>
                      <a:pt x="2832" y="48"/>
                    </a:lnTo>
                    <a:lnTo>
                      <a:pt x="3072" y="0"/>
                    </a:lnTo>
                    <a:lnTo>
                      <a:pt x="3072" y="144"/>
                    </a:lnTo>
                    <a:lnTo>
                      <a:pt x="3216" y="96"/>
                    </a:lnTo>
                    <a:lnTo>
                      <a:pt x="3456" y="48"/>
                    </a:lnTo>
                    <a:lnTo>
                      <a:pt x="3696" y="48"/>
                    </a:lnTo>
                    <a:lnTo>
                      <a:pt x="3888" y="48"/>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5" name="Freeform 11"/>
              <p:cNvSpPr>
                <a:spLocks/>
              </p:cNvSpPr>
              <p:nvPr/>
            </p:nvSpPr>
            <p:spPr bwMode="auto">
              <a:xfrm>
                <a:off x="533" y="1401"/>
                <a:ext cx="3840" cy="576"/>
              </a:xfrm>
              <a:custGeom>
                <a:avLst/>
                <a:gdLst>
                  <a:gd name="T0" fmla="*/ 0 w 3840"/>
                  <a:gd name="T1" fmla="*/ 576 h 576"/>
                  <a:gd name="T2" fmla="*/ 480 w 3840"/>
                  <a:gd name="T3" fmla="*/ 480 h 576"/>
                  <a:gd name="T4" fmla="*/ 1104 w 3840"/>
                  <a:gd name="T5" fmla="*/ 324 h 576"/>
                  <a:gd name="T6" fmla="*/ 1392 w 3840"/>
                  <a:gd name="T7" fmla="*/ 288 h 576"/>
                  <a:gd name="T8" fmla="*/ 1584 w 3840"/>
                  <a:gd name="T9" fmla="*/ 336 h 576"/>
                  <a:gd name="T10" fmla="*/ 1872 w 3840"/>
                  <a:gd name="T11" fmla="*/ 288 h 576"/>
                  <a:gd name="T12" fmla="*/ 2400 w 3840"/>
                  <a:gd name="T13" fmla="*/ 144 h 576"/>
                  <a:gd name="T14" fmla="*/ 2640 w 3840"/>
                  <a:gd name="T15" fmla="*/ 96 h 576"/>
                  <a:gd name="T16" fmla="*/ 3024 w 3840"/>
                  <a:gd name="T17" fmla="*/ 0 h 576"/>
                  <a:gd name="T18" fmla="*/ 3072 w 3840"/>
                  <a:gd name="T19" fmla="*/ 96 h 576"/>
                  <a:gd name="T20" fmla="*/ 3312 w 3840"/>
                  <a:gd name="T21" fmla="*/ 96 h 576"/>
                  <a:gd name="T22" fmla="*/ 3504 w 3840"/>
                  <a:gd name="T23" fmla="*/ 48 h 576"/>
                  <a:gd name="T24" fmla="*/ 3840 w 3840"/>
                  <a:gd name="T25" fmla="*/ 4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40" h="576">
                    <a:moveTo>
                      <a:pt x="0" y="576"/>
                    </a:moveTo>
                    <a:lnTo>
                      <a:pt x="480" y="480"/>
                    </a:lnTo>
                    <a:cubicBezTo>
                      <a:pt x="639" y="434"/>
                      <a:pt x="915" y="324"/>
                      <a:pt x="1104" y="324"/>
                    </a:cubicBezTo>
                    <a:lnTo>
                      <a:pt x="1392" y="288"/>
                    </a:lnTo>
                    <a:lnTo>
                      <a:pt x="1584" y="336"/>
                    </a:lnTo>
                    <a:lnTo>
                      <a:pt x="1872" y="288"/>
                    </a:lnTo>
                    <a:lnTo>
                      <a:pt x="2400" y="144"/>
                    </a:lnTo>
                    <a:lnTo>
                      <a:pt x="2640" y="96"/>
                    </a:lnTo>
                    <a:lnTo>
                      <a:pt x="3024" y="0"/>
                    </a:lnTo>
                    <a:lnTo>
                      <a:pt x="3072" y="96"/>
                    </a:lnTo>
                    <a:lnTo>
                      <a:pt x="3312" y="96"/>
                    </a:lnTo>
                    <a:lnTo>
                      <a:pt x="3504" y="48"/>
                    </a:lnTo>
                    <a:lnTo>
                      <a:pt x="3840" y="48"/>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6" name="Freeform 12"/>
              <p:cNvSpPr>
                <a:spLocks/>
              </p:cNvSpPr>
              <p:nvPr/>
            </p:nvSpPr>
            <p:spPr bwMode="auto">
              <a:xfrm>
                <a:off x="533" y="1305"/>
                <a:ext cx="3840" cy="288"/>
              </a:xfrm>
              <a:custGeom>
                <a:avLst/>
                <a:gdLst>
                  <a:gd name="T0" fmla="*/ 0 w 3840"/>
                  <a:gd name="T1" fmla="*/ 288 h 288"/>
                  <a:gd name="T2" fmla="*/ 432 w 3840"/>
                  <a:gd name="T3" fmla="*/ 288 h 288"/>
                  <a:gd name="T4" fmla="*/ 816 w 3840"/>
                  <a:gd name="T5" fmla="*/ 240 h 288"/>
                  <a:gd name="T6" fmla="*/ 1104 w 3840"/>
                  <a:gd name="T7" fmla="*/ 192 h 288"/>
                  <a:gd name="T8" fmla="*/ 1296 w 3840"/>
                  <a:gd name="T9" fmla="*/ 192 h 288"/>
                  <a:gd name="T10" fmla="*/ 1488 w 3840"/>
                  <a:gd name="T11" fmla="*/ 240 h 288"/>
                  <a:gd name="T12" fmla="*/ 1728 w 3840"/>
                  <a:gd name="T13" fmla="*/ 240 h 288"/>
                  <a:gd name="T14" fmla="*/ 2112 w 3840"/>
                  <a:gd name="T15" fmla="*/ 192 h 288"/>
                  <a:gd name="T16" fmla="*/ 2592 w 3840"/>
                  <a:gd name="T17" fmla="*/ 96 h 288"/>
                  <a:gd name="T18" fmla="*/ 2928 w 3840"/>
                  <a:gd name="T19" fmla="*/ 48 h 288"/>
                  <a:gd name="T20" fmla="*/ 3024 w 3840"/>
                  <a:gd name="T21" fmla="*/ 0 h 288"/>
                  <a:gd name="T22" fmla="*/ 3168 w 3840"/>
                  <a:gd name="T23" fmla="*/ 96 h 288"/>
                  <a:gd name="T24" fmla="*/ 3504 w 3840"/>
                  <a:gd name="T25" fmla="*/ 96 h 288"/>
                  <a:gd name="T26" fmla="*/ 3696 w 3840"/>
                  <a:gd name="T27" fmla="*/ 48 h 288"/>
                  <a:gd name="T28" fmla="*/ 3840 w 3840"/>
                  <a:gd name="T29" fmla="*/ 4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0" h="288">
                    <a:moveTo>
                      <a:pt x="0" y="288"/>
                    </a:moveTo>
                    <a:lnTo>
                      <a:pt x="432" y="288"/>
                    </a:lnTo>
                    <a:lnTo>
                      <a:pt x="816" y="240"/>
                    </a:lnTo>
                    <a:lnTo>
                      <a:pt x="1104" y="192"/>
                    </a:lnTo>
                    <a:lnTo>
                      <a:pt x="1296" y="192"/>
                    </a:lnTo>
                    <a:lnTo>
                      <a:pt x="1488" y="240"/>
                    </a:lnTo>
                    <a:lnTo>
                      <a:pt x="1728" y="240"/>
                    </a:lnTo>
                    <a:lnTo>
                      <a:pt x="2112" y="192"/>
                    </a:lnTo>
                    <a:lnTo>
                      <a:pt x="2592" y="96"/>
                    </a:lnTo>
                    <a:lnTo>
                      <a:pt x="2928" y="48"/>
                    </a:lnTo>
                    <a:lnTo>
                      <a:pt x="3024" y="0"/>
                    </a:lnTo>
                    <a:lnTo>
                      <a:pt x="3168" y="96"/>
                    </a:lnTo>
                    <a:lnTo>
                      <a:pt x="3504" y="96"/>
                    </a:lnTo>
                    <a:lnTo>
                      <a:pt x="3696" y="48"/>
                    </a:lnTo>
                    <a:lnTo>
                      <a:pt x="3840" y="48"/>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7" name="Freeform 13"/>
              <p:cNvSpPr>
                <a:spLocks/>
              </p:cNvSpPr>
              <p:nvPr/>
            </p:nvSpPr>
            <p:spPr bwMode="auto">
              <a:xfrm>
                <a:off x="1877" y="1737"/>
                <a:ext cx="432" cy="1872"/>
              </a:xfrm>
              <a:custGeom>
                <a:avLst/>
                <a:gdLst>
                  <a:gd name="T0" fmla="*/ 0 w 432"/>
                  <a:gd name="T1" fmla="*/ 0 h 1872"/>
                  <a:gd name="T2" fmla="*/ 48 w 432"/>
                  <a:gd name="T3" fmla="*/ 240 h 1872"/>
                  <a:gd name="T4" fmla="*/ 144 w 432"/>
                  <a:gd name="T5" fmla="*/ 672 h 1872"/>
                  <a:gd name="T6" fmla="*/ 240 w 432"/>
                  <a:gd name="T7" fmla="*/ 1296 h 1872"/>
                  <a:gd name="T8" fmla="*/ 432 w 432"/>
                  <a:gd name="T9" fmla="*/ 1872 h 1872"/>
                </a:gdLst>
                <a:ahLst/>
                <a:cxnLst>
                  <a:cxn ang="0">
                    <a:pos x="T0" y="T1"/>
                  </a:cxn>
                  <a:cxn ang="0">
                    <a:pos x="T2" y="T3"/>
                  </a:cxn>
                  <a:cxn ang="0">
                    <a:pos x="T4" y="T5"/>
                  </a:cxn>
                  <a:cxn ang="0">
                    <a:pos x="T6" y="T7"/>
                  </a:cxn>
                  <a:cxn ang="0">
                    <a:pos x="T8" y="T9"/>
                  </a:cxn>
                </a:cxnLst>
                <a:rect l="0" t="0" r="r" b="b"/>
                <a:pathLst>
                  <a:path w="432" h="1872">
                    <a:moveTo>
                      <a:pt x="0" y="0"/>
                    </a:moveTo>
                    <a:cubicBezTo>
                      <a:pt x="12" y="64"/>
                      <a:pt x="24" y="128"/>
                      <a:pt x="48" y="240"/>
                    </a:cubicBezTo>
                    <a:cubicBezTo>
                      <a:pt x="72" y="352"/>
                      <a:pt x="112" y="496"/>
                      <a:pt x="144" y="672"/>
                    </a:cubicBezTo>
                    <a:cubicBezTo>
                      <a:pt x="176" y="848"/>
                      <a:pt x="192" y="1096"/>
                      <a:pt x="240" y="1296"/>
                    </a:cubicBezTo>
                    <a:cubicBezTo>
                      <a:pt x="288" y="1496"/>
                      <a:pt x="360" y="1684"/>
                      <a:pt x="432" y="1872"/>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8" name="Freeform 14"/>
              <p:cNvSpPr>
                <a:spLocks/>
              </p:cNvSpPr>
              <p:nvPr/>
            </p:nvSpPr>
            <p:spPr bwMode="auto">
              <a:xfrm>
                <a:off x="3557" y="1401"/>
                <a:ext cx="480" cy="1920"/>
              </a:xfrm>
              <a:custGeom>
                <a:avLst/>
                <a:gdLst>
                  <a:gd name="T0" fmla="*/ 0 w 480"/>
                  <a:gd name="T1" fmla="*/ 0 h 1920"/>
                  <a:gd name="T2" fmla="*/ 48 w 480"/>
                  <a:gd name="T3" fmla="*/ 384 h 1920"/>
                  <a:gd name="T4" fmla="*/ 96 w 480"/>
                  <a:gd name="T5" fmla="*/ 768 h 1920"/>
                  <a:gd name="T6" fmla="*/ 480 w 480"/>
                  <a:gd name="T7" fmla="*/ 1920 h 1920"/>
                </a:gdLst>
                <a:ahLst/>
                <a:cxnLst>
                  <a:cxn ang="0">
                    <a:pos x="T0" y="T1"/>
                  </a:cxn>
                  <a:cxn ang="0">
                    <a:pos x="T2" y="T3"/>
                  </a:cxn>
                  <a:cxn ang="0">
                    <a:pos x="T4" y="T5"/>
                  </a:cxn>
                  <a:cxn ang="0">
                    <a:pos x="T6" y="T7"/>
                  </a:cxn>
                </a:cxnLst>
                <a:rect l="0" t="0" r="r" b="b"/>
                <a:pathLst>
                  <a:path w="480" h="1920">
                    <a:moveTo>
                      <a:pt x="0" y="0"/>
                    </a:moveTo>
                    <a:cubicBezTo>
                      <a:pt x="16" y="128"/>
                      <a:pt x="32" y="256"/>
                      <a:pt x="48" y="384"/>
                    </a:cubicBezTo>
                    <a:cubicBezTo>
                      <a:pt x="64" y="512"/>
                      <a:pt x="24" y="512"/>
                      <a:pt x="96" y="768"/>
                    </a:cubicBezTo>
                    <a:cubicBezTo>
                      <a:pt x="168" y="1024"/>
                      <a:pt x="324" y="1472"/>
                      <a:pt x="480" y="1920"/>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79" name="Freeform 15" descr="40%"/>
              <p:cNvSpPr>
                <a:spLocks/>
              </p:cNvSpPr>
              <p:nvPr/>
            </p:nvSpPr>
            <p:spPr bwMode="auto">
              <a:xfrm>
                <a:off x="2069" y="2355"/>
                <a:ext cx="948" cy="438"/>
              </a:xfrm>
              <a:custGeom>
                <a:avLst/>
                <a:gdLst>
                  <a:gd name="T0" fmla="*/ 0 w 948"/>
                  <a:gd name="T1" fmla="*/ 252 h 438"/>
                  <a:gd name="T2" fmla="*/ 138 w 948"/>
                  <a:gd name="T3" fmla="*/ 300 h 438"/>
                  <a:gd name="T4" fmla="*/ 312 w 948"/>
                  <a:gd name="T5" fmla="*/ 288 h 438"/>
                  <a:gd name="T6" fmla="*/ 378 w 948"/>
                  <a:gd name="T7" fmla="*/ 288 h 438"/>
                  <a:gd name="T8" fmla="*/ 540 w 948"/>
                  <a:gd name="T9" fmla="*/ 204 h 438"/>
                  <a:gd name="T10" fmla="*/ 660 w 948"/>
                  <a:gd name="T11" fmla="*/ 114 h 438"/>
                  <a:gd name="T12" fmla="*/ 768 w 948"/>
                  <a:gd name="T13" fmla="*/ 0 h 438"/>
                  <a:gd name="T14" fmla="*/ 948 w 948"/>
                  <a:gd name="T15" fmla="*/ 0 h 438"/>
                  <a:gd name="T16" fmla="*/ 846 w 948"/>
                  <a:gd name="T17" fmla="*/ 84 h 438"/>
                  <a:gd name="T18" fmla="*/ 738 w 948"/>
                  <a:gd name="T19" fmla="*/ 162 h 438"/>
                  <a:gd name="T20" fmla="*/ 612 w 948"/>
                  <a:gd name="T21" fmla="*/ 294 h 438"/>
                  <a:gd name="T22" fmla="*/ 552 w 948"/>
                  <a:gd name="T23" fmla="*/ 348 h 438"/>
                  <a:gd name="T24" fmla="*/ 402 w 948"/>
                  <a:gd name="T25" fmla="*/ 396 h 438"/>
                  <a:gd name="T26" fmla="*/ 252 w 948"/>
                  <a:gd name="T27" fmla="*/ 438 h 438"/>
                  <a:gd name="T28" fmla="*/ 180 w 948"/>
                  <a:gd name="T29" fmla="*/ 438 h 438"/>
                  <a:gd name="T30" fmla="*/ 12 w 948"/>
                  <a:gd name="T31" fmla="*/ 43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8" h="438">
                    <a:moveTo>
                      <a:pt x="0" y="252"/>
                    </a:moveTo>
                    <a:lnTo>
                      <a:pt x="138" y="300"/>
                    </a:lnTo>
                    <a:lnTo>
                      <a:pt x="312" y="288"/>
                    </a:lnTo>
                    <a:lnTo>
                      <a:pt x="378" y="288"/>
                    </a:lnTo>
                    <a:lnTo>
                      <a:pt x="540" y="204"/>
                    </a:lnTo>
                    <a:lnTo>
                      <a:pt x="660" y="114"/>
                    </a:lnTo>
                    <a:lnTo>
                      <a:pt x="768" y="0"/>
                    </a:lnTo>
                    <a:lnTo>
                      <a:pt x="948" y="0"/>
                    </a:lnTo>
                    <a:lnTo>
                      <a:pt x="846" y="84"/>
                    </a:lnTo>
                    <a:lnTo>
                      <a:pt x="738" y="162"/>
                    </a:lnTo>
                    <a:lnTo>
                      <a:pt x="612" y="294"/>
                    </a:lnTo>
                    <a:lnTo>
                      <a:pt x="552" y="348"/>
                    </a:lnTo>
                    <a:lnTo>
                      <a:pt x="402" y="396"/>
                    </a:lnTo>
                    <a:lnTo>
                      <a:pt x="252" y="438"/>
                    </a:lnTo>
                    <a:lnTo>
                      <a:pt x="180" y="438"/>
                    </a:lnTo>
                    <a:lnTo>
                      <a:pt x="12" y="432"/>
                    </a:lnTo>
                  </a:path>
                </a:pathLst>
              </a:custGeom>
              <a:pattFill prst="pct4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80" name="Freeform 16" descr="40%"/>
              <p:cNvSpPr>
                <a:spLocks/>
              </p:cNvSpPr>
              <p:nvPr/>
            </p:nvSpPr>
            <p:spPr bwMode="auto">
              <a:xfrm>
                <a:off x="1061" y="2361"/>
                <a:ext cx="810" cy="834"/>
              </a:xfrm>
              <a:custGeom>
                <a:avLst/>
                <a:gdLst>
                  <a:gd name="T0" fmla="*/ 0 w 810"/>
                  <a:gd name="T1" fmla="*/ 834 h 834"/>
                  <a:gd name="T2" fmla="*/ 234 w 810"/>
                  <a:gd name="T3" fmla="*/ 834 h 834"/>
                  <a:gd name="T4" fmla="*/ 348 w 810"/>
                  <a:gd name="T5" fmla="*/ 642 h 834"/>
                  <a:gd name="T6" fmla="*/ 432 w 810"/>
                  <a:gd name="T7" fmla="*/ 468 h 834"/>
                  <a:gd name="T8" fmla="*/ 492 w 810"/>
                  <a:gd name="T9" fmla="*/ 366 h 834"/>
                  <a:gd name="T10" fmla="*/ 594 w 810"/>
                  <a:gd name="T11" fmla="*/ 222 h 834"/>
                  <a:gd name="T12" fmla="*/ 726 w 810"/>
                  <a:gd name="T13" fmla="*/ 72 h 834"/>
                  <a:gd name="T14" fmla="*/ 810 w 810"/>
                  <a:gd name="T15" fmla="*/ 0 h 834"/>
                  <a:gd name="T16" fmla="*/ 624 w 810"/>
                  <a:gd name="T17" fmla="*/ 0 h 834"/>
                  <a:gd name="T18" fmla="*/ 558 w 810"/>
                  <a:gd name="T19" fmla="*/ 78 h 834"/>
                  <a:gd name="T20" fmla="*/ 486 w 810"/>
                  <a:gd name="T21" fmla="*/ 132 h 834"/>
                  <a:gd name="T22" fmla="*/ 444 w 810"/>
                  <a:gd name="T23" fmla="*/ 192 h 834"/>
                  <a:gd name="T24" fmla="*/ 342 w 810"/>
                  <a:gd name="T25" fmla="*/ 384 h 834"/>
                  <a:gd name="T26" fmla="*/ 258 w 810"/>
                  <a:gd name="T27" fmla="*/ 528 h 834"/>
                  <a:gd name="T28" fmla="*/ 174 w 810"/>
                  <a:gd name="T29" fmla="*/ 648 h 834"/>
                  <a:gd name="T30" fmla="*/ 102 w 810"/>
                  <a:gd name="T31" fmla="*/ 768 h 834"/>
                  <a:gd name="T32" fmla="*/ 0 w 810"/>
                  <a:gd name="T33" fmla="*/ 834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0" h="834">
                    <a:moveTo>
                      <a:pt x="0" y="834"/>
                    </a:moveTo>
                    <a:lnTo>
                      <a:pt x="234" y="834"/>
                    </a:lnTo>
                    <a:lnTo>
                      <a:pt x="348" y="642"/>
                    </a:lnTo>
                    <a:lnTo>
                      <a:pt x="432" y="468"/>
                    </a:lnTo>
                    <a:lnTo>
                      <a:pt x="492" y="366"/>
                    </a:lnTo>
                    <a:lnTo>
                      <a:pt x="594" y="222"/>
                    </a:lnTo>
                    <a:lnTo>
                      <a:pt x="726" y="72"/>
                    </a:lnTo>
                    <a:lnTo>
                      <a:pt x="810" y="0"/>
                    </a:lnTo>
                    <a:lnTo>
                      <a:pt x="624" y="0"/>
                    </a:lnTo>
                    <a:lnTo>
                      <a:pt x="558" y="78"/>
                    </a:lnTo>
                    <a:lnTo>
                      <a:pt x="486" y="132"/>
                    </a:lnTo>
                    <a:lnTo>
                      <a:pt x="444" y="192"/>
                    </a:lnTo>
                    <a:lnTo>
                      <a:pt x="342" y="384"/>
                    </a:lnTo>
                    <a:lnTo>
                      <a:pt x="258" y="528"/>
                    </a:lnTo>
                    <a:lnTo>
                      <a:pt x="174" y="648"/>
                    </a:lnTo>
                    <a:lnTo>
                      <a:pt x="102" y="768"/>
                    </a:lnTo>
                    <a:lnTo>
                      <a:pt x="0" y="834"/>
                    </a:lnTo>
                    <a:close/>
                  </a:path>
                </a:pathLst>
              </a:custGeom>
              <a:pattFill prst="pct40">
                <a:fgClr>
                  <a:schemeClr val="accent1"/>
                </a:fgClr>
                <a:bgClr>
                  <a:schemeClr val="tx1"/>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81" name="Freeform 17" descr="30%"/>
              <p:cNvSpPr>
                <a:spLocks/>
              </p:cNvSpPr>
              <p:nvPr/>
            </p:nvSpPr>
            <p:spPr bwMode="auto">
              <a:xfrm>
                <a:off x="527" y="3189"/>
                <a:ext cx="762" cy="420"/>
              </a:xfrm>
              <a:custGeom>
                <a:avLst/>
                <a:gdLst>
                  <a:gd name="T0" fmla="*/ 6 w 762"/>
                  <a:gd name="T1" fmla="*/ 234 h 420"/>
                  <a:gd name="T2" fmla="*/ 276 w 762"/>
                  <a:gd name="T3" fmla="*/ 162 h 420"/>
                  <a:gd name="T4" fmla="*/ 426 w 762"/>
                  <a:gd name="T5" fmla="*/ 78 h 420"/>
                  <a:gd name="T6" fmla="*/ 534 w 762"/>
                  <a:gd name="T7" fmla="*/ 0 h 420"/>
                  <a:gd name="T8" fmla="*/ 762 w 762"/>
                  <a:gd name="T9" fmla="*/ 0 h 420"/>
                  <a:gd name="T10" fmla="*/ 720 w 762"/>
                  <a:gd name="T11" fmla="*/ 78 h 420"/>
                  <a:gd name="T12" fmla="*/ 672 w 762"/>
                  <a:gd name="T13" fmla="*/ 132 h 420"/>
                  <a:gd name="T14" fmla="*/ 576 w 762"/>
                  <a:gd name="T15" fmla="*/ 180 h 420"/>
                  <a:gd name="T16" fmla="*/ 432 w 762"/>
                  <a:gd name="T17" fmla="*/ 258 h 420"/>
                  <a:gd name="T18" fmla="*/ 330 w 762"/>
                  <a:gd name="T19" fmla="*/ 312 h 420"/>
                  <a:gd name="T20" fmla="*/ 234 w 762"/>
                  <a:gd name="T21" fmla="*/ 348 h 420"/>
                  <a:gd name="T22" fmla="*/ 108 w 762"/>
                  <a:gd name="T23" fmla="*/ 384 h 420"/>
                  <a:gd name="T24" fmla="*/ 0 w 762"/>
                  <a:gd name="T25" fmla="*/ 42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2" h="420">
                    <a:moveTo>
                      <a:pt x="6" y="234"/>
                    </a:moveTo>
                    <a:lnTo>
                      <a:pt x="276" y="162"/>
                    </a:lnTo>
                    <a:lnTo>
                      <a:pt x="426" y="78"/>
                    </a:lnTo>
                    <a:lnTo>
                      <a:pt x="534" y="0"/>
                    </a:lnTo>
                    <a:lnTo>
                      <a:pt x="762" y="0"/>
                    </a:lnTo>
                    <a:lnTo>
                      <a:pt x="720" y="78"/>
                    </a:lnTo>
                    <a:lnTo>
                      <a:pt x="672" y="132"/>
                    </a:lnTo>
                    <a:lnTo>
                      <a:pt x="576" y="180"/>
                    </a:lnTo>
                    <a:lnTo>
                      <a:pt x="432" y="258"/>
                    </a:lnTo>
                    <a:lnTo>
                      <a:pt x="330" y="312"/>
                    </a:lnTo>
                    <a:lnTo>
                      <a:pt x="234" y="348"/>
                    </a:lnTo>
                    <a:lnTo>
                      <a:pt x="108" y="384"/>
                    </a:lnTo>
                    <a:lnTo>
                      <a:pt x="0" y="420"/>
                    </a:lnTo>
                  </a:path>
                </a:pathLst>
              </a:custGeom>
              <a:pattFill prst="pct30">
                <a:fgClr>
                  <a:schemeClr val="accent1"/>
                </a:fgClr>
                <a:bgClr>
                  <a:srgbClr val="FF0000"/>
                </a:bgClr>
              </a:patt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682" name="Rectangle 18" descr="80%"/>
              <p:cNvSpPr>
                <a:spLocks noChangeArrowheads="1"/>
              </p:cNvSpPr>
              <p:nvPr/>
            </p:nvSpPr>
            <p:spPr bwMode="auto">
              <a:xfrm>
                <a:off x="4573" y="2293"/>
                <a:ext cx="188" cy="188"/>
              </a:xfrm>
              <a:prstGeom prst="rect">
                <a:avLst/>
              </a:prstGeom>
              <a:pattFill prst="pct80">
                <a:fgClr>
                  <a:srgbClr val="FFFF00"/>
                </a:fgClr>
                <a:bgClr>
                  <a:schemeClr val="tx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83" name="Rectangle 19"/>
              <p:cNvSpPr>
                <a:spLocks noChangeArrowheads="1"/>
              </p:cNvSpPr>
              <p:nvPr/>
            </p:nvSpPr>
            <p:spPr bwMode="auto">
              <a:xfrm>
                <a:off x="4573" y="2944"/>
                <a:ext cx="188" cy="188"/>
              </a:xfrm>
              <a:prstGeom prst="rect">
                <a:avLst/>
              </a:prstGeom>
              <a:solidFill>
                <a:srgbClr val="9966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84" name="Rectangle 20"/>
              <p:cNvSpPr>
                <a:spLocks noChangeArrowheads="1"/>
              </p:cNvSpPr>
              <p:nvPr/>
            </p:nvSpPr>
            <p:spPr bwMode="auto">
              <a:xfrm>
                <a:off x="4573" y="2618"/>
                <a:ext cx="188" cy="1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85" name="Rectangle 21"/>
              <p:cNvSpPr>
                <a:spLocks noChangeArrowheads="1"/>
              </p:cNvSpPr>
              <p:nvPr/>
            </p:nvSpPr>
            <p:spPr bwMode="auto">
              <a:xfrm>
                <a:off x="4573" y="1967"/>
                <a:ext cx="188" cy="18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86" name="Rectangle 22"/>
              <p:cNvSpPr>
                <a:spLocks noChangeArrowheads="1"/>
              </p:cNvSpPr>
              <p:nvPr/>
            </p:nvSpPr>
            <p:spPr bwMode="auto">
              <a:xfrm>
                <a:off x="4573" y="1642"/>
                <a:ext cx="188" cy="188"/>
              </a:xfrm>
              <a:prstGeom prst="rect">
                <a:avLst/>
              </a:prstGeom>
              <a:solidFill>
                <a:srgbClr val="FFEA9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87" name="Text Box 23"/>
              <p:cNvSpPr txBox="1">
                <a:spLocks noChangeArrowheads="1"/>
              </p:cNvSpPr>
              <p:nvPr/>
            </p:nvSpPr>
            <p:spPr bwMode="auto">
              <a:xfrm>
                <a:off x="4774" y="2285"/>
                <a:ext cx="63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Reservoir</a:t>
                </a:r>
              </a:p>
            </p:txBody>
          </p:sp>
          <p:sp>
            <p:nvSpPr>
              <p:cNvPr id="241688" name="Text Box 24"/>
              <p:cNvSpPr txBox="1">
                <a:spLocks noChangeArrowheads="1"/>
              </p:cNvSpPr>
              <p:nvPr/>
            </p:nvSpPr>
            <p:spPr bwMode="auto">
              <a:xfrm>
                <a:off x="4795" y="1941"/>
                <a:ext cx="34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Seal</a:t>
                </a:r>
              </a:p>
            </p:txBody>
          </p:sp>
          <p:sp>
            <p:nvSpPr>
              <p:cNvPr id="241689" name="Text Box 25"/>
              <p:cNvSpPr txBox="1">
                <a:spLocks noChangeArrowheads="1"/>
              </p:cNvSpPr>
              <p:nvPr/>
            </p:nvSpPr>
            <p:spPr bwMode="auto">
              <a:xfrm>
                <a:off x="4784" y="2615"/>
                <a:ext cx="49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Source</a:t>
                </a:r>
              </a:p>
            </p:txBody>
          </p:sp>
          <p:sp>
            <p:nvSpPr>
              <p:cNvPr id="241690" name="Text Box 26"/>
              <p:cNvSpPr txBox="1">
                <a:spLocks noChangeArrowheads="1"/>
              </p:cNvSpPr>
              <p:nvPr/>
            </p:nvSpPr>
            <p:spPr bwMode="auto">
              <a:xfrm>
                <a:off x="4773" y="2924"/>
                <a:ext cx="65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Basement</a:t>
                </a:r>
              </a:p>
            </p:txBody>
          </p:sp>
          <p:sp>
            <p:nvSpPr>
              <p:cNvPr id="241691" name="Text Box 27"/>
              <p:cNvSpPr txBox="1">
                <a:spLocks noChangeArrowheads="1"/>
              </p:cNvSpPr>
              <p:nvPr/>
            </p:nvSpPr>
            <p:spPr bwMode="auto">
              <a:xfrm>
                <a:off x="4767" y="1642"/>
                <a:ext cx="74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b="1" dirty="0">
                    <a:latin typeface="Arial" panose="020B0604020202020204" pitchFamily="34" charset="0"/>
                  </a:rPr>
                  <a:t>Overburden</a:t>
                </a:r>
              </a:p>
            </p:txBody>
          </p:sp>
          <p:sp>
            <p:nvSpPr>
              <p:cNvPr id="241692" name="Text Box 28"/>
              <p:cNvSpPr txBox="1">
                <a:spLocks noChangeArrowheads="1"/>
              </p:cNvSpPr>
              <p:nvPr/>
            </p:nvSpPr>
            <p:spPr bwMode="auto">
              <a:xfrm>
                <a:off x="3319" y="3377"/>
                <a:ext cx="8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b="1" dirty="0">
                    <a:solidFill>
                      <a:schemeClr val="bg1"/>
                    </a:solidFill>
                    <a:latin typeface="Tahoma" panose="020B0604030504040204" pitchFamily="34" charset="0"/>
                  </a:rPr>
                  <a:t>Present</a:t>
                </a:r>
              </a:p>
            </p:txBody>
          </p:sp>
          <p:sp>
            <p:nvSpPr>
              <p:cNvPr id="241693" name="Text Box 29"/>
              <p:cNvSpPr txBox="1">
                <a:spLocks noChangeArrowheads="1"/>
              </p:cNvSpPr>
              <p:nvPr/>
            </p:nvSpPr>
            <p:spPr bwMode="auto">
              <a:xfrm>
                <a:off x="1492" y="792"/>
                <a:ext cx="458"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Alpha</a:t>
                </a:r>
              </a:p>
            </p:txBody>
          </p:sp>
          <p:sp>
            <p:nvSpPr>
              <p:cNvPr id="241694" name="Text Box 30"/>
              <p:cNvSpPr txBox="1">
                <a:spLocks noChangeArrowheads="1"/>
              </p:cNvSpPr>
              <p:nvPr/>
            </p:nvSpPr>
            <p:spPr bwMode="auto">
              <a:xfrm>
                <a:off x="3319" y="792"/>
                <a:ext cx="400"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latin typeface="Comic Sans MS" panose="030F0702030302020204" pitchFamily="66" charset="0"/>
                  </a:rPr>
                  <a:t>Beta</a:t>
                </a:r>
              </a:p>
            </p:txBody>
          </p:sp>
        </p:grpSp>
        <p:grpSp>
          <p:nvGrpSpPr>
            <p:cNvPr id="241696" name="Group 32"/>
            <p:cNvGrpSpPr>
              <a:grpSpLocks/>
            </p:cNvGrpSpPr>
            <p:nvPr/>
          </p:nvGrpSpPr>
          <p:grpSpPr bwMode="auto">
            <a:xfrm>
              <a:off x="198" y="2657"/>
              <a:ext cx="2609" cy="1430"/>
              <a:chOff x="198" y="2657"/>
              <a:chExt cx="2609" cy="1430"/>
            </a:xfrm>
          </p:grpSpPr>
          <p:sp>
            <p:nvSpPr>
              <p:cNvPr id="241697" name="Text Box 33"/>
              <p:cNvSpPr txBox="1">
                <a:spLocks noChangeArrowheads="1"/>
              </p:cNvSpPr>
              <p:nvPr/>
            </p:nvSpPr>
            <p:spPr bwMode="auto">
              <a:xfrm>
                <a:off x="1442" y="3238"/>
                <a:ext cx="695"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Generation</a:t>
                </a:r>
              </a:p>
            </p:txBody>
          </p:sp>
          <p:sp>
            <p:nvSpPr>
              <p:cNvPr id="241698" name="Freeform 34"/>
              <p:cNvSpPr>
                <a:spLocks/>
              </p:cNvSpPr>
              <p:nvPr/>
            </p:nvSpPr>
            <p:spPr bwMode="auto">
              <a:xfrm>
                <a:off x="834" y="3444"/>
                <a:ext cx="363" cy="446"/>
              </a:xfrm>
              <a:custGeom>
                <a:avLst/>
                <a:gdLst>
                  <a:gd name="T0" fmla="*/ 59 w 363"/>
                  <a:gd name="T1" fmla="*/ 0 h 446"/>
                  <a:gd name="T2" fmla="*/ 353 w 363"/>
                  <a:gd name="T3" fmla="*/ 164 h 446"/>
                  <a:gd name="T4" fmla="*/ 0 w 363"/>
                  <a:gd name="T5" fmla="*/ 446 h 446"/>
                </a:gdLst>
                <a:ahLst/>
                <a:cxnLst>
                  <a:cxn ang="0">
                    <a:pos x="T0" y="T1"/>
                  </a:cxn>
                  <a:cxn ang="0">
                    <a:pos x="T2" y="T3"/>
                  </a:cxn>
                  <a:cxn ang="0">
                    <a:pos x="T4" y="T5"/>
                  </a:cxn>
                </a:cxnLst>
                <a:rect l="0" t="0" r="r" b="b"/>
                <a:pathLst>
                  <a:path w="363" h="446">
                    <a:moveTo>
                      <a:pt x="59" y="0"/>
                    </a:moveTo>
                    <a:cubicBezTo>
                      <a:pt x="211" y="45"/>
                      <a:pt x="363" y="90"/>
                      <a:pt x="353" y="164"/>
                    </a:cubicBezTo>
                    <a:cubicBezTo>
                      <a:pt x="343" y="238"/>
                      <a:pt x="171" y="342"/>
                      <a:pt x="0" y="446"/>
                    </a:cubicBezTo>
                  </a:path>
                </a:pathLst>
              </a:custGeom>
              <a:noFill/>
              <a:ln w="38100" cap="flat" cmpd="sng">
                <a:solidFill>
                  <a:schemeClr val="bg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699" name="Freeform 35"/>
              <p:cNvSpPr>
                <a:spLocks/>
              </p:cNvSpPr>
              <p:nvPr/>
            </p:nvSpPr>
            <p:spPr bwMode="auto">
              <a:xfrm>
                <a:off x="2061" y="2727"/>
                <a:ext cx="746" cy="705"/>
              </a:xfrm>
              <a:custGeom>
                <a:avLst/>
                <a:gdLst>
                  <a:gd name="T0" fmla="*/ 138 w 2193"/>
                  <a:gd name="T1" fmla="*/ 1105 h 1117"/>
                  <a:gd name="T2" fmla="*/ 302 w 2193"/>
                  <a:gd name="T3" fmla="*/ 1058 h 1117"/>
                  <a:gd name="T4" fmla="*/ 1948 w 2193"/>
                  <a:gd name="T5" fmla="*/ 752 h 1117"/>
                  <a:gd name="T6" fmla="*/ 1772 w 2193"/>
                  <a:gd name="T7" fmla="*/ 0 h 1117"/>
                </a:gdLst>
                <a:ahLst/>
                <a:cxnLst>
                  <a:cxn ang="0">
                    <a:pos x="T0" y="T1"/>
                  </a:cxn>
                  <a:cxn ang="0">
                    <a:pos x="T2" y="T3"/>
                  </a:cxn>
                  <a:cxn ang="0">
                    <a:pos x="T4" y="T5"/>
                  </a:cxn>
                  <a:cxn ang="0">
                    <a:pos x="T6" y="T7"/>
                  </a:cxn>
                </a:cxnLst>
                <a:rect l="0" t="0" r="r" b="b"/>
                <a:pathLst>
                  <a:path w="2193" h="1117">
                    <a:moveTo>
                      <a:pt x="138" y="1105"/>
                    </a:moveTo>
                    <a:cubicBezTo>
                      <a:pt x="69" y="1111"/>
                      <a:pt x="0" y="1117"/>
                      <a:pt x="302" y="1058"/>
                    </a:cubicBezTo>
                    <a:cubicBezTo>
                      <a:pt x="604" y="999"/>
                      <a:pt x="1703" y="928"/>
                      <a:pt x="1948" y="752"/>
                    </a:cubicBezTo>
                    <a:cubicBezTo>
                      <a:pt x="2193" y="576"/>
                      <a:pt x="1982" y="288"/>
                      <a:pt x="1772" y="0"/>
                    </a:cubicBezTo>
                  </a:path>
                </a:pathLst>
              </a:custGeom>
              <a:noFill/>
              <a:ln w="38100" cap="flat" cmpd="sng">
                <a:solidFill>
                  <a:schemeClr val="bg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700" name="Text Box 36"/>
              <p:cNvSpPr txBox="1">
                <a:spLocks noChangeArrowheads="1"/>
              </p:cNvSpPr>
              <p:nvPr/>
            </p:nvSpPr>
            <p:spPr bwMode="auto">
              <a:xfrm>
                <a:off x="198" y="3722"/>
                <a:ext cx="695"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Gas</a:t>
                </a:r>
              </a:p>
              <a:p>
                <a:pPr algn="ctr"/>
                <a:r>
                  <a:rPr lang="en-US" altLang="en-US" sz="1400" b="1" dirty="0">
                    <a:latin typeface="Comic Sans MS" panose="030F0702030302020204" pitchFamily="66" charset="0"/>
                  </a:rPr>
                  <a:t>Generation</a:t>
                </a:r>
              </a:p>
            </p:txBody>
          </p:sp>
          <p:sp>
            <p:nvSpPr>
              <p:cNvPr id="241701" name="Freeform 37"/>
              <p:cNvSpPr>
                <a:spLocks/>
              </p:cNvSpPr>
              <p:nvPr/>
            </p:nvSpPr>
            <p:spPr bwMode="auto">
              <a:xfrm rot="-2177229">
                <a:off x="1670" y="2657"/>
                <a:ext cx="201" cy="684"/>
              </a:xfrm>
              <a:custGeom>
                <a:avLst/>
                <a:gdLst>
                  <a:gd name="T0" fmla="*/ 138 w 2193"/>
                  <a:gd name="T1" fmla="*/ 1105 h 1117"/>
                  <a:gd name="T2" fmla="*/ 302 w 2193"/>
                  <a:gd name="T3" fmla="*/ 1058 h 1117"/>
                  <a:gd name="T4" fmla="*/ 1948 w 2193"/>
                  <a:gd name="T5" fmla="*/ 752 h 1117"/>
                  <a:gd name="T6" fmla="*/ 1772 w 2193"/>
                  <a:gd name="T7" fmla="*/ 0 h 1117"/>
                </a:gdLst>
                <a:ahLst/>
                <a:cxnLst>
                  <a:cxn ang="0">
                    <a:pos x="T0" y="T1"/>
                  </a:cxn>
                  <a:cxn ang="0">
                    <a:pos x="T2" y="T3"/>
                  </a:cxn>
                  <a:cxn ang="0">
                    <a:pos x="T4" y="T5"/>
                  </a:cxn>
                  <a:cxn ang="0">
                    <a:pos x="T6" y="T7"/>
                  </a:cxn>
                </a:cxnLst>
                <a:rect l="0" t="0" r="r" b="b"/>
                <a:pathLst>
                  <a:path w="2193" h="1117">
                    <a:moveTo>
                      <a:pt x="138" y="1105"/>
                    </a:moveTo>
                    <a:cubicBezTo>
                      <a:pt x="69" y="1111"/>
                      <a:pt x="0" y="1117"/>
                      <a:pt x="302" y="1058"/>
                    </a:cubicBezTo>
                    <a:cubicBezTo>
                      <a:pt x="604" y="999"/>
                      <a:pt x="1703" y="928"/>
                      <a:pt x="1948" y="752"/>
                    </a:cubicBezTo>
                    <a:cubicBezTo>
                      <a:pt x="2193" y="576"/>
                      <a:pt x="1982" y="288"/>
                      <a:pt x="1772" y="0"/>
                    </a:cubicBezTo>
                  </a:path>
                </a:pathLst>
              </a:custGeom>
              <a:noFill/>
              <a:ln w="38100" cap="flat" cmpd="sng">
                <a:solidFill>
                  <a:schemeClr val="bg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241702" name="Group 38"/>
            <p:cNvGrpSpPr>
              <a:grpSpLocks/>
            </p:cNvGrpSpPr>
            <p:nvPr/>
          </p:nvGrpSpPr>
          <p:grpSpPr bwMode="auto">
            <a:xfrm>
              <a:off x="75" y="1735"/>
              <a:ext cx="3530" cy="1472"/>
              <a:chOff x="75" y="1735"/>
              <a:chExt cx="3530" cy="1472"/>
            </a:xfrm>
          </p:grpSpPr>
          <p:sp>
            <p:nvSpPr>
              <p:cNvPr id="241703" name="Freeform 39"/>
              <p:cNvSpPr>
                <a:spLocks/>
              </p:cNvSpPr>
              <p:nvPr/>
            </p:nvSpPr>
            <p:spPr bwMode="auto">
              <a:xfrm>
                <a:off x="1541" y="2121"/>
                <a:ext cx="438" cy="234"/>
              </a:xfrm>
              <a:custGeom>
                <a:avLst/>
                <a:gdLst>
                  <a:gd name="T0" fmla="*/ 0 w 438"/>
                  <a:gd name="T1" fmla="*/ 234 h 234"/>
                  <a:gd name="T2" fmla="*/ 156 w 438"/>
                  <a:gd name="T3" fmla="*/ 234 h 234"/>
                  <a:gd name="T4" fmla="*/ 228 w 438"/>
                  <a:gd name="T5" fmla="*/ 186 h 234"/>
                  <a:gd name="T6" fmla="*/ 330 w 438"/>
                  <a:gd name="T7" fmla="*/ 144 h 234"/>
                  <a:gd name="T8" fmla="*/ 438 w 438"/>
                  <a:gd name="T9" fmla="*/ 108 h 234"/>
                  <a:gd name="T10" fmla="*/ 414 w 438"/>
                  <a:gd name="T11" fmla="*/ 0 h 234"/>
                  <a:gd name="T12" fmla="*/ 330 w 438"/>
                  <a:gd name="T13" fmla="*/ 0 h 234"/>
                  <a:gd name="T14" fmla="*/ 288 w 438"/>
                  <a:gd name="T15" fmla="*/ 0 h 234"/>
                  <a:gd name="T16" fmla="*/ 210 w 438"/>
                  <a:gd name="T17" fmla="*/ 42 h 234"/>
                  <a:gd name="T18" fmla="*/ 126 w 438"/>
                  <a:gd name="T19" fmla="*/ 108 h 234"/>
                  <a:gd name="T20" fmla="*/ 72 w 438"/>
                  <a:gd name="T21" fmla="*/ 168 h 234"/>
                  <a:gd name="T22" fmla="*/ 0 w 438"/>
                  <a:gd name="T23"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234">
                    <a:moveTo>
                      <a:pt x="0" y="234"/>
                    </a:moveTo>
                    <a:lnTo>
                      <a:pt x="156" y="234"/>
                    </a:lnTo>
                    <a:lnTo>
                      <a:pt x="228" y="186"/>
                    </a:lnTo>
                    <a:lnTo>
                      <a:pt x="330" y="144"/>
                    </a:lnTo>
                    <a:lnTo>
                      <a:pt x="438" y="108"/>
                    </a:lnTo>
                    <a:lnTo>
                      <a:pt x="414" y="0"/>
                    </a:lnTo>
                    <a:lnTo>
                      <a:pt x="330" y="0"/>
                    </a:lnTo>
                    <a:lnTo>
                      <a:pt x="288" y="0"/>
                    </a:lnTo>
                    <a:lnTo>
                      <a:pt x="210" y="42"/>
                    </a:lnTo>
                    <a:lnTo>
                      <a:pt x="126" y="108"/>
                    </a:lnTo>
                    <a:lnTo>
                      <a:pt x="72" y="168"/>
                    </a:lnTo>
                    <a:lnTo>
                      <a:pt x="0" y="234"/>
                    </a:lnTo>
                    <a:close/>
                  </a:path>
                </a:pathLst>
              </a:custGeom>
              <a:solidFill>
                <a:srgbClr val="FF0000">
                  <a:alpha val="64999"/>
                </a:srgbClr>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704" name="Freeform 40"/>
              <p:cNvSpPr>
                <a:spLocks/>
              </p:cNvSpPr>
              <p:nvPr/>
            </p:nvSpPr>
            <p:spPr bwMode="auto">
              <a:xfrm>
                <a:off x="1301" y="2349"/>
                <a:ext cx="408" cy="306"/>
              </a:xfrm>
              <a:custGeom>
                <a:avLst/>
                <a:gdLst>
                  <a:gd name="T0" fmla="*/ 0 w 408"/>
                  <a:gd name="T1" fmla="*/ 306 h 306"/>
                  <a:gd name="T2" fmla="*/ 162 w 408"/>
                  <a:gd name="T3" fmla="*/ 306 h 306"/>
                  <a:gd name="T4" fmla="*/ 210 w 408"/>
                  <a:gd name="T5" fmla="*/ 198 h 306"/>
                  <a:gd name="T6" fmla="*/ 288 w 408"/>
                  <a:gd name="T7" fmla="*/ 90 h 306"/>
                  <a:gd name="T8" fmla="*/ 408 w 408"/>
                  <a:gd name="T9" fmla="*/ 0 h 306"/>
                  <a:gd name="T10" fmla="*/ 234 w 408"/>
                  <a:gd name="T11" fmla="*/ 0 h 306"/>
                  <a:gd name="T12" fmla="*/ 138 w 408"/>
                  <a:gd name="T13" fmla="*/ 132 h 306"/>
                  <a:gd name="T14" fmla="*/ 36 w 408"/>
                  <a:gd name="T15" fmla="*/ 258 h 306"/>
                  <a:gd name="T16" fmla="*/ 0 w 408"/>
                  <a:gd name="T17" fmla="*/ 3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306">
                    <a:moveTo>
                      <a:pt x="0" y="306"/>
                    </a:moveTo>
                    <a:lnTo>
                      <a:pt x="162" y="306"/>
                    </a:lnTo>
                    <a:lnTo>
                      <a:pt x="210" y="198"/>
                    </a:lnTo>
                    <a:lnTo>
                      <a:pt x="288" y="90"/>
                    </a:lnTo>
                    <a:lnTo>
                      <a:pt x="408" y="0"/>
                    </a:lnTo>
                    <a:lnTo>
                      <a:pt x="234" y="0"/>
                    </a:lnTo>
                    <a:lnTo>
                      <a:pt x="138" y="132"/>
                    </a:lnTo>
                    <a:lnTo>
                      <a:pt x="36" y="258"/>
                    </a:lnTo>
                    <a:lnTo>
                      <a:pt x="0" y="306"/>
                    </a:lnTo>
                    <a:close/>
                  </a:path>
                </a:pathLst>
              </a:custGeom>
              <a:solidFill>
                <a:srgbClr val="006600">
                  <a:alpha val="64999"/>
                </a:srgbClr>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705" name="Freeform 41"/>
              <p:cNvSpPr>
                <a:spLocks/>
              </p:cNvSpPr>
              <p:nvPr/>
            </p:nvSpPr>
            <p:spPr bwMode="auto">
              <a:xfrm>
                <a:off x="3107" y="1839"/>
                <a:ext cx="498" cy="126"/>
              </a:xfrm>
              <a:custGeom>
                <a:avLst/>
                <a:gdLst>
                  <a:gd name="T0" fmla="*/ 0 w 498"/>
                  <a:gd name="T1" fmla="*/ 126 h 126"/>
                  <a:gd name="T2" fmla="*/ 270 w 498"/>
                  <a:gd name="T3" fmla="*/ 126 h 126"/>
                  <a:gd name="T4" fmla="*/ 336 w 498"/>
                  <a:gd name="T5" fmla="*/ 84 h 126"/>
                  <a:gd name="T6" fmla="*/ 420 w 498"/>
                  <a:gd name="T7" fmla="*/ 78 h 126"/>
                  <a:gd name="T8" fmla="*/ 498 w 498"/>
                  <a:gd name="T9" fmla="*/ 84 h 126"/>
                  <a:gd name="T10" fmla="*/ 498 w 498"/>
                  <a:gd name="T11" fmla="*/ 0 h 126"/>
                  <a:gd name="T12" fmla="*/ 414 w 498"/>
                  <a:gd name="T13" fmla="*/ 12 h 126"/>
                  <a:gd name="T14" fmla="*/ 282 w 498"/>
                  <a:gd name="T15" fmla="*/ 24 h 126"/>
                  <a:gd name="T16" fmla="*/ 150 w 498"/>
                  <a:gd name="T17" fmla="*/ 48 h 126"/>
                  <a:gd name="T18" fmla="*/ 78 w 498"/>
                  <a:gd name="T19" fmla="*/ 7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126">
                    <a:moveTo>
                      <a:pt x="0" y="126"/>
                    </a:moveTo>
                    <a:lnTo>
                      <a:pt x="270" y="126"/>
                    </a:lnTo>
                    <a:lnTo>
                      <a:pt x="336" y="84"/>
                    </a:lnTo>
                    <a:lnTo>
                      <a:pt x="420" y="78"/>
                    </a:lnTo>
                    <a:lnTo>
                      <a:pt x="498" y="84"/>
                    </a:lnTo>
                    <a:lnTo>
                      <a:pt x="498" y="0"/>
                    </a:lnTo>
                    <a:lnTo>
                      <a:pt x="414" y="12"/>
                    </a:lnTo>
                    <a:lnTo>
                      <a:pt x="282" y="24"/>
                    </a:lnTo>
                    <a:lnTo>
                      <a:pt x="150" y="48"/>
                    </a:lnTo>
                    <a:lnTo>
                      <a:pt x="78" y="78"/>
                    </a:lnTo>
                  </a:path>
                </a:pathLst>
              </a:custGeom>
              <a:solidFill>
                <a:srgbClr val="006600">
                  <a:alpha val="64999"/>
                </a:srgbClr>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1706" name="Text Box 42"/>
              <p:cNvSpPr txBox="1">
                <a:spLocks noChangeArrowheads="1"/>
              </p:cNvSpPr>
              <p:nvPr/>
            </p:nvSpPr>
            <p:spPr bwMode="auto">
              <a:xfrm>
                <a:off x="75" y="2380"/>
                <a:ext cx="776"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 &amp; Gas</a:t>
                </a:r>
              </a:p>
              <a:p>
                <a:pPr algn="ctr"/>
                <a:r>
                  <a:rPr lang="en-US" altLang="en-US" sz="1400" b="1" dirty="0">
                    <a:latin typeface="Comic Sans MS" panose="030F0702030302020204" pitchFamily="66" charset="0"/>
                  </a:rPr>
                  <a:t>Migration</a:t>
                </a:r>
              </a:p>
            </p:txBody>
          </p:sp>
          <p:sp>
            <p:nvSpPr>
              <p:cNvPr id="241707" name="Text Box 43"/>
              <p:cNvSpPr txBox="1">
                <a:spLocks noChangeArrowheads="1"/>
              </p:cNvSpPr>
              <p:nvPr/>
            </p:nvSpPr>
            <p:spPr bwMode="auto">
              <a:xfrm>
                <a:off x="2034" y="1735"/>
                <a:ext cx="623" cy="3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latin typeface="Comic Sans MS" panose="030F0702030302020204" pitchFamily="66" charset="0"/>
                  </a:rPr>
                  <a:t>Oil</a:t>
                </a:r>
              </a:p>
              <a:p>
                <a:pPr algn="ctr"/>
                <a:r>
                  <a:rPr lang="en-US" altLang="en-US" sz="1400" b="1" dirty="0">
                    <a:latin typeface="Comic Sans MS" panose="030F0702030302020204" pitchFamily="66" charset="0"/>
                  </a:rPr>
                  <a:t>Migration</a:t>
                </a:r>
              </a:p>
            </p:txBody>
          </p:sp>
          <p:sp>
            <p:nvSpPr>
              <p:cNvPr id="241708" name="Freeform 44"/>
              <p:cNvSpPr>
                <a:spLocks/>
              </p:cNvSpPr>
              <p:nvPr/>
            </p:nvSpPr>
            <p:spPr bwMode="auto">
              <a:xfrm>
                <a:off x="2527" y="1975"/>
                <a:ext cx="682" cy="494"/>
              </a:xfrm>
              <a:custGeom>
                <a:avLst/>
                <a:gdLst>
                  <a:gd name="T0" fmla="*/ 0 w 682"/>
                  <a:gd name="T1" fmla="*/ 494 h 494"/>
                  <a:gd name="T2" fmla="*/ 318 w 682"/>
                  <a:gd name="T3" fmla="*/ 258 h 494"/>
                  <a:gd name="T4" fmla="*/ 447 w 682"/>
                  <a:gd name="T5" fmla="*/ 106 h 494"/>
                  <a:gd name="T6" fmla="*/ 682 w 682"/>
                  <a:gd name="T7" fmla="*/ 0 h 494"/>
                </a:gdLst>
                <a:ahLst/>
                <a:cxnLst>
                  <a:cxn ang="0">
                    <a:pos x="T0" y="T1"/>
                  </a:cxn>
                  <a:cxn ang="0">
                    <a:pos x="T2" y="T3"/>
                  </a:cxn>
                  <a:cxn ang="0">
                    <a:pos x="T4" y="T5"/>
                  </a:cxn>
                  <a:cxn ang="0">
                    <a:pos x="T6" y="T7"/>
                  </a:cxn>
                </a:cxnLst>
                <a:rect l="0" t="0" r="r" b="b"/>
                <a:pathLst>
                  <a:path w="682" h="494">
                    <a:moveTo>
                      <a:pt x="0" y="494"/>
                    </a:moveTo>
                    <a:cubicBezTo>
                      <a:pt x="122" y="408"/>
                      <a:pt x="244" y="323"/>
                      <a:pt x="318" y="258"/>
                    </a:cubicBezTo>
                    <a:cubicBezTo>
                      <a:pt x="392" y="193"/>
                      <a:pt x="386" y="149"/>
                      <a:pt x="447" y="106"/>
                    </a:cubicBezTo>
                    <a:cubicBezTo>
                      <a:pt x="508" y="63"/>
                      <a:pt x="643" y="16"/>
                      <a:pt x="682" y="0"/>
                    </a:cubicBezTo>
                  </a:path>
                </a:pathLst>
              </a:custGeom>
              <a:noFill/>
              <a:ln w="76200" cap="flat" cmpd="sng">
                <a:solidFill>
                  <a:srgbClr val="3366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709" name="Freeform 45"/>
              <p:cNvSpPr>
                <a:spLocks/>
              </p:cNvSpPr>
              <p:nvPr/>
            </p:nvSpPr>
            <p:spPr bwMode="auto">
              <a:xfrm>
                <a:off x="1154" y="2787"/>
                <a:ext cx="211" cy="294"/>
              </a:xfrm>
              <a:custGeom>
                <a:avLst/>
                <a:gdLst>
                  <a:gd name="T0" fmla="*/ 211 w 211"/>
                  <a:gd name="T1" fmla="*/ 0 h 294"/>
                  <a:gd name="T2" fmla="*/ 0 w 211"/>
                  <a:gd name="T3" fmla="*/ 294 h 294"/>
                </a:gdLst>
                <a:ahLst/>
                <a:cxnLst>
                  <a:cxn ang="0">
                    <a:pos x="T0" y="T1"/>
                  </a:cxn>
                  <a:cxn ang="0">
                    <a:pos x="T2" y="T3"/>
                  </a:cxn>
                </a:cxnLst>
                <a:rect l="0" t="0" r="r" b="b"/>
                <a:pathLst>
                  <a:path w="211" h="294">
                    <a:moveTo>
                      <a:pt x="211" y="0"/>
                    </a:moveTo>
                    <a:cubicBezTo>
                      <a:pt x="211" y="0"/>
                      <a:pt x="105" y="147"/>
                      <a:pt x="0" y="294"/>
                    </a:cubicBezTo>
                  </a:path>
                </a:pathLst>
              </a:custGeom>
              <a:noFill/>
              <a:ln w="76200" cap="flat" cmpd="sng">
                <a:solidFill>
                  <a:srgbClr val="336600"/>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41710" name="Freeform 46"/>
              <p:cNvSpPr>
                <a:spLocks/>
              </p:cNvSpPr>
              <p:nvPr/>
            </p:nvSpPr>
            <p:spPr bwMode="auto">
              <a:xfrm>
                <a:off x="673" y="2702"/>
                <a:ext cx="635" cy="505"/>
              </a:xfrm>
              <a:custGeom>
                <a:avLst/>
                <a:gdLst>
                  <a:gd name="T0" fmla="*/ 635 w 635"/>
                  <a:gd name="T1" fmla="*/ 0 h 505"/>
                  <a:gd name="T2" fmla="*/ 471 w 635"/>
                  <a:gd name="T3" fmla="*/ 223 h 505"/>
                  <a:gd name="T4" fmla="*/ 329 w 635"/>
                  <a:gd name="T5" fmla="*/ 341 h 505"/>
                  <a:gd name="T6" fmla="*/ 0 w 635"/>
                  <a:gd name="T7" fmla="*/ 505 h 505"/>
                </a:gdLst>
                <a:ahLst/>
                <a:cxnLst>
                  <a:cxn ang="0">
                    <a:pos x="T0" y="T1"/>
                  </a:cxn>
                  <a:cxn ang="0">
                    <a:pos x="T2" y="T3"/>
                  </a:cxn>
                  <a:cxn ang="0">
                    <a:pos x="T4" y="T5"/>
                  </a:cxn>
                  <a:cxn ang="0">
                    <a:pos x="T6" y="T7"/>
                  </a:cxn>
                </a:cxnLst>
                <a:rect l="0" t="0" r="r" b="b"/>
                <a:pathLst>
                  <a:path w="635" h="505">
                    <a:moveTo>
                      <a:pt x="635" y="0"/>
                    </a:moveTo>
                    <a:cubicBezTo>
                      <a:pt x="578" y="83"/>
                      <a:pt x="522" y="166"/>
                      <a:pt x="471" y="223"/>
                    </a:cubicBezTo>
                    <a:cubicBezTo>
                      <a:pt x="420" y="280"/>
                      <a:pt x="408" y="294"/>
                      <a:pt x="329" y="341"/>
                    </a:cubicBezTo>
                    <a:cubicBezTo>
                      <a:pt x="250" y="388"/>
                      <a:pt x="125" y="446"/>
                      <a:pt x="0" y="505"/>
                    </a:cubicBezTo>
                  </a:path>
                </a:pathLst>
              </a:custGeom>
              <a:noFill/>
              <a:ln w="76200" cap="flat" cmpd="sng">
                <a:solidFill>
                  <a:srgbClr val="FF0000"/>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sp>
          <p:nvSpPr>
            <p:cNvPr id="241711" name="Text Box 47"/>
            <p:cNvSpPr txBox="1">
              <a:spLocks noChangeArrowheads="1"/>
            </p:cNvSpPr>
            <p:nvPr/>
          </p:nvSpPr>
          <p:spPr bwMode="auto">
            <a:xfrm>
              <a:off x="3680" y="1088"/>
              <a:ext cx="63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i="1" dirty="0">
                  <a:solidFill>
                    <a:srgbClr val="003399"/>
                  </a:solidFill>
                  <a:latin typeface="Comic Sans MS" panose="030F0702030302020204" pitchFamily="66" charset="0"/>
                </a:rPr>
                <a:t>Sea Water</a:t>
              </a:r>
            </a:p>
          </p:txBody>
        </p:sp>
      </p:grpSp>
    </p:spTree>
    <p:extLst>
      <p:ext uri="{BB962C8B-B14F-4D97-AF65-F5344CB8AC3E}">
        <p14:creationId xmlns:p14="http://schemas.microsoft.com/office/powerpoint/2010/main" val="275931285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29871</TotalTime>
  <Words>4485</Words>
  <Application>Microsoft Macintosh PowerPoint</Application>
  <PresentationFormat>On-screen Show (4:3)</PresentationFormat>
  <Paragraphs>537</Paragraphs>
  <Slides>33</Slides>
  <Notes>33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Default Design</vt:lpstr>
      <vt:lpstr>Clip</vt:lpstr>
      <vt:lpstr>Petroleum Geology &amp; Geophysics</vt:lpstr>
      <vt:lpstr>Objectives &amp; Relevance</vt:lpstr>
      <vt:lpstr>Overview of Prospect Analysis</vt:lpstr>
      <vt:lpstr>Outline</vt:lpstr>
      <vt:lpstr>Outline</vt:lpstr>
      <vt:lpstr>A Simple Example</vt:lpstr>
      <vt:lpstr>Most-Likely Scenario</vt:lpstr>
      <vt:lpstr>Most-Likely Scenario</vt:lpstr>
      <vt:lpstr>Most-Likely Scenario</vt:lpstr>
      <vt:lpstr>Most-Likely Scenario</vt:lpstr>
      <vt:lpstr>Most-Likely Scenario</vt:lpstr>
      <vt:lpstr>Most-Likely Scenario</vt:lpstr>
      <vt:lpstr>Exploration’s Task</vt:lpstr>
      <vt:lpstr>Outline</vt:lpstr>
      <vt:lpstr>Volume of Half a Cone</vt:lpstr>
      <vt:lpstr>For Our Volumes</vt:lpstr>
      <vt:lpstr>Similar to Exercise 10b</vt:lpstr>
      <vt:lpstr>Outline</vt:lpstr>
      <vt:lpstr>Oil or Gas???</vt:lpstr>
      <vt:lpstr>Questions???</vt:lpstr>
      <vt:lpstr>Seismic Line Across ‘Alpha’</vt:lpstr>
      <vt:lpstr>Outline</vt:lpstr>
      <vt:lpstr>Types of Assessments</vt:lpstr>
      <vt:lpstr>Scenarios &amp; Probabilities</vt:lpstr>
      <vt:lpstr>Deterministic Prospect Assessment</vt:lpstr>
      <vt:lpstr>Alpha Prospect Assessment Results</vt:lpstr>
      <vt:lpstr>Probabilistic Assessment</vt:lpstr>
      <vt:lpstr>Unrisked Results</vt:lpstr>
      <vt:lpstr>Outline</vt:lpstr>
      <vt:lpstr>9 Key Elements of the HC System</vt:lpstr>
      <vt:lpstr>COS for Alpha</vt:lpstr>
      <vt:lpstr>Risked Probabilistic Assessment</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281</cp:revision>
  <cp:lastPrinted>2001-11-26T19:56:19Z</cp:lastPrinted>
  <dcterms:created xsi:type="dcterms:W3CDTF">2001-11-20T13:29:42Z</dcterms:created>
  <dcterms:modified xsi:type="dcterms:W3CDTF">2015-11-11T12:31:27Z</dcterms:modified>
</cp:coreProperties>
</file>