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
  </p:notesMasterIdLst>
  <p:sldIdLst>
    <p:sldId id="257" r:id="rId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51" d="100"/>
          <a:sy n="151" d="100"/>
        </p:scale>
        <p:origin x="-79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D8B9F8-301F-AE4A-A395-48B0F4B2AF93}" type="datetimeFigureOut">
              <a:rPr lang="en-US" smtClean="0"/>
              <a:t>7/5/16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D3644E-51A7-CE4B-85C8-96AA813314E3}" type="slidenum">
              <a:rPr lang="en-US" smtClean="0"/>
              <a:t>‹#›</a:t>
            </a:fld>
            <a:endParaRPr lang="en-US"/>
          </a:p>
        </p:txBody>
      </p:sp>
    </p:spTree>
    <p:extLst>
      <p:ext uri="{BB962C8B-B14F-4D97-AF65-F5344CB8AC3E}">
        <p14:creationId xmlns:p14="http://schemas.microsoft.com/office/powerpoint/2010/main" val="416219255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a:ln/>
        </p:spPr>
      </p:sp>
      <p:sp>
        <p:nvSpPr>
          <p:cNvPr id="4198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Slide 1.19</a:t>
            </a:r>
          </a:p>
          <a:p>
            <a:endParaRPr lang="en-US">
              <a:latin typeface="Times New Roman" charset="0"/>
            </a:endParaRPr>
          </a:p>
          <a:p>
            <a:r>
              <a:rPr lang="en-US">
                <a:latin typeface="Times New Roman" charset="0"/>
              </a:rPr>
              <a:t>In future lectures I use some published figures.  This is the reference list.  My thanks go out to the American Association of Petroleum Geologists and the Offshore Technology Conference for permission to use copyrighted material.</a:t>
            </a:r>
          </a:p>
          <a:p>
            <a:endParaRPr lang="en-US">
              <a:latin typeface="Times New Roman" charset="0"/>
            </a:endParaRPr>
          </a:p>
          <a:p>
            <a:r>
              <a:rPr lang="en-US">
                <a:latin typeface="Times New Roman" charset="0"/>
              </a:rPr>
              <a:t>I also use some figures from the WWW.  I include the web address with these figures.</a:t>
            </a:r>
          </a:p>
          <a:p>
            <a:endParaRPr lang="en-US">
              <a:latin typeface="Times New Roman" charset="0"/>
            </a:endParaRPr>
          </a:p>
          <a:p>
            <a:r>
              <a:rPr lang="en-US">
                <a:latin typeface="Times New Roman" charset="0"/>
              </a:rPr>
              <a:t>Many figures were taken from ExxonMobil internal training courses, most were originally developed my me.  ExxonMobil released these for educational purposes, for which I am also greatly thankful.</a:t>
            </a:r>
          </a:p>
          <a:p>
            <a:endParaRPr lang="en-US">
              <a:latin typeface="Times New Roman" charset="0"/>
            </a:endParaRPr>
          </a:p>
        </p:txBody>
      </p:sp>
      <p:sp>
        <p:nvSpPr>
          <p:cNvPr id="4198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fld id="{61FD0A5F-45F3-1E47-A62D-179188AE6798}" type="slidenum">
              <a:rPr lang="en-US" sz="1200">
                <a:solidFill>
                  <a:prstClr val="black"/>
                </a:solidFill>
              </a:rPr>
              <a:pPr/>
              <a:t>1</a:t>
            </a:fld>
            <a:endParaRPr lang="en-US" sz="120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5322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96535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0486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914400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228600" y="304800"/>
            <a:ext cx="7772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Times New Roman" charset="0"/>
              <a:ea typeface="ＭＳ Ｐゴシック" charset="0"/>
              <a:cs typeface="ＭＳ Ｐゴシック" charset="0"/>
            </a:endParaRPr>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r" defTabSz="914400" fontAlgn="base">
              <a:spcBef>
                <a:spcPct val="0"/>
              </a:spcBef>
              <a:spcAft>
                <a:spcPct val="0"/>
              </a:spcAft>
              <a:defRPr/>
            </a:pPr>
            <a:fld id="{7FF90F2F-489C-DD46-8165-4DF98DB7F773}" type="slidenum">
              <a:rPr lang="en-US" sz="1100" smtClean="0">
                <a:solidFill>
                  <a:srgbClr val="F2F2F2"/>
                </a:solidFill>
                <a:latin typeface="Verdana" charset="0"/>
                <a:cs typeface="ＭＳ Ｐゴシック" charset="0"/>
              </a:rPr>
              <a:pPr algn="r" defTabSz="914400" fontAlgn="base">
                <a:spcBef>
                  <a:spcPct val="0"/>
                </a:spcBef>
                <a:spcAft>
                  <a:spcPct val="0"/>
                </a:spcAft>
                <a:defRPr/>
              </a:pPr>
              <a:t>‹#›</a:t>
            </a:fld>
            <a:endParaRPr lang="en-US" sz="1100" smtClean="0">
              <a:solidFill>
                <a:srgbClr val="F2F2F2"/>
              </a:solidFill>
              <a:latin typeface="Verdana" charset="0"/>
              <a:cs typeface="ＭＳ Ｐゴシック" charset="0"/>
            </a:endParaRPr>
          </a:p>
        </p:txBody>
      </p:sp>
      <p:pic>
        <p:nvPicPr>
          <p:cNvPr id="1031"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8001000" y="219075"/>
            <a:ext cx="110490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7"/>
          <p:cNvPicPr>
            <a:picLocks noChangeAspect="1" noChangeArrowheads="1"/>
          </p:cNvPicPr>
          <p:nvPr userDrawn="1"/>
        </p:nvPicPr>
        <p:blipFill>
          <a:blip r:embed="rId7">
            <a:extLst>
              <a:ext uri="{28A0092B-C50C-407E-A947-70E740481C1C}">
                <a14:useLocalDpi xmlns:a14="http://schemas.microsoft.com/office/drawing/2010/main" val="0"/>
              </a:ext>
            </a:extLst>
          </a:blip>
          <a:srcRect l="13528" t="-7864" r="11754"/>
          <a:stretch>
            <a:fillRect/>
          </a:stretch>
        </p:blipFill>
        <p:spPr bwMode="auto">
          <a:xfrm>
            <a:off x="3132138" y="6513513"/>
            <a:ext cx="294163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defTabSz="914400" fontAlgn="base">
              <a:spcBef>
                <a:spcPct val="0"/>
              </a:spcBef>
              <a:spcAft>
                <a:spcPct val="0"/>
              </a:spcAft>
              <a:defRPr/>
            </a:pPr>
            <a:fld id="{46E77B7D-574B-B14F-BA52-FFEDE36736BE}" type="slidenum">
              <a:rPr lang="en-US" sz="1100" smtClean="0">
                <a:solidFill>
                  <a:srgbClr val="000000"/>
                </a:solidFill>
                <a:latin typeface="Verdana" charset="0"/>
                <a:cs typeface="ＭＳ Ｐゴシック" charset="0"/>
              </a:rPr>
              <a:pPr defTabSz="914400" fontAlgn="base">
                <a:spcBef>
                  <a:spcPct val="0"/>
                </a:spcBef>
                <a:spcAft>
                  <a:spcPct val="0"/>
                </a:spcAft>
                <a:defRPr/>
              </a:pPr>
              <a:t>‹#›</a:t>
            </a:fld>
            <a:endParaRPr lang="en-US" sz="1100" smtClean="0">
              <a:solidFill>
                <a:srgbClr val="000000"/>
              </a:solidFill>
              <a:latin typeface="Verdana" charset="0"/>
              <a:cs typeface="ＭＳ Ｐゴシック" charset="0"/>
            </a:endParaRPr>
          </a:p>
        </p:txBody>
      </p:sp>
      <p:sp>
        <p:nvSpPr>
          <p:cNvPr id="1034" name="TextBox 2"/>
          <p:cNvSpPr txBox="1">
            <a:spLocks noChangeArrowheads="1"/>
          </p:cNvSpPr>
          <p:nvPr userDrawn="1"/>
        </p:nvSpPr>
        <p:spPr bwMode="auto">
          <a:xfrm>
            <a:off x="52388" y="6513513"/>
            <a:ext cx="11271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defRPr/>
            </a:pPr>
            <a:r>
              <a:rPr lang="en-US" altLang="en-US" sz="1100" smtClean="0">
                <a:solidFill>
                  <a:srgbClr val="000000"/>
                </a:solidFill>
                <a:latin typeface="Verdana" panose="020B0604030504040204" pitchFamily="34" charset="0"/>
                <a:ea typeface="Verdana" panose="020B0604030504040204" pitchFamily="34" charset="0"/>
                <a:cs typeface="Verdana" panose="020B0604030504040204"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667844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dt="0"/>
  <p:txStyles>
    <p:titleStyle>
      <a:lvl1pPr algn="l" rtl="0" eaLnBrk="0" fontAlgn="base" hangingPunct="0">
        <a:spcBef>
          <a:spcPct val="0"/>
        </a:spcBef>
        <a:spcAft>
          <a:spcPct val="0"/>
        </a:spcAft>
        <a:defRPr sz="2800" b="1">
          <a:solidFill>
            <a:srgbClr val="FF0000"/>
          </a:solidFill>
          <a:latin typeface="+mj-lt"/>
          <a:ea typeface="ＭＳ Ｐゴシック" charset="0"/>
          <a:cs typeface="ＭＳ Ｐゴシック" charset="0"/>
        </a:defRPr>
      </a:lvl1pPr>
      <a:lvl2pPr algn="l" rtl="0" eaLnBrk="0" fontAlgn="base" hangingPunct="0">
        <a:spcBef>
          <a:spcPct val="0"/>
        </a:spcBef>
        <a:spcAft>
          <a:spcPct val="0"/>
        </a:spcAft>
        <a:defRPr sz="2800" b="1">
          <a:solidFill>
            <a:srgbClr val="FF0000"/>
          </a:solidFill>
          <a:latin typeface="Tahoma" pitchFamily="34" charset="0"/>
          <a:ea typeface="ＭＳ Ｐゴシック" charset="0"/>
          <a:cs typeface="ＭＳ Ｐゴシック" charset="0"/>
        </a:defRPr>
      </a:lvl2pPr>
      <a:lvl3pPr algn="l" rtl="0" eaLnBrk="0" fontAlgn="base" hangingPunct="0">
        <a:spcBef>
          <a:spcPct val="0"/>
        </a:spcBef>
        <a:spcAft>
          <a:spcPct val="0"/>
        </a:spcAft>
        <a:defRPr sz="2800" b="1">
          <a:solidFill>
            <a:srgbClr val="FF0000"/>
          </a:solidFill>
          <a:latin typeface="Tahoma" pitchFamily="34" charset="0"/>
          <a:ea typeface="ＭＳ Ｐゴシック" charset="0"/>
          <a:cs typeface="ＭＳ Ｐゴシック" charset="0"/>
        </a:defRPr>
      </a:lvl3pPr>
      <a:lvl4pPr algn="l" rtl="0" eaLnBrk="0" fontAlgn="base" hangingPunct="0">
        <a:spcBef>
          <a:spcPct val="0"/>
        </a:spcBef>
        <a:spcAft>
          <a:spcPct val="0"/>
        </a:spcAft>
        <a:defRPr sz="2800" b="1">
          <a:solidFill>
            <a:srgbClr val="FF0000"/>
          </a:solidFill>
          <a:latin typeface="Tahoma" pitchFamily="34" charset="0"/>
          <a:ea typeface="ＭＳ Ｐゴシック" charset="0"/>
          <a:cs typeface="ＭＳ Ｐゴシック" charset="0"/>
        </a:defRPr>
      </a:lvl4pPr>
      <a:lvl5pPr algn="l" rtl="0" eaLnBrk="0" fontAlgn="base" hangingPunct="0">
        <a:spcBef>
          <a:spcPct val="0"/>
        </a:spcBef>
        <a:spcAft>
          <a:spcPct val="0"/>
        </a:spcAft>
        <a:defRPr sz="2800" b="1">
          <a:solidFill>
            <a:srgbClr val="FF0000"/>
          </a:solidFill>
          <a:latin typeface="Tahoma" pitchFamily="34" charset="0"/>
          <a:ea typeface="ＭＳ Ｐゴシック" charset="0"/>
          <a:cs typeface="ＭＳ Ｐゴシック"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r>
              <a:rPr lang="en-US">
                <a:latin typeface="Tahoma" charset="0"/>
              </a:rPr>
              <a:t>References</a:t>
            </a:r>
          </a:p>
        </p:txBody>
      </p:sp>
      <p:sp>
        <p:nvSpPr>
          <p:cNvPr id="40962" name="Text Box 3"/>
          <p:cNvSpPr txBox="1">
            <a:spLocks noChangeArrowheads="1"/>
          </p:cNvSpPr>
          <p:nvPr/>
        </p:nvSpPr>
        <p:spPr bwMode="auto">
          <a:xfrm>
            <a:off x="3486150" y="165100"/>
            <a:ext cx="5078413" cy="7381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defTabSz="914400" eaLnBrk="0" fontAlgn="base" hangingPunct="0">
              <a:spcBef>
                <a:spcPct val="0"/>
              </a:spcBef>
              <a:spcAft>
                <a:spcPct val="0"/>
              </a:spcAft>
            </a:pPr>
            <a:r>
              <a:rPr lang="en-US" sz="1400" b="1">
                <a:solidFill>
                  <a:srgbClr val="FFFFFF"/>
                </a:solidFill>
                <a:latin typeface="Tahoma" charset="0"/>
              </a:rPr>
              <a:t>I thank the </a:t>
            </a:r>
            <a:r>
              <a:rPr lang="en-US" sz="1400" b="1">
                <a:solidFill>
                  <a:srgbClr val="FFFF99"/>
                </a:solidFill>
                <a:latin typeface="Tahoma" charset="0"/>
              </a:rPr>
              <a:t>American Association of Petroleum Geologists</a:t>
            </a:r>
            <a:r>
              <a:rPr lang="en-US" sz="1400" b="1">
                <a:solidFill>
                  <a:srgbClr val="FFFFFF"/>
                </a:solidFill>
                <a:latin typeface="Tahoma" charset="0"/>
              </a:rPr>
              <a:t> and the </a:t>
            </a:r>
            <a:r>
              <a:rPr lang="en-US" sz="1400" b="1">
                <a:solidFill>
                  <a:srgbClr val="FFFF99"/>
                </a:solidFill>
                <a:latin typeface="Tahoma" charset="0"/>
              </a:rPr>
              <a:t>Offshore Technology Conference</a:t>
            </a:r>
            <a:r>
              <a:rPr lang="en-US" sz="1400" b="1">
                <a:solidFill>
                  <a:srgbClr val="FFFFFF"/>
                </a:solidFill>
                <a:latin typeface="Tahoma" charset="0"/>
              </a:rPr>
              <a:t> for permission to use copyrighted material.</a:t>
            </a:r>
          </a:p>
        </p:txBody>
      </p:sp>
      <p:sp>
        <p:nvSpPr>
          <p:cNvPr id="40963" name="Text Box 4"/>
          <p:cNvSpPr txBox="1">
            <a:spLocks noChangeArrowheads="1"/>
          </p:cNvSpPr>
          <p:nvPr/>
        </p:nvSpPr>
        <p:spPr bwMode="auto">
          <a:xfrm>
            <a:off x="195263" y="950913"/>
            <a:ext cx="8821737" cy="55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defTabSz="914400" eaLnBrk="0" fontAlgn="base" hangingPunct="0">
              <a:spcBef>
                <a:spcPct val="0"/>
              </a:spcBef>
              <a:spcAft>
                <a:spcPct val="0"/>
              </a:spcAft>
            </a:pPr>
            <a:r>
              <a:rPr lang="en-US" sz="1200">
                <a:solidFill>
                  <a:srgbClr val="000000"/>
                </a:solidFill>
                <a:latin typeface="Arial" charset="0"/>
              </a:rPr>
              <a:t>Mitchum, R. M., Vail, P. R., and Sangree, J. B., 1977.  Seismic Stratigraphy and Global Changes of Sea Level, Part 6: Stratigraphic Interpretation of Seismic Reflection Patterns in Depositional Sequences:  </a:t>
            </a:r>
            <a:r>
              <a:rPr lang="en-US" sz="1200" i="1">
                <a:solidFill>
                  <a:srgbClr val="000000"/>
                </a:solidFill>
                <a:latin typeface="Arial" charset="0"/>
              </a:rPr>
              <a:t>in</a:t>
            </a:r>
            <a:r>
              <a:rPr lang="en-US" sz="1200">
                <a:solidFill>
                  <a:srgbClr val="000000"/>
                </a:solidFill>
                <a:latin typeface="Arial" charset="0"/>
              </a:rPr>
              <a:t> C. W. Payton (ed.) Seismic Stratigraphy - applications to hydrocarbon exploration: AAPG Memoir 26, p. 117 - 133.</a:t>
            </a:r>
          </a:p>
          <a:p>
            <a:pPr defTabSz="914400" eaLnBrk="0" fontAlgn="base" hangingPunct="0">
              <a:spcBef>
                <a:spcPct val="0"/>
              </a:spcBef>
              <a:spcAft>
                <a:spcPct val="0"/>
              </a:spcAft>
            </a:pPr>
            <a:endParaRPr lang="en-US" sz="1000">
              <a:solidFill>
                <a:srgbClr val="000000"/>
              </a:solidFill>
              <a:latin typeface="Arial" charset="0"/>
            </a:endParaRPr>
          </a:p>
          <a:p>
            <a:pPr defTabSz="914400" eaLnBrk="0" fontAlgn="base" hangingPunct="0">
              <a:spcBef>
                <a:spcPct val="0"/>
              </a:spcBef>
              <a:spcAft>
                <a:spcPct val="0"/>
              </a:spcAft>
            </a:pPr>
            <a:r>
              <a:rPr lang="en-US" sz="1200">
                <a:solidFill>
                  <a:srgbClr val="000000"/>
                </a:solidFill>
                <a:latin typeface="Arial" charset="0"/>
              </a:rPr>
              <a:t>Mitchum, R. M., Vail, P. R., and Thompson, S., 1977.  Seismic Stratigraphy and Global Changes of Sea Level, Part 2: The Depositional Sequence as a Basic Unit for Stratigraphic Analysis:  </a:t>
            </a:r>
            <a:r>
              <a:rPr lang="en-US" sz="1200" i="1">
                <a:solidFill>
                  <a:srgbClr val="000000"/>
                </a:solidFill>
                <a:latin typeface="Arial" charset="0"/>
              </a:rPr>
              <a:t>in</a:t>
            </a:r>
            <a:r>
              <a:rPr lang="en-US" sz="1200">
                <a:solidFill>
                  <a:srgbClr val="000000"/>
                </a:solidFill>
                <a:latin typeface="Arial" charset="0"/>
              </a:rPr>
              <a:t> C. W. Payton (ed.) Seismic Stratigraphy - applications to hydrocarbon exploration: AAPG Memoir 26, p. 53 - 62.</a:t>
            </a:r>
          </a:p>
          <a:p>
            <a:pPr defTabSz="914400" eaLnBrk="0" fontAlgn="base" hangingPunct="0">
              <a:spcBef>
                <a:spcPct val="0"/>
              </a:spcBef>
              <a:spcAft>
                <a:spcPct val="0"/>
              </a:spcAft>
            </a:pPr>
            <a:endParaRPr lang="en-US" sz="1000">
              <a:solidFill>
                <a:srgbClr val="000000"/>
              </a:solidFill>
              <a:latin typeface="Arial" charset="0"/>
            </a:endParaRPr>
          </a:p>
          <a:p>
            <a:pPr defTabSz="914400" eaLnBrk="0" fontAlgn="base" hangingPunct="0">
              <a:spcBef>
                <a:spcPct val="0"/>
              </a:spcBef>
              <a:spcAft>
                <a:spcPct val="0"/>
              </a:spcAft>
            </a:pPr>
            <a:r>
              <a:rPr lang="en-US" sz="1200">
                <a:solidFill>
                  <a:srgbClr val="000000"/>
                </a:solidFill>
                <a:latin typeface="Arial" charset="0"/>
              </a:rPr>
              <a:t>Neidell, N. S. and Poggiagliolmi, E., 1977.  Stratigraphic Modeling and Interpretation - Geophysical Principles and Techniques: </a:t>
            </a:r>
            <a:r>
              <a:rPr lang="en-US" sz="1200" i="1">
                <a:solidFill>
                  <a:srgbClr val="000000"/>
                </a:solidFill>
                <a:latin typeface="Arial" charset="0"/>
              </a:rPr>
              <a:t>in</a:t>
            </a:r>
            <a:r>
              <a:rPr lang="en-US" sz="1200">
                <a:solidFill>
                  <a:srgbClr val="000000"/>
                </a:solidFill>
                <a:latin typeface="Arial" charset="0"/>
              </a:rPr>
              <a:t> C. W. Payton (ed.) Seismic Stratigraphy - applications to hydrocarbon exploration: AAPG Memoir 26, p. 389 - 416.</a:t>
            </a:r>
          </a:p>
          <a:p>
            <a:pPr defTabSz="914400" eaLnBrk="0" fontAlgn="base" hangingPunct="0">
              <a:spcBef>
                <a:spcPct val="0"/>
              </a:spcBef>
              <a:spcAft>
                <a:spcPct val="0"/>
              </a:spcAft>
            </a:pPr>
            <a:endParaRPr lang="en-US" sz="1000">
              <a:solidFill>
                <a:srgbClr val="000000"/>
              </a:solidFill>
              <a:latin typeface="Arial" charset="0"/>
            </a:endParaRPr>
          </a:p>
          <a:p>
            <a:pPr defTabSz="914400" eaLnBrk="0" fontAlgn="base" hangingPunct="0">
              <a:spcBef>
                <a:spcPct val="0"/>
              </a:spcBef>
              <a:spcAft>
                <a:spcPct val="0"/>
              </a:spcAft>
            </a:pPr>
            <a:r>
              <a:rPr lang="en-US" sz="1200">
                <a:solidFill>
                  <a:srgbClr val="000000"/>
                </a:solidFill>
                <a:latin typeface="Arial" charset="0"/>
              </a:rPr>
              <a:t>Norton, M. A., 1983.  Kemmerer Area, Lincoln County Wyoming. </a:t>
            </a:r>
            <a:r>
              <a:rPr lang="en-US" sz="1200" i="1">
                <a:solidFill>
                  <a:srgbClr val="000000"/>
                </a:solidFill>
                <a:latin typeface="Arial" charset="0"/>
              </a:rPr>
              <a:t>in</a:t>
            </a:r>
            <a:r>
              <a:rPr lang="en-US" sz="1200">
                <a:solidFill>
                  <a:srgbClr val="000000"/>
                </a:solidFill>
                <a:latin typeface="Arial" charset="0"/>
              </a:rPr>
              <a:t> A. W. Bally (ed.)  Seismic Expression of Structural Styles, AAPG Studies in Geology Series # 15.</a:t>
            </a:r>
          </a:p>
          <a:p>
            <a:pPr defTabSz="914400" eaLnBrk="0" fontAlgn="base" hangingPunct="0">
              <a:spcBef>
                <a:spcPct val="0"/>
              </a:spcBef>
              <a:spcAft>
                <a:spcPct val="0"/>
              </a:spcAft>
            </a:pPr>
            <a:endParaRPr lang="en-US" sz="1000">
              <a:solidFill>
                <a:srgbClr val="000000"/>
              </a:solidFill>
              <a:latin typeface="Arial" charset="0"/>
            </a:endParaRPr>
          </a:p>
          <a:p>
            <a:pPr defTabSz="914400" eaLnBrk="0" fontAlgn="base" hangingPunct="0">
              <a:spcBef>
                <a:spcPct val="0"/>
              </a:spcBef>
              <a:spcAft>
                <a:spcPct val="0"/>
              </a:spcAft>
            </a:pPr>
            <a:r>
              <a:rPr lang="en-US" sz="1200">
                <a:solidFill>
                  <a:srgbClr val="000000"/>
                </a:solidFill>
                <a:latin typeface="Arial" charset="0"/>
              </a:rPr>
              <a:t>Ramsayer, G. R., 1979.  Seismic Stratigraphy, A Fundamental Exploration Tool.  OTC 3568, Offshore Technology Conference, April 30-May 3, 1979. Houston, Texas, p. 1859 - 1867.</a:t>
            </a:r>
          </a:p>
          <a:p>
            <a:pPr defTabSz="914400" eaLnBrk="0" fontAlgn="base" hangingPunct="0">
              <a:spcBef>
                <a:spcPct val="0"/>
              </a:spcBef>
              <a:spcAft>
                <a:spcPct val="0"/>
              </a:spcAft>
            </a:pPr>
            <a:endParaRPr lang="en-US" sz="1000">
              <a:solidFill>
                <a:srgbClr val="000000"/>
              </a:solidFill>
              <a:latin typeface="Arial" charset="0"/>
            </a:endParaRPr>
          </a:p>
          <a:p>
            <a:pPr defTabSz="914400" eaLnBrk="0" fontAlgn="base" hangingPunct="0">
              <a:spcBef>
                <a:spcPct val="0"/>
              </a:spcBef>
              <a:spcAft>
                <a:spcPct val="0"/>
              </a:spcAft>
            </a:pPr>
            <a:r>
              <a:rPr lang="en-US" sz="1200">
                <a:solidFill>
                  <a:srgbClr val="000000"/>
                </a:solidFill>
                <a:latin typeface="Arial" charset="0"/>
              </a:rPr>
              <a:t>Stone, D. S., 1983.  Seismic Profile: South Elk Basin. </a:t>
            </a:r>
            <a:r>
              <a:rPr lang="en-US" sz="1200" i="1">
                <a:solidFill>
                  <a:srgbClr val="000000"/>
                </a:solidFill>
                <a:latin typeface="Arial" charset="0"/>
              </a:rPr>
              <a:t>in</a:t>
            </a:r>
            <a:r>
              <a:rPr lang="en-US" sz="1200">
                <a:solidFill>
                  <a:srgbClr val="000000"/>
                </a:solidFill>
                <a:latin typeface="Arial" charset="0"/>
              </a:rPr>
              <a:t> A. W. Bally (ed.)  Seismic Expression of Structural Styles, AAPG Studies in Geology Series # 15.</a:t>
            </a:r>
          </a:p>
          <a:p>
            <a:pPr defTabSz="914400" eaLnBrk="0" fontAlgn="base" hangingPunct="0">
              <a:spcBef>
                <a:spcPct val="0"/>
              </a:spcBef>
              <a:spcAft>
                <a:spcPct val="0"/>
              </a:spcAft>
            </a:pPr>
            <a:endParaRPr lang="en-US" sz="1000">
              <a:solidFill>
                <a:srgbClr val="000000"/>
              </a:solidFill>
              <a:latin typeface="Arial" charset="0"/>
            </a:endParaRPr>
          </a:p>
          <a:p>
            <a:pPr defTabSz="914400" eaLnBrk="0" fontAlgn="base" hangingPunct="0">
              <a:spcBef>
                <a:spcPct val="0"/>
              </a:spcBef>
              <a:spcAft>
                <a:spcPct val="0"/>
              </a:spcAft>
            </a:pPr>
            <a:r>
              <a:rPr lang="en-US" sz="1200">
                <a:solidFill>
                  <a:srgbClr val="000000"/>
                </a:solidFill>
                <a:latin typeface="Arial" charset="0"/>
              </a:rPr>
              <a:t>Vail, P. R., Mitchum, R. M., and Thompson, S., 1977.  Seismic Stratigraphy and Global Changes of Sea Level, Part 3: Relative Changes of Sea Level from Coastal Onlap:  </a:t>
            </a:r>
            <a:r>
              <a:rPr lang="en-US" sz="1200" i="1">
                <a:solidFill>
                  <a:srgbClr val="000000"/>
                </a:solidFill>
                <a:latin typeface="Arial" charset="0"/>
              </a:rPr>
              <a:t>in</a:t>
            </a:r>
            <a:r>
              <a:rPr lang="en-US" sz="1200">
                <a:solidFill>
                  <a:srgbClr val="000000"/>
                </a:solidFill>
                <a:latin typeface="Arial" charset="0"/>
              </a:rPr>
              <a:t> C. W. Payton (ed.) Seismic Stratigraphy - applications to hydrocarbon exploration: AAPG Memoir 26, p. 63 - 81.</a:t>
            </a:r>
          </a:p>
          <a:p>
            <a:pPr defTabSz="914400" eaLnBrk="0" fontAlgn="base" hangingPunct="0">
              <a:spcBef>
                <a:spcPct val="0"/>
              </a:spcBef>
              <a:spcAft>
                <a:spcPct val="0"/>
              </a:spcAft>
            </a:pPr>
            <a:endParaRPr lang="en-US" sz="1000">
              <a:solidFill>
                <a:srgbClr val="000000"/>
              </a:solidFill>
              <a:latin typeface="Arial" charset="0"/>
            </a:endParaRPr>
          </a:p>
          <a:p>
            <a:pPr defTabSz="914400" eaLnBrk="0" fontAlgn="base" hangingPunct="0">
              <a:spcBef>
                <a:spcPct val="0"/>
              </a:spcBef>
              <a:spcAft>
                <a:spcPct val="0"/>
              </a:spcAft>
            </a:pPr>
            <a:r>
              <a:rPr lang="en-US" sz="1200">
                <a:solidFill>
                  <a:srgbClr val="000000"/>
                </a:solidFill>
                <a:latin typeface="Arial" charset="0"/>
              </a:rPr>
              <a:t>Vail, P. R., Todd, R. G., and Sangree, J. B., 1977.  Seismic Stratigraphy and Global Changes of Sea Level, Part 5: Chronostratigraphic Significance of Seismic Reflections:  </a:t>
            </a:r>
            <a:r>
              <a:rPr lang="en-US" sz="1200" i="1">
                <a:solidFill>
                  <a:srgbClr val="000000"/>
                </a:solidFill>
                <a:latin typeface="Arial" charset="0"/>
              </a:rPr>
              <a:t>in</a:t>
            </a:r>
            <a:r>
              <a:rPr lang="en-US" sz="1200">
                <a:solidFill>
                  <a:srgbClr val="000000"/>
                </a:solidFill>
                <a:latin typeface="Arial" charset="0"/>
              </a:rPr>
              <a:t> C. W. Payton (ed.) Seismic Stratigraphy - applications to hydrocarbon exploration: AAPG Memoir 26, p. 99 - 116.</a:t>
            </a:r>
          </a:p>
          <a:p>
            <a:pPr defTabSz="914400" eaLnBrk="0" fontAlgn="base" hangingPunct="0">
              <a:spcBef>
                <a:spcPct val="0"/>
              </a:spcBef>
              <a:spcAft>
                <a:spcPct val="0"/>
              </a:spcAft>
            </a:pPr>
            <a:endParaRPr lang="en-US" sz="1000">
              <a:solidFill>
                <a:srgbClr val="000000"/>
              </a:solidFill>
              <a:latin typeface="Arial" charset="0"/>
            </a:endParaRPr>
          </a:p>
          <a:p>
            <a:pPr defTabSz="914400" eaLnBrk="0" fontAlgn="base" hangingPunct="0">
              <a:spcBef>
                <a:spcPct val="0"/>
              </a:spcBef>
              <a:spcAft>
                <a:spcPct val="0"/>
              </a:spcAft>
            </a:pPr>
            <a:r>
              <a:rPr lang="en-US" sz="1200">
                <a:solidFill>
                  <a:srgbClr val="000000"/>
                </a:solidFill>
                <a:latin typeface="Arial" charset="0"/>
              </a:rPr>
              <a:t>Van Wagoner, J.C., Mitchum, R. M., Campion, K. M., and Rahmanian, V. D., 1990.  Siliciclastic Sequence Stratigraphy in Well Logs, Cores, and Outcrops: Concepts for High-Resolution Correlation of Time and Facies.  AAPG Methods in Exploration Series, No. 7, 55 p.</a:t>
            </a:r>
          </a:p>
        </p:txBody>
      </p:sp>
    </p:spTree>
    <p:extLst>
      <p:ext uri="{BB962C8B-B14F-4D97-AF65-F5344CB8AC3E}">
        <p14:creationId xmlns:p14="http://schemas.microsoft.com/office/powerpoint/2010/main" val="3973619547"/>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640</Words>
  <Application>Microsoft Macintosh PowerPoint</Application>
  <PresentationFormat>On-screen Show (4:3)</PresentationFormat>
  <Paragraphs>27</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References</vt:lpstr>
    </vt:vector>
  </TitlesOfParts>
  <Company>IRIS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References</dc:title>
  <dc:creator>Danielle Sumy</dc:creator>
  <cp:lastModifiedBy>Danielle Sumy</cp:lastModifiedBy>
  <cp:revision>1</cp:revision>
  <dcterms:created xsi:type="dcterms:W3CDTF">2016-07-05T19:23:46Z</dcterms:created>
  <dcterms:modified xsi:type="dcterms:W3CDTF">2016-07-05T19:24:14Z</dcterms:modified>
</cp:coreProperties>
</file>