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mp4" ContentType="video/mp4"/>
  <Default Extension="vml" ContentType="application/vnd.openxmlformats-officedocument.vmlDrawing"/>
  <Default Extension="png" ContentType="image/png"/>
  <Default Extension="bin" ContentType="application/vnd.openxmlformats-officedocument.oleObjec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1" r:id="rId2"/>
    <p:sldId id="262" r:id="rId3"/>
    <p:sldId id="263" r:id="rId4"/>
    <p:sldId id="264" r:id="rId5"/>
    <p:sldId id="265" r:id="rId6"/>
    <p:sldId id="268" r:id="rId7"/>
    <p:sldId id="267" r:id="rId8"/>
    <p:sldId id="266" r:id="rId9"/>
    <p:sldId id="269" r:id="rId10"/>
    <p:sldId id="272" r:id="rId11"/>
    <p:sldId id="273" r:id="rId12"/>
    <p:sldId id="270" r:id="rId13"/>
    <p:sldId id="274" r:id="rId1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741" autoAdjust="0"/>
    <p:restoredTop sz="72997" autoAdjust="0"/>
  </p:normalViewPr>
  <p:slideViewPr>
    <p:cSldViewPr snapToGrid="0" snapToObjects="1">
      <p:cViewPr>
        <p:scale>
          <a:sx n="113" d="100"/>
          <a:sy n="113" d="100"/>
        </p:scale>
        <p:origin x="2224" y="73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9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6013E0-747B-1848-99EA-56702873FC31}" type="datetimeFigureOut">
              <a:rPr lang="en-US" smtClean="0"/>
              <a:pPr/>
              <a:t>9/13/17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9B996D-18F4-ED4F-8FE7-E3033F8F294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219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Relationship Id="rId3" Type="http://schemas.openxmlformats.org/officeDocument/2006/relationships/hyperlink" Target="http://pubs.usgs.gov/fs/2015/3009/" TargetMode="Externa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</a:t>
            </a:r>
            <a:r>
              <a:rPr lang="en-US" dirty="0" err="1" smtClean="0"/>
              <a:t>powerpoint</a:t>
            </a:r>
            <a:r>
              <a:rPr lang="en-US" dirty="0" smtClean="0"/>
              <a:t> is from the lesson Plan called Developing Arguments about Earthquakes</a:t>
            </a:r>
            <a:r>
              <a:rPr lang="en-US" baseline="0" dirty="0" smtClean="0"/>
              <a:t> downloaded from: </a:t>
            </a:r>
            <a:r>
              <a:rPr lang="en-US" dirty="0" smtClean="0"/>
              <a:t>http://</a:t>
            </a:r>
            <a:r>
              <a:rPr lang="en-US" dirty="0" err="1" smtClean="0"/>
              <a:t>www.iris.edu</a:t>
            </a:r>
            <a:r>
              <a:rPr lang="en-US" dirty="0" smtClean="0"/>
              <a:t>/</a:t>
            </a:r>
            <a:r>
              <a:rPr lang="en-US" dirty="0" err="1" smtClean="0"/>
              <a:t>hq</a:t>
            </a:r>
            <a:r>
              <a:rPr lang="en-US" dirty="0" smtClean="0"/>
              <a:t>/</a:t>
            </a:r>
            <a:r>
              <a:rPr lang="en-US" dirty="0" err="1" smtClean="0"/>
              <a:t>inclass</a:t>
            </a:r>
            <a:r>
              <a:rPr lang="en-US" dirty="0" smtClean="0"/>
              <a:t>/lesson/</a:t>
            </a:r>
            <a:r>
              <a:rPr lang="en-US" dirty="0" err="1" smtClean="0"/>
              <a:t>developing_arguments_about_earthquake_occurrence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9B996D-18F4-ED4F-8FE7-E3033F8F2945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6079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Students will learn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9B996D-18F4-ED4F-8FE7-E3033F8F2945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1164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9B996D-18F4-ED4F-8FE7-E3033F8F2945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0465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9B996D-18F4-ED4F-8FE7-E3033F8F2945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0651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Wikipedia: The </a:t>
            </a:r>
            <a:r>
              <a:rPr 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1999 </a:t>
            </a:r>
            <a:r>
              <a:rPr lang="en-US" sz="1200" b="1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İzmit</a:t>
            </a:r>
            <a:r>
              <a:rPr 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earthquake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(also known as the </a:t>
            </a:r>
            <a:r>
              <a:rPr lang="en-US" sz="1200" b="1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Kocaeli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 </a:t>
            </a:r>
            <a:r>
              <a:rPr lang="en-US" sz="1200" b="1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Gölcük</a:t>
            </a:r>
            <a:r>
              <a:rPr 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or </a:t>
            </a:r>
            <a:r>
              <a:rPr 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Marmara earthquake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occurred on 17 August at 03:01:40 local time in northwestern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Turkey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The shock had a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moment magnitude 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 7.6 and a maximum Intensity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 IX (</a:t>
            </a:r>
            <a:r>
              <a:rPr lang="en-US" sz="1200" b="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Violent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 The event lasted for 37 seconds, killing around 17,000 people and left approximately half a million people homeless. The nearby city of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was very badly damaged.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9B996D-18F4-ED4F-8FE7-E3033F8F2945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0937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/>
            <a:r>
              <a:rPr 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Can you predict earthquakes?</a:t>
            </a:r>
          </a:p>
          <a:p>
            <a:pPr fontAlgn="base"/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No. Neither the USGS nor any other scientists have ever predicted a major earthquake. We do not know how, and we do not expect to know how any time in the foreseeable future.</a:t>
            </a:r>
          </a:p>
          <a:p>
            <a:pPr fontAlgn="base"/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However, based on scientific data, </a:t>
            </a:r>
            <a:r>
              <a:rPr lang="en-US" sz="1200" b="0" i="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probabilities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can be calculated for potential future earthquakes. For example, scientists estimate there is a 76% probability that a magnitude 7 earthquake will occur within the next 30 years in northern California. The probability is 75% for southern California (see our 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Earthquake Forecast Fact Sheet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</a:t>
            </a:r>
          </a:p>
          <a:p>
            <a:pPr fontAlgn="base"/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USGS focuses its efforts on the long-term mitigation of earthquake hazards by helping to improve the safety of structures, rather than by trying to accomplish short-term predictions.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9B996D-18F4-ED4F-8FE7-E3033F8F2945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9052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9B996D-18F4-ED4F-8FE7-E3033F8F2945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6247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7201"/>
            <a:ext cx="7772400" cy="32004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14750"/>
            <a:ext cx="6400800" cy="9144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363348" y="4767263"/>
            <a:ext cx="2085975" cy="273844"/>
          </a:xfrm>
          <a:prstGeom prst="rect">
            <a:avLst/>
          </a:prstGeom>
        </p:spPr>
        <p:txBody>
          <a:bodyPr/>
          <a:lstStyle/>
          <a:p>
            <a:fld id="{216C5678-EE20-4FA5-88E2-6E0BD67A2E26}" type="datetime1">
              <a:rPr lang="en-US" smtClean="0"/>
              <a:pPr/>
              <a:t>9/13/17</a:t>
            </a:fld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8543279" y="4767263"/>
            <a:ext cx="561975" cy="273844"/>
          </a:xfrm>
          <a:prstGeom prst="rect">
            <a:avLst/>
          </a:prstGeom>
        </p:spPr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>
          <a:xfrm>
            <a:off x="659166" y="4767263"/>
            <a:ext cx="2847975" cy="273844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Footer Text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363348" y="4767263"/>
            <a:ext cx="2085975" cy="273844"/>
          </a:xfrm>
          <a:prstGeom prst="rect">
            <a:avLst/>
          </a:prstGeom>
        </p:spPr>
        <p:txBody>
          <a:bodyPr/>
          <a:lstStyle/>
          <a:p>
            <a:fld id="{EA051B39-B140-43FE-96DB-472A2B59CE7C}" type="datetime1">
              <a:rPr lang="en-US" smtClean="0"/>
              <a:pPr/>
              <a:t>9/13/17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59166" y="4767263"/>
            <a:ext cx="2847975" cy="273844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43279" y="4767263"/>
            <a:ext cx="561975" cy="273844"/>
          </a:xfrm>
          <a:prstGeom prst="rect">
            <a:avLst/>
          </a:prstGeom>
        </p:spPr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363348" y="4767263"/>
            <a:ext cx="2085975" cy="273844"/>
          </a:xfrm>
          <a:prstGeom prst="rect">
            <a:avLst/>
          </a:prstGeom>
        </p:spPr>
        <p:txBody>
          <a:bodyPr/>
          <a:lstStyle/>
          <a:p>
            <a:fld id="{DA600BB2-27C5-458B-ABCE-839C88CF47CE}" type="datetime1">
              <a:rPr lang="en-US" smtClean="0"/>
              <a:pPr/>
              <a:t>9/13/17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59166" y="4767263"/>
            <a:ext cx="2847975" cy="273844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43279" y="4767263"/>
            <a:ext cx="561975" cy="273844"/>
          </a:xfrm>
          <a:prstGeom prst="rect">
            <a:avLst/>
          </a:prstGeom>
        </p:spPr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363348" y="4767263"/>
            <a:ext cx="2085975" cy="273844"/>
          </a:xfrm>
          <a:prstGeom prst="rect">
            <a:avLst/>
          </a:prstGeom>
        </p:spPr>
        <p:txBody>
          <a:bodyPr/>
          <a:lstStyle/>
          <a:p>
            <a:fld id="{B11D738E-8962-435F-8C43-147B8DD7E819}" type="datetime1">
              <a:rPr lang="en-US" smtClean="0"/>
              <a:pPr/>
              <a:t>9/13/17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59166" y="4767263"/>
            <a:ext cx="2847975" cy="273844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43279" y="4767263"/>
            <a:ext cx="561975" cy="273844"/>
          </a:xfrm>
          <a:prstGeom prst="rect">
            <a:avLst/>
          </a:prstGeom>
        </p:spPr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028701"/>
            <a:ext cx="7772400" cy="1878806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051573"/>
            <a:ext cx="7772400" cy="848915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363348" y="4767263"/>
            <a:ext cx="2085975" cy="273844"/>
          </a:xfrm>
          <a:prstGeom prst="rect">
            <a:avLst/>
          </a:prstGeom>
        </p:spPr>
        <p:txBody>
          <a:bodyPr/>
          <a:lstStyle/>
          <a:p>
            <a:fld id="{09CAEA93-55E7-4DA9-90C2-089A26EEFEC4}" type="datetime1">
              <a:rPr lang="en-US" smtClean="0"/>
              <a:pPr/>
              <a:t>9/13/17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59166" y="4767263"/>
            <a:ext cx="2847975" cy="273844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43279" y="4767263"/>
            <a:ext cx="561975" cy="273844"/>
          </a:xfrm>
          <a:prstGeom prst="rect">
            <a:avLst/>
          </a:prstGeom>
        </p:spPr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95800" y="2943225"/>
            <a:ext cx="84772" cy="6357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2943225"/>
            <a:ext cx="84772" cy="6357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2943225"/>
            <a:ext cx="84772" cy="6357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63348" y="4767263"/>
            <a:ext cx="2085975" cy="273844"/>
          </a:xfrm>
          <a:prstGeom prst="rect">
            <a:avLst/>
          </a:prstGeom>
        </p:spPr>
        <p:txBody>
          <a:bodyPr/>
          <a:lstStyle/>
          <a:p>
            <a:fld id="{E34CF3C7-6809-4F39-BD67-A75817BDDE0A}" type="datetime1">
              <a:rPr lang="en-US" smtClean="0"/>
              <a:pPr/>
              <a:t>9/13/17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59166" y="4767263"/>
            <a:ext cx="2847975" cy="273844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43279" y="4767263"/>
            <a:ext cx="561975" cy="273844"/>
          </a:xfrm>
          <a:prstGeom prst="rect">
            <a:avLst/>
          </a:prstGeom>
        </p:spPr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200150"/>
            <a:ext cx="4041648" cy="339471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4040188" cy="4572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1" y="1200150"/>
            <a:ext cx="4041775" cy="4572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363348" y="4767263"/>
            <a:ext cx="2085975" cy="273844"/>
          </a:xfrm>
          <a:prstGeom prst="rect">
            <a:avLst/>
          </a:prstGeom>
        </p:spPr>
        <p:txBody>
          <a:bodyPr/>
          <a:lstStyle/>
          <a:p>
            <a:fld id="{F7EAEB24-CE78-465C-A726-91D0868FA48F}" type="datetime1">
              <a:rPr lang="en-US" smtClean="0"/>
              <a:pPr/>
              <a:t>9/13/17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659166" y="4767263"/>
            <a:ext cx="2847975" cy="273844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543279" y="4767263"/>
            <a:ext cx="561975" cy="273844"/>
          </a:xfrm>
          <a:prstGeom prst="rect">
            <a:avLst/>
          </a:prstGeom>
        </p:spPr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1659636"/>
            <a:ext cx="4041648" cy="2935224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1659637"/>
            <a:ext cx="4041648" cy="293489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363348" y="4767263"/>
            <a:ext cx="2085975" cy="273844"/>
          </a:xfrm>
          <a:prstGeom prst="rect">
            <a:avLst/>
          </a:prstGeom>
        </p:spPr>
        <p:txBody>
          <a:bodyPr/>
          <a:lstStyle/>
          <a:p>
            <a:fld id="{40BAADF0-1749-4E8B-9691-B44A5F8C0895}" type="datetime1">
              <a:rPr lang="en-US" smtClean="0"/>
              <a:pPr/>
              <a:t>9/13/17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59166" y="4767263"/>
            <a:ext cx="2847975" cy="273844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43279" y="4767263"/>
            <a:ext cx="561975" cy="273844"/>
          </a:xfrm>
          <a:prstGeom prst="rect">
            <a:avLst/>
          </a:prstGeom>
        </p:spPr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363348" y="4767263"/>
            <a:ext cx="2085975" cy="273844"/>
          </a:xfrm>
          <a:prstGeom prst="rect">
            <a:avLst/>
          </a:prstGeom>
        </p:spPr>
        <p:txBody>
          <a:bodyPr/>
          <a:lstStyle/>
          <a:p>
            <a:fld id="{A8AF628A-A867-4937-BBE5-207DB6F9C51A}" type="datetime1">
              <a:rPr lang="en-US" smtClean="0"/>
              <a:pPr/>
              <a:t>9/13/17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659166" y="4767263"/>
            <a:ext cx="2847975" cy="273844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43279" y="4767263"/>
            <a:ext cx="561975" cy="273844"/>
          </a:xfrm>
          <a:prstGeom prst="rect">
            <a:avLst/>
          </a:prstGeom>
        </p:spPr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8" y="200025"/>
            <a:ext cx="3008313" cy="1571625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8" y="204788"/>
            <a:ext cx="4995863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8" y="1828801"/>
            <a:ext cx="3008313" cy="2765822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63348" y="4767263"/>
            <a:ext cx="2085975" cy="273844"/>
          </a:xfrm>
          <a:prstGeom prst="rect">
            <a:avLst/>
          </a:prstGeom>
        </p:spPr>
        <p:txBody>
          <a:bodyPr/>
          <a:lstStyle/>
          <a:p>
            <a:fld id="{118BBB94-68E6-4675-A946-F1C5994EDBD7}" type="datetime1">
              <a:rPr lang="en-US" smtClean="0"/>
              <a:pPr/>
              <a:t>9/13/17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59166" y="4767263"/>
            <a:ext cx="2847975" cy="273844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43279" y="4767263"/>
            <a:ext cx="561975" cy="273844"/>
          </a:xfrm>
          <a:prstGeom prst="rect">
            <a:avLst/>
          </a:prstGeom>
        </p:spPr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171450"/>
            <a:ext cx="5711824" cy="671513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857250"/>
            <a:ext cx="6054724" cy="3405783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4357688"/>
            <a:ext cx="5711824" cy="40005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63348" y="4767263"/>
            <a:ext cx="2085975" cy="273844"/>
          </a:xfrm>
          <a:prstGeom prst="rect">
            <a:avLst/>
          </a:prstGeom>
        </p:spPr>
        <p:txBody>
          <a:bodyPr/>
          <a:lstStyle/>
          <a:p>
            <a:fld id="{DC3B8377-21E3-4835-B75D-4E2847E2750F}" type="datetime1">
              <a:rPr lang="en-US" smtClean="0"/>
              <a:pPr/>
              <a:t>9/13/17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59166" y="4767263"/>
            <a:ext cx="2847975" cy="273844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43279" y="4767263"/>
            <a:ext cx="561975" cy="273844"/>
          </a:xfrm>
          <a:prstGeom prst="rect">
            <a:avLst/>
          </a:prstGeom>
        </p:spPr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755197"/>
            <a:ext cx="8229600" cy="12001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17965"/>
            <a:ext cx="8229600" cy="237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5" name="Picture 4" descr="banner2_12-7-15.jpg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4000" kern="1200">
          <a:solidFill>
            <a:schemeClr val="accent5">
              <a:lumMod val="75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4" Type="http://schemas.openxmlformats.org/officeDocument/2006/relationships/image" Target="../media/image9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4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4" Type="http://schemas.openxmlformats.org/officeDocument/2006/relationships/oleObject" Target="../embeddings/oleObject3.bin"/><Relationship Id="rId5" Type="http://schemas.openxmlformats.org/officeDocument/2006/relationships/image" Target="../media/image12.png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5.xml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3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8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784" y="2037228"/>
            <a:ext cx="3112310" cy="254379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39417" y="295784"/>
            <a:ext cx="7274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Incorporated Research Institutions for Seismology</a:t>
            </a:r>
            <a:endParaRPr lang="en-US" b="1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114300" y="990600"/>
            <a:ext cx="8686800" cy="120413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8000" kern="1200">
                <a:solidFill>
                  <a:schemeClr val="accent5">
                    <a:lumMod val="7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en-US" sz="3600" dirty="0" smtClean="0"/>
              <a:t>Earthquake Machine Lite</a:t>
            </a:r>
          </a:p>
          <a:p>
            <a:pPr>
              <a:defRPr/>
            </a:pPr>
            <a:r>
              <a:rPr lang="en-US" altLang="en-US" sz="2800" dirty="0" smtClean="0"/>
              <a:t>Activity 2/2</a:t>
            </a:r>
            <a:endParaRPr lang="en-US" altLang="en-US" sz="6000" dirty="0" smtClean="0"/>
          </a:p>
        </p:txBody>
      </p:sp>
      <p:sp>
        <p:nvSpPr>
          <p:cNvPr id="13" name="Rectangle 17"/>
          <p:cNvSpPr>
            <a:spLocks noChangeArrowheads="1"/>
          </p:cNvSpPr>
          <p:nvPr/>
        </p:nvSpPr>
        <p:spPr bwMode="auto">
          <a:xfrm>
            <a:off x="4813440" y="3936534"/>
            <a:ext cx="3886200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en-US" sz="1400" dirty="0"/>
              <a:t>Michael </a:t>
            </a:r>
            <a:r>
              <a:rPr lang="en-US" altLang="en-US" sz="1400" dirty="0" err="1"/>
              <a:t>Hubenthal</a:t>
            </a:r>
            <a:r>
              <a:rPr lang="en-US" altLang="en-US" sz="1400" dirty="0"/>
              <a:t> - IRIS</a:t>
            </a:r>
          </a:p>
          <a:p>
            <a:pPr>
              <a:defRPr/>
            </a:pPr>
            <a:r>
              <a:rPr lang="en-US" altLang="en-US" sz="1400" dirty="0"/>
              <a:t>Larry </a:t>
            </a:r>
            <a:r>
              <a:rPr lang="en-US" altLang="en-US" sz="1400" dirty="0" err="1"/>
              <a:t>Braile</a:t>
            </a:r>
            <a:r>
              <a:rPr lang="en-US" altLang="en-US" sz="1400" dirty="0"/>
              <a:t> - </a:t>
            </a:r>
            <a:r>
              <a:rPr lang="en-US" altLang="en-US" sz="1400" dirty="0" smtClean="0"/>
              <a:t>Purdue </a:t>
            </a:r>
            <a:r>
              <a:rPr lang="en-US" altLang="en-US" sz="1400" dirty="0"/>
              <a:t>University</a:t>
            </a:r>
          </a:p>
          <a:p>
            <a:pPr>
              <a:defRPr/>
            </a:pPr>
            <a:r>
              <a:rPr lang="en-US" altLang="en-US" sz="1400" dirty="0" smtClean="0"/>
              <a:t>John </a:t>
            </a:r>
            <a:r>
              <a:rPr lang="en-US" altLang="en-US" sz="1400" dirty="0"/>
              <a:t>Taber - IRIS</a:t>
            </a:r>
          </a:p>
        </p:txBody>
      </p:sp>
      <p:sp>
        <p:nvSpPr>
          <p:cNvPr id="16" name="Text Box 21"/>
          <p:cNvSpPr txBox="1">
            <a:spLocks noChangeArrowheads="1"/>
          </p:cNvSpPr>
          <p:nvPr/>
        </p:nvSpPr>
        <p:spPr bwMode="auto">
          <a:xfrm>
            <a:off x="3083859" y="6692153"/>
            <a:ext cx="3459163" cy="246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en-US" sz="1000" dirty="0"/>
              <a:t>Developed with funding from the National Science Foundation </a:t>
            </a: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4505979" y="2837804"/>
            <a:ext cx="429512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accent5">
                    <a:lumMod val="7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Developing Arguments About Earthquake Occurrence</a:t>
            </a:r>
          </a:p>
        </p:txBody>
      </p:sp>
    </p:spTree>
    <p:extLst>
      <p:ext uri="{BB962C8B-B14F-4D97-AF65-F5344CB8AC3E}">
        <p14:creationId xmlns:p14="http://schemas.microsoft.com/office/powerpoint/2010/main" val="1774654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1421834" y="28931"/>
            <a:ext cx="6843326" cy="58910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4000" kern="1200">
                <a:solidFill>
                  <a:schemeClr val="accent5">
                    <a:lumMod val="7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>
                <a:solidFill>
                  <a:schemeClr val="bg1"/>
                </a:solidFill>
              </a:rPr>
              <a:t>Group B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8300" y="1562100"/>
            <a:ext cx="25654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Most 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earthquakes are huge, deadly, and destructive 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events.</a:t>
            </a:r>
            <a:endParaRPr lang="en-US" sz="1600" dirty="0"/>
          </a:p>
          <a:p>
            <a:pPr>
              <a:defRPr/>
            </a:pPr>
            <a:endParaRPr lang="en-US" altLang="en-US" sz="1600" b="1" dirty="0"/>
          </a:p>
          <a:p>
            <a:endParaRPr lang="en-US" sz="1600" dirty="0"/>
          </a:p>
        </p:txBody>
      </p:sp>
      <p:graphicFrame>
        <p:nvGraphicFramePr>
          <p:cNvPr id="5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2978860"/>
              </p:ext>
            </p:extLst>
          </p:nvPr>
        </p:nvGraphicFramePr>
        <p:xfrm>
          <a:off x="3489137" y="1112838"/>
          <a:ext cx="5652252" cy="3294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0" name="Worksheet" r:id="rId3" imgW="7834921" imgH="4571429" progId="Excel.Sheet.8">
                  <p:embed/>
                </p:oleObj>
              </mc:Choice>
              <mc:Fallback>
                <p:oleObj name="Worksheet" r:id="rId3" imgW="7834921" imgH="4571429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89137" y="1112838"/>
                        <a:ext cx="5652252" cy="3294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1547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1421834" y="28931"/>
            <a:ext cx="6843326" cy="58910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4000" kern="1200">
                <a:solidFill>
                  <a:schemeClr val="accent5">
                    <a:lumMod val="7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3200" dirty="0">
                <a:solidFill>
                  <a:schemeClr val="bg1">
                    <a:lumMod val="95000"/>
                  </a:schemeClr>
                </a:solidFill>
              </a:rPr>
              <a:t>Components of Prediction</a:t>
            </a:r>
            <a:endParaRPr lang="en-US" sz="32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3486089" y="1417610"/>
            <a:ext cx="2222500" cy="3501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en-US" dirty="0" smtClean="0">
                <a:solidFill>
                  <a:schemeClr val="tx1"/>
                </a:solidFill>
              </a:rPr>
              <a:t>When?</a:t>
            </a:r>
          </a:p>
          <a:p>
            <a:pPr>
              <a:defRPr/>
            </a:pPr>
            <a:r>
              <a:rPr lang="en-US" altLang="en-US" dirty="0" smtClean="0">
                <a:solidFill>
                  <a:schemeClr val="tx1"/>
                </a:solidFill>
              </a:rPr>
              <a:t>Where</a:t>
            </a:r>
          </a:p>
          <a:p>
            <a:pPr>
              <a:defRPr/>
            </a:pPr>
            <a:r>
              <a:rPr lang="en-US" altLang="en-US" dirty="0" smtClean="0">
                <a:solidFill>
                  <a:schemeClr val="tx1"/>
                </a:solidFill>
              </a:rPr>
              <a:t>How big?</a:t>
            </a:r>
          </a:p>
        </p:txBody>
      </p:sp>
      <p:pic>
        <p:nvPicPr>
          <p:cNvPr id="10" name="Picture 4" descr="prediction-0046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1" y="1071919"/>
            <a:ext cx="1942302" cy="3683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 descr="prediction-0046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044931"/>
            <a:ext cx="1955677" cy="3709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3531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55700" y="1181100"/>
            <a:ext cx="6870700" cy="8636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4000" kern="1200">
                <a:solidFill>
                  <a:schemeClr val="accent5">
                    <a:lumMod val="7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en-US" altLang="en-US" sz="2000" b="1" dirty="0" smtClean="0">
                <a:latin typeface="Times" charset="0"/>
              </a:rPr>
              <a:t>Using the data you have collected argue either for or against the following statement: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69900" y="2819400"/>
            <a:ext cx="8242300" cy="1651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en-US" altLang="en-US" i="1" dirty="0" smtClean="0">
                <a:solidFill>
                  <a:schemeClr val="tx1"/>
                </a:solidFill>
                <a:latin typeface="Times" charset="0"/>
              </a:rPr>
              <a:t>“There hasn’t been an earthquake in a long time</a:t>
            </a:r>
            <a:r>
              <a:rPr lang="en-US" altLang="en-US" i="1" smtClean="0">
                <a:solidFill>
                  <a:schemeClr val="tx1"/>
                </a:solidFill>
                <a:latin typeface="Times" charset="0"/>
              </a:rPr>
              <a:t>, </a:t>
            </a:r>
            <a:br>
              <a:rPr lang="en-US" altLang="en-US" i="1" smtClean="0">
                <a:solidFill>
                  <a:schemeClr val="tx1"/>
                </a:solidFill>
                <a:latin typeface="Times" charset="0"/>
              </a:rPr>
            </a:br>
            <a:r>
              <a:rPr lang="en-US" altLang="en-US" i="1" smtClean="0">
                <a:solidFill>
                  <a:schemeClr val="tx1"/>
                </a:solidFill>
                <a:latin typeface="Times" charset="0"/>
              </a:rPr>
              <a:t>therefore </a:t>
            </a:r>
            <a:r>
              <a:rPr lang="en-US" altLang="en-US" i="1" dirty="0" smtClean="0">
                <a:solidFill>
                  <a:schemeClr val="tx1"/>
                </a:solidFill>
                <a:latin typeface="Times" charset="0"/>
              </a:rPr>
              <a:t>the next one must be huge.”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421834" y="28931"/>
            <a:ext cx="6843326" cy="58910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4000" kern="1200">
                <a:solidFill>
                  <a:schemeClr val="accent5">
                    <a:lumMod val="7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3200" dirty="0" smtClean="0">
                <a:solidFill>
                  <a:schemeClr val="bg1">
                    <a:lumMod val="95000"/>
                  </a:schemeClr>
                </a:solidFill>
              </a:rPr>
              <a:t>Conclusions</a:t>
            </a:r>
            <a:endParaRPr lang="en-US" sz="32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5358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4717394"/>
              </p:ext>
            </p:extLst>
          </p:nvPr>
        </p:nvGraphicFramePr>
        <p:xfrm>
          <a:off x="2420608" y="1533526"/>
          <a:ext cx="6139192" cy="34702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2" name="Worksheet" r:id="rId4" imgW="7796825" imgH="4406349" progId="Excel.Sheet.8">
                  <p:embed/>
                </p:oleObj>
              </mc:Choice>
              <mc:Fallback>
                <p:oleObj name="Worksheet" r:id="rId4" imgW="7796825" imgH="4406349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0608" y="1533526"/>
                        <a:ext cx="6139192" cy="347027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317500" y="825500"/>
            <a:ext cx="8242300" cy="1651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en-US" sz="2000" i="1" dirty="0" smtClean="0">
                <a:solidFill>
                  <a:schemeClr val="tx1"/>
                </a:solidFill>
                <a:latin typeface="Times" charset="0"/>
              </a:rPr>
              <a:t>“There hasn’t been an earthquake in a long time, therefore the next one must be huge.”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421834" y="28931"/>
            <a:ext cx="6843326" cy="58910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4000" kern="1200">
                <a:solidFill>
                  <a:schemeClr val="accent5">
                    <a:lumMod val="7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3200" smtClean="0">
                <a:solidFill>
                  <a:schemeClr val="bg1">
                    <a:lumMod val="95000"/>
                  </a:schemeClr>
                </a:solidFill>
              </a:rPr>
              <a:t>Conclusions</a:t>
            </a:r>
            <a:endParaRPr lang="en-US" sz="32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307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5680" y="57513"/>
            <a:ext cx="7396480" cy="636723"/>
          </a:xfrm>
        </p:spPr>
        <p:txBody>
          <a:bodyPr/>
          <a:lstStyle/>
          <a:p>
            <a:r>
              <a:rPr lang="en-US" sz="3200" dirty="0" smtClean="0">
                <a:solidFill>
                  <a:schemeClr val="bg1"/>
                </a:solidFill>
              </a:rPr>
              <a:t>Objectives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85140" y="1517344"/>
            <a:ext cx="8229600" cy="2376658"/>
          </a:xfrm>
        </p:spPr>
        <p:txBody>
          <a:bodyPr>
            <a:normAutofit fontScale="92500"/>
          </a:bodyPr>
          <a:lstStyle/>
          <a:p>
            <a:pPr>
              <a:lnSpc>
                <a:spcPct val="90000"/>
              </a:lnSpc>
              <a:defRPr/>
            </a:pPr>
            <a:r>
              <a:rPr lang="en-US" altLang="en-US" dirty="0">
                <a:solidFill>
                  <a:schemeClr val="tx1"/>
                </a:solidFill>
                <a:latin typeface="Times" charset="0"/>
              </a:rPr>
              <a:t>Explain earthquakes as a part of the natural Earth </a:t>
            </a:r>
            <a:r>
              <a:rPr lang="en-US" altLang="en-US" dirty="0" smtClean="0">
                <a:solidFill>
                  <a:schemeClr val="tx1"/>
                </a:solidFill>
                <a:latin typeface="Times" charset="0"/>
              </a:rPr>
              <a:t>system </a:t>
            </a:r>
            <a:endParaRPr lang="en-US" altLang="en-US" dirty="0">
              <a:solidFill>
                <a:schemeClr val="tx1"/>
              </a:solidFill>
              <a:latin typeface="Times" charset="0"/>
            </a:endParaRPr>
          </a:p>
          <a:p>
            <a:pPr>
              <a:lnSpc>
                <a:spcPct val="90000"/>
              </a:lnSpc>
              <a:defRPr/>
            </a:pPr>
            <a:r>
              <a:rPr lang="en-US" altLang="en-US" dirty="0">
                <a:solidFill>
                  <a:schemeClr val="tx1"/>
                </a:solidFill>
                <a:latin typeface="Times" charset="0"/>
              </a:rPr>
              <a:t>Describe global trends for </a:t>
            </a:r>
            <a:r>
              <a:rPr lang="en-US" altLang="en-US" dirty="0" smtClean="0">
                <a:solidFill>
                  <a:schemeClr val="tx1"/>
                </a:solidFill>
                <a:latin typeface="Times" charset="0"/>
              </a:rPr>
              <a:t>earthquake </a:t>
            </a:r>
            <a:r>
              <a:rPr lang="en-US" altLang="en-US" dirty="0">
                <a:solidFill>
                  <a:schemeClr val="tx1"/>
                </a:solidFill>
                <a:latin typeface="Times" charset="0"/>
              </a:rPr>
              <a:t>occurrence and magnitude</a:t>
            </a:r>
          </a:p>
          <a:p>
            <a:pPr>
              <a:lnSpc>
                <a:spcPct val="90000"/>
              </a:lnSpc>
              <a:defRPr/>
            </a:pPr>
            <a:r>
              <a:rPr lang="en-US" altLang="en-US" dirty="0">
                <a:solidFill>
                  <a:schemeClr val="tx1"/>
                </a:solidFill>
                <a:latin typeface="Times New Roman" charset="0"/>
              </a:rPr>
              <a:t>Interpret a Gutenberg Richter plot </a:t>
            </a:r>
            <a:r>
              <a:rPr lang="en-US" altLang="en-US" dirty="0" smtClean="0">
                <a:solidFill>
                  <a:schemeClr val="tx1"/>
                </a:solidFill>
                <a:latin typeface="Times New Roman" charset="0"/>
              </a:rPr>
              <a:t>(frequency </a:t>
            </a:r>
            <a:r>
              <a:rPr lang="en-US" altLang="en-US" dirty="0">
                <a:solidFill>
                  <a:schemeClr val="tx1"/>
                </a:solidFill>
                <a:latin typeface="Times New Roman" charset="0"/>
              </a:rPr>
              <a:t>vs. </a:t>
            </a:r>
            <a:r>
              <a:rPr lang="en-US" altLang="en-US" dirty="0" smtClean="0">
                <a:solidFill>
                  <a:schemeClr val="tx1"/>
                </a:solidFill>
                <a:latin typeface="Times New Roman" charset="0"/>
              </a:rPr>
              <a:t>magnitude</a:t>
            </a:r>
            <a:r>
              <a:rPr lang="en-US" altLang="en-US" dirty="0">
                <a:solidFill>
                  <a:schemeClr val="tx1"/>
                </a:solidFill>
                <a:latin typeface="Times New Roman" charset="0"/>
              </a:rPr>
              <a:t>)</a:t>
            </a:r>
          </a:p>
          <a:p>
            <a:pPr>
              <a:lnSpc>
                <a:spcPct val="90000"/>
              </a:lnSpc>
              <a:defRPr/>
            </a:pPr>
            <a:r>
              <a:rPr lang="en-US" altLang="en-US" dirty="0">
                <a:solidFill>
                  <a:schemeClr val="tx1"/>
                </a:solidFill>
                <a:latin typeface="Times New Roman" charset="0"/>
              </a:rPr>
              <a:t>Critically analyze an argument</a:t>
            </a:r>
          </a:p>
          <a:p>
            <a:pPr>
              <a:lnSpc>
                <a:spcPct val="90000"/>
              </a:lnSpc>
              <a:defRPr/>
            </a:pPr>
            <a:r>
              <a:rPr lang="en-US" altLang="en-US" dirty="0">
                <a:solidFill>
                  <a:schemeClr val="tx1"/>
                </a:solidFill>
                <a:latin typeface="Times New Roman" charset="0"/>
              </a:rPr>
              <a:t>Describe the importance of sharing science results with peers in the science process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5680" y="57513"/>
            <a:ext cx="7396480" cy="636723"/>
          </a:xfrm>
        </p:spPr>
        <p:txBody>
          <a:bodyPr/>
          <a:lstStyle/>
          <a:p>
            <a:r>
              <a:rPr lang="en-US" sz="3200" dirty="0" smtClean="0">
                <a:solidFill>
                  <a:schemeClr val="bg1"/>
                </a:solidFill>
              </a:rPr>
              <a:t>Developing Arguments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8" name="AutoShape 10"/>
          <p:cNvSpPr>
            <a:spLocks noChangeArrowheads="1"/>
          </p:cNvSpPr>
          <p:nvPr/>
        </p:nvSpPr>
        <p:spPr bwMode="auto">
          <a:xfrm>
            <a:off x="3241734" y="1206500"/>
            <a:ext cx="3184466" cy="2371411"/>
          </a:xfrm>
          <a:prstGeom prst="cube">
            <a:avLst>
              <a:gd name="adj" fmla="val 25000"/>
            </a:avLst>
          </a:prstGeom>
          <a:solidFill>
            <a:srgbClr val="D1FF79"/>
          </a:solidFill>
          <a:ln w="9525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AutoShape 15"/>
          <p:cNvSpPr>
            <a:spLocks noChangeArrowheads="1"/>
          </p:cNvSpPr>
          <p:nvPr/>
        </p:nvSpPr>
        <p:spPr bwMode="auto">
          <a:xfrm rot="18000000">
            <a:off x="5948860" y="2418178"/>
            <a:ext cx="468636" cy="271018"/>
          </a:xfrm>
          <a:prstGeom prst="parallelogram">
            <a:avLst>
              <a:gd name="adj" fmla="val 57799"/>
            </a:avLst>
          </a:prstGeom>
          <a:solidFill>
            <a:srgbClr val="80808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Freeform 16"/>
          <p:cNvSpPr>
            <a:spLocks/>
          </p:cNvSpPr>
          <p:nvPr/>
        </p:nvSpPr>
        <p:spPr bwMode="auto">
          <a:xfrm>
            <a:off x="716169" y="2393950"/>
            <a:ext cx="2529507" cy="333127"/>
          </a:xfrm>
          <a:custGeom>
            <a:avLst/>
            <a:gdLst>
              <a:gd name="T0" fmla="*/ 0 w 1792"/>
              <a:gd name="T1" fmla="*/ 236 h 236"/>
              <a:gd name="T2" fmla="*/ 248 w 1792"/>
              <a:gd name="T3" fmla="*/ 188 h 236"/>
              <a:gd name="T4" fmla="*/ 344 w 1792"/>
              <a:gd name="T5" fmla="*/ 76 h 236"/>
              <a:gd name="T6" fmla="*/ 464 w 1792"/>
              <a:gd name="T7" fmla="*/ 4 h 236"/>
              <a:gd name="T8" fmla="*/ 712 w 1792"/>
              <a:gd name="T9" fmla="*/ 28 h 236"/>
              <a:gd name="T10" fmla="*/ 888 w 1792"/>
              <a:gd name="T11" fmla="*/ 108 h 236"/>
              <a:gd name="T12" fmla="*/ 1024 w 1792"/>
              <a:gd name="T13" fmla="*/ 180 h 236"/>
              <a:gd name="T14" fmla="*/ 1128 w 1792"/>
              <a:gd name="T15" fmla="*/ 212 h 236"/>
              <a:gd name="T16" fmla="*/ 1176 w 1792"/>
              <a:gd name="T17" fmla="*/ 228 h 236"/>
              <a:gd name="T18" fmla="*/ 1368 w 1792"/>
              <a:gd name="T19" fmla="*/ 204 h 236"/>
              <a:gd name="T20" fmla="*/ 1416 w 1792"/>
              <a:gd name="T21" fmla="*/ 172 h 236"/>
              <a:gd name="T22" fmla="*/ 1560 w 1792"/>
              <a:gd name="T23" fmla="*/ 140 h 236"/>
              <a:gd name="T24" fmla="*/ 1720 w 1792"/>
              <a:gd name="T25" fmla="*/ 148 h 236"/>
              <a:gd name="T26" fmla="*/ 1768 w 1792"/>
              <a:gd name="T27" fmla="*/ 164 h 236"/>
              <a:gd name="T28" fmla="*/ 1792 w 1792"/>
              <a:gd name="T29" fmla="*/ 17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792" h="236">
                <a:moveTo>
                  <a:pt x="0" y="236"/>
                </a:moveTo>
                <a:cubicBezTo>
                  <a:pt x="77" y="216"/>
                  <a:pt x="174" y="224"/>
                  <a:pt x="248" y="188"/>
                </a:cubicBezTo>
                <a:cubicBezTo>
                  <a:pt x="300" y="161"/>
                  <a:pt x="310" y="98"/>
                  <a:pt x="344" y="76"/>
                </a:cubicBezTo>
                <a:cubicBezTo>
                  <a:pt x="384" y="48"/>
                  <a:pt x="416" y="19"/>
                  <a:pt x="464" y="4"/>
                </a:cubicBezTo>
                <a:cubicBezTo>
                  <a:pt x="557" y="8"/>
                  <a:pt x="629" y="0"/>
                  <a:pt x="712" y="28"/>
                </a:cubicBezTo>
                <a:cubicBezTo>
                  <a:pt x="756" y="72"/>
                  <a:pt x="830" y="83"/>
                  <a:pt x="888" y="108"/>
                </a:cubicBezTo>
                <a:cubicBezTo>
                  <a:pt x="935" y="128"/>
                  <a:pt x="977" y="159"/>
                  <a:pt x="1024" y="180"/>
                </a:cubicBezTo>
                <a:cubicBezTo>
                  <a:pt x="1055" y="194"/>
                  <a:pt x="1094" y="200"/>
                  <a:pt x="1128" y="212"/>
                </a:cubicBezTo>
                <a:cubicBezTo>
                  <a:pt x="1144" y="217"/>
                  <a:pt x="1176" y="228"/>
                  <a:pt x="1176" y="228"/>
                </a:cubicBezTo>
                <a:cubicBezTo>
                  <a:pt x="1213" y="225"/>
                  <a:pt x="1319" y="230"/>
                  <a:pt x="1368" y="204"/>
                </a:cubicBezTo>
                <a:cubicBezTo>
                  <a:pt x="1384" y="194"/>
                  <a:pt x="1397" y="175"/>
                  <a:pt x="1416" y="172"/>
                </a:cubicBezTo>
                <a:cubicBezTo>
                  <a:pt x="1464" y="162"/>
                  <a:pt x="1513" y="155"/>
                  <a:pt x="1560" y="140"/>
                </a:cubicBezTo>
                <a:cubicBezTo>
                  <a:pt x="1613" y="142"/>
                  <a:pt x="1666" y="141"/>
                  <a:pt x="1720" y="148"/>
                </a:cubicBezTo>
                <a:cubicBezTo>
                  <a:pt x="1736" y="149"/>
                  <a:pt x="1752" y="158"/>
                  <a:pt x="1768" y="164"/>
                </a:cubicBezTo>
                <a:cubicBezTo>
                  <a:pt x="1776" y="166"/>
                  <a:pt x="1792" y="172"/>
                  <a:pt x="1792" y="172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Freeform 17"/>
          <p:cNvSpPr>
            <a:spLocks/>
          </p:cNvSpPr>
          <p:nvPr/>
        </p:nvSpPr>
        <p:spPr bwMode="auto">
          <a:xfrm>
            <a:off x="6381800" y="2578100"/>
            <a:ext cx="2089099" cy="711423"/>
          </a:xfrm>
          <a:custGeom>
            <a:avLst/>
            <a:gdLst>
              <a:gd name="T0" fmla="*/ 0 w 1480"/>
              <a:gd name="T1" fmla="*/ 0 h 504"/>
              <a:gd name="T2" fmla="*/ 96 w 1480"/>
              <a:gd name="T3" fmla="*/ 64 h 504"/>
              <a:gd name="T4" fmla="*/ 128 w 1480"/>
              <a:gd name="T5" fmla="*/ 112 h 504"/>
              <a:gd name="T6" fmla="*/ 144 w 1480"/>
              <a:gd name="T7" fmla="*/ 136 h 504"/>
              <a:gd name="T8" fmla="*/ 152 w 1480"/>
              <a:gd name="T9" fmla="*/ 160 h 504"/>
              <a:gd name="T10" fmla="*/ 264 w 1480"/>
              <a:gd name="T11" fmla="*/ 224 h 504"/>
              <a:gd name="T12" fmla="*/ 512 w 1480"/>
              <a:gd name="T13" fmla="*/ 208 h 504"/>
              <a:gd name="T14" fmla="*/ 576 w 1480"/>
              <a:gd name="T15" fmla="*/ 136 h 504"/>
              <a:gd name="T16" fmla="*/ 704 w 1480"/>
              <a:gd name="T17" fmla="*/ 72 h 504"/>
              <a:gd name="T18" fmla="*/ 888 w 1480"/>
              <a:gd name="T19" fmla="*/ 88 h 504"/>
              <a:gd name="T20" fmla="*/ 952 w 1480"/>
              <a:gd name="T21" fmla="*/ 152 h 504"/>
              <a:gd name="T22" fmla="*/ 976 w 1480"/>
              <a:gd name="T23" fmla="*/ 216 h 504"/>
              <a:gd name="T24" fmla="*/ 1000 w 1480"/>
              <a:gd name="T25" fmla="*/ 232 h 504"/>
              <a:gd name="T26" fmla="*/ 1104 w 1480"/>
              <a:gd name="T27" fmla="*/ 344 h 504"/>
              <a:gd name="T28" fmla="*/ 1264 w 1480"/>
              <a:gd name="T29" fmla="*/ 464 h 504"/>
              <a:gd name="T30" fmla="*/ 1320 w 1480"/>
              <a:gd name="T31" fmla="*/ 488 h 504"/>
              <a:gd name="T32" fmla="*/ 1368 w 1480"/>
              <a:gd name="T33" fmla="*/ 504 h 504"/>
              <a:gd name="T34" fmla="*/ 1480 w 1480"/>
              <a:gd name="T35" fmla="*/ 464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80" h="504">
                <a:moveTo>
                  <a:pt x="0" y="0"/>
                </a:moveTo>
                <a:cubicBezTo>
                  <a:pt x="54" y="13"/>
                  <a:pt x="53" y="35"/>
                  <a:pt x="96" y="64"/>
                </a:cubicBezTo>
                <a:cubicBezTo>
                  <a:pt x="110" y="106"/>
                  <a:pt x="94" y="72"/>
                  <a:pt x="128" y="112"/>
                </a:cubicBezTo>
                <a:cubicBezTo>
                  <a:pt x="134" y="119"/>
                  <a:pt x="139" y="127"/>
                  <a:pt x="144" y="136"/>
                </a:cubicBezTo>
                <a:cubicBezTo>
                  <a:pt x="147" y="143"/>
                  <a:pt x="146" y="153"/>
                  <a:pt x="152" y="160"/>
                </a:cubicBezTo>
                <a:cubicBezTo>
                  <a:pt x="192" y="211"/>
                  <a:pt x="205" y="212"/>
                  <a:pt x="264" y="224"/>
                </a:cubicBezTo>
                <a:cubicBezTo>
                  <a:pt x="266" y="223"/>
                  <a:pt x="495" y="210"/>
                  <a:pt x="512" y="208"/>
                </a:cubicBezTo>
                <a:cubicBezTo>
                  <a:pt x="546" y="201"/>
                  <a:pt x="553" y="155"/>
                  <a:pt x="576" y="136"/>
                </a:cubicBezTo>
                <a:cubicBezTo>
                  <a:pt x="609" y="106"/>
                  <a:pt x="661" y="82"/>
                  <a:pt x="704" y="72"/>
                </a:cubicBezTo>
                <a:cubicBezTo>
                  <a:pt x="765" y="75"/>
                  <a:pt x="840" y="49"/>
                  <a:pt x="888" y="88"/>
                </a:cubicBezTo>
                <a:cubicBezTo>
                  <a:pt x="911" y="107"/>
                  <a:pt x="952" y="152"/>
                  <a:pt x="952" y="152"/>
                </a:cubicBezTo>
                <a:cubicBezTo>
                  <a:pt x="960" y="173"/>
                  <a:pt x="964" y="196"/>
                  <a:pt x="976" y="216"/>
                </a:cubicBezTo>
                <a:cubicBezTo>
                  <a:pt x="980" y="224"/>
                  <a:pt x="993" y="225"/>
                  <a:pt x="1000" y="232"/>
                </a:cubicBezTo>
                <a:cubicBezTo>
                  <a:pt x="1034" y="266"/>
                  <a:pt x="1062" y="316"/>
                  <a:pt x="1104" y="344"/>
                </a:cubicBezTo>
                <a:cubicBezTo>
                  <a:pt x="1142" y="401"/>
                  <a:pt x="1205" y="431"/>
                  <a:pt x="1264" y="464"/>
                </a:cubicBezTo>
                <a:cubicBezTo>
                  <a:pt x="1281" y="473"/>
                  <a:pt x="1301" y="480"/>
                  <a:pt x="1320" y="488"/>
                </a:cubicBezTo>
                <a:cubicBezTo>
                  <a:pt x="1335" y="494"/>
                  <a:pt x="1368" y="504"/>
                  <a:pt x="1368" y="504"/>
                </a:cubicBezTo>
                <a:cubicBezTo>
                  <a:pt x="1405" y="498"/>
                  <a:pt x="1460" y="502"/>
                  <a:pt x="1480" y="464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3" name="Oval 20"/>
          <p:cNvSpPr>
            <a:spLocks noChangeArrowheads="1"/>
          </p:cNvSpPr>
          <p:nvPr/>
        </p:nvSpPr>
        <p:spPr bwMode="auto">
          <a:xfrm>
            <a:off x="1131961" y="2260600"/>
            <a:ext cx="271018" cy="271018"/>
          </a:xfrm>
          <a:prstGeom prst="ellipse">
            <a:avLst/>
          </a:prstGeom>
          <a:solidFill>
            <a:srgbClr val="6A92E3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4" name="Oval 21"/>
          <p:cNvSpPr>
            <a:spLocks noChangeArrowheads="1"/>
          </p:cNvSpPr>
          <p:nvPr/>
        </p:nvSpPr>
        <p:spPr bwMode="auto">
          <a:xfrm>
            <a:off x="1589161" y="2336800"/>
            <a:ext cx="271018" cy="271018"/>
          </a:xfrm>
          <a:prstGeom prst="ellipse">
            <a:avLst/>
          </a:prstGeom>
          <a:solidFill>
            <a:srgbClr val="6A92E3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5" name="Oval 22"/>
          <p:cNvSpPr>
            <a:spLocks noChangeArrowheads="1"/>
          </p:cNvSpPr>
          <p:nvPr/>
        </p:nvSpPr>
        <p:spPr bwMode="auto">
          <a:xfrm>
            <a:off x="1970161" y="2489200"/>
            <a:ext cx="271018" cy="271018"/>
          </a:xfrm>
          <a:prstGeom prst="ellipse">
            <a:avLst/>
          </a:prstGeom>
          <a:solidFill>
            <a:srgbClr val="6A92E3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6" name="Oval 23"/>
          <p:cNvSpPr>
            <a:spLocks noChangeArrowheads="1"/>
          </p:cNvSpPr>
          <p:nvPr/>
        </p:nvSpPr>
        <p:spPr bwMode="auto">
          <a:xfrm>
            <a:off x="2427361" y="2565400"/>
            <a:ext cx="271018" cy="271018"/>
          </a:xfrm>
          <a:prstGeom prst="ellipse">
            <a:avLst/>
          </a:prstGeom>
          <a:solidFill>
            <a:srgbClr val="6A92E3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7" name="Oval 24"/>
          <p:cNvSpPr>
            <a:spLocks noChangeArrowheads="1"/>
          </p:cNvSpPr>
          <p:nvPr/>
        </p:nvSpPr>
        <p:spPr bwMode="auto">
          <a:xfrm>
            <a:off x="2808361" y="2489200"/>
            <a:ext cx="271018" cy="271018"/>
          </a:xfrm>
          <a:prstGeom prst="ellipse">
            <a:avLst/>
          </a:prstGeom>
          <a:solidFill>
            <a:srgbClr val="FF9274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9" name="Oval 27"/>
          <p:cNvSpPr>
            <a:spLocks noChangeArrowheads="1"/>
          </p:cNvSpPr>
          <p:nvPr/>
        </p:nvSpPr>
        <p:spPr bwMode="auto">
          <a:xfrm>
            <a:off x="6663182" y="2717800"/>
            <a:ext cx="271018" cy="271018"/>
          </a:xfrm>
          <a:prstGeom prst="ellipse">
            <a:avLst/>
          </a:prstGeom>
          <a:solidFill>
            <a:srgbClr val="6A92E3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0" name="Oval 28"/>
          <p:cNvSpPr>
            <a:spLocks noChangeArrowheads="1"/>
          </p:cNvSpPr>
          <p:nvPr/>
        </p:nvSpPr>
        <p:spPr bwMode="auto">
          <a:xfrm>
            <a:off x="7069142" y="2671322"/>
            <a:ext cx="271018" cy="271018"/>
          </a:xfrm>
          <a:prstGeom prst="ellipse">
            <a:avLst/>
          </a:prstGeom>
          <a:solidFill>
            <a:srgbClr val="6A92E3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1" name="Oval 29"/>
          <p:cNvSpPr>
            <a:spLocks noChangeArrowheads="1"/>
          </p:cNvSpPr>
          <p:nvPr/>
        </p:nvSpPr>
        <p:spPr bwMode="auto">
          <a:xfrm>
            <a:off x="7458964" y="2607818"/>
            <a:ext cx="271018" cy="271018"/>
          </a:xfrm>
          <a:prstGeom prst="ellipse">
            <a:avLst/>
          </a:prstGeom>
          <a:solidFill>
            <a:srgbClr val="6A92E3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2" name="Oval 30"/>
          <p:cNvSpPr>
            <a:spLocks noChangeArrowheads="1"/>
          </p:cNvSpPr>
          <p:nvPr/>
        </p:nvSpPr>
        <p:spPr bwMode="auto">
          <a:xfrm>
            <a:off x="7818881" y="2946400"/>
            <a:ext cx="271018" cy="271018"/>
          </a:xfrm>
          <a:prstGeom prst="ellipse">
            <a:avLst/>
          </a:prstGeom>
          <a:solidFill>
            <a:srgbClr val="6A92E3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3" name="Oval 31"/>
          <p:cNvSpPr>
            <a:spLocks noChangeArrowheads="1"/>
          </p:cNvSpPr>
          <p:nvPr/>
        </p:nvSpPr>
        <p:spPr bwMode="auto">
          <a:xfrm>
            <a:off x="8225281" y="3162699"/>
            <a:ext cx="271018" cy="271018"/>
          </a:xfrm>
          <a:prstGeom prst="ellipse">
            <a:avLst/>
          </a:prstGeom>
          <a:solidFill>
            <a:srgbClr val="6A92E3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4" name="Freeform 32"/>
          <p:cNvSpPr>
            <a:spLocks/>
          </p:cNvSpPr>
          <p:nvPr/>
        </p:nvSpPr>
        <p:spPr bwMode="auto">
          <a:xfrm>
            <a:off x="618911" y="2724135"/>
            <a:ext cx="2089100" cy="1851959"/>
          </a:xfrm>
          <a:custGeom>
            <a:avLst/>
            <a:gdLst>
              <a:gd name="T0" fmla="*/ 104 w 1480"/>
              <a:gd name="T1" fmla="*/ 0 h 1312"/>
              <a:gd name="T2" fmla="*/ 32 w 1480"/>
              <a:gd name="T3" fmla="*/ 40 h 1312"/>
              <a:gd name="T4" fmla="*/ 0 w 1480"/>
              <a:gd name="T5" fmla="*/ 88 h 1312"/>
              <a:gd name="T6" fmla="*/ 8 w 1480"/>
              <a:gd name="T7" fmla="*/ 352 h 1312"/>
              <a:gd name="T8" fmla="*/ 448 w 1480"/>
              <a:gd name="T9" fmla="*/ 544 h 1312"/>
              <a:gd name="T10" fmla="*/ 624 w 1480"/>
              <a:gd name="T11" fmla="*/ 576 h 1312"/>
              <a:gd name="T12" fmla="*/ 672 w 1480"/>
              <a:gd name="T13" fmla="*/ 608 h 1312"/>
              <a:gd name="T14" fmla="*/ 704 w 1480"/>
              <a:gd name="T15" fmla="*/ 640 h 1312"/>
              <a:gd name="T16" fmla="*/ 800 w 1480"/>
              <a:gd name="T17" fmla="*/ 712 h 1312"/>
              <a:gd name="T18" fmla="*/ 888 w 1480"/>
              <a:gd name="T19" fmla="*/ 808 h 1312"/>
              <a:gd name="T20" fmla="*/ 944 w 1480"/>
              <a:gd name="T21" fmla="*/ 864 h 1312"/>
              <a:gd name="T22" fmla="*/ 976 w 1480"/>
              <a:gd name="T23" fmla="*/ 904 h 1312"/>
              <a:gd name="T24" fmla="*/ 1000 w 1480"/>
              <a:gd name="T25" fmla="*/ 936 h 1312"/>
              <a:gd name="T26" fmla="*/ 1288 w 1480"/>
              <a:gd name="T27" fmla="*/ 992 h 1312"/>
              <a:gd name="T28" fmla="*/ 1336 w 1480"/>
              <a:gd name="T29" fmla="*/ 1000 h 1312"/>
              <a:gd name="T30" fmla="*/ 1384 w 1480"/>
              <a:gd name="T31" fmla="*/ 1016 h 1312"/>
              <a:gd name="T32" fmla="*/ 1416 w 1480"/>
              <a:gd name="T33" fmla="*/ 1056 h 1312"/>
              <a:gd name="T34" fmla="*/ 1424 w 1480"/>
              <a:gd name="T35" fmla="*/ 1080 h 1312"/>
              <a:gd name="T36" fmla="*/ 1472 w 1480"/>
              <a:gd name="T37" fmla="*/ 1176 h 1312"/>
              <a:gd name="T38" fmla="*/ 1480 w 1480"/>
              <a:gd name="T39" fmla="*/ 1312 h 1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80" h="1312">
                <a:moveTo>
                  <a:pt x="104" y="0"/>
                </a:moveTo>
                <a:cubicBezTo>
                  <a:pt x="61" y="14"/>
                  <a:pt x="57" y="7"/>
                  <a:pt x="32" y="40"/>
                </a:cubicBezTo>
                <a:cubicBezTo>
                  <a:pt x="20" y="55"/>
                  <a:pt x="0" y="88"/>
                  <a:pt x="0" y="88"/>
                </a:cubicBezTo>
                <a:cubicBezTo>
                  <a:pt x="2" y="176"/>
                  <a:pt x="3" y="264"/>
                  <a:pt x="8" y="352"/>
                </a:cubicBezTo>
                <a:cubicBezTo>
                  <a:pt x="19" y="579"/>
                  <a:pt x="296" y="539"/>
                  <a:pt x="448" y="544"/>
                </a:cubicBezTo>
                <a:cubicBezTo>
                  <a:pt x="510" y="550"/>
                  <a:pt x="563" y="563"/>
                  <a:pt x="624" y="576"/>
                </a:cubicBezTo>
                <a:cubicBezTo>
                  <a:pt x="640" y="586"/>
                  <a:pt x="658" y="594"/>
                  <a:pt x="672" y="608"/>
                </a:cubicBezTo>
                <a:cubicBezTo>
                  <a:pt x="682" y="618"/>
                  <a:pt x="691" y="630"/>
                  <a:pt x="704" y="640"/>
                </a:cubicBezTo>
                <a:cubicBezTo>
                  <a:pt x="736" y="664"/>
                  <a:pt x="771" y="679"/>
                  <a:pt x="800" y="712"/>
                </a:cubicBezTo>
                <a:cubicBezTo>
                  <a:pt x="828" y="744"/>
                  <a:pt x="863" y="771"/>
                  <a:pt x="888" y="808"/>
                </a:cubicBezTo>
                <a:cubicBezTo>
                  <a:pt x="924" y="863"/>
                  <a:pt x="901" y="849"/>
                  <a:pt x="944" y="864"/>
                </a:cubicBezTo>
                <a:cubicBezTo>
                  <a:pt x="959" y="910"/>
                  <a:pt x="939" y="867"/>
                  <a:pt x="976" y="904"/>
                </a:cubicBezTo>
                <a:cubicBezTo>
                  <a:pt x="985" y="913"/>
                  <a:pt x="990" y="926"/>
                  <a:pt x="1000" y="936"/>
                </a:cubicBezTo>
                <a:cubicBezTo>
                  <a:pt x="1078" y="1014"/>
                  <a:pt x="1178" y="987"/>
                  <a:pt x="1288" y="992"/>
                </a:cubicBezTo>
                <a:cubicBezTo>
                  <a:pt x="1304" y="994"/>
                  <a:pt x="1320" y="996"/>
                  <a:pt x="1336" y="1000"/>
                </a:cubicBezTo>
                <a:cubicBezTo>
                  <a:pt x="1352" y="1004"/>
                  <a:pt x="1384" y="1016"/>
                  <a:pt x="1384" y="1016"/>
                </a:cubicBezTo>
                <a:cubicBezTo>
                  <a:pt x="1404" y="1076"/>
                  <a:pt x="1374" y="1004"/>
                  <a:pt x="1416" y="1056"/>
                </a:cubicBezTo>
                <a:cubicBezTo>
                  <a:pt x="1421" y="1062"/>
                  <a:pt x="1420" y="1072"/>
                  <a:pt x="1424" y="1080"/>
                </a:cubicBezTo>
                <a:cubicBezTo>
                  <a:pt x="1440" y="1112"/>
                  <a:pt x="1460" y="1141"/>
                  <a:pt x="1472" y="1176"/>
                </a:cubicBezTo>
                <a:cubicBezTo>
                  <a:pt x="1480" y="1301"/>
                  <a:pt x="1480" y="1255"/>
                  <a:pt x="1480" y="1312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5" name="Oval 33"/>
          <p:cNvSpPr>
            <a:spLocks noChangeArrowheads="1"/>
          </p:cNvSpPr>
          <p:nvPr/>
        </p:nvSpPr>
        <p:spPr bwMode="auto">
          <a:xfrm>
            <a:off x="2243580" y="4044581"/>
            <a:ext cx="271018" cy="271018"/>
          </a:xfrm>
          <a:prstGeom prst="ellipse">
            <a:avLst/>
          </a:prstGeom>
          <a:solidFill>
            <a:srgbClr val="FF9274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6" name="Oval 34"/>
          <p:cNvSpPr>
            <a:spLocks noChangeArrowheads="1"/>
          </p:cNvSpPr>
          <p:nvPr/>
        </p:nvSpPr>
        <p:spPr bwMode="auto">
          <a:xfrm>
            <a:off x="1862580" y="3892181"/>
            <a:ext cx="271018" cy="271018"/>
          </a:xfrm>
          <a:prstGeom prst="ellipse">
            <a:avLst/>
          </a:prstGeom>
          <a:solidFill>
            <a:srgbClr val="6A92E3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7" name="Oval 35"/>
          <p:cNvSpPr>
            <a:spLocks noChangeArrowheads="1"/>
          </p:cNvSpPr>
          <p:nvPr/>
        </p:nvSpPr>
        <p:spPr bwMode="auto">
          <a:xfrm>
            <a:off x="1584342" y="3576369"/>
            <a:ext cx="271018" cy="271018"/>
          </a:xfrm>
          <a:prstGeom prst="ellipse">
            <a:avLst/>
          </a:prstGeom>
          <a:solidFill>
            <a:srgbClr val="6A92E3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8" name="Oval 36"/>
          <p:cNvSpPr>
            <a:spLocks noChangeArrowheads="1"/>
          </p:cNvSpPr>
          <p:nvPr/>
        </p:nvSpPr>
        <p:spPr bwMode="auto">
          <a:xfrm>
            <a:off x="1199235" y="3391073"/>
            <a:ext cx="271018" cy="271018"/>
          </a:xfrm>
          <a:prstGeom prst="ellipse">
            <a:avLst/>
          </a:prstGeom>
          <a:solidFill>
            <a:srgbClr val="FF9274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9" name="Oval 37"/>
          <p:cNvSpPr>
            <a:spLocks noChangeArrowheads="1"/>
          </p:cNvSpPr>
          <p:nvPr/>
        </p:nvSpPr>
        <p:spPr bwMode="auto">
          <a:xfrm>
            <a:off x="699391" y="3306079"/>
            <a:ext cx="271018" cy="271018"/>
          </a:xfrm>
          <a:prstGeom prst="ellipse">
            <a:avLst/>
          </a:prstGeom>
          <a:solidFill>
            <a:srgbClr val="6A92E3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0" name="Oval 38"/>
          <p:cNvSpPr>
            <a:spLocks noChangeArrowheads="1"/>
          </p:cNvSpPr>
          <p:nvPr/>
        </p:nvSpPr>
        <p:spPr bwMode="auto">
          <a:xfrm>
            <a:off x="470662" y="2885812"/>
            <a:ext cx="271018" cy="271018"/>
          </a:xfrm>
          <a:prstGeom prst="ellipse">
            <a:avLst/>
          </a:prstGeom>
          <a:solidFill>
            <a:srgbClr val="6A92E3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1" name="Oval 39"/>
          <p:cNvSpPr>
            <a:spLocks noChangeArrowheads="1"/>
          </p:cNvSpPr>
          <p:nvPr/>
        </p:nvSpPr>
        <p:spPr bwMode="auto">
          <a:xfrm>
            <a:off x="180157" y="2456059"/>
            <a:ext cx="271018" cy="271018"/>
          </a:xfrm>
          <a:prstGeom prst="ellipse">
            <a:avLst/>
          </a:prstGeom>
          <a:solidFill>
            <a:srgbClr val="6A92E3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2" name="Oval 40"/>
          <p:cNvSpPr>
            <a:spLocks noChangeArrowheads="1"/>
          </p:cNvSpPr>
          <p:nvPr/>
        </p:nvSpPr>
        <p:spPr bwMode="auto">
          <a:xfrm>
            <a:off x="2587685" y="4241344"/>
            <a:ext cx="271018" cy="271018"/>
          </a:xfrm>
          <a:prstGeom prst="ellipse">
            <a:avLst/>
          </a:prstGeom>
          <a:solidFill>
            <a:srgbClr val="6A92E3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3" name="Freeform 42"/>
          <p:cNvSpPr>
            <a:spLocks/>
          </p:cNvSpPr>
          <p:nvPr/>
        </p:nvSpPr>
        <p:spPr bwMode="auto">
          <a:xfrm>
            <a:off x="8429925" y="2489199"/>
            <a:ext cx="460075" cy="800323"/>
          </a:xfrm>
          <a:custGeom>
            <a:avLst/>
            <a:gdLst>
              <a:gd name="T0" fmla="*/ 0 w 256"/>
              <a:gd name="T1" fmla="*/ 520 h 520"/>
              <a:gd name="T2" fmla="*/ 24 w 256"/>
              <a:gd name="T3" fmla="*/ 504 h 520"/>
              <a:gd name="T4" fmla="*/ 72 w 256"/>
              <a:gd name="T5" fmla="*/ 488 h 520"/>
              <a:gd name="T6" fmla="*/ 112 w 256"/>
              <a:gd name="T7" fmla="*/ 400 h 520"/>
              <a:gd name="T8" fmla="*/ 104 w 256"/>
              <a:gd name="T9" fmla="*/ 272 h 520"/>
              <a:gd name="T10" fmla="*/ 88 w 256"/>
              <a:gd name="T11" fmla="*/ 224 h 520"/>
              <a:gd name="T12" fmla="*/ 144 w 256"/>
              <a:gd name="T13" fmla="*/ 48 h 520"/>
              <a:gd name="T14" fmla="*/ 256 w 256"/>
              <a:gd name="T15" fmla="*/ 0 h 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6" h="520">
                <a:moveTo>
                  <a:pt x="0" y="520"/>
                </a:moveTo>
                <a:cubicBezTo>
                  <a:pt x="8" y="514"/>
                  <a:pt x="15" y="507"/>
                  <a:pt x="24" y="504"/>
                </a:cubicBezTo>
                <a:cubicBezTo>
                  <a:pt x="39" y="497"/>
                  <a:pt x="72" y="488"/>
                  <a:pt x="72" y="488"/>
                </a:cubicBezTo>
                <a:cubicBezTo>
                  <a:pt x="111" y="428"/>
                  <a:pt x="100" y="458"/>
                  <a:pt x="112" y="400"/>
                </a:cubicBezTo>
                <a:cubicBezTo>
                  <a:pt x="109" y="357"/>
                  <a:pt x="109" y="314"/>
                  <a:pt x="104" y="272"/>
                </a:cubicBezTo>
                <a:cubicBezTo>
                  <a:pt x="101" y="255"/>
                  <a:pt x="88" y="224"/>
                  <a:pt x="88" y="224"/>
                </a:cubicBezTo>
                <a:cubicBezTo>
                  <a:pt x="92" y="195"/>
                  <a:pt x="105" y="72"/>
                  <a:pt x="144" y="48"/>
                </a:cubicBezTo>
                <a:cubicBezTo>
                  <a:pt x="181" y="24"/>
                  <a:pt x="224" y="31"/>
                  <a:pt x="256" y="0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4" name="Oval 44"/>
          <p:cNvSpPr>
            <a:spLocks noChangeArrowheads="1"/>
          </p:cNvSpPr>
          <p:nvPr/>
        </p:nvSpPr>
        <p:spPr bwMode="auto">
          <a:xfrm>
            <a:off x="8521700" y="2878836"/>
            <a:ext cx="271018" cy="271018"/>
          </a:xfrm>
          <a:prstGeom prst="ellipse">
            <a:avLst/>
          </a:prstGeom>
          <a:solidFill>
            <a:srgbClr val="6A92E3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5" name="Oval 45"/>
          <p:cNvSpPr>
            <a:spLocks noChangeArrowheads="1"/>
          </p:cNvSpPr>
          <p:nvPr/>
        </p:nvSpPr>
        <p:spPr bwMode="auto">
          <a:xfrm>
            <a:off x="8568182" y="2413000"/>
            <a:ext cx="271018" cy="271018"/>
          </a:xfrm>
          <a:prstGeom prst="ellipse">
            <a:avLst/>
          </a:prstGeom>
          <a:solidFill>
            <a:srgbClr val="FF9274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6" name="Line 46"/>
          <p:cNvSpPr>
            <a:spLocks noChangeShapeType="1"/>
          </p:cNvSpPr>
          <p:nvPr/>
        </p:nvSpPr>
        <p:spPr bwMode="auto">
          <a:xfrm>
            <a:off x="3826476" y="1498599"/>
            <a:ext cx="2269524" cy="1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7" name="Text Box 47"/>
          <p:cNvSpPr txBox="1">
            <a:spLocks noChangeArrowheads="1"/>
          </p:cNvSpPr>
          <p:nvPr/>
        </p:nvSpPr>
        <p:spPr bwMode="auto">
          <a:xfrm>
            <a:off x="3527228" y="1916150"/>
            <a:ext cx="2168148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en-US" sz="2800" dirty="0"/>
              <a:t>How many beads </a:t>
            </a:r>
            <a:r>
              <a:rPr lang="en-US" altLang="en-US" sz="2800" dirty="0" smtClean="0"/>
              <a:t>are </a:t>
            </a:r>
            <a:r>
              <a:rPr lang="en-US" altLang="en-US" sz="2800" dirty="0"/>
              <a:t>in the box????</a:t>
            </a:r>
          </a:p>
        </p:txBody>
      </p:sp>
      <p:sp>
        <p:nvSpPr>
          <p:cNvPr id="38" name="Freeform 48"/>
          <p:cNvSpPr>
            <a:spLocks/>
          </p:cNvSpPr>
          <p:nvPr/>
        </p:nvSpPr>
        <p:spPr bwMode="auto">
          <a:xfrm flipV="1">
            <a:off x="6076950" y="2619322"/>
            <a:ext cx="234999" cy="45719"/>
          </a:xfrm>
          <a:custGeom>
            <a:avLst/>
            <a:gdLst>
              <a:gd name="T0" fmla="*/ 72 w 72"/>
              <a:gd name="T1" fmla="*/ 0 h 40"/>
              <a:gd name="T2" fmla="*/ 0 w 72"/>
              <a:gd name="T3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2" h="40">
                <a:moveTo>
                  <a:pt x="72" y="0"/>
                </a:moveTo>
                <a:cubicBezTo>
                  <a:pt x="53" y="27"/>
                  <a:pt x="35" y="40"/>
                  <a:pt x="0" y="40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9" name="Oval 50"/>
          <p:cNvSpPr>
            <a:spLocks noChangeArrowheads="1"/>
          </p:cNvSpPr>
          <p:nvPr/>
        </p:nvSpPr>
        <p:spPr bwMode="auto">
          <a:xfrm>
            <a:off x="4417523" y="4174564"/>
            <a:ext cx="271018" cy="271018"/>
          </a:xfrm>
          <a:prstGeom prst="ellipse">
            <a:avLst/>
          </a:prstGeom>
          <a:solidFill>
            <a:srgbClr val="6A92E3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40" name="Oval 51"/>
          <p:cNvSpPr>
            <a:spLocks noChangeArrowheads="1"/>
          </p:cNvSpPr>
          <p:nvPr/>
        </p:nvSpPr>
        <p:spPr bwMode="auto">
          <a:xfrm>
            <a:off x="3157982" y="4241800"/>
            <a:ext cx="271018" cy="271018"/>
          </a:xfrm>
          <a:prstGeom prst="ellipse">
            <a:avLst/>
          </a:prstGeom>
          <a:solidFill>
            <a:srgbClr val="6A92E3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41" name="Oval 52"/>
          <p:cNvSpPr>
            <a:spLocks noChangeArrowheads="1"/>
          </p:cNvSpPr>
          <p:nvPr/>
        </p:nvSpPr>
        <p:spPr bwMode="auto">
          <a:xfrm>
            <a:off x="7867142" y="1837187"/>
            <a:ext cx="271018" cy="271018"/>
          </a:xfrm>
          <a:prstGeom prst="ellipse">
            <a:avLst/>
          </a:prstGeom>
          <a:solidFill>
            <a:srgbClr val="6A92E3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2" name="Oval 53"/>
          <p:cNvSpPr>
            <a:spLocks noChangeArrowheads="1"/>
          </p:cNvSpPr>
          <p:nvPr/>
        </p:nvSpPr>
        <p:spPr bwMode="auto">
          <a:xfrm>
            <a:off x="509661" y="1752600"/>
            <a:ext cx="271018" cy="271018"/>
          </a:xfrm>
          <a:prstGeom prst="ellipse">
            <a:avLst/>
          </a:prstGeom>
          <a:solidFill>
            <a:srgbClr val="6A92E3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43" name="Oval 55"/>
          <p:cNvSpPr>
            <a:spLocks noChangeArrowheads="1"/>
          </p:cNvSpPr>
          <p:nvPr/>
        </p:nvSpPr>
        <p:spPr bwMode="auto">
          <a:xfrm>
            <a:off x="3767582" y="4013200"/>
            <a:ext cx="271018" cy="271018"/>
          </a:xfrm>
          <a:prstGeom prst="ellipse">
            <a:avLst/>
          </a:prstGeom>
          <a:solidFill>
            <a:srgbClr val="FF9274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44" name="Oval 56"/>
          <p:cNvSpPr>
            <a:spLocks noChangeArrowheads="1"/>
          </p:cNvSpPr>
          <p:nvPr/>
        </p:nvSpPr>
        <p:spPr bwMode="auto">
          <a:xfrm>
            <a:off x="2643261" y="1308100"/>
            <a:ext cx="271018" cy="271018"/>
          </a:xfrm>
          <a:prstGeom prst="ellipse">
            <a:avLst/>
          </a:prstGeom>
          <a:solidFill>
            <a:srgbClr val="FF9274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45" name="Oval 57"/>
          <p:cNvSpPr>
            <a:spLocks noChangeArrowheads="1"/>
          </p:cNvSpPr>
          <p:nvPr/>
        </p:nvSpPr>
        <p:spPr bwMode="auto">
          <a:xfrm>
            <a:off x="6904482" y="3517900"/>
            <a:ext cx="271018" cy="271018"/>
          </a:xfrm>
          <a:prstGeom prst="ellipse">
            <a:avLst/>
          </a:prstGeom>
          <a:solidFill>
            <a:srgbClr val="FF9274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46" name="Oval 58"/>
          <p:cNvSpPr>
            <a:spLocks noChangeArrowheads="1"/>
          </p:cNvSpPr>
          <p:nvPr/>
        </p:nvSpPr>
        <p:spPr bwMode="auto">
          <a:xfrm>
            <a:off x="7806182" y="4394200"/>
            <a:ext cx="271018" cy="271018"/>
          </a:xfrm>
          <a:prstGeom prst="ellipse">
            <a:avLst/>
          </a:prstGeom>
          <a:solidFill>
            <a:srgbClr val="FF9274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8" name="Oval 26"/>
          <p:cNvSpPr>
            <a:spLocks noChangeArrowheads="1"/>
          </p:cNvSpPr>
          <p:nvPr/>
        </p:nvSpPr>
        <p:spPr bwMode="auto">
          <a:xfrm>
            <a:off x="6282182" y="2525143"/>
            <a:ext cx="271018" cy="271018"/>
          </a:xfrm>
          <a:prstGeom prst="ellipse">
            <a:avLst/>
          </a:prstGeom>
          <a:solidFill>
            <a:srgbClr val="FF9274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2" name="Oval 19"/>
          <p:cNvSpPr>
            <a:spLocks noChangeArrowheads="1"/>
          </p:cNvSpPr>
          <p:nvPr/>
        </p:nvSpPr>
        <p:spPr bwMode="auto">
          <a:xfrm>
            <a:off x="749150" y="2578100"/>
            <a:ext cx="271018" cy="271018"/>
          </a:xfrm>
          <a:prstGeom prst="ellipse">
            <a:avLst/>
          </a:prstGeom>
          <a:solidFill>
            <a:srgbClr val="FF9274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935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5680" y="57513"/>
            <a:ext cx="7396480" cy="636723"/>
          </a:xfrm>
        </p:spPr>
        <p:txBody>
          <a:bodyPr/>
          <a:lstStyle/>
          <a:p>
            <a:r>
              <a:rPr lang="en-US" sz="3200" dirty="0" smtClean="0">
                <a:solidFill>
                  <a:schemeClr val="bg1"/>
                </a:solidFill>
              </a:rPr>
              <a:t>Review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7710" y="1949824"/>
            <a:ext cx="8072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What is an earthquake?</a:t>
            </a:r>
            <a:endParaRPr lang="en-US" sz="3600" dirty="0">
              <a:solidFill>
                <a:schemeClr val="accent5">
                  <a:lumMod val="75000"/>
                </a:schemeClr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4978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5680" y="57513"/>
            <a:ext cx="7396480" cy="636723"/>
          </a:xfrm>
        </p:spPr>
        <p:txBody>
          <a:bodyPr/>
          <a:lstStyle/>
          <a:p>
            <a:r>
              <a:rPr lang="en-US" sz="3200" dirty="0" smtClean="0">
                <a:solidFill>
                  <a:schemeClr val="bg1"/>
                </a:solidFill>
              </a:rPr>
              <a:t>The </a:t>
            </a:r>
            <a:r>
              <a:rPr lang="en-US" sz="3200" smtClean="0">
                <a:solidFill>
                  <a:schemeClr val="bg1"/>
                </a:solidFill>
              </a:rPr>
              <a:t>earthquake machine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4341" y="909560"/>
            <a:ext cx="80724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400" dirty="0"/>
              <a:t>Using </a:t>
            </a:r>
            <a:r>
              <a:rPr lang="en-US" altLang="en-US" sz="2400" dirty="0" smtClean="0"/>
              <a:t>the </a:t>
            </a:r>
            <a:r>
              <a:rPr lang="en-US" altLang="en-US" sz="2400" dirty="0"/>
              <a:t>model, who can illustrate this </a:t>
            </a:r>
            <a:r>
              <a:rPr lang="en-US" altLang="en-US" sz="2400" dirty="0" smtClean="0"/>
              <a:t>definition?</a:t>
            </a:r>
            <a:endParaRPr lang="en-US" sz="22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grpSp>
        <p:nvGrpSpPr>
          <p:cNvPr id="7" name="Group 126"/>
          <p:cNvGrpSpPr>
            <a:grpSpLocks/>
          </p:cNvGrpSpPr>
          <p:nvPr/>
        </p:nvGrpSpPr>
        <p:grpSpPr bwMode="auto">
          <a:xfrm>
            <a:off x="824548" y="2357589"/>
            <a:ext cx="7567612" cy="1401762"/>
            <a:chOff x="543" y="1997"/>
            <a:chExt cx="4767" cy="883"/>
          </a:xfrm>
        </p:grpSpPr>
        <p:grpSp>
          <p:nvGrpSpPr>
            <p:cNvPr id="8" name="Group 127"/>
            <p:cNvGrpSpPr>
              <a:grpSpLocks/>
            </p:cNvGrpSpPr>
            <p:nvPr/>
          </p:nvGrpSpPr>
          <p:grpSpPr bwMode="auto">
            <a:xfrm>
              <a:off x="546" y="2784"/>
              <a:ext cx="4341" cy="96"/>
              <a:chOff x="542" y="2785"/>
              <a:chExt cx="4341" cy="179"/>
            </a:xfrm>
          </p:grpSpPr>
          <p:sp>
            <p:nvSpPr>
              <p:cNvPr id="55" name="Rectangle 128"/>
              <p:cNvSpPr>
                <a:spLocks noChangeArrowheads="1"/>
              </p:cNvSpPr>
              <p:nvPr/>
            </p:nvSpPr>
            <p:spPr bwMode="auto">
              <a:xfrm>
                <a:off x="542" y="2795"/>
                <a:ext cx="4341" cy="163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defRPr sz="2200">
                    <a:solidFill>
                      <a:schemeClr val="tx1"/>
                    </a:solidFill>
                    <a:latin typeface="Times" charset="0"/>
                  </a:defRPr>
                </a:lvl1pPr>
                <a:lvl2pPr marL="742950" indent="-285750">
                  <a:defRPr sz="2200">
                    <a:solidFill>
                      <a:schemeClr val="tx1"/>
                    </a:solidFill>
                    <a:latin typeface="Times" charset="0"/>
                  </a:defRPr>
                </a:lvl2pPr>
                <a:lvl3pPr marL="1143000" indent="-228600">
                  <a:defRPr sz="2200">
                    <a:solidFill>
                      <a:schemeClr val="tx1"/>
                    </a:solidFill>
                    <a:latin typeface="Times" charset="0"/>
                  </a:defRPr>
                </a:lvl3pPr>
                <a:lvl4pPr marL="1600200" indent="-228600">
                  <a:defRPr sz="2200">
                    <a:solidFill>
                      <a:schemeClr val="tx1"/>
                    </a:solidFill>
                    <a:latin typeface="Times" charset="0"/>
                  </a:defRPr>
                </a:lvl4pPr>
                <a:lvl5pPr marL="2057400" indent="-228600">
                  <a:defRPr sz="2200">
                    <a:solidFill>
                      <a:schemeClr val="tx1"/>
                    </a:solidFill>
                    <a:latin typeface="Times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" charset="0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56" name="Line 129"/>
              <p:cNvSpPr>
                <a:spLocks noChangeShapeType="1"/>
              </p:cNvSpPr>
              <p:nvPr/>
            </p:nvSpPr>
            <p:spPr bwMode="auto">
              <a:xfrm>
                <a:off x="650" y="2801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" name="Line 130"/>
              <p:cNvSpPr>
                <a:spLocks noChangeShapeType="1"/>
              </p:cNvSpPr>
              <p:nvPr/>
            </p:nvSpPr>
            <p:spPr bwMode="auto">
              <a:xfrm>
                <a:off x="759" y="2801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8" name="Line 131"/>
              <p:cNvSpPr>
                <a:spLocks noChangeShapeType="1"/>
              </p:cNvSpPr>
              <p:nvPr/>
            </p:nvSpPr>
            <p:spPr bwMode="auto">
              <a:xfrm>
                <a:off x="867" y="2801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" name="Line 132"/>
              <p:cNvSpPr>
                <a:spLocks noChangeShapeType="1"/>
              </p:cNvSpPr>
              <p:nvPr/>
            </p:nvSpPr>
            <p:spPr bwMode="auto">
              <a:xfrm>
                <a:off x="976" y="2801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0" name="Line 133"/>
              <p:cNvSpPr>
                <a:spLocks noChangeShapeType="1"/>
              </p:cNvSpPr>
              <p:nvPr/>
            </p:nvSpPr>
            <p:spPr bwMode="auto">
              <a:xfrm>
                <a:off x="1084" y="2801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" name="Line 134"/>
              <p:cNvSpPr>
                <a:spLocks noChangeShapeType="1"/>
              </p:cNvSpPr>
              <p:nvPr/>
            </p:nvSpPr>
            <p:spPr bwMode="auto">
              <a:xfrm>
                <a:off x="1193" y="2796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" name="Line 135"/>
              <p:cNvSpPr>
                <a:spLocks noChangeShapeType="1"/>
              </p:cNvSpPr>
              <p:nvPr/>
            </p:nvSpPr>
            <p:spPr bwMode="auto">
              <a:xfrm>
                <a:off x="1302" y="2796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" name="Line 136"/>
              <p:cNvSpPr>
                <a:spLocks noChangeShapeType="1"/>
              </p:cNvSpPr>
              <p:nvPr/>
            </p:nvSpPr>
            <p:spPr bwMode="auto">
              <a:xfrm>
                <a:off x="1410" y="2796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" name="Line 137"/>
              <p:cNvSpPr>
                <a:spLocks noChangeShapeType="1"/>
              </p:cNvSpPr>
              <p:nvPr/>
            </p:nvSpPr>
            <p:spPr bwMode="auto">
              <a:xfrm>
                <a:off x="1519" y="2796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" name="Line 138"/>
              <p:cNvSpPr>
                <a:spLocks noChangeShapeType="1"/>
              </p:cNvSpPr>
              <p:nvPr/>
            </p:nvSpPr>
            <p:spPr bwMode="auto">
              <a:xfrm>
                <a:off x="1627" y="2796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" name="Line 139"/>
              <p:cNvSpPr>
                <a:spLocks noChangeShapeType="1"/>
              </p:cNvSpPr>
              <p:nvPr/>
            </p:nvSpPr>
            <p:spPr bwMode="auto">
              <a:xfrm>
                <a:off x="1736" y="2795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7" name="Line 140"/>
              <p:cNvSpPr>
                <a:spLocks noChangeShapeType="1"/>
              </p:cNvSpPr>
              <p:nvPr/>
            </p:nvSpPr>
            <p:spPr bwMode="auto">
              <a:xfrm>
                <a:off x="1845" y="2795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8" name="Line 141"/>
              <p:cNvSpPr>
                <a:spLocks noChangeShapeType="1"/>
              </p:cNvSpPr>
              <p:nvPr/>
            </p:nvSpPr>
            <p:spPr bwMode="auto">
              <a:xfrm>
                <a:off x="1953" y="2795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9" name="Line 142"/>
              <p:cNvSpPr>
                <a:spLocks noChangeShapeType="1"/>
              </p:cNvSpPr>
              <p:nvPr/>
            </p:nvSpPr>
            <p:spPr bwMode="auto">
              <a:xfrm>
                <a:off x="2062" y="2795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0" name="Line 143"/>
              <p:cNvSpPr>
                <a:spLocks noChangeShapeType="1"/>
              </p:cNvSpPr>
              <p:nvPr/>
            </p:nvSpPr>
            <p:spPr bwMode="auto">
              <a:xfrm>
                <a:off x="2170" y="2795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1" name="Line 144"/>
              <p:cNvSpPr>
                <a:spLocks noChangeShapeType="1"/>
              </p:cNvSpPr>
              <p:nvPr/>
            </p:nvSpPr>
            <p:spPr bwMode="auto">
              <a:xfrm>
                <a:off x="2279" y="2790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2" name="Line 145"/>
              <p:cNvSpPr>
                <a:spLocks noChangeShapeType="1"/>
              </p:cNvSpPr>
              <p:nvPr/>
            </p:nvSpPr>
            <p:spPr bwMode="auto">
              <a:xfrm>
                <a:off x="2388" y="2790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" name="Line 146"/>
              <p:cNvSpPr>
                <a:spLocks noChangeShapeType="1"/>
              </p:cNvSpPr>
              <p:nvPr/>
            </p:nvSpPr>
            <p:spPr bwMode="auto">
              <a:xfrm>
                <a:off x="2496" y="2790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" name="Line 147"/>
              <p:cNvSpPr>
                <a:spLocks noChangeShapeType="1"/>
              </p:cNvSpPr>
              <p:nvPr/>
            </p:nvSpPr>
            <p:spPr bwMode="auto">
              <a:xfrm>
                <a:off x="2605" y="2790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" name="Line 148"/>
              <p:cNvSpPr>
                <a:spLocks noChangeShapeType="1"/>
              </p:cNvSpPr>
              <p:nvPr/>
            </p:nvSpPr>
            <p:spPr bwMode="auto">
              <a:xfrm>
                <a:off x="2713" y="2790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6" name="Line 149"/>
              <p:cNvSpPr>
                <a:spLocks noChangeShapeType="1"/>
              </p:cNvSpPr>
              <p:nvPr/>
            </p:nvSpPr>
            <p:spPr bwMode="auto">
              <a:xfrm>
                <a:off x="2819" y="2796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7" name="Line 150"/>
              <p:cNvSpPr>
                <a:spLocks noChangeShapeType="1"/>
              </p:cNvSpPr>
              <p:nvPr/>
            </p:nvSpPr>
            <p:spPr bwMode="auto">
              <a:xfrm>
                <a:off x="2928" y="2796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8" name="Line 151"/>
              <p:cNvSpPr>
                <a:spLocks noChangeShapeType="1"/>
              </p:cNvSpPr>
              <p:nvPr/>
            </p:nvSpPr>
            <p:spPr bwMode="auto">
              <a:xfrm>
                <a:off x="3036" y="2796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9" name="Line 152"/>
              <p:cNvSpPr>
                <a:spLocks noChangeShapeType="1"/>
              </p:cNvSpPr>
              <p:nvPr/>
            </p:nvSpPr>
            <p:spPr bwMode="auto">
              <a:xfrm>
                <a:off x="3145" y="2796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0" name="Line 153"/>
              <p:cNvSpPr>
                <a:spLocks noChangeShapeType="1"/>
              </p:cNvSpPr>
              <p:nvPr/>
            </p:nvSpPr>
            <p:spPr bwMode="auto">
              <a:xfrm>
                <a:off x="3253" y="2796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" name="Line 154"/>
              <p:cNvSpPr>
                <a:spLocks noChangeShapeType="1"/>
              </p:cNvSpPr>
              <p:nvPr/>
            </p:nvSpPr>
            <p:spPr bwMode="auto">
              <a:xfrm>
                <a:off x="3362" y="2791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2" name="Line 155"/>
              <p:cNvSpPr>
                <a:spLocks noChangeShapeType="1"/>
              </p:cNvSpPr>
              <p:nvPr/>
            </p:nvSpPr>
            <p:spPr bwMode="auto">
              <a:xfrm>
                <a:off x="3471" y="2791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3" name="Line 156"/>
              <p:cNvSpPr>
                <a:spLocks noChangeShapeType="1"/>
              </p:cNvSpPr>
              <p:nvPr/>
            </p:nvSpPr>
            <p:spPr bwMode="auto">
              <a:xfrm>
                <a:off x="3579" y="2791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4" name="Line 157"/>
              <p:cNvSpPr>
                <a:spLocks noChangeShapeType="1"/>
              </p:cNvSpPr>
              <p:nvPr/>
            </p:nvSpPr>
            <p:spPr bwMode="auto">
              <a:xfrm>
                <a:off x="3688" y="2791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5" name="Line 158"/>
              <p:cNvSpPr>
                <a:spLocks noChangeShapeType="1"/>
              </p:cNvSpPr>
              <p:nvPr/>
            </p:nvSpPr>
            <p:spPr bwMode="auto">
              <a:xfrm>
                <a:off x="3796" y="2791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6" name="Line 159"/>
              <p:cNvSpPr>
                <a:spLocks noChangeShapeType="1"/>
              </p:cNvSpPr>
              <p:nvPr/>
            </p:nvSpPr>
            <p:spPr bwMode="auto">
              <a:xfrm>
                <a:off x="3905" y="2790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7" name="Line 160"/>
              <p:cNvSpPr>
                <a:spLocks noChangeShapeType="1"/>
              </p:cNvSpPr>
              <p:nvPr/>
            </p:nvSpPr>
            <p:spPr bwMode="auto">
              <a:xfrm>
                <a:off x="4014" y="2790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8" name="Line 161"/>
              <p:cNvSpPr>
                <a:spLocks noChangeShapeType="1"/>
              </p:cNvSpPr>
              <p:nvPr/>
            </p:nvSpPr>
            <p:spPr bwMode="auto">
              <a:xfrm>
                <a:off x="4122" y="2790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" name="Line 162"/>
              <p:cNvSpPr>
                <a:spLocks noChangeShapeType="1"/>
              </p:cNvSpPr>
              <p:nvPr/>
            </p:nvSpPr>
            <p:spPr bwMode="auto">
              <a:xfrm>
                <a:off x="4231" y="2790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" name="Line 163"/>
              <p:cNvSpPr>
                <a:spLocks noChangeShapeType="1"/>
              </p:cNvSpPr>
              <p:nvPr/>
            </p:nvSpPr>
            <p:spPr bwMode="auto">
              <a:xfrm>
                <a:off x="4339" y="2790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1" name="Line 164"/>
              <p:cNvSpPr>
                <a:spLocks noChangeShapeType="1"/>
              </p:cNvSpPr>
              <p:nvPr/>
            </p:nvSpPr>
            <p:spPr bwMode="auto">
              <a:xfrm>
                <a:off x="4665" y="2785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2" name="Line 165"/>
              <p:cNvSpPr>
                <a:spLocks noChangeShapeType="1"/>
              </p:cNvSpPr>
              <p:nvPr/>
            </p:nvSpPr>
            <p:spPr bwMode="auto">
              <a:xfrm>
                <a:off x="4774" y="2785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9" name="Rectangle 166" descr="Granite"/>
            <p:cNvSpPr>
              <a:spLocks noChangeArrowheads="1"/>
            </p:cNvSpPr>
            <p:nvPr/>
          </p:nvSpPr>
          <p:spPr bwMode="auto">
            <a:xfrm>
              <a:off x="543" y="1997"/>
              <a:ext cx="4341" cy="817"/>
            </a:xfrm>
            <a:prstGeom prst="rect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2200">
                  <a:solidFill>
                    <a:schemeClr val="tx1"/>
                  </a:solidFill>
                  <a:latin typeface="Times" charset="0"/>
                </a:defRPr>
              </a:lvl1pPr>
              <a:lvl2pPr marL="742950" indent="-285750">
                <a:defRPr sz="2200">
                  <a:solidFill>
                    <a:schemeClr val="tx1"/>
                  </a:solidFill>
                  <a:latin typeface="Times" charset="0"/>
                </a:defRPr>
              </a:lvl2pPr>
              <a:lvl3pPr marL="1143000" indent="-228600">
                <a:defRPr sz="2200">
                  <a:solidFill>
                    <a:schemeClr val="tx1"/>
                  </a:solidFill>
                  <a:latin typeface="Times" charset="0"/>
                </a:defRPr>
              </a:lvl3pPr>
              <a:lvl4pPr marL="1600200" indent="-228600">
                <a:defRPr sz="2200">
                  <a:solidFill>
                    <a:schemeClr val="tx1"/>
                  </a:solidFill>
                  <a:latin typeface="Times" charset="0"/>
                </a:defRPr>
              </a:lvl4pPr>
              <a:lvl5pPr marL="2057400" indent="-228600">
                <a:defRPr sz="2200">
                  <a:solidFill>
                    <a:schemeClr val="tx1"/>
                  </a:solidFill>
                  <a:latin typeface="Times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0" name="Rectangle 167" descr="Oak"/>
            <p:cNvSpPr>
              <a:spLocks noChangeArrowheads="1"/>
            </p:cNvSpPr>
            <p:nvPr/>
          </p:nvSpPr>
          <p:spPr bwMode="auto">
            <a:xfrm>
              <a:off x="650" y="2141"/>
              <a:ext cx="434" cy="490"/>
            </a:xfrm>
            <a:prstGeom prst="rect">
              <a:avLst/>
            </a:prstGeom>
            <a:blipFill dpi="0" rotWithShape="0">
              <a:blip r:embed="rId4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2200">
                  <a:solidFill>
                    <a:schemeClr val="tx1"/>
                  </a:solidFill>
                  <a:latin typeface="Times" charset="0"/>
                </a:defRPr>
              </a:lvl1pPr>
              <a:lvl2pPr marL="742950" indent="-285750">
                <a:defRPr sz="2200">
                  <a:solidFill>
                    <a:schemeClr val="tx1"/>
                  </a:solidFill>
                  <a:latin typeface="Times" charset="0"/>
                </a:defRPr>
              </a:lvl2pPr>
              <a:lvl3pPr marL="1143000" indent="-228600">
                <a:defRPr sz="2200">
                  <a:solidFill>
                    <a:schemeClr val="tx1"/>
                  </a:solidFill>
                  <a:latin typeface="Times" charset="0"/>
                </a:defRPr>
              </a:lvl3pPr>
              <a:lvl4pPr marL="1600200" indent="-228600">
                <a:defRPr sz="2200">
                  <a:solidFill>
                    <a:schemeClr val="tx1"/>
                  </a:solidFill>
                  <a:latin typeface="Times" charset="0"/>
                </a:defRPr>
              </a:lvl4pPr>
              <a:lvl5pPr marL="2057400" indent="-228600">
                <a:defRPr sz="2200">
                  <a:solidFill>
                    <a:schemeClr val="tx1"/>
                  </a:solidFill>
                  <a:latin typeface="Times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1" name="Freeform 168" descr="Granite"/>
            <p:cNvSpPr>
              <a:spLocks/>
            </p:cNvSpPr>
            <p:nvPr/>
          </p:nvSpPr>
          <p:spPr bwMode="auto">
            <a:xfrm>
              <a:off x="1104" y="2400"/>
              <a:ext cx="308" cy="151"/>
            </a:xfrm>
            <a:custGeom>
              <a:avLst/>
              <a:gdLst>
                <a:gd name="T0" fmla="*/ 268 w 353"/>
                <a:gd name="T1" fmla="*/ 57 h 113"/>
                <a:gd name="T2" fmla="*/ 0 w 353"/>
                <a:gd name="T3" fmla="*/ 92 h 113"/>
                <a:gd name="T4" fmla="*/ 11 w 353"/>
                <a:gd name="T5" fmla="*/ 39 h 113"/>
                <a:gd name="T6" fmla="*/ 105 w 353"/>
                <a:gd name="T7" fmla="*/ 4 h 113"/>
                <a:gd name="T8" fmla="*/ 279 w 353"/>
                <a:gd name="T9" fmla="*/ 21 h 113"/>
                <a:gd name="T10" fmla="*/ 303 w 353"/>
                <a:gd name="T11" fmla="*/ 75 h 113"/>
                <a:gd name="T12" fmla="*/ 268 w 353"/>
                <a:gd name="T13" fmla="*/ 57 h 1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53" h="113">
                  <a:moveTo>
                    <a:pt x="307" y="43"/>
                  </a:moveTo>
                  <a:cubicBezTo>
                    <a:pt x="197" y="113"/>
                    <a:pt x="170" y="79"/>
                    <a:pt x="0" y="69"/>
                  </a:cubicBezTo>
                  <a:cubicBezTo>
                    <a:pt x="4" y="55"/>
                    <a:pt x="0" y="35"/>
                    <a:pt x="13" y="29"/>
                  </a:cubicBezTo>
                  <a:cubicBezTo>
                    <a:pt x="45" y="11"/>
                    <a:pt x="120" y="3"/>
                    <a:pt x="120" y="3"/>
                  </a:cubicBezTo>
                  <a:cubicBezTo>
                    <a:pt x="186" y="7"/>
                    <a:pt x="254" y="0"/>
                    <a:pt x="320" y="16"/>
                  </a:cubicBezTo>
                  <a:cubicBezTo>
                    <a:pt x="335" y="19"/>
                    <a:pt x="353" y="41"/>
                    <a:pt x="347" y="56"/>
                  </a:cubicBezTo>
                  <a:cubicBezTo>
                    <a:pt x="340" y="68"/>
                    <a:pt x="320" y="47"/>
                    <a:pt x="307" y="43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38100" cmpd="sng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 Box 169"/>
            <p:cNvSpPr txBox="1">
              <a:spLocks noChangeArrowheads="1"/>
            </p:cNvSpPr>
            <p:nvPr/>
          </p:nvSpPr>
          <p:spPr bwMode="auto">
            <a:xfrm>
              <a:off x="759" y="2178"/>
              <a:ext cx="434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2200">
                  <a:solidFill>
                    <a:schemeClr val="tx1"/>
                  </a:solidFill>
                  <a:latin typeface="Times" charset="0"/>
                </a:defRPr>
              </a:lvl1pPr>
              <a:lvl2pPr marL="742950" indent="-285750">
                <a:defRPr sz="2200">
                  <a:solidFill>
                    <a:schemeClr val="tx1"/>
                  </a:solidFill>
                  <a:latin typeface="Times" charset="0"/>
                </a:defRPr>
              </a:lvl2pPr>
              <a:lvl3pPr marL="1143000" indent="-228600">
                <a:defRPr sz="2200">
                  <a:solidFill>
                    <a:schemeClr val="tx1"/>
                  </a:solidFill>
                  <a:latin typeface="Times" charset="0"/>
                </a:defRPr>
              </a:lvl3pPr>
              <a:lvl4pPr marL="1600200" indent="-228600">
                <a:defRPr sz="2200">
                  <a:solidFill>
                    <a:schemeClr val="tx1"/>
                  </a:solidFill>
                  <a:latin typeface="Times" charset="0"/>
                </a:defRPr>
              </a:lvl4pPr>
              <a:lvl5pPr marL="2057400" indent="-228600">
                <a:defRPr sz="2200">
                  <a:solidFill>
                    <a:schemeClr val="tx1"/>
                  </a:solidFill>
                  <a:latin typeface="Times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" charset="0"/>
                </a:defRPr>
              </a:lvl9pPr>
            </a:lstStyle>
            <a:p>
              <a:r>
                <a:rPr lang="en-US" altLang="en-US" sz="2400"/>
                <a:t>B</a:t>
              </a:r>
            </a:p>
          </p:txBody>
        </p:sp>
        <p:sp>
          <p:nvSpPr>
            <p:cNvPr id="13" name="Text Box 170"/>
            <p:cNvSpPr txBox="1">
              <a:spLocks noChangeArrowheads="1"/>
            </p:cNvSpPr>
            <p:nvPr/>
          </p:nvSpPr>
          <p:spPr bwMode="auto">
            <a:xfrm>
              <a:off x="759" y="2178"/>
              <a:ext cx="434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2200">
                  <a:solidFill>
                    <a:schemeClr val="tx1"/>
                  </a:solidFill>
                  <a:latin typeface="Times" charset="0"/>
                </a:defRPr>
              </a:lvl1pPr>
              <a:lvl2pPr marL="742950" indent="-285750">
                <a:defRPr sz="2200">
                  <a:solidFill>
                    <a:schemeClr val="tx1"/>
                  </a:solidFill>
                  <a:latin typeface="Times" charset="0"/>
                </a:defRPr>
              </a:lvl2pPr>
              <a:lvl3pPr marL="1143000" indent="-228600">
                <a:defRPr sz="2200">
                  <a:solidFill>
                    <a:schemeClr val="tx1"/>
                  </a:solidFill>
                  <a:latin typeface="Times" charset="0"/>
                </a:defRPr>
              </a:lvl3pPr>
              <a:lvl4pPr marL="1600200" indent="-228600">
                <a:defRPr sz="2200">
                  <a:solidFill>
                    <a:schemeClr val="tx1"/>
                  </a:solidFill>
                  <a:latin typeface="Times" charset="0"/>
                </a:defRPr>
              </a:lvl4pPr>
              <a:lvl5pPr marL="2057400" indent="-228600">
                <a:defRPr sz="2200">
                  <a:solidFill>
                    <a:schemeClr val="tx1"/>
                  </a:solidFill>
                  <a:latin typeface="Times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" charset="0"/>
                </a:defRPr>
              </a:lvl9pPr>
            </a:lstStyle>
            <a:p>
              <a:endParaRPr lang="en-US" altLang="en-US" sz="2400"/>
            </a:p>
          </p:txBody>
        </p:sp>
        <p:grpSp>
          <p:nvGrpSpPr>
            <p:cNvPr id="14" name="Group 171"/>
            <p:cNvGrpSpPr>
              <a:grpSpLocks/>
            </p:cNvGrpSpPr>
            <p:nvPr/>
          </p:nvGrpSpPr>
          <p:grpSpPr bwMode="auto">
            <a:xfrm>
              <a:off x="1422" y="2400"/>
              <a:ext cx="3888" cy="79"/>
              <a:chOff x="1104" y="3406"/>
              <a:chExt cx="3888" cy="49"/>
            </a:xfrm>
          </p:grpSpPr>
          <p:sp>
            <p:nvSpPr>
              <p:cNvPr id="19" name="Rectangle 172"/>
              <p:cNvSpPr>
                <a:spLocks noChangeArrowheads="1"/>
              </p:cNvSpPr>
              <p:nvPr/>
            </p:nvSpPr>
            <p:spPr bwMode="auto">
              <a:xfrm>
                <a:off x="1104" y="3406"/>
                <a:ext cx="3888" cy="47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defRPr sz="2200">
                    <a:solidFill>
                      <a:schemeClr val="tx1"/>
                    </a:solidFill>
                    <a:latin typeface="Times" charset="0"/>
                  </a:defRPr>
                </a:lvl1pPr>
                <a:lvl2pPr marL="742950" indent="-285750">
                  <a:defRPr sz="2200">
                    <a:solidFill>
                      <a:schemeClr val="tx1"/>
                    </a:solidFill>
                    <a:latin typeface="Times" charset="0"/>
                  </a:defRPr>
                </a:lvl2pPr>
                <a:lvl3pPr marL="1143000" indent="-228600">
                  <a:defRPr sz="2200">
                    <a:solidFill>
                      <a:schemeClr val="tx1"/>
                    </a:solidFill>
                    <a:latin typeface="Times" charset="0"/>
                  </a:defRPr>
                </a:lvl3pPr>
                <a:lvl4pPr marL="1600200" indent="-228600">
                  <a:defRPr sz="2200">
                    <a:solidFill>
                      <a:schemeClr val="tx1"/>
                    </a:solidFill>
                    <a:latin typeface="Times" charset="0"/>
                  </a:defRPr>
                </a:lvl4pPr>
                <a:lvl5pPr marL="2057400" indent="-228600">
                  <a:defRPr sz="2200">
                    <a:solidFill>
                      <a:schemeClr val="tx1"/>
                    </a:solidFill>
                    <a:latin typeface="Times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" charset="0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0" name="Line 173"/>
              <p:cNvSpPr>
                <a:spLocks noChangeShapeType="1"/>
              </p:cNvSpPr>
              <p:nvPr/>
            </p:nvSpPr>
            <p:spPr bwMode="auto">
              <a:xfrm>
                <a:off x="1212" y="3412"/>
                <a:ext cx="0" cy="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" name="Line 174"/>
              <p:cNvSpPr>
                <a:spLocks noChangeShapeType="1"/>
              </p:cNvSpPr>
              <p:nvPr/>
            </p:nvSpPr>
            <p:spPr bwMode="auto">
              <a:xfrm>
                <a:off x="1321" y="3412"/>
                <a:ext cx="0" cy="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" name="Line 175"/>
              <p:cNvSpPr>
                <a:spLocks noChangeShapeType="1"/>
              </p:cNvSpPr>
              <p:nvPr/>
            </p:nvSpPr>
            <p:spPr bwMode="auto">
              <a:xfrm>
                <a:off x="1429" y="3412"/>
                <a:ext cx="0" cy="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" name="Line 176"/>
              <p:cNvSpPr>
                <a:spLocks noChangeShapeType="1"/>
              </p:cNvSpPr>
              <p:nvPr/>
            </p:nvSpPr>
            <p:spPr bwMode="auto">
              <a:xfrm>
                <a:off x="1538" y="3412"/>
                <a:ext cx="0" cy="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" name="Line 177"/>
              <p:cNvSpPr>
                <a:spLocks noChangeShapeType="1"/>
              </p:cNvSpPr>
              <p:nvPr/>
            </p:nvSpPr>
            <p:spPr bwMode="auto">
              <a:xfrm>
                <a:off x="1646" y="3412"/>
                <a:ext cx="0" cy="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" name="Line 178"/>
              <p:cNvSpPr>
                <a:spLocks noChangeShapeType="1"/>
              </p:cNvSpPr>
              <p:nvPr/>
            </p:nvSpPr>
            <p:spPr bwMode="auto">
              <a:xfrm>
                <a:off x="1755" y="3411"/>
                <a:ext cx="0" cy="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" name="Line 179"/>
              <p:cNvSpPr>
                <a:spLocks noChangeShapeType="1"/>
              </p:cNvSpPr>
              <p:nvPr/>
            </p:nvSpPr>
            <p:spPr bwMode="auto">
              <a:xfrm>
                <a:off x="1864" y="3411"/>
                <a:ext cx="0" cy="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" name="Line 180"/>
              <p:cNvSpPr>
                <a:spLocks noChangeShapeType="1"/>
              </p:cNvSpPr>
              <p:nvPr/>
            </p:nvSpPr>
            <p:spPr bwMode="auto">
              <a:xfrm>
                <a:off x="1972" y="3411"/>
                <a:ext cx="0" cy="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" name="Line 181"/>
              <p:cNvSpPr>
                <a:spLocks noChangeShapeType="1"/>
              </p:cNvSpPr>
              <p:nvPr/>
            </p:nvSpPr>
            <p:spPr bwMode="auto">
              <a:xfrm>
                <a:off x="2081" y="3411"/>
                <a:ext cx="0" cy="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" name="Line 182"/>
              <p:cNvSpPr>
                <a:spLocks noChangeShapeType="1"/>
              </p:cNvSpPr>
              <p:nvPr/>
            </p:nvSpPr>
            <p:spPr bwMode="auto">
              <a:xfrm>
                <a:off x="2189" y="3411"/>
                <a:ext cx="0" cy="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" name="Line 183"/>
              <p:cNvSpPr>
                <a:spLocks noChangeShapeType="1"/>
              </p:cNvSpPr>
              <p:nvPr/>
            </p:nvSpPr>
            <p:spPr bwMode="auto">
              <a:xfrm>
                <a:off x="2298" y="3411"/>
                <a:ext cx="0" cy="4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" name="Line 184"/>
              <p:cNvSpPr>
                <a:spLocks noChangeShapeType="1"/>
              </p:cNvSpPr>
              <p:nvPr/>
            </p:nvSpPr>
            <p:spPr bwMode="auto">
              <a:xfrm>
                <a:off x="2407" y="3411"/>
                <a:ext cx="0" cy="4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" name="Line 185"/>
              <p:cNvSpPr>
                <a:spLocks noChangeShapeType="1"/>
              </p:cNvSpPr>
              <p:nvPr/>
            </p:nvSpPr>
            <p:spPr bwMode="auto">
              <a:xfrm>
                <a:off x="2515" y="3411"/>
                <a:ext cx="0" cy="4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" name="Line 186"/>
              <p:cNvSpPr>
                <a:spLocks noChangeShapeType="1"/>
              </p:cNvSpPr>
              <p:nvPr/>
            </p:nvSpPr>
            <p:spPr bwMode="auto">
              <a:xfrm>
                <a:off x="2624" y="3411"/>
                <a:ext cx="0" cy="4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" name="Line 187"/>
              <p:cNvSpPr>
                <a:spLocks noChangeShapeType="1"/>
              </p:cNvSpPr>
              <p:nvPr/>
            </p:nvSpPr>
            <p:spPr bwMode="auto">
              <a:xfrm>
                <a:off x="2732" y="3411"/>
                <a:ext cx="0" cy="4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" name="Line 188"/>
              <p:cNvSpPr>
                <a:spLocks noChangeShapeType="1"/>
              </p:cNvSpPr>
              <p:nvPr/>
            </p:nvSpPr>
            <p:spPr bwMode="auto">
              <a:xfrm>
                <a:off x="2841" y="3409"/>
                <a:ext cx="0" cy="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" name="Line 189"/>
              <p:cNvSpPr>
                <a:spLocks noChangeShapeType="1"/>
              </p:cNvSpPr>
              <p:nvPr/>
            </p:nvSpPr>
            <p:spPr bwMode="auto">
              <a:xfrm>
                <a:off x="2950" y="3409"/>
                <a:ext cx="0" cy="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" name="Line 190"/>
              <p:cNvSpPr>
                <a:spLocks noChangeShapeType="1"/>
              </p:cNvSpPr>
              <p:nvPr/>
            </p:nvSpPr>
            <p:spPr bwMode="auto">
              <a:xfrm>
                <a:off x="3058" y="3409"/>
                <a:ext cx="0" cy="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" name="Line 191"/>
              <p:cNvSpPr>
                <a:spLocks noChangeShapeType="1"/>
              </p:cNvSpPr>
              <p:nvPr/>
            </p:nvSpPr>
            <p:spPr bwMode="auto">
              <a:xfrm>
                <a:off x="3167" y="3409"/>
                <a:ext cx="0" cy="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" name="Line 192"/>
              <p:cNvSpPr>
                <a:spLocks noChangeShapeType="1"/>
              </p:cNvSpPr>
              <p:nvPr/>
            </p:nvSpPr>
            <p:spPr bwMode="auto">
              <a:xfrm>
                <a:off x="3275" y="3409"/>
                <a:ext cx="0" cy="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" name="Line 193"/>
              <p:cNvSpPr>
                <a:spLocks noChangeShapeType="1"/>
              </p:cNvSpPr>
              <p:nvPr/>
            </p:nvSpPr>
            <p:spPr bwMode="auto">
              <a:xfrm>
                <a:off x="3381" y="3411"/>
                <a:ext cx="0" cy="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" name="Line 194"/>
              <p:cNvSpPr>
                <a:spLocks noChangeShapeType="1"/>
              </p:cNvSpPr>
              <p:nvPr/>
            </p:nvSpPr>
            <p:spPr bwMode="auto">
              <a:xfrm>
                <a:off x="3490" y="3411"/>
                <a:ext cx="0" cy="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" name="Line 195"/>
              <p:cNvSpPr>
                <a:spLocks noChangeShapeType="1"/>
              </p:cNvSpPr>
              <p:nvPr/>
            </p:nvSpPr>
            <p:spPr bwMode="auto">
              <a:xfrm>
                <a:off x="3598" y="3411"/>
                <a:ext cx="0" cy="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" name="Line 196"/>
              <p:cNvSpPr>
                <a:spLocks noChangeShapeType="1"/>
              </p:cNvSpPr>
              <p:nvPr/>
            </p:nvSpPr>
            <p:spPr bwMode="auto">
              <a:xfrm>
                <a:off x="3707" y="3411"/>
                <a:ext cx="0" cy="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" name="Line 197"/>
              <p:cNvSpPr>
                <a:spLocks noChangeShapeType="1"/>
              </p:cNvSpPr>
              <p:nvPr/>
            </p:nvSpPr>
            <p:spPr bwMode="auto">
              <a:xfrm>
                <a:off x="3815" y="3411"/>
                <a:ext cx="0" cy="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5" name="Line 198"/>
              <p:cNvSpPr>
                <a:spLocks noChangeShapeType="1"/>
              </p:cNvSpPr>
              <p:nvPr/>
            </p:nvSpPr>
            <p:spPr bwMode="auto">
              <a:xfrm>
                <a:off x="3924" y="3410"/>
                <a:ext cx="0" cy="4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6" name="Line 199"/>
              <p:cNvSpPr>
                <a:spLocks noChangeShapeType="1"/>
              </p:cNvSpPr>
              <p:nvPr/>
            </p:nvSpPr>
            <p:spPr bwMode="auto">
              <a:xfrm>
                <a:off x="4033" y="3410"/>
                <a:ext cx="0" cy="4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" name="Line 200"/>
              <p:cNvSpPr>
                <a:spLocks noChangeShapeType="1"/>
              </p:cNvSpPr>
              <p:nvPr/>
            </p:nvSpPr>
            <p:spPr bwMode="auto">
              <a:xfrm>
                <a:off x="4141" y="3410"/>
                <a:ext cx="0" cy="4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" name="Line 201"/>
              <p:cNvSpPr>
                <a:spLocks noChangeShapeType="1"/>
              </p:cNvSpPr>
              <p:nvPr/>
            </p:nvSpPr>
            <p:spPr bwMode="auto">
              <a:xfrm>
                <a:off x="4250" y="3410"/>
                <a:ext cx="0" cy="4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9" name="Line 202"/>
              <p:cNvSpPr>
                <a:spLocks noChangeShapeType="1"/>
              </p:cNvSpPr>
              <p:nvPr/>
            </p:nvSpPr>
            <p:spPr bwMode="auto">
              <a:xfrm>
                <a:off x="4358" y="3410"/>
                <a:ext cx="0" cy="4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0" name="Line 203"/>
              <p:cNvSpPr>
                <a:spLocks noChangeShapeType="1"/>
              </p:cNvSpPr>
              <p:nvPr/>
            </p:nvSpPr>
            <p:spPr bwMode="auto">
              <a:xfrm>
                <a:off x="4467" y="3409"/>
                <a:ext cx="0" cy="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" name="Line 204"/>
              <p:cNvSpPr>
                <a:spLocks noChangeShapeType="1"/>
              </p:cNvSpPr>
              <p:nvPr/>
            </p:nvSpPr>
            <p:spPr bwMode="auto">
              <a:xfrm>
                <a:off x="4576" y="3409"/>
                <a:ext cx="0" cy="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" name="Line 205"/>
              <p:cNvSpPr>
                <a:spLocks noChangeShapeType="1"/>
              </p:cNvSpPr>
              <p:nvPr/>
            </p:nvSpPr>
            <p:spPr bwMode="auto">
              <a:xfrm>
                <a:off x="4684" y="3409"/>
                <a:ext cx="0" cy="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" name="Line 206"/>
              <p:cNvSpPr>
                <a:spLocks noChangeShapeType="1"/>
              </p:cNvSpPr>
              <p:nvPr/>
            </p:nvSpPr>
            <p:spPr bwMode="auto">
              <a:xfrm>
                <a:off x="4793" y="3409"/>
                <a:ext cx="0" cy="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" name="Line 207"/>
              <p:cNvSpPr>
                <a:spLocks noChangeShapeType="1"/>
              </p:cNvSpPr>
              <p:nvPr/>
            </p:nvSpPr>
            <p:spPr bwMode="auto">
              <a:xfrm>
                <a:off x="4901" y="3409"/>
                <a:ext cx="0" cy="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6" name="Line 209"/>
            <p:cNvSpPr>
              <a:spLocks noChangeShapeType="1"/>
            </p:cNvSpPr>
            <p:nvPr/>
          </p:nvSpPr>
          <p:spPr bwMode="auto">
            <a:xfrm>
              <a:off x="4548" y="2496"/>
              <a:ext cx="0" cy="4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7" name="Rectangle 210"/>
            <p:cNvSpPr>
              <a:spLocks noChangeArrowheads="1"/>
            </p:cNvSpPr>
            <p:nvPr/>
          </p:nvSpPr>
          <p:spPr bwMode="auto">
            <a:xfrm flipV="1">
              <a:off x="4464" y="2408"/>
              <a:ext cx="96" cy="4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8" name="Rectangle 211"/>
            <p:cNvSpPr>
              <a:spLocks noChangeArrowheads="1"/>
            </p:cNvSpPr>
            <p:nvPr/>
          </p:nvSpPr>
          <p:spPr bwMode="auto">
            <a:xfrm flipV="1">
              <a:off x="4464" y="2430"/>
              <a:ext cx="96" cy="4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96" name="Line 72"/>
          <p:cNvSpPr>
            <a:spLocks noChangeShapeType="1"/>
          </p:cNvSpPr>
          <p:nvPr/>
        </p:nvSpPr>
        <p:spPr bwMode="auto">
          <a:xfrm flipH="1">
            <a:off x="5064603" y="2080845"/>
            <a:ext cx="1222534" cy="9776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7" name="Line 73"/>
          <p:cNvSpPr>
            <a:spLocks noChangeShapeType="1"/>
          </p:cNvSpPr>
          <p:nvPr/>
        </p:nvSpPr>
        <p:spPr bwMode="auto">
          <a:xfrm flipH="1">
            <a:off x="2035811" y="2175233"/>
            <a:ext cx="185736" cy="789246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8" name="Line 75"/>
          <p:cNvSpPr>
            <a:spLocks noChangeShapeType="1"/>
          </p:cNvSpPr>
          <p:nvPr/>
        </p:nvSpPr>
        <p:spPr bwMode="auto">
          <a:xfrm flipV="1">
            <a:off x="1175656" y="2921000"/>
            <a:ext cx="424543" cy="1128486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9" name="Line 82"/>
          <p:cNvSpPr>
            <a:spLocks noChangeShapeType="1"/>
          </p:cNvSpPr>
          <p:nvPr/>
        </p:nvSpPr>
        <p:spPr bwMode="auto">
          <a:xfrm flipV="1">
            <a:off x="7426882" y="3113148"/>
            <a:ext cx="300146" cy="879499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0" name="Rectangle 84"/>
          <p:cNvSpPr>
            <a:spLocks noChangeArrowheads="1"/>
          </p:cNvSpPr>
          <p:nvPr/>
        </p:nvSpPr>
        <p:spPr bwMode="auto">
          <a:xfrm>
            <a:off x="6336804" y="1832627"/>
            <a:ext cx="175240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en-US" dirty="0">
                <a:latin typeface="Myriad Pro" charset="0"/>
                <a:ea typeface="Myriad Pro" charset="0"/>
                <a:cs typeface="Myriad Pro" charset="0"/>
              </a:rPr>
              <a:t>Bulk of </a:t>
            </a:r>
            <a:r>
              <a:rPr lang="en-US" altLang="en-US">
                <a:latin typeface="Myriad Pro" charset="0"/>
                <a:ea typeface="Myriad Pro" charset="0"/>
                <a:cs typeface="Myriad Pro" charset="0"/>
              </a:rPr>
              <a:t>the </a:t>
            </a:r>
            <a:r>
              <a:rPr lang="en-US" altLang="en-US" smtClean="0">
                <a:latin typeface="Myriad Pro" charset="0"/>
                <a:ea typeface="Myriad Pro" charset="0"/>
                <a:cs typeface="Myriad Pro" charset="0"/>
              </a:rPr>
              <a:t>plate</a:t>
            </a:r>
            <a:endParaRPr lang="en-US" altLang="en-US" dirty="0">
              <a:latin typeface="Myriad Pro" charset="0"/>
              <a:ea typeface="Myriad Pro" charset="0"/>
              <a:cs typeface="Myriad Pro" charset="0"/>
            </a:endParaRPr>
          </a:p>
        </p:txBody>
      </p:sp>
      <p:sp>
        <p:nvSpPr>
          <p:cNvPr id="101" name="Rectangle 85"/>
          <p:cNvSpPr>
            <a:spLocks noChangeArrowheads="1"/>
          </p:cNvSpPr>
          <p:nvPr/>
        </p:nvSpPr>
        <p:spPr bwMode="auto">
          <a:xfrm>
            <a:off x="305898" y="4012801"/>
            <a:ext cx="112883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en-US" dirty="0">
                <a:latin typeface="Myriad Pro" charset="0"/>
                <a:ea typeface="Myriad Pro" charset="0"/>
                <a:cs typeface="Myriad Pro" charset="0"/>
              </a:rPr>
              <a:t>Edge </a:t>
            </a:r>
            <a:r>
              <a:rPr lang="en-US" altLang="en-US" dirty="0" smtClean="0">
                <a:latin typeface="Myriad Pro" charset="0"/>
                <a:ea typeface="Myriad Pro" charset="0"/>
                <a:cs typeface="Myriad Pro" charset="0"/>
              </a:rPr>
              <a:t>of</a:t>
            </a:r>
          </a:p>
          <a:p>
            <a:pPr>
              <a:defRPr/>
            </a:pPr>
            <a:r>
              <a:rPr lang="en-US" altLang="en-US" dirty="0" smtClean="0">
                <a:latin typeface="Myriad Pro" charset="0"/>
                <a:ea typeface="Myriad Pro" charset="0"/>
                <a:cs typeface="Myriad Pro" charset="0"/>
              </a:rPr>
              <a:t>the plate</a:t>
            </a:r>
            <a:endParaRPr lang="en-US" altLang="en-US" dirty="0">
              <a:latin typeface="Myriad Pro" charset="0"/>
              <a:ea typeface="Myriad Pro" charset="0"/>
              <a:cs typeface="Myriad Pro" charset="0"/>
            </a:endParaRPr>
          </a:p>
        </p:txBody>
      </p:sp>
      <p:sp>
        <p:nvSpPr>
          <p:cNvPr id="102" name="Rectangle 86"/>
          <p:cNvSpPr>
            <a:spLocks noChangeArrowheads="1"/>
          </p:cNvSpPr>
          <p:nvPr/>
        </p:nvSpPr>
        <p:spPr bwMode="auto">
          <a:xfrm>
            <a:off x="1282673" y="1561351"/>
            <a:ext cx="24882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en-US" dirty="0">
                <a:latin typeface="Myriad Pro" charset="0"/>
                <a:ea typeface="Myriad Pro" charset="0"/>
                <a:cs typeface="Myriad Pro" charset="0"/>
              </a:rPr>
              <a:t>Elastic </a:t>
            </a:r>
            <a:r>
              <a:rPr lang="en-US" altLang="en-US" dirty="0" smtClean="0">
                <a:latin typeface="Myriad Pro" charset="0"/>
                <a:ea typeface="Myriad Pro" charset="0"/>
                <a:cs typeface="Myriad Pro" charset="0"/>
              </a:rPr>
              <a:t>properties </a:t>
            </a:r>
            <a:r>
              <a:rPr lang="en-US" altLang="en-US" dirty="0">
                <a:latin typeface="Myriad Pro" charset="0"/>
                <a:ea typeface="Myriad Pro" charset="0"/>
                <a:cs typeface="Myriad Pro" charset="0"/>
              </a:rPr>
              <a:t>of </a:t>
            </a:r>
          </a:p>
          <a:p>
            <a:pPr>
              <a:defRPr/>
            </a:pPr>
            <a:r>
              <a:rPr lang="en-US" altLang="en-US" dirty="0" smtClean="0">
                <a:latin typeface="Myriad Pro" charset="0"/>
                <a:ea typeface="Myriad Pro" charset="0"/>
                <a:cs typeface="Myriad Pro" charset="0"/>
              </a:rPr>
              <a:t>          Earth materials</a:t>
            </a:r>
            <a:endParaRPr lang="en-US" altLang="en-US" dirty="0">
              <a:latin typeface="Myriad Pro" charset="0"/>
              <a:ea typeface="Myriad Pro" charset="0"/>
              <a:cs typeface="Myriad Pro" charset="0"/>
            </a:endParaRPr>
          </a:p>
        </p:txBody>
      </p:sp>
      <p:sp>
        <p:nvSpPr>
          <p:cNvPr id="103" name="Rectangle 87"/>
          <p:cNvSpPr>
            <a:spLocks noChangeArrowheads="1"/>
          </p:cNvSpPr>
          <p:nvPr/>
        </p:nvSpPr>
        <p:spPr bwMode="auto">
          <a:xfrm>
            <a:off x="5241132" y="3969211"/>
            <a:ext cx="3541623" cy="1046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en-US" sz="1600" dirty="0" smtClean="0">
                <a:latin typeface="Myriad Pro" charset="0"/>
                <a:ea typeface="Myriad Pro" charset="0"/>
                <a:cs typeface="Myriad Pro" charset="0"/>
              </a:rPr>
              <a:t>Select a point to begin measuring the pull distance. The plate </a:t>
            </a:r>
            <a:r>
              <a:rPr lang="en-US" altLang="en-US" sz="1600" dirty="0">
                <a:latin typeface="Myriad Pro" charset="0"/>
                <a:ea typeface="Myriad Pro" charset="0"/>
                <a:cs typeface="Myriad Pro" charset="0"/>
              </a:rPr>
              <a:t>has </a:t>
            </a:r>
            <a:r>
              <a:rPr lang="en-US" altLang="en-US" sz="1600" dirty="0" smtClean="0">
                <a:latin typeface="Myriad Pro" charset="0"/>
                <a:ea typeface="Myriad Pro" charset="0"/>
                <a:cs typeface="Myriad Pro" charset="0"/>
              </a:rPr>
              <a:t>constant velocity here where 1cm = 1year</a:t>
            </a:r>
            <a:endParaRPr lang="en-US" altLang="en-US" sz="1600" dirty="0">
              <a:latin typeface="Myriad Pro" charset="0"/>
              <a:ea typeface="Myriad Pro" charset="0"/>
              <a:cs typeface="Myriad Pro" charset="0"/>
            </a:endParaRPr>
          </a:p>
          <a:p>
            <a:pPr>
              <a:defRPr/>
            </a:pPr>
            <a:endParaRPr lang="en-US" altLang="en-US" sz="1400" dirty="0">
              <a:latin typeface="Myriad Pro" charset="0"/>
              <a:ea typeface="Myriad Pro" charset="0"/>
              <a:cs typeface="Myriad Pro" charset="0"/>
            </a:endParaRPr>
          </a:p>
        </p:txBody>
      </p:sp>
      <p:sp>
        <p:nvSpPr>
          <p:cNvPr id="104" name="Text Box 58"/>
          <p:cNvSpPr txBox="1">
            <a:spLocks noChangeArrowheads="1"/>
          </p:cNvSpPr>
          <p:nvPr/>
        </p:nvSpPr>
        <p:spPr bwMode="auto">
          <a:xfrm>
            <a:off x="3939835" y="1921199"/>
            <a:ext cx="1394165" cy="555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200">
                <a:solidFill>
                  <a:schemeClr val="tx1"/>
                </a:solidFill>
                <a:latin typeface="Times" charset="0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Times" charset="0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Times" charset="0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Times" charset="0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Time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" charset="0"/>
              </a:defRPr>
            </a:lvl9pPr>
          </a:lstStyle>
          <a:p>
            <a:r>
              <a:rPr lang="en-US" altLang="en-US" sz="2400" dirty="0">
                <a:solidFill>
                  <a:schemeClr val="accent5">
                    <a:lumMod val="75000"/>
                  </a:schemeClr>
                </a:solidFill>
                <a:latin typeface="Myriad Pro" charset="0"/>
                <a:ea typeface="Myriad Pro" charset="0"/>
                <a:cs typeface="Myriad Pro" charset="0"/>
              </a:rPr>
              <a:t>Top View</a:t>
            </a:r>
          </a:p>
        </p:txBody>
      </p:sp>
    </p:spTree>
    <p:extLst>
      <p:ext uri="{BB962C8B-B14F-4D97-AF65-F5344CB8AC3E}">
        <p14:creationId xmlns:p14="http://schemas.microsoft.com/office/powerpoint/2010/main" val="38630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id_1sq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504883" y="694236"/>
            <a:ext cx="5308917" cy="3861898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95680" y="57513"/>
            <a:ext cx="7396480" cy="636723"/>
          </a:xfrm>
        </p:spPr>
        <p:txBody>
          <a:bodyPr/>
          <a:lstStyle/>
          <a:p>
            <a:r>
              <a:rPr lang="en-US" sz="3200" dirty="0" smtClean="0">
                <a:solidFill>
                  <a:schemeClr val="bg1"/>
                </a:solidFill>
              </a:rPr>
              <a:t>Example of elastic rebound</a:t>
            </a:r>
            <a:endParaRPr lang="en-US" sz="3200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914400"/>
            <a:ext cx="2555579" cy="10668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19099" y="2136577"/>
            <a:ext cx="3085784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Izmit</a:t>
            </a:r>
            <a:r>
              <a:rPr lang="en-US" dirty="0" smtClean="0"/>
              <a:t>, Turkey earthquake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August 17, 1999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en-US" dirty="0" smtClean="0"/>
              <a:t>Magnitude 7.6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en-US" dirty="0" smtClean="0"/>
              <a:t>Shaking lasted 37 sec.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en-US" dirty="0" smtClean="0"/>
              <a:t>17,000 fatalities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en-US" dirty="0" smtClean="0"/>
              <a:t>500,000 homeless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524000" y="1371600"/>
            <a:ext cx="1346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TURKEY</a:t>
            </a:r>
            <a:endParaRPr lang="en-US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6794500" y="4881890"/>
            <a:ext cx="2184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Click to </a:t>
            </a:r>
            <a:r>
              <a:rPr lang="en-US" sz="1100" smtClean="0"/>
              <a:t>play linked movie</a:t>
            </a:r>
            <a:endParaRPr lang="en-US" sz="1100"/>
          </a:p>
        </p:txBody>
      </p:sp>
    </p:spTree>
    <p:extLst>
      <p:ext uri="{BB962C8B-B14F-4D97-AF65-F5344CB8AC3E}">
        <p14:creationId xmlns:p14="http://schemas.microsoft.com/office/powerpoint/2010/main" val="39640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19741" y="960360"/>
            <a:ext cx="8646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000" dirty="0"/>
              <a:t>What sort of quantitative information can we collect from our model?</a:t>
            </a:r>
            <a:endParaRPr lang="en-US" sz="20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grpSp>
        <p:nvGrpSpPr>
          <p:cNvPr id="7" name="Group 126"/>
          <p:cNvGrpSpPr>
            <a:grpSpLocks/>
          </p:cNvGrpSpPr>
          <p:nvPr/>
        </p:nvGrpSpPr>
        <p:grpSpPr bwMode="auto">
          <a:xfrm>
            <a:off x="824548" y="2346969"/>
            <a:ext cx="7567612" cy="1401762"/>
            <a:chOff x="543" y="1997"/>
            <a:chExt cx="4767" cy="883"/>
          </a:xfrm>
        </p:grpSpPr>
        <p:grpSp>
          <p:nvGrpSpPr>
            <p:cNvPr id="8" name="Group 127"/>
            <p:cNvGrpSpPr>
              <a:grpSpLocks/>
            </p:cNvGrpSpPr>
            <p:nvPr/>
          </p:nvGrpSpPr>
          <p:grpSpPr bwMode="auto">
            <a:xfrm>
              <a:off x="546" y="2784"/>
              <a:ext cx="4341" cy="96"/>
              <a:chOff x="542" y="2785"/>
              <a:chExt cx="4341" cy="179"/>
            </a:xfrm>
          </p:grpSpPr>
          <p:sp>
            <p:nvSpPr>
              <p:cNvPr id="55" name="Rectangle 128"/>
              <p:cNvSpPr>
                <a:spLocks noChangeArrowheads="1"/>
              </p:cNvSpPr>
              <p:nvPr/>
            </p:nvSpPr>
            <p:spPr bwMode="auto">
              <a:xfrm>
                <a:off x="542" y="2795"/>
                <a:ext cx="4341" cy="163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defRPr sz="2200">
                    <a:solidFill>
                      <a:schemeClr val="tx1"/>
                    </a:solidFill>
                    <a:latin typeface="Times" charset="0"/>
                  </a:defRPr>
                </a:lvl1pPr>
                <a:lvl2pPr marL="742950" indent="-285750">
                  <a:defRPr sz="2200">
                    <a:solidFill>
                      <a:schemeClr val="tx1"/>
                    </a:solidFill>
                    <a:latin typeface="Times" charset="0"/>
                  </a:defRPr>
                </a:lvl2pPr>
                <a:lvl3pPr marL="1143000" indent="-228600">
                  <a:defRPr sz="2200">
                    <a:solidFill>
                      <a:schemeClr val="tx1"/>
                    </a:solidFill>
                    <a:latin typeface="Times" charset="0"/>
                  </a:defRPr>
                </a:lvl3pPr>
                <a:lvl4pPr marL="1600200" indent="-228600">
                  <a:defRPr sz="2200">
                    <a:solidFill>
                      <a:schemeClr val="tx1"/>
                    </a:solidFill>
                    <a:latin typeface="Times" charset="0"/>
                  </a:defRPr>
                </a:lvl4pPr>
                <a:lvl5pPr marL="2057400" indent="-228600">
                  <a:defRPr sz="2200">
                    <a:solidFill>
                      <a:schemeClr val="tx1"/>
                    </a:solidFill>
                    <a:latin typeface="Times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" charset="0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56" name="Line 129"/>
              <p:cNvSpPr>
                <a:spLocks noChangeShapeType="1"/>
              </p:cNvSpPr>
              <p:nvPr/>
            </p:nvSpPr>
            <p:spPr bwMode="auto">
              <a:xfrm>
                <a:off x="650" y="2801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" name="Line 130"/>
              <p:cNvSpPr>
                <a:spLocks noChangeShapeType="1"/>
              </p:cNvSpPr>
              <p:nvPr/>
            </p:nvSpPr>
            <p:spPr bwMode="auto">
              <a:xfrm>
                <a:off x="759" y="2801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8" name="Line 131"/>
              <p:cNvSpPr>
                <a:spLocks noChangeShapeType="1"/>
              </p:cNvSpPr>
              <p:nvPr/>
            </p:nvSpPr>
            <p:spPr bwMode="auto">
              <a:xfrm>
                <a:off x="867" y="2801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" name="Line 132"/>
              <p:cNvSpPr>
                <a:spLocks noChangeShapeType="1"/>
              </p:cNvSpPr>
              <p:nvPr/>
            </p:nvSpPr>
            <p:spPr bwMode="auto">
              <a:xfrm>
                <a:off x="976" y="2801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0" name="Line 133"/>
              <p:cNvSpPr>
                <a:spLocks noChangeShapeType="1"/>
              </p:cNvSpPr>
              <p:nvPr/>
            </p:nvSpPr>
            <p:spPr bwMode="auto">
              <a:xfrm>
                <a:off x="1084" y="2801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" name="Line 134"/>
              <p:cNvSpPr>
                <a:spLocks noChangeShapeType="1"/>
              </p:cNvSpPr>
              <p:nvPr/>
            </p:nvSpPr>
            <p:spPr bwMode="auto">
              <a:xfrm>
                <a:off x="1193" y="2796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" name="Line 135"/>
              <p:cNvSpPr>
                <a:spLocks noChangeShapeType="1"/>
              </p:cNvSpPr>
              <p:nvPr/>
            </p:nvSpPr>
            <p:spPr bwMode="auto">
              <a:xfrm>
                <a:off x="1302" y="2796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" name="Line 136"/>
              <p:cNvSpPr>
                <a:spLocks noChangeShapeType="1"/>
              </p:cNvSpPr>
              <p:nvPr/>
            </p:nvSpPr>
            <p:spPr bwMode="auto">
              <a:xfrm>
                <a:off x="1410" y="2796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" name="Line 137"/>
              <p:cNvSpPr>
                <a:spLocks noChangeShapeType="1"/>
              </p:cNvSpPr>
              <p:nvPr/>
            </p:nvSpPr>
            <p:spPr bwMode="auto">
              <a:xfrm>
                <a:off x="1519" y="2796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" name="Line 138"/>
              <p:cNvSpPr>
                <a:spLocks noChangeShapeType="1"/>
              </p:cNvSpPr>
              <p:nvPr/>
            </p:nvSpPr>
            <p:spPr bwMode="auto">
              <a:xfrm>
                <a:off x="1627" y="2796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" name="Line 139"/>
              <p:cNvSpPr>
                <a:spLocks noChangeShapeType="1"/>
              </p:cNvSpPr>
              <p:nvPr/>
            </p:nvSpPr>
            <p:spPr bwMode="auto">
              <a:xfrm>
                <a:off x="1736" y="2795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7" name="Line 140"/>
              <p:cNvSpPr>
                <a:spLocks noChangeShapeType="1"/>
              </p:cNvSpPr>
              <p:nvPr/>
            </p:nvSpPr>
            <p:spPr bwMode="auto">
              <a:xfrm>
                <a:off x="1845" y="2795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8" name="Line 141"/>
              <p:cNvSpPr>
                <a:spLocks noChangeShapeType="1"/>
              </p:cNvSpPr>
              <p:nvPr/>
            </p:nvSpPr>
            <p:spPr bwMode="auto">
              <a:xfrm>
                <a:off x="1953" y="2795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9" name="Line 142"/>
              <p:cNvSpPr>
                <a:spLocks noChangeShapeType="1"/>
              </p:cNvSpPr>
              <p:nvPr/>
            </p:nvSpPr>
            <p:spPr bwMode="auto">
              <a:xfrm>
                <a:off x="2062" y="2795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0" name="Line 143"/>
              <p:cNvSpPr>
                <a:spLocks noChangeShapeType="1"/>
              </p:cNvSpPr>
              <p:nvPr/>
            </p:nvSpPr>
            <p:spPr bwMode="auto">
              <a:xfrm>
                <a:off x="2170" y="2795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1" name="Line 144"/>
              <p:cNvSpPr>
                <a:spLocks noChangeShapeType="1"/>
              </p:cNvSpPr>
              <p:nvPr/>
            </p:nvSpPr>
            <p:spPr bwMode="auto">
              <a:xfrm>
                <a:off x="2279" y="2790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2" name="Line 145"/>
              <p:cNvSpPr>
                <a:spLocks noChangeShapeType="1"/>
              </p:cNvSpPr>
              <p:nvPr/>
            </p:nvSpPr>
            <p:spPr bwMode="auto">
              <a:xfrm>
                <a:off x="2388" y="2790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" name="Line 146"/>
              <p:cNvSpPr>
                <a:spLocks noChangeShapeType="1"/>
              </p:cNvSpPr>
              <p:nvPr/>
            </p:nvSpPr>
            <p:spPr bwMode="auto">
              <a:xfrm>
                <a:off x="2496" y="2790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" name="Line 147"/>
              <p:cNvSpPr>
                <a:spLocks noChangeShapeType="1"/>
              </p:cNvSpPr>
              <p:nvPr/>
            </p:nvSpPr>
            <p:spPr bwMode="auto">
              <a:xfrm>
                <a:off x="2605" y="2790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" name="Line 148"/>
              <p:cNvSpPr>
                <a:spLocks noChangeShapeType="1"/>
              </p:cNvSpPr>
              <p:nvPr/>
            </p:nvSpPr>
            <p:spPr bwMode="auto">
              <a:xfrm>
                <a:off x="2713" y="2790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6" name="Line 149"/>
              <p:cNvSpPr>
                <a:spLocks noChangeShapeType="1"/>
              </p:cNvSpPr>
              <p:nvPr/>
            </p:nvSpPr>
            <p:spPr bwMode="auto">
              <a:xfrm>
                <a:off x="2819" y="2796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7" name="Line 150"/>
              <p:cNvSpPr>
                <a:spLocks noChangeShapeType="1"/>
              </p:cNvSpPr>
              <p:nvPr/>
            </p:nvSpPr>
            <p:spPr bwMode="auto">
              <a:xfrm>
                <a:off x="2928" y="2796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8" name="Line 151"/>
              <p:cNvSpPr>
                <a:spLocks noChangeShapeType="1"/>
              </p:cNvSpPr>
              <p:nvPr/>
            </p:nvSpPr>
            <p:spPr bwMode="auto">
              <a:xfrm>
                <a:off x="3036" y="2796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9" name="Line 152"/>
              <p:cNvSpPr>
                <a:spLocks noChangeShapeType="1"/>
              </p:cNvSpPr>
              <p:nvPr/>
            </p:nvSpPr>
            <p:spPr bwMode="auto">
              <a:xfrm>
                <a:off x="3145" y="2796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0" name="Line 153"/>
              <p:cNvSpPr>
                <a:spLocks noChangeShapeType="1"/>
              </p:cNvSpPr>
              <p:nvPr/>
            </p:nvSpPr>
            <p:spPr bwMode="auto">
              <a:xfrm>
                <a:off x="3253" y="2796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" name="Line 154"/>
              <p:cNvSpPr>
                <a:spLocks noChangeShapeType="1"/>
              </p:cNvSpPr>
              <p:nvPr/>
            </p:nvSpPr>
            <p:spPr bwMode="auto">
              <a:xfrm>
                <a:off x="3362" y="2791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2" name="Line 155"/>
              <p:cNvSpPr>
                <a:spLocks noChangeShapeType="1"/>
              </p:cNvSpPr>
              <p:nvPr/>
            </p:nvSpPr>
            <p:spPr bwMode="auto">
              <a:xfrm>
                <a:off x="3471" y="2791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3" name="Line 156"/>
              <p:cNvSpPr>
                <a:spLocks noChangeShapeType="1"/>
              </p:cNvSpPr>
              <p:nvPr/>
            </p:nvSpPr>
            <p:spPr bwMode="auto">
              <a:xfrm>
                <a:off x="3579" y="2791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4" name="Line 157"/>
              <p:cNvSpPr>
                <a:spLocks noChangeShapeType="1"/>
              </p:cNvSpPr>
              <p:nvPr/>
            </p:nvSpPr>
            <p:spPr bwMode="auto">
              <a:xfrm>
                <a:off x="3688" y="2791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5" name="Line 158"/>
              <p:cNvSpPr>
                <a:spLocks noChangeShapeType="1"/>
              </p:cNvSpPr>
              <p:nvPr/>
            </p:nvSpPr>
            <p:spPr bwMode="auto">
              <a:xfrm>
                <a:off x="3796" y="2791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6" name="Line 159"/>
              <p:cNvSpPr>
                <a:spLocks noChangeShapeType="1"/>
              </p:cNvSpPr>
              <p:nvPr/>
            </p:nvSpPr>
            <p:spPr bwMode="auto">
              <a:xfrm>
                <a:off x="3905" y="2790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7" name="Line 160"/>
              <p:cNvSpPr>
                <a:spLocks noChangeShapeType="1"/>
              </p:cNvSpPr>
              <p:nvPr/>
            </p:nvSpPr>
            <p:spPr bwMode="auto">
              <a:xfrm>
                <a:off x="4014" y="2790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8" name="Line 161"/>
              <p:cNvSpPr>
                <a:spLocks noChangeShapeType="1"/>
              </p:cNvSpPr>
              <p:nvPr/>
            </p:nvSpPr>
            <p:spPr bwMode="auto">
              <a:xfrm>
                <a:off x="4122" y="2790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" name="Line 162"/>
              <p:cNvSpPr>
                <a:spLocks noChangeShapeType="1"/>
              </p:cNvSpPr>
              <p:nvPr/>
            </p:nvSpPr>
            <p:spPr bwMode="auto">
              <a:xfrm>
                <a:off x="4231" y="2790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" name="Line 163"/>
              <p:cNvSpPr>
                <a:spLocks noChangeShapeType="1"/>
              </p:cNvSpPr>
              <p:nvPr/>
            </p:nvSpPr>
            <p:spPr bwMode="auto">
              <a:xfrm>
                <a:off x="4339" y="2790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1" name="Line 164"/>
              <p:cNvSpPr>
                <a:spLocks noChangeShapeType="1"/>
              </p:cNvSpPr>
              <p:nvPr/>
            </p:nvSpPr>
            <p:spPr bwMode="auto">
              <a:xfrm>
                <a:off x="4665" y="2785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2" name="Line 165"/>
              <p:cNvSpPr>
                <a:spLocks noChangeShapeType="1"/>
              </p:cNvSpPr>
              <p:nvPr/>
            </p:nvSpPr>
            <p:spPr bwMode="auto">
              <a:xfrm>
                <a:off x="4774" y="2785"/>
                <a:ext cx="0" cy="16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9" name="Rectangle 166" descr="Granite"/>
            <p:cNvSpPr>
              <a:spLocks noChangeArrowheads="1"/>
            </p:cNvSpPr>
            <p:nvPr/>
          </p:nvSpPr>
          <p:spPr bwMode="auto">
            <a:xfrm>
              <a:off x="543" y="1997"/>
              <a:ext cx="4341" cy="817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2200">
                  <a:solidFill>
                    <a:schemeClr val="tx1"/>
                  </a:solidFill>
                  <a:latin typeface="Times" charset="0"/>
                </a:defRPr>
              </a:lvl1pPr>
              <a:lvl2pPr marL="742950" indent="-285750">
                <a:defRPr sz="2200">
                  <a:solidFill>
                    <a:schemeClr val="tx1"/>
                  </a:solidFill>
                  <a:latin typeface="Times" charset="0"/>
                </a:defRPr>
              </a:lvl2pPr>
              <a:lvl3pPr marL="1143000" indent="-228600">
                <a:defRPr sz="2200">
                  <a:solidFill>
                    <a:schemeClr val="tx1"/>
                  </a:solidFill>
                  <a:latin typeface="Times" charset="0"/>
                </a:defRPr>
              </a:lvl3pPr>
              <a:lvl4pPr marL="1600200" indent="-228600">
                <a:defRPr sz="2200">
                  <a:solidFill>
                    <a:schemeClr val="tx1"/>
                  </a:solidFill>
                  <a:latin typeface="Times" charset="0"/>
                </a:defRPr>
              </a:lvl4pPr>
              <a:lvl5pPr marL="2057400" indent="-228600">
                <a:defRPr sz="2200">
                  <a:solidFill>
                    <a:schemeClr val="tx1"/>
                  </a:solidFill>
                  <a:latin typeface="Times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0" name="Rectangle 167" descr="Oak"/>
            <p:cNvSpPr>
              <a:spLocks noChangeArrowheads="1"/>
            </p:cNvSpPr>
            <p:nvPr/>
          </p:nvSpPr>
          <p:spPr bwMode="auto">
            <a:xfrm>
              <a:off x="650" y="2141"/>
              <a:ext cx="434" cy="490"/>
            </a:xfrm>
            <a:prstGeom prst="rect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2200">
                  <a:solidFill>
                    <a:schemeClr val="tx1"/>
                  </a:solidFill>
                  <a:latin typeface="Times" charset="0"/>
                </a:defRPr>
              </a:lvl1pPr>
              <a:lvl2pPr marL="742950" indent="-285750">
                <a:defRPr sz="2200">
                  <a:solidFill>
                    <a:schemeClr val="tx1"/>
                  </a:solidFill>
                  <a:latin typeface="Times" charset="0"/>
                </a:defRPr>
              </a:lvl2pPr>
              <a:lvl3pPr marL="1143000" indent="-228600">
                <a:defRPr sz="2200">
                  <a:solidFill>
                    <a:schemeClr val="tx1"/>
                  </a:solidFill>
                  <a:latin typeface="Times" charset="0"/>
                </a:defRPr>
              </a:lvl3pPr>
              <a:lvl4pPr marL="1600200" indent="-228600">
                <a:defRPr sz="2200">
                  <a:solidFill>
                    <a:schemeClr val="tx1"/>
                  </a:solidFill>
                  <a:latin typeface="Times" charset="0"/>
                </a:defRPr>
              </a:lvl4pPr>
              <a:lvl5pPr marL="2057400" indent="-228600">
                <a:defRPr sz="2200">
                  <a:solidFill>
                    <a:schemeClr val="tx1"/>
                  </a:solidFill>
                  <a:latin typeface="Times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1" name="Freeform 168" descr="Granite"/>
            <p:cNvSpPr>
              <a:spLocks/>
            </p:cNvSpPr>
            <p:nvPr/>
          </p:nvSpPr>
          <p:spPr bwMode="auto">
            <a:xfrm>
              <a:off x="1104" y="2400"/>
              <a:ext cx="308" cy="151"/>
            </a:xfrm>
            <a:custGeom>
              <a:avLst/>
              <a:gdLst>
                <a:gd name="T0" fmla="*/ 268 w 353"/>
                <a:gd name="T1" fmla="*/ 57 h 113"/>
                <a:gd name="T2" fmla="*/ 0 w 353"/>
                <a:gd name="T3" fmla="*/ 92 h 113"/>
                <a:gd name="T4" fmla="*/ 11 w 353"/>
                <a:gd name="T5" fmla="*/ 39 h 113"/>
                <a:gd name="T6" fmla="*/ 105 w 353"/>
                <a:gd name="T7" fmla="*/ 4 h 113"/>
                <a:gd name="T8" fmla="*/ 279 w 353"/>
                <a:gd name="T9" fmla="*/ 21 h 113"/>
                <a:gd name="T10" fmla="*/ 303 w 353"/>
                <a:gd name="T11" fmla="*/ 75 h 113"/>
                <a:gd name="T12" fmla="*/ 268 w 353"/>
                <a:gd name="T13" fmla="*/ 57 h 1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53" h="113">
                  <a:moveTo>
                    <a:pt x="307" y="43"/>
                  </a:moveTo>
                  <a:cubicBezTo>
                    <a:pt x="197" y="113"/>
                    <a:pt x="170" y="79"/>
                    <a:pt x="0" y="69"/>
                  </a:cubicBezTo>
                  <a:cubicBezTo>
                    <a:pt x="4" y="55"/>
                    <a:pt x="0" y="35"/>
                    <a:pt x="13" y="29"/>
                  </a:cubicBezTo>
                  <a:cubicBezTo>
                    <a:pt x="45" y="11"/>
                    <a:pt x="120" y="3"/>
                    <a:pt x="120" y="3"/>
                  </a:cubicBezTo>
                  <a:cubicBezTo>
                    <a:pt x="186" y="7"/>
                    <a:pt x="254" y="0"/>
                    <a:pt x="320" y="16"/>
                  </a:cubicBezTo>
                  <a:cubicBezTo>
                    <a:pt x="335" y="19"/>
                    <a:pt x="353" y="41"/>
                    <a:pt x="347" y="56"/>
                  </a:cubicBezTo>
                  <a:cubicBezTo>
                    <a:pt x="340" y="68"/>
                    <a:pt x="320" y="47"/>
                    <a:pt x="307" y="43"/>
                  </a:cubicBezTo>
                  <a:close/>
                </a:path>
              </a:pathLst>
            </a:custGeom>
            <a:blipFill dpi="0" rotWithShape="0">
              <a:blip r:embed="rId2"/>
              <a:srcRect/>
              <a:tile tx="0" ty="0" sx="100000" sy="100000" flip="none" algn="tl"/>
            </a:blipFill>
            <a:ln w="38100" cmpd="sng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 Box 169"/>
            <p:cNvSpPr txBox="1">
              <a:spLocks noChangeArrowheads="1"/>
            </p:cNvSpPr>
            <p:nvPr/>
          </p:nvSpPr>
          <p:spPr bwMode="auto">
            <a:xfrm>
              <a:off x="759" y="2178"/>
              <a:ext cx="434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2200">
                  <a:solidFill>
                    <a:schemeClr val="tx1"/>
                  </a:solidFill>
                  <a:latin typeface="Times" charset="0"/>
                </a:defRPr>
              </a:lvl1pPr>
              <a:lvl2pPr marL="742950" indent="-285750">
                <a:defRPr sz="2200">
                  <a:solidFill>
                    <a:schemeClr val="tx1"/>
                  </a:solidFill>
                  <a:latin typeface="Times" charset="0"/>
                </a:defRPr>
              </a:lvl2pPr>
              <a:lvl3pPr marL="1143000" indent="-228600">
                <a:defRPr sz="2200">
                  <a:solidFill>
                    <a:schemeClr val="tx1"/>
                  </a:solidFill>
                  <a:latin typeface="Times" charset="0"/>
                </a:defRPr>
              </a:lvl3pPr>
              <a:lvl4pPr marL="1600200" indent="-228600">
                <a:defRPr sz="2200">
                  <a:solidFill>
                    <a:schemeClr val="tx1"/>
                  </a:solidFill>
                  <a:latin typeface="Times" charset="0"/>
                </a:defRPr>
              </a:lvl4pPr>
              <a:lvl5pPr marL="2057400" indent="-228600">
                <a:defRPr sz="2200">
                  <a:solidFill>
                    <a:schemeClr val="tx1"/>
                  </a:solidFill>
                  <a:latin typeface="Times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" charset="0"/>
                </a:defRPr>
              </a:lvl9pPr>
            </a:lstStyle>
            <a:p>
              <a:r>
                <a:rPr lang="en-US" altLang="en-US" sz="2400"/>
                <a:t>B</a:t>
              </a:r>
            </a:p>
          </p:txBody>
        </p:sp>
        <p:sp>
          <p:nvSpPr>
            <p:cNvPr id="13" name="Text Box 170"/>
            <p:cNvSpPr txBox="1">
              <a:spLocks noChangeArrowheads="1"/>
            </p:cNvSpPr>
            <p:nvPr/>
          </p:nvSpPr>
          <p:spPr bwMode="auto">
            <a:xfrm>
              <a:off x="759" y="2178"/>
              <a:ext cx="434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2200">
                  <a:solidFill>
                    <a:schemeClr val="tx1"/>
                  </a:solidFill>
                  <a:latin typeface="Times" charset="0"/>
                </a:defRPr>
              </a:lvl1pPr>
              <a:lvl2pPr marL="742950" indent="-285750">
                <a:defRPr sz="2200">
                  <a:solidFill>
                    <a:schemeClr val="tx1"/>
                  </a:solidFill>
                  <a:latin typeface="Times" charset="0"/>
                </a:defRPr>
              </a:lvl2pPr>
              <a:lvl3pPr marL="1143000" indent="-228600">
                <a:defRPr sz="2200">
                  <a:solidFill>
                    <a:schemeClr val="tx1"/>
                  </a:solidFill>
                  <a:latin typeface="Times" charset="0"/>
                </a:defRPr>
              </a:lvl3pPr>
              <a:lvl4pPr marL="1600200" indent="-228600">
                <a:defRPr sz="2200">
                  <a:solidFill>
                    <a:schemeClr val="tx1"/>
                  </a:solidFill>
                  <a:latin typeface="Times" charset="0"/>
                </a:defRPr>
              </a:lvl4pPr>
              <a:lvl5pPr marL="2057400" indent="-228600">
                <a:defRPr sz="2200">
                  <a:solidFill>
                    <a:schemeClr val="tx1"/>
                  </a:solidFill>
                  <a:latin typeface="Times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" charset="0"/>
                </a:defRPr>
              </a:lvl9pPr>
            </a:lstStyle>
            <a:p>
              <a:endParaRPr lang="en-US" altLang="en-US" sz="2400"/>
            </a:p>
          </p:txBody>
        </p:sp>
        <p:grpSp>
          <p:nvGrpSpPr>
            <p:cNvPr id="14" name="Group 171"/>
            <p:cNvGrpSpPr>
              <a:grpSpLocks/>
            </p:cNvGrpSpPr>
            <p:nvPr/>
          </p:nvGrpSpPr>
          <p:grpSpPr bwMode="auto">
            <a:xfrm>
              <a:off x="1422" y="2400"/>
              <a:ext cx="3888" cy="79"/>
              <a:chOff x="1104" y="3406"/>
              <a:chExt cx="3888" cy="49"/>
            </a:xfrm>
          </p:grpSpPr>
          <p:sp>
            <p:nvSpPr>
              <p:cNvPr id="19" name="Rectangle 172"/>
              <p:cNvSpPr>
                <a:spLocks noChangeArrowheads="1"/>
              </p:cNvSpPr>
              <p:nvPr/>
            </p:nvSpPr>
            <p:spPr bwMode="auto">
              <a:xfrm>
                <a:off x="1104" y="3406"/>
                <a:ext cx="3888" cy="47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defRPr sz="2200">
                    <a:solidFill>
                      <a:schemeClr val="tx1"/>
                    </a:solidFill>
                    <a:latin typeface="Times" charset="0"/>
                  </a:defRPr>
                </a:lvl1pPr>
                <a:lvl2pPr marL="742950" indent="-285750">
                  <a:defRPr sz="2200">
                    <a:solidFill>
                      <a:schemeClr val="tx1"/>
                    </a:solidFill>
                    <a:latin typeface="Times" charset="0"/>
                  </a:defRPr>
                </a:lvl2pPr>
                <a:lvl3pPr marL="1143000" indent="-228600">
                  <a:defRPr sz="2200">
                    <a:solidFill>
                      <a:schemeClr val="tx1"/>
                    </a:solidFill>
                    <a:latin typeface="Times" charset="0"/>
                  </a:defRPr>
                </a:lvl3pPr>
                <a:lvl4pPr marL="1600200" indent="-228600">
                  <a:defRPr sz="2200">
                    <a:solidFill>
                      <a:schemeClr val="tx1"/>
                    </a:solidFill>
                    <a:latin typeface="Times" charset="0"/>
                  </a:defRPr>
                </a:lvl4pPr>
                <a:lvl5pPr marL="2057400" indent="-228600">
                  <a:defRPr sz="2200">
                    <a:solidFill>
                      <a:schemeClr val="tx1"/>
                    </a:solidFill>
                    <a:latin typeface="Times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" charset="0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0" name="Line 173"/>
              <p:cNvSpPr>
                <a:spLocks noChangeShapeType="1"/>
              </p:cNvSpPr>
              <p:nvPr/>
            </p:nvSpPr>
            <p:spPr bwMode="auto">
              <a:xfrm>
                <a:off x="1212" y="3412"/>
                <a:ext cx="0" cy="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" name="Line 174"/>
              <p:cNvSpPr>
                <a:spLocks noChangeShapeType="1"/>
              </p:cNvSpPr>
              <p:nvPr/>
            </p:nvSpPr>
            <p:spPr bwMode="auto">
              <a:xfrm>
                <a:off x="1321" y="3412"/>
                <a:ext cx="0" cy="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" name="Line 175"/>
              <p:cNvSpPr>
                <a:spLocks noChangeShapeType="1"/>
              </p:cNvSpPr>
              <p:nvPr/>
            </p:nvSpPr>
            <p:spPr bwMode="auto">
              <a:xfrm>
                <a:off x="1429" y="3412"/>
                <a:ext cx="0" cy="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" name="Line 176"/>
              <p:cNvSpPr>
                <a:spLocks noChangeShapeType="1"/>
              </p:cNvSpPr>
              <p:nvPr/>
            </p:nvSpPr>
            <p:spPr bwMode="auto">
              <a:xfrm>
                <a:off x="1538" y="3412"/>
                <a:ext cx="0" cy="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" name="Line 177"/>
              <p:cNvSpPr>
                <a:spLocks noChangeShapeType="1"/>
              </p:cNvSpPr>
              <p:nvPr/>
            </p:nvSpPr>
            <p:spPr bwMode="auto">
              <a:xfrm>
                <a:off x="1646" y="3412"/>
                <a:ext cx="0" cy="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" name="Line 178"/>
              <p:cNvSpPr>
                <a:spLocks noChangeShapeType="1"/>
              </p:cNvSpPr>
              <p:nvPr/>
            </p:nvSpPr>
            <p:spPr bwMode="auto">
              <a:xfrm>
                <a:off x="1755" y="3411"/>
                <a:ext cx="0" cy="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" name="Line 179"/>
              <p:cNvSpPr>
                <a:spLocks noChangeShapeType="1"/>
              </p:cNvSpPr>
              <p:nvPr/>
            </p:nvSpPr>
            <p:spPr bwMode="auto">
              <a:xfrm>
                <a:off x="1864" y="3411"/>
                <a:ext cx="0" cy="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" name="Line 180"/>
              <p:cNvSpPr>
                <a:spLocks noChangeShapeType="1"/>
              </p:cNvSpPr>
              <p:nvPr/>
            </p:nvSpPr>
            <p:spPr bwMode="auto">
              <a:xfrm>
                <a:off x="1972" y="3411"/>
                <a:ext cx="0" cy="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" name="Line 181"/>
              <p:cNvSpPr>
                <a:spLocks noChangeShapeType="1"/>
              </p:cNvSpPr>
              <p:nvPr/>
            </p:nvSpPr>
            <p:spPr bwMode="auto">
              <a:xfrm>
                <a:off x="2081" y="3411"/>
                <a:ext cx="0" cy="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" name="Line 182"/>
              <p:cNvSpPr>
                <a:spLocks noChangeShapeType="1"/>
              </p:cNvSpPr>
              <p:nvPr/>
            </p:nvSpPr>
            <p:spPr bwMode="auto">
              <a:xfrm>
                <a:off x="2189" y="3411"/>
                <a:ext cx="0" cy="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" name="Line 183"/>
              <p:cNvSpPr>
                <a:spLocks noChangeShapeType="1"/>
              </p:cNvSpPr>
              <p:nvPr/>
            </p:nvSpPr>
            <p:spPr bwMode="auto">
              <a:xfrm>
                <a:off x="2298" y="3411"/>
                <a:ext cx="0" cy="4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" name="Line 184"/>
              <p:cNvSpPr>
                <a:spLocks noChangeShapeType="1"/>
              </p:cNvSpPr>
              <p:nvPr/>
            </p:nvSpPr>
            <p:spPr bwMode="auto">
              <a:xfrm>
                <a:off x="2407" y="3411"/>
                <a:ext cx="0" cy="4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" name="Line 185"/>
              <p:cNvSpPr>
                <a:spLocks noChangeShapeType="1"/>
              </p:cNvSpPr>
              <p:nvPr/>
            </p:nvSpPr>
            <p:spPr bwMode="auto">
              <a:xfrm>
                <a:off x="2515" y="3411"/>
                <a:ext cx="0" cy="4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" name="Line 186"/>
              <p:cNvSpPr>
                <a:spLocks noChangeShapeType="1"/>
              </p:cNvSpPr>
              <p:nvPr/>
            </p:nvSpPr>
            <p:spPr bwMode="auto">
              <a:xfrm>
                <a:off x="2624" y="3411"/>
                <a:ext cx="0" cy="4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" name="Line 187"/>
              <p:cNvSpPr>
                <a:spLocks noChangeShapeType="1"/>
              </p:cNvSpPr>
              <p:nvPr/>
            </p:nvSpPr>
            <p:spPr bwMode="auto">
              <a:xfrm>
                <a:off x="2732" y="3411"/>
                <a:ext cx="0" cy="4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" name="Line 188"/>
              <p:cNvSpPr>
                <a:spLocks noChangeShapeType="1"/>
              </p:cNvSpPr>
              <p:nvPr/>
            </p:nvSpPr>
            <p:spPr bwMode="auto">
              <a:xfrm>
                <a:off x="2841" y="3409"/>
                <a:ext cx="0" cy="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" name="Line 189"/>
              <p:cNvSpPr>
                <a:spLocks noChangeShapeType="1"/>
              </p:cNvSpPr>
              <p:nvPr/>
            </p:nvSpPr>
            <p:spPr bwMode="auto">
              <a:xfrm>
                <a:off x="2950" y="3409"/>
                <a:ext cx="0" cy="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" name="Line 190"/>
              <p:cNvSpPr>
                <a:spLocks noChangeShapeType="1"/>
              </p:cNvSpPr>
              <p:nvPr/>
            </p:nvSpPr>
            <p:spPr bwMode="auto">
              <a:xfrm>
                <a:off x="3058" y="3409"/>
                <a:ext cx="0" cy="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" name="Line 191"/>
              <p:cNvSpPr>
                <a:spLocks noChangeShapeType="1"/>
              </p:cNvSpPr>
              <p:nvPr/>
            </p:nvSpPr>
            <p:spPr bwMode="auto">
              <a:xfrm>
                <a:off x="3167" y="3409"/>
                <a:ext cx="0" cy="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" name="Line 192"/>
              <p:cNvSpPr>
                <a:spLocks noChangeShapeType="1"/>
              </p:cNvSpPr>
              <p:nvPr/>
            </p:nvSpPr>
            <p:spPr bwMode="auto">
              <a:xfrm>
                <a:off x="3275" y="3409"/>
                <a:ext cx="0" cy="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" name="Line 193"/>
              <p:cNvSpPr>
                <a:spLocks noChangeShapeType="1"/>
              </p:cNvSpPr>
              <p:nvPr/>
            </p:nvSpPr>
            <p:spPr bwMode="auto">
              <a:xfrm>
                <a:off x="3381" y="3411"/>
                <a:ext cx="0" cy="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" name="Line 194"/>
              <p:cNvSpPr>
                <a:spLocks noChangeShapeType="1"/>
              </p:cNvSpPr>
              <p:nvPr/>
            </p:nvSpPr>
            <p:spPr bwMode="auto">
              <a:xfrm>
                <a:off x="3490" y="3411"/>
                <a:ext cx="0" cy="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" name="Line 195"/>
              <p:cNvSpPr>
                <a:spLocks noChangeShapeType="1"/>
              </p:cNvSpPr>
              <p:nvPr/>
            </p:nvSpPr>
            <p:spPr bwMode="auto">
              <a:xfrm>
                <a:off x="3598" y="3411"/>
                <a:ext cx="0" cy="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" name="Line 196"/>
              <p:cNvSpPr>
                <a:spLocks noChangeShapeType="1"/>
              </p:cNvSpPr>
              <p:nvPr/>
            </p:nvSpPr>
            <p:spPr bwMode="auto">
              <a:xfrm>
                <a:off x="3707" y="3411"/>
                <a:ext cx="0" cy="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" name="Line 197"/>
              <p:cNvSpPr>
                <a:spLocks noChangeShapeType="1"/>
              </p:cNvSpPr>
              <p:nvPr/>
            </p:nvSpPr>
            <p:spPr bwMode="auto">
              <a:xfrm>
                <a:off x="3815" y="3411"/>
                <a:ext cx="0" cy="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5" name="Line 198"/>
              <p:cNvSpPr>
                <a:spLocks noChangeShapeType="1"/>
              </p:cNvSpPr>
              <p:nvPr/>
            </p:nvSpPr>
            <p:spPr bwMode="auto">
              <a:xfrm>
                <a:off x="3924" y="3410"/>
                <a:ext cx="0" cy="4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6" name="Line 199"/>
              <p:cNvSpPr>
                <a:spLocks noChangeShapeType="1"/>
              </p:cNvSpPr>
              <p:nvPr/>
            </p:nvSpPr>
            <p:spPr bwMode="auto">
              <a:xfrm>
                <a:off x="4033" y="3410"/>
                <a:ext cx="0" cy="4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" name="Line 200"/>
              <p:cNvSpPr>
                <a:spLocks noChangeShapeType="1"/>
              </p:cNvSpPr>
              <p:nvPr/>
            </p:nvSpPr>
            <p:spPr bwMode="auto">
              <a:xfrm>
                <a:off x="4141" y="3410"/>
                <a:ext cx="0" cy="4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" name="Line 201"/>
              <p:cNvSpPr>
                <a:spLocks noChangeShapeType="1"/>
              </p:cNvSpPr>
              <p:nvPr/>
            </p:nvSpPr>
            <p:spPr bwMode="auto">
              <a:xfrm>
                <a:off x="4250" y="3410"/>
                <a:ext cx="0" cy="4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9" name="Line 202"/>
              <p:cNvSpPr>
                <a:spLocks noChangeShapeType="1"/>
              </p:cNvSpPr>
              <p:nvPr/>
            </p:nvSpPr>
            <p:spPr bwMode="auto">
              <a:xfrm>
                <a:off x="4358" y="3410"/>
                <a:ext cx="0" cy="4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0" name="Line 203"/>
              <p:cNvSpPr>
                <a:spLocks noChangeShapeType="1"/>
              </p:cNvSpPr>
              <p:nvPr/>
            </p:nvSpPr>
            <p:spPr bwMode="auto">
              <a:xfrm>
                <a:off x="4467" y="3409"/>
                <a:ext cx="0" cy="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" name="Line 204"/>
              <p:cNvSpPr>
                <a:spLocks noChangeShapeType="1"/>
              </p:cNvSpPr>
              <p:nvPr/>
            </p:nvSpPr>
            <p:spPr bwMode="auto">
              <a:xfrm>
                <a:off x="4576" y="3409"/>
                <a:ext cx="0" cy="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" name="Line 205"/>
              <p:cNvSpPr>
                <a:spLocks noChangeShapeType="1"/>
              </p:cNvSpPr>
              <p:nvPr/>
            </p:nvSpPr>
            <p:spPr bwMode="auto">
              <a:xfrm>
                <a:off x="4684" y="3409"/>
                <a:ext cx="0" cy="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" name="Line 206"/>
              <p:cNvSpPr>
                <a:spLocks noChangeShapeType="1"/>
              </p:cNvSpPr>
              <p:nvPr/>
            </p:nvSpPr>
            <p:spPr bwMode="auto">
              <a:xfrm>
                <a:off x="4793" y="3409"/>
                <a:ext cx="0" cy="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" name="Line 207"/>
              <p:cNvSpPr>
                <a:spLocks noChangeShapeType="1"/>
              </p:cNvSpPr>
              <p:nvPr/>
            </p:nvSpPr>
            <p:spPr bwMode="auto">
              <a:xfrm>
                <a:off x="4901" y="3409"/>
                <a:ext cx="0" cy="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6" name="Line 209"/>
            <p:cNvSpPr>
              <a:spLocks noChangeShapeType="1"/>
            </p:cNvSpPr>
            <p:nvPr/>
          </p:nvSpPr>
          <p:spPr bwMode="auto">
            <a:xfrm>
              <a:off x="4548" y="2496"/>
              <a:ext cx="0" cy="4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7" name="Rectangle 210"/>
            <p:cNvSpPr>
              <a:spLocks noChangeArrowheads="1"/>
            </p:cNvSpPr>
            <p:nvPr/>
          </p:nvSpPr>
          <p:spPr bwMode="auto">
            <a:xfrm flipV="1">
              <a:off x="4464" y="2408"/>
              <a:ext cx="96" cy="4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8" name="Rectangle 211"/>
            <p:cNvSpPr>
              <a:spLocks noChangeArrowheads="1"/>
            </p:cNvSpPr>
            <p:nvPr/>
          </p:nvSpPr>
          <p:spPr bwMode="auto">
            <a:xfrm flipV="1">
              <a:off x="4464" y="2430"/>
              <a:ext cx="96" cy="4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96" name="Line 72"/>
          <p:cNvSpPr>
            <a:spLocks noChangeShapeType="1"/>
          </p:cNvSpPr>
          <p:nvPr/>
        </p:nvSpPr>
        <p:spPr bwMode="auto">
          <a:xfrm flipH="1">
            <a:off x="5064603" y="2107964"/>
            <a:ext cx="1321412" cy="950506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7" name="Line 73"/>
          <p:cNvSpPr>
            <a:spLocks noChangeShapeType="1"/>
          </p:cNvSpPr>
          <p:nvPr/>
        </p:nvSpPr>
        <p:spPr bwMode="auto">
          <a:xfrm flipH="1">
            <a:off x="2035811" y="2057481"/>
            <a:ext cx="79216" cy="90699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8" name="Line 75"/>
          <p:cNvSpPr>
            <a:spLocks noChangeShapeType="1"/>
          </p:cNvSpPr>
          <p:nvPr/>
        </p:nvSpPr>
        <p:spPr bwMode="auto">
          <a:xfrm flipV="1">
            <a:off x="1175657" y="3139131"/>
            <a:ext cx="234678" cy="91035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9" name="Line 82"/>
          <p:cNvSpPr>
            <a:spLocks noChangeShapeType="1"/>
          </p:cNvSpPr>
          <p:nvPr/>
        </p:nvSpPr>
        <p:spPr bwMode="auto">
          <a:xfrm flipV="1">
            <a:off x="6835630" y="3070881"/>
            <a:ext cx="900112" cy="100118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0" name="Rectangle 84"/>
          <p:cNvSpPr>
            <a:spLocks noChangeArrowheads="1"/>
          </p:cNvSpPr>
          <p:nvPr/>
        </p:nvSpPr>
        <p:spPr bwMode="auto">
          <a:xfrm>
            <a:off x="6336804" y="1832627"/>
            <a:ext cx="175240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en-US" dirty="0">
                <a:latin typeface="Myriad Pro" charset="0"/>
                <a:ea typeface="Myriad Pro" charset="0"/>
                <a:cs typeface="Myriad Pro" charset="0"/>
              </a:rPr>
              <a:t>Bulk of </a:t>
            </a:r>
            <a:r>
              <a:rPr lang="en-US" altLang="en-US">
                <a:latin typeface="Myriad Pro" charset="0"/>
                <a:ea typeface="Myriad Pro" charset="0"/>
                <a:cs typeface="Myriad Pro" charset="0"/>
              </a:rPr>
              <a:t>the </a:t>
            </a:r>
            <a:r>
              <a:rPr lang="en-US" altLang="en-US" smtClean="0">
                <a:latin typeface="Myriad Pro" charset="0"/>
                <a:ea typeface="Myriad Pro" charset="0"/>
                <a:cs typeface="Myriad Pro" charset="0"/>
              </a:rPr>
              <a:t>plate</a:t>
            </a:r>
            <a:endParaRPr lang="en-US" altLang="en-US" dirty="0">
              <a:latin typeface="Myriad Pro" charset="0"/>
              <a:ea typeface="Myriad Pro" charset="0"/>
              <a:cs typeface="Myriad Pro" charset="0"/>
            </a:endParaRPr>
          </a:p>
        </p:txBody>
      </p:sp>
      <p:sp>
        <p:nvSpPr>
          <p:cNvPr id="101" name="Rectangle 85"/>
          <p:cNvSpPr>
            <a:spLocks noChangeArrowheads="1"/>
          </p:cNvSpPr>
          <p:nvPr/>
        </p:nvSpPr>
        <p:spPr bwMode="auto">
          <a:xfrm>
            <a:off x="305898" y="4012801"/>
            <a:ext cx="103586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en-US">
                <a:latin typeface="Myriad Pro" charset="0"/>
                <a:ea typeface="Myriad Pro" charset="0"/>
                <a:cs typeface="Myriad Pro" charset="0"/>
              </a:rPr>
              <a:t>Edge </a:t>
            </a:r>
            <a:r>
              <a:rPr lang="en-US" altLang="en-US" smtClean="0">
                <a:latin typeface="Myriad Pro" charset="0"/>
                <a:ea typeface="Myriad Pro" charset="0"/>
                <a:cs typeface="Myriad Pro" charset="0"/>
              </a:rPr>
              <a:t>of</a:t>
            </a:r>
          </a:p>
          <a:p>
            <a:pPr>
              <a:defRPr/>
            </a:pPr>
            <a:r>
              <a:rPr lang="en-US" altLang="en-US" dirty="0" smtClean="0">
                <a:latin typeface="Myriad Pro" charset="0"/>
                <a:ea typeface="Myriad Pro" charset="0"/>
                <a:cs typeface="Myriad Pro" charset="0"/>
              </a:rPr>
              <a:t>the </a:t>
            </a:r>
            <a:r>
              <a:rPr lang="en-US" altLang="en-US" dirty="0">
                <a:latin typeface="Myriad Pro" charset="0"/>
                <a:ea typeface="Myriad Pro" charset="0"/>
                <a:cs typeface="Myriad Pro" charset="0"/>
              </a:rPr>
              <a:t>Plate</a:t>
            </a:r>
          </a:p>
        </p:txBody>
      </p:sp>
      <p:sp>
        <p:nvSpPr>
          <p:cNvPr id="102" name="Rectangle 86"/>
          <p:cNvSpPr>
            <a:spLocks noChangeArrowheads="1"/>
          </p:cNvSpPr>
          <p:nvPr/>
        </p:nvSpPr>
        <p:spPr bwMode="auto">
          <a:xfrm>
            <a:off x="1689735" y="1688322"/>
            <a:ext cx="24882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en-US" dirty="0">
                <a:latin typeface="Myriad Pro" charset="0"/>
                <a:ea typeface="Myriad Pro" charset="0"/>
                <a:cs typeface="Myriad Pro" charset="0"/>
              </a:rPr>
              <a:t>Elastic </a:t>
            </a:r>
            <a:r>
              <a:rPr lang="en-US" altLang="en-US" dirty="0" smtClean="0">
                <a:latin typeface="Myriad Pro" charset="0"/>
                <a:ea typeface="Myriad Pro" charset="0"/>
                <a:cs typeface="Myriad Pro" charset="0"/>
              </a:rPr>
              <a:t>properties </a:t>
            </a:r>
            <a:r>
              <a:rPr lang="en-US" altLang="en-US" dirty="0">
                <a:latin typeface="Myriad Pro" charset="0"/>
                <a:ea typeface="Myriad Pro" charset="0"/>
                <a:cs typeface="Myriad Pro" charset="0"/>
              </a:rPr>
              <a:t>of </a:t>
            </a:r>
          </a:p>
          <a:p>
            <a:pPr>
              <a:defRPr/>
            </a:pPr>
            <a:r>
              <a:rPr lang="en-US" altLang="en-US" dirty="0" smtClean="0">
                <a:latin typeface="Myriad Pro" charset="0"/>
                <a:ea typeface="Myriad Pro" charset="0"/>
                <a:cs typeface="Myriad Pro" charset="0"/>
              </a:rPr>
              <a:t>          Earth materials</a:t>
            </a:r>
            <a:endParaRPr lang="en-US" altLang="en-US" dirty="0">
              <a:latin typeface="Myriad Pro" charset="0"/>
              <a:ea typeface="Myriad Pro" charset="0"/>
              <a:cs typeface="Myriad Pro" charset="0"/>
            </a:endParaRPr>
          </a:p>
        </p:txBody>
      </p:sp>
      <p:sp>
        <p:nvSpPr>
          <p:cNvPr id="103" name="Rectangle 87"/>
          <p:cNvSpPr>
            <a:spLocks noChangeArrowheads="1"/>
          </p:cNvSpPr>
          <p:nvPr/>
        </p:nvSpPr>
        <p:spPr bwMode="auto">
          <a:xfrm>
            <a:off x="4867487" y="4114542"/>
            <a:ext cx="3736691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en-US" dirty="0">
                <a:latin typeface="Myriad Pro" charset="0"/>
                <a:ea typeface="Myriad Pro" charset="0"/>
                <a:cs typeface="Myriad Pro" charset="0"/>
              </a:rPr>
              <a:t>Plate has </a:t>
            </a:r>
            <a:r>
              <a:rPr lang="en-US" altLang="en-US" dirty="0" smtClean="0">
                <a:latin typeface="Myriad Pro" charset="0"/>
                <a:ea typeface="Myriad Pro" charset="0"/>
                <a:cs typeface="Myriad Pro" charset="0"/>
              </a:rPr>
              <a:t>constant </a:t>
            </a:r>
            <a:r>
              <a:rPr lang="en-US" altLang="en-US" smtClean="0">
                <a:latin typeface="Myriad Pro" charset="0"/>
                <a:ea typeface="Myriad Pro" charset="0"/>
                <a:cs typeface="Myriad Pro" charset="0"/>
              </a:rPr>
              <a:t>velocity </a:t>
            </a:r>
            <a:r>
              <a:rPr lang="en-US" altLang="en-US" smtClean="0">
                <a:latin typeface="Myriad Pro" charset="0"/>
                <a:ea typeface="Myriad Pro" charset="0"/>
                <a:cs typeface="Myriad Pro" charset="0"/>
              </a:rPr>
              <a:t>across the given mark, </a:t>
            </a:r>
            <a:r>
              <a:rPr lang="en-US" altLang="en-US" dirty="0" smtClean="0">
                <a:latin typeface="Myriad Pro" charset="0"/>
                <a:ea typeface="Myriad Pro" charset="0"/>
                <a:cs typeface="Myriad Pro" charset="0"/>
              </a:rPr>
              <a:t>where 1cm = 1year</a:t>
            </a:r>
            <a:endParaRPr lang="en-US" altLang="en-US" dirty="0">
              <a:latin typeface="Myriad Pro" charset="0"/>
              <a:ea typeface="Myriad Pro" charset="0"/>
              <a:cs typeface="Myriad Pro" charset="0"/>
            </a:endParaRPr>
          </a:p>
          <a:p>
            <a:pPr>
              <a:defRPr/>
            </a:pPr>
            <a:endParaRPr lang="en-US" altLang="en-US" dirty="0">
              <a:latin typeface="Myriad Pro" charset="0"/>
              <a:ea typeface="Myriad Pro" charset="0"/>
              <a:cs typeface="Myriad Pro" charset="0"/>
            </a:endParaRPr>
          </a:p>
        </p:txBody>
      </p:sp>
      <p:sp>
        <p:nvSpPr>
          <p:cNvPr id="105" name="Title 1"/>
          <p:cNvSpPr txBox="1">
            <a:spLocks/>
          </p:cNvSpPr>
          <p:nvPr/>
        </p:nvSpPr>
        <p:spPr>
          <a:xfrm>
            <a:off x="995680" y="57513"/>
            <a:ext cx="7396480" cy="63672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4000" kern="1200">
                <a:solidFill>
                  <a:schemeClr val="accent5">
                    <a:lumMod val="7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smtClean="0">
                <a:solidFill>
                  <a:schemeClr val="bg1"/>
                </a:solidFill>
              </a:rPr>
              <a:t>The earthquake machine</a:t>
            </a:r>
            <a:endParaRPr 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352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4940300" y="2438401"/>
            <a:ext cx="3810000" cy="1485900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342900" y="2438401"/>
            <a:ext cx="3810000" cy="1485900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5680" y="57513"/>
            <a:ext cx="7396480" cy="636723"/>
          </a:xfrm>
        </p:spPr>
        <p:txBody>
          <a:bodyPr/>
          <a:lstStyle/>
          <a:p>
            <a:r>
              <a:rPr lang="en-US" sz="3200" dirty="0" smtClean="0">
                <a:solidFill>
                  <a:schemeClr val="bg1"/>
                </a:solidFill>
              </a:rPr>
              <a:t>Group Claims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7700" y="2536556"/>
            <a:ext cx="3302000" cy="12735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  <a:latin typeface="Myriad Pro" charset="0"/>
                <a:ea typeface="Myriad Pro" charset="0"/>
                <a:cs typeface="Myriad Pro" charset="0"/>
              </a:rPr>
              <a:t>Group A</a:t>
            </a:r>
          </a:p>
          <a:p>
            <a:endParaRPr lang="en-US" sz="2000" baseline="30000" dirty="0" smtClean="0"/>
          </a:p>
          <a:p>
            <a:r>
              <a:rPr lang="en-US" sz="2800" baseline="30000" dirty="0" smtClean="0">
                <a:latin typeface="Times New Roman" charset="0"/>
                <a:ea typeface="Times New Roman" charset="0"/>
                <a:cs typeface="Times New Roman" charset="0"/>
              </a:rPr>
              <a:t>“There are always long periods</a:t>
            </a:r>
            <a:br>
              <a:rPr lang="en-US" sz="2800" baseline="30000" dirty="0" smtClean="0"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en-US" sz="2800" baseline="30000" dirty="0" smtClean="0">
                <a:latin typeface="Times New Roman" charset="0"/>
                <a:ea typeface="Times New Roman" charset="0"/>
                <a:cs typeface="Times New Roman" charset="0"/>
              </a:rPr>
              <a:t>  of quiet between earthquakes.”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168900" y="2589306"/>
            <a:ext cx="3378200" cy="1220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  <a:latin typeface="Myriad Pro" charset="0"/>
                <a:ea typeface="Myriad Pro" charset="0"/>
                <a:cs typeface="Myriad Pro" charset="0"/>
              </a:rPr>
              <a:t>Group B</a:t>
            </a:r>
          </a:p>
          <a:p>
            <a:endParaRPr lang="en-US" b="1" baseline="30000" dirty="0" smtClean="0"/>
          </a:p>
          <a:p>
            <a:r>
              <a:rPr lang="en-US" sz="2800" baseline="30000" dirty="0" smtClean="0">
                <a:latin typeface="Times New Roman" charset="0"/>
                <a:ea typeface="Times New Roman" charset="0"/>
                <a:cs typeface="Times New Roman" charset="0"/>
              </a:rPr>
              <a:t>“</a:t>
            </a:r>
            <a:r>
              <a:rPr lang="en-US" sz="2800" baseline="30000" dirty="0">
                <a:latin typeface="Times New Roman" charset="0"/>
                <a:ea typeface="Times New Roman" charset="0"/>
                <a:cs typeface="Times New Roman" charset="0"/>
              </a:rPr>
              <a:t>Most earthquakes are huge</a:t>
            </a:r>
            <a:r>
              <a:rPr lang="en-US" sz="2800" baseline="30000" dirty="0" smtClean="0">
                <a:latin typeface="Times New Roman" charset="0"/>
                <a:ea typeface="Times New Roman" charset="0"/>
                <a:cs typeface="Times New Roman" charset="0"/>
              </a:rPr>
              <a:t>,</a:t>
            </a:r>
            <a:br>
              <a:rPr lang="en-US" sz="2800" baseline="30000" dirty="0" smtClean="0"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en-US" sz="2800" baseline="30000" dirty="0" smtClean="0">
                <a:latin typeface="Times New Roman" charset="0"/>
                <a:ea typeface="Times New Roman" charset="0"/>
                <a:cs typeface="Times New Roman" charset="0"/>
              </a:rPr>
              <a:t>  deadly</a:t>
            </a:r>
            <a:r>
              <a:rPr lang="en-US" sz="2800" baseline="30000" dirty="0">
                <a:latin typeface="Times New Roman" charset="0"/>
                <a:ea typeface="Times New Roman" charset="0"/>
                <a:cs typeface="Times New Roman" charset="0"/>
              </a:rPr>
              <a:t>, and </a:t>
            </a:r>
            <a:r>
              <a:rPr lang="en-US" sz="2800" baseline="30000" dirty="0" smtClean="0">
                <a:latin typeface="Times New Roman" charset="0"/>
                <a:ea typeface="Times New Roman" charset="0"/>
                <a:cs typeface="Times New Roman" charset="0"/>
              </a:rPr>
              <a:t>destructive </a:t>
            </a:r>
            <a:r>
              <a:rPr lang="en-US" sz="2800" baseline="30000" dirty="0">
                <a:latin typeface="Times New Roman" charset="0"/>
                <a:ea typeface="Times New Roman" charset="0"/>
                <a:cs typeface="Times New Roman" charset="0"/>
              </a:rPr>
              <a:t>events</a:t>
            </a:r>
            <a:r>
              <a:rPr lang="en-US" sz="2800" baseline="30000" dirty="0" smtClean="0">
                <a:latin typeface="Times New Roman" charset="0"/>
                <a:ea typeface="Times New Roman" charset="0"/>
                <a:cs typeface="Times New Roman" charset="0"/>
              </a:rPr>
              <a:t>.”</a:t>
            </a:r>
            <a:endParaRPr lang="en-US" sz="2800" baseline="300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426720" y="1124393"/>
            <a:ext cx="85344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altLang="en-US" sz="2000" i="1" dirty="0">
                <a:solidFill>
                  <a:schemeClr val="tx2"/>
                </a:solidFill>
              </a:rPr>
              <a:t>Develop an argument* either for or against this statement based on your experimentation with the earthquake machine.</a:t>
            </a:r>
            <a:endParaRPr lang="en-US" altLang="en-US" sz="2000" dirty="0"/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747520" y="4804946"/>
            <a:ext cx="559308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en-US" sz="1600" dirty="0"/>
              <a:t>*Note: You must base our argument on minimally 30 events</a:t>
            </a:r>
          </a:p>
        </p:txBody>
      </p:sp>
    </p:spTree>
    <p:extLst>
      <p:ext uri="{BB962C8B-B14F-4D97-AF65-F5344CB8AC3E}">
        <p14:creationId xmlns:p14="http://schemas.microsoft.com/office/powerpoint/2010/main" val="695923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4586567"/>
              </p:ext>
            </p:extLst>
          </p:nvPr>
        </p:nvGraphicFramePr>
        <p:xfrm>
          <a:off x="3898900" y="1076389"/>
          <a:ext cx="5027765" cy="36734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Worksheet" r:id="rId3" imgW="6615873" imgH="4838095" progId="Excel.Sheet.8">
                  <p:embed/>
                </p:oleObj>
              </mc:Choice>
              <mc:Fallback>
                <p:oleObj name="Worksheet" r:id="rId3" imgW="6615873" imgH="4838095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98900" y="1076389"/>
                        <a:ext cx="5027765" cy="367341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1409134" y="67031"/>
            <a:ext cx="6843326" cy="58910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4000" kern="1200">
                <a:solidFill>
                  <a:schemeClr val="accent5">
                    <a:lumMod val="7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smtClean="0">
                <a:solidFill>
                  <a:schemeClr val="bg1"/>
                </a:solidFill>
              </a:rPr>
              <a:t>Group A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8300" y="1511301"/>
            <a:ext cx="3124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There </a:t>
            </a:r>
            <a:r>
              <a:rPr lang="en-US" altLang="en-US" sz="2400" dirty="0">
                <a:latin typeface="Times New Roman" charset="0"/>
                <a:ea typeface="Times New Roman" charset="0"/>
                <a:cs typeface="Times New Roman" charset="0"/>
              </a:rPr>
              <a:t>are always long periods between </a:t>
            </a:r>
            <a:r>
              <a:rPr lang="en-US" alt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earthquakes.</a:t>
            </a:r>
            <a:endParaRPr lang="en-US" altLang="en-US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9951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ecutive">
  <a:themeElements>
    <a:clrScheme name="Genesis">
      <a:dk1>
        <a:sysClr val="windowText" lastClr="000000"/>
      </a:dk1>
      <a:lt1>
        <a:sysClr val="window" lastClr="FFFFFF"/>
      </a:lt1>
      <a:dk2>
        <a:srgbClr val="465466"/>
      </a:dk2>
      <a:lt2>
        <a:srgbClr val="BBD7F8"/>
      </a:lt2>
      <a:accent1>
        <a:srgbClr val="80B606"/>
      </a:accent1>
      <a:accent2>
        <a:srgbClr val="E29F1D"/>
      </a:accent2>
      <a:accent3>
        <a:srgbClr val="2397E2"/>
      </a:accent3>
      <a:accent4>
        <a:srgbClr val="35ACA2"/>
      </a:accent4>
      <a:accent5>
        <a:srgbClr val="5430BB"/>
      </a:accent5>
      <a:accent6>
        <a:srgbClr val="8D34E0"/>
      </a:accent6>
      <a:hlink>
        <a:srgbClr val="00B0F0"/>
      </a:hlink>
      <a:folHlink>
        <a:srgbClr val="0070C0"/>
      </a:folHlink>
    </a:clrScheme>
    <a:fontScheme name="Executive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Executive.thmx</Template>
  <TotalTime>3060</TotalTime>
  <Words>430</Words>
  <Application>Microsoft Macintosh PowerPoint</Application>
  <PresentationFormat>On-screen Show (16:9)</PresentationFormat>
  <Paragraphs>83</Paragraphs>
  <Slides>13</Slides>
  <Notes>7</Notes>
  <HiddenSlides>0</HiddenSlides>
  <MMClips>1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4" baseType="lpstr">
      <vt:lpstr>Calibri</vt:lpstr>
      <vt:lpstr>Century Gothic</vt:lpstr>
      <vt:lpstr>Courier New</vt:lpstr>
      <vt:lpstr>Myriad Pro</vt:lpstr>
      <vt:lpstr>Open Sans</vt:lpstr>
      <vt:lpstr>Palatino Linotype</vt:lpstr>
      <vt:lpstr>Times</vt:lpstr>
      <vt:lpstr>Times New Roman</vt:lpstr>
      <vt:lpstr>Arial</vt:lpstr>
      <vt:lpstr>Executive</vt:lpstr>
      <vt:lpstr>Worksheet</vt:lpstr>
      <vt:lpstr>PowerPoint Presentation</vt:lpstr>
      <vt:lpstr>Objectives</vt:lpstr>
      <vt:lpstr>Developing Arguments</vt:lpstr>
      <vt:lpstr>Review</vt:lpstr>
      <vt:lpstr>The earthquake machine</vt:lpstr>
      <vt:lpstr>Example of elastic rebound</vt:lpstr>
      <vt:lpstr>PowerPoint Presentation</vt:lpstr>
      <vt:lpstr>Group Claims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15.0023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Apologies for  the Short Notice</dc:title>
  <dc:creator>Johanna Adams</dc:creator>
  <cp:lastModifiedBy>Jenda Johnson</cp:lastModifiedBy>
  <cp:revision>86</cp:revision>
  <dcterms:created xsi:type="dcterms:W3CDTF">2015-12-15T06:57:39Z</dcterms:created>
  <dcterms:modified xsi:type="dcterms:W3CDTF">2017-09-13T19:13:02Z</dcterms:modified>
</cp:coreProperties>
</file>