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9" r:id="rId2"/>
    <p:sldId id="359" r:id="rId3"/>
    <p:sldId id="352" r:id="rId4"/>
    <p:sldId id="353" r:id="rId5"/>
    <p:sldId id="354" r:id="rId6"/>
    <p:sldId id="355" r:id="rId7"/>
    <p:sldId id="356" r:id="rId8"/>
    <p:sldId id="357" r:id="rId9"/>
    <p:sldId id="358" r:id="rId10"/>
    <p:sldId id="360" r:id="rId11"/>
    <p:sldId id="349" r:id="rId12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5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4747"/>
    <a:srgbClr val="FF00FF"/>
    <a:srgbClr val="FFFF00"/>
    <a:srgbClr val="FFE89F"/>
    <a:srgbClr val="000000"/>
    <a:srgbClr val="CEAB8E"/>
    <a:srgbClr val="FFFFF3"/>
    <a:srgbClr val="FFFF9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557" autoAdjust="0"/>
  </p:normalViewPr>
  <p:slideViewPr>
    <p:cSldViewPr snapToGrid="0">
      <p:cViewPr varScale="1">
        <p:scale>
          <a:sx n="129" d="100"/>
          <a:sy n="129" d="100"/>
        </p:scale>
        <p:origin x="-1816" y="-96"/>
      </p:cViewPr>
      <p:guideLst>
        <p:guide orient="horz" pos="55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handoutMaster" Target="handoutMasters/handout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</a:t>
            </a:r>
            <a:r>
              <a:rPr lang="en-US" baseline="0" dirty="0" smtClean="0"/>
              <a:t> </a:t>
            </a:r>
            <a:r>
              <a:rPr lang="en-US" baseline="0" dirty="0" smtClean="0"/>
              <a:t>bit about bid </a:t>
            </a:r>
            <a:r>
              <a:rPr lang="en-US" baseline="0" dirty="0" smtClean="0"/>
              <a:t>strategy. For </a:t>
            </a:r>
            <a:r>
              <a:rPr lang="en-US" baseline="0" dirty="0" smtClean="0"/>
              <a:t>a tie, if 3 teams bid $40 million on Block 32, each would get 1/3 of the oil and </a:t>
            </a:r>
            <a:r>
              <a:rPr lang="en-US" baseline="0" dirty="0" smtClean="0"/>
              <a:t>gas. NO </a:t>
            </a:r>
            <a:r>
              <a:rPr lang="en-US" baseline="0" dirty="0" smtClean="0"/>
              <a:t>teams can combine to pool their </a:t>
            </a:r>
            <a:r>
              <a:rPr lang="en-US" baseline="0" dirty="0" smtClean="0"/>
              <a:t>money. Do </a:t>
            </a:r>
            <a:r>
              <a:rPr lang="en-US" baseline="0" dirty="0" smtClean="0"/>
              <a:t>not mention the strategy of placing a minimum bid on each </a:t>
            </a:r>
            <a:r>
              <a:rPr lang="en-US" baseline="0" dirty="0" smtClean="0"/>
              <a:t>block. The highest </a:t>
            </a:r>
            <a:r>
              <a:rPr lang="en-US" baseline="0" dirty="0" smtClean="0"/>
              <a:t>possible bid = $48 million, with $1 million placed on two other blocks (for the 3 block minimum).  Don’t mention </a:t>
            </a:r>
            <a:r>
              <a:rPr lang="en-US" baseline="0" dirty="0" smtClean="0"/>
              <a:t>this either.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636658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Slide Ex-12.10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ultimate </a:t>
            </a:r>
            <a:r>
              <a:rPr lang="en-US" dirty="0" smtClean="0"/>
              <a:t>goal for </a:t>
            </a:r>
            <a:r>
              <a:rPr lang="en-US" dirty="0" smtClean="0"/>
              <a:t>the last exercise and this one (Exercises </a:t>
            </a:r>
            <a:r>
              <a:rPr lang="en-US" dirty="0" smtClean="0"/>
              <a:t>11 and </a:t>
            </a:r>
            <a:r>
              <a:rPr lang="en-US" dirty="0" smtClean="0"/>
              <a:t>12) is </a:t>
            </a:r>
            <a:r>
              <a:rPr lang="en-US" dirty="0" smtClean="0"/>
              <a:t>a mock lease </a:t>
            </a:r>
            <a:r>
              <a:rPr lang="en-US" dirty="0" smtClean="0"/>
              <a:t>sale.</a:t>
            </a:r>
            <a:r>
              <a:rPr lang="en-US" baseline="0" dirty="0" smtClean="0"/>
              <a:t> </a:t>
            </a:r>
            <a:r>
              <a:rPr lang="en-US" dirty="0" smtClean="0"/>
              <a:t>The fifteen</a:t>
            </a:r>
            <a:r>
              <a:rPr lang="en-US" baseline="0" dirty="0" smtClean="0"/>
              <a:t> (</a:t>
            </a:r>
            <a:r>
              <a:rPr lang="en-US" dirty="0" smtClean="0"/>
              <a:t>15) </a:t>
            </a:r>
            <a:r>
              <a:rPr lang="en-US" dirty="0" smtClean="0"/>
              <a:t>blocks on the base map</a:t>
            </a:r>
            <a:r>
              <a:rPr lang="en-US" baseline="0" dirty="0" smtClean="0"/>
              <a:t> will be open for bids during the start of the next class </a:t>
            </a:r>
            <a:r>
              <a:rPr lang="en-US" baseline="0" dirty="0" smtClean="0"/>
              <a:t>period. Teams </a:t>
            </a:r>
            <a:r>
              <a:rPr lang="en-US" baseline="0" dirty="0" smtClean="0"/>
              <a:t>(or individuals) have $50 million for the sale.</a:t>
            </a:r>
          </a:p>
          <a:p>
            <a:r>
              <a:rPr lang="en-US" baseline="0" dirty="0" smtClean="0"/>
              <a:t>Each team must bid on at least </a:t>
            </a:r>
            <a:r>
              <a:rPr lang="en-US" baseline="0" dirty="0" smtClean="0"/>
              <a:t>three (3) </a:t>
            </a:r>
            <a:r>
              <a:rPr lang="en-US" baseline="0" dirty="0" smtClean="0"/>
              <a:t>blocks, they can bid on more than </a:t>
            </a:r>
            <a:r>
              <a:rPr lang="en-US" baseline="0" dirty="0" smtClean="0"/>
              <a:t>three (3). The </a:t>
            </a:r>
            <a:r>
              <a:rPr lang="en-US" baseline="0" dirty="0" smtClean="0"/>
              <a:t>minimum bid per block is $1 </a:t>
            </a:r>
            <a:r>
              <a:rPr lang="en-US" baseline="0" dirty="0" smtClean="0"/>
              <a:t>million. The </a:t>
            </a:r>
            <a:r>
              <a:rPr lang="en-US" baseline="0" dirty="0" smtClean="0"/>
              <a:t>bids should be in $1 million increments, i.e., no decimals ($23.5 is not allowed)</a:t>
            </a:r>
            <a:r>
              <a:rPr lang="en-US" baseline="0" dirty="0" smtClean="0"/>
              <a:t>. This should not be announced, but placing </a:t>
            </a:r>
            <a:r>
              <a:rPr lang="en-US" baseline="0" dirty="0" smtClean="0"/>
              <a:t>serious money on a couple of blocks and then bidding $1 million on all the others is a reasonable strategy.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94242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intent during the exercise </a:t>
            </a:r>
            <a:r>
              <a:rPr lang="en-US" dirty="0" smtClean="0"/>
              <a:t>is for each team to spend NO MORE </a:t>
            </a:r>
            <a:r>
              <a:rPr lang="en-US" dirty="0" smtClean="0"/>
              <a:t>than 40 </a:t>
            </a:r>
            <a:r>
              <a:rPr lang="en-US" dirty="0" smtClean="0"/>
              <a:t>minutes working the </a:t>
            </a:r>
            <a:r>
              <a:rPr lang="en-US" dirty="0" smtClean="0"/>
              <a:t>exercise.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is more than enough time to evaluate their </a:t>
            </a:r>
            <a:r>
              <a:rPr lang="en-US" dirty="0" smtClean="0"/>
              <a:t>leads, </a:t>
            </a:r>
            <a:r>
              <a:rPr lang="en-US" dirty="0" smtClean="0"/>
              <a:t>if they work efficiently.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78567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They </a:t>
            </a:r>
            <a:r>
              <a:rPr lang="en-US" dirty="0" smtClean="0"/>
              <a:t>have already recognized several large anticlinal</a:t>
            </a:r>
            <a:r>
              <a:rPr lang="en-US" baseline="0" dirty="0" smtClean="0"/>
              <a:t> traps (Exercise 11)</a:t>
            </a:r>
            <a:r>
              <a:rPr lang="en-US" baseline="0" dirty="0" smtClean="0"/>
              <a:t>. Each </a:t>
            </a:r>
            <a:r>
              <a:rPr lang="en-US" baseline="0" dirty="0" smtClean="0"/>
              <a:t>team will have different interpretations depending on how they interpret the sparse grid of seismic </a:t>
            </a:r>
            <a:r>
              <a:rPr lang="en-US" baseline="0" dirty="0" smtClean="0"/>
              <a:t>lines. Exercise </a:t>
            </a:r>
            <a:r>
              <a:rPr lang="en-US" baseline="0" dirty="0" smtClean="0"/>
              <a:t>12 will have them look at source (type and maturity), reservoir, seal and migration.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38760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They </a:t>
            </a:r>
            <a:r>
              <a:rPr lang="en-US" baseline="0" dirty="0" smtClean="0"/>
              <a:t>will need a sheet of tracing paper that is 11x17 inches – or two 8.5x11 </a:t>
            </a:r>
            <a:r>
              <a:rPr lang="en-US" baseline="0" dirty="0" smtClean="0"/>
              <a:t>sheets.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302884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slide is simply a</a:t>
            </a:r>
            <a:r>
              <a:rPr lang="en-US" dirty="0" smtClean="0"/>
              <a:t> </a:t>
            </a:r>
            <a:r>
              <a:rPr lang="en-US" dirty="0" smtClean="0"/>
              <a:t>list of the </a:t>
            </a:r>
            <a:r>
              <a:rPr lang="en-US" dirty="0" smtClean="0"/>
              <a:t>five (5)</a:t>
            </a:r>
            <a:r>
              <a:rPr lang="en-US" baseline="0" dirty="0" smtClean="0"/>
              <a:t> </a:t>
            </a:r>
            <a:r>
              <a:rPr lang="en-US" baseline="0" dirty="0" smtClean="0"/>
              <a:t>maps they have to work </a:t>
            </a:r>
            <a:r>
              <a:rPr lang="en-US" baseline="0" dirty="0" smtClean="0"/>
              <a:t>with, which come on 11x17 </a:t>
            </a:r>
            <a:r>
              <a:rPr lang="en-US" baseline="0" dirty="0" smtClean="0"/>
              <a:t>inch </a:t>
            </a:r>
            <a:r>
              <a:rPr lang="en-US" baseline="0" dirty="0" smtClean="0"/>
              <a:t>sheets. These five (5) </a:t>
            </a:r>
            <a:r>
              <a:rPr lang="en-US" baseline="0" dirty="0" smtClean="0"/>
              <a:t>maps and the </a:t>
            </a:r>
            <a:r>
              <a:rPr lang="en-US" baseline="0" dirty="0" err="1" smtClean="0"/>
              <a:t>basemap</a:t>
            </a:r>
            <a:r>
              <a:rPr lang="en-US" baseline="0" dirty="0" smtClean="0"/>
              <a:t> </a:t>
            </a:r>
            <a:r>
              <a:rPr lang="en-US" baseline="0" dirty="0" smtClean="0"/>
              <a:t>from the previous exercise (Exercise 11) </a:t>
            </a:r>
            <a:r>
              <a:rPr lang="en-US" baseline="0" dirty="0" smtClean="0"/>
              <a:t>should be the same scale.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627517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smtClean="0"/>
              <a:t>suggestion…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If </a:t>
            </a:r>
            <a:r>
              <a:rPr lang="en-US" dirty="0" smtClean="0"/>
              <a:t>a block has no interpreted high (trap), they do not have to include it in the evaluation – a time saver.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872198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Figure </a:t>
            </a:r>
            <a:r>
              <a:rPr lang="en-US" dirty="0" smtClean="0"/>
              <a:t>1, shown as an </a:t>
            </a:r>
            <a:r>
              <a:rPr lang="en-US" dirty="0" smtClean="0"/>
              <a:t>example.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blue circles are “place holders,” they are not where structural highs are </a:t>
            </a:r>
            <a:r>
              <a:rPr lang="en-US" dirty="0" smtClean="0"/>
              <a:t>located.</a:t>
            </a:r>
            <a:r>
              <a:rPr lang="en-US" baseline="0" dirty="0" smtClean="0"/>
              <a:t> </a:t>
            </a:r>
            <a:r>
              <a:rPr lang="en-US" dirty="0" smtClean="0"/>
              <a:t>Students</a:t>
            </a:r>
            <a:r>
              <a:rPr lang="en-US" baseline="0" dirty="0" smtClean="0"/>
              <a:t> </a:t>
            </a:r>
            <a:r>
              <a:rPr lang="en-US" baseline="0" dirty="0" smtClean="0"/>
              <a:t>should ignore the blue circles – use the anticlines they developed </a:t>
            </a:r>
            <a:r>
              <a:rPr lang="en-US" baseline="0" dirty="0" smtClean="0"/>
              <a:t>in the previous exercise (Exercise 11). The </a:t>
            </a:r>
            <a:r>
              <a:rPr lang="en-US" baseline="0" dirty="0" smtClean="0"/>
              <a:t>red drainage divides are accurate – based on more than the </a:t>
            </a:r>
            <a:r>
              <a:rPr lang="en-US" baseline="0" dirty="0" smtClean="0"/>
              <a:t>fourteen (14) </a:t>
            </a:r>
            <a:r>
              <a:rPr lang="en-US" baseline="0" dirty="0" smtClean="0"/>
              <a:t>lines </a:t>
            </a:r>
            <a:r>
              <a:rPr lang="en-US" baseline="0" dirty="0" smtClean="0"/>
              <a:t>from the previous exercise (Exercise 11). In </a:t>
            </a:r>
            <a:r>
              <a:rPr lang="en-US" baseline="0" dirty="0" smtClean="0"/>
              <a:t>theory, the students should have an anticline inside each red polygon, but because of the sparse line coverage, they may </a:t>
            </a:r>
            <a:r>
              <a:rPr lang="en-US" baseline="0" dirty="0" smtClean="0"/>
              <a:t>not. The </a:t>
            </a:r>
            <a:r>
              <a:rPr lang="en-US" baseline="0" dirty="0" smtClean="0"/>
              <a:t>high in Block 35 is deeper than the seismic coverage on their lines – a hidden treasure.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731496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FICTICIOUS </a:t>
            </a:r>
            <a:r>
              <a:rPr lang="en-US" dirty="0" smtClean="0"/>
              <a:t>example of an assessment of an anticline in Block 3 (conclusions not supported by the data and maps)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Given </a:t>
            </a:r>
            <a:r>
              <a:rPr lang="en-US" dirty="0" smtClean="0"/>
              <a:t>the </a:t>
            </a:r>
            <a:r>
              <a:rPr lang="en-US" dirty="0" smtClean="0"/>
              <a:t>five (5) </a:t>
            </a:r>
            <a:r>
              <a:rPr lang="en-US" dirty="0" smtClean="0"/>
              <a:t>bullets, Block 3 has everything going for it and should be considered for a high bid.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23099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6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3116" y="1404517"/>
              <a:ext cx="6431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Prepare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for a Lease Sale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51426" y="2351797"/>
            <a:ext cx="40456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Prepare for a Lease Sale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6" y="4944072"/>
            <a:ext cx="6525107" cy="1510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Synthesize </a:t>
            </a:r>
            <a:r>
              <a:rPr lang="en-US" altLang="en-US" sz="2000" dirty="0" smtClean="0">
                <a:latin typeface="Verdana" panose="020B0604030504040204" pitchFamily="34" charset="0"/>
              </a:rPr>
              <a:t>the </a:t>
            </a:r>
            <a:r>
              <a:rPr lang="en-US" altLang="en-US" sz="2000" dirty="0" smtClean="0">
                <a:latin typeface="Verdana" panose="020B0604030504040204" pitchFamily="34" charset="0"/>
              </a:rPr>
              <a:t>five (5) </a:t>
            </a:r>
            <a:r>
              <a:rPr lang="en-US" altLang="en-US" sz="2000" dirty="0">
                <a:latin typeface="Verdana" panose="020B0604030504040204" pitchFamily="34" charset="0"/>
              </a:rPr>
              <a:t>play elements </a:t>
            </a:r>
            <a:r>
              <a:rPr lang="en-US" altLang="en-US" sz="2000" dirty="0" smtClean="0">
                <a:latin typeface="Verdana" panose="020B0604030504040204" pitchFamily="34" charset="0"/>
              </a:rPr>
              <a:t>(at a minimum) </a:t>
            </a:r>
            <a:r>
              <a:rPr lang="en-US" altLang="en-US" sz="2000" dirty="0">
                <a:latin typeface="Verdana" panose="020B0604030504040204" pitchFamily="34" charset="0"/>
              </a:rPr>
              <a:t>for the blocks you want to bid on</a:t>
            </a:r>
            <a:r>
              <a:rPr lang="en-US" altLang="en-US" sz="2000" dirty="0" smtClean="0">
                <a:latin typeface="Verdana" panose="020B0604030504040204" pitchFamily="34" charset="0"/>
              </a:rPr>
              <a:t>.</a:t>
            </a:r>
            <a:endParaRPr lang="en-US" sz="2000" dirty="0">
              <a:latin typeface="Verdana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481460" y="2369340"/>
            <a:ext cx="4317093" cy="2846435"/>
          </a:xfrm>
          <a:prstGeom prst="rect">
            <a:avLst/>
          </a:prstGeom>
          <a:solidFill>
            <a:srgbClr val="FEF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" name="Freeform 154"/>
          <p:cNvSpPr>
            <a:spLocks/>
          </p:cNvSpPr>
          <p:nvPr/>
        </p:nvSpPr>
        <p:spPr bwMode="auto">
          <a:xfrm>
            <a:off x="6683431" y="4050835"/>
            <a:ext cx="1135151" cy="490858"/>
          </a:xfrm>
          <a:custGeom>
            <a:avLst/>
            <a:gdLst>
              <a:gd name="T0" fmla="*/ 0 w 1200"/>
              <a:gd name="T1" fmla="*/ 518 h 519"/>
              <a:gd name="T2" fmla="*/ 259 w 1200"/>
              <a:gd name="T3" fmla="*/ 518 h 519"/>
              <a:gd name="T4" fmla="*/ 451 w 1200"/>
              <a:gd name="T5" fmla="*/ 518 h 519"/>
              <a:gd name="T6" fmla="*/ 634 w 1200"/>
              <a:gd name="T7" fmla="*/ 509 h 519"/>
              <a:gd name="T8" fmla="*/ 816 w 1200"/>
              <a:gd name="T9" fmla="*/ 490 h 519"/>
              <a:gd name="T10" fmla="*/ 835 w 1200"/>
              <a:gd name="T11" fmla="*/ 336 h 519"/>
              <a:gd name="T12" fmla="*/ 835 w 1200"/>
              <a:gd name="T13" fmla="*/ 221 h 519"/>
              <a:gd name="T14" fmla="*/ 883 w 1200"/>
              <a:gd name="T15" fmla="*/ 144 h 519"/>
              <a:gd name="T16" fmla="*/ 1056 w 1200"/>
              <a:gd name="T17" fmla="*/ 77 h 519"/>
              <a:gd name="T18" fmla="*/ 1200 w 1200"/>
              <a:gd name="T19" fmla="*/ 0 h 51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00"/>
              <a:gd name="T31" fmla="*/ 0 h 519"/>
              <a:gd name="T32" fmla="*/ 1200 w 1200"/>
              <a:gd name="T33" fmla="*/ 519 h 51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00" h="519">
                <a:moveTo>
                  <a:pt x="0" y="518"/>
                </a:moveTo>
                <a:cubicBezTo>
                  <a:pt x="92" y="518"/>
                  <a:pt x="184" y="518"/>
                  <a:pt x="259" y="518"/>
                </a:cubicBezTo>
                <a:cubicBezTo>
                  <a:pt x="334" y="518"/>
                  <a:pt x="389" y="519"/>
                  <a:pt x="451" y="518"/>
                </a:cubicBezTo>
                <a:cubicBezTo>
                  <a:pt x="513" y="517"/>
                  <a:pt x="573" y="514"/>
                  <a:pt x="634" y="509"/>
                </a:cubicBezTo>
                <a:cubicBezTo>
                  <a:pt x="695" y="504"/>
                  <a:pt x="783" y="519"/>
                  <a:pt x="816" y="490"/>
                </a:cubicBezTo>
                <a:cubicBezTo>
                  <a:pt x="849" y="461"/>
                  <a:pt x="832" y="381"/>
                  <a:pt x="835" y="336"/>
                </a:cubicBezTo>
                <a:cubicBezTo>
                  <a:pt x="838" y="291"/>
                  <a:pt x="827" y="253"/>
                  <a:pt x="835" y="221"/>
                </a:cubicBezTo>
                <a:cubicBezTo>
                  <a:pt x="843" y="189"/>
                  <a:pt x="846" y="168"/>
                  <a:pt x="883" y="144"/>
                </a:cubicBezTo>
                <a:cubicBezTo>
                  <a:pt x="920" y="120"/>
                  <a:pt x="1003" y="101"/>
                  <a:pt x="1056" y="77"/>
                </a:cubicBezTo>
                <a:cubicBezTo>
                  <a:pt x="1109" y="53"/>
                  <a:pt x="1154" y="26"/>
                  <a:pt x="1200" y="0"/>
                </a:cubicBezTo>
              </a:path>
            </a:pathLst>
          </a:custGeom>
          <a:noFill/>
          <a:ln w="28575" cap="flat" cmpd="sng">
            <a:solidFill>
              <a:schemeClr val="hlink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" name="Freeform 155"/>
          <p:cNvSpPr>
            <a:spLocks/>
          </p:cNvSpPr>
          <p:nvPr/>
        </p:nvSpPr>
        <p:spPr bwMode="auto">
          <a:xfrm>
            <a:off x="4630700" y="3188287"/>
            <a:ext cx="4168841" cy="1961539"/>
          </a:xfrm>
          <a:custGeom>
            <a:avLst/>
            <a:gdLst>
              <a:gd name="T0" fmla="*/ 4407 w 4407"/>
              <a:gd name="T1" fmla="*/ 1248 h 2074"/>
              <a:gd name="T2" fmla="*/ 3965 w 4407"/>
              <a:gd name="T3" fmla="*/ 1094 h 2074"/>
              <a:gd name="T4" fmla="*/ 3552 w 4407"/>
              <a:gd name="T5" fmla="*/ 970 h 2074"/>
              <a:gd name="T6" fmla="*/ 3312 w 4407"/>
              <a:gd name="T7" fmla="*/ 874 h 2074"/>
              <a:gd name="T8" fmla="*/ 3216 w 4407"/>
              <a:gd name="T9" fmla="*/ 730 h 2074"/>
              <a:gd name="T10" fmla="*/ 3082 w 4407"/>
              <a:gd name="T11" fmla="*/ 490 h 2074"/>
              <a:gd name="T12" fmla="*/ 2938 w 4407"/>
              <a:gd name="T13" fmla="*/ 355 h 2074"/>
              <a:gd name="T14" fmla="*/ 2756 w 4407"/>
              <a:gd name="T15" fmla="*/ 221 h 2074"/>
              <a:gd name="T16" fmla="*/ 2544 w 4407"/>
              <a:gd name="T17" fmla="*/ 86 h 2074"/>
              <a:gd name="T18" fmla="*/ 2381 w 4407"/>
              <a:gd name="T19" fmla="*/ 19 h 2074"/>
              <a:gd name="T20" fmla="*/ 2218 w 4407"/>
              <a:gd name="T21" fmla="*/ 19 h 2074"/>
              <a:gd name="T22" fmla="*/ 2064 w 4407"/>
              <a:gd name="T23" fmla="*/ 134 h 2074"/>
              <a:gd name="T24" fmla="*/ 1863 w 4407"/>
              <a:gd name="T25" fmla="*/ 211 h 2074"/>
              <a:gd name="T26" fmla="*/ 1517 w 4407"/>
              <a:gd name="T27" fmla="*/ 278 h 2074"/>
              <a:gd name="T28" fmla="*/ 1344 w 4407"/>
              <a:gd name="T29" fmla="*/ 365 h 2074"/>
              <a:gd name="T30" fmla="*/ 1210 w 4407"/>
              <a:gd name="T31" fmla="*/ 538 h 2074"/>
              <a:gd name="T32" fmla="*/ 941 w 4407"/>
              <a:gd name="T33" fmla="*/ 643 h 2074"/>
              <a:gd name="T34" fmla="*/ 653 w 4407"/>
              <a:gd name="T35" fmla="*/ 758 h 2074"/>
              <a:gd name="T36" fmla="*/ 490 w 4407"/>
              <a:gd name="T37" fmla="*/ 845 h 2074"/>
              <a:gd name="T38" fmla="*/ 413 w 4407"/>
              <a:gd name="T39" fmla="*/ 1114 h 2074"/>
              <a:gd name="T40" fmla="*/ 423 w 4407"/>
              <a:gd name="T41" fmla="*/ 1363 h 2074"/>
              <a:gd name="T42" fmla="*/ 231 w 4407"/>
              <a:gd name="T43" fmla="*/ 1594 h 2074"/>
              <a:gd name="T44" fmla="*/ 106 w 4407"/>
              <a:gd name="T45" fmla="*/ 1728 h 2074"/>
              <a:gd name="T46" fmla="*/ 58 w 4407"/>
              <a:gd name="T47" fmla="*/ 1872 h 2074"/>
              <a:gd name="T48" fmla="*/ 0 w 4407"/>
              <a:gd name="T49" fmla="*/ 2074 h 207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4407"/>
              <a:gd name="T76" fmla="*/ 0 h 2074"/>
              <a:gd name="T77" fmla="*/ 4407 w 4407"/>
              <a:gd name="T78" fmla="*/ 2074 h 207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4407" h="2074">
                <a:moveTo>
                  <a:pt x="4407" y="1248"/>
                </a:moveTo>
                <a:cubicBezTo>
                  <a:pt x="4257" y="1194"/>
                  <a:pt x="4107" y="1140"/>
                  <a:pt x="3965" y="1094"/>
                </a:cubicBezTo>
                <a:cubicBezTo>
                  <a:pt x="3823" y="1048"/>
                  <a:pt x="3661" y="1007"/>
                  <a:pt x="3552" y="970"/>
                </a:cubicBezTo>
                <a:cubicBezTo>
                  <a:pt x="3443" y="933"/>
                  <a:pt x="3368" y="914"/>
                  <a:pt x="3312" y="874"/>
                </a:cubicBezTo>
                <a:cubicBezTo>
                  <a:pt x="3256" y="834"/>
                  <a:pt x="3254" y="794"/>
                  <a:pt x="3216" y="730"/>
                </a:cubicBezTo>
                <a:cubicBezTo>
                  <a:pt x="3178" y="666"/>
                  <a:pt x="3128" y="552"/>
                  <a:pt x="3082" y="490"/>
                </a:cubicBezTo>
                <a:cubicBezTo>
                  <a:pt x="3036" y="428"/>
                  <a:pt x="2992" y="400"/>
                  <a:pt x="2938" y="355"/>
                </a:cubicBezTo>
                <a:cubicBezTo>
                  <a:pt x="2884" y="310"/>
                  <a:pt x="2822" y="266"/>
                  <a:pt x="2756" y="221"/>
                </a:cubicBezTo>
                <a:cubicBezTo>
                  <a:pt x="2690" y="176"/>
                  <a:pt x="2606" y="120"/>
                  <a:pt x="2544" y="86"/>
                </a:cubicBezTo>
                <a:cubicBezTo>
                  <a:pt x="2482" y="52"/>
                  <a:pt x="2435" y="30"/>
                  <a:pt x="2381" y="19"/>
                </a:cubicBezTo>
                <a:cubicBezTo>
                  <a:pt x="2327" y="8"/>
                  <a:pt x="2271" y="0"/>
                  <a:pt x="2218" y="19"/>
                </a:cubicBezTo>
                <a:cubicBezTo>
                  <a:pt x="2165" y="38"/>
                  <a:pt x="2123" y="102"/>
                  <a:pt x="2064" y="134"/>
                </a:cubicBezTo>
                <a:cubicBezTo>
                  <a:pt x="2005" y="166"/>
                  <a:pt x="1954" y="187"/>
                  <a:pt x="1863" y="211"/>
                </a:cubicBezTo>
                <a:cubicBezTo>
                  <a:pt x="1772" y="235"/>
                  <a:pt x="1604" y="252"/>
                  <a:pt x="1517" y="278"/>
                </a:cubicBezTo>
                <a:cubicBezTo>
                  <a:pt x="1430" y="304"/>
                  <a:pt x="1395" y="322"/>
                  <a:pt x="1344" y="365"/>
                </a:cubicBezTo>
                <a:cubicBezTo>
                  <a:pt x="1293" y="408"/>
                  <a:pt x="1277" y="492"/>
                  <a:pt x="1210" y="538"/>
                </a:cubicBezTo>
                <a:cubicBezTo>
                  <a:pt x="1143" y="584"/>
                  <a:pt x="1034" y="606"/>
                  <a:pt x="941" y="643"/>
                </a:cubicBezTo>
                <a:cubicBezTo>
                  <a:pt x="848" y="680"/>
                  <a:pt x="728" y="724"/>
                  <a:pt x="653" y="758"/>
                </a:cubicBezTo>
                <a:cubicBezTo>
                  <a:pt x="578" y="792"/>
                  <a:pt x="530" y="786"/>
                  <a:pt x="490" y="845"/>
                </a:cubicBezTo>
                <a:cubicBezTo>
                  <a:pt x="450" y="904"/>
                  <a:pt x="424" y="1028"/>
                  <a:pt x="413" y="1114"/>
                </a:cubicBezTo>
                <a:cubicBezTo>
                  <a:pt x="402" y="1200"/>
                  <a:pt x="453" y="1283"/>
                  <a:pt x="423" y="1363"/>
                </a:cubicBezTo>
                <a:cubicBezTo>
                  <a:pt x="393" y="1443"/>
                  <a:pt x="284" y="1533"/>
                  <a:pt x="231" y="1594"/>
                </a:cubicBezTo>
                <a:cubicBezTo>
                  <a:pt x="178" y="1655"/>
                  <a:pt x="135" y="1682"/>
                  <a:pt x="106" y="1728"/>
                </a:cubicBezTo>
                <a:cubicBezTo>
                  <a:pt x="77" y="1774"/>
                  <a:pt x="76" y="1814"/>
                  <a:pt x="58" y="1872"/>
                </a:cubicBezTo>
                <a:cubicBezTo>
                  <a:pt x="40" y="1930"/>
                  <a:pt x="20" y="2002"/>
                  <a:pt x="0" y="2074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" name="Freeform 156"/>
          <p:cNvSpPr>
            <a:spLocks/>
          </p:cNvSpPr>
          <p:nvPr/>
        </p:nvSpPr>
        <p:spPr bwMode="auto">
          <a:xfrm>
            <a:off x="4685566" y="3243142"/>
            <a:ext cx="590278" cy="653531"/>
          </a:xfrm>
          <a:custGeom>
            <a:avLst/>
            <a:gdLst>
              <a:gd name="T0" fmla="*/ 0 w 624"/>
              <a:gd name="T1" fmla="*/ 0 h 691"/>
              <a:gd name="T2" fmla="*/ 230 w 624"/>
              <a:gd name="T3" fmla="*/ 144 h 691"/>
              <a:gd name="T4" fmla="*/ 355 w 624"/>
              <a:gd name="T5" fmla="*/ 278 h 691"/>
              <a:gd name="T6" fmla="*/ 490 w 624"/>
              <a:gd name="T7" fmla="*/ 489 h 691"/>
              <a:gd name="T8" fmla="*/ 586 w 624"/>
              <a:gd name="T9" fmla="*/ 576 h 691"/>
              <a:gd name="T10" fmla="*/ 624 w 624"/>
              <a:gd name="T11" fmla="*/ 691 h 69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24"/>
              <a:gd name="T19" fmla="*/ 0 h 691"/>
              <a:gd name="T20" fmla="*/ 624 w 624"/>
              <a:gd name="T21" fmla="*/ 691 h 69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24" h="691">
                <a:moveTo>
                  <a:pt x="0" y="0"/>
                </a:moveTo>
                <a:cubicBezTo>
                  <a:pt x="85" y="49"/>
                  <a:pt x="171" y="98"/>
                  <a:pt x="230" y="144"/>
                </a:cubicBezTo>
                <a:cubicBezTo>
                  <a:pt x="289" y="190"/>
                  <a:pt x="312" y="221"/>
                  <a:pt x="355" y="278"/>
                </a:cubicBezTo>
                <a:cubicBezTo>
                  <a:pt x="398" y="335"/>
                  <a:pt x="452" y="439"/>
                  <a:pt x="490" y="489"/>
                </a:cubicBezTo>
                <a:cubicBezTo>
                  <a:pt x="528" y="539"/>
                  <a:pt x="564" y="542"/>
                  <a:pt x="586" y="576"/>
                </a:cubicBezTo>
                <a:cubicBezTo>
                  <a:pt x="608" y="610"/>
                  <a:pt x="619" y="672"/>
                  <a:pt x="624" y="691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" name="Freeform 157"/>
          <p:cNvSpPr>
            <a:spLocks/>
          </p:cNvSpPr>
          <p:nvPr/>
        </p:nvSpPr>
        <p:spPr bwMode="auto">
          <a:xfrm>
            <a:off x="7182897" y="3072903"/>
            <a:ext cx="1055690" cy="1086696"/>
          </a:xfrm>
          <a:custGeom>
            <a:avLst/>
            <a:gdLst>
              <a:gd name="T0" fmla="*/ 1075 w 1116"/>
              <a:gd name="T1" fmla="*/ 1149 h 1149"/>
              <a:gd name="T2" fmla="*/ 1114 w 1116"/>
              <a:gd name="T3" fmla="*/ 909 h 1149"/>
              <a:gd name="T4" fmla="*/ 1085 w 1116"/>
              <a:gd name="T5" fmla="*/ 746 h 1149"/>
              <a:gd name="T6" fmla="*/ 1046 w 1116"/>
              <a:gd name="T7" fmla="*/ 592 h 1149"/>
              <a:gd name="T8" fmla="*/ 1056 w 1116"/>
              <a:gd name="T9" fmla="*/ 391 h 1149"/>
              <a:gd name="T10" fmla="*/ 864 w 1116"/>
              <a:gd name="T11" fmla="*/ 208 h 1149"/>
              <a:gd name="T12" fmla="*/ 672 w 1116"/>
              <a:gd name="T13" fmla="*/ 36 h 1149"/>
              <a:gd name="T14" fmla="*/ 490 w 1116"/>
              <a:gd name="T15" fmla="*/ 36 h 1149"/>
              <a:gd name="T16" fmla="*/ 298 w 1116"/>
              <a:gd name="T17" fmla="*/ 45 h 1149"/>
              <a:gd name="T18" fmla="*/ 0 w 1116"/>
              <a:gd name="T19" fmla="*/ 304 h 114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16"/>
              <a:gd name="T31" fmla="*/ 0 h 1149"/>
              <a:gd name="T32" fmla="*/ 1116 w 1116"/>
              <a:gd name="T33" fmla="*/ 1149 h 114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16" h="1149">
                <a:moveTo>
                  <a:pt x="1075" y="1149"/>
                </a:moveTo>
                <a:cubicBezTo>
                  <a:pt x="1093" y="1062"/>
                  <a:pt x="1112" y="976"/>
                  <a:pt x="1114" y="909"/>
                </a:cubicBezTo>
                <a:cubicBezTo>
                  <a:pt x="1116" y="842"/>
                  <a:pt x="1096" y="799"/>
                  <a:pt x="1085" y="746"/>
                </a:cubicBezTo>
                <a:cubicBezTo>
                  <a:pt x="1074" y="693"/>
                  <a:pt x="1051" y="651"/>
                  <a:pt x="1046" y="592"/>
                </a:cubicBezTo>
                <a:cubicBezTo>
                  <a:pt x="1041" y="533"/>
                  <a:pt x="1086" y="455"/>
                  <a:pt x="1056" y="391"/>
                </a:cubicBezTo>
                <a:cubicBezTo>
                  <a:pt x="1026" y="327"/>
                  <a:pt x="928" y="267"/>
                  <a:pt x="864" y="208"/>
                </a:cubicBezTo>
                <a:cubicBezTo>
                  <a:pt x="800" y="149"/>
                  <a:pt x="734" y="65"/>
                  <a:pt x="672" y="36"/>
                </a:cubicBezTo>
                <a:cubicBezTo>
                  <a:pt x="610" y="7"/>
                  <a:pt x="552" y="34"/>
                  <a:pt x="490" y="36"/>
                </a:cubicBezTo>
                <a:cubicBezTo>
                  <a:pt x="428" y="38"/>
                  <a:pt x="380" y="0"/>
                  <a:pt x="298" y="45"/>
                </a:cubicBezTo>
                <a:cubicBezTo>
                  <a:pt x="216" y="90"/>
                  <a:pt x="108" y="197"/>
                  <a:pt x="0" y="304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" name="Freeform 158"/>
          <p:cNvSpPr>
            <a:spLocks/>
          </p:cNvSpPr>
          <p:nvPr/>
        </p:nvSpPr>
        <p:spPr bwMode="auto">
          <a:xfrm>
            <a:off x="5838690" y="3578893"/>
            <a:ext cx="862715" cy="598676"/>
          </a:xfrm>
          <a:custGeom>
            <a:avLst/>
            <a:gdLst>
              <a:gd name="T0" fmla="*/ 0 w 912"/>
              <a:gd name="T1" fmla="*/ 0 h 633"/>
              <a:gd name="T2" fmla="*/ 173 w 912"/>
              <a:gd name="T3" fmla="*/ 86 h 633"/>
              <a:gd name="T4" fmla="*/ 355 w 912"/>
              <a:gd name="T5" fmla="*/ 173 h 633"/>
              <a:gd name="T6" fmla="*/ 461 w 912"/>
              <a:gd name="T7" fmla="*/ 355 h 633"/>
              <a:gd name="T8" fmla="*/ 615 w 912"/>
              <a:gd name="T9" fmla="*/ 470 h 633"/>
              <a:gd name="T10" fmla="*/ 912 w 912"/>
              <a:gd name="T11" fmla="*/ 633 h 63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12"/>
              <a:gd name="T19" fmla="*/ 0 h 633"/>
              <a:gd name="T20" fmla="*/ 912 w 912"/>
              <a:gd name="T21" fmla="*/ 633 h 63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12" h="633">
                <a:moveTo>
                  <a:pt x="0" y="0"/>
                </a:moveTo>
                <a:cubicBezTo>
                  <a:pt x="57" y="28"/>
                  <a:pt x="114" y="57"/>
                  <a:pt x="173" y="86"/>
                </a:cubicBezTo>
                <a:cubicBezTo>
                  <a:pt x="232" y="115"/>
                  <a:pt x="307" y="128"/>
                  <a:pt x="355" y="173"/>
                </a:cubicBezTo>
                <a:cubicBezTo>
                  <a:pt x="403" y="218"/>
                  <a:pt x="418" y="306"/>
                  <a:pt x="461" y="355"/>
                </a:cubicBezTo>
                <a:cubicBezTo>
                  <a:pt x="504" y="404"/>
                  <a:pt x="540" y="424"/>
                  <a:pt x="615" y="470"/>
                </a:cubicBezTo>
                <a:cubicBezTo>
                  <a:pt x="690" y="516"/>
                  <a:pt x="801" y="574"/>
                  <a:pt x="912" y="633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" name="Freeform 159"/>
          <p:cNvSpPr>
            <a:spLocks/>
          </p:cNvSpPr>
          <p:nvPr/>
        </p:nvSpPr>
        <p:spPr bwMode="auto">
          <a:xfrm>
            <a:off x="5817878" y="3705627"/>
            <a:ext cx="265814" cy="1189786"/>
          </a:xfrm>
          <a:custGeom>
            <a:avLst/>
            <a:gdLst>
              <a:gd name="T0" fmla="*/ 176 w 281"/>
              <a:gd name="T1" fmla="*/ 0 h 1258"/>
              <a:gd name="T2" fmla="*/ 80 w 281"/>
              <a:gd name="T3" fmla="*/ 192 h 1258"/>
              <a:gd name="T4" fmla="*/ 22 w 281"/>
              <a:gd name="T5" fmla="*/ 365 h 1258"/>
              <a:gd name="T6" fmla="*/ 22 w 281"/>
              <a:gd name="T7" fmla="*/ 528 h 1258"/>
              <a:gd name="T8" fmla="*/ 157 w 281"/>
              <a:gd name="T9" fmla="*/ 720 h 1258"/>
              <a:gd name="T10" fmla="*/ 195 w 281"/>
              <a:gd name="T11" fmla="*/ 893 h 1258"/>
              <a:gd name="T12" fmla="*/ 195 w 281"/>
              <a:gd name="T13" fmla="*/ 1114 h 1258"/>
              <a:gd name="T14" fmla="*/ 281 w 281"/>
              <a:gd name="T15" fmla="*/ 1258 h 12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81"/>
              <a:gd name="T25" fmla="*/ 0 h 1258"/>
              <a:gd name="T26" fmla="*/ 281 w 281"/>
              <a:gd name="T27" fmla="*/ 1258 h 12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81" h="1258">
                <a:moveTo>
                  <a:pt x="176" y="0"/>
                </a:moveTo>
                <a:cubicBezTo>
                  <a:pt x="141" y="65"/>
                  <a:pt x="106" y="131"/>
                  <a:pt x="80" y="192"/>
                </a:cubicBezTo>
                <a:cubicBezTo>
                  <a:pt x="54" y="253"/>
                  <a:pt x="32" y="309"/>
                  <a:pt x="22" y="365"/>
                </a:cubicBezTo>
                <a:cubicBezTo>
                  <a:pt x="12" y="421"/>
                  <a:pt x="0" y="469"/>
                  <a:pt x="22" y="528"/>
                </a:cubicBezTo>
                <a:cubicBezTo>
                  <a:pt x="44" y="587"/>
                  <a:pt x="128" y="659"/>
                  <a:pt x="157" y="720"/>
                </a:cubicBezTo>
                <a:cubicBezTo>
                  <a:pt x="186" y="781"/>
                  <a:pt x="189" y="827"/>
                  <a:pt x="195" y="893"/>
                </a:cubicBezTo>
                <a:cubicBezTo>
                  <a:pt x="201" y="959"/>
                  <a:pt x="181" y="1053"/>
                  <a:pt x="195" y="1114"/>
                </a:cubicBezTo>
                <a:cubicBezTo>
                  <a:pt x="209" y="1175"/>
                  <a:pt x="245" y="1216"/>
                  <a:pt x="281" y="1258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7" name="Freeform 160"/>
          <p:cNvSpPr>
            <a:spLocks/>
          </p:cNvSpPr>
          <p:nvPr/>
        </p:nvSpPr>
        <p:spPr bwMode="auto">
          <a:xfrm>
            <a:off x="5684498" y="4041377"/>
            <a:ext cx="2134083" cy="1153846"/>
          </a:xfrm>
          <a:custGeom>
            <a:avLst/>
            <a:gdLst>
              <a:gd name="T0" fmla="*/ 2256 w 2256"/>
              <a:gd name="T1" fmla="*/ 0 h 1220"/>
              <a:gd name="T2" fmla="*/ 2026 w 2256"/>
              <a:gd name="T3" fmla="*/ 116 h 1220"/>
              <a:gd name="T4" fmla="*/ 1891 w 2256"/>
              <a:gd name="T5" fmla="*/ 221 h 1220"/>
              <a:gd name="T6" fmla="*/ 1891 w 2256"/>
              <a:gd name="T7" fmla="*/ 375 h 1220"/>
              <a:gd name="T8" fmla="*/ 1862 w 2256"/>
              <a:gd name="T9" fmla="*/ 519 h 1220"/>
              <a:gd name="T10" fmla="*/ 1709 w 2256"/>
              <a:gd name="T11" fmla="*/ 528 h 1220"/>
              <a:gd name="T12" fmla="*/ 1402 w 2256"/>
              <a:gd name="T13" fmla="*/ 509 h 1220"/>
              <a:gd name="T14" fmla="*/ 1027 w 2256"/>
              <a:gd name="T15" fmla="*/ 548 h 1220"/>
              <a:gd name="T16" fmla="*/ 902 w 2256"/>
              <a:gd name="T17" fmla="*/ 740 h 1220"/>
              <a:gd name="T18" fmla="*/ 816 w 2256"/>
              <a:gd name="T19" fmla="*/ 893 h 1220"/>
              <a:gd name="T20" fmla="*/ 509 w 2256"/>
              <a:gd name="T21" fmla="*/ 893 h 1220"/>
              <a:gd name="T22" fmla="*/ 326 w 2256"/>
              <a:gd name="T23" fmla="*/ 912 h 1220"/>
              <a:gd name="T24" fmla="*/ 154 w 2256"/>
              <a:gd name="T25" fmla="*/ 989 h 1220"/>
              <a:gd name="T26" fmla="*/ 0 w 2256"/>
              <a:gd name="T27" fmla="*/ 1220 h 122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256"/>
              <a:gd name="T43" fmla="*/ 0 h 1220"/>
              <a:gd name="T44" fmla="*/ 2256 w 2256"/>
              <a:gd name="T45" fmla="*/ 1220 h 122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256" h="1220">
                <a:moveTo>
                  <a:pt x="2256" y="0"/>
                </a:moveTo>
                <a:cubicBezTo>
                  <a:pt x="2171" y="39"/>
                  <a:pt x="2087" y="79"/>
                  <a:pt x="2026" y="116"/>
                </a:cubicBezTo>
                <a:cubicBezTo>
                  <a:pt x="1965" y="153"/>
                  <a:pt x="1913" y="178"/>
                  <a:pt x="1891" y="221"/>
                </a:cubicBezTo>
                <a:cubicBezTo>
                  <a:pt x="1869" y="264"/>
                  <a:pt x="1896" y="325"/>
                  <a:pt x="1891" y="375"/>
                </a:cubicBezTo>
                <a:cubicBezTo>
                  <a:pt x="1886" y="425"/>
                  <a:pt x="1892" y="494"/>
                  <a:pt x="1862" y="519"/>
                </a:cubicBezTo>
                <a:cubicBezTo>
                  <a:pt x="1832" y="544"/>
                  <a:pt x="1786" y="530"/>
                  <a:pt x="1709" y="528"/>
                </a:cubicBezTo>
                <a:cubicBezTo>
                  <a:pt x="1632" y="526"/>
                  <a:pt x="1516" y="506"/>
                  <a:pt x="1402" y="509"/>
                </a:cubicBezTo>
                <a:cubicBezTo>
                  <a:pt x="1288" y="512"/>
                  <a:pt x="1110" y="510"/>
                  <a:pt x="1027" y="548"/>
                </a:cubicBezTo>
                <a:cubicBezTo>
                  <a:pt x="944" y="586"/>
                  <a:pt x="937" y="682"/>
                  <a:pt x="902" y="740"/>
                </a:cubicBezTo>
                <a:cubicBezTo>
                  <a:pt x="867" y="798"/>
                  <a:pt x="882" y="868"/>
                  <a:pt x="816" y="893"/>
                </a:cubicBezTo>
                <a:cubicBezTo>
                  <a:pt x="750" y="918"/>
                  <a:pt x="591" y="890"/>
                  <a:pt x="509" y="893"/>
                </a:cubicBezTo>
                <a:cubicBezTo>
                  <a:pt x="427" y="896"/>
                  <a:pt x="385" y="896"/>
                  <a:pt x="326" y="912"/>
                </a:cubicBezTo>
                <a:cubicBezTo>
                  <a:pt x="267" y="928"/>
                  <a:pt x="208" y="938"/>
                  <a:pt x="154" y="989"/>
                </a:cubicBezTo>
                <a:cubicBezTo>
                  <a:pt x="100" y="1040"/>
                  <a:pt x="50" y="1130"/>
                  <a:pt x="0" y="122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" name="Freeform 161"/>
          <p:cNvSpPr>
            <a:spLocks/>
          </p:cNvSpPr>
          <p:nvPr/>
        </p:nvSpPr>
        <p:spPr bwMode="auto">
          <a:xfrm>
            <a:off x="7654931" y="4922840"/>
            <a:ext cx="199597" cy="298865"/>
          </a:xfrm>
          <a:custGeom>
            <a:avLst/>
            <a:gdLst>
              <a:gd name="T0" fmla="*/ 211 w 211"/>
              <a:gd name="T1" fmla="*/ 0 h 316"/>
              <a:gd name="T2" fmla="*/ 87 w 211"/>
              <a:gd name="T3" fmla="*/ 124 h 316"/>
              <a:gd name="T4" fmla="*/ 0 w 211"/>
              <a:gd name="T5" fmla="*/ 316 h 316"/>
              <a:gd name="T6" fmla="*/ 0 60000 65536"/>
              <a:gd name="T7" fmla="*/ 0 60000 65536"/>
              <a:gd name="T8" fmla="*/ 0 60000 65536"/>
              <a:gd name="T9" fmla="*/ 0 w 211"/>
              <a:gd name="T10" fmla="*/ 0 h 316"/>
              <a:gd name="T11" fmla="*/ 211 w 211"/>
              <a:gd name="T12" fmla="*/ 316 h 31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1" h="316">
                <a:moveTo>
                  <a:pt x="211" y="0"/>
                </a:moveTo>
                <a:cubicBezTo>
                  <a:pt x="166" y="35"/>
                  <a:pt x="122" y="71"/>
                  <a:pt x="87" y="124"/>
                </a:cubicBezTo>
                <a:cubicBezTo>
                  <a:pt x="52" y="177"/>
                  <a:pt x="26" y="246"/>
                  <a:pt x="0" y="316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9" name="Freeform 162"/>
          <p:cNvSpPr>
            <a:spLocks/>
          </p:cNvSpPr>
          <p:nvPr/>
        </p:nvSpPr>
        <p:spPr bwMode="auto">
          <a:xfrm>
            <a:off x="6738296" y="2389107"/>
            <a:ext cx="210003" cy="799180"/>
          </a:xfrm>
          <a:custGeom>
            <a:avLst/>
            <a:gdLst>
              <a:gd name="T0" fmla="*/ 0 w 222"/>
              <a:gd name="T1" fmla="*/ 0 h 845"/>
              <a:gd name="T2" fmla="*/ 76 w 222"/>
              <a:gd name="T3" fmla="*/ 173 h 845"/>
              <a:gd name="T4" fmla="*/ 201 w 222"/>
              <a:gd name="T5" fmla="*/ 375 h 845"/>
              <a:gd name="T6" fmla="*/ 201 w 222"/>
              <a:gd name="T7" fmla="*/ 547 h 845"/>
              <a:gd name="T8" fmla="*/ 182 w 222"/>
              <a:gd name="T9" fmla="*/ 701 h 845"/>
              <a:gd name="T10" fmla="*/ 76 w 222"/>
              <a:gd name="T11" fmla="*/ 845 h 8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2"/>
              <a:gd name="T19" fmla="*/ 0 h 845"/>
              <a:gd name="T20" fmla="*/ 222 w 222"/>
              <a:gd name="T21" fmla="*/ 845 h 84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2" h="845">
                <a:moveTo>
                  <a:pt x="0" y="0"/>
                </a:moveTo>
                <a:cubicBezTo>
                  <a:pt x="21" y="55"/>
                  <a:pt x="42" y="111"/>
                  <a:pt x="76" y="173"/>
                </a:cubicBezTo>
                <a:cubicBezTo>
                  <a:pt x="110" y="235"/>
                  <a:pt x="180" y="313"/>
                  <a:pt x="201" y="375"/>
                </a:cubicBezTo>
                <a:cubicBezTo>
                  <a:pt x="222" y="437"/>
                  <a:pt x="204" y="493"/>
                  <a:pt x="201" y="547"/>
                </a:cubicBezTo>
                <a:cubicBezTo>
                  <a:pt x="198" y="601"/>
                  <a:pt x="203" y="651"/>
                  <a:pt x="182" y="701"/>
                </a:cubicBezTo>
                <a:cubicBezTo>
                  <a:pt x="161" y="751"/>
                  <a:pt x="118" y="798"/>
                  <a:pt x="76" y="845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" name="Freeform 163"/>
          <p:cNvSpPr>
            <a:spLocks/>
          </p:cNvSpPr>
          <p:nvPr/>
        </p:nvSpPr>
        <p:spPr bwMode="auto">
          <a:xfrm>
            <a:off x="8199803" y="3427569"/>
            <a:ext cx="590278" cy="196721"/>
          </a:xfrm>
          <a:custGeom>
            <a:avLst/>
            <a:gdLst>
              <a:gd name="T0" fmla="*/ 0 w 624"/>
              <a:gd name="T1" fmla="*/ 16 h 208"/>
              <a:gd name="T2" fmla="*/ 192 w 624"/>
              <a:gd name="T3" fmla="*/ 6 h 208"/>
              <a:gd name="T4" fmla="*/ 451 w 624"/>
              <a:gd name="T5" fmla="*/ 54 h 208"/>
              <a:gd name="T6" fmla="*/ 624 w 624"/>
              <a:gd name="T7" fmla="*/ 208 h 208"/>
              <a:gd name="T8" fmla="*/ 0 60000 65536"/>
              <a:gd name="T9" fmla="*/ 0 60000 65536"/>
              <a:gd name="T10" fmla="*/ 0 60000 65536"/>
              <a:gd name="T11" fmla="*/ 0 60000 65536"/>
              <a:gd name="T12" fmla="*/ 0 w 624"/>
              <a:gd name="T13" fmla="*/ 0 h 208"/>
              <a:gd name="T14" fmla="*/ 624 w 624"/>
              <a:gd name="T15" fmla="*/ 208 h 2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4" h="208">
                <a:moveTo>
                  <a:pt x="0" y="16"/>
                </a:moveTo>
                <a:cubicBezTo>
                  <a:pt x="58" y="8"/>
                  <a:pt x="117" y="0"/>
                  <a:pt x="192" y="6"/>
                </a:cubicBezTo>
                <a:cubicBezTo>
                  <a:pt x="267" y="12"/>
                  <a:pt x="379" y="20"/>
                  <a:pt x="451" y="54"/>
                </a:cubicBezTo>
                <a:cubicBezTo>
                  <a:pt x="523" y="88"/>
                  <a:pt x="597" y="184"/>
                  <a:pt x="624" y="208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" name="Freeform 164"/>
          <p:cNvSpPr>
            <a:spLocks/>
          </p:cNvSpPr>
          <p:nvPr/>
        </p:nvSpPr>
        <p:spPr bwMode="auto">
          <a:xfrm>
            <a:off x="7718310" y="2416534"/>
            <a:ext cx="210003" cy="671501"/>
          </a:xfrm>
          <a:custGeom>
            <a:avLst/>
            <a:gdLst>
              <a:gd name="T0" fmla="*/ 0 w 222"/>
              <a:gd name="T1" fmla="*/ 0 h 710"/>
              <a:gd name="T2" fmla="*/ 125 w 222"/>
              <a:gd name="T3" fmla="*/ 278 h 710"/>
              <a:gd name="T4" fmla="*/ 221 w 222"/>
              <a:gd name="T5" fmla="*/ 403 h 710"/>
              <a:gd name="T6" fmla="*/ 116 w 222"/>
              <a:gd name="T7" fmla="*/ 710 h 710"/>
              <a:gd name="T8" fmla="*/ 0 60000 65536"/>
              <a:gd name="T9" fmla="*/ 0 60000 65536"/>
              <a:gd name="T10" fmla="*/ 0 60000 65536"/>
              <a:gd name="T11" fmla="*/ 0 60000 65536"/>
              <a:gd name="T12" fmla="*/ 0 w 222"/>
              <a:gd name="T13" fmla="*/ 0 h 710"/>
              <a:gd name="T14" fmla="*/ 222 w 222"/>
              <a:gd name="T15" fmla="*/ 710 h 7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2" h="710">
                <a:moveTo>
                  <a:pt x="0" y="0"/>
                </a:moveTo>
                <a:cubicBezTo>
                  <a:pt x="44" y="105"/>
                  <a:pt x="88" y="211"/>
                  <a:pt x="125" y="278"/>
                </a:cubicBezTo>
                <a:cubicBezTo>
                  <a:pt x="162" y="345"/>
                  <a:pt x="222" y="331"/>
                  <a:pt x="221" y="403"/>
                </a:cubicBezTo>
                <a:cubicBezTo>
                  <a:pt x="220" y="475"/>
                  <a:pt x="168" y="592"/>
                  <a:pt x="116" y="71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" name="Freeform 165"/>
          <p:cNvSpPr>
            <a:spLocks/>
          </p:cNvSpPr>
          <p:nvPr/>
        </p:nvSpPr>
        <p:spPr bwMode="auto">
          <a:xfrm>
            <a:off x="6492347" y="3215715"/>
            <a:ext cx="389735" cy="1616331"/>
          </a:xfrm>
          <a:custGeom>
            <a:avLst/>
            <a:gdLst>
              <a:gd name="T0" fmla="*/ 346 w 412"/>
              <a:gd name="T1" fmla="*/ 0 h 1709"/>
              <a:gd name="T2" fmla="*/ 394 w 412"/>
              <a:gd name="T3" fmla="*/ 125 h 1709"/>
              <a:gd name="T4" fmla="*/ 404 w 412"/>
              <a:gd name="T5" fmla="*/ 365 h 1709"/>
              <a:gd name="T6" fmla="*/ 346 w 412"/>
              <a:gd name="T7" fmla="*/ 547 h 1709"/>
              <a:gd name="T8" fmla="*/ 288 w 412"/>
              <a:gd name="T9" fmla="*/ 701 h 1709"/>
              <a:gd name="T10" fmla="*/ 279 w 412"/>
              <a:gd name="T11" fmla="*/ 912 h 1709"/>
              <a:gd name="T12" fmla="*/ 164 w 412"/>
              <a:gd name="T13" fmla="*/ 1094 h 1709"/>
              <a:gd name="T14" fmla="*/ 39 w 412"/>
              <a:gd name="T15" fmla="*/ 1305 h 1709"/>
              <a:gd name="T16" fmla="*/ 0 w 412"/>
              <a:gd name="T17" fmla="*/ 1709 h 170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12"/>
              <a:gd name="T28" fmla="*/ 0 h 1709"/>
              <a:gd name="T29" fmla="*/ 412 w 412"/>
              <a:gd name="T30" fmla="*/ 1709 h 170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12" h="1709">
                <a:moveTo>
                  <a:pt x="346" y="0"/>
                </a:moveTo>
                <a:cubicBezTo>
                  <a:pt x="365" y="32"/>
                  <a:pt x="384" y="64"/>
                  <a:pt x="394" y="125"/>
                </a:cubicBezTo>
                <a:cubicBezTo>
                  <a:pt x="404" y="186"/>
                  <a:pt x="412" y="295"/>
                  <a:pt x="404" y="365"/>
                </a:cubicBezTo>
                <a:cubicBezTo>
                  <a:pt x="396" y="435"/>
                  <a:pt x="365" y="491"/>
                  <a:pt x="346" y="547"/>
                </a:cubicBezTo>
                <a:cubicBezTo>
                  <a:pt x="327" y="603"/>
                  <a:pt x="299" y="640"/>
                  <a:pt x="288" y="701"/>
                </a:cubicBezTo>
                <a:cubicBezTo>
                  <a:pt x="277" y="762"/>
                  <a:pt x="300" y="847"/>
                  <a:pt x="279" y="912"/>
                </a:cubicBezTo>
                <a:cubicBezTo>
                  <a:pt x="258" y="977"/>
                  <a:pt x="204" y="1029"/>
                  <a:pt x="164" y="1094"/>
                </a:cubicBezTo>
                <a:cubicBezTo>
                  <a:pt x="124" y="1159"/>
                  <a:pt x="66" y="1203"/>
                  <a:pt x="39" y="1305"/>
                </a:cubicBezTo>
                <a:cubicBezTo>
                  <a:pt x="12" y="1407"/>
                  <a:pt x="3" y="1643"/>
                  <a:pt x="0" y="1709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" name="Freeform 166"/>
          <p:cNvSpPr>
            <a:spLocks/>
          </p:cNvSpPr>
          <p:nvPr/>
        </p:nvSpPr>
        <p:spPr bwMode="auto">
          <a:xfrm>
            <a:off x="7427901" y="4232424"/>
            <a:ext cx="908121" cy="691362"/>
          </a:xfrm>
          <a:custGeom>
            <a:avLst/>
            <a:gdLst>
              <a:gd name="T0" fmla="*/ 0 w 960"/>
              <a:gd name="T1" fmla="*/ 307 h 731"/>
              <a:gd name="T2" fmla="*/ 115 w 960"/>
              <a:gd name="T3" fmla="*/ 490 h 731"/>
              <a:gd name="T4" fmla="*/ 336 w 960"/>
              <a:gd name="T5" fmla="*/ 662 h 731"/>
              <a:gd name="T6" fmla="*/ 432 w 960"/>
              <a:gd name="T7" fmla="*/ 720 h 731"/>
              <a:gd name="T8" fmla="*/ 538 w 960"/>
              <a:gd name="T9" fmla="*/ 595 h 731"/>
              <a:gd name="T10" fmla="*/ 567 w 960"/>
              <a:gd name="T11" fmla="*/ 413 h 731"/>
              <a:gd name="T12" fmla="*/ 672 w 960"/>
              <a:gd name="T13" fmla="*/ 230 h 731"/>
              <a:gd name="T14" fmla="*/ 816 w 960"/>
              <a:gd name="T15" fmla="*/ 173 h 731"/>
              <a:gd name="T16" fmla="*/ 960 w 960"/>
              <a:gd name="T17" fmla="*/ 0 h 73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60"/>
              <a:gd name="T28" fmla="*/ 0 h 731"/>
              <a:gd name="T29" fmla="*/ 960 w 960"/>
              <a:gd name="T30" fmla="*/ 731 h 73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60" h="731">
                <a:moveTo>
                  <a:pt x="0" y="307"/>
                </a:moveTo>
                <a:cubicBezTo>
                  <a:pt x="29" y="369"/>
                  <a:pt x="59" y="431"/>
                  <a:pt x="115" y="490"/>
                </a:cubicBezTo>
                <a:cubicBezTo>
                  <a:pt x="171" y="549"/>
                  <a:pt x="283" y="624"/>
                  <a:pt x="336" y="662"/>
                </a:cubicBezTo>
                <a:cubicBezTo>
                  <a:pt x="389" y="700"/>
                  <a:pt x="398" y="731"/>
                  <a:pt x="432" y="720"/>
                </a:cubicBezTo>
                <a:cubicBezTo>
                  <a:pt x="466" y="709"/>
                  <a:pt x="516" y="646"/>
                  <a:pt x="538" y="595"/>
                </a:cubicBezTo>
                <a:cubicBezTo>
                  <a:pt x="560" y="544"/>
                  <a:pt x="545" y="474"/>
                  <a:pt x="567" y="413"/>
                </a:cubicBezTo>
                <a:cubicBezTo>
                  <a:pt x="589" y="352"/>
                  <a:pt x="631" y="270"/>
                  <a:pt x="672" y="230"/>
                </a:cubicBezTo>
                <a:cubicBezTo>
                  <a:pt x="713" y="190"/>
                  <a:pt x="768" y="211"/>
                  <a:pt x="816" y="173"/>
                </a:cubicBezTo>
                <a:cubicBezTo>
                  <a:pt x="864" y="135"/>
                  <a:pt x="912" y="67"/>
                  <a:pt x="960" y="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500239" y="2396026"/>
            <a:ext cx="4298314" cy="2811842"/>
          </a:xfrm>
          <a:prstGeom prst="rect">
            <a:avLst/>
          </a:prstGeom>
          <a:noFill/>
          <a:ln w="571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" name="Line 6"/>
          <p:cNvSpPr>
            <a:spLocks noChangeShapeType="1"/>
          </p:cNvSpPr>
          <p:nvPr/>
        </p:nvSpPr>
        <p:spPr bwMode="auto">
          <a:xfrm>
            <a:off x="4547679" y="2630263"/>
            <a:ext cx="424296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4547679" y="4948921"/>
            <a:ext cx="424296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>
            <a:off x="4547679" y="4175047"/>
            <a:ext cx="424296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4547679" y="3403149"/>
            <a:ext cx="424296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Line 10"/>
          <p:cNvSpPr>
            <a:spLocks noChangeShapeType="1"/>
          </p:cNvSpPr>
          <p:nvPr/>
        </p:nvSpPr>
        <p:spPr bwMode="auto">
          <a:xfrm rot="16200000">
            <a:off x="4594132" y="3794534"/>
            <a:ext cx="277922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Line 11"/>
          <p:cNvSpPr>
            <a:spLocks noChangeShapeType="1"/>
          </p:cNvSpPr>
          <p:nvPr/>
        </p:nvSpPr>
        <p:spPr bwMode="auto">
          <a:xfrm rot="16200000">
            <a:off x="6321759" y="3794534"/>
            <a:ext cx="277922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Line 12"/>
          <p:cNvSpPr>
            <a:spLocks noChangeShapeType="1"/>
          </p:cNvSpPr>
          <p:nvPr/>
        </p:nvSpPr>
        <p:spPr bwMode="auto">
          <a:xfrm rot="16200000">
            <a:off x="5456957" y="3794534"/>
            <a:ext cx="277922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13"/>
          <p:cNvSpPr>
            <a:spLocks noChangeShapeType="1"/>
          </p:cNvSpPr>
          <p:nvPr/>
        </p:nvSpPr>
        <p:spPr bwMode="auto">
          <a:xfrm rot="16200000">
            <a:off x="3730318" y="3794534"/>
            <a:ext cx="277922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Line 14"/>
          <p:cNvSpPr>
            <a:spLocks noChangeShapeType="1"/>
          </p:cNvSpPr>
          <p:nvPr/>
        </p:nvSpPr>
        <p:spPr bwMode="auto">
          <a:xfrm rot="16200000">
            <a:off x="7185573" y="3794534"/>
            <a:ext cx="277922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WordArt 15"/>
          <p:cNvSpPr>
            <a:spLocks noChangeArrowheads="1" noChangeShapeType="1" noTextEdit="1"/>
          </p:cNvSpPr>
          <p:nvPr/>
        </p:nvSpPr>
        <p:spPr bwMode="auto">
          <a:xfrm>
            <a:off x="4587213" y="2663867"/>
            <a:ext cx="282667" cy="9587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11</a:t>
            </a:r>
          </a:p>
        </p:txBody>
      </p:sp>
      <p:sp>
        <p:nvSpPr>
          <p:cNvPr id="25" name="WordArt 16"/>
          <p:cNvSpPr>
            <a:spLocks noChangeArrowheads="1" noChangeShapeType="1" noTextEdit="1"/>
          </p:cNvSpPr>
          <p:nvPr/>
        </p:nvSpPr>
        <p:spPr bwMode="auto">
          <a:xfrm>
            <a:off x="7745965" y="2663867"/>
            <a:ext cx="281678" cy="9587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15</a:t>
            </a:r>
          </a:p>
        </p:txBody>
      </p:sp>
      <p:sp>
        <p:nvSpPr>
          <p:cNvPr id="26" name="WordArt 17"/>
          <p:cNvSpPr>
            <a:spLocks noChangeArrowheads="1" noChangeShapeType="1" noTextEdit="1"/>
          </p:cNvSpPr>
          <p:nvPr/>
        </p:nvSpPr>
        <p:spPr bwMode="auto">
          <a:xfrm>
            <a:off x="6978021" y="2663867"/>
            <a:ext cx="283655" cy="9587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14</a:t>
            </a:r>
          </a:p>
        </p:txBody>
      </p:sp>
      <p:sp>
        <p:nvSpPr>
          <p:cNvPr id="28" name="WordArt 18"/>
          <p:cNvSpPr>
            <a:spLocks noChangeArrowheads="1" noChangeShapeType="1" noTextEdit="1"/>
          </p:cNvSpPr>
          <p:nvPr/>
        </p:nvSpPr>
        <p:spPr bwMode="auto">
          <a:xfrm>
            <a:off x="6049965" y="2663867"/>
            <a:ext cx="281678" cy="9587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13</a:t>
            </a:r>
          </a:p>
        </p:txBody>
      </p:sp>
      <p:sp>
        <p:nvSpPr>
          <p:cNvPr id="29" name="WordArt 19"/>
          <p:cNvSpPr>
            <a:spLocks noChangeArrowheads="1" noChangeShapeType="1" noTextEdit="1"/>
          </p:cNvSpPr>
          <p:nvPr/>
        </p:nvSpPr>
        <p:spPr bwMode="auto">
          <a:xfrm>
            <a:off x="5169348" y="2663867"/>
            <a:ext cx="281679" cy="9587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12</a:t>
            </a:r>
          </a:p>
        </p:txBody>
      </p:sp>
      <p:sp>
        <p:nvSpPr>
          <p:cNvPr id="30" name="WordArt 20"/>
          <p:cNvSpPr>
            <a:spLocks noChangeArrowheads="1" noChangeShapeType="1" noTextEdit="1"/>
          </p:cNvSpPr>
          <p:nvPr/>
        </p:nvSpPr>
        <p:spPr bwMode="auto">
          <a:xfrm>
            <a:off x="4562504" y="3449602"/>
            <a:ext cx="282667" cy="94881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21</a:t>
            </a:r>
          </a:p>
        </p:txBody>
      </p:sp>
      <p:sp>
        <p:nvSpPr>
          <p:cNvPr id="31" name="WordArt 21"/>
          <p:cNvSpPr>
            <a:spLocks noChangeArrowheads="1" noChangeShapeType="1" noTextEdit="1"/>
          </p:cNvSpPr>
          <p:nvPr/>
        </p:nvSpPr>
        <p:spPr bwMode="auto">
          <a:xfrm>
            <a:off x="7756837" y="3449602"/>
            <a:ext cx="282667" cy="94881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25</a:t>
            </a:r>
          </a:p>
        </p:txBody>
      </p:sp>
      <p:sp>
        <p:nvSpPr>
          <p:cNvPr id="32" name="WordArt 22"/>
          <p:cNvSpPr>
            <a:spLocks noChangeArrowheads="1" noChangeShapeType="1" noTextEdit="1"/>
          </p:cNvSpPr>
          <p:nvPr/>
        </p:nvSpPr>
        <p:spPr bwMode="auto">
          <a:xfrm>
            <a:off x="6915755" y="3449602"/>
            <a:ext cx="282667" cy="94881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24</a:t>
            </a:r>
          </a:p>
        </p:txBody>
      </p:sp>
      <p:sp>
        <p:nvSpPr>
          <p:cNvPr id="33" name="WordArt 23"/>
          <p:cNvSpPr>
            <a:spLocks noChangeArrowheads="1" noChangeShapeType="1" noTextEdit="1"/>
          </p:cNvSpPr>
          <p:nvPr/>
        </p:nvSpPr>
        <p:spPr bwMode="auto">
          <a:xfrm>
            <a:off x="6011419" y="3518786"/>
            <a:ext cx="282667" cy="9586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23</a:t>
            </a:r>
          </a:p>
        </p:txBody>
      </p:sp>
      <p:sp>
        <p:nvSpPr>
          <p:cNvPr id="34" name="WordArt 24"/>
          <p:cNvSpPr>
            <a:spLocks noChangeArrowheads="1" noChangeShapeType="1" noTextEdit="1"/>
          </p:cNvSpPr>
          <p:nvPr/>
        </p:nvSpPr>
        <p:spPr bwMode="auto">
          <a:xfrm>
            <a:off x="5156500" y="3449602"/>
            <a:ext cx="282667" cy="94881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22</a:t>
            </a:r>
          </a:p>
        </p:txBody>
      </p:sp>
      <p:sp>
        <p:nvSpPr>
          <p:cNvPr id="35" name="WordArt 25"/>
          <p:cNvSpPr>
            <a:spLocks noChangeArrowheads="1" noChangeShapeType="1" noTextEdit="1"/>
          </p:cNvSpPr>
          <p:nvPr/>
        </p:nvSpPr>
        <p:spPr bwMode="auto">
          <a:xfrm>
            <a:off x="4552621" y="4273882"/>
            <a:ext cx="282667" cy="9586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31</a:t>
            </a:r>
          </a:p>
        </p:txBody>
      </p:sp>
      <p:sp>
        <p:nvSpPr>
          <p:cNvPr id="36" name="WordArt 26"/>
          <p:cNvSpPr>
            <a:spLocks noChangeArrowheads="1" noChangeShapeType="1" noTextEdit="1"/>
          </p:cNvSpPr>
          <p:nvPr/>
        </p:nvSpPr>
        <p:spPr bwMode="auto">
          <a:xfrm>
            <a:off x="8228278" y="4812530"/>
            <a:ext cx="282667" cy="9587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35</a:t>
            </a:r>
          </a:p>
        </p:txBody>
      </p:sp>
      <p:sp>
        <p:nvSpPr>
          <p:cNvPr id="37" name="WordArt 27"/>
          <p:cNvSpPr>
            <a:spLocks noChangeArrowheads="1" noChangeShapeType="1" noTextEdit="1"/>
          </p:cNvSpPr>
          <p:nvPr/>
        </p:nvSpPr>
        <p:spPr bwMode="auto">
          <a:xfrm>
            <a:off x="6896976" y="4812530"/>
            <a:ext cx="282667" cy="9587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34</a:t>
            </a:r>
          </a:p>
        </p:txBody>
      </p:sp>
      <p:sp>
        <p:nvSpPr>
          <p:cNvPr id="38" name="WordArt 28"/>
          <p:cNvSpPr>
            <a:spLocks noChangeArrowheads="1" noChangeShapeType="1" noTextEdit="1"/>
          </p:cNvSpPr>
          <p:nvPr/>
        </p:nvSpPr>
        <p:spPr bwMode="auto">
          <a:xfrm>
            <a:off x="6119149" y="4741369"/>
            <a:ext cx="282667" cy="9587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33</a:t>
            </a:r>
          </a:p>
        </p:txBody>
      </p:sp>
      <p:sp>
        <p:nvSpPr>
          <p:cNvPr id="39" name="WordArt 29"/>
          <p:cNvSpPr>
            <a:spLocks noChangeArrowheads="1" noChangeShapeType="1" noTextEdit="1"/>
          </p:cNvSpPr>
          <p:nvPr/>
        </p:nvSpPr>
        <p:spPr bwMode="auto">
          <a:xfrm>
            <a:off x="5306729" y="4812530"/>
            <a:ext cx="282667" cy="9587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32</a:t>
            </a:r>
          </a:p>
        </p:txBody>
      </p:sp>
      <p:sp>
        <p:nvSpPr>
          <p:cNvPr id="40" name="Line 30"/>
          <p:cNvSpPr>
            <a:spLocks noChangeAspect="1" noChangeShapeType="1"/>
          </p:cNvSpPr>
          <p:nvPr/>
        </p:nvSpPr>
        <p:spPr bwMode="auto">
          <a:xfrm>
            <a:off x="5556780" y="3318152"/>
            <a:ext cx="685912" cy="1318453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1" name="Line 31"/>
          <p:cNvSpPr>
            <a:spLocks noChangeAspect="1" noChangeShapeType="1"/>
          </p:cNvSpPr>
          <p:nvPr/>
        </p:nvSpPr>
        <p:spPr bwMode="auto">
          <a:xfrm>
            <a:off x="5174290" y="3641341"/>
            <a:ext cx="647366" cy="1265082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2" name="Line 32"/>
          <p:cNvSpPr>
            <a:spLocks noChangeAspect="1" noChangeShapeType="1"/>
          </p:cNvSpPr>
          <p:nvPr/>
        </p:nvSpPr>
        <p:spPr bwMode="auto">
          <a:xfrm>
            <a:off x="4760173" y="3973425"/>
            <a:ext cx="586089" cy="1125725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3" name="Line 33"/>
          <p:cNvSpPr>
            <a:spLocks noChangeAspect="1" noChangeShapeType="1"/>
          </p:cNvSpPr>
          <p:nvPr/>
        </p:nvSpPr>
        <p:spPr bwMode="auto">
          <a:xfrm>
            <a:off x="4549656" y="4620791"/>
            <a:ext cx="297492" cy="570276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4" name="Line 34"/>
          <p:cNvSpPr>
            <a:spLocks noChangeAspect="1" noChangeShapeType="1"/>
          </p:cNvSpPr>
          <p:nvPr/>
        </p:nvSpPr>
        <p:spPr bwMode="auto">
          <a:xfrm>
            <a:off x="6842618" y="2607532"/>
            <a:ext cx="1119795" cy="2128896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5" name="Line 35"/>
          <p:cNvSpPr>
            <a:spLocks noChangeAspect="1" noChangeShapeType="1"/>
          </p:cNvSpPr>
          <p:nvPr/>
        </p:nvSpPr>
        <p:spPr bwMode="auto">
          <a:xfrm>
            <a:off x="6429489" y="2815084"/>
            <a:ext cx="902359" cy="1744429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6" name="Line 36"/>
          <p:cNvSpPr>
            <a:spLocks noChangeAspect="1" noChangeShapeType="1"/>
          </p:cNvSpPr>
          <p:nvPr/>
        </p:nvSpPr>
        <p:spPr bwMode="auto">
          <a:xfrm>
            <a:off x="5954095" y="2986068"/>
            <a:ext cx="888523" cy="1696989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7" name="Line 37"/>
          <p:cNvSpPr>
            <a:spLocks noChangeAspect="1" noChangeShapeType="1"/>
          </p:cNvSpPr>
          <p:nvPr/>
        </p:nvSpPr>
        <p:spPr bwMode="auto">
          <a:xfrm>
            <a:off x="7940669" y="2483988"/>
            <a:ext cx="862826" cy="1682164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8" name="Line 38"/>
          <p:cNvSpPr>
            <a:spLocks noChangeAspect="1" noChangeShapeType="1"/>
          </p:cNvSpPr>
          <p:nvPr/>
        </p:nvSpPr>
        <p:spPr bwMode="auto">
          <a:xfrm>
            <a:off x="7403009" y="2553172"/>
            <a:ext cx="1010089" cy="1944076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9" name="Line 39"/>
          <p:cNvSpPr>
            <a:spLocks noChangeAspect="1" noChangeShapeType="1"/>
          </p:cNvSpPr>
          <p:nvPr/>
        </p:nvSpPr>
        <p:spPr bwMode="auto">
          <a:xfrm rot="16200000">
            <a:off x="6498673" y="1289079"/>
            <a:ext cx="954742" cy="3696412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50" name="Line 40"/>
          <p:cNvSpPr>
            <a:spLocks noChangeAspect="1" noChangeShapeType="1"/>
          </p:cNvSpPr>
          <p:nvPr/>
        </p:nvSpPr>
        <p:spPr bwMode="auto">
          <a:xfrm rot="16200000">
            <a:off x="6156212" y="1590029"/>
            <a:ext cx="1022937" cy="3975125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51" name="Line 41"/>
          <p:cNvSpPr>
            <a:spLocks noChangeAspect="1" noChangeShapeType="1"/>
          </p:cNvSpPr>
          <p:nvPr/>
        </p:nvSpPr>
        <p:spPr bwMode="auto">
          <a:xfrm rot="16200000">
            <a:off x="6131503" y="1948799"/>
            <a:ext cx="1024914" cy="3990939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52" name="Line 42"/>
          <p:cNvSpPr>
            <a:spLocks noChangeAspect="1" noChangeShapeType="1"/>
          </p:cNvSpPr>
          <p:nvPr/>
        </p:nvSpPr>
        <p:spPr bwMode="auto">
          <a:xfrm rot="16200000">
            <a:off x="6022785" y="2306580"/>
            <a:ext cx="1065436" cy="4013671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53" name="Line 43"/>
          <p:cNvSpPr>
            <a:spLocks noChangeAspect="1" noChangeShapeType="1"/>
          </p:cNvSpPr>
          <p:nvPr/>
        </p:nvSpPr>
        <p:spPr bwMode="auto">
          <a:xfrm rot="16200000">
            <a:off x="5020109" y="4581257"/>
            <a:ext cx="245110" cy="974509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" name="Line 57"/>
          <p:cNvSpPr>
            <a:spLocks noChangeAspect="1" noChangeShapeType="1"/>
          </p:cNvSpPr>
          <p:nvPr/>
        </p:nvSpPr>
        <p:spPr bwMode="auto">
          <a:xfrm rot="16200000">
            <a:off x="7382254" y="3408091"/>
            <a:ext cx="522835" cy="2023143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55" name="Rectangle 98"/>
          <p:cNvSpPr>
            <a:spLocks noChangeArrowheads="1"/>
          </p:cNvSpPr>
          <p:nvPr/>
        </p:nvSpPr>
        <p:spPr bwMode="auto">
          <a:xfrm>
            <a:off x="4500239" y="2396026"/>
            <a:ext cx="4298314" cy="2811842"/>
          </a:xfrm>
          <a:prstGeom prst="rect">
            <a:avLst/>
          </a:prstGeom>
          <a:noFill/>
          <a:ln w="571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6" name="Rectangle 99"/>
          <p:cNvSpPr>
            <a:spLocks noChangeArrowheads="1"/>
          </p:cNvSpPr>
          <p:nvPr/>
        </p:nvSpPr>
        <p:spPr bwMode="auto">
          <a:xfrm>
            <a:off x="4500239" y="2396026"/>
            <a:ext cx="4298314" cy="2811842"/>
          </a:xfrm>
          <a:prstGeom prst="rect">
            <a:avLst/>
          </a:prstGeom>
          <a:noFill/>
          <a:ln w="571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7" name="Oval 107"/>
          <p:cNvSpPr>
            <a:spLocks noChangeArrowheads="1"/>
          </p:cNvSpPr>
          <p:nvPr/>
        </p:nvSpPr>
        <p:spPr bwMode="auto">
          <a:xfrm>
            <a:off x="5399633" y="4368763"/>
            <a:ext cx="89939" cy="90928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8" name="Oval 108"/>
          <p:cNvSpPr>
            <a:spLocks noChangeArrowheads="1"/>
          </p:cNvSpPr>
          <p:nvPr/>
        </p:nvSpPr>
        <p:spPr bwMode="auto">
          <a:xfrm>
            <a:off x="8336007" y="3650236"/>
            <a:ext cx="89940" cy="90928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9" name="Oval 109"/>
          <p:cNvSpPr>
            <a:spLocks noChangeArrowheads="1"/>
          </p:cNvSpPr>
          <p:nvPr/>
        </p:nvSpPr>
        <p:spPr bwMode="auto">
          <a:xfrm>
            <a:off x="7810208" y="4267952"/>
            <a:ext cx="89940" cy="90928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0" name="Oval 112"/>
          <p:cNvSpPr>
            <a:spLocks noChangeArrowheads="1"/>
          </p:cNvSpPr>
          <p:nvPr/>
        </p:nvSpPr>
        <p:spPr bwMode="auto">
          <a:xfrm>
            <a:off x="6466058" y="3679886"/>
            <a:ext cx="89940" cy="90928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" name="Oval 113"/>
          <p:cNvSpPr>
            <a:spLocks noChangeArrowheads="1"/>
          </p:cNvSpPr>
          <p:nvPr/>
        </p:nvSpPr>
        <p:spPr bwMode="auto">
          <a:xfrm>
            <a:off x="7573005" y="3277630"/>
            <a:ext cx="89940" cy="90928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2" name="Oval 114"/>
          <p:cNvSpPr>
            <a:spLocks noChangeArrowheads="1"/>
          </p:cNvSpPr>
          <p:nvPr/>
        </p:nvSpPr>
        <p:spPr bwMode="auto">
          <a:xfrm>
            <a:off x="7210282" y="3660119"/>
            <a:ext cx="89939" cy="90928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3" name="Oval 115"/>
          <p:cNvSpPr>
            <a:spLocks noChangeArrowheads="1"/>
          </p:cNvSpPr>
          <p:nvPr/>
        </p:nvSpPr>
        <p:spPr bwMode="auto">
          <a:xfrm>
            <a:off x="6274319" y="2808165"/>
            <a:ext cx="88951" cy="90928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4" name="Oval 116"/>
          <p:cNvSpPr>
            <a:spLocks noChangeArrowheads="1"/>
          </p:cNvSpPr>
          <p:nvPr/>
        </p:nvSpPr>
        <p:spPr bwMode="auto">
          <a:xfrm>
            <a:off x="6077638" y="3976390"/>
            <a:ext cx="89939" cy="89940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5" name="Oval 117"/>
          <p:cNvSpPr>
            <a:spLocks noChangeArrowheads="1"/>
          </p:cNvSpPr>
          <p:nvPr/>
        </p:nvSpPr>
        <p:spPr bwMode="auto">
          <a:xfrm>
            <a:off x="4587213" y="4529863"/>
            <a:ext cx="89939" cy="90928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6" name="Oval 145"/>
          <p:cNvSpPr>
            <a:spLocks noChangeArrowheads="1"/>
          </p:cNvSpPr>
          <p:nvPr/>
        </p:nvSpPr>
        <p:spPr bwMode="auto">
          <a:xfrm>
            <a:off x="8391355" y="2896128"/>
            <a:ext cx="89940" cy="90928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9" name="Text Box 171"/>
          <p:cNvSpPr txBox="1">
            <a:spLocks noChangeArrowheads="1"/>
          </p:cNvSpPr>
          <p:nvPr/>
        </p:nvSpPr>
        <p:spPr bwMode="auto">
          <a:xfrm>
            <a:off x="4516052" y="4987467"/>
            <a:ext cx="3021539" cy="338904"/>
          </a:xfrm>
          <a:prstGeom prst="rect">
            <a:avLst/>
          </a:prstGeom>
          <a:solidFill>
            <a:srgbClr val="FFFFFF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</a:rPr>
              <a:t>   </a:t>
            </a:r>
            <a:r>
              <a:rPr lang="en-US" altLang="en-US" sz="900" b="1" dirty="0">
                <a:latin typeface="Verdana" panose="020B0604030504040204" pitchFamily="34" charset="0"/>
              </a:rPr>
              <a:t>Approximate location of structural highs</a:t>
            </a:r>
          </a:p>
        </p:txBody>
      </p:sp>
      <p:sp>
        <p:nvSpPr>
          <p:cNvPr id="70" name="Oval 170"/>
          <p:cNvSpPr>
            <a:spLocks noChangeArrowheads="1"/>
          </p:cNvSpPr>
          <p:nvPr/>
        </p:nvSpPr>
        <p:spPr bwMode="auto">
          <a:xfrm>
            <a:off x="4635278" y="5150508"/>
            <a:ext cx="89870" cy="90626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Bidding Strategy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76263" y="1520825"/>
            <a:ext cx="7772400" cy="369411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n-US" altLang="en-US" sz="2400" kern="0" dirty="0" smtClean="0"/>
              <a:t>Your team will compete against the other N teams.</a:t>
            </a:r>
          </a:p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n-US" altLang="en-US" sz="2400" kern="0" dirty="0" smtClean="0"/>
              <a:t>You all have the same data and money.</a:t>
            </a:r>
          </a:p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n-US" altLang="en-US" sz="2400" kern="0" dirty="0" smtClean="0"/>
              <a:t>Your team will have to develop your bidding strategy:</a:t>
            </a:r>
          </a:p>
          <a:p>
            <a:pPr lvl="1">
              <a:lnSpc>
                <a:spcPct val="90000"/>
              </a:lnSpc>
              <a:spcBef>
                <a:spcPts val="1800"/>
              </a:spcBef>
            </a:pPr>
            <a:r>
              <a:rPr lang="en-US" altLang="en-US" sz="2000" kern="0" dirty="0" smtClean="0"/>
              <a:t>You can go after the best block with most of your money</a:t>
            </a:r>
          </a:p>
          <a:p>
            <a:pPr lvl="1">
              <a:lnSpc>
                <a:spcPct val="90000"/>
              </a:lnSpc>
              <a:spcBef>
                <a:spcPts val="1800"/>
              </a:spcBef>
            </a:pPr>
            <a:r>
              <a:rPr lang="en-US" altLang="en-US" sz="2000" kern="0" dirty="0" smtClean="0"/>
              <a:t>You can forego the best and try to get 2 or 3 </a:t>
            </a:r>
            <a:r>
              <a:rPr lang="en-US" altLang="en-US" sz="2000" kern="0" dirty="0" smtClean="0"/>
              <a:t>mid-size </a:t>
            </a:r>
            <a:r>
              <a:rPr lang="en-US" altLang="en-US" sz="2000" kern="0" dirty="0" smtClean="0"/>
              <a:t>structures</a:t>
            </a:r>
          </a:p>
          <a:p>
            <a:pPr lvl="1">
              <a:lnSpc>
                <a:spcPct val="90000"/>
              </a:lnSpc>
              <a:spcBef>
                <a:spcPts val="1800"/>
              </a:spcBef>
            </a:pPr>
            <a:r>
              <a:rPr lang="en-US" altLang="en-US" sz="2000" kern="0" dirty="0" smtClean="0"/>
              <a:t>You could try to pick up 4 smaller structures. </a:t>
            </a:r>
          </a:p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n-US" altLang="en-US" sz="2400" kern="0" dirty="0" smtClean="0"/>
              <a:t>NOTE: </a:t>
            </a:r>
            <a:r>
              <a:rPr lang="en-US" altLang="en-US" sz="2400" kern="0" dirty="0" smtClean="0"/>
              <a:t>If </a:t>
            </a:r>
            <a:r>
              <a:rPr lang="en-US" altLang="en-US" sz="2400" kern="0" dirty="0" smtClean="0"/>
              <a:t>there is a tie for high bid on any block, it 			will be equally divided.</a:t>
            </a:r>
          </a:p>
        </p:txBody>
      </p:sp>
    </p:spTree>
    <p:extLst>
      <p:ext uri="{BB962C8B-B14F-4D97-AF65-F5344CB8AC3E}">
        <p14:creationId xmlns:p14="http://schemas.microsoft.com/office/powerpoint/2010/main" val="853039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Lease Sale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52200" y="1232067"/>
            <a:ext cx="7772400" cy="428091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altLang="en-US" sz="2400" kern="0" dirty="0" smtClean="0"/>
              <a:t>All </a:t>
            </a:r>
            <a:r>
              <a:rPr lang="en-US" altLang="en-US" sz="2400" kern="0" dirty="0" smtClean="0"/>
              <a:t>fifteen (15) </a:t>
            </a:r>
            <a:r>
              <a:rPr lang="en-US" altLang="en-US" sz="2400" kern="0" dirty="0" smtClean="0"/>
              <a:t>blocks will be up for bid at the beginning of the next lecture period.</a:t>
            </a:r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</a:pPr>
            <a:endParaRPr lang="en-US" altLang="en-US" sz="2400" kern="0" dirty="0"/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altLang="en-US" sz="2400" kern="0" dirty="0" smtClean="0"/>
              <a:t>Each team has the same amount of money, $50 million.</a:t>
            </a:r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</a:pPr>
            <a:endParaRPr lang="en-US" altLang="en-US" sz="2400" kern="0" dirty="0"/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altLang="en-US" sz="2400" kern="0" dirty="0" smtClean="0"/>
              <a:t>Each team can split their money to bid on blocks.</a:t>
            </a:r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altLang="en-US" sz="2400" kern="0" dirty="0" smtClean="0"/>
              <a:t>Your team has to bid on at least </a:t>
            </a:r>
            <a:r>
              <a:rPr lang="en-US" altLang="en-US" sz="2400" kern="0" dirty="0" smtClean="0"/>
              <a:t>three (3) </a:t>
            </a:r>
            <a:r>
              <a:rPr lang="en-US" altLang="en-US" sz="2400" kern="0" dirty="0" smtClean="0"/>
              <a:t>blocks.</a:t>
            </a:r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altLang="en-US" sz="2400" kern="0" dirty="0" smtClean="0"/>
              <a:t>The minimum bid for a block is $1 million.</a:t>
            </a:r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altLang="en-US" sz="2400" kern="0" dirty="0" smtClean="0"/>
              <a:t>Keep bids in whole numbers – no fraction of $1 million.</a:t>
            </a:r>
          </a:p>
        </p:txBody>
      </p:sp>
    </p:spTree>
    <p:extLst>
      <p:ext uri="{BB962C8B-B14F-4D97-AF65-F5344CB8AC3E}">
        <p14:creationId xmlns:p14="http://schemas.microsoft.com/office/powerpoint/2010/main" val="2903412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0" name="Content Placeholder 2"/>
          <p:cNvSpPr>
            <a:spLocks noGrp="1"/>
          </p:cNvSpPr>
          <p:nvPr>
            <p:ph idx="1"/>
          </p:nvPr>
        </p:nvSpPr>
        <p:spPr>
          <a:xfrm>
            <a:off x="393820" y="1520825"/>
            <a:ext cx="8358822" cy="3694113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altLang="en-US" b="1" dirty="0" smtClean="0"/>
              <a:t>Objective</a:t>
            </a:r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altLang="en-US" sz="2400" dirty="0" smtClean="0"/>
              <a:t>In this exercise, you will </a:t>
            </a:r>
            <a:r>
              <a:rPr lang="en-US" altLang="en-US" sz="2400" b="1" i="1" dirty="0" smtClean="0"/>
              <a:t>briefly </a:t>
            </a:r>
            <a:r>
              <a:rPr lang="en-US" altLang="en-US" sz="2400" dirty="0" smtClean="0"/>
              <a:t>consider the play elements other than structural traps, which you mapped in </a:t>
            </a:r>
            <a:r>
              <a:rPr lang="en-US" altLang="en-US" sz="2400" dirty="0" smtClean="0"/>
              <a:t>the last exercise (Exercise 11). </a:t>
            </a:r>
            <a:endParaRPr lang="en-US" altLang="en-US" sz="2400" dirty="0" smtClean="0"/>
          </a:p>
        </p:txBody>
      </p:sp>
      <p:sp>
        <p:nvSpPr>
          <p:cNvPr id="111622" name="Content Placeholder 2"/>
          <p:cNvSpPr>
            <a:spLocks/>
          </p:cNvSpPr>
          <p:nvPr/>
        </p:nvSpPr>
        <p:spPr bwMode="auto">
          <a:xfrm>
            <a:off x="285519" y="4079875"/>
            <a:ext cx="8703415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40000"/>
              </a:spcBef>
            </a:pPr>
            <a:r>
              <a:rPr lang="en-US" altLang="en-US" sz="3200" b="1" dirty="0">
                <a:latin typeface="Verdana" panose="020B0604030504040204" pitchFamily="34" charset="0"/>
              </a:rPr>
              <a:t>Final Product</a:t>
            </a:r>
          </a:p>
          <a:p>
            <a:pPr>
              <a:lnSpc>
                <a:spcPct val="95000"/>
              </a:lnSpc>
              <a:spcBef>
                <a:spcPct val="40000"/>
              </a:spcBef>
            </a:pPr>
            <a:r>
              <a:rPr lang="en-US" altLang="en-US" sz="2400" dirty="0">
                <a:latin typeface="Verdana" panose="020B0604030504040204" pitchFamily="34" charset="0"/>
              </a:rPr>
              <a:t>Synthesis of the </a:t>
            </a:r>
            <a:r>
              <a:rPr lang="en-US" altLang="en-US" sz="2400" dirty="0" smtClean="0">
                <a:latin typeface="Verdana" panose="020B0604030504040204" pitchFamily="34" charset="0"/>
              </a:rPr>
              <a:t>five (5) </a:t>
            </a:r>
            <a:r>
              <a:rPr lang="en-US" altLang="en-US" sz="2400" dirty="0">
                <a:latin typeface="Verdana" panose="020B0604030504040204" pitchFamily="34" charset="0"/>
              </a:rPr>
              <a:t>play elements </a:t>
            </a:r>
            <a:r>
              <a:rPr lang="en-US" altLang="en-US" sz="2400" dirty="0" smtClean="0">
                <a:latin typeface="Verdana" panose="020B0604030504040204" pitchFamily="34" charset="0"/>
              </a:rPr>
              <a:t>(at least) </a:t>
            </a:r>
            <a:r>
              <a:rPr lang="en-US" altLang="en-US" sz="2400" dirty="0">
                <a:latin typeface="Verdana" panose="020B0604030504040204" pitchFamily="34" charset="0"/>
              </a:rPr>
              <a:t>for the blocks you want to bid on. </a:t>
            </a:r>
            <a:r>
              <a:rPr lang="en-US" altLang="en-US" sz="2400" dirty="0" smtClean="0">
                <a:latin typeface="Verdana" panose="020B0604030504040204" pitchFamily="34" charset="0"/>
              </a:rPr>
              <a:t>You </a:t>
            </a:r>
            <a:r>
              <a:rPr lang="en-US" altLang="en-US" sz="2400" dirty="0">
                <a:latin typeface="Verdana" panose="020B0604030504040204" pitchFamily="34" charset="0"/>
              </a:rPr>
              <a:t>will place bids on </a:t>
            </a:r>
            <a:r>
              <a:rPr lang="en-US" altLang="en-US" sz="2400" dirty="0" smtClean="0">
                <a:latin typeface="Verdana" panose="020B0604030504040204" pitchFamily="34" charset="0"/>
              </a:rPr>
              <a:t>three (3) </a:t>
            </a:r>
            <a:r>
              <a:rPr lang="en-US" altLang="en-US" sz="2400" dirty="0">
                <a:latin typeface="Verdana" panose="020B0604030504040204" pitchFamily="34" charset="0"/>
              </a:rPr>
              <a:t>or more blocks in the next </a:t>
            </a:r>
            <a:r>
              <a:rPr lang="en-US" altLang="en-US" sz="2400" dirty="0" smtClean="0">
                <a:latin typeface="Verdana" panose="020B0604030504040204" pitchFamily="34" charset="0"/>
              </a:rPr>
              <a:t>class period.</a:t>
            </a:r>
            <a:endParaRPr lang="en-US" altLang="en-US" sz="2400" dirty="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645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smtClean="0"/>
              <a:t>Introduction</a:t>
            </a:r>
          </a:p>
        </p:txBody>
      </p:sp>
      <p:sp>
        <p:nvSpPr>
          <p:cNvPr id="112644" name="Text Box 5"/>
          <p:cNvSpPr txBox="1">
            <a:spLocks noChangeArrowheads="1"/>
          </p:cNvSpPr>
          <p:nvPr/>
        </p:nvSpPr>
        <p:spPr bwMode="auto">
          <a:xfrm>
            <a:off x="746125" y="1768475"/>
            <a:ext cx="7491413" cy="320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altLang="en-US" sz="2400" dirty="0">
                <a:latin typeface="Verdana" panose="020B0604030504040204" pitchFamily="34" charset="0"/>
              </a:rPr>
              <a:t>Thus far you have identified some large structural </a:t>
            </a:r>
            <a:r>
              <a:rPr lang="en-US" altLang="en-US" sz="2400" dirty="0" smtClean="0">
                <a:latin typeface="Verdana" panose="020B0604030504040204" pitchFamily="34" charset="0"/>
              </a:rPr>
              <a:t>traps.  </a:t>
            </a:r>
            <a:endParaRPr lang="en-US" altLang="en-US" sz="2400" dirty="0">
              <a:latin typeface="Verdana" panose="020B0604030504040204" pitchFamily="34" charset="0"/>
            </a:endParaRP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altLang="en-US" sz="2400" dirty="0">
                <a:latin typeface="Verdana" panose="020B0604030504040204" pitchFamily="34" charset="0"/>
              </a:rPr>
              <a:t>Now you will consider the other </a:t>
            </a:r>
            <a:r>
              <a:rPr lang="en-US" altLang="en-US" sz="2400" dirty="0" smtClean="0">
                <a:latin typeface="Verdana" panose="020B0604030504040204" pitchFamily="34" charset="0"/>
              </a:rPr>
              <a:t>play </a:t>
            </a:r>
            <a:r>
              <a:rPr lang="en-US" altLang="en-US" sz="2400" dirty="0">
                <a:latin typeface="Verdana" panose="020B0604030504040204" pitchFamily="34" charset="0"/>
              </a:rPr>
              <a:t>elements: </a:t>
            </a: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altLang="en-US" sz="2400" dirty="0">
                <a:latin typeface="Verdana" panose="020B0604030504040204" pitchFamily="34" charset="0"/>
              </a:rPr>
              <a:t>		source		seal</a:t>
            </a: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altLang="en-US" sz="2400" dirty="0">
                <a:latin typeface="Verdana" panose="020B0604030504040204" pitchFamily="34" charset="0"/>
              </a:rPr>
              <a:t>		reservoir 		migration  </a:t>
            </a: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endParaRPr lang="en-US" altLang="en-US" sz="1200" dirty="0">
              <a:latin typeface="Verdana" panose="020B0604030504040204" pitchFamily="34" charset="0"/>
            </a:endParaRP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altLang="en-US" sz="2400" dirty="0">
                <a:latin typeface="Verdana" panose="020B0604030504040204" pitchFamily="34" charset="0"/>
              </a:rPr>
              <a:t> </a:t>
            </a:r>
          </a:p>
        </p:txBody>
      </p:sp>
      <p:pic>
        <p:nvPicPr>
          <p:cNvPr id="112645" name="Picture 81" descr="C:\Program Files\Microsoft Office\MEDIA\OFFICE12\Bullets\BD21301_.gif"/>
          <p:cNvPicPr>
            <a:picLocks noChangeAspect="1" noChangeArrowheads="1"/>
          </p:cNvPicPr>
          <p:nvPr/>
        </p:nvPicPr>
        <p:blipFill>
          <a:blip r:embed="rId3">
            <a:lum bright="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777" y="3788027"/>
            <a:ext cx="352425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46" name="Picture 81" descr="C:\Program Files\Microsoft Office\MEDIA\OFFICE12\Bullets\BD21301_.gif"/>
          <p:cNvPicPr>
            <a:picLocks noChangeAspect="1" noChangeArrowheads="1"/>
          </p:cNvPicPr>
          <p:nvPr/>
        </p:nvPicPr>
        <p:blipFill>
          <a:blip r:embed="rId3">
            <a:lum bright="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902" y="3268914"/>
            <a:ext cx="35083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47" name="Picture 81" descr="C:\Program Files\Microsoft Office\MEDIA\OFFICE12\Bullets\BD21301_.gif"/>
          <p:cNvPicPr>
            <a:picLocks noChangeAspect="1" noChangeArrowheads="1"/>
          </p:cNvPicPr>
          <p:nvPr/>
        </p:nvPicPr>
        <p:blipFill>
          <a:blip r:embed="rId3">
            <a:lum bright="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902" y="3788027"/>
            <a:ext cx="350837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48" name="Picture 81" descr="C:\Program Files\Microsoft Office\MEDIA\OFFICE12\Bullets\BD21301_.gif"/>
          <p:cNvPicPr>
            <a:picLocks noChangeAspect="1" noChangeArrowheads="1"/>
          </p:cNvPicPr>
          <p:nvPr/>
        </p:nvPicPr>
        <p:blipFill>
          <a:blip r:embed="rId3">
            <a:lum bright="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777" y="3268914"/>
            <a:ext cx="35242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7237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smtClean="0"/>
              <a:t>Introduction</a:t>
            </a:r>
          </a:p>
        </p:txBody>
      </p:sp>
      <p:sp>
        <p:nvSpPr>
          <p:cNvPr id="113668" name="Text Box 5"/>
          <p:cNvSpPr txBox="1">
            <a:spLocks noChangeArrowheads="1"/>
          </p:cNvSpPr>
          <p:nvPr/>
        </p:nvSpPr>
        <p:spPr bwMode="auto">
          <a:xfrm>
            <a:off x="531310" y="1287211"/>
            <a:ext cx="8035173" cy="343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286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altLang="en-US" sz="2400" dirty="0" smtClean="0">
                <a:latin typeface="Verdana" panose="020B0604030504040204" pitchFamily="34" charset="0"/>
              </a:rPr>
              <a:t>Your team should not spend more than 40 minutes on </a:t>
            </a:r>
            <a:r>
              <a:rPr lang="en-US" altLang="en-US" sz="2400" dirty="0" smtClean="0">
                <a:latin typeface="Verdana" panose="020B0604030504040204" pitchFamily="34" charset="0"/>
              </a:rPr>
              <a:t>this exercise. You </a:t>
            </a:r>
            <a:r>
              <a:rPr lang="en-US" altLang="en-US" sz="2400" dirty="0" smtClean="0">
                <a:latin typeface="Verdana" panose="020B0604030504040204" pitchFamily="34" charset="0"/>
              </a:rPr>
              <a:t>may not </a:t>
            </a:r>
            <a:r>
              <a:rPr lang="en-US" altLang="en-US" sz="2400" dirty="0">
                <a:latin typeface="Verdana" panose="020B0604030504040204" pitchFamily="34" charset="0"/>
              </a:rPr>
              <a:t>have enough time to analyze everything </a:t>
            </a:r>
            <a:r>
              <a:rPr lang="en-US" altLang="en-US" sz="2400" dirty="0" smtClean="0">
                <a:latin typeface="Verdana" panose="020B0604030504040204" pitchFamily="34" charset="0"/>
              </a:rPr>
              <a:t>in </a:t>
            </a:r>
            <a:r>
              <a:rPr lang="en-US" altLang="en-US" sz="2400" dirty="0">
                <a:latin typeface="Verdana" panose="020B0604030504040204" pitchFamily="34" charset="0"/>
              </a:rPr>
              <a:t>the included maps.  Keep your objective in mind – which </a:t>
            </a:r>
            <a:r>
              <a:rPr lang="en-US" altLang="en-US" sz="2400" dirty="0" smtClean="0">
                <a:latin typeface="Verdana" panose="020B0604030504040204" pitchFamily="34" charset="0"/>
              </a:rPr>
              <a:t>three (3) </a:t>
            </a:r>
            <a:r>
              <a:rPr lang="en-US" altLang="en-US" sz="2400" dirty="0">
                <a:latin typeface="Verdana" panose="020B0604030504040204" pitchFamily="34" charset="0"/>
              </a:rPr>
              <a:t>or more blocks to bid on and how to split your $50 million license acquisition budget.</a:t>
            </a: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altLang="en-US" sz="2400" dirty="0">
                <a:latin typeface="Verdana" panose="020B0604030504040204" pitchFamily="34" charset="0"/>
              </a:rPr>
              <a:t>You will use tracing paper to help determine which blocks with large structures have other favorable </a:t>
            </a:r>
            <a:r>
              <a:rPr lang="en-US" altLang="en-US" sz="2400" dirty="0" smtClean="0">
                <a:latin typeface="Verdana" panose="020B0604030504040204" pitchFamily="34" charset="0"/>
              </a:rPr>
              <a:t>hydrocarbon (HC) </a:t>
            </a:r>
            <a:r>
              <a:rPr lang="en-US" altLang="en-US" sz="2400" dirty="0">
                <a:latin typeface="Verdana" panose="020B0604030504040204" pitchFamily="34" charset="0"/>
              </a:rPr>
              <a:t>system elements. </a:t>
            </a:r>
          </a:p>
        </p:txBody>
      </p:sp>
    </p:spTree>
    <p:extLst>
      <p:ext uri="{BB962C8B-B14F-4D97-AF65-F5344CB8AC3E}">
        <p14:creationId xmlns:p14="http://schemas.microsoft.com/office/powerpoint/2010/main" val="1869440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smtClean="0"/>
              <a:t>Figures </a:t>
            </a:r>
          </a:p>
        </p:txBody>
      </p:sp>
      <p:sp>
        <p:nvSpPr>
          <p:cNvPr id="1146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50000"/>
              </a:spcBef>
              <a:tabLst>
                <a:tab pos="2117725" algn="l"/>
              </a:tabLst>
            </a:pPr>
            <a:r>
              <a:rPr lang="en-US" altLang="en-US" sz="2400" dirty="0" smtClean="0"/>
              <a:t>Figure 1 – migration drainage divides</a:t>
            </a:r>
          </a:p>
          <a:p>
            <a:pPr>
              <a:spcBef>
                <a:spcPct val="50000"/>
              </a:spcBef>
              <a:tabLst>
                <a:tab pos="2117725" algn="l"/>
              </a:tabLst>
            </a:pPr>
            <a:r>
              <a:rPr lang="en-US" altLang="en-US" sz="2400" dirty="0" smtClean="0"/>
              <a:t>Figure 2 – source rock facies (likely HC type)</a:t>
            </a:r>
          </a:p>
          <a:p>
            <a:pPr>
              <a:spcBef>
                <a:spcPct val="50000"/>
              </a:spcBef>
              <a:tabLst>
                <a:tab pos="2117725" algn="l"/>
              </a:tabLst>
            </a:pPr>
            <a:r>
              <a:rPr lang="en-US" altLang="en-US" sz="2400" dirty="0" smtClean="0"/>
              <a:t>Figure 3 – present-day source maturity</a:t>
            </a:r>
          </a:p>
          <a:p>
            <a:pPr>
              <a:spcBef>
                <a:spcPct val="50000"/>
              </a:spcBef>
              <a:tabLst>
                <a:tab pos="2117725" algn="l"/>
              </a:tabLst>
            </a:pPr>
            <a:r>
              <a:rPr lang="en-US" altLang="en-US" sz="2400" dirty="0" smtClean="0"/>
              <a:t>Figure 4 – depositional environments for the 	Upper Latrobe</a:t>
            </a:r>
          </a:p>
          <a:p>
            <a:pPr>
              <a:spcBef>
                <a:spcPct val="50000"/>
              </a:spcBef>
              <a:tabLst>
                <a:tab pos="2117725" algn="l"/>
              </a:tabLst>
            </a:pPr>
            <a:r>
              <a:rPr lang="en-US" altLang="en-US" sz="2400" dirty="0" smtClean="0"/>
              <a:t>Figure 5 – seal quality for the Lakes Entrance 	formation</a:t>
            </a:r>
          </a:p>
        </p:txBody>
      </p:sp>
    </p:spTree>
    <p:extLst>
      <p:ext uri="{BB962C8B-B14F-4D97-AF65-F5344CB8AC3E}">
        <p14:creationId xmlns:p14="http://schemas.microsoft.com/office/powerpoint/2010/main" val="37373415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smtClean="0"/>
              <a:t>Suggestion</a:t>
            </a:r>
          </a:p>
        </p:txBody>
      </p:sp>
      <p:sp>
        <p:nvSpPr>
          <p:cNvPr id="1157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1800"/>
              </a:spcBef>
              <a:buFontTx/>
              <a:buNone/>
            </a:pPr>
            <a:r>
              <a:rPr lang="en-US" altLang="en-US" sz="2400" dirty="0" smtClean="0"/>
              <a:t>Examine Figure 1, which has migration drainage divides and the approximate location of highs. </a:t>
            </a:r>
          </a:p>
          <a:p>
            <a:pPr>
              <a:lnSpc>
                <a:spcPct val="90000"/>
              </a:lnSpc>
              <a:spcBef>
                <a:spcPts val="1800"/>
              </a:spcBef>
              <a:buFontTx/>
              <a:buNone/>
            </a:pPr>
            <a:r>
              <a:rPr lang="en-US" altLang="en-US" sz="2400" dirty="0" smtClean="0"/>
              <a:t>This map may help you refine your anticline ‘ovals’.</a:t>
            </a:r>
          </a:p>
          <a:p>
            <a:pPr>
              <a:lnSpc>
                <a:spcPct val="90000"/>
              </a:lnSpc>
              <a:spcBef>
                <a:spcPts val="1800"/>
              </a:spcBef>
              <a:buFontTx/>
              <a:buNone/>
            </a:pPr>
            <a:r>
              <a:rPr lang="en-US" altLang="en-US" sz="2400" dirty="0" smtClean="0"/>
              <a:t>Sketch the anticlines your team is considering on the tracing paper.</a:t>
            </a:r>
          </a:p>
          <a:p>
            <a:pPr>
              <a:lnSpc>
                <a:spcPct val="90000"/>
              </a:lnSpc>
              <a:spcBef>
                <a:spcPts val="1800"/>
              </a:spcBef>
              <a:buFontTx/>
              <a:buNone/>
            </a:pPr>
            <a:r>
              <a:rPr lang="en-US" altLang="en-US" sz="2400" dirty="0" smtClean="0"/>
              <a:t>Then use the tracing paper to evaluate the other play elements for the anticlines you are interested in.</a:t>
            </a:r>
          </a:p>
        </p:txBody>
      </p:sp>
    </p:spTree>
    <p:extLst>
      <p:ext uri="{BB962C8B-B14F-4D97-AF65-F5344CB8AC3E}">
        <p14:creationId xmlns:p14="http://schemas.microsoft.com/office/powerpoint/2010/main" val="37627543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Uppermost Latrobe Divides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09600" y="1476037"/>
            <a:ext cx="6975475" cy="4581525"/>
            <a:chOff x="609600" y="1584325"/>
            <a:chExt cx="6975475" cy="4581525"/>
          </a:xfrm>
        </p:grpSpPr>
        <p:sp>
          <p:nvSpPr>
            <p:cNvPr id="84" name="Rectangle 83"/>
            <p:cNvSpPr/>
            <p:nvPr/>
          </p:nvSpPr>
          <p:spPr>
            <a:xfrm>
              <a:off x="609600" y="1584325"/>
              <a:ext cx="6934200" cy="4572000"/>
            </a:xfrm>
            <a:prstGeom prst="rect">
              <a:avLst/>
            </a:prstGeom>
            <a:solidFill>
              <a:srgbClr val="FEF9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116741" name="Group 153"/>
            <p:cNvGrpSpPr>
              <a:grpSpLocks/>
            </p:cNvGrpSpPr>
            <p:nvPr/>
          </p:nvGrpSpPr>
          <p:grpSpPr bwMode="auto">
            <a:xfrm>
              <a:off x="849313" y="1616075"/>
              <a:ext cx="6696075" cy="4549775"/>
              <a:chOff x="566" y="691"/>
              <a:chExt cx="4407" cy="2995"/>
            </a:xfrm>
          </p:grpSpPr>
          <p:sp>
            <p:nvSpPr>
              <p:cNvPr id="116742" name="Freeform 154"/>
              <p:cNvSpPr>
                <a:spLocks/>
              </p:cNvSpPr>
              <p:nvPr/>
            </p:nvSpPr>
            <p:spPr bwMode="auto">
              <a:xfrm>
                <a:off x="2736" y="2448"/>
                <a:ext cx="1200" cy="519"/>
              </a:xfrm>
              <a:custGeom>
                <a:avLst/>
                <a:gdLst>
                  <a:gd name="T0" fmla="*/ 0 w 1200"/>
                  <a:gd name="T1" fmla="*/ 518 h 519"/>
                  <a:gd name="T2" fmla="*/ 259 w 1200"/>
                  <a:gd name="T3" fmla="*/ 518 h 519"/>
                  <a:gd name="T4" fmla="*/ 451 w 1200"/>
                  <a:gd name="T5" fmla="*/ 518 h 519"/>
                  <a:gd name="T6" fmla="*/ 634 w 1200"/>
                  <a:gd name="T7" fmla="*/ 509 h 519"/>
                  <a:gd name="T8" fmla="*/ 816 w 1200"/>
                  <a:gd name="T9" fmla="*/ 490 h 519"/>
                  <a:gd name="T10" fmla="*/ 835 w 1200"/>
                  <a:gd name="T11" fmla="*/ 336 h 519"/>
                  <a:gd name="T12" fmla="*/ 835 w 1200"/>
                  <a:gd name="T13" fmla="*/ 221 h 519"/>
                  <a:gd name="T14" fmla="*/ 883 w 1200"/>
                  <a:gd name="T15" fmla="*/ 144 h 519"/>
                  <a:gd name="T16" fmla="*/ 1056 w 1200"/>
                  <a:gd name="T17" fmla="*/ 77 h 519"/>
                  <a:gd name="T18" fmla="*/ 1200 w 1200"/>
                  <a:gd name="T19" fmla="*/ 0 h 5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00"/>
                  <a:gd name="T31" fmla="*/ 0 h 519"/>
                  <a:gd name="T32" fmla="*/ 1200 w 1200"/>
                  <a:gd name="T33" fmla="*/ 519 h 51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00" h="519">
                    <a:moveTo>
                      <a:pt x="0" y="518"/>
                    </a:moveTo>
                    <a:cubicBezTo>
                      <a:pt x="92" y="518"/>
                      <a:pt x="184" y="518"/>
                      <a:pt x="259" y="518"/>
                    </a:cubicBezTo>
                    <a:cubicBezTo>
                      <a:pt x="334" y="518"/>
                      <a:pt x="389" y="519"/>
                      <a:pt x="451" y="518"/>
                    </a:cubicBezTo>
                    <a:cubicBezTo>
                      <a:pt x="513" y="517"/>
                      <a:pt x="573" y="514"/>
                      <a:pt x="634" y="509"/>
                    </a:cubicBezTo>
                    <a:cubicBezTo>
                      <a:pt x="695" y="504"/>
                      <a:pt x="783" y="519"/>
                      <a:pt x="816" y="490"/>
                    </a:cubicBezTo>
                    <a:cubicBezTo>
                      <a:pt x="849" y="461"/>
                      <a:pt x="832" y="381"/>
                      <a:pt x="835" y="336"/>
                    </a:cubicBezTo>
                    <a:cubicBezTo>
                      <a:pt x="838" y="291"/>
                      <a:pt x="827" y="253"/>
                      <a:pt x="835" y="221"/>
                    </a:cubicBezTo>
                    <a:cubicBezTo>
                      <a:pt x="843" y="189"/>
                      <a:pt x="846" y="168"/>
                      <a:pt x="883" y="144"/>
                    </a:cubicBezTo>
                    <a:cubicBezTo>
                      <a:pt x="920" y="120"/>
                      <a:pt x="1003" y="101"/>
                      <a:pt x="1056" y="77"/>
                    </a:cubicBezTo>
                    <a:cubicBezTo>
                      <a:pt x="1109" y="53"/>
                      <a:pt x="1154" y="26"/>
                      <a:pt x="1200" y="0"/>
                    </a:cubicBezTo>
                  </a:path>
                </a:pathLst>
              </a:custGeom>
              <a:noFill/>
              <a:ln w="28575" cap="flat" cmpd="sng">
                <a:solidFill>
                  <a:schemeClr val="hlink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43" name="Freeform 155"/>
              <p:cNvSpPr>
                <a:spLocks/>
              </p:cNvSpPr>
              <p:nvPr/>
            </p:nvSpPr>
            <p:spPr bwMode="auto">
              <a:xfrm>
                <a:off x="566" y="1536"/>
                <a:ext cx="4407" cy="2074"/>
              </a:xfrm>
              <a:custGeom>
                <a:avLst/>
                <a:gdLst>
                  <a:gd name="T0" fmla="*/ 4407 w 4407"/>
                  <a:gd name="T1" fmla="*/ 1248 h 2074"/>
                  <a:gd name="T2" fmla="*/ 3965 w 4407"/>
                  <a:gd name="T3" fmla="*/ 1094 h 2074"/>
                  <a:gd name="T4" fmla="*/ 3552 w 4407"/>
                  <a:gd name="T5" fmla="*/ 970 h 2074"/>
                  <a:gd name="T6" fmla="*/ 3312 w 4407"/>
                  <a:gd name="T7" fmla="*/ 874 h 2074"/>
                  <a:gd name="T8" fmla="*/ 3216 w 4407"/>
                  <a:gd name="T9" fmla="*/ 730 h 2074"/>
                  <a:gd name="T10" fmla="*/ 3082 w 4407"/>
                  <a:gd name="T11" fmla="*/ 490 h 2074"/>
                  <a:gd name="T12" fmla="*/ 2938 w 4407"/>
                  <a:gd name="T13" fmla="*/ 355 h 2074"/>
                  <a:gd name="T14" fmla="*/ 2756 w 4407"/>
                  <a:gd name="T15" fmla="*/ 221 h 2074"/>
                  <a:gd name="T16" fmla="*/ 2544 w 4407"/>
                  <a:gd name="T17" fmla="*/ 86 h 2074"/>
                  <a:gd name="T18" fmla="*/ 2381 w 4407"/>
                  <a:gd name="T19" fmla="*/ 19 h 2074"/>
                  <a:gd name="T20" fmla="*/ 2218 w 4407"/>
                  <a:gd name="T21" fmla="*/ 19 h 2074"/>
                  <a:gd name="T22" fmla="*/ 2064 w 4407"/>
                  <a:gd name="T23" fmla="*/ 134 h 2074"/>
                  <a:gd name="T24" fmla="*/ 1863 w 4407"/>
                  <a:gd name="T25" fmla="*/ 211 h 2074"/>
                  <a:gd name="T26" fmla="*/ 1517 w 4407"/>
                  <a:gd name="T27" fmla="*/ 278 h 2074"/>
                  <a:gd name="T28" fmla="*/ 1344 w 4407"/>
                  <a:gd name="T29" fmla="*/ 365 h 2074"/>
                  <a:gd name="T30" fmla="*/ 1210 w 4407"/>
                  <a:gd name="T31" fmla="*/ 538 h 2074"/>
                  <a:gd name="T32" fmla="*/ 941 w 4407"/>
                  <a:gd name="T33" fmla="*/ 643 h 2074"/>
                  <a:gd name="T34" fmla="*/ 653 w 4407"/>
                  <a:gd name="T35" fmla="*/ 758 h 2074"/>
                  <a:gd name="T36" fmla="*/ 490 w 4407"/>
                  <a:gd name="T37" fmla="*/ 845 h 2074"/>
                  <a:gd name="T38" fmla="*/ 413 w 4407"/>
                  <a:gd name="T39" fmla="*/ 1114 h 2074"/>
                  <a:gd name="T40" fmla="*/ 423 w 4407"/>
                  <a:gd name="T41" fmla="*/ 1363 h 2074"/>
                  <a:gd name="T42" fmla="*/ 231 w 4407"/>
                  <a:gd name="T43" fmla="*/ 1594 h 2074"/>
                  <a:gd name="T44" fmla="*/ 106 w 4407"/>
                  <a:gd name="T45" fmla="*/ 1728 h 2074"/>
                  <a:gd name="T46" fmla="*/ 58 w 4407"/>
                  <a:gd name="T47" fmla="*/ 1872 h 2074"/>
                  <a:gd name="T48" fmla="*/ 0 w 4407"/>
                  <a:gd name="T49" fmla="*/ 2074 h 207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407"/>
                  <a:gd name="T76" fmla="*/ 0 h 2074"/>
                  <a:gd name="T77" fmla="*/ 4407 w 4407"/>
                  <a:gd name="T78" fmla="*/ 2074 h 2074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407" h="2074">
                    <a:moveTo>
                      <a:pt x="4407" y="1248"/>
                    </a:moveTo>
                    <a:cubicBezTo>
                      <a:pt x="4257" y="1194"/>
                      <a:pt x="4107" y="1140"/>
                      <a:pt x="3965" y="1094"/>
                    </a:cubicBezTo>
                    <a:cubicBezTo>
                      <a:pt x="3823" y="1048"/>
                      <a:pt x="3661" y="1007"/>
                      <a:pt x="3552" y="970"/>
                    </a:cubicBezTo>
                    <a:cubicBezTo>
                      <a:pt x="3443" y="933"/>
                      <a:pt x="3368" y="914"/>
                      <a:pt x="3312" y="874"/>
                    </a:cubicBezTo>
                    <a:cubicBezTo>
                      <a:pt x="3256" y="834"/>
                      <a:pt x="3254" y="794"/>
                      <a:pt x="3216" y="730"/>
                    </a:cubicBezTo>
                    <a:cubicBezTo>
                      <a:pt x="3178" y="666"/>
                      <a:pt x="3128" y="552"/>
                      <a:pt x="3082" y="490"/>
                    </a:cubicBezTo>
                    <a:cubicBezTo>
                      <a:pt x="3036" y="428"/>
                      <a:pt x="2992" y="400"/>
                      <a:pt x="2938" y="355"/>
                    </a:cubicBezTo>
                    <a:cubicBezTo>
                      <a:pt x="2884" y="310"/>
                      <a:pt x="2822" y="266"/>
                      <a:pt x="2756" y="221"/>
                    </a:cubicBezTo>
                    <a:cubicBezTo>
                      <a:pt x="2690" y="176"/>
                      <a:pt x="2606" y="120"/>
                      <a:pt x="2544" y="86"/>
                    </a:cubicBezTo>
                    <a:cubicBezTo>
                      <a:pt x="2482" y="52"/>
                      <a:pt x="2435" y="30"/>
                      <a:pt x="2381" y="19"/>
                    </a:cubicBezTo>
                    <a:cubicBezTo>
                      <a:pt x="2327" y="8"/>
                      <a:pt x="2271" y="0"/>
                      <a:pt x="2218" y="19"/>
                    </a:cubicBezTo>
                    <a:cubicBezTo>
                      <a:pt x="2165" y="38"/>
                      <a:pt x="2123" y="102"/>
                      <a:pt x="2064" y="134"/>
                    </a:cubicBezTo>
                    <a:cubicBezTo>
                      <a:pt x="2005" y="166"/>
                      <a:pt x="1954" y="187"/>
                      <a:pt x="1863" y="211"/>
                    </a:cubicBezTo>
                    <a:cubicBezTo>
                      <a:pt x="1772" y="235"/>
                      <a:pt x="1604" y="252"/>
                      <a:pt x="1517" y="278"/>
                    </a:cubicBezTo>
                    <a:cubicBezTo>
                      <a:pt x="1430" y="304"/>
                      <a:pt x="1395" y="322"/>
                      <a:pt x="1344" y="365"/>
                    </a:cubicBezTo>
                    <a:cubicBezTo>
                      <a:pt x="1293" y="408"/>
                      <a:pt x="1277" y="492"/>
                      <a:pt x="1210" y="538"/>
                    </a:cubicBezTo>
                    <a:cubicBezTo>
                      <a:pt x="1143" y="584"/>
                      <a:pt x="1034" y="606"/>
                      <a:pt x="941" y="643"/>
                    </a:cubicBezTo>
                    <a:cubicBezTo>
                      <a:pt x="848" y="680"/>
                      <a:pt x="728" y="724"/>
                      <a:pt x="653" y="758"/>
                    </a:cubicBezTo>
                    <a:cubicBezTo>
                      <a:pt x="578" y="792"/>
                      <a:pt x="530" y="786"/>
                      <a:pt x="490" y="845"/>
                    </a:cubicBezTo>
                    <a:cubicBezTo>
                      <a:pt x="450" y="904"/>
                      <a:pt x="424" y="1028"/>
                      <a:pt x="413" y="1114"/>
                    </a:cubicBezTo>
                    <a:cubicBezTo>
                      <a:pt x="402" y="1200"/>
                      <a:pt x="453" y="1283"/>
                      <a:pt x="423" y="1363"/>
                    </a:cubicBezTo>
                    <a:cubicBezTo>
                      <a:pt x="393" y="1443"/>
                      <a:pt x="284" y="1533"/>
                      <a:pt x="231" y="1594"/>
                    </a:cubicBezTo>
                    <a:cubicBezTo>
                      <a:pt x="178" y="1655"/>
                      <a:pt x="135" y="1682"/>
                      <a:pt x="106" y="1728"/>
                    </a:cubicBezTo>
                    <a:cubicBezTo>
                      <a:pt x="77" y="1774"/>
                      <a:pt x="76" y="1814"/>
                      <a:pt x="58" y="1872"/>
                    </a:cubicBezTo>
                    <a:cubicBezTo>
                      <a:pt x="40" y="1930"/>
                      <a:pt x="20" y="2002"/>
                      <a:pt x="0" y="2074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44" name="Freeform 156"/>
              <p:cNvSpPr>
                <a:spLocks/>
              </p:cNvSpPr>
              <p:nvPr/>
            </p:nvSpPr>
            <p:spPr bwMode="auto">
              <a:xfrm>
                <a:off x="624" y="1594"/>
                <a:ext cx="624" cy="691"/>
              </a:xfrm>
              <a:custGeom>
                <a:avLst/>
                <a:gdLst>
                  <a:gd name="T0" fmla="*/ 0 w 624"/>
                  <a:gd name="T1" fmla="*/ 0 h 691"/>
                  <a:gd name="T2" fmla="*/ 230 w 624"/>
                  <a:gd name="T3" fmla="*/ 144 h 691"/>
                  <a:gd name="T4" fmla="*/ 355 w 624"/>
                  <a:gd name="T5" fmla="*/ 278 h 691"/>
                  <a:gd name="T6" fmla="*/ 490 w 624"/>
                  <a:gd name="T7" fmla="*/ 489 h 691"/>
                  <a:gd name="T8" fmla="*/ 586 w 624"/>
                  <a:gd name="T9" fmla="*/ 576 h 691"/>
                  <a:gd name="T10" fmla="*/ 624 w 624"/>
                  <a:gd name="T11" fmla="*/ 691 h 69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24"/>
                  <a:gd name="T19" fmla="*/ 0 h 691"/>
                  <a:gd name="T20" fmla="*/ 624 w 624"/>
                  <a:gd name="T21" fmla="*/ 691 h 69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24" h="691">
                    <a:moveTo>
                      <a:pt x="0" y="0"/>
                    </a:moveTo>
                    <a:cubicBezTo>
                      <a:pt x="85" y="49"/>
                      <a:pt x="171" y="98"/>
                      <a:pt x="230" y="144"/>
                    </a:cubicBezTo>
                    <a:cubicBezTo>
                      <a:pt x="289" y="190"/>
                      <a:pt x="312" y="221"/>
                      <a:pt x="355" y="278"/>
                    </a:cubicBezTo>
                    <a:cubicBezTo>
                      <a:pt x="398" y="335"/>
                      <a:pt x="452" y="439"/>
                      <a:pt x="490" y="489"/>
                    </a:cubicBezTo>
                    <a:cubicBezTo>
                      <a:pt x="528" y="539"/>
                      <a:pt x="564" y="542"/>
                      <a:pt x="586" y="576"/>
                    </a:cubicBezTo>
                    <a:cubicBezTo>
                      <a:pt x="608" y="610"/>
                      <a:pt x="619" y="672"/>
                      <a:pt x="624" y="691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45" name="Freeform 157"/>
              <p:cNvSpPr>
                <a:spLocks/>
              </p:cNvSpPr>
              <p:nvPr/>
            </p:nvSpPr>
            <p:spPr bwMode="auto">
              <a:xfrm>
                <a:off x="3264" y="1414"/>
                <a:ext cx="1116" cy="1149"/>
              </a:xfrm>
              <a:custGeom>
                <a:avLst/>
                <a:gdLst>
                  <a:gd name="T0" fmla="*/ 1075 w 1116"/>
                  <a:gd name="T1" fmla="*/ 1149 h 1149"/>
                  <a:gd name="T2" fmla="*/ 1114 w 1116"/>
                  <a:gd name="T3" fmla="*/ 909 h 1149"/>
                  <a:gd name="T4" fmla="*/ 1085 w 1116"/>
                  <a:gd name="T5" fmla="*/ 746 h 1149"/>
                  <a:gd name="T6" fmla="*/ 1046 w 1116"/>
                  <a:gd name="T7" fmla="*/ 592 h 1149"/>
                  <a:gd name="T8" fmla="*/ 1056 w 1116"/>
                  <a:gd name="T9" fmla="*/ 391 h 1149"/>
                  <a:gd name="T10" fmla="*/ 864 w 1116"/>
                  <a:gd name="T11" fmla="*/ 208 h 1149"/>
                  <a:gd name="T12" fmla="*/ 672 w 1116"/>
                  <a:gd name="T13" fmla="*/ 36 h 1149"/>
                  <a:gd name="T14" fmla="*/ 490 w 1116"/>
                  <a:gd name="T15" fmla="*/ 36 h 1149"/>
                  <a:gd name="T16" fmla="*/ 298 w 1116"/>
                  <a:gd name="T17" fmla="*/ 45 h 1149"/>
                  <a:gd name="T18" fmla="*/ 0 w 1116"/>
                  <a:gd name="T19" fmla="*/ 304 h 11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16"/>
                  <a:gd name="T31" fmla="*/ 0 h 1149"/>
                  <a:gd name="T32" fmla="*/ 1116 w 1116"/>
                  <a:gd name="T33" fmla="*/ 1149 h 114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16" h="1149">
                    <a:moveTo>
                      <a:pt x="1075" y="1149"/>
                    </a:moveTo>
                    <a:cubicBezTo>
                      <a:pt x="1093" y="1062"/>
                      <a:pt x="1112" y="976"/>
                      <a:pt x="1114" y="909"/>
                    </a:cubicBezTo>
                    <a:cubicBezTo>
                      <a:pt x="1116" y="842"/>
                      <a:pt x="1096" y="799"/>
                      <a:pt x="1085" y="746"/>
                    </a:cubicBezTo>
                    <a:cubicBezTo>
                      <a:pt x="1074" y="693"/>
                      <a:pt x="1051" y="651"/>
                      <a:pt x="1046" y="592"/>
                    </a:cubicBezTo>
                    <a:cubicBezTo>
                      <a:pt x="1041" y="533"/>
                      <a:pt x="1086" y="455"/>
                      <a:pt x="1056" y="391"/>
                    </a:cubicBezTo>
                    <a:cubicBezTo>
                      <a:pt x="1026" y="327"/>
                      <a:pt x="928" y="267"/>
                      <a:pt x="864" y="208"/>
                    </a:cubicBezTo>
                    <a:cubicBezTo>
                      <a:pt x="800" y="149"/>
                      <a:pt x="734" y="65"/>
                      <a:pt x="672" y="36"/>
                    </a:cubicBezTo>
                    <a:cubicBezTo>
                      <a:pt x="610" y="7"/>
                      <a:pt x="552" y="34"/>
                      <a:pt x="490" y="36"/>
                    </a:cubicBezTo>
                    <a:cubicBezTo>
                      <a:pt x="428" y="38"/>
                      <a:pt x="380" y="0"/>
                      <a:pt x="298" y="45"/>
                    </a:cubicBezTo>
                    <a:cubicBezTo>
                      <a:pt x="216" y="90"/>
                      <a:pt x="108" y="197"/>
                      <a:pt x="0" y="304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46" name="Freeform 158"/>
              <p:cNvSpPr>
                <a:spLocks/>
              </p:cNvSpPr>
              <p:nvPr/>
            </p:nvSpPr>
            <p:spPr bwMode="auto">
              <a:xfrm>
                <a:off x="1843" y="1949"/>
                <a:ext cx="912" cy="633"/>
              </a:xfrm>
              <a:custGeom>
                <a:avLst/>
                <a:gdLst>
                  <a:gd name="T0" fmla="*/ 0 w 912"/>
                  <a:gd name="T1" fmla="*/ 0 h 633"/>
                  <a:gd name="T2" fmla="*/ 173 w 912"/>
                  <a:gd name="T3" fmla="*/ 86 h 633"/>
                  <a:gd name="T4" fmla="*/ 355 w 912"/>
                  <a:gd name="T5" fmla="*/ 173 h 633"/>
                  <a:gd name="T6" fmla="*/ 461 w 912"/>
                  <a:gd name="T7" fmla="*/ 355 h 633"/>
                  <a:gd name="T8" fmla="*/ 615 w 912"/>
                  <a:gd name="T9" fmla="*/ 470 h 633"/>
                  <a:gd name="T10" fmla="*/ 912 w 912"/>
                  <a:gd name="T11" fmla="*/ 633 h 63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12"/>
                  <a:gd name="T19" fmla="*/ 0 h 633"/>
                  <a:gd name="T20" fmla="*/ 912 w 912"/>
                  <a:gd name="T21" fmla="*/ 633 h 63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12" h="633">
                    <a:moveTo>
                      <a:pt x="0" y="0"/>
                    </a:moveTo>
                    <a:cubicBezTo>
                      <a:pt x="57" y="28"/>
                      <a:pt x="114" y="57"/>
                      <a:pt x="173" y="86"/>
                    </a:cubicBezTo>
                    <a:cubicBezTo>
                      <a:pt x="232" y="115"/>
                      <a:pt x="307" y="128"/>
                      <a:pt x="355" y="173"/>
                    </a:cubicBezTo>
                    <a:cubicBezTo>
                      <a:pt x="403" y="218"/>
                      <a:pt x="418" y="306"/>
                      <a:pt x="461" y="355"/>
                    </a:cubicBezTo>
                    <a:cubicBezTo>
                      <a:pt x="504" y="404"/>
                      <a:pt x="540" y="424"/>
                      <a:pt x="615" y="470"/>
                    </a:cubicBezTo>
                    <a:cubicBezTo>
                      <a:pt x="690" y="516"/>
                      <a:pt x="801" y="574"/>
                      <a:pt x="912" y="633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47" name="Freeform 159"/>
              <p:cNvSpPr>
                <a:spLocks/>
              </p:cNvSpPr>
              <p:nvPr/>
            </p:nvSpPr>
            <p:spPr bwMode="auto">
              <a:xfrm>
                <a:off x="1821" y="2083"/>
                <a:ext cx="281" cy="1258"/>
              </a:xfrm>
              <a:custGeom>
                <a:avLst/>
                <a:gdLst>
                  <a:gd name="T0" fmla="*/ 176 w 281"/>
                  <a:gd name="T1" fmla="*/ 0 h 1258"/>
                  <a:gd name="T2" fmla="*/ 80 w 281"/>
                  <a:gd name="T3" fmla="*/ 192 h 1258"/>
                  <a:gd name="T4" fmla="*/ 22 w 281"/>
                  <a:gd name="T5" fmla="*/ 365 h 1258"/>
                  <a:gd name="T6" fmla="*/ 22 w 281"/>
                  <a:gd name="T7" fmla="*/ 528 h 1258"/>
                  <a:gd name="T8" fmla="*/ 157 w 281"/>
                  <a:gd name="T9" fmla="*/ 720 h 1258"/>
                  <a:gd name="T10" fmla="*/ 195 w 281"/>
                  <a:gd name="T11" fmla="*/ 893 h 1258"/>
                  <a:gd name="T12" fmla="*/ 195 w 281"/>
                  <a:gd name="T13" fmla="*/ 1114 h 1258"/>
                  <a:gd name="T14" fmla="*/ 281 w 281"/>
                  <a:gd name="T15" fmla="*/ 1258 h 12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81"/>
                  <a:gd name="T25" fmla="*/ 0 h 1258"/>
                  <a:gd name="T26" fmla="*/ 281 w 281"/>
                  <a:gd name="T27" fmla="*/ 1258 h 12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81" h="1258">
                    <a:moveTo>
                      <a:pt x="176" y="0"/>
                    </a:moveTo>
                    <a:cubicBezTo>
                      <a:pt x="141" y="65"/>
                      <a:pt x="106" y="131"/>
                      <a:pt x="80" y="192"/>
                    </a:cubicBezTo>
                    <a:cubicBezTo>
                      <a:pt x="54" y="253"/>
                      <a:pt x="32" y="309"/>
                      <a:pt x="22" y="365"/>
                    </a:cubicBezTo>
                    <a:cubicBezTo>
                      <a:pt x="12" y="421"/>
                      <a:pt x="0" y="469"/>
                      <a:pt x="22" y="528"/>
                    </a:cubicBezTo>
                    <a:cubicBezTo>
                      <a:pt x="44" y="587"/>
                      <a:pt x="128" y="659"/>
                      <a:pt x="157" y="720"/>
                    </a:cubicBezTo>
                    <a:cubicBezTo>
                      <a:pt x="186" y="781"/>
                      <a:pt x="189" y="827"/>
                      <a:pt x="195" y="893"/>
                    </a:cubicBezTo>
                    <a:cubicBezTo>
                      <a:pt x="201" y="959"/>
                      <a:pt x="181" y="1053"/>
                      <a:pt x="195" y="1114"/>
                    </a:cubicBezTo>
                    <a:cubicBezTo>
                      <a:pt x="209" y="1175"/>
                      <a:pt x="245" y="1216"/>
                      <a:pt x="281" y="1258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48" name="Freeform 160"/>
              <p:cNvSpPr>
                <a:spLocks/>
              </p:cNvSpPr>
              <p:nvPr/>
            </p:nvSpPr>
            <p:spPr bwMode="auto">
              <a:xfrm>
                <a:off x="1680" y="2438"/>
                <a:ext cx="2256" cy="1220"/>
              </a:xfrm>
              <a:custGeom>
                <a:avLst/>
                <a:gdLst>
                  <a:gd name="T0" fmla="*/ 2256 w 2256"/>
                  <a:gd name="T1" fmla="*/ 0 h 1220"/>
                  <a:gd name="T2" fmla="*/ 2026 w 2256"/>
                  <a:gd name="T3" fmla="*/ 116 h 1220"/>
                  <a:gd name="T4" fmla="*/ 1891 w 2256"/>
                  <a:gd name="T5" fmla="*/ 221 h 1220"/>
                  <a:gd name="T6" fmla="*/ 1891 w 2256"/>
                  <a:gd name="T7" fmla="*/ 375 h 1220"/>
                  <a:gd name="T8" fmla="*/ 1862 w 2256"/>
                  <a:gd name="T9" fmla="*/ 519 h 1220"/>
                  <a:gd name="T10" fmla="*/ 1709 w 2256"/>
                  <a:gd name="T11" fmla="*/ 528 h 1220"/>
                  <a:gd name="T12" fmla="*/ 1402 w 2256"/>
                  <a:gd name="T13" fmla="*/ 509 h 1220"/>
                  <a:gd name="T14" fmla="*/ 1027 w 2256"/>
                  <a:gd name="T15" fmla="*/ 548 h 1220"/>
                  <a:gd name="T16" fmla="*/ 902 w 2256"/>
                  <a:gd name="T17" fmla="*/ 740 h 1220"/>
                  <a:gd name="T18" fmla="*/ 816 w 2256"/>
                  <a:gd name="T19" fmla="*/ 893 h 1220"/>
                  <a:gd name="T20" fmla="*/ 509 w 2256"/>
                  <a:gd name="T21" fmla="*/ 893 h 1220"/>
                  <a:gd name="T22" fmla="*/ 326 w 2256"/>
                  <a:gd name="T23" fmla="*/ 912 h 1220"/>
                  <a:gd name="T24" fmla="*/ 154 w 2256"/>
                  <a:gd name="T25" fmla="*/ 989 h 1220"/>
                  <a:gd name="T26" fmla="*/ 0 w 2256"/>
                  <a:gd name="T27" fmla="*/ 1220 h 122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256"/>
                  <a:gd name="T43" fmla="*/ 0 h 1220"/>
                  <a:gd name="T44" fmla="*/ 2256 w 2256"/>
                  <a:gd name="T45" fmla="*/ 1220 h 122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256" h="1220">
                    <a:moveTo>
                      <a:pt x="2256" y="0"/>
                    </a:moveTo>
                    <a:cubicBezTo>
                      <a:pt x="2171" y="39"/>
                      <a:pt x="2087" y="79"/>
                      <a:pt x="2026" y="116"/>
                    </a:cubicBezTo>
                    <a:cubicBezTo>
                      <a:pt x="1965" y="153"/>
                      <a:pt x="1913" y="178"/>
                      <a:pt x="1891" y="221"/>
                    </a:cubicBezTo>
                    <a:cubicBezTo>
                      <a:pt x="1869" y="264"/>
                      <a:pt x="1896" y="325"/>
                      <a:pt x="1891" y="375"/>
                    </a:cubicBezTo>
                    <a:cubicBezTo>
                      <a:pt x="1886" y="425"/>
                      <a:pt x="1892" y="494"/>
                      <a:pt x="1862" y="519"/>
                    </a:cubicBezTo>
                    <a:cubicBezTo>
                      <a:pt x="1832" y="544"/>
                      <a:pt x="1786" y="530"/>
                      <a:pt x="1709" y="528"/>
                    </a:cubicBezTo>
                    <a:cubicBezTo>
                      <a:pt x="1632" y="526"/>
                      <a:pt x="1516" y="506"/>
                      <a:pt x="1402" y="509"/>
                    </a:cubicBezTo>
                    <a:cubicBezTo>
                      <a:pt x="1288" y="512"/>
                      <a:pt x="1110" y="510"/>
                      <a:pt x="1027" y="548"/>
                    </a:cubicBezTo>
                    <a:cubicBezTo>
                      <a:pt x="944" y="586"/>
                      <a:pt x="937" y="682"/>
                      <a:pt x="902" y="740"/>
                    </a:cubicBezTo>
                    <a:cubicBezTo>
                      <a:pt x="867" y="798"/>
                      <a:pt x="882" y="868"/>
                      <a:pt x="816" y="893"/>
                    </a:cubicBezTo>
                    <a:cubicBezTo>
                      <a:pt x="750" y="918"/>
                      <a:pt x="591" y="890"/>
                      <a:pt x="509" y="893"/>
                    </a:cubicBezTo>
                    <a:cubicBezTo>
                      <a:pt x="427" y="896"/>
                      <a:pt x="385" y="896"/>
                      <a:pt x="326" y="912"/>
                    </a:cubicBezTo>
                    <a:cubicBezTo>
                      <a:pt x="267" y="928"/>
                      <a:pt x="208" y="938"/>
                      <a:pt x="154" y="989"/>
                    </a:cubicBezTo>
                    <a:cubicBezTo>
                      <a:pt x="100" y="1040"/>
                      <a:pt x="50" y="1130"/>
                      <a:pt x="0" y="1220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49" name="Freeform 161"/>
              <p:cNvSpPr>
                <a:spLocks/>
              </p:cNvSpPr>
              <p:nvPr/>
            </p:nvSpPr>
            <p:spPr bwMode="auto">
              <a:xfrm>
                <a:off x="3763" y="3370"/>
                <a:ext cx="211" cy="316"/>
              </a:xfrm>
              <a:custGeom>
                <a:avLst/>
                <a:gdLst>
                  <a:gd name="T0" fmla="*/ 211 w 211"/>
                  <a:gd name="T1" fmla="*/ 0 h 316"/>
                  <a:gd name="T2" fmla="*/ 87 w 211"/>
                  <a:gd name="T3" fmla="*/ 124 h 316"/>
                  <a:gd name="T4" fmla="*/ 0 w 211"/>
                  <a:gd name="T5" fmla="*/ 316 h 316"/>
                  <a:gd name="T6" fmla="*/ 0 60000 65536"/>
                  <a:gd name="T7" fmla="*/ 0 60000 65536"/>
                  <a:gd name="T8" fmla="*/ 0 60000 65536"/>
                  <a:gd name="T9" fmla="*/ 0 w 211"/>
                  <a:gd name="T10" fmla="*/ 0 h 316"/>
                  <a:gd name="T11" fmla="*/ 211 w 211"/>
                  <a:gd name="T12" fmla="*/ 316 h 3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1" h="316">
                    <a:moveTo>
                      <a:pt x="211" y="0"/>
                    </a:moveTo>
                    <a:cubicBezTo>
                      <a:pt x="166" y="35"/>
                      <a:pt x="122" y="71"/>
                      <a:pt x="87" y="124"/>
                    </a:cubicBezTo>
                    <a:cubicBezTo>
                      <a:pt x="52" y="177"/>
                      <a:pt x="26" y="246"/>
                      <a:pt x="0" y="316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50" name="Freeform 162"/>
              <p:cNvSpPr>
                <a:spLocks/>
              </p:cNvSpPr>
              <p:nvPr/>
            </p:nvSpPr>
            <p:spPr bwMode="auto">
              <a:xfrm>
                <a:off x="2794" y="691"/>
                <a:ext cx="222" cy="845"/>
              </a:xfrm>
              <a:custGeom>
                <a:avLst/>
                <a:gdLst>
                  <a:gd name="T0" fmla="*/ 0 w 222"/>
                  <a:gd name="T1" fmla="*/ 0 h 845"/>
                  <a:gd name="T2" fmla="*/ 76 w 222"/>
                  <a:gd name="T3" fmla="*/ 173 h 845"/>
                  <a:gd name="T4" fmla="*/ 201 w 222"/>
                  <a:gd name="T5" fmla="*/ 375 h 845"/>
                  <a:gd name="T6" fmla="*/ 201 w 222"/>
                  <a:gd name="T7" fmla="*/ 547 h 845"/>
                  <a:gd name="T8" fmla="*/ 182 w 222"/>
                  <a:gd name="T9" fmla="*/ 701 h 845"/>
                  <a:gd name="T10" fmla="*/ 76 w 222"/>
                  <a:gd name="T11" fmla="*/ 845 h 84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2"/>
                  <a:gd name="T19" fmla="*/ 0 h 845"/>
                  <a:gd name="T20" fmla="*/ 222 w 222"/>
                  <a:gd name="T21" fmla="*/ 845 h 84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2" h="845">
                    <a:moveTo>
                      <a:pt x="0" y="0"/>
                    </a:moveTo>
                    <a:cubicBezTo>
                      <a:pt x="21" y="55"/>
                      <a:pt x="42" y="111"/>
                      <a:pt x="76" y="173"/>
                    </a:cubicBezTo>
                    <a:cubicBezTo>
                      <a:pt x="110" y="235"/>
                      <a:pt x="180" y="313"/>
                      <a:pt x="201" y="375"/>
                    </a:cubicBezTo>
                    <a:cubicBezTo>
                      <a:pt x="222" y="437"/>
                      <a:pt x="204" y="493"/>
                      <a:pt x="201" y="547"/>
                    </a:cubicBezTo>
                    <a:cubicBezTo>
                      <a:pt x="198" y="601"/>
                      <a:pt x="203" y="651"/>
                      <a:pt x="182" y="701"/>
                    </a:cubicBezTo>
                    <a:cubicBezTo>
                      <a:pt x="161" y="751"/>
                      <a:pt x="118" y="798"/>
                      <a:pt x="76" y="845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51" name="Freeform 163"/>
              <p:cNvSpPr>
                <a:spLocks/>
              </p:cNvSpPr>
              <p:nvPr/>
            </p:nvSpPr>
            <p:spPr bwMode="auto">
              <a:xfrm>
                <a:off x="4339" y="1789"/>
                <a:ext cx="624" cy="208"/>
              </a:xfrm>
              <a:custGeom>
                <a:avLst/>
                <a:gdLst>
                  <a:gd name="T0" fmla="*/ 0 w 624"/>
                  <a:gd name="T1" fmla="*/ 16 h 208"/>
                  <a:gd name="T2" fmla="*/ 192 w 624"/>
                  <a:gd name="T3" fmla="*/ 6 h 208"/>
                  <a:gd name="T4" fmla="*/ 451 w 624"/>
                  <a:gd name="T5" fmla="*/ 54 h 208"/>
                  <a:gd name="T6" fmla="*/ 624 w 624"/>
                  <a:gd name="T7" fmla="*/ 208 h 2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4"/>
                  <a:gd name="T13" fmla="*/ 0 h 208"/>
                  <a:gd name="T14" fmla="*/ 624 w 624"/>
                  <a:gd name="T15" fmla="*/ 208 h 2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4" h="208">
                    <a:moveTo>
                      <a:pt x="0" y="16"/>
                    </a:moveTo>
                    <a:cubicBezTo>
                      <a:pt x="58" y="8"/>
                      <a:pt x="117" y="0"/>
                      <a:pt x="192" y="6"/>
                    </a:cubicBezTo>
                    <a:cubicBezTo>
                      <a:pt x="267" y="12"/>
                      <a:pt x="379" y="20"/>
                      <a:pt x="451" y="54"/>
                    </a:cubicBezTo>
                    <a:cubicBezTo>
                      <a:pt x="523" y="88"/>
                      <a:pt x="597" y="184"/>
                      <a:pt x="624" y="208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52" name="Freeform 164"/>
              <p:cNvSpPr>
                <a:spLocks/>
              </p:cNvSpPr>
              <p:nvPr/>
            </p:nvSpPr>
            <p:spPr bwMode="auto">
              <a:xfrm>
                <a:off x="3830" y="720"/>
                <a:ext cx="222" cy="710"/>
              </a:xfrm>
              <a:custGeom>
                <a:avLst/>
                <a:gdLst>
                  <a:gd name="T0" fmla="*/ 0 w 222"/>
                  <a:gd name="T1" fmla="*/ 0 h 710"/>
                  <a:gd name="T2" fmla="*/ 125 w 222"/>
                  <a:gd name="T3" fmla="*/ 278 h 710"/>
                  <a:gd name="T4" fmla="*/ 221 w 222"/>
                  <a:gd name="T5" fmla="*/ 403 h 710"/>
                  <a:gd name="T6" fmla="*/ 116 w 222"/>
                  <a:gd name="T7" fmla="*/ 710 h 7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2"/>
                  <a:gd name="T13" fmla="*/ 0 h 710"/>
                  <a:gd name="T14" fmla="*/ 222 w 222"/>
                  <a:gd name="T15" fmla="*/ 710 h 7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2" h="710">
                    <a:moveTo>
                      <a:pt x="0" y="0"/>
                    </a:moveTo>
                    <a:cubicBezTo>
                      <a:pt x="44" y="105"/>
                      <a:pt x="88" y="211"/>
                      <a:pt x="125" y="278"/>
                    </a:cubicBezTo>
                    <a:cubicBezTo>
                      <a:pt x="162" y="345"/>
                      <a:pt x="222" y="331"/>
                      <a:pt x="221" y="403"/>
                    </a:cubicBezTo>
                    <a:cubicBezTo>
                      <a:pt x="220" y="475"/>
                      <a:pt x="168" y="592"/>
                      <a:pt x="116" y="710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53" name="Freeform 165"/>
              <p:cNvSpPr>
                <a:spLocks/>
              </p:cNvSpPr>
              <p:nvPr/>
            </p:nvSpPr>
            <p:spPr bwMode="auto">
              <a:xfrm>
                <a:off x="2534" y="1565"/>
                <a:ext cx="412" cy="1709"/>
              </a:xfrm>
              <a:custGeom>
                <a:avLst/>
                <a:gdLst>
                  <a:gd name="T0" fmla="*/ 346 w 412"/>
                  <a:gd name="T1" fmla="*/ 0 h 1709"/>
                  <a:gd name="T2" fmla="*/ 394 w 412"/>
                  <a:gd name="T3" fmla="*/ 125 h 1709"/>
                  <a:gd name="T4" fmla="*/ 404 w 412"/>
                  <a:gd name="T5" fmla="*/ 365 h 1709"/>
                  <a:gd name="T6" fmla="*/ 346 w 412"/>
                  <a:gd name="T7" fmla="*/ 547 h 1709"/>
                  <a:gd name="T8" fmla="*/ 288 w 412"/>
                  <a:gd name="T9" fmla="*/ 701 h 1709"/>
                  <a:gd name="T10" fmla="*/ 279 w 412"/>
                  <a:gd name="T11" fmla="*/ 912 h 1709"/>
                  <a:gd name="T12" fmla="*/ 164 w 412"/>
                  <a:gd name="T13" fmla="*/ 1094 h 1709"/>
                  <a:gd name="T14" fmla="*/ 39 w 412"/>
                  <a:gd name="T15" fmla="*/ 1305 h 1709"/>
                  <a:gd name="T16" fmla="*/ 0 w 412"/>
                  <a:gd name="T17" fmla="*/ 1709 h 170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12"/>
                  <a:gd name="T28" fmla="*/ 0 h 1709"/>
                  <a:gd name="T29" fmla="*/ 412 w 412"/>
                  <a:gd name="T30" fmla="*/ 1709 h 170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12" h="1709">
                    <a:moveTo>
                      <a:pt x="346" y="0"/>
                    </a:moveTo>
                    <a:cubicBezTo>
                      <a:pt x="365" y="32"/>
                      <a:pt x="384" y="64"/>
                      <a:pt x="394" y="125"/>
                    </a:cubicBezTo>
                    <a:cubicBezTo>
                      <a:pt x="404" y="186"/>
                      <a:pt x="412" y="295"/>
                      <a:pt x="404" y="365"/>
                    </a:cubicBezTo>
                    <a:cubicBezTo>
                      <a:pt x="396" y="435"/>
                      <a:pt x="365" y="491"/>
                      <a:pt x="346" y="547"/>
                    </a:cubicBezTo>
                    <a:cubicBezTo>
                      <a:pt x="327" y="603"/>
                      <a:pt x="299" y="640"/>
                      <a:pt x="288" y="701"/>
                    </a:cubicBezTo>
                    <a:cubicBezTo>
                      <a:pt x="277" y="762"/>
                      <a:pt x="300" y="847"/>
                      <a:pt x="279" y="912"/>
                    </a:cubicBezTo>
                    <a:cubicBezTo>
                      <a:pt x="258" y="977"/>
                      <a:pt x="204" y="1029"/>
                      <a:pt x="164" y="1094"/>
                    </a:cubicBezTo>
                    <a:cubicBezTo>
                      <a:pt x="124" y="1159"/>
                      <a:pt x="66" y="1203"/>
                      <a:pt x="39" y="1305"/>
                    </a:cubicBezTo>
                    <a:cubicBezTo>
                      <a:pt x="12" y="1407"/>
                      <a:pt x="3" y="1643"/>
                      <a:pt x="0" y="1709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54" name="Freeform 166"/>
              <p:cNvSpPr>
                <a:spLocks/>
              </p:cNvSpPr>
              <p:nvPr/>
            </p:nvSpPr>
            <p:spPr bwMode="auto">
              <a:xfrm>
                <a:off x="3523" y="2640"/>
                <a:ext cx="960" cy="731"/>
              </a:xfrm>
              <a:custGeom>
                <a:avLst/>
                <a:gdLst>
                  <a:gd name="T0" fmla="*/ 0 w 960"/>
                  <a:gd name="T1" fmla="*/ 307 h 731"/>
                  <a:gd name="T2" fmla="*/ 115 w 960"/>
                  <a:gd name="T3" fmla="*/ 490 h 731"/>
                  <a:gd name="T4" fmla="*/ 336 w 960"/>
                  <a:gd name="T5" fmla="*/ 662 h 731"/>
                  <a:gd name="T6" fmla="*/ 432 w 960"/>
                  <a:gd name="T7" fmla="*/ 720 h 731"/>
                  <a:gd name="T8" fmla="*/ 538 w 960"/>
                  <a:gd name="T9" fmla="*/ 595 h 731"/>
                  <a:gd name="T10" fmla="*/ 567 w 960"/>
                  <a:gd name="T11" fmla="*/ 413 h 731"/>
                  <a:gd name="T12" fmla="*/ 672 w 960"/>
                  <a:gd name="T13" fmla="*/ 230 h 731"/>
                  <a:gd name="T14" fmla="*/ 816 w 960"/>
                  <a:gd name="T15" fmla="*/ 173 h 731"/>
                  <a:gd name="T16" fmla="*/ 960 w 960"/>
                  <a:gd name="T17" fmla="*/ 0 h 7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60"/>
                  <a:gd name="T28" fmla="*/ 0 h 731"/>
                  <a:gd name="T29" fmla="*/ 960 w 960"/>
                  <a:gd name="T30" fmla="*/ 731 h 7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60" h="731">
                    <a:moveTo>
                      <a:pt x="0" y="307"/>
                    </a:moveTo>
                    <a:cubicBezTo>
                      <a:pt x="29" y="369"/>
                      <a:pt x="59" y="431"/>
                      <a:pt x="115" y="490"/>
                    </a:cubicBezTo>
                    <a:cubicBezTo>
                      <a:pt x="171" y="549"/>
                      <a:pt x="283" y="624"/>
                      <a:pt x="336" y="662"/>
                    </a:cubicBezTo>
                    <a:cubicBezTo>
                      <a:pt x="389" y="700"/>
                      <a:pt x="398" y="731"/>
                      <a:pt x="432" y="720"/>
                    </a:cubicBezTo>
                    <a:cubicBezTo>
                      <a:pt x="466" y="709"/>
                      <a:pt x="516" y="646"/>
                      <a:pt x="538" y="595"/>
                    </a:cubicBezTo>
                    <a:cubicBezTo>
                      <a:pt x="560" y="544"/>
                      <a:pt x="545" y="474"/>
                      <a:pt x="567" y="413"/>
                    </a:cubicBezTo>
                    <a:cubicBezTo>
                      <a:pt x="589" y="352"/>
                      <a:pt x="631" y="270"/>
                      <a:pt x="672" y="230"/>
                    </a:cubicBezTo>
                    <a:cubicBezTo>
                      <a:pt x="713" y="190"/>
                      <a:pt x="768" y="211"/>
                      <a:pt x="816" y="173"/>
                    </a:cubicBezTo>
                    <a:cubicBezTo>
                      <a:pt x="864" y="135"/>
                      <a:pt x="912" y="67"/>
                      <a:pt x="960" y="0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6755" name="Rectangle 5"/>
            <p:cNvSpPr>
              <a:spLocks noChangeArrowheads="1"/>
            </p:cNvSpPr>
            <p:nvPr/>
          </p:nvSpPr>
          <p:spPr bwMode="auto">
            <a:xfrm>
              <a:off x="639763" y="1627188"/>
              <a:ext cx="6904037" cy="4516437"/>
            </a:xfrm>
            <a:prstGeom prst="rect">
              <a:avLst/>
            </a:prstGeom>
            <a:noFill/>
            <a:ln w="571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756" name="Line 6"/>
            <p:cNvSpPr>
              <a:spLocks noChangeShapeType="1"/>
            </p:cNvSpPr>
            <p:nvPr/>
          </p:nvSpPr>
          <p:spPr bwMode="auto">
            <a:xfrm>
              <a:off x="715963" y="2003425"/>
              <a:ext cx="6815137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6757" name="Line 7"/>
            <p:cNvSpPr>
              <a:spLocks noChangeShapeType="1"/>
            </p:cNvSpPr>
            <p:nvPr/>
          </p:nvSpPr>
          <p:spPr bwMode="auto">
            <a:xfrm>
              <a:off x="715963" y="5727700"/>
              <a:ext cx="6815137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6758" name="Line 8"/>
            <p:cNvSpPr>
              <a:spLocks noChangeShapeType="1"/>
            </p:cNvSpPr>
            <p:nvPr/>
          </p:nvSpPr>
          <p:spPr bwMode="auto">
            <a:xfrm>
              <a:off x="715963" y="4484688"/>
              <a:ext cx="6815137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6759" name="Line 9"/>
            <p:cNvSpPr>
              <a:spLocks noChangeShapeType="1"/>
            </p:cNvSpPr>
            <p:nvPr/>
          </p:nvSpPr>
          <p:spPr bwMode="auto">
            <a:xfrm>
              <a:off x="715963" y="3244850"/>
              <a:ext cx="6815137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6760" name="Line 10"/>
            <p:cNvSpPr>
              <a:spLocks noChangeShapeType="1"/>
            </p:cNvSpPr>
            <p:nvPr/>
          </p:nvSpPr>
          <p:spPr bwMode="auto">
            <a:xfrm rot="-5400000">
              <a:off x="790575" y="3873500"/>
              <a:ext cx="4464050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6761" name="Line 11"/>
            <p:cNvSpPr>
              <a:spLocks noChangeShapeType="1"/>
            </p:cNvSpPr>
            <p:nvPr/>
          </p:nvSpPr>
          <p:spPr bwMode="auto">
            <a:xfrm rot="-5400000">
              <a:off x="3565525" y="3873500"/>
              <a:ext cx="4464050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6762" name="Line 12"/>
            <p:cNvSpPr>
              <a:spLocks noChangeShapeType="1"/>
            </p:cNvSpPr>
            <p:nvPr/>
          </p:nvSpPr>
          <p:spPr bwMode="auto">
            <a:xfrm rot="-5400000">
              <a:off x="2176463" y="3873500"/>
              <a:ext cx="4464050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6763" name="Line 13"/>
            <p:cNvSpPr>
              <a:spLocks noChangeShapeType="1"/>
            </p:cNvSpPr>
            <p:nvPr/>
          </p:nvSpPr>
          <p:spPr bwMode="auto">
            <a:xfrm rot="-5400000">
              <a:off x="-596900" y="3873500"/>
              <a:ext cx="4464050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6764" name="Line 14"/>
            <p:cNvSpPr>
              <a:spLocks noChangeShapeType="1"/>
            </p:cNvSpPr>
            <p:nvPr/>
          </p:nvSpPr>
          <p:spPr bwMode="auto">
            <a:xfrm rot="-5400000">
              <a:off x="4953000" y="3873500"/>
              <a:ext cx="4464050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6765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779463" y="2057400"/>
              <a:ext cx="454025" cy="1539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>
                  <a:solidFill>
                    <a:srgbClr val="FF00FF"/>
                  </a:solidFill>
                  <a:latin typeface="Arial Black" panose="020B0A04020102020204" pitchFamily="34" charset="0"/>
                </a:rPr>
                <a:t>Block 11</a:t>
              </a:r>
            </a:p>
          </p:txBody>
        </p:sp>
        <p:sp>
          <p:nvSpPr>
            <p:cNvPr id="116766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5853113" y="2057400"/>
              <a:ext cx="452437" cy="1539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>
                  <a:solidFill>
                    <a:srgbClr val="FF00FF"/>
                  </a:solidFill>
                  <a:latin typeface="Arial Black" panose="020B0A04020102020204" pitchFamily="34" charset="0"/>
                </a:rPr>
                <a:t>Block 15</a:t>
              </a:r>
            </a:p>
          </p:txBody>
        </p:sp>
        <p:sp>
          <p:nvSpPr>
            <p:cNvPr id="116767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4619625" y="2057400"/>
              <a:ext cx="455613" cy="1539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>
                  <a:solidFill>
                    <a:srgbClr val="FF00FF"/>
                  </a:solidFill>
                  <a:latin typeface="Arial Black" panose="020B0A04020102020204" pitchFamily="34" charset="0"/>
                </a:rPr>
                <a:t>Block 14</a:t>
              </a:r>
            </a:p>
          </p:txBody>
        </p:sp>
        <p:sp>
          <p:nvSpPr>
            <p:cNvPr id="116768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3128963" y="2057400"/>
              <a:ext cx="452437" cy="1539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>
                  <a:solidFill>
                    <a:srgbClr val="FF00FF"/>
                  </a:solidFill>
                  <a:latin typeface="Arial Black" panose="020B0A04020102020204" pitchFamily="34" charset="0"/>
                </a:rPr>
                <a:t>Block 13</a:t>
              </a:r>
            </a:p>
          </p:txBody>
        </p:sp>
        <p:sp>
          <p:nvSpPr>
            <p:cNvPr id="116769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1714500" y="2057400"/>
              <a:ext cx="452438" cy="1539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>
                  <a:solidFill>
                    <a:srgbClr val="FF00FF"/>
                  </a:solidFill>
                  <a:latin typeface="Arial Black" panose="020B0A04020102020204" pitchFamily="34" charset="0"/>
                </a:rPr>
                <a:t>Block 12</a:t>
              </a:r>
            </a:p>
          </p:txBody>
        </p:sp>
        <p:sp>
          <p:nvSpPr>
            <p:cNvPr id="116770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739775" y="3319463"/>
              <a:ext cx="454025" cy="1524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>
                  <a:solidFill>
                    <a:srgbClr val="FF00FF"/>
                  </a:solidFill>
                  <a:latin typeface="Arial Black" panose="020B0A04020102020204" pitchFamily="34" charset="0"/>
                </a:rPr>
                <a:t>Block 21</a:t>
              </a:r>
            </a:p>
          </p:txBody>
        </p:sp>
        <p:sp>
          <p:nvSpPr>
            <p:cNvPr id="116771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5870575" y="3319463"/>
              <a:ext cx="454025" cy="1524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>
                  <a:solidFill>
                    <a:srgbClr val="FF00FF"/>
                  </a:solidFill>
                  <a:latin typeface="Arial Black" panose="020B0A04020102020204" pitchFamily="34" charset="0"/>
                </a:rPr>
                <a:t>Block 25</a:t>
              </a:r>
            </a:p>
          </p:txBody>
        </p:sp>
        <p:sp>
          <p:nvSpPr>
            <p:cNvPr id="116772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4519613" y="3319463"/>
              <a:ext cx="454025" cy="1524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>
                  <a:solidFill>
                    <a:srgbClr val="FF00FF"/>
                  </a:solidFill>
                  <a:latin typeface="Arial Black" panose="020B0A04020102020204" pitchFamily="34" charset="0"/>
                </a:rPr>
                <a:t>Block 24</a:t>
              </a:r>
            </a:p>
          </p:txBody>
        </p:sp>
        <p:sp>
          <p:nvSpPr>
            <p:cNvPr id="116773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3067050" y="3430588"/>
              <a:ext cx="454025" cy="15398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>
                  <a:solidFill>
                    <a:srgbClr val="FF00FF"/>
                  </a:solidFill>
                  <a:latin typeface="Arial Black" panose="020B0A04020102020204" pitchFamily="34" charset="0"/>
                </a:rPr>
                <a:t>Block 23</a:t>
              </a:r>
            </a:p>
          </p:txBody>
        </p:sp>
        <p:sp>
          <p:nvSpPr>
            <p:cNvPr id="116774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1693863" y="3319463"/>
              <a:ext cx="454025" cy="1524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>
                  <a:solidFill>
                    <a:srgbClr val="FF00FF"/>
                  </a:solidFill>
                  <a:latin typeface="Arial Black" panose="020B0A04020102020204" pitchFamily="34" charset="0"/>
                </a:rPr>
                <a:t>Block 22</a:t>
              </a:r>
            </a:p>
          </p:txBody>
        </p:sp>
        <p:sp>
          <p:nvSpPr>
            <p:cNvPr id="116775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723900" y="4643438"/>
              <a:ext cx="454025" cy="15398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>
                  <a:solidFill>
                    <a:srgbClr val="FF00FF"/>
                  </a:solidFill>
                  <a:latin typeface="Arial Black" panose="020B0A04020102020204" pitchFamily="34" charset="0"/>
                </a:rPr>
                <a:t>Block 31</a:t>
              </a:r>
            </a:p>
          </p:txBody>
        </p:sp>
        <p:sp>
          <p:nvSpPr>
            <p:cNvPr id="116776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6627813" y="5508625"/>
              <a:ext cx="454025" cy="1539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>
                  <a:solidFill>
                    <a:srgbClr val="FF00FF"/>
                  </a:solidFill>
                  <a:latin typeface="Arial Black" panose="020B0A04020102020204" pitchFamily="34" charset="0"/>
                </a:rPr>
                <a:t>Block 35</a:t>
              </a:r>
            </a:p>
          </p:txBody>
        </p:sp>
        <p:sp>
          <p:nvSpPr>
            <p:cNvPr id="116777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4489450" y="5508625"/>
              <a:ext cx="454025" cy="1539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>
                  <a:solidFill>
                    <a:srgbClr val="FF00FF"/>
                  </a:solidFill>
                  <a:latin typeface="Arial Black" panose="020B0A04020102020204" pitchFamily="34" charset="0"/>
                </a:rPr>
                <a:t>Block 34</a:t>
              </a:r>
            </a:p>
          </p:txBody>
        </p:sp>
        <p:sp>
          <p:nvSpPr>
            <p:cNvPr id="116778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3240088" y="5394325"/>
              <a:ext cx="454025" cy="1539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>
                  <a:solidFill>
                    <a:srgbClr val="FF00FF"/>
                  </a:solidFill>
                  <a:latin typeface="Arial Black" panose="020B0A04020102020204" pitchFamily="34" charset="0"/>
                </a:rPr>
                <a:t>Block 33</a:t>
              </a:r>
            </a:p>
          </p:txBody>
        </p:sp>
        <p:sp>
          <p:nvSpPr>
            <p:cNvPr id="116779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1935163" y="5508625"/>
              <a:ext cx="454025" cy="1539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>
                  <a:solidFill>
                    <a:srgbClr val="FF00FF"/>
                  </a:solidFill>
                  <a:latin typeface="Arial Black" panose="020B0A04020102020204" pitchFamily="34" charset="0"/>
                </a:rPr>
                <a:t>Block 32</a:t>
              </a:r>
            </a:p>
          </p:txBody>
        </p:sp>
        <p:sp>
          <p:nvSpPr>
            <p:cNvPr id="44" name="Line 30"/>
            <p:cNvSpPr>
              <a:spLocks noChangeAspect="1" noChangeShapeType="1"/>
            </p:cNvSpPr>
            <p:nvPr/>
          </p:nvSpPr>
          <p:spPr bwMode="auto">
            <a:xfrm>
              <a:off x="2336800" y="3108325"/>
              <a:ext cx="1101725" cy="2117725"/>
            </a:xfrm>
            <a:prstGeom prst="line">
              <a:avLst/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5" name="Line 31"/>
            <p:cNvSpPr>
              <a:spLocks noChangeAspect="1" noChangeShapeType="1"/>
            </p:cNvSpPr>
            <p:nvPr/>
          </p:nvSpPr>
          <p:spPr bwMode="auto">
            <a:xfrm>
              <a:off x="1722438" y="3627438"/>
              <a:ext cx="1039812" cy="2032000"/>
            </a:xfrm>
            <a:prstGeom prst="line">
              <a:avLst/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6" name="Line 32"/>
            <p:cNvSpPr>
              <a:spLocks noChangeAspect="1" noChangeShapeType="1"/>
            </p:cNvSpPr>
            <p:nvPr/>
          </p:nvSpPr>
          <p:spPr bwMode="auto">
            <a:xfrm>
              <a:off x="1057275" y="4160838"/>
              <a:ext cx="941388" cy="1808162"/>
            </a:xfrm>
            <a:prstGeom prst="line">
              <a:avLst/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7" name="Line 33"/>
            <p:cNvSpPr>
              <a:spLocks noChangeAspect="1" noChangeShapeType="1"/>
            </p:cNvSpPr>
            <p:nvPr/>
          </p:nvSpPr>
          <p:spPr bwMode="auto">
            <a:xfrm>
              <a:off x="719138" y="5200650"/>
              <a:ext cx="477837" cy="915988"/>
            </a:xfrm>
            <a:prstGeom prst="line">
              <a:avLst/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8" name="Line 34"/>
            <p:cNvSpPr>
              <a:spLocks noChangeAspect="1" noChangeShapeType="1"/>
            </p:cNvSpPr>
            <p:nvPr/>
          </p:nvSpPr>
          <p:spPr bwMode="auto">
            <a:xfrm>
              <a:off x="4402138" y="1966913"/>
              <a:ext cx="1798637" cy="3419475"/>
            </a:xfrm>
            <a:prstGeom prst="line">
              <a:avLst/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9" name="Line 35"/>
            <p:cNvSpPr>
              <a:spLocks noChangeAspect="1" noChangeShapeType="1"/>
            </p:cNvSpPr>
            <p:nvPr/>
          </p:nvSpPr>
          <p:spPr bwMode="auto">
            <a:xfrm>
              <a:off x="3738563" y="2300288"/>
              <a:ext cx="1449387" cy="2801937"/>
            </a:xfrm>
            <a:prstGeom prst="line">
              <a:avLst/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50" name="Line 36"/>
            <p:cNvSpPr>
              <a:spLocks noChangeAspect="1" noChangeShapeType="1"/>
            </p:cNvSpPr>
            <p:nvPr/>
          </p:nvSpPr>
          <p:spPr bwMode="auto">
            <a:xfrm>
              <a:off x="2974975" y="2574925"/>
              <a:ext cx="1427163" cy="2725738"/>
            </a:xfrm>
            <a:prstGeom prst="line">
              <a:avLst/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51" name="Line 37"/>
            <p:cNvSpPr>
              <a:spLocks noChangeAspect="1" noChangeShapeType="1"/>
            </p:cNvSpPr>
            <p:nvPr/>
          </p:nvSpPr>
          <p:spPr bwMode="auto">
            <a:xfrm>
              <a:off x="6165850" y="1768475"/>
              <a:ext cx="1385888" cy="2701925"/>
            </a:xfrm>
            <a:prstGeom prst="line">
              <a:avLst/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52" name="Line 38"/>
            <p:cNvSpPr>
              <a:spLocks noChangeAspect="1" noChangeShapeType="1"/>
            </p:cNvSpPr>
            <p:nvPr/>
          </p:nvSpPr>
          <p:spPr bwMode="auto">
            <a:xfrm>
              <a:off x="5302250" y="1879600"/>
              <a:ext cx="1622425" cy="3122613"/>
            </a:xfrm>
            <a:prstGeom prst="line">
              <a:avLst/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53" name="Line 39"/>
            <p:cNvSpPr>
              <a:spLocks noChangeAspect="1" noChangeShapeType="1"/>
            </p:cNvSpPr>
            <p:nvPr/>
          </p:nvSpPr>
          <p:spPr bwMode="auto">
            <a:xfrm rot="16200000">
              <a:off x="3849687" y="-150812"/>
              <a:ext cx="1533525" cy="5937250"/>
            </a:xfrm>
            <a:prstGeom prst="line">
              <a:avLst/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54" name="Line 40"/>
            <p:cNvSpPr>
              <a:spLocks noChangeAspect="1" noChangeShapeType="1"/>
            </p:cNvSpPr>
            <p:nvPr/>
          </p:nvSpPr>
          <p:spPr bwMode="auto">
            <a:xfrm rot="16200000">
              <a:off x="3299620" y="332581"/>
              <a:ext cx="1643062" cy="6384925"/>
            </a:xfrm>
            <a:prstGeom prst="line">
              <a:avLst/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55" name="Line 41"/>
            <p:cNvSpPr>
              <a:spLocks noChangeAspect="1" noChangeShapeType="1"/>
            </p:cNvSpPr>
            <p:nvPr/>
          </p:nvSpPr>
          <p:spPr bwMode="auto">
            <a:xfrm rot="16200000">
              <a:off x="3259932" y="908844"/>
              <a:ext cx="1646237" cy="6410325"/>
            </a:xfrm>
            <a:prstGeom prst="line">
              <a:avLst/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56" name="Line 42"/>
            <p:cNvSpPr>
              <a:spLocks noChangeAspect="1" noChangeShapeType="1"/>
            </p:cNvSpPr>
            <p:nvPr/>
          </p:nvSpPr>
          <p:spPr bwMode="auto">
            <a:xfrm rot="16200000">
              <a:off x="3085306" y="1483519"/>
              <a:ext cx="1711325" cy="6446838"/>
            </a:xfrm>
            <a:prstGeom prst="line">
              <a:avLst/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16793" name="Line 43"/>
            <p:cNvSpPr>
              <a:spLocks noChangeAspect="1" noChangeShapeType="1"/>
            </p:cNvSpPr>
            <p:nvPr/>
          </p:nvSpPr>
          <p:spPr bwMode="auto">
            <a:xfrm rot="-5400000">
              <a:off x="1474788" y="5137150"/>
              <a:ext cx="393700" cy="1565275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Line 57"/>
            <p:cNvSpPr>
              <a:spLocks noChangeAspect="1" noChangeShapeType="1"/>
            </p:cNvSpPr>
            <p:nvPr/>
          </p:nvSpPr>
          <p:spPr bwMode="auto">
            <a:xfrm rot="16200000">
              <a:off x="5268913" y="3252787"/>
              <a:ext cx="839788" cy="3249613"/>
            </a:xfrm>
            <a:prstGeom prst="line">
              <a:avLst/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16795" name="Rectangle 98"/>
            <p:cNvSpPr>
              <a:spLocks noChangeArrowheads="1"/>
            </p:cNvSpPr>
            <p:nvPr/>
          </p:nvSpPr>
          <p:spPr bwMode="auto">
            <a:xfrm>
              <a:off x="639763" y="1627188"/>
              <a:ext cx="6904037" cy="4516437"/>
            </a:xfrm>
            <a:prstGeom prst="rect">
              <a:avLst/>
            </a:prstGeom>
            <a:noFill/>
            <a:ln w="571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796" name="Rectangle 99"/>
            <p:cNvSpPr>
              <a:spLocks noChangeArrowheads="1"/>
            </p:cNvSpPr>
            <p:nvPr/>
          </p:nvSpPr>
          <p:spPr bwMode="auto">
            <a:xfrm>
              <a:off x="639763" y="1627188"/>
              <a:ext cx="6904037" cy="4516437"/>
            </a:xfrm>
            <a:prstGeom prst="rect">
              <a:avLst/>
            </a:prstGeom>
            <a:noFill/>
            <a:ln w="571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797" name="Oval 107"/>
            <p:cNvSpPr>
              <a:spLocks noChangeArrowheads="1"/>
            </p:cNvSpPr>
            <p:nvPr/>
          </p:nvSpPr>
          <p:spPr bwMode="auto">
            <a:xfrm>
              <a:off x="2084388" y="4795838"/>
              <a:ext cx="144462" cy="146050"/>
            </a:xfrm>
            <a:prstGeom prst="ellipse">
              <a:avLst/>
            </a:prstGeom>
            <a:solidFill>
              <a:srgbClr val="3366FF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798" name="Oval 108"/>
            <p:cNvSpPr>
              <a:spLocks noChangeArrowheads="1"/>
            </p:cNvSpPr>
            <p:nvPr/>
          </p:nvSpPr>
          <p:spPr bwMode="auto">
            <a:xfrm>
              <a:off x="6800850" y="3641725"/>
              <a:ext cx="144463" cy="146050"/>
            </a:xfrm>
            <a:prstGeom prst="ellipse">
              <a:avLst/>
            </a:prstGeom>
            <a:solidFill>
              <a:srgbClr val="3366FF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799" name="Oval 109"/>
            <p:cNvSpPr>
              <a:spLocks noChangeArrowheads="1"/>
            </p:cNvSpPr>
            <p:nvPr/>
          </p:nvSpPr>
          <p:spPr bwMode="auto">
            <a:xfrm>
              <a:off x="5956300" y="4633913"/>
              <a:ext cx="144463" cy="146050"/>
            </a:xfrm>
            <a:prstGeom prst="ellipse">
              <a:avLst/>
            </a:prstGeom>
            <a:solidFill>
              <a:srgbClr val="3366FF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800" name="Oval 112"/>
            <p:cNvSpPr>
              <a:spLocks noChangeArrowheads="1"/>
            </p:cNvSpPr>
            <p:nvPr/>
          </p:nvSpPr>
          <p:spPr bwMode="auto">
            <a:xfrm>
              <a:off x="3797300" y="3689350"/>
              <a:ext cx="144463" cy="146050"/>
            </a:xfrm>
            <a:prstGeom prst="ellipse">
              <a:avLst/>
            </a:prstGeom>
            <a:solidFill>
              <a:srgbClr val="3366FF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801" name="Oval 113"/>
            <p:cNvSpPr>
              <a:spLocks noChangeArrowheads="1"/>
            </p:cNvSpPr>
            <p:nvPr/>
          </p:nvSpPr>
          <p:spPr bwMode="auto">
            <a:xfrm>
              <a:off x="5575300" y="3043238"/>
              <a:ext cx="144463" cy="146050"/>
            </a:xfrm>
            <a:prstGeom prst="ellipse">
              <a:avLst/>
            </a:prstGeom>
            <a:solidFill>
              <a:srgbClr val="3366FF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802" name="Oval 114"/>
            <p:cNvSpPr>
              <a:spLocks noChangeArrowheads="1"/>
            </p:cNvSpPr>
            <p:nvPr/>
          </p:nvSpPr>
          <p:spPr bwMode="auto">
            <a:xfrm>
              <a:off x="4992688" y="3657600"/>
              <a:ext cx="144462" cy="146050"/>
            </a:xfrm>
            <a:prstGeom prst="ellipse">
              <a:avLst/>
            </a:prstGeom>
            <a:solidFill>
              <a:srgbClr val="3366FF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803" name="Oval 115"/>
            <p:cNvSpPr>
              <a:spLocks noChangeArrowheads="1"/>
            </p:cNvSpPr>
            <p:nvPr/>
          </p:nvSpPr>
          <p:spPr bwMode="auto">
            <a:xfrm>
              <a:off x="3489325" y="2289175"/>
              <a:ext cx="142875" cy="146050"/>
            </a:xfrm>
            <a:prstGeom prst="ellipse">
              <a:avLst/>
            </a:prstGeom>
            <a:solidFill>
              <a:srgbClr val="3366FF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804" name="Oval 116"/>
            <p:cNvSpPr>
              <a:spLocks noChangeArrowheads="1"/>
            </p:cNvSpPr>
            <p:nvPr/>
          </p:nvSpPr>
          <p:spPr bwMode="auto">
            <a:xfrm>
              <a:off x="3173413" y="4165600"/>
              <a:ext cx="144462" cy="144463"/>
            </a:xfrm>
            <a:prstGeom prst="ellipse">
              <a:avLst/>
            </a:prstGeom>
            <a:solidFill>
              <a:srgbClr val="3366FF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805" name="Oval 117"/>
            <p:cNvSpPr>
              <a:spLocks noChangeArrowheads="1"/>
            </p:cNvSpPr>
            <p:nvPr/>
          </p:nvSpPr>
          <p:spPr bwMode="auto">
            <a:xfrm>
              <a:off x="779463" y="5054600"/>
              <a:ext cx="144462" cy="146050"/>
            </a:xfrm>
            <a:prstGeom prst="ellipse">
              <a:avLst/>
            </a:prstGeom>
            <a:solidFill>
              <a:srgbClr val="3366FF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6806" name="Oval 145"/>
            <p:cNvSpPr>
              <a:spLocks noChangeArrowheads="1"/>
            </p:cNvSpPr>
            <p:nvPr/>
          </p:nvSpPr>
          <p:spPr bwMode="auto">
            <a:xfrm>
              <a:off x="6889750" y="2430463"/>
              <a:ext cx="144463" cy="146050"/>
            </a:xfrm>
            <a:prstGeom prst="ellipse">
              <a:avLst/>
            </a:prstGeom>
            <a:solidFill>
              <a:srgbClr val="3366FF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grpSp>
          <p:nvGrpSpPr>
            <p:cNvPr id="116807" name="Group 172"/>
            <p:cNvGrpSpPr>
              <a:grpSpLocks/>
            </p:cNvGrpSpPr>
            <p:nvPr/>
          </p:nvGrpSpPr>
          <p:grpSpPr bwMode="auto">
            <a:xfrm>
              <a:off x="665163" y="5789613"/>
              <a:ext cx="5072062" cy="338137"/>
              <a:chOff x="405" y="3768"/>
              <a:chExt cx="3338" cy="223"/>
            </a:xfrm>
          </p:grpSpPr>
          <p:sp>
            <p:nvSpPr>
              <p:cNvPr id="116808" name="Text Box 171"/>
              <p:cNvSpPr txBox="1">
                <a:spLocks noChangeArrowheads="1"/>
              </p:cNvSpPr>
              <p:nvPr/>
            </p:nvSpPr>
            <p:spPr bwMode="auto">
              <a:xfrm>
                <a:off x="405" y="3768"/>
                <a:ext cx="3338" cy="223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latin typeface="Verdana" panose="020B0604030504040204" pitchFamily="34" charset="0"/>
                  </a:rPr>
                  <a:t>   Approximate location of structural highs</a:t>
                </a:r>
              </a:p>
            </p:txBody>
          </p:sp>
          <p:sp>
            <p:nvSpPr>
              <p:cNvPr id="116809" name="Oval 170"/>
              <p:cNvSpPr>
                <a:spLocks noChangeArrowheads="1"/>
              </p:cNvSpPr>
              <p:nvPr/>
            </p:nvSpPr>
            <p:spPr bwMode="auto">
              <a:xfrm>
                <a:off x="442" y="3826"/>
                <a:ext cx="95" cy="96"/>
              </a:xfrm>
              <a:prstGeom prst="ellipse">
                <a:avLst/>
              </a:prstGeom>
              <a:solidFill>
                <a:srgbClr val="3366FF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</p:grpSp>
      <p:grpSp>
        <p:nvGrpSpPr>
          <p:cNvPr id="116820" name="Group 84"/>
          <p:cNvGrpSpPr>
            <a:grpSpLocks/>
          </p:cNvGrpSpPr>
          <p:nvPr/>
        </p:nvGrpSpPr>
        <p:grpSpPr bwMode="auto">
          <a:xfrm>
            <a:off x="6881813" y="6122650"/>
            <a:ext cx="1609725" cy="322262"/>
            <a:chOff x="4407" y="3940"/>
            <a:chExt cx="1014" cy="203"/>
          </a:xfrm>
        </p:grpSpPr>
        <p:sp>
          <p:nvSpPr>
            <p:cNvPr id="116811" name="Text Box 175"/>
            <p:cNvSpPr txBox="1">
              <a:spLocks noChangeAspect="1" noChangeArrowheads="1"/>
            </p:cNvSpPr>
            <p:nvPr/>
          </p:nvSpPr>
          <p:spPr bwMode="auto">
            <a:xfrm>
              <a:off x="4407" y="3970"/>
              <a:ext cx="101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>
                  <a:latin typeface="Verdana" panose="020B0604030504040204" pitchFamily="34" charset="0"/>
                </a:rPr>
                <a:t>0         km       20</a:t>
              </a:r>
            </a:p>
          </p:txBody>
        </p:sp>
        <p:grpSp>
          <p:nvGrpSpPr>
            <p:cNvPr id="116819" name="Group 83"/>
            <p:cNvGrpSpPr>
              <a:grpSpLocks/>
            </p:cNvGrpSpPr>
            <p:nvPr/>
          </p:nvGrpSpPr>
          <p:grpSpPr bwMode="auto">
            <a:xfrm>
              <a:off x="4493" y="3940"/>
              <a:ext cx="841" cy="60"/>
              <a:chOff x="4861" y="3754"/>
              <a:chExt cx="355" cy="60"/>
            </a:xfrm>
          </p:grpSpPr>
          <p:sp>
            <p:nvSpPr>
              <p:cNvPr id="116813" name="Rectangle 177"/>
              <p:cNvSpPr>
                <a:spLocks noChangeAspect="1" noChangeArrowheads="1"/>
              </p:cNvSpPr>
              <p:nvPr/>
            </p:nvSpPr>
            <p:spPr bwMode="auto">
              <a:xfrm>
                <a:off x="4861" y="3754"/>
                <a:ext cx="87" cy="60"/>
              </a:xfrm>
              <a:prstGeom prst="rect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6814" name="Rectangle 178"/>
              <p:cNvSpPr>
                <a:spLocks noChangeAspect="1" noChangeArrowheads="1"/>
              </p:cNvSpPr>
              <p:nvPr/>
            </p:nvSpPr>
            <p:spPr bwMode="auto">
              <a:xfrm>
                <a:off x="4950" y="3754"/>
                <a:ext cx="88" cy="60"/>
              </a:xfrm>
              <a:prstGeom prst="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6815" name="Rectangle 179"/>
              <p:cNvSpPr>
                <a:spLocks noChangeAspect="1" noChangeArrowheads="1"/>
              </p:cNvSpPr>
              <p:nvPr/>
            </p:nvSpPr>
            <p:spPr bwMode="auto">
              <a:xfrm>
                <a:off x="5040" y="3754"/>
                <a:ext cx="87" cy="60"/>
              </a:xfrm>
              <a:prstGeom prst="rect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6816" name="Rectangle 180"/>
              <p:cNvSpPr>
                <a:spLocks noChangeAspect="1" noChangeArrowheads="1"/>
              </p:cNvSpPr>
              <p:nvPr/>
            </p:nvSpPr>
            <p:spPr bwMode="auto">
              <a:xfrm>
                <a:off x="5129" y="3754"/>
                <a:ext cx="87" cy="60"/>
              </a:xfrm>
              <a:prstGeom prst="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15414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Uppermost Latrobe Divides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76263" y="1412537"/>
            <a:ext cx="7772400" cy="3694113"/>
          </a:xfrm>
        </p:spPr>
        <p:txBody>
          <a:bodyPr/>
          <a:lstStyle/>
          <a:p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609600" y="1476037"/>
            <a:ext cx="6934200" cy="4572000"/>
          </a:xfrm>
          <a:prstGeom prst="rect">
            <a:avLst/>
          </a:prstGeom>
          <a:solidFill>
            <a:srgbClr val="FEF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17765" name="Group 153"/>
          <p:cNvGrpSpPr>
            <a:grpSpLocks/>
          </p:cNvGrpSpPr>
          <p:nvPr/>
        </p:nvGrpSpPr>
        <p:grpSpPr bwMode="auto">
          <a:xfrm>
            <a:off x="849313" y="1507787"/>
            <a:ext cx="6696075" cy="4549775"/>
            <a:chOff x="566" y="691"/>
            <a:chExt cx="4407" cy="2995"/>
          </a:xfrm>
        </p:grpSpPr>
        <p:sp>
          <p:nvSpPr>
            <p:cNvPr id="117766" name="Freeform 154"/>
            <p:cNvSpPr>
              <a:spLocks/>
            </p:cNvSpPr>
            <p:nvPr/>
          </p:nvSpPr>
          <p:spPr bwMode="auto">
            <a:xfrm>
              <a:off x="2736" y="2448"/>
              <a:ext cx="1200" cy="519"/>
            </a:xfrm>
            <a:custGeom>
              <a:avLst/>
              <a:gdLst>
                <a:gd name="T0" fmla="*/ 0 w 1200"/>
                <a:gd name="T1" fmla="*/ 518 h 519"/>
                <a:gd name="T2" fmla="*/ 259 w 1200"/>
                <a:gd name="T3" fmla="*/ 518 h 519"/>
                <a:gd name="T4" fmla="*/ 451 w 1200"/>
                <a:gd name="T5" fmla="*/ 518 h 519"/>
                <a:gd name="T6" fmla="*/ 634 w 1200"/>
                <a:gd name="T7" fmla="*/ 509 h 519"/>
                <a:gd name="T8" fmla="*/ 816 w 1200"/>
                <a:gd name="T9" fmla="*/ 490 h 519"/>
                <a:gd name="T10" fmla="*/ 835 w 1200"/>
                <a:gd name="T11" fmla="*/ 336 h 519"/>
                <a:gd name="T12" fmla="*/ 835 w 1200"/>
                <a:gd name="T13" fmla="*/ 221 h 519"/>
                <a:gd name="T14" fmla="*/ 883 w 1200"/>
                <a:gd name="T15" fmla="*/ 144 h 519"/>
                <a:gd name="T16" fmla="*/ 1056 w 1200"/>
                <a:gd name="T17" fmla="*/ 77 h 519"/>
                <a:gd name="T18" fmla="*/ 1200 w 1200"/>
                <a:gd name="T19" fmla="*/ 0 h 5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00"/>
                <a:gd name="T31" fmla="*/ 0 h 519"/>
                <a:gd name="T32" fmla="*/ 1200 w 1200"/>
                <a:gd name="T33" fmla="*/ 519 h 5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00" h="519">
                  <a:moveTo>
                    <a:pt x="0" y="518"/>
                  </a:moveTo>
                  <a:cubicBezTo>
                    <a:pt x="92" y="518"/>
                    <a:pt x="184" y="518"/>
                    <a:pt x="259" y="518"/>
                  </a:cubicBezTo>
                  <a:cubicBezTo>
                    <a:pt x="334" y="518"/>
                    <a:pt x="389" y="519"/>
                    <a:pt x="451" y="518"/>
                  </a:cubicBezTo>
                  <a:cubicBezTo>
                    <a:pt x="513" y="517"/>
                    <a:pt x="573" y="514"/>
                    <a:pt x="634" y="509"/>
                  </a:cubicBezTo>
                  <a:cubicBezTo>
                    <a:pt x="695" y="504"/>
                    <a:pt x="783" y="519"/>
                    <a:pt x="816" y="490"/>
                  </a:cubicBezTo>
                  <a:cubicBezTo>
                    <a:pt x="849" y="461"/>
                    <a:pt x="832" y="381"/>
                    <a:pt x="835" y="336"/>
                  </a:cubicBezTo>
                  <a:cubicBezTo>
                    <a:pt x="838" y="291"/>
                    <a:pt x="827" y="253"/>
                    <a:pt x="835" y="221"/>
                  </a:cubicBezTo>
                  <a:cubicBezTo>
                    <a:pt x="843" y="189"/>
                    <a:pt x="846" y="168"/>
                    <a:pt x="883" y="144"/>
                  </a:cubicBezTo>
                  <a:cubicBezTo>
                    <a:pt x="920" y="120"/>
                    <a:pt x="1003" y="101"/>
                    <a:pt x="1056" y="77"/>
                  </a:cubicBezTo>
                  <a:cubicBezTo>
                    <a:pt x="1109" y="53"/>
                    <a:pt x="1154" y="26"/>
                    <a:pt x="1200" y="0"/>
                  </a:cubicBezTo>
                </a:path>
              </a:pathLst>
            </a:custGeom>
            <a:noFill/>
            <a:ln w="28575" cap="flat" cmpd="sng">
              <a:solidFill>
                <a:schemeClr val="hlink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767" name="Freeform 155"/>
            <p:cNvSpPr>
              <a:spLocks/>
            </p:cNvSpPr>
            <p:nvPr/>
          </p:nvSpPr>
          <p:spPr bwMode="auto">
            <a:xfrm>
              <a:off x="566" y="1536"/>
              <a:ext cx="4407" cy="2074"/>
            </a:xfrm>
            <a:custGeom>
              <a:avLst/>
              <a:gdLst>
                <a:gd name="T0" fmla="*/ 4407 w 4407"/>
                <a:gd name="T1" fmla="*/ 1248 h 2074"/>
                <a:gd name="T2" fmla="*/ 3965 w 4407"/>
                <a:gd name="T3" fmla="*/ 1094 h 2074"/>
                <a:gd name="T4" fmla="*/ 3552 w 4407"/>
                <a:gd name="T5" fmla="*/ 970 h 2074"/>
                <a:gd name="T6" fmla="*/ 3312 w 4407"/>
                <a:gd name="T7" fmla="*/ 874 h 2074"/>
                <a:gd name="T8" fmla="*/ 3216 w 4407"/>
                <a:gd name="T9" fmla="*/ 730 h 2074"/>
                <a:gd name="T10" fmla="*/ 3082 w 4407"/>
                <a:gd name="T11" fmla="*/ 490 h 2074"/>
                <a:gd name="T12" fmla="*/ 2938 w 4407"/>
                <a:gd name="T13" fmla="*/ 355 h 2074"/>
                <a:gd name="T14" fmla="*/ 2756 w 4407"/>
                <a:gd name="T15" fmla="*/ 221 h 2074"/>
                <a:gd name="T16" fmla="*/ 2544 w 4407"/>
                <a:gd name="T17" fmla="*/ 86 h 2074"/>
                <a:gd name="T18" fmla="*/ 2381 w 4407"/>
                <a:gd name="T19" fmla="*/ 19 h 2074"/>
                <a:gd name="T20" fmla="*/ 2218 w 4407"/>
                <a:gd name="T21" fmla="*/ 19 h 2074"/>
                <a:gd name="T22" fmla="*/ 2064 w 4407"/>
                <a:gd name="T23" fmla="*/ 134 h 2074"/>
                <a:gd name="T24" fmla="*/ 1863 w 4407"/>
                <a:gd name="T25" fmla="*/ 211 h 2074"/>
                <a:gd name="T26" fmla="*/ 1517 w 4407"/>
                <a:gd name="T27" fmla="*/ 278 h 2074"/>
                <a:gd name="T28" fmla="*/ 1344 w 4407"/>
                <a:gd name="T29" fmla="*/ 365 h 2074"/>
                <a:gd name="T30" fmla="*/ 1210 w 4407"/>
                <a:gd name="T31" fmla="*/ 538 h 2074"/>
                <a:gd name="T32" fmla="*/ 941 w 4407"/>
                <a:gd name="T33" fmla="*/ 643 h 2074"/>
                <a:gd name="T34" fmla="*/ 653 w 4407"/>
                <a:gd name="T35" fmla="*/ 758 h 2074"/>
                <a:gd name="T36" fmla="*/ 490 w 4407"/>
                <a:gd name="T37" fmla="*/ 845 h 2074"/>
                <a:gd name="T38" fmla="*/ 413 w 4407"/>
                <a:gd name="T39" fmla="*/ 1114 h 2074"/>
                <a:gd name="T40" fmla="*/ 423 w 4407"/>
                <a:gd name="T41" fmla="*/ 1363 h 2074"/>
                <a:gd name="T42" fmla="*/ 231 w 4407"/>
                <a:gd name="T43" fmla="*/ 1594 h 2074"/>
                <a:gd name="T44" fmla="*/ 106 w 4407"/>
                <a:gd name="T45" fmla="*/ 1728 h 2074"/>
                <a:gd name="T46" fmla="*/ 58 w 4407"/>
                <a:gd name="T47" fmla="*/ 1872 h 2074"/>
                <a:gd name="T48" fmla="*/ 0 w 4407"/>
                <a:gd name="T49" fmla="*/ 2074 h 20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407"/>
                <a:gd name="T76" fmla="*/ 0 h 2074"/>
                <a:gd name="T77" fmla="*/ 4407 w 4407"/>
                <a:gd name="T78" fmla="*/ 2074 h 207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407" h="2074">
                  <a:moveTo>
                    <a:pt x="4407" y="1248"/>
                  </a:moveTo>
                  <a:cubicBezTo>
                    <a:pt x="4257" y="1194"/>
                    <a:pt x="4107" y="1140"/>
                    <a:pt x="3965" y="1094"/>
                  </a:cubicBezTo>
                  <a:cubicBezTo>
                    <a:pt x="3823" y="1048"/>
                    <a:pt x="3661" y="1007"/>
                    <a:pt x="3552" y="970"/>
                  </a:cubicBezTo>
                  <a:cubicBezTo>
                    <a:pt x="3443" y="933"/>
                    <a:pt x="3368" y="914"/>
                    <a:pt x="3312" y="874"/>
                  </a:cubicBezTo>
                  <a:cubicBezTo>
                    <a:pt x="3256" y="834"/>
                    <a:pt x="3254" y="794"/>
                    <a:pt x="3216" y="730"/>
                  </a:cubicBezTo>
                  <a:cubicBezTo>
                    <a:pt x="3178" y="666"/>
                    <a:pt x="3128" y="552"/>
                    <a:pt x="3082" y="490"/>
                  </a:cubicBezTo>
                  <a:cubicBezTo>
                    <a:pt x="3036" y="428"/>
                    <a:pt x="2992" y="400"/>
                    <a:pt x="2938" y="355"/>
                  </a:cubicBezTo>
                  <a:cubicBezTo>
                    <a:pt x="2884" y="310"/>
                    <a:pt x="2822" y="266"/>
                    <a:pt x="2756" y="221"/>
                  </a:cubicBezTo>
                  <a:cubicBezTo>
                    <a:pt x="2690" y="176"/>
                    <a:pt x="2606" y="120"/>
                    <a:pt x="2544" y="86"/>
                  </a:cubicBezTo>
                  <a:cubicBezTo>
                    <a:pt x="2482" y="52"/>
                    <a:pt x="2435" y="30"/>
                    <a:pt x="2381" y="19"/>
                  </a:cubicBezTo>
                  <a:cubicBezTo>
                    <a:pt x="2327" y="8"/>
                    <a:pt x="2271" y="0"/>
                    <a:pt x="2218" y="19"/>
                  </a:cubicBezTo>
                  <a:cubicBezTo>
                    <a:pt x="2165" y="38"/>
                    <a:pt x="2123" y="102"/>
                    <a:pt x="2064" y="134"/>
                  </a:cubicBezTo>
                  <a:cubicBezTo>
                    <a:pt x="2005" y="166"/>
                    <a:pt x="1954" y="187"/>
                    <a:pt x="1863" y="211"/>
                  </a:cubicBezTo>
                  <a:cubicBezTo>
                    <a:pt x="1772" y="235"/>
                    <a:pt x="1604" y="252"/>
                    <a:pt x="1517" y="278"/>
                  </a:cubicBezTo>
                  <a:cubicBezTo>
                    <a:pt x="1430" y="304"/>
                    <a:pt x="1395" y="322"/>
                    <a:pt x="1344" y="365"/>
                  </a:cubicBezTo>
                  <a:cubicBezTo>
                    <a:pt x="1293" y="408"/>
                    <a:pt x="1277" y="492"/>
                    <a:pt x="1210" y="538"/>
                  </a:cubicBezTo>
                  <a:cubicBezTo>
                    <a:pt x="1143" y="584"/>
                    <a:pt x="1034" y="606"/>
                    <a:pt x="941" y="643"/>
                  </a:cubicBezTo>
                  <a:cubicBezTo>
                    <a:pt x="848" y="680"/>
                    <a:pt x="728" y="724"/>
                    <a:pt x="653" y="758"/>
                  </a:cubicBezTo>
                  <a:cubicBezTo>
                    <a:pt x="578" y="792"/>
                    <a:pt x="530" y="786"/>
                    <a:pt x="490" y="845"/>
                  </a:cubicBezTo>
                  <a:cubicBezTo>
                    <a:pt x="450" y="904"/>
                    <a:pt x="424" y="1028"/>
                    <a:pt x="413" y="1114"/>
                  </a:cubicBezTo>
                  <a:cubicBezTo>
                    <a:pt x="402" y="1200"/>
                    <a:pt x="453" y="1283"/>
                    <a:pt x="423" y="1363"/>
                  </a:cubicBezTo>
                  <a:cubicBezTo>
                    <a:pt x="393" y="1443"/>
                    <a:pt x="284" y="1533"/>
                    <a:pt x="231" y="1594"/>
                  </a:cubicBezTo>
                  <a:cubicBezTo>
                    <a:pt x="178" y="1655"/>
                    <a:pt x="135" y="1682"/>
                    <a:pt x="106" y="1728"/>
                  </a:cubicBezTo>
                  <a:cubicBezTo>
                    <a:pt x="77" y="1774"/>
                    <a:pt x="76" y="1814"/>
                    <a:pt x="58" y="1872"/>
                  </a:cubicBezTo>
                  <a:cubicBezTo>
                    <a:pt x="40" y="1930"/>
                    <a:pt x="20" y="2002"/>
                    <a:pt x="0" y="2074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768" name="Freeform 156"/>
            <p:cNvSpPr>
              <a:spLocks/>
            </p:cNvSpPr>
            <p:nvPr/>
          </p:nvSpPr>
          <p:spPr bwMode="auto">
            <a:xfrm>
              <a:off x="624" y="1594"/>
              <a:ext cx="624" cy="691"/>
            </a:xfrm>
            <a:custGeom>
              <a:avLst/>
              <a:gdLst>
                <a:gd name="T0" fmla="*/ 0 w 624"/>
                <a:gd name="T1" fmla="*/ 0 h 691"/>
                <a:gd name="T2" fmla="*/ 230 w 624"/>
                <a:gd name="T3" fmla="*/ 144 h 691"/>
                <a:gd name="T4" fmla="*/ 355 w 624"/>
                <a:gd name="T5" fmla="*/ 278 h 691"/>
                <a:gd name="T6" fmla="*/ 490 w 624"/>
                <a:gd name="T7" fmla="*/ 489 h 691"/>
                <a:gd name="T8" fmla="*/ 586 w 624"/>
                <a:gd name="T9" fmla="*/ 576 h 691"/>
                <a:gd name="T10" fmla="*/ 624 w 624"/>
                <a:gd name="T11" fmla="*/ 691 h 6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4"/>
                <a:gd name="T19" fmla="*/ 0 h 691"/>
                <a:gd name="T20" fmla="*/ 624 w 624"/>
                <a:gd name="T21" fmla="*/ 691 h 6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4" h="691">
                  <a:moveTo>
                    <a:pt x="0" y="0"/>
                  </a:moveTo>
                  <a:cubicBezTo>
                    <a:pt x="85" y="49"/>
                    <a:pt x="171" y="98"/>
                    <a:pt x="230" y="144"/>
                  </a:cubicBezTo>
                  <a:cubicBezTo>
                    <a:pt x="289" y="190"/>
                    <a:pt x="312" y="221"/>
                    <a:pt x="355" y="278"/>
                  </a:cubicBezTo>
                  <a:cubicBezTo>
                    <a:pt x="398" y="335"/>
                    <a:pt x="452" y="439"/>
                    <a:pt x="490" y="489"/>
                  </a:cubicBezTo>
                  <a:cubicBezTo>
                    <a:pt x="528" y="539"/>
                    <a:pt x="564" y="542"/>
                    <a:pt x="586" y="576"/>
                  </a:cubicBezTo>
                  <a:cubicBezTo>
                    <a:pt x="608" y="610"/>
                    <a:pt x="619" y="672"/>
                    <a:pt x="624" y="691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769" name="Freeform 157"/>
            <p:cNvSpPr>
              <a:spLocks/>
            </p:cNvSpPr>
            <p:nvPr/>
          </p:nvSpPr>
          <p:spPr bwMode="auto">
            <a:xfrm>
              <a:off x="3264" y="1414"/>
              <a:ext cx="1116" cy="1149"/>
            </a:xfrm>
            <a:custGeom>
              <a:avLst/>
              <a:gdLst>
                <a:gd name="T0" fmla="*/ 1075 w 1116"/>
                <a:gd name="T1" fmla="*/ 1149 h 1149"/>
                <a:gd name="T2" fmla="*/ 1114 w 1116"/>
                <a:gd name="T3" fmla="*/ 909 h 1149"/>
                <a:gd name="T4" fmla="*/ 1085 w 1116"/>
                <a:gd name="T5" fmla="*/ 746 h 1149"/>
                <a:gd name="T6" fmla="*/ 1046 w 1116"/>
                <a:gd name="T7" fmla="*/ 592 h 1149"/>
                <a:gd name="T8" fmla="*/ 1056 w 1116"/>
                <a:gd name="T9" fmla="*/ 391 h 1149"/>
                <a:gd name="T10" fmla="*/ 864 w 1116"/>
                <a:gd name="T11" fmla="*/ 208 h 1149"/>
                <a:gd name="T12" fmla="*/ 672 w 1116"/>
                <a:gd name="T13" fmla="*/ 36 h 1149"/>
                <a:gd name="T14" fmla="*/ 490 w 1116"/>
                <a:gd name="T15" fmla="*/ 36 h 1149"/>
                <a:gd name="T16" fmla="*/ 298 w 1116"/>
                <a:gd name="T17" fmla="*/ 45 h 1149"/>
                <a:gd name="T18" fmla="*/ 0 w 1116"/>
                <a:gd name="T19" fmla="*/ 304 h 11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16"/>
                <a:gd name="T31" fmla="*/ 0 h 1149"/>
                <a:gd name="T32" fmla="*/ 1116 w 1116"/>
                <a:gd name="T33" fmla="*/ 1149 h 11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16" h="1149">
                  <a:moveTo>
                    <a:pt x="1075" y="1149"/>
                  </a:moveTo>
                  <a:cubicBezTo>
                    <a:pt x="1093" y="1062"/>
                    <a:pt x="1112" y="976"/>
                    <a:pt x="1114" y="909"/>
                  </a:cubicBezTo>
                  <a:cubicBezTo>
                    <a:pt x="1116" y="842"/>
                    <a:pt x="1096" y="799"/>
                    <a:pt x="1085" y="746"/>
                  </a:cubicBezTo>
                  <a:cubicBezTo>
                    <a:pt x="1074" y="693"/>
                    <a:pt x="1051" y="651"/>
                    <a:pt x="1046" y="592"/>
                  </a:cubicBezTo>
                  <a:cubicBezTo>
                    <a:pt x="1041" y="533"/>
                    <a:pt x="1086" y="455"/>
                    <a:pt x="1056" y="391"/>
                  </a:cubicBezTo>
                  <a:cubicBezTo>
                    <a:pt x="1026" y="327"/>
                    <a:pt x="928" y="267"/>
                    <a:pt x="864" y="208"/>
                  </a:cubicBezTo>
                  <a:cubicBezTo>
                    <a:pt x="800" y="149"/>
                    <a:pt x="734" y="65"/>
                    <a:pt x="672" y="36"/>
                  </a:cubicBezTo>
                  <a:cubicBezTo>
                    <a:pt x="610" y="7"/>
                    <a:pt x="552" y="34"/>
                    <a:pt x="490" y="36"/>
                  </a:cubicBezTo>
                  <a:cubicBezTo>
                    <a:pt x="428" y="38"/>
                    <a:pt x="380" y="0"/>
                    <a:pt x="298" y="45"/>
                  </a:cubicBezTo>
                  <a:cubicBezTo>
                    <a:pt x="216" y="90"/>
                    <a:pt x="108" y="197"/>
                    <a:pt x="0" y="304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770" name="Freeform 158"/>
            <p:cNvSpPr>
              <a:spLocks/>
            </p:cNvSpPr>
            <p:nvPr/>
          </p:nvSpPr>
          <p:spPr bwMode="auto">
            <a:xfrm>
              <a:off x="1843" y="1949"/>
              <a:ext cx="912" cy="633"/>
            </a:xfrm>
            <a:custGeom>
              <a:avLst/>
              <a:gdLst>
                <a:gd name="T0" fmla="*/ 0 w 912"/>
                <a:gd name="T1" fmla="*/ 0 h 633"/>
                <a:gd name="T2" fmla="*/ 173 w 912"/>
                <a:gd name="T3" fmla="*/ 86 h 633"/>
                <a:gd name="T4" fmla="*/ 355 w 912"/>
                <a:gd name="T5" fmla="*/ 173 h 633"/>
                <a:gd name="T6" fmla="*/ 461 w 912"/>
                <a:gd name="T7" fmla="*/ 355 h 633"/>
                <a:gd name="T8" fmla="*/ 615 w 912"/>
                <a:gd name="T9" fmla="*/ 470 h 633"/>
                <a:gd name="T10" fmla="*/ 912 w 912"/>
                <a:gd name="T11" fmla="*/ 633 h 6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12"/>
                <a:gd name="T19" fmla="*/ 0 h 633"/>
                <a:gd name="T20" fmla="*/ 912 w 912"/>
                <a:gd name="T21" fmla="*/ 633 h 6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12" h="633">
                  <a:moveTo>
                    <a:pt x="0" y="0"/>
                  </a:moveTo>
                  <a:cubicBezTo>
                    <a:pt x="57" y="28"/>
                    <a:pt x="114" y="57"/>
                    <a:pt x="173" y="86"/>
                  </a:cubicBezTo>
                  <a:cubicBezTo>
                    <a:pt x="232" y="115"/>
                    <a:pt x="307" y="128"/>
                    <a:pt x="355" y="173"/>
                  </a:cubicBezTo>
                  <a:cubicBezTo>
                    <a:pt x="403" y="218"/>
                    <a:pt x="418" y="306"/>
                    <a:pt x="461" y="355"/>
                  </a:cubicBezTo>
                  <a:cubicBezTo>
                    <a:pt x="504" y="404"/>
                    <a:pt x="540" y="424"/>
                    <a:pt x="615" y="470"/>
                  </a:cubicBezTo>
                  <a:cubicBezTo>
                    <a:pt x="690" y="516"/>
                    <a:pt x="801" y="574"/>
                    <a:pt x="912" y="633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771" name="Freeform 159"/>
            <p:cNvSpPr>
              <a:spLocks/>
            </p:cNvSpPr>
            <p:nvPr/>
          </p:nvSpPr>
          <p:spPr bwMode="auto">
            <a:xfrm>
              <a:off x="1821" y="2083"/>
              <a:ext cx="281" cy="1258"/>
            </a:xfrm>
            <a:custGeom>
              <a:avLst/>
              <a:gdLst>
                <a:gd name="T0" fmla="*/ 176 w 281"/>
                <a:gd name="T1" fmla="*/ 0 h 1258"/>
                <a:gd name="T2" fmla="*/ 80 w 281"/>
                <a:gd name="T3" fmla="*/ 192 h 1258"/>
                <a:gd name="T4" fmla="*/ 22 w 281"/>
                <a:gd name="T5" fmla="*/ 365 h 1258"/>
                <a:gd name="T6" fmla="*/ 22 w 281"/>
                <a:gd name="T7" fmla="*/ 528 h 1258"/>
                <a:gd name="T8" fmla="*/ 157 w 281"/>
                <a:gd name="T9" fmla="*/ 720 h 1258"/>
                <a:gd name="T10" fmla="*/ 195 w 281"/>
                <a:gd name="T11" fmla="*/ 893 h 1258"/>
                <a:gd name="T12" fmla="*/ 195 w 281"/>
                <a:gd name="T13" fmla="*/ 1114 h 1258"/>
                <a:gd name="T14" fmla="*/ 281 w 281"/>
                <a:gd name="T15" fmla="*/ 1258 h 12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1"/>
                <a:gd name="T25" fmla="*/ 0 h 1258"/>
                <a:gd name="T26" fmla="*/ 281 w 281"/>
                <a:gd name="T27" fmla="*/ 1258 h 12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1" h="1258">
                  <a:moveTo>
                    <a:pt x="176" y="0"/>
                  </a:moveTo>
                  <a:cubicBezTo>
                    <a:pt x="141" y="65"/>
                    <a:pt x="106" y="131"/>
                    <a:pt x="80" y="192"/>
                  </a:cubicBezTo>
                  <a:cubicBezTo>
                    <a:pt x="54" y="253"/>
                    <a:pt x="32" y="309"/>
                    <a:pt x="22" y="365"/>
                  </a:cubicBezTo>
                  <a:cubicBezTo>
                    <a:pt x="12" y="421"/>
                    <a:pt x="0" y="469"/>
                    <a:pt x="22" y="528"/>
                  </a:cubicBezTo>
                  <a:cubicBezTo>
                    <a:pt x="44" y="587"/>
                    <a:pt x="128" y="659"/>
                    <a:pt x="157" y="720"/>
                  </a:cubicBezTo>
                  <a:cubicBezTo>
                    <a:pt x="186" y="781"/>
                    <a:pt x="189" y="827"/>
                    <a:pt x="195" y="893"/>
                  </a:cubicBezTo>
                  <a:cubicBezTo>
                    <a:pt x="201" y="959"/>
                    <a:pt x="181" y="1053"/>
                    <a:pt x="195" y="1114"/>
                  </a:cubicBezTo>
                  <a:cubicBezTo>
                    <a:pt x="209" y="1175"/>
                    <a:pt x="245" y="1216"/>
                    <a:pt x="281" y="1258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772" name="Freeform 160"/>
            <p:cNvSpPr>
              <a:spLocks/>
            </p:cNvSpPr>
            <p:nvPr/>
          </p:nvSpPr>
          <p:spPr bwMode="auto">
            <a:xfrm>
              <a:off x="1680" y="2438"/>
              <a:ext cx="2256" cy="1220"/>
            </a:xfrm>
            <a:custGeom>
              <a:avLst/>
              <a:gdLst>
                <a:gd name="T0" fmla="*/ 2256 w 2256"/>
                <a:gd name="T1" fmla="*/ 0 h 1220"/>
                <a:gd name="T2" fmla="*/ 2026 w 2256"/>
                <a:gd name="T3" fmla="*/ 116 h 1220"/>
                <a:gd name="T4" fmla="*/ 1891 w 2256"/>
                <a:gd name="T5" fmla="*/ 221 h 1220"/>
                <a:gd name="T6" fmla="*/ 1891 w 2256"/>
                <a:gd name="T7" fmla="*/ 375 h 1220"/>
                <a:gd name="T8" fmla="*/ 1862 w 2256"/>
                <a:gd name="T9" fmla="*/ 519 h 1220"/>
                <a:gd name="T10" fmla="*/ 1709 w 2256"/>
                <a:gd name="T11" fmla="*/ 528 h 1220"/>
                <a:gd name="T12" fmla="*/ 1402 w 2256"/>
                <a:gd name="T13" fmla="*/ 509 h 1220"/>
                <a:gd name="T14" fmla="*/ 1027 w 2256"/>
                <a:gd name="T15" fmla="*/ 548 h 1220"/>
                <a:gd name="T16" fmla="*/ 902 w 2256"/>
                <a:gd name="T17" fmla="*/ 740 h 1220"/>
                <a:gd name="T18" fmla="*/ 816 w 2256"/>
                <a:gd name="T19" fmla="*/ 893 h 1220"/>
                <a:gd name="T20" fmla="*/ 509 w 2256"/>
                <a:gd name="T21" fmla="*/ 893 h 1220"/>
                <a:gd name="T22" fmla="*/ 326 w 2256"/>
                <a:gd name="T23" fmla="*/ 912 h 1220"/>
                <a:gd name="T24" fmla="*/ 154 w 2256"/>
                <a:gd name="T25" fmla="*/ 989 h 1220"/>
                <a:gd name="T26" fmla="*/ 0 w 2256"/>
                <a:gd name="T27" fmla="*/ 1220 h 122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256"/>
                <a:gd name="T43" fmla="*/ 0 h 1220"/>
                <a:gd name="T44" fmla="*/ 2256 w 2256"/>
                <a:gd name="T45" fmla="*/ 1220 h 122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256" h="1220">
                  <a:moveTo>
                    <a:pt x="2256" y="0"/>
                  </a:moveTo>
                  <a:cubicBezTo>
                    <a:pt x="2171" y="39"/>
                    <a:pt x="2087" y="79"/>
                    <a:pt x="2026" y="116"/>
                  </a:cubicBezTo>
                  <a:cubicBezTo>
                    <a:pt x="1965" y="153"/>
                    <a:pt x="1913" y="178"/>
                    <a:pt x="1891" y="221"/>
                  </a:cubicBezTo>
                  <a:cubicBezTo>
                    <a:pt x="1869" y="264"/>
                    <a:pt x="1896" y="325"/>
                    <a:pt x="1891" y="375"/>
                  </a:cubicBezTo>
                  <a:cubicBezTo>
                    <a:pt x="1886" y="425"/>
                    <a:pt x="1892" y="494"/>
                    <a:pt x="1862" y="519"/>
                  </a:cubicBezTo>
                  <a:cubicBezTo>
                    <a:pt x="1832" y="544"/>
                    <a:pt x="1786" y="530"/>
                    <a:pt x="1709" y="528"/>
                  </a:cubicBezTo>
                  <a:cubicBezTo>
                    <a:pt x="1632" y="526"/>
                    <a:pt x="1516" y="506"/>
                    <a:pt x="1402" y="509"/>
                  </a:cubicBezTo>
                  <a:cubicBezTo>
                    <a:pt x="1288" y="512"/>
                    <a:pt x="1110" y="510"/>
                    <a:pt x="1027" y="548"/>
                  </a:cubicBezTo>
                  <a:cubicBezTo>
                    <a:pt x="944" y="586"/>
                    <a:pt x="937" y="682"/>
                    <a:pt x="902" y="740"/>
                  </a:cubicBezTo>
                  <a:cubicBezTo>
                    <a:pt x="867" y="798"/>
                    <a:pt x="882" y="868"/>
                    <a:pt x="816" y="893"/>
                  </a:cubicBezTo>
                  <a:cubicBezTo>
                    <a:pt x="750" y="918"/>
                    <a:pt x="591" y="890"/>
                    <a:pt x="509" y="893"/>
                  </a:cubicBezTo>
                  <a:cubicBezTo>
                    <a:pt x="427" y="896"/>
                    <a:pt x="385" y="896"/>
                    <a:pt x="326" y="912"/>
                  </a:cubicBezTo>
                  <a:cubicBezTo>
                    <a:pt x="267" y="928"/>
                    <a:pt x="208" y="938"/>
                    <a:pt x="154" y="989"/>
                  </a:cubicBezTo>
                  <a:cubicBezTo>
                    <a:pt x="100" y="1040"/>
                    <a:pt x="50" y="1130"/>
                    <a:pt x="0" y="122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773" name="Freeform 161"/>
            <p:cNvSpPr>
              <a:spLocks/>
            </p:cNvSpPr>
            <p:nvPr/>
          </p:nvSpPr>
          <p:spPr bwMode="auto">
            <a:xfrm>
              <a:off x="3763" y="3370"/>
              <a:ext cx="211" cy="316"/>
            </a:xfrm>
            <a:custGeom>
              <a:avLst/>
              <a:gdLst>
                <a:gd name="T0" fmla="*/ 211 w 211"/>
                <a:gd name="T1" fmla="*/ 0 h 316"/>
                <a:gd name="T2" fmla="*/ 87 w 211"/>
                <a:gd name="T3" fmla="*/ 124 h 316"/>
                <a:gd name="T4" fmla="*/ 0 w 211"/>
                <a:gd name="T5" fmla="*/ 316 h 316"/>
                <a:gd name="T6" fmla="*/ 0 60000 65536"/>
                <a:gd name="T7" fmla="*/ 0 60000 65536"/>
                <a:gd name="T8" fmla="*/ 0 60000 65536"/>
                <a:gd name="T9" fmla="*/ 0 w 211"/>
                <a:gd name="T10" fmla="*/ 0 h 316"/>
                <a:gd name="T11" fmla="*/ 211 w 211"/>
                <a:gd name="T12" fmla="*/ 316 h 3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1" h="316">
                  <a:moveTo>
                    <a:pt x="211" y="0"/>
                  </a:moveTo>
                  <a:cubicBezTo>
                    <a:pt x="166" y="35"/>
                    <a:pt x="122" y="71"/>
                    <a:pt x="87" y="124"/>
                  </a:cubicBezTo>
                  <a:cubicBezTo>
                    <a:pt x="52" y="177"/>
                    <a:pt x="26" y="246"/>
                    <a:pt x="0" y="316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774" name="Freeform 162"/>
            <p:cNvSpPr>
              <a:spLocks/>
            </p:cNvSpPr>
            <p:nvPr/>
          </p:nvSpPr>
          <p:spPr bwMode="auto">
            <a:xfrm>
              <a:off x="2794" y="691"/>
              <a:ext cx="222" cy="845"/>
            </a:xfrm>
            <a:custGeom>
              <a:avLst/>
              <a:gdLst>
                <a:gd name="T0" fmla="*/ 0 w 222"/>
                <a:gd name="T1" fmla="*/ 0 h 845"/>
                <a:gd name="T2" fmla="*/ 76 w 222"/>
                <a:gd name="T3" fmla="*/ 173 h 845"/>
                <a:gd name="T4" fmla="*/ 201 w 222"/>
                <a:gd name="T5" fmla="*/ 375 h 845"/>
                <a:gd name="T6" fmla="*/ 201 w 222"/>
                <a:gd name="T7" fmla="*/ 547 h 845"/>
                <a:gd name="T8" fmla="*/ 182 w 222"/>
                <a:gd name="T9" fmla="*/ 701 h 845"/>
                <a:gd name="T10" fmla="*/ 76 w 222"/>
                <a:gd name="T11" fmla="*/ 845 h 8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2"/>
                <a:gd name="T19" fmla="*/ 0 h 845"/>
                <a:gd name="T20" fmla="*/ 222 w 222"/>
                <a:gd name="T21" fmla="*/ 845 h 8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2" h="845">
                  <a:moveTo>
                    <a:pt x="0" y="0"/>
                  </a:moveTo>
                  <a:cubicBezTo>
                    <a:pt x="21" y="55"/>
                    <a:pt x="42" y="111"/>
                    <a:pt x="76" y="173"/>
                  </a:cubicBezTo>
                  <a:cubicBezTo>
                    <a:pt x="110" y="235"/>
                    <a:pt x="180" y="313"/>
                    <a:pt x="201" y="375"/>
                  </a:cubicBezTo>
                  <a:cubicBezTo>
                    <a:pt x="222" y="437"/>
                    <a:pt x="204" y="493"/>
                    <a:pt x="201" y="547"/>
                  </a:cubicBezTo>
                  <a:cubicBezTo>
                    <a:pt x="198" y="601"/>
                    <a:pt x="203" y="651"/>
                    <a:pt x="182" y="701"/>
                  </a:cubicBezTo>
                  <a:cubicBezTo>
                    <a:pt x="161" y="751"/>
                    <a:pt x="118" y="798"/>
                    <a:pt x="76" y="845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775" name="Freeform 163"/>
            <p:cNvSpPr>
              <a:spLocks/>
            </p:cNvSpPr>
            <p:nvPr/>
          </p:nvSpPr>
          <p:spPr bwMode="auto">
            <a:xfrm>
              <a:off x="4339" y="1789"/>
              <a:ext cx="624" cy="208"/>
            </a:xfrm>
            <a:custGeom>
              <a:avLst/>
              <a:gdLst>
                <a:gd name="T0" fmla="*/ 0 w 624"/>
                <a:gd name="T1" fmla="*/ 16 h 208"/>
                <a:gd name="T2" fmla="*/ 192 w 624"/>
                <a:gd name="T3" fmla="*/ 6 h 208"/>
                <a:gd name="T4" fmla="*/ 451 w 624"/>
                <a:gd name="T5" fmla="*/ 54 h 208"/>
                <a:gd name="T6" fmla="*/ 624 w 624"/>
                <a:gd name="T7" fmla="*/ 208 h 20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4"/>
                <a:gd name="T13" fmla="*/ 0 h 208"/>
                <a:gd name="T14" fmla="*/ 624 w 624"/>
                <a:gd name="T15" fmla="*/ 208 h 20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4" h="208">
                  <a:moveTo>
                    <a:pt x="0" y="16"/>
                  </a:moveTo>
                  <a:cubicBezTo>
                    <a:pt x="58" y="8"/>
                    <a:pt x="117" y="0"/>
                    <a:pt x="192" y="6"/>
                  </a:cubicBezTo>
                  <a:cubicBezTo>
                    <a:pt x="267" y="12"/>
                    <a:pt x="379" y="20"/>
                    <a:pt x="451" y="54"/>
                  </a:cubicBezTo>
                  <a:cubicBezTo>
                    <a:pt x="523" y="88"/>
                    <a:pt x="597" y="184"/>
                    <a:pt x="624" y="208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776" name="Freeform 164"/>
            <p:cNvSpPr>
              <a:spLocks/>
            </p:cNvSpPr>
            <p:nvPr/>
          </p:nvSpPr>
          <p:spPr bwMode="auto">
            <a:xfrm>
              <a:off x="3830" y="720"/>
              <a:ext cx="222" cy="710"/>
            </a:xfrm>
            <a:custGeom>
              <a:avLst/>
              <a:gdLst>
                <a:gd name="T0" fmla="*/ 0 w 222"/>
                <a:gd name="T1" fmla="*/ 0 h 710"/>
                <a:gd name="T2" fmla="*/ 125 w 222"/>
                <a:gd name="T3" fmla="*/ 278 h 710"/>
                <a:gd name="T4" fmla="*/ 221 w 222"/>
                <a:gd name="T5" fmla="*/ 403 h 710"/>
                <a:gd name="T6" fmla="*/ 116 w 222"/>
                <a:gd name="T7" fmla="*/ 710 h 7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2"/>
                <a:gd name="T13" fmla="*/ 0 h 710"/>
                <a:gd name="T14" fmla="*/ 222 w 222"/>
                <a:gd name="T15" fmla="*/ 710 h 7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2" h="710">
                  <a:moveTo>
                    <a:pt x="0" y="0"/>
                  </a:moveTo>
                  <a:cubicBezTo>
                    <a:pt x="44" y="105"/>
                    <a:pt x="88" y="211"/>
                    <a:pt x="125" y="278"/>
                  </a:cubicBezTo>
                  <a:cubicBezTo>
                    <a:pt x="162" y="345"/>
                    <a:pt x="222" y="331"/>
                    <a:pt x="221" y="403"/>
                  </a:cubicBezTo>
                  <a:cubicBezTo>
                    <a:pt x="220" y="475"/>
                    <a:pt x="168" y="592"/>
                    <a:pt x="116" y="71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777" name="Freeform 165"/>
            <p:cNvSpPr>
              <a:spLocks/>
            </p:cNvSpPr>
            <p:nvPr/>
          </p:nvSpPr>
          <p:spPr bwMode="auto">
            <a:xfrm>
              <a:off x="2534" y="1565"/>
              <a:ext cx="412" cy="1709"/>
            </a:xfrm>
            <a:custGeom>
              <a:avLst/>
              <a:gdLst>
                <a:gd name="T0" fmla="*/ 346 w 412"/>
                <a:gd name="T1" fmla="*/ 0 h 1709"/>
                <a:gd name="T2" fmla="*/ 394 w 412"/>
                <a:gd name="T3" fmla="*/ 125 h 1709"/>
                <a:gd name="T4" fmla="*/ 404 w 412"/>
                <a:gd name="T5" fmla="*/ 365 h 1709"/>
                <a:gd name="T6" fmla="*/ 346 w 412"/>
                <a:gd name="T7" fmla="*/ 547 h 1709"/>
                <a:gd name="T8" fmla="*/ 288 w 412"/>
                <a:gd name="T9" fmla="*/ 701 h 1709"/>
                <a:gd name="T10" fmla="*/ 279 w 412"/>
                <a:gd name="T11" fmla="*/ 912 h 1709"/>
                <a:gd name="T12" fmla="*/ 164 w 412"/>
                <a:gd name="T13" fmla="*/ 1094 h 1709"/>
                <a:gd name="T14" fmla="*/ 39 w 412"/>
                <a:gd name="T15" fmla="*/ 1305 h 1709"/>
                <a:gd name="T16" fmla="*/ 0 w 412"/>
                <a:gd name="T17" fmla="*/ 1709 h 17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12"/>
                <a:gd name="T28" fmla="*/ 0 h 1709"/>
                <a:gd name="T29" fmla="*/ 412 w 412"/>
                <a:gd name="T30" fmla="*/ 1709 h 17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12" h="1709">
                  <a:moveTo>
                    <a:pt x="346" y="0"/>
                  </a:moveTo>
                  <a:cubicBezTo>
                    <a:pt x="365" y="32"/>
                    <a:pt x="384" y="64"/>
                    <a:pt x="394" y="125"/>
                  </a:cubicBezTo>
                  <a:cubicBezTo>
                    <a:pt x="404" y="186"/>
                    <a:pt x="412" y="295"/>
                    <a:pt x="404" y="365"/>
                  </a:cubicBezTo>
                  <a:cubicBezTo>
                    <a:pt x="396" y="435"/>
                    <a:pt x="365" y="491"/>
                    <a:pt x="346" y="547"/>
                  </a:cubicBezTo>
                  <a:cubicBezTo>
                    <a:pt x="327" y="603"/>
                    <a:pt x="299" y="640"/>
                    <a:pt x="288" y="701"/>
                  </a:cubicBezTo>
                  <a:cubicBezTo>
                    <a:pt x="277" y="762"/>
                    <a:pt x="300" y="847"/>
                    <a:pt x="279" y="912"/>
                  </a:cubicBezTo>
                  <a:cubicBezTo>
                    <a:pt x="258" y="977"/>
                    <a:pt x="204" y="1029"/>
                    <a:pt x="164" y="1094"/>
                  </a:cubicBezTo>
                  <a:cubicBezTo>
                    <a:pt x="124" y="1159"/>
                    <a:pt x="66" y="1203"/>
                    <a:pt x="39" y="1305"/>
                  </a:cubicBezTo>
                  <a:cubicBezTo>
                    <a:pt x="12" y="1407"/>
                    <a:pt x="3" y="1643"/>
                    <a:pt x="0" y="1709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778" name="Freeform 166"/>
            <p:cNvSpPr>
              <a:spLocks/>
            </p:cNvSpPr>
            <p:nvPr/>
          </p:nvSpPr>
          <p:spPr bwMode="auto">
            <a:xfrm>
              <a:off x="3523" y="2640"/>
              <a:ext cx="960" cy="731"/>
            </a:xfrm>
            <a:custGeom>
              <a:avLst/>
              <a:gdLst>
                <a:gd name="T0" fmla="*/ 0 w 960"/>
                <a:gd name="T1" fmla="*/ 307 h 731"/>
                <a:gd name="T2" fmla="*/ 115 w 960"/>
                <a:gd name="T3" fmla="*/ 490 h 731"/>
                <a:gd name="T4" fmla="*/ 336 w 960"/>
                <a:gd name="T5" fmla="*/ 662 h 731"/>
                <a:gd name="T6" fmla="*/ 432 w 960"/>
                <a:gd name="T7" fmla="*/ 720 h 731"/>
                <a:gd name="T8" fmla="*/ 538 w 960"/>
                <a:gd name="T9" fmla="*/ 595 h 731"/>
                <a:gd name="T10" fmla="*/ 567 w 960"/>
                <a:gd name="T11" fmla="*/ 413 h 731"/>
                <a:gd name="T12" fmla="*/ 672 w 960"/>
                <a:gd name="T13" fmla="*/ 230 h 731"/>
                <a:gd name="T14" fmla="*/ 816 w 960"/>
                <a:gd name="T15" fmla="*/ 173 h 731"/>
                <a:gd name="T16" fmla="*/ 960 w 960"/>
                <a:gd name="T17" fmla="*/ 0 h 7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60"/>
                <a:gd name="T28" fmla="*/ 0 h 731"/>
                <a:gd name="T29" fmla="*/ 960 w 960"/>
                <a:gd name="T30" fmla="*/ 731 h 7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60" h="731">
                  <a:moveTo>
                    <a:pt x="0" y="307"/>
                  </a:moveTo>
                  <a:cubicBezTo>
                    <a:pt x="29" y="369"/>
                    <a:pt x="59" y="431"/>
                    <a:pt x="115" y="490"/>
                  </a:cubicBezTo>
                  <a:cubicBezTo>
                    <a:pt x="171" y="549"/>
                    <a:pt x="283" y="624"/>
                    <a:pt x="336" y="662"/>
                  </a:cubicBezTo>
                  <a:cubicBezTo>
                    <a:pt x="389" y="700"/>
                    <a:pt x="398" y="731"/>
                    <a:pt x="432" y="720"/>
                  </a:cubicBezTo>
                  <a:cubicBezTo>
                    <a:pt x="466" y="709"/>
                    <a:pt x="516" y="646"/>
                    <a:pt x="538" y="595"/>
                  </a:cubicBezTo>
                  <a:cubicBezTo>
                    <a:pt x="560" y="544"/>
                    <a:pt x="545" y="474"/>
                    <a:pt x="567" y="413"/>
                  </a:cubicBezTo>
                  <a:cubicBezTo>
                    <a:pt x="589" y="352"/>
                    <a:pt x="631" y="270"/>
                    <a:pt x="672" y="230"/>
                  </a:cubicBezTo>
                  <a:cubicBezTo>
                    <a:pt x="713" y="190"/>
                    <a:pt x="768" y="211"/>
                    <a:pt x="816" y="173"/>
                  </a:cubicBezTo>
                  <a:cubicBezTo>
                    <a:pt x="864" y="135"/>
                    <a:pt x="912" y="67"/>
                    <a:pt x="960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7779" name="Rectangle 5"/>
          <p:cNvSpPr>
            <a:spLocks noChangeArrowheads="1"/>
          </p:cNvSpPr>
          <p:nvPr/>
        </p:nvSpPr>
        <p:spPr bwMode="auto">
          <a:xfrm>
            <a:off x="639763" y="1518900"/>
            <a:ext cx="6904037" cy="4516437"/>
          </a:xfrm>
          <a:prstGeom prst="rect">
            <a:avLst/>
          </a:prstGeom>
          <a:noFill/>
          <a:ln w="571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7780" name="Line 6"/>
          <p:cNvSpPr>
            <a:spLocks noChangeShapeType="1"/>
          </p:cNvSpPr>
          <p:nvPr/>
        </p:nvSpPr>
        <p:spPr bwMode="auto">
          <a:xfrm>
            <a:off x="715963" y="1895137"/>
            <a:ext cx="681513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781" name="Line 7"/>
          <p:cNvSpPr>
            <a:spLocks noChangeShapeType="1"/>
          </p:cNvSpPr>
          <p:nvPr/>
        </p:nvSpPr>
        <p:spPr bwMode="auto">
          <a:xfrm>
            <a:off x="715963" y="5619412"/>
            <a:ext cx="681513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782" name="Line 8"/>
          <p:cNvSpPr>
            <a:spLocks noChangeShapeType="1"/>
          </p:cNvSpPr>
          <p:nvPr/>
        </p:nvSpPr>
        <p:spPr bwMode="auto">
          <a:xfrm>
            <a:off x="715963" y="4376400"/>
            <a:ext cx="681513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783" name="Line 9"/>
          <p:cNvSpPr>
            <a:spLocks noChangeShapeType="1"/>
          </p:cNvSpPr>
          <p:nvPr/>
        </p:nvSpPr>
        <p:spPr bwMode="auto">
          <a:xfrm>
            <a:off x="715963" y="3136562"/>
            <a:ext cx="681513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784" name="Line 10"/>
          <p:cNvSpPr>
            <a:spLocks noChangeShapeType="1"/>
          </p:cNvSpPr>
          <p:nvPr/>
        </p:nvSpPr>
        <p:spPr bwMode="auto">
          <a:xfrm rot="-5400000">
            <a:off x="790575" y="3765212"/>
            <a:ext cx="446405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785" name="Line 11"/>
          <p:cNvSpPr>
            <a:spLocks noChangeShapeType="1"/>
          </p:cNvSpPr>
          <p:nvPr/>
        </p:nvSpPr>
        <p:spPr bwMode="auto">
          <a:xfrm rot="-5400000">
            <a:off x="3565525" y="3765212"/>
            <a:ext cx="446405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786" name="Line 12"/>
          <p:cNvSpPr>
            <a:spLocks noChangeShapeType="1"/>
          </p:cNvSpPr>
          <p:nvPr/>
        </p:nvSpPr>
        <p:spPr bwMode="auto">
          <a:xfrm rot="-5400000">
            <a:off x="2176463" y="3765212"/>
            <a:ext cx="446405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787" name="Line 13"/>
          <p:cNvSpPr>
            <a:spLocks noChangeShapeType="1"/>
          </p:cNvSpPr>
          <p:nvPr/>
        </p:nvSpPr>
        <p:spPr bwMode="auto">
          <a:xfrm rot="-5400000">
            <a:off x="-596900" y="3765212"/>
            <a:ext cx="446405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788" name="Line 14"/>
          <p:cNvSpPr>
            <a:spLocks noChangeShapeType="1"/>
          </p:cNvSpPr>
          <p:nvPr/>
        </p:nvSpPr>
        <p:spPr bwMode="auto">
          <a:xfrm rot="-5400000">
            <a:off x="4953000" y="3765212"/>
            <a:ext cx="446405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789" name="WordArt 15"/>
          <p:cNvSpPr>
            <a:spLocks noChangeArrowheads="1" noChangeShapeType="1" noTextEdit="1"/>
          </p:cNvSpPr>
          <p:nvPr/>
        </p:nvSpPr>
        <p:spPr bwMode="auto">
          <a:xfrm>
            <a:off x="779463" y="1949112"/>
            <a:ext cx="454025" cy="1539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11</a:t>
            </a:r>
          </a:p>
        </p:txBody>
      </p:sp>
      <p:sp>
        <p:nvSpPr>
          <p:cNvPr id="117790" name="WordArt 16"/>
          <p:cNvSpPr>
            <a:spLocks noChangeArrowheads="1" noChangeShapeType="1" noTextEdit="1"/>
          </p:cNvSpPr>
          <p:nvPr/>
        </p:nvSpPr>
        <p:spPr bwMode="auto">
          <a:xfrm>
            <a:off x="5853113" y="1949112"/>
            <a:ext cx="452437" cy="1539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15</a:t>
            </a:r>
          </a:p>
        </p:txBody>
      </p:sp>
      <p:sp>
        <p:nvSpPr>
          <p:cNvPr id="117791" name="WordArt 17"/>
          <p:cNvSpPr>
            <a:spLocks noChangeArrowheads="1" noChangeShapeType="1" noTextEdit="1"/>
          </p:cNvSpPr>
          <p:nvPr/>
        </p:nvSpPr>
        <p:spPr bwMode="auto">
          <a:xfrm>
            <a:off x="4619625" y="1949112"/>
            <a:ext cx="455613" cy="1539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14</a:t>
            </a:r>
          </a:p>
        </p:txBody>
      </p:sp>
      <p:sp>
        <p:nvSpPr>
          <p:cNvPr id="117792" name="WordArt 18"/>
          <p:cNvSpPr>
            <a:spLocks noChangeArrowheads="1" noChangeShapeType="1" noTextEdit="1"/>
          </p:cNvSpPr>
          <p:nvPr/>
        </p:nvSpPr>
        <p:spPr bwMode="auto">
          <a:xfrm>
            <a:off x="3128963" y="1949112"/>
            <a:ext cx="452437" cy="1539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13</a:t>
            </a:r>
          </a:p>
        </p:txBody>
      </p:sp>
      <p:sp>
        <p:nvSpPr>
          <p:cNvPr id="117793" name="WordArt 19"/>
          <p:cNvSpPr>
            <a:spLocks noChangeArrowheads="1" noChangeShapeType="1" noTextEdit="1"/>
          </p:cNvSpPr>
          <p:nvPr/>
        </p:nvSpPr>
        <p:spPr bwMode="auto">
          <a:xfrm>
            <a:off x="1714500" y="1949112"/>
            <a:ext cx="452438" cy="1539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12</a:t>
            </a:r>
          </a:p>
        </p:txBody>
      </p:sp>
      <p:sp>
        <p:nvSpPr>
          <p:cNvPr id="117794" name="WordArt 20"/>
          <p:cNvSpPr>
            <a:spLocks noChangeArrowheads="1" noChangeShapeType="1" noTextEdit="1"/>
          </p:cNvSpPr>
          <p:nvPr/>
        </p:nvSpPr>
        <p:spPr bwMode="auto">
          <a:xfrm>
            <a:off x="739775" y="3211175"/>
            <a:ext cx="454025" cy="152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21</a:t>
            </a:r>
          </a:p>
        </p:txBody>
      </p:sp>
      <p:sp>
        <p:nvSpPr>
          <p:cNvPr id="117795" name="WordArt 21"/>
          <p:cNvSpPr>
            <a:spLocks noChangeArrowheads="1" noChangeShapeType="1" noTextEdit="1"/>
          </p:cNvSpPr>
          <p:nvPr/>
        </p:nvSpPr>
        <p:spPr bwMode="auto">
          <a:xfrm>
            <a:off x="5870575" y="3211175"/>
            <a:ext cx="454025" cy="152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25</a:t>
            </a:r>
          </a:p>
        </p:txBody>
      </p:sp>
      <p:sp>
        <p:nvSpPr>
          <p:cNvPr id="117796" name="WordArt 22"/>
          <p:cNvSpPr>
            <a:spLocks noChangeArrowheads="1" noChangeShapeType="1" noTextEdit="1"/>
          </p:cNvSpPr>
          <p:nvPr/>
        </p:nvSpPr>
        <p:spPr bwMode="auto">
          <a:xfrm>
            <a:off x="4519613" y="3211175"/>
            <a:ext cx="454025" cy="152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24</a:t>
            </a:r>
          </a:p>
        </p:txBody>
      </p:sp>
      <p:sp>
        <p:nvSpPr>
          <p:cNvPr id="117797" name="WordArt 23"/>
          <p:cNvSpPr>
            <a:spLocks noChangeArrowheads="1" noChangeShapeType="1" noTextEdit="1"/>
          </p:cNvSpPr>
          <p:nvPr/>
        </p:nvSpPr>
        <p:spPr bwMode="auto">
          <a:xfrm>
            <a:off x="3067050" y="3322300"/>
            <a:ext cx="454025" cy="1539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23</a:t>
            </a:r>
          </a:p>
        </p:txBody>
      </p:sp>
      <p:sp>
        <p:nvSpPr>
          <p:cNvPr id="117798" name="WordArt 24"/>
          <p:cNvSpPr>
            <a:spLocks noChangeArrowheads="1" noChangeShapeType="1" noTextEdit="1"/>
          </p:cNvSpPr>
          <p:nvPr/>
        </p:nvSpPr>
        <p:spPr bwMode="auto">
          <a:xfrm>
            <a:off x="1693863" y="3211175"/>
            <a:ext cx="454025" cy="152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22</a:t>
            </a:r>
          </a:p>
        </p:txBody>
      </p:sp>
      <p:sp>
        <p:nvSpPr>
          <p:cNvPr id="117799" name="WordArt 25"/>
          <p:cNvSpPr>
            <a:spLocks noChangeArrowheads="1" noChangeShapeType="1" noTextEdit="1"/>
          </p:cNvSpPr>
          <p:nvPr/>
        </p:nvSpPr>
        <p:spPr bwMode="auto">
          <a:xfrm>
            <a:off x="723900" y="4535150"/>
            <a:ext cx="454025" cy="1539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31</a:t>
            </a:r>
          </a:p>
        </p:txBody>
      </p:sp>
      <p:sp>
        <p:nvSpPr>
          <p:cNvPr id="117800" name="WordArt 26"/>
          <p:cNvSpPr>
            <a:spLocks noChangeArrowheads="1" noChangeShapeType="1" noTextEdit="1"/>
          </p:cNvSpPr>
          <p:nvPr/>
        </p:nvSpPr>
        <p:spPr bwMode="auto">
          <a:xfrm>
            <a:off x="6627813" y="5400337"/>
            <a:ext cx="454025" cy="1539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35</a:t>
            </a:r>
          </a:p>
        </p:txBody>
      </p:sp>
      <p:sp>
        <p:nvSpPr>
          <p:cNvPr id="117801" name="WordArt 27"/>
          <p:cNvSpPr>
            <a:spLocks noChangeArrowheads="1" noChangeShapeType="1" noTextEdit="1"/>
          </p:cNvSpPr>
          <p:nvPr/>
        </p:nvSpPr>
        <p:spPr bwMode="auto">
          <a:xfrm>
            <a:off x="4489450" y="5400337"/>
            <a:ext cx="454025" cy="1539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34</a:t>
            </a:r>
          </a:p>
        </p:txBody>
      </p:sp>
      <p:sp>
        <p:nvSpPr>
          <p:cNvPr id="117802" name="WordArt 28"/>
          <p:cNvSpPr>
            <a:spLocks noChangeArrowheads="1" noChangeShapeType="1" noTextEdit="1"/>
          </p:cNvSpPr>
          <p:nvPr/>
        </p:nvSpPr>
        <p:spPr bwMode="auto">
          <a:xfrm>
            <a:off x="3240088" y="5286037"/>
            <a:ext cx="454025" cy="1539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33</a:t>
            </a:r>
          </a:p>
        </p:txBody>
      </p:sp>
      <p:sp>
        <p:nvSpPr>
          <p:cNvPr id="117803" name="WordArt 29"/>
          <p:cNvSpPr>
            <a:spLocks noChangeArrowheads="1" noChangeShapeType="1" noTextEdit="1"/>
          </p:cNvSpPr>
          <p:nvPr/>
        </p:nvSpPr>
        <p:spPr bwMode="auto">
          <a:xfrm>
            <a:off x="1935163" y="5400337"/>
            <a:ext cx="454025" cy="1539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>
                <a:solidFill>
                  <a:srgbClr val="FF00FF"/>
                </a:solidFill>
                <a:latin typeface="Arial Black" panose="020B0A04020102020204" pitchFamily="34" charset="0"/>
              </a:rPr>
              <a:t>Block 32</a:t>
            </a:r>
          </a:p>
        </p:txBody>
      </p:sp>
      <p:sp>
        <p:nvSpPr>
          <p:cNvPr id="44" name="Line 30"/>
          <p:cNvSpPr>
            <a:spLocks noChangeAspect="1" noChangeShapeType="1"/>
          </p:cNvSpPr>
          <p:nvPr/>
        </p:nvSpPr>
        <p:spPr bwMode="auto">
          <a:xfrm>
            <a:off x="2336800" y="3000037"/>
            <a:ext cx="1101725" cy="2117725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5" name="Line 31"/>
          <p:cNvSpPr>
            <a:spLocks noChangeAspect="1" noChangeShapeType="1"/>
          </p:cNvSpPr>
          <p:nvPr/>
        </p:nvSpPr>
        <p:spPr bwMode="auto">
          <a:xfrm>
            <a:off x="1722438" y="3519150"/>
            <a:ext cx="1039812" cy="2032000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6" name="Line 32"/>
          <p:cNvSpPr>
            <a:spLocks noChangeAspect="1" noChangeShapeType="1"/>
          </p:cNvSpPr>
          <p:nvPr/>
        </p:nvSpPr>
        <p:spPr bwMode="auto">
          <a:xfrm>
            <a:off x="1057275" y="4052550"/>
            <a:ext cx="941388" cy="1808162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7" name="Line 33"/>
          <p:cNvSpPr>
            <a:spLocks noChangeAspect="1" noChangeShapeType="1"/>
          </p:cNvSpPr>
          <p:nvPr/>
        </p:nvSpPr>
        <p:spPr bwMode="auto">
          <a:xfrm>
            <a:off x="719138" y="5092362"/>
            <a:ext cx="477837" cy="915988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8" name="Line 34"/>
          <p:cNvSpPr>
            <a:spLocks noChangeAspect="1" noChangeShapeType="1"/>
          </p:cNvSpPr>
          <p:nvPr/>
        </p:nvSpPr>
        <p:spPr bwMode="auto">
          <a:xfrm>
            <a:off x="4402138" y="1858625"/>
            <a:ext cx="1798637" cy="3419475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9" name="Line 35"/>
          <p:cNvSpPr>
            <a:spLocks noChangeAspect="1" noChangeShapeType="1"/>
          </p:cNvSpPr>
          <p:nvPr/>
        </p:nvSpPr>
        <p:spPr bwMode="auto">
          <a:xfrm>
            <a:off x="3738563" y="2192000"/>
            <a:ext cx="1449387" cy="2801937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50" name="Line 36"/>
          <p:cNvSpPr>
            <a:spLocks noChangeAspect="1" noChangeShapeType="1"/>
          </p:cNvSpPr>
          <p:nvPr/>
        </p:nvSpPr>
        <p:spPr bwMode="auto">
          <a:xfrm>
            <a:off x="2974975" y="2466637"/>
            <a:ext cx="1427163" cy="2725738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51" name="Line 37"/>
          <p:cNvSpPr>
            <a:spLocks noChangeAspect="1" noChangeShapeType="1"/>
          </p:cNvSpPr>
          <p:nvPr/>
        </p:nvSpPr>
        <p:spPr bwMode="auto">
          <a:xfrm>
            <a:off x="6165850" y="1660187"/>
            <a:ext cx="1385888" cy="2701925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52" name="Line 38"/>
          <p:cNvSpPr>
            <a:spLocks noChangeAspect="1" noChangeShapeType="1"/>
          </p:cNvSpPr>
          <p:nvPr/>
        </p:nvSpPr>
        <p:spPr bwMode="auto">
          <a:xfrm>
            <a:off x="5302250" y="1771312"/>
            <a:ext cx="1622425" cy="3122613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53" name="Line 39"/>
          <p:cNvSpPr>
            <a:spLocks noChangeAspect="1" noChangeShapeType="1"/>
          </p:cNvSpPr>
          <p:nvPr/>
        </p:nvSpPr>
        <p:spPr bwMode="auto">
          <a:xfrm rot="16200000">
            <a:off x="3849687" y="-259100"/>
            <a:ext cx="1533525" cy="5937250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54" name="Line 40"/>
          <p:cNvSpPr>
            <a:spLocks noChangeAspect="1" noChangeShapeType="1"/>
          </p:cNvSpPr>
          <p:nvPr/>
        </p:nvSpPr>
        <p:spPr bwMode="auto">
          <a:xfrm rot="16200000">
            <a:off x="3299620" y="224293"/>
            <a:ext cx="1643062" cy="6384925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55" name="Line 41"/>
          <p:cNvSpPr>
            <a:spLocks noChangeAspect="1" noChangeShapeType="1"/>
          </p:cNvSpPr>
          <p:nvPr/>
        </p:nvSpPr>
        <p:spPr bwMode="auto">
          <a:xfrm rot="16200000">
            <a:off x="3259932" y="800556"/>
            <a:ext cx="1646237" cy="6410325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56" name="Line 42"/>
          <p:cNvSpPr>
            <a:spLocks noChangeAspect="1" noChangeShapeType="1"/>
          </p:cNvSpPr>
          <p:nvPr/>
        </p:nvSpPr>
        <p:spPr bwMode="auto">
          <a:xfrm rot="16200000">
            <a:off x="3085306" y="1375231"/>
            <a:ext cx="1711325" cy="6446838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7817" name="Line 43"/>
          <p:cNvSpPr>
            <a:spLocks noChangeAspect="1" noChangeShapeType="1"/>
          </p:cNvSpPr>
          <p:nvPr/>
        </p:nvSpPr>
        <p:spPr bwMode="auto">
          <a:xfrm rot="-5400000">
            <a:off x="1474788" y="5028862"/>
            <a:ext cx="393700" cy="1565275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" name="Line 57"/>
          <p:cNvSpPr>
            <a:spLocks noChangeAspect="1" noChangeShapeType="1"/>
          </p:cNvSpPr>
          <p:nvPr/>
        </p:nvSpPr>
        <p:spPr bwMode="auto">
          <a:xfrm rot="16200000">
            <a:off x="5268913" y="3144499"/>
            <a:ext cx="839788" cy="3249613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7819" name="Rectangle 98"/>
          <p:cNvSpPr>
            <a:spLocks noChangeArrowheads="1"/>
          </p:cNvSpPr>
          <p:nvPr/>
        </p:nvSpPr>
        <p:spPr bwMode="auto">
          <a:xfrm>
            <a:off x="639763" y="1518900"/>
            <a:ext cx="6904037" cy="4516437"/>
          </a:xfrm>
          <a:prstGeom prst="rect">
            <a:avLst/>
          </a:prstGeom>
          <a:noFill/>
          <a:ln w="571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7820" name="Rectangle 99"/>
          <p:cNvSpPr>
            <a:spLocks noChangeArrowheads="1"/>
          </p:cNvSpPr>
          <p:nvPr/>
        </p:nvSpPr>
        <p:spPr bwMode="auto">
          <a:xfrm>
            <a:off x="639763" y="1518900"/>
            <a:ext cx="6904037" cy="4516437"/>
          </a:xfrm>
          <a:prstGeom prst="rect">
            <a:avLst/>
          </a:prstGeom>
          <a:noFill/>
          <a:ln w="571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7821" name="Oval 107"/>
          <p:cNvSpPr>
            <a:spLocks noChangeArrowheads="1"/>
          </p:cNvSpPr>
          <p:nvPr/>
        </p:nvSpPr>
        <p:spPr bwMode="auto">
          <a:xfrm>
            <a:off x="2084388" y="4687550"/>
            <a:ext cx="144462" cy="146050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7822" name="Oval 108"/>
          <p:cNvSpPr>
            <a:spLocks noChangeArrowheads="1"/>
          </p:cNvSpPr>
          <p:nvPr/>
        </p:nvSpPr>
        <p:spPr bwMode="auto">
          <a:xfrm>
            <a:off x="6800850" y="3533437"/>
            <a:ext cx="144463" cy="146050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7823" name="Oval 109"/>
          <p:cNvSpPr>
            <a:spLocks noChangeArrowheads="1"/>
          </p:cNvSpPr>
          <p:nvPr/>
        </p:nvSpPr>
        <p:spPr bwMode="auto">
          <a:xfrm>
            <a:off x="5956300" y="4525625"/>
            <a:ext cx="144463" cy="146050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7824" name="Oval 112"/>
          <p:cNvSpPr>
            <a:spLocks noChangeArrowheads="1"/>
          </p:cNvSpPr>
          <p:nvPr/>
        </p:nvSpPr>
        <p:spPr bwMode="auto">
          <a:xfrm>
            <a:off x="3797300" y="3581062"/>
            <a:ext cx="144463" cy="146050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7825" name="Oval 113"/>
          <p:cNvSpPr>
            <a:spLocks noChangeArrowheads="1"/>
          </p:cNvSpPr>
          <p:nvPr/>
        </p:nvSpPr>
        <p:spPr bwMode="auto">
          <a:xfrm>
            <a:off x="5575300" y="2934950"/>
            <a:ext cx="144463" cy="146050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7826" name="Oval 114"/>
          <p:cNvSpPr>
            <a:spLocks noChangeArrowheads="1"/>
          </p:cNvSpPr>
          <p:nvPr/>
        </p:nvSpPr>
        <p:spPr bwMode="auto">
          <a:xfrm>
            <a:off x="4992688" y="3549312"/>
            <a:ext cx="144462" cy="146050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7827" name="Oval 115"/>
          <p:cNvSpPr>
            <a:spLocks noChangeArrowheads="1"/>
          </p:cNvSpPr>
          <p:nvPr/>
        </p:nvSpPr>
        <p:spPr bwMode="auto">
          <a:xfrm>
            <a:off x="3489325" y="2180887"/>
            <a:ext cx="142875" cy="146050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7828" name="Oval 116"/>
          <p:cNvSpPr>
            <a:spLocks noChangeArrowheads="1"/>
          </p:cNvSpPr>
          <p:nvPr/>
        </p:nvSpPr>
        <p:spPr bwMode="auto">
          <a:xfrm>
            <a:off x="3173413" y="4057312"/>
            <a:ext cx="144462" cy="144463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7829" name="Oval 117"/>
          <p:cNvSpPr>
            <a:spLocks noChangeArrowheads="1"/>
          </p:cNvSpPr>
          <p:nvPr/>
        </p:nvSpPr>
        <p:spPr bwMode="auto">
          <a:xfrm>
            <a:off x="779463" y="4946312"/>
            <a:ext cx="144462" cy="146050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7830" name="Oval 145"/>
          <p:cNvSpPr>
            <a:spLocks noChangeArrowheads="1"/>
          </p:cNvSpPr>
          <p:nvPr/>
        </p:nvSpPr>
        <p:spPr bwMode="auto">
          <a:xfrm>
            <a:off x="6889750" y="2322175"/>
            <a:ext cx="144463" cy="146050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17831" name="Group 172"/>
          <p:cNvGrpSpPr>
            <a:grpSpLocks/>
          </p:cNvGrpSpPr>
          <p:nvPr/>
        </p:nvGrpSpPr>
        <p:grpSpPr bwMode="auto">
          <a:xfrm>
            <a:off x="665163" y="5681325"/>
            <a:ext cx="5072062" cy="338137"/>
            <a:chOff x="405" y="3768"/>
            <a:chExt cx="3338" cy="223"/>
          </a:xfrm>
        </p:grpSpPr>
        <p:sp>
          <p:nvSpPr>
            <p:cNvPr id="117832" name="Text Box 171"/>
            <p:cNvSpPr txBox="1">
              <a:spLocks noChangeArrowheads="1"/>
            </p:cNvSpPr>
            <p:nvPr/>
          </p:nvSpPr>
          <p:spPr bwMode="auto">
            <a:xfrm>
              <a:off x="405" y="3768"/>
              <a:ext cx="3338" cy="22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b="1">
                  <a:latin typeface="Verdana" panose="020B0604030504040204" pitchFamily="34" charset="0"/>
                </a:rPr>
                <a:t>   Approximate location of structural highs</a:t>
              </a:r>
            </a:p>
          </p:txBody>
        </p:sp>
        <p:sp>
          <p:nvSpPr>
            <p:cNvPr id="117833" name="Oval 170"/>
            <p:cNvSpPr>
              <a:spLocks noChangeArrowheads="1"/>
            </p:cNvSpPr>
            <p:nvPr/>
          </p:nvSpPr>
          <p:spPr bwMode="auto">
            <a:xfrm>
              <a:off x="442" y="3826"/>
              <a:ext cx="95" cy="96"/>
            </a:xfrm>
            <a:prstGeom prst="ellipse">
              <a:avLst/>
            </a:prstGeom>
            <a:solidFill>
              <a:srgbClr val="3366FF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2828925" y="1720512"/>
            <a:ext cx="1295400" cy="947738"/>
          </a:xfrm>
          <a:custGeom>
            <a:avLst/>
            <a:gdLst>
              <a:gd name="connsiteX0" fmla="*/ 645160 w 1295400"/>
              <a:gd name="connsiteY0" fmla="*/ 304800 h 947420"/>
              <a:gd name="connsiteX1" fmla="*/ 386080 w 1295400"/>
              <a:gd name="connsiteY1" fmla="*/ 411480 h 947420"/>
              <a:gd name="connsiteX2" fmla="*/ 187960 w 1295400"/>
              <a:gd name="connsiteY2" fmla="*/ 594360 h 947420"/>
              <a:gd name="connsiteX3" fmla="*/ 20320 w 1295400"/>
              <a:gd name="connsiteY3" fmla="*/ 899160 h 947420"/>
              <a:gd name="connsiteX4" fmla="*/ 309880 w 1295400"/>
              <a:gd name="connsiteY4" fmla="*/ 883920 h 947420"/>
              <a:gd name="connsiteX5" fmla="*/ 645160 w 1295400"/>
              <a:gd name="connsiteY5" fmla="*/ 792480 h 947420"/>
              <a:gd name="connsiteX6" fmla="*/ 1132840 w 1295400"/>
              <a:gd name="connsiteY6" fmla="*/ 685800 h 947420"/>
              <a:gd name="connsiteX7" fmla="*/ 1270000 w 1295400"/>
              <a:gd name="connsiteY7" fmla="*/ 396240 h 947420"/>
              <a:gd name="connsiteX8" fmla="*/ 1285240 w 1295400"/>
              <a:gd name="connsiteY8" fmla="*/ 213360 h 947420"/>
              <a:gd name="connsiteX9" fmla="*/ 1224280 w 1295400"/>
              <a:gd name="connsiteY9" fmla="*/ 30480 h 947420"/>
              <a:gd name="connsiteX10" fmla="*/ 995680 w 1295400"/>
              <a:gd name="connsiteY10" fmla="*/ 30480 h 947420"/>
              <a:gd name="connsiteX11" fmla="*/ 904240 w 1295400"/>
              <a:gd name="connsiteY11" fmla="*/ 152400 h 947420"/>
              <a:gd name="connsiteX12" fmla="*/ 767080 w 1295400"/>
              <a:gd name="connsiteY12" fmla="*/ 213360 h 947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95400" h="947420">
                <a:moveTo>
                  <a:pt x="645160" y="304800"/>
                </a:moveTo>
                <a:cubicBezTo>
                  <a:pt x="553720" y="334010"/>
                  <a:pt x="462280" y="363220"/>
                  <a:pt x="386080" y="411480"/>
                </a:cubicBezTo>
                <a:cubicBezTo>
                  <a:pt x="309880" y="459740"/>
                  <a:pt x="248920" y="513080"/>
                  <a:pt x="187960" y="594360"/>
                </a:cubicBezTo>
                <a:cubicBezTo>
                  <a:pt x="127000" y="675640"/>
                  <a:pt x="0" y="850900"/>
                  <a:pt x="20320" y="899160"/>
                </a:cubicBezTo>
                <a:cubicBezTo>
                  <a:pt x="40640" y="947420"/>
                  <a:pt x="205740" y="901700"/>
                  <a:pt x="309880" y="883920"/>
                </a:cubicBezTo>
                <a:cubicBezTo>
                  <a:pt x="414020" y="866140"/>
                  <a:pt x="508000" y="825500"/>
                  <a:pt x="645160" y="792480"/>
                </a:cubicBezTo>
                <a:cubicBezTo>
                  <a:pt x="782320" y="759460"/>
                  <a:pt x="1028700" y="751840"/>
                  <a:pt x="1132840" y="685800"/>
                </a:cubicBezTo>
                <a:cubicBezTo>
                  <a:pt x="1236980" y="619760"/>
                  <a:pt x="1244600" y="474980"/>
                  <a:pt x="1270000" y="396240"/>
                </a:cubicBezTo>
                <a:cubicBezTo>
                  <a:pt x="1295400" y="317500"/>
                  <a:pt x="1292860" y="274320"/>
                  <a:pt x="1285240" y="213360"/>
                </a:cubicBezTo>
                <a:cubicBezTo>
                  <a:pt x="1277620" y="152400"/>
                  <a:pt x="1272540" y="60960"/>
                  <a:pt x="1224280" y="30480"/>
                </a:cubicBezTo>
                <a:cubicBezTo>
                  <a:pt x="1176020" y="0"/>
                  <a:pt x="1049020" y="10160"/>
                  <a:pt x="995680" y="30480"/>
                </a:cubicBezTo>
                <a:cubicBezTo>
                  <a:pt x="942340" y="50800"/>
                  <a:pt x="942340" y="121920"/>
                  <a:pt x="904240" y="152400"/>
                </a:cubicBezTo>
                <a:cubicBezTo>
                  <a:pt x="866140" y="182880"/>
                  <a:pt x="816610" y="198120"/>
                  <a:pt x="767080" y="213360"/>
                </a:cubicBezTo>
              </a:path>
            </a:pathLst>
          </a:custGeom>
          <a:ln w="762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655638" y="1522075"/>
            <a:ext cx="6872287" cy="4144962"/>
          </a:xfrm>
          <a:custGeom>
            <a:avLst/>
            <a:gdLst>
              <a:gd name="connsiteX0" fmla="*/ 3611880 w 6873240"/>
              <a:gd name="connsiteY0" fmla="*/ 0 h 4145280"/>
              <a:gd name="connsiteX1" fmla="*/ 3703320 w 6873240"/>
              <a:gd name="connsiteY1" fmla="*/ 243840 h 4145280"/>
              <a:gd name="connsiteX2" fmla="*/ 3901440 w 6873240"/>
              <a:gd name="connsiteY2" fmla="*/ 640080 h 4145280"/>
              <a:gd name="connsiteX3" fmla="*/ 3901440 w 6873240"/>
              <a:gd name="connsiteY3" fmla="*/ 807720 h 4145280"/>
              <a:gd name="connsiteX4" fmla="*/ 3870960 w 6873240"/>
              <a:gd name="connsiteY4" fmla="*/ 1051560 h 4145280"/>
              <a:gd name="connsiteX5" fmla="*/ 3810000 w 6873240"/>
              <a:gd name="connsiteY5" fmla="*/ 1158240 h 4145280"/>
              <a:gd name="connsiteX6" fmla="*/ 3672840 w 6873240"/>
              <a:gd name="connsiteY6" fmla="*/ 1295400 h 4145280"/>
              <a:gd name="connsiteX7" fmla="*/ 3566160 w 6873240"/>
              <a:gd name="connsiteY7" fmla="*/ 1356360 h 4145280"/>
              <a:gd name="connsiteX8" fmla="*/ 3383280 w 6873240"/>
              <a:gd name="connsiteY8" fmla="*/ 1432560 h 4145280"/>
              <a:gd name="connsiteX9" fmla="*/ 3124200 w 6873240"/>
              <a:gd name="connsiteY9" fmla="*/ 1569720 h 4145280"/>
              <a:gd name="connsiteX10" fmla="*/ 2636520 w 6873240"/>
              <a:gd name="connsiteY10" fmla="*/ 1676400 h 4145280"/>
              <a:gd name="connsiteX11" fmla="*/ 2514600 w 6873240"/>
              <a:gd name="connsiteY11" fmla="*/ 1722120 h 4145280"/>
              <a:gd name="connsiteX12" fmla="*/ 2346960 w 6873240"/>
              <a:gd name="connsiteY12" fmla="*/ 1783080 h 4145280"/>
              <a:gd name="connsiteX13" fmla="*/ 2057400 w 6873240"/>
              <a:gd name="connsiteY13" fmla="*/ 2042160 h 4145280"/>
              <a:gd name="connsiteX14" fmla="*/ 1920240 w 6873240"/>
              <a:gd name="connsiteY14" fmla="*/ 2133600 h 4145280"/>
              <a:gd name="connsiteX15" fmla="*/ 1341120 w 6873240"/>
              <a:gd name="connsiteY15" fmla="*/ 2392680 h 4145280"/>
              <a:gd name="connsiteX16" fmla="*/ 1264920 w 6873240"/>
              <a:gd name="connsiteY16" fmla="*/ 2392680 h 4145280"/>
              <a:gd name="connsiteX17" fmla="*/ 1234440 w 6873240"/>
              <a:gd name="connsiteY17" fmla="*/ 2286000 h 4145280"/>
              <a:gd name="connsiteX18" fmla="*/ 1158240 w 6873240"/>
              <a:gd name="connsiteY18" fmla="*/ 2179320 h 4145280"/>
              <a:gd name="connsiteX19" fmla="*/ 1036320 w 6873240"/>
              <a:gd name="connsiteY19" fmla="*/ 2011680 h 4145280"/>
              <a:gd name="connsiteX20" fmla="*/ 975360 w 6873240"/>
              <a:gd name="connsiteY20" fmla="*/ 1905000 h 4145280"/>
              <a:gd name="connsiteX21" fmla="*/ 777240 w 6873240"/>
              <a:gd name="connsiteY21" fmla="*/ 1676400 h 4145280"/>
              <a:gd name="connsiteX22" fmla="*/ 640080 w 6873240"/>
              <a:gd name="connsiteY22" fmla="*/ 1554480 h 4145280"/>
              <a:gd name="connsiteX23" fmla="*/ 396240 w 6873240"/>
              <a:gd name="connsiteY23" fmla="*/ 1402080 h 4145280"/>
              <a:gd name="connsiteX24" fmla="*/ 304800 w 6873240"/>
              <a:gd name="connsiteY24" fmla="*/ 1371600 h 4145280"/>
              <a:gd name="connsiteX25" fmla="*/ 0 w 6873240"/>
              <a:gd name="connsiteY25" fmla="*/ 1249680 h 4145280"/>
              <a:gd name="connsiteX26" fmla="*/ 15240 w 6873240"/>
              <a:gd name="connsiteY26" fmla="*/ 4145280 h 4145280"/>
              <a:gd name="connsiteX27" fmla="*/ 6873240 w 6873240"/>
              <a:gd name="connsiteY27" fmla="*/ 4084320 h 4145280"/>
              <a:gd name="connsiteX28" fmla="*/ 6873240 w 6873240"/>
              <a:gd name="connsiteY28" fmla="*/ 15240 h 4145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873240" h="4145280">
                <a:moveTo>
                  <a:pt x="3611880" y="0"/>
                </a:moveTo>
                <a:lnTo>
                  <a:pt x="3703320" y="243840"/>
                </a:lnTo>
                <a:lnTo>
                  <a:pt x="3901440" y="640080"/>
                </a:lnTo>
                <a:lnTo>
                  <a:pt x="3901440" y="807720"/>
                </a:lnTo>
                <a:lnTo>
                  <a:pt x="3870960" y="1051560"/>
                </a:lnTo>
                <a:lnTo>
                  <a:pt x="3810000" y="1158240"/>
                </a:lnTo>
                <a:lnTo>
                  <a:pt x="3672840" y="1295400"/>
                </a:lnTo>
                <a:lnTo>
                  <a:pt x="3566160" y="1356360"/>
                </a:lnTo>
                <a:lnTo>
                  <a:pt x="3383280" y="1432560"/>
                </a:lnTo>
                <a:lnTo>
                  <a:pt x="3124200" y="1569720"/>
                </a:lnTo>
                <a:lnTo>
                  <a:pt x="2636520" y="1676400"/>
                </a:lnTo>
                <a:lnTo>
                  <a:pt x="2514600" y="1722120"/>
                </a:lnTo>
                <a:lnTo>
                  <a:pt x="2346960" y="1783080"/>
                </a:lnTo>
                <a:lnTo>
                  <a:pt x="2057400" y="2042160"/>
                </a:lnTo>
                <a:lnTo>
                  <a:pt x="1920240" y="2133600"/>
                </a:lnTo>
                <a:lnTo>
                  <a:pt x="1341120" y="2392680"/>
                </a:lnTo>
                <a:lnTo>
                  <a:pt x="1264920" y="2392680"/>
                </a:lnTo>
                <a:lnTo>
                  <a:pt x="1234440" y="2286000"/>
                </a:lnTo>
                <a:lnTo>
                  <a:pt x="1158240" y="2179320"/>
                </a:lnTo>
                <a:lnTo>
                  <a:pt x="1036320" y="2011680"/>
                </a:lnTo>
                <a:lnTo>
                  <a:pt x="975360" y="1905000"/>
                </a:lnTo>
                <a:lnTo>
                  <a:pt x="777240" y="1676400"/>
                </a:lnTo>
                <a:lnTo>
                  <a:pt x="640080" y="1554480"/>
                </a:lnTo>
                <a:lnTo>
                  <a:pt x="396240" y="1402080"/>
                </a:lnTo>
                <a:lnTo>
                  <a:pt x="304800" y="1371600"/>
                </a:lnTo>
                <a:lnTo>
                  <a:pt x="0" y="1249680"/>
                </a:lnTo>
                <a:lnTo>
                  <a:pt x="15240" y="4145280"/>
                </a:lnTo>
                <a:lnTo>
                  <a:pt x="6873240" y="4084320"/>
                </a:lnTo>
                <a:lnTo>
                  <a:pt x="6873240" y="15240"/>
                </a:lnTo>
              </a:path>
            </a:pathLst>
          </a:custGeom>
          <a:solidFill>
            <a:srgbClr val="777777">
              <a:alpha val="60000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7844" name="TextBox 84"/>
          <p:cNvSpPr txBox="1">
            <a:spLocks noChangeArrowheads="1"/>
          </p:cNvSpPr>
          <p:nvPr/>
        </p:nvSpPr>
        <p:spPr bwMode="auto">
          <a:xfrm>
            <a:off x="4792663" y="1720512"/>
            <a:ext cx="2159630" cy="1477328"/>
          </a:xfrm>
          <a:prstGeom prst="rect">
            <a:avLst/>
          </a:prstGeom>
          <a:solidFill>
            <a:srgbClr val="F9DE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286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800" dirty="0"/>
              <a:t>Oil Source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800" dirty="0"/>
              <a:t>Oil Window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800" dirty="0"/>
              <a:t>Nearshore Sand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800" dirty="0"/>
              <a:t>Excellent Seal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800" dirty="0"/>
              <a:t>Large Drain Area</a:t>
            </a:r>
          </a:p>
        </p:txBody>
      </p:sp>
      <p:grpSp>
        <p:nvGrpSpPr>
          <p:cNvPr id="117845" name="Group 85"/>
          <p:cNvGrpSpPr>
            <a:grpSpLocks/>
          </p:cNvGrpSpPr>
          <p:nvPr/>
        </p:nvGrpSpPr>
        <p:grpSpPr bwMode="auto">
          <a:xfrm>
            <a:off x="6881813" y="6122650"/>
            <a:ext cx="1609725" cy="322262"/>
            <a:chOff x="4407" y="3940"/>
            <a:chExt cx="1014" cy="203"/>
          </a:xfrm>
        </p:grpSpPr>
        <p:sp>
          <p:nvSpPr>
            <p:cNvPr id="117846" name="Text Box 175"/>
            <p:cNvSpPr txBox="1">
              <a:spLocks noChangeAspect="1" noChangeArrowheads="1"/>
            </p:cNvSpPr>
            <p:nvPr/>
          </p:nvSpPr>
          <p:spPr bwMode="auto">
            <a:xfrm>
              <a:off x="4407" y="3970"/>
              <a:ext cx="101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</a:rPr>
                <a:t>0         km       20</a:t>
              </a:r>
            </a:p>
          </p:txBody>
        </p:sp>
        <p:grpSp>
          <p:nvGrpSpPr>
            <p:cNvPr id="117847" name="Group 87"/>
            <p:cNvGrpSpPr>
              <a:grpSpLocks/>
            </p:cNvGrpSpPr>
            <p:nvPr/>
          </p:nvGrpSpPr>
          <p:grpSpPr bwMode="auto">
            <a:xfrm>
              <a:off x="4493" y="3940"/>
              <a:ext cx="841" cy="60"/>
              <a:chOff x="4861" y="3754"/>
              <a:chExt cx="355" cy="60"/>
            </a:xfrm>
          </p:grpSpPr>
          <p:sp>
            <p:nvSpPr>
              <p:cNvPr id="117848" name="Rectangle 177"/>
              <p:cNvSpPr>
                <a:spLocks noChangeAspect="1" noChangeArrowheads="1"/>
              </p:cNvSpPr>
              <p:nvPr/>
            </p:nvSpPr>
            <p:spPr bwMode="auto">
              <a:xfrm>
                <a:off x="4861" y="3754"/>
                <a:ext cx="87" cy="60"/>
              </a:xfrm>
              <a:prstGeom prst="rect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7849" name="Rectangle 178"/>
              <p:cNvSpPr>
                <a:spLocks noChangeAspect="1" noChangeArrowheads="1"/>
              </p:cNvSpPr>
              <p:nvPr/>
            </p:nvSpPr>
            <p:spPr bwMode="auto">
              <a:xfrm>
                <a:off x="4950" y="3754"/>
                <a:ext cx="88" cy="60"/>
              </a:xfrm>
              <a:prstGeom prst="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7850" name="Rectangle 179"/>
              <p:cNvSpPr>
                <a:spLocks noChangeAspect="1" noChangeArrowheads="1"/>
              </p:cNvSpPr>
              <p:nvPr/>
            </p:nvSpPr>
            <p:spPr bwMode="auto">
              <a:xfrm>
                <a:off x="5040" y="3754"/>
                <a:ext cx="87" cy="60"/>
              </a:xfrm>
              <a:prstGeom prst="rect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7851" name="Rectangle 180"/>
              <p:cNvSpPr>
                <a:spLocks noChangeAspect="1" noChangeArrowheads="1"/>
              </p:cNvSpPr>
              <p:nvPr/>
            </p:nvSpPr>
            <p:spPr bwMode="auto">
              <a:xfrm>
                <a:off x="5129" y="3754"/>
                <a:ext cx="87" cy="60"/>
              </a:xfrm>
              <a:prstGeom prst="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1034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25911</TotalTime>
  <Words>1200</Words>
  <Application>Microsoft Macintosh PowerPoint</Application>
  <PresentationFormat>On-screen Show (4:3)</PresentationFormat>
  <Paragraphs>127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Default Design</vt:lpstr>
      <vt:lpstr>PowerPoint Presentation</vt:lpstr>
      <vt:lpstr>Our Lease Sale</vt:lpstr>
      <vt:lpstr>PowerPoint Presentation</vt:lpstr>
      <vt:lpstr>Introduction</vt:lpstr>
      <vt:lpstr>Introduction</vt:lpstr>
      <vt:lpstr>Figures </vt:lpstr>
      <vt:lpstr>Suggestion</vt:lpstr>
      <vt:lpstr>Uppermost Latrobe Divides</vt:lpstr>
      <vt:lpstr>Uppermost Latrobe Divides</vt:lpstr>
      <vt:lpstr>Bidding Strategy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264</cp:revision>
  <cp:lastPrinted>2015-01-27T13:39:19Z</cp:lastPrinted>
  <dcterms:created xsi:type="dcterms:W3CDTF">2001-11-20T13:29:42Z</dcterms:created>
  <dcterms:modified xsi:type="dcterms:W3CDTF">2015-11-09T17:14:14Z</dcterms:modified>
</cp:coreProperties>
</file>