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9" r:id="rId2"/>
    <p:sldId id="446" r:id="rId3"/>
    <p:sldId id="450" r:id="rId4"/>
    <p:sldId id="456" r:id="rId5"/>
    <p:sldId id="457" r:id="rId6"/>
    <p:sldId id="460" r:id="rId7"/>
    <p:sldId id="458" r:id="rId8"/>
    <p:sldId id="461" r:id="rId9"/>
    <p:sldId id="462" r:id="rId10"/>
    <p:sldId id="448" r:id="rId11"/>
    <p:sldId id="449" r:id="rId12"/>
    <p:sldId id="451" r:id="rId13"/>
    <p:sldId id="452" r:id="rId14"/>
    <p:sldId id="453" r:id="rId15"/>
    <p:sldId id="454" r:id="rId16"/>
    <p:sldId id="455" r:id="rId17"/>
    <p:sldId id="437" r:id="rId18"/>
    <p:sldId id="463" r:id="rId19"/>
    <p:sldId id="464" r:id="rId20"/>
    <p:sldId id="465" r:id="rId21"/>
    <p:sldId id="466" r:id="rId22"/>
    <p:sldId id="467" r:id="rId23"/>
    <p:sldId id="468" r:id="rId24"/>
    <p:sldId id="469" r:id="rId25"/>
    <p:sldId id="470" r:id="rId26"/>
    <p:sldId id="471" r:id="rId27"/>
    <p:sldId id="472" r:id="rId28"/>
    <p:sldId id="473" r:id="rId29"/>
    <p:sldId id="474" r:id="rId30"/>
    <p:sldId id="475" r:id="rId31"/>
    <p:sldId id="476" r:id="rId32"/>
    <p:sldId id="477" r:id="rId33"/>
    <p:sldId id="478" r:id="rId34"/>
    <p:sldId id="479" r:id="rId35"/>
    <p:sldId id="480" r:id="rId36"/>
    <p:sldId id="481" r:id="rId37"/>
    <p:sldId id="482" r:id="rId38"/>
    <p:sldId id="483" r:id="rId39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CC"/>
    <a:srgbClr val="FCEBCC"/>
    <a:srgbClr val="FF69A6"/>
    <a:srgbClr val="9900CC"/>
    <a:srgbClr val="FFD1FF"/>
    <a:srgbClr val="F9DBA5"/>
    <a:srgbClr val="FF0066"/>
    <a:srgbClr val="CCE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289" autoAdjust="0"/>
  </p:normalViewPr>
  <p:slideViewPr>
    <p:cSldViewPr snapToGrid="0">
      <p:cViewPr varScale="1">
        <p:scale>
          <a:sx n="85" d="100"/>
          <a:sy n="85" d="100"/>
        </p:scale>
        <p:origin x="-1432" y="-10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54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C40C13-24E2-4FA0-9644-2103F379F42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0880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FA5B1C5-F8F7-4C25-81AE-ECFF46DF10B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2181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unit explains what a new venture is, which is the starting point for a </a:t>
            </a:r>
            <a:r>
              <a:rPr lang="en-US" dirty="0" smtClean="0"/>
              <a:t>field.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cover how companies work towards placing bids on license areas (blocks).</a:t>
            </a:r>
          </a:p>
          <a:p>
            <a:r>
              <a:rPr lang="en-US" dirty="0" smtClean="0"/>
              <a:t>After the main lecture, regional information on the </a:t>
            </a:r>
            <a:r>
              <a:rPr lang="en-US" dirty="0" err="1" smtClean="0"/>
              <a:t>Gippsland</a:t>
            </a:r>
            <a:r>
              <a:rPr lang="en-US" dirty="0" smtClean="0"/>
              <a:t> basin is </a:t>
            </a:r>
            <a:r>
              <a:rPr lang="en-US" dirty="0" smtClean="0"/>
              <a:t>presented.</a:t>
            </a:r>
            <a:r>
              <a:rPr lang="en-US" baseline="0" dirty="0" smtClean="0"/>
              <a:t> This lesson </a:t>
            </a:r>
            <a:r>
              <a:rPr lang="en-US" dirty="0" smtClean="0"/>
              <a:t>and the following lesson build </a:t>
            </a:r>
            <a:r>
              <a:rPr lang="en-US" dirty="0" smtClean="0"/>
              <a:t>up towards a mock lease sale of </a:t>
            </a:r>
            <a:r>
              <a:rPr lang="en-US" dirty="0" smtClean="0"/>
              <a:t>fifteen (15) </a:t>
            </a:r>
            <a:r>
              <a:rPr lang="en-US" dirty="0" smtClean="0"/>
              <a:t>blocks in the </a:t>
            </a:r>
            <a:r>
              <a:rPr lang="en-US" dirty="0" err="1" smtClean="0"/>
              <a:t>Gippsland</a:t>
            </a:r>
            <a:r>
              <a:rPr lang="en-US" dirty="0" smtClean="0"/>
              <a:t> </a:t>
            </a:r>
            <a:r>
              <a:rPr lang="en-US" dirty="0" smtClean="0"/>
              <a:t>basin.</a:t>
            </a:r>
            <a:r>
              <a:rPr lang="en-US" baseline="0" dirty="0" smtClean="0"/>
              <a:t> </a:t>
            </a:r>
            <a:r>
              <a:rPr lang="en-US" dirty="0" smtClean="0"/>
              <a:t>It’s </a:t>
            </a:r>
            <a:r>
              <a:rPr lang="en-US" dirty="0" smtClean="0"/>
              <a:t>the view from 10,000 </a:t>
            </a:r>
            <a:r>
              <a:rPr lang="en-US" dirty="0" smtClean="0"/>
              <a:t>feet.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remainder of the course will explore basic steps in</a:t>
            </a:r>
            <a:r>
              <a:rPr lang="en-US" baseline="0" dirty="0" smtClean="0"/>
              <a:t> more detail.</a:t>
            </a:r>
            <a:endParaRPr 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88AF9B-54E0-42B9-B942-86195BC32557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1325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 </a:t>
            </a:r>
            <a:r>
              <a:rPr lang="en-US" dirty="0" smtClean="0"/>
              <a:t>example of a lease sale </a:t>
            </a:r>
            <a:r>
              <a:rPr lang="en-US" dirty="0" smtClean="0"/>
              <a:t>announcement.</a:t>
            </a:r>
            <a:r>
              <a:rPr lang="en-US" baseline="0" dirty="0" smtClean="0"/>
              <a:t> </a:t>
            </a:r>
            <a:r>
              <a:rPr lang="en-US" dirty="0" smtClean="0"/>
              <a:t>One </a:t>
            </a:r>
            <a:r>
              <a:rPr lang="en-US" dirty="0" smtClean="0"/>
              <a:t>thing to note is that typically there is </a:t>
            </a:r>
            <a:r>
              <a:rPr lang="en-US" dirty="0" smtClean="0"/>
              <a:t>about six (6) </a:t>
            </a:r>
            <a:r>
              <a:rPr lang="en-US" dirty="0" smtClean="0"/>
              <a:t>months between when the license round and its details are announced and when the bids are </a:t>
            </a:r>
            <a:r>
              <a:rPr lang="en-US" dirty="0" smtClean="0"/>
              <a:t>due.</a:t>
            </a:r>
            <a:r>
              <a:rPr lang="en-US" baseline="0" dirty="0" smtClean="0"/>
              <a:t> </a:t>
            </a:r>
            <a:r>
              <a:rPr lang="en-US" dirty="0" smtClean="0"/>
              <a:t>Mega</a:t>
            </a:r>
            <a:r>
              <a:rPr lang="en-US" dirty="0" smtClean="0"/>
              <a:t>-companies have teams that work regional studies full time – trying to stay ahead of the </a:t>
            </a:r>
            <a:r>
              <a:rPr lang="en-US" dirty="0" smtClean="0"/>
              <a:t>action.</a:t>
            </a:r>
            <a:r>
              <a:rPr lang="en-US" baseline="0" dirty="0" smtClean="0"/>
              <a:t> </a:t>
            </a:r>
            <a:r>
              <a:rPr lang="en-US" dirty="0" smtClean="0"/>
              <a:t>Smaller </a:t>
            </a:r>
            <a:r>
              <a:rPr lang="en-US" dirty="0" smtClean="0"/>
              <a:t>companies pull staff off their “normal assignments” to form a</a:t>
            </a:r>
            <a:r>
              <a:rPr lang="en-US" baseline="0" dirty="0" smtClean="0"/>
              <a:t> team to evaluate open blocks.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606910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There </a:t>
            </a:r>
            <a:r>
              <a:rPr lang="en-US" dirty="0" smtClean="0"/>
              <a:t>is a lot of work to be done over the sale </a:t>
            </a:r>
            <a:r>
              <a:rPr lang="en-US" dirty="0" smtClean="0"/>
              <a:t>area.</a:t>
            </a:r>
            <a:r>
              <a:rPr lang="en-US" baseline="0" dirty="0" smtClean="0"/>
              <a:t> </a:t>
            </a:r>
            <a:r>
              <a:rPr lang="en-US" dirty="0" smtClean="0"/>
              <a:t>Available </a:t>
            </a:r>
            <a:r>
              <a:rPr lang="en-US" dirty="0" smtClean="0"/>
              <a:t>data has to be collected, perhaps purchased. </a:t>
            </a:r>
            <a:r>
              <a:rPr lang="en-US" dirty="0" smtClean="0"/>
              <a:t>There </a:t>
            </a:r>
            <a:r>
              <a:rPr lang="en-US" dirty="0" smtClean="0"/>
              <a:t>is not enough time to gather new </a:t>
            </a:r>
            <a:r>
              <a:rPr lang="en-US" dirty="0" smtClean="0"/>
              <a:t>data.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team has to build play element maps (what students were provided in exercise 3)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 smtClean="0"/>
              <a:t>look for sweat spots – where all the play elements are </a:t>
            </a:r>
            <a:r>
              <a:rPr lang="en-US" dirty="0" smtClean="0"/>
              <a:t>positive.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 smtClean="0"/>
              <a:t>look for possible traps in the sweat spots.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They look for geophysical support for the presence of HCs – e.g., bright spots or fluid contacts.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33189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Definition </a:t>
            </a:r>
            <a:r>
              <a:rPr lang="en-US" dirty="0" smtClean="0"/>
              <a:t>of a lead.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3574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Discussion </a:t>
            </a:r>
            <a:r>
              <a:rPr lang="en-US" dirty="0" smtClean="0"/>
              <a:t>of an economic minimum – the</a:t>
            </a:r>
            <a:r>
              <a:rPr lang="en-US" baseline="0" dirty="0" smtClean="0"/>
              <a:t> minimum volume of oil or gas so that we make a decent rate of return (typically 12%)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Mmbbls</a:t>
            </a:r>
            <a:r>
              <a:rPr lang="en-US" baseline="0" dirty="0" smtClean="0"/>
              <a:t> </a:t>
            </a:r>
            <a:r>
              <a:rPr lang="en-US" baseline="0" dirty="0" smtClean="0"/>
              <a:t>= millions of barrels.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75840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need the value of the oil or </a:t>
            </a:r>
            <a:r>
              <a:rPr lang="en-US" dirty="0" smtClean="0"/>
              <a:t>gas.</a:t>
            </a:r>
            <a:r>
              <a:rPr lang="en-US" baseline="0" dirty="0" smtClean="0"/>
              <a:t> </a:t>
            </a:r>
            <a:r>
              <a:rPr lang="en-US" dirty="0" smtClean="0"/>
              <a:t>To </a:t>
            </a:r>
            <a:r>
              <a:rPr lang="en-US" dirty="0" smtClean="0"/>
              <a:t>get this, we need the volume at the surface and a future </a:t>
            </a:r>
            <a:r>
              <a:rPr lang="en-US" dirty="0" smtClean="0"/>
              <a:t>price.</a:t>
            </a:r>
            <a:r>
              <a:rPr lang="en-US" baseline="0" dirty="0" smtClean="0"/>
              <a:t> </a:t>
            </a:r>
            <a:r>
              <a:rPr lang="en-US" dirty="0" smtClean="0"/>
              <a:t>So </a:t>
            </a:r>
            <a:r>
              <a:rPr lang="en-US" dirty="0" smtClean="0"/>
              <a:t>we need an estimate of how much HC, say oil, we</a:t>
            </a:r>
            <a:r>
              <a:rPr lang="en-US" baseline="0" dirty="0" smtClean="0"/>
              <a:t> think is in the trap, how much we can recover, and what the volume of oil would be at the </a:t>
            </a:r>
            <a:r>
              <a:rPr lang="en-US" baseline="0" dirty="0" smtClean="0"/>
              <a:t>surface. We’ll </a:t>
            </a:r>
            <a:r>
              <a:rPr lang="en-US" baseline="0" dirty="0" smtClean="0"/>
              <a:t>consider Lead B in Block 8</a:t>
            </a:r>
            <a:r>
              <a:rPr lang="en-US" baseline="0" dirty="0" smtClean="0"/>
              <a:t>. We </a:t>
            </a:r>
            <a:r>
              <a:rPr lang="en-US" baseline="0" dirty="0" smtClean="0"/>
              <a:t>estimate it could hold 40 </a:t>
            </a:r>
            <a:r>
              <a:rPr lang="en-US" baseline="0" dirty="0" err="1" smtClean="0"/>
              <a:t>mmbbls</a:t>
            </a:r>
            <a:r>
              <a:rPr lang="en-US" baseline="0" dirty="0" smtClean="0"/>
              <a:t> of </a:t>
            </a:r>
            <a:r>
              <a:rPr lang="en-US" baseline="0" dirty="0" smtClean="0"/>
              <a:t>oil. We </a:t>
            </a:r>
            <a:r>
              <a:rPr lang="en-US" baseline="0" dirty="0" smtClean="0"/>
              <a:t>guess that only 20% of that can be recovered (moved out of the reservoir rock)</a:t>
            </a:r>
            <a:r>
              <a:rPr lang="en-US" baseline="0" dirty="0" smtClean="0"/>
              <a:t>. As </a:t>
            </a:r>
            <a:r>
              <a:rPr lang="en-US" baseline="0" dirty="0" smtClean="0"/>
              <a:t>the oil moved up from the pressure in the reservoir to surface pressure, it will </a:t>
            </a:r>
            <a:r>
              <a:rPr lang="en-US" baseline="0" dirty="0" smtClean="0"/>
              <a:t>expand. We’ll </a:t>
            </a:r>
            <a:r>
              <a:rPr lang="en-US" baseline="0" dirty="0" smtClean="0"/>
              <a:t>assume the expansion factor is 50 </a:t>
            </a:r>
            <a:r>
              <a:rPr lang="en-US" baseline="0" dirty="0" smtClean="0"/>
              <a:t>times. For </a:t>
            </a:r>
            <a:r>
              <a:rPr lang="en-US" baseline="0" dirty="0" smtClean="0"/>
              <a:t>this example, we come up with an estimate of 400 </a:t>
            </a:r>
            <a:r>
              <a:rPr lang="en-US" baseline="0" dirty="0" err="1" smtClean="0"/>
              <a:t>mmbbls</a:t>
            </a:r>
            <a:r>
              <a:rPr lang="en-US" baseline="0" dirty="0" smtClean="0"/>
              <a:t>. This </a:t>
            </a:r>
            <a:r>
              <a:rPr lang="en-US" baseline="0" dirty="0" smtClean="0"/>
              <a:t>is what we call an </a:t>
            </a:r>
            <a:r>
              <a:rPr lang="en-US" baseline="0" dirty="0" err="1" smtClean="0"/>
              <a:t>unrisked</a:t>
            </a:r>
            <a:r>
              <a:rPr lang="en-US" baseline="0" dirty="0" smtClean="0"/>
              <a:t> volume – it assumes all the play elements work as well as they can.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 also do a risk analysis for Lead </a:t>
            </a:r>
            <a:r>
              <a:rPr lang="en-US" baseline="0" dirty="0" smtClean="0"/>
              <a:t>B. We </a:t>
            </a:r>
            <a:r>
              <a:rPr lang="en-US" baseline="0" dirty="0" smtClean="0"/>
              <a:t>decide that there is only a 1 out of 4 chance that everything will work out (25% risk)</a:t>
            </a:r>
            <a:r>
              <a:rPr lang="en-US" baseline="0" dirty="0" smtClean="0"/>
              <a:t>. We </a:t>
            </a:r>
            <a:r>
              <a:rPr lang="en-US" baseline="0" dirty="0" smtClean="0"/>
              <a:t>multiply the </a:t>
            </a:r>
            <a:r>
              <a:rPr lang="en-US" baseline="0" dirty="0" err="1" smtClean="0"/>
              <a:t>unrisked</a:t>
            </a:r>
            <a:r>
              <a:rPr lang="en-US" baseline="0" dirty="0" smtClean="0"/>
              <a:t> volume by the risk factor (0.25) to get the risked volume, in this case 100 </a:t>
            </a:r>
            <a:r>
              <a:rPr lang="en-US" baseline="0" dirty="0" err="1" smtClean="0"/>
              <a:t>mmbbls</a:t>
            </a:r>
            <a:r>
              <a:rPr lang="en-US" baseline="0" dirty="0" smtClean="0"/>
              <a:t>. Companies </a:t>
            </a:r>
            <a:r>
              <a:rPr lang="en-US" baseline="0" dirty="0" smtClean="0"/>
              <a:t>always work economics based on risked volumes. 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77104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Next </a:t>
            </a:r>
            <a:r>
              <a:rPr lang="en-US" dirty="0" smtClean="0"/>
              <a:t>we need a price for oil 10, 20,</a:t>
            </a:r>
            <a:r>
              <a:rPr lang="en-US" baseline="0" dirty="0" smtClean="0"/>
              <a:t> 30 years into the </a:t>
            </a:r>
            <a:r>
              <a:rPr lang="en-US" baseline="0" dirty="0" smtClean="0"/>
              <a:t>future. Our </a:t>
            </a:r>
            <a:r>
              <a:rPr lang="en-US" baseline="0" dirty="0" smtClean="0"/>
              <a:t>experts in price forecasting tell us that oil will be worth $95 per barrel in todays dollars for the life of the field (25 years)</a:t>
            </a:r>
            <a:r>
              <a:rPr lang="en-US" baseline="0" dirty="0" smtClean="0"/>
              <a:t>. So </a:t>
            </a:r>
            <a:r>
              <a:rPr lang="en-US" baseline="0" dirty="0" smtClean="0"/>
              <a:t>the value of the oil is 100 </a:t>
            </a:r>
            <a:r>
              <a:rPr lang="en-US" baseline="0" dirty="0" err="1" smtClean="0"/>
              <a:t>mmbls</a:t>
            </a:r>
            <a:r>
              <a:rPr lang="en-US" baseline="0" dirty="0" smtClean="0"/>
              <a:t> * $95/</a:t>
            </a:r>
            <a:r>
              <a:rPr lang="en-US" baseline="0" dirty="0" err="1" smtClean="0"/>
              <a:t>bbl</a:t>
            </a:r>
            <a:r>
              <a:rPr lang="en-US" baseline="0" dirty="0" smtClean="0"/>
              <a:t> = $9.5 billion – WOW</a:t>
            </a:r>
            <a:r>
              <a:rPr lang="en-US" baseline="0" dirty="0" smtClean="0"/>
              <a:t>! We </a:t>
            </a:r>
            <a:r>
              <a:rPr lang="en-US" baseline="0" dirty="0" smtClean="0"/>
              <a:t>also need an estimate of the total costs to get the blocks, do our exploration, find a field(s), develop the fields and produce oil for 25 </a:t>
            </a:r>
            <a:r>
              <a:rPr lang="en-US" baseline="0" dirty="0" smtClean="0"/>
              <a:t>years. We </a:t>
            </a:r>
            <a:r>
              <a:rPr lang="en-US" baseline="0" dirty="0" smtClean="0"/>
              <a:t>work with engineers and others to come up with a likely total cost of $6 billion – another WOW!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Now </a:t>
            </a:r>
            <a:r>
              <a:rPr lang="en-US" dirty="0" smtClean="0"/>
              <a:t>can do our rough profit </a:t>
            </a:r>
            <a:r>
              <a:rPr lang="en-US" dirty="0" smtClean="0"/>
              <a:t>analysis.</a:t>
            </a:r>
            <a:r>
              <a:rPr lang="en-US" baseline="0" dirty="0" smtClean="0"/>
              <a:t> </a:t>
            </a:r>
            <a:r>
              <a:rPr lang="en-US" dirty="0" smtClean="0"/>
              <a:t>Profit </a:t>
            </a:r>
            <a:r>
              <a:rPr lang="en-US" dirty="0" smtClean="0"/>
              <a:t>= value minus costs = 9.5 billion – 6 billion = $3.5 billion over 25 years.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 other words, should we invest $6 billion, most of which is spent in about 10 years to get a likely pay out of $3.5</a:t>
            </a:r>
            <a:r>
              <a:rPr lang="en-US" baseline="0" dirty="0" smtClean="0"/>
              <a:t> billion, with the pay out starting about 15 years in the future and going until about 40 years in the future</a:t>
            </a:r>
            <a:r>
              <a:rPr lang="en-US" baseline="0" dirty="0" smtClean="0"/>
              <a:t>? Sounds </a:t>
            </a:r>
            <a:r>
              <a:rPr lang="en-US" baseline="0" dirty="0" smtClean="0"/>
              <a:t>like a good deal to </a:t>
            </a:r>
            <a:r>
              <a:rPr lang="en-US" baseline="0" dirty="0" smtClean="0"/>
              <a:t>me, but </a:t>
            </a:r>
            <a:r>
              <a:rPr lang="en-US" baseline="0" dirty="0" smtClean="0"/>
              <a:t>how does this compare with our company’s other investment options</a:t>
            </a:r>
            <a:r>
              <a:rPr lang="en-US" baseline="0" dirty="0" smtClean="0"/>
              <a:t>? Its </a:t>
            </a:r>
            <a:r>
              <a:rPr lang="en-US" baseline="0" dirty="0" smtClean="0"/>
              <a:t>questions like this that senior management have to consider and act upon. </a:t>
            </a:r>
            <a:r>
              <a:rPr lang="en-US" baseline="0" dirty="0" smtClean="0"/>
              <a:t>That’s </a:t>
            </a:r>
            <a:r>
              <a:rPr lang="en-US" baseline="0" dirty="0" smtClean="0"/>
              <a:t>why they make BIG bucks.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791272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Let’s </a:t>
            </a:r>
            <a:r>
              <a:rPr lang="en-US" dirty="0" smtClean="0"/>
              <a:t>say we want to take this chance for a potential payout of $3.5 </a:t>
            </a:r>
            <a:r>
              <a:rPr lang="en-US" dirty="0" smtClean="0"/>
              <a:t>billion.</a:t>
            </a:r>
            <a:r>
              <a:rPr lang="en-US" baseline="0" dirty="0" smtClean="0"/>
              <a:t> </a:t>
            </a:r>
            <a:r>
              <a:rPr lang="en-US" dirty="0" smtClean="0"/>
              <a:t>How </a:t>
            </a:r>
            <a:r>
              <a:rPr lang="en-US" dirty="0" smtClean="0"/>
              <a:t>much should we bid </a:t>
            </a:r>
            <a:r>
              <a:rPr lang="en-US" dirty="0" smtClean="0"/>
              <a:t>on </a:t>
            </a:r>
            <a:r>
              <a:rPr lang="en-US" dirty="0" smtClean="0"/>
              <a:t>Block 8</a:t>
            </a:r>
            <a:r>
              <a:rPr lang="en-US" dirty="0" smtClean="0"/>
              <a:t>?</a:t>
            </a:r>
            <a:r>
              <a:rPr lang="en-US" baseline="0" dirty="0" smtClean="0"/>
              <a:t> </a:t>
            </a:r>
            <a:r>
              <a:rPr lang="en-US" dirty="0" smtClean="0"/>
              <a:t>Other </a:t>
            </a:r>
            <a:r>
              <a:rPr lang="en-US" dirty="0" smtClean="0"/>
              <a:t>companies will</a:t>
            </a:r>
            <a:r>
              <a:rPr lang="en-US" baseline="0" dirty="0" smtClean="0"/>
              <a:t> be bidding. </a:t>
            </a:r>
            <a:r>
              <a:rPr lang="en-US" baseline="0" dirty="0" smtClean="0"/>
              <a:t>Will </a:t>
            </a:r>
            <a:r>
              <a:rPr lang="en-US" baseline="0" dirty="0" smtClean="0"/>
              <a:t>they also be interested in Block 8</a:t>
            </a:r>
            <a:r>
              <a:rPr lang="en-US" baseline="0" dirty="0" smtClean="0"/>
              <a:t>? We </a:t>
            </a:r>
            <a:r>
              <a:rPr lang="en-US" baseline="0" dirty="0" smtClean="0"/>
              <a:t>want to bid enough to win Block 8. </a:t>
            </a:r>
            <a:r>
              <a:rPr lang="en-US" baseline="0" dirty="0" smtClean="0"/>
              <a:t>But </a:t>
            </a:r>
            <a:r>
              <a:rPr lang="en-US" baseline="0" dirty="0" smtClean="0"/>
              <a:t>we don’t want to overbid – called leaving money on the table.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For example.  Let’s say we bid $1.75 million on the </a:t>
            </a:r>
            <a:r>
              <a:rPr lang="en-US" baseline="0" dirty="0" smtClean="0"/>
              <a:t>block. If </a:t>
            </a:r>
            <a:r>
              <a:rPr lang="en-US" baseline="0" dirty="0" smtClean="0"/>
              <a:t>someone </a:t>
            </a:r>
            <a:r>
              <a:rPr lang="en-US" baseline="0" dirty="0" smtClean="0"/>
              <a:t>bids </a:t>
            </a:r>
            <a:r>
              <a:rPr lang="en-US" baseline="0" dirty="0" smtClean="0"/>
              <a:t>$1.8 million, we lose.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Let’s say our bid of $1.75 million is the highest </a:t>
            </a:r>
            <a:r>
              <a:rPr lang="en-US" baseline="0" dirty="0" smtClean="0"/>
              <a:t>bid. The </a:t>
            </a:r>
            <a:r>
              <a:rPr lang="en-US" baseline="0" dirty="0" smtClean="0"/>
              <a:t>next highest bid was $1.2 million. </a:t>
            </a:r>
            <a:r>
              <a:rPr lang="en-US" baseline="0" dirty="0" smtClean="0"/>
              <a:t>This </a:t>
            </a:r>
            <a:r>
              <a:rPr lang="en-US" baseline="0" dirty="0" smtClean="0"/>
              <a:t>means we could have won the block for $1.25 </a:t>
            </a:r>
            <a:r>
              <a:rPr lang="en-US" baseline="0" dirty="0" smtClean="0"/>
              <a:t>million. We </a:t>
            </a:r>
            <a:r>
              <a:rPr lang="en-US" baseline="0" dirty="0" smtClean="0"/>
              <a:t>would say that we overbid by $1/2 million or we left $1/2 million on the table.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69743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3799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Left </a:t>
            </a:r>
            <a:r>
              <a:rPr lang="en-US" dirty="0" smtClean="0"/>
              <a:t>– continent</a:t>
            </a:r>
            <a:r>
              <a:rPr lang="en-US" baseline="0" dirty="0" smtClean="0"/>
              <a:t> of Australia with a white box around the </a:t>
            </a:r>
            <a:r>
              <a:rPr lang="en-US" baseline="0" dirty="0" err="1" smtClean="0"/>
              <a:t>Gippsland</a:t>
            </a:r>
            <a:r>
              <a:rPr lang="en-US" baseline="0" dirty="0" smtClean="0"/>
              <a:t> basin.</a:t>
            </a:r>
          </a:p>
          <a:p>
            <a:r>
              <a:rPr lang="en-US" baseline="0" dirty="0" smtClean="0"/>
              <a:t>Right – map showing oil (green) and gas (red) fields in the </a:t>
            </a:r>
            <a:r>
              <a:rPr lang="en-US" baseline="0" dirty="0" err="1" smtClean="0"/>
              <a:t>Gippsland</a:t>
            </a:r>
            <a:r>
              <a:rPr lang="en-US" baseline="0" dirty="0" smtClean="0"/>
              <a:t> basin.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4150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a quick review of the regional geology of the Gippsland basin, which is off the SE coast of </a:t>
            </a:r>
            <a:r>
              <a:rPr lang="en-US" dirty="0" smtClean="0"/>
              <a:t>Australia.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will briefly cover the </a:t>
            </a:r>
            <a:r>
              <a:rPr lang="en-US" dirty="0" smtClean="0"/>
              <a:t>four (4) </a:t>
            </a:r>
            <a:r>
              <a:rPr lang="en-US" dirty="0" smtClean="0"/>
              <a:t>points listed.</a:t>
            </a:r>
          </a:p>
          <a:p>
            <a:endParaRPr lang="en-US" dirty="0" smtClean="0"/>
          </a:p>
          <a:p>
            <a:r>
              <a:rPr lang="en-US" dirty="0" smtClean="0"/>
              <a:t>The map on the right shows </a:t>
            </a:r>
            <a:r>
              <a:rPr lang="en-US" dirty="0" smtClean="0"/>
              <a:t>Australia.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white rectangle to the SE is the</a:t>
            </a:r>
            <a:r>
              <a:rPr lang="en-US" baseline="0" dirty="0" smtClean="0"/>
              <a:t> location of the Gippsland Basin.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About 1/3 of the basin is onshore; 2/3 </a:t>
            </a:r>
            <a:r>
              <a:rPr lang="en-US" baseline="0" dirty="0" smtClean="0"/>
              <a:t>offshore. What </a:t>
            </a:r>
            <a:r>
              <a:rPr lang="en-US" baseline="0" dirty="0" smtClean="0"/>
              <a:t>we will be working in a number of subsequent exercises is data from the offshore portion of this basin.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03910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Definition </a:t>
            </a:r>
            <a:r>
              <a:rPr lang="en-US" altLang="en-US" dirty="0" smtClean="0"/>
              <a:t>of a new venture. </a:t>
            </a:r>
          </a:p>
          <a:p>
            <a:endParaRPr lang="en-US" alt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538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6175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4963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6375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209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81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353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925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6A76C9C-1F0D-47CC-B852-72CF108B4CA0}" type="slidenum">
              <a:rPr lang="en-US" altLang="en-US" sz="1200" smtClean="0"/>
              <a:pPr/>
              <a:t>2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3638686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next </a:t>
            </a:r>
            <a:r>
              <a:rPr lang="en-US" dirty="0" smtClean="0"/>
              <a:t>five (5) </a:t>
            </a:r>
            <a:r>
              <a:rPr lang="en-US" dirty="0" smtClean="0"/>
              <a:t>slides look at the setting of the basin in terms of its plate tectonic </a:t>
            </a:r>
            <a:r>
              <a:rPr lang="en-US" dirty="0" smtClean="0"/>
              <a:t>history.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magenta oval marks the location of the </a:t>
            </a:r>
            <a:r>
              <a:rPr lang="en-US" dirty="0" err="1" smtClean="0"/>
              <a:t>Gippsland</a:t>
            </a:r>
            <a:r>
              <a:rPr lang="en-US" dirty="0" smtClean="0"/>
              <a:t> </a:t>
            </a:r>
            <a:r>
              <a:rPr lang="en-US" dirty="0" smtClean="0"/>
              <a:t>Basin.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map is a reconstruction back to Early Cretaceous </a:t>
            </a:r>
            <a:r>
              <a:rPr lang="en-US" baseline="0" dirty="0" smtClean="0"/>
              <a:t>time. It </a:t>
            </a:r>
            <a:r>
              <a:rPr lang="en-US" baseline="0" dirty="0" smtClean="0"/>
              <a:t>is enlarged on the next slide with more information.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49314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r>
              <a:rPr lang="en-US" baseline="0" dirty="0" smtClean="0"/>
              <a:t> </a:t>
            </a:r>
            <a:r>
              <a:rPr lang="en-US" baseline="0" dirty="0" smtClean="0"/>
              <a:t>representation of Early K </a:t>
            </a:r>
            <a:r>
              <a:rPr lang="en-US" baseline="0" dirty="0" smtClean="0"/>
              <a:t>time. There </a:t>
            </a:r>
            <a:r>
              <a:rPr lang="en-US" baseline="0" dirty="0" smtClean="0"/>
              <a:t>was a subduction zone and associated volcanism way to the east (around New Zealand)</a:t>
            </a:r>
            <a:r>
              <a:rPr lang="en-US" baseline="0" dirty="0" smtClean="0"/>
              <a:t>. Rifting </a:t>
            </a:r>
            <a:r>
              <a:rPr lang="en-US" baseline="0" dirty="0" smtClean="0"/>
              <a:t>started between Australia, Antarctica and what is called Zeelandia (New Zealand, Tasmania, Lord Howe Rise)</a:t>
            </a:r>
            <a:r>
              <a:rPr lang="en-US" baseline="0" dirty="0" smtClean="0"/>
              <a:t>. Note </a:t>
            </a:r>
            <a:r>
              <a:rPr lang="en-US" baseline="0" dirty="0" smtClean="0"/>
              <a:t>there is a triple junction a little west of </a:t>
            </a:r>
            <a:r>
              <a:rPr lang="en-US" baseline="0" dirty="0" err="1" smtClean="0"/>
              <a:t>Gippsland</a:t>
            </a:r>
            <a:r>
              <a:rPr lang="en-US" baseline="0" dirty="0" smtClean="0"/>
              <a:t>. Australia </a:t>
            </a:r>
            <a:r>
              <a:rPr lang="en-US" baseline="0" dirty="0" smtClean="0"/>
              <a:t>and Tasmania started to </a:t>
            </a:r>
            <a:r>
              <a:rPr lang="en-US" baseline="0" dirty="0" smtClean="0"/>
              <a:t>separate, so </a:t>
            </a:r>
            <a:r>
              <a:rPr lang="en-US" baseline="0" dirty="0" err="1" smtClean="0"/>
              <a:t>Gippsland</a:t>
            </a:r>
            <a:r>
              <a:rPr lang="en-US" baseline="0" dirty="0" smtClean="0"/>
              <a:t> was a pull-apart basin in its </a:t>
            </a:r>
            <a:r>
              <a:rPr lang="en-US" baseline="0" dirty="0" smtClean="0"/>
              <a:t>youth. You </a:t>
            </a:r>
            <a:r>
              <a:rPr lang="en-US" baseline="0" dirty="0" smtClean="0"/>
              <a:t>might think of portions of the East Africa </a:t>
            </a:r>
            <a:r>
              <a:rPr lang="en-US" baseline="0" dirty="0" smtClean="0"/>
              <a:t>Rift </a:t>
            </a:r>
            <a:r>
              <a:rPr lang="en-US" baseline="0" dirty="0" smtClean="0"/>
              <a:t>as a modern analog for this geologic time. </a:t>
            </a:r>
            <a:r>
              <a:rPr lang="en-US" baseline="0" dirty="0" smtClean="0"/>
              <a:t>We </a:t>
            </a:r>
            <a:r>
              <a:rPr lang="en-US" baseline="0" dirty="0" smtClean="0"/>
              <a:t>will look at the stratigraphy in a couple of minutes, but this is the time that the Strzlecki Group was deposited.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81144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Late </a:t>
            </a:r>
            <a:r>
              <a:rPr lang="en-US" dirty="0" smtClean="0"/>
              <a:t>K </a:t>
            </a:r>
            <a:r>
              <a:rPr lang="en-US" dirty="0" smtClean="0"/>
              <a:t>time.</a:t>
            </a:r>
            <a:r>
              <a:rPr lang="en-US" baseline="0" dirty="0" smtClean="0"/>
              <a:t> </a:t>
            </a:r>
            <a:r>
              <a:rPr lang="en-US" dirty="0" smtClean="0"/>
              <a:t>Extension </a:t>
            </a:r>
            <a:r>
              <a:rPr lang="en-US" dirty="0" smtClean="0"/>
              <a:t>and rifting continued; the basin got </a:t>
            </a:r>
            <a:r>
              <a:rPr lang="en-US" dirty="0" smtClean="0"/>
              <a:t>deeper.</a:t>
            </a:r>
            <a:r>
              <a:rPr lang="en-US" baseline="0" dirty="0" smtClean="0"/>
              <a:t> </a:t>
            </a:r>
            <a:r>
              <a:rPr lang="en-US" dirty="0" err="1" smtClean="0"/>
              <a:t>Syn</a:t>
            </a:r>
            <a:r>
              <a:rPr lang="en-US" dirty="0" smtClean="0"/>
              <a:t>-rift sediments continued to infill the basin</a:t>
            </a:r>
            <a:r>
              <a:rPr lang="en-US" baseline="0" dirty="0" smtClean="0"/>
              <a:t> (Golden Beach Group)</a:t>
            </a:r>
            <a:r>
              <a:rPr lang="en-US" baseline="0" dirty="0" smtClean="0"/>
              <a:t>. The </a:t>
            </a:r>
            <a:r>
              <a:rPr lang="en-US" baseline="0" dirty="0" smtClean="0"/>
              <a:t>basin deepened faster than sediments were able to infill it, so ocean waters got into the eastern part of the basin.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72503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Late </a:t>
            </a:r>
            <a:r>
              <a:rPr lang="en-US" dirty="0" smtClean="0"/>
              <a:t>K to Early Oligocene </a:t>
            </a:r>
            <a:r>
              <a:rPr lang="en-US" dirty="0" smtClean="0"/>
              <a:t>interval.</a:t>
            </a:r>
            <a:r>
              <a:rPr lang="en-US" baseline="0" dirty="0" smtClean="0"/>
              <a:t> </a:t>
            </a:r>
            <a:r>
              <a:rPr lang="en-US" dirty="0" smtClean="0"/>
              <a:t>Late </a:t>
            </a:r>
            <a:r>
              <a:rPr lang="en-US" dirty="0" smtClean="0"/>
              <a:t>stage syn-rift sediments – the Latrobe </a:t>
            </a:r>
            <a:r>
              <a:rPr lang="en-US" dirty="0" smtClean="0"/>
              <a:t>Group.</a:t>
            </a:r>
            <a:r>
              <a:rPr lang="en-US" baseline="0" dirty="0" smtClean="0"/>
              <a:t> </a:t>
            </a:r>
            <a:r>
              <a:rPr lang="en-US" dirty="0" smtClean="0"/>
              <a:t>Accommodation </a:t>
            </a:r>
            <a:r>
              <a:rPr lang="en-US" dirty="0" smtClean="0"/>
              <a:t>space continued to outpace sediment input, so there was a major transgression (shoreline moving landward)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part of the triple junction that formed </a:t>
            </a:r>
            <a:r>
              <a:rPr lang="en-US" dirty="0" err="1" smtClean="0"/>
              <a:t>Gippsland</a:t>
            </a:r>
            <a:r>
              <a:rPr lang="en-US" dirty="0" smtClean="0"/>
              <a:t> failed (died) – an </a:t>
            </a:r>
            <a:r>
              <a:rPr lang="en-US" dirty="0" err="1" smtClean="0"/>
              <a:t>aulacogen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Tasmania </a:t>
            </a:r>
            <a:r>
              <a:rPr lang="en-US" dirty="0" smtClean="0"/>
              <a:t>and Australia stopped moving </a:t>
            </a:r>
            <a:r>
              <a:rPr lang="en-US" dirty="0" smtClean="0"/>
              <a:t>apart.</a:t>
            </a:r>
            <a:r>
              <a:rPr lang="en-US" baseline="0" dirty="0" smtClean="0"/>
              <a:t> </a:t>
            </a:r>
            <a:r>
              <a:rPr lang="en-US" dirty="0" smtClean="0"/>
              <a:t>Rifting </a:t>
            </a:r>
            <a:r>
              <a:rPr lang="en-US" dirty="0" smtClean="0"/>
              <a:t>and</a:t>
            </a:r>
            <a:r>
              <a:rPr lang="en-US" baseline="0" dirty="0" smtClean="0"/>
              <a:t> </a:t>
            </a:r>
            <a:r>
              <a:rPr lang="en-US" baseline="0" dirty="0" smtClean="0"/>
              <a:t>seafloor </a:t>
            </a:r>
            <a:r>
              <a:rPr lang="en-US" baseline="0" dirty="0" smtClean="0"/>
              <a:t>spreading continued further to the south and to the east (green regions with red mid ocean ridges and transforms)</a:t>
            </a:r>
            <a:r>
              <a:rPr lang="en-US" baseline="0" dirty="0" smtClean="0"/>
              <a:t>. The </a:t>
            </a:r>
            <a:r>
              <a:rPr lang="en-US" baseline="0" dirty="0" smtClean="0"/>
              <a:t>heating associated with rifting </a:t>
            </a:r>
            <a:r>
              <a:rPr lang="en-US" baseline="0" dirty="0" smtClean="0"/>
              <a:t>ceases </a:t>
            </a:r>
            <a:r>
              <a:rPr lang="en-US" baseline="0" dirty="0" smtClean="0"/>
              <a:t>in </a:t>
            </a:r>
            <a:r>
              <a:rPr lang="en-US" baseline="0" dirty="0" err="1" smtClean="0"/>
              <a:t>Gippsland</a:t>
            </a:r>
            <a:r>
              <a:rPr lang="en-US" baseline="0" dirty="0" smtClean="0"/>
              <a:t> and the basin sinks </a:t>
            </a:r>
            <a:r>
              <a:rPr lang="en-US" baseline="0" dirty="0" smtClean="0"/>
              <a:t>rapidly. The </a:t>
            </a:r>
            <a:r>
              <a:rPr lang="en-US" baseline="0" dirty="0" smtClean="0"/>
              <a:t>shoreline shifted far updip leaving our study area in deep </a:t>
            </a:r>
            <a:r>
              <a:rPr lang="en-US" baseline="0" dirty="0" smtClean="0"/>
              <a:t>water. This </a:t>
            </a:r>
            <a:r>
              <a:rPr lang="en-US" baseline="0" dirty="0" smtClean="0"/>
              <a:t>rapid flooding event caused coupled with basin collapse resulted in a major unconformity at the top of the Latrobe formation (TOL = Top Of Latrobe).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529411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</a:t>
            </a:r>
            <a:r>
              <a:rPr lang="en-US" dirty="0" smtClean="0"/>
              <a:t>Late Oligocene to Early Miocene the Lake Entrance Formation was </a:t>
            </a:r>
            <a:r>
              <a:rPr lang="en-US" dirty="0" smtClean="0"/>
              <a:t>deposited.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a deep marine shale which overlies fluvial to nearshore Latrobe sediments (sand-rich)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 smtClean="0"/>
              <a:t>the Middle to Late Miocene, the area had some carbonate </a:t>
            </a:r>
            <a:r>
              <a:rPr lang="en-US" dirty="0" smtClean="0"/>
              <a:t>deposition.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Plio-Pleisteocene had </a:t>
            </a:r>
            <a:r>
              <a:rPr lang="en-US" dirty="0" err="1" smtClean="0"/>
              <a:t>clastic</a:t>
            </a:r>
            <a:r>
              <a:rPr lang="en-US" dirty="0" smtClean="0"/>
              <a:t> </a:t>
            </a:r>
            <a:r>
              <a:rPr lang="en-US" dirty="0" smtClean="0"/>
              <a:t>deposition.</a:t>
            </a:r>
            <a:r>
              <a:rPr lang="en-US" baseline="0" dirty="0" smtClean="0"/>
              <a:t> </a:t>
            </a:r>
            <a:r>
              <a:rPr lang="en-US" dirty="0" smtClean="0"/>
              <a:t>During</a:t>
            </a:r>
            <a:r>
              <a:rPr lang="en-US" baseline="0" dirty="0" smtClean="0"/>
              <a:t> </a:t>
            </a:r>
            <a:r>
              <a:rPr lang="en-US" baseline="0" dirty="0" smtClean="0"/>
              <a:t>the Miocene there was some compression as the “platelets” jostled due to far field </a:t>
            </a:r>
            <a:r>
              <a:rPr lang="en-US" baseline="0" dirty="0" smtClean="0"/>
              <a:t>stresses. Some </a:t>
            </a:r>
            <a:r>
              <a:rPr lang="en-US" baseline="0" dirty="0" smtClean="0"/>
              <a:t>normal faults were reactivated with reverse motion.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999548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We’ll </a:t>
            </a:r>
            <a:r>
              <a:rPr lang="en-US" dirty="0" smtClean="0"/>
              <a:t>look at the basin history</a:t>
            </a:r>
            <a:r>
              <a:rPr lang="en-US" baseline="0" dirty="0" smtClean="0"/>
              <a:t> using a different point of view.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99342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</a:t>
            </a:r>
            <a:r>
              <a:rPr lang="en-US" dirty="0" smtClean="0"/>
              <a:t>we will consider the crust and mantle beneath the </a:t>
            </a:r>
            <a:r>
              <a:rPr lang="en-US" dirty="0" err="1" smtClean="0"/>
              <a:t>Gippsland</a:t>
            </a:r>
            <a:r>
              <a:rPr lang="en-US" dirty="0" smtClean="0"/>
              <a:t> </a:t>
            </a:r>
            <a:r>
              <a:rPr lang="en-US" dirty="0" smtClean="0"/>
              <a:t>Basin.</a:t>
            </a:r>
            <a:r>
              <a:rPr lang="en-US" baseline="0" dirty="0" smtClean="0"/>
              <a:t> </a:t>
            </a:r>
            <a:r>
              <a:rPr lang="en-US" dirty="0" smtClean="0"/>
              <a:t>This</a:t>
            </a:r>
            <a:r>
              <a:rPr lang="en-US" baseline="0" dirty="0" smtClean="0"/>
              <a:t> </a:t>
            </a:r>
            <a:r>
              <a:rPr lang="en-US" baseline="0" dirty="0" smtClean="0"/>
              <a:t>shows an old-school style of rift basin evolution; some newer theories would represent the crustal structure a bit differently.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start in the Jurassic before the onset of rifting.  The continental crust (CC) was on the order of 35 km </a:t>
            </a:r>
            <a:r>
              <a:rPr lang="en-US" baseline="0" dirty="0" smtClean="0"/>
              <a:t>thick. In </a:t>
            </a:r>
            <a:r>
              <a:rPr lang="en-US" baseline="0" dirty="0" smtClean="0"/>
              <a:t>the Cretaceous through Early Oligocene, the CC was thinned due to extension (pull-apart) between Australia and </a:t>
            </a:r>
            <a:r>
              <a:rPr lang="en-US" baseline="0" dirty="0" smtClean="0"/>
              <a:t>Tasmania. As </a:t>
            </a:r>
            <a:r>
              <a:rPr lang="en-US" baseline="0" dirty="0" smtClean="0"/>
              <a:t>the CC “necks,” a basin is formed and sediments are deposited. </a:t>
            </a:r>
            <a:r>
              <a:rPr lang="en-US" baseline="0" dirty="0" smtClean="0"/>
              <a:t>Rotated </a:t>
            </a:r>
            <a:r>
              <a:rPr lang="en-US" baseline="0" dirty="0" smtClean="0"/>
              <a:t>normal fault blocks develop. </a:t>
            </a:r>
            <a:r>
              <a:rPr lang="en-US" baseline="0" dirty="0" smtClean="0"/>
              <a:t>These </a:t>
            </a:r>
            <a:r>
              <a:rPr lang="en-US" baseline="0" dirty="0" smtClean="0"/>
              <a:t>form today’s traps.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Around the middle of the Oligocene, this arm of the triple junction ceased to be active. </a:t>
            </a:r>
            <a:r>
              <a:rPr lang="en-US" baseline="0" dirty="0" smtClean="0"/>
              <a:t>Convection </a:t>
            </a:r>
            <a:r>
              <a:rPr lang="en-US" baseline="0" dirty="0" smtClean="0"/>
              <a:t>in the mantle stopped, and so did crustal </a:t>
            </a:r>
            <a:r>
              <a:rPr lang="en-US" baseline="0" dirty="0" smtClean="0"/>
              <a:t>heating. This </a:t>
            </a:r>
            <a:r>
              <a:rPr lang="en-US" baseline="0" dirty="0" smtClean="0"/>
              <a:t>led to a rapid collapse of the basin, which results in a major unconformity surface (TOL – Top Of Latrobe) and a major flooding (transgression).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top diagram shows what would have happened if some oceanic crust was emplaced along the central rift </a:t>
            </a:r>
            <a:r>
              <a:rPr lang="en-US" baseline="0" dirty="0" smtClean="0"/>
              <a:t>zone. There </a:t>
            </a:r>
            <a:r>
              <a:rPr lang="en-US" baseline="0" dirty="0" smtClean="0"/>
              <a:t>is debate as to whether or not a small amount of oceanic crust exists in this basin.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45324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 </a:t>
            </a:r>
            <a:r>
              <a:rPr lang="en-US" dirty="0" smtClean="0"/>
              <a:t>let’s talk a bit more about the stratigraphy.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797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a stratigraphic</a:t>
            </a:r>
            <a:r>
              <a:rPr lang="en-US" baseline="0" dirty="0" smtClean="0"/>
              <a:t> chart for the Gippsland basin.  This was put together by the </a:t>
            </a:r>
            <a:r>
              <a:rPr lang="en-US" baseline="0" dirty="0" smtClean="0"/>
              <a:t>USGS. </a:t>
            </a:r>
            <a:r>
              <a:rPr lang="en-US" dirty="0" smtClean="0"/>
              <a:t>http</a:t>
            </a:r>
            <a:r>
              <a:rPr lang="en-US" dirty="0" smtClean="0"/>
              <a:t>://pubs.usgs.gov/of/1999/ofr-99-0050/OF99-50Q/fig2.html#TOP</a:t>
            </a:r>
          </a:p>
          <a:p>
            <a:endParaRPr lang="en-US" dirty="0" smtClean="0"/>
          </a:p>
          <a:p>
            <a:r>
              <a:rPr lang="en-US" dirty="0" smtClean="0"/>
              <a:t>We’ll start at the bottom of the chart and work our way up in geologic time on the next 6 slides.</a:t>
            </a:r>
          </a:p>
        </p:txBody>
      </p:sp>
    </p:spTree>
    <p:extLst>
      <p:ext uri="{BB962C8B-B14F-4D97-AF65-F5344CB8AC3E}">
        <p14:creationId xmlns:p14="http://schemas.microsoft.com/office/powerpoint/2010/main" val="406053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During </a:t>
            </a:r>
            <a:r>
              <a:rPr lang="en-US" dirty="0" smtClean="0"/>
              <a:t>the early stages of rifting in the Early K, the Strzelecki</a:t>
            </a:r>
            <a:r>
              <a:rPr lang="en-US" baseline="0" dirty="0" smtClean="0"/>
              <a:t> Group was </a:t>
            </a:r>
            <a:r>
              <a:rPr lang="en-US" baseline="0" dirty="0" smtClean="0"/>
              <a:t>deposited. </a:t>
            </a:r>
            <a:r>
              <a:rPr lang="en-US" dirty="0" smtClean="0"/>
              <a:t>It </a:t>
            </a:r>
            <a:r>
              <a:rPr lang="en-US" dirty="0" smtClean="0"/>
              <a:t>is non-marine, fluvial clastics with some coal seams. </a:t>
            </a:r>
            <a:r>
              <a:rPr lang="en-US" dirty="0" smtClean="0"/>
              <a:t>These </a:t>
            </a:r>
            <a:r>
              <a:rPr lang="en-US" dirty="0" smtClean="0"/>
              <a:t>coals are a secondary source rock in the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Gippsland</a:t>
            </a:r>
            <a:r>
              <a:rPr lang="en-US" baseline="0" dirty="0" smtClean="0"/>
              <a:t> </a:t>
            </a:r>
            <a:r>
              <a:rPr lang="en-US" baseline="0" dirty="0" smtClean="0"/>
              <a:t>Basin. There </a:t>
            </a:r>
            <a:r>
              <a:rPr lang="en-US" baseline="0" dirty="0" smtClean="0"/>
              <a:t>are also some volcanic rocks associated with rift volcanoes.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82210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Four (4) new </a:t>
            </a:r>
            <a:r>
              <a:rPr lang="en-US" dirty="0" smtClean="0"/>
              <a:t>ventures that I worked on, as </a:t>
            </a:r>
            <a:r>
              <a:rPr lang="en-US" dirty="0" smtClean="0"/>
              <a:t>examples.</a:t>
            </a:r>
            <a:r>
              <a:rPr lang="en-US" baseline="0" dirty="0" smtClean="0"/>
              <a:t> </a:t>
            </a:r>
            <a:r>
              <a:rPr lang="en-US" dirty="0" smtClean="0"/>
              <a:t>You </a:t>
            </a:r>
            <a:r>
              <a:rPr lang="en-US" dirty="0" smtClean="0"/>
              <a:t>might replace this with some current new </a:t>
            </a:r>
            <a:r>
              <a:rPr lang="en-US" dirty="0" smtClean="0"/>
              <a:t>ventures.</a:t>
            </a:r>
            <a:r>
              <a:rPr lang="en-US" baseline="0" dirty="0" smtClean="0"/>
              <a:t> </a:t>
            </a:r>
            <a:r>
              <a:rPr lang="en-US" dirty="0" smtClean="0"/>
              <a:t>A </a:t>
            </a:r>
            <a:r>
              <a:rPr lang="en-US" dirty="0" smtClean="0"/>
              <a:t>good source is the seismic advertisements in publications such as AAPG’s Explorer.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005631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More </a:t>
            </a:r>
            <a:r>
              <a:rPr lang="en-US" dirty="0" smtClean="0"/>
              <a:t>syn-rift sediments were deposited</a:t>
            </a:r>
            <a:r>
              <a:rPr lang="en-US" baseline="0" dirty="0" smtClean="0"/>
              <a:t> in the Late K – the Golden Beach Sub-</a:t>
            </a:r>
            <a:r>
              <a:rPr lang="en-US" baseline="0" dirty="0" smtClean="0"/>
              <a:t>Group. Depositional </a:t>
            </a:r>
            <a:r>
              <a:rPr lang="en-US" baseline="0" dirty="0" smtClean="0"/>
              <a:t>environments included rivers (fluvial), lakes (lacustrine), swamps and sea or ocean shorelines and offshore. </a:t>
            </a:r>
            <a:r>
              <a:rPr lang="en-US" baseline="0" dirty="0" smtClean="0"/>
              <a:t>More </a:t>
            </a:r>
            <a:r>
              <a:rPr lang="en-US" baseline="0" dirty="0" smtClean="0"/>
              <a:t>coals were deposited. </a:t>
            </a:r>
            <a:r>
              <a:rPr lang="en-US" baseline="0" dirty="0" smtClean="0"/>
              <a:t>These </a:t>
            </a:r>
            <a:r>
              <a:rPr lang="en-US" baseline="0" dirty="0" smtClean="0"/>
              <a:t>coals are the primary source rocks in this basin.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46220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Latest K to Early Oligocene</a:t>
            </a:r>
            <a:r>
              <a:rPr lang="en-US" baseline="0" dirty="0" smtClean="0"/>
              <a:t> consists of late-stage rift </a:t>
            </a:r>
            <a:r>
              <a:rPr lang="en-US" baseline="0" dirty="0" smtClean="0"/>
              <a:t>deposits. Sediments </a:t>
            </a:r>
            <a:r>
              <a:rPr lang="en-US" baseline="0" dirty="0" smtClean="0"/>
              <a:t>transitioned from fluvial updip (west) to delta plain/delta front wave-dominated shorelines, to slopes and ocean basin downdip (east)</a:t>
            </a:r>
            <a:r>
              <a:rPr lang="en-US" baseline="0" dirty="0" smtClean="0"/>
              <a:t>. The </a:t>
            </a:r>
            <a:r>
              <a:rPr lang="en-US" baseline="0" dirty="0" smtClean="0"/>
              <a:t>primary reservoirs are sandstones deposited where waves and storms clean up the sands (winnow out silts and clays).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During this time, basin subsidence was faster than the sediment supply could keep pace </a:t>
            </a:r>
            <a:r>
              <a:rPr lang="en-US" baseline="0" dirty="0" smtClean="0"/>
              <a:t>with. Thus </a:t>
            </a:r>
            <a:r>
              <a:rPr lang="en-US" baseline="0" dirty="0" smtClean="0"/>
              <a:t>with time the shorelines moved landward (to the west)</a:t>
            </a:r>
            <a:r>
              <a:rPr lang="en-US" baseline="0" dirty="0" smtClean="0"/>
              <a:t>. Back</a:t>
            </a:r>
            <a:r>
              <a:rPr lang="en-US" baseline="0" dirty="0" smtClean="0"/>
              <a:t>-stepping shorelines means it was in what we call a transgressive phase.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69954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Around </a:t>
            </a:r>
            <a:r>
              <a:rPr lang="en-US" dirty="0" smtClean="0"/>
              <a:t>mid-Oligocene is when rifting and crustal heating ceased and the basin foundered (deepened rapidly)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was also a lot of motion on the normal faults, which enhanced the elevation changes on individual fault </a:t>
            </a:r>
            <a:r>
              <a:rPr lang="en-US" dirty="0" smtClean="0"/>
              <a:t>blocks.</a:t>
            </a:r>
            <a:r>
              <a:rPr lang="en-US" baseline="0" dirty="0" smtClean="0"/>
              <a:t> </a:t>
            </a:r>
            <a:r>
              <a:rPr lang="en-US" dirty="0" smtClean="0"/>
              <a:t>All </a:t>
            </a:r>
            <a:r>
              <a:rPr lang="en-US" dirty="0" smtClean="0"/>
              <a:t>this resulted in the major TOL unconformity.</a:t>
            </a:r>
          </a:p>
          <a:p>
            <a:endParaRPr lang="en-US" dirty="0" smtClean="0"/>
          </a:p>
          <a:p>
            <a:r>
              <a:rPr lang="en-US" dirty="0" smtClean="0"/>
              <a:t>The shoreline was shifted way updip as the basin foundered leaving our area of interest in deep </a:t>
            </a:r>
            <a:r>
              <a:rPr lang="en-US" dirty="0" smtClean="0"/>
              <a:t>water.</a:t>
            </a:r>
            <a:r>
              <a:rPr lang="en-US" baseline="0" dirty="0" smtClean="0"/>
              <a:t> </a:t>
            </a:r>
            <a:r>
              <a:rPr lang="en-US" dirty="0" smtClean="0"/>
              <a:t>Sands </a:t>
            </a:r>
            <a:r>
              <a:rPr lang="en-US" dirty="0" smtClean="0"/>
              <a:t>and silts were trapped way updip; our area had deepwater shales deposited,</a:t>
            </a:r>
            <a:r>
              <a:rPr lang="en-US" baseline="0" dirty="0" smtClean="0"/>
              <a:t> which covered the fault </a:t>
            </a:r>
            <a:r>
              <a:rPr lang="en-US" baseline="0" dirty="0" smtClean="0"/>
              <a:t>blocks. These </a:t>
            </a:r>
            <a:r>
              <a:rPr lang="en-US" baseline="0" dirty="0" smtClean="0"/>
              <a:t>shales, called the Lakes Entrance Formation, give us a world-class seal.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58625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Completing </a:t>
            </a:r>
            <a:r>
              <a:rPr lang="en-US" dirty="0" smtClean="0"/>
              <a:t>our story, during the Miocene the Gippsland Limestone was deposited.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89207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</a:t>
            </a:r>
            <a:r>
              <a:rPr lang="en-US" dirty="0" smtClean="0"/>
              <a:t>in the Pliocene – Pleistocene, more clastics were deposited – the Tambo River Formation.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1246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slide forms a summary of the play elements (aka hydrocarbon system elements) for the Gippsland Basin.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130059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This </a:t>
            </a:r>
            <a:r>
              <a:rPr lang="en-US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is a common way we show play element (HC system) information in a management </a:t>
            </a:r>
            <a:r>
              <a:rPr lang="en-US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review.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The </a:t>
            </a:r>
            <a:r>
              <a:rPr lang="en-US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strat column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 on the left shows geologic time and the main rock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units. On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the right, we have the same geologic time scale with some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columns. The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source column highlights the time source rocks were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deposited. The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same for reservoir and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seal. Overburden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is the rocks that buried our intervals of interest to present-day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depths. The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traps column show when the main fraps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formed. The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HC generation/migration column indicates when the source intervals were “cooked enough” to yield oil/gas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molecules. This </a:t>
            </a:r>
            <a:r>
              <a:rPr lang="en-US" altLang="en-US" baseline="0" dirty="0" smtClean="0">
                <a:solidFill>
                  <a:schemeClr val="bg1"/>
                </a:solidFill>
                <a:latin typeface="Arial" panose="020B0604020202020204" pitchFamily="34" charset="0"/>
              </a:rPr>
              <a:t>helps understand timing issues, such as “were the traps in place when HCs were percolating through the basin?”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http://pubs.usgs.gov/of/1999/ofr-99-0050/OF99-50Q/fig6.html</a:t>
            </a:r>
          </a:p>
        </p:txBody>
      </p:sp>
    </p:spTree>
    <p:extLst>
      <p:ext uri="{BB962C8B-B14F-4D97-AF65-F5344CB8AC3E}">
        <p14:creationId xmlns:p14="http://schemas.microsoft.com/office/powerpoint/2010/main" val="15771705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741034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12.38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66064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en-US"/>
              <a:t>ExxonMobil Proprietary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1841AE-F05C-40C8-8C8D-96849B7C80A1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the work process for a field from before discovery through </a:t>
            </a:r>
            <a:r>
              <a:rPr lang="en-US" dirty="0" smtClean="0"/>
              <a:t>depletion.</a:t>
            </a:r>
            <a:r>
              <a:rPr lang="en-US" baseline="0" dirty="0" smtClean="0"/>
              <a:t> </a:t>
            </a:r>
            <a:r>
              <a:rPr lang="en-US" dirty="0" smtClean="0"/>
              <a:t>I like </a:t>
            </a:r>
            <a:r>
              <a:rPr lang="en-US" dirty="0" smtClean="0"/>
              <a:t>to summarize this with </a:t>
            </a:r>
            <a:r>
              <a:rPr lang="en-US" dirty="0" smtClean="0"/>
              <a:t>four</a:t>
            </a:r>
            <a:r>
              <a:rPr lang="en-US" baseline="0" dirty="0" smtClean="0"/>
              <a:t> (</a:t>
            </a:r>
            <a:r>
              <a:rPr lang="en-US" dirty="0" smtClean="0"/>
              <a:t>4) words:</a:t>
            </a:r>
            <a:r>
              <a:rPr lang="en-US" baseline="0" dirty="0" smtClean="0"/>
              <a:t> </a:t>
            </a:r>
            <a:r>
              <a:rPr lang="en-US" dirty="0" smtClean="0"/>
              <a:t>Capture;</a:t>
            </a:r>
            <a:r>
              <a:rPr lang="en-US" baseline="0" dirty="0" smtClean="0"/>
              <a:t> </a:t>
            </a:r>
            <a:r>
              <a:rPr lang="en-US" dirty="0" smtClean="0"/>
              <a:t>Discover;</a:t>
            </a:r>
            <a:r>
              <a:rPr lang="en-US" baseline="0" dirty="0" smtClean="0"/>
              <a:t> </a:t>
            </a:r>
            <a:r>
              <a:rPr lang="en-US" dirty="0" smtClean="0"/>
              <a:t>Initiate;</a:t>
            </a:r>
            <a:r>
              <a:rPr lang="en-US" baseline="0" dirty="0" smtClean="0"/>
              <a:t> and </a:t>
            </a:r>
            <a:r>
              <a:rPr lang="en-US" dirty="0" smtClean="0"/>
              <a:t>Deplete</a:t>
            </a:r>
            <a:r>
              <a:rPr lang="en-US" dirty="0" smtClean="0"/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06802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changes in emphasis through a field’s </a:t>
            </a:r>
            <a:r>
              <a:rPr lang="en-US" dirty="0" smtClean="0"/>
              <a:t>lifecycle. The</a:t>
            </a:r>
            <a:r>
              <a:rPr lang="en-US" baseline="0" dirty="0" smtClean="0"/>
              <a:t> business stage </a:t>
            </a:r>
            <a:r>
              <a:rPr lang="en-US" dirty="0" smtClean="0"/>
              <a:t>goes </a:t>
            </a:r>
            <a:r>
              <a:rPr lang="en-US" dirty="0" smtClean="0"/>
              <a:t>from Exploration to field Development to field </a:t>
            </a:r>
            <a:r>
              <a:rPr lang="en-US" dirty="0" smtClean="0"/>
              <a:t>Production.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scale of analysis continually zooms in from regional to the</a:t>
            </a:r>
            <a:r>
              <a:rPr lang="en-US" baseline="0" dirty="0" smtClean="0"/>
              <a:t> individual compartments of the </a:t>
            </a:r>
            <a:r>
              <a:rPr lang="en-US" baseline="0" dirty="0" smtClean="0"/>
              <a:t>field. The </a:t>
            </a:r>
            <a:r>
              <a:rPr lang="en-US" baseline="0" dirty="0" smtClean="0"/>
              <a:t>need for accuracy and precision also goes up with time (not shown)</a:t>
            </a:r>
            <a:r>
              <a:rPr lang="en-US" baseline="0" dirty="0" smtClean="0"/>
              <a:t>. The </a:t>
            </a:r>
            <a:r>
              <a:rPr lang="en-US" baseline="0" dirty="0" smtClean="0"/>
              <a:t>bottom display shows the change from almost exclusive work by geoscientists, to a balance between geos and reservoir engineers, to more </a:t>
            </a:r>
            <a:r>
              <a:rPr lang="en-US" baseline="0" dirty="0" smtClean="0"/>
              <a:t>engineers. </a:t>
            </a:r>
            <a:r>
              <a:rPr lang="en-US" baseline="0" dirty="0" smtClean="0"/>
              <a:t>Towards the end of the lifecycle, geoscience info increases slowly and the role of geoscientists dwindles.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46122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covers s</a:t>
            </a:r>
            <a:r>
              <a:rPr lang="en-US" dirty="0" smtClean="0"/>
              <a:t>ome </a:t>
            </a:r>
            <a:r>
              <a:rPr lang="en-US" dirty="0" smtClean="0"/>
              <a:t>key questions companies ask and try to answer as they look to identify and capture new </a:t>
            </a:r>
            <a:r>
              <a:rPr lang="en-US" dirty="0" smtClean="0"/>
              <a:t>opportunities.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a company does not capture enough new opportunities, then its</a:t>
            </a:r>
            <a:r>
              <a:rPr lang="en-US" baseline="0" dirty="0" smtClean="0"/>
              <a:t> future (10+ years out) is at risk.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98987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graphic to summarize Stage 1 – capturing opportunities.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 company does regional analyses to identify regions with high potential for discovering significant volumes of oil and gas.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Some acreage in a high potential region is opened for bidding on lease blocks.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 this example, </a:t>
            </a:r>
            <a:r>
              <a:rPr lang="en-US" baseline="0" dirty="0" smtClean="0"/>
              <a:t>eight (8) </a:t>
            </a:r>
            <a:r>
              <a:rPr lang="en-US" baseline="0" dirty="0" smtClean="0"/>
              <a:t>blocks are available for us to bid on (like </a:t>
            </a:r>
            <a:r>
              <a:rPr lang="en-US" baseline="0" dirty="0" smtClean="0"/>
              <a:t>Exercise </a:t>
            </a:r>
            <a:r>
              <a:rPr lang="en-US" baseline="0" dirty="0" smtClean="0"/>
              <a:t>3).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 set of play element maps are built; sweat spots are identified were all elements are favorable.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Potential traps in the sweat spots are investigated.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We do a rough profit analysis (an example follows).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We decide to place bids on Blocks 7 and 8.</a:t>
            </a:r>
          </a:p>
          <a:p>
            <a:pPr marL="228600" indent="-228600">
              <a:buAutoNum type="arabicPeriod"/>
            </a:pPr>
            <a:endParaRPr lang="en-US" baseline="0" dirty="0" smtClean="0"/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0517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Repeat </a:t>
            </a:r>
            <a:r>
              <a:rPr lang="en-US" dirty="0" smtClean="0"/>
              <a:t>from Lecture 3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Some </a:t>
            </a:r>
            <a:r>
              <a:rPr lang="en-US" dirty="0" smtClean="0"/>
              <a:t>examples of regional data we would collect and </a:t>
            </a:r>
            <a:r>
              <a:rPr lang="en-US" dirty="0" smtClean="0"/>
              <a:t>analyze.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need to put together a</a:t>
            </a:r>
            <a:r>
              <a:rPr lang="en-US" baseline="0" dirty="0" smtClean="0"/>
              <a:t> geologic story for the </a:t>
            </a:r>
            <a:r>
              <a:rPr lang="en-US" baseline="0" dirty="0" smtClean="0"/>
              <a:t>area. Then </a:t>
            </a:r>
            <a:r>
              <a:rPr lang="en-US" baseline="0" dirty="0" smtClean="0"/>
              <a:t>we need to consider the HC likelihood based on that geologic story.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13767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Slight </a:t>
            </a:r>
            <a:r>
              <a:rPr lang="en-US" dirty="0" smtClean="0"/>
              <a:t>change from a slide in Lecture 3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Four </a:t>
            </a:r>
            <a:r>
              <a:rPr lang="en-US" dirty="0" smtClean="0"/>
              <a:t>reasons for performing a regional analysis.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69822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4A230886-E3E7-4C11-B151-97515F6E9E67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4213" y="2163642"/>
            <a:ext cx="7021216" cy="4174096"/>
          </a:xfrm>
          <a:prstGeom prst="rect">
            <a:avLst/>
          </a:prstGeom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631852" y="1222375"/>
            <a:ext cx="5894363" cy="765175"/>
          </a:xfrm>
          <a:prstGeom prst="rect">
            <a:avLst/>
          </a:prstGeom>
          <a:solidFill>
            <a:srgbClr val="000000">
              <a:alpha val="8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108" name="WordArt 7"/>
          <p:cNvSpPr>
            <a:spLocks noChangeArrowheads="1" noChangeShapeType="1" noTextEdit="1"/>
          </p:cNvSpPr>
          <p:nvPr/>
        </p:nvSpPr>
        <p:spPr bwMode="auto">
          <a:xfrm>
            <a:off x="1991584" y="1398467"/>
            <a:ext cx="5154807" cy="443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New </a:t>
            </a:r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Ventures &amp; </a:t>
            </a:r>
            <a:r>
              <a:rPr lang="en-US" sz="32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Gippsland</a:t>
            </a:r>
            <a:endParaRPr lang="en-US" sz="32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97979" y="3244115"/>
            <a:ext cx="1693605" cy="6904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80000"/>
              </a:lnSpc>
            </a:pPr>
            <a:r>
              <a:rPr lang="en-US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New</a:t>
            </a:r>
          </a:p>
          <a:p>
            <a:pPr algn="ctr">
              <a:lnSpc>
                <a:spcPct val="80000"/>
              </a:lnSpc>
            </a:pPr>
            <a:r>
              <a:rPr lang="en-US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Ventures</a:t>
            </a:r>
            <a:endParaRPr lang="en-US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83" y="2634448"/>
            <a:ext cx="598460" cy="598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Licensing Round</a:t>
            </a:r>
            <a:endParaRPr lang="en-US" dirty="0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752611" y="1651645"/>
            <a:ext cx="7865296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25425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The government of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Somewhereia</a:t>
            </a:r>
            <a:r>
              <a:rPr lang="en-US" altLang="en-US" sz="2200" dirty="0" smtClean="0">
                <a:latin typeface="Tahoma" panose="020B0604030504040204" pitchFamily="34" charset="0"/>
              </a:rPr>
              <a:t> has announced a new 	lease sale of 8 blocks on April 1.</a:t>
            </a:r>
          </a:p>
          <a:p>
            <a:pPr marL="225425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Energy companies are invited to submit bids to the 	government on </a:t>
            </a:r>
            <a:r>
              <a:rPr lang="en-US" altLang="en-US" sz="2200" dirty="0" smtClean="0">
                <a:latin typeface="Tahoma" panose="020B0604030504040204" pitchFamily="34" charset="0"/>
              </a:rPr>
              <a:t>October </a:t>
            </a:r>
            <a:r>
              <a:rPr lang="en-US" altLang="en-US" sz="2200" dirty="0" smtClean="0">
                <a:latin typeface="Tahoma" panose="020B0604030504040204" pitchFamily="34" charset="0"/>
              </a:rPr>
              <a:t>1.</a:t>
            </a:r>
          </a:p>
          <a:p>
            <a:pPr marL="225425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Information of terms are available upon request.</a:t>
            </a:r>
          </a:p>
          <a:p>
            <a:pPr marL="1146175" lvl="1" indent="-347663">
              <a:spcBef>
                <a:spcPts val="1200"/>
              </a:spcBef>
              <a:buFont typeface="Tahoma" panose="020B0604030504040204" pitchFamily="34" charset="0"/>
              <a:buChar char="−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Length of lease will be 15 years</a:t>
            </a:r>
          </a:p>
          <a:p>
            <a:pPr marL="1146175" lvl="1" indent="-347663">
              <a:spcBef>
                <a:spcPts val="1200"/>
              </a:spcBef>
              <a:buFont typeface="Tahoma" panose="020B0604030504040204" pitchFamily="34" charset="0"/>
              <a:buChar char="−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Monetary and additional commitments</a:t>
            </a:r>
          </a:p>
          <a:p>
            <a:pPr marL="1146175" lvl="1" indent="-347663">
              <a:spcBef>
                <a:spcPts val="1200"/>
              </a:spcBef>
              <a:buFont typeface="Tahoma" panose="020B0604030504040204" pitchFamily="34" charset="0"/>
              <a:buChar char="−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Government take - % of production, taxes</a:t>
            </a:r>
          </a:p>
          <a:p>
            <a:pPr marL="1146175" lvl="1" indent="-347663">
              <a:spcBef>
                <a:spcPts val="1200"/>
              </a:spcBef>
              <a:buFont typeface="Tahoma" panose="020B0604030504040204" pitchFamily="34" charset="0"/>
              <a:buChar char="−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Other terms</a:t>
            </a:r>
          </a:p>
          <a:p>
            <a:pPr marL="682625" lvl="1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463550" algn="l"/>
              </a:tabLst>
            </a:pPr>
            <a:endParaRPr lang="en-US" altLang="en-US" sz="2200" dirty="0" smtClean="0">
              <a:latin typeface="Tahoma" panose="020B0604030504040204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06304" y="1010679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 smtClean="0">
                <a:latin typeface="Arial" panose="020B0604020202020204" pitchFamily="34" charset="0"/>
              </a:rPr>
              <a:t>For Example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674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Within the </a:t>
            </a:r>
            <a:r>
              <a:rPr lang="en-US" dirty="0"/>
              <a:t>Licensing </a:t>
            </a:r>
            <a:r>
              <a:rPr lang="en-US" dirty="0" smtClean="0"/>
              <a:t>Area</a:t>
            </a:r>
            <a:endParaRPr lang="en-US" dirty="0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639352" y="1150938"/>
            <a:ext cx="7865296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25425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463550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Collect and work available data.</a:t>
            </a:r>
          </a:p>
          <a:p>
            <a:pPr marL="225425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463550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Build individual play elements maps.</a:t>
            </a:r>
          </a:p>
          <a:p>
            <a:pPr marL="225425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463550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Consider the combination of play elements maps.</a:t>
            </a:r>
          </a:p>
          <a:p>
            <a:pPr marL="225425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463550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Identify traps with reservoir, seal, nearby kitchen.</a:t>
            </a:r>
          </a:p>
          <a:p>
            <a:pPr marL="225425" indent="-225425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463550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Look for geophysical support for HCs.</a:t>
            </a:r>
          </a:p>
        </p:txBody>
      </p:sp>
      <p:pic>
        <p:nvPicPr>
          <p:cNvPr id="4" name="Picture 3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2"/>
          <a:stretch/>
        </p:blipFill>
        <p:spPr bwMode="auto">
          <a:xfrm>
            <a:off x="5248405" y="3780134"/>
            <a:ext cx="3349057" cy="2460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48844" y="4260981"/>
            <a:ext cx="1242648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Exercise 3</a:t>
            </a:r>
            <a:endParaRPr lang="en-US" sz="1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258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 Leads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5881942" y="1314876"/>
            <a:ext cx="2777306" cy="2031575"/>
            <a:chOff x="4666918" y="1613498"/>
            <a:chExt cx="2777306" cy="2031575"/>
          </a:xfrm>
        </p:grpSpPr>
        <p:sp>
          <p:nvSpPr>
            <p:cNvPr id="4" name="Rectangle 133"/>
            <p:cNvSpPr>
              <a:spLocks noChangeAspect="1" noChangeArrowheads="1"/>
            </p:cNvSpPr>
            <p:nvPr/>
          </p:nvSpPr>
          <p:spPr bwMode="auto">
            <a:xfrm>
              <a:off x="4666918" y="1613498"/>
              <a:ext cx="2777306" cy="2031575"/>
            </a:xfrm>
            <a:prstGeom prst="rect">
              <a:avLst/>
            </a:prstGeom>
            <a:solidFill>
              <a:srgbClr val="7DCA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1400"/>
            </a:p>
          </p:txBody>
        </p:sp>
        <p:sp>
          <p:nvSpPr>
            <p:cNvPr id="5" name="Freeform 134"/>
            <p:cNvSpPr>
              <a:spLocks noChangeAspect="1"/>
            </p:cNvSpPr>
            <p:nvPr/>
          </p:nvSpPr>
          <p:spPr bwMode="auto">
            <a:xfrm>
              <a:off x="6045975" y="2068615"/>
              <a:ext cx="419475" cy="647033"/>
            </a:xfrm>
            <a:custGeom>
              <a:avLst/>
              <a:gdLst>
                <a:gd name="T0" fmla="*/ 1005 w 1583"/>
                <a:gd name="T1" fmla="*/ 1229 h 1858"/>
                <a:gd name="T2" fmla="*/ 1186 w 1583"/>
                <a:gd name="T3" fmla="*/ 954 h 1858"/>
                <a:gd name="T4" fmla="*/ 1439 w 1583"/>
                <a:gd name="T5" fmla="*/ 701 h 1858"/>
                <a:gd name="T6" fmla="*/ 1583 w 1583"/>
                <a:gd name="T7" fmla="*/ 434 h 1858"/>
                <a:gd name="T8" fmla="*/ 1337 w 1583"/>
                <a:gd name="T9" fmla="*/ 44 h 1858"/>
                <a:gd name="T10" fmla="*/ 933 w 1583"/>
                <a:gd name="T11" fmla="*/ 0 h 1858"/>
                <a:gd name="T12" fmla="*/ 643 w 1583"/>
                <a:gd name="T13" fmla="*/ 130 h 1858"/>
                <a:gd name="T14" fmla="*/ 304 w 1583"/>
                <a:gd name="T15" fmla="*/ 441 h 1858"/>
                <a:gd name="T16" fmla="*/ 58 w 1583"/>
                <a:gd name="T17" fmla="*/ 1019 h 1858"/>
                <a:gd name="T18" fmla="*/ 0 w 1583"/>
                <a:gd name="T19" fmla="*/ 1489 h 1858"/>
                <a:gd name="T20" fmla="*/ 181 w 1583"/>
                <a:gd name="T21" fmla="*/ 1858 h 1858"/>
                <a:gd name="T22" fmla="*/ 528 w 1583"/>
                <a:gd name="T23" fmla="*/ 1785 h 1858"/>
                <a:gd name="T24" fmla="*/ 875 w 1583"/>
                <a:gd name="T25" fmla="*/ 1561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3" h="1858">
                  <a:moveTo>
                    <a:pt x="1005" y="1229"/>
                  </a:moveTo>
                  <a:lnTo>
                    <a:pt x="1186" y="954"/>
                  </a:lnTo>
                  <a:lnTo>
                    <a:pt x="1439" y="701"/>
                  </a:lnTo>
                  <a:lnTo>
                    <a:pt x="1583" y="434"/>
                  </a:lnTo>
                  <a:lnTo>
                    <a:pt x="1337" y="44"/>
                  </a:lnTo>
                  <a:lnTo>
                    <a:pt x="933" y="0"/>
                  </a:lnTo>
                  <a:lnTo>
                    <a:pt x="643" y="130"/>
                  </a:lnTo>
                  <a:lnTo>
                    <a:pt x="304" y="441"/>
                  </a:lnTo>
                  <a:lnTo>
                    <a:pt x="58" y="1019"/>
                  </a:lnTo>
                  <a:lnTo>
                    <a:pt x="0" y="1489"/>
                  </a:lnTo>
                  <a:lnTo>
                    <a:pt x="181" y="1858"/>
                  </a:lnTo>
                  <a:lnTo>
                    <a:pt x="528" y="1785"/>
                  </a:lnTo>
                  <a:lnTo>
                    <a:pt x="875" y="1561"/>
                  </a:lnTo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6" name="Line 135"/>
            <p:cNvSpPr>
              <a:spLocks noChangeAspect="1" noChangeShapeType="1"/>
            </p:cNvSpPr>
            <p:nvPr/>
          </p:nvSpPr>
          <p:spPr bwMode="auto">
            <a:xfrm>
              <a:off x="6103550" y="1928790"/>
              <a:ext cx="0" cy="151340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7" name="Text Box 136"/>
            <p:cNvSpPr txBox="1">
              <a:spLocks noChangeAspect="1" noChangeArrowheads="1"/>
            </p:cNvSpPr>
            <p:nvPr/>
          </p:nvSpPr>
          <p:spPr bwMode="auto">
            <a:xfrm>
              <a:off x="5928408" y="2752404"/>
              <a:ext cx="923941" cy="523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Block</a:t>
              </a:r>
            </a:p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8" name="Text Box 137"/>
            <p:cNvSpPr txBox="1">
              <a:spLocks noChangeAspect="1" noChangeArrowheads="1"/>
            </p:cNvSpPr>
            <p:nvPr/>
          </p:nvSpPr>
          <p:spPr bwMode="auto">
            <a:xfrm>
              <a:off x="5357817" y="2774337"/>
              <a:ext cx="800566" cy="523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Block</a:t>
              </a:r>
            </a:p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9" name="Freeform 138"/>
            <p:cNvSpPr>
              <a:spLocks noChangeAspect="1"/>
            </p:cNvSpPr>
            <p:nvPr/>
          </p:nvSpPr>
          <p:spPr bwMode="auto">
            <a:xfrm>
              <a:off x="4973984" y="1901373"/>
              <a:ext cx="2368798" cy="1584683"/>
            </a:xfrm>
            <a:custGeom>
              <a:avLst/>
              <a:gdLst>
                <a:gd name="T0" fmla="*/ 0 w 1121"/>
                <a:gd name="T1" fmla="*/ 101 h 751"/>
                <a:gd name="T2" fmla="*/ 0 w 1121"/>
                <a:gd name="T3" fmla="*/ 506 h 751"/>
                <a:gd name="T4" fmla="*/ 542 w 1121"/>
                <a:gd name="T5" fmla="*/ 751 h 751"/>
                <a:gd name="T6" fmla="*/ 875 w 1121"/>
                <a:gd name="T7" fmla="*/ 520 h 751"/>
                <a:gd name="T8" fmla="*/ 1121 w 1121"/>
                <a:gd name="T9" fmla="*/ 520 h 751"/>
                <a:gd name="T10" fmla="*/ 1121 w 1121"/>
                <a:gd name="T11" fmla="*/ 86 h 751"/>
                <a:gd name="T12" fmla="*/ 889 w 1121"/>
                <a:gd name="T13" fmla="*/ 21 h 751"/>
                <a:gd name="T14" fmla="*/ 607 w 1121"/>
                <a:gd name="T15" fmla="*/ 0 h 751"/>
                <a:gd name="T16" fmla="*/ 405 w 1121"/>
                <a:gd name="T17" fmla="*/ 36 h 751"/>
                <a:gd name="T18" fmla="*/ 188 w 1121"/>
                <a:gd name="T19" fmla="*/ 72 h 751"/>
                <a:gd name="T20" fmla="*/ 0 w 1121"/>
                <a:gd name="T21" fmla="*/ 10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1" h="751">
                  <a:moveTo>
                    <a:pt x="0" y="101"/>
                  </a:moveTo>
                  <a:lnTo>
                    <a:pt x="0" y="506"/>
                  </a:lnTo>
                  <a:lnTo>
                    <a:pt x="542" y="751"/>
                  </a:lnTo>
                  <a:lnTo>
                    <a:pt x="875" y="520"/>
                  </a:lnTo>
                  <a:lnTo>
                    <a:pt x="1121" y="520"/>
                  </a:lnTo>
                  <a:lnTo>
                    <a:pt x="1121" y="86"/>
                  </a:lnTo>
                  <a:lnTo>
                    <a:pt x="889" y="21"/>
                  </a:lnTo>
                  <a:lnTo>
                    <a:pt x="607" y="0"/>
                  </a:lnTo>
                  <a:lnTo>
                    <a:pt x="405" y="36"/>
                  </a:lnTo>
                  <a:lnTo>
                    <a:pt x="188" y="72"/>
                  </a:lnTo>
                  <a:lnTo>
                    <a:pt x="0" y="101"/>
                  </a:lnTo>
                  <a:close/>
                </a:path>
              </a:pathLst>
            </a:custGeom>
            <a:noFill/>
            <a:ln w="5715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10" name="Freeform 139"/>
            <p:cNvSpPr>
              <a:spLocks noChangeAspect="1"/>
            </p:cNvSpPr>
            <p:nvPr/>
          </p:nvSpPr>
          <p:spPr bwMode="auto">
            <a:xfrm>
              <a:off x="5064459" y="2153606"/>
              <a:ext cx="657999" cy="386575"/>
            </a:xfrm>
            <a:custGeom>
              <a:avLst/>
              <a:gdLst>
                <a:gd name="T0" fmla="*/ 152 w 637"/>
                <a:gd name="T1" fmla="*/ 123 h 433"/>
                <a:gd name="T2" fmla="*/ 58 w 637"/>
                <a:gd name="T3" fmla="*/ 217 h 433"/>
                <a:gd name="T4" fmla="*/ 0 w 637"/>
                <a:gd name="T5" fmla="*/ 368 h 433"/>
                <a:gd name="T6" fmla="*/ 87 w 637"/>
                <a:gd name="T7" fmla="*/ 433 h 433"/>
                <a:gd name="T8" fmla="*/ 196 w 637"/>
                <a:gd name="T9" fmla="*/ 347 h 433"/>
                <a:gd name="T10" fmla="*/ 311 w 637"/>
                <a:gd name="T11" fmla="*/ 253 h 433"/>
                <a:gd name="T12" fmla="*/ 362 w 637"/>
                <a:gd name="T13" fmla="*/ 224 h 433"/>
                <a:gd name="T14" fmla="*/ 485 w 637"/>
                <a:gd name="T15" fmla="*/ 173 h 433"/>
                <a:gd name="T16" fmla="*/ 572 w 637"/>
                <a:gd name="T17" fmla="*/ 144 h 433"/>
                <a:gd name="T18" fmla="*/ 637 w 637"/>
                <a:gd name="T19" fmla="*/ 79 h 433"/>
                <a:gd name="T20" fmla="*/ 586 w 637"/>
                <a:gd name="T21" fmla="*/ 0 h 433"/>
                <a:gd name="T22" fmla="*/ 535 w 637"/>
                <a:gd name="T23" fmla="*/ 0 h 433"/>
                <a:gd name="T24" fmla="*/ 347 w 637"/>
                <a:gd name="T25" fmla="*/ 0 h 433"/>
                <a:gd name="T26" fmla="*/ 232 w 637"/>
                <a:gd name="T27" fmla="*/ 36 h 433"/>
                <a:gd name="T28" fmla="*/ 152 w 637"/>
                <a:gd name="T29" fmla="*/ 12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7" h="433">
                  <a:moveTo>
                    <a:pt x="152" y="123"/>
                  </a:moveTo>
                  <a:lnTo>
                    <a:pt x="58" y="217"/>
                  </a:lnTo>
                  <a:lnTo>
                    <a:pt x="0" y="368"/>
                  </a:lnTo>
                  <a:lnTo>
                    <a:pt x="87" y="433"/>
                  </a:lnTo>
                  <a:lnTo>
                    <a:pt x="196" y="347"/>
                  </a:lnTo>
                  <a:lnTo>
                    <a:pt x="311" y="253"/>
                  </a:lnTo>
                  <a:lnTo>
                    <a:pt x="362" y="224"/>
                  </a:lnTo>
                  <a:lnTo>
                    <a:pt x="485" y="173"/>
                  </a:lnTo>
                  <a:lnTo>
                    <a:pt x="572" y="144"/>
                  </a:lnTo>
                  <a:lnTo>
                    <a:pt x="637" y="79"/>
                  </a:lnTo>
                  <a:lnTo>
                    <a:pt x="586" y="0"/>
                  </a:lnTo>
                  <a:lnTo>
                    <a:pt x="535" y="0"/>
                  </a:lnTo>
                  <a:lnTo>
                    <a:pt x="347" y="0"/>
                  </a:lnTo>
                  <a:lnTo>
                    <a:pt x="232" y="36"/>
                  </a:lnTo>
                  <a:lnTo>
                    <a:pt x="152" y="123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11" name="Freeform 140"/>
            <p:cNvSpPr>
              <a:spLocks noChangeAspect="1"/>
            </p:cNvSpPr>
            <p:nvPr/>
          </p:nvSpPr>
          <p:spPr bwMode="auto">
            <a:xfrm>
              <a:off x="6588825" y="2416806"/>
              <a:ext cx="734766" cy="430442"/>
            </a:xfrm>
            <a:custGeom>
              <a:avLst/>
              <a:gdLst>
                <a:gd name="T0" fmla="*/ 463 w 607"/>
                <a:gd name="T1" fmla="*/ 80 h 354"/>
                <a:gd name="T2" fmla="*/ 267 w 607"/>
                <a:gd name="T3" fmla="*/ 137 h 354"/>
                <a:gd name="T4" fmla="*/ 79 w 607"/>
                <a:gd name="T5" fmla="*/ 152 h 354"/>
                <a:gd name="T6" fmla="*/ 0 w 607"/>
                <a:gd name="T7" fmla="*/ 260 h 354"/>
                <a:gd name="T8" fmla="*/ 79 w 607"/>
                <a:gd name="T9" fmla="*/ 333 h 354"/>
                <a:gd name="T10" fmla="*/ 253 w 607"/>
                <a:gd name="T11" fmla="*/ 325 h 354"/>
                <a:gd name="T12" fmla="*/ 448 w 607"/>
                <a:gd name="T13" fmla="*/ 354 h 354"/>
                <a:gd name="T14" fmla="*/ 528 w 607"/>
                <a:gd name="T15" fmla="*/ 253 h 354"/>
                <a:gd name="T16" fmla="*/ 578 w 607"/>
                <a:gd name="T17" fmla="*/ 109 h 354"/>
                <a:gd name="T18" fmla="*/ 607 w 607"/>
                <a:gd name="T19" fmla="*/ 0 h 354"/>
                <a:gd name="T20" fmla="*/ 499 w 607"/>
                <a:gd name="T21" fmla="*/ 0 h 354"/>
                <a:gd name="T22" fmla="*/ 463 w 607"/>
                <a:gd name="T23" fmla="*/ 8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7" h="354">
                  <a:moveTo>
                    <a:pt x="463" y="80"/>
                  </a:moveTo>
                  <a:lnTo>
                    <a:pt x="267" y="137"/>
                  </a:lnTo>
                  <a:lnTo>
                    <a:pt x="79" y="152"/>
                  </a:lnTo>
                  <a:lnTo>
                    <a:pt x="0" y="260"/>
                  </a:lnTo>
                  <a:lnTo>
                    <a:pt x="79" y="333"/>
                  </a:lnTo>
                  <a:lnTo>
                    <a:pt x="253" y="325"/>
                  </a:lnTo>
                  <a:lnTo>
                    <a:pt x="448" y="354"/>
                  </a:lnTo>
                  <a:lnTo>
                    <a:pt x="528" y="253"/>
                  </a:lnTo>
                  <a:lnTo>
                    <a:pt x="578" y="109"/>
                  </a:lnTo>
                  <a:lnTo>
                    <a:pt x="607" y="0"/>
                  </a:lnTo>
                  <a:lnTo>
                    <a:pt x="499" y="0"/>
                  </a:lnTo>
                  <a:lnTo>
                    <a:pt x="463" y="80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12" name="Text Box 141"/>
            <p:cNvSpPr txBox="1">
              <a:spLocks noChangeAspect="1" noChangeArrowheads="1"/>
            </p:cNvSpPr>
            <p:nvPr/>
          </p:nvSpPr>
          <p:spPr bwMode="auto">
            <a:xfrm>
              <a:off x="6099438" y="1872116"/>
              <a:ext cx="515433" cy="507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100" b="1" dirty="0">
                  <a:latin typeface="Arial" panose="020B0604020202020204" pitchFamily="34" charset="0"/>
                </a:rPr>
                <a:t>Lead</a:t>
              </a:r>
            </a:p>
            <a:p>
              <a:r>
                <a:rPr lang="en-US" altLang="en-US" sz="1200" b="1" dirty="0">
                  <a:latin typeface="Arial" panose="020B0604020202020204" pitchFamily="34" charset="0"/>
                </a:rPr>
                <a:t> </a:t>
              </a:r>
              <a:r>
                <a:rPr lang="en-US" altLang="en-US" sz="1600" b="1" dirty="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3" name="Text Box 142"/>
            <p:cNvSpPr txBox="1">
              <a:spLocks noChangeAspect="1" noChangeArrowheads="1"/>
            </p:cNvSpPr>
            <p:nvPr/>
          </p:nvSpPr>
          <p:spPr bwMode="auto">
            <a:xfrm>
              <a:off x="6655533" y="2340040"/>
              <a:ext cx="515433" cy="507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100" b="1" dirty="0">
                  <a:latin typeface="Arial" panose="020B0604020202020204" pitchFamily="34" charset="0"/>
                </a:rPr>
                <a:t>Lead</a:t>
              </a:r>
            </a:p>
            <a:p>
              <a:pPr algn="ctr"/>
              <a:r>
                <a:rPr lang="en-US" altLang="en-US" sz="1600" b="1" dirty="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4" name="Text Box 143"/>
            <p:cNvSpPr txBox="1">
              <a:spLocks noChangeAspect="1" noChangeArrowheads="1"/>
            </p:cNvSpPr>
            <p:nvPr/>
          </p:nvSpPr>
          <p:spPr bwMode="auto">
            <a:xfrm>
              <a:off x="5119293" y="1920859"/>
              <a:ext cx="515433" cy="507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100" b="1" dirty="0">
                  <a:latin typeface="Arial" panose="020B0604020202020204" pitchFamily="34" charset="0"/>
                </a:rPr>
                <a:t>Lead</a:t>
              </a:r>
            </a:p>
            <a:p>
              <a:r>
                <a:rPr lang="en-US" altLang="en-US" sz="1200" b="1" dirty="0">
                  <a:latin typeface="Arial" panose="020B0604020202020204" pitchFamily="34" charset="0"/>
                </a:rPr>
                <a:t>  </a:t>
              </a:r>
              <a:r>
                <a:rPr lang="en-US" altLang="en-US" sz="1600" b="1" dirty="0"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15" name="Freeform 144"/>
            <p:cNvSpPr>
              <a:spLocks/>
            </p:cNvSpPr>
            <p:nvPr/>
          </p:nvSpPr>
          <p:spPr bwMode="auto">
            <a:xfrm>
              <a:off x="6265308" y="2463415"/>
              <a:ext cx="57575" cy="164500"/>
            </a:xfrm>
            <a:custGeom>
              <a:avLst/>
              <a:gdLst>
                <a:gd name="T0" fmla="*/ 21 w 21"/>
                <a:gd name="T1" fmla="*/ 0 h 60"/>
                <a:gd name="T2" fmla="*/ 11 w 21"/>
                <a:gd name="T3" fmla="*/ 22 h 60"/>
                <a:gd name="T4" fmla="*/ 8 w 21"/>
                <a:gd name="T5" fmla="*/ 45 h 60"/>
                <a:gd name="T6" fmla="*/ 0 w 21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0">
                  <a:moveTo>
                    <a:pt x="21" y="0"/>
                  </a:moveTo>
                  <a:cubicBezTo>
                    <a:pt x="17" y="7"/>
                    <a:pt x="13" y="15"/>
                    <a:pt x="11" y="22"/>
                  </a:cubicBezTo>
                  <a:cubicBezTo>
                    <a:pt x="9" y="29"/>
                    <a:pt x="10" y="39"/>
                    <a:pt x="8" y="45"/>
                  </a:cubicBezTo>
                  <a:cubicBezTo>
                    <a:pt x="6" y="51"/>
                    <a:pt x="3" y="55"/>
                    <a:pt x="0" y="6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4800"/>
            </a:p>
          </p:txBody>
        </p:sp>
      </p:grp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702937" y="1712156"/>
            <a:ext cx="5055629" cy="364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A </a:t>
            </a:r>
            <a:r>
              <a:rPr lang="en-US" altLang="en-US" sz="2200" u="sng" dirty="0" smtClean="0">
                <a:latin typeface="Tahoma" panose="020B0604030504040204" pitchFamily="34" charset="0"/>
              </a:rPr>
              <a:t>Lead</a:t>
            </a:r>
            <a:r>
              <a:rPr lang="en-US" altLang="en-US" sz="2200" dirty="0" smtClean="0">
                <a:latin typeface="Tahoma" panose="020B0604030504040204" pitchFamily="34" charset="0"/>
              </a:rPr>
              <a:t> is a geologic feature that looks very promising as it is considered as a possible future field.</a:t>
            </a:r>
          </a:p>
          <a:p>
            <a:pPr marL="231775" indent="-231775"/>
            <a:endParaRPr lang="en-US" altLang="en-US" sz="1100" dirty="0" smtClean="0">
              <a:latin typeface="Tahoma" panose="020B0604030504040204" pitchFamily="34" charset="0"/>
            </a:endParaRPr>
          </a:p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It has a convergence of all the play elements.</a:t>
            </a:r>
          </a:p>
          <a:p>
            <a:pPr marL="231775" indent="-231775"/>
            <a:endParaRPr lang="en-US" altLang="en-US" sz="2200" dirty="0">
              <a:latin typeface="Tahoma" panose="020B0604030504040204" pitchFamily="34" charset="0"/>
            </a:endParaRPr>
          </a:p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It has an acceptable level of risk.</a:t>
            </a:r>
          </a:p>
          <a:p>
            <a:pPr marL="231775" indent="-231775"/>
            <a:endParaRPr lang="en-US" altLang="en-US" sz="2200" dirty="0" smtClean="0">
              <a:latin typeface="Tahoma" panose="020B0604030504040204" pitchFamily="34" charset="0"/>
            </a:endParaRPr>
          </a:p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The next test is its chance to make the company money.</a:t>
            </a:r>
            <a:endParaRPr lang="en-US" altLang="en-US" sz="2200" dirty="0">
              <a:latin typeface="Tahoma" panose="020B0604030504040204" pitchFamily="34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506304" y="1135939"/>
            <a:ext cx="16017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 smtClean="0">
                <a:latin typeface="Arial" panose="020B0604020202020204" pitchFamily="34" charset="0"/>
              </a:rPr>
              <a:t>Definition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057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Minimum</a:t>
            </a:r>
            <a:endParaRPr lang="en-US" dirty="0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752611" y="1776905"/>
            <a:ext cx="714328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An </a:t>
            </a:r>
            <a:r>
              <a:rPr lang="en-US" altLang="en-US" sz="2200" u="sng" dirty="0" smtClean="0">
                <a:latin typeface="Tahoma" panose="020B0604030504040204" pitchFamily="34" charset="0"/>
              </a:rPr>
              <a:t>Economic Minimum</a:t>
            </a:r>
            <a:r>
              <a:rPr lang="en-US" altLang="en-US" sz="2200" dirty="0" smtClean="0">
                <a:latin typeface="Tahoma" panose="020B0604030504040204" pitchFamily="34" charset="0"/>
              </a:rPr>
              <a:t> is the quantity (volume) of oil     or gas that a lead would have to produce so that our company would get a 12% rate of return on our investors’ dollars.</a:t>
            </a:r>
            <a:endParaRPr lang="en-US" altLang="en-US" sz="2200" dirty="0">
              <a:latin typeface="Tahoma" panose="020B0604030504040204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06304" y="1135939"/>
            <a:ext cx="16017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 smtClean="0">
                <a:latin typeface="Arial" panose="020B0604020202020204" pitchFamily="34" charset="0"/>
              </a:rPr>
              <a:t>Definition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106748" y="3670197"/>
            <a:ext cx="197465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b="1" dirty="0" smtClean="0">
                <a:latin typeface="Arial" panose="020B0604020202020204" pitchFamily="34" charset="0"/>
              </a:rPr>
              <a:t>Value of Produced Oil or Gas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269559" y="4039529"/>
            <a:ext cx="19746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b="1" dirty="0" smtClean="0">
                <a:latin typeface="Arial" panose="020B0604020202020204" pitchFamily="34" charset="0"/>
              </a:rPr>
              <a:t>Profit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575142" y="4039529"/>
            <a:ext cx="19746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b="1" dirty="0" smtClean="0">
                <a:latin typeface="Arial" panose="020B0604020202020204" pitchFamily="34" charset="0"/>
              </a:rPr>
              <a:t>Total Costs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88917" y="3808696"/>
            <a:ext cx="6415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=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20523" y="3808696"/>
            <a:ext cx="415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-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752611" y="5301879"/>
            <a:ext cx="768503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e.g., We would have to find 75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mmbbls</a:t>
            </a:r>
            <a:r>
              <a:rPr lang="en-US" altLang="en-US" sz="2200" dirty="0" smtClean="0">
                <a:latin typeface="Tahoma" panose="020B0604030504040204" pitchFamily="34" charset="0"/>
              </a:rPr>
              <a:t> of oil to get enough profit to yield a 12% rate of return on the money.</a:t>
            </a:r>
            <a:endParaRPr lang="en-US" altLang="en-US" sz="2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071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466349" y="1361496"/>
            <a:ext cx="6933913" cy="437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We estimate Lead B can hold 40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mmbbls</a:t>
            </a:r>
            <a:r>
              <a:rPr lang="en-US" altLang="en-US" sz="2200" dirty="0" smtClean="0">
                <a:latin typeface="Tahoma" panose="020B0604030504040204" pitchFamily="34" charset="0"/>
              </a:rPr>
              <a:t> of oil.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Recovery should be 20% (8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mmbls</a:t>
            </a:r>
            <a:r>
              <a:rPr lang="en-US" altLang="en-US" sz="2200" dirty="0" smtClean="0">
                <a:latin typeface="Tahoma" panose="020B0604030504040204" pitchFamily="34" charset="0"/>
              </a:rPr>
              <a:t>).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When 8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mmbls</a:t>
            </a:r>
            <a:r>
              <a:rPr lang="en-US" altLang="en-US" sz="2200" dirty="0" smtClean="0">
                <a:latin typeface="Tahoma" panose="020B0604030504040204" pitchFamily="34" charset="0"/>
              </a:rPr>
              <a:t> are brought to the surface, it 	would expand 10 times (80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mmbbls</a:t>
            </a:r>
            <a:r>
              <a:rPr lang="en-US" altLang="en-US" sz="2200" dirty="0" smtClean="0">
                <a:latin typeface="Tahoma" panose="020B0604030504040204" pitchFamily="34" charset="0"/>
              </a:rPr>
              <a:t>).  This 		is an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unrisked</a:t>
            </a:r>
            <a:r>
              <a:rPr lang="en-US" altLang="en-US" sz="2200" dirty="0" smtClean="0">
                <a:latin typeface="Tahoma" panose="020B0604030504040204" pitchFamily="34" charset="0"/>
              </a:rPr>
              <a:t> volume.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We think Lead B has a 25% chance </a:t>
            </a:r>
            <a:r>
              <a:rPr lang="en-US" altLang="en-US" sz="2200" dirty="0">
                <a:latin typeface="Tahoma" panose="020B0604030504040204" pitchFamily="34" charset="0"/>
              </a:rPr>
              <a:t>for everything to work </a:t>
            </a:r>
            <a:r>
              <a:rPr lang="en-US" altLang="en-US" sz="2200" dirty="0" smtClean="0">
                <a:latin typeface="Tahoma" panose="020B0604030504040204" pitchFamily="34" charset="0"/>
              </a:rPr>
              <a:t>	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The risked volume is 25% of the </a:t>
            </a:r>
            <a:r>
              <a:rPr lang="en-US" altLang="en-US" sz="2200" dirty="0" err="1">
                <a:latin typeface="Tahoma" panose="020B0604030504040204" pitchFamily="34" charset="0"/>
              </a:rPr>
              <a:t>unrisked</a:t>
            </a:r>
            <a:r>
              <a:rPr lang="en-US" altLang="en-US" sz="2200" dirty="0">
                <a:latin typeface="Tahoma" panose="020B0604030504040204" pitchFamily="34" charset="0"/>
              </a:rPr>
              <a:t> </a:t>
            </a:r>
            <a:r>
              <a:rPr lang="en-US" altLang="en-US" sz="2200" dirty="0" smtClean="0">
                <a:latin typeface="Tahoma" panose="020B0604030504040204" pitchFamily="34" charset="0"/>
              </a:rPr>
              <a:t>volume, in this case the </a:t>
            </a:r>
            <a:r>
              <a:rPr lang="en-US" altLang="en-US" sz="2200" dirty="0">
                <a:latin typeface="Tahoma" panose="020B0604030504040204" pitchFamily="34" charset="0"/>
              </a:rPr>
              <a:t>risked volume </a:t>
            </a:r>
            <a:r>
              <a:rPr lang="en-US" altLang="en-US" sz="2200" dirty="0" smtClean="0">
                <a:latin typeface="Tahoma" panose="020B0604030504040204" pitchFamily="34" charset="0"/>
              </a:rPr>
              <a:t>is 20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mmbbls</a:t>
            </a:r>
            <a:r>
              <a:rPr lang="en-US" altLang="en-US" sz="2200" dirty="0" smtClean="0">
                <a:latin typeface="Tahoma" panose="020B0604030504040204" pitchFamily="34" charset="0"/>
              </a:rPr>
              <a:t>.</a:t>
            </a:r>
            <a:endParaRPr lang="en-US" altLang="en-US" sz="2200" dirty="0">
              <a:latin typeface="Tahoma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Estimate Recovery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7143432" y="1314876"/>
            <a:ext cx="1515816" cy="2031575"/>
            <a:chOff x="7143432" y="1314876"/>
            <a:chExt cx="1515816" cy="2031575"/>
          </a:xfrm>
        </p:grpSpPr>
        <p:sp>
          <p:nvSpPr>
            <p:cNvPr id="4" name="Rectangle 133"/>
            <p:cNvSpPr>
              <a:spLocks noChangeAspect="1" noChangeArrowheads="1"/>
            </p:cNvSpPr>
            <p:nvPr/>
          </p:nvSpPr>
          <p:spPr bwMode="auto">
            <a:xfrm>
              <a:off x="7143432" y="1314876"/>
              <a:ext cx="1515816" cy="2031575"/>
            </a:xfrm>
            <a:prstGeom prst="rect">
              <a:avLst/>
            </a:prstGeom>
            <a:solidFill>
              <a:srgbClr val="7DCA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1400"/>
            </a:p>
          </p:txBody>
        </p:sp>
        <p:sp>
          <p:nvSpPr>
            <p:cNvPr id="6" name="Line 135"/>
            <p:cNvSpPr>
              <a:spLocks noChangeAspect="1" noChangeShapeType="1"/>
            </p:cNvSpPr>
            <p:nvPr/>
          </p:nvSpPr>
          <p:spPr bwMode="auto">
            <a:xfrm>
              <a:off x="7318574" y="1630168"/>
              <a:ext cx="0" cy="151340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7" name="Text Box 136"/>
            <p:cNvSpPr txBox="1">
              <a:spLocks noChangeAspect="1" noChangeArrowheads="1"/>
            </p:cNvSpPr>
            <p:nvPr/>
          </p:nvSpPr>
          <p:spPr bwMode="auto">
            <a:xfrm>
              <a:off x="7167487" y="1660235"/>
              <a:ext cx="923941" cy="523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Block</a:t>
              </a:r>
            </a:p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1" name="Freeform 140"/>
            <p:cNvSpPr>
              <a:spLocks noChangeAspect="1"/>
            </p:cNvSpPr>
            <p:nvPr/>
          </p:nvSpPr>
          <p:spPr bwMode="auto">
            <a:xfrm>
              <a:off x="7803849" y="2118184"/>
              <a:ext cx="734766" cy="430442"/>
            </a:xfrm>
            <a:custGeom>
              <a:avLst/>
              <a:gdLst>
                <a:gd name="T0" fmla="*/ 463 w 607"/>
                <a:gd name="T1" fmla="*/ 80 h 354"/>
                <a:gd name="T2" fmla="*/ 267 w 607"/>
                <a:gd name="T3" fmla="*/ 137 h 354"/>
                <a:gd name="T4" fmla="*/ 79 w 607"/>
                <a:gd name="T5" fmla="*/ 152 h 354"/>
                <a:gd name="T6" fmla="*/ 0 w 607"/>
                <a:gd name="T7" fmla="*/ 260 h 354"/>
                <a:gd name="T8" fmla="*/ 79 w 607"/>
                <a:gd name="T9" fmla="*/ 333 h 354"/>
                <a:gd name="T10" fmla="*/ 253 w 607"/>
                <a:gd name="T11" fmla="*/ 325 h 354"/>
                <a:gd name="T12" fmla="*/ 448 w 607"/>
                <a:gd name="T13" fmla="*/ 354 h 354"/>
                <a:gd name="T14" fmla="*/ 528 w 607"/>
                <a:gd name="T15" fmla="*/ 253 h 354"/>
                <a:gd name="T16" fmla="*/ 578 w 607"/>
                <a:gd name="T17" fmla="*/ 109 h 354"/>
                <a:gd name="T18" fmla="*/ 607 w 607"/>
                <a:gd name="T19" fmla="*/ 0 h 354"/>
                <a:gd name="T20" fmla="*/ 499 w 607"/>
                <a:gd name="T21" fmla="*/ 0 h 354"/>
                <a:gd name="T22" fmla="*/ 463 w 607"/>
                <a:gd name="T23" fmla="*/ 8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7" h="354">
                  <a:moveTo>
                    <a:pt x="463" y="80"/>
                  </a:moveTo>
                  <a:lnTo>
                    <a:pt x="267" y="137"/>
                  </a:lnTo>
                  <a:lnTo>
                    <a:pt x="79" y="152"/>
                  </a:lnTo>
                  <a:lnTo>
                    <a:pt x="0" y="260"/>
                  </a:lnTo>
                  <a:lnTo>
                    <a:pt x="79" y="333"/>
                  </a:lnTo>
                  <a:lnTo>
                    <a:pt x="253" y="325"/>
                  </a:lnTo>
                  <a:lnTo>
                    <a:pt x="448" y="354"/>
                  </a:lnTo>
                  <a:lnTo>
                    <a:pt x="528" y="253"/>
                  </a:lnTo>
                  <a:lnTo>
                    <a:pt x="578" y="109"/>
                  </a:lnTo>
                  <a:lnTo>
                    <a:pt x="607" y="0"/>
                  </a:lnTo>
                  <a:lnTo>
                    <a:pt x="499" y="0"/>
                  </a:lnTo>
                  <a:lnTo>
                    <a:pt x="463" y="80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13" name="Text Box 142"/>
            <p:cNvSpPr txBox="1">
              <a:spLocks noChangeAspect="1" noChangeArrowheads="1"/>
            </p:cNvSpPr>
            <p:nvPr/>
          </p:nvSpPr>
          <p:spPr bwMode="auto">
            <a:xfrm>
              <a:off x="7858653" y="2060028"/>
              <a:ext cx="515433" cy="507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100" b="1" dirty="0">
                  <a:latin typeface="Arial" panose="020B0604020202020204" pitchFamily="34" charset="0"/>
                </a:rPr>
                <a:t>Lead</a:t>
              </a:r>
            </a:p>
            <a:p>
              <a:pPr algn="ctr"/>
              <a:r>
                <a:rPr lang="en-US" altLang="en-US" sz="1600" b="1" dirty="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7302674" y="1590805"/>
              <a:ext cx="1265129" cy="1603332"/>
            </a:xfrm>
            <a:custGeom>
              <a:avLst/>
              <a:gdLst>
                <a:gd name="connsiteX0" fmla="*/ 0 w 1265129"/>
                <a:gd name="connsiteY0" fmla="*/ 37579 h 1603332"/>
                <a:gd name="connsiteX1" fmla="*/ 187890 w 1265129"/>
                <a:gd name="connsiteY1" fmla="*/ 0 h 1603332"/>
                <a:gd name="connsiteX2" fmla="*/ 776614 w 1265129"/>
                <a:gd name="connsiteY2" fmla="*/ 62631 h 1603332"/>
                <a:gd name="connsiteX3" fmla="*/ 1265129 w 1265129"/>
                <a:gd name="connsiteY3" fmla="*/ 225469 h 1603332"/>
                <a:gd name="connsiteX4" fmla="*/ 1265129 w 1265129"/>
                <a:gd name="connsiteY4" fmla="*/ 1114817 h 1603332"/>
                <a:gd name="connsiteX5" fmla="*/ 764088 w 1265129"/>
                <a:gd name="connsiteY5" fmla="*/ 1089765 h 1603332"/>
                <a:gd name="connsiteX6" fmla="*/ 50104 w 1265129"/>
                <a:gd name="connsiteY6" fmla="*/ 1603332 h 160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5129" h="1603332">
                  <a:moveTo>
                    <a:pt x="0" y="37579"/>
                  </a:moveTo>
                  <a:lnTo>
                    <a:pt x="187890" y="0"/>
                  </a:lnTo>
                  <a:lnTo>
                    <a:pt x="776614" y="62631"/>
                  </a:lnTo>
                  <a:lnTo>
                    <a:pt x="1265129" y="225469"/>
                  </a:lnTo>
                  <a:lnTo>
                    <a:pt x="1265129" y="1114817"/>
                  </a:lnTo>
                  <a:lnTo>
                    <a:pt x="764088" y="1089765"/>
                  </a:lnTo>
                  <a:lnTo>
                    <a:pt x="50104" y="1603332"/>
                  </a:lnTo>
                </a:path>
              </a:pathLst>
            </a:custGeom>
            <a:noFill/>
            <a:ln w="571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2366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First-Pass Profit Analysis</a:t>
            </a:r>
            <a:endParaRPr lang="en-US" dirty="0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466349" y="1361496"/>
            <a:ext cx="6933913" cy="301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>
                <a:latin typeface="Tahoma" panose="020B0604030504040204" pitchFamily="34" charset="0"/>
              </a:rPr>
              <a:t>T</a:t>
            </a:r>
            <a:r>
              <a:rPr lang="en-US" altLang="en-US" sz="2200" dirty="0" smtClean="0">
                <a:latin typeface="Tahoma" panose="020B0604030504040204" pitchFamily="34" charset="0"/>
              </a:rPr>
              <a:t>he </a:t>
            </a:r>
            <a:r>
              <a:rPr lang="en-US" altLang="en-US" sz="2200" dirty="0">
                <a:latin typeface="Tahoma" panose="020B0604030504040204" pitchFamily="34" charset="0"/>
              </a:rPr>
              <a:t>risked volume </a:t>
            </a:r>
            <a:r>
              <a:rPr lang="en-US" altLang="en-US" sz="2200" dirty="0" smtClean="0">
                <a:latin typeface="Tahoma" panose="020B0604030504040204" pitchFamily="34" charset="0"/>
              </a:rPr>
              <a:t>is 20 </a:t>
            </a:r>
            <a:r>
              <a:rPr lang="en-US" altLang="en-US" sz="2200" dirty="0" err="1" smtClean="0">
                <a:latin typeface="Tahoma" panose="020B0604030504040204" pitchFamily="34" charset="0"/>
              </a:rPr>
              <a:t>mmbbls</a:t>
            </a:r>
            <a:r>
              <a:rPr lang="en-US" altLang="en-US" sz="2200" dirty="0" smtClean="0">
                <a:latin typeface="Tahoma" panose="020B0604030504040204" pitchFamily="34" charset="0"/>
              </a:rPr>
              <a:t>.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We project $95/barrel for the future.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Value for Lead B is $1.9 billion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Costs for E/D/P is estimated to be $1 billion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This would result in $900 million profit</a:t>
            </a:r>
            <a:endParaRPr lang="en-US" altLang="en-US" sz="2200" dirty="0">
              <a:latin typeface="Tahoma" panose="020B060403050404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143432" y="1314876"/>
            <a:ext cx="1515816" cy="2031575"/>
            <a:chOff x="7143432" y="1314876"/>
            <a:chExt cx="1515816" cy="2031575"/>
          </a:xfrm>
        </p:grpSpPr>
        <p:sp>
          <p:nvSpPr>
            <p:cNvPr id="5" name="Rectangle 133"/>
            <p:cNvSpPr>
              <a:spLocks noChangeAspect="1" noChangeArrowheads="1"/>
            </p:cNvSpPr>
            <p:nvPr/>
          </p:nvSpPr>
          <p:spPr bwMode="auto">
            <a:xfrm>
              <a:off x="7143432" y="1314876"/>
              <a:ext cx="1515816" cy="2031575"/>
            </a:xfrm>
            <a:prstGeom prst="rect">
              <a:avLst/>
            </a:prstGeom>
            <a:solidFill>
              <a:srgbClr val="7DCA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1400"/>
            </a:p>
          </p:txBody>
        </p:sp>
        <p:sp>
          <p:nvSpPr>
            <p:cNvPr id="6" name="Line 135"/>
            <p:cNvSpPr>
              <a:spLocks noChangeAspect="1" noChangeShapeType="1"/>
            </p:cNvSpPr>
            <p:nvPr/>
          </p:nvSpPr>
          <p:spPr bwMode="auto">
            <a:xfrm>
              <a:off x="7318574" y="1630168"/>
              <a:ext cx="0" cy="15134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7" name="Text Box 136"/>
            <p:cNvSpPr txBox="1">
              <a:spLocks noChangeAspect="1" noChangeArrowheads="1"/>
            </p:cNvSpPr>
            <p:nvPr/>
          </p:nvSpPr>
          <p:spPr bwMode="auto">
            <a:xfrm>
              <a:off x="7143432" y="2453782"/>
              <a:ext cx="923941" cy="523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Block</a:t>
              </a:r>
            </a:p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8" name="Freeform 140"/>
            <p:cNvSpPr>
              <a:spLocks noChangeAspect="1"/>
            </p:cNvSpPr>
            <p:nvPr/>
          </p:nvSpPr>
          <p:spPr bwMode="auto">
            <a:xfrm>
              <a:off x="7803849" y="2118184"/>
              <a:ext cx="734766" cy="430442"/>
            </a:xfrm>
            <a:custGeom>
              <a:avLst/>
              <a:gdLst>
                <a:gd name="T0" fmla="*/ 463 w 607"/>
                <a:gd name="T1" fmla="*/ 80 h 354"/>
                <a:gd name="T2" fmla="*/ 267 w 607"/>
                <a:gd name="T3" fmla="*/ 137 h 354"/>
                <a:gd name="T4" fmla="*/ 79 w 607"/>
                <a:gd name="T5" fmla="*/ 152 h 354"/>
                <a:gd name="T6" fmla="*/ 0 w 607"/>
                <a:gd name="T7" fmla="*/ 260 h 354"/>
                <a:gd name="T8" fmla="*/ 79 w 607"/>
                <a:gd name="T9" fmla="*/ 333 h 354"/>
                <a:gd name="T10" fmla="*/ 253 w 607"/>
                <a:gd name="T11" fmla="*/ 325 h 354"/>
                <a:gd name="T12" fmla="*/ 448 w 607"/>
                <a:gd name="T13" fmla="*/ 354 h 354"/>
                <a:gd name="T14" fmla="*/ 528 w 607"/>
                <a:gd name="T15" fmla="*/ 253 h 354"/>
                <a:gd name="T16" fmla="*/ 578 w 607"/>
                <a:gd name="T17" fmla="*/ 109 h 354"/>
                <a:gd name="T18" fmla="*/ 607 w 607"/>
                <a:gd name="T19" fmla="*/ 0 h 354"/>
                <a:gd name="T20" fmla="*/ 499 w 607"/>
                <a:gd name="T21" fmla="*/ 0 h 354"/>
                <a:gd name="T22" fmla="*/ 463 w 607"/>
                <a:gd name="T23" fmla="*/ 8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7" h="354">
                  <a:moveTo>
                    <a:pt x="463" y="80"/>
                  </a:moveTo>
                  <a:lnTo>
                    <a:pt x="267" y="137"/>
                  </a:lnTo>
                  <a:lnTo>
                    <a:pt x="79" y="152"/>
                  </a:lnTo>
                  <a:lnTo>
                    <a:pt x="0" y="260"/>
                  </a:lnTo>
                  <a:lnTo>
                    <a:pt x="79" y="333"/>
                  </a:lnTo>
                  <a:lnTo>
                    <a:pt x="253" y="325"/>
                  </a:lnTo>
                  <a:lnTo>
                    <a:pt x="448" y="354"/>
                  </a:lnTo>
                  <a:lnTo>
                    <a:pt x="528" y="253"/>
                  </a:lnTo>
                  <a:lnTo>
                    <a:pt x="578" y="109"/>
                  </a:lnTo>
                  <a:lnTo>
                    <a:pt x="607" y="0"/>
                  </a:lnTo>
                  <a:lnTo>
                    <a:pt x="499" y="0"/>
                  </a:lnTo>
                  <a:lnTo>
                    <a:pt x="463" y="80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9" name="Text Box 142"/>
            <p:cNvSpPr txBox="1">
              <a:spLocks noChangeAspect="1" noChangeArrowheads="1"/>
            </p:cNvSpPr>
            <p:nvPr/>
          </p:nvSpPr>
          <p:spPr bwMode="auto">
            <a:xfrm>
              <a:off x="7900693" y="2028498"/>
              <a:ext cx="515433" cy="507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100" b="1" dirty="0">
                  <a:latin typeface="Arial" panose="020B0604020202020204" pitchFamily="34" charset="0"/>
                </a:rPr>
                <a:t>Lead</a:t>
              </a:r>
            </a:p>
            <a:p>
              <a:pPr algn="ctr"/>
              <a:r>
                <a:rPr lang="en-US" altLang="en-US" sz="1600" b="1" dirty="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7302674" y="1590805"/>
              <a:ext cx="1265129" cy="1603332"/>
            </a:xfrm>
            <a:custGeom>
              <a:avLst/>
              <a:gdLst>
                <a:gd name="connsiteX0" fmla="*/ 0 w 1265129"/>
                <a:gd name="connsiteY0" fmla="*/ 37579 h 1603332"/>
                <a:gd name="connsiteX1" fmla="*/ 187890 w 1265129"/>
                <a:gd name="connsiteY1" fmla="*/ 0 h 1603332"/>
                <a:gd name="connsiteX2" fmla="*/ 776614 w 1265129"/>
                <a:gd name="connsiteY2" fmla="*/ 62631 h 1603332"/>
                <a:gd name="connsiteX3" fmla="*/ 1265129 w 1265129"/>
                <a:gd name="connsiteY3" fmla="*/ 225469 h 1603332"/>
                <a:gd name="connsiteX4" fmla="*/ 1265129 w 1265129"/>
                <a:gd name="connsiteY4" fmla="*/ 1114817 h 1603332"/>
                <a:gd name="connsiteX5" fmla="*/ 764088 w 1265129"/>
                <a:gd name="connsiteY5" fmla="*/ 1089765 h 1603332"/>
                <a:gd name="connsiteX6" fmla="*/ 50104 w 1265129"/>
                <a:gd name="connsiteY6" fmla="*/ 1603332 h 160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5129" h="1603332">
                  <a:moveTo>
                    <a:pt x="0" y="37579"/>
                  </a:moveTo>
                  <a:lnTo>
                    <a:pt x="187890" y="0"/>
                  </a:lnTo>
                  <a:lnTo>
                    <a:pt x="776614" y="62631"/>
                  </a:lnTo>
                  <a:lnTo>
                    <a:pt x="1265129" y="225469"/>
                  </a:lnTo>
                  <a:lnTo>
                    <a:pt x="1265129" y="1114817"/>
                  </a:lnTo>
                  <a:lnTo>
                    <a:pt x="764088" y="1089765"/>
                  </a:lnTo>
                  <a:lnTo>
                    <a:pt x="50104" y="1603332"/>
                  </a:ln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4351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Bidding Strategy  </a:t>
            </a:r>
            <a:endParaRPr lang="en-US" dirty="0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466350" y="1361496"/>
            <a:ext cx="6525406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We estimate a $900 million profit for Lead B over 	a 25 yr period.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How does this compare with our company’s 	other opportunities?</a:t>
            </a:r>
          </a:p>
          <a:p>
            <a:pPr marL="287338" indent="-287338">
              <a:spcBef>
                <a:spcPts val="2400"/>
              </a:spcBef>
              <a:buFont typeface="Arial" panose="020B0604020202020204" pitchFamily="34" charset="0"/>
              <a:buChar char="•"/>
              <a:tabLst>
                <a:tab pos="56832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If we want to capture Block 8, how much should 	we bid?</a:t>
            </a:r>
          </a:p>
          <a:p>
            <a:pPr marL="800100" lvl="1" indent="-342900">
              <a:spcBef>
                <a:spcPts val="1200"/>
              </a:spcBef>
              <a:buFont typeface="Tahoma" panose="020B0604030504040204" pitchFamily="34" charset="0"/>
              <a:buChar char="−"/>
              <a:tabLst>
                <a:tab pos="568325" algn="l"/>
                <a:tab pos="1030288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Have other companies appreciated it’s 	value?</a:t>
            </a:r>
          </a:p>
          <a:p>
            <a:pPr marL="800100" lvl="1" indent="-342900">
              <a:spcBef>
                <a:spcPts val="1200"/>
              </a:spcBef>
              <a:buFont typeface="Tahoma" panose="020B0604030504040204" pitchFamily="34" charset="0"/>
              <a:buChar char="−"/>
              <a:tabLst>
                <a:tab pos="568325" algn="l"/>
                <a:tab pos="1030288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How much might other companies bid?</a:t>
            </a:r>
          </a:p>
          <a:p>
            <a:pPr marL="800100" lvl="1" indent="-342900">
              <a:spcBef>
                <a:spcPts val="1200"/>
              </a:spcBef>
              <a:buFont typeface="Tahoma" panose="020B0604030504040204" pitchFamily="34" charset="0"/>
              <a:buChar char="−"/>
              <a:tabLst>
                <a:tab pos="568325" algn="l"/>
                <a:tab pos="1030288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We want to be high bidder without leaving 	to much money “on the table.”</a:t>
            </a:r>
            <a:endParaRPr lang="en-US" altLang="en-US" sz="2200" dirty="0">
              <a:latin typeface="Tahoma" panose="020B060403050404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132922" y="1314876"/>
            <a:ext cx="1526326" cy="2031575"/>
            <a:chOff x="7132922" y="1314876"/>
            <a:chExt cx="1526326" cy="2031575"/>
          </a:xfrm>
        </p:grpSpPr>
        <p:sp>
          <p:nvSpPr>
            <p:cNvPr id="5" name="Rectangle 133"/>
            <p:cNvSpPr>
              <a:spLocks noChangeAspect="1" noChangeArrowheads="1"/>
            </p:cNvSpPr>
            <p:nvPr/>
          </p:nvSpPr>
          <p:spPr bwMode="auto">
            <a:xfrm>
              <a:off x="7143432" y="1314876"/>
              <a:ext cx="1515816" cy="2031575"/>
            </a:xfrm>
            <a:prstGeom prst="rect">
              <a:avLst/>
            </a:prstGeom>
            <a:solidFill>
              <a:srgbClr val="7DCA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1400"/>
            </a:p>
          </p:txBody>
        </p:sp>
        <p:sp>
          <p:nvSpPr>
            <p:cNvPr id="6" name="Line 135"/>
            <p:cNvSpPr>
              <a:spLocks noChangeAspect="1" noChangeShapeType="1"/>
            </p:cNvSpPr>
            <p:nvPr/>
          </p:nvSpPr>
          <p:spPr bwMode="auto">
            <a:xfrm>
              <a:off x="7318574" y="1630168"/>
              <a:ext cx="0" cy="15134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7" name="Text Box 136"/>
            <p:cNvSpPr txBox="1">
              <a:spLocks noChangeAspect="1" noChangeArrowheads="1"/>
            </p:cNvSpPr>
            <p:nvPr/>
          </p:nvSpPr>
          <p:spPr bwMode="auto">
            <a:xfrm>
              <a:off x="7132922" y="2474802"/>
              <a:ext cx="923941" cy="523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Block</a:t>
              </a:r>
            </a:p>
            <a:p>
              <a:pPr algn="ctr"/>
              <a:r>
                <a:rPr lang="en-US" altLang="en-US" sz="1400" b="1" dirty="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8" name="Freeform 140"/>
            <p:cNvSpPr>
              <a:spLocks noChangeAspect="1"/>
            </p:cNvSpPr>
            <p:nvPr/>
          </p:nvSpPr>
          <p:spPr bwMode="auto">
            <a:xfrm>
              <a:off x="7803849" y="2118184"/>
              <a:ext cx="734766" cy="430442"/>
            </a:xfrm>
            <a:custGeom>
              <a:avLst/>
              <a:gdLst>
                <a:gd name="T0" fmla="*/ 463 w 607"/>
                <a:gd name="T1" fmla="*/ 80 h 354"/>
                <a:gd name="T2" fmla="*/ 267 w 607"/>
                <a:gd name="T3" fmla="*/ 137 h 354"/>
                <a:gd name="T4" fmla="*/ 79 w 607"/>
                <a:gd name="T5" fmla="*/ 152 h 354"/>
                <a:gd name="T6" fmla="*/ 0 w 607"/>
                <a:gd name="T7" fmla="*/ 260 h 354"/>
                <a:gd name="T8" fmla="*/ 79 w 607"/>
                <a:gd name="T9" fmla="*/ 333 h 354"/>
                <a:gd name="T10" fmla="*/ 253 w 607"/>
                <a:gd name="T11" fmla="*/ 325 h 354"/>
                <a:gd name="T12" fmla="*/ 448 w 607"/>
                <a:gd name="T13" fmla="*/ 354 h 354"/>
                <a:gd name="T14" fmla="*/ 528 w 607"/>
                <a:gd name="T15" fmla="*/ 253 h 354"/>
                <a:gd name="T16" fmla="*/ 578 w 607"/>
                <a:gd name="T17" fmla="*/ 109 h 354"/>
                <a:gd name="T18" fmla="*/ 607 w 607"/>
                <a:gd name="T19" fmla="*/ 0 h 354"/>
                <a:gd name="T20" fmla="*/ 499 w 607"/>
                <a:gd name="T21" fmla="*/ 0 h 354"/>
                <a:gd name="T22" fmla="*/ 463 w 607"/>
                <a:gd name="T23" fmla="*/ 8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7" h="354">
                  <a:moveTo>
                    <a:pt x="463" y="80"/>
                  </a:moveTo>
                  <a:lnTo>
                    <a:pt x="267" y="137"/>
                  </a:lnTo>
                  <a:lnTo>
                    <a:pt x="79" y="152"/>
                  </a:lnTo>
                  <a:lnTo>
                    <a:pt x="0" y="260"/>
                  </a:lnTo>
                  <a:lnTo>
                    <a:pt x="79" y="333"/>
                  </a:lnTo>
                  <a:lnTo>
                    <a:pt x="253" y="325"/>
                  </a:lnTo>
                  <a:lnTo>
                    <a:pt x="448" y="354"/>
                  </a:lnTo>
                  <a:lnTo>
                    <a:pt x="528" y="253"/>
                  </a:lnTo>
                  <a:lnTo>
                    <a:pt x="578" y="109"/>
                  </a:lnTo>
                  <a:lnTo>
                    <a:pt x="607" y="0"/>
                  </a:lnTo>
                  <a:lnTo>
                    <a:pt x="499" y="0"/>
                  </a:lnTo>
                  <a:lnTo>
                    <a:pt x="463" y="80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800"/>
            </a:p>
          </p:txBody>
        </p:sp>
        <p:sp>
          <p:nvSpPr>
            <p:cNvPr id="9" name="Text Box 142"/>
            <p:cNvSpPr txBox="1">
              <a:spLocks noChangeAspect="1" noChangeArrowheads="1"/>
            </p:cNvSpPr>
            <p:nvPr/>
          </p:nvSpPr>
          <p:spPr bwMode="auto">
            <a:xfrm>
              <a:off x="7879673" y="2060028"/>
              <a:ext cx="515433" cy="507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100" b="1" dirty="0">
                  <a:latin typeface="Arial" panose="020B0604020202020204" pitchFamily="34" charset="0"/>
                </a:rPr>
                <a:t>Lead</a:t>
              </a:r>
            </a:p>
            <a:p>
              <a:pPr algn="ctr"/>
              <a:r>
                <a:rPr lang="en-US" altLang="en-US" sz="1600" b="1" dirty="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7302674" y="1590805"/>
              <a:ext cx="1265129" cy="1603332"/>
            </a:xfrm>
            <a:custGeom>
              <a:avLst/>
              <a:gdLst>
                <a:gd name="connsiteX0" fmla="*/ 0 w 1265129"/>
                <a:gd name="connsiteY0" fmla="*/ 37579 h 1603332"/>
                <a:gd name="connsiteX1" fmla="*/ 187890 w 1265129"/>
                <a:gd name="connsiteY1" fmla="*/ 0 h 1603332"/>
                <a:gd name="connsiteX2" fmla="*/ 776614 w 1265129"/>
                <a:gd name="connsiteY2" fmla="*/ 62631 h 1603332"/>
                <a:gd name="connsiteX3" fmla="*/ 1265129 w 1265129"/>
                <a:gd name="connsiteY3" fmla="*/ 225469 h 1603332"/>
                <a:gd name="connsiteX4" fmla="*/ 1265129 w 1265129"/>
                <a:gd name="connsiteY4" fmla="*/ 1114817 h 1603332"/>
                <a:gd name="connsiteX5" fmla="*/ 764088 w 1265129"/>
                <a:gd name="connsiteY5" fmla="*/ 1089765 h 1603332"/>
                <a:gd name="connsiteX6" fmla="*/ 50104 w 1265129"/>
                <a:gd name="connsiteY6" fmla="*/ 1603332 h 160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5129" h="1603332">
                  <a:moveTo>
                    <a:pt x="0" y="37579"/>
                  </a:moveTo>
                  <a:lnTo>
                    <a:pt x="187890" y="0"/>
                  </a:lnTo>
                  <a:lnTo>
                    <a:pt x="776614" y="62631"/>
                  </a:lnTo>
                  <a:lnTo>
                    <a:pt x="1265129" y="225469"/>
                  </a:lnTo>
                  <a:lnTo>
                    <a:pt x="1265129" y="1114817"/>
                  </a:lnTo>
                  <a:lnTo>
                    <a:pt x="764088" y="1089765"/>
                  </a:lnTo>
                  <a:lnTo>
                    <a:pt x="50104" y="1603332"/>
                  </a:ln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7222462" y="1522241"/>
            <a:ext cx="13564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FFCC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Ours</a:t>
            </a:r>
            <a:endParaRPr lang="en-US" sz="4000" b="1" cap="none" spc="0" dirty="0">
              <a:ln w="9525">
                <a:solidFill>
                  <a:srgbClr val="C00000"/>
                </a:solidFill>
                <a:prstDash val="solid"/>
              </a:ln>
              <a:solidFill>
                <a:srgbClr val="FFFFCC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52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0459" y="2383514"/>
            <a:ext cx="5469255" cy="3683889"/>
          </a:xfrm>
          <a:prstGeom prst="rect">
            <a:avLst/>
          </a:prstGeom>
        </p:spPr>
      </p:pic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Petroleum Geology &amp; Geophysics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79587" y="1385032"/>
              <a:ext cx="5575300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The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Gippsland Basin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15576" y="2301101"/>
            <a:ext cx="2691897" cy="1887357"/>
            <a:chOff x="-299055" y="2555781"/>
            <a:chExt cx="1877037" cy="1316038"/>
          </a:xfrm>
        </p:grpSpPr>
        <p:pic>
          <p:nvPicPr>
            <p:cNvPr id="299" name="Object 4"/>
            <p:cNvPicPr>
              <a:picLocks noChangeArrowheads="1"/>
            </p:cNvPicPr>
            <p:nvPr/>
          </p:nvPicPr>
          <p:blipFill rotWithShape="1">
            <a:blip r:embed="rId4" cstate="print"/>
            <a:srcRect l="-2284" t="-275" r="76030" b="58173"/>
            <a:stretch/>
          </p:blipFill>
          <p:spPr bwMode="auto">
            <a:xfrm>
              <a:off x="-299055" y="2555781"/>
              <a:ext cx="1877037" cy="1316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0" name="Rectangle 17"/>
            <p:cNvSpPr>
              <a:spLocks noChangeArrowheads="1"/>
            </p:cNvSpPr>
            <p:nvPr/>
          </p:nvSpPr>
          <p:spPr bwMode="auto">
            <a:xfrm>
              <a:off x="1164620" y="3587656"/>
              <a:ext cx="168469" cy="1110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58283" y="6186382"/>
            <a:ext cx="8240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http://www.energyandresources.vic.gov.au/earth-resources/victorias-earth-resources/oil-gas/prospectivity-and-reserves</a:t>
            </a:r>
          </a:p>
        </p:txBody>
      </p:sp>
    </p:spTree>
    <p:extLst>
      <p:ext uri="{BB962C8B-B14F-4D97-AF65-F5344CB8AC3E}">
        <p14:creationId xmlns:p14="http://schemas.microsoft.com/office/powerpoint/2010/main" val="2828820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Gippsland Basin – Regional Geology</a:t>
            </a:r>
            <a:endParaRPr lang="en-US" dirty="0"/>
          </a:p>
        </p:txBody>
      </p:sp>
      <p:sp>
        <p:nvSpPr>
          <p:cNvPr id="3" name="Content Placeholder 4"/>
          <p:cNvSpPr txBox="1">
            <a:spLocks/>
          </p:cNvSpPr>
          <p:nvPr/>
        </p:nvSpPr>
        <p:spPr bwMode="auto">
          <a:xfrm>
            <a:off x="914400" y="1584325"/>
            <a:ext cx="4660490" cy="36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Plate Tectonic Setting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Basin Evolution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Stratigraphy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10" descr="http://valleywomensclub.org/wp-content/uploads/2014/10/red-checkmar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23" y="1545130"/>
            <a:ext cx="366251" cy="456604"/>
          </a:xfrm>
          <a:prstGeom prst="rect">
            <a:avLst/>
          </a:prstGeom>
          <a:noFill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858454" y="3109705"/>
            <a:ext cx="2878955" cy="140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5425" indent="-225425" eaLnBrk="0" hangingPunct="0">
              <a:lnSpc>
                <a:spcPct val="95000"/>
              </a:lnSpc>
              <a:spcBef>
                <a:spcPct val="35000"/>
              </a:spcBef>
            </a:pPr>
            <a:r>
              <a:rPr lang="en-US" sz="1800" dirty="0">
                <a:latin typeface="Verdana" pitchFamily="34" charset="0"/>
              </a:rPr>
              <a:t>Australia’s most prolific HC province with over </a:t>
            </a:r>
            <a:r>
              <a:rPr lang="en-US" sz="1800" dirty="0" smtClean="0">
                <a:latin typeface="Verdana" pitchFamily="34" charset="0"/>
              </a:rPr>
              <a:t>4 </a:t>
            </a:r>
            <a:r>
              <a:rPr lang="en-US" sz="1800" dirty="0">
                <a:latin typeface="Verdana" pitchFamily="34" charset="0"/>
              </a:rPr>
              <a:t>Billion </a:t>
            </a:r>
            <a:r>
              <a:rPr lang="en-US" sz="1800" dirty="0" smtClean="0">
                <a:latin typeface="Verdana" pitchFamily="34" charset="0"/>
              </a:rPr>
              <a:t>barrels of </a:t>
            </a:r>
            <a:r>
              <a:rPr lang="en-US" sz="1800" dirty="0">
                <a:latin typeface="Verdana" pitchFamily="34" charset="0"/>
              </a:rPr>
              <a:t>oil </a:t>
            </a:r>
            <a:r>
              <a:rPr lang="en-US" sz="1800" dirty="0" smtClean="0">
                <a:latin typeface="Verdana" pitchFamily="34" charset="0"/>
              </a:rPr>
              <a:t>4.4 Trillion cubic feet of </a:t>
            </a:r>
            <a:r>
              <a:rPr lang="en-US" sz="1800" dirty="0">
                <a:latin typeface="Verdana" pitchFamily="34" charset="0"/>
              </a:rPr>
              <a:t>gas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951983" y="1058055"/>
            <a:ext cx="2691897" cy="1887357"/>
            <a:chOff x="-299055" y="2555781"/>
            <a:chExt cx="1877037" cy="1316038"/>
          </a:xfrm>
        </p:grpSpPr>
        <p:pic>
          <p:nvPicPr>
            <p:cNvPr id="11" name="Object 4"/>
            <p:cNvPicPr>
              <a:picLocks noChangeArrowheads="1"/>
            </p:cNvPicPr>
            <p:nvPr/>
          </p:nvPicPr>
          <p:blipFill rotWithShape="1">
            <a:blip r:embed="rId4" cstate="print"/>
            <a:srcRect l="-2284" t="-275" r="76030" b="58173"/>
            <a:stretch/>
          </p:blipFill>
          <p:spPr bwMode="auto">
            <a:xfrm>
              <a:off x="-299055" y="2555781"/>
              <a:ext cx="1877037" cy="1316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1164620" y="3587656"/>
              <a:ext cx="168469" cy="1110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68880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New Ventures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752611" y="1776905"/>
            <a:ext cx="7143285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By </a:t>
            </a:r>
            <a:r>
              <a:rPr lang="en-US" altLang="en-US" sz="2200" u="sng" dirty="0" smtClean="0">
                <a:latin typeface="Tahoma" panose="020B0604030504040204" pitchFamily="34" charset="0"/>
              </a:rPr>
              <a:t>New Ventures</a:t>
            </a:r>
            <a:r>
              <a:rPr lang="en-US" altLang="en-US" sz="2200" dirty="0" smtClean="0">
                <a:latin typeface="Tahoma" panose="020B0604030504040204" pitchFamily="34" charset="0"/>
              </a:rPr>
              <a:t> we mean a geographic area where the energy industry as a whole, or our company in particular, has not been active but has some current interest.</a:t>
            </a:r>
          </a:p>
          <a:p>
            <a:pPr marL="231775" indent="-231775"/>
            <a:endParaRPr lang="en-US" altLang="en-US" sz="1100" dirty="0" smtClean="0">
              <a:latin typeface="Tahoma" panose="020B0604030504040204" pitchFamily="34" charset="0"/>
            </a:endParaRPr>
          </a:p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This might be a totally new basin or sub-basin.  </a:t>
            </a:r>
          </a:p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It might be a newly accessible area. </a:t>
            </a:r>
          </a:p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It might be a new play in an old area.</a:t>
            </a:r>
          </a:p>
          <a:p>
            <a:pPr marL="231775" indent="-231775"/>
            <a:endParaRPr lang="en-US" altLang="en-US" sz="1100" dirty="0">
              <a:latin typeface="Tahoma" panose="020B0604030504040204" pitchFamily="34" charset="0"/>
            </a:endParaRPr>
          </a:p>
          <a:p>
            <a:pPr marL="231775" indent="-231775"/>
            <a:r>
              <a:rPr lang="en-US" altLang="en-US" sz="2200" dirty="0" smtClean="0">
                <a:latin typeface="Tahoma" panose="020B0604030504040204" pitchFamily="34" charset="0"/>
              </a:rPr>
              <a:t>It is an area where OUR company hopes to start finding large reserves that will maintain or expand our future production.</a:t>
            </a:r>
            <a:endParaRPr lang="en-US" altLang="en-US" sz="2200" dirty="0">
              <a:latin typeface="Tahoma" panose="020B0604030504040204" pitchFamily="34" charset="0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506304" y="1135939"/>
            <a:ext cx="16017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 smtClean="0">
                <a:latin typeface="Arial" panose="020B0604020202020204" pitchFamily="34" charset="0"/>
              </a:rPr>
              <a:t>Definition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553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Gippsland Basin – Regional Geology</a:t>
            </a:r>
            <a:endParaRPr lang="en-US" dirty="0"/>
          </a:p>
        </p:txBody>
      </p:sp>
      <p:sp>
        <p:nvSpPr>
          <p:cNvPr id="3" name="Content Placeholder 4"/>
          <p:cNvSpPr txBox="1">
            <a:spLocks/>
          </p:cNvSpPr>
          <p:nvPr/>
        </p:nvSpPr>
        <p:spPr bwMode="auto">
          <a:xfrm>
            <a:off x="914400" y="1584325"/>
            <a:ext cx="4660490" cy="36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Plate Tectonic Setting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Basin Evolution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Stratigraphy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10" descr="http://valleywomensclub.org/wp-content/uploads/2014/10/red-checkmar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23" y="2213706"/>
            <a:ext cx="366251" cy="456604"/>
          </a:xfrm>
          <a:prstGeom prst="rect">
            <a:avLst/>
          </a:prstGeom>
          <a:noFill/>
        </p:spPr>
      </p:pic>
      <p:grpSp>
        <p:nvGrpSpPr>
          <p:cNvPr id="9" name="Group 51"/>
          <p:cNvGrpSpPr>
            <a:grpSpLocks/>
          </p:cNvGrpSpPr>
          <p:nvPr/>
        </p:nvGrpSpPr>
        <p:grpSpPr bwMode="auto">
          <a:xfrm>
            <a:off x="5584723" y="1470648"/>
            <a:ext cx="3248299" cy="2944035"/>
            <a:chOff x="4328160" y="1672590"/>
            <a:chExt cx="4287202" cy="3886200"/>
          </a:xfrm>
        </p:grpSpPr>
        <p:grpSp>
          <p:nvGrpSpPr>
            <p:cNvPr id="10" name="Group 47"/>
            <p:cNvGrpSpPr>
              <a:grpSpLocks/>
            </p:cNvGrpSpPr>
            <p:nvPr/>
          </p:nvGrpSpPr>
          <p:grpSpPr bwMode="auto">
            <a:xfrm>
              <a:off x="4328160" y="1672590"/>
              <a:ext cx="4276092" cy="3886200"/>
              <a:chOff x="4448175" y="971550"/>
              <a:chExt cx="4276092" cy="388620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448175" y="971550"/>
                <a:ext cx="4276092" cy="3867150"/>
              </a:xfrm>
              <a:prstGeom prst="rect">
                <a:avLst/>
              </a:prstGeom>
              <a:solidFill>
                <a:srgbClr val="EDDAC7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886214" y="981075"/>
                <a:ext cx="1790435" cy="3790950"/>
              </a:xfrm>
              <a:custGeom>
                <a:avLst/>
                <a:gdLst>
                  <a:gd name="connsiteX0" fmla="*/ 419100 w 1790700"/>
                  <a:gd name="connsiteY0" fmla="*/ 2333625 h 3876675"/>
                  <a:gd name="connsiteX1" fmla="*/ 295275 w 1790700"/>
                  <a:gd name="connsiteY1" fmla="*/ 1952625 h 3876675"/>
                  <a:gd name="connsiteX2" fmla="*/ 323850 w 1790700"/>
                  <a:gd name="connsiteY2" fmla="*/ 1771650 h 3876675"/>
                  <a:gd name="connsiteX3" fmla="*/ 381000 w 1790700"/>
                  <a:gd name="connsiteY3" fmla="*/ 1457325 h 3876675"/>
                  <a:gd name="connsiteX4" fmla="*/ 400050 w 1790700"/>
                  <a:gd name="connsiteY4" fmla="*/ 1095375 h 3876675"/>
                  <a:gd name="connsiteX5" fmla="*/ 381000 w 1790700"/>
                  <a:gd name="connsiteY5" fmla="*/ 800100 h 3876675"/>
                  <a:gd name="connsiteX6" fmla="*/ 238125 w 1790700"/>
                  <a:gd name="connsiteY6" fmla="*/ 504825 h 3876675"/>
                  <a:gd name="connsiteX7" fmla="*/ 38100 w 1790700"/>
                  <a:gd name="connsiteY7" fmla="*/ 104775 h 3876675"/>
                  <a:gd name="connsiteX8" fmla="*/ 0 w 1790700"/>
                  <a:gd name="connsiteY8" fmla="*/ 0 h 3876675"/>
                  <a:gd name="connsiteX9" fmla="*/ 1790700 w 1790700"/>
                  <a:gd name="connsiteY9" fmla="*/ 0 h 3876675"/>
                  <a:gd name="connsiteX10" fmla="*/ 1762125 w 1790700"/>
                  <a:gd name="connsiteY10" fmla="*/ 3876675 h 3876675"/>
                  <a:gd name="connsiteX11" fmla="*/ 1028700 w 1790700"/>
                  <a:gd name="connsiteY11" fmla="*/ 3867150 h 3876675"/>
                  <a:gd name="connsiteX12" fmla="*/ 857250 w 1790700"/>
                  <a:gd name="connsiteY12" fmla="*/ 3381375 h 3876675"/>
                  <a:gd name="connsiteX13" fmla="*/ 628650 w 1790700"/>
                  <a:gd name="connsiteY13" fmla="*/ 2762250 h 3876675"/>
                  <a:gd name="connsiteX14" fmla="*/ 495300 w 1790700"/>
                  <a:gd name="connsiteY14" fmla="*/ 2457450 h 3876675"/>
                  <a:gd name="connsiteX15" fmla="*/ 457200 w 1790700"/>
                  <a:gd name="connsiteY15" fmla="*/ 2438400 h 3876675"/>
                  <a:gd name="connsiteX16" fmla="*/ 381000 w 1790700"/>
                  <a:gd name="connsiteY16" fmla="*/ 2428875 h 3876675"/>
                  <a:gd name="connsiteX17" fmla="*/ 314325 w 1790700"/>
                  <a:gd name="connsiteY17" fmla="*/ 2428875 h 3876675"/>
                  <a:gd name="connsiteX18" fmla="*/ 419100 w 1790700"/>
                  <a:gd name="connsiteY18" fmla="*/ 2428875 h 387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90700" h="3876675">
                    <a:moveTo>
                      <a:pt x="419100" y="2333625"/>
                    </a:moveTo>
                    <a:lnTo>
                      <a:pt x="295275" y="1952625"/>
                    </a:lnTo>
                    <a:lnTo>
                      <a:pt x="323850" y="1771650"/>
                    </a:lnTo>
                    <a:lnTo>
                      <a:pt x="381000" y="1457325"/>
                    </a:lnTo>
                    <a:lnTo>
                      <a:pt x="400050" y="1095375"/>
                    </a:lnTo>
                    <a:lnTo>
                      <a:pt x="381000" y="800100"/>
                    </a:lnTo>
                    <a:lnTo>
                      <a:pt x="238125" y="504825"/>
                    </a:lnTo>
                    <a:lnTo>
                      <a:pt x="38100" y="104775"/>
                    </a:lnTo>
                    <a:lnTo>
                      <a:pt x="0" y="0"/>
                    </a:lnTo>
                    <a:lnTo>
                      <a:pt x="1790700" y="0"/>
                    </a:lnTo>
                    <a:lnTo>
                      <a:pt x="1762125" y="3876675"/>
                    </a:lnTo>
                    <a:lnTo>
                      <a:pt x="1028700" y="3867150"/>
                    </a:lnTo>
                    <a:lnTo>
                      <a:pt x="857250" y="3381375"/>
                    </a:lnTo>
                    <a:lnTo>
                      <a:pt x="628650" y="2762250"/>
                    </a:lnTo>
                    <a:lnTo>
                      <a:pt x="495300" y="2457450"/>
                    </a:lnTo>
                    <a:lnTo>
                      <a:pt x="457200" y="2438400"/>
                    </a:lnTo>
                    <a:lnTo>
                      <a:pt x="381000" y="2428875"/>
                    </a:lnTo>
                    <a:lnTo>
                      <a:pt x="314325" y="2428875"/>
                    </a:lnTo>
                    <a:lnTo>
                      <a:pt x="419100" y="2428875"/>
                    </a:lnTo>
                  </a:path>
                </a:pathLst>
              </a:custGeom>
              <a:solidFill>
                <a:schemeClr val="accent1">
                  <a:lumMod val="90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5924331" y="3136900"/>
                <a:ext cx="368245" cy="342900"/>
              </a:xfrm>
              <a:custGeom>
                <a:avLst/>
                <a:gdLst>
                  <a:gd name="T0" fmla="*/ 285621 w 368300"/>
                  <a:gd name="T1" fmla="*/ 0 h 342900"/>
                  <a:gd name="T2" fmla="*/ 215804 w 368300"/>
                  <a:gd name="T3" fmla="*/ 63500 h 342900"/>
                  <a:gd name="T4" fmla="*/ 126943 w 368300"/>
                  <a:gd name="T5" fmla="*/ 63500 h 342900"/>
                  <a:gd name="T6" fmla="*/ 0 w 368300"/>
                  <a:gd name="T7" fmla="*/ 25400 h 342900"/>
                  <a:gd name="T8" fmla="*/ 12694 w 368300"/>
                  <a:gd name="T9" fmla="*/ 120650 h 342900"/>
                  <a:gd name="T10" fmla="*/ 95208 w 368300"/>
                  <a:gd name="T11" fmla="*/ 190500 h 342900"/>
                  <a:gd name="T12" fmla="*/ 139637 w 368300"/>
                  <a:gd name="T13" fmla="*/ 298450 h 342900"/>
                  <a:gd name="T14" fmla="*/ 260233 w 368300"/>
                  <a:gd name="T15" fmla="*/ 342900 h 342900"/>
                  <a:gd name="T16" fmla="*/ 317359 w 368300"/>
                  <a:gd name="T17" fmla="*/ 304800 h 342900"/>
                  <a:gd name="T18" fmla="*/ 368135 w 368300"/>
                  <a:gd name="T19" fmla="*/ 177800 h 342900"/>
                  <a:gd name="T20" fmla="*/ 285621 w 368300"/>
                  <a:gd name="T21" fmla="*/ 0 h 3429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8300"/>
                  <a:gd name="T34" fmla="*/ 0 h 342900"/>
                  <a:gd name="T35" fmla="*/ 368300 w 368300"/>
                  <a:gd name="T36" fmla="*/ 342900 h 3429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8300" h="342900">
                    <a:moveTo>
                      <a:pt x="285750" y="0"/>
                    </a:moveTo>
                    <a:lnTo>
                      <a:pt x="215900" y="63500"/>
                    </a:lnTo>
                    <a:lnTo>
                      <a:pt x="127000" y="63500"/>
                    </a:lnTo>
                    <a:lnTo>
                      <a:pt x="0" y="25400"/>
                    </a:lnTo>
                    <a:lnTo>
                      <a:pt x="12700" y="120650"/>
                    </a:lnTo>
                    <a:lnTo>
                      <a:pt x="95250" y="190500"/>
                    </a:lnTo>
                    <a:lnTo>
                      <a:pt x="139700" y="298450"/>
                    </a:lnTo>
                    <a:lnTo>
                      <a:pt x="260350" y="342900"/>
                    </a:lnTo>
                    <a:lnTo>
                      <a:pt x="317500" y="304800"/>
                    </a:lnTo>
                    <a:lnTo>
                      <a:pt x="368300" y="1778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1100" dirty="0">
                  <a:latin typeface="+mn-lt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4483095" y="984250"/>
                <a:ext cx="2190425" cy="1987550"/>
              </a:xfrm>
              <a:custGeom>
                <a:avLst/>
                <a:gdLst>
                  <a:gd name="T0" fmla="*/ 0 w 2190750"/>
                  <a:gd name="T1" fmla="*/ 1422400 h 1987550"/>
                  <a:gd name="T2" fmla="*/ 6347 w 2190750"/>
                  <a:gd name="T3" fmla="*/ 0 h 1987550"/>
                  <a:gd name="T4" fmla="*/ 1758167 w 2190750"/>
                  <a:gd name="T5" fmla="*/ 0 h 1987550"/>
                  <a:gd name="T6" fmla="*/ 1834331 w 2190750"/>
                  <a:gd name="T7" fmla="*/ 88900 h 1987550"/>
                  <a:gd name="T8" fmla="*/ 1948580 w 2190750"/>
                  <a:gd name="T9" fmla="*/ 158750 h 1987550"/>
                  <a:gd name="T10" fmla="*/ 2081873 w 2190750"/>
                  <a:gd name="T11" fmla="*/ 266700 h 1987550"/>
                  <a:gd name="T12" fmla="*/ 2126303 w 2190750"/>
                  <a:gd name="T13" fmla="*/ 400050 h 1987550"/>
                  <a:gd name="T14" fmla="*/ 2158040 w 2190750"/>
                  <a:gd name="T15" fmla="*/ 558800 h 1987550"/>
                  <a:gd name="T16" fmla="*/ 2189773 w 2190750"/>
                  <a:gd name="T17" fmla="*/ 692150 h 1987550"/>
                  <a:gd name="T18" fmla="*/ 2158040 w 2190750"/>
                  <a:gd name="T19" fmla="*/ 889000 h 1987550"/>
                  <a:gd name="T20" fmla="*/ 2138997 w 2190750"/>
                  <a:gd name="T21" fmla="*/ 1003300 h 1987550"/>
                  <a:gd name="T22" fmla="*/ 2100914 w 2190750"/>
                  <a:gd name="T23" fmla="*/ 1155700 h 1987550"/>
                  <a:gd name="T24" fmla="*/ 2005706 w 2190750"/>
                  <a:gd name="T25" fmla="*/ 1212850 h 1987550"/>
                  <a:gd name="T26" fmla="*/ 1954929 w 2190750"/>
                  <a:gd name="T27" fmla="*/ 1397000 h 1987550"/>
                  <a:gd name="T28" fmla="*/ 1904151 w 2190750"/>
                  <a:gd name="T29" fmla="*/ 1543050 h 1987550"/>
                  <a:gd name="T30" fmla="*/ 1891457 w 2190750"/>
                  <a:gd name="T31" fmla="*/ 1739900 h 1987550"/>
                  <a:gd name="T32" fmla="*/ 1872416 w 2190750"/>
                  <a:gd name="T33" fmla="*/ 1784350 h 1987550"/>
                  <a:gd name="T34" fmla="*/ 1675653 w 2190750"/>
                  <a:gd name="T35" fmla="*/ 1816100 h 1987550"/>
                  <a:gd name="T36" fmla="*/ 1593139 w 2190750"/>
                  <a:gd name="T37" fmla="*/ 1968500 h 1987550"/>
                  <a:gd name="T38" fmla="*/ 1396379 w 2190750"/>
                  <a:gd name="T39" fmla="*/ 1892300 h 1987550"/>
                  <a:gd name="T40" fmla="*/ 1332906 w 2190750"/>
                  <a:gd name="T41" fmla="*/ 1987550 h 1987550"/>
                  <a:gd name="T42" fmla="*/ 1155187 w 2190750"/>
                  <a:gd name="T43" fmla="*/ 1955800 h 1987550"/>
                  <a:gd name="T44" fmla="*/ 1009200 w 2190750"/>
                  <a:gd name="T45" fmla="*/ 1962150 h 1987550"/>
                  <a:gd name="T46" fmla="*/ 920339 w 2190750"/>
                  <a:gd name="T47" fmla="*/ 1924050 h 1987550"/>
                  <a:gd name="T48" fmla="*/ 863216 w 2190750"/>
                  <a:gd name="T49" fmla="*/ 1854200 h 1987550"/>
                  <a:gd name="T50" fmla="*/ 888604 w 2190750"/>
                  <a:gd name="T51" fmla="*/ 1809750 h 1987550"/>
                  <a:gd name="T52" fmla="*/ 780702 w 2190750"/>
                  <a:gd name="T53" fmla="*/ 1714500 h 1987550"/>
                  <a:gd name="T54" fmla="*/ 660106 w 2190750"/>
                  <a:gd name="T55" fmla="*/ 1720850 h 1987550"/>
                  <a:gd name="T56" fmla="*/ 691841 w 2190750"/>
                  <a:gd name="T57" fmla="*/ 1663700 h 1987550"/>
                  <a:gd name="T58" fmla="*/ 622024 w 2190750"/>
                  <a:gd name="T59" fmla="*/ 1581150 h 1987550"/>
                  <a:gd name="T60" fmla="*/ 609330 w 2190750"/>
                  <a:gd name="T61" fmla="*/ 1682750 h 1987550"/>
                  <a:gd name="T62" fmla="*/ 514122 w 2190750"/>
                  <a:gd name="T63" fmla="*/ 1701800 h 1987550"/>
                  <a:gd name="T64" fmla="*/ 514122 w 2190750"/>
                  <a:gd name="T65" fmla="*/ 1701800 h 1987550"/>
                  <a:gd name="T66" fmla="*/ 558551 w 2190750"/>
                  <a:gd name="T67" fmla="*/ 1631950 h 1987550"/>
                  <a:gd name="T68" fmla="*/ 558551 w 2190750"/>
                  <a:gd name="T69" fmla="*/ 1562100 h 1987550"/>
                  <a:gd name="T70" fmla="*/ 577592 w 2190750"/>
                  <a:gd name="T71" fmla="*/ 1466850 h 1987550"/>
                  <a:gd name="T72" fmla="*/ 545857 w 2190750"/>
                  <a:gd name="T73" fmla="*/ 1390650 h 1987550"/>
                  <a:gd name="T74" fmla="*/ 507775 w 2190750"/>
                  <a:gd name="T75" fmla="*/ 1492250 h 1987550"/>
                  <a:gd name="T76" fmla="*/ 431608 w 2190750"/>
                  <a:gd name="T77" fmla="*/ 1581150 h 1987550"/>
                  <a:gd name="T78" fmla="*/ 380829 w 2190750"/>
                  <a:gd name="T79" fmla="*/ 1714500 h 1987550"/>
                  <a:gd name="T80" fmla="*/ 336400 w 2190750"/>
                  <a:gd name="T81" fmla="*/ 1593850 h 1987550"/>
                  <a:gd name="T82" fmla="*/ 215804 w 2190750"/>
                  <a:gd name="T83" fmla="*/ 1524000 h 1987550"/>
                  <a:gd name="T84" fmla="*/ 171375 w 2190750"/>
                  <a:gd name="T85" fmla="*/ 1466850 h 1987550"/>
                  <a:gd name="T86" fmla="*/ 69820 w 2190750"/>
                  <a:gd name="T87" fmla="*/ 1416050 h 1987550"/>
                  <a:gd name="T88" fmla="*/ 0 w 2190750"/>
                  <a:gd name="T89" fmla="*/ 1422400 h 198755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190750"/>
                  <a:gd name="T136" fmla="*/ 0 h 1987550"/>
                  <a:gd name="T137" fmla="*/ 2190750 w 2190750"/>
                  <a:gd name="T138" fmla="*/ 1987550 h 198755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190750" h="1987550">
                    <a:moveTo>
                      <a:pt x="0" y="1422400"/>
                    </a:moveTo>
                    <a:cubicBezTo>
                      <a:pt x="2117" y="948267"/>
                      <a:pt x="4233" y="474133"/>
                      <a:pt x="6350" y="0"/>
                    </a:cubicBezTo>
                    <a:lnTo>
                      <a:pt x="1758950" y="0"/>
                    </a:lnTo>
                    <a:lnTo>
                      <a:pt x="1835150" y="88900"/>
                    </a:lnTo>
                    <a:lnTo>
                      <a:pt x="1949450" y="158750"/>
                    </a:lnTo>
                    <a:lnTo>
                      <a:pt x="2082800" y="266700"/>
                    </a:lnTo>
                    <a:lnTo>
                      <a:pt x="2127250" y="400050"/>
                    </a:lnTo>
                    <a:lnTo>
                      <a:pt x="2159000" y="558800"/>
                    </a:lnTo>
                    <a:lnTo>
                      <a:pt x="2190750" y="692150"/>
                    </a:lnTo>
                    <a:lnTo>
                      <a:pt x="2159000" y="889000"/>
                    </a:lnTo>
                    <a:lnTo>
                      <a:pt x="2139950" y="1003300"/>
                    </a:lnTo>
                    <a:lnTo>
                      <a:pt x="2101850" y="1155700"/>
                    </a:lnTo>
                    <a:lnTo>
                      <a:pt x="2006600" y="1212850"/>
                    </a:lnTo>
                    <a:lnTo>
                      <a:pt x="1955800" y="1397000"/>
                    </a:lnTo>
                    <a:lnTo>
                      <a:pt x="1905000" y="1543050"/>
                    </a:lnTo>
                    <a:lnTo>
                      <a:pt x="1892300" y="1739900"/>
                    </a:lnTo>
                    <a:lnTo>
                      <a:pt x="1873250" y="1784350"/>
                    </a:lnTo>
                    <a:lnTo>
                      <a:pt x="1676400" y="1816100"/>
                    </a:lnTo>
                    <a:lnTo>
                      <a:pt x="1593850" y="1968500"/>
                    </a:lnTo>
                    <a:lnTo>
                      <a:pt x="1397000" y="1892300"/>
                    </a:lnTo>
                    <a:lnTo>
                      <a:pt x="1333500" y="1987550"/>
                    </a:lnTo>
                    <a:lnTo>
                      <a:pt x="1155700" y="1955800"/>
                    </a:lnTo>
                    <a:lnTo>
                      <a:pt x="1009650" y="1962150"/>
                    </a:lnTo>
                    <a:lnTo>
                      <a:pt x="920750" y="1924050"/>
                    </a:lnTo>
                    <a:lnTo>
                      <a:pt x="863600" y="1854200"/>
                    </a:lnTo>
                    <a:lnTo>
                      <a:pt x="889000" y="1809750"/>
                    </a:lnTo>
                    <a:lnTo>
                      <a:pt x="781050" y="1714500"/>
                    </a:lnTo>
                    <a:lnTo>
                      <a:pt x="660400" y="1720850"/>
                    </a:lnTo>
                    <a:lnTo>
                      <a:pt x="692150" y="1663700"/>
                    </a:lnTo>
                    <a:lnTo>
                      <a:pt x="622300" y="1581150"/>
                    </a:lnTo>
                    <a:lnTo>
                      <a:pt x="609600" y="1682750"/>
                    </a:lnTo>
                    <a:lnTo>
                      <a:pt x="514350" y="1701800"/>
                    </a:lnTo>
                    <a:lnTo>
                      <a:pt x="558800" y="1631950"/>
                    </a:lnTo>
                    <a:lnTo>
                      <a:pt x="558800" y="1562100"/>
                    </a:lnTo>
                    <a:lnTo>
                      <a:pt x="577850" y="1466850"/>
                    </a:lnTo>
                    <a:lnTo>
                      <a:pt x="546100" y="1390650"/>
                    </a:lnTo>
                    <a:lnTo>
                      <a:pt x="508000" y="1492250"/>
                    </a:lnTo>
                    <a:lnTo>
                      <a:pt x="431800" y="1581150"/>
                    </a:lnTo>
                    <a:lnTo>
                      <a:pt x="381000" y="1714500"/>
                    </a:lnTo>
                    <a:lnTo>
                      <a:pt x="336550" y="1593850"/>
                    </a:lnTo>
                    <a:lnTo>
                      <a:pt x="215900" y="1524000"/>
                    </a:lnTo>
                    <a:lnTo>
                      <a:pt x="171450" y="1466850"/>
                    </a:lnTo>
                    <a:lnTo>
                      <a:pt x="69850" y="1416050"/>
                    </a:lnTo>
                    <a:lnTo>
                      <a:pt x="0" y="142240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1100" dirty="0">
                  <a:latin typeface="+mn-lt"/>
                </a:endParaRPr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4476746" y="3060700"/>
                <a:ext cx="1809482" cy="1498600"/>
              </a:xfrm>
              <a:custGeom>
                <a:avLst/>
                <a:gdLst>
                  <a:gd name="T0" fmla="*/ 38082 w 1809750"/>
                  <a:gd name="T1" fmla="*/ 146050 h 1498600"/>
                  <a:gd name="T2" fmla="*/ 215804 w 1809750"/>
                  <a:gd name="T3" fmla="*/ 120650 h 1498600"/>
                  <a:gd name="T4" fmla="*/ 196763 w 1809750"/>
                  <a:gd name="T5" fmla="*/ 0 h 1498600"/>
                  <a:gd name="T6" fmla="*/ 266583 w 1809750"/>
                  <a:gd name="T7" fmla="*/ 38100 h 1498600"/>
                  <a:gd name="T8" fmla="*/ 298318 w 1809750"/>
                  <a:gd name="T9" fmla="*/ 120650 h 1498600"/>
                  <a:gd name="T10" fmla="*/ 514122 w 1809750"/>
                  <a:gd name="T11" fmla="*/ 120650 h 1498600"/>
                  <a:gd name="T12" fmla="*/ 831481 w 1809750"/>
                  <a:gd name="T13" fmla="*/ 139700 h 1498600"/>
                  <a:gd name="T14" fmla="*/ 863216 w 1809750"/>
                  <a:gd name="T15" fmla="*/ 165100 h 1498600"/>
                  <a:gd name="T16" fmla="*/ 806093 w 1809750"/>
                  <a:gd name="T17" fmla="*/ 222250 h 1498600"/>
                  <a:gd name="T18" fmla="*/ 971118 w 1809750"/>
                  <a:gd name="T19" fmla="*/ 266700 h 1498600"/>
                  <a:gd name="T20" fmla="*/ 964771 w 1809750"/>
                  <a:gd name="T21" fmla="*/ 311150 h 1498600"/>
                  <a:gd name="T22" fmla="*/ 1142493 w 1809750"/>
                  <a:gd name="T23" fmla="*/ 330200 h 1498600"/>
                  <a:gd name="T24" fmla="*/ 1250395 w 1809750"/>
                  <a:gd name="T25" fmla="*/ 361950 h 1498600"/>
                  <a:gd name="T26" fmla="*/ 1377338 w 1809750"/>
                  <a:gd name="T27" fmla="*/ 438150 h 1498600"/>
                  <a:gd name="T28" fmla="*/ 1491587 w 1809750"/>
                  <a:gd name="T29" fmla="*/ 558800 h 1498600"/>
                  <a:gd name="T30" fmla="*/ 1631224 w 1809750"/>
                  <a:gd name="T31" fmla="*/ 647700 h 1498600"/>
                  <a:gd name="T32" fmla="*/ 1739126 w 1809750"/>
                  <a:gd name="T33" fmla="*/ 723900 h 1498600"/>
                  <a:gd name="T34" fmla="*/ 1808946 w 1809750"/>
                  <a:gd name="T35" fmla="*/ 844550 h 1498600"/>
                  <a:gd name="T36" fmla="*/ 1783558 w 1809750"/>
                  <a:gd name="T37" fmla="*/ 965200 h 1498600"/>
                  <a:gd name="T38" fmla="*/ 1701044 w 1809750"/>
                  <a:gd name="T39" fmla="*/ 1022350 h 1498600"/>
                  <a:gd name="T40" fmla="*/ 1555060 w 1809750"/>
                  <a:gd name="T41" fmla="*/ 1079500 h 1498600"/>
                  <a:gd name="T42" fmla="*/ 1440811 w 1809750"/>
                  <a:gd name="T43" fmla="*/ 1193800 h 1498600"/>
                  <a:gd name="T44" fmla="*/ 1383685 w 1809750"/>
                  <a:gd name="T45" fmla="*/ 1377950 h 1498600"/>
                  <a:gd name="T46" fmla="*/ 1396379 w 1809750"/>
                  <a:gd name="T47" fmla="*/ 1498600 h 1498600"/>
                  <a:gd name="T48" fmla="*/ 0 w 1809750"/>
                  <a:gd name="T49" fmla="*/ 1479550 h 1498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809750"/>
                  <a:gd name="T76" fmla="*/ 0 h 1498600"/>
                  <a:gd name="T77" fmla="*/ 1809750 w 1809750"/>
                  <a:gd name="T78" fmla="*/ 1498600 h 1498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809750" h="1498600">
                    <a:moveTo>
                      <a:pt x="38100" y="146050"/>
                    </a:moveTo>
                    <a:lnTo>
                      <a:pt x="215900" y="120650"/>
                    </a:lnTo>
                    <a:lnTo>
                      <a:pt x="196850" y="0"/>
                    </a:lnTo>
                    <a:lnTo>
                      <a:pt x="266700" y="38100"/>
                    </a:lnTo>
                    <a:lnTo>
                      <a:pt x="298450" y="120650"/>
                    </a:lnTo>
                    <a:lnTo>
                      <a:pt x="514350" y="120650"/>
                    </a:lnTo>
                    <a:lnTo>
                      <a:pt x="831850" y="139700"/>
                    </a:lnTo>
                    <a:lnTo>
                      <a:pt x="863600" y="165100"/>
                    </a:lnTo>
                    <a:lnTo>
                      <a:pt x="806450" y="222250"/>
                    </a:lnTo>
                    <a:lnTo>
                      <a:pt x="971550" y="266700"/>
                    </a:lnTo>
                    <a:lnTo>
                      <a:pt x="965200" y="311150"/>
                    </a:lnTo>
                    <a:lnTo>
                      <a:pt x="1143000" y="330200"/>
                    </a:lnTo>
                    <a:lnTo>
                      <a:pt x="1250950" y="361950"/>
                    </a:lnTo>
                    <a:lnTo>
                      <a:pt x="1377950" y="438150"/>
                    </a:lnTo>
                    <a:lnTo>
                      <a:pt x="1492250" y="558800"/>
                    </a:lnTo>
                    <a:lnTo>
                      <a:pt x="1631950" y="647700"/>
                    </a:lnTo>
                    <a:lnTo>
                      <a:pt x="1739900" y="723900"/>
                    </a:lnTo>
                    <a:lnTo>
                      <a:pt x="1809750" y="844550"/>
                    </a:lnTo>
                    <a:lnTo>
                      <a:pt x="1784350" y="965200"/>
                    </a:lnTo>
                    <a:lnTo>
                      <a:pt x="1701800" y="1022350"/>
                    </a:lnTo>
                    <a:lnTo>
                      <a:pt x="1555750" y="1079500"/>
                    </a:lnTo>
                    <a:lnTo>
                      <a:pt x="1441450" y="1193800"/>
                    </a:lnTo>
                    <a:lnTo>
                      <a:pt x="1384300" y="1377950"/>
                    </a:lnTo>
                    <a:lnTo>
                      <a:pt x="1397000" y="1498600"/>
                    </a:lnTo>
                    <a:lnTo>
                      <a:pt x="0" y="147955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1100" dirty="0">
                  <a:latin typeface="+mn-lt"/>
                </a:endParaRPr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6971926" y="1000125"/>
                <a:ext cx="1028548" cy="3848100"/>
              </a:xfrm>
              <a:custGeom>
                <a:avLst/>
                <a:gdLst>
                  <a:gd name="connsiteX0" fmla="*/ 0 w 1028700"/>
                  <a:gd name="connsiteY0" fmla="*/ 0 h 3848100"/>
                  <a:gd name="connsiteX1" fmla="*/ 200025 w 1028700"/>
                  <a:gd name="connsiteY1" fmla="*/ 361950 h 3848100"/>
                  <a:gd name="connsiteX2" fmla="*/ 361950 w 1028700"/>
                  <a:gd name="connsiteY2" fmla="*/ 581025 h 3848100"/>
                  <a:gd name="connsiteX3" fmla="*/ 428625 w 1028700"/>
                  <a:gd name="connsiteY3" fmla="*/ 857250 h 3848100"/>
                  <a:gd name="connsiteX4" fmla="*/ 409575 w 1028700"/>
                  <a:gd name="connsiteY4" fmla="*/ 1133475 h 3848100"/>
                  <a:gd name="connsiteX5" fmla="*/ 314325 w 1028700"/>
                  <a:gd name="connsiteY5" fmla="*/ 1638300 h 3848100"/>
                  <a:gd name="connsiteX6" fmla="*/ 333375 w 1028700"/>
                  <a:gd name="connsiteY6" fmla="*/ 1981200 h 3848100"/>
                  <a:gd name="connsiteX7" fmla="*/ 752475 w 1028700"/>
                  <a:gd name="connsiteY7" fmla="*/ 3133725 h 3848100"/>
                  <a:gd name="connsiteX8" fmla="*/ 971550 w 1028700"/>
                  <a:gd name="connsiteY8" fmla="*/ 3638550 h 3848100"/>
                  <a:gd name="connsiteX9" fmla="*/ 1028700 w 1028700"/>
                  <a:gd name="connsiteY9" fmla="*/ 3848100 h 384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28700" h="3848100">
                    <a:moveTo>
                      <a:pt x="0" y="0"/>
                    </a:moveTo>
                    <a:cubicBezTo>
                      <a:pt x="69850" y="132556"/>
                      <a:pt x="139700" y="265113"/>
                      <a:pt x="200025" y="361950"/>
                    </a:cubicBezTo>
                    <a:cubicBezTo>
                      <a:pt x="260350" y="458788"/>
                      <a:pt x="323850" y="498475"/>
                      <a:pt x="361950" y="581025"/>
                    </a:cubicBezTo>
                    <a:cubicBezTo>
                      <a:pt x="400050" y="663575"/>
                      <a:pt x="420688" y="765175"/>
                      <a:pt x="428625" y="857250"/>
                    </a:cubicBezTo>
                    <a:cubicBezTo>
                      <a:pt x="436562" y="949325"/>
                      <a:pt x="428625" y="1003300"/>
                      <a:pt x="409575" y="1133475"/>
                    </a:cubicBezTo>
                    <a:cubicBezTo>
                      <a:pt x="390525" y="1263650"/>
                      <a:pt x="327025" y="1497012"/>
                      <a:pt x="314325" y="1638300"/>
                    </a:cubicBezTo>
                    <a:cubicBezTo>
                      <a:pt x="301625" y="1779588"/>
                      <a:pt x="260350" y="1731963"/>
                      <a:pt x="333375" y="1981200"/>
                    </a:cubicBezTo>
                    <a:cubicBezTo>
                      <a:pt x="406400" y="2230438"/>
                      <a:pt x="646113" y="2857500"/>
                      <a:pt x="752475" y="3133725"/>
                    </a:cubicBezTo>
                    <a:cubicBezTo>
                      <a:pt x="858837" y="3409950"/>
                      <a:pt x="925513" y="3519488"/>
                      <a:pt x="971550" y="3638550"/>
                    </a:cubicBezTo>
                    <a:cubicBezTo>
                      <a:pt x="1017587" y="3757612"/>
                      <a:pt x="1023143" y="3802856"/>
                      <a:pt x="1028700" y="3848100"/>
                    </a:cubicBezTo>
                  </a:path>
                </a:pathLst>
              </a:cu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352893" y="981075"/>
                <a:ext cx="866647" cy="3876675"/>
              </a:xfrm>
              <a:custGeom>
                <a:avLst/>
                <a:gdLst>
                  <a:gd name="connsiteX0" fmla="*/ 0 w 866775"/>
                  <a:gd name="connsiteY0" fmla="*/ 9525 h 3876675"/>
                  <a:gd name="connsiteX1" fmla="*/ 342900 w 866775"/>
                  <a:gd name="connsiteY1" fmla="*/ 323850 h 3876675"/>
                  <a:gd name="connsiteX2" fmla="*/ 561975 w 866775"/>
                  <a:gd name="connsiteY2" fmla="*/ 685800 h 3876675"/>
                  <a:gd name="connsiteX3" fmla="*/ 619125 w 866775"/>
                  <a:gd name="connsiteY3" fmla="*/ 1104900 h 3876675"/>
                  <a:gd name="connsiteX4" fmla="*/ 542925 w 866775"/>
                  <a:gd name="connsiteY4" fmla="*/ 1562100 h 3876675"/>
                  <a:gd name="connsiteX5" fmla="*/ 533400 w 866775"/>
                  <a:gd name="connsiteY5" fmla="*/ 2000250 h 3876675"/>
                  <a:gd name="connsiteX6" fmla="*/ 638175 w 866775"/>
                  <a:gd name="connsiteY6" fmla="*/ 2552700 h 3876675"/>
                  <a:gd name="connsiteX7" fmla="*/ 533400 w 866775"/>
                  <a:gd name="connsiteY7" fmla="*/ 2933700 h 3876675"/>
                  <a:gd name="connsiteX8" fmla="*/ 476250 w 866775"/>
                  <a:gd name="connsiteY8" fmla="*/ 3219450 h 3876675"/>
                  <a:gd name="connsiteX9" fmla="*/ 361950 w 866775"/>
                  <a:gd name="connsiteY9" fmla="*/ 3600450 h 3876675"/>
                  <a:gd name="connsiteX10" fmla="*/ 600075 w 866775"/>
                  <a:gd name="connsiteY10" fmla="*/ 3810000 h 3876675"/>
                  <a:gd name="connsiteX11" fmla="*/ 714375 w 866775"/>
                  <a:gd name="connsiteY11" fmla="*/ 3876675 h 3876675"/>
                  <a:gd name="connsiteX12" fmla="*/ 866775 w 866775"/>
                  <a:gd name="connsiteY12" fmla="*/ 3857625 h 3876675"/>
                  <a:gd name="connsiteX13" fmla="*/ 733425 w 866775"/>
                  <a:gd name="connsiteY13" fmla="*/ 3743325 h 3876675"/>
                  <a:gd name="connsiteX14" fmla="*/ 552450 w 866775"/>
                  <a:gd name="connsiteY14" fmla="*/ 3581400 h 3876675"/>
                  <a:gd name="connsiteX15" fmla="*/ 657225 w 866775"/>
                  <a:gd name="connsiteY15" fmla="*/ 2933700 h 3876675"/>
                  <a:gd name="connsiteX16" fmla="*/ 685800 w 866775"/>
                  <a:gd name="connsiteY16" fmla="*/ 2686050 h 3876675"/>
                  <a:gd name="connsiteX17" fmla="*/ 723900 w 866775"/>
                  <a:gd name="connsiteY17" fmla="*/ 2533650 h 3876675"/>
                  <a:gd name="connsiteX18" fmla="*/ 619125 w 866775"/>
                  <a:gd name="connsiteY18" fmla="*/ 2143125 h 3876675"/>
                  <a:gd name="connsiteX19" fmla="*/ 600075 w 866775"/>
                  <a:gd name="connsiteY19" fmla="*/ 1847850 h 3876675"/>
                  <a:gd name="connsiteX20" fmla="*/ 676275 w 866775"/>
                  <a:gd name="connsiteY20" fmla="*/ 1428750 h 3876675"/>
                  <a:gd name="connsiteX21" fmla="*/ 723900 w 866775"/>
                  <a:gd name="connsiteY21" fmla="*/ 923925 h 3876675"/>
                  <a:gd name="connsiteX22" fmla="*/ 666750 w 866775"/>
                  <a:gd name="connsiteY22" fmla="*/ 733425 h 3876675"/>
                  <a:gd name="connsiteX23" fmla="*/ 552450 w 866775"/>
                  <a:gd name="connsiteY23" fmla="*/ 485775 h 3876675"/>
                  <a:gd name="connsiteX24" fmla="*/ 400050 w 866775"/>
                  <a:gd name="connsiteY24" fmla="*/ 266700 h 3876675"/>
                  <a:gd name="connsiteX25" fmla="*/ 171450 w 866775"/>
                  <a:gd name="connsiteY25" fmla="*/ 0 h 387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66775" h="3876675">
                    <a:moveTo>
                      <a:pt x="0" y="9525"/>
                    </a:moveTo>
                    <a:lnTo>
                      <a:pt x="342900" y="323850"/>
                    </a:lnTo>
                    <a:lnTo>
                      <a:pt x="561975" y="685800"/>
                    </a:lnTo>
                    <a:lnTo>
                      <a:pt x="619125" y="1104900"/>
                    </a:lnTo>
                    <a:lnTo>
                      <a:pt x="542925" y="1562100"/>
                    </a:lnTo>
                    <a:lnTo>
                      <a:pt x="533400" y="2000250"/>
                    </a:lnTo>
                    <a:lnTo>
                      <a:pt x="638175" y="2552700"/>
                    </a:lnTo>
                    <a:lnTo>
                      <a:pt x="533400" y="2933700"/>
                    </a:lnTo>
                    <a:lnTo>
                      <a:pt x="476250" y="3219450"/>
                    </a:lnTo>
                    <a:lnTo>
                      <a:pt x="361950" y="3600450"/>
                    </a:lnTo>
                    <a:lnTo>
                      <a:pt x="600075" y="3810000"/>
                    </a:lnTo>
                    <a:lnTo>
                      <a:pt x="714375" y="3876675"/>
                    </a:lnTo>
                    <a:lnTo>
                      <a:pt x="866775" y="3857625"/>
                    </a:lnTo>
                    <a:lnTo>
                      <a:pt x="733425" y="3743325"/>
                    </a:lnTo>
                    <a:lnTo>
                      <a:pt x="552450" y="3581400"/>
                    </a:lnTo>
                    <a:lnTo>
                      <a:pt x="657225" y="2933700"/>
                    </a:lnTo>
                    <a:lnTo>
                      <a:pt x="685800" y="2686050"/>
                    </a:lnTo>
                    <a:lnTo>
                      <a:pt x="723900" y="2533650"/>
                    </a:lnTo>
                    <a:lnTo>
                      <a:pt x="619125" y="2143125"/>
                    </a:lnTo>
                    <a:lnTo>
                      <a:pt x="600075" y="1847850"/>
                    </a:lnTo>
                    <a:lnTo>
                      <a:pt x="676275" y="1428750"/>
                    </a:lnTo>
                    <a:lnTo>
                      <a:pt x="723900" y="923925"/>
                    </a:lnTo>
                    <a:lnTo>
                      <a:pt x="666750" y="733425"/>
                    </a:lnTo>
                    <a:lnTo>
                      <a:pt x="552450" y="485775"/>
                    </a:lnTo>
                    <a:lnTo>
                      <a:pt x="400050" y="266700"/>
                    </a:lnTo>
                    <a:lnTo>
                      <a:pt x="171450" y="0"/>
                    </a:lnTo>
                  </a:path>
                </a:pathLst>
              </a:custGeom>
              <a:solidFill>
                <a:srgbClr val="99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21" name="Freeform 10"/>
              <p:cNvSpPr>
                <a:spLocks/>
              </p:cNvSpPr>
              <p:nvPr/>
            </p:nvSpPr>
            <p:spPr bwMode="auto">
              <a:xfrm>
                <a:off x="6394161" y="3797300"/>
                <a:ext cx="1415840" cy="977900"/>
              </a:xfrm>
              <a:custGeom>
                <a:avLst/>
                <a:gdLst>
                  <a:gd name="T0" fmla="*/ 0 w 1416050"/>
                  <a:gd name="T1" fmla="*/ 317500 h 977900"/>
                  <a:gd name="T2" fmla="*/ 203110 w 1416050"/>
                  <a:gd name="T3" fmla="*/ 266700 h 977900"/>
                  <a:gd name="T4" fmla="*/ 425261 w 1416050"/>
                  <a:gd name="T5" fmla="*/ 171450 h 977900"/>
                  <a:gd name="T6" fmla="*/ 488731 w 1416050"/>
                  <a:gd name="T7" fmla="*/ 120650 h 977900"/>
                  <a:gd name="T8" fmla="*/ 634718 w 1416050"/>
                  <a:gd name="T9" fmla="*/ 0 h 977900"/>
                  <a:gd name="T10" fmla="*/ 641065 w 1416050"/>
                  <a:gd name="T11" fmla="*/ 139700 h 977900"/>
                  <a:gd name="T12" fmla="*/ 641065 w 1416050"/>
                  <a:gd name="T13" fmla="*/ 304800 h 977900"/>
                  <a:gd name="T14" fmla="*/ 679147 w 1416050"/>
                  <a:gd name="T15" fmla="*/ 406400 h 977900"/>
                  <a:gd name="T16" fmla="*/ 837828 w 1416050"/>
                  <a:gd name="T17" fmla="*/ 431800 h 977900"/>
                  <a:gd name="T18" fmla="*/ 1021894 w 1416050"/>
                  <a:gd name="T19" fmla="*/ 450850 h 977900"/>
                  <a:gd name="T20" fmla="*/ 1091714 w 1416050"/>
                  <a:gd name="T21" fmla="*/ 539750 h 977900"/>
                  <a:gd name="T22" fmla="*/ 1199616 w 1416050"/>
                  <a:gd name="T23" fmla="*/ 469900 h 977900"/>
                  <a:gd name="T24" fmla="*/ 1326559 w 1416050"/>
                  <a:gd name="T25" fmla="*/ 533400 h 977900"/>
                  <a:gd name="T26" fmla="*/ 1351947 w 1416050"/>
                  <a:gd name="T27" fmla="*/ 692150 h 977900"/>
                  <a:gd name="T28" fmla="*/ 1415420 w 1416050"/>
                  <a:gd name="T29" fmla="*/ 850900 h 977900"/>
                  <a:gd name="T30" fmla="*/ 1155187 w 1416050"/>
                  <a:gd name="T31" fmla="*/ 977900 h 977900"/>
                  <a:gd name="T32" fmla="*/ 323706 w 1416050"/>
                  <a:gd name="T33" fmla="*/ 819150 h 9779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16050"/>
                  <a:gd name="T52" fmla="*/ 0 h 977900"/>
                  <a:gd name="T53" fmla="*/ 1416050 w 1416050"/>
                  <a:gd name="T54" fmla="*/ 977900 h 97790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16050" h="977900">
                    <a:moveTo>
                      <a:pt x="0" y="317500"/>
                    </a:moveTo>
                    <a:lnTo>
                      <a:pt x="203200" y="266700"/>
                    </a:lnTo>
                    <a:lnTo>
                      <a:pt x="425450" y="171450"/>
                    </a:lnTo>
                    <a:lnTo>
                      <a:pt x="488950" y="120650"/>
                    </a:lnTo>
                    <a:lnTo>
                      <a:pt x="635000" y="0"/>
                    </a:lnTo>
                    <a:lnTo>
                      <a:pt x="641350" y="139700"/>
                    </a:lnTo>
                    <a:lnTo>
                      <a:pt x="641350" y="304800"/>
                    </a:lnTo>
                    <a:lnTo>
                      <a:pt x="679450" y="406400"/>
                    </a:lnTo>
                    <a:lnTo>
                      <a:pt x="838200" y="431800"/>
                    </a:lnTo>
                    <a:lnTo>
                      <a:pt x="1022350" y="450850"/>
                    </a:lnTo>
                    <a:lnTo>
                      <a:pt x="1092200" y="539750"/>
                    </a:lnTo>
                    <a:lnTo>
                      <a:pt x="1200150" y="469900"/>
                    </a:lnTo>
                    <a:lnTo>
                      <a:pt x="1327150" y="533400"/>
                    </a:lnTo>
                    <a:lnTo>
                      <a:pt x="1352550" y="692150"/>
                    </a:lnTo>
                    <a:lnTo>
                      <a:pt x="1416050" y="850900"/>
                    </a:lnTo>
                    <a:lnTo>
                      <a:pt x="1155700" y="977900"/>
                    </a:lnTo>
                    <a:lnTo>
                      <a:pt x="323850" y="81915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1100" dirty="0">
                  <a:latin typeface="+mn-lt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4457699" y="2876550"/>
                <a:ext cx="2028525" cy="173038"/>
              </a:xfrm>
              <a:custGeom>
                <a:avLst/>
                <a:gdLst>
                  <a:gd name="connsiteX0" fmla="*/ 0 w 2028825"/>
                  <a:gd name="connsiteY0" fmla="*/ 0 h 173037"/>
                  <a:gd name="connsiteX1" fmla="*/ 485775 w 2028825"/>
                  <a:gd name="connsiteY1" fmla="*/ 57150 h 173037"/>
                  <a:gd name="connsiteX2" fmla="*/ 1047750 w 2028825"/>
                  <a:gd name="connsiteY2" fmla="*/ 171450 h 173037"/>
                  <a:gd name="connsiteX3" fmla="*/ 2028825 w 2028825"/>
                  <a:gd name="connsiteY3" fmla="*/ 47625 h 17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8825" h="173037">
                    <a:moveTo>
                      <a:pt x="0" y="0"/>
                    </a:moveTo>
                    <a:cubicBezTo>
                      <a:pt x="155575" y="14287"/>
                      <a:pt x="311150" y="28575"/>
                      <a:pt x="485775" y="57150"/>
                    </a:cubicBezTo>
                    <a:cubicBezTo>
                      <a:pt x="660400" y="85725"/>
                      <a:pt x="790575" y="173037"/>
                      <a:pt x="1047750" y="171450"/>
                    </a:cubicBezTo>
                    <a:cubicBezTo>
                      <a:pt x="1304925" y="169863"/>
                      <a:pt x="1866900" y="69850"/>
                      <a:pt x="2028825" y="47625"/>
                    </a:cubicBezTo>
                  </a:path>
                </a:pathLst>
              </a:custGeom>
              <a:ln w="19050" cmpd="dbl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600529" y="3067050"/>
                <a:ext cx="809505" cy="971550"/>
              </a:xfrm>
              <a:custGeom>
                <a:avLst/>
                <a:gdLst>
                  <a:gd name="connsiteX0" fmla="*/ 0 w 809625"/>
                  <a:gd name="connsiteY0" fmla="*/ 0 h 971550"/>
                  <a:gd name="connsiteX1" fmla="*/ 142875 w 809625"/>
                  <a:gd name="connsiteY1" fmla="*/ 180975 h 971550"/>
                  <a:gd name="connsiteX2" fmla="*/ 533400 w 809625"/>
                  <a:gd name="connsiteY2" fmla="*/ 523875 h 971550"/>
                  <a:gd name="connsiteX3" fmla="*/ 685800 w 809625"/>
                  <a:gd name="connsiteY3" fmla="*/ 723900 h 971550"/>
                  <a:gd name="connsiteX4" fmla="*/ 809625 w 809625"/>
                  <a:gd name="connsiteY4" fmla="*/ 971550 h 97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25" h="971550">
                    <a:moveTo>
                      <a:pt x="0" y="0"/>
                    </a:moveTo>
                    <a:cubicBezTo>
                      <a:pt x="26987" y="46831"/>
                      <a:pt x="53975" y="93663"/>
                      <a:pt x="142875" y="180975"/>
                    </a:cubicBezTo>
                    <a:cubicBezTo>
                      <a:pt x="231775" y="268288"/>
                      <a:pt x="442913" y="433388"/>
                      <a:pt x="533400" y="523875"/>
                    </a:cubicBezTo>
                    <a:cubicBezTo>
                      <a:pt x="623887" y="614362"/>
                      <a:pt x="639763" y="649288"/>
                      <a:pt x="685800" y="723900"/>
                    </a:cubicBezTo>
                    <a:cubicBezTo>
                      <a:pt x="731837" y="798512"/>
                      <a:pt x="809625" y="971550"/>
                      <a:pt x="809625" y="971550"/>
                    </a:cubicBezTo>
                  </a:path>
                </a:pathLst>
              </a:custGeom>
              <a:ln w="19050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7048114" y="3136900"/>
                <a:ext cx="457132" cy="774700"/>
              </a:xfrm>
              <a:custGeom>
                <a:avLst/>
                <a:gdLst>
                  <a:gd name="T0" fmla="*/ 247539 w 457200"/>
                  <a:gd name="T1" fmla="*/ 127000 h 774700"/>
                  <a:gd name="T2" fmla="*/ 177722 w 457200"/>
                  <a:gd name="T3" fmla="*/ 69850 h 774700"/>
                  <a:gd name="T4" fmla="*/ 139637 w 457200"/>
                  <a:gd name="T5" fmla="*/ 0 h 774700"/>
                  <a:gd name="T6" fmla="*/ 133290 w 457200"/>
                  <a:gd name="T7" fmla="*/ 76200 h 774700"/>
                  <a:gd name="T8" fmla="*/ 139637 w 457200"/>
                  <a:gd name="T9" fmla="*/ 107950 h 774700"/>
                  <a:gd name="T10" fmla="*/ 177722 w 457200"/>
                  <a:gd name="T11" fmla="*/ 247650 h 774700"/>
                  <a:gd name="T12" fmla="*/ 171375 w 457200"/>
                  <a:gd name="T13" fmla="*/ 412750 h 774700"/>
                  <a:gd name="T14" fmla="*/ 133290 w 457200"/>
                  <a:gd name="T15" fmla="*/ 488950 h 774700"/>
                  <a:gd name="T16" fmla="*/ 107902 w 457200"/>
                  <a:gd name="T17" fmla="*/ 539750 h 774700"/>
                  <a:gd name="T18" fmla="*/ 0 w 457200"/>
                  <a:gd name="T19" fmla="*/ 577850 h 774700"/>
                  <a:gd name="T20" fmla="*/ 88861 w 457200"/>
                  <a:gd name="T21" fmla="*/ 654050 h 774700"/>
                  <a:gd name="T22" fmla="*/ 139637 w 457200"/>
                  <a:gd name="T23" fmla="*/ 774700 h 774700"/>
                  <a:gd name="T24" fmla="*/ 450649 w 457200"/>
                  <a:gd name="T25" fmla="*/ 711200 h 774700"/>
                  <a:gd name="T26" fmla="*/ 456996 w 457200"/>
                  <a:gd name="T27" fmla="*/ 577850 h 774700"/>
                  <a:gd name="T28" fmla="*/ 444302 w 457200"/>
                  <a:gd name="T29" fmla="*/ 444500 h 774700"/>
                  <a:gd name="T30" fmla="*/ 399873 w 457200"/>
                  <a:gd name="T31" fmla="*/ 425450 h 774700"/>
                  <a:gd name="T32" fmla="*/ 361788 w 457200"/>
                  <a:gd name="T33" fmla="*/ 361950 h 774700"/>
                  <a:gd name="T34" fmla="*/ 412567 w 457200"/>
                  <a:gd name="T35" fmla="*/ 323850 h 774700"/>
                  <a:gd name="T36" fmla="*/ 412567 w 457200"/>
                  <a:gd name="T37" fmla="*/ 323850 h 774700"/>
                  <a:gd name="T38" fmla="*/ 399873 w 457200"/>
                  <a:gd name="T39" fmla="*/ 247650 h 774700"/>
                  <a:gd name="T40" fmla="*/ 323706 w 457200"/>
                  <a:gd name="T41" fmla="*/ 177800 h 774700"/>
                  <a:gd name="T42" fmla="*/ 304665 w 457200"/>
                  <a:gd name="T43" fmla="*/ 171450 h 774700"/>
                  <a:gd name="T44" fmla="*/ 272927 w 457200"/>
                  <a:gd name="T45" fmla="*/ 254000 h 774700"/>
                  <a:gd name="T46" fmla="*/ 272927 w 457200"/>
                  <a:gd name="T47" fmla="*/ 254000 h 774700"/>
                  <a:gd name="T48" fmla="*/ 241192 w 457200"/>
                  <a:gd name="T49" fmla="*/ 209550 h 774700"/>
                  <a:gd name="T50" fmla="*/ 158678 w 457200"/>
                  <a:gd name="T51" fmla="*/ 120650 h 774700"/>
                  <a:gd name="T52" fmla="*/ 247539 w 457200"/>
                  <a:gd name="T53" fmla="*/ 127000 h 77470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57200"/>
                  <a:gd name="T82" fmla="*/ 0 h 774700"/>
                  <a:gd name="T83" fmla="*/ 457200 w 457200"/>
                  <a:gd name="T84" fmla="*/ 774700 h 77470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57200" h="774700">
                    <a:moveTo>
                      <a:pt x="247650" y="127000"/>
                    </a:moveTo>
                    <a:lnTo>
                      <a:pt x="177800" y="69850"/>
                    </a:lnTo>
                    <a:lnTo>
                      <a:pt x="139700" y="0"/>
                    </a:lnTo>
                    <a:lnTo>
                      <a:pt x="133350" y="76200"/>
                    </a:lnTo>
                    <a:lnTo>
                      <a:pt x="139700" y="107950"/>
                    </a:lnTo>
                    <a:lnTo>
                      <a:pt x="177800" y="247650"/>
                    </a:lnTo>
                    <a:lnTo>
                      <a:pt x="171450" y="412750"/>
                    </a:lnTo>
                    <a:lnTo>
                      <a:pt x="133350" y="488950"/>
                    </a:lnTo>
                    <a:lnTo>
                      <a:pt x="107950" y="539750"/>
                    </a:lnTo>
                    <a:lnTo>
                      <a:pt x="0" y="577850"/>
                    </a:lnTo>
                    <a:lnTo>
                      <a:pt x="88900" y="654050"/>
                    </a:lnTo>
                    <a:lnTo>
                      <a:pt x="139700" y="774700"/>
                    </a:lnTo>
                    <a:lnTo>
                      <a:pt x="450850" y="711200"/>
                    </a:lnTo>
                    <a:lnTo>
                      <a:pt x="457200" y="577850"/>
                    </a:lnTo>
                    <a:lnTo>
                      <a:pt x="444500" y="444500"/>
                    </a:lnTo>
                    <a:lnTo>
                      <a:pt x="400050" y="425450"/>
                    </a:lnTo>
                    <a:lnTo>
                      <a:pt x="361950" y="361950"/>
                    </a:lnTo>
                    <a:lnTo>
                      <a:pt x="412750" y="323850"/>
                    </a:lnTo>
                    <a:lnTo>
                      <a:pt x="400050" y="247650"/>
                    </a:lnTo>
                    <a:lnTo>
                      <a:pt x="323850" y="177800"/>
                    </a:lnTo>
                    <a:lnTo>
                      <a:pt x="304800" y="171450"/>
                    </a:lnTo>
                    <a:lnTo>
                      <a:pt x="273050" y="254000"/>
                    </a:lnTo>
                    <a:lnTo>
                      <a:pt x="241300" y="209550"/>
                    </a:lnTo>
                    <a:lnTo>
                      <a:pt x="158750" y="120650"/>
                    </a:lnTo>
                    <a:lnTo>
                      <a:pt x="247650" y="12700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1100" dirty="0">
                  <a:latin typeface="+mn-lt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7043353" y="1181100"/>
                <a:ext cx="76189" cy="142875"/>
              </a:xfrm>
              <a:custGeom>
                <a:avLst/>
                <a:gdLst>
                  <a:gd name="connsiteX0" fmla="*/ 0 w 61913"/>
                  <a:gd name="connsiteY0" fmla="*/ 0 h 119063"/>
                  <a:gd name="connsiteX1" fmla="*/ 0 w 61913"/>
                  <a:gd name="connsiteY1" fmla="*/ 90488 h 119063"/>
                  <a:gd name="connsiteX2" fmla="*/ 61913 w 61913"/>
                  <a:gd name="connsiteY2" fmla="*/ 119063 h 11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13" h="119063">
                    <a:moveTo>
                      <a:pt x="0" y="0"/>
                    </a:moveTo>
                    <a:lnTo>
                      <a:pt x="0" y="90488"/>
                    </a:lnTo>
                    <a:lnTo>
                      <a:pt x="61913" y="119063"/>
                    </a:lnTo>
                  </a:path>
                </a:pathLst>
              </a:cu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7225889" y="2976563"/>
                <a:ext cx="126981" cy="142875"/>
              </a:xfrm>
              <a:custGeom>
                <a:avLst/>
                <a:gdLst>
                  <a:gd name="connsiteX0" fmla="*/ 0 w 61913"/>
                  <a:gd name="connsiteY0" fmla="*/ 0 h 119063"/>
                  <a:gd name="connsiteX1" fmla="*/ 0 w 61913"/>
                  <a:gd name="connsiteY1" fmla="*/ 90488 h 119063"/>
                  <a:gd name="connsiteX2" fmla="*/ 61913 w 61913"/>
                  <a:gd name="connsiteY2" fmla="*/ 119063 h 11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13" h="119063">
                    <a:moveTo>
                      <a:pt x="0" y="0"/>
                    </a:moveTo>
                    <a:lnTo>
                      <a:pt x="0" y="90488"/>
                    </a:lnTo>
                    <a:lnTo>
                      <a:pt x="61913" y="119063"/>
                    </a:lnTo>
                  </a:path>
                </a:pathLst>
              </a:cu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790955" y="4357688"/>
                <a:ext cx="76189" cy="142875"/>
              </a:xfrm>
              <a:custGeom>
                <a:avLst/>
                <a:gdLst>
                  <a:gd name="connsiteX0" fmla="*/ 0 w 61913"/>
                  <a:gd name="connsiteY0" fmla="*/ 0 h 119063"/>
                  <a:gd name="connsiteX1" fmla="*/ 0 w 61913"/>
                  <a:gd name="connsiteY1" fmla="*/ 90488 h 119063"/>
                  <a:gd name="connsiteX2" fmla="*/ 61913 w 61913"/>
                  <a:gd name="connsiteY2" fmla="*/ 119063 h 11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13" h="119063">
                    <a:moveTo>
                      <a:pt x="0" y="0"/>
                    </a:moveTo>
                    <a:lnTo>
                      <a:pt x="0" y="90488"/>
                    </a:lnTo>
                    <a:lnTo>
                      <a:pt x="61913" y="119063"/>
                    </a:lnTo>
                  </a:path>
                </a:pathLst>
              </a:cu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  <p:sp>
            <p:nvSpPr>
              <p:cNvPr id="28" name="TextBox 26"/>
              <p:cNvSpPr txBox="1">
                <a:spLocks noChangeArrowheads="1"/>
              </p:cNvSpPr>
              <p:nvPr/>
            </p:nvSpPr>
            <p:spPr bwMode="auto">
              <a:xfrm>
                <a:off x="5257680" y="1543050"/>
                <a:ext cx="776853" cy="26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Australia</a:t>
                </a:r>
              </a:p>
            </p:txBody>
          </p:sp>
          <p:sp>
            <p:nvSpPr>
              <p:cNvPr id="29" name="TextBox 27"/>
              <p:cNvSpPr txBox="1">
                <a:spLocks noChangeArrowheads="1"/>
              </p:cNvSpPr>
              <p:nvPr/>
            </p:nvSpPr>
            <p:spPr bwMode="auto">
              <a:xfrm>
                <a:off x="4610076" y="3829050"/>
                <a:ext cx="1142854" cy="26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East Antarctica</a:t>
                </a:r>
              </a:p>
            </p:txBody>
          </p:sp>
          <p:sp>
            <p:nvSpPr>
              <p:cNvPr id="30" name="TextBox 28"/>
              <p:cNvSpPr txBox="1">
                <a:spLocks noChangeArrowheads="1"/>
              </p:cNvSpPr>
              <p:nvPr/>
            </p:nvSpPr>
            <p:spPr bwMode="auto">
              <a:xfrm>
                <a:off x="7067162" y="3362325"/>
                <a:ext cx="717616" cy="4062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  New</a:t>
                </a:r>
              </a:p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Zealand</a:t>
                </a:r>
              </a:p>
            </p:txBody>
          </p:sp>
          <p:sp>
            <p:nvSpPr>
              <p:cNvPr id="31" name="TextBox 29"/>
              <p:cNvSpPr txBox="1">
                <a:spLocks noChangeArrowheads="1"/>
              </p:cNvSpPr>
              <p:nvPr/>
            </p:nvSpPr>
            <p:spPr bwMode="auto">
              <a:xfrm>
                <a:off x="7695599" y="2571750"/>
                <a:ext cx="916483" cy="4062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latin typeface="+mn-lt"/>
                  </a:rPr>
                  <a:t>Subduction</a:t>
                </a:r>
              </a:p>
              <a:p>
                <a:r>
                  <a:rPr lang="en-US" sz="700" b="1" dirty="0">
                    <a:latin typeface="+mn-lt"/>
                  </a:rPr>
                  <a:t>  Zone</a:t>
                </a:r>
              </a:p>
            </p:txBody>
          </p:sp>
          <p:sp>
            <p:nvSpPr>
              <p:cNvPr id="32" name="TextBox 30"/>
              <p:cNvSpPr txBox="1">
                <a:spLocks noChangeArrowheads="1"/>
              </p:cNvSpPr>
              <p:nvPr/>
            </p:nvSpPr>
            <p:spPr bwMode="auto">
              <a:xfrm>
                <a:off x="7609890" y="1143000"/>
                <a:ext cx="745118" cy="4062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latin typeface="+mn-lt"/>
                  </a:rPr>
                  <a:t>Volcanic</a:t>
                </a:r>
              </a:p>
              <a:p>
                <a:r>
                  <a:rPr lang="en-US" sz="700" b="1" dirty="0">
                    <a:latin typeface="+mn-lt"/>
                  </a:rPr>
                  <a:t>   Arc</a:t>
                </a: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 flipV="1">
                <a:off x="7048115" y="1438275"/>
                <a:ext cx="628557" cy="209550"/>
              </a:xfrm>
              <a:prstGeom prst="line">
                <a:avLst/>
              </a:prstGeom>
              <a:ln w="57150">
                <a:solidFill>
                  <a:srgbClr val="C0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>
                <a:endCxn id="31" idx="1"/>
              </p:cNvCxnSpPr>
              <p:nvPr/>
            </p:nvCxnSpPr>
            <p:spPr>
              <a:xfrm flipV="1">
                <a:off x="7314777" y="2774880"/>
                <a:ext cx="380822" cy="130252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44"/>
              <p:cNvSpPr txBox="1">
                <a:spLocks noChangeArrowheads="1"/>
              </p:cNvSpPr>
              <p:nvPr/>
            </p:nvSpPr>
            <p:spPr bwMode="auto">
              <a:xfrm>
                <a:off x="4486268" y="3276600"/>
                <a:ext cx="844552" cy="4062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rgbClr val="FFFF00"/>
                    </a:solidFill>
                    <a:latin typeface="+mn-lt"/>
                  </a:rPr>
                  <a:t>Spreading</a:t>
                </a:r>
              </a:p>
              <a:p>
                <a:r>
                  <a:rPr lang="en-US" sz="700" b="1" dirty="0">
                    <a:solidFill>
                      <a:srgbClr val="FFFF00"/>
                    </a:solidFill>
                    <a:latin typeface="+mn-lt"/>
                  </a:rPr>
                  <a:t>  Center</a:t>
                </a: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rot="5400000">
                <a:off x="4752906" y="3086113"/>
                <a:ext cx="323850" cy="171425"/>
              </a:xfrm>
              <a:prstGeom prst="line">
                <a:avLst/>
              </a:prstGeom>
              <a:ln w="57150">
                <a:solidFill>
                  <a:srgbClr val="000064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Oval 36"/>
              <p:cNvSpPr/>
              <p:nvPr/>
            </p:nvSpPr>
            <p:spPr>
              <a:xfrm>
                <a:off x="5943379" y="2609850"/>
                <a:ext cx="590463" cy="400050"/>
              </a:xfrm>
              <a:prstGeom prst="ellipse">
                <a:avLst/>
              </a:prstGeom>
              <a:noFill/>
              <a:ln w="76200">
                <a:solidFill>
                  <a:srgbClr val="FF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 dirty="0"/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4339270" y="1672590"/>
              <a:ext cx="4276092" cy="3867150"/>
            </a:xfrm>
            <a:prstGeom prst="rect">
              <a:avLst/>
            </a:prstGeom>
            <a:noFill/>
            <a:ln w="889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00" dirty="0"/>
            </a:p>
          </p:txBody>
        </p:sp>
        <p:sp>
          <p:nvSpPr>
            <p:cNvPr id="12" name="Freeform 49"/>
            <p:cNvSpPr>
              <a:spLocks/>
            </p:cNvSpPr>
            <p:nvPr/>
          </p:nvSpPr>
          <p:spPr bwMode="auto">
            <a:xfrm>
              <a:off x="4386889" y="5219065"/>
              <a:ext cx="1433299" cy="271463"/>
            </a:xfrm>
            <a:custGeom>
              <a:avLst/>
              <a:gdLst>
                <a:gd name="T0" fmla="*/ 1361469 w 1433512"/>
                <a:gd name="T1" fmla="*/ 33338 h 271463"/>
                <a:gd name="T2" fmla="*/ 1404310 w 1433512"/>
                <a:gd name="T3" fmla="*/ 138113 h 271463"/>
                <a:gd name="T4" fmla="*/ 1432873 w 1433512"/>
                <a:gd name="T5" fmla="*/ 271463 h 271463"/>
                <a:gd name="T6" fmla="*/ 0 w 1433512"/>
                <a:gd name="T7" fmla="*/ 271463 h 271463"/>
                <a:gd name="T8" fmla="*/ 4759 w 1433512"/>
                <a:gd name="T9" fmla="*/ 0 h 2714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3512"/>
                <a:gd name="T16" fmla="*/ 0 h 271463"/>
                <a:gd name="T17" fmla="*/ 1433512 w 1433512"/>
                <a:gd name="T18" fmla="*/ 271463 h 2714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3512" h="271463">
                  <a:moveTo>
                    <a:pt x="1362075" y="33338"/>
                  </a:moveTo>
                  <a:lnTo>
                    <a:pt x="1404937" y="138113"/>
                  </a:lnTo>
                  <a:lnTo>
                    <a:pt x="1433512" y="271463"/>
                  </a:lnTo>
                  <a:lnTo>
                    <a:pt x="0" y="271463"/>
                  </a:lnTo>
                  <a:cubicBezTo>
                    <a:pt x="1587" y="180975"/>
                    <a:pt x="3175" y="90488"/>
                    <a:pt x="4762" y="0"/>
                  </a:cubicBezTo>
                </a:path>
              </a:pathLst>
            </a:custGeom>
            <a:solidFill>
              <a:srgbClr val="996600"/>
            </a:solidFill>
            <a:ln w="9525" cap="flat" cmpd="sng" algn="ctr">
              <a:solidFill>
                <a:srgbClr val="B6DCDF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en-US" sz="1100" dirty="0">
                <a:latin typeface="+mn-lt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44000" y="5200015"/>
              <a:ext cx="66665" cy="266700"/>
            </a:xfrm>
            <a:custGeom>
              <a:avLst/>
              <a:gdLst>
                <a:gd name="connsiteX0" fmla="*/ 4762 w 66674"/>
                <a:gd name="connsiteY0" fmla="*/ 0 h 266700"/>
                <a:gd name="connsiteX1" fmla="*/ 4762 w 66674"/>
                <a:gd name="connsiteY1" fmla="*/ 95250 h 266700"/>
                <a:gd name="connsiteX2" fmla="*/ 33337 w 66674"/>
                <a:gd name="connsiteY2" fmla="*/ 142875 h 266700"/>
                <a:gd name="connsiteX3" fmla="*/ 66674 w 66674"/>
                <a:gd name="connsiteY3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4" h="266700">
                  <a:moveTo>
                    <a:pt x="4762" y="0"/>
                  </a:moveTo>
                  <a:cubicBezTo>
                    <a:pt x="2381" y="35719"/>
                    <a:pt x="0" y="71438"/>
                    <a:pt x="4762" y="95250"/>
                  </a:cubicBezTo>
                  <a:cubicBezTo>
                    <a:pt x="9524" y="119062"/>
                    <a:pt x="23018" y="114300"/>
                    <a:pt x="33337" y="142875"/>
                  </a:cubicBezTo>
                  <a:cubicBezTo>
                    <a:pt x="43656" y="171450"/>
                    <a:pt x="55165" y="219075"/>
                    <a:pt x="66674" y="266700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00" dirty="0"/>
            </a:p>
          </p:txBody>
        </p:sp>
      </p:grpSp>
      <p:sp>
        <p:nvSpPr>
          <p:cNvPr id="38" name="Footer Placeholder 3"/>
          <p:cNvSpPr txBox="1">
            <a:spLocks/>
          </p:cNvSpPr>
          <p:nvPr/>
        </p:nvSpPr>
        <p:spPr bwMode="auto">
          <a:xfrm>
            <a:off x="5529566" y="4498868"/>
            <a:ext cx="28956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 b="1" dirty="0" smtClean="0">
                <a:cs typeface="Tahoma" panose="020B0604030504040204" pitchFamily="34" charset="0"/>
              </a:rPr>
              <a:t>Courtesy of ExxonMobil</a:t>
            </a:r>
            <a:endParaRPr lang="en-US" altLang="en-US" sz="1100" b="1" dirty="0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182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E. Cretaceous, 145 to 98 MY </a:t>
            </a:r>
          </a:p>
        </p:txBody>
      </p:sp>
      <p:sp>
        <p:nvSpPr>
          <p:cNvPr id="7173" name="Content Placeholder 2"/>
          <p:cNvSpPr>
            <a:spLocks noGrp="1"/>
          </p:cNvSpPr>
          <p:nvPr>
            <p:ph idx="4294967295"/>
          </p:nvPr>
        </p:nvSpPr>
        <p:spPr>
          <a:xfrm>
            <a:off x="953729" y="1657350"/>
            <a:ext cx="3414713" cy="4242671"/>
          </a:xfrm>
        </p:spPr>
        <p:txBody>
          <a:bodyPr/>
          <a:lstStyle/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Subduction along east 	coast of Australia</a:t>
            </a:r>
          </a:p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Onset of rifting between 	Australia &amp; Antarctica</a:t>
            </a:r>
          </a:p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Early syn-rift </a:t>
            </a:r>
            <a:r>
              <a:rPr lang="en-US" sz="2000" dirty="0" smtClean="0"/>
              <a:t>volcano</a:t>
            </a:r>
            <a:r>
              <a:rPr lang="en-US" sz="2000" dirty="0" smtClean="0"/>
              <a:t>-	clastic sediments were 	deposited (the Strzelecki 	Group)  </a:t>
            </a:r>
          </a:p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Rifting starts in the  	Gippsland Basin</a:t>
            </a:r>
          </a:p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WNW-ESE fault trend 	established</a:t>
            </a:r>
          </a:p>
          <a:p>
            <a:pPr marL="365125">
              <a:lnSpc>
                <a:spcPct val="95000"/>
              </a:lnSpc>
              <a:spcBef>
                <a:spcPts val="600"/>
              </a:spcBef>
            </a:pPr>
            <a:endParaRPr lang="en-US" sz="2200" dirty="0" smtClean="0"/>
          </a:p>
        </p:txBody>
      </p:sp>
      <p:grpSp>
        <p:nvGrpSpPr>
          <p:cNvPr id="2" name="Group 51"/>
          <p:cNvGrpSpPr>
            <a:grpSpLocks/>
          </p:cNvGrpSpPr>
          <p:nvPr/>
        </p:nvGrpSpPr>
        <p:grpSpPr bwMode="auto">
          <a:xfrm>
            <a:off x="4462463" y="1657350"/>
            <a:ext cx="4304605" cy="3886200"/>
            <a:chOff x="4328160" y="1672590"/>
            <a:chExt cx="4303968" cy="3886200"/>
          </a:xfrm>
        </p:grpSpPr>
        <p:grpSp>
          <p:nvGrpSpPr>
            <p:cNvPr id="3" name="Group 47"/>
            <p:cNvGrpSpPr>
              <a:grpSpLocks/>
            </p:cNvGrpSpPr>
            <p:nvPr/>
          </p:nvGrpSpPr>
          <p:grpSpPr bwMode="auto">
            <a:xfrm>
              <a:off x="4328160" y="1672590"/>
              <a:ext cx="4303968" cy="3886200"/>
              <a:chOff x="4448175" y="971550"/>
              <a:chExt cx="4303968" cy="3886200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4448175" y="971550"/>
                <a:ext cx="4276092" cy="3867150"/>
              </a:xfrm>
              <a:prstGeom prst="rect">
                <a:avLst/>
              </a:prstGeom>
              <a:solidFill>
                <a:srgbClr val="EDDAC7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886214" y="981075"/>
                <a:ext cx="1790435" cy="3790950"/>
              </a:xfrm>
              <a:custGeom>
                <a:avLst/>
                <a:gdLst>
                  <a:gd name="connsiteX0" fmla="*/ 419100 w 1790700"/>
                  <a:gd name="connsiteY0" fmla="*/ 2333625 h 3876675"/>
                  <a:gd name="connsiteX1" fmla="*/ 295275 w 1790700"/>
                  <a:gd name="connsiteY1" fmla="*/ 1952625 h 3876675"/>
                  <a:gd name="connsiteX2" fmla="*/ 323850 w 1790700"/>
                  <a:gd name="connsiteY2" fmla="*/ 1771650 h 3876675"/>
                  <a:gd name="connsiteX3" fmla="*/ 381000 w 1790700"/>
                  <a:gd name="connsiteY3" fmla="*/ 1457325 h 3876675"/>
                  <a:gd name="connsiteX4" fmla="*/ 400050 w 1790700"/>
                  <a:gd name="connsiteY4" fmla="*/ 1095375 h 3876675"/>
                  <a:gd name="connsiteX5" fmla="*/ 381000 w 1790700"/>
                  <a:gd name="connsiteY5" fmla="*/ 800100 h 3876675"/>
                  <a:gd name="connsiteX6" fmla="*/ 238125 w 1790700"/>
                  <a:gd name="connsiteY6" fmla="*/ 504825 h 3876675"/>
                  <a:gd name="connsiteX7" fmla="*/ 38100 w 1790700"/>
                  <a:gd name="connsiteY7" fmla="*/ 104775 h 3876675"/>
                  <a:gd name="connsiteX8" fmla="*/ 0 w 1790700"/>
                  <a:gd name="connsiteY8" fmla="*/ 0 h 3876675"/>
                  <a:gd name="connsiteX9" fmla="*/ 1790700 w 1790700"/>
                  <a:gd name="connsiteY9" fmla="*/ 0 h 3876675"/>
                  <a:gd name="connsiteX10" fmla="*/ 1762125 w 1790700"/>
                  <a:gd name="connsiteY10" fmla="*/ 3876675 h 3876675"/>
                  <a:gd name="connsiteX11" fmla="*/ 1028700 w 1790700"/>
                  <a:gd name="connsiteY11" fmla="*/ 3867150 h 3876675"/>
                  <a:gd name="connsiteX12" fmla="*/ 857250 w 1790700"/>
                  <a:gd name="connsiteY12" fmla="*/ 3381375 h 3876675"/>
                  <a:gd name="connsiteX13" fmla="*/ 628650 w 1790700"/>
                  <a:gd name="connsiteY13" fmla="*/ 2762250 h 3876675"/>
                  <a:gd name="connsiteX14" fmla="*/ 495300 w 1790700"/>
                  <a:gd name="connsiteY14" fmla="*/ 2457450 h 3876675"/>
                  <a:gd name="connsiteX15" fmla="*/ 457200 w 1790700"/>
                  <a:gd name="connsiteY15" fmla="*/ 2438400 h 3876675"/>
                  <a:gd name="connsiteX16" fmla="*/ 381000 w 1790700"/>
                  <a:gd name="connsiteY16" fmla="*/ 2428875 h 3876675"/>
                  <a:gd name="connsiteX17" fmla="*/ 314325 w 1790700"/>
                  <a:gd name="connsiteY17" fmla="*/ 2428875 h 3876675"/>
                  <a:gd name="connsiteX18" fmla="*/ 419100 w 1790700"/>
                  <a:gd name="connsiteY18" fmla="*/ 2428875 h 387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90700" h="3876675">
                    <a:moveTo>
                      <a:pt x="419100" y="2333625"/>
                    </a:moveTo>
                    <a:lnTo>
                      <a:pt x="295275" y="1952625"/>
                    </a:lnTo>
                    <a:lnTo>
                      <a:pt x="323850" y="1771650"/>
                    </a:lnTo>
                    <a:lnTo>
                      <a:pt x="381000" y="1457325"/>
                    </a:lnTo>
                    <a:lnTo>
                      <a:pt x="400050" y="1095375"/>
                    </a:lnTo>
                    <a:lnTo>
                      <a:pt x="381000" y="800100"/>
                    </a:lnTo>
                    <a:lnTo>
                      <a:pt x="238125" y="504825"/>
                    </a:lnTo>
                    <a:lnTo>
                      <a:pt x="38100" y="104775"/>
                    </a:lnTo>
                    <a:lnTo>
                      <a:pt x="0" y="0"/>
                    </a:lnTo>
                    <a:lnTo>
                      <a:pt x="1790700" y="0"/>
                    </a:lnTo>
                    <a:lnTo>
                      <a:pt x="1762125" y="3876675"/>
                    </a:lnTo>
                    <a:lnTo>
                      <a:pt x="1028700" y="3867150"/>
                    </a:lnTo>
                    <a:lnTo>
                      <a:pt x="857250" y="3381375"/>
                    </a:lnTo>
                    <a:lnTo>
                      <a:pt x="628650" y="2762250"/>
                    </a:lnTo>
                    <a:lnTo>
                      <a:pt x="495300" y="2457450"/>
                    </a:lnTo>
                    <a:lnTo>
                      <a:pt x="457200" y="2438400"/>
                    </a:lnTo>
                    <a:lnTo>
                      <a:pt x="381000" y="2428875"/>
                    </a:lnTo>
                    <a:lnTo>
                      <a:pt x="314325" y="2428875"/>
                    </a:lnTo>
                    <a:lnTo>
                      <a:pt x="419100" y="2428875"/>
                    </a:lnTo>
                  </a:path>
                </a:pathLst>
              </a:custGeom>
              <a:solidFill>
                <a:schemeClr val="accent1">
                  <a:lumMod val="90000"/>
                </a:schemeClr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7189" name="Freeform 6"/>
              <p:cNvSpPr>
                <a:spLocks/>
              </p:cNvSpPr>
              <p:nvPr/>
            </p:nvSpPr>
            <p:spPr bwMode="auto">
              <a:xfrm>
                <a:off x="5924331" y="3136900"/>
                <a:ext cx="368245" cy="342900"/>
              </a:xfrm>
              <a:custGeom>
                <a:avLst/>
                <a:gdLst>
                  <a:gd name="T0" fmla="*/ 285621 w 368300"/>
                  <a:gd name="T1" fmla="*/ 0 h 342900"/>
                  <a:gd name="T2" fmla="*/ 215804 w 368300"/>
                  <a:gd name="T3" fmla="*/ 63500 h 342900"/>
                  <a:gd name="T4" fmla="*/ 126943 w 368300"/>
                  <a:gd name="T5" fmla="*/ 63500 h 342900"/>
                  <a:gd name="T6" fmla="*/ 0 w 368300"/>
                  <a:gd name="T7" fmla="*/ 25400 h 342900"/>
                  <a:gd name="T8" fmla="*/ 12694 w 368300"/>
                  <a:gd name="T9" fmla="*/ 120650 h 342900"/>
                  <a:gd name="T10" fmla="*/ 95208 w 368300"/>
                  <a:gd name="T11" fmla="*/ 190500 h 342900"/>
                  <a:gd name="T12" fmla="*/ 139637 w 368300"/>
                  <a:gd name="T13" fmla="*/ 298450 h 342900"/>
                  <a:gd name="T14" fmla="*/ 260233 w 368300"/>
                  <a:gd name="T15" fmla="*/ 342900 h 342900"/>
                  <a:gd name="T16" fmla="*/ 317359 w 368300"/>
                  <a:gd name="T17" fmla="*/ 304800 h 342900"/>
                  <a:gd name="T18" fmla="*/ 368135 w 368300"/>
                  <a:gd name="T19" fmla="*/ 177800 h 342900"/>
                  <a:gd name="T20" fmla="*/ 285621 w 368300"/>
                  <a:gd name="T21" fmla="*/ 0 h 3429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8300"/>
                  <a:gd name="T34" fmla="*/ 0 h 342900"/>
                  <a:gd name="T35" fmla="*/ 368300 w 368300"/>
                  <a:gd name="T36" fmla="*/ 342900 h 3429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8300" h="342900">
                    <a:moveTo>
                      <a:pt x="285750" y="0"/>
                    </a:moveTo>
                    <a:lnTo>
                      <a:pt x="215900" y="63500"/>
                    </a:lnTo>
                    <a:lnTo>
                      <a:pt x="127000" y="63500"/>
                    </a:lnTo>
                    <a:lnTo>
                      <a:pt x="0" y="25400"/>
                    </a:lnTo>
                    <a:lnTo>
                      <a:pt x="12700" y="120650"/>
                    </a:lnTo>
                    <a:lnTo>
                      <a:pt x="95250" y="190500"/>
                    </a:lnTo>
                    <a:lnTo>
                      <a:pt x="139700" y="298450"/>
                    </a:lnTo>
                    <a:lnTo>
                      <a:pt x="260350" y="342900"/>
                    </a:lnTo>
                    <a:lnTo>
                      <a:pt x="317500" y="304800"/>
                    </a:lnTo>
                    <a:lnTo>
                      <a:pt x="368300" y="1778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7190" name="Freeform 7"/>
              <p:cNvSpPr>
                <a:spLocks/>
              </p:cNvSpPr>
              <p:nvPr/>
            </p:nvSpPr>
            <p:spPr bwMode="auto">
              <a:xfrm>
                <a:off x="4483095" y="984250"/>
                <a:ext cx="2190425" cy="1987550"/>
              </a:xfrm>
              <a:custGeom>
                <a:avLst/>
                <a:gdLst>
                  <a:gd name="T0" fmla="*/ 0 w 2190750"/>
                  <a:gd name="T1" fmla="*/ 1422400 h 1987550"/>
                  <a:gd name="T2" fmla="*/ 6347 w 2190750"/>
                  <a:gd name="T3" fmla="*/ 0 h 1987550"/>
                  <a:gd name="T4" fmla="*/ 1758167 w 2190750"/>
                  <a:gd name="T5" fmla="*/ 0 h 1987550"/>
                  <a:gd name="T6" fmla="*/ 1834331 w 2190750"/>
                  <a:gd name="T7" fmla="*/ 88900 h 1987550"/>
                  <a:gd name="T8" fmla="*/ 1948580 w 2190750"/>
                  <a:gd name="T9" fmla="*/ 158750 h 1987550"/>
                  <a:gd name="T10" fmla="*/ 2081873 w 2190750"/>
                  <a:gd name="T11" fmla="*/ 266700 h 1987550"/>
                  <a:gd name="T12" fmla="*/ 2126303 w 2190750"/>
                  <a:gd name="T13" fmla="*/ 400050 h 1987550"/>
                  <a:gd name="T14" fmla="*/ 2158040 w 2190750"/>
                  <a:gd name="T15" fmla="*/ 558800 h 1987550"/>
                  <a:gd name="T16" fmla="*/ 2189773 w 2190750"/>
                  <a:gd name="T17" fmla="*/ 692150 h 1987550"/>
                  <a:gd name="T18" fmla="*/ 2158040 w 2190750"/>
                  <a:gd name="T19" fmla="*/ 889000 h 1987550"/>
                  <a:gd name="T20" fmla="*/ 2138997 w 2190750"/>
                  <a:gd name="T21" fmla="*/ 1003300 h 1987550"/>
                  <a:gd name="T22" fmla="*/ 2100914 w 2190750"/>
                  <a:gd name="T23" fmla="*/ 1155700 h 1987550"/>
                  <a:gd name="T24" fmla="*/ 2005706 w 2190750"/>
                  <a:gd name="T25" fmla="*/ 1212850 h 1987550"/>
                  <a:gd name="T26" fmla="*/ 1954929 w 2190750"/>
                  <a:gd name="T27" fmla="*/ 1397000 h 1987550"/>
                  <a:gd name="T28" fmla="*/ 1904151 w 2190750"/>
                  <a:gd name="T29" fmla="*/ 1543050 h 1987550"/>
                  <a:gd name="T30" fmla="*/ 1891457 w 2190750"/>
                  <a:gd name="T31" fmla="*/ 1739900 h 1987550"/>
                  <a:gd name="T32" fmla="*/ 1872416 w 2190750"/>
                  <a:gd name="T33" fmla="*/ 1784350 h 1987550"/>
                  <a:gd name="T34" fmla="*/ 1675653 w 2190750"/>
                  <a:gd name="T35" fmla="*/ 1816100 h 1987550"/>
                  <a:gd name="T36" fmla="*/ 1593139 w 2190750"/>
                  <a:gd name="T37" fmla="*/ 1968500 h 1987550"/>
                  <a:gd name="T38" fmla="*/ 1396379 w 2190750"/>
                  <a:gd name="T39" fmla="*/ 1892300 h 1987550"/>
                  <a:gd name="T40" fmla="*/ 1332906 w 2190750"/>
                  <a:gd name="T41" fmla="*/ 1987550 h 1987550"/>
                  <a:gd name="T42" fmla="*/ 1155187 w 2190750"/>
                  <a:gd name="T43" fmla="*/ 1955800 h 1987550"/>
                  <a:gd name="T44" fmla="*/ 1009200 w 2190750"/>
                  <a:gd name="T45" fmla="*/ 1962150 h 1987550"/>
                  <a:gd name="T46" fmla="*/ 920339 w 2190750"/>
                  <a:gd name="T47" fmla="*/ 1924050 h 1987550"/>
                  <a:gd name="T48" fmla="*/ 863216 w 2190750"/>
                  <a:gd name="T49" fmla="*/ 1854200 h 1987550"/>
                  <a:gd name="T50" fmla="*/ 888604 w 2190750"/>
                  <a:gd name="T51" fmla="*/ 1809750 h 1987550"/>
                  <a:gd name="T52" fmla="*/ 780702 w 2190750"/>
                  <a:gd name="T53" fmla="*/ 1714500 h 1987550"/>
                  <a:gd name="T54" fmla="*/ 660106 w 2190750"/>
                  <a:gd name="T55" fmla="*/ 1720850 h 1987550"/>
                  <a:gd name="T56" fmla="*/ 691841 w 2190750"/>
                  <a:gd name="T57" fmla="*/ 1663700 h 1987550"/>
                  <a:gd name="T58" fmla="*/ 622024 w 2190750"/>
                  <a:gd name="T59" fmla="*/ 1581150 h 1987550"/>
                  <a:gd name="T60" fmla="*/ 609330 w 2190750"/>
                  <a:gd name="T61" fmla="*/ 1682750 h 1987550"/>
                  <a:gd name="T62" fmla="*/ 514122 w 2190750"/>
                  <a:gd name="T63" fmla="*/ 1701800 h 1987550"/>
                  <a:gd name="T64" fmla="*/ 514122 w 2190750"/>
                  <a:gd name="T65" fmla="*/ 1701800 h 1987550"/>
                  <a:gd name="T66" fmla="*/ 558551 w 2190750"/>
                  <a:gd name="T67" fmla="*/ 1631950 h 1987550"/>
                  <a:gd name="T68" fmla="*/ 558551 w 2190750"/>
                  <a:gd name="T69" fmla="*/ 1562100 h 1987550"/>
                  <a:gd name="T70" fmla="*/ 577592 w 2190750"/>
                  <a:gd name="T71" fmla="*/ 1466850 h 1987550"/>
                  <a:gd name="T72" fmla="*/ 545857 w 2190750"/>
                  <a:gd name="T73" fmla="*/ 1390650 h 1987550"/>
                  <a:gd name="T74" fmla="*/ 507775 w 2190750"/>
                  <a:gd name="T75" fmla="*/ 1492250 h 1987550"/>
                  <a:gd name="T76" fmla="*/ 431608 w 2190750"/>
                  <a:gd name="T77" fmla="*/ 1581150 h 1987550"/>
                  <a:gd name="T78" fmla="*/ 380829 w 2190750"/>
                  <a:gd name="T79" fmla="*/ 1714500 h 1987550"/>
                  <a:gd name="T80" fmla="*/ 336400 w 2190750"/>
                  <a:gd name="T81" fmla="*/ 1593850 h 1987550"/>
                  <a:gd name="T82" fmla="*/ 215804 w 2190750"/>
                  <a:gd name="T83" fmla="*/ 1524000 h 1987550"/>
                  <a:gd name="T84" fmla="*/ 171375 w 2190750"/>
                  <a:gd name="T85" fmla="*/ 1466850 h 1987550"/>
                  <a:gd name="T86" fmla="*/ 69820 w 2190750"/>
                  <a:gd name="T87" fmla="*/ 1416050 h 1987550"/>
                  <a:gd name="T88" fmla="*/ 0 w 2190750"/>
                  <a:gd name="T89" fmla="*/ 1422400 h 198755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190750"/>
                  <a:gd name="T136" fmla="*/ 0 h 1987550"/>
                  <a:gd name="T137" fmla="*/ 2190750 w 2190750"/>
                  <a:gd name="T138" fmla="*/ 1987550 h 198755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190750" h="1987550">
                    <a:moveTo>
                      <a:pt x="0" y="1422400"/>
                    </a:moveTo>
                    <a:cubicBezTo>
                      <a:pt x="2117" y="948267"/>
                      <a:pt x="4233" y="474133"/>
                      <a:pt x="6350" y="0"/>
                    </a:cubicBezTo>
                    <a:lnTo>
                      <a:pt x="1758950" y="0"/>
                    </a:lnTo>
                    <a:lnTo>
                      <a:pt x="1835150" y="88900"/>
                    </a:lnTo>
                    <a:lnTo>
                      <a:pt x="1949450" y="158750"/>
                    </a:lnTo>
                    <a:lnTo>
                      <a:pt x="2082800" y="266700"/>
                    </a:lnTo>
                    <a:lnTo>
                      <a:pt x="2127250" y="400050"/>
                    </a:lnTo>
                    <a:lnTo>
                      <a:pt x="2159000" y="558800"/>
                    </a:lnTo>
                    <a:lnTo>
                      <a:pt x="2190750" y="692150"/>
                    </a:lnTo>
                    <a:lnTo>
                      <a:pt x="2159000" y="889000"/>
                    </a:lnTo>
                    <a:lnTo>
                      <a:pt x="2139950" y="1003300"/>
                    </a:lnTo>
                    <a:lnTo>
                      <a:pt x="2101850" y="1155700"/>
                    </a:lnTo>
                    <a:lnTo>
                      <a:pt x="2006600" y="1212850"/>
                    </a:lnTo>
                    <a:lnTo>
                      <a:pt x="1955800" y="1397000"/>
                    </a:lnTo>
                    <a:lnTo>
                      <a:pt x="1905000" y="1543050"/>
                    </a:lnTo>
                    <a:lnTo>
                      <a:pt x="1892300" y="1739900"/>
                    </a:lnTo>
                    <a:lnTo>
                      <a:pt x="1873250" y="1784350"/>
                    </a:lnTo>
                    <a:lnTo>
                      <a:pt x="1676400" y="1816100"/>
                    </a:lnTo>
                    <a:lnTo>
                      <a:pt x="1593850" y="1968500"/>
                    </a:lnTo>
                    <a:lnTo>
                      <a:pt x="1397000" y="1892300"/>
                    </a:lnTo>
                    <a:lnTo>
                      <a:pt x="1333500" y="1987550"/>
                    </a:lnTo>
                    <a:lnTo>
                      <a:pt x="1155700" y="1955800"/>
                    </a:lnTo>
                    <a:lnTo>
                      <a:pt x="1009650" y="1962150"/>
                    </a:lnTo>
                    <a:lnTo>
                      <a:pt x="920750" y="1924050"/>
                    </a:lnTo>
                    <a:lnTo>
                      <a:pt x="863600" y="1854200"/>
                    </a:lnTo>
                    <a:lnTo>
                      <a:pt x="889000" y="1809750"/>
                    </a:lnTo>
                    <a:lnTo>
                      <a:pt x="781050" y="1714500"/>
                    </a:lnTo>
                    <a:lnTo>
                      <a:pt x="660400" y="1720850"/>
                    </a:lnTo>
                    <a:lnTo>
                      <a:pt x="692150" y="1663700"/>
                    </a:lnTo>
                    <a:lnTo>
                      <a:pt x="622300" y="1581150"/>
                    </a:lnTo>
                    <a:lnTo>
                      <a:pt x="609600" y="1682750"/>
                    </a:lnTo>
                    <a:lnTo>
                      <a:pt x="514350" y="1701800"/>
                    </a:lnTo>
                    <a:lnTo>
                      <a:pt x="558800" y="1631950"/>
                    </a:lnTo>
                    <a:lnTo>
                      <a:pt x="558800" y="1562100"/>
                    </a:lnTo>
                    <a:lnTo>
                      <a:pt x="577850" y="1466850"/>
                    </a:lnTo>
                    <a:lnTo>
                      <a:pt x="546100" y="1390650"/>
                    </a:lnTo>
                    <a:lnTo>
                      <a:pt x="508000" y="1492250"/>
                    </a:lnTo>
                    <a:lnTo>
                      <a:pt x="431800" y="1581150"/>
                    </a:lnTo>
                    <a:lnTo>
                      <a:pt x="381000" y="1714500"/>
                    </a:lnTo>
                    <a:lnTo>
                      <a:pt x="336550" y="1593850"/>
                    </a:lnTo>
                    <a:lnTo>
                      <a:pt x="215900" y="1524000"/>
                    </a:lnTo>
                    <a:lnTo>
                      <a:pt x="171450" y="1466850"/>
                    </a:lnTo>
                    <a:lnTo>
                      <a:pt x="69850" y="1416050"/>
                    </a:lnTo>
                    <a:lnTo>
                      <a:pt x="0" y="142240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7191" name="Freeform 8"/>
              <p:cNvSpPr>
                <a:spLocks/>
              </p:cNvSpPr>
              <p:nvPr/>
            </p:nvSpPr>
            <p:spPr bwMode="auto">
              <a:xfrm>
                <a:off x="4476746" y="3060700"/>
                <a:ext cx="1809482" cy="1498600"/>
              </a:xfrm>
              <a:custGeom>
                <a:avLst/>
                <a:gdLst>
                  <a:gd name="T0" fmla="*/ 38082 w 1809750"/>
                  <a:gd name="T1" fmla="*/ 146050 h 1498600"/>
                  <a:gd name="T2" fmla="*/ 215804 w 1809750"/>
                  <a:gd name="T3" fmla="*/ 120650 h 1498600"/>
                  <a:gd name="T4" fmla="*/ 196763 w 1809750"/>
                  <a:gd name="T5" fmla="*/ 0 h 1498600"/>
                  <a:gd name="T6" fmla="*/ 266583 w 1809750"/>
                  <a:gd name="T7" fmla="*/ 38100 h 1498600"/>
                  <a:gd name="T8" fmla="*/ 298318 w 1809750"/>
                  <a:gd name="T9" fmla="*/ 120650 h 1498600"/>
                  <a:gd name="T10" fmla="*/ 514122 w 1809750"/>
                  <a:gd name="T11" fmla="*/ 120650 h 1498600"/>
                  <a:gd name="T12" fmla="*/ 831481 w 1809750"/>
                  <a:gd name="T13" fmla="*/ 139700 h 1498600"/>
                  <a:gd name="T14" fmla="*/ 863216 w 1809750"/>
                  <a:gd name="T15" fmla="*/ 165100 h 1498600"/>
                  <a:gd name="T16" fmla="*/ 806093 w 1809750"/>
                  <a:gd name="T17" fmla="*/ 222250 h 1498600"/>
                  <a:gd name="T18" fmla="*/ 971118 w 1809750"/>
                  <a:gd name="T19" fmla="*/ 266700 h 1498600"/>
                  <a:gd name="T20" fmla="*/ 964771 w 1809750"/>
                  <a:gd name="T21" fmla="*/ 311150 h 1498600"/>
                  <a:gd name="T22" fmla="*/ 1142493 w 1809750"/>
                  <a:gd name="T23" fmla="*/ 330200 h 1498600"/>
                  <a:gd name="T24" fmla="*/ 1250395 w 1809750"/>
                  <a:gd name="T25" fmla="*/ 361950 h 1498600"/>
                  <a:gd name="T26" fmla="*/ 1377338 w 1809750"/>
                  <a:gd name="T27" fmla="*/ 438150 h 1498600"/>
                  <a:gd name="T28" fmla="*/ 1491587 w 1809750"/>
                  <a:gd name="T29" fmla="*/ 558800 h 1498600"/>
                  <a:gd name="T30" fmla="*/ 1631224 w 1809750"/>
                  <a:gd name="T31" fmla="*/ 647700 h 1498600"/>
                  <a:gd name="T32" fmla="*/ 1739126 w 1809750"/>
                  <a:gd name="T33" fmla="*/ 723900 h 1498600"/>
                  <a:gd name="T34" fmla="*/ 1808946 w 1809750"/>
                  <a:gd name="T35" fmla="*/ 844550 h 1498600"/>
                  <a:gd name="T36" fmla="*/ 1783558 w 1809750"/>
                  <a:gd name="T37" fmla="*/ 965200 h 1498600"/>
                  <a:gd name="T38" fmla="*/ 1701044 w 1809750"/>
                  <a:gd name="T39" fmla="*/ 1022350 h 1498600"/>
                  <a:gd name="T40" fmla="*/ 1555060 w 1809750"/>
                  <a:gd name="T41" fmla="*/ 1079500 h 1498600"/>
                  <a:gd name="T42" fmla="*/ 1440811 w 1809750"/>
                  <a:gd name="T43" fmla="*/ 1193800 h 1498600"/>
                  <a:gd name="T44" fmla="*/ 1383685 w 1809750"/>
                  <a:gd name="T45" fmla="*/ 1377950 h 1498600"/>
                  <a:gd name="T46" fmla="*/ 1396379 w 1809750"/>
                  <a:gd name="T47" fmla="*/ 1498600 h 1498600"/>
                  <a:gd name="T48" fmla="*/ 0 w 1809750"/>
                  <a:gd name="T49" fmla="*/ 1479550 h 1498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809750"/>
                  <a:gd name="T76" fmla="*/ 0 h 1498600"/>
                  <a:gd name="T77" fmla="*/ 1809750 w 1809750"/>
                  <a:gd name="T78" fmla="*/ 1498600 h 1498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809750" h="1498600">
                    <a:moveTo>
                      <a:pt x="38100" y="146050"/>
                    </a:moveTo>
                    <a:lnTo>
                      <a:pt x="215900" y="120650"/>
                    </a:lnTo>
                    <a:lnTo>
                      <a:pt x="196850" y="0"/>
                    </a:lnTo>
                    <a:lnTo>
                      <a:pt x="266700" y="38100"/>
                    </a:lnTo>
                    <a:lnTo>
                      <a:pt x="298450" y="120650"/>
                    </a:lnTo>
                    <a:lnTo>
                      <a:pt x="514350" y="120650"/>
                    </a:lnTo>
                    <a:lnTo>
                      <a:pt x="831850" y="139700"/>
                    </a:lnTo>
                    <a:lnTo>
                      <a:pt x="863600" y="165100"/>
                    </a:lnTo>
                    <a:lnTo>
                      <a:pt x="806450" y="222250"/>
                    </a:lnTo>
                    <a:lnTo>
                      <a:pt x="971550" y="266700"/>
                    </a:lnTo>
                    <a:lnTo>
                      <a:pt x="965200" y="311150"/>
                    </a:lnTo>
                    <a:lnTo>
                      <a:pt x="1143000" y="330200"/>
                    </a:lnTo>
                    <a:lnTo>
                      <a:pt x="1250950" y="361950"/>
                    </a:lnTo>
                    <a:lnTo>
                      <a:pt x="1377950" y="438150"/>
                    </a:lnTo>
                    <a:lnTo>
                      <a:pt x="1492250" y="558800"/>
                    </a:lnTo>
                    <a:lnTo>
                      <a:pt x="1631950" y="647700"/>
                    </a:lnTo>
                    <a:lnTo>
                      <a:pt x="1739900" y="723900"/>
                    </a:lnTo>
                    <a:lnTo>
                      <a:pt x="1809750" y="844550"/>
                    </a:lnTo>
                    <a:lnTo>
                      <a:pt x="1784350" y="965200"/>
                    </a:lnTo>
                    <a:lnTo>
                      <a:pt x="1701800" y="1022350"/>
                    </a:lnTo>
                    <a:lnTo>
                      <a:pt x="1555750" y="1079500"/>
                    </a:lnTo>
                    <a:lnTo>
                      <a:pt x="1441450" y="1193800"/>
                    </a:lnTo>
                    <a:lnTo>
                      <a:pt x="1384300" y="1377950"/>
                    </a:lnTo>
                    <a:lnTo>
                      <a:pt x="1397000" y="1498600"/>
                    </a:lnTo>
                    <a:lnTo>
                      <a:pt x="0" y="147955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971926" y="1000125"/>
                <a:ext cx="1028548" cy="3848100"/>
              </a:xfrm>
              <a:custGeom>
                <a:avLst/>
                <a:gdLst>
                  <a:gd name="connsiteX0" fmla="*/ 0 w 1028700"/>
                  <a:gd name="connsiteY0" fmla="*/ 0 h 3848100"/>
                  <a:gd name="connsiteX1" fmla="*/ 200025 w 1028700"/>
                  <a:gd name="connsiteY1" fmla="*/ 361950 h 3848100"/>
                  <a:gd name="connsiteX2" fmla="*/ 361950 w 1028700"/>
                  <a:gd name="connsiteY2" fmla="*/ 581025 h 3848100"/>
                  <a:gd name="connsiteX3" fmla="*/ 428625 w 1028700"/>
                  <a:gd name="connsiteY3" fmla="*/ 857250 h 3848100"/>
                  <a:gd name="connsiteX4" fmla="*/ 409575 w 1028700"/>
                  <a:gd name="connsiteY4" fmla="*/ 1133475 h 3848100"/>
                  <a:gd name="connsiteX5" fmla="*/ 314325 w 1028700"/>
                  <a:gd name="connsiteY5" fmla="*/ 1638300 h 3848100"/>
                  <a:gd name="connsiteX6" fmla="*/ 333375 w 1028700"/>
                  <a:gd name="connsiteY6" fmla="*/ 1981200 h 3848100"/>
                  <a:gd name="connsiteX7" fmla="*/ 752475 w 1028700"/>
                  <a:gd name="connsiteY7" fmla="*/ 3133725 h 3848100"/>
                  <a:gd name="connsiteX8" fmla="*/ 971550 w 1028700"/>
                  <a:gd name="connsiteY8" fmla="*/ 3638550 h 3848100"/>
                  <a:gd name="connsiteX9" fmla="*/ 1028700 w 1028700"/>
                  <a:gd name="connsiteY9" fmla="*/ 3848100 h 384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28700" h="3848100">
                    <a:moveTo>
                      <a:pt x="0" y="0"/>
                    </a:moveTo>
                    <a:cubicBezTo>
                      <a:pt x="69850" y="132556"/>
                      <a:pt x="139700" y="265113"/>
                      <a:pt x="200025" y="361950"/>
                    </a:cubicBezTo>
                    <a:cubicBezTo>
                      <a:pt x="260350" y="458788"/>
                      <a:pt x="323850" y="498475"/>
                      <a:pt x="361950" y="581025"/>
                    </a:cubicBezTo>
                    <a:cubicBezTo>
                      <a:pt x="400050" y="663575"/>
                      <a:pt x="420688" y="765175"/>
                      <a:pt x="428625" y="857250"/>
                    </a:cubicBezTo>
                    <a:cubicBezTo>
                      <a:pt x="436562" y="949325"/>
                      <a:pt x="428625" y="1003300"/>
                      <a:pt x="409575" y="1133475"/>
                    </a:cubicBezTo>
                    <a:cubicBezTo>
                      <a:pt x="390525" y="1263650"/>
                      <a:pt x="327025" y="1497012"/>
                      <a:pt x="314325" y="1638300"/>
                    </a:cubicBezTo>
                    <a:cubicBezTo>
                      <a:pt x="301625" y="1779588"/>
                      <a:pt x="260350" y="1731963"/>
                      <a:pt x="333375" y="1981200"/>
                    </a:cubicBezTo>
                    <a:cubicBezTo>
                      <a:pt x="406400" y="2230438"/>
                      <a:pt x="646113" y="2857500"/>
                      <a:pt x="752475" y="3133725"/>
                    </a:cubicBezTo>
                    <a:cubicBezTo>
                      <a:pt x="858837" y="3409950"/>
                      <a:pt x="925513" y="3519488"/>
                      <a:pt x="971550" y="3638550"/>
                    </a:cubicBezTo>
                    <a:cubicBezTo>
                      <a:pt x="1017587" y="3757612"/>
                      <a:pt x="1023143" y="3802856"/>
                      <a:pt x="1028700" y="3848100"/>
                    </a:cubicBezTo>
                  </a:path>
                </a:pathLst>
              </a:cu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352893" y="981075"/>
                <a:ext cx="866647" cy="3876675"/>
              </a:xfrm>
              <a:custGeom>
                <a:avLst/>
                <a:gdLst>
                  <a:gd name="connsiteX0" fmla="*/ 0 w 866775"/>
                  <a:gd name="connsiteY0" fmla="*/ 9525 h 3876675"/>
                  <a:gd name="connsiteX1" fmla="*/ 342900 w 866775"/>
                  <a:gd name="connsiteY1" fmla="*/ 323850 h 3876675"/>
                  <a:gd name="connsiteX2" fmla="*/ 561975 w 866775"/>
                  <a:gd name="connsiteY2" fmla="*/ 685800 h 3876675"/>
                  <a:gd name="connsiteX3" fmla="*/ 619125 w 866775"/>
                  <a:gd name="connsiteY3" fmla="*/ 1104900 h 3876675"/>
                  <a:gd name="connsiteX4" fmla="*/ 542925 w 866775"/>
                  <a:gd name="connsiteY4" fmla="*/ 1562100 h 3876675"/>
                  <a:gd name="connsiteX5" fmla="*/ 533400 w 866775"/>
                  <a:gd name="connsiteY5" fmla="*/ 2000250 h 3876675"/>
                  <a:gd name="connsiteX6" fmla="*/ 638175 w 866775"/>
                  <a:gd name="connsiteY6" fmla="*/ 2552700 h 3876675"/>
                  <a:gd name="connsiteX7" fmla="*/ 533400 w 866775"/>
                  <a:gd name="connsiteY7" fmla="*/ 2933700 h 3876675"/>
                  <a:gd name="connsiteX8" fmla="*/ 476250 w 866775"/>
                  <a:gd name="connsiteY8" fmla="*/ 3219450 h 3876675"/>
                  <a:gd name="connsiteX9" fmla="*/ 361950 w 866775"/>
                  <a:gd name="connsiteY9" fmla="*/ 3600450 h 3876675"/>
                  <a:gd name="connsiteX10" fmla="*/ 600075 w 866775"/>
                  <a:gd name="connsiteY10" fmla="*/ 3810000 h 3876675"/>
                  <a:gd name="connsiteX11" fmla="*/ 714375 w 866775"/>
                  <a:gd name="connsiteY11" fmla="*/ 3876675 h 3876675"/>
                  <a:gd name="connsiteX12" fmla="*/ 866775 w 866775"/>
                  <a:gd name="connsiteY12" fmla="*/ 3857625 h 3876675"/>
                  <a:gd name="connsiteX13" fmla="*/ 733425 w 866775"/>
                  <a:gd name="connsiteY13" fmla="*/ 3743325 h 3876675"/>
                  <a:gd name="connsiteX14" fmla="*/ 552450 w 866775"/>
                  <a:gd name="connsiteY14" fmla="*/ 3581400 h 3876675"/>
                  <a:gd name="connsiteX15" fmla="*/ 657225 w 866775"/>
                  <a:gd name="connsiteY15" fmla="*/ 2933700 h 3876675"/>
                  <a:gd name="connsiteX16" fmla="*/ 685800 w 866775"/>
                  <a:gd name="connsiteY16" fmla="*/ 2686050 h 3876675"/>
                  <a:gd name="connsiteX17" fmla="*/ 723900 w 866775"/>
                  <a:gd name="connsiteY17" fmla="*/ 2533650 h 3876675"/>
                  <a:gd name="connsiteX18" fmla="*/ 619125 w 866775"/>
                  <a:gd name="connsiteY18" fmla="*/ 2143125 h 3876675"/>
                  <a:gd name="connsiteX19" fmla="*/ 600075 w 866775"/>
                  <a:gd name="connsiteY19" fmla="*/ 1847850 h 3876675"/>
                  <a:gd name="connsiteX20" fmla="*/ 676275 w 866775"/>
                  <a:gd name="connsiteY20" fmla="*/ 1428750 h 3876675"/>
                  <a:gd name="connsiteX21" fmla="*/ 723900 w 866775"/>
                  <a:gd name="connsiteY21" fmla="*/ 923925 h 3876675"/>
                  <a:gd name="connsiteX22" fmla="*/ 666750 w 866775"/>
                  <a:gd name="connsiteY22" fmla="*/ 733425 h 3876675"/>
                  <a:gd name="connsiteX23" fmla="*/ 552450 w 866775"/>
                  <a:gd name="connsiteY23" fmla="*/ 485775 h 3876675"/>
                  <a:gd name="connsiteX24" fmla="*/ 400050 w 866775"/>
                  <a:gd name="connsiteY24" fmla="*/ 266700 h 3876675"/>
                  <a:gd name="connsiteX25" fmla="*/ 171450 w 866775"/>
                  <a:gd name="connsiteY25" fmla="*/ 0 h 387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66775" h="3876675">
                    <a:moveTo>
                      <a:pt x="0" y="9525"/>
                    </a:moveTo>
                    <a:lnTo>
                      <a:pt x="342900" y="323850"/>
                    </a:lnTo>
                    <a:lnTo>
                      <a:pt x="561975" y="685800"/>
                    </a:lnTo>
                    <a:lnTo>
                      <a:pt x="619125" y="1104900"/>
                    </a:lnTo>
                    <a:lnTo>
                      <a:pt x="542925" y="1562100"/>
                    </a:lnTo>
                    <a:lnTo>
                      <a:pt x="533400" y="2000250"/>
                    </a:lnTo>
                    <a:lnTo>
                      <a:pt x="638175" y="2552700"/>
                    </a:lnTo>
                    <a:lnTo>
                      <a:pt x="533400" y="2933700"/>
                    </a:lnTo>
                    <a:lnTo>
                      <a:pt x="476250" y="3219450"/>
                    </a:lnTo>
                    <a:lnTo>
                      <a:pt x="361950" y="3600450"/>
                    </a:lnTo>
                    <a:lnTo>
                      <a:pt x="600075" y="3810000"/>
                    </a:lnTo>
                    <a:lnTo>
                      <a:pt x="714375" y="3876675"/>
                    </a:lnTo>
                    <a:lnTo>
                      <a:pt x="866775" y="3857625"/>
                    </a:lnTo>
                    <a:lnTo>
                      <a:pt x="733425" y="3743325"/>
                    </a:lnTo>
                    <a:lnTo>
                      <a:pt x="552450" y="3581400"/>
                    </a:lnTo>
                    <a:lnTo>
                      <a:pt x="657225" y="2933700"/>
                    </a:lnTo>
                    <a:lnTo>
                      <a:pt x="685800" y="2686050"/>
                    </a:lnTo>
                    <a:lnTo>
                      <a:pt x="723900" y="2533650"/>
                    </a:lnTo>
                    <a:lnTo>
                      <a:pt x="619125" y="2143125"/>
                    </a:lnTo>
                    <a:lnTo>
                      <a:pt x="600075" y="1847850"/>
                    </a:lnTo>
                    <a:lnTo>
                      <a:pt x="676275" y="1428750"/>
                    </a:lnTo>
                    <a:lnTo>
                      <a:pt x="723900" y="923925"/>
                    </a:lnTo>
                    <a:lnTo>
                      <a:pt x="666750" y="733425"/>
                    </a:lnTo>
                    <a:lnTo>
                      <a:pt x="552450" y="485775"/>
                    </a:lnTo>
                    <a:lnTo>
                      <a:pt x="400050" y="266700"/>
                    </a:lnTo>
                    <a:lnTo>
                      <a:pt x="171450" y="0"/>
                    </a:lnTo>
                  </a:path>
                </a:pathLst>
              </a:custGeom>
              <a:solidFill>
                <a:srgbClr val="99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7194" name="Freeform 10"/>
              <p:cNvSpPr>
                <a:spLocks/>
              </p:cNvSpPr>
              <p:nvPr/>
            </p:nvSpPr>
            <p:spPr bwMode="auto">
              <a:xfrm>
                <a:off x="6394161" y="3797300"/>
                <a:ext cx="1415840" cy="977900"/>
              </a:xfrm>
              <a:custGeom>
                <a:avLst/>
                <a:gdLst>
                  <a:gd name="T0" fmla="*/ 0 w 1416050"/>
                  <a:gd name="T1" fmla="*/ 317500 h 977900"/>
                  <a:gd name="T2" fmla="*/ 203110 w 1416050"/>
                  <a:gd name="T3" fmla="*/ 266700 h 977900"/>
                  <a:gd name="T4" fmla="*/ 425261 w 1416050"/>
                  <a:gd name="T5" fmla="*/ 171450 h 977900"/>
                  <a:gd name="T6" fmla="*/ 488731 w 1416050"/>
                  <a:gd name="T7" fmla="*/ 120650 h 977900"/>
                  <a:gd name="T8" fmla="*/ 634718 w 1416050"/>
                  <a:gd name="T9" fmla="*/ 0 h 977900"/>
                  <a:gd name="T10" fmla="*/ 641065 w 1416050"/>
                  <a:gd name="T11" fmla="*/ 139700 h 977900"/>
                  <a:gd name="T12" fmla="*/ 641065 w 1416050"/>
                  <a:gd name="T13" fmla="*/ 304800 h 977900"/>
                  <a:gd name="T14" fmla="*/ 679147 w 1416050"/>
                  <a:gd name="T15" fmla="*/ 406400 h 977900"/>
                  <a:gd name="T16" fmla="*/ 837828 w 1416050"/>
                  <a:gd name="T17" fmla="*/ 431800 h 977900"/>
                  <a:gd name="T18" fmla="*/ 1021894 w 1416050"/>
                  <a:gd name="T19" fmla="*/ 450850 h 977900"/>
                  <a:gd name="T20" fmla="*/ 1091714 w 1416050"/>
                  <a:gd name="T21" fmla="*/ 539750 h 977900"/>
                  <a:gd name="T22" fmla="*/ 1199616 w 1416050"/>
                  <a:gd name="T23" fmla="*/ 469900 h 977900"/>
                  <a:gd name="T24" fmla="*/ 1326559 w 1416050"/>
                  <a:gd name="T25" fmla="*/ 533400 h 977900"/>
                  <a:gd name="T26" fmla="*/ 1351947 w 1416050"/>
                  <a:gd name="T27" fmla="*/ 692150 h 977900"/>
                  <a:gd name="T28" fmla="*/ 1415420 w 1416050"/>
                  <a:gd name="T29" fmla="*/ 850900 h 977900"/>
                  <a:gd name="T30" fmla="*/ 1155187 w 1416050"/>
                  <a:gd name="T31" fmla="*/ 977900 h 977900"/>
                  <a:gd name="T32" fmla="*/ 323706 w 1416050"/>
                  <a:gd name="T33" fmla="*/ 819150 h 9779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16050"/>
                  <a:gd name="T52" fmla="*/ 0 h 977900"/>
                  <a:gd name="T53" fmla="*/ 1416050 w 1416050"/>
                  <a:gd name="T54" fmla="*/ 977900 h 97790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16050" h="977900">
                    <a:moveTo>
                      <a:pt x="0" y="317500"/>
                    </a:moveTo>
                    <a:lnTo>
                      <a:pt x="203200" y="266700"/>
                    </a:lnTo>
                    <a:lnTo>
                      <a:pt x="425450" y="171450"/>
                    </a:lnTo>
                    <a:lnTo>
                      <a:pt x="488950" y="120650"/>
                    </a:lnTo>
                    <a:lnTo>
                      <a:pt x="635000" y="0"/>
                    </a:lnTo>
                    <a:lnTo>
                      <a:pt x="641350" y="139700"/>
                    </a:lnTo>
                    <a:lnTo>
                      <a:pt x="641350" y="304800"/>
                    </a:lnTo>
                    <a:lnTo>
                      <a:pt x="679450" y="406400"/>
                    </a:lnTo>
                    <a:lnTo>
                      <a:pt x="838200" y="431800"/>
                    </a:lnTo>
                    <a:lnTo>
                      <a:pt x="1022350" y="450850"/>
                    </a:lnTo>
                    <a:lnTo>
                      <a:pt x="1092200" y="539750"/>
                    </a:lnTo>
                    <a:lnTo>
                      <a:pt x="1200150" y="469900"/>
                    </a:lnTo>
                    <a:lnTo>
                      <a:pt x="1327150" y="533400"/>
                    </a:lnTo>
                    <a:lnTo>
                      <a:pt x="1352550" y="692150"/>
                    </a:lnTo>
                    <a:lnTo>
                      <a:pt x="1416050" y="850900"/>
                    </a:lnTo>
                    <a:lnTo>
                      <a:pt x="1155700" y="977900"/>
                    </a:lnTo>
                    <a:lnTo>
                      <a:pt x="323850" y="81915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457699" y="2876550"/>
                <a:ext cx="2028525" cy="173038"/>
              </a:xfrm>
              <a:custGeom>
                <a:avLst/>
                <a:gdLst>
                  <a:gd name="connsiteX0" fmla="*/ 0 w 2028825"/>
                  <a:gd name="connsiteY0" fmla="*/ 0 h 173037"/>
                  <a:gd name="connsiteX1" fmla="*/ 485775 w 2028825"/>
                  <a:gd name="connsiteY1" fmla="*/ 57150 h 173037"/>
                  <a:gd name="connsiteX2" fmla="*/ 1047750 w 2028825"/>
                  <a:gd name="connsiteY2" fmla="*/ 171450 h 173037"/>
                  <a:gd name="connsiteX3" fmla="*/ 2028825 w 2028825"/>
                  <a:gd name="connsiteY3" fmla="*/ 47625 h 17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8825" h="173037">
                    <a:moveTo>
                      <a:pt x="0" y="0"/>
                    </a:moveTo>
                    <a:cubicBezTo>
                      <a:pt x="155575" y="14287"/>
                      <a:pt x="311150" y="28575"/>
                      <a:pt x="485775" y="57150"/>
                    </a:cubicBezTo>
                    <a:cubicBezTo>
                      <a:pt x="660400" y="85725"/>
                      <a:pt x="790575" y="173037"/>
                      <a:pt x="1047750" y="171450"/>
                    </a:cubicBezTo>
                    <a:cubicBezTo>
                      <a:pt x="1304925" y="169863"/>
                      <a:pt x="1866900" y="69850"/>
                      <a:pt x="2028825" y="47625"/>
                    </a:cubicBezTo>
                  </a:path>
                </a:pathLst>
              </a:custGeom>
              <a:ln w="19050" cmpd="dbl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600529" y="3067050"/>
                <a:ext cx="809505" cy="971550"/>
              </a:xfrm>
              <a:custGeom>
                <a:avLst/>
                <a:gdLst>
                  <a:gd name="connsiteX0" fmla="*/ 0 w 809625"/>
                  <a:gd name="connsiteY0" fmla="*/ 0 h 971550"/>
                  <a:gd name="connsiteX1" fmla="*/ 142875 w 809625"/>
                  <a:gd name="connsiteY1" fmla="*/ 180975 h 971550"/>
                  <a:gd name="connsiteX2" fmla="*/ 533400 w 809625"/>
                  <a:gd name="connsiteY2" fmla="*/ 523875 h 971550"/>
                  <a:gd name="connsiteX3" fmla="*/ 685800 w 809625"/>
                  <a:gd name="connsiteY3" fmla="*/ 723900 h 971550"/>
                  <a:gd name="connsiteX4" fmla="*/ 809625 w 809625"/>
                  <a:gd name="connsiteY4" fmla="*/ 971550 h 97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25" h="971550">
                    <a:moveTo>
                      <a:pt x="0" y="0"/>
                    </a:moveTo>
                    <a:cubicBezTo>
                      <a:pt x="26987" y="46831"/>
                      <a:pt x="53975" y="93663"/>
                      <a:pt x="142875" y="180975"/>
                    </a:cubicBezTo>
                    <a:cubicBezTo>
                      <a:pt x="231775" y="268288"/>
                      <a:pt x="442913" y="433388"/>
                      <a:pt x="533400" y="523875"/>
                    </a:cubicBezTo>
                    <a:cubicBezTo>
                      <a:pt x="623887" y="614362"/>
                      <a:pt x="639763" y="649288"/>
                      <a:pt x="685800" y="723900"/>
                    </a:cubicBezTo>
                    <a:cubicBezTo>
                      <a:pt x="731837" y="798512"/>
                      <a:pt x="809625" y="971550"/>
                      <a:pt x="809625" y="971550"/>
                    </a:cubicBezTo>
                  </a:path>
                </a:pathLst>
              </a:custGeom>
              <a:ln w="19050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7197" name="Freeform 9"/>
              <p:cNvSpPr>
                <a:spLocks/>
              </p:cNvSpPr>
              <p:nvPr/>
            </p:nvSpPr>
            <p:spPr bwMode="auto">
              <a:xfrm>
                <a:off x="7048114" y="3136900"/>
                <a:ext cx="457132" cy="774700"/>
              </a:xfrm>
              <a:custGeom>
                <a:avLst/>
                <a:gdLst>
                  <a:gd name="T0" fmla="*/ 247539 w 457200"/>
                  <a:gd name="T1" fmla="*/ 127000 h 774700"/>
                  <a:gd name="T2" fmla="*/ 177722 w 457200"/>
                  <a:gd name="T3" fmla="*/ 69850 h 774700"/>
                  <a:gd name="T4" fmla="*/ 139637 w 457200"/>
                  <a:gd name="T5" fmla="*/ 0 h 774700"/>
                  <a:gd name="T6" fmla="*/ 133290 w 457200"/>
                  <a:gd name="T7" fmla="*/ 76200 h 774700"/>
                  <a:gd name="T8" fmla="*/ 139637 w 457200"/>
                  <a:gd name="T9" fmla="*/ 107950 h 774700"/>
                  <a:gd name="T10" fmla="*/ 177722 w 457200"/>
                  <a:gd name="T11" fmla="*/ 247650 h 774700"/>
                  <a:gd name="T12" fmla="*/ 171375 w 457200"/>
                  <a:gd name="T13" fmla="*/ 412750 h 774700"/>
                  <a:gd name="T14" fmla="*/ 133290 w 457200"/>
                  <a:gd name="T15" fmla="*/ 488950 h 774700"/>
                  <a:gd name="T16" fmla="*/ 107902 w 457200"/>
                  <a:gd name="T17" fmla="*/ 539750 h 774700"/>
                  <a:gd name="T18" fmla="*/ 0 w 457200"/>
                  <a:gd name="T19" fmla="*/ 577850 h 774700"/>
                  <a:gd name="T20" fmla="*/ 88861 w 457200"/>
                  <a:gd name="T21" fmla="*/ 654050 h 774700"/>
                  <a:gd name="T22" fmla="*/ 139637 w 457200"/>
                  <a:gd name="T23" fmla="*/ 774700 h 774700"/>
                  <a:gd name="T24" fmla="*/ 450649 w 457200"/>
                  <a:gd name="T25" fmla="*/ 711200 h 774700"/>
                  <a:gd name="T26" fmla="*/ 456996 w 457200"/>
                  <a:gd name="T27" fmla="*/ 577850 h 774700"/>
                  <a:gd name="T28" fmla="*/ 444302 w 457200"/>
                  <a:gd name="T29" fmla="*/ 444500 h 774700"/>
                  <a:gd name="T30" fmla="*/ 399873 w 457200"/>
                  <a:gd name="T31" fmla="*/ 425450 h 774700"/>
                  <a:gd name="T32" fmla="*/ 361788 w 457200"/>
                  <a:gd name="T33" fmla="*/ 361950 h 774700"/>
                  <a:gd name="T34" fmla="*/ 412567 w 457200"/>
                  <a:gd name="T35" fmla="*/ 323850 h 774700"/>
                  <a:gd name="T36" fmla="*/ 412567 w 457200"/>
                  <a:gd name="T37" fmla="*/ 323850 h 774700"/>
                  <a:gd name="T38" fmla="*/ 399873 w 457200"/>
                  <a:gd name="T39" fmla="*/ 247650 h 774700"/>
                  <a:gd name="T40" fmla="*/ 323706 w 457200"/>
                  <a:gd name="T41" fmla="*/ 177800 h 774700"/>
                  <a:gd name="T42" fmla="*/ 304665 w 457200"/>
                  <a:gd name="T43" fmla="*/ 171450 h 774700"/>
                  <a:gd name="T44" fmla="*/ 272927 w 457200"/>
                  <a:gd name="T45" fmla="*/ 254000 h 774700"/>
                  <a:gd name="T46" fmla="*/ 272927 w 457200"/>
                  <a:gd name="T47" fmla="*/ 254000 h 774700"/>
                  <a:gd name="T48" fmla="*/ 241192 w 457200"/>
                  <a:gd name="T49" fmla="*/ 209550 h 774700"/>
                  <a:gd name="T50" fmla="*/ 158678 w 457200"/>
                  <a:gd name="T51" fmla="*/ 120650 h 774700"/>
                  <a:gd name="T52" fmla="*/ 247539 w 457200"/>
                  <a:gd name="T53" fmla="*/ 127000 h 77470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57200"/>
                  <a:gd name="T82" fmla="*/ 0 h 774700"/>
                  <a:gd name="T83" fmla="*/ 457200 w 457200"/>
                  <a:gd name="T84" fmla="*/ 774700 h 77470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57200" h="774700">
                    <a:moveTo>
                      <a:pt x="247650" y="127000"/>
                    </a:moveTo>
                    <a:lnTo>
                      <a:pt x="177800" y="69850"/>
                    </a:lnTo>
                    <a:lnTo>
                      <a:pt x="139700" y="0"/>
                    </a:lnTo>
                    <a:lnTo>
                      <a:pt x="133350" y="76200"/>
                    </a:lnTo>
                    <a:lnTo>
                      <a:pt x="139700" y="107950"/>
                    </a:lnTo>
                    <a:lnTo>
                      <a:pt x="177800" y="247650"/>
                    </a:lnTo>
                    <a:lnTo>
                      <a:pt x="171450" y="412750"/>
                    </a:lnTo>
                    <a:lnTo>
                      <a:pt x="133350" y="488950"/>
                    </a:lnTo>
                    <a:lnTo>
                      <a:pt x="107950" y="539750"/>
                    </a:lnTo>
                    <a:lnTo>
                      <a:pt x="0" y="577850"/>
                    </a:lnTo>
                    <a:lnTo>
                      <a:pt x="88900" y="654050"/>
                    </a:lnTo>
                    <a:lnTo>
                      <a:pt x="139700" y="774700"/>
                    </a:lnTo>
                    <a:lnTo>
                      <a:pt x="450850" y="711200"/>
                    </a:lnTo>
                    <a:lnTo>
                      <a:pt x="457200" y="577850"/>
                    </a:lnTo>
                    <a:lnTo>
                      <a:pt x="444500" y="444500"/>
                    </a:lnTo>
                    <a:lnTo>
                      <a:pt x="400050" y="425450"/>
                    </a:lnTo>
                    <a:lnTo>
                      <a:pt x="361950" y="361950"/>
                    </a:lnTo>
                    <a:lnTo>
                      <a:pt x="412750" y="323850"/>
                    </a:lnTo>
                    <a:lnTo>
                      <a:pt x="400050" y="247650"/>
                    </a:lnTo>
                    <a:lnTo>
                      <a:pt x="323850" y="177800"/>
                    </a:lnTo>
                    <a:lnTo>
                      <a:pt x="304800" y="171450"/>
                    </a:lnTo>
                    <a:lnTo>
                      <a:pt x="273050" y="254000"/>
                    </a:lnTo>
                    <a:lnTo>
                      <a:pt x="241300" y="209550"/>
                    </a:lnTo>
                    <a:lnTo>
                      <a:pt x="158750" y="120650"/>
                    </a:lnTo>
                    <a:lnTo>
                      <a:pt x="247650" y="12700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7043353" y="1181100"/>
                <a:ext cx="76189" cy="142875"/>
              </a:xfrm>
              <a:custGeom>
                <a:avLst/>
                <a:gdLst>
                  <a:gd name="connsiteX0" fmla="*/ 0 w 61913"/>
                  <a:gd name="connsiteY0" fmla="*/ 0 h 119063"/>
                  <a:gd name="connsiteX1" fmla="*/ 0 w 61913"/>
                  <a:gd name="connsiteY1" fmla="*/ 90488 h 119063"/>
                  <a:gd name="connsiteX2" fmla="*/ 61913 w 61913"/>
                  <a:gd name="connsiteY2" fmla="*/ 119063 h 11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13" h="119063">
                    <a:moveTo>
                      <a:pt x="0" y="0"/>
                    </a:moveTo>
                    <a:lnTo>
                      <a:pt x="0" y="90488"/>
                    </a:lnTo>
                    <a:lnTo>
                      <a:pt x="61913" y="119063"/>
                    </a:lnTo>
                  </a:path>
                </a:pathLst>
              </a:cu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7225889" y="2976563"/>
                <a:ext cx="126981" cy="142875"/>
              </a:xfrm>
              <a:custGeom>
                <a:avLst/>
                <a:gdLst>
                  <a:gd name="connsiteX0" fmla="*/ 0 w 61913"/>
                  <a:gd name="connsiteY0" fmla="*/ 0 h 119063"/>
                  <a:gd name="connsiteX1" fmla="*/ 0 w 61913"/>
                  <a:gd name="connsiteY1" fmla="*/ 90488 h 119063"/>
                  <a:gd name="connsiteX2" fmla="*/ 61913 w 61913"/>
                  <a:gd name="connsiteY2" fmla="*/ 119063 h 11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13" h="119063">
                    <a:moveTo>
                      <a:pt x="0" y="0"/>
                    </a:moveTo>
                    <a:lnTo>
                      <a:pt x="0" y="90488"/>
                    </a:lnTo>
                    <a:lnTo>
                      <a:pt x="61913" y="119063"/>
                    </a:lnTo>
                  </a:path>
                </a:pathLst>
              </a:cu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7790955" y="4357688"/>
                <a:ext cx="76189" cy="142875"/>
              </a:xfrm>
              <a:custGeom>
                <a:avLst/>
                <a:gdLst>
                  <a:gd name="connsiteX0" fmla="*/ 0 w 61913"/>
                  <a:gd name="connsiteY0" fmla="*/ 0 h 119063"/>
                  <a:gd name="connsiteX1" fmla="*/ 0 w 61913"/>
                  <a:gd name="connsiteY1" fmla="*/ 90488 h 119063"/>
                  <a:gd name="connsiteX2" fmla="*/ 61913 w 61913"/>
                  <a:gd name="connsiteY2" fmla="*/ 119063 h 11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13" h="119063">
                    <a:moveTo>
                      <a:pt x="0" y="0"/>
                    </a:moveTo>
                    <a:lnTo>
                      <a:pt x="0" y="90488"/>
                    </a:lnTo>
                    <a:lnTo>
                      <a:pt x="61913" y="119063"/>
                    </a:lnTo>
                  </a:path>
                </a:pathLst>
              </a:cu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7201" name="TextBox 26"/>
              <p:cNvSpPr txBox="1">
                <a:spLocks noChangeArrowheads="1"/>
              </p:cNvSpPr>
              <p:nvPr/>
            </p:nvSpPr>
            <p:spPr bwMode="auto">
              <a:xfrm>
                <a:off x="5257680" y="1543050"/>
                <a:ext cx="87382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+mn-lt"/>
                  </a:rPr>
                  <a:t>Australia</a:t>
                </a:r>
              </a:p>
            </p:txBody>
          </p:sp>
          <p:sp>
            <p:nvSpPr>
              <p:cNvPr id="7202" name="TextBox 27"/>
              <p:cNvSpPr txBox="1">
                <a:spLocks noChangeArrowheads="1"/>
              </p:cNvSpPr>
              <p:nvPr/>
            </p:nvSpPr>
            <p:spPr bwMode="auto">
              <a:xfrm>
                <a:off x="4610076" y="3829050"/>
                <a:ext cx="134985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+mn-lt"/>
                  </a:rPr>
                  <a:t>East Antarctica</a:t>
                </a:r>
              </a:p>
            </p:txBody>
          </p:sp>
          <p:sp>
            <p:nvSpPr>
              <p:cNvPr id="7203" name="TextBox 28"/>
              <p:cNvSpPr txBox="1">
                <a:spLocks noChangeArrowheads="1"/>
              </p:cNvSpPr>
              <p:nvPr/>
            </p:nvSpPr>
            <p:spPr bwMode="auto">
              <a:xfrm>
                <a:off x="7067162" y="3362325"/>
                <a:ext cx="795293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+mn-lt"/>
                  </a:rPr>
                  <a:t>  New</a:t>
                </a:r>
              </a:p>
              <a:p>
                <a:r>
                  <a:rPr lang="en-US" sz="1200" b="1" dirty="0">
                    <a:solidFill>
                      <a:schemeClr val="bg1"/>
                    </a:solidFill>
                    <a:latin typeface="+mn-lt"/>
                  </a:rPr>
                  <a:t>Zealand</a:t>
                </a:r>
              </a:p>
            </p:txBody>
          </p:sp>
          <p:sp>
            <p:nvSpPr>
              <p:cNvPr id="7204" name="TextBox 29"/>
              <p:cNvSpPr txBox="1">
                <a:spLocks noChangeArrowheads="1"/>
              </p:cNvSpPr>
              <p:nvPr/>
            </p:nvSpPr>
            <p:spPr bwMode="auto">
              <a:xfrm>
                <a:off x="7695599" y="2571750"/>
                <a:ext cx="105654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latin typeface="+mn-lt"/>
                  </a:rPr>
                  <a:t>Subduction</a:t>
                </a:r>
              </a:p>
              <a:p>
                <a:r>
                  <a:rPr lang="en-US" sz="1200" b="1" dirty="0">
                    <a:latin typeface="+mn-lt"/>
                  </a:rPr>
                  <a:t>  Zone</a:t>
                </a:r>
              </a:p>
            </p:txBody>
          </p:sp>
          <p:sp>
            <p:nvSpPr>
              <p:cNvPr id="7205" name="TextBox 30"/>
              <p:cNvSpPr txBox="1">
                <a:spLocks noChangeArrowheads="1"/>
              </p:cNvSpPr>
              <p:nvPr/>
            </p:nvSpPr>
            <p:spPr bwMode="auto">
              <a:xfrm>
                <a:off x="7609890" y="1143000"/>
                <a:ext cx="82895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latin typeface="+mn-lt"/>
                  </a:rPr>
                  <a:t>Volcanic</a:t>
                </a:r>
              </a:p>
              <a:p>
                <a:r>
                  <a:rPr lang="en-US" sz="1200" b="1" dirty="0">
                    <a:latin typeface="+mn-lt"/>
                  </a:rPr>
                  <a:t>   Arc</a:t>
                </a: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 flipV="1">
                <a:off x="7048115" y="1438275"/>
                <a:ext cx="628557" cy="209550"/>
              </a:xfrm>
              <a:prstGeom prst="line">
                <a:avLst/>
              </a:prstGeom>
              <a:ln w="57150">
                <a:solidFill>
                  <a:srgbClr val="C0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endCxn id="7204" idx="1"/>
              </p:cNvCxnSpPr>
              <p:nvPr/>
            </p:nvCxnSpPr>
            <p:spPr>
              <a:xfrm flipV="1">
                <a:off x="7314776" y="2802583"/>
                <a:ext cx="380824" cy="102543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8" name="TextBox 44"/>
              <p:cNvSpPr txBox="1">
                <a:spLocks noChangeArrowheads="1"/>
              </p:cNvSpPr>
              <p:nvPr/>
            </p:nvSpPr>
            <p:spPr bwMode="auto">
              <a:xfrm>
                <a:off x="4486268" y="3276600"/>
                <a:ext cx="965186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rgbClr val="FFFF00"/>
                    </a:solidFill>
                    <a:latin typeface="+mn-lt"/>
                  </a:rPr>
                  <a:t>Spreading</a:t>
                </a:r>
              </a:p>
              <a:p>
                <a:r>
                  <a:rPr lang="en-US" sz="1200" b="1" dirty="0">
                    <a:solidFill>
                      <a:srgbClr val="FFFF00"/>
                    </a:solidFill>
                    <a:latin typeface="+mn-lt"/>
                  </a:rPr>
                  <a:t>  Center</a:t>
                </a:r>
              </a:p>
            </p:txBody>
          </p:sp>
          <p:cxnSp>
            <p:nvCxnSpPr>
              <p:cNvPr id="46" name="Straight Connector 45"/>
              <p:cNvCxnSpPr/>
              <p:nvPr/>
            </p:nvCxnSpPr>
            <p:spPr>
              <a:xfrm rot="5400000">
                <a:off x="4752906" y="3086113"/>
                <a:ext cx="323850" cy="171425"/>
              </a:xfrm>
              <a:prstGeom prst="line">
                <a:avLst/>
              </a:prstGeom>
              <a:ln w="57150">
                <a:solidFill>
                  <a:srgbClr val="000064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Oval 17"/>
              <p:cNvSpPr/>
              <p:nvPr/>
            </p:nvSpPr>
            <p:spPr>
              <a:xfrm>
                <a:off x="5943379" y="2609850"/>
                <a:ext cx="590463" cy="400050"/>
              </a:xfrm>
              <a:prstGeom prst="ellipse">
                <a:avLst/>
              </a:prstGeom>
              <a:noFill/>
              <a:ln w="76200">
                <a:solidFill>
                  <a:srgbClr val="FF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sp>
          <p:nvSpPr>
            <p:cNvPr id="49" name="Rectangle 48"/>
            <p:cNvSpPr/>
            <p:nvPr/>
          </p:nvSpPr>
          <p:spPr>
            <a:xfrm>
              <a:off x="4339270" y="1672590"/>
              <a:ext cx="4276092" cy="3867150"/>
            </a:xfrm>
            <a:prstGeom prst="rect">
              <a:avLst/>
            </a:prstGeom>
            <a:noFill/>
            <a:ln w="889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185" name="Freeform 49"/>
            <p:cNvSpPr>
              <a:spLocks/>
            </p:cNvSpPr>
            <p:nvPr/>
          </p:nvSpPr>
          <p:spPr bwMode="auto">
            <a:xfrm>
              <a:off x="4386889" y="5219065"/>
              <a:ext cx="1433299" cy="271463"/>
            </a:xfrm>
            <a:custGeom>
              <a:avLst/>
              <a:gdLst>
                <a:gd name="T0" fmla="*/ 1361469 w 1433512"/>
                <a:gd name="T1" fmla="*/ 33338 h 271463"/>
                <a:gd name="T2" fmla="*/ 1404310 w 1433512"/>
                <a:gd name="T3" fmla="*/ 138113 h 271463"/>
                <a:gd name="T4" fmla="*/ 1432873 w 1433512"/>
                <a:gd name="T5" fmla="*/ 271463 h 271463"/>
                <a:gd name="T6" fmla="*/ 0 w 1433512"/>
                <a:gd name="T7" fmla="*/ 271463 h 271463"/>
                <a:gd name="T8" fmla="*/ 4759 w 1433512"/>
                <a:gd name="T9" fmla="*/ 0 h 2714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3512"/>
                <a:gd name="T16" fmla="*/ 0 h 271463"/>
                <a:gd name="T17" fmla="*/ 1433512 w 1433512"/>
                <a:gd name="T18" fmla="*/ 271463 h 2714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3512" h="271463">
                  <a:moveTo>
                    <a:pt x="1362075" y="33338"/>
                  </a:moveTo>
                  <a:lnTo>
                    <a:pt x="1404937" y="138113"/>
                  </a:lnTo>
                  <a:lnTo>
                    <a:pt x="1433512" y="271463"/>
                  </a:lnTo>
                  <a:lnTo>
                    <a:pt x="0" y="271463"/>
                  </a:lnTo>
                  <a:cubicBezTo>
                    <a:pt x="1587" y="180975"/>
                    <a:pt x="3175" y="90488"/>
                    <a:pt x="4762" y="0"/>
                  </a:cubicBezTo>
                </a:path>
              </a:pathLst>
            </a:custGeom>
            <a:solidFill>
              <a:srgbClr val="996600"/>
            </a:solidFill>
            <a:ln w="9525" cap="flat" cmpd="sng" algn="ctr">
              <a:solidFill>
                <a:srgbClr val="B6DCDF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44000" y="5200015"/>
              <a:ext cx="66665" cy="266700"/>
            </a:xfrm>
            <a:custGeom>
              <a:avLst/>
              <a:gdLst>
                <a:gd name="connsiteX0" fmla="*/ 4762 w 66674"/>
                <a:gd name="connsiteY0" fmla="*/ 0 h 266700"/>
                <a:gd name="connsiteX1" fmla="*/ 4762 w 66674"/>
                <a:gd name="connsiteY1" fmla="*/ 95250 h 266700"/>
                <a:gd name="connsiteX2" fmla="*/ 33337 w 66674"/>
                <a:gd name="connsiteY2" fmla="*/ 142875 h 266700"/>
                <a:gd name="connsiteX3" fmla="*/ 66674 w 66674"/>
                <a:gd name="connsiteY3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4" h="266700">
                  <a:moveTo>
                    <a:pt x="4762" y="0"/>
                  </a:moveTo>
                  <a:cubicBezTo>
                    <a:pt x="2381" y="35719"/>
                    <a:pt x="0" y="71438"/>
                    <a:pt x="4762" y="95250"/>
                  </a:cubicBezTo>
                  <a:cubicBezTo>
                    <a:pt x="9524" y="119062"/>
                    <a:pt x="23018" y="114300"/>
                    <a:pt x="33337" y="142875"/>
                  </a:cubicBezTo>
                  <a:cubicBezTo>
                    <a:pt x="43656" y="171450"/>
                    <a:pt x="55165" y="219075"/>
                    <a:pt x="66674" y="266700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7176" name="Text Box 35"/>
          <p:cNvSpPr txBox="1">
            <a:spLocks noChangeArrowheads="1"/>
          </p:cNvSpPr>
          <p:nvPr/>
        </p:nvSpPr>
        <p:spPr bwMode="auto">
          <a:xfrm>
            <a:off x="6861456" y="5714136"/>
            <a:ext cx="1592263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latin typeface="Verdana" pitchFamily="34" charset="0"/>
              </a:rPr>
              <a:t>Gippsland Basin</a:t>
            </a:r>
          </a:p>
        </p:txBody>
      </p:sp>
      <p:sp>
        <p:nvSpPr>
          <p:cNvPr id="7177" name="Line 36"/>
          <p:cNvSpPr>
            <a:spLocks noChangeShapeType="1"/>
          </p:cNvSpPr>
          <p:nvPr/>
        </p:nvSpPr>
        <p:spPr bwMode="auto">
          <a:xfrm>
            <a:off x="6446838" y="3732213"/>
            <a:ext cx="996950" cy="1989137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7180" name="Picture 2" descr="http://pubs.usgs.gov/of/1999/ofr-99-0050/OF99-50Q/figure6.jpg"/>
          <p:cNvPicPr>
            <a:picLocks noChangeAspect="1" noChangeArrowheads="1"/>
          </p:cNvPicPr>
          <p:nvPr/>
        </p:nvPicPr>
        <p:blipFill>
          <a:blip r:embed="rId3" cstate="print">
            <a:lum bright="2000"/>
          </a:blip>
          <a:srcRect l="-410" t="36327" r="64044"/>
          <a:stretch>
            <a:fillRect/>
          </a:stretch>
        </p:blipFill>
        <p:spPr bwMode="auto">
          <a:xfrm>
            <a:off x="152400" y="1320083"/>
            <a:ext cx="704850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1" name="Rectangle 57"/>
          <p:cNvSpPr>
            <a:spLocks noChangeArrowheads="1"/>
          </p:cNvSpPr>
          <p:nvPr/>
        </p:nvSpPr>
        <p:spPr bwMode="auto">
          <a:xfrm>
            <a:off x="333576" y="4791849"/>
            <a:ext cx="501337" cy="316010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82" name="Rectangle 58"/>
          <p:cNvSpPr>
            <a:spLocks noChangeArrowheads="1"/>
          </p:cNvSpPr>
          <p:nvPr/>
        </p:nvSpPr>
        <p:spPr bwMode="auto">
          <a:xfrm>
            <a:off x="333576" y="1420096"/>
            <a:ext cx="501337" cy="2153367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322263" y="3590925"/>
            <a:ext cx="563562" cy="1183461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38426" y="1076295"/>
            <a:ext cx="3624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Strzelecki </a:t>
            </a:r>
            <a:r>
              <a:rPr lang="en-US" sz="2000" b="1" dirty="0" smtClean="0">
                <a:latin typeface="Comic Sans MS" panose="030F0702030302020204" pitchFamily="66" charset="0"/>
              </a:rPr>
              <a:t>Group Deposition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  <p:sp>
        <p:nvSpPr>
          <p:cNvPr id="40" name="Footer Placeholder 3"/>
          <p:cNvSpPr txBox="1">
            <a:spLocks/>
          </p:cNvSpPr>
          <p:nvPr/>
        </p:nvSpPr>
        <p:spPr bwMode="auto">
          <a:xfrm>
            <a:off x="4390667" y="5603875"/>
            <a:ext cx="28956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 b="1" dirty="0" smtClean="0">
                <a:cs typeface="Tahoma" panose="020B0604030504040204" pitchFamily="34" charset="0"/>
              </a:rPr>
              <a:t>Courtesy of ExxonMobil</a:t>
            </a:r>
            <a:endParaRPr lang="en-US" altLang="en-US" sz="1100" b="1" dirty="0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487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 Cretaceous, 98 to 78 MY </a:t>
            </a:r>
          </a:p>
        </p:txBody>
      </p:sp>
      <p:sp>
        <p:nvSpPr>
          <p:cNvPr id="8197" name="Content Placeholder 2"/>
          <p:cNvSpPr>
            <a:spLocks noGrp="1"/>
          </p:cNvSpPr>
          <p:nvPr>
            <p:ph idx="4294967295"/>
          </p:nvPr>
        </p:nvSpPr>
        <p:spPr>
          <a:xfrm>
            <a:off x="963559" y="1657350"/>
            <a:ext cx="3519949" cy="4242673"/>
          </a:xfrm>
        </p:spPr>
        <p:txBody>
          <a:bodyPr/>
          <a:lstStyle/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Rifting commences in the 	Tasman Sea</a:t>
            </a:r>
          </a:p>
          <a:p>
            <a:pPr marL="225425" indent="-203200">
              <a:lnSpc>
                <a:spcPct val="95000"/>
              </a:lnSpc>
              <a:spcBef>
                <a:spcPts val="600"/>
              </a:spcBef>
              <a:tabLst>
                <a:tab pos="403225" algn="l"/>
              </a:tabLst>
            </a:pPr>
            <a:r>
              <a:rPr lang="en-US" sz="2000" dirty="0" smtClean="0"/>
              <a:t>Middle syn-rift sediments 	deposited (the Golden 	Beach Group) </a:t>
            </a:r>
          </a:p>
          <a:p>
            <a:pPr marL="225425" indent="-203200">
              <a:lnSpc>
                <a:spcPct val="95000"/>
              </a:lnSpc>
              <a:spcBef>
                <a:spcPts val="600"/>
              </a:spcBef>
              <a:tabLst>
                <a:tab pos="403225" algn="l"/>
              </a:tabLst>
            </a:pPr>
            <a:r>
              <a:rPr lang="en-US" sz="2000" dirty="0" smtClean="0"/>
              <a:t>Existing WSW-ENE faults 	are utilized</a:t>
            </a:r>
          </a:p>
          <a:p>
            <a:pPr marL="225425" indent="-203200">
              <a:lnSpc>
                <a:spcPct val="95000"/>
              </a:lnSpc>
              <a:spcBef>
                <a:spcPts val="600"/>
              </a:spcBef>
              <a:tabLst>
                <a:tab pos="403225" algn="l"/>
              </a:tabLst>
            </a:pPr>
            <a:r>
              <a:rPr lang="en-US" sz="2000" dirty="0" smtClean="0"/>
              <a:t>First marine incursion</a:t>
            </a:r>
          </a:p>
          <a:p>
            <a:pPr marL="365125">
              <a:lnSpc>
                <a:spcPct val="95000"/>
              </a:lnSpc>
              <a:spcBef>
                <a:spcPts val="600"/>
              </a:spcBef>
              <a:buFontTx/>
              <a:buNone/>
            </a:pPr>
            <a:endParaRPr lang="en-US" sz="2000" dirty="0" smtClean="0"/>
          </a:p>
        </p:txBody>
      </p:sp>
      <p:grpSp>
        <p:nvGrpSpPr>
          <p:cNvPr id="2" name="Group 100"/>
          <p:cNvGrpSpPr>
            <a:grpSpLocks/>
          </p:cNvGrpSpPr>
          <p:nvPr/>
        </p:nvGrpSpPr>
        <p:grpSpPr bwMode="auto">
          <a:xfrm>
            <a:off x="4465638" y="1657350"/>
            <a:ext cx="4284662" cy="3867150"/>
            <a:chOff x="4331017" y="1672590"/>
            <a:chExt cx="4284345" cy="3867150"/>
          </a:xfrm>
        </p:grpSpPr>
        <p:grpSp>
          <p:nvGrpSpPr>
            <p:cNvPr id="3" name="Group 98"/>
            <p:cNvGrpSpPr>
              <a:grpSpLocks/>
            </p:cNvGrpSpPr>
            <p:nvPr/>
          </p:nvGrpSpPr>
          <p:grpSpPr bwMode="auto">
            <a:xfrm>
              <a:off x="4331017" y="1672590"/>
              <a:ext cx="4276409" cy="3867150"/>
              <a:chOff x="4331017" y="1672590"/>
              <a:chExt cx="4276409" cy="386715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4331017" y="1672590"/>
                <a:ext cx="4276409" cy="3867150"/>
              </a:xfrm>
              <a:prstGeom prst="rect">
                <a:avLst/>
              </a:prstGeom>
              <a:solidFill>
                <a:srgbClr val="EDDAC7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808921" y="1699578"/>
                <a:ext cx="1761995" cy="3800475"/>
              </a:xfrm>
              <a:custGeom>
                <a:avLst/>
                <a:gdLst>
                  <a:gd name="connsiteX0" fmla="*/ 0 w 1762125"/>
                  <a:gd name="connsiteY0" fmla="*/ 47625 h 3800475"/>
                  <a:gd name="connsiteX1" fmla="*/ 295275 w 1762125"/>
                  <a:gd name="connsiteY1" fmla="*/ 438150 h 3800475"/>
                  <a:gd name="connsiteX2" fmla="*/ 409575 w 1762125"/>
                  <a:gd name="connsiteY2" fmla="*/ 666750 h 3800475"/>
                  <a:gd name="connsiteX3" fmla="*/ 457200 w 1762125"/>
                  <a:gd name="connsiteY3" fmla="*/ 1000125 h 3800475"/>
                  <a:gd name="connsiteX4" fmla="*/ 419100 w 1762125"/>
                  <a:gd name="connsiteY4" fmla="*/ 1390650 h 3800475"/>
                  <a:gd name="connsiteX5" fmla="*/ 352425 w 1762125"/>
                  <a:gd name="connsiteY5" fmla="*/ 1609725 h 3800475"/>
                  <a:gd name="connsiteX6" fmla="*/ 533400 w 1762125"/>
                  <a:gd name="connsiteY6" fmla="*/ 1876425 h 3800475"/>
                  <a:gd name="connsiteX7" fmla="*/ 828675 w 1762125"/>
                  <a:gd name="connsiteY7" fmla="*/ 2266950 h 3800475"/>
                  <a:gd name="connsiteX8" fmla="*/ 742950 w 1762125"/>
                  <a:gd name="connsiteY8" fmla="*/ 2266950 h 3800475"/>
                  <a:gd name="connsiteX9" fmla="*/ 1190625 w 1762125"/>
                  <a:gd name="connsiteY9" fmla="*/ 2686050 h 3800475"/>
                  <a:gd name="connsiteX10" fmla="*/ 1362075 w 1762125"/>
                  <a:gd name="connsiteY10" fmla="*/ 3057525 h 3800475"/>
                  <a:gd name="connsiteX11" fmla="*/ 1485900 w 1762125"/>
                  <a:gd name="connsiteY11" fmla="*/ 3590925 h 3800475"/>
                  <a:gd name="connsiteX12" fmla="*/ 1562100 w 1762125"/>
                  <a:gd name="connsiteY12" fmla="*/ 3800475 h 3800475"/>
                  <a:gd name="connsiteX13" fmla="*/ 1743075 w 1762125"/>
                  <a:gd name="connsiteY13" fmla="*/ 3781425 h 3800475"/>
                  <a:gd name="connsiteX14" fmla="*/ 1762125 w 1762125"/>
                  <a:gd name="connsiteY14" fmla="*/ 0 h 3800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62125" h="3800475">
                    <a:moveTo>
                      <a:pt x="0" y="47625"/>
                    </a:moveTo>
                    <a:lnTo>
                      <a:pt x="295275" y="438150"/>
                    </a:lnTo>
                    <a:lnTo>
                      <a:pt x="409575" y="666750"/>
                    </a:lnTo>
                    <a:lnTo>
                      <a:pt x="457200" y="1000125"/>
                    </a:lnTo>
                    <a:lnTo>
                      <a:pt x="419100" y="1390650"/>
                    </a:lnTo>
                    <a:lnTo>
                      <a:pt x="352425" y="1609725"/>
                    </a:lnTo>
                    <a:lnTo>
                      <a:pt x="533400" y="1876425"/>
                    </a:lnTo>
                    <a:lnTo>
                      <a:pt x="828675" y="2266950"/>
                    </a:lnTo>
                    <a:lnTo>
                      <a:pt x="742950" y="2266950"/>
                    </a:lnTo>
                    <a:lnTo>
                      <a:pt x="1190625" y="2686050"/>
                    </a:lnTo>
                    <a:lnTo>
                      <a:pt x="1362075" y="3057525"/>
                    </a:lnTo>
                    <a:lnTo>
                      <a:pt x="1485900" y="3590925"/>
                    </a:lnTo>
                    <a:lnTo>
                      <a:pt x="1562100" y="3800475"/>
                    </a:lnTo>
                    <a:lnTo>
                      <a:pt x="1743075" y="3781425"/>
                    </a:lnTo>
                    <a:lnTo>
                      <a:pt x="1762125" y="0"/>
                    </a:lnTo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8208" name="Freeform 13"/>
              <p:cNvSpPr>
                <a:spLocks/>
              </p:cNvSpPr>
              <p:nvPr/>
            </p:nvSpPr>
            <p:spPr bwMode="auto">
              <a:xfrm>
                <a:off x="6699391" y="4539615"/>
                <a:ext cx="1415945" cy="977900"/>
              </a:xfrm>
              <a:custGeom>
                <a:avLst/>
                <a:gdLst>
                  <a:gd name="T0" fmla="*/ 0 w 1416050"/>
                  <a:gd name="T1" fmla="*/ 317500 h 977900"/>
                  <a:gd name="T2" fmla="*/ 203155 w 1416050"/>
                  <a:gd name="T3" fmla="*/ 266700 h 977900"/>
                  <a:gd name="T4" fmla="*/ 425354 w 1416050"/>
                  <a:gd name="T5" fmla="*/ 171450 h 977900"/>
                  <a:gd name="T6" fmla="*/ 488842 w 1416050"/>
                  <a:gd name="T7" fmla="*/ 120650 h 977900"/>
                  <a:gd name="T8" fmla="*/ 634859 w 1416050"/>
                  <a:gd name="T9" fmla="*/ 0 h 977900"/>
                  <a:gd name="T10" fmla="*/ 641206 w 1416050"/>
                  <a:gd name="T11" fmla="*/ 139700 h 977900"/>
                  <a:gd name="T12" fmla="*/ 641206 w 1416050"/>
                  <a:gd name="T13" fmla="*/ 304800 h 977900"/>
                  <a:gd name="T14" fmla="*/ 679300 w 1416050"/>
                  <a:gd name="T15" fmla="*/ 406400 h 977900"/>
                  <a:gd name="T16" fmla="*/ 838014 w 1416050"/>
                  <a:gd name="T17" fmla="*/ 431800 h 977900"/>
                  <a:gd name="T18" fmla="*/ 1022122 w 1416050"/>
                  <a:gd name="T19" fmla="*/ 450850 h 977900"/>
                  <a:gd name="T20" fmla="*/ 1091957 w 1416050"/>
                  <a:gd name="T21" fmla="*/ 539750 h 977900"/>
                  <a:gd name="T22" fmla="*/ 1199883 w 1416050"/>
                  <a:gd name="T23" fmla="*/ 469900 h 977900"/>
                  <a:gd name="T24" fmla="*/ 1326856 w 1416050"/>
                  <a:gd name="T25" fmla="*/ 533400 h 977900"/>
                  <a:gd name="T26" fmla="*/ 1352250 w 1416050"/>
                  <a:gd name="T27" fmla="*/ 692150 h 977900"/>
                  <a:gd name="T28" fmla="*/ 1415735 w 1416050"/>
                  <a:gd name="T29" fmla="*/ 850900 h 977900"/>
                  <a:gd name="T30" fmla="*/ 1155442 w 1416050"/>
                  <a:gd name="T31" fmla="*/ 977900 h 977900"/>
                  <a:gd name="T32" fmla="*/ 323778 w 1416050"/>
                  <a:gd name="T33" fmla="*/ 819150 h 9779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16050"/>
                  <a:gd name="T52" fmla="*/ 0 h 977900"/>
                  <a:gd name="T53" fmla="*/ 1416050 w 1416050"/>
                  <a:gd name="T54" fmla="*/ 977900 h 97790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16050" h="977900">
                    <a:moveTo>
                      <a:pt x="0" y="317500"/>
                    </a:moveTo>
                    <a:lnTo>
                      <a:pt x="203200" y="266700"/>
                    </a:lnTo>
                    <a:lnTo>
                      <a:pt x="425450" y="171450"/>
                    </a:lnTo>
                    <a:lnTo>
                      <a:pt x="488950" y="120650"/>
                    </a:lnTo>
                    <a:lnTo>
                      <a:pt x="635000" y="0"/>
                    </a:lnTo>
                    <a:lnTo>
                      <a:pt x="641350" y="139700"/>
                    </a:lnTo>
                    <a:lnTo>
                      <a:pt x="641350" y="304800"/>
                    </a:lnTo>
                    <a:lnTo>
                      <a:pt x="679450" y="406400"/>
                    </a:lnTo>
                    <a:lnTo>
                      <a:pt x="838200" y="431800"/>
                    </a:lnTo>
                    <a:lnTo>
                      <a:pt x="1022350" y="450850"/>
                    </a:lnTo>
                    <a:lnTo>
                      <a:pt x="1092200" y="539750"/>
                    </a:lnTo>
                    <a:lnTo>
                      <a:pt x="1200150" y="469900"/>
                    </a:lnTo>
                    <a:lnTo>
                      <a:pt x="1327150" y="533400"/>
                    </a:lnTo>
                    <a:lnTo>
                      <a:pt x="1352550" y="692150"/>
                    </a:lnTo>
                    <a:lnTo>
                      <a:pt x="1416050" y="850900"/>
                    </a:lnTo>
                    <a:lnTo>
                      <a:pt x="1155700" y="977900"/>
                    </a:lnTo>
                    <a:lnTo>
                      <a:pt x="323850" y="81915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09" name="Freeform 8"/>
              <p:cNvSpPr>
                <a:spLocks/>
              </p:cNvSpPr>
              <p:nvPr/>
            </p:nvSpPr>
            <p:spPr bwMode="auto">
              <a:xfrm>
                <a:off x="5934273" y="3777615"/>
                <a:ext cx="368273" cy="342900"/>
              </a:xfrm>
              <a:custGeom>
                <a:avLst/>
                <a:gdLst>
                  <a:gd name="T0" fmla="*/ 285687 w 368300"/>
                  <a:gd name="T1" fmla="*/ 0 h 342900"/>
                  <a:gd name="T2" fmla="*/ 215852 w 368300"/>
                  <a:gd name="T3" fmla="*/ 63500 h 342900"/>
                  <a:gd name="T4" fmla="*/ 126973 w 368300"/>
                  <a:gd name="T5" fmla="*/ 63500 h 342900"/>
                  <a:gd name="T6" fmla="*/ 0 w 368300"/>
                  <a:gd name="T7" fmla="*/ 25400 h 342900"/>
                  <a:gd name="T8" fmla="*/ 12697 w 368300"/>
                  <a:gd name="T9" fmla="*/ 120650 h 342900"/>
                  <a:gd name="T10" fmla="*/ 95229 w 368300"/>
                  <a:gd name="T11" fmla="*/ 190500 h 342900"/>
                  <a:gd name="T12" fmla="*/ 139670 w 368300"/>
                  <a:gd name="T13" fmla="*/ 298450 h 342900"/>
                  <a:gd name="T14" fmla="*/ 260293 w 368300"/>
                  <a:gd name="T15" fmla="*/ 342900 h 342900"/>
                  <a:gd name="T16" fmla="*/ 317431 w 368300"/>
                  <a:gd name="T17" fmla="*/ 304800 h 342900"/>
                  <a:gd name="T18" fmla="*/ 368219 w 368300"/>
                  <a:gd name="T19" fmla="*/ 177800 h 342900"/>
                  <a:gd name="T20" fmla="*/ 285687 w 368300"/>
                  <a:gd name="T21" fmla="*/ 0 h 3429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8300"/>
                  <a:gd name="T34" fmla="*/ 0 h 342900"/>
                  <a:gd name="T35" fmla="*/ 368300 w 368300"/>
                  <a:gd name="T36" fmla="*/ 342900 h 3429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8300" h="342900">
                    <a:moveTo>
                      <a:pt x="285750" y="0"/>
                    </a:moveTo>
                    <a:lnTo>
                      <a:pt x="215900" y="63500"/>
                    </a:lnTo>
                    <a:lnTo>
                      <a:pt x="127000" y="63500"/>
                    </a:lnTo>
                    <a:lnTo>
                      <a:pt x="0" y="25400"/>
                    </a:lnTo>
                    <a:lnTo>
                      <a:pt x="12700" y="120650"/>
                    </a:lnTo>
                    <a:lnTo>
                      <a:pt x="95250" y="190500"/>
                    </a:lnTo>
                    <a:lnTo>
                      <a:pt x="139700" y="298450"/>
                    </a:lnTo>
                    <a:lnTo>
                      <a:pt x="260350" y="342900"/>
                    </a:lnTo>
                    <a:lnTo>
                      <a:pt x="317500" y="304800"/>
                    </a:lnTo>
                    <a:lnTo>
                      <a:pt x="368300" y="1778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10" name="Freeform 9"/>
              <p:cNvSpPr>
                <a:spLocks/>
              </p:cNvSpPr>
              <p:nvPr/>
            </p:nvSpPr>
            <p:spPr bwMode="auto">
              <a:xfrm>
                <a:off x="4340541" y="1701165"/>
                <a:ext cx="2190588" cy="1987550"/>
              </a:xfrm>
              <a:custGeom>
                <a:avLst/>
                <a:gdLst>
                  <a:gd name="T0" fmla="*/ 0 w 2190750"/>
                  <a:gd name="T1" fmla="*/ 1422400 h 1987550"/>
                  <a:gd name="T2" fmla="*/ 6350 w 2190750"/>
                  <a:gd name="T3" fmla="*/ 0 h 1987550"/>
                  <a:gd name="T4" fmla="*/ 1758560 w 2190750"/>
                  <a:gd name="T5" fmla="*/ 0 h 1987550"/>
                  <a:gd name="T6" fmla="*/ 1834742 w 2190750"/>
                  <a:gd name="T7" fmla="*/ 88900 h 1987550"/>
                  <a:gd name="T8" fmla="*/ 1949015 w 2190750"/>
                  <a:gd name="T9" fmla="*/ 158750 h 1987550"/>
                  <a:gd name="T10" fmla="*/ 2082338 w 2190750"/>
                  <a:gd name="T11" fmla="*/ 266700 h 1987550"/>
                  <a:gd name="T12" fmla="*/ 2126777 w 2190750"/>
                  <a:gd name="T13" fmla="*/ 400050 h 1987550"/>
                  <a:gd name="T14" fmla="*/ 2158520 w 2190750"/>
                  <a:gd name="T15" fmla="*/ 558800 h 1987550"/>
                  <a:gd name="T16" fmla="*/ 2190264 w 2190750"/>
                  <a:gd name="T17" fmla="*/ 692150 h 1987550"/>
                  <a:gd name="T18" fmla="*/ 2158520 w 2190750"/>
                  <a:gd name="T19" fmla="*/ 889000 h 1987550"/>
                  <a:gd name="T20" fmla="*/ 2139476 w 2190750"/>
                  <a:gd name="T21" fmla="*/ 1003300 h 1987550"/>
                  <a:gd name="T22" fmla="*/ 2101383 w 2190750"/>
                  <a:gd name="T23" fmla="*/ 1155700 h 1987550"/>
                  <a:gd name="T24" fmla="*/ 2006153 w 2190750"/>
                  <a:gd name="T25" fmla="*/ 1212850 h 1987550"/>
                  <a:gd name="T26" fmla="*/ 1955365 w 2190750"/>
                  <a:gd name="T27" fmla="*/ 1397000 h 1987550"/>
                  <a:gd name="T28" fmla="*/ 1904577 w 2190750"/>
                  <a:gd name="T29" fmla="*/ 1543050 h 1987550"/>
                  <a:gd name="T30" fmla="*/ 1891880 w 2190750"/>
                  <a:gd name="T31" fmla="*/ 1739900 h 1987550"/>
                  <a:gd name="T32" fmla="*/ 1872833 w 2190750"/>
                  <a:gd name="T33" fmla="*/ 1784350 h 1987550"/>
                  <a:gd name="T34" fmla="*/ 1676028 w 2190750"/>
                  <a:gd name="T35" fmla="*/ 1816100 h 1987550"/>
                  <a:gd name="T36" fmla="*/ 1593496 w 2190750"/>
                  <a:gd name="T37" fmla="*/ 1968500 h 1987550"/>
                  <a:gd name="T38" fmla="*/ 1396691 w 2190750"/>
                  <a:gd name="T39" fmla="*/ 1892300 h 1987550"/>
                  <a:gd name="T40" fmla="*/ 1333203 w 2190750"/>
                  <a:gd name="T41" fmla="*/ 1987550 h 1987550"/>
                  <a:gd name="T42" fmla="*/ 1155445 w 2190750"/>
                  <a:gd name="T43" fmla="*/ 1955800 h 1987550"/>
                  <a:gd name="T44" fmla="*/ 1009425 w 2190750"/>
                  <a:gd name="T45" fmla="*/ 1962150 h 1987550"/>
                  <a:gd name="T46" fmla="*/ 920546 w 2190750"/>
                  <a:gd name="T47" fmla="*/ 1924050 h 1987550"/>
                  <a:gd name="T48" fmla="*/ 863408 w 2190750"/>
                  <a:gd name="T49" fmla="*/ 1854200 h 1987550"/>
                  <a:gd name="T50" fmla="*/ 888802 w 2190750"/>
                  <a:gd name="T51" fmla="*/ 1809750 h 1987550"/>
                  <a:gd name="T52" fmla="*/ 780876 w 2190750"/>
                  <a:gd name="T53" fmla="*/ 1714500 h 1987550"/>
                  <a:gd name="T54" fmla="*/ 660253 w 2190750"/>
                  <a:gd name="T55" fmla="*/ 1720850 h 1987550"/>
                  <a:gd name="T56" fmla="*/ 691997 w 2190750"/>
                  <a:gd name="T57" fmla="*/ 1663700 h 1987550"/>
                  <a:gd name="T58" fmla="*/ 622162 w 2190750"/>
                  <a:gd name="T59" fmla="*/ 1581150 h 1987550"/>
                  <a:gd name="T60" fmla="*/ 609465 w 2190750"/>
                  <a:gd name="T61" fmla="*/ 1682750 h 1987550"/>
                  <a:gd name="T62" fmla="*/ 514236 w 2190750"/>
                  <a:gd name="T63" fmla="*/ 1701800 h 1987550"/>
                  <a:gd name="T64" fmla="*/ 514236 w 2190750"/>
                  <a:gd name="T65" fmla="*/ 1701800 h 1987550"/>
                  <a:gd name="T66" fmla="*/ 558677 w 2190750"/>
                  <a:gd name="T67" fmla="*/ 1631950 h 1987550"/>
                  <a:gd name="T68" fmla="*/ 558677 w 2190750"/>
                  <a:gd name="T69" fmla="*/ 1562100 h 1987550"/>
                  <a:gd name="T70" fmla="*/ 577721 w 2190750"/>
                  <a:gd name="T71" fmla="*/ 1466850 h 1987550"/>
                  <a:gd name="T72" fmla="*/ 545980 w 2190750"/>
                  <a:gd name="T73" fmla="*/ 1390650 h 1987550"/>
                  <a:gd name="T74" fmla="*/ 507886 w 2190750"/>
                  <a:gd name="T75" fmla="*/ 1492250 h 1987550"/>
                  <a:gd name="T76" fmla="*/ 431704 w 2190750"/>
                  <a:gd name="T77" fmla="*/ 1581150 h 1987550"/>
                  <a:gd name="T78" fmla="*/ 380916 w 2190750"/>
                  <a:gd name="T79" fmla="*/ 1714500 h 1987550"/>
                  <a:gd name="T80" fmla="*/ 336475 w 2190750"/>
                  <a:gd name="T81" fmla="*/ 1593850 h 1987550"/>
                  <a:gd name="T82" fmla="*/ 215852 w 2190750"/>
                  <a:gd name="T83" fmla="*/ 1524000 h 1987550"/>
                  <a:gd name="T84" fmla="*/ 171411 w 2190750"/>
                  <a:gd name="T85" fmla="*/ 1466850 h 1987550"/>
                  <a:gd name="T86" fmla="*/ 69835 w 2190750"/>
                  <a:gd name="T87" fmla="*/ 1416050 h 1987550"/>
                  <a:gd name="T88" fmla="*/ 0 w 2190750"/>
                  <a:gd name="T89" fmla="*/ 1422400 h 198755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190750"/>
                  <a:gd name="T136" fmla="*/ 0 h 1987550"/>
                  <a:gd name="T137" fmla="*/ 2190750 w 2190750"/>
                  <a:gd name="T138" fmla="*/ 1987550 h 198755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190750" h="1987550">
                    <a:moveTo>
                      <a:pt x="0" y="1422400"/>
                    </a:moveTo>
                    <a:cubicBezTo>
                      <a:pt x="2117" y="948267"/>
                      <a:pt x="4233" y="474133"/>
                      <a:pt x="6350" y="0"/>
                    </a:cubicBezTo>
                    <a:lnTo>
                      <a:pt x="1758950" y="0"/>
                    </a:lnTo>
                    <a:lnTo>
                      <a:pt x="1835150" y="88900"/>
                    </a:lnTo>
                    <a:lnTo>
                      <a:pt x="1949450" y="158750"/>
                    </a:lnTo>
                    <a:lnTo>
                      <a:pt x="2082800" y="266700"/>
                    </a:lnTo>
                    <a:lnTo>
                      <a:pt x="2127250" y="400050"/>
                    </a:lnTo>
                    <a:lnTo>
                      <a:pt x="2159000" y="558800"/>
                    </a:lnTo>
                    <a:lnTo>
                      <a:pt x="2190750" y="692150"/>
                    </a:lnTo>
                    <a:lnTo>
                      <a:pt x="2159000" y="889000"/>
                    </a:lnTo>
                    <a:lnTo>
                      <a:pt x="2139950" y="1003300"/>
                    </a:lnTo>
                    <a:lnTo>
                      <a:pt x="2101850" y="1155700"/>
                    </a:lnTo>
                    <a:lnTo>
                      <a:pt x="2006600" y="1212850"/>
                    </a:lnTo>
                    <a:lnTo>
                      <a:pt x="1955800" y="1397000"/>
                    </a:lnTo>
                    <a:lnTo>
                      <a:pt x="1905000" y="1543050"/>
                    </a:lnTo>
                    <a:lnTo>
                      <a:pt x="1892300" y="1739900"/>
                    </a:lnTo>
                    <a:lnTo>
                      <a:pt x="1873250" y="1784350"/>
                    </a:lnTo>
                    <a:lnTo>
                      <a:pt x="1676400" y="1816100"/>
                    </a:lnTo>
                    <a:lnTo>
                      <a:pt x="1593850" y="1968500"/>
                    </a:lnTo>
                    <a:lnTo>
                      <a:pt x="1397000" y="1892300"/>
                    </a:lnTo>
                    <a:lnTo>
                      <a:pt x="1333500" y="1987550"/>
                    </a:lnTo>
                    <a:lnTo>
                      <a:pt x="1155700" y="1955800"/>
                    </a:lnTo>
                    <a:lnTo>
                      <a:pt x="1009650" y="1962150"/>
                    </a:lnTo>
                    <a:lnTo>
                      <a:pt x="920750" y="1924050"/>
                    </a:lnTo>
                    <a:lnTo>
                      <a:pt x="863600" y="1854200"/>
                    </a:lnTo>
                    <a:lnTo>
                      <a:pt x="889000" y="1809750"/>
                    </a:lnTo>
                    <a:lnTo>
                      <a:pt x="781050" y="1714500"/>
                    </a:lnTo>
                    <a:lnTo>
                      <a:pt x="660400" y="1720850"/>
                    </a:lnTo>
                    <a:lnTo>
                      <a:pt x="692150" y="1663700"/>
                    </a:lnTo>
                    <a:lnTo>
                      <a:pt x="622300" y="1581150"/>
                    </a:lnTo>
                    <a:lnTo>
                      <a:pt x="609600" y="1682750"/>
                    </a:lnTo>
                    <a:lnTo>
                      <a:pt x="514350" y="1701800"/>
                    </a:lnTo>
                    <a:lnTo>
                      <a:pt x="558800" y="1631950"/>
                    </a:lnTo>
                    <a:lnTo>
                      <a:pt x="558800" y="1562100"/>
                    </a:lnTo>
                    <a:lnTo>
                      <a:pt x="577850" y="1466850"/>
                    </a:lnTo>
                    <a:lnTo>
                      <a:pt x="546100" y="1390650"/>
                    </a:lnTo>
                    <a:lnTo>
                      <a:pt x="508000" y="1492250"/>
                    </a:lnTo>
                    <a:lnTo>
                      <a:pt x="431800" y="1581150"/>
                    </a:lnTo>
                    <a:lnTo>
                      <a:pt x="381000" y="1714500"/>
                    </a:lnTo>
                    <a:lnTo>
                      <a:pt x="336550" y="1593850"/>
                    </a:lnTo>
                    <a:lnTo>
                      <a:pt x="215900" y="1524000"/>
                    </a:lnTo>
                    <a:lnTo>
                      <a:pt x="171450" y="1466850"/>
                    </a:lnTo>
                    <a:lnTo>
                      <a:pt x="69850" y="1416050"/>
                    </a:lnTo>
                    <a:lnTo>
                      <a:pt x="0" y="142240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11" name="TextBox 20"/>
              <p:cNvSpPr txBox="1">
                <a:spLocks noChangeArrowheads="1"/>
              </p:cNvSpPr>
              <p:nvPr/>
            </p:nvSpPr>
            <p:spPr bwMode="auto">
              <a:xfrm>
                <a:off x="5115184" y="2259965"/>
                <a:ext cx="87389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Australia</a:t>
                </a:r>
              </a:p>
            </p:txBody>
          </p:sp>
          <p:sp>
            <p:nvSpPr>
              <p:cNvPr id="8212" name="Freeform 10"/>
              <p:cNvSpPr>
                <a:spLocks/>
              </p:cNvSpPr>
              <p:nvPr/>
            </p:nvSpPr>
            <p:spPr bwMode="auto">
              <a:xfrm>
                <a:off x="4608809" y="3853815"/>
                <a:ext cx="1809616" cy="1498600"/>
              </a:xfrm>
              <a:custGeom>
                <a:avLst/>
                <a:gdLst>
                  <a:gd name="T0" fmla="*/ 38091 w 1809750"/>
                  <a:gd name="T1" fmla="*/ 146050 h 1498600"/>
                  <a:gd name="T2" fmla="*/ 215852 w 1809750"/>
                  <a:gd name="T3" fmla="*/ 120650 h 1498600"/>
                  <a:gd name="T4" fmla="*/ 196805 w 1809750"/>
                  <a:gd name="T5" fmla="*/ 0 h 1498600"/>
                  <a:gd name="T6" fmla="*/ 266640 w 1809750"/>
                  <a:gd name="T7" fmla="*/ 38100 h 1498600"/>
                  <a:gd name="T8" fmla="*/ 298384 w 1809750"/>
                  <a:gd name="T9" fmla="*/ 120650 h 1498600"/>
                  <a:gd name="T10" fmla="*/ 514236 w 1809750"/>
                  <a:gd name="T11" fmla="*/ 120650 h 1498600"/>
                  <a:gd name="T12" fmla="*/ 831664 w 1809750"/>
                  <a:gd name="T13" fmla="*/ 139700 h 1498600"/>
                  <a:gd name="T14" fmla="*/ 863408 w 1809750"/>
                  <a:gd name="T15" fmla="*/ 165100 h 1498600"/>
                  <a:gd name="T16" fmla="*/ 806270 w 1809750"/>
                  <a:gd name="T17" fmla="*/ 222250 h 1498600"/>
                  <a:gd name="T18" fmla="*/ 971334 w 1809750"/>
                  <a:gd name="T19" fmla="*/ 266700 h 1498600"/>
                  <a:gd name="T20" fmla="*/ 964987 w 1809750"/>
                  <a:gd name="T21" fmla="*/ 311150 h 1498600"/>
                  <a:gd name="T22" fmla="*/ 1142748 w 1809750"/>
                  <a:gd name="T23" fmla="*/ 330200 h 1498600"/>
                  <a:gd name="T24" fmla="*/ 1250674 w 1809750"/>
                  <a:gd name="T25" fmla="*/ 361950 h 1498600"/>
                  <a:gd name="T26" fmla="*/ 1377644 w 1809750"/>
                  <a:gd name="T27" fmla="*/ 438150 h 1498600"/>
                  <a:gd name="T28" fmla="*/ 1491920 w 1809750"/>
                  <a:gd name="T29" fmla="*/ 558800 h 1498600"/>
                  <a:gd name="T30" fmla="*/ 1631587 w 1809750"/>
                  <a:gd name="T31" fmla="*/ 647700 h 1498600"/>
                  <a:gd name="T32" fmla="*/ 1739513 w 1809750"/>
                  <a:gd name="T33" fmla="*/ 723900 h 1498600"/>
                  <a:gd name="T34" fmla="*/ 1809348 w 1809750"/>
                  <a:gd name="T35" fmla="*/ 844550 h 1498600"/>
                  <a:gd name="T36" fmla="*/ 1783954 w 1809750"/>
                  <a:gd name="T37" fmla="*/ 965200 h 1498600"/>
                  <a:gd name="T38" fmla="*/ 1701422 w 1809750"/>
                  <a:gd name="T39" fmla="*/ 1022350 h 1498600"/>
                  <a:gd name="T40" fmla="*/ 1555405 w 1809750"/>
                  <a:gd name="T41" fmla="*/ 1079500 h 1498600"/>
                  <a:gd name="T42" fmla="*/ 1441129 w 1809750"/>
                  <a:gd name="T43" fmla="*/ 1193800 h 1498600"/>
                  <a:gd name="T44" fmla="*/ 1383994 w 1809750"/>
                  <a:gd name="T45" fmla="*/ 1377950 h 1498600"/>
                  <a:gd name="T46" fmla="*/ 1396691 w 1809750"/>
                  <a:gd name="T47" fmla="*/ 1498600 h 1498600"/>
                  <a:gd name="T48" fmla="*/ 0 w 1809750"/>
                  <a:gd name="T49" fmla="*/ 1479550 h 1498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809750"/>
                  <a:gd name="T76" fmla="*/ 0 h 1498600"/>
                  <a:gd name="T77" fmla="*/ 1809750 w 1809750"/>
                  <a:gd name="T78" fmla="*/ 1498600 h 1498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809750" h="1498600">
                    <a:moveTo>
                      <a:pt x="38100" y="146050"/>
                    </a:moveTo>
                    <a:lnTo>
                      <a:pt x="215900" y="120650"/>
                    </a:lnTo>
                    <a:lnTo>
                      <a:pt x="196850" y="0"/>
                    </a:lnTo>
                    <a:lnTo>
                      <a:pt x="266700" y="38100"/>
                    </a:lnTo>
                    <a:lnTo>
                      <a:pt x="298450" y="120650"/>
                    </a:lnTo>
                    <a:lnTo>
                      <a:pt x="514350" y="120650"/>
                    </a:lnTo>
                    <a:lnTo>
                      <a:pt x="831850" y="139700"/>
                    </a:lnTo>
                    <a:lnTo>
                      <a:pt x="863600" y="165100"/>
                    </a:lnTo>
                    <a:lnTo>
                      <a:pt x="806450" y="222250"/>
                    </a:lnTo>
                    <a:lnTo>
                      <a:pt x="971550" y="266700"/>
                    </a:lnTo>
                    <a:lnTo>
                      <a:pt x="965200" y="311150"/>
                    </a:lnTo>
                    <a:lnTo>
                      <a:pt x="1143000" y="330200"/>
                    </a:lnTo>
                    <a:lnTo>
                      <a:pt x="1250950" y="361950"/>
                    </a:lnTo>
                    <a:lnTo>
                      <a:pt x="1377950" y="438150"/>
                    </a:lnTo>
                    <a:lnTo>
                      <a:pt x="1492250" y="558800"/>
                    </a:lnTo>
                    <a:lnTo>
                      <a:pt x="1631950" y="647700"/>
                    </a:lnTo>
                    <a:lnTo>
                      <a:pt x="1739900" y="723900"/>
                    </a:lnTo>
                    <a:lnTo>
                      <a:pt x="1809750" y="844550"/>
                    </a:lnTo>
                    <a:lnTo>
                      <a:pt x="1784350" y="965200"/>
                    </a:lnTo>
                    <a:lnTo>
                      <a:pt x="1701800" y="1022350"/>
                    </a:lnTo>
                    <a:lnTo>
                      <a:pt x="1555750" y="1079500"/>
                    </a:lnTo>
                    <a:lnTo>
                      <a:pt x="1441450" y="1193800"/>
                    </a:lnTo>
                    <a:lnTo>
                      <a:pt x="1384300" y="1377950"/>
                    </a:lnTo>
                    <a:lnTo>
                      <a:pt x="1397000" y="1498600"/>
                    </a:lnTo>
                    <a:lnTo>
                      <a:pt x="0" y="147955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13" name="TextBox 21"/>
              <p:cNvSpPr txBox="1">
                <a:spLocks noChangeArrowheads="1"/>
              </p:cNvSpPr>
              <p:nvPr/>
            </p:nvSpPr>
            <p:spPr bwMode="auto">
              <a:xfrm>
                <a:off x="4708814" y="4622165"/>
                <a:ext cx="134995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East Antarctica</a:t>
                </a:r>
              </a:p>
            </p:txBody>
          </p:sp>
          <p:sp>
            <p:nvSpPr>
              <p:cNvPr id="8214" name="Freeform 16"/>
              <p:cNvSpPr>
                <a:spLocks/>
              </p:cNvSpPr>
              <p:nvPr/>
            </p:nvSpPr>
            <p:spPr bwMode="auto">
              <a:xfrm>
                <a:off x="7405777" y="3864928"/>
                <a:ext cx="457166" cy="774700"/>
              </a:xfrm>
              <a:custGeom>
                <a:avLst/>
                <a:gdLst>
                  <a:gd name="T0" fmla="*/ 247596 w 457200"/>
                  <a:gd name="T1" fmla="*/ 127000 h 774700"/>
                  <a:gd name="T2" fmla="*/ 177761 w 457200"/>
                  <a:gd name="T3" fmla="*/ 69850 h 774700"/>
                  <a:gd name="T4" fmla="*/ 139670 w 457200"/>
                  <a:gd name="T5" fmla="*/ 0 h 774700"/>
                  <a:gd name="T6" fmla="*/ 133320 w 457200"/>
                  <a:gd name="T7" fmla="*/ 76200 h 774700"/>
                  <a:gd name="T8" fmla="*/ 139670 w 457200"/>
                  <a:gd name="T9" fmla="*/ 107950 h 774700"/>
                  <a:gd name="T10" fmla="*/ 177761 w 457200"/>
                  <a:gd name="T11" fmla="*/ 247650 h 774700"/>
                  <a:gd name="T12" fmla="*/ 171411 w 457200"/>
                  <a:gd name="T13" fmla="*/ 412750 h 774700"/>
                  <a:gd name="T14" fmla="*/ 133320 w 457200"/>
                  <a:gd name="T15" fmla="*/ 488950 h 774700"/>
                  <a:gd name="T16" fmla="*/ 107926 w 457200"/>
                  <a:gd name="T17" fmla="*/ 539750 h 774700"/>
                  <a:gd name="T18" fmla="*/ 0 w 457200"/>
                  <a:gd name="T19" fmla="*/ 577850 h 774700"/>
                  <a:gd name="T20" fmla="*/ 88879 w 457200"/>
                  <a:gd name="T21" fmla="*/ 654050 h 774700"/>
                  <a:gd name="T22" fmla="*/ 139670 w 457200"/>
                  <a:gd name="T23" fmla="*/ 774700 h 774700"/>
                  <a:gd name="T24" fmla="*/ 450748 w 457200"/>
                  <a:gd name="T25" fmla="*/ 711200 h 774700"/>
                  <a:gd name="T26" fmla="*/ 457098 w 457200"/>
                  <a:gd name="T27" fmla="*/ 577850 h 774700"/>
                  <a:gd name="T28" fmla="*/ 444401 w 457200"/>
                  <a:gd name="T29" fmla="*/ 444500 h 774700"/>
                  <a:gd name="T30" fmla="*/ 399960 w 457200"/>
                  <a:gd name="T31" fmla="*/ 425450 h 774700"/>
                  <a:gd name="T32" fmla="*/ 361869 w 457200"/>
                  <a:gd name="T33" fmla="*/ 361950 h 774700"/>
                  <a:gd name="T34" fmla="*/ 412657 w 457200"/>
                  <a:gd name="T35" fmla="*/ 323850 h 774700"/>
                  <a:gd name="T36" fmla="*/ 412657 w 457200"/>
                  <a:gd name="T37" fmla="*/ 323850 h 774700"/>
                  <a:gd name="T38" fmla="*/ 399960 w 457200"/>
                  <a:gd name="T39" fmla="*/ 247650 h 774700"/>
                  <a:gd name="T40" fmla="*/ 323778 w 457200"/>
                  <a:gd name="T41" fmla="*/ 177800 h 774700"/>
                  <a:gd name="T42" fmla="*/ 304731 w 457200"/>
                  <a:gd name="T43" fmla="*/ 171450 h 774700"/>
                  <a:gd name="T44" fmla="*/ 272990 w 457200"/>
                  <a:gd name="T45" fmla="*/ 254000 h 774700"/>
                  <a:gd name="T46" fmla="*/ 272990 w 457200"/>
                  <a:gd name="T47" fmla="*/ 254000 h 774700"/>
                  <a:gd name="T48" fmla="*/ 241246 w 457200"/>
                  <a:gd name="T49" fmla="*/ 209550 h 774700"/>
                  <a:gd name="T50" fmla="*/ 158714 w 457200"/>
                  <a:gd name="T51" fmla="*/ 120650 h 774700"/>
                  <a:gd name="T52" fmla="*/ 247596 w 457200"/>
                  <a:gd name="T53" fmla="*/ 127000 h 77470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57200"/>
                  <a:gd name="T82" fmla="*/ 0 h 774700"/>
                  <a:gd name="T83" fmla="*/ 457200 w 457200"/>
                  <a:gd name="T84" fmla="*/ 774700 h 77470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57200" h="774700">
                    <a:moveTo>
                      <a:pt x="247650" y="127000"/>
                    </a:moveTo>
                    <a:lnTo>
                      <a:pt x="177800" y="69850"/>
                    </a:lnTo>
                    <a:lnTo>
                      <a:pt x="139700" y="0"/>
                    </a:lnTo>
                    <a:lnTo>
                      <a:pt x="133350" y="76200"/>
                    </a:lnTo>
                    <a:lnTo>
                      <a:pt x="139700" y="107950"/>
                    </a:lnTo>
                    <a:lnTo>
                      <a:pt x="177800" y="247650"/>
                    </a:lnTo>
                    <a:lnTo>
                      <a:pt x="171450" y="412750"/>
                    </a:lnTo>
                    <a:lnTo>
                      <a:pt x="133350" y="488950"/>
                    </a:lnTo>
                    <a:lnTo>
                      <a:pt x="107950" y="539750"/>
                    </a:lnTo>
                    <a:lnTo>
                      <a:pt x="0" y="577850"/>
                    </a:lnTo>
                    <a:lnTo>
                      <a:pt x="88900" y="654050"/>
                    </a:lnTo>
                    <a:lnTo>
                      <a:pt x="139700" y="774700"/>
                    </a:lnTo>
                    <a:lnTo>
                      <a:pt x="450850" y="711200"/>
                    </a:lnTo>
                    <a:lnTo>
                      <a:pt x="457200" y="577850"/>
                    </a:lnTo>
                    <a:lnTo>
                      <a:pt x="444500" y="444500"/>
                    </a:lnTo>
                    <a:lnTo>
                      <a:pt x="400050" y="425450"/>
                    </a:lnTo>
                    <a:lnTo>
                      <a:pt x="361950" y="361950"/>
                    </a:lnTo>
                    <a:lnTo>
                      <a:pt x="412750" y="323850"/>
                    </a:lnTo>
                    <a:lnTo>
                      <a:pt x="400050" y="247650"/>
                    </a:lnTo>
                    <a:lnTo>
                      <a:pt x="323850" y="177800"/>
                    </a:lnTo>
                    <a:lnTo>
                      <a:pt x="304800" y="171450"/>
                    </a:lnTo>
                    <a:lnTo>
                      <a:pt x="273050" y="254000"/>
                    </a:lnTo>
                    <a:lnTo>
                      <a:pt x="241300" y="209550"/>
                    </a:lnTo>
                    <a:lnTo>
                      <a:pt x="158750" y="120650"/>
                    </a:lnTo>
                    <a:lnTo>
                      <a:pt x="247650" y="12700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15" name="TextBox 22"/>
              <p:cNvSpPr txBox="1">
                <a:spLocks noChangeArrowheads="1"/>
              </p:cNvSpPr>
              <p:nvPr/>
            </p:nvSpPr>
            <p:spPr bwMode="auto">
              <a:xfrm>
                <a:off x="7761605" y="3896678"/>
                <a:ext cx="79535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latin typeface="+mj-lt"/>
                  </a:rPr>
                  <a:t>  New</a:t>
                </a:r>
              </a:p>
              <a:p>
                <a:r>
                  <a:rPr lang="en-US" sz="1200" b="1" dirty="0">
                    <a:latin typeface="+mj-lt"/>
                  </a:rPr>
                  <a:t>Zealand</a:t>
                </a:r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4342128" y="3585528"/>
                <a:ext cx="1114343" cy="142875"/>
              </a:xfrm>
              <a:custGeom>
                <a:avLst/>
                <a:gdLst>
                  <a:gd name="connsiteX0" fmla="*/ 0 w 1114425"/>
                  <a:gd name="connsiteY0" fmla="*/ 0 h 142875"/>
                  <a:gd name="connsiteX1" fmla="*/ 485775 w 1114425"/>
                  <a:gd name="connsiteY1" fmla="*/ 28575 h 142875"/>
                  <a:gd name="connsiteX2" fmla="*/ 1114425 w 1114425"/>
                  <a:gd name="connsiteY2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4425" h="142875">
                    <a:moveTo>
                      <a:pt x="0" y="0"/>
                    </a:moveTo>
                    <a:cubicBezTo>
                      <a:pt x="150019" y="2381"/>
                      <a:pt x="300038" y="4763"/>
                      <a:pt x="485775" y="28575"/>
                    </a:cubicBezTo>
                    <a:cubicBezTo>
                      <a:pt x="671513" y="52388"/>
                      <a:pt x="1114425" y="142875"/>
                      <a:pt x="1114425" y="142875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561187" y="3766503"/>
                <a:ext cx="1114343" cy="142875"/>
              </a:xfrm>
              <a:custGeom>
                <a:avLst/>
                <a:gdLst>
                  <a:gd name="connsiteX0" fmla="*/ 0 w 1114425"/>
                  <a:gd name="connsiteY0" fmla="*/ 0 h 142875"/>
                  <a:gd name="connsiteX1" fmla="*/ 485775 w 1114425"/>
                  <a:gd name="connsiteY1" fmla="*/ 28575 h 142875"/>
                  <a:gd name="connsiteX2" fmla="*/ 1114425 w 1114425"/>
                  <a:gd name="connsiteY2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4425" h="142875">
                    <a:moveTo>
                      <a:pt x="0" y="0"/>
                    </a:moveTo>
                    <a:cubicBezTo>
                      <a:pt x="150019" y="2381"/>
                      <a:pt x="300038" y="4763"/>
                      <a:pt x="485775" y="28575"/>
                    </a:cubicBezTo>
                    <a:cubicBezTo>
                      <a:pt x="671513" y="52388"/>
                      <a:pt x="1114425" y="142875"/>
                      <a:pt x="1114425" y="142875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5846967" y="3642678"/>
                <a:ext cx="476215" cy="136525"/>
              </a:xfrm>
              <a:custGeom>
                <a:avLst/>
                <a:gdLst>
                  <a:gd name="connsiteX0" fmla="*/ 0 w 476250"/>
                  <a:gd name="connsiteY0" fmla="*/ 133350 h 136525"/>
                  <a:gd name="connsiteX1" fmla="*/ 171450 w 476250"/>
                  <a:gd name="connsiteY1" fmla="*/ 114300 h 136525"/>
                  <a:gd name="connsiteX2" fmla="*/ 476250 w 476250"/>
                  <a:gd name="connsiteY2" fmla="*/ 0 h 13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250" h="136525">
                    <a:moveTo>
                      <a:pt x="0" y="133350"/>
                    </a:moveTo>
                    <a:cubicBezTo>
                      <a:pt x="46037" y="134937"/>
                      <a:pt x="92075" y="136525"/>
                      <a:pt x="171450" y="114300"/>
                    </a:cubicBezTo>
                    <a:cubicBezTo>
                      <a:pt x="250825" y="92075"/>
                      <a:pt x="363537" y="46037"/>
                      <a:pt x="476250" y="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5846967" y="3423603"/>
                <a:ext cx="476215" cy="136525"/>
              </a:xfrm>
              <a:custGeom>
                <a:avLst/>
                <a:gdLst>
                  <a:gd name="connsiteX0" fmla="*/ 0 w 476250"/>
                  <a:gd name="connsiteY0" fmla="*/ 133350 h 136525"/>
                  <a:gd name="connsiteX1" fmla="*/ 171450 w 476250"/>
                  <a:gd name="connsiteY1" fmla="*/ 114300 h 136525"/>
                  <a:gd name="connsiteX2" fmla="*/ 476250 w 476250"/>
                  <a:gd name="connsiteY2" fmla="*/ 0 h 13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250" h="136525">
                    <a:moveTo>
                      <a:pt x="0" y="133350"/>
                    </a:moveTo>
                    <a:cubicBezTo>
                      <a:pt x="46037" y="134937"/>
                      <a:pt x="92075" y="136525"/>
                      <a:pt x="171450" y="114300"/>
                    </a:cubicBezTo>
                    <a:cubicBezTo>
                      <a:pt x="250825" y="92075"/>
                      <a:pt x="363537" y="46037"/>
                      <a:pt x="476250" y="0"/>
                    </a:cubicBezTo>
                  </a:path>
                </a:pathLst>
              </a:cu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370803" y="2823528"/>
                <a:ext cx="142864" cy="1409700"/>
              </a:xfrm>
              <a:custGeom>
                <a:avLst/>
                <a:gdLst>
                  <a:gd name="connsiteX0" fmla="*/ 142875 w 142875"/>
                  <a:gd name="connsiteY0" fmla="*/ 0 h 1409700"/>
                  <a:gd name="connsiteX1" fmla="*/ 66675 w 142875"/>
                  <a:gd name="connsiteY1" fmla="*/ 333375 h 1409700"/>
                  <a:gd name="connsiteX2" fmla="*/ 28575 w 142875"/>
                  <a:gd name="connsiteY2" fmla="*/ 619125 h 1409700"/>
                  <a:gd name="connsiteX3" fmla="*/ 38100 w 142875"/>
                  <a:gd name="connsiteY3" fmla="*/ 952500 h 1409700"/>
                  <a:gd name="connsiteX4" fmla="*/ 95250 w 142875"/>
                  <a:gd name="connsiteY4" fmla="*/ 1200150 h 1409700"/>
                  <a:gd name="connsiteX5" fmla="*/ 0 w 142875"/>
                  <a:gd name="connsiteY5" fmla="*/ 1409700 h 140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" h="1409700">
                    <a:moveTo>
                      <a:pt x="142875" y="0"/>
                    </a:moveTo>
                    <a:cubicBezTo>
                      <a:pt x="114300" y="115094"/>
                      <a:pt x="85725" y="230188"/>
                      <a:pt x="66675" y="333375"/>
                    </a:cubicBezTo>
                    <a:cubicBezTo>
                      <a:pt x="47625" y="436563"/>
                      <a:pt x="33337" y="515938"/>
                      <a:pt x="28575" y="619125"/>
                    </a:cubicBezTo>
                    <a:cubicBezTo>
                      <a:pt x="23813" y="722312"/>
                      <a:pt x="26988" y="855663"/>
                      <a:pt x="38100" y="952500"/>
                    </a:cubicBezTo>
                    <a:cubicBezTo>
                      <a:pt x="49212" y="1049337"/>
                      <a:pt x="101600" y="1123950"/>
                      <a:pt x="95250" y="1200150"/>
                    </a:cubicBezTo>
                    <a:cubicBezTo>
                      <a:pt x="88900" y="1276350"/>
                      <a:pt x="0" y="1409700"/>
                      <a:pt x="0" y="14097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5627908" y="3747453"/>
                <a:ext cx="1019100" cy="914400"/>
              </a:xfrm>
              <a:custGeom>
                <a:avLst/>
                <a:gdLst>
                  <a:gd name="connsiteX0" fmla="*/ 0 w 1019175"/>
                  <a:gd name="connsiteY0" fmla="*/ 0 h 914400"/>
                  <a:gd name="connsiteX1" fmla="*/ 314325 w 1019175"/>
                  <a:gd name="connsiteY1" fmla="*/ 276225 h 914400"/>
                  <a:gd name="connsiteX2" fmla="*/ 533400 w 1019175"/>
                  <a:gd name="connsiteY2" fmla="*/ 523875 h 914400"/>
                  <a:gd name="connsiteX3" fmla="*/ 809625 w 1019175"/>
                  <a:gd name="connsiteY3" fmla="*/ 685800 h 914400"/>
                  <a:gd name="connsiteX4" fmla="*/ 1019175 w 1019175"/>
                  <a:gd name="connsiteY4" fmla="*/ 9144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75" h="914400">
                    <a:moveTo>
                      <a:pt x="0" y="0"/>
                    </a:moveTo>
                    <a:cubicBezTo>
                      <a:pt x="112712" y="94456"/>
                      <a:pt x="225425" y="188913"/>
                      <a:pt x="314325" y="276225"/>
                    </a:cubicBezTo>
                    <a:cubicBezTo>
                      <a:pt x="403225" y="363538"/>
                      <a:pt x="450850" y="455612"/>
                      <a:pt x="533400" y="523875"/>
                    </a:cubicBezTo>
                    <a:cubicBezTo>
                      <a:pt x="615950" y="592138"/>
                      <a:pt x="728663" y="620713"/>
                      <a:pt x="809625" y="685800"/>
                    </a:cubicBezTo>
                    <a:cubicBezTo>
                      <a:pt x="890587" y="750887"/>
                      <a:pt x="954881" y="832643"/>
                      <a:pt x="1019175" y="9144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6456522" y="3528378"/>
                <a:ext cx="247632" cy="809625"/>
              </a:xfrm>
              <a:custGeom>
                <a:avLst/>
                <a:gdLst>
                  <a:gd name="connsiteX0" fmla="*/ 0 w 247650"/>
                  <a:gd name="connsiteY0" fmla="*/ 0 h 809625"/>
                  <a:gd name="connsiteX1" fmla="*/ 114300 w 247650"/>
                  <a:gd name="connsiteY1" fmla="*/ 390525 h 809625"/>
                  <a:gd name="connsiteX2" fmla="*/ 247650 w 247650"/>
                  <a:gd name="connsiteY2" fmla="*/ 809625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650" h="809625">
                    <a:moveTo>
                      <a:pt x="0" y="0"/>
                    </a:moveTo>
                    <a:cubicBezTo>
                      <a:pt x="36512" y="127794"/>
                      <a:pt x="73025" y="255588"/>
                      <a:pt x="114300" y="390525"/>
                    </a:cubicBezTo>
                    <a:cubicBezTo>
                      <a:pt x="155575" y="525463"/>
                      <a:pt x="227013" y="741363"/>
                      <a:pt x="247650" y="809625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731140" y="4185603"/>
                <a:ext cx="68257" cy="628650"/>
              </a:xfrm>
              <a:custGeom>
                <a:avLst/>
                <a:gdLst>
                  <a:gd name="connsiteX0" fmla="*/ 68262 w 68262"/>
                  <a:gd name="connsiteY0" fmla="*/ 0 h 628650"/>
                  <a:gd name="connsiteX1" fmla="*/ 20637 w 68262"/>
                  <a:gd name="connsiteY1" fmla="*/ 352425 h 628650"/>
                  <a:gd name="connsiteX2" fmla="*/ 1587 w 68262"/>
                  <a:gd name="connsiteY2" fmla="*/ 504825 h 628650"/>
                  <a:gd name="connsiteX3" fmla="*/ 30162 w 68262"/>
                  <a:gd name="connsiteY3" fmla="*/ 6286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262" h="628650">
                    <a:moveTo>
                      <a:pt x="68262" y="0"/>
                    </a:moveTo>
                    <a:cubicBezTo>
                      <a:pt x="50005" y="134144"/>
                      <a:pt x="31749" y="268288"/>
                      <a:pt x="20637" y="352425"/>
                    </a:cubicBezTo>
                    <a:cubicBezTo>
                      <a:pt x="9525" y="436562"/>
                      <a:pt x="0" y="458788"/>
                      <a:pt x="1587" y="504825"/>
                    </a:cubicBezTo>
                    <a:cubicBezTo>
                      <a:pt x="3174" y="550862"/>
                      <a:pt x="30162" y="628650"/>
                      <a:pt x="30162" y="62865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6285085" y="4947603"/>
                <a:ext cx="428593" cy="266700"/>
              </a:xfrm>
              <a:custGeom>
                <a:avLst/>
                <a:gdLst>
                  <a:gd name="connsiteX0" fmla="*/ 428625 w 428625"/>
                  <a:gd name="connsiteY0" fmla="*/ 0 h 266700"/>
                  <a:gd name="connsiteX1" fmla="*/ 209550 w 428625"/>
                  <a:gd name="connsiteY1" fmla="*/ 76200 h 266700"/>
                  <a:gd name="connsiteX2" fmla="*/ 0 w 428625"/>
                  <a:gd name="connsiteY2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8625" h="266700">
                    <a:moveTo>
                      <a:pt x="428625" y="0"/>
                    </a:moveTo>
                    <a:cubicBezTo>
                      <a:pt x="354806" y="15875"/>
                      <a:pt x="280987" y="31750"/>
                      <a:pt x="209550" y="76200"/>
                    </a:cubicBezTo>
                    <a:cubicBezTo>
                      <a:pt x="138113" y="120650"/>
                      <a:pt x="36513" y="236537"/>
                      <a:pt x="0" y="2667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6361279" y="5138103"/>
                <a:ext cx="342875" cy="323850"/>
              </a:xfrm>
              <a:custGeom>
                <a:avLst/>
                <a:gdLst>
                  <a:gd name="connsiteX0" fmla="*/ 0 w 342900"/>
                  <a:gd name="connsiteY0" fmla="*/ 0 h 323850"/>
                  <a:gd name="connsiteX1" fmla="*/ 57150 w 342900"/>
                  <a:gd name="connsiteY1" fmla="*/ 133350 h 323850"/>
                  <a:gd name="connsiteX2" fmla="*/ 342900 w 342900"/>
                  <a:gd name="connsiteY2" fmla="*/ 32385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323850">
                    <a:moveTo>
                      <a:pt x="0" y="0"/>
                    </a:moveTo>
                    <a:cubicBezTo>
                      <a:pt x="0" y="39687"/>
                      <a:pt x="0" y="79375"/>
                      <a:pt x="57150" y="133350"/>
                    </a:cubicBezTo>
                    <a:cubicBezTo>
                      <a:pt x="114300" y="187325"/>
                      <a:pt x="295275" y="293688"/>
                      <a:pt x="342900" y="32385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5915225" y="3333115"/>
                <a:ext cx="590506" cy="400050"/>
              </a:xfrm>
              <a:prstGeom prst="ellipse">
                <a:avLst/>
              </a:prstGeom>
              <a:noFill/>
              <a:ln w="76200">
                <a:solidFill>
                  <a:srgbClr val="FF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cxnSp>
            <p:nvCxnSpPr>
              <p:cNvPr id="48" name="Straight Connector 47"/>
              <p:cNvCxnSpPr/>
              <p:nvPr/>
            </p:nvCxnSpPr>
            <p:spPr>
              <a:xfrm>
                <a:off x="4923110" y="3652203"/>
                <a:ext cx="185724" cy="133350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5461233" y="3752215"/>
                <a:ext cx="185723" cy="133350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>
                <a:endCxn id="36" idx="2"/>
              </p:cNvCxnSpPr>
              <p:nvPr/>
            </p:nvCxnSpPr>
            <p:spPr>
              <a:xfrm>
                <a:off x="6118410" y="3542665"/>
                <a:ext cx="204772" cy="100013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flipV="1">
                <a:off x="6366042" y="2914015"/>
                <a:ext cx="209535" cy="61913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>
                <a:stCxn id="38" idx="5"/>
              </p:cNvCxnSpPr>
              <p:nvPr/>
            </p:nvCxnSpPr>
            <p:spPr>
              <a:xfrm>
                <a:off x="6370803" y="4233228"/>
                <a:ext cx="242870" cy="28575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6623198" y="4518978"/>
                <a:ext cx="280966" cy="52387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 flipH="1" flipV="1">
                <a:off x="6558904" y="5264320"/>
                <a:ext cx="128588" cy="285729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34" name="Freeform 66"/>
              <p:cNvSpPr>
                <a:spLocks/>
              </p:cNvSpPr>
              <p:nvPr/>
            </p:nvSpPr>
            <p:spPr bwMode="auto">
              <a:xfrm>
                <a:off x="4342129" y="3971290"/>
                <a:ext cx="1685800" cy="1519238"/>
              </a:xfrm>
              <a:custGeom>
                <a:avLst/>
                <a:gdLst>
                  <a:gd name="T0" fmla="*/ 328541 w 1685925"/>
                  <a:gd name="T1" fmla="*/ 23812 h 1519237"/>
                  <a:gd name="T2" fmla="*/ 176174 w 1685925"/>
                  <a:gd name="T3" fmla="*/ 14287 h 1519237"/>
                  <a:gd name="T4" fmla="*/ 0 w 1685925"/>
                  <a:gd name="T5" fmla="*/ 0 h 1519237"/>
                  <a:gd name="T6" fmla="*/ 14285 w 1685925"/>
                  <a:gd name="T7" fmla="*/ 1495428 h 1519237"/>
                  <a:gd name="T8" fmla="*/ 1685550 w 1685925"/>
                  <a:gd name="T9" fmla="*/ 1519240 h 1519237"/>
                  <a:gd name="T10" fmla="*/ 1661744 w 1685925"/>
                  <a:gd name="T11" fmla="*/ 1381128 h 1519237"/>
                  <a:gd name="T12" fmla="*/ 1571277 w 1685925"/>
                  <a:gd name="T13" fmla="*/ 1333503 h 1519237"/>
                  <a:gd name="T14" fmla="*/ 309494 w 1685925"/>
                  <a:gd name="T15" fmla="*/ 1300165 h 15192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85925"/>
                  <a:gd name="T25" fmla="*/ 0 h 1519237"/>
                  <a:gd name="T26" fmla="*/ 1685925 w 1685925"/>
                  <a:gd name="T27" fmla="*/ 1519237 h 15192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85925" h="1519237">
                    <a:moveTo>
                      <a:pt x="328613" y="23812"/>
                    </a:moveTo>
                    <a:lnTo>
                      <a:pt x="176213" y="14287"/>
                    </a:lnTo>
                    <a:lnTo>
                      <a:pt x="0" y="0"/>
                    </a:lnTo>
                    <a:lnTo>
                      <a:pt x="14288" y="1495425"/>
                    </a:lnTo>
                    <a:lnTo>
                      <a:pt x="1685925" y="1519237"/>
                    </a:lnTo>
                    <a:lnTo>
                      <a:pt x="1662113" y="1381125"/>
                    </a:lnTo>
                    <a:lnTo>
                      <a:pt x="1571625" y="1333500"/>
                    </a:lnTo>
                    <a:lnTo>
                      <a:pt x="309563" y="1300162"/>
                    </a:lnTo>
                  </a:path>
                </a:pathLst>
              </a:custGeom>
              <a:solidFill>
                <a:srgbClr val="996600"/>
              </a:solidFill>
              <a:ln w="9525" cap="flat" cmpd="sng" algn="ctr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35" name="Freeform 67"/>
              <p:cNvSpPr>
                <a:spLocks/>
              </p:cNvSpPr>
              <p:nvPr/>
            </p:nvSpPr>
            <p:spPr bwMode="auto">
              <a:xfrm>
                <a:off x="6694630" y="4809490"/>
                <a:ext cx="1357211" cy="685800"/>
              </a:xfrm>
              <a:custGeom>
                <a:avLst/>
                <a:gdLst>
                  <a:gd name="T0" fmla="*/ 190458 w 1357313"/>
                  <a:gd name="T1" fmla="*/ 0 h 685800"/>
                  <a:gd name="T2" fmla="*/ 0 w 1357313"/>
                  <a:gd name="T3" fmla="*/ 57150 h 685800"/>
                  <a:gd name="T4" fmla="*/ 14285 w 1357313"/>
                  <a:gd name="T5" fmla="*/ 161925 h 685800"/>
                  <a:gd name="T6" fmla="*/ 128558 w 1357313"/>
                  <a:gd name="T7" fmla="*/ 280987 h 685800"/>
                  <a:gd name="T8" fmla="*/ 185696 w 1357313"/>
                  <a:gd name="T9" fmla="*/ 385762 h 685800"/>
                  <a:gd name="T10" fmla="*/ 219027 w 1357313"/>
                  <a:gd name="T11" fmla="*/ 528637 h 685800"/>
                  <a:gd name="T12" fmla="*/ 328538 w 1357313"/>
                  <a:gd name="T13" fmla="*/ 647700 h 685800"/>
                  <a:gd name="T14" fmla="*/ 338063 w 1357313"/>
                  <a:gd name="T15" fmla="*/ 676275 h 685800"/>
                  <a:gd name="T16" fmla="*/ 1199880 w 1357313"/>
                  <a:gd name="T17" fmla="*/ 685800 h 685800"/>
                  <a:gd name="T18" fmla="*/ 1357007 w 1357313"/>
                  <a:gd name="T19" fmla="*/ 604837 h 6858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57313"/>
                  <a:gd name="T31" fmla="*/ 0 h 685800"/>
                  <a:gd name="T32" fmla="*/ 1357313 w 1357313"/>
                  <a:gd name="T33" fmla="*/ 685800 h 6858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57313" h="685800">
                    <a:moveTo>
                      <a:pt x="190500" y="0"/>
                    </a:moveTo>
                    <a:lnTo>
                      <a:pt x="0" y="57150"/>
                    </a:lnTo>
                    <a:lnTo>
                      <a:pt x="14288" y="161925"/>
                    </a:lnTo>
                    <a:lnTo>
                      <a:pt x="128588" y="280987"/>
                    </a:lnTo>
                    <a:lnTo>
                      <a:pt x="185738" y="385762"/>
                    </a:lnTo>
                    <a:lnTo>
                      <a:pt x="219075" y="528637"/>
                    </a:lnTo>
                    <a:lnTo>
                      <a:pt x="328613" y="647700"/>
                    </a:lnTo>
                    <a:lnTo>
                      <a:pt x="338138" y="676275"/>
                    </a:lnTo>
                    <a:lnTo>
                      <a:pt x="1200150" y="685800"/>
                    </a:lnTo>
                    <a:lnTo>
                      <a:pt x="1357313" y="604837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cxnSp>
            <p:nvCxnSpPr>
              <p:cNvPr id="95" name="Straight Connector 94"/>
              <p:cNvCxnSpPr/>
              <p:nvPr/>
            </p:nvCxnSpPr>
            <p:spPr>
              <a:xfrm>
                <a:off x="5818394" y="3949065"/>
                <a:ext cx="155564" cy="149225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5805695" y="3866515"/>
                <a:ext cx="174612" cy="147638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Rectangle 99"/>
            <p:cNvSpPr/>
            <p:nvPr/>
          </p:nvSpPr>
          <p:spPr>
            <a:xfrm>
              <a:off x="4338953" y="1672590"/>
              <a:ext cx="4276409" cy="3867150"/>
            </a:xfrm>
            <a:prstGeom prst="rect">
              <a:avLst/>
            </a:prstGeom>
            <a:noFill/>
            <a:ln w="889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</p:grpSp>
      <p:pic>
        <p:nvPicPr>
          <p:cNvPr id="8200" name="Picture 2" descr="http://pubs.usgs.gov/of/1999/ofr-99-0050/OF99-50Q/figure6.jpg"/>
          <p:cNvPicPr>
            <a:picLocks noChangeAspect="1" noChangeArrowheads="1"/>
          </p:cNvPicPr>
          <p:nvPr/>
        </p:nvPicPr>
        <p:blipFill>
          <a:blip r:embed="rId3" cstate="print">
            <a:lum contrast="42000"/>
          </a:blip>
          <a:srcRect l="-410" t="36327" r="64044"/>
          <a:stretch>
            <a:fillRect/>
          </a:stretch>
        </p:blipFill>
        <p:spPr bwMode="auto">
          <a:xfrm>
            <a:off x="152400" y="1339761"/>
            <a:ext cx="704850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Rectangle 43"/>
          <p:cNvSpPr>
            <a:spLocks noChangeArrowheads="1"/>
          </p:cNvSpPr>
          <p:nvPr/>
        </p:nvSpPr>
        <p:spPr bwMode="auto">
          <a:xfrm>
            <a:off x="333375" y="3627438"/>
            <a:ext cx="501650" cy="1500098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202" name="Rectangle 44"/>
          <p:cNvSpPr>
            <a:spLocks noChangeArrowheads="1"/>
          </p:cNvSpPr>
          <p:nvPr/>
        </p:nvSpPr>
        <p:spPr bwMode="auto">
          <a:xfrm>
            <a:off x="333375" y="1439774"/>
            <a:ext cx="501650" cy="1705503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322263" y="3145277"/>
            <a:ext cx="563562" cy="464698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038426" y="1076295"/>
            <a:ext cx="4017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Golden 	Beach </a:t>
            </a:r>
            <a:r>
              <a:rPr lang="en-US" sz="2000" b="1" dirty="0" smtClean="0">
                <a:latin typeface="Comic Sans MS" panose="030F0702030302020204" pitchFamily="66" charset="0"/>
              </a:rPr>
              <a:t>Group Deposition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  <p:sp>
        <p:nvSpPr>
          <p:cNvPr id="46" name="Footer Placeholder 3"/>
          <p:cNvSpPr txBox="1">
            <a:spLocks/>
          </p:cNvSpPr>
          <p:nvPr/>
        </p:nvSpPr>
        <p:spPr bwMode="auto">
          <a:xfrm>
            <a:off x="4390667" y="5603875"/>
            <a:ext cx="28956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 b="1" dirty="0" smtClean="0">
                <a:cs typeface="Tahoma" panose="020B0604030504040204" pitchFamily="34" charset="0"/>
              </a:rPr>
              <a:t>Courtesy of ExxonMobil</a:t>
            </a:r>
            <a:endParaRPr lang="en-US" altLang="en-US" sz="1100" b="1" dirty="0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166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L. Cret. – E. Oligocene, 78 to 30 MY </a:t>
            </a:r>
          </a:p>
        </p:txBody>
      </p:sp>
      <p:sp>
        <p:nvSpPr>
          <p:cNvPr id="9221" name="Content Placeholder 2"/>
          <p:cNvSpPr>
            <a:spLocks noGrp="1"/>
          </p:cNvSpPr>
          <p:nvPr>
            <p:ph idx="4294967295"/>
          </p:nvPr>
        </p:nvSpPr>
        <p:spPr>
          <a:xfrm>
            <a:off x="963564" y="1673225"/>
            <a:ext cx="3185649" cy="3525737"/>
          </a:xfrm>
        </p:spPr>
        <p:txBody>
          <a:bodyPr/>
          <a:lstStyle/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Late rift phase clastic 	sediments (the 	Latrobe Group)</a:t>
            </a:r>
          </a:p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Declining clastic 	sediment input </a:t>
            </a:r>
          </a:p>
          <a:p>
            <a:pPr marL="285750" indent="-263525">
              <a:lnSpc>
                <a:spcPct val="95000"/>
              </a:lnSpc>
              <a:spcBef>
                <a:spcPts val="600"/>
              </a:spcBef>
              <a:tabLst>
                <a:tab pos="461963" algn="l"/>
              </a:tabLst>
            </a:pPr>
            <a:r>
              <a:rPr lang="en-US" sz="2000" dirty="0" smtClean="0"/>
              <a:t>As rifting ceases in 	Gippsland (~30 MY ), 	the 	region collapses 	rapidly, faults are 	active and a major 	transgression occurs</a:t>
            </a:r>
          </a:p>
        </p:txBody>
      </p:sp>
      <p:grpSp>
        <p:nvGrpSpPr>
          <p:cNvPr id="2" name="Group 100"/>
          <p:cNvGrpSpPr>
            <a:grpSpLocks/>
          </p:cNvGrpSpPr>
          <p:nvPr/>
        </p:nvGrpSpPr>
        <p:grpSpPr bwMode="auto">
          <a:xfrm>
            <a:off x="4438650" y="1673225"/>
            <a:ext cx="4397449" cy="3867150"/>
            <a:chOff x="4350067" y="1672590"/>
            <a:chExt cx="4396686" cy="3867150"/>
          </a:xfrm>
        </p:grpSpPr>
        <p:grpSp>
          <p:nvGrpSpPr>
            <p:cNvPr id="3" name="Group 65"/>
            <p:cNvGrpSpPr>
              <a:grpSpLocks/>
            </p:cNvGrpSpPr>
            <p:nvPr/>
          </p:nvGrpSpPr>
          <p:grpSpPr bwMode="auto">
            <a:xfrm>
              <a:off x="4350067" y="1672590"/>
              <a:ext cx="4396686" cy="3867150"/>
              <a:chOff x="4807267" y="1672590"/>
              <a:chExt cx="4396686" cy="386715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4807267" y="1672590"/>
                <a:ext cx="4275983" cy="3867150"/>
              </a:xfrm>
              <a:prstGeom prst="rect">
                <a:avLst/>
              </a:prstGeom>
              <a:solidFill>
                <a:srgbClr val="EDDAC7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4953292" y="3799840"/>
                <a:ext cx="1371362" cy="476250"/>
              </a:xfrm>
              <a:custGeom>
                <a:avLst/>
                <a:gdLst>
                  <a:gd name="connsiteX0" fmla="*/ 1371600 w 1371600"/>
                  <a:gd name="connsiteY0" fmla="*/ 476250 h 476250"/>
                  <a:gd name="connsiteX1" fmla="*/ 1200150 w 1371600"/>
                  <a:gd name="connsiteY1" fmla="*/ 295275 h 476250"/>
                  <a:gd name="connsiteX2" fmla="*/ 895350 w 1371600"/>
                  <a:gd name="connsiteY2" fmla="*/ 114300 h 476250"/>
                  <a:gd name="connsiteX3" fmla="*/ 609600 w 1371600"/>
                  <a:gd name="connsiteY3" fmla="*/ 19050 h 476250"/>
                  <a:gd name="connsiteX4" fmla="*/ 0 w 1371600"/>
                  <a:gd name="connsiteY4" fmla="*/ 0 h 476250"/>
                  <a:gd name="connsiteX5" fmla="*/ 28575 w 1371600"/>
                  <a:gd name="connsiteY5" fmla="*/ 409575 h 476250"/>
                  <a:gd name="connsiteX6" fmla="*/ 542925 w 1371600"/>
                  <a:gd name="connsiteY6" fmla="*/ 381000 h 476250"/>
                  <a:gd name="connsiteX7" fmla="*/ 885825 w 1371600"/>
                  <a:gd name="connsiteY7" fmla="*/ 333375 h 476250"/>
                  <a:gd name="connsiteX8" fmla="*/ 1114425 w 1371600"/>
                  <a:gd name="connsiteY8" fmla="*/ 371475 h 476250"/>
                  <a:gd name="connsiteX9" fmla="*/ 1371600 w 1371600"/>
                  <a:gd name="connsiteY9" fmla="*/ 47625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476250">
                    <a:moveTo>
                      <a:pt x="1371600" y="476250"/>
                    </a:moveTo>
                    <a:lnTo>
                      <a:pt x="1200150" y="295275"/>
                    </a:lnTo>
                    <a:lnTo>
                      <a:pt x="895350" y="114300"/>
                    </a:lnTo>
                    <a:lnTo>
                      <a:pt x="609600" y="19050"/>
                    </a:lnTo>
                    <a:lnTo>
                      <a:pt x="0" y="0"/>
                    </a:lnTo>
                    <a:lnTo>
                      <a:pt x="28575" y="409575"/>
                    </a:lnTo>
                    <a:lnTo>
                      <a:pt x="542925" y="381000"/>
                    </a:lnTo>
                    <a:lnTo>
                      <a:pt x="885825" y="333375"/>
                    </a:lnTo>
                    <a:lnTo>
                      <a:pt x="1114425" y="371475"/>
                    </a:lnTo>
                    <a:lnTo>
                      <a:pt x="1371600" y="476250"/>
                    </a:ln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6410364" y="1951990"/>
                <a:ext cx="2123706" cy="3543300"/>
              </a:xfrm>
              <a:custGeom>
                <a:avLst/>
                <a:gdLst>
                  <a:gd name="connsiteX0" fmla="*/ 523875 w 2124075"/>
                  <a:gd name="connsiteY0" fmla="*/ 3543300 h 3543300"/>
                  <a:gd name="connsiteX1" fmla="*/ 381000 w 2124075"/>
                  <a:gd name="connsiteY1" fmla="*/ 3390900 h 3543300"/>
                  <a:gd name="connsiteX2" fmla="*/ 485775 w 2124075"/>
                  <a:gd name="connsiteY2" fmla="*/ 3276600 h 3543300"/>
                  <a:gd name="connsiteX3" fmla="*/ 533400 w 2124075"/>
                  <a:gd name="connsiteY3" fmla="*/ 3200400 h 3543300"/>
                  <a:gd name="connsiteX4" fmla="*/ 533400 w 2124075"/>
                  <a:gd name="connsiteY4" fmla="*/ 3124200 h 3543300"/>
                  <a:gd name="connsiteX5" fmla="*/ 638175 w 2124075"/>
                  <a:gd name="connsiteY5" fmla="*/ 2990850 h 3543300"/>
                  <a:gd name="connsiteX6" fmla="*/ 638175 w 2124075"/>
                  <a:gd name="connsiteY6" fmla="*/ 2781300 h 3543300"/>
                  <a:gd name="connsiteX7" fmla="*/ 542925 w 2124075"/>
                  <a:gd name="connsiteY7" fmla="*/ 2647950 h 3543300"/>
                  <a:gd name="connsiteX8" fmla="*/ 400050 w 2124075"/>
                  <a:gd name="connsiteY8" fmla="*/ 2552700 h 3543300"/>
                  <a:gd name="connsiteX9" fmla="*/ 266700 w 2124075"/>
                  <a:gd name="connsiteY9" fmla="*/ 2505075 h 3543300"/>
                  <a:gd name="connsiteX10" fmla="*/ 190500 w 2124075"/>
                  <a:gd name="connsiteY10" fmla="*/ 2514600 h 3543300"/>
                  <a:gd name="connsiteX11" fmla="*/ 19050 w 2124075"/>
                  <a:gd name="connsiteY11" fmla="*/ 2428875 h 3543300"/>
                  <a:gd name="connsiteX12" fmla="*/ 38100 w 2124075"/>
                  <a:gd name="connsiteY12" fmla="*/ 2371725 h 3543300"/>
                  <a:gd name="connsiteX13" fmla="*/ 123825 w 2124075"/>
                  <a:gd name="connsiteY13" fmla="*/ 2305050 h 3543300"/>
                  <a:gd name="connsiteX14" fmla="*/ 171450 w 2124075"/>
                  <a:gd name="connsiteY14" fmla="*/ 2152650 h 3543300"/>
                  <a:gd name="connsiteX15" fmla="*/ 104775 w 2124075"/>
                  <a:gd name="connsiteY15" fmla="*/ 1895475 h 3543300"/>
                  <a:gd name="connsiteX16" fmla="*/ 9525 w 2124075"/>
                  <a:gd name="connsiteY16" fmla="*/ 1676400 h 3543300"/>
                  <a:gd name="connsiteX17" fmla="*/ 76200 w 2124075"/>
                  <a:gd name="connsiteY17" fmla="*/ 1428750 h 3543300"/>
                  <a:gd name="connsiteX18" fmla="*/ 57150 w 2124075"/>
                  <a:gd name="connsiteY18" fmla="*/ 1304925 h 3543300"/>
                  <a:gd name="connsiteX19" fmla="*/ 0 w 2124075"/>
                  <a:gd name="connsiteY19" fmla="*/ 1162050 h 3543300"/>
                  <a:gd name="connsiteX20" fmla="*/ 133350 w 2124075"/>
                  <a:gd name="connsiteY20" fmla="*/ 952500 h 3543300"/>
                  <a:gd name="connsiteX21" fmla="*/ 161925 w 2124075"/>
                  <a:gd name="connsiteY21" fmla="*/ 762000 h 3543300"/>
                  <a:gd name="connsiteX22" fmla="*/ 142875 w 2124075"/>
                  <a:gd name="connsiteY22" fmla="*/ 628650 h 3543300"/>
                  <a:gd name="connsiteX23" fmla="*/ 142875 w 2124075"/>
                  <a:gd name="connsiteY23" fmla="*/ 419100 h 3543300"/>
                  <a:gd name="connsiteX24" fmla="*/ 114300 w 2124075"/>
                  <a:gd name="connsiteY24" fmla="*/ 247650 h 3543300"/>
                  <a:gd name="connsiteX25" fmla="*/ 38100 w 2124075"/>
                  <a:gd name="connsiteY25" fmla="*/ 66675 h 3543300"/>
                  <a:gd name="connsiteX26" fmla="*/ 180975 w 2124075"/>
                  <a:gd name="connsiteY26" fmla="*/ 0 h 3543300"/>
                  <a:gd name="connsiteX27" fmla="*/ 266700 w 2124075"/>
                  <a:gd name="connsiteY27" fmla="*/ 95250 h 3543300"/>
                  <a:gd name="connsiteX28" fmla="*/ 381000 w 2124075"/>
                  <a:gd name="connsiteY28" fmla="*/ 352425 h 3543300"/>
                  <a:gd name="connsiteX29" fmla="*/ 428625 w 2124075"/>
                  <a:gd name="connsiteY29" fmla="*/ 666750 h 3543300"/>
                  <a:gd name="connsiteX30" fmla="*/ 428625 w 2124075"/>
                  <a:gd name="connsiteY30" fmla="*/ 952500 h 3543300"/>
                  <a:gd name="connsiteX31" fmla="*/ 504825 w 2124075"/>
                  <a:gd name="connsiteY31" fmla="*/ 1228725 h 3543300"/>
                  <a:gd name="connsiteX32" fmla="*/ 619125 w 2124075"/>
                  <a:gd name="connsiteY32" fmla="*/ 1352550 h 3543300"/>
                  <a:gd name="connsiteX33" fmla="*/ 857250 w 2124075"/>
                  <a:gd name="connsiteY33" fmla="*/ 1524000 h 3543300"/>
                  <a:gd name="connsiteX34" fmla="*/ 971550 w 2124075"/>
                  <a:gd name="connsiteY34" fmla="*/ 1905000 h 3543300"/>
                  <a:gd name="connsiteX35" fmla="*/ 1028700 w 2124075"/>
                  <a:gd name="connsiteY35" fmla="*/ 2085975 h 3543300"/>
                  <a:gd name="connsiteX36" fmla="*/ 1143000 w 2124075"/>
                  <a:gd name="connsiteY36" fmla="*/ 2133600 h 3543300"/>
                  <a:gd name="connsiteX37" fmla="*/ 1219200 w 2124075"/>
                  <a:gd name="connsiteY37" fmla="*/ 2057400 h 3543300"/>
                  <a:gd name="connsiteX38" fmla="*/ 1266825 w 2124075"/>
                  <a:gd name="connsiteY38" fmla="*/ 2105025 h 3543300"/>
                  <a:gd name="connsiteX39" fmla="*/ 1238250 w 2124075"/>
                  <a:gd name="connsiteY39" fmla="*/ 2295525 h 3543300"/>
                  <a:gd name="connsiteX40" fmla="*/ 1238250 w 2124075"/>
                  <a:gd name="connsiteY40" fmla="*/ 2657475 h 3543300"/>
                  <a:gd name="connsiteX41" fmla="*/ 1066800 w 2124075"/>
                  <a:gd name="connsiteY41" fmla="*/ 2809875 h 3543300"/>
                  <a:gd name="connsiteX42" fmla="*/ 838200 w 2124075"/>
                  <a:gd name="connsiteY42" fmla="*/ 2952750 h 3543300"/>
                  <a:gd name="connsiteX43" fmla="*/ 876300 w 2124075"/>
                  <a:gd name="connsiteY43" fmla="*/ 3086100 h 3543300"/>
                  <a:gd name="connsiteX44" fmla="*/ 1057275 w 2124075"/>
                  <a:gd name="connsiteY44" fmla="*/ 3181350 h 3543300"/>
                  <a:gd name="connsiteX45" fmla="*/ 1381125 w 2124075"/>
                  <a:gd name="connsiteY45" fmla="*/ 3333750 h 3543300"/>
                  <a:gd name="connsiteX46" fmla="*/ 1562100 w 2124075"/>
                  <a:gd name="connsiteY46" fmla="*/ 3400425 h 3543300"/>
                  <a:gd name="connsiteX47" fmla="*/ 1676400 w 2124075"/>
                  <a:gd name="connsiteY47" fmla="*/ 3400425 h 3543300"/>
                  <a:gd name="connsiteX48" fmla="*/ 1866900 w 2124075"/>
                  <a:gd name="connsiteY48" fmla="*/ 3381375 h 3543300"/>
                  <a:gd name="connsiteX49" fmla="*/ 2038350 w 2124075"/>
                  <a:gd name="connsiteY49" fmla="*/ 3448050 h 3543300"/>
                  <a:gd name="connsiteX50" fmla="*/ 2124075 w 2124075"/>
                  <a:gd name="connsiteY50" fmla="*/ 3543300 h 3543300"/>
                  <a:gd name="connsiteX51" fmla="*/ 2124075 w 2124075"/>
                  <a:gd name="connsiteY51" fmla="*/ 3543300 h 3543300"/>
                  <a:gd name="connsiteX52" fmla="*/ 2076450 w 2124075"/>
                  <a:gd name="connsiteY52" fmla="*/ 3524250 h 3543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124075" h="3543300">
                    <a:moveTo>
                      <a:pt x="523875" y="3543300"/>
                    </a:moveTo>
                    <a:lnTo>
                      <a:pt x="381000" y="3390900"/>
                    </a:lnTo>
                    <a:lnTo>
                      <a:pt x="485775" y="3276600"/>
                    </a:lnTo>
                    <a:lnTo>
                      <a:pt x="533400" y="3200400"/>
                    </a:lnTo>
                    <a:lnTo>
                      <a:pt x="533400" y="3124200"/>
                    </a:lnTo>
                    <a:lnTo>
                      <a:pt x="638175" y="2990850"/>
                    </a:lnTo>
                    <a:lnTo>
                      <a:pt x="638175" y="2781300"/>
                    </a:lnTo>
                    <a:lnTo>
                      <a:pt x="542925" y="2647950"/>
                    </a:lnTo>
                    <a:lnTo>
                      <a:pt x="400050" y="2552700"/>
                    </a:lnTo>
                    <a:lnTo>
                      <a:pt x="266700" y="2505075"/>
                    </a:lnTo>
                    <a:lnTo>
                      <a:pt x="190500" y="2514600"/>
                    </a:lnTo>
                    <a:lnTo>
                      <a:pt x="19050" y="2428875"/>
                    </a:lnTo>
                    <a:lnTo>
                      <a:pt x="38100" y="2371725"/>
                    </a:lnTo>
                    <a:lnTo>
                      <a:pt x="123825" y="2305050"/>
                    </a:lnTo>
                    <a:lnTo>
                      <a:pt x="171450" y="2152650"/>
                    </a:lnTo>
                    <a:lnTo>
                      <a:pt x="104775" y="1895475"/>
                    </a:lnTo>
                    <a:lnTo>
                      <a:pt x="9525" y="1676400"/>
                    </a:lnTo>
                    <a:lnTo>
                      <a:pt x="76200" y="1428750"/>
                    </a:lnTo>
                    <a:lnTo>
                      <a:pt x="57150" y="1304925"/>
                    </a:lnTo>
                    <a:lnTo>
                      <a:pt x="0" y="1162050"/>
                    </a:lnTo>
                    <a:lnTo>
                      <a:pt x="133350" y="952500"/>
                    </a:lnTo>
                    <a:lnTo>
                      <a:pt x="161925" y="762000"/>
                    </a:lnTo>
                    <a:lnTo>
                      <a:pt x="142875" y="628650"/>
                    </a:lnTo>
                    <a:lnTo>
                      <a:pt x="142875" y="419100"/>
                    </a:lnTo>
                    <a:lnTo>
                      <a:pt x="114300" y="247650"/>
                    </a:lnTo>
                    <a:lnTo>
                      <a:pt x="38100" y="66675"/>
                    </a:lnTo>
                    <a:lnTo>
                      <a:pt x="180975" y="0"/>
                    </a:lnTo>
                    <a:lnTo>
                      <a:pt x="266700" y="95250"/>
                    </a:lnTo>
                    <a:lnTo>
                      <a:pt x="381000" y="352425"/>
                    </a:lnTo>
                    <a:lnTo>
                      <a:pt x="428625" y="666750"/>
                    </a:lnTo>
                    <a:lnTo>
                      <a:pt x="428625" y="952500"/>
                    </a:lnTo>
                    <a:lnTo>
                      <a:pt x="504825" y="1228725"/>
                    </a:lnTo>
                    <a:lnTo>
                      <a:pt x="619125" y="1352550"/>
                    </a:lnTo>
                    <a:lnTo>
                      <a:pt x="857250" y="1524000"/>
                    </a:lnTo>
                    <a:lnTo>
                      <a:pt x="971550" y="1905000"/>
                    </a:lnTo>
                    <a:lnTo>
                      <a:pt x="1028700" y="2085975"/>
                    </a:lnTo>
                    <a:lnTo>
                      <a:pt x="1143000" y="2133600"/>
                    </a:lnTo>
                    <a:lnTo>
                      <a:pt x="1219200" y="2057400"/>
                    </a:lnTo>
                    <a:lnTo>
                      <a:pt x="1266825" y="2105025"/>
                    </a:lnTo>
                    <a:lnTo>
                      <a:pt x="1238250" y="2295525"/>
                    </a:lnTo>
                    <a:lnTo>
                      <a:pt x="1238250" y="2657475"/>
                    </a:lnTo>
                    <a:lnTo>
                      <a:pt x="1066800" y="2809875"/>
                    </a:lnTo>
                    <a:lnTo>
                      <a:pt x="838200" y="2952750"/>
                    </a:lnTo>
                    <a:lnTo>
                      <a:pt x="876300" y="3086100"/>
                    </a:lnTo>
                    <a:lnTo>
                      <a:pt x="1057275" y="3181350"/>
                    </a:lnTo>
                    <a:lnTo>
                      <a:pt x="1381125" y="3333750"/>
                    </a:lnTo>
                    <a:lnTo>
                      <a:pt x="1562100" y="3400425"/>
                    </a:lnTo>
                    <a:lnTo>
                      <a:pt x="1676400" y="3400425"/>
                    </a:lnTo>
                    <a:lnTo>
                      <a:pt x="1866900" y="3381375"/>
                    </a:lnTo>
                    <a:lnTo>
                      <a:pt x="2038350" y="3448050"/>
                    </a:lnTo>
                    <a:lnTo>
                      <a:pt x="2124075" y="3543300"/>
                    </a:lnTo>
                    <a:lnTo>
                      <a:pt x="2124075" y="3543300"/>
                    </a:lnTo>
                    <a:lnTo>
                      <a:pt x="2076450" y="3524250"/>
                    </a:lnTo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7315082" y="1732915"/>
                <a:ext cx="342840" cy="1419225"/>
              </a:xfrm>
              <a:custGeom>
                <a:avLst/>
                <a:gdLst>
                  <a:gd name="connsiteX0" fmla="*/ 0 w 342900"/>
                  <a:gd name="connsiteY0" fmla="*/ 0 h 1419225"/>
                  <a:gd name="connsiteX1" fmla="*/ 161925 w 342900"/>
                  <a:gd name="connsiteY1" fmla="*/ 114300 h 1419225"/>
                  <a:gd name="connsiteX2" fmla="*/ 171450 w 342900"/>
                  <a:gd name="connsiteY2" fmla="*/ 285750 h 1419225"/>
                  <a:gd name="connsiteX3" fmla="*/ 209550 w 342900"/>
                  <a:gd name="connsiteY3" fmla="*/ 438150 h 1419225"/>
                  <a:gd name="connsiteX4" fmla="*/ 238125 w 342900"/>
                  <a:gd name="connsiteY4" fmla="*/ 600075 h 1419225"/>
                  <a:gd name="connsiteX5" fmla="*/ 219075 w 342900"/>
                  <a:gd name="connsiteY5" fmla="*/ 723900 h 1419225"/>
                  <a:gd name="connsiteX6" fmla="*/ 190500 w 342900"/>
                  <a:gd name="connsiteY6" fmla="*/ 866775 h 1419225"/>
                  <a:gd name="connsiteX7" fmla="*/ 180975 w 342900"/>
                  <a:gd name="connsiteY7" fmla="*/ 1047750 h 1419225"/>
                  <a:gd name="connsiteX8" fmla="*/ 219075 w 342900"/>
                  <a:gd name="connsiteY8" fmla="*/ 1181100 h 1419225"/>
                  <a:gd name="connsiteX9" fmla="*/ 257175 w 342900"/>
                  <a:gd name="connsiteY9" fmla="*/ 1381125 h 1419225"/>
                  <a:gd name="connsiteX10" fmla="*/ 342900 w 342900"/>
                  <a:gd name="connsiteY10" fmla="*/ 1419225 h 1419225"/>
                  <a:gd name="connsiteX11" fmla="*/ 323850 w 342900"/>
                  <a:gd name="connsiteY11" fmla="*/ 1304925 h 1419225"/>
                  <a:gd name="connsiteX12" fmla="*/ 276225 w 342900"/>
                  <a:gd name="connsiteY12" fmla="*/ 1152525 h 1419225"/>
                  <a:gd name="connsiteX13" fmla="*/ 266700 w 342900"/>
                  <a:gd name="connsiteY13" fmla="*/ 990600 h 1419225"/>
                  <a:gd name="connsiteX14" fmla="*/ 314325 w 342900"/>
                  <a:gd name="connsiteY14" fmla="*/ 838200 h 1419225"/>
                  <a:gd name="connsiteX15" fmla="*/ 304800 w 342900"/>
                  <a:gd name="connsiteY15" fmla="*/ 695325 h 1419225"/>
                  <a:gd name="connsiteX16" fmla="*/ 285750 w 342900"/>
                  <a:gd name="connsiteY16" fmla="*/ 438150 h 1419225"/>
                  <a:gd name="connsiteX17" fmla="*/ 247650 w 342900"/>
                  <a:gd name="connsiteY17" fmla="*/ 228600 h 1419225"/>
                  <a:gd name="connsiteX18" fmla="*/ 180975 w 342900"/>
                  <a:gd name="connsiteY18" fmla="*/ 66675 h 1419225"/>
                  <a:gd name="connsiteX19" fmla="*/ 76200 w 342900"/>
                  <a:gd name="connsiteY19" fmla="*/ 0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2900" h="1419225">
                    <a:moveTo>
                      <a:pt x="0" y="0"/>
                    </a:moveTo>
                    <a:lnTo>
                      <a:pt x="161925" y="114300"/>
                    </a:lnTo>
                    <a:lnTo>
                      <a:pt x="171450" y="285750"/>
                    </a:lnTo>
                    <a:lnTo>
                      <a:pt x="209550" y="438150"/>
                    </a:lnTo>
                    <a:lnTo>
                      <a:pt x="238125" y="600075"/>
                    </a:lnTo>
                    <a:lnTo>
                      <a:pt x="219075" y="723900"/>
                    </a:lnTo>
                    <a:lnTo>
                      <a:pt x="190500" y="866775"/>
                    </a:lnTo>
                    <a:lnTo>
                      <a:pt x="180975" y="1047750"/>
                    </a:lnTo>
                    <a:lnTo>
                      <a:pt x="219075" y="1181100"/>
                    </a:lnTo>
                    <a:lnTo>
                      <a:pt x="257175" y="1381125"/>
                    </a:lnTo>
                    <a:lnTo>
                      <a:pt x="342900" y="1419225"/>
                    </a:lnTo>
                    <a:lnTo>
                      <a:pt x="323850" y="1304925"/>
                    </a:lnTo>
                    <a:lnTo>
                      <a:pt x="276225" y="1152525"/>
                    </a:lnTo>
                    <a:lnTo>
                      <a:pt x="266700" y="990600"/>
                    </a:lnTo>
                    <a:lnTo>
                      <a:pt x="314325" y="838200"/>
                    </a:lnTo>
                    <a:lnTo>
                      <a:pt x="304800" y="695325"/>
                    </a:lnTo>
                    <a:lnTo>
                      <a:pt x="285750" y="438150"/>
                    </a:lnTo>
                    <a:lnTo>
                      <a:pt x="247650" y="228600"/>
                    </a:lnTo>
                    <a:lnTo>
                      <a:pt x="180975" y="66675"/>
                    </a:lnTo>
                    <a:lnTo>
                      <a:pt x="76200" y="0"/>
                    </a:lnTo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7734109" y="1694815"/>
                <a:ext cx="1342792" cy="2000250"/>
              </a:xfrm>
              <a:custGeom>
                <a:avLst/>
                <a:gdLst>
                  <a:gd name="connsiteX0" fmla="*/ 0 w 1343025"/>
                  <a:gd name="connsiteY0" fmla="*/ 28575 h 2000250"/>
                  <a:gd name="connsiteX1" fmla="*/ 219075 w 1343025"/>
                  <a:gd name="connsiteY1" fmla="*/ 123825 h 2000250"/>
                  <a:gd name="connsiteX2" fmla="*/ 161925 w 1343025"/>
                  <a:gd name="connsiteY2" fmla="*/ 419100 h 2000250"/>
                  <a:gd name="connsiteX3" fmla="*/ 209550 w 1343025"/>
                  <a:gd name="connsiteY3" fmla="*/ 685800 h 2000250"/>
                  <a:gd name="connsiteX4" fmla="*/ 247650 w 1343025"/>
                  <a:gd name="connsiteY4" fmla="*/ 876300 h 2000250"/>
                  <a:gd name="connsiteX5" fmla="*/ 209550 w 1343025"/>
                  <a:gd name="connsiteY5" fmla="*/ 1076325 h 2000250"/>
                  <a:gd name="connsiteX6" fmla="*/ 276225 w 1343025"/>
                  <a:gd name="connsiteY6" fmla="*/ 1266825 h 2000250"/>
                  <a:gd name="connsiteX7" fmla="*/ 419100 w 1343025"/>
                  <a:gd name="connsiteY7" fmla="*/ 1371600 h 2000250"/>
                  <a:gd name="connsiteX8" fmla="*/ 714375 w 1343025"/>
                  <a:gd name="connsiteY8" fmla="*/ 1495425 h 2000250"/>
                  <a:gd name="connsiteX9" fmla="*/ 933450 w 1343025"/>
                  <a:gd name="connsiteY9" fmla="*/ 1571625 h 2000250"/>
                  <a:gd name="connsiteX10" fmla="*/ 1123950 w 1343025"/>
                  <a:gd name="connsiteY10" fmla="*/ 1676400 h 2000250"/>
                  <a:gd name="connsiteX11" fmla="*/ 1343025 w 1343025"/>
                  <a:gd name="connsiteY11" fmla="*/ 2000250 h 2000250"/>
                  <a:gd name="connsiteX12" fmla="*/ 1323975 w 1343025"/>
                  <a:gd name="connsiteY12" fmla="*/ 0 h 200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43025" h="2000250">
                    <a:moveTo>
                      <a:pt x="0" y="28575"/>
                    </a:moveTo>
                    <a:lnTo>
                      <a:pt x="219075" y="123825"/>
                    </a:lnTo>
                    <a:lnTo>
                      <a:pt x="161925" y="419100"/>
                    </a:lnTo>
                    <a:lnTo>
                      <a:pt x="209550" y="685800"/>
                    </a:lnTo>
                    <a:lnTo>
                      <a:pt x="247650" y="876300"/>
                    </a:lnTo>
                    <a:lnTo>
                      <a:pt x="209550" y="1076325"/>
                    </a:lnTo>
                    <a:lnTo>
                      <a:pt x="276225" y="1266825"/>
                    </a:lnTo>
                    <a:lnTo>
                      <a:pt x="419100" y="1371600"/>
                    </a:lnTo>
                    <a:lnTo>
                      <a:pt x="714375" y="1495425"/>
                    </a:lnTo>
                    <a:lnTo>
                      <a:pt x="933450" y="1571625"/>
                    </a:lnTo>
                    <a:lnTo>
                      <a:pt x="1123950" y="1676400"/>
                    </a:lnTo>
                    <a:lnTo>
                      <a:pt x="1343025" y="2000250"/>
                    </a:lnTo>
                    <a:lnTo>
                      <a:pt x="1323975" y="0"/>
                    </a:lnTo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5156456" y="3923665"/>
                <a:ext cx="204752" cy="100013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37" name="Freeform 38"/>
              <p:cNvSpPr>
                <a:spLocks/>
              </p:cNvSpPr>
              <p:nvPr/>
            </p:nvSpPr>
            <p:spPr bwMode="auto">
              <a:xfrm>
                <a:off x="4858058" y="1701165"/>
                <a:ext cx="1631667" cy="2076450"/>
              </a:xfrm>
              <a:custGeom>
                <a:avLst/>
                <a:gdLst>
                  <a:gd name="T0" fmla="*/ 82508 w 1631950"/>
                  <a:gd name="T1" fmla="*/ 1574800 h 2076450"/>
                  <a:gd name="T2" fmla="*/ 120587 w 1631950"/>
                  <a:gd name="T3" fmla="*/ 1657350 h 2076450"/>
                  <a:gd name="T4" fmla="*/ 152322 w 1631950"/>
                  <a:gd name="T5" fmla="*/ 1695450 h 2076450"/>
                  <a:gd name="T6" fmla="*/ 158666 w 1631950"/>
                  <a:gd name="T7" fmla="*/ 1778000 h 2076450"/>
                  <a:gd name="T8" fmla="*/ 184054 w 1631950"/>
                  <a:gd name="T9" fmla="*/ 1854200 h 2076450"/>
                  <a:gd name="T10" fmla="*/ 145975 w 1631950"/>
                  <a:gd name="T11" fmla="*/ 1905000 h 2076450"/>
                  <a:gd name="T12" fmla="*/ 171360 w 1631950"/>
                  <a:gd name="T13" fmla="*/ 1924050 h 2076450"/>
                  <a:gd name="T14" fmla="*/ 222133 w 1631950"/>
                  <a:gd name="T15" fmla="*/ 1885950 h 2076450"/>
                  <a:gd name="T16" fmla="*/ 209442 w 1631950"/>
                  <a:gd name="T17" fmla="*/ 1797050 h 2076450"/>
                  <a:gd name="T18" fmla="*/ 310988 w 1631950"/>
                  <a:gd name="T19" fmla="*/ 1816100 h 2076450"/>
                  <a:gd name="T20" fmla="*/ 304641 w 1631950"/>
                  <a:gd name="T21" fmla="*/ 1879600 h 2076450"/>
                  <a:gd name="T22" fmla="*/ 234827 w 1631950"/>
                  <a:gd name="T23" fmla="*/ 1962150 h 2076450"/>
                  <a:gd name="T24" fmla="*/ 247521 w 1631950"/>
                  <a:gd name="T25" fmla="*/ 2012950 h 2076450"/>
                  <a:gd name="T26" fmla="*/ 330029 w 1631950"/>
                  <a:gd name="T27" fmla="*/ 1930400 h 2076450"/>
                  <a:gd name="T28" fmla="*/ 380802 w 1631950"/>
                  <a:gd name="T29" fmla="*/ 1879600 h 2076450"/>
                  <a:gd name="T30" fmla="*/ 488695 w 1631950"/>
                  <a:gd name="T31" fmla="*/ 1924050 h 2076450"/>
                  <a:gd name="T32" fmla="*/ 558509 w 1631950"/>
                  <a:gd name="T33" fmla="*/ 2006600 h 2076450"/>
                  <a:gd name="T34" fmla="*/ 660058 w 1631950"/>
                  <a:gd name="T35" fmla="*/ 2076450 h 2076450"/>
                  <a:gd name="T36" fmla="*/ 818724 w 1631950"/>
                  <a:gd name="T37" fmla="*/ 2044700 h 2076450"/>
                  <a:gd name="T38" fmla="*/ 888538 w 1631950"/>
                  <a:gd name="T39" fmla="*/ 2032000 h 2076450"/>
                  <a:gd name="T40" fmla="*/ 1002778 w 1631950"/>
                  <a:gd name="T41" fmla="*/ 2051050 h 2076450"/>
                  <a:gd name="T42" fmla="*/ 1040857 w 1631950"/>
                  <a:gd name="T43" fmla="*/ 2006600 h 2076450"/>
                  <a:gd name="T44" fmla="*/ 1066245 w 1631950"/>
                  <a:gd name="T45" fmla="*/ 1943100 h 2076450"/>
                  <a:gd name="T46" fmla="*/ 1180485 w 1631950"/>
                  <a:gd name="T47" fmla="*/ 1943100 h 2076450"/>
                  <a:gd name="T48" fmla="*/ 1282034 w 1631950"/>
                  <a:gd name="T49" fmla="*/ 1955800 h 2076450"/>
                  <a:gd name="T50" fmla="*/ 1307419 w 1631950"/>
                  <a:gd name="T51" fmla="*/ 1885950 h 2076450"/>
                  <a:gd name="T52" fmla="*/ 1364539 w 1631950"/>
                  <a:gd name="T53" fmla="*/ 1784350 h 2076450"/>
                  <a:gd name="T54" fmla="*/ 1542247 w 1631950"/>
                  <a:gd name="T55" fmla="*/ 1714500 h 2076450"/>
                  <a:gd name="T56" fmla="*/ 1586675 w 1631950"/>
                  <a:gd name="T57" fmla="*/ 1676400 h 2076450"/>
                  <a:gd name="T58" fmla="*/ 1561287 w 1631950"/>
                  <a:gd name="T59" fmla="*/ 1587500 h 2076450"/>
                  <a:gd name="T60" fmla="*/ 1516861 w 1631950"/>
                  <a:gd name="T61" fmla="*/ 1498600 h 2076450"/>
                  <a:gd name="T62" fmla="*/ 1542247 w 1631950"/>
                  <a:gd name="T63" fmla="*/ 1339850 h 2076450"/>
                  <a:gd name="T64" fmla="*/ 1535902 w 1631950"/>
                  <a:gd name="T65" fmla="*/ 1168400 h 2076450"/>
                  <a:gd name="T66" fmla="*/ 1529555 w 1631950"/>
                  <a:gd name="T67" fmla="*/ 1085850 h 2076450"/>
                  <a:gd name="T68" fmla="*/ 1631101 w 1631950"/>
                  <a:gd name="T69" fmla="*/ 1003300 h 2076450"/>
                  <a:gd name="T70" fmla="*/ 1605714 w 1631950"/>
                  <a:gd name="T71" fmla="*/ 882650 h 2076450"/>
                  <a:gd name="T72" fmla="*/ 1599369 w 1631950"/>
                  <a:gd name="T73" fmla="*/ 692150 h 2076450"/>
                  <a:gd name="T74" fmla="*/ 1561287 w 1631950"/>
                  <a:gd name="T75" fmla="*/ 533400 h 2076450"/>
                  <a:gd name="T76" fmla="*/ 1491473 w 1631950"/>
                  <a:gd name="T77" fmla="*/ 387350 h 2076450"/>
                  <a:gd name="T78" fmla="*/ 1364539 w 1631950"/>
                  <a:gd name="T79" fmla="*/ 222250 h 2076450"/>
                  <a:gd name="T80" fmla="*/ 1218567 w 1631950"/>
                  <a:gd name="T81" fmla="*/ 120650 h 2076450"/>
                  <a:gd name="T82" fmla="*/ 1155100 w 1631950"/>
                  <a:gd name="T83" fmla="*/ 101600 h 2076450"/>
                  <a:gd name="T84" fmla="*/ 1072592 w 1631950"/>
                  <a:gd name="T85" fmla="*/ 95250 h 2076450"/>
                  <a:gd name="T86" fmla="*/ 964699 w 1631950"/>
                  <a:gd name="T87" fmla="*/ 0 h 2076450"/>
                  <a:gd name="T88" fmla="*/ 12694 w 1631950"/>
                  <a:gd name="T89" fmla="*/ 0 h 2076450"/>
                  <a:gd name="T90" fmla="*/ 0 w 1631950"/>
                  <a:gd name="T91" fmla="*/ 1549400 h 207645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631950"/>
                  <a:gd name="T139" fmla="*/ 0 h 2076450"/>
                  <a:gd name="T140" fmla="*/ 1631950 w 1631950"/>
                  <a:gd name="T141" fmla="*/ 2076450 h 207645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631950" h="2076450">
                    <a:moveTo>
                      <a:pt x="82550" y="1574800"/>
                    </a:moveTo>
                    <a:lnTo>
                      <a:pt x="120650" y="1657350"/>
                    </a:lnTo>
                    <a:lnTo>
                      <a:pt x="152400" y="1695450"/>
                    </a:lnTo>
                    <a:lnTo>
                      <a:pt x="158750" y="1778000"/>
                    </a:lnTo>
                    <a:lnTo>
                      <a:pt x="184150" y="1854200"/>
                    </a:lnTo>
                    <a:lnTo>
                      <a:pt x="146050" y="1905000"/>
                    </a:lnTo>
                    <a:lnTo>
                      <a:pt x="171450" y="1924050"/>
                    </a:lnTo>
                    <a:lnTo>
                      <a:pt x="222250" y="1885950"/>
                    </a:lnTo>
                    <a:lnTo>
                      <a:pt x="209550" y="1797050"/>
                    </a:lnTo>
                    <a:lnTo>
                      <a:pt x="311150" y="1816100"/>
                    </a:lnTo>
                    <a:lnTo>
                      <a:pt x="304800" y="1879600"/>
                    </a:lnTo>
                    <a:lnTo>
                      <a:pt x="234950" y="1962150"/>
                    </a:lnTo>
                    <a:lnTo>
                      <a:pt x="247650" y="2012950"/>
                    </a:lnTo>
                    <a:lnTo>
                      <a:pt x="330200" y="1930400"/>
                    </a:lnTo>
                    <a:lnTo>
                      <a:pt x="381000" y="1879600"/>
                    </a:lnTo>
                    <a:lnTo>
                      <a:pt x="488950" y="1924050"/>
                    </a:lnTo>
                    <a:lnTo>
                      <a:pt x="558800" y="2006600"/>
                    </a:lnTo>
                    <a:lnTo>
                      <a:pt x="660400" y="2076450"/>
                    </a:lnTo>
                    <a:lnTo>
                      <a:pt x="819150" y="2044700"/>
                    </a:lnTo>
                    <a:lnTo>
                      <a:pt x="889000" y="2032000"/>
                    </a:lnTo>
                    <a:lnTo>
                      <a:pt x="1003300" y="2051050"/>
                    </a:lnTo>
                    <a:lnTo>
                      <a:pt x="1041400" y="2006600"/>
                    </a:lnTo>
                    <a:lnTo>
                      <a:pt x="1066800" y="1943100"/>
                    </a:lnTo>
                    <a:lnTo>
                      <a:pt x="1181100" y="1943100"/>
                    </a:lnTo>
                    <a:lnTo>
                      <a:pt x="1282700" y="1955800"/>
                    </a:lnTo>
                    <a:lnTo>
                      <a:pt x="1308100" y="1885950"/>
                    </a:lnTo>
                    <a:lnTo>
                      <a:pt x="1365250" y="1784350"/>
                    </a:lnTo>
                    <a:lnTo>
                      <a:pt x="1543050" y="1714500"/>
                    </a:lnTo>
                    <a:lnTo>
                      <a:pt x="1587500" y="1676400"/>
                    </a:lnTo>
                    <a:lnTo>
                      <a:pt x="1562100" y="1587500"/>
                    </a:lnTo>
                    <a:lnTo>
                      <a:pt x="1517650" y="1498600"/>
                    </a:lnTo>
                    <a:lnTo>
                      <a:pt x="1543050" y="1339850"/>
                    </a:lnTo>
                    <a:lnTo>
                      <a:pt x="1536700" y="1168400"/>
                    </a:lnTo>
                    <a:lnTo>
                      <a:pt x="1530350" y="1085850"/>
                    </a:lnTo>
                    <a:lnTo>
                      <a:pt x="1631950" y="1003300"/>
                    </a:lnTo>
                    <a:lnTo>
                      <a:pt x="1606550" y="882650"/>
                    </a:lnTo>
                    <a:lnTo>
                      <a:pt x="1600200" y="692150"/>
                    </a:lnTo>
                    <a:lnTo>
                      <a:pt x="1562100" y="533400"/>
                    </a:lnTo>
                    <a:lnTo>
                      <a:pt x="1492250" y="387350"/>
                    </a:lnTo>
                    <a:lnTo>
                      <a:pt x="1365250" y="222250"/>
                    </a:lnTo>
                    <a:lnTo>
                      <a:pt x="1219200" y="120650"/>
                    </a:lnTo>
                    <a:lnTo>
                      <a:pt x="1155700" y="101600"/>
                    </a:lnTo>
                    <a:lnTo>
                      <a:pt x="1073150" y="95250"/>
                    </a:lnTo>
                    <a:lnTo>
                      <a:pt x="965200" y="0"/>
                    </a:lnTo>
                    <a:lnTo>
                      <a:pt x="12700" y="0"/>
                    </a:lnTo>
                    <a:lnTo>
                      <a:pt x="0" y="154940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38" name="Freeform 39"/>
              <p:cNvSpPr>
                <a:spLocks/>
              </p:cNvSpPr>
              <p:nvPr/>
            </p:nvSpPr>
            <p:spPr bwMode="auto">
              <a:xfrm>
                <a:off x="6102442" y="3815715"/>
                <a:ext cx="393632" cy="374650"/>
              </a:xfrm>
              <a:custGeom>
                <a:avLst/>
                <a:gdLst>
                  <a:gd name="T0" fmla="*/ 0 w 393700"/>
                  <a:gd name="T1" fmla="*/ 95250 h 374650"/>
                  <a:gd name="T2" fmla="*/ 171360 w 393700"/>
                  <a:gd name="T3" fmla="*/ 95250 h 374650"/>
                  <a:gd name="T4" fmla="*/ 304641 w 393700"/>
                  <a:gd name="T5" fmla="*/ 0 h 374650"/>
                  <a:gd name="T6" fmla="*/ 304641 w 393700"/>
                  <a:gd name="T7" fmla="*/ 0 h 374650"/>
                  <a:gd name="T8" fmla="*/ 393496 w 393700"/>
                  <a:gd name="T9" fmla="*/ 184150 h 374650"/>
                  <a:gd name="T10" fmla="*/ 349070 w 393700"/>
                  <a:gd name="T11" fmla="*/ 266700 h 374650"/>
                  <a:gd name="T12" fmla="*/ 298294 w 393700"/>
                  <a:gd name="T13" fmla="*/ 368300 h 374650"/>
                  <a:gd name="T14" fmla="*/ 241174 w 393700"/>
                  <a:gd name="T15" fmla="*/ 374650 h 374650"/>
                  <a:gd name="T16" fmla="*/ 145975 w 393700"/>
                  <a:gd name="T17" fmla="*/ 330200 h 374650"/>
                  <a:gd name="T18" fmla="*/ 44426 w 393700"/>
                  <a:gd name="T19" fmla="*/ 209550 h 374650"/>
                  <a:gd name="T20" fmla="*/ 0 w 393700"/>
                  <a:gd name="T21" fmla="*/ 95250 h 37465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93700"/>
                  <a:gd name="T34" fmla="*/ 0 h 374650"/>
                  <a:gd name="T35" fmla="*/ 393700 w 393700"/>
                  <a:gd name="T36" fmla="*/ 374650 h 37465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93700" h="374650">
                    <a:moveTo>
                      <a:pt x="0" y="95250"/>
                    </a:moveTo>
                    <a:lnTo>
                      <a:pt x="171450" y="95250"/>
                    </a:lnTo>
                    <a:lnTo>
                      <a:pt x="304800" y="0"/>
                    </a:lnTo>
                    <a:lnTo>
                      <a:pt x="393700" y="184150"/>
                    </a:lnTo>
                    <a:lnTo>
                      <a:pt x="349250" y="266700"/>
                    </a:lnTo>
                    <a:lnTo>
                      <a:pt x="298450" y="368300"/>
                    </a:lnTo>
                    <a:lnTo>
                      <a:pt x="241300" y="374650"/>
                    </a:lnTo>
                    <a:lnTo>
                      <a:pt x="146050" y="330200"/>
                    </a:lnTo>
                    <a:lnTo>
                      <a:pt x="44450" y="2095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39" name="Freeform 40"/>
              <p:cNvSpPr>
                <a:spLocks/>
              </p:cNvSpPr>
              <p:nvPr/>
            </p:nvSpPr>
            <p:spPr bwMode="auto">
              <a:xfrm>
                <a:off x="4851709" y="4279265"/>
                <a:ext cx="1968158" cy="1225550"/>
              </a:xfrm>
              <a:custGeom>
                <a:avLst/>
                <a:gdLst>
                  <a:gd name="T0" fmla="*/ 101546 w 1968500"/>
                  <a:gd name="T1" fmla="*/ 101600 h 1225550"/>
                  <a:gd name="T2" fmla="*/ 165013 w 1968500"/>
                  <a:gd name="T3" fmla="*/ 88900 h 1225550"/>
                  <a:gd name="T4" fmla="*/ 152322 w 1968500"/>
                  <a:gd name="T5" fmla="*/ 0 h 1225550"/>
                  <a:gd name="T6" fmla="*/ 152322 w 1968500"/>
                  <a:gd name="T7" fmla="*/ 0 h 1225550"/>
                  <a:gd name="T8" fmla="*/ 241174 w 1968500"/>
                  <a:gd name="T9" fmla="*/ 57150 h 1225550"/>
                  <a:gd name="T10" fmla="*/ 412534 w 1968500"/>
                  <a:gd name="T11" fmla="*/ 69850 h 1225550"/>
                  <a:gd name="T12" fmla="*/ 641017 w 1968500"/>
                  <a:gd name="T13" fmla="*/ 57150 h 1225550"/>
                  <a:gd name="T14" fmla="*/ 812377 w 1968500"/>
                  <a:gd name="T15" fmla="*/ 38100 h 1225550"/>
                  <a:gd name="T16" fmla="*/ 799683 w 1968500"/>
                  <a:gd name="T17" fmla="*/ 95250 h 1225550"/>
                  <a:gd name="T18" fmla="*/ 799683 w 1968500"/>
                  <a:gd name="T19" fmla="*/ 120650 h 1225550"/>
                  <a:gd name="T20" fmla="*/ 907576 w 1968500"/>
                  <a:gd name="T21" fmla="*/ 133350 h 1225550"/>
                  <a:gd name="T22" fmla="*/ 939311 w 1968500"/>
                  <a:gd name="T23" fmla="*/ 184150 h 1225550"/>
                  <a:gd name="T24" fmla="*/ 1072592 w 1968500"/>
                  <a:gd name="T25" fmla="*/ 184150 h 1225550"/>
                  <a:gd name="T26" fmla="*/ 1250299 w 1968500"/>
                  <a:gd name="T27" fmla="*/ 171450 h 1225550"/>
                  <a:gd name="T28" fmla="*/ 1351845 w 1968500"/>
                  <a:gd name="T29" fmla="*/ 241300 h 1225550"/>
                  <a:gd name="T30" fmla="*/ 1491473 w 1968500"/>
                  <a:gd name="T31" fmla="*/ 298450 h 1225550"/>
                  <a:gd name="T32" fmla="*/ 1542246 w 1968500"/>
                  <a:gd name="T33" fmla="*/ 361950 h 1225550"/>
                  <a:gd name="T34" fmla="*/ 1586672 w 1968500"/>
                  <a:gd name="T35" fmla="*/ 406400 h 1225550"/>
                  <a:gd name="T36" fmla="*/ 1643792 w 1968500"/>
                  <a:gd name="T37" fmla="*/ 431800 h 1225550"/>
                  <a:gd name="T38" fmla="*/ 1738994 w 1968500"/>
                  <a:gd name="T39" fmla="*/ 444500 h 1225550"/>
                  <a:gd name="T40" fmla="*/ 1834193 w 1968500"/>
                  <a:gd name="T41" fmla="*/ 488950 h 1225550"/>
                  <a:gd name="T42" fmla="*/ 1897660 w 1968500"/>
                  <a:gd name="T43" fmla="*/ 577850 h 1225550"/>
                  <a:gd name="T44" fmla="*/ 1967474 w 1968500"/>
                  <a:gd name="T45" fmla="*/ 641350 h 1225550"/>
                  <a:gd name="T46" fmla="*/ 1897660 w 1968500"/>
                  <a:gd name="T47" fmla="*/ 679450 h 1225550"/>
                  <a:gd name="T48" fmla="*/ 1884966 w 1968500"/>
                  <a:gd name="T49" fmla="*/ 736600 h 1225550"/>
                  <a:gd name="T50" fmla="*/ 1777073 w 1968500"/>
                  <a:gd name="T51" fmla="*/ 787400 h 1225550"/>
                  <a:gd name="T52" fmla="*/ 1656486 w 1968500"/>
                  <a:gd name="T53" fmla="*/ 869950 h 1225550"/>
                  <a:gd name="T54" fmla="*/ 1656486 w 1968500"/>
                  <a:gd name="T55" fmla="*/ 946150 h 1225550"/>
                  <a:gd name="T56" fmla="*/ 1612060 w 1968500"/>
                  <a:gd name="T57" fmla="*/ 958850 h 1225550"/>
                  <a:gd name="T58" fmla="*/ 1586672 w 1968500"/>
                  <a:gd name="T59" fmla="*/ 1003300 h 1225550"/>
                  <a:gd name="T60" fmla="*/ 1618407 w 1968500"/>
                  <a:gd name="T61" fmla="*/ 1047750 h 1225550"/>
                  <a:gd name="T62" fmla="*/ 1523205 w 1968500"/>
                  <a:gd name="T63" fmla="*/ 1047750 h 1225550"/>
                  <a:gd name="T64" fmla="*/ 1542246 w 1968500"/>
                  <a:gd name="T65" fmla="*/ 1181100 h 1225550"/>
                  <a:gd name="T66" fmla="*/ 1542246 w 1968500"/>
                  <a:gd name="T67" fmla="*/ 1181100 h 1225550"/>
                  <a:gd name="T68" fmla="*/ 1510514 w 1968500"/>
                  <a:gd name="T69" fmla="*/ 1225550 h 1225550"/>
                  <a:gd name="T70" fmla="*/ 0 w 1968500"/>
                  <a:gd name="T71" fmla="*/ 1219200 h 122555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968500"/>
                  <a:gd name="T109" fmla="*/ 0 h 1225550"/>
                  <a:gd name="T110" fmla="*/ 1968500 w 1968500"/>
                  <a:gd name="T111" fmla="*/ 1225550 h 122555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968500" h="1225550">
                    <a:moveTo>
                      <a:pt x="101600" y="101600"/>
                    </a:moveTo>
                    <a:lnTo>
                      <a:pt x="165100" y="88900"/>
                    </a:lnTo>
                    <a:lnTo>
                      <a:pt x="152400" y="0"/>
                    </a:lnTo>
                    <a:lnTo>
                      <a:pt x="241300" y="57150"/>
                    </a:lnTo>
                    <a:lnTo>
                      <a:pt x="412750" y="69850"/>
                    </a:lnTo>
                    <a:lnTo>
                      <a:pt x="641350" y="57150"/>
                    </a:lnTo>
                    <a:lnTo>
                      <a:pt x="812800" y="38100"/>
                    </a:lnTo>
                    <a:lnTo>
                      <a:pt x="800100" y="95250"/>
                    </a:lnTo>
                    <a:lnTo>
                      <a:pt x="800100" y="120650"/>
                    </a:lnTo>
                    <a:lnTo>
                      <a:pt x="908050" y="133350"/>
                    </a:lnTo>
                    <a:lnTo>
                      <a:pt x="939800" y="184150"/>
                    </a:lnTo>
                    <a:lnTo>
                      <a:pt x="1073150" y="184150"/>
                    </a:lnTo>
                    <a:lnTo>
                      <a:pt x="1250950" y="171450"/>
                    </a:lnTo>
                    <a:lnTo>
                      <a:pt x="1352550" y="241300"/>
                    </a:lnTo>
                    <a:lnTo>
                      <a:pt x="1492250" y="298450"/>
                    </a:lnTo>
                    <a:lnTo>
                      <a:pt x="1543050" y="361950"/>
                    </a:lnTo>
                    <a:lnTo>
                      <a:pt x="1587500" y="406400"/>
                    </a:lnTo>
                    <a:lnTo>
                      <a:pt x="1644650" y="431800"/>
                    </a:lnTo>
                    <a:lnTo>
                      <a:pt x="1739900" y="444500"/>
                    </a:lnTo>
                    <a:lnTo>
                      <a:pt x="1835150" y="488950"/>
                    </a:lnTo>
                    <a:lnTo>
                      <a:pt x="1898650" y="577850"/>
                    </a:lnTo>
                    <a:lnTo>
                      <a:pt x="1968500" y="641350"/>
                    </a:lnTo>
                    <a:lnTo>
                      <a:pt x="1898650" y="679450"/>
                    </a:lnTo>
                    <a:lnTo>
                      <a:pt x="1885950" y="736600"/>
                    </a:lnTo>
                    <a:lnTo>
                      <a:pt x="1778000" y="787400"/>
                    </a:lnTo>
                    <a:lnTo>
                      <a:pt x="1657350" y="869950"/>
                    </a:lnTo>
                    <a:lnTo>
                      <a:pt x="1657350" y="946150"/>
                    </a:lnTo>
                    <a:lnTo>
                      <a:pt x="1612900" y="958850"/>
                    </a:lnTo>
                    <a:lnTo>
                      <a:pt x="1587500" y="1003300"/>
                    </a:lnTo>
                    <a:lnTo>
                      <a:pt x="1619250" y="1047750"/>
                    </a:lnTo>
                    <a:lnTo>
                      <a:pt x="1524000" y="1047750"/>
                    </a:lnTo>
                    <a:lnTo>
                      <a:pt x="1543050" y="1181100"/>
                    </a:lnTo>
                    <a:lnTo>
                      <a:pt x="1511300" y="1225550"/>
                    </a:lnTo>
                    <a:lnTo>
                      <a:pt x="0" y="121920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40" name="Freeform 41"/>
              <p:cNvSpPr>
                <a:spLocks/>
              </p:cNvSpPr>
              <p:nvPr/>
            </p:nvSpPr>
            <p:spPr bwMode="auto">
              <a:xfrm>
                <a:off x="8464232" y="3326765"/>
                <a:ext cx="647588" cy="1276350"/>
              </a:xfrm>
              <a:custGeom>
                <a:avLst/>
                <a:gdLst>
                  <a:gd name="T0" fmla="*/ 0 w 647700"/>
                  <a:gd name="T1" fmla="*/ 0 h 1276350"/>
                  <a:gd name="T2" fmla="*/ 0 w 647700"/>
                  <a:gd name="T3" fmla="*/ 88900 h 1276350"/>
                  <a:gd name="T4" fmla="*/ 0 w 647700"/>
                  <a:gd name="T5" fmla="*/ 88900 h 1276350"/>
                  <a:gd name="T6" fmla="*/ 88855 w 647700"/>
                  <a:gd name="T7" fmla="*/ 209550 h 1276350"/>
                  <a:gd name="T8" fmla="*/ 145975 w 647700"/>
                  <a:gd name="T9" fmla="*/ 292100 h 1276350"/>
                  <a:gd name="T10" fmla="*/ 184054 w 647700"/>
                  <a:gd name="T11" fmla="*/ 419100 h 1276350"/>
                  <a:gd name="T12" fmla="*/ 158669 w 647700"/>
                  <a:gd name="T13" fmla="*/ 565150 h 1276350"/>
                  <a:gd name="T14" fmla="*/ 95202 w 647700"/>
                  <a:gd name="T15" fmla="*/ 609600 h 1276350"/>
                  <a:gd name="T16" fmla="*/ 19041 w 647700"/>
                  <a:gd name="T17" fmla="*/ 647700 h 1276350"/>
                  <a:gd name="T18" fmla="*/ 101546 w 647700"/>
                  <a:gd name="T19" fmla="*/ 736600 h 1276350"/>
                  <a:gd name="T20" fmla="*/ 165013 w 647700"/>
                  <a:gd name="T21" fmla="*/ 768350 h 1276350"/>
                  <a:gd name="T22" fmla="*/ 203095 w 647700"/>
                  <a:gd name="T23" fmla="*/ 819150 h 1276350"/>
                  <a:gd name="T24" fmla="*/ 342723 w 647700"/>
                  <a:gd name="T25" fmla="*/ 1041400 h 1276350"/>
                  <a:gd name="T26" fmla="*/ 342723 w 647700"/>
                  <a:gd name="T27" fmla="*/ 1143000 h 1276350"/>
                  <a:gd name="T28" fmla="*/ 349070 w 647700"/>
                  <a:gd name="T29" fmla="*/ 1225550 h 1276350"/>
                  <a:gd name="T30" fmla="*/ 507736 w 647700"/>
                  <a:gd name="T31" fmla="*/ 1212850 h 1276350"/>
                  <a:gd name="T32" fmla="*/ 647364 w 647700"/>
                  <a:gd name="T33" fmla="*/ 1276350 h 1276350"/>
                  <a:gd name="T34" fmla="*/ 621976 w 647700"/>
                  <a:gd name="T35" fmla="*/ 577850 h 1276350"/>
                  <a:gd name="T36" fmla="*/ 577550 w 647700"/>
                  <a:gd name="T37" fmla="*/ 571500 h 1276350"/>
                  <a:gd name="T38" fmla="*/ 514083 w 647700"/>
                  <a:gd name="T39" fmla="*/ 527050 h 1276350"/>
                  <a:gd name="T40" fmla="*/ 463310 w 647700"/>
                  <a:gd name="T41" fmla="*/ 565150 h 1276350"/>
                  <a:gd name="T42" fmla="*/ 495042 w 647700"/>
                  <a:gd name="T43" fmla="*/ 609600 h 1276350"/>
                  <a:gd name="T44" fmla="*/ 456963 w 647700"/>
                  <a:gd name="T45" fmla="*/ 660400 h 1276350"/>
                  <a:gd name="T46" fmla="*/ 374455 w 647700"/>
                  <a:gd name="T47" fmla="*/ 647700 h 1276350"/>
                  <a:gd name="T48" fmla="*/ 374455 w 647700"/>
                  <a:gd name="T49" fmla="*/ 577850 h 1276350"/>
                  <a:gd name="T50" fmla="*/ 418883 w 647700"/>
                  <a:gd name="T51" fmla="*/ 527050 h 1276350"/>
                  <a:gd name="T52" fmla="*/ 368108 w 647700"/>
                  <a:gd name="T53" fmla="*/ 495300 h 1276350"/>
                  <a:gd name="T54" fmla="*/ 317335 w 647700"/>
                  <a:gd name="T55" fmla="*/ 450850 h 1276350"/>
                  <a:gd name="T56" fmla="*/ 304641 w 647700"/>
                  <a:gd name="T57" fmla="*/ 374650 h 1276350"/>
                  <a:gd name="T58" fmla="*/ 215789 w 647700"/>
                  <a:gd name="T59" fmla="*/ 381000 h 1276350"/>
                  <a:gd name="T60" fmla="*/ 190401 w 647700"/>
                  <a:gd name="T61" fmla="*/ 361950 h 1276350"/>
                  <a:gd name="T62" fmla="*/ 177707 w 647700"/>
                  <a:gd name="T63" fmla="*/ 260350 h 1276350"/>
                  <a:gd name="T64" fmla="*/ 158669 w 647700"/>
                  <a:gd name="T65" fmla="*/ 196850 h 1276350"/>
                  <a:gd name="T66" fmla="*/ 171360 w 647700"/>
                  <a:gd name="T67" fmla="*/ 152400 h 1276350"/>
                  <a:gd name="T68" fmla="*/ 139628 w 647700"/>
                  <a:gd name="T69" fmla="*/ 120650 h 1276350"/>
                  <a:gd name="T70" fmla="*/ 139628 w 647700"/>
                  <a:gd name="T71" fmla="*/ 120650 h 1276350"/>
                  <a:gd name="T72" fmla="*/ 50773 w 647700"/>
                  <a:gd name="T73" fmla="*/ 101600 h 1276350"/>
                  <a:gd name="T74" fmla="*/ 44426 w 647700"/>
                  <a:gd name="T75" fmla="*/ 95250 h 127635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647700"/>
                  <a:gd name="T115" fmla="*/ 0 h 1276350"/>
                  <a:gd name="T116" fmla="*/ 647700 w 647700"/>
                  <a:gd name="T117" fmla="*/ 1276350 h 127635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647700" h="1276350">
                    <a:moveTo>
                      <a:pt x="0" y="0"/>
                    </a:moveTo>
                    <a:lnTo>
                      <a:pt x="0" y="88900"/>
                    </a:lnTo>
                    <a:lnTo>
                      <a:pt x="88900" y="209550"/>
                    </a:lnTo>
                    <a:lnTo>
                      <a:pt x="146050" y="292100"/>
                    </a:lnTo>
                    <a:lnTo>
                      <a:pt x="184150" y="419100"/>
                    </a:lnTo>
                    <a:lnTo>
                      <a:pt x="158750" y="565150"/>
                    </a:lnTo>
                    <a:lnTo>
                      <a:pt x="95250" y="609600"/>
                    </a:lnTo>
                    <a:lnTo>
                      <a:pt x="19050" y="647700"/>
                    </a:lnTo>
                    <a:lnTo>
                      <a:pt x="101600" y="736600"/>
                    </a:lnTo>
                    <a:lnTo>
                      <a:pt x="165100" y="768350"/>
                    </a:lnTo>
                    <a:lnTo>
                      <a:pt x="203200" y="819150"/>
                    </a:lnTo>
                    <a:lnTo>
                      <a:pt x="342900" y="1041400"/>
                    </a:lnTo>
                    <a:lnTo>
                      <a:pt x="342900" y="1143000"/>
                    </a:lnTo>
                    <a:lnTo>
                      <a:pt x="349250" y="1225550"/>
                    </a:lnTo>
                    <a:lnTo>
                      <a:pt x="508000" y="1212850"/>
                    </a:lnTo>
                    <a:lnTo>
                      <a:pt x="647700" y="1276350"/>
                    </a:lnTo>
                    <a:lnTo>
                      <a:pt x="622300" y="577850"/>
                    </a:lnTo>
                    <a:lnTo>
                      <a:pt x="577850" y="571500"/>
                    </a:lnTo>
                    <a:lnTo>
                      <a:pt x="514350" y="527050"/>
                    </a:lnTo>
                    <a:lnTo>
                      <a:pt x="463550" y="565150"/>
                    </a:lnTo>
                    <a:lnTo>
                      <a:pt x="495300" y="609600"/>
                    </a:lnTo>
                    <a:lnTo>
                      <a:pt x="457200" y="660400"/>
                    </a:lnTo>
                    <a:lnTo>
                      <a:pt x="374650" y="647700"/>
                    </a:lnTo>
                    <a:lnTo>
                      <a:pt x="374650" y="577850"/>
                    </a:lnTo>
                    <a:lnTo>
                      <a:pt x="419100" y="527050"/>
                    </a:lnTo>
                    <a:lnTo>
                      <a:pt x="368300" y="495300"/>
                    </a:lnTo>
                    <a:lnTo>
                      <a:pt x="317500" y="450850"/>
                    </a:lnTo>
                    <a:lnTo>
                      <a:pt x="304800" y="374650"/>
                    </a:lnTo>
                    <a:lnTo>
                      <a:pt x="215900" y="381000"/>
                    </a:lnTo>
                    <a:lnTo>
                      <a:pt x="190500" y="361950"/>
                    </a:lnTo>
                    <a:lnTo>
                      <a:pt x="177800" y="260350"/>
                    </a:lnTo>
                    <a:lnTo>
                      <a:pt x="158750" y="196850"/>
                    </a:lnTo>
                    <a:lnTo>
                      <a:pt x="171450" y="152400"/>
                    </a:lnTo>
                    <a:lnTo>
                      <a:pt x="139700" y="120650"/>
                    </a:lnTo>
                    <a:lnTo>
                      <a:pt x="50800" y="101600"/>
                    </a:lnTo>
                    <a:lnTo>
                      <a:pt x="44450" y="9525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41" name="Freeform 42"/>
              <p:cNvSpPr>
                <a:spLocks/>
              </p:cNvSpPr>
              <p:nvPr/>
            </p:nvSpPr>
            <p:spPr bwMode="auto">
              <a:xfrm>
                <a:off x="8203928" y="3974465"/>
                <a:ext cx="692030" cy="628650"/>
              </a:xfrm>
              <a:custGeom>
                <a:avLst/>
                <a:gdLst>
                  <a:gd name="T0" fmla="*/ 298294 w 692150"/>
                  <a:gd name="T1" fmla="*/ 0 h 628650"/>
                  <a:gd name="T2" fmla="*/ 285600 w 692150"/>
                  <a:gd name="T3" fmla="*/ 133350 h 628650"/>
                  <a:gd name="T4" fmla="*/ 253868 w 692150"/>
                  <a:gd name="T5" fmla="*/ 171450 h 628650"/>
                  <a:gd name="T6" fmla="*/ 139628 w 692150"/>
                  <a:gd name="T7" fmla="*/ 171450 h 628650"/>
                  <a:gd name="T8" fmla="*/ 57120 w 692150"/>
                  <a:gd name="T9" fmla="*/ 298450 h 628650"/>
                  <a:gd name="T10" fmla="*/ 0 w 692150"/>
                  <a:gd name="T11" fmla="*/ 349250 h 628650"/>
                  <a:gd name="T12" fmla="*/ 76161 w 692150"/>
                  <a:gd name="T13" fmla="*/ 400050 h 628650"/>
                  <a:gd name="T14" fmla="*/ 234827 w 692150"/>
                  <a:gd name="T15" fmla="*/ 400050 h 628650"/>
                  <a:gd name="T16" fmla="*/ 266562 w 692150"/>
                  <a:gd name="T17" fmla="*/ 457200 h 628650"/>
                  <a:gd name="T18" fmla="*/ 298294 w 692150"/>
                  <a:gd name="T19" fmla="*/ 546100 h 628650"/>
                  <a:gd name="T20" fmla="*/ 298294 w 692150"/>
                  <a:gd name="T21" fmla="*/ 546100 h 628650"/>
                  <a:gd name="T22" fmla="*/ 399843 w 692150"/>
                  <a:gd name="T23" fmla="*/ 628650 h 628650"/>
                  <a:gd name="T24" fmla="*/ 533124 w 692150"/>
                  <a:gd name="T25" fmla="*/ 596900 h 628650"/>
                  <a:gd name="T26" fmla="*/ 596591 w 692150"/>
                  <a:gd name="T27" fmla="*/ 577850 h 628650"/>
                  <a:gd name="T28" fmla="*/ 691790 w 692150"/>
                  <a:gd name="T29" fmla="*/ 552450 h 62865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92150"/>
                  <a:gd name="T46" fmla="*/ 0 h 628650"/>
                  <a:gd name="T47" fmla="*/ 692150 w 692150"/>
                  <a:gd name="T48" fmla="*/ 628650 h 62865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92150" h="628650">
                    <a:moveTo>
                      <a:pt x="298450" y="0"/>
                    </a:moveTo>
                    <a:lnTo>
                      <a:pt x="285750" y="133350"/>
                    </a:lnTo>
                    <a:lnTo>
                      <a:pt x="254000" y="171450"/>
                    </a:lnTo>
                    <a:lnTo>
                      <a:pt x="139700" y="171450"/>
                    </a:lnTo>
                    <a:lnTo>
                      <a:pt x="57150" y="298450"/>
                    </a:lnTo>
                    <a:lnTo>
                      <a:pt x="0" y="349250"/>
                    </a:lnTo>
                    <a:lnTo>
                      <a:pt x="76200" y="400050"/>
                    </a:lnTo>
                    <a:lnTo>
                      <a:pt x="234950" y="400050"/>
                    </a:lnTo>
                    <a:lnTo>
                      <a:pt x="266700" y="457200"/>
                    </a:lnTo>
                    <a:lnTo>
                      <a:pt x="298450" y="546100"/>
                    </a:lnTo>
                    <a:lnTo>
                      <a:pt x="400050" y="628650"/>
                    </a:lnTo>
                    <a:lnTo>
                      <a:pt x="533400" y="596900"/>
                    </a:lnTo>
                    <a:lnTo>
                      <a:pt x="596900" y="577850"/>
                    </a:lnTo>
                    <a:lnTo>
                      <a:pt x="692150" y="552450"/>
                    </a:lnTo>
                  </a:path>
                </a:pathLst>
              </a:custGeom>
              <a:solidFill>
                <a:srgbClr val="9966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6524644" y="1961515"/>
                <a:ext cx="971381" cy="3533775"/>
              </a:xfrm>
              <a:custGeom>
                <a:avLst/>
                <a:gdLst>
                  <a:gd name="connsiteX0" fmla="*/ 0 w 971550"/>
                  <a:gd name="connsiteY0" fmla="*/ 0 h 3533775"/>
                  <a:gd name="connsiteX1" fmla="*/ 161925 w 971550"/>
                  <a:gd name="connsiteY1" fmla="*/ 247650 h 3533775"/>
                  <a:gd name="connsiteX2" fmla="*/ 57150 w 971550"/>
                  <a:gd name="connsiteY2" fmla="*/ 304800 h 3533775"/>
                  <a:gd name="connsiteX3" fmla="*/ 133350 w 971550"/>
                  <a:gd name="connsiteY3" fmla="*/ 514350 h 3533775"/>
                  <a:gd name="connsiteX4" fmla="*/ 114300 w 971550"/>
                  <a:gd name="connsiteY4" fmla="*/ 542925 h 3533775"/>
                  <a:gd name="connsiteX5" fmla="*/ 180975 w 971550"/>
                  <a:gd name="connsiteY5" fmla="*/ 704850 h 3533775"/>
                  <a:gd name="connsiteX6" fmla="*/ 123825 w 971550"/>
                  <a:gd name="connsiteY6" fmla="*/ 762000 h 3533775"/>
                  <a:gd name="connsiteX7" fmla="*/ 161925 w 971550"/>
                  <a:gd name="connsiteY7" fmla="*/ 866775 h 3533775"/>
                  <a:gd name="connsiteX8" fmla="*/ 114300 w 971550"/>
                  <a:gd name="connsiteY8" fmla="*/ 895350 h 3533775"/>
                  <a:gd name="connsiteX9" fmla="*/ 152400 w 971550"/>
                  <a:gd name="connsiteY9" fmla="*/ 952500 h 3533775"/>
                  <a:gd name="connsiteX10" fmla="*/ 76200 w 971550"/>
                  <a:gd name="connsiteY10" fmla="*/ 990600 h 3533775"/>
                  <a:gd name="connsiteX11" fmla="*/ 152400 w 971550"/>
                  <a:gd name="connsiteY11" fmla="*/ 1066800 h 3533775"/>
                  <a:gd name="connsiteX12" fmla="*/ 47625 w 971550"/>
                  <a:gd name="connsiteY12" fmla="*/ 1095375 h 3533775"/>
                  <a:gd name="connsiteX13" fmla="*/ 114300 w 971550"/>
                  <a:gd name="connsiteY13" fmla="*/ 1181100 h 3533775"/>
                  <a:gd name="connsiteX14" fmla="*/ 114300 w 971550"/>
                  <a:gd name="connsiteY14" fmla="*/ 1181100 h 3533775"/>
                  <a:gd name="connsiteX15" fmla="*/ 238125 w 971550"/>
                  <a:gd name="connsiteY15" fmla="*/ 1409700 h 3533775"/>
                  <a:gd name="connsiteX16" fmla="*/ 152400 w 971550"/>
                  <a:gd name="connsiteY16" fmla="*/ 1466850 h 3533775"/>
                  <a:gd name="connsiteX17" fmla="*/ 409575 w 971550"/>
                  <a:gd name="connsiteY17" fmla="*/ 1752600 h 3533775"/>
                  <a:gd name="connsiteX18" fmla="*/ 561975 w 971550"/>
                  <a:gd name="connsiteY18" fmla="*/ 1943100 h 3533775"/>
                  <a:gd name="connsiteX19" fmla="*/ 485775 w 971550"/>
                  <a:gd name="connsiteY19" fmla="*/ 2009775 h 3533775"/>
                  <a:gd name="connsiteX20" fmla="*/ 590550 w 971550"/>
                  <a:gd name="connsiteY20" fmla="*/ 2085975 h 3533775"/>
                  <a:gd name="connsiteX21" fmla="*/ 485775 w 971550"/>
                  <a:gd name="connsiteY21" fmla="*/ 2143125 h 3533775"/>
                  <a:gd name="connsiteX22" fmla="*/ 581025 w 971550"/>
                  <a:gd name="connsiteY22" fmla="*/ 2219325 h 3533775"/>
                  <a:gd name="connsiteX23" fmla="*/ 523875 w 971550"/>
                  <a:gd name="connsiteY23" fmla="*/ 2276475 h 3533775"/>
                  <a:gd name="connsiteX24" fmla="*/ 781050 w 971550"/>
                  <a:gd name="connsiteY24" fmla="*/ 2505075 h 3533775"/>
                  <a:gd name="connsiteX25" fmla="*/ 666750 w 971550"/>
                  <a:gd name="connsiteY25" fmla="*/ 2552700 h 3533775"/>
                  <a:gd name="connsiteX26" fmla="*/ 828675 w 971550"/>
                  <a:gd name="connsiteY26" fmla="*/ 2752725 h 3533775"/>
                  <a:gd name="connsiteX27" fmla="*/ 619125 w 971550"/>
                  <a:gd name="connsiteY27" fmla="*/ 2886075 h 3533775"/>
                  <a:gd name="connsiteX28" fmla="*/ 666750 w 971550"/>
                  <a:gd name="connsiteY28" fmla="*/ 2943225 h 3533775"/>
                  <a:gd name="connsiteX29" fmla="*/ 523875 w 971550"/>
                  <a:gd name="connsiteY29" fmla="*/ 3057525 h 3533775"/>
                  <a:gd name="connsiteX30" fmla="*/ 571500 w 971550"/>
                  <a:gd name="connsiteY30" fmla="*/ 3105150 h 3533775"/>
                  <a:gd name="connsiteX31" fmla="*/ 485775 w 971550"/>
                  <a:gd name="connsiteY31" fmla="*/ 3200400 h 3533775"/>
                  <a:gd name="connsiteX32" fmla="*/ 790575 w 971550"/>
                  <a:gd name="connsiteY32" fmla="*/ 3495675 h 3533775"/>
                  <a:gd name="connsiteX33" fmla="*/ 866775 w 971550"/>
                  <a:gd name="connsiteY33" fmla="*/ 3419475 h 3533775"/>
                  <a:gd name="connsiteX34" fmla="*/ 971550 w 971550"/>
                  <a:gd name="connsiteY34" fmla="*/ 3533775 h 3533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71550" h="3533775">
                    <a:moveTo>
                      <a:pt x="0" y="0"/>
                    </a:moveTo>
                    <a:lnTo>
                      <a:pt x="161925" y="247650"/>
                    </a:lnTo>
                    <a:lnTo>
                      <a:pt x="57150" y="304800"/>
                    </a:lnTo>
                    <a:lnTo>
                      <a:pt x="133350" y="514350"/>
                    </a:lnTo>
                    <a:lnTo>
                      <a:pt x="114300" y="542925"/>
                    </a:lnTo>
                    <a:lnTo>
                      <a:pt x="180975" y="704850"/>
                    </a:lnTo>
                    <a:lnTo>
                      <a:pt x="123825" y="762000"/>
                    </a:lnTo>
                    <a:lnTo>
                      <a:pt x="161925" y="866775"/>
                    </a:lnTo>
                    <a:lnTo>
                      <a:pt x="114300" y="895350"/>
                    </a:lnTo>
                    <a:lnTo>
                      <a:pt x="152400" y="952500"/>
                    </a:lnTo>
                    <a:lnTo>
                      <a:pt x="76200" y="990600"/>
                    </a:lnTo>
                    <a:lnTo>
                      <a:pt x="152400" y="1066800"/>
                    </a:lnTo>
                    <a:lnTo>
                      <a:pt x="47625" y="1095375"/>
                    </a:lnTo>
                    <a:lnTo>
                      <a:pt x="114300" y="1181100"/>
                    </a:lnTo>
                    <a:lnTo>
                      <a:pt x="114300" y="1181100"/>
                    </a:lnTo>
                    <a:lnTo>
                      <a:pt x="238125" y="1409700"/>
                    </a:lnTo>
                    <a:lnTo>
                      <a:pt x="152400" y="1466850"/>
                    </a:lnTo>
                    <a:lnTo>
                      <a:pt x="409575" y="1752600"/>
                    </a:lnTo>
                    <a:lnTo>
                      <a:pt x="561975" y="1943100"/>
                    </a:lnTo>
                    <a:lnTo>
                      <a:pt x="485775" y="2009775"/>
                    </a:lnTo>
                    <a:lnTo>
                      <a:pt x="590550" y="2085975"/>
                    </a:lnTo>
                    <a:lnTo>
                      <a:pt x="485775" y="2143125"/>
                    </a:lnTo>
                    <a:lnTo>
                      <a:pt x="581025" y="2219325"/>
                    </a:lnTo>
                    <a:lnTo>
                      <a:pt x="523875" y="2276475"/>
                    </a:lnTo>
                    <a:lnTo>
                      <a:pt x="781050" y="2505075"/>
                    </a:lnTo>
                    <a:lnTo>
                      <a:pt x="666750" y="2552700"/>
                    </a:lnTo>
                    <a:lnTo>
                      <a:pt x="828675" y="2752725"/>
                    </a:lnTo>
                    <a:lnTo>
                      <a:pt x="619125" y="2886075"/>
                    </a:lnTo>
                    <a:lnTo>
                      <a:pt x="666750" y="2943225"/>
                    </a:lnTo>
                    <a:lnTo>
                      <a:pt x="523875" y="3057525"/>
                    </a:lnTo>
                    <a:lnTo>
                      <a:pt x="571500" y="3105150"/>
                    </a:lnTo>
                    <a:lnTo>
                      <a:pt x="485775" y="3200400"/>
                    </a:lnTo>
                    <a:lnTo>
                      <a:pt x="790575" y="3495675"/>
                    </a:lnTo>
                    <a:lnTo>
                      <a:pt x="866775" y="3419475"/>
                    </a:lnTo>
                    <a:lnTo>
                      <a:pt x="971550" y="3533775"/>
                    </a:ln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5000908" y="3885565"/>
                <a:ext cx="771391" cy="152400"/>
              </a:xfrm>
              <a:custGeom>
                <a:avLst/>
                <a:gdLst>
                  <a:gd name="connsiteX0" fmla="*/ 771525 w 771525"/>
                  <a:gd name="connsiteY0" fmla="*/ 0 h 152400"/>
                  <a:gd name="connsiteX1" fmla="*/ 695325 w 771525"/>
                  <a:gd name="connsiteY1" fmla="*/ 123825 h 152400"/>
                  <a:gd name="connsiteX2" fmla="*/ 495300 w 771525"/>
                  <a:gd name="connsiteY2" fmla="*/ 38100 h 152400"/>
                  <a:gd name="connsiteX3" fmla="*/ 466725 w 771525"/>
                  <a:gd name="connsiteY3" fmla="*/ 104775 h 152400"/>
                  <a:gd name="connsiteX4" fmla="*/ 257175 w 771525"/>
                  <a:gd name="connsiteY4" fmla="*/ 57150 h 152400"/>
                  <a:gd name="connsiteX5" fmla="*/ 247650 w 771525"/>
                  <a:gd name="connsiteY5" fmla="*/ 152400 h 152400"/>
                  <a:gd name="connsiteX6" fmla="*/ 0 w 771525"/>
                  <a:gd name="connsiteY6" fmla="*/ 4762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1525" h="152400">
                    <a:moveTo>
                      <a:pt x="771525" y="0"/>
                    </a:moveTo>
                    <a:lnTo>
                      <a:pt x="695325" y="123825"/>
                    </a:lnTo>
                    <a:lnTo>
                      <a:pt x="495300" y="38100"/>
                    </a:lnTo>
                    <a:lnTo>
                      <a:pt x="466725" y="104775"/>
                    </a:lnTo>
                    <a:lnTo>
                      <a:pt x="257175" y="57150"/>
                    </a:lnTo>
                    <a:lnTo>
                      <a:pt x="247650" y="152400"/>
                    </a:lnTo>
                    <a:lnTo>
                      <a:pt x="0" y="47625"/>
                    </a:ln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5810393" y="3866515"/>
                <a:ext cx="1104708" cy="876300"/>
              </a:xfrm>
              <a:custGeom>
                <a:avLst/>
                <a:gdLst>
                  <a:gd name="connsiteX0" fmla="*/ 0 w 1104900"/>
                  <a:gd name="connsiteY0" fmla="*/ 0 h 876300"/>
                  <a:gd name="connsiteX1" fmla="*/ 323850 w 1104900"/>
                  <a:gd name="connsiteY1" fmla="*/ 228600 h 876300"/>
                  <a:gd name="connsiteX2" fmla="*/ 647700 w 1104900"/>
                  <a:gd name="connsiteY2" fmla="*/ 542925 h 876300"/>
                  <a:gd name="connsiteX3" fmla="*/ 1104900 w 110490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4900" h="876300">
                    <a:moveTo>
                      <a:pt x="0" y="0"/>
                    </a:moveTo>
                    <a:cubicBezTo>
                      <a:pt x="107950" y="69056"/>
                      <a:pt x="215900" y="138113"/>
                      <a:pt x="323850" y="228600"/>
                    </a:cubicBezTo>
                    <a:cubicBezTo>
                      <a:pt x="431800" y="319087"/>
                      <a:pt x="517525" y="434975"/>
                      <a:pt x="647700" y="542925"/>
                    </a:cubicBezTo>
                    <a:cubicBezTo>
                      <a:pt x="777875" y="650875"/>
                      <a:pt x="1104900" y="876300"/>
                      <a:pt x="1104900" y="876300"/>
                    </a:cubicBezTo>
                  </a:path>
                </a:pathLst>
              </a:cu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7257942" y="1742440"/>
                <a:ext cx="938050" cy="2686050"/>
              </a:xfrm>
              <a:custGeom>
                <a:avLst/>
                <a:gdLst>
                  <a:gd name="connsiteX0" fmla="*/ 0 w 938212"/>
                  <a:gd name="connsiteY0" fmla="*/ 0 h 2686050"/>
                  <a:gd name="connsiteX1" fmla="*/ 142875 w 938212"/>
                  <a:gd name="connsiteY1" fmla="*/ 419100 h 2686050"/>
                  <a:gd name="connsiteX2" fmla="*/ 209550 w 938212"/>
                  <a:gd name="connsiteY2" fmla="*/ 895350 h 2686050"/>
                  <a:gd name="connsiteX3" fmla="*/ 171450 w 938212"/>
                  <a:gd name="connsiteY3" fmla="*/ 1181100 h 2686050"/>
                  <a:gd name="connsiteX4" fmla="*/ 295275 w 938212"/>
                  <a:gd name="connsiteY4" fmla="*/ 1504950 h 2686050"/>
                  <a:gd name="connsiteX5" fmla="*/ 495300 w 938212"/>
                  <a:gd name="connsiteY5" fmla="*/ 1781175 h 2686050"/>
                  <a:gd name="connsiteX6" fmla="*/ 866775 w 938212"/>
                  <a:gd name="connsiteY6" fmla="*/ 2028825 h 2686050"/>
                  <a:gd name="connsiteX7" fmla="*/ 923925 w 938212"/>
                  <a:gd name="connsiteY7" fmla="*/ 2200275 h 2686050"/>
                  <a:gd name="connsiteX8" fmla="*/ 933450 w 938212"/>
                  <a:gd name="connsiteY8" fmla="*/ 2562225 h 2686050"/>
                  <a:gd name="connsiteX9" fmla="*/ 895350 w 938212"/>
                  <a:gd name="connsiteY9" fmla="*/ 2686050 h 268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8212" h="2686050">
                    <a:moveTo>
                      <a:pt x="0" y="0"/>
                    </a:moveTo>
                    <a:cubicBezTo>
                      <a:pt x="53975" y="134937"/>
                      <a:pt x="107950" y="269875"/>
                      <a:pt x="142875" y="419100"/>
                    </a:cubicBezTo>
                    <a:cubicBezTo>
                      <a:pt x="177800" y="568325"/>
                      <a:pt x="204788" y="768350"/>
                      <a:pt x="209550" y="895350"/>
                    </a:cubicBezTo>
                    <a:cubicBezTo>
                      <a:pt x="214312" y="1022350"/>
                      <a:pt x="157163" y="1079500"/>
                      <a:pt x="171450" y="1181100"/>
                    </a:cubicBezTo>
                    <a:cubicBezTo>
                      <a:pt x="185737" y="1282700"/>
                      <a:pt x="241300" y="1404938"/>
                      <a:pt x="295275" y="1504950"/>
                    </a:cubicBezTo>
                    <a:cubicBezTo>
                      <a:pt x="349250" y="1604962"/>
                      <a:pt x="400050" y="1693863"/>
                      <a:pt x="495300" y="1781175"/>
                    </a:cubicBezTo>
                    <a:cubicBezTo>
                      <a:pt x="590550" y="1868487"/>
                      <a:pt x="795338" y="1958975"/>
                      <a:pt x="866775" y="2028825"/>
                    </a:cubicBezTo>
                    <a:cubicBezTo>
                      <a:pt x="938212" y="2098675"/>
                      <a:pt x="912813" y="2111375"/>
                      <a:pt x="923925" y="2200275"/>
                    </a:cubicBezTo>
                    <a:cubicBezTo>
                      <a:pt x="935037" y="2289175"/>
                      <a:pt x="938212" y="2481263"/>
                      <a:pt x="933450" y="2562225"/>
                    </a:cubicBezTo>
                    <a:cubicBezTo>
                      <a:pt x="928688" y="2643187"/>
                      <a:pt x="912019" y="2664618"/>
                      <a:pt x="895350" y="2686050"/>
                    </a:cubicBezTo>
                  </a:path>
                </a:pathLst>
              </a:cu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7400792" y="4380865"/>
                <a:ext cx="971381" cy="466725"/>
              </a:xfrm>
              <a:custGeom>
                <a:avLst/>
                <a:gdLst>
                  <a:gd name="connsiteX0" fmla="*/ 0 w 971550"/>
                  <a:gd name="connsiteY0" fmla="*/ 466725 h 466725"/>
                  <a:gd name="connsiteX1" fmla="*/ 361950 w 971550"/>
                  <a:gd name="connsiteY1" fmla="*/ 257175 h 466725"/>
                  <a:gd name="connsiteX2" fmla="*/ 971550 w 971550"/>
                  <a:gd name="connsiteY2" fmla="*/ 0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1550" h="466725">
                    <a:moveTo>
                      <a:pt x="0" y="466725"/>
                    </a:moveTo>
                    <a:cubicBezTo>
                      <a:pt x="100012" y="400843"/>
                      <a:pt x="200025" y="334962"/>
                      <a:pt x="361950" y="257175"/>
                    </a:cubicBezTo>
                    <a:cubicBezTo>
                      <a:pt x="523875" y="179388"/>
                      <a:pt x="871538" y="41275"/>
                      <a:pt x="971550" y="0"/>
                    </a:cubicBezTo>
                  </a:path>
                </a:pathLst>
              </a:cu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7662684" y="1942465"/>
                <a:ext cx="923765" cy="1943100"/>
              </a:xfrm>
              <a:custGeom>
                <a:avLst/>
                <a:gdLst>
                  <a:gd name="connsiteX0" fmla="*/ 14287 w 923924"/>
                  <a:gd name="connsiteY0" fmla="*/ 0 h 1943100"/>
                  <a:gd name="connsiteX1" fmla="*/ 33337 w 923924"/>
                  <a:gd name="connsiteY1" fmla="*/ 323850 h 1943100"/>
                  <a:gd name="connsiteX2" fmla="*/ 100012 w 923924"/>
                  <a:gd name="connsiteY2" fmla="*/ 542925 h 1943100"/>
                  <a:gd name="connsiteX3" fmla="*/ 23812 w 923924"/>
                  <a:gd name="connsiteY3" fmla="*/ 762000 h 1943100"/>
                  <a:gd name="connsiteX4" fmla="*/ 4762 w 923924"/>
                  <a:gd name="connsiteY4" fmla="*/ 942975 h 1943100"/>
                  <a:gd name="connsiteX5" fmla="*/ 52387 w 923924"/>
                  <a:gd name="connsiteY5" fmla="*/ 1066800 h 1943100"/>
                  <a:gd name="connsiteX6" fmla="*/ 242887 w 923924"/>
                  <a:gd name="connsiteY6" fmla="*/ 1238250 h 1943100"/>
                  <a:gd name="connsiteX7" fmla="*/ 500062 w 923924"/>
                  <a:gd name="connsiteY7" fmla="*/ 1333500 h 1943100"/>
                  <a:gd name="connsiteX8" fmla="*/ 766762 w 923924"/>
                  <a:gd name="connsiteY8" fmla="*/ 1600200 h 1943100"/>
                  <a:gd name="connsiteX9" fmla="*/ 900112 w 923924"/>
                  <a:gd name="connsiteY9" fmla="*/ 1866900 h 1943100"/>
                  <a:gd name="connsiteX10" fmla="*/ 909637 w 923924"/>
                  <a:gd name="connsiteY10" fmla="*/ 194310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3924" h="1943100">
                    <a:moveTo>
                      <a:pt x="14287" y="0"/>
                    </a:moveTo>
                    <a:cubicBezTo>
                      <a:pt x="16668" y="116681"/>
                      <a:pt x="19050" y="233363"/>
                      <a:pt x="33337" y="323850"/>
                    </a:cubicBezTo>
                    <a:cubicBezTo>
                      <a:pt x="47624" y="414337"/>
                      <a:pt x="101599" y="469900"/>
                      <a:pt x="100012" y="542925"/>
                    </a:cubicBezTo>
                    <a:cubicBezTo>
                      <a:pt x="98425" y="615950"/>
                      <a:pt x="39687" y="695325"/>
                      <a:pt x="23812" y="762000"/>
                    </a:cubicBezTo>
                    <a:cubicBezTo>
                      <a:pt x="7937" y="828675"/>
                      <a:pt x="0" y="892175"/>
                      <a:pt x="4762" y="942975"/>
                    </a:cubicBezTo>
                    <a:cubicBezTo>
                      <a:pt x="9524" y="993775"/>
                      <a:pt x="12700" y="1017588"/>
                      <a:pt x="52387" y="1066800"/>
                    </a:cubicBezTo>
                    <a:cubicBezTo>
                      <a:pt x="92075" y="1116013"/>
                      <a:pt x="168274" y="1193800"/>
                      <a:pt x="242887" y="1238250"/>
                    </a:cubicBezTo>
                    <a:cubicBezTo>
                      <a:pt x="317500" y="1282700"/>
                      <a:pt x="412750" y="1273175"/>
                      <a:pt x="500062" y="1333500"/>
                    </a:cubicBezTo>
                    <a:cubicBezTo>
                      <a:pt x="587374" y="1393825"/>
                      <a:pt x="700087" y="1511300"/>
                      <a:pt x="766762" y="1600200"/>
                    </a:cubicBezTo>
                    <a:cubicBezTo>
                      <a:pt x="833437" y="1689100"/>
                      <a:pt x="876300" y="1809750"/>
                      <a:pt x="900112" y="1866900"/>
                    </a:cubicBezTo>
                    <a:cubicBezTo>
                      <a:pt x="923924" y="1924050"/>
                      <a:pt x="909637" y="1943100"/>
                      <a:pt x="909637" y="1943100"/>
                    </a:cubicBezTo>
                  </a:path>
                </a:pathLst>
              </a:cu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9248" name="Freeform 53"/>
              <p:cNvSpPr>
                <a:spLocks/>
              </p:cNvSpPr>
              <p:nvPr/>
            </p:nvSpPr>
            <p:spPr bwMode="auto">
              <a:xfrm>
                <a:off x="8524547" y="3933190"/>
                <a:ext cx="428551" cy="561975"/>
              </a:xfrm>
              <a:custGeom>
                <a:avLst/>
                <a:gdLst>
                  <a:gd name="T0" fmla="*/ 180882 w 428625"/>
                  <a:gd name="T1" fmla="*/ 0 h 561975"/>
                  <a:gd name="T2" fmla="*/ 9519 w 428625"/>
                  <a:gd name="T3" fmla="*/ 66675 h 561975"/>
                  <a:gd name="T4" fmla="*/ 0 w 428625"/>
                  <a:gd name="T5" fmla="*/ 285750 h 561975"/>
                  <a:gd name="T6" fmla="*/ 190401 w 428625"/>
                  <a:gd name="T7" fmla="*/ 561975 h 561975"/>
                  <a:gd name="T8" fmla="*/ 428403 w 428625"/>
                  <a:gd name="T9" fmla="*/ 409575 h 5619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8625"/>
                  <a:gd name="T16" fmla="*/ 0 h 561975"/>
                  <a:gd name="T17" fmla="*/ 428625 w 428625"/>
                  <a:gd name="T18" fmla="*/ 561975 h 5619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8625" h="561975">
                    <a:moveTo>
                      <a:pt x="180975" y="0"/>
                    </a:moveTo>
                    <a:lnTo>
                      <a:pt x="9525" y="66675"/>
                    </a:lnTo>
                    <a:lnTo>
                      <a:pt x="0" y="285750"/>
                    </a:lnTo>
                    <a:lnTo>
                      <a:pt x="190500" y="561975"/>
                    </a:lnTo>
                    <a:lnTo>
                      <a:pt x="428625" y="409575"/>
                    </a:lnTo>
                  </a:path>
                </a:pathLst>
              </a:custGeom>
              <a:solidFill>
                <a:srgbClr val="996600"/>
              </a:solidFill>
              <a:ln w="9525" cap="flat" cmpd="sng" algn="ctr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49" name="TextBox 9"/>
              <p:cNvSpPr txBox="1">
                <a:spLocks noChangeArrowheads="1"/>
              </p:cNvSpPr>
              <p:nvPr/>
            </p:nvSpPr>
            <p:spPr bwMode="auto">
              <a:xfrm>
                <a:off x="5315179" y="2259965"/>
                <a:ext cx="873805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Australia</a:t>
                </a:r>
              </a:p>
            </p:txBody>
          </p:sp>
          <p:sp>
            <p:nvSpPr>
              <p:cNvPr id="9250" name="TextBox 11"/>
              <p:cNvSpPr txBox="1">
                <a:spLocks noChangeArrowheads="1"/>
              </p:cNvSpPr>
              <p:nvPr/>
            </p:nvSpPr>
            <p:spPr bwMode="auto">
              <a:xfrm>
                <a:off x="4908849" y="4622165"/>
                <a:ext cx="134981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East Antarctica</a:t>
                </a:r>
              </a:p>
            </p:txBody>
          </p:sp>
          <p:sp>
            <p:nvSpPr>
              <p:cNvPr id="9251" name="TextBox 13"/>
              <p:cNvSpPr txBox="1">
                <a:spLocks noChangeArrowheads="1"/>
              </p:cNvSpPr>
              <p:nvPr/>
            </p:nvSpPr>
            <p:spPr bwMode="auto">
              <a:xfrm>
                <a:off x="8408680" y="3896678"/>
                <a:ext cx="795273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  New</a:t>
                </a:r>
              </a:p>
              <a:p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Zealand</a:t>
                </a: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6115140" y="3333115"/>
                <a:ext cx="590448" cy="400050"/>
              </a:xfrm>
              <a:prstGeom prst="ellipse">
                <a:avLst/>
              </a:prstGeom>
              <a:noFill/>
              <a:ln w="76200">
                <a:solidFill>
                  <a:srgbClr val="FF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cxnSp>
            <p:nvCxnSpPr>
              <p:cNvPr id="56" name="Straight Connector 55"/>
              <p:cNvCxnSpPr/>
              <p:nvPr/>
            </p:nvCxnSpPr>
            <p:spPr>
              <a:xfrm>
                <a:off x="5651670" y="3895090"/>
                <a:ext cx="204752" cy="100013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rot="5400000" flipH="1" flipV="1">
                <a:off x="6821439" y="3582368"/>
                <a:ext cx="180975" cy="177769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rot="5400000" flipH="1" flipV="1">
                <a:off x="7078569" y="4239593"/>
                <a:ext cx="180975" cy="177769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V="1">
                <a:off x="6591307" y="3123565"/>
                <a:ext cx="228560" cy="190500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 flipH="1" flipV="1">
                <a:off x="7469026" y="2144093"/>
                <a:ext cx="180975" cy="177769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flipV="1">
                <a:off x="8286463" y="3828415"/>
                <a:ext cx="219037" cy="161925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 flipH="1" flipV="1">
                <a:off x="7088092" y="5220668"/>
                <a:ext cx="180975" cy="177769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Rectangle 99"/>
            <p:cNvSpPr/>
            <p:nvPr/>
          </p:nvSpPr>
          <p:spPr>
            <a:xfrm>
              <a:off x="4369114" y="1672590"/>
              <a:ext cx="4275983" cy="3867150"/>
            </a:xfrm>
            <a:prstGeom prst="rect">
              <a:avLst/>
            </a:prstGeom>
            <a:noFill/>
            <a:ln w="889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</p:grpSp>
      <p:pic>
        <p:nvPicPr>
          <p:cNvPr id="9226" name="Picture 2" descr="http://pubs.usgs.gov/of/1999/ofr-99-0050/OF99-50Q/figure6.jpg"/>
          <p:cNvPicPr>
            <a:picLocks noChangeAspect="1" noChangeArrowheads="1"/>
          </p:cNvPicPr>
          <p:nvPr/>
        </p:nvPicPr>
        <p:blipFill>
          <a:blip r:embed="rId3" cstate="print">
            <a:lum contrast="42000"/>
          </a:blip>
          <a:srcRect l="-410" t="36327" r="64044"/>
          <a:stretch>
            <a:fillRect/>
          </a:stretch>
        </p:blipFill>
        <p:spPr bwMode="auto">
          <a:xfrm>
            <a:off x="157163" y="1418417"/>
            <a:ext cx="704850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Rectangle 39"/>
          <p:cNvSpPr>
            <a:spLocks noChangeArrowheads="1"/>
          </p:cNvSpPr>
          <p:nvPr/>
        </p:nvSpPr>
        <p:spPr bwMode="auto">
          <a:xfrm>
            <a:off x="338138" y="3318655"/>
            <a:ext cx="501650" cy="1887537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28" name="Rectangle 40"/>
          <p:cNvSpPr>
            <a:spLocks noChangeArrowheads="1"/>
          </p:cNvSpPr>
          <p:nvPr/>
        </p:nvSpPr>
        <p:spPr bwMode="auto">
          <a:xfrm>
            <a:off x="338138" y="1518430"/>
            <a:ext cx="501650" cy="691370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322263" y="2228851"/>
            <a:ext cx="563562" cy="112473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038426" y="1076295"/>
            <a:ext cx="3374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Latrobe </a:t>
            </a:r>
            <a:r>
              <a:rPr lang="en-US" sz="2000" b="1" dirty="0" smtClean="0">
                <a:latin typeface="Comic Sans MS" panose="030F0702030302020204" pitchFamily="66" charset="0"/>
              </a:rPr>
              <a:t>Group Deposition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  <p:sp>
        <p:nvSpPr>
          <p:cNvPr id="43" name="Footer Placeholder 3"/>
          <p:cNvSpPr txBox="1">
            <a:spLocks/>
          </p:cNvSpPr>
          <p:nvPr/>
        </p:nvSpPr>
        <p:spPr bwMode="auto">
          <a:xfrm>
            <a:off x="4390667" y="5603875"/>
            <a:ext cx="28956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 b="1" dirty="0" smtClean="0">
                <a:cs typeface="Tahoma" panose="020B0604030504040204" pitchFamily="34" charset="0"/>
              </a:rPr>
              <a:t>Courtesy of ExxonMobil</a:t>
            </a:r>
            <a:endParaRPr lang="en-US" altLang="en-US" sz="1100" b="1" dirty="0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27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L. Oligocene to Recent, 30 to 18 MY </a:t>
            </a:r>
          </a:p>
        </p:txBody>
      </p:sp>
      <p:sp>
        <p:nvSpPr>
          <p:cNvPr id="10245" name="Content Placeholder 2"/>
          <p:cNvSpPr>
            <a:spLocks noGrp="1"/>
          </p:cNvSpPr>
          <p:nvPr>
            <p:ph idx="4294967295"/>
          </p:nvPr>
        </p:nvSpPr>
        <p:spPr>
          <a:xfrm>
            <a:off x="983228" y="1673225"/>
            <a:ext cx="3470786" cy="3450009"/>
          </a:xfrm>
        </p:spPr>
        <p:txBody>
          <a:bodyPr/>
          <a:lstStyle/>
          <a:p>
            <a:pPr marL="288925" indent="-288925">
              <a:lnSpc>
                <a:spcPct val="95000"/>
              </a:lnSpc>
              <a:spcBef>
                <a:spcPct val="30000"/>
              </a:spcBef>
              <a:tabLst>
                <a:tab pos="461963" algn="l"/>
              </a:tabLst>
            </a:pPr>
            <a:r>
              <a:rPr lang="en-US" sz="2000" dirty="0" smtClean="0"/>
              <a:t>Circum-Antarctic current 	starts</a:t>
            </a:r>
          </a:p>
          <a:p>
            <a:pPr marL="288925" indent="-288925">
              <a:lnSpc>
                <a:spcPct val="95000"/>
              </a:lnSpc>
              <a:spcBef>
                <a:spcPct val="30000"/>
              </a:spcBef>
              <a:tabLst>
                <a:tab pos="461963" algn="l"/>
              </a:tabLst>
            </a:pPr>
            <a:r>
              <a:rPr lang="en-US" sz="2000" dirty="0" smtClean="0"/>
              <a:t>Deep marine shales</a:t>
            </a:r>
          </a:p>
          <a:p>
            <a:pPr marL="288925" indent="-288925">
              <a:lnSpc>
                <a:spcPct val="95000"/>
              </a:lnSpc>
              <a:spcBef>
                <a:spcPct val="30000"/>
              </a:spcBef>
              <a:tabLst>
                <a:tab pos="461963" algn="l"/>
              </a:tabLst>
            </a:pPr>
            <a:r>
              <a:rPr lang="en-US" sz="2000" dirty="0" smtClean="0"/>
              <a:t>Episodic compression 	results in structural 	inversion</a:t>
            </a:r>
          </a:p>
          <a:p>
            <a:pPr marL="288925" indent="-288925">
              <a:lnSpc>
                <a:spcPct val="95000"/>
              </a:lnSpc>
              <a:spcBef>
                <a:spcPct val="30000"/>
              </a:spcBef>
              <a:tabLst>
                <a:tab pos="461963" algn="l"/>
              </a:tabLst>
            </a:pPr>
            <a:r>
              <a:rPr lang="en-US" sz="2000" dirty="0" smtClean="0"/>
              <a:t>Far field stresses are 	accommodated by weak 	crust under Gippsland 	Basin</a:t>
            </a: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4452938" y="1673225"/>
            <a:ext cx="4302125" cy="3881438"/>
            <a:chOff x="2731" y="1054"/>
            <a:chExt cx="2710" cy="2445"/>
          </a:xfrm>
        </p:grpSpPr>
        <p:sp>
          <p:nvSpPr>
            <p:cNvPr id="36" name="Rectangle 35"/>
            <p:cNvSpPr/>
            <p:nvPr/>
          </p:nvSpPr>
          <p:spPr>
            <a:xfrm>
              <a:off x="2731" y="1063"/>
              <a:ext cx="2694" cy="2436"/>
            </a:xfrm>
            <a:prstGeom prst="rect">
              <a:avLst/>
            </a:prstGeom>
            <a:solidFill>
              <a:srgbClr val="EDDAC7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72" y="1080"/>
              <a:ext cx="2646" cy="2394"/>
            </a:xfrm>
            <a:custGeom>
              <a:avLst/>
              <a:gdLst>
                <a:gd name="connsiteX0" fmla="*/ 0 w 4200525"/>
                <a:gd name="connsiteY0" fmla="*/ 1857375 h 3800475"/>
                <a:gd name="connsiteX1" fmla="*/ 238125 w 4200525"/>
                <a:gd name="connsiteY1" fmla="*/ 1866900 h 3800475"/>
                <a:gd name="connsiteX2" fmla="*/ 457200 w 4200525"/>
                <a:gd name="connsiteY2" fmla="*/ 1943100 h 3800475"/>
                <a:gd name="connsiteX3" fmla="*/ 762000 w 4200525"/>
                <a:gd name="connsiteY3" fmla="*/ 2171700 h 3800475"/>
                <a:gd name="connsiteX4" fmla="*/ 923925 w 4200525"/>
                <a:gd name="connsiteY4" fmla="*/ 2324100 h 3800475"/>
                <a:gd name="connsiteX5" fmla="*/ 1085850 w 4200525"/>
                <a:gd name="connsiteY5" fmla="*/ 2362200 h 3800475"/>
                <a:gd name="connsiteX6" fmla="*/ 1171575 w 4200525"/>
                <a:gd name="connsiteY6" fmla="*/ 2247900 h 3800475"/>
                <a:gd name="connsiteX7" fmla="*/ 1190625 w 4200525"/>
                <a:gd name="connsiteY7" fmla="*/ 2076450 h 3800475"/>
                <a:gd name="connsiteX8" fmla="*/ 1181100 w 4200525"/>
                <a:gd name="connsiteY8" fmla="*/ 1943100 h 3800475"/>
                <a:gd name="connsiteX9" fmla="*/ 1095375 w 4200525"/>
                <a:gd name="connsiteY9" fmla="*/ 1666875 h 3800475"/>
                <a:gd name="connsiteX10" fmla="*/ 1114425 w 4200525"/>
                <a:gd name="connsiteY10" fmla="*/ 1514475 h 3800475"/>
                <a:gd name="connsiteX11" fmla="*/ 1143000 w 4200525"/>
                <a:gd name="connsiteY11" fmla="*/ 1343025 h 3800475"/>
                <a:gd name="connsiteX12" fmla="*/ 1114425 w 4200525"/>
                <a:gd name="connsiteY12" fmla="*/ 1162050 h 3800475"/>
                <a:gd name="connsiteX13" fmla="*/ 1219200 w 4200525"/>
                <a:gd name="connsiteY13" fmla="*/ 857250 h 3800475"/>
                <a:gd name="connsiteX14" fmla="*/ 1228725 w 4200525"/>
                <a:gd name="connsiteY14" fmla="*/ 590550 h 3800475"/>
                <a:gd name="connsiteX15" fmla="*/ 1228725 w 4200525"/>
                <a:gd name="connsiteY15" fmla="*/ 419100 h 3800475"/>
                <a:gd name="connsiteX16" fmla="*/ 1219200 w 4200525"/>
                <a:gd name="connsiteY16" fmla="*/ 266700 h 3800475"/>
                <a:gd name="connsiteX17" fmla="*/ 1162050 w 4200525"/>
                <a:gd name="connsiteY17" fmla="*/ 0 h 3800475"/>
                <a:gd name="connsiteX18" fmla="*/ 1724025 w 4200525"/>
                <a:gd name="connsiteY18" fmla="*/ 0 h 3800475"/>
                <a:gd name="connsiteX19" fmla="*/ 1762125 w 4200525"/>
                <a:gd name="connsiteY19" fmla="*/ 238125 h 3800475"/>
                <a:gd name="connsiteX20" fmla="*/ 1838325 w 4200525"/>
                <a:gd name="connsiteY20" fmla="*/ 533400 h 3800475"/>
                <a:gd name="connsiteX21" fmla="*/ 1952625 w 4200525"/>
                <a:gd name="connsiteY21" fmla="*/ 752475 h 3800475"/>
                <a:gd name="connsiteX22" fmla="*/ 2162175 w 4200525"/>
                <a:gd name="connsiteY22" fmla="*/ 847725 h 3800475"/>
                <a:gd name="connsiteX23" fmla="*/ 2400300 w 4200525"/>
                <a:gd name="connsiteY23" fmla="*/ 1152525 h 3800475"/>
                <a:gd name="connsiteX24" fmla="*/ 2562225 w 4200525"/>
                <a:gd name="connsiteY24" fmla="*/ 1362075 h 3800475"/>
                <a:gd name="connsiteX25" fmla="*/ 2657475 w 4200525"/>
                <a:gd name="connsiteY25" fmla="*/ 1447800 h 3800475"/>
                <a:gd name="connsiteX26" fmla="*/ 2762250 w 4200525"/>
                <a:gd name="connsiteY26" fmla="*/ 1371600 h 3800475"/>
                <a:gd name="connsiteX27" fmla="*/ 2809875 w 4200525"/>
                <a:gd name="connsiteY27" fmla="*/ 1552575 h 3800475"/>
                <a:gd name="connsiteX28" fmla="*/ 2857500 w 4200525"/>
                <a:gd name="connsiteY28" fmla="*/ 1819275 h 3800475"/>
                <a:gd name="connsiteX29" fmla="*/ 2914650 w 4200525"/>
                <a:gd name="connsiteY29" fmla="*/ 1981200 h 3800475"/>
                <a:gd name="connsiteX30" fmla="*/ 2971800 w 4200525"/>
                <a:gd name="connsiteY30" fmla="*/ 2019300 h 3800475"/>
                <a:gd name="connsiteX31" fmla="*/ 2771775 w 4200525"/>
                <a:gd name="connsiteY31" fmla="*/ 2200275 h 3800475"/>
                <a:gd name="connsiteX32" fmla="*/ 2695575 w 4200525"/>
                <a:gd name="connsiteY32" fmla="*/ 2295525 h 3800475"/>
                <a:gd name="connsiteX33" fmla="*/ 2695575 w 4200525"/>
                <a:gd name="connsiteY33" fmla="*/ 2362200 h 3800475"/>
                <a:gd name="connsiteX34" fmla="*/ 2647950 w 4200525"/>
                <a:gd name="connsiteY34" fmla="*/ 2495550 h 3800475"/>
                <a:gd name="connsiteX35" fmla="*/ 2762250 w 4200525"/>
                <a:gd name="connsiteY35" fmla="*/ 2600325 h 3800475"/>
                <a:gd name="connsiteX36" fmla="*/ 3238500 w 4200525"/>
                <a:gd name="connsiteY36" fmla="*/ 2695575 h 3800475"/>
                <a:gd name="connsiteX37" fmla="*/ 3495675 w 4200525"/>
                <a:gd name="connsiteY37" fmla="*/ 2667000 h 3800475"/>
                <a:gd name="connsiteX38" fmla="*/ 3705225 w 4200525"/>
                <a:gd name="connsiteY38" fmla="*/ 2609850 h 3800475"/>
                <a:gd name="connsiteX39" fmla="*/ 3943350 w 4200525"/>
                <a:gd name="connsiteY39" fmla="*/ 2667000 h 3800475"/>
                <a:gd name="connsiteX40" fmla="*/ 4200525 w 4200525"/>
                <a:gd name="connsiteY40" fmla="*/ 2752725 h 3800475"/>
                <a:gd name="connsiteX41" fmla="*/ 4200525 w 4200525"/>
                <a:gd name="connsiteY41" fmla="*/ 3800475 h 3800475"/>
                <a:gd name="connsiteX42" fmla="*/ 1771650 w 4200525"/>
                <a:gd name="connsiteY42" fmla="*/ 3790950 h 3800475"/>
                <a:gd name="connsiteX43" fmla="*/ 1781175 w 4200525"/>
                <a:gd name="connsiteY43" fmla="*/ 3619500 h 3800475"/>
                <a:gd name="connsiteX44" fmla="*/ 1933575 w 4200525"/>
                <a:gd name="connsiteY44" fmla="*/ 3457575 h 3800475"/>
                <a:gd name="connsiteX45" fmla="*/ 1952625 w 4200525"/>
                <a:gd name="connsiteY45" fmla="*/ 3276600 h 3800475"/>
                <a:gd name="connsiteX46" fmla="*/ 1876425 w 4200525"/>
                <a:gd name="connsiteY46" fmla="*/ 3238500 h 3800475"/>
                <a:gd name="connsiteX47" fmla="*/ 1781175 w 4200525"/>
                <a:gd name="connsiteY47" fmla="*/ 3238500 h 3800475"/>
                <a:gd name="connsiteX48" fmla="*/ 1781175 w 4200525"/>
                <a:gd name="connsiteY48" fmla="*/ 3390900 h 3800475"/>
                <a:gd name="connsiteX49" fmla="*/ 1781175 w 4200525"/>
                <a:gd name="connsiteY49" fmla="*/ 3486150 h 3800475"/>
                <a:gd name="connsiteX50" fmla="*/ 1685925 w 4200525"/>
                <a:gd name="connsiteY50" fmla="*/ 3505200 h 3800475"/>
                <a:gd name="connsiteX51" fmla="*/ 1619250 w 4200525"/>
                <a:gd name="connsiteY51" fmla="*/ 3419475 h 3800475"/>
                <a:gd name="connsiteX52" fmla="*/ 1628775 w 4200525"/>
                <a:gd name="connsiteY52" fmla="*/ 3209925 h 3800475"/>
                <a:gd name="connsiteX53" fmla="*/ 1590675 w 4200525"/>
                <a:gd name="connsiteY53" fmla="*/ 3057525 h 3800475"/>
                <a:gd name="connsiteX54" fmla="*/ 1371600 w 4200525"/>
                <a:gd name="connsiteY54" fmla="*/ 2905125 h 3800475"/>
                <a:gd name="connsiteX55" fmla="*/ 1200150 w 4200525"/>
                <a:gd name="connsiteY55" fmla="*/ 2781300 h 3800475"/>
                <a:gd name="connsiteX56" fmla="*/ 1038225 w 4200525"/>
                <a:gd name="connsiteY56" fmla="*/ 2619375 h 3800475"/>
                <a:gd name="connsiteX57" fmla="*/ 904875 w 4200525"/>
                <a:gd name="connsiteY57" fmla="*/ 2524125 h 3800475"/>
                <a:gd name="connsiteX58" fmla="*/ 781050 w 4200525"/>
                <a:gd name="connsiteY58" fmla="*/ 2476500 h 3800475"/>
                <a:gd name="connsiteX59" fmla="*/ 695325 w 4200525"/>
                <a:gd name="connsiteY59" fmla="*/ 2457450 h 3800475"/>
                <a:gd name="connsiteX60" fmla="*/ 485775 w 4200525"/>
                <a:gd name="connsiteY60" fmla="*/ 2466975 h 3800475"/>
                <a:gd name="connsiteX61" fmla="*/ 276225 w 4200525"/>
                <a:gd name="connsiteY61" fmla="*/ 2486025 h 3800475"/>
                <a:gd name="connsiteX62" fmla="*/ 0 w 4200525"/>
                <a:gd name="connsiteY62" fmla="*/ 2438400 h 380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200525" h="3800475">
                  <a:moveTo>
                    <a:pt x="0" y="1857375"/>
                  </a:moveTo>
                  <a:lnTo>
                    <a:pt x="238125" y="1866900"/>
                  </a:lnTo>
                  <a:lnTo>
                    <a:pt x="457200" y="1943100"/>
                  </a:lnTo>
                  <a:lnTo>
                    <a:pt x="762000" y="2171700"/>
                  </a:lnTo>
                  <a:lnTo>
                    <a:pt x="923925" y="2324100"/>
                  </a:lnTo>
                  <a:lnTo>
                    <a:pt x="1085850" y="2362200"/>
                  </a:lnTo>
                  <a:lnTo>
                    <a:pt x="1171575" y="2247900"/>
                  </a:lnTo>
                  <a:lnTo>
                    <a:pt x="1190625" y="2076450"/>
                  </a:lnTo>
                  <a:lnTo>
                    <a:pt x="1181100" y="1943100"/>
                  </a:lnTo>
                  <a:lnTo>
                    <a:pt x="1095375" y="1666875"/>
                  </a:lnTo>
                  <a:lnTo>
                    <a:pt x="1114425" y="1514475"/>
                  </a:lnTo>
                  <a:lnTo>
                    <a:pt x="1143000" y="1343025"/>
                  </a:lnTo>
                  <a:lnTo>
                    <a:pt x="1114425" y="1162050"/>
                  </a:lnTo>
                  <a:lnTo>
                    <a:pt x="1219200" y="857250"/>
                  </a:lnTo>
                  <a:lnTo>
                    <a:pt x="1228725" y="590550"/>
                  </a:lnTo>
                  <a:lnTo>
                    <a:pt x="1228725" y="419100"/>
                  </a:lnTo>
                  <a:lnTo>
                    <a:pt x="1219200" y="266700"/>
                  </a:lnTo>
                  <a:lnTo>
                    <a:pt x="1162050" y="0"/>
                  </a:lnTo>
                  <a:lnTo>
                    <a:pt x="1724025" y="0"/>
                  </a:lnTo>
                  <a:lnTo>
                    <a:pt x="1762125" y="238125"/>
                  </a:lnTo>
                  <a:lnTo>
                    <a:pt x="1838325" y="533400"/>
                  </a:lnTo>
                  <a:lnTo>
                    <a:pt x="1952625" y="752475"/>
                  </a:lnTo>
                  <a:lnTo>
                    <a:pt x="2162175" y="847725"/>
                  </a:lnTo>
                  <a:lnTo>
                    <a:pt x="2400300" y="1152525"/>
                  </a:lnTo>
                  <a:lnTo>
                    <a:pt x="2562225" y="1362075"/>
                  </a:lnTo>
                  <a:lnTo>
                    <a:pt x="2657475" y="1447800"/>
                  </a:lnTo>
                  <a:lnTo>
                    <a:pt x="2762250" y="1371600"/>
                  </a:lnTo>
                  <a:lnTo>
                    <a:pt x="2809875" y="1552575"/>
                  </a:lnTo>
                  <a:lnTo>
                    <a:pt x="2857500" y="1819275"/>
                  </a:lnTo>
                  <a:lnTo>
                    <a:pt x="2914650" y="1981200"/>
                  </a:lnTo>
                  <a:lnTo>
                    <a:pt x="2971800" y="2019300"/>
                  </a:lnTo>
                  <a:lnTo>
                    <a:pt x="2771775" y="2200275"/>
                  </a:lnTo>
                  <a:lnTo>
                    <a:pt x="2695575" y="2295525"/>
                  </a:lnTo>
                  <a:lnTo>
                    <a:pt x="2695575" y="2362200"/>
                  </a:lnTo>
                  <a:lnTo>
                    <a:pt x="2647950" y="2495550"/>
                  </a:lnTo>
                  <a:lnTo>
                    <a:pt x="2762250" y="2600325"/>
                  </a:lnTo>
                  <a:lnTo>
                    <a:pt x="3238500" y="2695575"/>
                  </a:lnTo>
                  <a:lnTo>
                    <a:pt x="3495675" y="2667000"/>
                  </a:lnTo>
                  <a:lnTo>
                    <a:pt x="3705225" y="2609850"/>
                  </a:lnTo>
                  <a:lnTo>
                    <a:pt x="3943350" y="2667000"/>
                  </a:lnTo>
                  <a:lnTo>
                    <a:pt x="4200525" y="2752725"/>
                  </a:lnTo>
                  <a:lnTo>
                    <a:pt x="4200525" y="3800475"/>
                  </a:lnTo>
                  <a:lnTo>
                    <a:pt x="1771650" y="3790950"/>
                  </a:lnTo>
                  <a:lnTo>
                    <a:pt x="1781175" y="3619500"/>
                  </a:lnTo>
                  <a:lnTo>
                    <a:pt x="1933575" y="3457575"/>
                  </a:lnTo>
                  <a:lnTo>
                    <a:pt x="1952625" y="3276600"/>
                  </a:lnTo>
                  <a:lnTo>
                    <a:pt x="1876425" y="3238500"/>
                  </a:lnTo>
                  <a:lnTo>
                    <a:pt x="1781175" y="3238500"/>
                  </a:lnTo>
                  <a:lnTo>
                    <a:pt x="1781175" y="3390900"/>
                  </a:lnTo>
                  <a:lnTo>
                    <a:pt x="1781175" y="3486150"/>
                  </a:lnTo>
                  <a:lnTo>
                    <a:pt x="1685925" y="3505200"/>
                  </a:lnTo>
                  <a:lnTo>
                    <a:pt x="1619250" y="3419475"/>
                  </a:lnTo>
                  <a:lnTo>
                    <a:pt x="1628775" y="3209925"/>
                  </a:lnTo>
                  <a:lnTo>
                    <a:pt x="1590675" y="3057525"/>
                  </a:lnTo>
                  <a:lnTo>
                    <a:pt x="1371600" y="2905125"/>
                  </a:lnTo>
                  <a:lnTo>
                    <a:pt x="1200150" y="2781300"/>
                  </a:lnTo>
                  <a:lnTo>
                    <a:pt x="1038225" y="2619375"/>
                  </a:lnTo>
                  <a:lnTo>
                    <a:pt x="904875" y="2524125"/>
                  </a:lnTo>
                  <a:lnTo>
                    <a:pt x="781050" y="2476500"/>
                  </a:lnTo>
                  <a:lnTo>
                    <a:pt x="695325" y="2457450"/>
                  </a:lnTo>
                  <a:lnTo>
                    <a:pt x="485775" y="2466975"/>
                  </a:lnTo>
                  <a:lnTo>
                    <a:pt x="276225" y="2486025"/>
                  </a:lnTo>
                  <a:lnTo>
                    <a:pt x="0" y="2438400"/>
                  </a:lnTo>
                </a:path>
              </a:pathLst>
            </a:custGeom>
            <a:solidFill>
              <a:schemeClr val="accent1">
                <a:lumMod val="9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60" y="1068"/>
              <a:ext cx="174" cy="402"/>
            </a:xfrm>
            <a:custGeom>
              <a:avLst/>
              <a:gdLst>
                <a:gd name="connsiteX0" fmla="*/ 0 w 276225"/>
                <a:gd name="connsiteY0" fmla="*/ 0 h 638175"/>
                <a:gd name="connsiteX1" fmla="*/ 28575 w 276225"/>
                <a:gd name="connsiteY1" fmla="*/ 133350 h 638175"/>
                <a:gd name="connsiteX2" fmla="*/ 28575 w 276225"/>
                <a:gd name="connsiteY2" fmla="*/ 295275 h 638175"/>
                <a:gd name="connsiteX3" fmla="*/ 66675 w 276225"/>
                <a:gd name="connsiteY3" fmla="*/ 495300 h 638175"/>
                <a:gd name="connsiteX4" fmla="*/ 123825 w 276225"/>
                <a:gd name="connsiteY4" fmla="*/ 581025 h 638175"/>
                <a:gd name="connsiteX5" fmla="*/ 228600 w 276225"/>
                <a:gd name="connsiteY5" fmla="*/ 638175 h 638175"/>
                <a:gd name="connsiteX6" fmla="*/ 276225 w 276225"/>
                <a:gd name="connsiteY6" fmla="*/ 600075 h 638175"/>
                <a:gd name="connsiteX7" fmla="*/ 209550 w 276225"/>
                <a:gd name="connsiteY7" fmla="*/ 504825 h 638175"/>
                <a:gd name="connsiteX8" fmla="*/ 133350 w 276225"/>
                <a:gd name="connsiteY8" fmla="*/ 381000 h 638175"/>
                <a:gd name="connsiteX9" fmla="*/ 123825 w 276225"/>
                <a:gd name="connsiteY9" fmla="*/ 257175 h 638175"/>
                <a:gd name="connsiteX10" fmla="*/ 180975 w 276225"/>
                <a:gd name="connsiteY10" fmla="*/ 152400 h 638175"/>
                <a:gd name="connsiteX11" fmla="*/ 219075 w 276225"/>
                <a:gd name="connsiteY11" fmla="*/ 95250 h 638175"/>
                <a:gd name="connsiteX12" fmla="*/ 209550 w 276225"/>
                <a:gd name="connsiteY1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225" h="638175">
                  <a:moveTo>
                    <a:pt x="0" y="0"/>
                  </a:moveTo>
                  <a:lnTo>
                    <a:pt x="28575" y="133350"/>
                  </a:lnTo>
                  <a:lnTo>
                    <a:pt x="28575" y="295275"/>
                  </a:lnTo>
                  <a:lnTo>
                    <a:pt x="66675" y="495300"/>
                  </a:lnTo>
                  <a:lnTo>
                    <a:pt x="123825" y="581025"/>
                  </a:lnTo>
                  <a:lnTo>
                    <a:pt x="228600" y="638175"/>
                  </a:lnTo>
                  <a:lnTo>
                    <a:pt x="276225" y="600075"/>
                  </a:lnTo>
                  <a:lnTo>
                    <a:pt x="209550" y="504825"/>
                  </a:lnTo>
                  <a:lnTo>
                    <a:pt x="133350" y="381000"/>
                  </a:lnTo>
                  <a:lnTo>
                    <a:pt x="123825" y="257175"/>
                  </a:lnTo>
                  <a:lnTo>
                    <a:pt x="180975" y="152400"/>
                  </a:lnTo>
                  <a:lnTo>
                    <a:pt x="219075" y="95250"/>
                  </a:lnTo>
                  <a:lnTo>
                    <a:pt x="209550" y="0"/>
                  </a:lnTo>
                </a:path>
              </a:pathLst>
            </a:custGeom>
            <a:solidFill>
              <a:schemeClr val="accent1">
                <a:lumMod val="9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42" y="1074"/>
              <a:ext cx="870" cy="738"/>
            </a:xfrm>
            <a:custGeom>
              <a:avLst/>
              <a:gdLst>
                <a:gd name="connsiteX0" fmla="*/ 0 w 1381125"/>
                <a:gd name="connsiteY0" fmla="*/ 28575 h 1171575"/>
                <a:gd name="connsiteX1" fmla="*/ 38100 w 1381125"/>
                <a:gd name="connsiteY1" fmla="*/ 142875 h 1171575"/>
                <a:gd name="connsiteX2" fmla="*/ 28575 w 1381125"/>
                <a:gd name="connsiteY2" fmla="*/ 285750 h 1171575"/>
                <a:gd name="connsiteX3" fmla="*/ 133350 w 1381125"/>
                <a:gd name="connsiteY3" fmla="*/ 381000 h 1171575"/>
                <a:gd name="connsiteX4" fmla="*/ 438150 w 1381125"/>
                <a:gd name="connsiteY4" fmla="*/ 504825 h 1171575"/>
                <a:gd name="connsiteX5" fmla="*/ 685800 w 1381125"/>
                <a:gd name="connsiteY5" fmla="*/ 600075 h 1171575"/>
                <a:gd name="connsiteX6" fmla="*/ 923925 w 1381125"/>
                <a:gd name="connsiteY6" fmla="*/ 742950 h 1171575"/>
                <a:gd name="connsiteX7" fmla="*/ 1238250 w 1381125"/>
                <a:gd name="connsiteY7" fmla="*/ 1038225 h 1171575"/>
                <a:gd name="connsiteX8" fmla="*/ 1381125 w 1381125"/>
                <a:gd name="connsiteY8" fmla="*/ 1171575 h 1171575"/>
                <a:gd name="connsiteX9" fmla="*/ 1381125 w 1381125"/>
                <a:gd name="connsiteY9" fmla="*/ 0 h 117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1125" h="1171575">
                  <a:moveTo>
                    <a:pt x="0" y="28575"/>
                  </a:moveTo>
                  <a:lnTo>
                    <a:pt x="38100" y="142875"/>
                  </a:lnTo>
                  <a:lnTo>
                    <a:pt x="28575" y="285750"/>
                  </a:lnTo>
                  <a:lnTo>
                    <a:pt x="133350" y="381000"/>
                  </a:lnTo>
                  <a:lnTo>
                    <a:pt x="438150" y="504825"/>
                  </a:lnTo>
                  <a:lnTo>
                    <a:pt x="685800" y="600075"/>
                  </a:lnTo>
                  <a:lnTo>
                    <a:pt x="923925" y="742950"/>
                  </a:lnTo>
                  <a:lnTo>
                    <a:pt x="1238250" y="1038225"/>
                  </a:lnTo>
                  <a:lnTo>
                    <a:pt x="1381125" y="1171575"/>
                  </a:lnTo>
                  <a:lnTo>
                    <a:pt x="1381125" y="0"/>
                  </a:lnTo>
                </a:path>
              </a:pathLst>
            </a:custGeom>
            <a:solidFill>
              <a:schemeClr val="accent1">
                <a:lumMod val="9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 rot="16200000" flipH="1">
              <a:off x="4469" y="2394"/>
              <a:ext cx="125" cy="92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7" name="Freeform 65"/>
            <p:cNvSpPr>
              <a:spLocks/>
            </p:cNvSpPr>
            <p:nvPr/>
          </p:nvSpPr>
          <p:spPr bwMode="auto">
            <a:xfrm>
              <a:off x="2760" y="1074"/>
              <a:ext cx="738" cy="1116"/>
            </a:xfrm>
            <a:custGeom>
              <a:avLst/>
              <a:gdLst>
                <a:gd name="T0" fmla="*/ 0 w 1171575"/>
                <a:gd name="T1" fmla="*/ 0 h 1771650"/>
                <a:gd name="T2" fmla="*/ 0 w 1171575"/>
                <a:gd name="T3" fmla="*/ 0 h 1771650"/>
                <a:gd name="T4" fmla="*/ 0 w 1171575"/>
                <a:gd name="T5" fmla="*/ 0 h 1771650"/>
                <a:gd name="T6" fmla="*/ 0 w 1171575"/>
                <a:gd name="T7" fmla="*/ 0 h 1771650"/>
                <a:gd name="T8" fmla="*/ 0 w 1171575"/>
                <a:gd name="T9" fmla="*/ 0 h 1771650"/>
                <a:gd name="T10" fmla="*/ 0 w 1171575"/>
                <a:gd name="T11" fmla="*/ 0 h 1771650"/>
                <a:gd name="T12" fmla="*/ 0 w 1171575"/>
                <a:gd name="T13" fmla="*/ 0 h 1771650"/>
                <a:gd name="T14" fmla="*/ 0 w 1171575"/>
                <a:gd name="T15" fmla="*/ 0 h 1771650"/>
                <a:gd name="T16" fmla="*/ 0 w 1171575"/>
                <a:gd name="T17" fmla="*/ 1 h 1771650"/>
                <a:gd name="T18" fmla="*/ 0 w 1171575"/>
                <a:gd name="T19" fmla="*/ 1 h 1771650"/>
                <a:gd name="T20" fmla="*/ 0 w 1171575"/>
                <a:gd name="T21" fmla="*/ 1 h 1771650"/>
                <a:gd name="T22" fmla="*/ 0 w 1171575"/>
                <a:gd name="T23" fmla="*/ 1 h 1771650"/>
                <a:gd name="T24" fmla="*/ 0 w 1171575"/>
                <a:gd name="T25" fmla="*/ 1 h 1771650"/>
                <a:gd name="T26" fmla="*/ 0 w 1171575"/>
                <a:gd name="T27" fmla="*/ 1 h 1771650"/>
                <a:gd name="T28" fmla="*/ 0 w 1171575"/>
                <a:gd name="T29" fmla="*/ 1 h 1771650"/>
                <a:gd name="T30" fmla="*/ 0 w 1171575"/>
                <a:gd name="T31" fmla="*/ 1 h 1771650"/>
                <a:gd name="T32" fmla="*/ 0 w 1171575"/>
                <a:gd name="T33" fmla="*/ 1 h 1771650"/>
                <a:gd name="T34" fmla="*/ 0 w 1171575"/>
                <a:gd name="T35" fmla="*/ 1 h 1771650"/>
                <a:gd name="T36" fmla="*/ 0 w 1171575"/>
                <a:gd name="T37" fmla="*/ 1 h 1771650"/>
                <a:gd name="T38" fmla="*/ 0 w 1171575"/>
                <a:gd name="T39" fmla="*/ 1 h 1771650"/>
                <a:gd name="T40" fmla="*/ 0 w 1171575"/>
                <a:gd name="T41" fmla="*/ 1 h 1771650"/>
                <a:gd name="T42" fmla="*/ 0 w 1171575"/>
                <a:gd name="T43" fmla="*/ 1 h 1771650"/>
                <a:gd name="T44" fmla="*/ 0 w 1171575"/>
                <a:gd name="T45" fmla="*/ 0 h 17716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71575"/>
                <a:gd name="T70" fmla="*/ 0 h 1771650"/>
                <a:gd name="T71" fmla="*/ 1171575 w 1171575"/>
                <a:gd name="T72" fmla="*/ 1771650 h 177165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71575" h="1771650">
                  <a:moveTo>
                    <a:pt x="1009650" y="0"/>
                  </a:moveTo>
                  <a:lnTo>
                    <a:pt x="1076325" y="133350"/>
                  </a:lnTo>
                  <a:lnTo>
                    <a:pt x="1162050" y="304800"/>
                  </a:lnTo>
                  <a:lnTo>
                    <a:pt x="1162050" y="523875"/>
                  </a:lnTo>
                  <a:lnTo>
                    <a:pt x="1171575" y="676275"/>
                  </a:lnTo>
                  <a:lnTo>
                    <a:pt x="1133475" y="800100"/>
                  </a:lnTo>
                  <a:lnTo>
                    <a:pt x="1104900" y="1000125"/>
                  </a:lnTo>
                  <a:lnTo>
                    <a:pt x="1028700" y="1181100"/>
                  </a:lnTo>
                  <a:lnTo>
                    <a:pt x="1076325" y="1266825"/>
                  </a:lnTo>
                  <a:lnTo>
                    <a:pt x="1095375" y="1409700"/>
                  </a:lnTo>
                  <a:lnTo>
                    <a:pt x="1009650" y="1485900"/>
                  </a:lnTo>
                  <a:lnTo>
                    <a:pt x="904875" y="1543050"/>
                  </a:lnTo>
                  <a:lnTo>
                    <a:pt x="790575" y="1657350"/>
                  </a:lnTo>
                  <a:lnTo>
                    <a:pt x="742950" y="1676400"/>
                  </a:lnTo>
                  <a:lnTo>
                    <a:pt x="638175" y="1619250"/>
                  </a:lnTo>
                  <a:lnTo>
                    <a:pt x="552450" y="1704975"/>
                  </a:lnTo>
                  <a:lnTo>
                    <a:pt x="504825" y="1771650"/>
                  </a:lnTo>
                  <a:lnTo>
                    <a:pt x="304800" y="1771650"/>
                  </a:lnTo>
                  <a:lnTo>
                    <a:pt x="200025" y="1762125"/>
                  </a:lnTo>
                  <a:lnTo>
                    <a:pt x="133350" y="1752600"/>
                  </a:lnTo>
                  <a:lnTo>
                    <a:pt x="57150" y="1638300"/>
                  </a:lnTo>
                  <a:lnTo>
                    <a:pt x="9525" y="1590675"/>
                  </a:lnTo>
                  <a:lnTo>
                    <a:pt x="0" y="9525"/>
                  </a:lnTo>
                </a:path>
              </a:pathLst>
            </a:custGeom>
            <a:solidFill>
              <a:srgbClr val="99660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58" name="Freeform 66"/>
            <p:cNvSpPr>
              <a:spLocks/>
            </p:cNvSpPr>
            <p:nvPr/>
          </p:nvSpPr>
          <p:spPr bwMode="auto">
            <a:xfrm>
              <a:off x="3234" y="2214"/>
              <a:ext cx="234" cy="228"/>
            </a:xfrm>
            <a:custGeom>
              <a:avLst/>
              <a:gdLst>
                <a:gd name="T0" fmla="*/ 0 w 371475"/>
                <a:gd name="T1" fmla="*/ 0 h 361950"/>
                <a:gd name="T2" fmla="*/ 0 w 371475"/>
                <a:gd name="T3" fmla="*/ 0 h 361950"/>
                <a:gd name="T4" fmla="*/ 0 w 371475"/>
                <a:gd name="T5" fmla="*/ 0 h 361950"/>
                <a:gd name="T6" fmla="*/ 0 w 371475"/>
                <a:gd name="T7" fmla="*/ 0 h 361950"/>
                <a:gd name="T8" fmla="*/ 0 w 371475"/>
                <a:gd name="T9" fmla="*/ 0 h 361950"/>
                <a:gd name="T10" fmla="*/ 0 w 371475"/>
                <a:gd name="T11" fmla="*/ 0 h 361950"/>
                <a:gd name="T12" fmla="*/ 0 w 371475"/>
                <a:gd name="T13" fmla="*/ 0 h 361950"/>
                <a:gd name="T14" fmla="*/ 0 w 371475"/>
                <a:gd name="T15" fmla="*/ 0 h 361950"/>
                <a:gd name="T16" fmla="*/ 0 w 371475"/>
                <a:gd name="T17" fmla="*/ 0 h 361950"/>
                <a:gd name="T18" fmla="*/ 0 w 371475"/>
                <a:gd name="T19" fmla="*/ 0 h 361950"/>
                <a:gd name="T20" fmla="*/ 0 w 371475"/>
                <a:gd name="T21" fmla="*/ 0 h 361950"/>
                <a:gd name="T22" fmla="*/ 0 w 371475"/>
                <a:gd name="T23" fmla="*/ 0 h 361950"/>
                <a:gd name="T24" fmla="*/ 0 w 371475"/>
                <a:gd name="T25" fmla="*/ 0 h 361950"/>
                <a:gd name="T26" fmla="*/ 0 w 371475"/>
                <a:gd name="T27" fmla="*/ 0 h 36195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71475"/>
                <a:gd name="T43" fmla="*/ 0 h 361950"/>
                <a:gd name="T44" fmla="*/ 371475 w 371475"/>
                <a:gd name="T45" fmla="*/ 361950 h 36195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71475" h="361950">
                  <a:moveTo>
                    <a:pt x="0" y="104775"/>
                  </a:moveTo>
                  <a:lnTo>
                    <a:pt x="152400" y="142875"/>
                  </a:lnTo>
                  <a:lnTo>
                    <a:pt x="276225" y="0"/>
                  </a:lnTo>
                  <a:lnTo>
                    <a:pt x="333375" y="95250"/>
                  </a:lnTo>
                  <a:lnTo>
                    <a:pt x="371475" y="219075"/>
                  </a:lnTo>
                  <a:lnTo>
                    <a:pt x="304800" y="304800"/>
                  </a:lnTo>
                  <a:lnTo>
                    <a:pt x="247650" y="361950"/>
                  </a:lnTo>
                  <a:lnTo>
                    <a:pt x="161925" y="361950"/>
                  </a:lnTo>
                  <a:lnTo>
                    <a:pt x="123825" y="342900"/>
                  </a:lnTo>
                  <a:lnTo>
                    <a:pt x="85725" y="285750"/>
                  </a:lnTo>
                  <a:lnTo>
                    <a:pt x="66675" y="257175"/>
                  </a:lnTo>
                  <a:lnTo>
                    <a:pt x="28575" y="219075"/>
                  </a:lnTo>
                  <a:lnTo>
                    <a:pt x="0" y="171450"/>
                  </a:lnTo>
                  <a:lnTo>
                    <a:pt x="0" y="104775"/>
                  </a:lnTo>
                  <a:close/>
                </a:path>
              </a:pathLst>
            </a:custGeom>
            <a:solidFill>
              <a:srgbClr val="99660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59" name="Freeform 68"/>
            <p:cNvSpPr>
              <a:spLocks/>
            </p:cNvSpPr>
            <p:nvPr/>
          </p:nvSpPr>
          <p:spPr bwMode="auto">
            <a:xfrm>
              <a:off x="2766" y="2712"/>
              <a:ext cx="978" cy="756"/>
            </a:xfrm>
            <a:custGeom>
              <a:avLst/>
              <a:gdLst>
                <a:gd name="T0" fmla="*/ 0 w 1552575"/>
                <a:gd name="T1" fmla="*/ 0 h 1200150"/>
                <a:gd name="T2" fmla="*/ 0 w 1552575"/>
                <a:gd name="T3" fmla="*/ 0 h 1200150"/>
                <a:gd name="T4" fmla="*/ 0 w 1552575"/>
                <a:gd name="T5" fmla="*/ 0 h 1200150"/>
                <a:gd name="T6" fmla="*/ 0 w 1552575"/>
                <a:gd name="T7" fmla="*/ 0 h 1200150"/>
                <a:gd name="T8" fmla="*/ 0 w 1552575"/>
                <a:gd name="T9" fmla="*/ 0 h 1200150"/>
                <a:gd name="T10" fmla="*/ 0 w 1552575"/>
                <a:gd name="T11" fmla="*/ 0 h 1200150"/>
                <a:gd name="T12" fmla="*/ 0 w 1552575"/>
                <a:gd name="T13" fmla="*/ 0 h 1200150"/>
                <a:gd name="T14" fmla="*/ 0 w 1552575"/>
                <a:gd name="T15" fmla="*/ 0 h 1200150"/>
                <a:gd name="T16" fmla="*/ 0 w 1552575"/>
                <a:gd name="T17" fmla="*/ 0 h 1200150"/>
                <a:gd name="T18" fmla="*/ 0 w 1552575"/>
                <a:gd name="T19" fmla="*/ 0 h 1200150"/>
                <a:gd name="T20" fmla="*/ 0 w 1552575"/>
                <a:gd name="T21" fmla="*/ 0 h 1200150"/>
                <a:gd name="T22" fmla="*/ 0 w 1552575"/>
                <a:gd name="T23" fmla="*/ 0 h 1200150"/>
                <a:gd name="T24" fmla="*/ 0 w 1552575"/>
                <a:gd name="T25" fmla="*/ 0 h 1200150"/>
                <a:gd name="T26" fmla="*/ 0 w 1552575"/>
                <a:gd name="T27" fmla="*/ 0 h 1200150"/>
                <a:gd name="T28" fmla="*/ 0 w 1552575"/>
                <a:gd name="T29" fmla="*/ 0 h 1200150"/>
                <a:gd name="T30" fmla="*/ 1 w 1552575"/>
                <a:gd name="T31" fmla="*/ 0 h 1200150"/>
                <a:gd name="T32" fmla="*/ 1 w 1552575"/>
                <a:gd name="T33" fmla="*/ 0 h 1200150"/>
                <a:gd name="T34" fmla="*/ 1 w 1552575"/>
                <a:gd name="T35" fmla="*/ 0 h 1200150"/>
                <a:gd name="T36" fmla="*/ 1 w 1552575"/>
                <a:gd name="T37" fmla="*/ 0 h 1200150"/>
                <a:gd name="T38" fmla="*/ 1 w 1552575"/>
                <a:gd name="T39" fmla="*/ 0 h 1200150"/>
                <a:gd name="T40" fmla="*/ 1 w 1552575"/>
                <a:gd name="T41" fmla="*/ 0 h 1200150"/>
                <a:gd name="T42" fmla="*/ 1 w 1552575"/>
                <a:gd name="T43" fmla="*/ 0 h 1200150"/>
                <a:gd name="T44" fmla="*/ 0 w 1552575"/>
                <a:gd name="T45" fmla="*/ 0 h 1200150"/>
                <a:gd name="T46" fmla="*/ 0 w 1552575"/>
                <a:gd name="T47" fmla="*/ 0 h 1200150"/>
                <a:gd name="T48" fmla="*/ 0 w 1552575"/>
                <a:gd name="T49" fmla="*/ 0 h 1200150"/>
                <a:gd name="T50" fmla="*/ 0 w 1552575"/>
                <a:gd name="T51" fmla="*/ 0 h 120015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52575"/>
                <a:gd name="T79" fmla="*/ 0 h 1200150"/>
                <a:gd name="T80" fmla="*/ 1552575 w 1552575"/>
                <a:gd name="T81" fmla="*/ 1200150 h 120015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52575" h="1200150">
                  <a:moveTo>
                    <a:pt x="9525" y="28575"/>
                  </a:moveTo>
                  <a:lnTo>
                    <a:pt x="209550" y="19050"/>
                  </a:lnTo>
                  <a:lnTo>
                    <a:pt x="342900" y="38100"/>
                  </a:lnTo>
                  <a:lnTo>
                    <a:pt x="390525" y="38100"/>
                  </a:lnTo>
                  <a:lnTo>
                    <a:pt x="504825" y="0"/>
                  </a:lnTo>
                  <a:lnTo>
                    <a:pt x="533400" y="19050"/>
                  </a:lnTo>
                  <a:lnTo>
                    <a:pt x="504825" y="76200"/>
                  </a:lnTo>
                  <a:lnTo>
                    <a:pt x="542925" y="123825"/>
                  </a:lnTo>
                  <a:lnTo>
                    <a:pt x="619125" y="114300"/>
                  </a:lnTo>
                  <a:lnTo>
                    <a:pt x="685800" y="161925"/>
                  </a:lnTo>
                  <a:lnTo>
                    <a:pt x="904875" y="161925"/>
                  </a:lnTo>
                  <a:lnTo>
                    <a:pt x="952500" y="228600"/>
                  </a:lnTo>
                  <a:lnTo>
                    <a:pt x="1038225" y="266700"/>
                  </a:lnTo>
                  <a:lnTo>
                    <a:pt x="1162050" y="295275"/>
                  </a:lnTo>
                  <a:lnTo>
                    <a:pt x="1238250" y="419100"/>
                  </a:lnTo>
                  <a:lnTo>
                    <a:pt x="1304925" y="438150"/>
                  </a:lnTo>
                  <a:lnTo>
                    <a:pt x="1447800" y="504825"/>
                  </a:lnTo>
                  <a:lnTo>
                    <a:pt x="1552575" y="609600"/>
                  </a:lnTo>
                  <a:lnTo>
                    <a:pt x="1533525" y="695325"/>
                  </a:lnTo>
                  <a:lnTo>
                    <a:pt x="1428750" y="800100"/>
                  </a:lnTo>
                  <a:lnTo>
                    <a:pt x="1381125" y="800100"/>
                  </a:lnTo>
                  <a:lnTo>
                    <a:pt x="1285875" y="895350"/>
                  </a:lnTo>
                  <a:lnTo>
                    <a:pt x="1238250" y="981075"/>
                  </a:lnTo>
                  <a:lnTo>
                    <a:pt x="1171575" y="1066800"/>
                  </a:lnTo>
                  <a:lnTo>
                    <a:pt x="1171575" y="1200150"/>
                  </a:lnTo>
                  <a:lnTo>
                    <a:pt x="0" y="1190625"/>
                  </a:lnTo>
                </a:path>
              </a:pathLst>
            </a:custGeom>
            <a:solidFill>
              <a:srgbClr val="99660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60" name="Freeform 69"/>
            <p:cNvSpPr>
              <a:spLocks/>
            </p:cNvSpPr>
            <p:nvPr/>
          </p:nvSpPr>
          <p:spPr bwMode="auto">
            <a:xfrm>
              <a:off x="4830" y="1440"/>
              <a:ext cx="582" cy="750"/>
            </a:xfrm>
            <a:custGeom>
              <a:avLst/>
              <a:gdLst>
                <a:gd name="T0" fmla="*/ 0 w 923925"/>
                <a:gd name="T1" fmla="*/ 0 h 1190625"/>
                <a:gd name="T2" fmla="*/ 0 w 923925"/>
                <a:gd name="T3" fmla="*/ 0 h 1190625"/>
                <a:gd name="T4" fmla="*/ 0 w 923925"/>
                <a:gd name="T5" fmla="*/ 0 h 1190625"/>
                <a:gd name="T6" fmla="*/ 0 w 923925"/>
                <a:gd name="T7" fmla="*/ 0 h 1190625"/>
                <a:gd name="T8" fmla="*/ 0 w 923925"/>
                <a:gd name="T9" fmla="*/ 0 h 1190625"/>
                <a:gd name="T10" fmla="*/ 0 w 923925"/>
                <a:gd name="T11" fmla="*/ 0 h 1190625"/>
                <a:gd name="T12" fmla="*/ 0 w 923925"/>
                <a:gd name="T13" fmla="*/ 0 h 1190625"/>
                <a:gd name="T14" fmla="*/ 0 w 923925"/>
                <a:gd name="T15" fmla="*/ 0 h 1190625"/>
                <a:gd name="T16" fmla="*/ 0 w 923925"/>
                <a:gd name="T17" fmla="*/ 0 h 1190625"/>
                <a:gd name="T18" fmla="*/ 0 w 923925"/>
                <a:gd name="T19" fmla="*/ 0 h 1190625"/>
                <a:gd name="T20" fmla="*/ 0 w 923925"/>
                <a:gd name="T21" fmla="*/ 0 h 1190625"/>
                <a:gd name="T22" fmla="*/ 0 w 923925"/>
                <a:gd name="T23" fmla="*/ 0 h 1190625"/>
                <a:gd name="T24" fmla="*/ 0 w 923925"/>
                <a:gd name="T25" fmla="*/ 0 h 1190625"/>
                <a:gd name="T26" fmla="*/ 0 w 923925"/>
                <a:gd name="T27" fmla="*/ 0 h 1190625"/>
                <a:gd name="T28" fmla="*/ 0 w 923925"/>
                <a:gd name="T29" fmla="*/ 0 h 1190625"/>
                <a:gd name="T30" fmla="*/ 0 w 923925"/>
                <a:gd name="T31" fmla="*/ 0 h 1190625"/>
                <a:gd name="T32" fmla="*/ 0 w 923925"/>
                <a:gd name="T33" fmla="*/ 0 h 1190625"/>
                <a:gd name="T34" fmla="*/ 0 w 923925"/>
                <a:gd name="T35" fmla="*/ 0 h 1190625"/>
                <a:gd name="T36" fmla="*/ 0 w 923925"/>
                <a:gd name="T37" fmla="*/ 0 h 1190625"/>
                <a:gd name="T38" fmla="*/ 0 w 923925"/>
                <a:gd name="T39" fmla="*/ 0 h 11906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23925"/>
                <a:gd name="T61" fmla="*/ 0 h 1190625"/>
                <a:gd name="T62" fmla="*/ 923925 w 923925"/>
                <a:gd name="T63" fmla="*/ 1190625 h 11906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23925" h="1190625">
                  <a:moveTo>
                    <a:pt x="76200" y="0"/>
                  </a:moveTo>
                  <a:lnTo>
                    <a:pt x="152400" y="133350"/>
                  </a:lnTo>
                  <a:lnTo>
                    <a:pt x="333375" y="285750"/>
                  </a:lnTo>
                  <a:lnTo>
                    <a:pt x="342900" y="390525"/>
                  </a:lnTo>
                  <a:lnTo>
                    <a:pt x="352425" y="581025"/>
                  </a:lnTo>
                  <a:lnTo>
                    <a:pt x="304800" y="619125"/>
                  </a:lnTo>
                  <a:lnTo>
                    <a:pt x="295275" y="714375"/>
                  </a:lnTo>
                  <a:lnTo>
                    <a:pt x="276225" y="752475"/>
                  </a:lnTo>
                  <a:lnTo>
                    <a:pt x="95250" y="866775"/>
                  </a:lnTo>
                  <a:lnTo>
                    <a:pt x="38100" y="962025"/>
                  </a:lnTo>
                  <a:lnTo>
                    <a:pt x="0" y="1171575"/>
                  </a:lnTo>
                  <a:lnTo>
                    <a:pt x="114300" y="1171575"/>
                  </a:lnTo>
                  <a:lnTo>
                    <a:pt x="285750" y="1095375"/>
                  </a:lnTo>
                  <a:lnTo>
                    <a:pt x="361950" y="1123950"/>
                  </a:lnTo>
                  <a:lnTo>
                    <a:pt x="419100" y="1181100"/>
                  </a:lnTo>
                  <a:lnTo>
                    <a:pt x="504825" y="1190625"/>
                  </a:lnTo>
                  <a:lnTo>
                    <a:pt x="638175" y="1162050"/>
                  </a:lnTo>
                  <a:lnTo>
                    <a:pt x="781050" y="1057275"/>
                  </a:lnTo>
                  <a:lnTo>
                    <a:pt x="857250" y="1066800"/>
                  </a:lnTo>
                  <a:lnTo>
                    <a:pt x="923925" y="1133475"/>
                  </a:lnTo>
                </a:path>
              </a:pathLst>
            </a:custGeom>
            <a:solidFill>
              <a:srgbClr val="99660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61" name="Freeform 70"/>
            <p:cNvSpPr>
              <a:spLocks/>
            </p:cNvSpPr>
            <p:nvPr/>
          </p:nvSpPr>
          <p:spPr bwMode="auto">
            <a:xfrm>
              <a:off x="4902" y="1458"/>
              <a:ext cx="516" cy="684"/>
            </a:xfrm>
            <a:custGeom>
              <a:avLst/>
              <a:gdLst>
                <a:gd name="T0" fmla="*/ 0 w 819150"/>
                <a:gd name="T1" fmla="*/ 0 h 1085850"/>
                <a:gd name="T2" fmla="*/ 0 w 819150"/>
                <a:gd name="T3" fmla="*/ 0 h 1085850"/>
                <a:gd name="T4" fmla="*/ 0 w 819150"/>
                <a:gd name="T5" fmla="*/ 0 h 1085850"/>
                <a:gd name="T6" fmla="*/ 0 w 819150"/>
                <a:gd name="T7" fmla="*/ 0 h 1085850"/>
                <a:gd name="T8" fmla="*/ 0 w 819150"/>
                <a:gd name="T9" fmla="*/ 0 h 1085850"/>
                <a:gd name="T10" fmla="*/ 0 w 819150"/>
                <a:gd name="T11" fmla="*/ 0 h 1085850"/>
                <a:gd name="T12" fmla="*/ 0 w 819150"/>
                <a:gd name="T13" fmla="*/ 0 h 1085850"/>
                <a:gd name="T14" fmla="*/ 0 w 819150"/>
                <a:gd name="T15" fmla="*/ 0 h 1085850"/>
                <a:gd name="T16" fmla="*/ 0 w 819150"/>
                <a:gd name="T17" fmla="*/ 0 h 1085850"/>
                <a:gd name="T18" fmla="*/ 0 w 819150"/>
                <a:gd name="T19" fmla="*/ 0 h 1085850"/>
                <a:gd name="T20" fmla="*/ 0 w 819150"/>
                <a:gd name="T21" fmla="*/ 0 h 1085850"/>
                <a:gd name="T22" fmla="*/ 0 w 819150"/>
                <a:gd name="T23" fmla="*/ 0 h 1085850"/>
                <a:gd name="T24" fmla="*/ 0 w 819150"/>
                <a:gd name="T25" fmla="*/ 0 h 1085850"/>
                <a:gd name="T26" fmla="*/ 0 w 819150"/>
                <a:gd name="T27" fmla="*/ 0 h 1085850"/>
                <a:gd name="T28" fmla="*/ 0 w 819150"/>
                <a:gd name="T29" fmla="*/ 0 h 1085850"/>
                <a:gd name="T30" fmla="*/ 0 w 819150"/>
                <a:gd name="T31" fmla="*/ 0 h 1085850"/>
                <a:gd name="T32" fmla="*/ 0 w 819150"/>
                <a:gd name="T33" fmla="*/ 0 h 1085850"/>
                <a:gd name="T34" fmla="*/ 0 w 819150"/>
                <a:gd name="T35" fmla="*/ 0 h 1085850"/>
                <a:gd name="T36" fmla="*/ 0 w 819150"/>
                <a:gd name="T37" fmla="*/ 0 h 10858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19150"/>
                <a:gd name="T58" fmla="*/ 0 h 1085850"/>
                <a:gd name="T59" fmla="*/ 819150 w 819150"/>
                <a:gd name="T60" fmla="*/ 1085850 h 108585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19150" h="1085850">
                  <a:moveTo>
                    <a:pt x="0" y="0"/>
                  </a:moveTo>
                  <a:lnTo>
                    <a:pt x="133350" y="85725"/>
                  </a:lnTo>
                  <a:lnTo>
                    <a:pt x="200025" y="123825"/>
                  </a:lnTo>
                  <a:lnTo>
                    <a:pt x="219075" y="219075"/>
                  </a:lnTo>
                  <a:lnTo>
                    <a:pt x="276225" y="314325"/>
                  </a:lnTo>
                  <a:lnTo>
                    <a:pt x="323850" y="247650"/>
                  </a:lnTo>
                  <a:lnTo>
                    <a:pt x="381000" y="381000"/>
                  </a:lnTo>
                  <a:lnTo>
                    <a:pt x="523875" y="466725"/>
                  </a:lnTo>
                  <a:lnTo>
                    <a:pt x="590550" y="542925"/>
                  </a:lnTo>
                  <a:lnTo>
                    <a:pt x="628650" y="552450"/>
                  </a:lnTo>
                  <a:lnTo>
                    <a:pt x="628650" y="628650"/>
                  </a:lnTo>
                  <a:lnTo>
                    <a:pt x="666750" y="695325"/>
                  </a:lnTo>
                  <a:lnTo>
                    <a:pt x="733425" y="676275"/>
                  </a:lnTo>
                  <a:lnTo>
                    <a:pt x="790575" y="704850"/>
                  </a:lnTo>
                  <a:lnTo>
                    <a:pt x="819150" y="809625"/>
                  </a:lnTo>
                  <a:lnTo>
                    <a:pt x="809625" y="1085850"/>
                  </a:lnTo>
                  <a:lnTo>
                    <a:pt x="742950" y="1047750"/>
                  </a:lnTo>
                  <a:lnTo>
                    <a:pt x="704850" y="1047750"/>
                  </a:lnTo>
                  <a:lnTo>
                    <a:pt x="590550" y="1057275"/>
                  </a:lnTo>
                </a:path>
              </a:pathLst>
            </a:custGeom>
            <a:solidFill>
              <a:srgbClr val="99660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62" name="TextBox 53"/>
            <p:cNvSpPr txBox="1">
              <a:spLocks noChangeArrowheads="1"/>
            </p:cNvSpPr>
            <p:nvPr/>
          </p:nvSpPr>
          <p:spPr bwMode="auto">
            <a:xfrm>
              <a:off x="2800" y="1394"/>
              <a:ext cx="55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Australia</a:t>
              </a:r>
            </a:p>
          </p:txBody>
        </p:sp>
        <p:sp>
          <p:nvSpPr>
            <p:cNvPr id="10263" name="TextBox 54"/>
            <p:cNvSpPr txBox="1">
              <a:spLocks noChangeArrowheads="1"/>
            </p:cNvSpPr>
            <p:nvPr/>
          </p:nvSpPr>
          <p:spPr bwMode="auto">
            <a:xfrm>
              <a:off x="2765" y="2972"/>
              <a:ext cx="85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East Antarctica</a:t>
              </a:r>
            </a:p>
          </p:txBody>
        </p:sp>
        <p:sp>
          <p:nvSpPr>
            <p:cNvPr id="10264" name="TextBox 55"/>
            <p:cNvSpPr txBox="1">
              <a:spLocks noChangeArrowheads="1"/>
            </p:cNvSpPr>
            <p:nvPr/>
          </p:nvSpPr>
          <p:spPr bwMode="auto">
            <a:xfrm>
              <a:off x="4940" y="1838"/>
              <a:ext cx="50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  New</a:t>
              </a:r>
            </a:p>
            <a:p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Zealand</a:t>
              </a:r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78" y="2388"/>
              <a:ext cx="1074" cy="774"/>
            </a:xfrm>
            <a:custGeom>
              <a:avLst/>
              <a:gdLst>
                <a:gd name="connsiteX0" fmla="*/ 0 w 1704975"/>
                <a:gd name="connsiteY0" fmla="*/ 28575 h 1228725"/>
                <a:gd name="connsiteX1" fmla="*/ 190500 w 1704975"/>
                <a:gd name="connsiteY1" fmla="*/ 0 h 1228725"/>
                <a:gd name="connsiteX2" fmla="*/ 209550 w 1704975"/>
                <a:gd name="connsiteY2" fmla="*/ 47625 h 1228725"/>
                <a:gd name="connsiteX3" fmla="*/ 390525 w 1704975"/>
                <a:gd name="connsiteY3" fmla="*/ 28575 h 1228725"/>
                <a:gd name="connsiteX4" fmla="*/ 409575 w 1704975"/>
                <a:gd name="connsiteY4" fmla="*/ 114300 h 1228725"/>
                <a:gd name="connsiteX5" fmla="*/ 514350 w 1704975"/>
                <a:gd name="connsiteY5" fmla="*/ 95250 h 1228725"/>
                <a:gd name="connsiteX6" fmla="*/ 504825 w 1704975"/>
                <a:gd name="connsiteY6" fmla="*/ 209550 h 1228725"/>
                <a:gd name="connsiteX7" fmla="*/ 638175 w 1704975"/>
                <a:gd name="connsiteY7" fmla="*/ 190500 h 1228725"/>
                <a:gd name="connsiteX8" fmla="*/ 685800 w 1704975"/>
                <a:gd name="connsiteY8" fmla="*/ 276225 h 1228725"/>
                <a:gd name="connsiteX9" fmla="*/ 781050 w 1704975"/>
                <a:gd name="connsiteY9" fmla="*/ 247650 h 1228725"/>
                <a:gd name="connsiteX10" fmla="*/ 847725 w 1704975"/>
                <a:gd name="connsiteY10" fmla="*/ 381000 h 1228725"/>
                <a:gd name="connsiteX11" fmla="*/ 933450 w 1704975"/>
                <a:gd name="connsiteY11" fmla="*/ 361950 h 1228725"/>
                <a:gd name="connsiteX12" fmla="*/ 1104900 w 1704975"/>
                <a:gd name="connsiteY12" fmla="*/ 638175 h 1228725"/>
                <a:gd name="connsiteX13" fmla="*/ 1171575 w 1704975"/>
                <a:gd name="connsiteY13" fmla="*/ 609600 h 1228725"/>
                <a:gd name="connsiteX14" fmla="*/ 1362075 w 1704975"/>
                <a:gd name="connsiteY14" fmla="*/ 809625 h 1228725"/>
                <a:gd name="connsiteX15" fmla="*/ 1438275 w 1704975"/>
                <a:gd name="connsiteY15" fmla="*/ 771525 h 1228725"/>
                <a:gd name="connsiteX16" fmla="*/ 1647825 w 1704975"/>
                <a:gd name="connsiteY16" fmla="*/ 990600 h 1228725"/>
                <a:gd name="connsiteX17" fmla="*/ 1676400 w 1704975"/>
                <a:gd name="connsiteY17" fmla="*/ 1038225 h 1228725"/>
                <a:gd name="connsiteX18" fmla="*/ 1657350 w 1704975"/>
                <a:gd name="connsiteY18" fmla="*/ 1133475 h 1228725"/>
                <a:gd name="connsiteX19" fmla="*/ 1704975 w 1704975"/>
                <a:gd name="connsiteY19" fmla="*/ 1228725 h 122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04975" h="1228725">
                  <a:moveTo>
                    <a:pt x="0" y="28575"/>
                  </a:moveTo>
                  <a:lnTo>
                    <a:pt x="190500" y="0"/>
                  </a:lnTo>
                  <a:lnTo>
                    <a:pt x="209550" y="47625"/>
                  </a:lnTo>
                  <a:lnTo>
                    <a:pt x="390525" y="28575"/>
                  </a:lnTo>
                  <a:lnTo>
                    <a:pt x="409575" y="114300"/>
                  </a:lnTo>
                  <a:lnTo>
                    <a:pt x="514350" y="95250"/>
                  </a:lnTo>
                  <a:lnTo>
                    <a:pt x="504825" y="209550"/>
                  </a:lnTo>
                  <a:lnTo>
                    <a:pt x="638175" y="190500"/>
                  </a:lnTo>
                  <a:lnTo>
                    <a:pt x="685800" y="276225"/>
                  </a:lnTo>
                  <a:lnTo>
                    <a:pt x="781050" y="247650"/>
                  </a:lnTo>
                  <a:lnTo>
                    <a:pt x="847725" y="381000"/>
                  </a:lnTo>
                  <a:lnTo>
                    <a:pt x="933450" y="361950"/>
                  </a:lnTo>
                  <a:lnTo>
                    <a:pt x="1104900" y="638175"/>
                  </a:lnTo>
                  <a:lnTo>
                    <a:pt x="1171575" y="609600"/>
                  </a:lnTo>
                  <a:lnTo>
                    <a:pt x="1362075" y="809625"/>
                  </a:lnTo>
                  <a:lnTo>
                    <a:pt x="1438275" y="771525"/>
                  </a:lnTo>
                  <a:lnTo>
                    <a:pt x="1647825" y="990600"/>
                  </a:lnTo>
                  <a:lnTo>
                    <a:pt x="1676400" y="1038225"/>
                  </a:lnTo>
                  <a:lnTo>
                    <a:pt x="1657350" y="1133475"/>
                  </a:lnTo>
                  <a:lnTo>
                    <a:pt x="1704975" y="1228725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58" y="2202"/>
              <a:ext cx="966" cy="840"/>
            </a:xfrm>
            <a:custGeom>
              <a:avLst/>
              <a:gdLst>
                <a:gd name="connsiteX0" fmla="*/ 0 w 1533525"/>
                <a:gd name="connsiteY0" fmla="*/ 1333500 h 1333500"/>
                <a:gd name="connsiteX1" fmla="*/ 342900 w 1533525"/>
                <a:gd name="connsiteY1" fmla="*/ 981075 h 1333500"/>
                <a:gd name="connsiteX2" fmla="*/ 323850 w 1533525"/>
                <a:gd name="connsiteY2" fmla="*/ 923925 h 1333500"/>
                <a:gd name="connsiteX3" fmla="*/ 381000 w 1533525"/>
                <a:gd name="connsiteY3" fmla="*/ 866775 h 1333500"/>
                <a:gd name="connsiteX4" fmla="*/ 390525 w 1533525"/>
                <a:gd name="connsiteY4" fmla="*/ 828675 h 1333500"/>
                <a:gd name="connsiteX5" fmla="*/ 514350 w 1533525"/>
                <a:gd name="connsiteY5" fmla="*/ 742950 h 1333500"/>
                <a:gd name="connsiteX6" fmla="*/ 638175 w 1533525"/>
                <a:gd name="connsiteY6" fmla="*/ 704850 h 1333500"/>
                <a:gd name="connsiteX7" fmla="*/ 762000 w 1533525"/>
                <a:gd name="connsiteY7" fmla="*/ 514350 h 1333500"/>
                <a:gd name="connsiteX8" fmla="*/ 962025 w 1533525"/>
                <a:gd name="connsiteY8" fmla="*/ 438150 h 1333500"/>
                <a:gd name="connsiteX9" fmla="*/ 1143000 w 1533525"/>
                <a:gd name="connsiteY9" fmla="*/ 333375 h 1333500"/>
                <a:gd name="connsiteX10" fmla="*/ 1428750 w 1533525"/>
                <a:gd name="connsiteY10" fmla="*/ 114300 h 1333500"/>
                <a:gd name="connsiteX11" fmla="*/ 1533525 w 1533525"/>
                <a:gd name="connsiteY11" fmla="*/ 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3525" h="1333500">
                  <a:moveTo>
                    <a:pt x="0" y="1333500"/>
                  </a:moveTo>
                  <a:lnTo>
                    <a:pt x="342900" y="981075"/>
                  </a:lnTo>
                  <a:lnTo>
                    <a:pt x="323850" y="923925"/>
                  </a:lnTo>
                  <a:lnTo>
                    <a:pt x="381000" y="866775"/>
                  </a:lnTo>
                  <a:lnTo>
                    <a:pt x="390525" y="828675"/>
                  </a:lnTo>
                  <a:lnTo>
                    <a:pt x="514350" y="742950"/>
                  </a:lnTo>
                  <a:lnTo>
                    <a:pt x="638175" y="704850"/>
                  </a:lnTo>
                  <a:lnTo>
                    <a:pt x="762000" y="514350"/>
                  </a:lnTo>
                  <a:lnTo>
                    <a:pt x="962025" y="438150"/>
                  </a:lnTo>
                  <a:lnTo>
                    <a:pt x="1143000" y="333375"/>
                  </a:lnTo>
                  <a:lnTo>
                    <a:pt x="1428750" y="114300"/>
                  </a:lnTo>
                  <a:lnTo>
                    <a:pt x="1533525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10" y="2766"/>
              <a:ext cx="840" cy="714"/>
            </a:xfrm>
            <a:custGeom>
              <a:avLst/>
              <a:gdLst>
                <a:gd name="connsiteX0" fmla="*/ 0 w 1333500"/>
                <a:gd name="connsiteY0" fmla="*/ 0 h 1133475"/>
                <a:gd name="connsiteX1" fmla="*/ 114300 w 1333500"/>
                <a:gd name="connsiteY1" fmla="*/ 171450 h 1133475"/>
                <a:gd name="connsiteX2" fmla="*/ 180975 w 1333500"/>
                <a:gd name="connsiteY2" fmla="*/ 390525 h 1133475"/>
                <a:gd name="connsiteX3" fmla="*/ 209550 w 1333500"/>
                <a:gd name="connsiteY3" fmla="*/ 685800 h 1133475"/>
                <a:gd name="connsiteX4" fmla="*/ 304800 w 1333500"/>
                <a:gd name="connsiteY4" fmla="*/ 676275 h 1133475"/>
                <a:gd name="connsiteX5" fmla="*/ 333375 w 1333500"/>
                <a:gd name="connsiteY5" fmla="*/ 752475 h 1133475"/>
                <a:gd name="connsiteX6" fmla="*/ 514350 w 1333500"/>
                <a:gd name="connsiteY6" fmla="*/ 723900 h 1133475"/>
                <a:gd name="connsiteX7" fmla="*/ 552450 w 1333500"/>
                <a:gd name="connsiteY7" fmla="*/ 800100 h 1133475"/>
                <a:gd name="connsiteX8" fmla="*/ 714375 w 1333500"/>
                <a:gd name="connsiteY8" fmla="*/ 790575 h 1133475"/>
                <a:gd name="connsiteX9" fmla="*/ 723900 w 1333500"/>
                <a:gd name="connsiteY9" fmla="*/ 857250 h 1133475"/>
                <a:gd name="connsiteX10" fmla="*/ 828675 w 1333500"/>
                <a:gd name="connsiteY10" fmla="*/ 847725 h 1133475"/>
                <a:gd name="connsiteX11" fmla="*/ 838200 w 1333500"/>
                <a:gd name="connsiteY11" fmla="*/ 895350 h 1133475"/>
                <a:gd name="connsiteX12" fmla="*/ 990600 w 1333500"/>
                <a:gd name="connsiteY12" fmla="*/ 895350 h 1133475"/>
                <a:gd name="connsiteX13" fmla="*/ 1009650 w 1333500"/>
                <a:gd name="connsiteY13" fmla="*/ 971550 h 1133475"/>
                <a:gd name="connsiteX14" fmla="*/ 1171575 w 1333500"/>
                <a:gd name="connsiteY14" fmla="*/ 990600 h 1133475"/>
                <a:gd name="connsiteX15" fmla="*/ 1171575 w 1333500"/>
                <a:gd name="connsiteY15" fmla="*/ 1047750 h 1133475"/>
                <a:gd name="connsiteX16" fmla="*/ 1333500 w 1333500"/>
                <a:gd name="connsiteY16" fmla="*/ 1076325 h 1133475"/>
                <a:gd name="connsiteX17" fmla="*/ 1333500 w 1333500"/>
                <a:gd name="connsiteY17" fmla="*/ 1133475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33500" h="1133475">
                  <a:moveTo>
                    <a:pt x="0" y="0"/>
                  </a:moveTo>
                  <a:lnTo>
                    <a:pt x="114300" y="171450"/>
                  </a:lnTo>
                  <a:lnTo>
                    <a:pt x="180975" y="390525"/>
                  </a:lnTo>
                  <a:lnTo>
                    <a:pt x="209550" y="685800"/>
                  </a:lnTo>
                  <a:lnTo>
                    <a:pt x="304800" y="676275"/>
                  </a:lnTo>
                  <a:lnTo>
                    <a:pt x="333375" y="752475"/>
                  </a:lnTo>
                  <a:lnTo>
                    <a:pt x="514350" y="723900"/>
                  </a:lnTo>
                  <a:lnTo>
                    <a:pt x="552450" y="800100"/>
                  </a:lnTo>
                  <a:lnTo>
                    <a:pt x="714375" y="790575"/>
                  </a:lnTo>
                  <a:lnTo>
                    <a:pt x="723900" y="857250"/>
                  </a:lnTo>
                  <a:lnTo>
                    <a:pt x="828675" y="847725"/>
                  </a:lnTo>
                  <a:lnTo>
                    <a:pt x="838200" y="895350"/>
                  </a:lnTo>
                  <a:lnTo>
                    <a:pt x="990600" y="895350"/>
                  </a:lnTo>
                  <a:lnTo>
                    <a:pt x="1009650" y="971550"/>
                  </a:lnTo>
                  <a:lnTo>
                    <a:pt x="1171575" y="990600"/>
                  </a:lnTo>
                  <a:lnTo>
                    <a:pt x="1171575" y="1047750"/>
                  </a:lnTo>
                  <a:lnTo>
                    <a:pt x="1333500" y="1076325"/>
                  </a:lnTo>
                  <a:lnTo>
                    <a:pt x="1333500" y="1133475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80" y="2292"/>
              <a:ext cx="138" cy="210"/>
            </a:xfrm>
            <a:custGeom>
              <a:avLst/>
              <a:gdLst>
                <a:gd name="connsiteX0" fmla="*/ 0 w 219075"/>
                <a:gd name="connsiteY0" fmla="*/ 0 h 333375"/>
                <a:gd name="connsiteX1" fmla="*/ 114300 w 219075"/>
                <a:gd name="connsiteY1" fmla="*/ 152400 h 333375"/>
                <a:gd name="connsiteX2" fmla="*/ 219075 w 219075"/>
                <a:gd name="connsiteY2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333375">
                  <a:moveTo>
                    <a:pt x="0" y="0"/>
                  </a:moveTo>
                  <a:lnTo>
                    <a:pt x="114300" y="152400"/>
                  </a:lnTo>
                  <a:lnTo>
                    <a:pt x="219075" y="333375"/>
                  </a:lnTo>
                </a:path>
              </a:pathLst>
            </a:cu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48" y="3294"/>
              <a:ext cx="108" cy="156"/>
            </a:xfrm>
            <a:custGeom>
              <a:avLst/>
              <a:gdLst>
                <a:gd name="connsiteX0" fmla="*/ 0 w 171450"/>
                <a:gd name="connsiteY0" fmla="*/ 247650 h 247650"/>
                <a:gd name="connsiteX1" fmla="*/ 57150 w 171450"/>
                <a:gd name="connsiteY1" fmla="*/ 133350 h 247650"/>
                <a:gd name="connsiteX2" fmla="*/ 171450 w 171450"/>
                <a:gd name="connsiteY2" fmla="*/ 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247650">
                  <a:moveTo>
                    <a:pt x="0" y="247650"/>
                  </a:moveTo>
                  <a:lnTo>
                    <a:pt x="57150" y="133350"/>
                  </a:lnTo>
                  <a:lnTo>
                    <a:pt x="171450" y="0"/>
                  </a:lnTo>
                </a:path>
              </a:pathLst>
            </a:cu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rot="16200000" flipH="1">
              <a:off x="2736" y="2376"/>
              <a:ext cx="150" cy="30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16200000" flipH="1">
              <a:off x="2904" y="2400"/>
              <a:ext cx="150" cy="30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3906" y="2889"/>
              <a:ext cx="99" cy="99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rot="16200000" flipH="1">
              <a:off x="4311" y="3222"/>
              <a:ext cx="156" cy="18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rot="5400000">
              <a:off x="4716" y="3381"/>
              <a:ext cx="156" cy="6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rot="16200000" flipH="1">
              <a:off x="3632" y="3337"/>
              <a:ext cx="96" cy="87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Freeform 97"/>
            <p:cNvSpPr/>
            <p:nvPr/>
          </p:nvSpPr>
          <p:spPr>
            <a:xfrm>
              <a:off x="3201" y="2196"/>
              <a:ext cx="243" cy="42"/>
            </a:xfrm>
            <a:custGeom>
              <a:avLst/>
              <a:gdLst>
                <a:gd name="connsiteX0" fmla="*/ 0 w 385762"/>
                <a:gd name="connsiteY0" fmla="*/ 66675 h 66675"/>
                <a:gd name="connsiteX1" fmla="*/ 161925 w 385762"/>
                <a:gd name="connsiteY1" fmla="*/ 57150 h 66675"/>
                <a:gd name="connsiteX2" fmla="*/ 385762 w 385762"/>
                <a:gd name="connsiteY2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66675">
                  <a:moveTo>
                    <a:pt x="0" y="66675"/>
                  </a:moveTo>
                  <a:lnTo>
                    <a:pt x="161925" y="57150"/>
                  </a:lnTo>
                  <a:lnTo>
                    <a:pt x="385762" y="0"/>
                  </a:lnTo>
                </a:path>
              </a:pathLst>
            </a:cu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68" y="2034"/>
              <a:ext cx="279" cy="75"/>
            </a:xfrm>
            <a:custGeom>
              <a:avLst/>
              <a:gdLst>
                <a:gd name="connsiteX0" fmla="*/ 0 w 385762"/>
                <a:gd name="connsiteY0" fmla="*/ 66675 h 66675"/>
                <a:gd name="connsiteX1" fmla="*/ 161925 w 385762"/>
                <a:gd name="connsiteY1" fmla="*/ 57150 h 66675"/>
                <a:gd name="connsiteX2" fmla="*/ 385762 w 385762"/>
                <a:gd name="connsiteY2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66675">
                  <a:moveTo>
                    <a:pt x="0" y="66675"/>
                  </a:moveTo>
                  <a:lnTo>
                    <a:pt x="161925" y="57150"/>
                  </a:lnTo>
                  <a:lnTo>
                    <a:pt x="385762" y="0"/>
                  </a:lnTo>
                </a:path>
              </a:pathLst>
            </a:cu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cxnSp>
          <p:nvCxnSpPr>
            <p:cNvPr id="100" name="Straight Connector 99"/>
            <p:cNvCxnSpPr/>
            <p:nvPr/>
          </p:nvCxnSpPr>
          <p:spPr>
            <a:xfrm rot="16200000" flipH="1">
              <a:off x="3251" y="2121"/>
              <a:ext cx="125" cy="92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/>
            <p:cNvSpPr/>
            <p:nvPr/>
          </p:nvSpPr>
          <p:spPr>
            <a:xfrm>
              <a:off x="2733" y="1054"/>
              <a:ext cx="2694" cy="2436"/>
            </a:xfrm>
            <a:prstGeom prst="rect">
              <a:avLst/>
            </a:prstGeom>
            <a:noFill/>
            <a:ln w="889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238" y="1975"/>
              <a:ext cx="372" cy="252"/>
            </a:xfrm>
            <a:prstGeom prst="ellipse">
              <a:avLst/>
            </a:prstGeom>
            <a:noFill/>
            <a:ln w="7620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0281" name="TextBox 101"/>
            <p:cNvSpPr txBox="1">
              <a:spLocks noChangeArrowheads="1"/>
            </p:cNvSpPr>
            <p:nvPr/>
          </p:nvSpPr>
          <p:spPr bwMode="auto">
            <a:xfrm>
              <a:off x="3932" y="1164"/>
              <a:ext cx="42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latin typeface="+mj-lt"/>
                </a:rPr>
                <a:t>Lord </a:t>
              </a:r>
            </a:p>
            <a:p>
              <a:pPr algn="ctr"/>
              <a:r>
                <a:rPr lang="en-US" sz="1200" b="1" dirty="0">
                  <a:latin typeface="+mj-lt"/>
                </a:rPr>
                <a:t>Howe </a:t>
              </a:r>
            </a:p>
            <a:p>
              <a:pPr algn="ctr"/>
              <a:r>
                <a:rPr lang="en-US" sz="1200" b="1" dirty="0">
                  <a:latin typeface="+mj-lt"/>
                </a:rPr>
                <a:t>Rise</a:t>
              </a:r>
            </a:p>
          </p:txBody>
        </p:sp>
      </p:grpSp>
      <p:pic>
        <p:nvPicPr>
          <p:cNvPr id="10250" name="Picture 2" descr="http://pubs.usgs.gov/of/1999/ofr-99-0050/OF99-50Q/figure6.jpg"/>
          <p:cNvPicPr>
            <a:picLocks noChangeAspect="1" noChangeArrowheads="1"/>
          </p:cNvPicPr>
          <p:nvPr/>
        </p:nvPicPr>
        <p:blipFill>
          <a:blip r:embed="rId3" cstate="print"/>
          <a:srcRect l="-410" t="36327" r="64044"/>
          <a:stretch>
            <a:fillRect/>
          </a:stretch>
        </p:blipFill>
        <p:spPr bwMode="auto">
          <a:xfrm>
            <a:off x="141288" y="1418417"/>
            <a:ext cx="704850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Rectangle 38"/>
          <p:cNvSpPr>
            <a:spLocks noChangeArrowheads="1"/>
          </p:cNvSpPr>
          <p:nvPr/>
        </p:nvSpPr>
        <p:spPr bwMode="auto">
          <a:xfrm>
            <a:off x="322263" y="2212975"/>
            <a:ext cx="501650" cy="2993217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322263" y="1934308"/>
            <a:ext cx="563562" cy="278667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038426" y="1076295"/>
            <a:ext cx="3936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Lakes Entrance </a:t>
            </a:r>
            <a:r>
              <a:rPr lang="en-US" sz="2000" b="1" dirty="0" smtClean="0">
                <a:latin typeface="Comic Sans MS" panose="030F0702030302020204" pitchFamily="66" charset="0"/>
              </a:rPr>
              <a:t>Fm Deposition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  <p:sp>
        <p:nvSpPr>
          <p:cNvPr id="41" name="Footer Placeholder 3"/>
          <p:cNvSpPr txBox="1">
            <a:spLocks/>
          </p:cNvSpPr>
          <p:nvPr/>
        </p:nvSpPr>
        <p:spPr bwMode="auto">
          <a:xfrm>
            <a:off x="4390667" y="5603875"/>
            <a:ext cx="28956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 b="1" dirty="0" smtClean="0">
                <a:cs typeface="Tahoma" panose="020B0604030504040204" pitchFamily="34" charset="0"/>
              </a:rPr>
              <a:t>Courtesy of ExxonMobil</a:t>
            </a:r>
            <a:endParaRPr lang="en-US" altLang="en-US" sz="1100" b="1" dirty="0">
              <a:cs typeface="Tahoma" panose="020B0604030504040204" pitchFamily="34" charset="0"/>
            </a:endParaRPr>
          </a:p>
        </p:txBody>
      </p:sp>
      <p:sp>
        <p:nvSpPr>
          <p:cNvPr id="42" name="Rectangle 40"/>
          <p:cNvSpPr>
            <a:spLocks noChangeArrowheads="1"/>
          </p:cNvSpPr>
          <p:nvPr/>
        </p:nvSpPr>
        <p:spPr bwMode="auto">
          <a:xfrm>
            <a:off x="338138" y="1518430"/>
            <a:ext cx="501650" cy="395781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686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Gippsland Basin – Regional Geology</a:t>
            </a:r>
            <a:endParaRPr lang="en-US" dirty="0"/>
          </a:p>
        </p:txBody>
      </p:sp>
      <p:sp>
        <p:nvSpPr>
          <p:cNvPr id="3" name="Content Placeholder 4"/>
          <p:cNvSpPr txBox="1">
            <a:spLocks/>
          </p:cNvSpPr>
          <p:nvPr/>
        </p:nvSpPr>
        <p:spPr bwMode="auto">
          <a:xfrm>
            <a:off x="914400" y="1584325"/>
            <a:ext cx="4660490" cy="36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Plate Tectonic Setting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Basin Evolution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Stratigraphy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10" descr="http://valleywomensclub.org/wp-content/uploads/2014/10/red-checkmar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23" y="2842988"/>
            <a:ext cx="366251" cy="456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420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7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Basin Formation</a:t>
            </a:r>
          </a:p>
        </p:txBody>
      </p:sp>
      <p:grpSp>
        <p:nvGrpSpPr>
          <p:cNvPr id="2" name="Group 84"/>
          <p:cNvGrpSpPr>
            <a:grpSpLocks/>
          </p:cNvGrpSpPr>
          <p:nvPr/>
        </p:nvGrpSpPr>
        <p:grpSpPr bwMode="auto">
          <a:xfrm>
            <a:off x="1204914" y="5308600"/>
            <a:ext cx="6530977" cy="1138238"/>
            <a:chOff x="759" y="929"/>
            <a:chExt cx="4114" cy="71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329" y="929"/>
              <a:ext cx="2544" cy="717"/>
              <a:chOff x="1683" y="959"/>
              <a:chExt cx="2544" cy="746"/>
            </a:xfrm>
          </p:grpSpPr>
          <p:sp>
            <p:nvSpPr>
              <p:cNvPr id="12373" name="Rectangle 3" descr="Large confetti"/>
              <p:cNvSpPr>
                <a:spLocks noChangeArrowheads="1"/>
              </p:cNvSpPr>
              <p:nvPr/>
            </p:nvSpPr>
            <p:spPr bwMode="auto">
              <a:xfrm>
                <a:off x="1683" y="1492"/>
                <a:ext cx="2544" cy="170"/>
              </a:xfrm>
              <a:prstGeom prst="rect">
                <a:avLst/>
              </a:prstGeom>
              <a:pattFill prst="lgConfetti">
                <a:fgClr>
                  <a:srgbClr val="FF0000"/>
                </a:fgClr>
                <a:bgClr>
                  <a:srgbClr val="C0C0C0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2374" name="Rectangle 4" descr="Wave"/>
              <p:cNvSpPr>
                <a:spLocks noChangeArrowheads="1"/>
              </p:cNvSpPr>
              <p:nvPr/>
            </p:nvSpPr>
            <p:spPr bwMode="auto">
              <a:xfrm>
                <a:off x="1683" y="959"/>
                <a:ext cx="2544" cy="533"/>
              </a:xfrm>
              <a:prstGeom prst="rect">
                <a:avLst/>
              </a:prstGeom>
              <a:pattFill prst="wave">
                <a:fgClr>
                  <a:schemeClr val="bg2"/>
                </a:fgClr>
                <a:bgClr>
                  <a:srgbClr val="DCA200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2375" name="Text Box 5"/>
              <p:cNvSpPr txBox="1">
                <a:spLocks noChangeArrowheads="1"/>
              </p:cNvSpPr>
              <p:nvPr/>
            </p:nvSpPr>
            <p:spPr bwMode="auto">
              <a:xfrm>
                <a:off x="2659" y="1485"/>
                <a:ext cx="592" cy="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latin typeface="Arial Black" pitchFamily="34" charset="0"/>
                    <a:cs typeface="Arial" charset="0"/>
                  </a:rPr>
                  <a:t>Mantle</a:t>
                </a:r>
              </a:p>
            </p:txBody>
          </p:sp>
          <p:sp>
            <p:nvSpPr>
              <p:cNvPr id="12376" name="Text Box 6"/>
              <p:cNvSpPr txBox="1">
                <a:spLocks noChangeArrowheads="1"/>
              </p:cNvSpPr>
              <p:nvPr/>
            </p:nvSpPr>
            <p:spPr bwMode="auto">
              <a:xfrm>
                <a:off x="2492" y="1073"/>
                <a:ext cx="926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>
                    <a:latin typeface="Arial Black" pitchFamily="34" charset="0"/>
                    <a:cs typeface="Arial" charset="0"/>
                  </a:rPr>
                  <a:t>Continental</a:t>
                </a:r>
              </a:p>
              <a:p>
                <a:pPr algn="ctr"/>
                <a:r>
                  <a:rPr lang="en-US" sz="1600" b="1" dirty="0">
                    <a:latin typeface="Arial Black" pitchFamily="34" charset="0"/>
                    <a:cs typeface="Arial" charset="0"/>
                  </a:rPr>
                  <a:t>Crust</a:t>
                </a:r>
              </a:p>
            </p:txBody>
          </p:sp>
        </p:grpSp>
        <p:sp>
          <p:nvSpPr>
            <p:cNvPr id="12370" name="Line 7"/>
            <p:cNvSpPr>
              <a:spLocks noChangeShapeType="1"/>
            </p:cNvSpPr>
            <p:nvPr/>
          </p:nvSpPr>
          <p:spPr bwMode="auto">
            <a:xfrm>
              <a:off x="2267" y="929"/>
              <a:ext cx="0" cy="512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1" name="Text Box 8"/>
            <p:cNvSpPr txBox="1">
              <a:spLocks noChangeArrowheads="1"/>
            </p:cNvSpPr>
            <p:nvPr/>
          </p:nvSpPr>
          <p:spPr bwMode="auto">
            <a:xfrm>
              <a:off x="1893" y="1137"/>
              <a:ext cx="3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  <a:cs typeface="Arial" charset="0"/>
                </a:rPr>
                <a:t>35 km</a:t>
              </a:r>
            </a:p>
          </p:txBody>
        </p:sp>
        <p:sp>
          <p:nvSpPr>
            <p:cNvPr id="12372" name="Text Box 80"/>
            <p:cNvSpPr txBox="1">
              <a:spLocks noChangeArrowheads="1"/>
            </p:cNvSpPr>
            <p:nvPr/>
          </p:nvSpPr>
          <p:spPr bwMode="auto">
            <a:xfrm>
              <a:off x="759" y="1071"/>
              <a:ext cx="10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0033CC"/>
                  </a:solidFill>
                  <a:latin typeface="Verdana" pitchFamily="34" charset="0"/>
                </a:rPr>
                <a:t>Pre-Rifting</a:t>
              </a:r>
            </a:p>
            <a:p>
              <a:pPr algn="ctr"/>
              <a:r>
                <a:rPr lang="en-US" sz="2000" b="1" dirty="0">
                  <a:solidFill>
                    <a:srgbClr val="0033CC"/>
                  </a:solidFill>
                  <a:latin typeface="Verdana" pitchFamily="34" charset="0"/>
                </a:rPr>
                <a:t>Jurassic</a:t>
              </a:r>
            </a:p>
          </p:txBody>
        </p:sp>
      </p:grpSp>
      <p:grpSp>
        <p:nvGrpSpPr>
          <p:cNvPr id="4" name="Group 85"/>
          <p:cNvGrpSpPr>
            <a:grpSpLocks/>
          </p:cNvGrpSpPr>
          <p:nvPr/>
        </p:nvGrpSpPr>
        <p:grpSpPr bwMode="auto">
          <a:xfrm>
            <a:off x="703264" y="3973513"/>
            <a:ext cx="7223126" cy="1152525"/>
            <a:chOff x="443" y="1701"/>
            <a:chExt cx="4550" cy="726"/>
          </a:xfrm>
        </p:grpSpPr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2209" y="1710"/>
              <a:ext cx="2784" cy="717"/>
              <a:chOff x="1555" y="1772"/>
              <a:chExt cx="2784" cy="746"/>
            </a:xfrm>
          </p:grpSpPr>
          <p:grpSp>
            <p:nvGrpSpPr>
              <p:cNvPr id="6" name="Group 10"/>
              <p:cNvGrpSpPr>
                <a:grpSpLocks/>
              </p:cNvGrpSpPr>
              <p:nvPr/>
            </p:nvGrpSpPr>
            <p:grpSpPr bwMode="auto">
              <a:xfrm>
                <a:off x="1555" y="1772"/>
                <a:ext cx="2784" cy="703"/>
                <a:chOff x="1002" y="642"/>
                <a:chExt cx="2784" cy="1392"/>
              </a:xfrm>
            </p:grpSpPr>
            <p:sp>
              <p:nvSpPr>
                <p:cNvPr id="12384" name="Rectangle 11" descr="Wave"/>
                <p:cNvSpPr>
                  <a:spLocks noChangeArrowheads="1"/>
                </p:cNvSpPr>
                <p:nvPr/>
              </p:nvSpPr>
              <p:spPr bwMode="auto">
                <a:xfrm>
                  <a:off x="1002" y="642"/>
                  <a:ext cx="2784" cy="1056"/>
                </a:xfrm>
                <a:prstGeom prst="rect">
                  <a:avLst/>
                </a:prstGeom>
                <a:pattFill prst="wave">
                  <a:fgClr>
                    <a:schemeClr val="bg2"/>
                  </a:fgClr>
                  <a:bgClr>
                    <a:srgbClr val="DCA200"/>
                  </a:bgClr>
                </a:patt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2385" name="Rectangle 12" descr="Large confetti"/>
                <p:cNvSpPr>
                  <a:spLocks noChangeArrowheads="1"/>
                </p:cNvSpPr>
                <p:nvPr/>
              </p:nvSpPr>
              <p:spPr bwMode="auto">
                <a:xfrm>
                  <a:off x="1002" y="1698"/>
                  <a:ext cx="2784" cy="336"/>
                </a:xfrm>
                <a:prstGeom prst="rect">
                  <a:avLst/>
                </a:prstGeom>
                <a:pattFill prst="lgConfetti">
                  <a:fgClr>
                    <a:srgbClr val="FF0000"/>
                  </a:fgClr>
                  <a:bgClr>
                    <a:srgbClr val="C0C0C0"/>
                  </a:bgClr>
                </a:patt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2386" name="Freeform 13"/>
                <p:cNvSpPr>
                  <a:spLocks/>
                </p:cNvSpPr>
                <p:nvPr/>
              </p:nvSpPr>
              <p:spPr bwMode="auto">
                <a:xfrm>
                  <a:off x="2031" y="648"/>
                  <a:ext cx="522" cy="174"/>
                </a:xfrm>
                <a:custGeom>
                  <a:avLst/>
                  <a:gdLst>
                    <a:gd name="T0" fmla="*/ 522 w 522"/>
                    <a:gd name="T1" fmla="*/ 0 h 108"/>
                    <a:gd name="T2" fmla="*/ 0 w 522"/>
                    <a:gd name="T3" fmla="*/ 0 h 108"/>
                    <a:gd name="T4" fmla="*/ 54 w 522"/>
                    <a:gd name="T5" fmla="*/ 68 h 108"/>
                    <a:gd name="T6" fmla="*/ 102 w 522"/>
                    <a:gd name="T7" fmla="*/ 68 h 108"/>
                    <a:gd name="T8" fmla="*/ 144 w 522"/>
                    <a:gd name="T9" fmla="*/ 106 h 108"/>
                    <a:gd name="T10" fmla="*/ 204 w 522"/>
                    <a:gd name="T11" fmla="*/ 77 h 108"/>
                    <a:gd name="T12" fmla="*/ 264 w 522"/>
                    <a:gd name="T13" fmla="*/ 174 h 108"/>
                    <a:gd name="T14" fmla="*/ 306 w 522"/>
                    <a:gd name="T15" fmla="*/ 164 h 108"/>
                    <a:gd name="T16" fmla="*/ 348 w 522"/>
                    <a:gd name="T17" fmla="*/ 77 h 108"/>
                    <a:gd name="T18" fmla="*/ 420 w 522"/>
                    <a:gd name="T19" fmla="*/ 48 h 108"/>
                    <a:gd name="T20" fmla="*/ 450 w 522"/>
                    <a:gd name="T21" fmla="*/ 97 h 108"/>
                    <a:gd name="T22" fmla="*/ 486 w 522"/>
                    <a:gd name="T23" fmla="*/ 29 h 108"/>
                    <a:gd name="T24" fmla="*/ 522 w 522"/>
                    <a:gd name="T25" fmla="*/ 0 h 10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522"/>
                    <a:gd name="T40" fmla="*/ 0 h 108"/>
                    <a:gd name="T41" fmla="*/ 522 w 522"/>
                    <a:gd name="T42" fmla="*/ 108 h 10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522" h="108">
                      <a:moveTo>
                        <a:pt x="522" y="0"/>
                      </a:moveTo>
                      <a:lnTo>
                        <a:pt x="0" y="0"/>
                      </a:lnTo>
                      <a:lnTo>
                        <a:pt x="54" y="42"/>
                      </a:lnTo>
                      <a:lnTo>
                        <a:pt x="102" y="42"/>
                      </a:lnTo>
                      <a:lnTo>
                        <a:pt x="144" y="66"/>
                      </a:lnTo>
                      <a:lnTo>
                        <a:pt x="204" y="48"/>
                      </a:lnTo>
                      <a:lnTo>
                        <a:pt x="264" y="108"/>
                      </a:lnTo>
                      <a:lnTo>
                        <a:pt x="306" y="102"/>
                      </a:lnTo>
                      <a:lnTo>
                        <a:pt x="348" y="48"/>
                      </a:lnTo>
                      <a:lnTo>
                        <a:pt x="420" y="30"/>
                      </a:lnTo>
                      <a:lnTo>
                        <a:pt x="450" y="60"/>
                      </a:lnTo>
                      <a:lnTo>
                        <a:pt x="486" y="18"/>
                      </a:lnTo>
                      <a:lnTo>
                        <a:pt x="522" y="0"/>
                      </a:lnTo>
                      <a:close/>
                    </a:path>
                  </a:pathLst>
                </a:custGeom>
                <a:solidFill>
                  <a:srgbClr val="F1E273"/>
                </a:solidFill>
                <a:ln w="12700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387" name="Freeform 14" descr="Large confetti"/>
                <p:cNvSpPr>
                  <a:spLocks/>
                </p:cNvSpPr>
                <p:nvPr/>
              </p:nvSpPr>
              <p:spPr bwMode="auto">
                <a:xfrm>
                  <a:off x="1884" y="1450"/>
                  <a:ext cx="744" cy="266"/>
                </a:xfrm>
                <a:custGeom>
                  <a:avLst/>
                  <a:gdLst>
                    <a:gd name="T0" fmla="*/ 0 w 672"/>
                    <a:gd name="T1" fmla="*/ 245 h 150"/>
                    <a:gd name="T2" fmla="*/ 153 w 672"/>
                    <a:gd name="T3" fmla="*/ 223 h 150"/>
                    <a:gd name="T4" fmla="*/ 259 w 672"/>
                    <a:gd name="T5" fmla="*/ 117 h 150"/>
                    <a:gd name="T6" fmla="*/ 365 w 672"/>
                    <a:gd name="T7" fmla="*/ 0 h 150"/>
                    <a:gd name="T8" fmla="*/ 465 w 672"/>
                    <a:gd name="T9" fmla="*/ 0 h 150"/>
                    <a:gd name="T10" fmla="*/ 558 w 672"/>
                    <a:gd name="T11" fmla="*/ 74 h 150"/>
                    <a:gd name="T12" fmla="*/ 644 w 672"/>
                    <a:gd name="T13" fmla="*/ 170 h 150"/>
                    <a:gd name="T14" fmla="*/ 744 w 672"/>
                    <a:gd name="T15" fmla="*/ 266 h 1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72"/>
                    <a:gd name="T25" fmla="*/ 0 h 150"/>
                    <a:gd name="T26" fmla="*/ 672 w 672"/>
                    <a:gd name="T27" fmla="*/ 150 h 15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72" h="150">
                      <a:moveTo>
                        <a:pt x="0" y="138"/>
                      </a:moveTo>
                      <a:lnTo>
                        <a:pt x="138" y="126"/>
                      </a:lnTo>
                      <a:lnTo>
                        <a:pt x="234" y="66"/>
                      </a:lnTo>
                      <a:lnTo>
                        <a:pt x="330" y="0"/>
                      </a:lnTo>
                      <a:lnTo>
                        <a:pt x="420" y="0"/>
                      </a:lnTo>
                      <a:lnTo>
                        <a:pt x="504" y="42"/>
                      </a:lnTo>
                      <a:lnTo>
                        <a:pt x="582" y="96"/>
                      </a:lnTo>
                      <a:lnTo>
                        <a:pt x="672" y="150"/>
                      </a:lnTo>
                    </a:path>
                  </a:pathLst>
                </a:custGeom>
                <a:pattFill prst="lgConfetti">
                  <a:fgClr>
                    <a:srgbClr val="FF0000"/>
                  </a:fgClr>
                  <a:bgClr>
                    <a:srgbClr val="C0C0C0"/>
                  </a:bgClr>
                </a:patt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388" name="Freeform 15"/>
                <p:cNvSpPr>
                  <a:spLocks/>
                </p:cNvSpPr>
                <p:nvPr/>
              </p:nvSpPr>
              <p:spPr bwMode="auto">
                <a:xfrm>
                  <a:off x="2034" y="654"/>
                  <a:ext cx="132" cy="174"/>
                </a:xfrm>
                <a:custGeom>
                  <a:avLst/>
                  <a:gdLst>
                    <a:gd name="T0" fmla="*/ 0 w 132"/>
                    <a:gd name="T1" fmla="*/ 0 h 174"/>
                    <a:gd name="T2" fmla="*/ 60 w 132"/>
                    <a:gd name="T3" fmla="*/ 102 h 174"/>
                    <a:gd name="T4" fmla="*/ 132 w 132"/>
                    <a:gd name="T5" fmla="*/ 174 h 174"/>
                    <a:gd name="T6" fmla="*/ 0 60000 65536"/>
                    <a:gd name="T7" fmla="*/ 0 60000 65536"/>
                    <a:gd name="T8" fmla="*/ 0 60000 65536"/>
                    <a:gd name="T9" fmla="*/ 0 w 132"/>
                    <a:gd name="T10" fmla="*/ 0 h 174"/>
                    <a:gd name="T11" fmla="*/ 132 w 132"/>
                    <a:gd name="T12" fmla="*/ 174 h 17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2" h="174">
                      <a:moveTo>
                        <a:pt x="0" y="0"/>
                      </a:moveTo>
                      <a:cubicBezTo>
                        <a:pt x="19" y="36"/>
                        <a:pt x="38" y="73"/>
                        <a:pt x="60" y="102"/>
                      </a:cubicBezTo>
                      <a:cubicBezTo>
                        <a:pt x="82" y="131"/>
                        <a:pt x="107" y="152"/>
                        <a:pt x="132" y="174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389" name="Freeform 16"/>
                <p:cNvSpPr>
                  <a:spLocks/>
                </p:cNvSpPr>
                <p:nvPr/>
              </p:nvSpPr>
              <p:spPr bwMode="auto">
                <a:xfrm flipH="1">
                  <a:off x="2394" y="672"/>
                  <a:ext cx="132" cy="174"/>
                </a:xfrm>
                <a:custGeom>
                  <a:avLst/>
                  <a:gdLst>
                    <a:gd name="T0" fmla="*/ 0 w 132"/>
                    <a:gd name="T1" fmla="*/ 0 h 174"/>
                    <a:gd name="T2" fmla="*/ 60 w 132"/>
                    <a:gd name="T3" fmla="*/ 102 h 174"/>
                    <a:gd name="T4" fmla="*/ 132 w 132"/>
                    <a:gd name="T5" fmla="*/ 174 h 174"/>
                    <a:gd name="T6" fmla="*/ 0 60000 65536"/>
                    <a:gd name="T7" fmla="*/ 0 60000 65536"/>
                    <a:gd name="T8" fmla="*/ 0 60000 65536"/>
                    <a:gd name="T9" fmla="*/ 0 w 132"/>
                    <a:gd name="T10" fmla="*/ 0 h 174"/>
                    <a:gd name="T11" fmla="*/ 132 w 132"/>
                    <a:gd name="T12" fmla="*/ 174 h 17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2" h="174">
                      <a:moveTo>
                        <a:pt x="0" y="0"/>
                      </a:moveTo>
                      <a:cubicBezTo>
                        <a:pt x="19" y="36"/>
                        <a:pt x="38" y="73"/>
                        <a:pt x="60" y="102"/>
                      </a:cubicBezTo>
                      <a:cubicBezTo>
                        <a:pt x="82" y="131"/>
                        <a:pt x="107" y="152"/>
                        <a:pt x="132" y="174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390" name="Freeform 17"/>
                <p:cNvSpPr>
                  <a:spLocks/>
                </p:cNvSpPr>
                <p:nvPr/>
              </p:nvSpPr>
              <p:spPr bwMode="auto">
                <a:xfrm>
                  <a:off x="2130" y="708"/>
                  <a:ext cx="105" cy="117"/>
                </a:xfrm>
                <a:custGeom>
                  <a:avLst/>
                  <a:gdLst>
                    <a:gd name="T0" fmla="*/ 0 w 105"/>
                    <a:gd name="T1" fmla="*/ 0 h 117"/>
                    <a:gd name="T2" fmla="*/ 54 w 105"/>
                    <a:gd name="T3" fmla="*/ 63 h 117"/>
                    <a:gd name="T4" fmla="*/ 105 w 105"/>
                    <a:gd name="T5" fmla="*/ 117 h 117"/>
                    <a:gd name="T6" fmla="*/ 0 60000 65536"/>
                    <a:gd name="T7" fmla="*/ 0 60000 65536"/>
                    <a:gd name="T8" fmla="*/ 0 60000 65536"/>
                    <a:gd name="T9" fmla="*/ 0 w 105"/>
                    <a:gd name="T10" fmla="*/ 0 h 117"/>
                    <a:gd name="T11" fmla="*/ 105 w 105"/>
                    <a:gd name="T12" fmla="*/ 117 h 1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5" h="117">
                      <a:moveTo>
                        <a:pt x="0" y="0"/>
                      </a:moveTo>
                      <a:cubicBezTo>
                        <a:pt x="18" y="22"/>
                        <a:pt x="36" y="44"/>
                        <a:pt x="54" y="63"/>
                      </a:cubicBezTo>
                      <a:cubicBezTo>
                        <a:pt x="72" y="82"/>
                        <a:pt x="97" y="108"/>
                        <a:pt x="105" y="11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391" name="Freeform 18"/>
                <p:cNvSpPr>
                  <a:spLocks/>
                </p:cNvSpPr>
                <p:nvPr/>
              </p:nvSpPr>
              <p:spPr bwMode="auto">
                <a:xfrm>
                  <a:off x="2238" y="726"/>
                  <a:ext cx="81" cy="159"/>
                </a:xfrm>
                <a:custGeom>
                  <a:avLst/>
                  <a:gdLst>
                    <a:gd name="T0" fmla="*/ 0 w 81"/>
                    <a:gd name="T1" fmla="*/ 0 h 159"/>
                    <a:gd name="T2" fmla="*/ 57 w 81"/>
                    <a:gd name="T3" fmla="*/ 105 h 159"/>
                    <a:gd name="T4" fmla="*/ 81 w 81"/>
                    <a:gd name="T5" fmla="*/ 159 h 159"/>
                    <a:gd name="T6" fmla="*/ 0 60000 65536"/>
                    <a:gd name="T7" fmla="*/ 0 60000 65536"/>
                    <a:gd name="T8" fmla="*/ 0 60000 65536"/>
                    <a:gd name="T9" fmla="*/ 0 w 81"/>
                    <a:gd name="T10" fmla="*/ 0 h 159"/>
                    <a:gd name="T11" fmla="*/ 81 w 81"/>
                    <a:gd name="T12" fmla="*/ 159 h 15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1" h="159">
                      <a:moveTo>
                        <a:pt x="0" y="0"/>
                      </a:moveTo>
                      <a:cubicBezTo>
                        <a:pt x="22" y="39"/>
                        <a:pt x="44" y="78"/>
                        <a:pt x="57" y="105"/>
                      </a:cubicBezTo>
                      <a:cubicBezTo>
                        <a:pt x="70" y="132"/>
                        <a:pt x="75" y="145"/>
                        <a:pt x="81" y="159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392" name="Freeform 19"/>
                <p:cNvSpPr>
                  <a:spLocks/>
                </p:cNvSpPr>
                <p:nvPr/>
              </p:nvSpPr>
              <p:spPr bwMode="auto">
                <a:xfrm>
                  <a:off x="2319" y="729"/>
                  <a:ext cx="54" cy="147"/>
                </a:xfrm>
                <a:custGeom>
                  <a:avLst/>
                  <a:gdLst>
                    <a:gd name="T0" fmla="*/ 54 w 54"/>
                    <a:gd name="T1" fmla="*/ 0 h 147"/>
                    <a:gd name="T2" fmla="*/ 30 w 54"/>
                    <a:gd name="T3" fmla="*/ 66 h 147"/>
                    <a:gd name="T4" fmla="*/ 0 w 54"/>
                    <a:gd name="T5" fmla="*/ 147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393" name="Freeform 20"/>
                <p:cNvSpPr>
                  <a:spLocks/>
                </p:cNvSpPr>
                <p:nvPr/>
              </p:nvSpPr>
              <p:spPr bwMode="auto">
                <a:xfrm>
                  <a:off x="2442" y="687"/>
                  <a:ext cx="33" cy="57"/>
                </a:xfrm>
                <a:custGeom>
                  <a:avLst/>
                  <a:gdLst>
                    <a:gd name="T0" fmla="*/ 0 w 33"/>
                    <a:gd name="T1" fmla="*/ 0 h 57"/>
                    <a:gd name="T2" fmla="*/ 21 w 33"/>
                    <a:gd name="T3" fmla="*/ 39 h 57"/>
                    <a:gd name="T4" fmla="*/ 33 w 33"/>
                    <a:gd name="T5" fmla="*/ 57 h 57"/>
                    <a:gd name="T6" fmla="*/ 0 60000 65536"/>
                    <a:gd name="T7" fmla="*/ 0 60000 65536"/>
                    <a:gd name="T8" fmla="*/ 0 60000 65536"/>
                    <a:gd name="T9" fmla="*/ 0 w 33"/>
                    <a:gd name="T10" fmla="*/ 0 h 57"/>
                    <a:gd name="T11" fmla="*/ 33 w 33"/>
                    <a:gd name="T12" fmla="*/ 57 h 5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3" h="57">
                      <a:moveTo>
                        <a:pt x="0" y="0"/>
                      </a:moveTo>
                      <a:cubicBezTo>
                        <a:pt x="8" y="15"/>
                        <a:pt x="16" y="30"/>
                        <a:pt x="21" y="39"/>
                      </a:cubicBezTo>
                      <a:cubicBezTo>
                        <a:pt x="26" y="48"/>
                        <a:pt x="29" y="52"/>
                        <a:pt x="33" y="5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2394" name="Text Box 21"/>
              <p:cNvSpPr txBox="1">
                <a:spLocks noChangeArrowheads="1"/>
              </p:cNvSpPr>
              <p:nvPr/>
            </p:nvSpPr>
            <p:spPr bwMode="auto">
              <a:xfrm>
                <a:off x="2651" y="2298"/>
                <a:ext cx="592" cy="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rgbClr val="000000"/>
                    </a:solidFill>
                    <a:latin typeface="Arial Black" pitchFamily="34" charset="0"/>
                    <a:cs typeface="Arial" charset="0"/>
                  </a:rPr>
                  <a:t>Mantle</a:t>
                </a:r>
              </a:p>
            </p:txBody>
          </p:sp>
          <p:sp>
            <p:nvSpPr>
              <p:cNvPr id="12395" name="Text Box 22"/>
              <p:cNvSpPr txBox="1">
                <a:spLocks noChangeArrowheads="1"/>
              </p:cNvSpPr>
              <p:nvPr/>
            </p:nvSpPr>
            <p:spPr bwMode="auto">
              <a:xfrm>
                <a:off x="1996" y="1918"/>
                <a:ext cx="1843" cy="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 b="1" dirty="0">
                    <a:latin typeface="Arial Black" pitchFamily="34" charset="0"/>
                    <a:cs typeface="Arial" charset="0"/>
                  </a:rPr>
                  <a:t>Continental Crust</a:t>
                </a:r>
              </a:p>
            </p:txBody>
          </p:sp>
        </p:grpSp>
        <p:sp>
          <p:nvSpPr>
            <p:cNvPr id="12396" name="Line 23"/>
            <p:cNvSpPr>
              <a:spLocks noChangeShapeType="1"/>
            </p:cNvSpPr>
            <p:nvPr/>
          </p:nvSpPr>
          <p:spPr bwMode="auto">
            <a:xfrm>
              <a:off x="2155" y="1701"/>
              <a:ext cx="0" cy="513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7" name="Text Box 24"/>
            <p:cNvSpPr txBox="1">
              <a:spLocks noChangeArrowheads="1"/>
            </p:cNvSpPr>
            <p:nvPr/>
          </p:nvSpPr>
          <p:spPr bwMode="auto">
            <a:xfrm>
              <a:off x="1781" y="1908"/>
              <a:ext cx="3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  <a:cs typeface="Arial" charset="0"/>
                </a:rPr>
                <a:t>35 km</a:t>
              </a:r>
            </a:p>
          </p:txBody>
        </p:sp>
        <p:sp>
          <p:nvSpPr>
            <p:cNvPr id="12398" name="Text Box 82"/>
            <p:cNvSpPr txBox="1">
              <a:spLocks noChangeArrowheads="1"/>
            </p:cNvSpPr>
            <p:nvPr/>
          </p:nvSpPr>
          <p:spPr bwMode="auto">
            <a:xfrm>
              <a:off x="443" y="1867"/>
              <a:ext cx="133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0033CC"/>
                  </a:solidFill>
                  <a:latin typeface="Verdana" pitchFamily="34" charset="0"/>
                </a:rPr>
                <a:t>Early Rifting</a:t>
              </a:r>
            </a:p>
            <a:p>
              <a:pPr algn="ctr"/>
              <a:r>
                <a:rPr lang="en-US" sz="2000" b="1" dirty="0">
                  <a:solidFill>
                    <a:srgbClr val="0033CC"/>
                  </a:solidFill>
                  <a:latin typeface="Verdana" pitchFamily="34" charset="0"/>
                </a:rPr>
                <a:t>E. Cretaceous</a:t>
              </a:r>
            </a:p>
          </p:txBody>
        </p:sp>
      </p:grpSp>
      <p:grpSp>
        <p:nvGrpSpPr>
          <p:cNvPr id="7" name="Group 86"/>
          <p:cNvGrpSpPr>
            <a:grpSpLocks/>
          </p:cNvGrpSpPr>
          <p:nvPr/>
        </p:nvGrpSpPr>
        <p:grpSpPr bwMode="auto">
          <a:xfrm>
            <a:off x="369889" y="2673350"/>
            <a:ext cx="7854951" cy="1117600"/>
            <a:chOff x="233" y="2483"/>
            <a:chExt cx="4948" cy="704"/>
          </a:xfrm>
        </p:grpSpPr>
        <p:sp>
          <p:nvSpPr>
            <p:cNvPr id="12400" name="Line 25"/>
            <p:cNvSpPr>
              <a:spLocks noChangeShapeType="1"/>
            </p:cNvSpPr>
            <p:nvPr/>
          </p:nvSpPr>
          <p:spPr bwMode="auto">
            <a:xfrm>
              <a:off x="1964" y="2505"/>
              <a:ext cx="0" cy="512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1" name="Text Box 26"/>
            <p:cNvSpPr txBox="1">
              <a:spLocks noChangeArrowheads="1"/>
            </p:cNvSpPr>
            <p:nvPr/>
          </p:nvSpPr>
          <p:spPr bwMode="auto">
            <a:xfrm>
              <a:off x="1590" y="2712"/>
              <a:ext cx="3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  <a:cs typeface="Arial" charset="0"/>
                </a:rPr>
                <a:t>35 km</a:t>
              </a:r>
            </a:p>
          </p:txBody>
        </p:sp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2022" y="2483"/>
              <a:ext cx="3159" cy="704"/>
              <a:chOff x="1382" y="2576"/>
              <a:chExt cx="3159" cy="733"/>
            </a:xfrm>
          </p:grpSpPr>
          <p:sp>
            <p:nvSpPr>
              <p:cNvPr id="12403" name="Rectangle 28" descr="Wave"/>
              <p:cNvSpPr>
                <a:spLocks noChangeArrowheads="1"/>
              </p:cNvSpPr>
              <p:nvPr/>
            </p:nvSpPr>
            <p:spPr bwMode="auto">
              <a:xfrm>
                <a:off x="1382" y="2576"/>
                <a:ext cx="3159" cy="553"/>
              </a:xfrm>
              <a:prstGeom prst="rect">
                <a:avLst/>
              </a:prstGeom>
              <a:pattFill prst="wave">
                <a:fgClr>
                  <a:schemeClr val="bg2"/>
                </a:fgClr>
                <a:bgClr>
                  <a:srgbClr val="DCA200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2404" name="Rectangle 29" descr="Large confetti"/>
              <p:cNvSpPr>
                <a:spLocks noChangeArrowheads="1"/>
              </p:cNvSpPr>
              <p:nvPr/>
            </p:nvSpPr>
            <p:spPr bwMode="auto">
              <a:xfrm>
                <a:off x="1382" y="3134"/>
                <a:ext cx="3159" cy="170"/>
              </a:xfrm>
              <a:prstGeom prst="rect">
                <a:avLst/>
              </a:prstGeom>
              <a:pattFill prst="lgConfetti">
                <a:fgClr>
                  <a:srgbClr val="FF0000"/>
                </a:fgClr>
                <a:bgClr>
                  <a:srgbClr val="C0C0C0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2405" name="Text Box 30"/>
              <p:cNvSpPr txBox="1">
                <a:spLocks noChangeArrowheads="1"/>
              </p:cNvSpPr>
              <p:nvPr/>
            </p:nvSpPr>
            <p:spPr bwMode="auto">
              <a:xfrm>
                <a:off x="2736" y="3088"/>
                <a:ext cx="592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latin typeface="Arial Black" pitchFamily="34" charset="0"/>
                    <a:cs typeface="Arial" charset="0"/>
                  </a:rPr>
                  <a:t>Mantle</a:t>
                </a:r>
              </a:p>
            </p:txBody>
          </p:sp>
          <p:sp>
            <p:nvSpPr>
              <p:cNvPr id="12406" name="Text Box 31"/>
              <p:cNvSpPr txBox="1">
                <a:spLocks noChangeArrowheads="1"/>
              </p:cNvSpPr>
              <p:nvPr/>
            </p:nvSpPr>
            <p:spPr bwMode="auto">
              <a:xfrm>
                <a:off x="2359" y="2765"/>
                <a:ext cx="1346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>
                    <a:latin typeface="Arial Black" pitchFamily="34" charset="0"/>
                    <a:cs typeface="Arial" charset="0"/>
                  </a:rPr>
                  <a:t>Continental Crust</a:t>
                </a:r>
              </a:p>
            </p:txBody>
          </p:sp>
          <p:sp>
            <p:nvSpPr>
              <p:cNvPr id="12407" name="Freeform 32" descr="Large confetti"/>
              <p:cNvSpPr>
                <a:spLocks/>
              </p:cNvSpPr>
              <p:nvPr/>
            </p:nvSpPr>
            <p:spPr bwMode="auto">
              <a:xfrm>
                <a:off x="2346" y="2969"/>
                <a:ext cx="1188" cy="179"/>
              </a:xfrm>
              <a:custGeom>
                <a:avLst/>
                <a:gdLst>
                  <a:gd name="T0" fmla="*/ 0 w 672"/>
                  <a:gd name="T1" fmla="*/ 165 h 150"/>
                  <a:gd name="T2" fmla="*/ 244 w 672"/>
                  <a:gd name="T3" fmla="*/ 150 h 150"/>
                  <a:gd name="T4" fmla="*/ 414 w 672"/>
                  <a:gd name="T5" fmla="*/ 79 h 150"/>
                  <a:gd name="T6" fmla="*/ 583 w 672"/>
                  <a:gd name="T7" fmla="*/ 0 h 150"/>
                  <a:gd name="T8" fmla="*/ 742 w 672"/>
                  <a:gd name="T9" fmla="*/ 0 h 150"/>
                  <a:gd name="T10" fmla="*/ 891 w 672"/>
                  <a:gd name="T11" fmla="*/ 50 h 150"/>
                  <a:gd name="T12" fmla="*/ 1029 w 672"/>
                  <a:gd name="T13" fmla="*/ 115 h 150"/>
                  <a:gd name="T14" fmla="*/ 1188 w 672"/>
                  <a:gd name="T15" fmla="*/ 179 h 1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72"/>
                  <a:gd name="T25" fmla="*/ 0 h 150"/>
                  <a:gd name="T26" fmla="*/ 672 w 672"/>
                  <a:gd name="T27" fmla="*/ 150 h 1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72" h="150">
                    <a:moveTo>
                      <a:pt x="0" y="138"/>
                    </a:moveTo>
                    <a:lnTo>
                      <a:pt x="138" y="126"/>
                    </a:lnTo>
                    <a:lnTo>
                      <a:pt x="234" y="66"/>
                    </a:lnTo>
                    <a:lnTo>
                      <a:pt x="330" y="0"/>
                    </a:lnTo>
                    <a:lnTo>
                      <a:pt x="420" y="0"/>
                    </a:lnTo>
                    <a:lnTo>
                      <a:pt x="504" y="42"/>
                    </a:lnTo>
                    <a:lnTo>
                      <a:pt x="582" y="96"/>
                    </a:lnTo>
                    <a:lnTo>
                      <a:pt x="672" y="150"/>
                    </a:lnTo>
                  </a:path>
                </a:pathLst>
              </a:custGeom>
              <a:pattFill prst="lgConfetti">
                <a:fgClr>
                  <a:srgbClr val="FF0000"/>
                </a:fgClr>
                <a:bgClr>
                  <a:srgbClr val="C0C0C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9" name="Group 33"/>
              <p:cNvGrpSpPr>
                <a:grpSpLocks/>
              </p:cNvGrpSpPr>
              <p:nvPr/>
            </p:nvGrpSpPr>
            <p:grpSpPr bwMode="auto">
              <a:xfrm>
                <a:off x="2454" y="2576"/>
                <a:ext cx="1162" cy="166"/>
                <a:chOff x="2044" y="2547"/>
                <a:chExt cx="1162" cy="328"/>
              </a:xfrm>
            </p:grpSpPr>
            <p:sp>
              <p:nvSpPr>
                <p:cNvPr id="12409" name="Freeform 34"/>
                <p:cNvSpPr>
                  <a:spLocks/>
                </p:cNvSpPr>
                <p:nvPr/>
              </p:nvSpPr>
              <p:spPr bwMode="auto">
                <a:xfrm>
                  <a:off x="2044" y="2547"/>
                  <a:ext cx="1162" cy="288"/>
                </a:xfrm>
                <a:custGeom>
                  <a:avLst/>
                  <a:gdLst>
                    <a:gd name="T0" fmla="*/ 0 w 1162"/>
                    <a:gd name="T1" fmla="*/ 0 h 288"/>
                    <a:gd name="T2" fmla="*/ 48 w 1162"/>
                    <a:gd name="T3" fmla="*/ 96 h 288"/>
                    <a:gd name="T4" fmla="*/ 144 w 1162"/>
                    <a:gd name="T5" fmla="*/ 67 h 288"/>
                    <a:gd name="T6" fmla="*/ 212 w 1162"/>
                    <a:gd name="T7" fmla="*/ 154 h 288"/>
                    <a:gd name="T8" fmla="*/ 308 w 1162"/>
                    <a:gd name="T9" fmla="*/ 163 h 288"/>
                    <a:gd name="T10" fmla="*/ 336 w 1162"/>
                    <a:gd name="T11" fmla="*/ 106 h 288"/>
                    <a:gd name="T12" fmla="*/ 432 w 1162"/>
                    <a:gd name="T13" fmla="*/ 154 h 288"/>
                    <a:gd name="T14" fmla="*/ 480 w 1162"/>
                    <a:gd name="T15" fmla="*/ 288 h 288"/>
                    <a:gd name="T16" fmla="*/ 605 w 1162"/>
                    <a:gd name="T17" fmla="*/ 250 h 288"/>
                    <a:gd name="T18" fmla="*/ 701 w 1162"/>
                    <a:gd name="T19" fmla="*/ 279 h 288"/>
                    <a:gd name="T20" fmla="*/ 730 w 1162"/>
                    <a:gd name="T21" fmla="*/ 163 h 288"/>
                    <a:gd name="T22" fmla="*/ 845 w 1162"/>
                    <a:gd name="T23" fmla="*/ 115 h 288"/>
                    <a:gd name="T24" fmla="*/ 903 w 1162"/>
                    <a:gd name="T25" fmla="*/ 173 h 288"/>
                    <a:gd name="T26" fmla="*/ 980 w 1162"/>
                    <a:gd name="T27" fmla="*/ 77 h 288"/>
                    <a:gd name="T28" fmla="*/ 1056 w 1162"/>
                    <a:gd name="T29" fmla="*/ 106 h 288"/>
                    <a:gd name="T30" fmla="*/ 1076 w 1162"/>
                    <a:gd name="T31" fmla="*/ 29 h 288"/>
                    <a:gd name="T32" fmla="*/ 1133 w 1162"/>
                    <a:gd name="T33" fmla="*/ 67 h 288"/>
                    <a:gd name="T34" fmla="*/ 1162 w 1162"/>
                    <a:gd name="T35" fmla="*/ 10 h 28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62"/>
                    <a:gd name="T55" fmla="*/ 0 h 288"/>
                    <a:gd name="T56" fmla="*/ 1162 w 1162"/>
                    <a:gd name="T57" fmla="*/ 288 h 28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62" h="288">
                      <a:moveTo>
                        <a:pt x="0" y="0"/>
                      </a:moveTo>
                      <a:lnTo>
                        <a:pt x="48" y="96"/>
                      </a:lnTo>
                      <a:lnTo>
                        <a:pt x="144" y="67"/>
                      </a:lnTo>
                      <a:lnTo>
                        <a:pt x="212" y="154"/>
                      </a:lnTo>
                      <a:lnTo>
                        <a:pt x="308" y="163"/>
                      </a:lnTo>
                      <a:lnTo>
                        <a:pt x="336" y="106"/>
                      </a:lnTo>
                      <a:lnTo>
                        <a:pt x="432" y="154"/>
                      </a:lnTo>
                      <a:lnTo>
                        <a:pt x="480" y="288"/>
                      </a:lnTo>
                      <a:lnTo>
                        <a:pt x="605" y="250"/>
                      </a:lnTo>
                      <a:lnTo>
                        <a:pt x="701" y="279"/>
                      </a:lnTo>
                      <a:lnTo>
                        <a:pt x="730" y="163"/>
                      </a:lnTo>
                      <a:lnTo>
                        <a:pt x="845" y="115"/>
                      </a:lnTo>
                      <a:lnTo>
                        <a:pt x="903" y="173"/>
                      </a:lnTo>
                      <a:lnTo>
                        <a:pt x="980" y="77"/>
                      </a:lnTo>
                      <a:lnTo>
                        <a:pt x="1056" y="106"/>
                      </a:lnTo>
                      <a:lnTo>
                        <a:pt x="1076" y="29"/>
                      </a:lnTo>
                      <a:lnTo>
                        <a:pt x="1133" y="67"/>
                      </a:lnTo>
                      <a:lnTo>
                        <a:pt x="1162" y="10"/>
                      </a:lnTo>
                    </a:path>
                  </a:pathLst>
                </a:custGeom>
                <a:solidFill>
                  <a:srgbClr val="F1E27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0" name="Freeform 35"/>
                <p:cNvSpPr>
                  <a:spLocks/>
                </p:cNvSpPr>
                <p:nvPr/>
              </p:nvSpPr>
              <p:spPr bwMode="auto">
                <a:xfrm>
                  <a:off x="2048" y="2554"/>
                  <a:ext cx="150" cy="231"/>
                </a:xfrm>
                <a:custGeom>
                  <a:avLst/>
                  <a:gdLst>
                    <a:gd name="T0" fmla="*/ 0 w 132"/>
                    <a:gd name="T1" fmla="*/ 0 h 174"/>
                    <a:gd name="T2" fmla="*/ 68 w 132"/>
                    <a:gd name="T3" fmla="*/ 135 h 174"/>
                    <a:gd name="T4" fmla="*/ 150 w 132"/>
                    <a:gd name="T5" fmla="*/ 231 h 174"/>
                    <a:gd name="T6" fmla="*/ 0 60000 65536"/>
                    <a:gd name="T7" fmla="*/ 0 60000 65536"/>
                    <a:gd name="T8" fmla="*/ 0 60000 65536"/>
                    <a:gd name="T9" fmla="*/ 0 w 132"/>
                    <a:gd name="T10" fmla="*/ 0 h 174"/>
                    <a:gd name="T11" fmla="*/ 132 w 132"/>
                    <a:gd name="T12" fmla="*/ 174 h 17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2" h="174">
                      <a:moveTo>
                        <a:pt x="0" y="0"/>
                      </a:moveTo>
                      <a:cubicBezTo>
                        <a:pt x="19" y="36"/>
                        <a:pt x="38" y="73"/>
                        <a:pt x="60" y="102"/>
                      </a:cubicBezTo>
                      <a:cubicBezTo>
                        <a:pt x="82" y="131"/>
                        <a:pt x="107" y="152"/>
                        <a:pt x="132" y="174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1" name="Freeform 36"/>
                <p:cNvSpPr>
                  <a:spLocks/>
                </p:cNvSpPr>
                <p:nvPr/>
              </p:nvSpPr>
              <p:spPr bwMode="auto">
                <a:xfrm>
                  <a:off x="2199" y="2626"/>
                  <a:ext cx="86" cy="117"/>
                </a:xfrm>
                <a:custGeom>
                  <a:avLst/>
                  <a:gdLst>
                    <a:gd name="T0" fmla="*/ 0 w 105"/>
                    <a:gd name="T1" fmla="*/ 0 h 117"/>
                    <a:gd name="T2" fmla="*/ 44 w 105"/>
                    <a:gd name="T3" fmla="*/ 63 h 117"/>
                    <a:gd name="T4" fmla="*/ 86 w 105"/>
                    <a:gd name="T5" fmla="*/ 117 h 117"/>
                    <a:gd name="T6" fmla="*/ 0 60000 65536"/>
                    <a:gd name="T7" fmla="*/ 0 60000 65536"/>
                    <a:gd name="T8" fmla="*/ 0 60000 65536"/>
                    <a:gd name="T9" fmla="*/ 0 w 105"/>
                    <a:gd name="T10" fmla="*/ 0 h 117"/>
                    <a:gd name="T11" fmla="*/ 105 w 105"/>
                    <a:gd name="T12" fmla="*/ 117 h 1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5" h="117">
                      <a:moveTo>
                        <a:pt x="0" y="0"/>
                      </a:moveTo>
                      <a:cubicBezTo>
                        <a:pt x="18" y="22"/>
                        <a:pt x="36" y="44"/>
                        <a:pt x="54" y="63"/>
                      </a:cubicBezTo>
                      <a:cubicBezTo>
                        <a:pt x="72" y="82"/>
                        <a:pt x="97" y="108"/>
                        <a:pt x="105" y="11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2" name="Freeform 37"/>
                <p:cNvSpPr>
                  <a:spLocks/>
                </p:cNvSpPr>
                <p:nvPr/>
              </p:nvSpPr>
              <p:spPr bwMode="auto">
                <a:xfrm flipH="1">
                  <a:off x="2331" y="2650"/>
                  <a:ext cx="50" cy="117"/>
                </a:xfrm>
                <a:custGeom>
                  <a:avLst/>
                  <a:gdLst>
                    <a:gd name="T0" fmla="*/ 0 w 105"/>
                    <a:gd name="T1" fmla="*/ 0 h 117"/>
                    <a:gd name="T2" fmla="*/ 26 w 105"/>
                    <a:gd name="T3" fmla="*/ 63 h 117"/>
                    <a:gd name="T4" fmla="*/ 50 w 105"/>
                    <a:gd name="T5" fmla="*/ 117 h 117"/>
                    <a:gd name="T6" fmla="*/ 0 60000 65536"/>
                    <a:gd name="T7" fmla="*/ 0 60000 65536"/>
                    <a:gd name="T8" fmla="*/ 0 60000 65536"/>
                    <a:gd name="T9" fmla="*/ 0 w 105"/>
                    <a:gd name="T10" fmla="*/ 0 h 117"/>
                    <a:gd name="T11" fmla="*/ 105 w 105"/>
                    <a:gd name="T12" fmla="*/ 117 h 1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5" h="117">
                      <a:moveTo>
                        <a:pt x="0" y="0"/>
                      </a:moveTo>
                      <a:cubicBezTo>
                        <a:pt x="18" y="22"/>
                        <a:pt x="36" y="44"/>
                        <a:pt x="54" y="63"/>
                      </a:cubicBezTo>
                      <a:cubicBezTo>
                        <a:pt x="72" y="82"/>
                        <a:pt x="97" y="108"/>
                        <a:pt x="105" y="11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3" name="Freeform 38"/>
                <p:cNvSpPr>
                  <a:spLocks/>
                </p:cNvSpPr>
                <p:nvPr/>
              </p:nvSpPr>
              <p:spPr bwMode="auto">
                <a:xfrm rot="10800000">
                  <a:off x="2474" y="2698"/>
                  <a:ext cx="62" cy="177"/>
                </a:xfrm>
                <a:custGeom>
                  <a:avLst/>
                  <a:gdLst>
                    <a:gd name="T0" fmla="*/ 0 w 81"/>
                    <a:gd name="T1" fmla="*/ 0 h 159"/>
                    <a:gd name="T2" fmla="*/ 44 w 81"/>
                    <a:gd name="T3" fmla="*/ 117 h 159"/>
                    <a:gd name="T4" fmla="*/ 62 w 81"/>
                    <a:gd name="T5" fmla="*/ 177 h 159"/>
                    <a:gd name="T6" fmla="*/ 0 60000 65536"/>
                    <a:gd name="T7" fmla="*/ 0 60000 65536"/>
                    <a:gd name="T8" fmla="*/ 0 60000 65536"/>
                    <a:gd name="T9" fmla="*/ 0 w 81"/>
                    <a:gd name="T10" fmla="*/ 0 h 159"/>
                    <a:gd name="T11" fmla="*/ 81 w 81"/>
                    <a:gd name="T12" fmla="*/ 159 h 15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1" h="159">
                      <a:moveTo>
                        <a:pt x="0" y="0"/>
                      </a:moveTo>
                      <a:cubicBezTo>
                        <a:pt x="22" y="39"/>
                        <a:pt x="44" y="78"/>
                        <a:pt x="57" y="105"/>
                      </a:cubicBezTo>
                      <a:cubicBezTo>
                        <a:pt x="70" y="132"/>
                        <a:pt x="75" y="145"/>
                        <a:pt x="81" y="159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4" name="Freeform 39"/>
                <p:cNvSpPr>
                  <a:spLocks/>
                </p:cNvSpPr>
                <p:nvPr/>
              </p:nvSpPr>
              <p:spPr bwMode="auto">
                <a:xfrm>
                  <a:off x="2731" y="2713"/>
                  <a:ext cx="47" cy="153"/>
                </a:xfrm>
                <a:custGeom>
                  <a:avLst/>
                  <a:gdLst>
                    <a:gd name="T0" fmla="*/ 47 w 54"/>
                    <a:gd name="T1" fmla="*/ 0 h 147"/>
                    <a:gd name="T2" fmla="*/ 26 w 54"/>
                    <a:gd name="T3" fmla="*/ 69 h 147"/>
                    <a:gd name="T4" fmla="*/ 0 w 54"/>
                    <a:gd name="T5" fmla="*/ 153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5" name="Freeform 40"/>
                <p:cNvSpPr>
                  <a:spLocks/>
                </p:cNvSpPr>
                <p:nvPr/>
              </p:nvSpPr>
              <p:spPr bwMode="auto">
                <a:xfrm>
                  <a:off x="3082" y="2584"/>
                  <a:ext cx="41" cy="159"/>
                </a:xfrm>
                <a:custGeom>
                  <a:avLst/>
                  <a:gdLst>
                    <a:gd name="T0" fmla="*/ 41 w 54"/>
                    <a:gd name="T1" fmla="*/ 0 h 147"/>
                    <a:gd name="T2" fmla="*/ 23 w 54"/>
                    <a:gd name="T3" fmla="*/ 71 h 147"/>
                    <a:gd name="T4" fmla="*/ 0 w 54"/>
                    <a:gd name="T5" fmla="*/ 159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6" name="Freeform 41"/>
                <p:cNvSpPr>
                  <a:spLocks/>
                </p:cNvSpPr>
                <p:nvPr/>
              </p:nvSpPr>
              <p:spPr bwMode="auto">
                <a:xfrm>
                  <a:off x="3145" y="2563"/>
                  <a:ext cx="59" cy="156"/>
                </a:xfrm>
                <a:custGeom>
                  <a:avLst/>
                  <a:gdLst>
                    <a:gd name="T0" fmla="*/ 59 w 54"/>
                    <a:gd name="T1" fmla="*/ 0 h 147"/>
                    <a:gd name="T2" fmla="*/ 33 w 54"/>
                    <a:gd name="T3" fmla="*/ 70 h 147"/>
                    <a:gd name="T4" fmla="*/ 0 w 54"/>
                    <a:gd name="T5" fmla="*/ 156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7" name="Freeform 42"/>
                <p:cNvSpPr>
                  <a:spLocks/>
                </p:cNvSpPr>
                <p:nvPr/>
              </p:nvSpPr>
              <p:spPr bwMode="auto">
                <a:xfrm>
                  <a:off x="2895" y="2662"/>
                  <a:ext cx="37" cy="57"/>
                </a:xfrm>
                <a:custGeom>
                  <a:avLst/>
                  <a:gdLst>
                    <a:gd name="T0" fmla="*/ 0 w 33"/>
                    <a:gd name="T1" fmla="*/ 0 h 57"/>
                    <a:gd name="T2" fmla="*/ 24 w 33"/>
                    <a:gd name="T3" fmla="*/ 39 h 57"/>
                    <a:gd name="T4" fmla="*/ 37 w 33"/>
                    <a:gd name="T5" fmla="*/ 57 h 57"/>
                    <a:gd name="T6" fmla="*/ 0 60000 65536"/>
                    <a:gd name="T7" fmla="*/ 0 60000 65536"/>
                    <a:gd name="T8" fmla="*/ 0 60000 65536"/>
                    <a:gd name="T9" fmla="*/ 0 w 33"/>
                    <a:gd name="T10" fmla="*/ 0 h 57"/>
                    <a:gd name="T11" fmla="*/ 33 w 33"/>
                    <a:gd name="T12" fmla="*/ 57 h 5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3" h="57">
                      <a:moveTo>
                        <a:pt x="0" y="0"/>
                      </a:moveTo>
                      <a:cubicBezTo>
                        <a:pt x="8" y="15"/>
                        <a:pt x="16" y="30"/>
                        <a:pt x="21" y="39"/>
                      </a:cubicBezTo>
                      <a:cubicBezTo>
                        <a:pt x="26" y="48"/>
                        <a:pt x="29" y="52"/>
                        <a:pt x="33" y="5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18" name="Freeform 43"/>
                <p:cNvSpPr>
                  <a:spLocks/>
                </p:cNvSpPr>
                <p:nvPr/>
              </p:nvSpPr>
              <p:spPr bwMode="auto">
                <a:xfrm flipH="1">
                  <a:off x="2865" y="2623"/>
                  <a:ext cx="149" cy="174"/>
                </a:xfrm>
                <a:custGeom>
                  <a:avLst/>
                  <a:gdLst>
                    <a:gd name="T0" fmla="*/ 0 w 132"/>
                    <a:gd name="T1" fmla="*/ 0 h 174"/>
                    <a:gd name="T2" fmla="*/ 68 w 132"/>
                    <a:gd name="T3" fmla="*/ 102 h 174"/>
                    <a:gd name="T4" fmla="*/ 149 w 132"/>
                    <a:gd name="T5" fmla="*/ 174 h 174"/>
                    <a:gd name="T6" fmla="*/ 0 60000 65536"/>
                    <a:gd name="T7" fmla="*/ 0 60000 65536"/>
                    <a:gd name="T8" fmla="*/ 0 60000 65536"/>
                    <a:gd name="T9" fmla="*/ 0 w 132"/>
                    <a:gd name="T10" fmla="*/ 0 h 174"/>
                    <a:gd name="T11" fmla="*/ 132 w 132"/>
                    <a:gd name="T12" fmla="*/ 174 h 17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2" h="174">
                      <a:moveTo>
                        <a:pt x="0" y="0"/>
                      </a:moveTo>
                      <a:cubicBezTo>
                        <a:pt x="19" y="36"/>
                        <a:pt x="38" y="73"/>
                        <a:pt x="60" y="102"/>
                      </a:cubicBezTo>
                      <a:cubicBezTo>
                        <a:pt x="82" y="131"/>
                        <a:pt x="107" y="152"/>
                        <a:pt x="132" y="174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12419" name="Text Box 81"/>
            <p:cNvSpPr txBox="1">
              <a:spLocks noChangeArrowheads="1"/>
            </p:cNvSpPr>
            <p:nvPr/>
          </p:nvSpPr>
          <p:spPr bwMode="auto">
            <a:xfrm>
              <a:off x="233" y="2663"/>
              <a:ext cx="134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0033CC"/>
                  </a:solidFill>
                  <a:latin typeface="Verdana" pitchFamily="34" charset="0"/>
                </a:rPr>
                <a:t>End of Rifting</a:t>
              </a:r>
            </a:p>
            <a:p>
              <a:pPr algn="ctr"/>
              <a:r>
                <a:rPr lang="en-US" sz="2000" b="1" dirty="0">
                  <a:solidFill>
                    <a:srgbClr val="0033CC"/>
                  </a:solidFill>
                  <a:latin typeface="Verdana" pitchFamily="34" charset="0"/>
                </a:rPr>
                <a:t>L. Cretaceous</a:t>
              </a:r>
            </a:p>
          </p:txBody>
        </p:sp>
      </p:grpSp>
      <p:grpSp>
        <p:nvGrpSpPr>
          <p:cNvPr id="10" name="Group 87"/>
          <p:cNvGrpSpPr>
            <a:grpSpLocks/>
          </p:cNvGrpSpPr>
          <p:nvPr/>
        </p:nvGrpSpPr>
        <p:grpSpPr bwMode="auto">
          <a:xfrm>
            <a:off x="215902" y="1404938"/>
            <a:ext cx="8710614" cy="1085850"/>
            <a:chOff x="136" y="3306"/>
            <a:chExt cx="5487" cy="684"/>
          </a:xfrm>
        </p:grpSpPr>
        <p:sp>
          <p:nvSpPr>
            <p:cNvPr id="12421" name="Line 44"/>
            <p:cNvSpPr>
              <a:spLocks noChangeShapeType="1"/>
            </p:cNvSpPr>
            <p:nvPr/>
          </p:nvSpPr>
          <p:spPr bwMode="auto">
            <a:xfrm>
              <a:off x="1592" y="3311"/>
              <a:ext cx="0" cy="513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2" name="Text Box 45"/>
            <p:cNvSpPr txBox="1">
              <a:spLocks noChangeArrowheads="1"/>
            </p:cNvSpPr>
            <p:nvPr/>
          </p:nvSpPr>
          <p:spPr bwMode="auto">
            <a:xfrm>
              <a:off x="1218" y="3518"/>
              <a:ext cx="3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  <a:cs typeface="Arial" charset="0"/>
                </a:rPr>
                <a:t>35 km</a:t>
              </a:r>
            </a:p>
          </p:txBody>
        </p:sp>
        <p:grpSp>
          <p:nvGrpSpPr>
            <p:cNvPr id="11" name="Group 46"/>
            <p:cNvGrpSpPr>
              <a:grpSpLocks/>
            </p:cNvGrpSpPr>
            <p:nvPr/>
          </p:nvGrpSpPr>
          <p:grpSpPr bwMode="auto">
            <a:xfrm>
              <a:off x="1579" y="3306"/>
              <a:ext cx="4044" cy="684"/>
              <a:chOff x="909" y="3433"/>
              <a:chExt cx="4044" cy="712"/>
            </a:xfrm>
          </p:grpSpPr>
          <p:sp>
            <p:nvSpPr>
              <p:cNvPr id="12424" name="Rectangle 47" descr="Wave"/>
              <p:cNvSpPr>
                <a:spLocks noChangeArrowheads="1"/>
              </p:cNvSpPr>
              <p:nvPr/>
            </p:nvSpPr>
            <p:spPr bwMode="auto">
              <a:xfrm>
                <a:off x="970" y="3435"/>
                <a:ext cx="3909" cy="622"/>
              </a:xfrm>
              <a:prstGeom prst="rect">
                <a:avLst/>
              </a:prstGeom>
              <a:pattFill prst="wave">
                <a:fgClr>
                  <a:schemeClr val="bg2"/>
                </a:fgClr>
                <a:bgClr>
                  <a:srgbClr val="DCA200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2425" name="Rectangle 48" descr="Large confetti"/>
              <p:cNvSpPr>
                <a:spLocks noChangeArrowheads="1"/>
              </p:cNvSpPr>
              <p:nvPr/>
            </p:nvSpPr>
            <p:spPr bwMode="auto">
              <a:xfrm>
                <a:off x="970" y="3945"/>
                <a:ext cx="3918" cy="200"/>
              </a:xfrm>
              <a:prstGeom prst="rect">
                <a:avLst/>
              </a:prstGeom>
              <a:pattFill prst="lgConfetti">
                <a:fgClr>
                  <a:srgbClr val="FF0000"/>
                </a:fgClr>
                <a:bgClr>
                  <a:srgbClr val="C0C0C0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2426" name="Freeform 49"/>
              <p:cNvSpPr>
                <a:spLocks/>
              </p:cNvSpPr>
              <p:nvPr/>
            </p:nvSpPr>
            <p:spPr bwMode="auto">
              <a:xfrm>
                <a:off x="1112" y="3446"/>
                <a:ext cx="150" cy="117"/>
              </a:xfrm>
              <a:custGeom>
                <a:avLst/>
                <a:gdLst>
                  <a:gd name="T0" fmla="*/ 0 w 132"/>
                  <a:gd name="T1" fmla="*/ 0 h 174"/>
                  <a:gd name="T2" fmla="*/ 68 w 132"/>
                  <a:gd name="T3" fmla="*/ 69 h 174"/>
                  <a:gd name="T4" fmla="*/ 150 w 132"/>
                  <a:gd name="T5" fmla="*/ 117 h 174"/>
                  <a:gd name="T6" fmla="*/ 0 60000 65536"/>
                  <a:gd name="T7" fmla="*/ 0 60000 65536"/>
                  <a:gd name="T8" fmla="*/ 0 60000 65536"/>
                  <a:gd name="T9" fmla="*/ 0 w 132"/>
                  <a:gd name="T10" fmla="*/ 0 h 174"/>
                  <a:gd name="T11" fmla="*/ 132 w 132"/>
                  <a:gd name="T12" fmla="*/ 174 h 1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2" h="174">
                    <a:moveTo>
                      <a:pt x="0" y="0"/>
                    </a:moveTo>
                    <a:cubicBezTo>
                      <a:pt x="19" y="36"/>
                      <a:pt x="38" y="73"/>
                      <a:pt x="60" y="102"/>
                    </a:cubicBezTo>
                    <a:cubicBezTo>
                      <a:pt x="82" y="131"/>
                      <a:pt x="107" y="152"/>
                      <a:pt x="132" y="174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27" name="Freeform 50"/>
              <p:cNvSpPr>
                <a:spLocks/>
              </p:cNvSpPr>
              <p:nvPr/>
            </p:nvSpPr>
            <p:spPr bwMode="auto">
              <a:xfrm>
                <a:off x="1247" y="3466"/>
                <a:ext cx="82" cy="76"/>
              </a:xfrm>
              <a:custGeom>
                <a:avLst/>
                <a:gdLst>
                  <a:gd name="T0" fmla="*/ 0 w 105"/>
                  <a:gd name="T1" fmla="*/ 0 h 117"/>
                  <a:gd name="T2" fmla="*/ 42 w 105"/>
                  <a:gd name="T3" fmla="*/ 41 h 117"/>
                  <a:gd name="T4" fmla="*/ 82 w 105"/>
                  <a:gd name="T5" fmla="*/ 76 h 117"/>
                  <a:gd name="T6" fmla="*/ 0 60000 65536"/>
                  <a:gd name="T7" fmla="*/ 0 60000 65536"/>
                  <a:gd name="T8" fmla="*/ 0 60000 65536"/>
                  <a:gd name="T9" fmla="*/ 0 w 105"/>
                  <a:gd name="T10" fmla="*/ 0 h 117"/>
                  <a:gd name="T11" fmla="*/ 105 w 105"/>
                  <a:gd name="T12" fmla="*/ 117 h 11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5" h="117">
                    <a:moveTo>
                      <a:pt x="0" y="0"/>
                    </a:moveTo>
                    <a:cubicBezTo>
                      <a:pt x="18" y="22"/>
                      <a:pt x="36" y="44"/>
                      <a:pt x="54" y="63"/>
                    </a:cubicBezTo>
                    <a:cubicBezTo>
                      <a:pt x="72" y="82"/>
                      <a:pt x="97" y="108"/>
                      <a:pt x="105" y="11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28" name="Freeform 51"/>
              <p:cNvSpPr>
                <a:spLocks/>
              </p:cNvSpPr>
              <p:nvPr/>
            </p:nvSpPr>
            <p:spPr bwMode="auto">
              <a:xfrm flipH="1">
                <a:off x="1651" y="3537"/>
                <a:ext cx="38" cy="59"/>
              </a:xfrm>
              <a:custGeom>
                <a:avLst/>
                <a:gdLst>
                  <a:gd name="T0" fmla="*/ 0 w 105"/>
                  <a:gd name="T1" fmla="*/ 0 h 117"/>
                  <a:gd name="T2" fmla="*/ 20 w 105"/>
                  <a:gd name="T3" fmla="*/ 32 h 117"/>
                  <a:gd name="T4" fmla="*/ 38 w 105"/>
                  <a:gd name="T5" fmla="*/ 59 h 117"/>
                  <a:gd name="T6" fmla="*/ 0 60000 65536"/>
                  <a:gd name="T7" fmla="*/ 0 60000 65536"/>
                  <a:gd name="T8" fmla="*/ 0 60000 65536"/>
                  <a:gd name="T9" fmla="*/ 0 w 105"/>
                  <a:gd name="T10" fmla="*/ 0 h 117"/>
                  <a:gd name="T11" fmla="*/ 105 w 105"/>
                  <a:gd name="T12" fmla="*/ 117 h 11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5" h="117">
                    <a:moveTo>
                      <a:pt x="0" y="0"/>
                    </a:moveTo>
                    <a:cubicBezTo>
                      <a:pt x="18" y="22"/>
                      <a:pt x="36" y="44"/>
                      <a:pt x="54" y="63"/>
                    </a:cubicBezTo>
                    <a:cubicBezTo>
                      <a:pt x="72" y="82"/>
                      <a:pt x="97" y="108"/>
                      <a:pt x="105" y="11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29" name="Freeform 52"/>
              <p:cNvSpPr>
                <a:spLocks/>
              </p:cNvSpPr>
              <p:nvPr/>
            </p:nvSpPr>
            <p:spPr bwMode="auto">
              <a:xfrm rot="10800000">
                <a:off x="1434" y="3503"/>
                <a:ext cx="62" cy="89"/>
              </a:xfrm>
              <a:custGeom>
                <a:avLst/>
                <a:gdLst>
                  <a:gd name="T0" fmla="*/ 0 w 81"/>
                  <a:gd name="T1" fmla="*/ 0 h 159"/>
                  <a:gd name="T2" fmla="*/ 44 w 81"/>
                  <a:gd name="T3" fmla="*/ 59 h 159"/>
                  <a:gd name="T4" fmla="*/ 62 w 81"/>
                  <a:gd name="T5" fmla="*/ 89 h 159"/>
                  <a:gd name="T6" fmla="*/ 0 60000 65536"/>
                  <a:gd name="T7" fmla="*/ 0 60000 65536"/>
                  <a:gd name="T8" fmla="*/ 0 60000 65536"/>
                  <a:gd name="T9" fmla="*/ 0 w 81"/>
                  <a:gd name="T10" fmla="*/ 0 h 159"/>
                  <a:gd name="T11" fmla="*/ 81 w 81"/>
                  <a:gd name="T12" fmla="*/ 159 h 1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1" h="159">
                    <a:moveTo>
                      <a:pt x="0" y="0"/>
                    </a:moveTo>
                    <a:cubicBezTo>
                      <a:pt x="22" y="39"/>
                      <a:pt x="44" y="78"/>
                      <a:pt x="57" y="105"/>
                    </a:cubicBezTo>
                    <a:cubicBezTo>
                      <a:pt x="70" y="132"/>
                      <a:pt x="75" y="145"/>
                      <a:pt x="81" y="159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30" name="Freeform 53"/>
              <p:cNvSpPr>
                <a:spLocks/>
              </p:cNvSpPr>
              <p:nvPr/>
            </p:nvSpPr>
            <p:spPr bwMode="auto">
              <a:xfrm>
                <a:off x="1987" y="3553"/>
                <a:ext cx="31" cy="71"/>
              </a:xfrm>
              <a:custGeom>
                <a:avLst/>
                <a:gdLst>
                  <a:gd name="T0" fmla="*/ 31 w 54"/>
                  <a:gd name="T1" fmla="*/ 0 h 147"/>
                  <a:gd name="T2" fmla="*/ 17 w 54"/>
                  <a:gd name="T3" fmla="*/ 32 h 147"/>
                  <a:gd name="T4" fmla="*/ 0 w 54"/>
                  <a:gd name="T5" fmla="*/ 71 h 147"/>
                  <a:gd name="T6" fmla="*/ 0 60000 65536"/>
                  <a:gd name="T7" fmla="*/ 0 60000 65536"/>
                  <a:gd name="T8" fmla="*/ 0 60000 65536"/>
                  <a:gd name="T9" fmla="*/ 0 w 54"/>
                  <a:gd name="T10" fmla="*/ 0 h 147"/>
                  <a:gd name="T11" fmla="*/ 54 w 54"/>
                  <a:gd name="T12" fmla="*/ 147 h 1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4" h="147">
                    <a:moveTo>
                      <a:pt x="54" y="0"/>
                    </a:moveTo>
                    <a:cubicBezTo>
                      <a:pt x="46" y="20"/>
                      <a:pt x="39" y="41"/>
                      <a:pt x="30" y="66"/>
                    </a:cubicBezTo>
                    <a:cubicBezTo>
                      <a:pt x="21" y="91"/>
                      <a:pt x="10" y="119"/>
                      <a:pt x="0" y="14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31" name="Freeform 54"/>
              <p:cNvSpPr>
                <a:spLocks/>
              </p:cNvSpPr>
              <p:nvPr/>
            </p:nvSpPr>
            <p:spPr bwMode="auto">
              <a:xfrm flipH="1">
                <a:off x="1834" y="3540"/>
                <a:ext cx="41" cy="81"/>
              </a:xfrm>
              <a:custGeom>
                <a:avLst/>
                <a:gdLst>
                  <a:gd name="T0" fmla="*/ 41 w 54"/>
                  <a:gd name="T1" fmla="*/ 0 h 147"/>
                  <a:gd name="T2" fmla="*/ 23 w 54"/>
                  <a:gd name="T3" fmla="*/ 36 h 147"/>
                  <a:gd name="T4" fmla="*/ 0 w 54"/>
                  <a:gd name="T5" fmla="*/ 81 h 147"/>
                  <a:gd name="T6" fmla="*/ 0 60000 65536"/>
                  <a:gd name="T7" fmla="*/ 0 60000 65536"/>
                  <a:gd name="T8" fmla="*/ 0 60000 65536"/>
                  <a:gd name="T9" fmla="*/ 0 w 54"/>
                  <a:gd name="T10" fmla="*/ 0 h 147"/>
                  <a:gd name="T11" fmla="*/ 54 w 54"/>
                  <a:gd name="T12" fmla="*/ 147 h 1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4" h="147">
                    <a:moveTo>
                      <a:pt x="54" y="0"/>
                    </a:moveTo>
                    <a:cubicBezTo>
                      <a:pt x="46" y="20"/>
                      <a:pt x="39" y="41"/>
                      <a:pt x="30" y="66"/>
                    </a:cubicBezTo>
                    <a:cubicBezTo>
                      <a:pt x="21" y="91"/>
                      <a:pt x="10" y="119"/>
                      <a:pt x="0" y="14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32" name="Freeform 55"/>
              <p:cNvSpPr>
                <a:spLocks/>
              </p:cNvSpPr>
              <p:nvPr/>
            </p:nvSpPr>
            <p:spPr bwMode="auto">
              <a:xfrm flipH="1">
                <a:off x="1581" y="3542"/>
                <a:ext cx="55" cy="71"/>
              </a:xfrm>
              <a:custGeom>
                <a:avLst/>
                <a:gdLst>
                  <a:gd name="T0" fmla="*/ 55 w 54"/>
                  <a:gd name="T1" fmla="*/ 0 h 147"/>
                  <a:gd name="T2" fmla="*/ 31 w 54"/>
                  <a:gd name="T3" fmla="*/ 32 h 147"/>
                  <a:gd name="T4" fmla="*/ 0 w 54"/>
                  <a:gd name="T5" fmla="*/ 71 h 147"/>
                  <a:gd name="T6" fmla="*/ 0 60000 65536"/>
                  <a:gd name="T7" fmla="*/ 0 60000 65536"/>
                  <a:gd name="T8" fmla="*/ 0 60000 65536"/>
                  <a:gd name="T9" fmla="*/ 0 w 54"/>
                  <a:gd name="T10" fmla="*/ 0 h 147"/>
                  <a:gd name="T11" fmla="*/ 54 w 54"/>
                  <a:gd name="T12" fmla="*/ 147 h 1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4" h="147">
                    <a:moveTo>
                      <a:pt x="54" y="0"/>
                    </a:moveTo>
                    <a:cubicBezTo>
                      <a:pt x="46" y="20"/>
                      <a:pt x="39" y="41"/>
                      <a:pt x="30" y="66"/>
                    </a:cubicBezTo>
                    <a:cubicBezTo>
                      <a:pt x="21" y="91"/>
                      <a:pt x="10" y="119"/>
                      <a:pt x="0" y="14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33" name="Freeform 56"/>
              <p:cNvSpPr>
                <a:spLocks/>
              </p:cNvSpPr>
              <p:nvPr/>
            </p:nvSpPr>
            <p:spPr bwMode="auto">
              <a:xfrm flipH="1">
                <a:off x="2139" y="3549"/>
                <a:ext cx="71" cy="65"/>
              </a:xfrm>
              <a:custGeom>
                <a:avLst/>
                <a:gdLst>
                  <a:gd name="T0" fmla="*/ 71 w 54"/>
                  <a:gd name="T1" fmla="*/ 0 h 147"/>
                  <a:gd name="T2" fmla="*/ 39 w 54"/>
                  <a:gd name="T3" fmla="*/ 29 h 147"/>
                  <a:gd name="T4" fmla="*/ 0 w 54"/>
                  <a:gd name="T5" fmla="*/ 65 h 147"/>
                  <a:gd name="T6" fmla="*/ 0 60000 65536"/>
                  <a:gd name="T7" fmla="*/ 0 60000 65536"/>
                  <a:gd name="T8" fmla="*/ 0 60000 65536"/>
                  <a:gd name="T9" fmla="*/ 0 w 54"/>
                  <a:gd name="T10" fmla="*/ 0 h 147"/>
                  <a:gd name="T11" fmla="*/ 54 w 54"/>
                  <a:gd name="T12" fmla="*/ 147 h 1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4" h="147">
                    <a:moveTo>
                      <a:pt x="54" y="0"/>
                    </a:moveTo>
                    <a:cubicBezTo>
                      <a:pt x="46" y="20"/>
                      <a:pt x="39" y="41"/>
                      <a:pt x="30" y="66"/>
                    </a:cubicBezTo>
                    <a:cubicBezTo>
                      <a:pt x="21" y="91"/>
                      <a:pt x="10" y="119"/>
                      <a:pt x="0" y="14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34" name="Freeform 57"/>
              <p:cNvSpPr>
                <a:spLocks/>
              </p:cNvSpPr>
              <p:nvPr/>
            </p:nvSpPr>
            <p:spPr bwMode="auto">
              <a:xfrm flipH="1">
                <a:off x="2371" y="3577"/>
                <a:ext cx="139" cy="37"/>
              </a:xfrm>
              <a:custGeom>
                <a:avLst/>
                <a:gdLst>
                  <a:gd name="T0" fmla="*/ 139 w 54"/>
                  <a:gd name="T1" fmla="*/ 0 h 147"/>
                  <a:gd name="T2" fmla="*/ 77 w 54"/>
                  <a:gd name="T3" fmla="*/ 17 h 147"/>
                  <a:gd name="T4" fmla="*/ 0 w 54"/>
                  <a:gd name="T5" fmla="*/ 37 h 147"/>
                  <a:gd name="T6" fmla="*/ 0 60000 65536"/>
                  <a:gd name="T7" fmla="*/ 0 60000 65536"/>
                  <a:gd name="T8" fmla="*/ 0 60000 65536"/>
                  <a:gd name="T9" fmla="*/ 0 w 54"/>
                  <a:gd name="T10" fmla="*/ 0 h 147"/>
                  <a:gd name="T11" fmla="*/ 54 w 54"/>
                  <a:gd name="T12" fmla="*/ 147 h 1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4" h="147">
                    <a:moveTo>
                      <a:pt x="54" y="0"/>
                    </a:moveTo>
                    <a:cubicBezTo>
                      <a:pt x="46" y="20"/>
                      <a:pt x="39" y="41"/>
                      <a:pt x="30" y="66"/>
                    </a:cubicBezTo>
                    <a:cubicBezTo>
                      <a:pt x="21" y="91"/>
                      <a:pt x="10" y="119"/>
                      <a:pt x="0" y="14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2" name="Group 58"/>
              <p:cNvGrpSpPr>
                <a:grpSpLocks/>
              </p:cNvGrpSpPr>
              <p:nvPr/>
            </p:nvGrpSpPr>
            <p:grpSpPr bwMode="auto">
              <a:xfrm flipH="1">
                <a:off x="3316" y="3444"/>
                <a:ext cx="1398" cy="178"/>
                <a:chOff x="900" y="2634"/>
                <a:chExt cx="1398" cy="352"/>
              </a:xfrm>
            </p:grpSpPr>
            <p:sp>
              <p:nvSpPr>
                <p:cNvPr id="12436" name="Freeform 59"/>
                <p:cNvSpPr>
                  <a:spLocks/>
                </p:cNvSpPr>
                <p:nvPr/>
              </p:nvSpPr>
              <p:spPr bwMode="auto">
                <a:xfrm>
                  <a:off x="900" y="2634"/>
                  <a:ext cx="150" cy="231"/>
                </a:xfrm>
                <a:custGeom>
                  <a:avLst/>
                  <a:gdLst>
                    <a:gd name="T0" fmla="*/ 0 w 132"/>
                    <a:gd name="T1" fmla="*/ 0 h 174"/>
                    <a:gd name="T2" fmla="*/ 68 w 132"/>
                    <a:gd name="T3" fmla="*/ 135 h 174"/>
                    <a:gd name="T4" fmla="*/ 150 w 132"/>
                    <a:gd name="T5" fmla="*/ 231 h 174"/>
                    <a:gd name="T6" fmla="*/ 0 60000 65536"/>
                    <a:gd name="T7" fmla="*/ 0 60000 65536"/>
                    <a:gd name="T8" fmla="*/ 0 60000 65536"/>
                    <a:gd name="T9" fmla="*/ 0 w 132"/>
                    <a:gd name="T10" fmla="*/ 0 h 174"/>
                    <a:gd name="T11" fmla="*/ 132 w 132"/>
                    <a:gd name="T12" fmla="*/ 174 h 17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2" h="174">
                      <a:moveTo>
                        <a:pt x="0" y="0"/>
                      </a:moveTo>
                      <a:cubicBezTo>
                        <a:pt x="19" y="36"/>
                        <a:pt x="38" y="73"/>
                        <a:pt x="60" y="102"/>
                      </a:cubicBezTo>
                      <a:cubicBezTo>
                        <a:pt x="82" y="131"/>
                        <a:pt x="107" y="152"/>
                        <a:pt x="132" y="174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37" name="Freeform 60"/>
                <p:cNvSpPr>
                  <a:spLocks/>
                </p:cNvSpPr>
                <p:nvPr/>
              </p:nvSpPr>
              <p:spPr bwMode="auto">
                <a:xfrm>
                  <a:off x="1035" y="2674"/>
                  <a:ext cx="82" cy="149"/>
                </a:xfrm>
                <a:custGeom>
                  <a:avLst/>
                  <a:gdLst>
                    <a:gd name="T0" fmla="*/ 0 w 105"/>
                    <a:gd name="T1" fmla="*/ 0 h 117"/>
                    <a:gd name="T2" fmla="*/ 42 w 105"/>
                    <a:gd name="T3" fmla="*/ 80 h 117"/>
                    <a:gd name="T4" fmla="*/ 82 w 105"/>
                    <a:gd name="T5" fmla="*/ 149 h 117"/>
                    <a:gd name="T6" fmla="*/ 0 60000 65536"/>
                    <a:gd name="T7" fmla="*/ 0 60000 65536"/>
                    <a:gd name="T8" fmla="*/ 0 60000 65536"/>
                    <a:gd name="T9" fmla="*/ 0 w 105"/>
                    <a:gd name="T10" fmla="*/ 0 h 117"/>
                    <a:gd name="T11" fmla="*/ 105 w 105"/>
                    <a:gd name="T12" fmla="*/ 117 h 1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5" h="117">
                      <a:moveTo>
                        <a:pt x="0" y="0"/>
                      </a:moveTo>
                      <a:cubicBezTo>
                        <a:pt x="18" y="22"/>
                        <a:pt x="36" y="44"/>
                        <a:pt x="54" y="63"/>
                      </a:cubicBezTo>
                      <a:cubicBezTo>
                        <a:pt x="72" y="82"/>
                        <a:pt x="97" y="108"/>
                        <a:pt x="105" y="11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38" name="Freeform 61"/>
                <p:cNvSpPr>
                  <a:spLocks/>
                </p:cNvSpPr>
                <p:nvPr/>
              </p:nvSpPr>
              <p:spPr bwMode="auto">
                <a:xfrm flipH="1">
                  <a:off x="1439" y="2814"/>
                  <a:ext cx="38" cy="117"/>
                </a:xfrm>
                <a:custGeom>
                  <a:avLst/>
                  <a:gdLst>
                    <a:gd name="T0" fmla="*/ 0 w 105"/>
                    <a:gd name="T1" fmla="*/ 0 h 117"/>
                    <a:gd name="T2" fmla="*/ 20 w 105"/>
                    <a:gd name="T3" fmla="*/ 63 h 117"/>
                    <a:gd name="T4" fmla="*/ 38 w 105"/>
                    <a:gd name="T5" fmla="*/ 117 h 117"/>
                    <a:gd name="T6" fmla="*/ 0 60000 65536"/>
                    <a:gd name="T7" fmla="*/ 0 60000 65536"/>
                    <a:gd name="T8" fmla="*/ 0 60000 65536"/>
                    <a:gd name="T9" fmla="*/ 0 w 105"/>
                    <a:gd name="T10" fmla="*/ 0 h 117"/>
                    <a:gd name="T11" fmla="*/ 105 w 105"/>
                    <a:gd name="T12" fmla="*/ 117 h 1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5" h="117">
                      <a:moveTo>
                        <a:pt x="0" y="0"/>
                      </a:moveTo>
                      <a:cubicBezTo>
                        <a:pt x="18" y="22"/>
                        <a:pt x="36" y="44"/>
                        <a:pt x="54" y="63"/>
                      </a:cubicBezTo>
                      <a:cubicBezTo>
                        <a:pt x="72" y="82"/>
                        <a:pt x="97" y="108"/>
                        <a:pt x="105" y="11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39" name="Freeform 62"/>
                <p:cNvSpPr>
                  <a:spLocks/>
                </p:cNvSpPr>
                <p:nvPr/>
              </p:nvSpPr>
              <p:spPr bwMode="auto">
                <a:xfrm rot="10800000">
                  <a:off x="1222" y="2746"/>
                  <a:ext cx="62" cy="177"/>
                </a:xfrm>
                <a:custGeom>
                  <a:avLst/>
                  <a:gdLst>
                    <a:gd name="T0" fmla="*/ 0 w 81"/>
                    <a:gd name="T1" fmla="*/ 0 h 159"/>
                    <a:gd name="T2" fmla="*/ 44 w 81"/>
                    <a:gd name="T3" fmla="*/ 117 h 159"/>
                    <a:gd name="T4" fmla="*/ 62 w 81"/>
                    <a:gd name="T5" fmla="*/ 177 h 159"/>
                    <a:gd name="T6" fmla="*/ 0 60000 65536"/>
                    <a:gd name="T7" fmla="*/ 0 60000 65536"/>
                    <a:gd name="T8" fmla="*/ 0 60000 65536"/>
                    <a:gd name="T9" fmla="*/ 0 w 81"/>
                    <a:gd name="T10" fmla="*/ 0 h 159"/>
                    <a:gd name="T11" fmla="*/ 81 w 81"/>
                    <a:gd name="T12" fmla="*/ 159 h 15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1" h="159">
                      <a:moveTo>
                        <a:pt x="0" y="0"/>
                      </a:moveTo>
                      <a:cubicBezTo>
                        <a:pt x="22" y="39"/>
                        <a:pt x="44" y="78"/>
                        <a:pt x="57" y="105"/>
                      </a:cubicBezTo>
                      <a:cubicBezTo>
                        <a:pt x="70" y="132"/>
                        <a:pt x="75" y="145"/>
                        <a:pt x="81" y="159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40" name="Freeform 63"/>
                <p:cNvSpPr>
                  <a:spLocks/>
                </p:cNvSpPr>
                <p:nvPr/>
              </p:nvSpPr>
              <p:spPr bwMode="auto">
                <a:xfrm>
                  <a:off x="1775" y="2845"/>
                  <a:ext cx="31" cy="141"/>
                </a:xfrm>
                <a:custGeom>
                  <a:avLst/>
                  <a:gdLst>
                    <a:gd name="T0" fmla="*/ 31 w 54"/>
                    <a:gd name="T1" fmla="*/ 0 h 147"/>
                    <a:gd name="T2" fmla="*/ 17 w 54"/>
                    <a:gd name="T3" fmla="*/ 63 h 147"/>
                    <a:gd name="T4" fmla="*/ 0 w 54"/>
                    <a:gd name="T5" fmla="*/ 141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41" name="Freeform 64"/>
                <p:cNvSpPr>
                  <a:spLocks/>
                </p:cNvSpPr>
                <p:nvPr/>
              </p:nvSpPr>
              <p:spPr bwMode="auto">
                <a:xfrm flipH="1">
                  <a:off x="1622" y="2820"/>
                  <a:ext cx="41" cy="159"/>
                </a:xfrm>
                <a:custGeom>
                  <a:avLst/>
                  <a:gdLst>
                    <a:gd name="T0" fmla="*/ 41 w 54"/>
                    <a:gd name="T1" fmla="*/ 0 h 147"/>
                    <a:gd name="T2" fmla="*/ 23 w 54"/>
                    <a:gd name="T3" fmla="*/ 71 h 147"/>
                    <a:gd name="T4" fmla="*/ 0 w 54"/>
                    <a:gd name="T5" fmla="*/ 159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42" name="Freeform 65"/>
                <p:cNvSpPr>
                  <a:spLocks/>
                </p:cNvSpPr>
                <p:nvPr/>
              </p:nvSpPr>
              <p:spPr bwMode="auto">
                <a:xfrm flipH="1">
                  <a:off x="1369" y="2823"/>
                  <a:ext cx="55" cy="140"/>
                </a:xfrm>
                <a:custGeom>
                  <a:avLst/>
                  <a:gdLst>
                    <a:gd name="T0" fmla="*/ 55 w 54"/>
                    <a:gd name="T1" fmla="*/ 0 h 147"/>
                    <a:gd name="T2" fmla="*/ 31 w 54"/>
                    <a:gd name="T3" fmla="*/ 63 h 147"/>
                    <a:gd name="T4" fmla="*/ 0 w 54"/>
                    <a:gd name="T5" fmla="*/ 140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43" name="Freeform 66"/>
                <p:cNvSpPr>
                  <a:spLocks/>
                </p:cNvSpPr>
                <p:nvPr/>
              </p:nvSpPr>
              <p:spPr bwMode="auto">
                <a:xfrm flipH="1">
                  <a:off x="1927" y="2837"/>
                  <a:ext cx="71" cy="129"/>
                </a:xfrm>
                <a:custGeom>
                  <a:avLst/>
                  <a:gdLst>
                    <a:gd name="T0" fmla="*/ 71 w 54"/>
                    <a:gd name="T1" fmla="*/ 0 h 147"/>
                    <a:gd name="T2" fmla="*/ 39 w 54"/>
                    <a:gd name="T3" fmla="*/ 58 h 147"/>
                    <a:gd name="T4" fmla="*/ 0 w 54"/>
                    <a:gd name="T5" fmla="*/ 129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44" name="Freeform 67"/>
                <p:cNvSpPr>
                  <a:spLocks/>
                </p:cNvSpPr>
                <p:nvPr/>
              </p:nvSpPr>
              <p:spPr bwMode="auto">
                <a:xfrm flipH="1">
                  <a:off x="2159" y="2893"/>
                  <a:ext cx="139" cy="73"/>
                </a:xfrm>
                <a:custGeom>
                  <a:avLst/>
                  <a:gdLst>
                    <a:gd name="T0" fmla="*/ 139 w 54"/>
                    <a:gd name="T1" fmla="*/ 0 h 147"/>
                    <a:gd name="T2" fmla="*/ 77 w 54"/>
                    <a:gd name="T3" fmla="*/ 33 h 147"/>
                    <a:gd name="T4" fmla="*/ 0 w 54"/>
                    <a:gd name="T5" fmla="*/ 73 h 147"/>
                    <a:gd name="T6" fmla="*/ 0 60000 65536"/>
                    <a:gd name="T7" fmla="*/ 0 60000 65536"/>
                    <a:gd name="T8" fmla="*/ 0 60000 65536"/>
                    <a:gd name="T9" fmla="*/ 0 w 54"/>
                    <a:gd name="T10" fmla="*/ 0 h 147"/>
                    <a:gd name="T11" fmla="*/ 54 w 54"/>
                    <a:gd name="T12" fmla="*/ 147 h 1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4" h="147">
                      <a:moveTo>
                        <a:pt x="54" y="0"/>
                      </a:moveTo>
                      <a:cubicBezTo>
                        <a:pt x="46" y="20"/>
                        <a:pt x="39" y="41"/>
                        <a:pt x="30" y="66"/>
                      </a:cubicBezTo>
                      <a:cubicBezTo>
                        <a:pt x="21" y="91"/>
                        <a:pt x="10" y="119"/>
                        <a:pt x="0" y="147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" name="Group 68"/>
              <p:cNvGrpSpPr>
                <a:grpSpLocks/>
              </p:cNvGrpSpPr>
              <p:nvPr/>
            </p:nvGrpSpPr>
            <p:grpSpPr bwMode="auto">
              <a:xfrm>
                <a:off x="909" y="3433"/>
                <a:ext cx="4044" cy="543"/>
                <a:chOff x="601" y="2646"/>
                <a:chExt cx="4044" cy="939"/>
              </a:xfrm>
            </p:grpSpPr>
            <p:sp>
              <p:nvSpPr>
                <p:cNvPr id="12446" name="Freeform 69"/>
                <p:cNvSpPr>
                  <a:spLocks/>
                </p:cNvSpPr>
                <p:nvPr/>
              </p:nvSpPr>
              <p:spPr bwMode="auto">
                <a:xfrm>
                  <a:off x="786" y="2652"/>
                  <a:ext cx="1722" cy="282"/>
                </a:xfrm>
                <a:custGeom>
                  <a:avLst/>
                  <a:gdLst>
                    <a:gd name="T0" fmla="*/ 0 w 1722"/>
                    <a:gd name="T1" fmla="*/ 0 h 270"/>
                    <a:gd name="T2" fmla="*/ 66 w 1722"/>
                    <a:gd name="T3" fmla="*/ 94 h 270"/>
                    <a:gd name="T4" fmla="*/ 150 w 1722"/>
                    <a:gd name="T5" fmla="*/ 44 h 270"/>
                    <a:gd name="T6" fmla="*/ 210 w 1722"/>
                    <a:gd name="T7" fmla="*/ 144 h 270"/>
                    <a:gd name="T8" fmla="*/ 348 w 1722"/>
                    <a:gd name="T9" fmla="*/ 119 h 270"/>
                    <a:gd name="T10" fmla="*/ 378 w 1722"/>
                    <a:gd name="T11" fmla="*/ 201 h 270"/>
                    <a:gd name="T12" fmla="*/ 480 w 1722"/>
                    <a:gd name="T13" fmla="*/ 175 h 270"/>
                    <a:gd name="T14" fmla="*/ 516 w 1722"/>
                    <a:gd name="T15" fmla="*/ 232 h 270"/>
                    <a:gd name="T16" fmla="*/ 570 w 1722"/>
                    <a:gd name="T17" fmla="*/ 238 h 270"/>
                    <a:gd name="T18" fmla="*/ 600 w 1722"/>
                    <a:gd name="T19" fmla="*/ 169 h 270"/>
                    <a:gd name="T20" fmla="*/ 732 w 1722"/>
                    <a:gd name="T21" fmla="*/ 175 h 270"/>
                    <a:gd name="T22" fmla="*/ 768 w 1722"/>
                    <a:gd name="T23" fmla="*/ 269 h 270"/>
                    <a:gd name="T24" fmla="*/ 900 w 1722"/>
                    <a:gd name="T25" fmla="*/ 257 h 270"/>
                    <a:gd name="T26" fmla="*/ 930 w 1722"/>
                    <a:gd name="T27" fmla="*/ 194 h 270"/>
                    <a:gd name="T28" fmla="*/ 1044 w 1722"/>
                    <a:gd name="T29" fmla="*/ 194 h 270"/>
                    <a:gd name="T30" fmla="*/ 1098 w 1722"/>
                    <a:gd name="T31" fmla="*/ 263 h 270"/>
                    <a:gd name="T32" fmla="*/ 1272 w 1722"/>
                    <a:gd name="T33" fmla="*/ 238 h 270"/>
                    <a:gd name="T34" fmla="*/ 1362 w 1722"/>
                    <a:gd name="T35" fmla="*/ 276 h 270"/>
                    <a:gd name="T36" fmla="*/ 1584 w 1722"/>
                    <a:gd name="T37" fmla="*/ 282 h 270"/>
                    <a:gd name="T38" fmla="*/ 1686 w 1722"/>
                    <a:gd name="T39" fmla="*/ 251 h 270"/>
                    <a:gd name="T40" fmla="*/ 1722 w 1722"/>
                    <a:gd name="T41" fmla="*/ 219 h 270"/>
                    <a:gd name="T42" fmla="*/ 1452 w 1722"/>
                    <a:gd name="T43" fmla="*/ 238 h 270"/>
                    <a:gd name="T44" fmla="*/ 1296 w 1722"/>
                    <a:gd name="T45" fmla="*/ 238 h 270"/>
                    <a:gd name="T46" fmla="*/ 1230 w 1722"/>
                    <a:gd name="T47" fmla="*/ 219 h 270"/>
                    <a:gd name="T48" fmla="*/ 1164 w 1722"/>
                    <a:gd name="T49" fmla="*/ 188 h 270"/>
                    <a:gd name="T50" fmla="*/ 1062 w 1722"/>
                    <a:gd name="T51" fmla="*/ 182 h 270"/>
                    <a:gd name="T52" fmla="*/ 930 w 1722"/>
                    <a:gd name="T53" fmla="*/ 175 h 270"/>
                    <a:gd name="T54" fmla="*/ 864 w 1722"/>
                    <a:gd name="T55" fmla="*/ 219 h 270"/>
                    <a:gd name="T56" fmla="*/ 786 w 1722"/>
                    <a:gd name="T57" fmla="*/ 219 h 270"/>
                    <a:gd name="T58" fmla="*/ 744 w 1722"/>
                    <a:gd name="T59" fmla="*/ 163 h 270"/>
                    <a:gd name="T60" fmla="*/ 660 w 1722"/>
                    <a:gd name="T61" fmla="*/ 150 h 270"/>
                    <a:gd name="T62" fmla="*/ 576 w 1722"/>
                    <a:gd name="T63" fmla="*/ 144 h 270"/>
                    <a:gd name="T64" fmla="*/ 498 w 1722"/>
                    <a:gd name="T65" fmla="*/ 157 h 270"/>
                    <a:gd name="T66" fmla="*/ 450 w 1722"/>
                    <a:gd name="T67" fmla="*/ 107 h 270"/>
                    <a:gd name="T68" fmla="*/ 396 w 1722"/>
                    <a:gd name="T69" fmla="*/ 113 h 270"/>
                    <a:gd name="T70" fmla="*/ 360 w 1722"/>
                    <a:gd name="T71" fmla="*/ 50 h 270"/>
                    <a:gd name="T72" fmla="*/ 216 w 1722"/>
                    <a:gd name="T73" fmla="*/ 63 h 270"/>
                    <a:gd name="T74" fmla="*/ 186 w 1722"/>
                    <a:gd name="T75" fmla="*/ 19 h 270"/>
                    <a:gd name="T76" fmla="*/ 36 w 1722"/>
                    <a:gd name="T77" fmla="*/ 31 h 27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722"/>
                    <a:gd name="T118" fmla="*/ 0 h 270"/>
                    <a:gd name="T119" fmla="*/ 1722 w 1722"/>
                    <a:gd name="T120" fmla="*/ 270 h 27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722" h="270">
                      <a:moveTo>
                        <a:pt x="0" y="0"/>
                      </a:moveTo>
                      <a:lnTo>
                        <a:pt x="66" y="90"/>
                      </a:lnTo>
                      <a:lnTo>
                        <a:pt x="150" y="42"/>
                      </a:lnTo>
                      <a:lnTo>
                        <a:pt x="210" y="138"/>
                      </a:lnTo>
                      <a:lnTo>
                        <a:pt x="348" y="114"/>
                      </a:lnTo>
                      <a:lnTo>
                        <a:pt x="378" y="192"/>
                      </a:lnTo>
                      <a:lnTo>
                        <a:pt x="480" y="168"/>
                      </a:lnTo>
                      <a:lnTo>
                        <a:pt x="516" y="222"/>
                      </a:lnTo>
                      <a:lnTo>
                        <a:pt x="570" y="228"/>
                      </a:lnTo>
                      <a:lnTo>
                        <a:pt x="600" y="162"/>
                      </a:lnTo>
                      <a:lnTo>
                        <a:pt x="732" y="168"/>
                      </a:lnTo>
                      <a:lnTo>
                        <a:pt x="768" y="258"/>
                      </a:lnTo>
                      <a:lnTo>
                        <a:pt x="900" y="246"/>
                      </a:lnTo>
                      <a:lnTo>
                        <a:pt x="930" y="186"/>
                      </a:lnTo>
                      <a:lnTo>
                        <a:pt x="1044" y="186"/>
                      </a:lnTo>
                      <a:lnTo>
                        <a:pt x="1098" y="252"/>
                      </a:lnTo>
                      <a:lnTo>
                        <a:pt x="1272" y="228"/>
                      </a:lnTo>
                      <a:lnTo>
                        <a:pt x="1362" y="264"/>
                      </a:lnTo>
                      <a:lnTo>
                        <a:pt x="1584" y="270"/>
                      </a:lnTo>
                      <a:lnTo>
                        <a:pt x="1686" y="240"/>
                      </a:lnTo>
                      <a:lnTo>
                        <a:pt x="1722" y="210"/>
                      </a:lnTo>
                      <a:lnTo>
                        <a:pt x="1452" y="228"/>
                      </a:lnTo>
                      <a:lnTo>
                        <a:pt x="1296" y="228"/>
                      </a:lnTo>
                      <a:lnTo>
                        <a:pt x="1230" y="210"/>
                      </a:lnTo>
                      <a:lnTo>
                        <a:pt x="1164" y="180"/>
                      </a:lnTo>
                      <a:lnTo>
                        <a:pt x="1062" y="174"/>
                      </a:lnTo>
                      <a:lnTo>
                        <a:pt x="930" y="168"/>
                      </a:lnTo>
                      <a:lnTo>
                        <a:pt x="864" y="210"/>
                      </a:lnTo>
                      <a:lnTo>
                        <a:pt x="786" y="210"/>
                      </a:lnTo>
                      <a:lnTo>
                        <a:pt x="744" y="156"/>
                      </a:lnTo>
                      <a:lnTo>
                        <a:pt x="660" y="144"/>
                      </a:lnTo>
                      <a:lnTo>
                        <a:pt x="576" y="138"/>
                      </a:lnTo>
                      <a:lnTo>
                        <a:pt x="498" y="150"/>
                      </a:lnTo>
                      <a:lnTo>
                        <a:pt x="450" y="102"/>
                      </a:lnTo>
                      <a:lnTo>
                        <a:pt x="396" y="108"/>
                      </a:lnTo>
                      <a:lnTo>
                        <a:pt x="360" y="48"/>
                      </a:lnTo>
                      <a:lnTo>
                        <a:pt x="216" y="60"/>
                      </a:lnTo>
                      <a:lnTo>
                        <a:pt x="186" y="18"/>
                      </a:lnTo>
                      <a:lnTo>
                        <a:pt x="36" y="30"/>
                      </a:lnTo>
                    </a:path>
                  </a:pathLst>
                </a:custGeom>
                <a:solidFill>
                  <a:srgbClr val="F1E27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47" name="Freeform 70"/>
                <p:cNvSpPr>
                  <a:spLocks/>
                </p:cNvSpPr>
                <p:nvPr/>
              </p:nvSpPr>
              <p:spPr bwMode="auto">
                <a:xfrm>
                  <a:off x="1014" y="2652"/>
                  <a:ext cx="3060" cy="252"/>
                </a:xfrm>
                <a:custGeom>
                  <a:avLst/>
                  <a:gdLst>
                    <a:gd name="T0" fmla="*/ 102 w 3060"/>
                    <a:gd name="T1" fmla="*/ 0 h 252"/>
                    <a:gd name="T2" fmla="*/ 3060 w 3060"/>
                    <a:gd name="T3" fmla="*/ 0 h 252"/>
                    <a:gd name="T4" fmla="*/ 2994 w 3060"/>
                    <a:gd name="T5" fmla="*/ 66 h 252"/>
                    <a:gd name="T6" fmla="*/ 2814 w 3060"/>
                    <a:gd name="T7" fmla="*/ 114 h 252"/>
                    <a:gd name="T8" fmla="*/ 2676 w 3060"/>
                    <a:gd name="T9" fmla="*/ 162 h 252"/>
                    <a:gd name="T10" fmla="*/ 2562 w 3060"/>
                    <a:gd name="T11" fmla="*/ 180 h 252"/>
                    <a:gd name="T12" fmla="*/ 2406 w 3060"/>
                    <a:gd name="T13" fmla="*/ 180 h 252"/>
                    <a:gd name="T14" fmla="*/ 2262 w 3060"/>
                    <a:gd name="T15" fmla="*/ 180 h 252"/>
                    <a:gd name="T16" fmla="*/ 2076 w 3060"/>
                    <a:gd name="T17" fmla="*/ 228 h 252"/>
                    <a:gd name="T18" fmla="*/ 1872 w 3060"/>
                    <a:gd name="T19" fmla="*/ 252 h 252"/>
                    <a:gd name="T20" fmla="*/ 1680 w 3060"/>
                    <a:gd name="T21" fmla="*/ 252 h 252"/>
                    <a:gd name="T22" fmla="*/ 1476 w 3060"/>
                    <a:gd name="T23" fmla="*/ 252 h 252"/>
                    <a:gd name="T24" fmla="*/ 1248 w 3060"/>
                    <a:gd name="T25" fmla="*/ 228 h 252"/>
                    <a:gd name="T26" fmla="*/ 918 w 3060"/>
                    <a:gd name="T27" fmla="*/ 192 h 252"/>
                    <a:gd name="T28" fmla="*/ 774 w 3060"/>
                    <a:gd name="T29" fmla="*/ 162 h 252"/>
                    <a:gd name="T30" fmla="*/ 588 w 3060"/>
                    <a:gd name="T31" fmla="*/ 180 h 252"/>
                    <a:gd name="T32" fmla="*/ 438 w 3060"/>
                    <a:gd name="T33" fmla="*/ 132 h 252"/>
                    <a:gd name="T34" fmla="*/ 288 w 3060"/>
                    <a:gd name="T35" fmla="*/ 114 h 252"/>
                    <a:gd name="T36" fmla="*/ 0 w 3060"/>
                    <a:gd name="T37" fmla="*/ 0 h 25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3060"/>
                    <a:gd name="T58" fmla="*/ 0 h 252"/>
                    <a:gd name="T59" fmla="*/ 3060 w 3060"/>
                    <a:gd name="T60" fmla="*/ 252 h 25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3060" h="252">
                      <a:moveTo>
                        <a:pt x="102" y="0"/>
                      </a:moveTo>
                      <a:lnTo>
                        <a:pt x="3060" y="0"/>
                      </a:lnTo>
                      <a:lnTo>
                        <a:pt x="2994" y="66"/>
                      </a:lnTo>
                      <a:lnTo>
                        <a:pt x="2814" y="114"/>
                      </a:lnTo>
                      <a:lnTo>
                        <a:pt x="2676" y="162"/>
                      </a:lnTo>
                      <a:lnTo>
                        <a:pt x="2562" y="180"/>
                      </a:lnTo>
                      <a:lnTo>
                        <a:pt x="2406" y="180"/>
                      </a:lnTo>
                      <a:lnTo>
                        <a:pt x="2262" y="180"/>
                      </a:lnTo>
                      <a:lnTo>
                        <a:pt x="2076" y="228"/>
                      </a:lnTo>
                      <a:lnTo>
                        <a:pt x="1872" y="252"/>
                      </a:lnTo>
                      <a:lnTo>
                        <a:pt x="1680" y="252"/>
                      </a:lnTo>
                      <a:lnTo>
                        <a:pt x="1476" y="252"/>
                      </a:lnTo>
                      <a:lnTo>
                        <a:pt x="1248" y="228"/>
                      </a:lnTo>
                      <a:lnTo>
                        <a:pt x="918" y="192"/>
                      </a:lnTo>
                      <a:lnTo>
                        <a:pt x="774" y="162"/>
                      </a:lnTo>
                      <a:lnTo>
                        <a:pt x="588" y="180"/>
                      </a:lnTo>
                      <a:lnTo>
                        <a:pt x="438" y="132"/>
                      </a:lnTo>
                      <a:lnTo>
                        <a:pt x="288" y="11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99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48" name="Freeform 71"/>
                <p:cNvSpPr>
                  <a:spLocks/>
                </p:cNvSpPr>
                <p:nvPr/>
              </p:nvSpPr>
              <p:spPr bwMode="auto">
                <a:xfrm>
                  <a:off x="748" y="2646"/>
                  <a:ext cx="3706" cy="268"/>
                </a:xfrm>
                <a:custGeom>
                  <a:avLst/>
                  <a:gdLst>
                    <a:gd name="T0" fmla="*/ 266 w 3706"/>
                    <a:gd name="T1" fmla="*/ 6 h 268"/>
                    <a:gd name="T2" fmla="*/ 590 w 3706"/>
                    <a:gd name="T3" fmla="*/ 60 h 268"/>
                    <a:gd name="T4" fmla="*/ 1004 w 3706"/>
                    <a:gd name="T5" fmla="*/ 144 h 268"/>
                    <a:gd name="T6" fmla="*/ 1346 w 3706"/>
                    <a:gd name="T7" fmla="*/ 168 h 268"/>
                    <a:gd name="T8" fmla="*/ 1706 w 3706"/>
                    <a:gd name="T9" fmla="*/ 204 h 268"/>
                    <a:gd name="T10" fmla="*/ 1892 w 3706"/>
                    <a:gd name="T11" fmla="*/ 234 h 268"/>
                    <a:gd name="T12" fmla="*/ 2312 w 3706"/>
                    <a:gd name="T13" fmla="*/ 198 h 268"/>
                    <a:gd name="T14" fmla="*/ 2732 w 3706"/>
                    <a:gd name="T15" fmla="*/ 138 h 268"/>
                    <a:gd name="T16" fmla="*/ 3080 w 3706"/>
                    <a:gd name="T17" fmla="*/ 108 h 268"/>
                    <a:gd name="T18" fmla="*/ 3350 w 3706"/>
                    <a:gd name="T19" fmla="*/ 12 h 268"/>
                    <a:gd name="T20" fmla="*/ 3614 w 3706"/>
                    <a:gd name="T21" fmla="*/ 66 h 268"/>
                    <a:gd name="T22" fmla="*/ 3500 w 3706"/>
                    <a:gd name="T23" fmla="*/ 60 h 268"/>
                    <a:gd name="T24" fmla="*/ 3320 w 3706"/>
                    <a:gd name="T25" fmla="*/ 108 h 268"/>
                    <a:gd name="T26" fmla="*/ 3206 w 3706"/>
                    <a:gd name="T27" fmla="*/ 162 h 268"/>
                    <a:gd name="T28" fmla="*/ 3086 w 3706"/>
                    <a:gd name="T29" fmla="*/ 186 h 268"/>
                    <a:gd name="T30" fmla="*/ 2936 w 3706"/>
                    <a:gd name="T31" fmla="*/ 180 h 268"/>
                    <a:gd name="T32" fmla="*/ 2852 w 3706"/>
                    <a:gd name="T33" fmla="*/ 246 h 268"/>
                    <a:gd name="T34" fmla="*/ 2756 w 3706"/>
                    <a:gd name="T35" fmla="*/ 216 h 268"/>
                    <a:gd name="T36" fmla="*/ 2582 w 3706"/>
                    <a:gd name="T37" fmla="*/ 210 h 268"/>
                    <a:gd name="T38" fmla="*/ 2258 w 3706"/>
                    <a:gd name="T39" fmla="*/ 264 h 268"/>
                    <a:gd name="T40" fmla="*/ 2018 w 3706"/>
                    <a:gd name="T41" fmla="*/ 252 h 268"/>
                    <a:gd name="T42" fmla="*/ 1700 w 3706"/>
                    <a:gd name="T43" fmla="*/ 246 h 268"/>
                    <a:gd name="T44" fmla="*/ 1430 w 3706"/>
                    <a:gd name="T45" fmla="*/ 264 h 268"/>
                    <a:gd name="T46" fmla="*/ 1232 w 3706"/>
                    <a:gd name="T47" fmla="*/ 228 h 268"/>
                    <a:gd name="T48" fmla="*/ 1076 w 3706"/>
                    <a:gd name="T49" fmla="*/ 192 h 268"/>
                    <a:gd name="T50" fmla="*/ 908 w 3706"/>
                    <a:gd name="T51" fmla="*/ 240 h 268"/>
                    <a:gd name="T52" fmla="*/ 806 w 3706"/>
                    <a:gd name="T53" fmla="*/ 216 h 268"/>
                    <a:gd name="T54" fmla="*/ 716 w 3706"/>
                    <a:gd name="T55" fmla="*/ 162 h 268"/>
                    <a:gd name="T56" fmla="*/ 554 w 3706"/>
                    <a:gd name="T57" fmla="*/ 186 h 268"/>
                    <a:gd name="T58" fmla="*/ 374 w 3706"/>
                    <a:gd name="T59" fmla="*/ 114 h 268"/>
                    <a:gd name="T60" fmla="*/ 248 w 3706"/>
                    <a:gd name="T61" fmla="*/ 102 h 268"/>
                    <a:gd name="T62" fmla="*/ 116 w 3706"/>
                    <a:gd name="T63" fmla="*/ 60 h 268"/>
                    <a:gd name="T64" fmla="*/ 32 w 3706"/>
                    <a:gd name="T65" fmla="*/ 6 h 26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706"/>
                    <a:gd name="T100" fmla="*/ 0 h 268"/>
                    <a:gd name="T101" fmla="*/ 3706 w 3706"/>
                    <a:gd name="T102" fmla="*/ 268 h 26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706" h="268">
                      <a:moveTo>
                        <a:pt x="32" y="6"/>
                      </a:moveTo>
                      <a:cubicBezTo>
                        <a:pt x="64" y="0"/>
                        <a:pt x="202" y="5"/>
                        <a:pt x="266" y="6"/>
                      </a:cubicBezTo>
                      <a:cubicBezTo>
                        <a:pt x="330" y="7"/>
                        <a:pt x="362" y="3"/>
                        <a:pt x="416" y="12"/>
                      </a:cubicBezTo>
                      <a:cubicBezTo>
                        <a:pt x="470" y="21"/>
                        <a:pt x="531" y="42"/>
                        <a:pt x="590" y="60"/>
                      </a:cubicBezTo>
                      <a:cubicBezTo>
                        <a:pt x="649" y="78"/>
                        <a:pt x="701" y="106"/>
                        <a:pt x="770" y="120"/>
                      </a:cubicBezTo>
                      <a:cubicBezTo>
                        <a:pt x="839" y="134"/>
                        <a:pt x="935" y="140"/>
                        <a:pt x="1004" y="144"/>
                      </a:cubicBezTo>
                      <a:cubicBezTo>
                        <a:pt x="1073" y="148"/>
                        <a:pt x="1127" y="140"/>
                        <a:pt x="1184" y="144"/>
                      </a:cubicBezTo>
                      <a:cubicBezTo>
                        <a:pt x="1241" y="148"/>
                        <a:pt x="1294" y="161"/>
                        <a:pt x="1346" y="168"/>
                      </a:cubicBezTo>
                      <a:cubicBezTo>
                        <a:pt x="1398" y="175"/>
                        <a:pt x="1436" y="180"/>
                        <a:pt x="1496" y="186"/>
                      </a:cubicBezTo>
                      <a:cubicBezTo>
                        <a:pt x="1556" y="192"/>
                        <a:pt x="1654" y="198"/>
                        <a:pt x="1706" y="204"/>
                      </a:cubicBezTo>
                      <a:cubicBezTo>
                        <a:pt x="1758" y="210"/>
                        <a:pt x="1777" y="217"/>
                        <a:pt x="1808" y="222"/>
                      </a:cubicBezTo>
                      <a:cubicBezTo>
                        <a:pt x="1839" y="227"/>
                        <a:pt x="1862" y="239"/>
                        <a:pt x="1892" y="234"/>
                      </a:cubicBezTo>
                      <a:cubicBezTo>
                        <a:pt x="1922" y="229"/>
                        <a:pt x="1918" y="198"/>
                        <a:pt x="1988" y="192"/>
                      </a:cubicBezTo>
                      <a:cubicBezTo>
                        <a:pt x="2058" y="186"/>
                        <a:pt x="2226" y="205"/>
                        <a:pt x="2312" y="198"/>
                      </a:cubicBezTo>
                      <a:cubicBezTo>
                        <a:pt x="2398" y="191"/>
                        <a:pt x="2434" y="160"/>
                        <a:pt x="2504" y="150"/>
                      </a:cubicBezTo>
                      <a:cubicBezTo>
                        <a:pt x="2574" y="140"/>
                        <a:pt x="2663" y="139"/>
                        <a:pt x="2732" y="138"/>
                      </a:cubicBezTo>
                      <a:cubicBezTo>
                        <a:pt x="2801" y="137"/>
                        <a:pt x="2860" y="149"/>
                        <a:pt x="2918" y="144"/>
                      </a:cubicBezTo>
                      <a:cubicBezTo>
                        <a:pt x="2976" y="139"/>
                        <a:pt x="3025" y="126"/>
                        <a:pt x="3080" y="108"/>
                      </a:cubicBezTo>
                      <a:cubicBezTo>
                        <a:pt x="3135" y="90"/>
                        <a:pt x="3203" y="52"/>
                        <a:pt x="3248" y="36"/>
                      </a:cubicBezTo>
                      <a:cubicBezTo>
                        <a:pt x="3293" y="20"/>
                        <a:pt x="3281" y="16"/>
                        <a:pt x="3350" y="12"/>
                      </a:cubicBezTo>
                      <a:cubicBezTo>
                        <a:pt x="3419" y="8"/>
                        <a:pt x="3618" y="3"/>
                        <a:pt x="3662" y="12"/>
                      </a:cubicBezTo>
                      <a:cubicBezTo>
                        <a:pt x="3706" y="21"/>
                        <a:pt x="3635" y="59"/>
                        <a:pt x="3614" y="66"/>
                      </a:cubicBezTo>
                      <a:cubicBezTo>
                        <a:pt x="3593" y="73"/>
                        <a:pt x="3555" y="55"/>
                        <a:pt x="3536" y="54"/>
                      </a:cubicBezTo>
                      <a:cubicBezTo>
                        <a:pt x="3517" y="53"/>
                        <a:pt x="3517" y="49"/>
                        <a:pt x="3500" y="60"/>
                      </a:cubicBezTo>
                      <a:cubicBezTo>
                        <a:pt x="3483" y="71"/>
                        <a:pt x="3464" y="112"/>
                        <a:pt x="3434" y="120"/>
                      </a:cubicBezTo>
                      <a:cubicBezTo>
                        <a:pt x="3404" y="128"/>
                        <a:pt x="3349" y="100"/>
                        <a:pt x="3320" y="108"/>
                      </a:cubicBezTo>
                      <a:cubicBezTo>
                        <a:pt x="3291" y="116"/>
                        <a:pt x="3279" y="159"/>
                        <a:pt x="3260" y="168"/>
                      </a:cubicBezTo>
                      <a:cubicBezTo>
                        <a:pt x="3241" y="177"/>
                        <a:pt x="3225" y="157"/>
                        <a:pt x="3206" y="162"/>
                      </a:cubicBezTo>
                      <a:cubicBezTo>
                        <a:pt x="3187" y="167"/>
                        <a:pt x="3166" y="194"/>
                        <a:pt x="3146" y="198"/>
                      </a:cubicBezTo>
                      <a:cubicBezTo>
                        <a:pt x="3126" y="202"/>
                        <a:pt x="3105" y="192"/>
                        <a:pt x="3086" y="186"/>
                      </a:cubicBezTo>
                      <a:cubicBezTo>
                        <a:pt x="3067" y="180"/>
                        <a:pt x="3057" y="163"/>
                        <a:pt x="3032" y="162"/>
                      </a:cubicBezTo>
                      <a:cubicBezTo>
                        <a:pt x="3007" y="161"/>
                        <a:pt x="2959" y="170"/>
                        <a:pt x="2936" y="180"/>
                      </a:cubicBezTo>
                      <a:cubicBezTo>
                        <a:pt x="2913" y="190"/>
                        <a:pt x="2908" y="211"/>
                        <a:pt x="2894" y="222"/>
                      </a:cubicBezTo>
                      <a:cubicBezTo>
                        <a:pt x="2880" y="233"/>
                        <a:pt x="2870" y="241"/>
                        <a:pt x="2852" y="246"/>
                      </a:cubicBezTo>
                      <a:cubicBezTo>
                        <a:pt x="2834" y="251"/>
                        <a:pt x="2802" y="257"/>
                        <a:pt x="2786" y="252"/>
                      </a:cubicBezTo>
                      <a:cubicBezTo>
                        <a:pt x="2770" y="247"/>
                        <a:pt x="2775" y="226"/>
                        <a:pt x="2756" y="216"/>
                      </a:cubicBezTo>
                      <a:cubicBezTo>
                        <a:pt x="2737" y="206"/>
                        <a:pt x="2701" y="193"/>
                        <a:pt x="2672" y="192"/>
                      </a:cubicBezTo>
                      <a:cubicBezTo>
                        <a:pt x="2643" y="191"/>
                        <a:pt x="2621" y="202"/>
                        <a:pt x="2582" y="210"/>
                      </a:cubicBezTo>
                      <a:cubicBezTo>
                        <a:pt x="2543" y="218"/>
                        <a:pt x="2492" y="231"/>
                        <a:pt x="2438" y="240"/>
                      </a:cubicBezTo>
                      <a:cubicBezTo>
                        <a:pt x="2384" y="249"/>
                        <a:pt x="2310" y="260"/>
                        <a:pt x="2258" y="264"/>
                      </a:cubicBezTo>
                      <a:cubicBezTo>
                        <a:pt x="2206" y="268"/>
                        <a:pt x="2166" y="266"/>
                        <a:pt x="2126" y="264"/>
                      </a:cubicBezTo>
                      <a:cubicBezTo>
                        <a:pt x="2086" y="262"/>
                        <a:pt x="2055" y="258"/>
                        <a:pt x="2018" y="252"/>
                      </a:cubicBezTo>
                      <a:cubicBezTo>
                        <a:pt x="1981" y="246"/>
                        <a:pt x="1957" y="229"/>
                        <a:pt x="1904" y="228"/>
                      </a:cubicBezTo>
                      <a:cubicBezTo>
                        <a:pt x="1851" y="227"/>
                        <a:pt x="1749" y="240"/>
                        <a:pt x="1700" y="246"/>
                      </a:cubicBezTo>
                      <a:cubicBezTo>
                        <a:pt x="1651" y="252"/>
                        <a:pt x="1655" y="261"/>
                        <a:pt x="1610" y="264"/>
                      </a:cubicBezTo>
                      <a:cubicBezTo>
                        <a:pt x="1565" y="267"/>
                        <a:pt x="1470" y="267"/>
                        <a:pt x="1430" y="264"/>
                      </a:cubicBezTo>
                      <a:cubicBezTo>
                        <a:pt x="1390" y="261"/>
                        <a:pt x="1403" y="252"/>
                        <a:pt x="1370" y="246"/>
                      </a:cubicBezTo>
                      <a:cubicBezTo>
                        <a:pt x="1337" y="240"/>
                        <a:pt x="1269" y="233"/>
                        <a:pt x="1232" y="228"/>
                      </a:cubicBezTo>
                      <a:cubicBezTo>
                        <a:pt x="1195" y="223"/>
                        <a:pt x="1174" y="222"/>
                        <a:pt x="1148" y="216"/>
                      </a:cubicBezTo>
                      <a:cubicBezTo>
                        <a:pt x="1122" y="210"/>
                        <a:pt x="1107" y="197"/>
                        <a:pt x="1076" y="192"/>
                      </a:cubicBezTo>
                      <a:cubicBezTo>
                        <a:pt x="1045" y="187"/>
                        <a:pt x="990" y="178"/>
                        <a:pt x="962" y="186"/>
                      </a:cubicBezTo>
                      <a:cubicBezTo>
                        <a:pt x="934" y="194"/>
                        <a:pt x="930" y="230"/>
                        <a:pt x="908" y="240"/>
                      </a:cubicBezTo>
                      <a:cubicBezTo>
                        <a:pt x="886" y="250"/>
                        <a:pt x="847" y="250"/>
                        <a:pt x="830" y="246"/>
                      </a:cubicBezTo>
                      <a:cubicBezTo>
                        <a:pt x="813" y="242"/>
                        <a:pt x="816" y="226"/>
                        <a:pt x="806" y="216"/>
                      </a:cubicBezTo>
                      <a:cubicBezTo>
                        <a:pt x="796" y="206"/>
                        <a:pt x="785" y="195"/>
                        <a:pt x="770" y="186"/>
                      </a:cubicBezTo>
                      <a:cubicBezTo>
                        <a:pt x="755" y="177"/>
                        <a:pt x="742" y="165"/>
                        <a:pt x="716" y="162"/>
                      </a:cubicBezTo>
                      <a:cubicBezTo>
                        <a:pt x="690" y="159"/>
                        <a:pt x="641" y="164"/>
                        <a:pt x="614" y="168"/>
                      </a:cubicBezTo>
                      <a:cubicBezTo>
                        <a:pt x="587" y="172"/>
                        <a:pt x="575" y="188"/>
                        <a:pt x="554" y="186"/>
                      </a:cubicBezTo>
                      <a:cubicBezTo>
                        <a:pt x="533" y="184"/>
                        <a:pt x="518" y="168"/>
                        <a:pt x="488" y="156"/>
                      </a:cubicBezTo>
                      <a:cubicBezTo>
                        <a:pt x="458" y="144"/>
                        <a:pt x="406" y="123"/>
                        <a:pt x="374" y="114"/>
                      </a:cubicBezTo>
                      <a:cubicBezTo>
                        <a:pt x="342" y="105"/>
                        <a:pt x="317" y="104"/>
                        <a:pt x="296" y="102"/>
                      </a:cubicBezTo>
                      <a:cubicBezTo>
                        <a:pt x="275" y="100"/>
                        <a:pt x="266" y="114"/>
                        <a:pt x="248" y="102"/>
                      </a:cubicBezTo>
                      <a:cubicBezTo>
                        <a:pt x="230" y="90"/>
                        <a:pt x="210" y="37"/>
                        <a:pt x="188" y="30"/>
                      </a:cubicBezTo>
                      <a:cubicBezTo>
                        <a:pt x="166" y="23"/>
                        <a:pt x="135" y="58"/>
                        <a:pt x="116" y="60"/>
                      </a:cubicBezTo>
                      <a:cubicBezTo>
                        <a:pt x="97" y="62"/>
                        <a:pt x="89" y="52"/>
                        <a:pt x="74" y="42"/>
                      </a:cubicBezTo>
                      <a:cubicBezTo>
                        <a:pt x="59" y="32"/>
                        <a:pt x="0" y="12"/>
                        <a:pt x="32" y="6"/>
                      </a:cubicBezTo>
                      <a:close/>
                    </a:path>
                  </a:pathLst>
                </a:custGeom>
                <a:solidFill>
                  <a:srgbClr val="D6AD84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49" name="Freeform 72"/>
                <p:cNvSpPr>
                  <a:spLocks/>
                </p:cNvSpPr>
                <p:nvPr/>
              </p:nvSpPr>
              <p:spPr bwMode="auto">
                <a:xfrm flipH="1">
                  <a:off x="2700" y="2664"/>
                  <a:ext cx="1722" cy="270"/>
                </a:xfrm>
                <a:custGeom>
                  <a:avLst/>
                  <a:gdLst>
                    <a:gd name="T0" fmla="*/ 0 w 1722"/>
                    <a:gd name="T1" fmla="*/ 0 h 270"/>
                    <a:gd name="T2" fmla="*/ 66 w 1722"/>
                    <a:gd name="T3" fmla="*/ 90 h 270"/>
                    <a:gd name="T4" fmla="*/ 150 w 1722"/>
                    <a:gd name="T5" fmla="*/ 42 h 270"/>
                    <a:gd name="T6" fmla="*/ 210 w 1722"/>
                    <a:gd name="T7" fmla="*/ 138 h 270"/>
                    <a:gd name="T8" fmla="*/ 348 w 1722"/>
                    <a:gd name="T9" fmla="*/ 114 h 270"/>
                    <a:gd name="T10" fmla="*/ 378 w 1722"/>
                    <a:gd name="T11" fmla="*/ 192 h 270"/>
                    <a:gd name="T12" fmla="*/ 480 w 1722"/>
                    <a:gd name="T13" fmla="*/ 168 h 270"/>
                    <a:gd name="T14" fmla="*/ 516 w 1722"/>
                    <a:gd name="T15" fmla="*/ 222 h 270"/>
                    <a:gd name="T16" fmla="*/ 570 w 1722"/>
                    <a:gd name="T17" fmla="*/ 228 h 270"/>
                    <a:gd name="T18" fmla="*/ 600 w 1722"/>
                    <a:gd name="T19" fmla="*/ 162 h 270"/>
                    <a:gd name="T20" fmla="*/ 732 w 1722"/>
                    <a:gd name="T21" fmla="*/ 168 h 270"/>
                    <a:gd name="T22" fmla="*/ 768 w 1722"/>
                    <a:gd name="T23" fmla="*/ 258 h 270"/>
                    <a:gd name="T24" fmla="*/ 900 w 1722"/>
                    <a:gd name="T25" fmla="*/ 246 h 270"/>
                    <a:gd name="T26" fmla="*/ 930 w 1722"/>
                    <a:gd name="T27" fmla="*/ 186 h 270"/>
                    <a:gd name="T28" fmla="*/ 1044 w 1722"/>
                    <a:gd name="T29" fmla="*/ 186 h 270"/>
                    <a:gd name="T30" fmla="*/ 1098 w 1722"/>
                    <a:gd name="T31" fmla="*/ 252 h 270"/>
                    <a:gd name="T32" fmla="*/ 1272 w 1722"/>
                    <a:gd name="T33" fmla="*/ 228 h 270"/>
                    <a:gd name="T34" fmla="*/ 1362 w 1722"/>
                    <a:gd name="T35" fmla="*/ 264 h 270"/>
                    <a:gd name="T36" fmla="*/ 1584 w 1722"/>
                    <a:gd name="T37" fmla="*/ 270 h 270"/>
                    <a:gd name="T38" fmla="*/ 1686 w 1722"/>
                    <a:gd name="T39" fmla="*/ 240 h 270"/>
                    <a:gd name="T40" fmla="*/ 1722 w 1722"/>
                    <a:gd name="T41" fmla="*/ 210 h 270"/>
                    <a:gd name="T42" fmla="*/ 1452 w 1722"/>
                    <a:gd name="T43" fmla="*/ 228 h 270"/>
                    <a:gd name="T44" fmla="*/ 1296 w 1722"/>
                    <a:gd name="T45" fmla="*/ 228 h 270"/>
                    <a:gd name="T46" fmla="*/ 1230 w 1722"/>
                    <a:gd name="T47" fmla="*/ 210 h 270"/>
                    <a:gd name="T48" fmla="*/ 1164 w 1722"/>
                    <a:gd name="T49" fmla="*/ 180 h 270"/>
                    <a:gd name="T50" fmla="*/ 1062 w 1722"/>
                    <a:gd name="T51" fmla="*/ 174 h 270"/>
                    <a:gd name="T52" fmla="*/ 930 w 1722"/>
                    <a:gd name="T53" fmla="*/ 168 h 270"/>
                    <a:gd name="T54" fmla="*/ 864 w 1722"/>
                    <a:gd name="T55" fmla="*/ 210 h 270"/>
                    <a:gd name="T56" fmla="*/ 786 w 1722"/>
                    <a:gd name="T57" fmla="*/ 210 h 270"/>
                    <a:gd name="T58" fmla="*/ 744 w 1722"/>
                    <a:gd name="T59" fmla="*/ 156 h 270"/>
                    <a:gd name="T60" fmla="*/ 660 w 1722"/>
                    <a:gd name="T61" fmla="*/ 144 h 270"/>
                    <a:gd name="T62" fmla="*/ 576 w 1722"/>
                    <a:gd name="T63" fmla="*/ 138 h 270"/>
                    <a:gd name="T64" fmla="*/ 498 w 1722"/>
                    <a:gd name="T65" fmla="*/ 150 h 270"/>
                    <a:gd name="T66" fmla="*/ 450 w 1722"/>
                    <a:gd name="T67" fmla="*/ 102 h 270"/>
                    <a:gd name="T68" fmla="*/ 396 w 1722"/>
                    <a:gd name="T69" fmla="*/ 108 h 270"/>
                    <a:gd name="T70" fmla="*/ 360 w 1722"/>
                    <a:gd name="T71" fmla="*/ 48 h 270"/>
                    <a:gd name="T72" fmla="*/ 216 w 1722"/>
                    <a:gd name="T73" fmla="*/ 60 h 270"/>
                    <a:gd name="T74" fmla="*/ 186 w 1722"/>
                    <a:gd name="T75" fmla="*/ 18 h 270"/>
                    <a:gd name="T76" fmla="*/ 36 w 1722"/>
                    <a:gd name="T77" fmla="*/ 30 h 27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722"/>
                    <a:gd name="T118" fmla="*/ 0 h 270"/>
                    <a:gd name="T119" fmla="*/ 1722 w 1722"/>
                    <a:gd name="T120" fmla="*/ 270 h 27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722" h="270">
                      <a:moveTo>
                        <a:pt x="0" y="0"/>
                      </a:moveTo>
                      <a:lnTo>
                        <a:pt x="66" y="90"/>
                      </a:lnTo>
                      <a:lnTo>
                        <a:pt x="150" y="42"/>
                      </a:lnTo>
                      <a:lnTo>
                        <a:pt x="210" y="138"/>
                      </a:lnTo>
                      <a:lnTo>
                        <a:pt x="348" y="114"/>
                      </a:lnTo>
                      <a:lnTo>
                        <a:pt x="378" y="192"/>
                      </a:lnTo>
                      <a:lnTo>
                        <a:pt x="480" y="168"/>
                      </a:lnTo>
                      <a:lnTo>
                        <a:pt x="516" y="222"/>
                      </a:lnTo>
                      <a:lnTo>
                        <a:pt x="570" y="228"/>
                      </a:lnTo>
                      <a:lnTo>
                        <a:pt x="600" y="162"/>
                      </a:lnTo>
                      <a:lnTo>
                        <a:pt x="732" y="168"/>
                      </a:lnTo>
                      <a:lnTo>
                        <a:pt x="768" y="258"/>
                      </a:lnTo>
                      <a:lnTo>
                        <a:pt x="900" y="246"/>
                      </a:lnTo>
                      <a:lnTo>
                        <a:pt x="930" y="186"/>
                      </a:lnTo>
                      <a:lnTo>
                        <a:pt x="1044" y="186"/>
                      </a:lnTo>
                      <a:lnTo>
                        <a:pt x="1098" y="252"/>
                      </a:lnTo>
                      <a:lnTo>
                        <a:pt x="1272" y="228"/>
                      </a:lnTo>
                      <a:lnTo>
                        <a:pt x="1362" y="264"/>
                      </a:lnTo>
                      <a:lnTo>
                        <a:pt x="1584" y="270"/>
                      </a:lnTo>
                      <a:lnTo>
                        <a:pt x="1686" y="240"/>
                      </a:lnTo>
                      <a:lnTo>
                        <a:pt x="1722" y="210"/>
                      </a:lnTo>
                      <a:lnTo>
                        <a:pt x="1452" y="228"/>
                      </a:lnTo>
                      <a:lnTo>
                        <a:pt x="1296" y="228"/>
                      </a:lnTo>
                      <a:lnTo>
                        <a:pt x="1230" y="210"/>
                      </a:lnTo>
                      <a:lnTo>
                        <a:pt x="1164" y="180"/>
                      </a:lnTo>
                      <a:lnTo>
                        <a:pt x="1062" y="174"/>
                      </a:lnTo>
                      <a:lnTo>
                        <a:pt x="930" y="168"/>
                      </a:lnTo>
                      <a:lnTo>
                        <a:pt x="864" y="210"/>
                      </a:lnTo>
                      <a:lnTo>
                        <a:pt x="786" y="210"/>
                      </a:lnTo>
                      <a:lnTo>
                        <a:pt x="744" y="156"/>
                      </a:lnTo>
                      <a:lnTo>
                        <a:pt x="660" y="144"/>
                      </a:lnTo>
                      <a:lnTo>
                        <a:pt x="576" y="138"/>
                      </a:lnTo>
                      <a:lnTo>
                        <a:pt x="498" y="150"/>
                      </a:lnTo>
                      <a:lnTo>
                        <a:pt x="450" y="102"/>
                      </a:lnTo>
                      <a:lnTo>
                        <a:pt x="396" y="108"/>
                      </a:lnTo>
                      <a:lnTo>
                        <a:pt x="360" y="48"/>
                      </a:lnTo>
                      <a:lnTo>
                        <a:pt x="216" y="60"/>
                      </a:lnTo>
                      <a:lnTo>
                        <a:pt x="186" y="18"/>
                      </a:lnTo>
                      <a:lnTo>
                        <a:pt x="36" y="30"/>
                      </a:lnTo>
                    </a:path>
                  </a:pathLst>
                </a:custGeom>
                <a:solidFill>
                  <a:srgbClr val="F1E27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50" name="Freeform 73"/>
                <p:cNvSpPr>
                  <a:spLocks/>
                </p:cNvSpPr>
                <p:nvPr/>
              </p:nvSpPr>
              <p:spPr bwMode="auto">
                <a:xfrm>
                  <a:off x="2430" y="2838"/>
                  <a:ext cx="396" cy="162"/>
                </a:xfrm>
                <a:custGeom>
                  <a:avLst/>
                  <a:gdLst>
                    <a:gd name="T0" fmla="*/ 18 w 396"/>
                    <a:gd name="T1" fmla="*/ 60 h 162"/>
                    <a:gd name="T2" fmla="*/ 90 w 396"/>
                    <a:gd name="T3" fmla="*/ 42 h 162"/>
                    <a:gd name="T4" fmla="*/ 162 w 396"/>
                    <a:gd name="T5" fmla="*/ 6 h 162"/>
                    <a:gd name="T6" fmla="*/ 198 w 396"/>
                    <a:gd name="T7" fmla="*/ 36 h 162"/>
                    <a:gd name="T8" fmla="*/ 228 w 396"/>
                    <a:gd name="T9" fmla="*/ 0 h 162"/>
                    <a:gd name="T10" fmla="*/ 294 w 396"/>
                    <a:gd name="T11" fmla="*/ 54 h 162"/>
                    <a:gd name="T12" fmla="*/ 378 w 396"/>
                    <a:gd name="T13" fmla="*/ 60 h 162"/>
                    <a:gd name="T14" fmla="*/ 336 w 396"/>
                    <a:gd name="T15" fmla="*/ 96 h 162"/>
                    <a:gd name="T16" fmla="*/ 396 w 396"/>
                    <a:gd name="T17" fmla="*/ 114 h 162"/>
                    <a:gd name="T18" fmla="*/ 306 w 396"/>
                    <a:gd name="T19" fmla="*/ 132 h 162"/>
                    <a:gd name="T20" fmla="*/ 360 w 396"/>
                    <a:gd name="T21" fmla="*/ 150 h 162"/>
                    <a:gd name="T22" fmla="*/ 276 w 396"/>
                    <a:gd name="T23" fmla="*/ 150 h 162"/>
                    <a:gd name="T24" fmla="*/ 192 w 396"/>
                    <a:gd name="T25" fmla="*/ 150 h 162"/>
                    <a:gd name="T26" fmla="*/ 108 w 396"/>
                    <a:gd name="T27" fmla="*/ 150 h 162"/>
                    <a:gd name="T28" fmla="*/ 0 w 396"/>
                    <a:gd name="T29" fmla="*/ 162 h 162"/>
                    <a:gd name="T30" fmla="*/ 60 w 396"/>
                    <a:gd name="T31" fmla="*/ 114 h 162"/>
                    <a:gd name="T32" fmla="*/ 0 w 396"/>
                    <a:gd name="T33" fmla="*/ 102 h 162"/>
                    <a:gd name="T34" fmla="*/ 48 w 396"/>
                    <a:gd name="T35" fmla="*/ 90 h 16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96"/>
                    <a:gd name="T55" fmla="*/ 0 h 162"/>
                    <a:gd name="T56" fmla="*/ 396 w 396"/>
                    <a:gd name="T57" fmla="*/ 162 h 16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96" h="162">
                      <a:moveTo>
                        <a:pt x="18" y="60"/>
                      </a:moveTo>
                      <a:lnTo>
                        <a:pt x="90" y="42"/>
                      </a:lnTo>
                      <a:lnTo>
                        <a:pt x="162" y="6"/>
                      </a:lnTo>
                      <a:lnTo>
                        <a:pt x="198" y="36"/>
                      </a:lnTo>
                      <a:lnTo>
                        <a:pt x="228" y="0"/>
                      </a:lnTo>
                      <a:lnTo>
                        <a:pt x="294" y="54"/>
                      </a:lnTo>
                      <a:lnTo>
                        <a:pt x="378" y="60"/>
                      </a:lnTo>
                      <a:lnTo>
                        <a:pt x="336" y="96"/>
                      </a:lnTo>
                      <a:lnTo>
                        <a:pt x="396" y="114"/>
                      </a:lnTo>
                      <a:lnTo>
                        <a:pt x="306" y="132"/>
                      </a:lnTo>
                      <a:lnTo>
                        <a:pt x="360" y="150"/>
                      </a:lnTo>
                      <a:lnTo>
                        <a:pt x="276" y="150"/>
                      </a:lnTo>
                      <a:lnTo>
                        <a:pt x="192" y="150"/>
                      </a:lnTo>
                      <a:lnTo>
                        <a:pt x="108" y="150"/>
                      </a:lnTo>
                      <a:lnTo>
                        <a:pt x="0" y="162"/>
                      </a:lnTo>
                      <a:lnTo>
                        <a:pt x="60" y="114"/>
                      </a:lnTo>
                      <a:lnTo>
                        <a:pt x="0" y="102"/>
                      </a:lnTo>
                      <a:lnTo>
                        <a:pt x="48" y="90"/>
                      </a:lnTo>
                    </a:path>
                  </a:pathLst>
                </a:cu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51" name="Freeform 74" descr="Large confetti"/>
                <p:cNvSpPr>
                  <a:spLocks/>
                </p:cNvSpPr>
                <p:nvPr/>
              </p:nvSpPr>
              <p:spPr bwMode="auto">
                <a:xfrm>
                  <a:off x="1009" y="2982"/>
                  <a:ext cx="3494" cy="596"/>
                </a:xfrm>
                <a:custGeom>
                  <a:avLst/>
                  <a:gdLst>
                    <a:gd name="T0" fmla="*/ 0 w 3494"/>
                    <a:gd name="T1" fmla="*/ 596 h 596"/>
                    <a:gd name="T2" fmla="*/ 317 w 3494"/>
                    <a:gd name="T3" fmla="*/ 529 h 596"/>
                    <a:gd name="T4" fmla="*/ 633 w 3494"/>
                    <a:gd name="T5" fmla="*/ 318 h 596"/>
                    <a:gd name="T6" fmla="*/ 902 w 3494"/>
                    <a:gd name="T7" fmla="*/ 135 h 596"/>
                    <a:gd name="T8" fmla="*/ 1142 w 3494"/>
                    <a:gd name="T9" fmla="*/ 49 h 596"/>
                    <a:gd name="T10" fmla="*/ 1517 w 3494"/>
                    <a:gd name="T11" fmla="*/ 10 h 596"/>
                    <a:gd name="T12" fmla="*/ 1795 w 3494"/>
                    <a:gd name="T13" fmla="*/ 10 h 596"/>
                    <a:gd name="T14" fmla="*/ 2083 w 3494"/>
                    <a:gd name="T15" fmla="*/ 68 h 596"/>
                    <a:gd name="T16" fmla="*/ 2361 w 3494"/>
                    <a:gd name="T17" fmla="*/ 212 h 596"/>
                    <a:gd name="T18" fmla="*/ 2697 w 3494"/>
                    <a:gd name="T19" fmla="*/ 423 h 596"/>
                    <a:gd name="T20" fmla="*/ 2928 w 3494"/>
                    <a:gd name="T21" fmla="*/ 538 h 596"/>
                    <a:gd name="T22" fmla="*/ 3187 w 3494"/>
                    <a:gd name="T23" fmla="*/ 577 h 596"/>
                    <a:gd name="T24" fmla="*/ 3494 w 3494"/>
                    <a:gd name="T25" fmla="*/ 586 h 59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494"/>
                    <a:gd name="T40" fmla="*/ 0 h 596"/>
                    <a:gd name="T41" fmla="*/ 3494 w 3494"/>
                    <a:gd name="T42" fmla="*/ 596 h 59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494" h="596">
                      <a:moveTo>
                        <a:pt x="0" y="596"/>
                      </a:moveTo>
                      <a:cubicBezTo>
                        <a:pt x="105" y="585"/>
                        <a:pt x="211" y="575"/>
                        <a:pt x="317" y="529"/>
                      </a:cubicBezTo>
                      <a:cubicBezTo>
                        <a:pt x="423" y="483"/>
                        <a:pt x="535" y="384"/>
                        <a:pt x="633" y="318"/>
                      </a:cubicBezTo>
                      <a:cubicBezTo>
                        <a:pt x="731" y="252"/>
                        <a:pt x="817" y="180"/>
                        <a:pt x="902" y="135"/>
                      </a:cubicBezTo>
                      <a:cubicBezTo>
                        <a:pt x="987" y="90"/>
                        <a:pt x="1040" y="70"/>
                        <a:pt x="1142" y="49"/>
                      </a:cubicBezTo>
                      <a:cubicBezTo>
                        <a:pt x="1244" y="28"/>
                        <a:pt x="1408" y="16"/>
                        <a:pt x="1517" y="10"/>
                      </a:cubicBezTo>
                      <a:cubicBezTo>
                        <a:pt x="1626" y="4"/>
                        <a:pt x="1701" y="0"/>
                        <a:pt x="1795" y="10"/>
                      </a:cubicBezTo>
                      <a:cubicBezTo>
                        <a:pt x="1889" y="20"/>
                        <a:pt x="1989" y="34"/>
                        <a:pt x="2083" y="68"/>
                      </a:cubicBezTo>
                      <a:cubicBezTo>
                        <a:pt x="2177" y="102"/>
                        <a:pt x="2259" y="153"/>
                        <a:pt x="2361" y="212"/>
                      </a:cubicBezTo>
                      <a:cubicBezTo>
                        <a:pt x="2463" y="271"/>
                        <a:pt x="2603" y="369"/>
                        <a:pt x="2697" y="423"/>
                      </a:cubicBezTo>
                      <a:cubicBezTo>
                        <a:pt x="2791" y="477"/>
                        <a:pt x="2846" y="512"/>
                        <a:pt x="2928" y="538"/>
                      </a:cubicBezTo>
                      <a:cubicBezTo>
                        <a:pt x="3010" y="564"/>
                        <a:pt x="3093" y="569"/>
                        <a:pt x="3187" y="577"/>
                      </a:cubicBezTo>
                      <a:cubicBezTo>
                        <a:pt x="3281" y="585"/>
                        <a:pt x="3387" y="585"/>
                        <a:pt x="3494" y="586"/>
                      </a:cubicBezTo>
                    </a:path>
                  </a:pathLst>
                </a:custGeom>
                <a:pattFill prst="lgConfetti">
                  <a:fgClr>
                    <a:srgbClr val="FF0000"/>
                  </a:fgClr>
                  <a:bgClr>
                    <a:srgbClr val="C0C0C0"/>
                  </a:bgClr>
                </a:patt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52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601" y="2927"/>
                  <a:ext cx="1230" cy="6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Arial Black" pitchFamily="34" charset="0"/>
                      <a:cs typeface="Arial" charset="0"/>
                    </a:rPr>
                    <a:t>Continental Crust</a:t>
                  </a:r>
                </a:p>
              </p:txBody>
            </p:sp>
            <p:sp>
              <p:nvSpPr>
                <p:cNvPr id="12453" name="Text Box 76"/>
                <p:cNvSpPr txBox="1">
                  <a:spLocks noChangeArrowheads="1"/>
                </p:cNvSpPr>
                <p:nvPr/>
              </p:nvSpPr>
              <p:spPr bwMode="auto">
                <a:xfrm>
                  <a:off x="3415" y="2927"/>
                  <a:ext cx="1230" cy="6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Arial Black" pitchFamily="34" charset="0"/>
                      <a:cs typeface="Arial" charset="0"/>
                    </a:rPr>
                    <a:t>Continental Crust</a:t>
                  </a:r>
                </a:p>
              </p:txBody>
            </p:sp>
          </p:grpSp>
          <p:sp>
            <p:nvSpPr>
              <p:cNvPr id="12454" name="Text Box 77"/>
              <p:cNvSpPr txBox="1">
                <a:spLocks noChangeArrowheads="1"/>
              </p:cNvSpPr>
              <p:nvPr/>
            </p:nvSpPr>
            <p:spPr bwMode="auto">
              <a:xfrm>
                <a:off x="2662" y="3829"/>
                <a:ext cx="592" cy="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latin typeface="Arial Black" pitchFamily="34" charset="0"/>
                    <a:cs typeface="Arial" charset="0"/>
                  </a:rPr>
                  <a:t>Mantle</a:t>
                </a:r>
              </a:p>
            </p:txBody>
          </p:sp>
        </p:grpSp>
        <p:sp>
          <p:nvSpPr>
            <p:cNvPr id="12455" name="Text Box 83"/>
            <p:cNvSpPr txBox="1">
              <a:spLocks noChangeArrowheads="1"/>
            </p:cNvSpPr>
            <p:nvPr/>
          </p:nvSpPr>
          <p:spPr bwMode="auto">
            <a:xfrm>
              <a:off x="136" y="3470"/>
              <a:ext cx="1141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0033CC"/>
                  </a:solidFill>
                  <a:latin typeface="Verdana" pitchFamily="34" charset="0"/>
                </a:rPr>
                <a:t>Drift/Sag</a:t>
              </a:r>
            </a:p>
            <a:p>
              <a:pPr algn="ctr"/>
              <a:r>
                <a:rPr lang="en-US" sz="2000" b="1" dirty="0" smtClean="0">
                  <a:solidFill>
                    <a:srgbClr val="0033CC"/>
                  </a:solidFill>
                  <a:latin typeface="Verdana" pitchFamily="34" charset="0"/>
                </a:rPr>
                <a:t>L. Cenozoic</a:t>
              </a:r>
              <a:endParaRPr lang="en-US" sz="2000" b="1" dirty="0">
                <a:solidFill>
                  <a:srgbClr val="0033CC"/>
                </a:solidFill>
                <a:latin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2572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Gippsland Basin – Regional Geology</a:t>
            </a:r>
            <a:endParaRPr lang="en-US" dirty="0"/>
          </a:p>
        </p:txBody>
      </p:sp>
      <p:sp>
        <p:nvSpPr>
          <p:cNvPr id="3" name="Content Placeholder 4"/>
          <p:cNvSpPr txBox="1">
            <a:spLocks/>
          </p:cNvSpPr>
          <p:nvPr/>
        </p:nvSpPr>
        <p:spPr bwMode="auto">
          <a:xfrm>
            <a:off x="914400" y="1584325"/>
            <a:ext cx="4660490" cy="36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Plate Tectonic Setting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Basin Evolution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Stratigraphy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10" descr="http://valleywomensclub.org/wp-content/uploads/2014/10/red-checkmar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23" y="3511581"/>
            <a:ext cx="366251" cy="456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8105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Stratigraphy</a:t>
            </a:r>
          </a:p>
        </p:txBody>
      </p:sp>
      <p:pic>
        <p:nvPicPr>
          <p:cNvPr id="14341" name="Picture 5" descr="http://pubs.usgs.gov/of/1999/ofr-99-0050/OF99-50Q/figure2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41801" r="25215" b="24747"/>
          <a:stretch>
            <a:fillRect/>
          </a:stretch>
        </p:blipFill>
        <p:spPr bwMode="auto">
          <a:xfrm>
            <a:off x="1939925" y="1106384"/>
            <a:ext cx="2387600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http://pubs.usgs.gov/of/1999/ofr-99-0050/OF99-50Q/figure2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-304" r="72469" b="24747"/>
          <a:stretch>
            <a:fillRect/>
          </a:stretch>
        </p:blipFill>
        <p:spPr bwMode="auto">
          <a:xfrm>
            <a:off x="563563" y="1106384"/>
            <a:ext cx="1393825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149"/>
          <p:cNvSpPr txBox="1">
            <a:spLocks noChangeArrowheads="1"/>
          </p:cNvSpPr>
          <p:nvPr/>
        </p:nvSpPr>
        <p:spPr bwMode="auto">
          <a:xfrm>
            <a:off x="4490564" y="4619522"/>
            <a:ext cx="1542409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1800" b="1" dirty="0">
                <a:latin typeface="Verdana" pitchFamily="34" charset="0"/>
              </a:rPr>
              <a:t>Strzelecki </a:t>
            </a:r>
          </a:p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1800" b="1" dirty="0">
                <a:latin typeface="Verdana" pitchFamily="34" charset="0"/>
              </a:rPr>
              <a:t>Group</a:t>
            </a:r>
          </a:p>
        </p:txBody>
      </p:sp>
      <p:cxnSp>
        <p:nvCxnSpPr>
          <p:cNvPr id="85" name="Straight Connector 84"/>
          <p:cNvCxnSpPr/>
          <p:nvPr/>
        </p:nvCxnSpPr>
        <p:spPr>
          <a:xfrm>
            <a:off x="1997075" y="4384572"/>
            <a:ext cx="5073650" cy="0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5" name="Text Box 73"/>
          <p:cNvSpPr txBox="1">
            <a:spLocks noChangeArrowheads="1"/>
          </p:cNvSpPr>
          <p:nvPr/>
        </p:nvSpPr>
        <p:spPr bwMode="auto">
          <a:xfrm>
            <a:off x="5848350" y="3728934"/>
            <a:ext cx="192552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1400" b="1" dirty="0">
                <a:latin typeface="Verdana" pitchFamily="34" charset="0"/>
              </a:rPr>
              <a:t>Golden Beach Fm</a:t>
            </a:r>
          </a:p>
        </p:txBody>
      </p:sp>
      <p:sp>
        <p:nvSpPr>
          <p:cNvPr id="14346" name="Rectangle 86"/>
          <p:cNvSpPr>
            <a:spLocks noChangeArrowheads="1"/>
          </p:cNvSpPr>
          <p:nvPr/>
        </p:nvSpPr>
        <p:spPr bwMode="auto">
          <a:xfrm>
            <a:off x="5848350" y="2487509"/>
            <a:ext cx="13805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1400" b="1" dirty="0">
                <a:latin typeface="Verdana" pitchFamily="34" charset="0"/>
              </a:rPr>
              <a:t>Gurnard Fm</a:t>
            </a:r>
          </a:p>
        </p:txBody>
      </p:sp>
      <p:sp>
        <p:nvSpPr>
          <p:cNvPr id="14347" name="Rectangle 87"/>
          <p:cNvSpPr>
            <a:spLocks noChangeArrowheads="1"/>
          </p:cNvSpPr>
          <p:nvPr/>
        </p:nvSpPr>
        <p:spPr bwMode="auto">
          <a:xfrm flipH="1">
            <a:off x="4357211" y="2985984"/>
            <a:ext cx="137890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Latrobe </a:t>
            </a:r>
          </a:p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Group</a:t>
            </a:r>
          </a:p>
        </p:txBody>
      </p:sp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1974850" y="2443059"/>
            <a:ext cx="5273675" cy="76200"/>
            <a:chOff x="1975485" y="2981324"/>
            <a:chExt cx="5273040" cy="76201"/>
          </a:xfrm>
        </p:grpSpPr>
        <p:sp>
          <p:nvSpPr>
            <p:cNvPr id="99" name="Freeform 98"/>
            <p:cNvSpPr/>
            <p:nvPr/>
          </p:nvSpPr>
          <p:spPr>
            <a:xfrm>
              <a:off x="6040583" y="2981324"/>
              <a:ext cx="1207942" cy="76201"/>
            </a:xfrm>
            <a:custGeom>
              <a:avLst/>
              <a:gdLst>
                <a:gd name="connsiteX0" fmla="*/ 0 w 1341120"/>
                <a:gd name="connsiteY0" fmla="*/ 0 h 579120"/>
                <a:gd name="connsiteX1" fmla="*/ 243840 w 1341120"/>
                <a:gd name="connsiteY1" fmla="*/ 579120 h 579120"/>
                <a:gd name="connsiteX2" fmla="*/ 502920 w 1341120"/>
                <a:gd name="connsiteY2" fmla="*/ 0 h 579120"/>
                <a:gd name="connsiteX3" fmla="*/ 792480 w 1341120"/>
                <a:gd name="connsiteY3" fmla="*/ 548640 h 579120"/>
                <a:gd name="connsiteX4" fmla="*/ 1127760 w 1341120"/>
                <a:gd name="connsiteY4" fmla="*/ 30480 h 579120"/>
                <a:gd name="connsiteX5" fmla="*/ 1341120 w 1341120"/>
                <a:gd name="connsiteY5" fmla="*/ 548640 h 5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1120" h="579120">
                  <a:moveTo>
                    <a:pt x="0" y="0"/>
                  </a:moveTo>
                  <a:lnTo>
                    <a:pt x="243840" y="579120"/>
                  </a:lnTo>
                  <a:lnTo>
                    <a:pt x="502920" y="0"/>
                  </a:lnTo>
                  <a:lnTo>
                    <a:pt x="792480" y="548640"/>
                  </a:lnTo>
                  <a:lnTo>
                    <a:pt x="1127760" y="30480"/>
                  </a:lnTo>
                  <a:lnTo>
                    <a:pt x="1341120" y="548640"/>
                  </a:lnTo>
                </a:path>
              </a:pathLst>
            </a:custGeom>
            <a:ln w="571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05658" y="2981324"/>
              <a:ext cx="1207942" cy="76201"/>
            </a:xfrm>
            <a:custGeom>
              <a:avLst/>
              <a:gdLst>
                <a:gd name="connsiteX0" fmla="*/ 0 w 1341120"/>
                <a:gd name="connsiteY0" fmla="*/ 0 h 579120"/>
                <a:gd name="connsiteX1" fmla="*/ 243840 w 1341120"/>
                <a:gd name="connsiteY1" fmla="*/ 579120 h 579120"/>
                <a:gd name="connsiteX2" fmla="*/ 502920 w 1341120"/>
                <a:gd name="connsiteY2" fmla="*/ 0 h 579120"/>
                <a:gd name="connsiteX3" fmla="*/ 792480 w 1341120"/>
                <a:gd name="connsiteY3" fmla="*/ 548640 h 579120"/>
                <a:gd name="connsiteX4" fmla="*/ 1127760 w 1341120"/>
                <a:gd name="connsiteY4" fmla="*/ 30480 h 579120"/>
                <a:gd name="connsiteX5" fmla="*/ 1341120 w 1341120"/>
                <a:gd name="connsiteY5" fmla="*/ 548640 h 5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1120" h="579120">
                  <a:moveTo>
                    <a:pt x="0" y="0"/>
                  </a:moveTo>
                  <a:lnTo>
                    <a:pt x="243840" y="579120"/>
                  </a:lnTo>
                  <a:lnTo>
                    <a:pt x="502920" y="0"/>
                  </a:lnTo>
                  <a:lnTo>
                    <a:pt x="792480" y="548640"/>
                  </a:lnTo>
                  <a:lnTo>
                    <a:pt x="1127760" y="30480"/>
                  </a:lnTo>
                  <a:lnTo>
                    <a:pt x="1341120" y="548640"/>
                  </a:lnTo>
                </a:path>
              </a:pathLst>
            </a:custGeom>
            <a:ln w="571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04066" y="2981324"/>
              <a:ext cx="1207943" cy="76201"/>
            </a:xfrm>
            <a:custGeom>
              <a:avLst/>
              <a:gdLst>
                <a:gd name="connsiteX0" fmla="*/ 0 w 1341120"/>
                <a:gd name="connsiteY0" fmla="*/ 0 h 579120"/>
                <a:gd name="connsiteX1" fmla="*/ 243840 w 1341120"/>
                <a:gd name="connsiteY1" fmla="*/ 579120 h 579120"/>
                <a:gd name="connsiteX2" fmla="*/ 502920 w 1341120"/>
                <a:gd name="connsiteY2" fmla="*/ 0 h 579120"/>
                <a:gd name="connsiteX3" fmla="*/ 792480 w 1341120"/>
                <a:gd name="connsiteY3" fmla="*/ 548640 h 579120"/>
                <a:gd name="connsiteX4" fmla="*/ 1127760 w 1341120"/>
                <a:gd name="connsiteY4" fmla="*/ 30480 h 579120"/>
                <a:gd name="connsiteX5" fmla="*/ 1341120 w 1341120"/>
                <a:gd name="connsiteY5" fmla="*/ 548640 h 5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1120" h="579120">
                  <a:moveTo>
                    <a:pt x="0" y="0"/>
                  </a:moveTo>
                  <a:lnTo>
                    <a:pt x="243840" y="579120"/>
                  </a:lnTo>
                  <a:lnTo>
                    <a:pt x="502920" y="0"/>
                  </a:lnTo>
                  <a:lnTo>
                    <a:pt x="792480" y="548640"/>
                  </a:lnTo>
                  <a:lnTo>
                    <a:pt x="1127760" y="30480"/>
                  </a:lnTo>
                  <a:lnTo>
                    <a:pt x="1341120" y="548640"/>
                  </a:lnTo>
                </a:path>
              </a:pathLst>
            </a:custGeom>
            <a:ln w="571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75485" y="2981324"/>
              <a:ext cx="1207943" cy="76201"/>
            </a:xfrm>
            <a:custGeom>
              <a:avLst/>
              <a:gdLst>
                <a:gd name="connsiteX0" fmla="*/ 0 w 1341120"/>
                <a:gd name="connsiteY0" fmla="*/ 0 h 579120"/>
                <a:gd name="connsiteX1" fmla="*/ 243840 w 1341120"/>
                <a:gd name="connsiteY1" fmla="*/ 579120 h 579120"/>
                <a:gd name="connsiteX2" fmla="*/ 502920 w 1341120"/>
                <a:gd name="connsiteY2" fmla="*/ 0 h 579120"/>
                <a:gd name="connsiteX3" fmla="*/ 792480 w 1341120"/>
                <a:gd name="connsiteY3" fmla="*/ 548640 h 579120"/>
                <a:gd name="connsiteX4" fmla="*/ 1127760 w 1341120"/>
                <a:gd name="connsiteY4" fmla="*/ 30480 h 579120"/>
                <a:gd name="connsiteX5" fmla="*/ 1341120 w 1341120"/>
                <a:gd name="connsiteY5" fmla="*/ 548640 h 5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1120" h="579120">
                  <a:moveTo>
                    <a:pt x="0" y="0"/>
                  </a:moveTo>
                  <a:lnTo>
                    <a:pt x="243840" y="579120"/>
                  </a:lnTo>
                  <a:lnTo>
                    <a:pt x="502920" y="0"/>
                  </a:lnTo>
                  <a:lnTo>
                    <a:pt x="792480" y="548640"/>
                  </a:lnTo>
                  <a:lnTo>
                    <a:pt x="1127760" y="30480"/>
                  </a:lnTo>
                  <a:lnTo>
                    <a:pt x="1341120" y="548640"/>
                  </a:lnTo>
                </a:path>
              </a:pathLst>
            </a:custGeom>
            <a:ln w="571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15173" y="2981324"/>
              <a:ext cx="1206355" cy="76201"/>
            </a:xfrm>
            <a:custGeom>
              <a:avLst/>
              <a:gdLst>
                <a:gd name="connsiteX0" fmla="*/ 0 w 1341120"/>
                <a:gd name="connsiteY0" fmla="*/ 0 h 579120"/>
                <a:gd name="connsiteX1" fmla="*/ 243840 w 1341120"/>
                <a:gd name="connsiteY1" fmla="*/ 579120 h 579120"/>
                <a:gd name="connsiteX2" fmla="*/ 502920 w 1341120"/>
                <a:gd name="connsiteY2" fmla="*/ 0 h 579120"/>
                <a:gd name="connsiteX3" fmla="*/ 792480 w 1341120"/>
                <a:gd name="connsiteY3" fmla="*/ 548640 h 579120"/>
                <a:gd name="connsiteX4" fmla="*/ 1127760 w 1341120"/>
                <a:gd name="connsiteY4" fmla="*/ 30480 h 579120"/>
                <a:gd name="connsiteX5" fmla="*/ 1341120 w 1341120"/>
                <a:gd name="connsiteY5" fmla="*/ 548640 h 5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1120" h="579120">
                  <a:moveTo>
                    <a:pt x="0" y="0"/>
                  </a:moveTo>
                  <a:lnTo>
                    <a:pt x="243840" y="579120"/>
                  </a:lnTo>
                  <a:lnTo>
                    <a:pt x="502920" y="0"/>
                  </a:lnTo>
                  <a:lnTo>
                    <a:pt x="792480" y="548640"/>
                  </a:lnTo>
                  <a:lnTo>
                    <a:pt x="1127760" y="30480"/>
                  </a:lnTo>
                  <a:lnTo>
                    <a:pt x="1341120" y="548640"/>
                  </a:lnTo>
                </a:path>
              </a:pathLst>
            </a:custGeom>
            <a:ln w="571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14349" name="Rectangle 105"/>
          <p:cNvSpPr>
            <a:spLocks noChangeArrowheads="1"/>
          </p:cNvSpPr>
          <p:nvPr/>
        </p:nvSpPr>
        <p:spPr bwMode="auto">
          <a:xfrm flipH="1">
            <a:off x="4350241" y="1617983"/>
            <a:ext cx="150714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Seaspray</a:t>
            </a:r>
          </a:p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Group</a:t>
            </a:r>
          </a:p>
        </p:txBody>
      </p:sp>
      <p:sp>
        <p:nvSpPr>
          <p:cNvPr id="14350" name="Rectangle 116"/>
          <p:cNvSpPr>
            <a:spLocks noChangeArrowheads="1"/>
          </p:cNvSpPr>
          <p:nvPr/>
        </p:nvSpPr>
        <p:spPr bwMode="auto">
          <a:xfrm>
            <a:off x="5848350" y="2074759"/>
            <a:ext cx="20890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1400" b="1" dirty="0">
                <a:latin typeface="Verdana" pitchFamily="34" charset="0"/>
              </a:rPr>
              <a:t>Lakes Entrance Fm</a:t>
            </a:r>
          </a:p>
        </p:txBody>
      </p:sp>
      <p:sp>
        <p:nvSpPr>
          <p:cNvPr id="14358" name="WordArt 22"/>
          <p:cNvSpPr>
            <a:spLocks noChangeArrowheads="1" noChangeShapeType="1" noTextEdit="1"/>
          </p:cNvSpPr>
          <p:nvPr/>
        </p:nvSpPr>
        <p:spPr bwMode="auto">
          <a:xfrm>
            <a:off x="7636314" y="2938887"/>
            <a:ext cx="1344072" cy="2336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 Black"/>
              </a:rPr>
              <a:t>Late Rift</a:t>
            </a:r>
            <a:endParaRPr lang="en-US" sz="24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 Black"/>
            </a:endParaRPr>
          </a:p>
        </p:txBody>
      </p:sp>
      <p:sp>
        <p:nvSpPr>
          <p:cNvPr id="14359" name="WordArt 23"/>
          <p:cNvSpPr>
            <a:spLocks noChangeArrowheads="1" noChangeShapeType="1" noTextEdit="1"/>
          </p:cNvSpPr>
          <p:nvPr/>
        </p:nvSpPr>
        <p:spPr bwMode="auto">
          <a:xfrm>
            <a:off x="8001000" y="2133123"/>
            <a:ext cx="889000" cy="225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 Black"/>
              </a:rPr>
              <a:t>Sag</a:t>
            </a:r>
          </a:p>
        </p:txBody>
      </p:sp>
      <p:sp>
        <p:nvSpPr>
          <p:cNvPr id="14360" name="WordArt 24"/>
          <p:cNvSpPr>
            <a:spLocks noChangeArrowheads="1" noChangeShapeType="1" noTextEdit="1"/>
          </p:cNvSpPr>
          <p:nvPr/>
        </p:nvSpPr>
        <p:spPr bwMode="auto">
          <a:xfrm>
            <a:off x="7618513" y="3951660"/>
            <a:ext cx="1361873" cy="2145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 Black"/>
              </a:rPr>
              <a:t>Mid </a:t>
            </a:r>
            <a:r>
              <a:rPr lang="en-US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 Black"/>
              </a:rPr>
              <a:t>Rift </a:t>
            </a:r>
            <a:endParaRPr lang="en-US" sz="24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 Black"/>
            </a:endParaRPr>
          </a:p>
        </p:txBody>
      </p:sp>
      <p:sp>
        <p:nvSpPr>
          <p:cNvPr id="14361" name="WordArt 25"/>
          <p:cNvSpPr>
            <a:spLocks noChangeArrowheads="1" noChangeShapeType="1" noTextEdit="1"/>
          </p:cNvSpPr>
          <p:nvPr/>
        </p:nvSpPr>
        <p:spPr bwMode="auto">
          <a:xfrm>
            <a:off x="7481267" y="4988584"/>
            <a:ext cx="1499119" cy="27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 Black"/>
              </a:rPr>
              <a:t>Early Rift</a:t>
            </a:r>
          </a:p>
        </p:txBody>
      </p:sp>
      <p:sp>
        <p:nvSpPr>
          <p:cNvPr id="22" name="WordArt 24"/>
          <p:cNvSpPr>
            <a:spLocks noChangeArrowheads="1" noChangeShapeType="1" noTextEdit="1"/>
          </p:cNvSpPr>
          <p:nvPr/>
        </p:nvSpPr>
        <p:spPr bwMode="auto">
          <a:xfrm>
            <a:off x="7390881" y="2460800"/>
            <a:ext cx="1361873" cy="2145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 Black"/>
              </a:rPr>
              <a:t>Collapse</a:t>
            </a:r>
            <a:endParaRPr lang="en-US" sz="24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 Black"/>
            </a:endParaRPr>
          </a:p>
        </p:txBody>
      </p:sp>
      <p:sp>
        <p:nvSpPr>
          <p:cNvPr id="23" name="WordArt 25"/>
          <p:cNvSpPr>
            <a:spLocks noChangeArrowheads="1" noChangeShapeType="1" noTextEdit="1"/>
          </p:cNvSpPr>
          <p:nvPr/>
        </p:nvSpPr>
        <p:spPr bwMode="auto">
          <a:xfrm>
            <a:off x="7481267" y="1745618"/>
            <a:ext cx="1499119" cy="27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 Black"/>
              </a:rPr>
              <a:t>Compression</a:t>
            </a:r>
            <a:endParaRPr lang="en-US" sz="24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 Black"/>
            </a:endParaRP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414832" y="5957454"/>
            <a:ext cx="47424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0033CC"/>
                </a:solidFill>
                <a:cs typeface="Arial" panose="020B0604020202020204" pitchFamily="34" charset="0"/>
              </a:rPr>
              <a:t>http://pubs.usgs.gov/of/1999/ofr-99-0050/OF99-50Q/fig2.html#TOP</a:t>
            </a:r>
          </a:p>
        </p:txBody>
      </p:sp>
    </p:spTree>
    <p:extLst>
      <p:ext uri="{BB962C8B-B14F-4D97-AF65-F5344CB8AC3E}">
        <p14:creationId xmlns:p14="http://schemas.microsoft.com/office/powerpoint/2010/main" val="1587654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Stratigraphy – E. Cretaceous</a:t>
            </a:r>
          </a:p>
        </p:txBody>
      </p:sp>
      <p:pic>
        <p:nvPicPr>
          <p:cNvPr id="15364" name="Picture 5" descr="http://pubs.usgs.gov/of/1999/ofr-99-0050/OF99-50Q/figure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lum bright="-20000" contrast="30000"/>
          </a:blip>
          <a:srcRect l="1178" r="25334" b="25424"/>
          <a:stretch>
            <a:fillRect/>
          </a:stretch>
        </p:blipFill>
        <p:spPr>
          <a:xfrm>
            <a:off x="0" y="1404938"/>
            <a:ext cx="2079625" cy="4910137"/>
          </a:xfrm>
          <a:noFill/>
        </p:spPr>
      </p:pic>
      <p:sp>
        <p:nvSpPr>
          <p:cNvPr id="15367" name="Text Box 149"/>
          <p:cNvSpPr txBox="1">
            <a:spLocks noChangeArrowheads="1"/>
          </p:cNvSpPr>
          <p:nvPr/>
        </p:nvSpPr>
        <p:spPr bwMode="auto">
          <a:xfrm>
            <a:off x="2565400" y="1369538"/>
            <a:ext cx="4636526" cy="247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Strzelecki Group: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b="1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145 </a:t>
            </a:r>
            <a:r>
              <a:rPr lang="en-US" sz="2000" dirty="0">
                <a:latin typeface="Verdana" pitchFamily="34" charset="0"/>
              </a:rPr>
              <a:t>to </a:t>
            </a:r>
            <a:r>
              <a:rPr lang="en-US" sz="2000" dirty="0" smtClean="0">
                <a:latin typeface="Verdana" pitchFamily="34" charset="0"/>
              </a:rPr>
              <a:t>98 MY </a:t>
            </a:r>
            <a:endParaRPr lang="en-US" sz="2000" dirty="0">
              <a:latin typeface="Verdana" pitchFamily="34" charset="0"/>
            </a:endParaRP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Early rifting phase of deposition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Non-marine </a:t>
            </a:r>
            <a:r>
              <a:rPr lang="en-US" sz="2000" dirty="0" smtClean="0">
                <a:latin typeface="Verdana" pitchFamily="34" charset="0"/>
              </a:rPr>
              <a:t>clastics with coals</a:t>
            </a:r>
            <a:endParaRPr lang="en-US" sz="2000" dirty="0">
              <a:latin typeface="Verdana" pitchFamily="34" charset="0"/>
            </a:endParaRP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Volcanics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1800" b="1" dirty="0" smtClean="0">
                <a:solidFill>
                  <a:srgbClr val="0033CC"/>
                </a:solidFill>
                <a:latin typeface="Verdana" pitchFamily="34" charset="0"/>
              </a:rPr>
              <a:t>Secondary Source Interval</a:t>
            </a:r>
            <a:endParaRPr lang="en-US" b="1" dirty="0">
              <a:solidFill>
                <a:srgbClr val="0033CC"/>
              </a:solidFill>
              <a:latin typeface="Verdana" pitchFamily="34" charset="0"/>
            </a:endParaRPr>
          </a:p>
        </p:txBody>
      </p:sp>
      <p:sp>
        <p:nvSpPr>
          <p:cNvPr id="15370" name="Rectangle 162"/>
          <p:cNvSpPr>
            <a:spLocks noChangeArrowheads="1"/>
          </p:cNvSpPr>
          <p:nvPr/>
        </p:nvSpPr>
        <p:spPr bwMode="auto">
          <a:xfrm>
            <a:off x="1140807" y="4813300"/>
            <a:ext cx="930275" cy="1189038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1" name="Text Box 167"/>
          <p:cNvSpPr txBox="1">
            <a:spLocks noChangeArrowheads="1"/>
          </p:cNvSpPr>
          <p:nvPr/>
        </p:nvSpPr>
        <p:spPr bwMode="auto">
          <a:xfrm>
            <a:off x="7481888" y="3236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560662" y="3876745"/>
            <a:ext cx="6543651" cy="2168235"/>
            <a:chOff x="2560662" y="3876745"/>
            <a:chExt cx="6543651" cy="2168235"/>
          </a:xfrm>
        </p:grpSpPr>
        <p:grpSp>
          <p:nvGrpSpPr>
            <p:cNvPr id="3" name="Group 2"/>
            <p:cNvGrpSpPr/>
            <p:nvPr/>
          </p:nvGrpSpPr>
          <p:grpSpPr>
            <a:xfrm>
              <a:off x="2928359" y="3876745"/>
              <a:ext cx="5839870" cy="1689100"/>
              <a:chOff x="2694897" y="4025900"/>
              <a:chExt cx="5839870" cy="1689100"/>
            </a:xfrm>
          </p:grpSpPr>
          <p:sp>
            <p:nvSpPr>
              <p:cNvPr id="15373" name="Rectangle 104"/>
              <p:cNvSpPr>
                <a:spLocks noChangeArrowheads="1"/>
              </p:cNvSpPr>
              <p:nvPr/>
            </p:nvSpPr>
            <p:spPr bwMode="auto">
              <a:xfrm>
                <a:off x="2703468" y="4025900"/>
                <a:ext cx="5819870" cy="1689100"/>
              </a:xfrm>
              <a:prstGeom prst="rect">
                <a:avLst/>
              </a:prstGeom>
              <a:solidFill>
                <a:schemeClr val="bg1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15374" name="Freeform 82"/>
              <p:cNvSpPr>
                <a:spLocks/>
              </p:cNvSpPr>
              <p:nvPr/>
            </p:nvSpPr>
            <p:spPr bwMode="auto">
              <a:xfrm>
                <a:off x="2694897" y="4202113"/>
                <a:ext cx="5839870" cy="766763"/>
              </a:xfrm>
              <a:custGeom>
                <a:avLst/>
                <a:gdLst>
                  <a:gd name="T0" fmla="*/ 0 w 4088"/>
                  <a:gd name="T1" fmla="*/ 0 h 752"/>
                  <a:gd name="T2" fmla="*/ 4088 w 4088"/>
                  <a:gd name="T3" fmla="*/ 0 h 752"/>
                  <a:gd name="T4" fmla="*/ 4088 w 4088"/>
                  <a:gd name="T5" fmla="*/ 483 h 752"/>
                  <a:gd name="T6" fmla="*/ 0 w 4088"/>
                  <a:gd name="T7" fmla="*/ 483 h 7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88"/>
                  <a:gd name="T13" fmla="*/ 0 h 752"/>
                  <a:gd name="T14" fmla="*/ 4088 w 4088"/>
                  <a:gd name="T15" fmla="*/ 752 h 7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88" h="752">
                    <a:moveTo>
                      <a:pt x="0" y="0"/>
                    </a:moveTo>
                    <a:lnTo>
                      <a:pt x="4088" y="0"/>
                    </a:lnTo>
                    <a:lnTo>
                      <a:pt x="4088" y="752"/>
                    </a:lnTo>
                    <a:lnTo>
                      <a:pt x="0" y="752"/>
                    </a:lnTo>
                  </a:path>
                </a:pathLst>
              </a:custGeom>
              <a:solidFill>
                <a:srgbClr val="D6AD84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435" name="Freeform 143" descr="Wave"/>
              <p:cNvSpPr>
                <a:spLocks/>
              </p:cNvSpPr>
              <p:nvPr/>
            </p:nvSpPr>
            <p:spPr bwMode="auto">
              <a:xfrm>
                <a:off x="2706325" y="4506913"/>
                <a:ext cx="5805585" cy="1204913"/>
              </a:xfrm>
              <a:custGeom>
                <a:avLst/>
                <a:gdLst>
                  <a:gd name="T0" fmla="*/ 8 w 4064"/>
                  <a:gd name="T1" fmla="*/ 0 h 1168"/>
                  <a:gd name="T2" fmla="*/ 808 w 4064"/>
                  <a:gd name="T3" fmla="*/ 16 h 1168"/>
                  <a:gd name="T4" fmla="*/ 824 w 4064"/>
                  <a:gd name="T5" fmla="*/ 47 h 1168"/>
                  <a:gd name="T6" fmla="*/ 1920 w 4064"/>
                  <a:gd name="T7" fmla="*/ 114 h 1168"/>
                  <a:gd name="T8" fmla="*/ 1936 w 4064"/>
                  <a:gd name="T9" fmla="*/ 156 h 1168"/>
                  <a:gd name="T10" fmla="*/ 2576 w 4064"/>
                  <a:gd name="T11" fmla="*/ 166 h 1168"/>
                  <a:gd name="T12" fmla="*/ 2568 w 4064"/>
                  <a:gd name="T13" fmla="*/ 198 h 1168"/>
                  <a:gd name="T14" fmla="*/ 3800 w 4064"/>
                  <a:gd name="T15" fmla="*/ 172 h 1168"/>
                  <a:gd name="T16" fmla="*/ 3824 w 4064"/>
                  <a:gd name="T17" fmla="*/ 208 h 1168"/>
                  <a:gd name="T18" fmla="*/ 4064 w 4064"/>
                  <a:gd name="T19" fmla="*/ 203 h 1168"/>
                  <a:gd name="T20" fmla="*/ 4064 w 4064"/>
                  <a:gd name="T21" fmla="*/ 759 h 1168"/>
                  <a:gd name="T22" fmla="*/ 0 w 4064"/>
                  <a:gd name="T23" fmla="*/ 759 h 11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064"/>
                  <a:gd name="T37" fmla="*/ 0 h 1168"/>
                  <a:gd name="T38" fmla="*/ 4064 w 4064"/>
                  <a:gd name="T39" fmla="*/ 1168 h 11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064" h="1168">
                    <a:moveTo>
                      <a:pt x="8" y="0"/>
                    </a:moveTo>
                    <a:lnTo>
                      <a:pt x="808" y="24"/>
                    </a:lnTo>
                    <a:lnTo>
                      <a:pt x="824" y="72"/>
                    </a:lnTo>
                    <a:lnTo>
                      <a:pt x="1920" y="176"/>
                    </a:lnTo>
                    <a:lnTo>
                      <a:pt x="1936" y="240"/>
                    </a:lnTo>
                    <a:lnTo>
                      <a:pt x="2576" y="256"/>
                    </a:lnTo>
                    <a:lnTo>
                      <a:pt x="2568" y="304"/>
                    </a:lnTo>
                    <a:lnTo>
                      <a:pt x="3800" y="264"/>
                    </a:lnTo>
                    <a:lnTo>
                      <a:pt x="3824" y="320"/>
                    </a:lnTo>
                    <a:lnTo>
                      <a:pt x="4064" y="312"/>
                    </a:lnTo>
                    <a:lnTo>
                      <a:pt x="4064" y="1168"/>
                    </a:lnTo>
                    <a:lnTo>
                      <a:pt x="0" y="1168"/>
                    </a:lnTo>
                  </a:path>
                </a:pathLst>
              </a:custGeom>
              <a:pattFill prst="wave">
                <a:fgClr>
                  <a:srgbClr val="FFE7A5"/>
                </a:fgClr>
                <a:bgClr>
                  <a:srgbClr val="DCA2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" name="Freeform 62"/>
              <p:cNvSpPr/>
              <p:nvPr/>
            </p:nvSpPr>
            <p:spPr bwMode="auto">
              <a:xfrm>
                <a:off x="3779159" y="4329113"/>
                <a:ext cx="142854" cy="428625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6" name="Freeform 65"/>
              <p:cNvSpPr/>
              <p:nvPr/>
            </p:nvSpPr>
            <p:spPr bwMode="auto">
              <a:xfrm>
                <a:off x="5381980" y="4467225"/>
                <a:ext cx="191424" cy="61595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7" name="Freeform 66"/>
              <p:cNvSpPr/>
              <p:nvPr/>
            </p:nvSpPr>
            <p:spPr bwMode="auto">
              <a:xfrm>
                <a:off x="6221961" y="4440238"/>
                <a:ext cx="274280" cy="644525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7990493" y="4425950"/>
                <a:ext cx="269994" cy="636588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15368" name="Text Box 150"/>
              <p:cNvSpPr txBox="1">
                <a:spLocks noChangeArrowheads="1"/>
              </p:cNvSpPr>
              <p:nvPr/>
            </p:nvSpPr>
            <p:spPr bwMode="auto">
              <a:xfrm>
                <a:off x="3152775" y="5053013"/>
                <a:ext cx="2676525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latin typeface="Verdana" pitchFamily="34" charset="0"/>
                  </a:rPr>
                  <a:t>Continental Crust</a:t>
                </a:r>
              </a:p>
            </p:txBody>
          </p:sp>
          <p:sp>
            <p:nvSpPr>
              <p:cNvPr id="15369" name="Text Box 151"/>
              <p:cNvSpPr txBox="1">
                <a:spLocks noChangeArrowheads="1"/>
              </p:cNvSpPr>
              <p:nvPr/>
            </p:nvSpPr>
            <p:spPr bwMode="auto">
              <a:xfrm>
                <a:off x="5853113" y="4178300"/>
                <a:ext cx="23310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25000"/>
                  </a:spcBef>
                  <a:tabLst>
                    <a:tab pos="350838" algn="l"/>
                  </a:tabLst>
                </a:pPr>
                <a:r>
                  <a:rPr lang="en-US" sz="1800" b="1" dirty="0">
                    <a:latin typeface="Verdana" pitchFamily="34" charset="0"/>
                  </a:rPr>
                  <a:t>Strzelecki Group</a:t>
                </a:r>
              </a:p>
            </p:txBody>
          </p:sp>
        </p:grpSp>
        <p:cxnSp>
          <p:nvCxnSpPr>
            <p:cNvPr id="77" name="Straight Connector 88"/>
            <p:cNvCxnSpPr>
              <a:cxnSpLocks noChangeShapeType="1"/>
            </p:cNvCxnSpPr>
            <p:nvPr/>
          </p:nvCxnSpPr>
          <p:spPr bwMode="auto">
            <a:xfrm>
              <a:off x="8784320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8" name="Straight Connector 89"/>
            <p:cNvCxnSpPr>
              <a:cxnSpLocks noChangeShapeType="1"/>
            </p:cNvCxnSpPr>
            <p:nvPr/>
          </p:nvCxnSpPr>
          <p:spPr bwMode="auto">
            <a:xfrm>
              <a:off x="8784320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9" name="Straight Connector 90"/>
            <p:cNvCxnSpPr>
              <a:cxnSpLocks noChangeShapeType="1"/>
            </p:cNvCxnSpPr>
            <p:nvPr/>
          </p:nvCxnSpPr>
          <p:spPr bwMode="auto">
            <a:xfrm>
              <a:off x="8784320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0" name="Straight Connector 91"/>
            <p:cNvCxnSpPr>
              <a:cxnSpLocks noChangeShapeType="1"/>
            </p:cNvCxnSpPr>
            <p:nvPr/>
          </p:nvCxnSpPr>
          <p:spPr bwMode="auto">
            <a:xfrm>
              <a:off x="8784320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1" name="Straight Connector 92"/>
            <p:cNvCxnSpPr>
              <a:cxnSpLocks noChangeShapeType="1"/>
            </p:cNvCxnSpPr>
            <p:nvPr/>
          </p:nvCxnSpPr>
          <p:spPr bwMode="auto">
            <a:xfrm>
              <a:off x="8784320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2" name="Straight Connector 93"/>
            <p:cNvCxnSpPr>
              <a:cxnSpLocks noChangeShapeType="1"/>
            </p:cNvCxnSpPr>
            <p:nvPr/>
          </p:nvCxnSpPr>
          <p:spPr bwMode="auto">
            <a:xfrm>
              <a:off x="8784320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3" name="Straight Connector 94"/>
            <p:cNvCxnSpPr>
              <a:cxnSpLocks noChangeShapeType="1"/>
            </p:cNvCxnSpPr>
            <p:nvPr/>
          </p:nvCxnSpPr>
          <p:spPr bwMode="auto">
            <a:xfrm>
              <a:off x="8784320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4" name="Straight Connector 95"/>
            <p:cNvCxnSpPr>
              <a:cxnSpLocks noChangeShapeType="1"/>
            </p:cNvCxnSpPr>
            <p:nvPr/>
          </p:nvCxnSpPr>
          <p:spPr bwMode="auto">
            <a:xfrm>
              <a:off x="8784320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5" name="Straight Connector 96"/>
            <p:cNvCxnSpPr>
              <a:cxnSpLocks noChangeShapeType="1"/>
            </p:cNvCxnSpPr>
            <p:nvPr/>
          </p:nvCxnSpPr>
          <p:spPr bwMode="auto">
            <a:xfrm>
              <a:off x="8784320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86" name="TextBox 97"/>
            <p:cNvSpPr txBox="1">
              <a:spLocks noChangeArrowheads="1"/>
            </p:cNvSpPr>
            <p:nvPr/>
          </p:nvSpPr>
          <p:spPr bwMode="auto">
            <a:xfrm>
              <a:off x="8830033" y="435451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87" name="TextBox 98"/>
            <p:cNvSpPr txBox="1">
              <a:spLocks noChangeArrowheads="1"/>
            </p:cNvSpPr>
            <p:nvPr/>
          </p:nvSpPr>
          <p:spPr bwMode="auto">
            <a:xfrm>
              <a:off x="8830033" y="4003675"/>
              <a:ext cx="237138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88" name="TextBox 99"/>
            <p:cNvSpPr txBox="1">
              <a:spLocks noChangeArrowheads="1"/>
            </p:cNvSpPr>
            <p:nvPr/>
          </p:nvSpPr>
          <p:spPr bwMode="auto">
            <a:xfrm>
              <a:off x="8830033" y="470376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89" name="TextBox 100"/>
            <p:cNvSpPr txBox="1">
              <a:spLocks noChangeArrowheads="1"/>
            </p:cNvSpPr>
            <p:nvPr/>
          </p:nvSpPr>
          <p:spPr bwMode="auto">
            <a:xfrm>
              <a:off x="8830033" y="505460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90" name="Straight Connector 102"/>
            <p:cNvCxnSpPr>
              <a:cxnSpLocks noChangeShapeType="1"/>
            </p:cNvCxnSpPr>
            <p:nvPr/>
          </p:nvCxnSpPr>
          <p:spPr bwMode="auto">
            <a:xfrm rot="5400000">
              <a:off x="7993114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1" name="Straight Connector 121"/>
            <p:cNvCxnSpPr>
              <a:cxnSpLocks noChangeShapeType="1"/>
            </p:cNvCxnSpPr>
            <p:nvPr/>
          </p:nvCxnSpPr>
          <p:spPr bwMode="auto">
            <a:xfrm rot="5400000">
              <a:off x="873614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92" name="TextBox 122"/>
            <p:cNvSpPr txBox="1">
              <a:spLocks noChangeArrowheads="1"/>
            </p:cNvSpPr>
            <p:nvPr/>
          </p:nvSpPr>
          <p:spPr bwMode="auto">
            <a:xfrm>
              <a:off x="8568611" y="5619750"/>
              <a:ext cx="347135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100</a:t>
              </a:r>
            </a:p>
          </p:txBody>
        </p:sp>
        <p:sp>
          <p:nvSpPr>
            <p:cNvPr id="94" name="Rectangle 93"/>
            <p:cNvSpPr/>
            <p:nvPr/>
          </p:nvSpPr>
          <p:spPr bwMode="auto">
            <a:xfrm>
              <a:off x="2943021" y="3897078"/>
              <a:ext cx="5816298" cy="167028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15" name="Straight Connector 30"/>
            <p:cNvCxnSpPr>
              <a:cxnSpLocks noChangeShapeType="1"/>
            </p:cNvCxnSpPr>
            <p:nvPr/>
          </p:nvCxnSpPr>
          <p:spPr bwMode="auto">
            <a:xfrm>
              <a:off x="2870166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6" name="Straight Connector 31"/>
            <p:cNvCxnSpPr>
              <a:cxnSpLocks noChangeShapeType="1"/>
            </p:cNvCxnSpPr>
            <p:nvPr/>
          </p:nvCxnSpPr>
          <p:spPr bwMode="auto">
            <a:xfrm>
              <a:off x="2870166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7" name="Straight Connector 32"/>
            <p:cNvCxnSpPr>
              <a:cxnSpLocks noChangeShapeType="1"/>
            </p:cNvCxnSpPr>
            <p:nvPr/>
          </p:nvCxnSpPr>
          <p:spPr bwMode="auto">
            <a:xfrm>
              <a:off x="2870166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" name="Straight Connector 33"/>
            <p:cNvCxnSpPr>
              <a:cxnSpLocks noChangeShapeType="1"/>
            </p:cNvCxnSpPr>
            <p:nvPr/>
          </p:nvCxnSpPr>
          <p:spPr bwMode="auto">
            <a:xfrm>
              <a:off x="2870166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9" name="Straight Connector 34"/>
            <p:cNvCxnSpPr>
              <a:cxnSpLocks noChangeShapeType="1"/>
            </p:cNvCxnSpPr>
            <p:nvPr/>
          </p:nvCxnSpPr>
          <p:spPr bwMode="auto">
            <a:xfrm>
              <a:off x="2870166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0" name="Straight Connector 35"/>
            <p:cNvCxnSpPr>
              <a:cxnSpLocks noChangeShapeType="1"/>
            </p:cNvCxnSpPr>
            <p:nvPr/>
          </p:nvCxnSpPr>
          <p:spPr bwMode="auto">
            <a:xfrm>
              <a:off x="2870166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1" name="Straight Connector 36"/>
            <p:cNvCxnSpPr>
              <a:cxnSpLocks noChangeShapeType="1"/>
            </p:cNvCxnSpPr>
            <p:nvPr/>
          </p:nvCxnSpPr>
          <p:spPr bwMode="auto">
            <a:xfrm>
              <a:off x="2870166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2" name="Straight Connector 37"/>
            <p:cNvCxnSpPr>
              <a:cxnSpLocks noChangeShapeType="1"/>
            </p:cNvCxnSpPr>
            <p:nvPr/>
          </p:nvCxnSpPr>
          <p:spPr bwMode="auto">
            <a:xfrm>
              <a:off x="2870166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3" name="Straight Connector 38"/>
            <p:cNvCxnSpPr>
              <a:cxnSpLocks noChangeShapeType="1"/>
            </p:cNvCxnSpPr>
            <p:nvPr/>
          </p:nvCxnSpPr>
          <p:spPr bwMode="auto">
            <a:xfrm>
              <a:off x="2870166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24" name="TextBox 39"/>
            <p:cNvSpPr txBox="1">
              <a:spLocks noChangeArrowheads="1"/>
            </p:cNvSpPr>
            <p:nvPr/>
          </p:nvSpPr>
          <p:spPr bwMode="auto">
            <a:xfrm>
              <a:off x="2652807" y="433705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25" name="TextBox 40"/>
            <p:cNvSpPr txBox="1">
              <a:spLocks noChangeArrowheads="1"/>
            </p:cNvSpPr>
            <p:nvPr/>
          </p:nvSpPr>
          <p:spPr bwMode="auto">
            <a:xfrm>
              <a:off x="2688521" y="3973145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26" name="TextBox 41"/>
            <p:cNvSpPr txBox="1">
              <a:spLocks noChangeArrowheads="1"/>
            </p:cNvSpPr>
            <p:nvPr/>
          </p:nvSpPr>
          <p:spPr bwMode="auto">
            <a:xfrm>
              <a:off x="2652807" y="4687888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27" name="TextBox 42"/>
            <p:cNvSpPr txBox="1">
              <a:spLocks noChangeArrowheads="1"/>
            </p:cNvSpPr>
            <p:nvPr/>
          </p:nvSpPr>
          <p:spPr bwMode="auto">
            <a:xfrm>
              <a:off x="2652807" y="5038725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28" name="Straight Connector 53"/>
            <p:cNvCxnSpPr>
              <a:cxnSpLocks noChangeShapeType="1"/>
            </p:cNvCxnSpPr>
            <p:nvPr/>
          </p:nvCxnSpPr>
          <p:spPr bwMode="auto">
            <a:xfrm rot="5400000">
              <a:off x="2170386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29" name="TextBox 83"/>
            <p:cNvSpPr txBox="1">
              <a:spLocks noChangeArrowheads="1"/>
            </p:cNvSpPr>
            <p:nvPr/>
          </p:nvSpPr>
          <p:spPr bwMode="auto">
            <a:xfrm>
              <a:off x="2843024" y="5608638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cxnSp>
          <p:nvCxnSpPr>
            <p:cNvPr id="130" name="Straight Connector 69"/>
            <p:cNvCxnSpPr>
              <a:cxnSpLocks noChangeShapeType="1"/>
            </p:cNvCxnSpPr>
            <p:nvPr/>
          </p:nvCxnSpPr>
          <p:spPr bwMode="auto">
            <a:xfrm rot="5400000">
              <a:off x="290770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1" name="Straight Connector 70"/>
            <p:cNvCxnSpPr>
              <a:cxnSpLocks noChangeShapeType="1"/>
            </p:cNvCxnSpPr>
            <p:nvPr/>
          </p:nvCxnSpPr>
          <p:spPr bwMode="auto">
            <a:xfrm rot="5400000">
              <a:off x="319912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2" name="Straight Connector 30"/>
            <p:cNvCxnSpPr>
              <a:cxnSpLocks noChangeShapeType="1"/>
            </p:cNvCxnSpPr>
            <p:nvPr/>
          </p:nvCxnSpPr>
          <p:spPr bwMode="auto">
            <a:xfrm>
              <a:off x="2870166" y="5470526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3" name="TextBox 40"/>
            <p:cNvSpPr txBox="1">
              <a:spLocks noChangeArrowheads="1"/>
            </p:cNvSpPr>
            <p:nvPr/>
          </p:nvSpPr>
          <p:spPr bwMode="auto">
            <a:xfrm>
              <a:off x="2651049" y="5385594"/>
              <a:ext cx="27603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-8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134" name="TextBox 40"/>
            <p:cNvSpPr txBox="1">
              <a:spLocks noChangeArrowheads="1"/>
            </p:cNvSpPr>
            <p:nvPr/>
          </p:nvSpPr>
          <p:spPr bwMode="auto">
            <a:xfrm rot="16200000">
              <a:off x="2327425" y="4591586"/>
              <a:ext cx="65114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Kilometers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135" name="TextBox 79"/>
            <p:cNvSpPr txBox="1">
              <a:spLocks noChangeArrowheads="1"/>
            </p:cNvSpPr>
            <p:nvPr/>
          </p:nvSpPr>
          <p:spPr bwMode="auto">
            <a:xfrm>
              <a:off x="5122973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40</a:t>
              </a:r>
            </a:p>
          </p:txBody>
        </p:sp>
        <p:sp>
          <p:nvSpPr>
            <p:cNvPr id="136" name="TextBox 80"/>
            <p:cNvSpPr txBox="1">
              <a:spLocks noChangeArrowheads="1"/>
            </p:cNvSpPr>
            <p:nvPr/>
          </p:nvSpPr>
          <p:spPr bwMode="auto">
            <a:xfrm>
              <a:off x="4505844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30</a:t>
              </a:r>
            </a:p>
          </p:txBody>
        </p:sp>
        <p:sp>
          <p:nvSpPr>
            <p:cNvPr id="137" name="TextBox 82"/>
            <p:cNvSpPr txBox="1">
              <a:spLocks noChangeArrowheads="1"/>
            </p:cNvSpPr>
            <p:nvPr/>
          </p:nvSpPr>
          <p:spPr bwMode="auto">
            <a:xfrm>
              <a:off x="3957285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20</a:t>
              </a:r>
            </a:p>
          </p:txBody>
        </p:sp>
        <p:sp>
          <p:nvSpPr>
            <p:cNvPr id="138" name="TextBox 116"/>
            <p:cNvSpPr txBox="1">
              <a:spLocks noChangeArrowheads="1"/>
            </p:cNvSpPr>
            <p:nvPr/>
          </p:nvSpPr>
          <p:spPr bwMode="auto">
            <a:xfrm>
              <a:off x="8002909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90</a:t>
              </a:r>
            </a:p>
          </p:txBody>
        </p:sp>
        <p:sp>
          <p:nvSpPr>
            <p:cNvPr id="139" name="TextBox 117"/>
            <p:cNvSpPr txBox="1">
              <a:spLocks noChangeArrowheads="1"/>
            </p:cNvSpPr>
            <p:nvPr/>
          </p:nvSpPr>
          <p:spPr bwMode="auto">
            <a:xfrm>
              <a:off x="7454350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80</a:t>
              </a:r>
            </a:p>
          </p:txBody>
        </p:sp>
        <p:sp>
          <p:nvSpPr>
            <p:cNvPr id="140" name="TextBox 118"/>
            <p:cNvSpPr txBox="1">
              <a:spLocks noChangeArrowheads="1"/>
            </p:cNvSpPr>
            <p:nvPr/>
          </p:nvSpPr>
          <p:spPr bwMode="auto">
            <a:xfrm>
              <a:off x="6288662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60</a:t>
              </a:r>
            </a:p>
          </p:txBody>
        </p:sp>
        <p:sp>
          <p:nvSpPr>
            <p:cNvPr id="141" name="TextBox 119"/>
            <p:cNvSpPr txBox="1">
              <a:spLocks noChangeArrowheads="1"/>
            </p:cNvSpPr>
            <p:nvPr/>
          </p:nvSpPr>
          <p:spPr bwMode="auto">
            <a:xfrm>
              <a:off x="6837221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70</a:t>
              </a:r>
            </a:p>
          </p:txBody>
        </p:sp>
        <p:sp>
          <p:nvSpPr>
            <p:cNvPr id="142" name="TextBox 120"/>
            <p:cNvSpPr txBox="1">
              <a:spLocks noChangeArrowheads="1"/>
            </p:cNvSpPr>
            <p:nvPr/>
          </p:nvSpPr>
          <p:spPr bwMode="auto">
            <a:xfrm>
              <a:off x="5671532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50</a:t>
              </a:r>
            </a:p>
          </p:txBody>
        </p:sp>
        <p:cxnSp>
          <p:nvCxnSpPr>
            <p:cNvPr id="143" name="Straight Connector 71"/>
            <p:cNvCxnSpPr>
              <a:cxnSpLocks noChangeShapeType="1"/>
            </p:cNvCxnSpPr>
            <p:nvPr/>
          </p:nvCxnSpPr>
          <p:spPr bwMode="auto">
            <a:xfrm rot="5400000">
              <a:off x="349054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4" name="Straight Connector 72"/>
            <p:cNvCxnSpPr>
              <a:cxnSpLocks noChangeShapeType="1"/>
            </p:cNvCxnSpPr>
            <p:nvPr/>
          </p:nvCxnSpPr>
          <p:spPr bwMode="auto">
            <a:xfrm rot="5400000">
              <a:off x="378196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5" name="Straight Connector 73"/>
            <p:cNvCxnSpPr>
              <a:cxnSpLocks noChangeShapeType="1"/>
            </p:cNvCxnSpPr>
            <p:nvPr/>
          </p:nvCxnSpPr>
          <p:spPr bwMode="auto">
            <a:xfrm rot="5400000">
              <a:off x="553050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6" name="Straight Connector 74"/>
            <p:cNvCxnSpPr>
              <a:cxnSpLocks noChangeShapeType="1"/>
            </p:cNvCxnSpPr>
            <p:nvPr/>
          </p:nvCxnSpPr>
          <p:spPr bwMode="auto">
            <a:xfrm rot="5400000">
              <a:off x="407339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7" name="Straight Connector 75"/>
            <p:cNvCxnSpPr>
              <a:cxnSpLocks noChangeShapeType="1"/>
            </p:cNvCxnSpPr>
            <p:nvPr/>
          </p:nvCxnSpPr>
          <p:spPr bwMode="auto">
            <a:xfrm rot="5400000">
              <a:off x="436481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8" name="Straight Connector 76"/>
            <p:cNvCxnSpPr>
              <a:cxnSpLocks noChangeShapeType="1"/>
            </p:cNvCxnSpPr>
            <p:nvPr/>
          </p:nvCxnSpPr>
          <p:spPr bwMode="auto">
            <a:xfrm rot="5400000">
              <a:off x="465623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9" name="Straight Connector 77"/>
            <p:cNvCxnSpPr>
              <a:cxnSpLocks noChangeShapeType="1"/>
            </p:cNvCxnSpPr>
            <p:nvPr/>
          </p:nvCxnSpPr>
          <p:spPr bwMode="auto">
            <a:xfrm rot="5400000">
              <a:off x="494765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0" name="Straight Connector 78"/>
            <p:cNvCxnSpPr>
              <a:cxnSpLocks noChangeShapeType="1"/>
            </p:cNvCxnSpPr>
            <p:nvPr/>
          </p:nvCxnSpPr>
          <p:spPr bwMode="auto">
            <a:xfrm rot="5400000">
              <a:off x="523907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1" name="Straight Connector 106"/>
            <p:cNvCxnSpPr>
              <a:cxnSpLocks noChangeShapeType="1"/>
            </p:cNvCxnSpPr>
            <p:nvPr/>
          </p:nvCxnSpPr>
          <p:spPr bwMode="auto">
            <a:xfrm rot="5400000">
              <a:off x="582192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2" name="Straight Connector 107"/>
            <p:cNvCxnSpPr>
              <a:cxnSpLocks noChangeShapeType="1"/>
            </p:cNvCxnSpPr>
            <p:nvPr/>
          </p:nvCxnSpPr>
          <p:spPr bwMode="auto">
            <a:xfrm rot="5400000">
              <a:off x="611334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3" name="Straight Connector 108"/>
            <p:cNvCxnSpPr>
              <a:cxnSpLocks noChangeShapeType="1"/>
            </p:cNvCxnSpPr>
            <p:nvPr/>
          </p:nvCxnSpPr>
          <p:spPr bwMode="auto">
            <a:xfrm rot="5400000">
              <a:off x="640476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4" name="Straight Connector 109"/>
            <p:cNvCxnSpPr>
              <a:cxnSpLocks noChangeShapeType="1"/>
            </p:cNvCxnSpPr>
            <p:nvPr/>
          </p:nvCxnSpPr>
          <p:spPr bwMode="auto">
            <a:xfrm rot="5400000">
              <a:off x="669618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5" name="Straight Connector 110"/>
            <p:cNvCxnSpPr>
              <a:cxnSpLocks noChangeShapeType="1"/>
            </p:cNvCxnSpPr>
            <p:nvPr/>
          </p:nvCxnSpPr>
          <p:spPr bwMode="auto">
            <a:xfrm rot="5400000">
              <a:off x="844472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6" name="Straight Connector 111"/>
            <p:cNvCxnSpPr>
              <a:cxnSpLocks noChangeShapeType="1"/>
            </p:cNvCxnSpPr>
            <p:nvPr/>
          </p:nvCxnSpPr>
          <p:spPr bwMode="auto">
            <a:xfrm rot="5400000">
              <a:off x="698761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7" name="Straight Connector 112"/>
            <p:cNvCxnSpPr>
              <a:cxnSpLocks noChangeShapeType="1"/>
            </p:cNvCxnSpPr>
            <p:nvPr/>
          </p:nvCxnSpPr>
          <p:spPr bwMode="auto">
            <a:xfrm rot="5400000">
              <a:off x="727903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8" name="Straight Connector 113"/>
            <p:cNvCxnSpPr>
              <a:cxnSpLocks noChangeShapeType="1"/>
            </p:cNvCxnSpPr>
            <p:nvPr/>
          </p:nvCxnSpPr>
          <p:spPr bwMode="auto">
            <a:xfrm rot="5400000">
              <a:off x="7570455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9" name="Straight Connector 114"/>
            <p:cNvCxnSpPr>
              <a:cxnSpLocks noChangeShapeType="1"/>
            </p:cNvCxnSpPr>
            <p:nvPr/>
          </p:nvCxnSpPr>
          <p:spPr bwMode="auto">
            <a:xfrm rot="5400000">
              <a:off x="7861877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60" name="Straight Connector 115"/>
            <p:cNvCxnSpPr>
              <a:cxnSpLocks noChangeShapeType="1"/>
            </p:cNvCxnSpPr>
            <p:nvPr/>
          </p:nvCxnSpPr>
          <p:spPr bwMode="auto">
            <a:xfrm rot="5400000">
              <a:off x="8153299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61" name="TextBox 40"/>
            <p:cNvSpPr txBox="1">
              <a:spLocks noChangeArrowheads="1"/>
            </p:cNvSpPr>
            <p:nvPr/>
          </p:nvSpPr>
          <p:spPr bwMode="auto">
            <a:xfrm>
              <a:off x="5412252" y="5829536"/>
              <a:ext cx="80983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800" b="1" dirty="0" smtClean="0">
                  <a:latin typeface="Verdana" pitchFamily="34" charset="0"/>
                </a:rPr>
                <a:t>Kilometers</a:t>
              </a:r>
              <a:endParaRPr lang="en-US" sz="800" b="1" dirty="0">
                <a:latin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9923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19413" y="1038204"/>
            <a:ext cx="81607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/>
            <a:r>
              <a:rPr lang="en-US" altLang="en-US" dirty="0" smtClean="0">
                <a:latin typeface="Tahoma" panose="020B0604030504040204" pitchFamily="34" charset="0"/>
              </a:rPr>
              <a:t>Some new ventures that I (Fred) worked on:</a:t>
            </a:r>
          </a:p>
          <a:p>
            <a:pPr marL="914400" lvl="1" indent="-457200">
              <a:buFont typeface="+mj-lt"/>
              <a:buAutoNum type="arabicPeriod"/>
              <a:tabLst>
                <a:tab pos="1252538" algn="l"/>
              </a:tabLst>
            </a:pPr>
            <a:r>
              <a:rPr lang="en-US" altLang="en-US" sz="2000" dirty="0" smtClean="0">
                <a:latin typeface="Tahoma" panose="020B0604030504040204" pitchFamily="34" charset="0"/>
              </a:rPr>
              <a:t>Initial blocks offered Madagascar (2007) – a new basin.</a:t>
            </a:r>
          </a:p>
          <a:p>
            <a:pPr marL="914400" lvl="1" indent="-457200">
              <a:buFont typeface="+mj-lt"/>
              <a:buAutoNum type="arabicPeriod"/>
              <a:tabLst>
                <a:tab pos="1252538" algn="l"/>
              </a:tabLst>
            </a:pPr>
            <a:r>
              <a:rPr lang="en-US" altLang="en-US" sz="2000" dirty="0" smtClean="0">
                <a:latin typeface="Tahoma" panose="020B0604030504040204" pitchFamily="34" charset="0"/>
              </a:rPr>
              <a:t>First opportunity off mainland China (1980) – new access.</a:t>
            </a:r>
          </a:p>
          <a:p>
            <a:pPr marL="914400" lvl="1" indent="-457200">
              <a:buFont typeface="+mj-lt"/>
              <a:buAutoNum type="arabicPeriod"/>
              <a:tabLst>
                <a:tab pos="1252538" algn="l"/>
              </a:tabLst>
            </a:pPr>
            <a:r>
              <a:rPr lang="en-US" altLang="en-US" sz="2000" dirty="0" smtClean="0">
                <a:latin typeface="Tahoma" panose="020B0604030504040204" pitchFamily="34" charset="0"/>
              </a:rPr>
              <a:t>Ultra deep abyssal plain in the of the Gulf of Mexico (2013) – 	new play </a:t>
            </a:r>
            <a:r>
              <a:rPr lang="en-US" altLang="en-US" sz="2000" dirty="0" err="1" smtClean="0">
                <a:latin typeface="Tahoma" panose="020B0604030504040204" pitchFamily="34" charset="0"/>
              </a:rPr>
              <a:t>downdip</a:t>
            </a:r>
            <a:r>
              <a:rPr lang="en-US" altLang="en-US" sz="2000" dirty="0" smtClean="0">
                <a:latin typeface="Tahoma" panose="020B0604030504040204" pitchFamily="34" charset="0"/>
              </a:rPr>
              <a:t> from a major HC province.</a:t>
            </a:r>
          </a:p>
          <a:p>
            <a:pPr marL="914400" lvl="1" indent="-457200">
              <a:buFont typeface="+mj-lt"/>
              <a:buAutoNum type="arabicPeriod"/>
              <a:tabLst>
                <a:tab pos="1252538" algn="l"/>
              </a:tabLst>
            </a:pPr>
            <a:r>
              <a:rPr lang="en-US" altLang="en-US" sz="2000" dirty="0" smtClean="0">
                <a:latin typeface="Tahoma" panose="020B0604030504040204" pitchFamily="34" charset="0"/>
              </a:rPr>
              <a:t>Submarine fans north of the Makenzie delta (1978) - </a:t>
            </a:r>
            <a:r>
              <a:rPr lang="en-US" altLang="en-US" sz="2000" dirty="0">
                <a:latin typeface="Tahoma" panose="020B0604030504040204" pitchFamily="34" charset="0"/>
              </a:rPr>
              <a:t>new play </a:t>
            </a:r>
            <a:r>
              <a:rPr lang="en-US" altLang="en-US" sz="2000" dirty="0" smtClean="0">
                <a:latin typeface="Tahoma" panose="020B0604030504040204" pitchFamily="34" charset="0"/>
              </a:rPr>
              <a:t>	</a:t>
            </a:r>
            <a:r>
              <a:rPr lang="en-US" altLang="en-US" sz="2000" dirty="0" err="1" smtClean="0">
                <a:latin typeface="Tahoma" panose="020B0604030504040204" pitchFamily="34" charset="0"/>
              </a:rPr>
              <a:t>downdip</a:t>
            </a:r>
            <a:r>
              <a:rPr lang="en-US" altLang="en-US" sz="2000" dirty="0" smtClean="0">
                <a:latin typeface="Tahoma" panose="020B0604030504040204" pitchFamily="34" charset="0"/>
              </a:rPr>
              <a:t> </a:t>
            </a:r>
            <a:r>
              <a:rPr lang="en-US" altLang="en-US" sz="2000" dirty="0">
                <a:latin typeface="Tahoma" panose="020B0604030504040204" pitchFamily="34" charset="0"/>
              </a:rPr>
              <a:t>from a major HC province</a:t>
            </a:r>
            <a:r>
              <a:rPr lang="en-US" altLang="en-US" sz="2000" dirty="0" smtClean="0">
                <a:latin typeface="Tahoma" panose="020B0604030504040204" pitchFamily="34" charset="0"/>
              </a:rPr>
              <a:t>.</a:t>
            </a:r>
            <a:endParaRPr lang="en-US" altLang="en-US" sz="2000" dirty="0">
              <a:latin typeface="Tahoma" panose="020B060403050404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730143" y="3509367"/>
            <a:ext cx="5690267" cy="2791226"/>
            <a:chOff x="2061791" y="3787841"/>
            <a:chExt cx="5020417" cy="2462647"/>
          </a:xfrm>
        </p:grpSpPr>
        <p:pic>
          <p:nvPicPr>
            <p:cNvPr id="4" name="Picture 5" descr="worldmap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0" t="18350"/>
            <a:stretch>
              <a:fillRect/>
            </a:stretch>
          </p:blipFill>
          <p:spPr bwMode="auto">
            <a:xfrm>
              <a:off x="2061791" y="3787841"/>
              <a:ext cx="5020417" cy="2462647"/>
            </a:xfrm>
            <a:prstGeom prst="rect">
              <a:avLst/>
            </a:prstGeom>
            <a:noFill/>
            <a:ln w="38100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Oval 4"/>
            <p:cNvSpPr/>
            <p:nvPr/>
          </p:nvSpPr>
          <p:spPr bwMode="auto">
            <a:xfrm>
              <a:off x="5022937" y="5235879"/>
              <a:ext cx="209811" cy="20981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anose="020B0A04020102020204" pitchFamily="34" charset="0"/>
                </a:rPr>
                <a:t>1</a:t>
              </a: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6077211" y="4809353"/>
              <a:ext cx="209811" cy="20981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anose="020B0A04020102020204" pitchFamily="34" charset="0"/>
                </a:rPr>
                <a:t>2</a:t>
              </a: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3110630" y="4809352"/>
              <a:ext cx="209811" cy="20981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anose="020B0A04020102020204" pitchFamily="34" charset="0"/>
                </a:rPr>
                <a:t>3</a:t>
              </a: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2461364" y="3816024"/>
              <a:ext cx="209811" cy="20981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anose="020B0A04020102020204" pitchFamily="3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6917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Stratigraphy – L. Cretaceous</a:t>
            </a:r>
          </a:p>
        </p:txBody>
      </p:sp>
      <p:sp>
        <p:nvSpPr>
          <p:cNvPr id="16390" name="Text Box 73"/>
          <p:cNvSpPr txBox="1">
            <a:spLocks noChangeArrowheads="1"/>
          </p:cNvSpPr>
          <p:nvPr/>
        </p:nvSpPr>
        <p:spPr bwMode="auto">
          <a:xfrm>
            <a:off x="2565400" y="1313838"/>
            <a:ext cx="517994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Golden Beach SubGroup: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98 </a:t>
            </a:r>
            <a:r>
              <a:rPr lang="en-US" sz="2000" dirty="0">
                <a:latin typeface="Verdana" pitchFamily="34" charset="0"/>
              </a:rPr>
              <a:t>to </a:t>
            </a:r>
            <a:r>
              <a:rPr lang="en-US" sz="2000" dirty="0" smtClean="0">
                <a:latin typeface="Verdana" pitchFamily="34" charset="0"/>
              </a:rPr>
              <a:t>78 MY </a:t>
            </a:r>
            <a:endParaRPr lang="en-US" sz="2000" dirty="0">
              <a:latin typeface="Verdana" pitchFamily="34" charset="0"/>
            </a:endParaRP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Mid rifting </a:t>
            </a:r>
            <a:r>
              <a:rPr lang="en-US" sz="2000" dirty="0">
                <a:latin typeface="Verdana" pitchFamily="34" charset="0"/>
              </a:rPr>
              <a:t>syn-rift deposits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Fluvial/lacustrine </a:t>
            </a:r>
            <a:r>
              <a:rPr lang="en-US" sz="2000" dirty="0">
                <a:latin typeface="Verdana" pitchFamily="34" charset="0"/>
              </a:rPr>
              <a:t>to marine clastics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Some coals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1800" b="1" dirty="0">
                <a:solidFill>
                  <a:srgbClr val="0033CC"/>
                </a:solidFill>
                <a:latin typeface="Verdana" pitchFamily="34" charset="0"/>
              </a:rPr>
              <a:t>Primary Source </a:t>
            </a:r>
            <a:r>
              <a:rPr lang="en-US" sz="1800" b="1" dirty="0" smtClean="0">
                <a:solidFill>
                  <a:srgbClr val="0033CC"/>
                </a:solidFill>
                <a:latin typeface="Verdana" pitchFamily="34" charset="0"/>
              </a:rPr>
              <a:t>Interval</a:t>
            </a:r>
            <a:endParaRPr lang="en-US" sz="1800" b="1" dirty="0">
              <a:solidFill>
                <a:srgbClr val="0033CC"/>
              </a:solidFill>
              <a:latin typeface="Verdana" pitchFamily="34" charset="0"/>
            </a:endParaRPr>
          </a:p>
        </p:txBody>
      </p:sp>
      <p:pic>
        <p:nvPicPr>
          <p:cNvPr id="16394" name="Picture 5" descr="http://pubs.usgs.gov/of/1999/ofr-99-0050/OF99-50Q/figure2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1178" r="25334" b="25424"/>
          <a:stretch>
            <a:fillRect/>
          </a:stretch>
        </p:blipFill>
        <p:spPr bwMode="auto">
          <a:xfrm>
            <a:off x="315913" y="1404938"/>
            <a:ext cx="2079625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6" name="Rectangle 159"/>
          <p:cNvSpPr>
            <a:spLocks noChangeArrowheads="1"/>
          </p:cNvSpPr>
          <p:nvPr/>
        </p:nvSpPr>
        <p:spPr bwMode="auto">
          <a:xfrm>
            <a:off x="1465263" y="4173538"/>
            <a:ext cx="930275" cy="6096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560662" y="3558807"/>
            <a:ext cx="6543651" cy="2486173"/>
            <a:chOff x="2560662" y="3558807"/>
            <a:chExt cx="6543651" cy="2486173"/>
          </a:xfrm>
        </p:grpSpPr>
        <p:grpSp>
          <p:nvGrpSpPr>
            <p:cNvPr id="3" name="Group 2"/>
            <p:cNvGrpSpPr/>
            <p:nvPr/>
          </p:nvGrpSpPr>
          <p:grpSpPr>
            <a:xfrm>
              <a:off x="2924004" y="3884683"/>
              <a:ext cx="5828440" cy="1689100"/>
              <a:chOff x="2671085" y="4033838"/>
              <a:chExt cx="5828440" cy="1689100"/>
            </a:xfrm>
          </p:grpSpPr>
          <p:sp>
            <p:nvSpPr>
              <p:cNvPr id="16398" name="Freeform 78" descr="Zig zag"/>
              <p:cNvSpPr>
                <a:spLocks/>
              </p:cNvSpPr>
              <p:nvPr/>
            </p:nvSpPr>
            <p:spPr bwMode="auto">
              <a:xfrm>
                <a:off x="5185314" y="4035425"/>
                <a:ext cx="3314211" cy="512762"/>
              </a:xfrm>
              <a:custGeom>
                <a:avLst/>
                <a:gdLst>
                  <a:gd name="T0" fmla="*/ 768 w 2320"/>
                  <a:gd name="T1" fmla="*/ 0 h 496"/>
                  <a:gd name="T2" fmla="*/ 2320 w 2320"/>
                  <a:gd name="T3" fmla="*/ 0 h 496"/>
                  <a:gd name="T4" fmla="*/ 2320 w 2320"/>
                  <a:gd name="T5" fmla="*/ 323 h 496"/>
                  <a:gd name="T6" fmla="*/ 96 w 2320"/>
                  <a:gd name="T7" fmla="*/ 260 h 496"/>
                  <a:gd name="T8" fmla="*/ 0 w 2320"/>
                  <a:gd name="T9" fmla="*/ 0 h 4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20"/>
                  <a:gd name="T16" fmla="*/ 0 h 496"/>
                  <a:gd name="T17" fmla="*/ 2320 w 2320"/>
                  <a:gd name="T18" fmla="*/ 496 h 4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20" h="496">
                    <a:moveTo>
                      <a:pt x="768" y="0"/>
                    </a:moveTo>
                    <a:lnTo>
                      <a:pt x="2320" y="0"/>
                    </a:lnTo>
                    <a:lnTo>
                      <a:pt x="2320" y="496"/>
                    </a:lnTo>
                    <a:lnTo>
                      <a:pt x="96" y="400"/>
                    </a:lnTo>
                    <a:lnTo>
                      <a:pt x="0" y="0"/>
                    </a:lnTo>
                  </a:path>
                </a:pathLst>
              </a:custGeom>
              <a:pattFill prst="zigZag">
                <a:fgClr>
                  <a:schemeClr val="hlink"/>
                </a:fgClr>
                <a:bgClr>
                  <a:srgbClr val="63D6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399" name="Freeform 79"/>
              <p:cNvSpPr>
                <a:spLocks/>
              </p:cNvSpPr>
              <p:nvPr/>
            </p:nvSpPr>
            <p:spPr bwMode="auto">
              <a:xfrm>
                <a:off x="2671085" y="4035425"/>
                <a:ext cx="5817012" cy="801687"/>
              </a:xfrm>
              <a:custGeom>
                <a:avLst/>
                <a:gdLst>
                  <a:gd name="T0" fmla="*/ 8 w 4072"/>
                  <a:gd name="T1" fmla="*/ 0 h 776"/>
                  <a:gd name="T2" fmla="*/ 2272 w 4072"/>
                  <a:gd name="T3" fmla="*/ 5 h 776"/>
                  <a:gd name="T4" fmla="*/ 2696 w 4072"/>
                  <a:gd name="T5" fmla="*/ 5 h 776"/>
                  <a:gd name="T6" fmla="*/ 2840 w 4072"/>
                  <a:gd name="T7" fmla="*/ 21 h 776"/>
                  <a:gd name="T8" fmla="*/ 3448 w 4072"/>
                  <a:gd name="T9" fmla="*/ 26 h 776"/>
                  <a:gd name="T10" fmla="*/ 4072 w 4072"/>
                  <a:gd name="T11" fmla="*/ 36 h 776"/>
                  <a:gd name="T12" fmla="*/ 4072 w 4072"/>
                  <a:gd name="T13" fmla="*/ 505 h 776"/>
                  <a:gd name="T14" fmla="*/ 0 w 4072"/>
                  <a:gd name="T15" fmla="*/ 495 h 7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72"/>
                  <a:gd name="T25" fmla="*/ 0 h 776"/>
                  <a:gd name="T26" fmla="*/ 4072 w 4072"/>
                  <a:gd name="T27" fmla="*/ 776 h 77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72" h="776">
                    <a:moveTo>
                      <a:pt x="8" y="0"/>
                    </a:moveTo>
                    <a:lnTo>
                      <a:pt x="2272" y="8"/>
                    </a:lnTo>
                    <a:lnTo>
                      <a:pt x="2696" y="8"/>
                    </a:lnTo>
                    <a:lnTo>
                      <a:pt x="2840" y="32"/>
                    </a:lnTo>
                    <a:lnTo>
                      <a:pt x="3448" y="40"/>
                    </a:lnTo>
                    <a:lnTo>
                      <a:pt x="4072" y="56"/>
                    </a:lnTo>
                    <a:lnTo>
                      <a:pt x="4072" y="776"/>
                    </a:lnTo>
                    <a:lnTo>
                      <a:pt x="0" y="760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00" name="Freeform 80"/>
              <p:cNvSpPr>
                <a:spLocks/>
              </p:cNvSpPr>
              <p:nvPr/>
            </p:nvSpPr>
            <p:spPr bwMode="auto">
              <a:xfrm>
                <a:off x="2671085" y="4068763"/>
                <a:ext cx="5817012" cy="990600"/>
              </a:xfrm>
              <a:custGeom>
                <a:avLst/>
                <a:gdLst>
                  <a:gd name="T0" fmla="*/ 8 w 4072"/>
                  <a:gd name="T1" fmla="*/ 0 h 952"/>
                  <a:gd name="T2" fmla="*/ 704 w 4072"/>
                  <a:gd name="T3" fmla="*/ 10 h 952"/>
                  <a:gd name="T4" fmla="*/ 1064 w 4072"/>
                  <a:gd name="T5" fmla="*/ 47 h 952"/>
                  <a:gd name="T6" fmla="*/ 1072 w 4072"/>
                  <a:gd name="T7" fmla="*/ 16 h 952"/>
                  <a:gd name="T8" fmla="*/ 1728 w 4072"/>
                  <a:gd name="T9" fmla="*/ 47 h 952"/>
                  <a:gd name="T10" fmla="*/ 2216 w 4072"/>
                  <a:gd name="T11" fmla="*/ 52 h 952"/>
                  <a:gd name="T12" fmla="*/ 2232 w 4072"/>
                  <a:gd name="T13" fmla="*/ 89 h 952"/>
                  <a:gd name="T14" fmla="*/ 2712 w 4072"/>
                  <a:gd name="T15" fmla="*/ 89 h 952"/>
                  <a:gd name="T16" fmla="*/ 3672 w 4072"/>
                  <a:gd name="T17" fmla="*/ 79 h 952"/>
                  <a:gd name="T18" fmla="*/ 3680 w 4072"/>
                  <a:gd name="T19" fmla="*/ 110 h 952"/>
                  <a:gd name="T20" fmla="*/ 4072 w 4072"/>
                  <a:gd name="T21" fmla="*/ 110 h 952"/>
                  <a:gd name="T22" fmla="*/ 4072 w 4072"/>
                  <a:gd name="T23" fmla="*/ 419 h 952"/>
                  <a:gd name="T24" fmla="*/ 3368 w 4072"/>
                  <a:gd name="T25" fmla="*/ 624 h 952"/>
                  <a:gd name="T26" fmla="*/ 0 w 4072"/>
                  <a:gd name="T27" fmla="*/ 477 h 9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072"/>
                  <a:gd name="T43" fmla="*/ 0 h 952"/>
                  <a:gd name="T44" fmla="*/ 4072 w 4072"/>
                  <a:gd name="T45" fmla="*/ 952 h 95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072" h="952">
                    <a:moveTo>
                      <a:pt x="8" y="0"/>
                    </a:moveTo>
                    <a:lnTo>
                      <a:pt x="704" y="16"/>
                    </a:lnTo>
                    <a:lnTo>
                      <a:pt x="1064" y="72"/>
                    </a:lnTo>
                    <a:lnTo>
                      <a:pt x="1072" y="24"/>
                    </a:lnTo>
                    <a:lnTo>
                      <a:pt x="1728" y="72"/>
                    </a:lnTo>
                    <a:lnTo>
                      <a:pt x="2216" y="80"/>
                    </a:lnTo>
                    <a:lnTo>
                      <a:pt x="2232" y="136"/>
                    </a:lnTo>
                    <a:lnTo>
                      <a:pt x="2712" y="136"/>
                    </a:lnTo>
                    <a:lnTo>
                      <a:pt x="3672" y="120"/>
                    </a:lnTo>
                    <a:lnTo>
                      <a:pt x="3680" y="168"/>
                    </a:lnTo>
                    <a:lnTo>
                      <a:pt x="4072" y="168"/>
                    </a:lnTo>
                    <a:lnTo>
                      <a:pt x="4072" y="640"/>
                    </a:lnTo>
                    <a:lnTo>
                      <a:pt x="3368" y="952"/>
                    </a:lnTo>
                    <a:lnTo>
                      <a:pt x="0" y="728"/>
                    </a:lnTo>
                  </a:path>
                </a:pathLst>
              </a:custGeom>
              <a:solidFill>
                <a:srgbClr val="D6AD84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01" name="Freeform 81" descr="Wave"/>
              <p:cNvSpPr>
                <a:spLocks/>
              </p:cNvSpPr>
              <p:nvPr/>
            </p:nvSpPr>
            <p:spPr bwMode="auto">
              <a:xfrm>
                <a:off x="2671085" y="4324350"/>
                <a:ext cx="5817012" cy="1395412"/>
              </a:xfrm>
              <a:custGeom>
                <a:avLst/>
                <a:gdLst>
                  <a:gd name="T0" fmla="*/ 16 w 4072"/>
                  <a:gd name="T1" fmla="*/ 0 h 1352"/>
                  <a:gd name="T2" fmla="*/ 784 w 4072"/>
                  <a:gd name="T3" fmla="*/ 16 h 1352"/>
                  <a:gd name="T4" fmla="*/ 968 w 4072"/>
                  <a:gd name="T5" fmla="*/ 57 h 1352"/>
                  <a:gd name="T6" fmla="*/ 984 w 4072"/>
                  <a:gd name="T7" fmla="*/ 21 h 1352"/>
                  <a:gd name="T8" fmla="*/ 1136 w 4072"/>
                  <a:gd name="T9" fmla="*/ 21 h 1352"/>
                  <a:gd name="T10" fmla="*/ 1456 w 4072"/>
                  <a:gd name="T11" fmla="*/ 52 h 1352"/>
                  <a:gd name="T12" fmla="*/ 1792 w 4072"/>
                  <a:gd name="T13" fmla="*/ 68 h 1352"/>
                  <a:gd name="T14" fmla="*/ 1816 w 4072"/>
                  <a:gd name="T15" fmla="*/ 120 h 1352"/>
                  <a:gd name="T16" fmla="*/ 1936 w 4072"/>
                  <a:gd name="T17" fmla="*/ 120 h 1352"/>
                  <a:gd name="T18" fmla="*/ 2296 w 4072"/>
                  <a:gd name="T19" fmla="*/ 83 h 1352"/>
                  <a:gd name="T20" fmla="*/ 2360 w 4072"/>
                  <a:gd name="T21" fmla="*/ 182 h 1352"/>
                  <a:gd name="T22" fmla="*/ 3232 w 4072"/>
                  <a:gd name="T23" fmla="*/ 172 h 1352"/>
                  <a:gd name="T24" fmla="*/ 3768 w 4072"/>
                  <a:gd name="T25" fmla="*/ 151 h 1352"/>
                  <a:gd name="T26" fmla="*/ 3792 w 4072"/>
                  <a:gd name="T27" fmla="*/ 182 h 1352"/>
                  <a:gd name="T28" fmla="*/ 4072 w 4072"/>
                  <a:gd name="T29" fmla="*/ 172 h 1352"/>
                  <a:gd name="T30" fmla="*/ 4072 w 4072"/>
                  <a:gd name="T31" fmla="*/ 879 h 1352"/>
                  <a:gd name="T32" fmla="*/ 0 w 4072"/>
                  <a:gd name="T33" fmla="*/ 879 h 135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072"/>
                  <a:gd name="T52" fmla="*/ 0 h 1352"/>
                  <a:gd name="T53" fmla="*/ 4072 w 4072"/>
                  <a:gd name="T54" fmla="*/ 1352 h 135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072" h="1352">
                    <a:moveTo>
                      <a:pt x="16" y="0"/>
                    </a:moveTo>
                    <a:lnTo>
                      <a:pt x="784" y="24"/>
                    </a:lnTo>
                    <a:lnTo>
                      <a:pt x="968" y="88"/>
                    </a:lnTo>
                    <a:lnTo>
                      <a:pt x="984" y="32"/>
                    </a:lnTo>
                    <a:lnTo>
                      <a:pt x="1136" y="32"/>
                    </a:lnTo>
                    <a:lnTo>
                      <a:pt x="1456" y="80"/>
                    </a:lnTo>
                    <a:lnTo>
                      <a:pt x="1792" y="104"/>
                    </a:lnTo>
                    <a:lnTo>
                      <a:pt x="1816" y="184"/>
                    </a:lnTo>
                    <a:lnTo>
                      <a:pt x="1936" y="184"/>
                    </a:lnTo>
                    <a:lnTo>
                      <a:pt x="2296" y="128"/>
                    </a:lnTo>
                    <a:lnTo>
                      <a:pt x="2360" y="280"/>
                    </a:lnTo>
                    <a:lnTo>
                      <a:pt x="3232" y="264"/>
                    </a:lnTo>
                    <a:lnTo>
                      <a:pt x="3768" y="232"/>
                    </a:lnTo>
                    <a:lnTo>
                      <a:pt x="3792" y="280"/>
                    </a:lnTo>
                    <a:lnTo>
                      <a:pt x="4072" y="264"/>
                    </a:lnTo>
                    <a:lnTo>
                      <a:pt x="4072" y="1352"/>
                    </a:lnTo>
                    <a:lnTo>
                      <a:pt x="0" y="1352"/>
                    </a:lnTo>
                  </a:path>
                </a:pathLst>
              </a:custGeom>
              <a:pattFill prst="wave">
                <a:fgClr>
                  <a:srgbClr val="FFE7A5"/>
                </a:fgClr>
                <a:bgClr>
                  <a:srgbClr val="DCA2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62" name="Rectangle 104"/>
              <p:cNvSpPr>
                <a:spLocks noChangeArrowheads="1"/>
              </p:cNvSpPr>
              <p:nvPr/>
            </p:nvSpPr>
            <p:spPr bwMode="auto">
              <a:xfrm>
                <a:off x="2679656" y="4033838"/>
                <a:ext cx="5819869" cy="1689100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63" name="Freeform 62"/>
              <p:cNvSpPr/>
              <p:nvPr/>
            </p:nvSpPr>
            <p:spPr bwMode="auto">
              <a:xfrm>
                <a:off x="3663920" y="4089400"/>
                <a:ext cx="225709" cy="568325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4" name="Freeform 63"/>
              <p:cNvSpPr/>
              <p:nvPr/>
            </p:nvSpPr>
            <p:spPr bwMode="auto">
              <a:xfrm flipH="1">
                <a:off x="4001055" y="4086225"/>
                <a:ext cx="202853" cy="452437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6" name="Freeform 65"/>
              <p:cNvSpPr/>
              <p:nvPr/>
            </p:nvSpPr>
            <p:spPr bwMode="auto">
              <a:xfrm>
                <a:off x="5118173" y="4119563"/>
                <a:ext cx="294279" cy="91440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7" name="Freeform 66"/>
              <p:cNvSpPr/>
              <p:nvPr/>
            </p:nvSpPr>
            <p:spPr bwMode="auto">
              <a:xfrm>
                <a:off x="5843871" y="4159250"/>
                <a:ext cx="388563" cy="90805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7886682" y="4194175"/>
                <a:ext cx="391420" cy="925512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16391" name="Text Box 74"/>
              <p:cNvSpPr txBox="1">
                <a:spLocks noChangeArrowheads="1"/>
              </p:cNvSpPr>
              <p:nvPr/>
            </p:nvSpPr>
            <p:spPr bwMode="auto">
              <a:xfrm>
                <a:off x="3152775" y="5053013"/>
                <a:ext cx="2676525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latin typeface="Verdana" pitchFamily="34" charset="0"/>
                  </a:rPr>
                  <a:t>Continental Crust</a:t>
                </a:r>
              </a:p>
            </p:txBody>
          </p:sp>
          <p:sp>
            <p:nvSpPr>
              <p:cNvPr id="16392" name="Text Box 75"/>
              <p:cNvSpPr txBox="1">
                <a:spLocks noChangeArrowheads="1"/>
              </p:cNvSpPr>
              <p:nvPr/>
            </p:nvSpPr>
            <p:spPr bwMode="auto">
              <a:xfrm>
                <a:off x="5948363" y="4257675"/>
                <a:ext cx="23310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25000"/>
                  </a:spcBef>
                  <a:tabLst>
                    <a:tab pos="350838" algn="l"/>
                  </a:tabLst>
                </a:pPr>
                <a:r>
                  <a:rPr lang="en-US" sz="1800" b="1" dirty="0">
                    <a:latin typeface="Verdana" pitchFamily="34" charset="0"/>
                  </a:rPr>
                  <a:t>Strzelecki Group</a:t>
                </a:r>
              </a:p>
            </p:txBody>
          </p:sp>
        </p:grpSp>
        <p:sp>
          <p:nvSpPr>
            <p:cNvPr id="16393" name="Text Box 148"/>
            <p:cNvSpPr txBox="1">
              <a:spLocks noChangeArrowheads="1"/>
            </p:cNvSpPr>
            <p:nvPr/>
          </p:nvSpPr>
          <p:spPr bwMode="auto">
            <a:xfrm>
              <a:off x="6939817" y="3558807"/>
              <a:ext cx="1954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25000"/>
                </a:spcBef>
                <a:tabLst>
                  <a:tab pos="350838" algn="l"/>
                </a:tabLst>
              </a:pPr>
              <a:r>
                <a:rPr lang="en-US" sz="1800" b="1" dirty="0">
                  <a:latin typeface="Verdana" pitchFamily="34" charset="0"/>
                </a:rPr>
                <a:t>Golden Beach</a:t>
              </a:r>
            </a:p>
          </p:txBody>
        </p:sp>
        <p:sp>
          <p:nvSpPr>
            <p:cNvPr id="16395" name="Freeform 160"/>
            <p:cNvSpPr>
              <a:spLocks/>
            </p:cNvSpPr>
            <p:nvPr/>
          </p:nvSpPr>
          <p:spPr bwMode="auto">
            <a:xfrm>
              <a:off x="6440977" y="3757123"/>
              <a:ext cx="547687" cy="301191"/>
            </a:xfrm>
            <a:custGeom>
              <a:avLst/>
              <a:gdLst>
                <a:gd name="T0" fmla="*/ 547687 w 345"/>
                <a:gd name="T1" fmla="*/ 4762 h 243"/>
                <a:gd name="T2" fmla="*/ 228600 w 345"/>
                <a:gd name="T3" fmla="*/ 4762 h 243"/>
                <a:gd name="T4" fmla="*/ 90487 w 345"/>
                <a:gd name="T5" fmla="*/ 36512 h 243"/>
                <a:gd name="T6" fmla="*/ 258762 w 345"/>
                <a:gd name="T7" fmla="*/ 142875 h 243"/>
                <a:gd name="T8" fmla="*/ 0 w 345"/>
                <a:gd name="T9" fmla="*/ 385762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5"/>
                <a:gd name="T16" fmla="*/ 0 h 243"/>
                <a:gd name="T17" fmla="*/ 345 w 34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5" h="243">
                  <a:moveTo>
                    <a:pt x="345" y="3"/>
                  </a:moveTo>
                  <a:cubicBezTo>
                    <a:pt x="268" y="1"/>
                    <a:pt x="192" y="0"/>
                    <a:pt x="144" y="3"/>
                  </a:cubicBezTo>
                  <a:cubicBezTo>
                    <a:pt x="96" y="6"/>
                    <a:pt x="54" y="9"/>
                    <a:pt x="57" y="23"/>
                  </a:cubicBezTo>
                  <a:cubicBezTo>
                    <a:pt x="60" y="37"/>
                    <a:pt x="172" y="53"/>
                    <a:pt x="163" y="90"/>
                  </a:cubicBezTo>
                  <a:cubicBezTo>
                    <a:pt x="154" y="127"/>
                    <a:pt x="77" y="185"/>
                    <a:pt x="0" y="243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98" name="Straight Connector 88"/>
            <p:cNvCxnSpPr>
              <a:cxnSpLocks noChangeShapeType="1"/>
            </p:cNvCxnSpPr>
            <p:nvPr/>
          </p:nvCxnSpPr>
          <p:spPr bwMode="auto">
            <a:xfrm>
              <a:off x="8784320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9" name="Straight Connector 89"/>
            <p:cNvCxnSpPr>
              <a:cxnSpLocks noChangeShapeType="1"/>
            </p:cNvCxnSpPr>
            <p:nvPr/>
          </p:nvCxnSpPr>
          <p:spPr bwMode="auto">
            <a:xfrm>
              <a:off x="8784320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0" name="Straight Connector 90"/>
            <p:cNvCxnSpPr>
              <a:cxnSpLocks noChangeShapeType="1"/>
            </p:cNvCxnSpPr>
            <p:nvPr/>
          </p:nvCxnSpPr>
          <p:spPr bwMode="auto">
            <a:xfrm>
              <a:off x="8784320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1" name="Straight Connector 91"/>
            <p:cNvCxnSpPr>
              <a:cxnSpLocks noChangeShapeType="1"/>
            </p:cNvCxnSpPr>
            <p:nvPr/>
          </p:nvCxnSpPr>
          <p:spPr bwMode="auto">
            <a:xfrm>
              <a:off x="8784320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" name="Straight Connector 92"/>
            <p:cNvCxnSpPr>
              <a:cxnSpLocks noChangeShapeType="1"/>
            </p:cNvCxnSpPr>
            <p:nvPr/>
          </p:nvCxnSpPr>
          <p:spPr bwMode="auto">
            <a:xfrm>
              <a:off x="8784320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" name="Straight Connector 93"/>
            <p:cNvCxnSpPr>
              <a:cxnSpLocks noChangeShapeType="1"/>
            </p:cNvCxnSpPr>
            <p:nvPr/>
          </p:nvCxnSpPr>
          <p:spPr bwMode="auto">
            <a:xfrm>
              <a:off x="8784320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4" name="Straight Connector 94"/>
            <p:cNvCxnSpPr>
              <a:cxnSpLocks noChangeShapeType="1"/>
            </p:cNvCxnSpPr>
            <p:nvPr/>
          </p:nvCxnSpPr>
          <p:spPr bwMode="auto">
            <a:xfrm>
              <a:off x="8784320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5" name="Straight Connector 95"/>
            <p:cNvCxnSpPr>
              <a:cxnSpLocks noChangeShapeType="1"/>
            </p:cNvCxnSpPr>
            <p:nvPr/>
          </p:nvCxnSpPr>
          <p:spPr bwMode="auto">
            <a:xfrm>
              <a:off x="8784320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6" name="Straight Connector 96"/>
            <p:cNvCxnSpPr>
              <a:cxnSpLocks noChangeShapeType="1"/>
            </p:cNvCxnSpPr>
            <p:nvPr/>
          </p:nvCxnSpPr>
          <p:spPr bwMode="auto">
            <a:xfrm>
              <a:off x="8784320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07" name="TextBox 97"/>
            <p:cNvSpPr txBox="1">
              <a:spLocks noChangeArrowheads="1"/>
            </p:cNvSpPr>
            <p:nvPr/>
          </p:nvSpPr>
          <p:spPr bwMode="auto">
            <a:xfrm>
              <a:off x="8830033" y="435451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08" name="TextBox 98"/>
            <p:cNvSpPr txBox="1">
              <a:spLocks noChangeArrowheads="1"/>
            </p:cNvSpPr>
            <p:nvPr/>
          </p:nvSpPr>
          <p:spPr bwMode="auto">
            <a:xfrm>
              <a:off x="8830033" y="4003675"/>
              <a:ext cx="237138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09" name="TextBox 99"/>
            <p:cNvSpPr txBox="1">
              <a:spLocks noChangeArrowheads="1"/>
            </p:cNvSpPr>
            <p:nvPr/>
          </p:nvSpPr>
          <p:spPr bwMode="auto">
            <a:xfrm>
              <a:off x="8830033" y="470376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10" name="TextBox 100"/>
            <p:cNvSpPr txBox="1">
              <a:spLocks noChangeArrowheads="1"/>
            </p:cNvSpPr>
            <p:nvPr/>
          </p:nvSpPr>
          <p:spPr bwMode="auto">
            <a:xfrm>
              <a:off x="8830033" y="505460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11" name="Straight Connector 102"/>
            <p:cNvCxnSpPr>
              <a:cxnSpLocks noChangeShapeType="1"/>
            </p:cNvCxnSpPr>
            <p:nvPr/>
          </p:nvCxnSpPr>
          <p:spPr bwMode="auto">
            <a:xfrm rot="5400000">
              <a:off x="7993114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" name="Straight Connector 121"/>
            <p:cNvCxnSpPr>
              <a:cxnSpLocks noChangeShapeType="1"/>
            </p:cNvCxnSpPr>
            <p:nvPr/>
          </p:nvCxnSpPr>
          <p:spPr bwMode="auto">
            <a:xfrm rot="5400000">
              <a:off x="873614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3" name="TextBox 122"/>
            <p:cNvSpPr txBox="1">
              <a:spLocks noChangeArrowheads="1"/>
            </p:cNvSpPr>
            <p:nvPr/>
          </p:nvSpPr>
          <p:spPr bwMode="auto">
            <a:xfrm>
              <a:off x="8568611" y="5619750"/>
              <a:ext cx="347135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100</a:t>
              </a:r>
            </a:p>
          </p:txBody>
        </p:sp>
        <p:sp>
          <p:nvSpPr>
            <p:cNvPr id="114" name="Rectangle 113"/>
            <p:cNvSpPr/>
            <p:nvPr/>
          </p:nvSpPr>
          <p:spPr bwMode="auto">
            <a:xfrm>
              <a:off x="2943021" y="3897078"/>
              <a:ext cx="5816298" cy="167028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15" name="Straight Connector 30"/>
            <p:cNvCxnSpPr>
              <a:cxnSpLocks noChangeShapeType="1"/>
            </p:cNvCxnSpPr>
            <p:nvPr/>
          </p:nvCxnSpPr>
          <p:spPr bwMode="auto">
            <a:xfrm>
              <a:off x="2870166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6" name="Straight Connector 31"/>
            <p:cNvCxnSpPr>
              <a:cxnSpLocks noChangeShapeType="1"/>
            </p:cNvCxnSpPr>
            <p:nvPr/>
          </p:nvCxnSpPr>
          <p:spPr bwMode="auto">
            <a:xfrm>
              <a:off x="2870166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7" name="Straight Connector 32"/>
            <p:cNvCxnSpPr>
              <a:cxnSpLocks noChangeShapeType="1"/>
            </p:cNvCxnSpPr>
            <p:nvPr/>
          </p:nvCxnSpPr>
          <p:spPr bwMode="auto">
            <a:xfrm>
              <a:off x="2870166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" name="Straight Connector 33"/>
            <p:cNvCxnSpPr>
              <a:cxnSpLocks noChangeShapeType="1"/>
            </p:cNvCxnSpPr>
            <p:nvPr/>
          </p:nvCxnSpPr>
          <p:spPr bwMode="auto">
            <a:xfrm>
              <a:off x="2870166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9" name="Straight Connector 34"/>
            <p:cNvCxnSpPr>
              <a:cxnSpLocks noChangeShapeType="1"/>
            </p:cNvCxnSpPr>
            <p:nvPr/>
          </p:nvCxnSpPr>
          <p:spPr bwMode="auto">
            <a:xfrm>
              <a:off x="2870166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0" name="Straight Connector 35"/>
            <p:cNvCxnSpPr>
              <a:cxnSpLocks noChangeShapeType="1"/>
            </p:cNvCxnSpPr>
            <p:nvPr/>
          </p:nvCxnSpPr>
          <p:spPr bwMode="auto">
            <a:xfrm>
              <a:off x="2870166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1" name="Straight Connector 36"/>
            <p:cNvCxnSpPr>
              <a:cxnSpLocks noChangeShapeType="1"/>
            </p:cNvCxnSpPr>
            <p:nvPr/>
          </p:nvCxnSpPr>
          <p:spPr bwMode="auto">
            <a:xfrm>
              <a:off x="2870166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2" name="Straight Connector 37"/>
            <p:cNvCxnSpPr>
              <a:cxnSpLocks noChangeShapeType="1"/>
            </p:cNvCxnSpPr>
            <p:nvPr/>
          </p:nvCxnSpPr>
          <p:spPr bwMode="auto">
            <a:xfrm>
              <a:off x="2870166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3" name="Straight Connector 38"/>
            <p:cNvCxnSpPr>
              <a:cxnSpLocks noChangeShapeType="1"/>
            </p:cNvCxnSpPr>
            <p:nvPr/>
          </p:nvCxnSpPr>
          <p:spPr bwMode="auto">
            <a:xfrm>
              <a:off x="2870166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24" name="TextBox 39"/>
            <p:cNvSpPr txBox="1">
              <a:spLocks noChangeArrowheads="1"/>
            </p:cNvSpPr>
            <p:nvPr/>
          </p:nvSpPr>
          <p:spPr bwMode="auto">
            <a:xfrm>
              <a:off x="2652807" y="433705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25" name="TextBox 40"/>
            <p:cNvSpPr txBox="1">
              <a:spLocks noChangeArrowheads="1"/>
            </p:cNvSpPr>
            <p:nvPr/>
          </p:nvSpPr>
          <p:spPr bwMode="auto">
            <a:xfrm>
              <a:off x="2688521" y="3973145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26" name="TextBox 41"/>
            <p:cNvSpPr txBox="1">
              <a:spLocks noChangeArrowheads="1"/>
            </p:cNvSpPr>
            <p:nvPr/>
          </p:nvSpPr>
          <p:spPr bwMode="auto">
            <a:xfrm>
              <a:off x="2652807" y="4687888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27" name="TextBox 42"/>
            <p:cNvSpPr txBox="1">
              <a:spLocks noChangeArrowheads="1"/>
            </p:cNvSpPr>
            <p:nvPr/>
          </p:nvSpPr>
          <p:spPr bwMode="auto">
            <a:xfrm>
              <a:off x="2652807" y="5038725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28" name="Straight Connector 53"/>
            <p:cNvCxnSpPr>
              <a:cxnSpLocks noChangeShapeType="1"/>
            </p:cNvCxnSpPr>
            <p:nvPr/>
          </p:nvCxnSpPr>
          <p:spPr bwMode="auto">
            <a:xfrm rot="5400000">
              <a:off x="2170386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29" name="TextBox 83"/>
            <p:cNvSpPr txBox="1">
              <a:spLocks noChangeArrowheads="1"/>
            </p:cNvSpPr>
            <p:nvPr/>
          </p:nvSpPr>
          <p:spPr bwMode="auto">
            <a:xfrm>
              <a:off x="2843024" y="5608638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cxnSp>
          <p:nvCxnSpPr>
            <p:cNvPr id="130" name="Straight Connector 69"/>
            <p:cNvCxnSpPr>
              <a:cxnSpLocks noChangeShapeType="1"/>
            </p:cNvCxnSpPr>
            <p:nvPr/>
          </p:nvCxnSpPr>
          <p:spPr bwMode="auto">
            <a:xfrm rot="5400000">
              <a:off x="290770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1" name="Straight Connector 70"/>
            <p:cNvCxnSpPr>
              <a:cxnSpLocks noChangeShapeType="1"/>
            </p:cNvCxnSpPr>
            <p:nvPr/>
          </p:nvCxnSpPr>
          <p:spPr bwMode="auto">
            <a:xfrm rot="5400000">
              <a:off x="319912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2" name="Straight Connector 30"/>
            <p:cNvCxnSpPr>
              <a:cxnSpLocks noChangeShapeType="1"/>
            </p:cNvCxnSpPr>
            <p:nvPr/>
          </p:nvCxnSpPr>
          <p:spPr bwMode="auto">
            <a:xfrm>
              <a:off x="2870166" y="5470526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3" name="TextBox 40"/>
            <p:cNvSpPr txBox="1">
              <a:spLocks noChangeArrowheads="1"/>
            </p:cNvSpPr>
            <p:nvPr/>
          </p:nvSpPr>
          <p:spPr bwMode="auto">
            <a:xfrm>
              <a:off x="2651049" y="5385594"/>
              <a:ext cx="27603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-8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134" name="TextBox 40"/>
            <p:cNvSpPr txBox="1">
              <a:spLocks noChangeArrowheads="1"/>
            </p:cNvSpPr>
            <p:nvPr/>
          </p:nvSpPr>
          <p:spPr bwMode="auto">
            <a:xfrm rot="16200000">
              <a:off x="2327425" y="4591586"/>
              <a:ext cx="65114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Kilometers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135" name="TextBox 79"/>
            <p:cNvSpPr txBox="1">
              <a:spLocks noChangeArrowheads="1"/>
            </p:cNvSpPr>
            <p:nvPr/>
          </p:nvSpPr>
          <p:spPr bwMode="auto">
            <a:xfrm>
              <a:off x="5122973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40</a:t>
              </a:r>
            </a:p>
          </p:txBody>
        </p:sp>
        <p:sp>
          <p:nvSpPr>
            <p:cNvPr id="136" name="TextBox 80"/>
            <p:cNvSpPr txBox="1">
              <a:spLocks noChangeArrowheads="1"/>
            </p:cNvSpPr>
            <p:nvPr/>
          </p:nvSpPr>
          <p:spPr bwMode="auto">
            <a:xfrm>
              <a:off x="4505844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30</a:t>
              </a:r>
            </a:p>
          </p:txBody>
        </p:sp>
        <p:sp>
          <p:nvSpPr>
            <p:cNvPr id="137" name="TextBox 82"/>
            <p:cNvSpPr txBox="1">
              <a:spLocks noChangeArrowheads="1"/>
            </p:cNvSpPr>
            <p:nvPr/>
          </p:nvSpPr>
          <p:spPr bwMode="auto">
            <a:xfrm>
              <a:off x="3957285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20</a:t>
              </a:r>
            </a:p>
          </p:txBody>
        </p:sp>
        <p:sp>
          <p:nvSpPr>
            <p:cNvPr id="138" name="TextBox 116"/>
            <p:cNvSpPr txBox="1">
              <a:spLocks noChangeArrowheads="1"/>
            </p:cNvSpPr>
            <p:nvPr/>
          </p:nvSpPr>
          <p:spPr bwMode="auto">
            <a:xfrm>
              <a:off x="8002909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90</a:t>
              </a:r>
            </a:p>
          </p:txBody>
        </p:sp>
        <p:sp>
          <p:nvSpPr>
            <p:cNvPr id="139" name="TextBox 117"/>
            <p:cNvSpPr txBox="1">
              <a:spLocks noChangeArrowheads="1"/>
            </p:cNvSpPr>
            <p:nvPr/>
          </p:nvSpPr>
          <p:spPr bwMode="auto">
            <a:xfrm>
              <a:off x="7454350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80</a:t>
              </a:r>
            </a:p>
          </p:txBody>
        </p:sp>
        <p:sp>
          <p:nvSpPr>
            <p:cNvPr id="140" name="TextBox 118"/>
            <p:cNvSpPr txBox="1">
              <a:spLocks noChangeArrowheads="1"/>
            </p:cNvSpPr>
            <p:nvPr/>
          </p:nvSpPr>
          <p:spPr bwMode="auto">
            <a:xfrm>
              <a:off x="6288662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60</a:t>
              </a:r>
            </a:p>
          </p:txBody>
        </p:sp>
        <p:sp>
          <p:nvSpPr>
            <p:cNvPr id="141" name="TextBox 119"/>
            <p:cNvSpPr txBox="1">
              <a:spLocks noChangeArrowheads="1"/>
            </p:cNvSpPr>
            <p:nvPr/>
          </p:nvSpPr>
          <p:spPr bwMode="auto">
            <a:xfrm>
              <a:off x="6837221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70</a:t>
              </a:r>
            </a:p>
          </p:txBody>
        </p:sp>
        <p:sp>
          <p:nvSpPr>
            <p:cNvPr id="142" name="TextBox 120"/>
            <p:cNvSpPr txBox="1">
              <a:spLocks noChangeArrowheads="1"/>
            </p:cNvSpPr>
            <p:nvPr/>
          </p:nvSpPr>
          <p:spPr bwMode="auto">
            <a:xfrm>
              <a:off x="5671532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50</a:t>
              </a:r>
            </a:p>
          </p:txBody>
        </p:sp>
        <p:cxnSp>
          <p:nvCxnSpPr>
            <p:cNvPr id="143" name="Straight Connector 71"/>
            <p:cNvCxnSpPr>
              <a:cxnSpLocks noChangeShapeType="1"/>
            </p:cNvCxnSpPr>
            <p:nvPr/>
          </p:nvCxnSpPr>
          <p:spPr bwMode="auto">
            <a:xfrm rot="5400000">
              <a:off x="349054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4" name="Straight Connector 72"/>
            <p:cNvCxnSpPr>
              <a:cxnSpLocks noChangeShapeType="1"/>
            </p:cNvCxnSpPr>
            <p:nvPr/>
          </p:nvCxnSpPr>
          <p:spPr bwMode="auto">
            <a:xfrm rot="5400000">
              <a:off x="378196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5" name="Straight Connector 73"/>
            <p:cNvCxnSpPr>
              <a:cxnSpLocks noChangeShapeType="1"/>
            </p:cNvCxnSpPr>
            <p:nvPr/>
          </p:nvCxnSpPr>
          <p:spPr bwMode="auto">
            <a:xfrm rot="5400000">
              <a:off x="553050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6" name="Straight Connector 74"/>
            <p:cNvCxnSpPr>
              <a:cxnSpLocks noChangeShapeType="1"/>
            </p:cNvCxnSpPr>
            <p:nvPr/>
          </p:nvCxnSpPr>
          <p:spPr bwMode="auto">
            <a:xfrm rot="5400000">
              <a:off x="407339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7" name="Straight Connector 75"/>
            <p:cNvCxnSpPr>
              <a:cxnSpLocks noChangeShapeType="1"/>
            </p:cNvCxnSpPr>
            <p:nvPr/>
          </p:nvCxnSpPr>
          <p:spPr bwMode="auto">
            <a:xfrm rot="5400000">
              <a:off x="436481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8" name="Straight Connector 76"/>
            <p:cNvCxnSpPr>
              <a:cxnSpLocks noChangeShapeType="1"/>
            </p:cNvCxnSpPr>
            <p:nvPr/>
          </p:nvCxnSpPr>
          <p:spPr bwMode="auto">
            <a:xfrm rot="5400000">
              <a:off x="465623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9" name="Straight Connector 77"/>
            <p:cNvCxnSpPr>
              <a:cxnSpLocks noChangeShapeType="1"/>
            </p:cNvCxnSpPr>
            <p:nvPr/>
          </p:nvCxnSpPr>
          <p:spPr bwMode="auto">
            <a:xfrm rot="5400000">
              <a:off x="494765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0" name="Straight Connector 78"/>
            <p:cNvCxnSpPr>
              <a:cxnSpLocks noChangeShapeType="1"/>
            </p:cNvCxnSpPr>
            <p:nvPr/>
          </p:nvCxnSpPr>
          <p:spPr bwMode="auto">
            <a:xfrm rot="5400000">
              <a:off x="523907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1" name="Straight Connector 106"/>
            <p:cNvCxnSpPr>
              <a:cxnSpLocks noChangeShapeType="1"/>
            </p:cNvCxnSpPr>
            <p:nvPr/>
          </p:nvCxnSpPr>
          <p:spPr bwMode="auto">
            <a:xfrm rot="5400000">
              <a:off x="582192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2" name="Straight Connector 107"/>
            <p:cNvCxnSpPr>
              <a:cxnSpLocks noChangeShapeType="1"/>
            </p:cNvCxnSpPr>
            <p:nvPr/>
          </p:nvCxnSpPr>
          <p:spPr bwMode="auto">
            <a:xfrm rot="5400000">
              <a:off x="611334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3" name="Straight Connector 108"/>
            <p:cNvCxnSpPr>
              <a:cxnSpLocks noChangeShapeType="1"/>
            </p:cNvCxnSpPr>
            <p:nvPr/>
          </p:nvCxnSpPr>
          <p:spPr bwMode="auto">
            <a:xfrm rot="5400000">
              <a:off x="640476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4" name="Straight Connector 109"/>
            <p:cNvCxnSpPr>
              <a:cxnSpLocks noChangeShapeType="1"/>
            </p:cNvCxnSpPr>
            <p:nvPr/>
          </p:nvCxnSpPr>
          <p:spPr bwMode="auto">
            <a:xfrm rot="5400000">
              <a:off x="669618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5" name="Straight Connector 110"/>
            <p:cNvCxnSpPr>
              <a:cxnSpLocks noChangeShapeType="1"/>
            </p:cNvCxnSpPr>
            <p:nvPr/>
          </p:nvCxnSpPr>
          <p:spPr bwMode="auto">
            <a:xfrm rot="5400000">
              <a:off x="844472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6" name="Straight Connector 111"/>
            <p:cNvCxnSpPr>
              <a:cxnSpLocks noChangeShapeType="1"/>
            </p:cNvCxnSpPr>
            <p:nvPr/>
          </p:nvCxnSpPr>
          <p:spPr bwMode="auto">
            <a:xfrm rot="5400000">
              <a:off x="698761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7" name="Straight Connector 112"/>
            <p:cNvCxnSpPr>
              <a:cxnSpLocks noChangeShapeType="1"/>
            </p:cNvCxnSpPr>
            <p:nvPr/>
          </p:nvCxnSpPr>
          <p:spPr bwMode="auto">
            <a:xfrm rot="5400000">
              <a:off x="727903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8" name="Straight Connector 113"/>
            <p:cNvCxnSpPr>
              <a:cxnSpLocks noChangeShapeType="1"/>
            </p:cNvCxnSpPr>
            <p:nvPr/>
          </p:nvCxnSpPr>
          <p:spPr bwMode="auto">
            <a:xfrm rot="5400000">
              <a:off x="7570455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9" name="Straight Connector 114"/>
            <p:cNvCxnSpPr>
              <a:cxnSpLocks noChangeShapeType="1"/>
            </p:cNvCxnSpPr>
            <p:nvPr/>
          </p:nvCxnSpPr>
          <p:spPr bwMode="auto">
            <a:xfrm rot="5400000">
              <a:off x="7861877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60" name="Straight Connector 115"/>
            <p:cNvCxnSpPr>
              <a:cxnSpLocks noChangeShapeType="1"/>
            </p:cNvCxnSpPr>
            <p:nvPr/>
          </p:nvCxnSpPr>
          <p:spPr bwMode="auto">
            <a:xfrm rot="5400000">
              <a:off x="8153299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61" name="TextBox 40"/>
            <p:cNvSpPr txBox="1">
              <a:spLocks noChangeArrowheads="1"/>
            </p:cNvSpPr>
            <p:nvPr/>
          </p:nvSpPr>
          <p:spPr bwMode="auto">
            <a:xfrm>
              <a:off x="5412252" y="5829536"/>
              <a:ext cx="80983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800" b="1" dirty="0" smtClean="0">
                  <a:latin typeface="Verdana" pitchFamily="34" charset="0"/>
                </a:rPr>
                <a:t>Kilometers</a:t>
              </a:r>
              <a:endParaRPr lang="en-US" sz="800" b="1" dirty="0">
                <a:latin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6951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Stratigraphy – Early Cenozoic</a:t>
            </a:r>
          </a:p>
        </p:txBody>
      </p:sp>
      <p:sp>
        <p:nvSpPr>
          <p:cNvPr id="17414" name="Text Box 73"/>
          <p:cNvSpPr txBox="1">
            <a:spLocks noChangeArrowheads="1"/>
          </p:cNvSpPr>
          <p:nvPr/>
        </p:nvSpPr>
        <p:spPr bwMode="auto">
          <a:xfrm>
            <a:off x="2565400" y="1419836"/>
            <a:ext cx="5838393" cy="232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Upper Latrobe Group: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75 </a:t>
            </a:r>
            <a:r>
              <a:rPr lang="en-US" sz="2000" dirty="0">
                <a:latin typeface="Verdana" pitchFamily="34" charset="0"/>
              </a:rPr>
              <a:t>to 30 </a:t>
            </a:r>
            <a:r>
              <a:rPr lang="en-US" sz="2000" dirty="0" smtClean="0">
                <a:latin typeface="Verdana" pitchFamily="34" charset="0"/>
              </a:rPr>
              <a:t>MY </a:t>
            </a:r>
            <a:endParaRPr lang="en-US" sz="2000" dirty="0">
              <a:latin typeface="Verdana" pitchFamily="34" charset="0"/>
            </a:endParaRP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Late rift </a:t>
            </a:r>
            <a:r>
              <a:rPr lang="en-US" sz="2000" dirty="0">
                <a:latin typeface="Verdana" pitchFamily="34" charset="0"/>
              </a:rPr>
              <a:t>phase of deposition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Wave dominated shorelines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Transgression – back-stepping shorelines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1800" b="1" dirty="0">
                <a:solidFill>
                  <a:srgbClr val="0033CC"/>
                </a:solidFill>
                <a:latin typeface="Verdana" pitchFamily="34" charset="0"/>
              </a:rPr>
              <a:t>Primary Reservoir </a:t>
            </a:r>
            <a:r>
              <a:rPr lang="en-US" sz="1800" b="1" dirty="0" smtClean="0">
                <a:solidFill>
                  <a:srgbClr val="0033CC"/>
                </a:solidFill>
                <a:latin typeface="Verdana" pitchFamily="34" charset="0"/>
              </a:rPr>
              <a:t>Interval</a:t>
            </a:r>
            <a:endParaRPr lang="en-US" sz="2000" b="1" dirty="0">
              <a:solidFill>
                <a:srgbClr val="0033CC"/>
              </a:solidFill>
              <a:latin typeface="Verdana" pitchFamily="34" charset="0"/>
            </a:endParaRPr>
          </a:p>
        </p:txBody>
      </p:sp>
      <p:pic>
        <p:nvPicPr>
          <p:cNvPr id="17417" name="Picture 5" descr="http://pubs.usgs.gov/of/1999/ofr-99-0050/OF99-50Q/figure2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1178" r="25334" b="25424"/>
          <a:stretch>
            <a:fillRect/>
          </a:stretch>
        </p:blipFill>
        <p:spPr bwMode="auto">
          <a:xfrm>
            <a:off x="315913" y="1404938"/>
            <a:ext cx="2079625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Rectangle 160"/>
          <p:cNvSpPr>
            <a:spLocks noChangeArrowheads="1"/>
          </p:cNvSpPr>
          <p:nvPr/>
        </p:nvSpPr>
        <p:spPr bwMode="auto">
          <a:xfrm>
            <a:off x="1465263" y="2851150"/>
            <a:ext cx="930275" cy="1309688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560662" y="3881643"/>
            <a:ext cx="6543651" cy="2163337"/>
            <a:chOff x="2560662" y="3881643"/>
            <a:chExt cx="6543651" cy="2163337"/>
          </a:xfrm>
        </p:grpSpPr>
        <p:grpSp>
          <p:nvGrpSpPr>
            <p:cNvPr id="3" name="Group 2"/>
            <p:cNvGrpSpPr/>
            <p:nvPr/>
          </p:nvGrpSpPr>
          <p:grpSpPr>
            <a:xfrm>
              <a:off x="2917970" y="3881643"/>
              <a:ext cx="5857012" cy="1689100"/>
              <a:chOff x="2665055" y="4024313"/>
              <a:chExt cx="5857012" cy="1689100"/>
            </a:xfrm>
          </p:grpSpPr>
          <p:sp>
            <p:nvSpPr>
              <p:cNvPr id="17420" name="Rectangle 104"/>
              <p:cNvSpPr>
                <a:spLocks noChangeArrowheads="1"/>
              </p:cNvSpPr>
              <p:nvPr/>
            </p:nvSpPr>
            <p:spPr bwMode="auto">
              <a:xfrm>
                <a:off x="2690768" y="4024313"/>
                <a:ext cx="5819870" cy="1689100"/>
              </a:xfrm>
              <a:prstGeom prst="rect">
                <a:avLst/>
              </a:prstGeom>
              <a:solidFill>
                <a:schemeClr val="bg1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17421" name="Freeform 79"/>
              <p:cNvSpPr>
                <a:spLocks/>
              </p:cNvSpPr>
              <p:nvPr/>
            </p:nvSpPr>
            <p:spPr bwMode="auto">
              <a:xfrm>
                <a:off x="2682197" y="4197350"/>
                <a:ext cx="5828441" cy="614362"/>
              </a:xfrm>
              <a:custGeom>
                <a:avLst/>
                <a:gdLst>
                  <a:gd name="T0" fmla="*/ 0 w 4080"/>
                  <a:gd name="T1" fmla="*/ 0 h 596"/>
                  <a:gd name="T2" fmla="*/ 3243 w 4080"/>
                  <a:gd name="T3" fmla="*/ 0 h 596"/>
                  <a:gd name="T4" fmla="*/ 3456 w 4080"/>
                  <a:gd name="T5" fmla="*/ 18 h 596"/>
                  <a:gd name="T6" fmla="*/ 3641 w 4080"/>
                  <a:gd name="T7" fmla="*/ 35 h 596"/>
                  <a:gd name="T8" fmla="*/ 3902 w 4080"/>
                  <a:gd name="T9" fmla="*/ 75 h 596"/>
                  <a:gd name="T10" fmla="*/ 4080 w 4080"/>
                  <a:gd name="T11" fmla="*/ 111 h 596"/>
                  <a:gd name="T12" fmla="*/ 4080 w 4080"/>
                  <a:gd name="T13" fmla="*/ 351 h 596"/>
                  <a:gd name="T14" fmla="*/ 3415 w 4080"/>
                  <a:gd name="T15" fmla="*/ 387 h 596"/>
                  <a:gd name="T16" fmla="*/ 7 w 4080"/>
                  <a:gd name="T17" fmla="*/ 312 h 5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80"/>
                  <a:gd name="T28" fmla="*/ 0 h 596"/>
                  <a:gd name="T29" fmla="*/ 4080 w 4080"/>
                  <a:gd name="T30" fmla="*/ 596 h 5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80" h="596">
                    <a:moveTo>
                      <a:pt x="0" y="0"/>
                    </a:moveTo>
                    <a:lnTo>
                      <a:pt x="3243" y="0"/>
                    </a:lnTo>
                    <a:lnTo>
                      <a:pt x="3456" y="27"/>
                    </a:lnTo>
                    <a:lnTo>
                      <a:pt x="3641" y="54"/>
                    </a:lnTo>
                    <a:lnTo>
                      <a:pt x="3902" y="116"/>
                    </a:lnTo>
                    <a:lnTo>
                      <a:pt x="4080" y="171"/>
                    </a:lnTo>
                    <a:lnTo>
                      <a:pt x="4080" y="541"/>
                    </a:lnTo>
                    <a:lnTo>
                      <a:pt x="3415" y="596"/>
                    </a:lnTo>
                    <a:lnTo>
                      <a:pt x="7" y="480"/>
                    </a:lnTo>
                  </a:path>
                </a:pathLst>
              </a:custGeom>
              <a:solidFill>
                <a:srgbClr val="FFE7A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422" name="Freeform 80"/>
              <p:cNvSpPr>
                <a:spLocks/>
              </p:cNvSpPr>
              <p:nvPr/>
            </p:nvSpPr>
            <p:spPr bwMode="auto">
              <a:xfrm>
                <a:off x="2682197" y="4238625"/>
                <a:ext cx="5818442" cy="806450"/>
              </a:xfrm>
              <a:custGeom>
                <a:avLst/>
                <a:gdLst>
                  <a:gd name="T0" fmla="*/ 7 w 4073"/>
                  <a:gd name="T1" fmla="*/ 0 h 781"/>
                  <a:gd name="T2" fmla="*/ 672 w 4073"/>
                  <a:gd name="T3" fmla="*/ 18 h 781"/>
                  <a:gd name="T4" fmla="*/ 987 w 4073"/>
                  <a:gd name="T5" fmla="*/ 58 h 781"/>
                  <a:gd name="T6" fmla="*/ 1234 w 4073"/>
                  <a:gd name="T7" fmla="*/ 80 h 781"/>
                  <a:gd name="T8" fmla="*/ 1371 w 4073"/>
                  <a:gd name="T9" fmla="*/ 102 h 781"/>
                  <a:gd name="T10" fmla="*/ 1666 w 4073"/>
                  <a:gd name="T11" fmla="*/ 152 h 781"/>
                  <a:gd name="T12" fmla="*/ 1680 w 4073"/>
                  <a:gd name="T13" fmla="*/ 183 h 781"/>
                  <a:gd name="T14" fmla="*/ 1797 w 4073"/>
                  <a:gd name="T15" fmla="*/ 196 h 781"/>
                  <a:gd name="T16" fmla="*/ 2037 w 4073"/>
                  <a:gd name="T17" fmla="*/ 219 h 781"/>
                  <a:gd name="T18" fmla="*/ 2208 w 4073"/>
                  <a:gd name="T19" fmla="*/ 223 h 781"/>
                  <a:gd name="T20" fmla="*/ 2229 w 4073"/>
                  <a:gd name="T21" fmla="*/ 263 h 781"/>
                  <a:gd name="T22" fmla="*/ 2407 w 4073"/>
                  <a:gd name="T23" fmla="*/ 267 h 781"/>
                  <a:gd name="T24" fmla="*/ 2839 w 4073"/>
                  <a:gd name="T25" fmla="*/ 286 h 781"/>
                  <a:gd name="T26" fmla="*/ 2853 w 4073"/>
                  <a:gd name="T27" fmla="*/ 223 h 781"/>
                  <a:gd name="T28" fmla="*/ 3312 w 4073"/>
                  <a:gd name="T29" fmla="*/ 241 h 781"/>
                  <a:gd name="T30" fmla="*/ 3641 w 4073"/>
                  <a:gd name="T31" fmla="*/ 254 h 781"/>
                  <a:gd name="T32" fmla="*/ 3696 w 4073"/>
                  <a:gd name="T33" fmla="*/ 321 h 781"/>
                  <a:gd name="T34" fmla="*/ 3799 w 4073"/>
                  <a:gd name="T35" fmla="*/ 303 h 781"/>
                  <a:gd name="T36" fmla="*/ 3881 w 4073"/>
                  <a:gd name="T37" fmla="*/ 294 h 781"/>
                  <a:gd name="T38" fmla="*/ 4073 w 4073"/>
                  <a:gd name="T39" fmla="*/ 289 h 781"/>
                  <a:gd name="T40" fmla="*/ 4073 w 4073"/>
                  <a:gd name="T41" fmla="*/ 473 h 781"/>
                  <a:gd name="T42" fmla="*/ 2866 w 4073"/>
                  <a:gd name="T43" fmla="*/ 508 h 781"/>
                  <a:gd name="T44" fmla="*/ 665 w 4073"/>
                  <a:gd name="T45" fmla="*/ 388 h 781"/>
                  <a:gd name="T46" fmla="*/ 0 w 4073"/>
                  <a:gd name="T47" fmla="*/ 245 h 78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073"/>
                  <a:gd name="T73" fmla="*/ 0 h 781"/>
                  <a:gd name="T74" fmla="*/ 4073 w 4073"/>
                  <a:gd name="T75" fmla="*/ 781 h 78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073" h="781">
                    <a:moveTo>
                      <a:pt x="7" y="0"/>
                    </a:moveTo>
                    <a:lnTo>
                      <a:pt x="672" y="27"/>
                    </a:lnTo>
                    <a:lnTo>
                      <a:pt x="987" y="89"/>
                    </a:lnTo>
                    <a:lnTo>
                      <a:pt x="1234" y="123"/>
                    </a:lnTo>
                    <a:lnTo>
                      <a:pt x="1371" y="157"/>
                    </a:lnTo>
                    <a:lnTo>
                      <a:pt x="1666" y="233"/>
                    </a:lnTo>
                    <a:lnTo>
                      <a:pt x="1680" y="281"/>
                    </a:lnTo>
                    <a:lnTo>
                      <a:pt x="1797" y="301"/>
                    </a:lnTo>
                    <a:lnTo>
                      <a:pt x="2037" y="336"/>
                    </a:lnTo>
                    <a:lnTo>
                      <a:pt x="2208" y="343"/>
                    </a:lnTo>
                    <a:lnTo>
                      <a:pt x="2229" y="404"/>
                    </a:lnTo>
                    <a:lnTo>
                      <a:pt x="2407" y="411"/>
                    </a:lnTo>
                    <a:lnTo>
                      <a:pt x="2839" y="439"/>
                    </a:lnTo>
                    <a:lnTo>
                      <a:pt x="2853" y="343"/>
                    </a:lnTo>
                    <a:lnTo>
                      <a:pt x="3312" y="370"/>
                    </a:lnTo>
                    <a:lnTo>
                      <a:pt x="3641" y="391"/>
                    </a:lnTo>
                    <a:lnTo>
                      <a:pt x="3696" y="493"/>
                    </a:lnTo>
                    <a:lnTo>
                      <a:pt x="3799" y="466"/>
                    </a:lnTo>
                    <a:lnTo>
                      <a:pt x="3881" y="452"/>
                    </a:lnTo>
                    <a:lnTo>
                      <a:pt x="4073" y="445"/>
                    </a:lnTo>
                    <a:lnTo>
                      <a:pt x="4073" y="727"/>
                    </a:lnTo>
                    <a:lnTo>
                      <a:pt x="2866" y="781"/>
                    </a:lnTo>
                    <a:lnTo>
                      <a:pt x="665" y="596"/>
                    </a:lnTo>
                    <a:lnTo>
                      <a:pt x="0" y="377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423" name="Freeform 81"/>
              <p:cNvSpPr>
                <a:spLocks/>
              </p:cNvSpPr>
              <p:nvPr/>
            </p:nvSpPr>
            <p:spPr bwMode="auto">
              <a:xfrm>
                <a:off x="2665055" y="4286250"/>
                <a:ext cx="5845584" cy="1114425"/>
              </a:xfrm>
              <a:custGeom>
                <a:avLst/>
                <a:gdLst>
                  <a:gd name="T0" fmla="*/ 0 w 4092"/>
                  <a:gd name="T1" fmla="*/ 0 h 1080"/>
                  <a:gd name="T2" fmla="*/ 684 w 4092"/>
                  <a:gd name="T3" fmla="*/ 31 h 1080"/>
                  <a:gd name="T4" fmla="*/ 708 w 4092"/>
                  <a:gd name="T5" fmla="*/ 78 h 1080"/>
                  <a:gd name="T6" fmla="*/ 972 w 4092"/>
                  <a:gd name="T7" fmla="*/ 101 h 1080"/>
                  <a:gd name="T8" fmla="*/ 1020 w 4092"/>
                  <a:gd name="T9" fmla="*/ 62 h 1080"/>
                  <a:gd name="T10" fmla="*/ 1212 w 4092"/>
                  <a:gd name="T11" fmla="*/ 86 h 1080"/>
                  <a:gd name="T12" fmla="*/ 1260 w 4092"/>
                  <a:gd name="T13" fmla="*/ 140 h 1080"/>
                  <a:gd name="T14" fmla="*/ 1692 w 4092"/>
                  <a:gd name="T15" fmla="*/ 187 h 1080"/>
                  <a:gd name="T16" fmla="*/ 1752 w 4092"/>
                  <a:gd name="T17" fmla="*/ 218 h 1080"/>
                  <a:gd name="T18" fmla="*/ 2220 w 4092"/>
                  <a:gd name="T19" fmla="*/ 250 h 1080"/>
                  <a:gd name="T20" fmla="*/ 2280 w 4092"/>
                  <a:gd name="T21" fmla="*/ 296 h 1080"/>
                  <a:gd name="T22" fmla="*/ 2856 w 4092"/>
                  <a:gd name="T23" fmla="*/ 304 h 1080"/>
                  <a:gd name="T24" fmla="*/ 2868 w 4092"/>
                  <a:gd name="T25" fmla="*/ 242 h 1080"/>
                  <a:gd name="T26" fmla="*/ 3288 w 4092"/>
                  <a:gd name="T27" fmla="*/ 265 h 1080"/>
                  <a:gd name="T28" fmla="*/ 3696 w 4092"/>
                  <a:gd name="T29" fmla="*/ 273 h 1080"/>
                  <a:gd name="T30" fmla="*/ 3720 w 4092"/>
                  <a:gd name="T31" fmla="*/ 351 h 1080"/>
                  <a:gd name="T32" fmla="*/ 3864 w 4092"/>
                  <a:gd name="T33" fmla="*/ 328 h 1080"/>
                  <a:gd name="T34" fmla="*/ 4080 w 4092"/>
                  <a:gd name="T35" fmla="*/ 320 h 1080"/>
                  <a:gd name="T36" fmla="*/ 4092 w 4092"/>
                  <a:gd name="T37" fmla="*/ 702 h 1080"/>
                  <a:gd name="T38" fmla="*/ 12 w 4092"/>
                  <a:gd name="T39" fmla="*/ 671 h 108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92"/>
                  <a:gd name="T61" fmla="*/ 0 h 1080"/>
                  <a:gd name="T62" fmla="*/ 4092 w 4092"/>
                  <a:gd name="T63" fmla="*/ 1080 h 108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92" h="1080">
                    <a:moveTo>
                      <a:pt x="0" y="0"/>
                    </a:moveTo>
                    <a:lnTo>
                      <a:pt x="684" y="48"/>
                    </a:lnTo>
                    <a:lnTo>
                      <a:pt x="708" y="120"/>
                    </a:lnTo>
                    <a:lnTo>
                      <a:pt x="972" y="156"/>
                    </a:lnTo>
                    <a:lnTo>
                      <a:pt x="1020" y="96"/>
                    </a:lnTo>
                    <a:lnTo>
                      <a:pt x="1212" y="132"/>
                    </a:lnTo>
                    <a:lnTo>
                      <a:pt x="1260" y="216"/>
                    </a:lnTo>
                    <a:lnTo>
                      <a:pt x="1692" y="288"/>
                    </a:lnTo>
                    <a:lnTo>
                      <a:pt x="1752" y="336"/>
                    </a:lnTo>
                    <a:lnTo>
                      <a:pt x="2220" y="384"/>
                    </a:lnTo>
                    <a:lnTo>
                      <a:pt x="2280" y="456"/>
                    </a:lnTo>
                    <a:lnTo>
                      <a:pt x="2856" y="468"/>
                    </a:lnTo>
                    <a:lnTo>
                      <a:pt x="2868" y="372"/>
                    </a:lnTo>
                    <a:lnTo>
                      <a:pt x="3288" y="408"/>
                    </a:lnTo>
                    <a:lnTo>
                      <a:pt x="3696" y="420"/>
                    </a:lnTo>
                    <a:lnTo>
                      <a:pt x="3720" y="540"/>
                    </a:lnTo>
                    <a:lnTo>
                      <a:pt x="3864" y="504"/>
                    </a:lnTo>
                    <a:lnTo>
                      <a:pt x="4080" y="492"/>
                    </a:lnTo>
                    <a:lnTo>
                      <a:pt x="4092" y="1080"/>
                    </a:lnTo>
                    <a:lnTo>
                      <a:pt x="12" y="1032"/>
                    </a:lnTo>
                  </a:path>
                </a:pathLst>
              </a:custGeom>
              <a:solidFill>
                <a:srgbClr val="D6AD84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424" name="Freeform 82" descr="Zig zag"/>
              <p:cNvSpPr>
                <a:spLocks/>
              </p:cNvSpPr>
              <p:nvPr/>
            </p:nvSpPr>
            <p:spPr bwMode="auto">
              <a:xfrm>
                <a:off x="7394949" y="4194175"/>
                <a:ext cx="1127118" cy="174625"/>
              </a:xfrm>
              <a:custGeom>
                <a:avLst/>
                <a:gdLst>
                  <a:gd name="T0" fmla="*/ 0 w 789"/>
                  <a:gd name="T1" fmla="*/ 0 h 121"/>
                  <a:gd name="T2" fmla="*/ 789 w 789"/>
                  <a:gd name="T3" fmla="*/ 0 h 121"/>
                  <a:gd name="T4" fmla="*/ 789 w 789"/>
                  <a:gd name="T5" fmla="*/ 110 h 121"/>
                  <a:gd name="T6" fmla="*/ 607 w 789"/>
                  <a:gd name="T7" fmla="*/ 74 h 121"/>
                  <a:gd name="T8" fmla="*/ 314 w 789"/>
                  <a:gd name="T9" fmla="*/ 27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9"/>
                  <a:gd name="T16" fmla="*/ 0 h 121"/>
                  <a:gd name="T17" fmla="*/ 789 w 78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9" h="121">
                    <a:moveTo>
                      <a:pt x="0" y="0"/>
                    </a:moveTo>
                    <a:lnTo>
                      <a:pt x="789" y="0"/>
                    </a:lnTo>
                    <a:lnTo>
                      <a:pt x="789" y="121"/>
                    </a:lnTo>
                    <a:lnTo>
                      <a:pt x="607" y="81"/>
                    </a:lnTo>
                    <a:lnTo>
                      <a:pt x="314" y="30"/>
                    </a:lnTo>
                  </a:path>
                </a:pathLst>
              </a:custGeom>
              <a:pattFill prst="zigZag">
                <a:fgClr>
                  <a:schemeClr val="hlink"/>
                </a:fgClr>
                <a:bgClr>
                  <a:srgbClr val="63D6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" name="Freeform 63"/>
              <p:cNvSpPr/>
              <p:nvPr/>
            </p:nvSpPr>
            <p:spPr bwMode="auto">
              <a:xfrm flipH="1">
                <a:off x="3943598" y="4259263"/>
                <a:ext cx="202853" cy="45085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17426" name="Freeform 84" descr="Wave"/>
              <p:cNvSpPr>
                <a:spLocks/>
              </p:cNvSpPr>
              <p:nvPr/>
            </p:nvSpPr>
            <p:spPr bwMode="auto">
              <a:xfrm>
                <a:off x="2665055" y="4559300"/>
                <a:ext cx="5828441" cy="1150937"/>
              </a:xfrm>
              <a:custGeom>
                <a:avLst/>
                <a:gdLst>
                  <a:gd name="T0" fmla="*/ 24 w 4080"/>
                  <a:gd name="T1" fmla="*/ 0 h 1116"/>
                  <a:gd name="T2" fmla="*/ 768 w 4080"/>
                  <a:gd name="T3" fmla="*/ 47 h 1116"/>
                  <a:gd name="T4" fmla="*/ 804 w 4080"/>
                  <a:gd name="T5" fmla="*/ 117 h 1116"/>
                  <a:gd name="T6" fmla="*/ 900 w 4080"/>
                  <a:gd name="T7" fmla="*/ 125 h 1116"/>
                  <a:gd name="T8" fmla="*/ 1296 w 4080"/>
                  <a:gd name="T9" fmla="*/ 140 h 1116"/>
                  <a:gd name="T10" fmla="*/ 1344 w 4080"/>
                  <a:gd name="T11" fmla="*/ 210 h 1116"/>
                  <a:gd name="T12" fmla="*/ 1680 w 4080"/>
                  <a:gd name="T13" fmla="*/ 281 h 1116"/>
                  <a:gd name="T14" fmla="*/ 1812 w 4080"/>
                  <a:gd name="T15" fmla="*/ 296 h 1116"/>
                  <a:gd name="T16" fmla="*/ 1836 w 4080"/>
                  <a:gd name="T17" fmla="*/ 374 h 1116"/>
                  <a:gd name="T18" fmla="*/ 2184 w 4080"/>
                  <a:gd name="T19" fmla="*/ 366 h 1116"/>
                  <a:gd name="T20" fmla="*/ 2352 w 4080"/>
                  <a:gd name="T21" fmla="*/ 351 h 1116"/>
                  <a:gd name="T22" fmla="*/ 2400 w 4080"/>
                  <a:gd name="T23" fmla="*/ 421 h 1116"/>
                  <a:gd name="T24" fmla="*/ 2748 w 4080"/>
                  <a:gd name="T25" fmla="*/ 413 h 1116"/>
                  <a:gd name="T26" fmla="*/ 2784 w 4080"/>
                  <a:gd name="T27" fmla="*/ 343 h 1116"/>
                  <a:gd name="T28" fmla="*/ 3012 w 4080"/>
                  <a:gd name="T29" fmla="*/ 343 h 1116"/>
                  <a:gd name="T30" fmla="*/ 3816 w 4080"/>
                  <a:gd name="T31" fmla="*/ 366 h 1116"/>
                  <a:gd name="T32" fmla="*/ 3828 w 4080"/>
                  <a:gd name="T33" fmla="*/ 421 h 1116"/>
                  <a:gd name="T34" fmla="*/ 4080 w 4080"/>
                  <a:gd name="T35" fmla="*/ 429 h 1116"/>
                  <a:gd name="T36" fmla="*/ 4080 w 4080"/>
                  <a:gd name="T37" fmla="*/ 725 h 1116"/>
                  <a:gd name="T38" fmla="*/ 0 w 4080"/>
                  <a:gd name="T39" fmla="*/ 725 h 111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80"/>
                  <a:gd name="T61" fmla="*/ 0 h 1116"/>
                  <a:gd name="T62" fmla="*/ 4080 w 4080"/>
                  <a:gd name="T63" fmla="*/ 1116 h 111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80" h="1116">
                    <a:moveTo>
                      <a:pt x="24" y="0"/>
                    </a:moveTo>
                    <a:lnTo>
                      <a:pt x="768" y="72"/>
                    </a:lnTo>
                    <a:lnTo>
                      <a:pt x="804" y="180"/>
                    </a:lnTo>
                    <a:lnTo>
                      <a:pt x="900" y="192"/>
                    </a:lnTo>
                    <a:lnTo>
                      <a:pt x="1296" y="216"/>
                    </a:lnTo>
                    <a:lnTo>
                      <a:pt x="1344" y="324"/>
                    </a:lnTo>
                    <a:lnTo>
                      <a:pt x="1680" y="432"/>
                    </a:lnTo>
                    <a:lnTo>
                      <a:pt x="1812" y="456"/>
                    </a:lnTo>
                    <a:lnTo>
                      <a:pt x="1836" y="576"/>
                    </a:lnTo>
                    <a:lnTo>
                      <a:pt x="2184" y="564"/>
                    </a:lnTo>
                    <a:lnTo>
                      <a:pt x="2352" y="540"/>
                    </a:lnTo>
                    <a:lnTo>
                      <a:pt x="2400" y="648"/>
                    </a:lnTo>
                    <a:lnTo>
                      <a:pt x="2748" y="636"/>
                    </a:lnTo>
                    <a:lnTo>
                      <a:pt x="2784" y="528"/>
                    </a:lnTo>
                    <a:lnTo>
                      <a:pt x="3012" y="528"/>
                    </a:lnTo>
                    <a:lnTo>
                      <a:pt x="3816" y="564"/>
                    </a:lnTo>
                    <a:lnTo>
                      <a:pt x="3828" y="648"/>
                    </a:lnTo>
                    <a:lnTo>
                      <a:pt x="4080" y="660"/>
                    </a:lnTo>
                    <a:lnTo>
                      <a:pt x="4080" y="1116"/>
                    </a:lnTo>
                    <a:lnTo>
                      <a:pt x="0" y="1116"/>
                    </a:lnTo>
                  </a:path>
                </a:pathLst>
              </a:custGeom>
              <a:pattFill prst="wave">
                <a:fgClr>
                  <a:srgbClr val="FFE7A5"/>
                </a:fgClr>
                <a:bgClr>
                  <a:srgbClr val="DCA2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" name="Freeform 62"/>
              <p:cNvSpPr/>
              <p:nvPr/>
            </p:nvSpPr>
            <p:spPr bwMode="auto">
              <a:xfrm>
                <a:off x="3629319" y="4278313"/>
                <a:ext cx="225709" cy="568325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4357874" y="4300538"/>
                <a:ext cx="274280" cy="78105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6" name="Freeform 65"/>
              <p:cNvSpPr/>
              <p:nvPr/>
            </p:nvSpPr>
            <p:spPr bwMode="auto">
              <a:xfrm>
                <a:off x="5026431" y="4341813"/>
                <a:ext cx="297136" cy="91440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7" name="Freeform 66"/>
              <p:cNvSpPr/>
              <p:nvPr/>
            </p:nvSpPr>
            <p:spPr bwMode="auto">
              <a:xfrm>
                <a:off x="5740700" y="4421188"/>
                <a:ext cx="388563" cy="909637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8" name="Freeform 67"/>
              <p:cNvSpPr/>
              <p:nvPr/>
            </p:nvSpPr>
            <p:spPr bwMode="auto">
              <a:xfrm flipH="1">
                <a:off x="6570682" y="4459288"/>
                <a:ext cx="242852" cy="847725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7794940" y="4406900"/>
                <a:ext cx="391420" cy="925512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17415" name="Text Box 74"/>
              <p:cNvSpPr txBox="1">
                <a:spLocks noChangeArrowheads="1"/>
              </p:cNvSpPr>
              <p:nvPr/>
            </p:nvSpPr>
            <p:spPr bwMode="auto">
              <a:xfrm>
                <a:off x="3025775" y="5180013"/>
                <a:ext cx="2676525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latin typeface="Verdana" pitchFamily="34" charset="0"/>
                  </a:rPr>
                  <a:t>Continental Crust</a:t>
                </a:r>
              </a:p>
            </p:txBody>
          </p:sp>
          <p:sp>
            <p:nvSpPr>
              <p:cNvPr id="17416" name="Text Box 75"/>
              <p:cNvSpPr txBox="1">
                <a:spLocks noChangeArrowheads="1"/>
              </p:cNvSpPr>
              <p:nvPr/>
            </p:nvSpPr>
            <p:spPr bwMode="auto">
              <a:xfrm>
                <a:off x="5761038" y="4178300"/>
                <a:ext cx="204895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25000"/>
                  </a:spcBef>
                  <a:tabLst>
                    <a:tab pos="350838" algn="l"/>
                  </a:tabLst>
                </a:pPr>
                <a:r>
                  <a:rPr lang="en-US" sz="1800" b="1" dirty="0">
                    <a:latin typeface="Verdana" pitchFamily="34" charset="0"/>
                  </a:rPr>
                  <a:t>Latrobe Group</a:t>
                </a:r>
              </a:p>
            </p:txBody>
          </p:sp>
        </p:grpSp>
        <p:cxnSp>
          <p:nvCxnSpPr>
            <p:cNvPr id="98" name="Straight Connector 88"/>
            <p:cNvCxnSpPr>
              <a:cxnSpLocks noChangeShapeType="1"/>
            </p:cNvCxnSpPr>
            <p:nvPr/>
          </p:nvCxnSpPr>
          <p:spPr bwMode="auto">
            <a:xfrm>
              <a:off x="8784320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9" name="Straight Connector 89"/>
            <p:cNvCxnSpPr>
              <a:cxnSpLocks noChangeShapeType="1"/>
            </p:cNvCxnSpPr>
            <p:nvPr/>
          </p:nvCxnSpPr>
          <p:spPr bwMode="auto">
            <a:xfrm>
              <a:off x="8784320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0" name="Straight Connector 90"/>
            <p:cNvCxnSpPr>
              <a:cxnSpLocks noChangeShapeType="1"/>
            </p:cNvCxnSpPr>
            <p:nvPr/>
          </p:nvCxnSpPr>
          <p:spPr bwMode="auto">
            <a:xfrm>
              <a:off x="8784320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1" name="Straight Connector 91"/>
            <p:cNvCxnSpPr>
              <a:cxnSpLocks noChangeShapeType="1"/>
            </p:cNvCxnSpPr>
            <p:nvPr/>
          </p:nvCxnSpPr>
          <p:spPr bwMode="auto">
            <a:xfrm>
              <a:off x="8784320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" name="Straight Connector 92"/>
            <p:cNvCxnSpPr>
              <a:cxnSpLocks noChangeShapeType="1"/>
            </p:cNvCxnSpPr>
            <p:nvPr/>
          </p:nvCxnSpPr>
          <p:spPr bwMode="auto">
            <a:xfrm>
              <a:off x="8784320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" name="Straight Connector 93"/>
            <p:cNvCxnSpPr>
              <a:cxnSpLocks noChangeShapeType="1"/>
            </p:cNvCxnSpPr>
            <p:nvPr/>
          </p:nvCxnSpPr>
          <p:spPr bwMode="auto">
            <a:xfrm>
              <a:off x="8784320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4" name="Straight Connector 94"/>
            <p:cNvCxnSpPr>
              <a:cxnSpLocks noChangeShapeType="1"/>
            </p:cNvCxnSpPr>
            <p:nvPr/>
          </p:nvCxnSpPr>
          <p:spPr bwMode="auto">
            <a:xfrm>
              <a:off x="8784320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5" name="Straight Connector 95"/>
            <p:cNvCxnSpPr>
              <a:cxnSpLocks noChangeShapeType="1"/>
            </p:cNvCxnSpPr>
            <p:nvPr/>
          </p:nvCxnSpPr>
          <p:spPr bwMode="auto">
            <a:xfrm>
              <a:off x="8784320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6" name="Straight Connector 96"/>
            <p:cNvCxnSpPr>
              <a:cxnSpLocks noChangeShapeType="1"/>
            </p:cNvCxnSpPr>
            <p:nvPr/>
          </p:nvCxnSpPr>
          <p:spPr bwMode="auto">
            <a:xfrm>
              <a:off x="8784320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07" name="TextBox 97"/>
            <p:cNvSpPr txBox="1">
              <a:spLocks noChangeArrowheads="1"/>
            </p:cNvSpPr>
            <p:nvPr/>
          </p:nvSpPr>
          <p:spPr bwMode="auto">
            <a:xfrm>
              <a:off x="8830033" y="435451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08" name="TextBox 98"/>
            <p:cNvSpPr txBox="1">
              <a:spLocks noChangeArrowheads="1"/>
            </p:cNvSpPr>
            <p:nvPr/>
          </p:nvSpPr>
          <p:spPr bwMode="auto">
            <a:xfrm>
              <a:off x="8830033" y="4003675"/>
              <a:ext cx="237138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09" name="TextBox 99"/>
            <p:cNvSpPr txBox="1">
              <a:spLocks noChangeArrowheads="1"/>
            </p:cNvSpPr>
            <p:nvPr/>
          </p:nvSpPr>
          <p:spPr bwMode="auto">
            <a:xfrm>
              <a:off x="8830033" y="470376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10" name="TextBox 100"/>
            <p:cNvSpPr txBox="1">
              <a:spLocks noChangeArrowheads="1"/>
            </p:cNvSpPr>
            <p:nvPr/>
          </p:nvSpPr>
          <p:spPr bwMode="auto">
            <a:xfrm>
              <a:off x="8830033" y="505460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11" name="Straight Connector 102"/>
            <p:cNvCxnSpPr>
              <a:cxnSpLocks noChangeShapeType="1"/>
            </p:cNvCxnSpPr>
            <p:nvPr/>
          </p:nvCxnSpPr>
          <p:spPr bwMode="auto">
            <a:xfrm rot="5400000">
              <a:off x="7993114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" name="Straight Connector 121"/>
            <p:cNvCxnSpPr>
              <a:cxnSpLocks noChangeShapeType="1"/>
            </p:cNvCxnSpPr>
            <p:nvPr/>
          </p:nvCxnSpPr>
          <p:spPr bwMode="auto">
            <a:xfrm rot="5400000">
              <a:off x="873614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3" name="TextBox 122"/>
            <p:cNvSpPr txBox="1">
              <a:spLocks noChangeArrowheads="1"/>
            </p:cNvSpPr>
            <p:nvPr/>
          </p:nvSpPr>
          <p:spPr bwMode="auto">
            <a:xfrm>
              <a:off x="8568611" y="5619750"/>
              <a:ext cx="347135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100</a:t>
              </a:r>
            </a:p>
          </p:txBody>
        </p:sp>
        <p:sp>
          <p:nvSpPr>
            <p:cNvPr id="115" name="Rectangle 114"/>
            <p:cNvSpPr/>
            <p:nvPr/>
          </p:nvSpPr>
          <p:spPr bwMode="auto">
            <a:xfrm>
              <a:off x="2943021" y="3897078"/>
              <a:ext cx="5816298" cy="167028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16" name="Straight Connector 30"/>
            <p:cNvCxnSpPr>
              <a:cxnSpLocks noChangeShapeType="1"/>
            </p:cNvCxnSpPr>
            <p:nvPr/>
          </p:nvCxnSpPr>
          <p:spPr bwMode="auto">
            <a:xfrm>
              <a:off x="2870166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7" name="Straight Connector 31"/>
            <p:cNvCxnSpPr>
              <a:cxnSpLocks noChangeShapeType="1"/>
            </p:cNvCxnSpPr>
            <p:nvPr/>
          </p:nvCxnSpPr>
          <p:spPr bwMode="auto">
            <a:xfrm>
              <a:off x="2870166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" name="Straight Connector 32"/>
            <p:cNvCxnSpPr>
              <a:cxnSpLocks noChangeShapeType="1"/>
            </p:cNvCxnSpPr>
            <p:nvPr/>
          </p:nvCxnSpPr>
          <p:spPr bwMode="auto">
            <a:xfrm>
              <a:off x="2870166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9" name="Straight Connector 33"/>
            <p:cNvCxnSpPr>
              <a:cxnSpLocks noChangeShapeType="1"/>
            </p:cNvCxnSpPr>
            <p:nvPr/>
          </p:nvCxnSpPr>
          <p:spPr bwMode="auto">
            <a:xfrm>
              <a:off x="2870166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0" name="Straight Connector 34"/>
            <p:cNvCxnSpPr>
              <a:cxnSpLocks noChangeShapeType="1"/>
            </p:cNvCxnSpPr>
            <p:nvPr/>
          </p:nvCxnSpPr>
          <p:spPr bwMode="auto">
            <a:xfrm>
              <a:off x="2870166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1" name="Straight Connector 35"/>
            <p:cNvCxnSpPr>
              <a:cxnSpLocks noChangeShapeType="1"/>
            </p:cNvCxnSpPr>
            <p:nvPr/>
          </p:nvCxnSpPr>
          <p:spPr bwMode="auto">
            <a:xfrm>
              <a:off x="2870166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2" name="Straight Connector 36"/>
            <p:cNvCxnSpPr>
              <a:cxnSpLocks noChangeShapeType="1"/>
            </p:cNvCxnSpPr>
            <p:nvPr/>
          </p:nvCxnSpPr>
          <p:spPr bwMode="auto">
            <a:xfrm>
              <a:off x="2870166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3" name="Straight Connector 37"/>
            <p:cNvCxnSpPr>
              <a:cxnSpLocks noChangeShapeType="1"/>
            </p:cNvCxnSpPr>
            <p:nvPr/>
          </p:nvCxnSpPr>
          <p:spPr bwMode="auto">
            <a:xfrm>
              <a:off x="2870166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4" name="Straight Connector 38"/>
            <p:cNvCxnSpPr>
              <a:cxnSpLocks noChangeShapeType="1"/>
            </p:cNvCxnSpPr>
            <p:nvPr/>
          </p:nvCxnSpPr>
          <p:spPr bwMode="auto">
            <a:xfrm>
              <a:off x="2870166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25" name="TextBox 39"/>
            <p:cNvSpPr txBox="1">
              <a:spLocks noChangeArrowheads="1"/>
            </p:cNvSpPr>
            <p:nvPr/>
          </p:nvSpPr>
          <p:spPr bwMode="auto">
            <a:xfrm>
              <a:off x="2652807" y="433705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26" name="TextBox 40"/>
            <p:cNvSpPr txBox="1">
              <a:spLocks noChangeArrowheads="1"/>
            </p:cNvSpPr>
            <p:nvPr/>
          </p:nvSpPr>
          <p:spPr bwMode="auto">
            <a:xfrm>
              <a:off x="2688521" y="3973145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27" name="TextBox 41"/>
            <p:cNvSpPr txBox="1">
              <a:spLocks noChangeArrowheads="1"/>
            </p:cNvSpPr>
            <p:nvPr/>
          </p:nvSpPr>
          <p:spPr bwMode="auto">
            <a:xfrm>
              <a:off x="2652807" y="4687888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28" name="TextBox 42"/>
            <p:cNvSpPr txBox="1">
              <a:spLocks noChangeArrowheads="1"/>
            </p:cNvSpPr>
            <p:nvPr/>
          </p:nvSpPr>
          <p:spPr bwMode="auto">
            <a:xfrm>
              <a:off x="2652807" y="5038725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29" name="Straight Connector 53"/>
            <p:cNvCxnSpPr>
              <a:cxnSpLocks noChangeShapeType="1"/>
            </p:cNvCxnSpPr>
            <p:nvPr/>
          </p:nvCxnSpPr>
          <p:spPr bwMode="auto">
            <a:xfrm rot="5400000">
              <a:off x="2170386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0" name="TextBox 83"/>
            <p:cNvSpPr txBox="1">
              <a:spLocks noChangeArrowheads="1"/>
            </p:cNvSpPr>
            <p:nvPr/>
          </p:nvSpPr>
          <p:spPr bwMode="auto">
            <a:xfrm>
              <a:off x="2843024" y="5608638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cxnSp>
          <p:nvCxnSpPr>
            <p:cNvPr id="131" name="Straight Connector 69"/>
            <p:cNvCxnSpPr>
              <a:cxnSpLocks noChangeShapeType="1"/>
            </p:cNvCxnSpPr>
            <p:nvPr/>
          </p:nvCxnSpPr>
          <p:spPr bwMode="auto">
            <a:xfrm rot="5400000">
              <a:off x="290770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2" name="Straight Connector 70"/>
            <p:cNvCxnSpPr>
              <a:cxnSpLocks noChangeShapeType="1"/>
            </p:cNvCxnSpPr>
            <p:nvPr/>
          </p:nvCxnSpPr>
          <p:spPr bwMode="auto">
            <a:xfrm rot="5400000">
              <a:off x="319912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3" name="Straight Connector 30"/>
            <p:cNvCxnSpPr>
              <a:cxnSpLocks noChangeShapeType="1"/>
            </p:cNvCxnSpPr>
            <p:nvPr/>
          </p:nvCxnSpPr>
          <p:spPr bwMode="auto">
            <a:xfrm>
              <a:off x="2870166" y="5470526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4" name="TextBox 40"/>
            <p:cNvSpPr txBox="1">
              <a:spLocks noChangeArrowheads="1"/>
            </p:cNvSpPr>
            <p:nvPr/>
          </p:nvSpPr>
          <p:spPr bwMode="auto">
            <a:xfrm>
              <a:off x="2651049" y="5385594"/>
              <a:ext cx="27603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-8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135" name="TextBox 40"/>
            <p:cNvSpPr txBox="1">
              <a:spLocks noChangeArrowheads="1"/>
            </p:cNvSpPr>
            <p:nvPr/>
          </p:nvSpPr>
          <p:spPr bwMode="auto">
            <a:xfrm rot="16200000">
              <a:off x="2327425" y="4591586"/>
              <a:ext cx="65114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Kilometers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136" name="TextBox 79"/>
            <p:cNvSpPr txBox="1">
              <a:spLocks noChangeArrowheads="1"/>
            </p:cNvSpPr>
            <p:nvPr/>
          </p:nvSpPr>
          <p:spPr bwMode="auto">
            <a:xfrm>
              <a:off x="5122973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40</a:t>
              </a:r>
            </a:p>
          </p:txBody>
        </p:sp>
        <p:sp>
          <p:nvSpPr>
            <p:cNvPr id="137" name="TextBox 80"/>
            <p:cNvSpPr txBox="1">
              <a:spLocks noChangeArrowheads="1"/>
            </p:cNvSpPr>
            <p:nvPr/>
          </p:nvSpPr>
          <p:spPr bwMode="auto">
            <a:xfrm>
              <a:off x="4505844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30</a:t>
              </a:r>
            </a:p>
          </p:txBody>
        </p:sp>
        <p:sp>
          <p:nvSpPr>
            <p:cNvPr id="138" name="TextBox 82"/>
            <p:cNvSpPr txBox="1">
              <a:spLocks noChangeArrowheads="1"/>
            </p:cNvSpPr>
            <p:nvPr/>
          </p:nvSpPr>
          <p:spPr bwMode="auto">
            <a:xfrm>
              <a:off x="3957285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20</a:t>
              </a:r>
            </a:p>
          </p:txBody>
        </p:sp>
        <p:sp>
          <p:nvSpPr>
            <p:cNvPr id="139" name="TextBox 116"/>
            <p:cNvSpPr txBox="1">
              <a:spLocks noChangeArrowheads="1"/>
            </p:cNvSpPr>
            <p:nvPr/>
          </p:nvSpPr>
          <p:spPr bwMode="auto">
            <a:xfrm>
              <a:off x="8002909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90</a:t>
              </a:r>
            </a:p>
          </p:txBody>
        </p:sp>
        <p:sp>
          <p:nvSpPr>
            <p:cNvPr id="140" name="TextBox 117"/>
            <p:cNvSpPr txBox="1">
              <a:spLocks noChangeArrowheads="1"/>
            </p:cNvSpPr>
            <p:nvPr/>
          </p:nvSpPr>
          <p:spPr bwMode="auto">
            <a:xfrm>
              <a:off x="7454350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80</a:t>
              </a:r>
            </a:p>
          </p:txBody>
        </p:sp>
        <p:sp>
          <p:nvSpPr>
            <p:cNvPr id="141" name="TextBox 118"/>
            <p:cNvSpPr txBox="1">
              <a:spLocks noChangeArrowheads="1"/>
            </p:cNvSpPr>
            <p:nvPr/>
          </p:nvSpPr>
          <p:spPr bwMode="auto">
            <a:xfrm>
              <a:off x="6288662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60</a:t>
              </a:r>
            </a:p>
          </p:txBody>
        </p:sp>
        <p:sp>
          <p:nvSpPr>
            <p:cNvPr id="142" name="TextBox 119"/>
            <p:cNvSpPr txBox="1">
              <a:spLocks noChangeArrowheads="1"/>
            </p:cNvSpPr>
            <p:nvPr/>
          </p:nvSpPr>
          <p:spPr bwMode="auto">
            <a:xfrm>
              <a:off x="6837221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70</a:t>
              </a:r>
            </a:p>
          </p:txBody>
        </p:sp>
        <p:sp>
          <p:nvSpPr>
            <p:cNvPr id="143" name="TextBox 120"/>
            <p:cNvSpPr txBox="1">
              <a:spLocks noChangeArrowheads="1"/>
            </p:cNvSpPr>
            <p:nvPr/>
          </p:nvSpPr>
          <p:spPr bwMode="auto">
            <a:xfrm>
              <a:off x="5671532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50</a:t>
              </a:r>
            </a:p>
          </p:txBody>
        </p:sp>
        <p:cxnSp>
          <p:nvCxnSpPr>
            <p:cNvPr id="144" name="Straight Connector 71"/>
            <p:cNvCxnSpPr>
              <a:cxnSpLocks noChangeShapeType="1"/>
            </p:cNvCxnSpPr>
            <p:nvPr/>
          </p:nvCxnSpPr>
          <p:spPr bwMode="auto">
            <a:xfrm rot="5400000">
              <a:off x="349054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5" name="Straight Connector 72"/>
            <p:cNvCxnSpPr>
              <a:cxnSpLocks noChangeShapeType="1"/>
            </p:cNvCxnSpPr>
            <p:nvPr/>
          </p:nvCxnSpPr>
          <p:spPr bwMode="auto">
            <a:xfrm rot="5400000">
              <a:off x="378196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6" name="Straight Connector 73"/>
            <p:cNvCxnSpPr>
              <a:cxnSpLocks noChangeShapeType="1"/>
            </p:cNvCxnSpPr>
            <p:nvPr/>
          </p:nvCxnSpPr>
          <p:spPr bwMode="auto">
            <a:xfrm rot="5400000">
              <a:off x="553050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7" name="Straight Connector 74"/>
            <p:cNvCxnSpPr>
              <a:cxnSpLocks noChangeShapeType="1"/>
            </p:cNvCxnSpPr>
            <p:nvPr/>
          </p:nvCxnSpPr>
          <p:spPr bwMode="auto">
            <a:xfrm rot="5400000">
              <a:off x="407339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8" name="Straight Connector 75"/>
            <p:cNvCxnSpPr>
              <a:cxnSpLocks noChangeShapeType="1"/>
            </p:cNvCxnSpPr>
            <p:nvPr/>
          </p:nvCxnSpPr>
          <p:spPr bwMode="auto">
            <a:xfrm rot="5400000">
              <a:off x="436481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9" name="Straight Connector 76"/>
            <p:cNvCxnSpPr>
              <a:cxnSpLocks noChangeShapeType="1"/>
            </p:cNvCxnSpPr>
            <p:nvPr/>
          </p:nvCxnSpPr>
          <p:spPr bwMode="auto">
            <a:xfrm rot="5400000">
              <a:off x="465623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0" name="Straight Connector 77"/>
            <p:cNvCxnSpPr>
              <a:cxnSpLocks noChangeShapeType="1"/>
            </p:cNvCxnSpPr>
            <p:nvPr/>
          </p:nvCxnSpPr>
          <p:spPr bwMode="auto">
            <a:xfrm rot="5400000">
              <a:off x="494765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1" name="Straight Connector 78"/>
            <p:cNvCxnSpPr>
              <a:cxnSpLocks noChangeShapeType="1"/>
            </p:cNvCxnSpPr>
            <p:nvPr/>
          </p:nvCxnSpPr>
          <p:spPr bwMode="auto">
            <a:xfrm rot="5400000">
              <a:off x="523907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2" name="Straight Connector 106"/>
            <p:cNvCxnSpPr>
              <a:cxnSpLocks noChangeShapeType="1"/>
            </p:cNvCxnSpPr>
            <p:nvPr/>
          </p:nvCxnSpPr>
          <p:spPr bwMode="auto">
            <a:xfrm rot="5400000">
              <a:off x="582192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3" name="Straight Connector 107"/>
            <p:cNvCxnSpPr>
              <a:cxnSpLocks noChangeShapeType="1"/>
            </p:cNvCxnSpPr>
            <p:nvPr/>
          </p:nvCxnSpPr>
          <p:spPr bwMode="auto">
            <a:xfrm rot="5400000">
              <a:off x="611334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4" name="Straight Connector 108"/>
            <p:cNvCxnSpPr>
              <a:cxnSpLocks noChangeShapeType="1"/>
            </p:cNvCxnSpPr>
            <p:nvPr/>
          </p:nvCxnSpPr>
          <p:spPr bwMode="auto">
            <a:xfrm rot="5400000">
              <a:off x="640476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5" name="Straight Connector 109"/>
            <p:cNvCxnSpPr>
              <a:cxnSpLocks noChangeShapeType="1"/>
            </p:cNvCxnSpPr>
            <p:nvPr/>
          </p:nvCxnSpPr>
          <p:spPr bwMode="auto">
            <a:xfrm rot="5400000">
              <a:off x="669618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6" name="Straight Connector 110"/>
            <p:cNvCxnSpPr>
              <a:cxnSpLocks noChangeShapeType="1"/>
            </p:cNvCxnSpPr>
            <p:nvPr/>
          </p:nvCxnSpPr>
          <p:spPr bwMode="auto">
            <a:xfrm rot="5400000">
              <a:off x="844472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7" name="Straight Connector 111"/>
            <p:cNvCxnSpPr>
              <a:cxnSpLocks noChangeShapeType="1"/>
            </p:cNvCxnSpPr>
            <p:nvPr/>
          </p:nvCxnSpPr>
          <p:spPr bwMode="auto">
            <a:xfrm rot="5400000">
              <a:off x="698761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8" name="Straight Connector 112"/>
            <p:cNvCxnSpPr>
              <a:cxnSpLocks noChangeShapeType="1"/>
            </p:cNvCxnSpPr>
            <p:nvPr/>
          </p:nvCxnSpPr>
          <p:spPr bwMode="auto">
            <a:xfrm rot="5400000">
              <a:off x="727903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9" name="Straight Connector 113"/>
            <p:cNvCxnSpPr>
              <a:cxnSpLocks noChangeShapeType="1"/>
            </p:cNvCxnSpPr>
            <p:nvPr/>
          </p:nvCxnSpPr>
          <p:spPr bwMode="auto">
            <a:xfrm rot="5400000">
              <a:off x="7570455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60" name="Straight Connector 114"/>
            <p:cNvCxnSpPr>
              <a:cxnSpLocks noChangeShapeType="1"/>
            </p:cNvCxnSpPr>
            <p:nvPr/>
          </p:nvCxnSpPr>
          <p:spPr bwMode="auto">
            <a:xfrm rot="5400000">
              <a:off x="7861877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61" name="Straight Connector 115"/>
            <p:cNvCxnSpPr>
              <a:cxnSpLocks noChangeShapeType="1"/>
            </p:cNvCxnSpPr>
            <p:nvPr/>
          </p:nvCxnSpPr>
          <p:spPr bwMode="auto">
            <a:xfrm rot="5400000">
              <a:off x="8153299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62" name="TextBox 40"/>
            <p:cNvSpPr txBox="1">
              <a:spLocks noChangeArrowheads="1"/>
            </p:cNvSpPr>
            <p:nvPr/>
          </p:nvSpPr>
          <p:spPr bwMode="auto">
            <a:xfrm>
              <a:off x="5412252" y="5829536"/>
              <a:ext cx="80983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800" b="1" dirty="0" smtClean="0">
                  <a:latin typeface="Verdana" pitchFamily="34" charset="0"/>
                </a:rPr>
                <a:t>Kilometers</a:t>
              </a:r>
              <a:endParaRPr lang="en-US" sz="800" b="1" dirty="0">
                <a:latin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400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Stratigraphy – L. Oligocene</a:t>
            </a:r>
          </a:p>
        </p:txBody>
      </p:sp>
      <p:sp>
        <p:nvSpPr>
          <p:cNvPr id="18436" name="Text Box 170"/>
          <p:cNvSpPr txBox="1">
            <a:spLocks noChangeArrowheads="1"/>
          </p:cNvSpPr>
          <p:nvPr/>
        </p:nvSpPr>
        <p:spPr bwMode="auto">
          <a:xfrm>
            <a:off x="2565400" y="1303122"/>
            <a:ext cx="4588436" cy="232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Lakes Entrance Fm: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30 </a:t>
            </a:r>
            <a:r>
              <a:rPr lang="en-US" sz="2000" dirty="0">
                <a:latin typeface="Verdana" pitchFamily="34" charset="0"/>
              </a:rPr>
              <a:t>to </a:t>
            </a:r>
            <a:r>
              <a:rPr lang="en-US" sz="2000" dirty="0" smtClean="0">
                <a:latin typeface="Verdana" pitchFamily="34" charset="0"/>
              </a:rPr>
              <a:t>18 MY 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</a:rPr>
              <a:t>Post </a:t>
            </a:r>
            <a:r>
              <a:rPr lang="en-US" sz="2000" dirty="0">
                <a:latin typeface="Verdana" pitchFamily="34" charset="0"/>
              </a:rPr>
              <a:t>basin collapse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Subsidence &gt; sediment supply 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Marine shales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</a:t>
            </a:r>
            <a:r>
              <a:rPr lang="en-US" sz="1800" b="1" dirty="0">
                <a:solidFill>
                  <a:srgbClr val="0033CC"/>
                </a:solidFill>
                <a:latin typeface="Verdana" pitchFamily="34" charset="0"/>
              </a:rPr>
              <a:t>World class top Seal</a:t>
            </a:r>
            <a:endParaRPr lang="en-US" sz="2000" b="1" dirty="0">
              <a:solidFill>
                <a:srgbClr val="0033CC"/>
              </a:solidFill>
              <a:latin typeface="Verdana" pitchFamily="34" charset="0"/>
            </a:endParaRPr>
          </a:p>
        </p:txBody>
      </p:sp>
      <p:pic>
        <p:nvPicPr>
          <p:cNvPr id="18441" name="Picture 5" descr="http://pubs.usgs.gov/of/1999/ofr-99-0050/OF99-50Q/figure2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1178" r="25334" b="25424"/>
          <a:stretch>
            <a:fillRect/>
          </a:stretch>
        </p:blipFill>
        <p:spPr bwMode="auto">
          <a:xfrm>
            <a:off x="315913" y="1404938"/>
            <a:ext cx="2079625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3" name="Rectangle 169"/>
          <p:cNvSpPr>
            <a:spLocks noChangeArrowheads="1"/>
          </p:cNvSpPr>
          <p:nvPr/>
        </p:nvSpPr>
        <p:spPr bwMode="auto">
          <a:xfrm>
            <a:off x="1465263" y="2695575"/>
            <a:ext cx="930275" cy="153988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8" name="TextBox 40"/>
          <p:cNvSpPr txBox="1">
            <a:spLocks noChangeArrowheads="1"/>
          </p:cNvSpPr>
          <p:nvPr/>
        </p:nvSpPr>
        <p:spPr bwMode="auto">
          <a:xfrm>
            <a:off x="5412252" y="5829536"/>
            <a:ext cx="80983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 smtClean="0">
                <a:latin typeface="Verdana" pitchFamily="34" charset="0"/>
              </a:rPr>
              <a:t>Kilometers</a:t>
            </a:r>
            <a:endParaRPr lang="en-US" sz="800" b="1" dirty="0">
              <a:latin typeface="Verdan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560662" y="3473069"/>
            <a:ext cx="6543651" cy="2330831"/>
            <a:chOff x="2560662" y="3473069"/>
            <a:chExt cx="6543651" cy="2330831"/>
          </a:xfrm>
        </p:grpSpPr>
        <p:sp>
          <p:nvSpPr>
            <p:cNvPr id="18445" name="Rectangle 104"/>
            <p:cNvSpPr>
              <a:spLocks noChangeArrowheads="1"/>
            </p:cNvSpPr>
            <p:nvPr/>
          </p:nvSpPr>
          <p:spPr bwMode="auto">
            <a:xfrm>
              <a:off x="2941593" y="3884613"/>
              <a:ext cx="5819870" cy="1689100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 dirty="0">
                <a:latin typeface="Calibri" pitchFamily="34" charset="0"/>
              </a:endParaRPr>
            </a:p>
          </p:txBody>
        </p:sp>
        <p:sp>
          <p:nvSpPr>
            <p:cNvPr id="18446" name="Freeform 92" descr="Zig zag"/>
            <p:cNvSpPr>
              <a:spLocks/>
            </p:cNvSpPr>
            <p:nvPr/>
          </p:nvSpPr>
          <p:spPr bwMode="auto">
            <a:xfrm>
              <a:off x="3198730" y="4070350"/>
              <a:ext cx="5551305" cy="417512"/>
            </a:xfrm>
            <a:custGeom>
              <a:avLst/>
              <a:gdLst>
                <a:gd name="T0" fmla="*/ 666 w 3432"/>
                <a:gd name="T1" fmla="*/ 0 h 390"/>
                <a:gd name="T2" fmla="*/ 3886 w 3432"/>
                <a:gd name="T3" fmla="*/ 0 h 390"/>
                <a:gd name="T4" fmla="*/ 3886 w 3432"/>
                <a:gd name="T5" fmla="*/ 251 h 390"/>
                <a:gd name="T6" fmla="*/ 1250 w 3432"/>
                <a:gd name="T7" fmla="*/ 263 h 390"/>
                <a:gd name="T8" fmla="*/ 0 w 3432"/>
                <a:gd name="T9" fmla="*/ 12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32"/>
                <a:gd name="T16" fmla="*/ 0 h 390"/>
                <a:gd name="T17" fmla="*/ 3432 w 3432"/>
                <a:gd name="T18" fmla="*/ 390 h 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32" h="390">
                  <a:moveTo>
                    <a:pt x="588" y="0"/>
                  </a:moveTo>
                  <a:lnTo>
                    <a:pt x="3432" y="0"/>
                  </a:lnTo>
                  <a:lnTo>
                    <a:pt x="3432" y="372"/>
                  </a:lnTo>
                  <a:lnTo>
                    <a:pt x="1104" y="390"/>
                  </a:lnTo>
                  <a:lnTo>
                    <a:pt x="0" y="18"/>
                  </a:lnTo>
                </a:path>
              </a:pathLst>
            </a:custGeom>
            <a:pattFill prst="zigZag">
              <a:fgClr>
                <a:schemeClr val="hlink"/>
              </a:fgClr>
              <a:bgClr>
                <a:srgbClr val="63D6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47" name="Freeform 93"/>
            <p:cNvSpPr>
              <a:spLocks/>
            </p:cNvSpPr>
            <p:nvPr/>
          </p:nvSpPr>
          <p:spPr bwMode="auto">
            <a:xfrm>
              <a:off x="2937308" y="4070350"/>
              <a:ext cx="5812727" cy="771525"/>
            </a:xfrm>
            <a:custGeom>
              <a:avLst/>
              <a:gdLst>
                <a:gd name="T0" fmla="*/ 666 w 3594"/>
                <a:gd name="T1" fmla="*/ 0 h 720"/>
                <a:gd name="T2" fmla="*/ 965 w 3594"/>
                <a:gd name="T3" fmla="*/ 12 h 720"/>
                <a:gd name="T4" fmla="*/ 1413 w 3594"/>
                <a:gd name="T5" fmla="*/ 53 h 720"/>
                <a:gd name="T6" fmla="*/ 1712 w 3594"/>
                <a:gd name="T7" fmla="*/ 81 h 720"/>
                <a:gd name="T8" fmla="*/ 1854 w 3594"/>
                <a:gd name="T9" fmla="*/ 93 h 720"/>
                <a:gd name="T10" fmla="*/ 2194 w 3594"/>
                <a:gd name="T11" fmla="*/ 89 h 720"/>
                <a:gd name="T12" fmla="*/ 2310 w 3594"/>
                <a:gd name="T13" fmla="*/ 113 h 720"/>
                <a:gd name="T14" fmla="*/ 2629 w 3594"/>
                <a:gd name="T15" fmla="*/ 113 h 720"/>
                <a:gd name="T16" fmla="*/ 2839 w 3594"/>
                <a:gd name="T17" fmla="*/ 93 h 720"/>
                <a:gd name="T18" fmla="*/ 2935 w 3594"/>
                <a:gd name="T19" fmla="*/ 81 h 720"/>
                <a:gd name="T20" fmla="*/ 3111 w 3594"/>
                <a:gd name="T21" fmla="*/ 101 h 720"/>
                <a:gd name="T22" fmla="*/ 3267 w 3594"/>
                <a:gd name="T23" fmla="*/ 122 h 720"/>
                <a:gd name="T24" fmla="*/ 3478 w 3594"/>
                <a:gd name="T25" fmla="*/ 186 h 720"/>
                <a:gd name="T26" fmla="*/ 3736 w 3594"/>
                <a:gd name="T27" fmla="*/ 186 h 720"/>
                <a:gd name="T28" fmla="*/ 3892 w 3594"/>
                <a:gd name="T29" fmla="*/ 194 h 720"/>
                <a:gd name="T30" fmla="*/ 4069 w 3594"/>
                <a:gd name="T31" fmla="*/ 203 h 720"/>
                <a:gd name="T32" fmla="*/ 4069 w 3594"/>
                <a:gd name="T33" fmla="*/ 486 h 720"/>
                <a:gd name="T34" fmla="*/ 217 w 3594"/>
                <a:gd name="T35" fmla="*/ 425 h 720"/>
                <a:gd name="T36" fmla="*/ 0 w 3594"/>
                <a:gd name="T37" fmla="*/ 138 h 7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594"/>
                <a:gd name="T58" fmla="*/ 0 h 720"/>
                <a:gd name="T59" fmla="*/ 3594 w 3594"/>
                <a:gd name="T60" fmla="*/ 720 h 72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594" h="720">
                  <a:moveTo>
                    <a:pt x="588" y="0"/>
                  </a:moveTo>
                  <a:lnTo>
                    <a:pt x="852" y="18"/>
                  </a:lnTo>
                  <a:lnTo>
                    <a:pt x="1248" y="78"/>
                  </a:lnTo>
                  <a:lnTo>
                    <a:pt x="1512" y="120"/>
                  </a:lnTo>
                  <a:lnTo>
                    <a:pt x="1638" y="138"/>
                  </a:lnTo>
                  <a:lnTo>
                    <a:pt x="1938" y="132"/>
                  </a:lnTo>
                  <a:lnTo>
                    <a:pt x="2040" y="168"/>
                  </a:lnTo>
                  <a:lnTo>
                    <a:pt x="2322" y="168"/>
                  </a:lnTo>
                  <a:lnTo>
                    <a:pt x="2508" y="138"/>
                  </a:lnTo>
                  <a:lnTo>
                    <a:pt x="2592" y="120"/>
                  </a:lnTo>
                  <a:lnTo>
                    <a:pt x="2748" y="150"/>
                  </a:lnTo>
                  <a:lnTo>
                    <a:pt x="2886" y="180"/>
                  </a:lnTo>
                  <a:lnTo>
                    <a:pt x="3072" y="276"/>
                  </a:lnTo>
                  <a:lnTo>
                    <a:pt x="3300" y="276"/>
                  </a:lnTo>
                  <a:lnTo>
                    <a:pt x="3438" y="288"/>
                  </a:lnTo>
                  <a:lnTo>
                    <a:pt x="3594" y="300"/>
                  </a:lnTo>
                  <a:lnTo>
                    <a:pt x="3594" y="720"/>
                  </a:lnTo>
                  <a:lnTo>
                    <a:pt x="192" y="630"/>
                  </a:lnTo>
                  <a:lnTo>
                    <a:pt x="0" y="204"/>
                  </a:lnTo>
                </a:path>
              </a:pathLst>
            </a:custGeom>
            <a:solidFill>
              <a:srgbClr val="B895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48" name="Freeform 94"/>
            <p:cNvSpPr>
              <a:spLocks/>
            </p:cNvSpPr>
            <p:nvPr/>
          </p:nvSpPr>
          <p:spPr bwMode="auto">
            <a:xfrm>
              <a:off x="2937308" y="4051300"/>
              <a:ext cx="5822727" cy="982662"/>
            </a:xfrm>
            <a:custGeom>
              <a:avLst/>
              <a:gdLst>
                <a:gd name="T0" fmla="*/ 34 w 3600"/>
                <a:gd name="T1" fmla="*/ 0 h 918"/>
                <a:gd name="T2" fmla="*/ 659 w 3600"/>
                <a:gd name="T3" fmla="*/ 16 h 918"/>
                <a:gd name="T4" fmla="*/ 686 w 3600"/>
                <a:gd name="T5" fmla="*/ 109 h 918"/>
                <a:gd name="T6" fmla="*/ 958 w 3600"/>
                <a:gd name="T7" fmla="*/ 129 h 918"/>
                <a:gd name="T8" fmla="*/ 965 w 3600"/>
                <a:gd name="T9" fmla="*/ 97 h 918"/>
                <a:gd name="T10" fmla="*/ 1196 w 3600"/>
                <a:gd name="T11" fmla="*/ 89 h 918"/>
                <a:gd name="T12" fmla="*/ 1216 w 3600"/>
                <a:gd name="T13" fmla="*/ 174 h 918"/>
                <a:gd name="T14" fmla="*/ 1379 w 3600"/>
                <a:gd name="T15" fmla="*/ 125 h 918"/>
                <a:gd name="T16" fmla="*/ 1624 w 3600"/>
                <a:gd name="T17" fmla="*/ 142 h 918"/>
                <a:gd name="T18" fmla="*/ 1637 w 3600"/>
                <a:gd name="T19" fmla="*/ 210 h 918"/>
                <a:gd name="T20" fmla="*/ 2038 w 3600"/>
                <a:gd name="T21" fmla="*/ 150 h 918"/>
                <a:gd name="T22" fmla="*/ 2153 w 3600"/>
                <a:gd name="T23" fmla="*/ 150 h 918"/>
                <a:gd name="T24" fmla="*/ 2208 w 3600"/>
                <a:gd name="T25" fmla="*/ 263 h 918"/>
                <a:gd name="T26" fmla="*/ 2350 w 3600"/>
                <a:gd name="T27" fmla="*/ 239 h 918"/>
                <a:gd name="T28" fmla="*/ 2500 w 3600"/>
                <a:gd name="T29" fmla="*/ 186 h 918"/>
                <a:gd name="T30" fmla="*/ 2677 w 3600"/>
                <a:gd name="T31" fmla="*/ 174 h 918"/>
                <a:gd name="T32" fmla="*/ 2846 w 3600"/>
                <a:gd name="T33" fmla="*/ 158 h 918"/>
                <a:gd name="T34" fmla="*/ 2867 w 3600"/>
                <a:gd name="T35" fmla="*/ 105 h 918"/>
                <a:gd name="T36" fmla="*/ 2955 w 3600"/>
                <a:gd name="T37" fmla="*/ 101 h 918"/>
                <a:gd name="T38" fmla="*/ 3084 w 3600"/>
                <a:gd name="T39" fmla="*/ 134 h 918"/>
                <a:gd name="T40" fmla="*/ 3308 w 3600"/>
                <a:gd name="T41" fmla="*/ 186 h 918"/>
                <a:gd name="T42" fmla="*/ 3329 w 3600"/>
                <a:gd name="T43" fmla="*/ 267 h 918"/>
                <a:gd name="T44" fmla="*/ 3573 w 3600"/>
                <a:gd name="T45" fmla="*/ 259 h 918"/>
                <a:gd name="T46" fmla="*/ 3811 w 3600"/>
                <a:gd name="T47" fmla="*/ 255 h 918"/>
                <a:gd name="T48" fmla="*/ 4076 w 3600"/>
                <a:gd name="T49" fmla="*/ 263 h 918"/>
                <a:gd name="T50" fmla="*/ 4076 w 3600"/>
                <a:gd name="T51" fmla="*/ 607 h 918"/>
                <a:gd name="T52" fmla="*/ 2140 w 3600"/>
                <a:gd name="T53" fmla="*/ 619 h 918"/>
                <a:gd name="T54" fmla="*/ 0 w 3600"/>
                <a:gd name="T55" fmla="*/ 186 h 91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600"/>
                <a:gd name="T85" fmla="*/ 0 h 918"/>
                <a:gd name="T86" fmla="*/ 3600 w 3600"/>
                <a:gd name="T87" fmla="*/ 918 h 91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600" h="918">
                  <a:moveTo>
                    <a:pt x="30" y="0"/>
                  </a:moveTo>
                  <a:lnTo>
                    <a:pt x="582" y="24"/>
                  </a:lnTo>
                  <a:lnTo>
                    <a:pt x="606" y="162"/>
                  </a:lnTo>
                  <a:lnTo>
                    <a:pt x="846" y="192"/>
                  </a:lnTo>
                  <a:lnTo>
                    <a:pt x="852" y="144"/>
                  </a:lnTo>
                  <a:lnTo>
                    <a:pt x="1056" y="132"/>
                  </a:lnTo>
                  <a:lnTo>
                    <a:pt x="1074" y="258"/>
                  </a:lnTo>
                  <a:lnTo>
                    <a:pt x="1218" y="186"/>
                  </a:lnTo>
                  <a:lnTo>
                    <a:pt x="1434" y="210"/>
                  </a:lnTo>
                  <a:lnTo>
                    <a:pt x="1446" y="312"/>
                  </a:lnTo>
                  <a:lnTo>
                    <a:pt x="1800" y="222"/>
                  </a:lnTo>
                  <a:lnTo>
                    <a:pt x="1902" y="222"/>
                  </a:lnTo>
                  <a:lnTo>
                    <a:pt x="1950" y="390"/>
                  </a:lnTo>
                  <a:lnTo>
                    <a:pt x="2076" y="354"/>
                  </a:lnTo>
                  <a:lnTo>
                    <a:pt x="2208" y="276"/>
                  </a:lnTo>
                  <a:lnTo>
                    <a:pt x="2364" y="258"/>
                  </a:lnTo>
                  <a:lnTo>
                    <a:pt x="2514" y="234"/>
                  </a:lnTo>
                  <a:lnTo>
                    <a:pt x="2532" y="156"/>
                  </a:lnTo>
                  <a:lnTo>
                    <a:pt x="2610" y="150"/>
                  </a:lnTo>
                  <a:lnTo>
                    <a:pt x="2724" y="198"/>
                  </a:lnTo>
                  <a:lnTo>
                    <a:pt x="2922" y="276"/>
                  </a:lnTo>
                  <a:lnTo>
                    <a:pt x="2940" y="396"/>
                  </a:lnTo>
                  <a:lnTo>
                    <a:pt x="3156" y="384"/>
                  </a:lnTo>
                  <a:lnTo>
                    <a:pt x="3366" y="378"/>
                  </a:lnTo>
                  <a:lnTo>
                    <a:pt x="3600" y="390"/>
                  </a:lnTo>
                  <a:lnTo>
                    <a:pt x="3600" y="900"/>
                  </a:lnTo>
                  <a:lnTo>
                    <a:pt x="1890" y="918"/>
                  </a:lnTo>
                  <a:lnTo>
                    <a:pt x="0" y="276"/>
                  </a:lnTo>
                </a:path>
              </a:pathLst>
            </a:custGeom>
            <a:solidFill>
              <a:srgbClr val="FFE7A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49" name="Freeform 95"/>
            <p:cNvSpPr>
              <a:spLocks/>
            </p:cNvSpPr>
            <p:nvPr/>
          </p:nvSpPr>
          <p:spPr bwMode="auto">
            <a:xfrm>
              <a:off x="2947307" y="4108450"/>
              <a:ext cx="5822727" cy="1028700"/>
            </a:xfrm>
            <a:custGeom>
              <a:avLst/>
              <a:gdLst>
                <a:gd name="T0" fmla="*/ 7 w 3600"/>
                <a:gd name="T1" fmla="*/ 0 h 960"/>
                <a:gd name="T2" fmla="*/ 414 w 3600"/>
                <a:gd name="T3" fmla="*/ 20 h 960"/>
                <a:gd name="T4" fmla="*/ 666 w 3600"/>
                <a:gd name="T5" fmla="*/ 28 h 960"/>
                <a:gd name="T6" fmla="*/ 707 w 3600"/>
                <a:gd name="T7" fmla="*/ 138 h 960"/>
                <a:gd name="T8" fmla="*/ 863 w 3600"/>
                <a:gd name="T9" fmla="*/ 146 h 960"/>
                <a:gd name="T10" fmla="*/ 931 w 3600"/>
                <a:gd name="T11" fmla="*/ 162 h 960"/>
                <a:gd name="T12" fmla="*/ 924 w 3600"/>
                <a:gd name="T13" fmla="*/ 109 h 960"/>
                <a:gd name="T14" fmla="*/ 1101 w 3600"/>
                <a:gd name="T15" fmla="*/ 117 h 960"/>
                <a:gd name="T16" fmla="*/ 1209 w 3600"/>
                <a:gd name="T17" fmla="*/ 146 h 960"/>
                <a:gd name="T18" fmla="*/ 1236 w 3600"/>
                <a:gd name="T19" fmla="*/ 203 h 960"/>
                <a:gd name="T20" fmla="*/ 1345 w 3600"/>
                <a:gd name="T21" fmla="*/ 198 h 960"/>
                <a:gd name="T22" fmla="*/ 1508 w 3600"/>
                <a:gd name="T23" fmla="*/ 219 h 960"/>
                <a:gd name="T24" fmla="*/ 1664 w 3600"/>
                <a:gd name="T25" fmla="*/ 235 h 960"/>
                <a:gd name="T26" fmla="*/ 1685 w 3600"/>
                <a:gd name="T27" fmla="*/ 316 h 960"/>
                <a:gd name="T28" fmla="*/ 2018 w 3600"/>
                <a:gd name="T29" fmla="*/ 300 h 960"/>
                <a:gd name="T30" fmla="*/ 2235 w 3600"/>
                <a:gd name="T31" fmla="*/ 300 h 960"/>
                <a:gd name="T32" fmla="*/ 2262 w 3600"/>
                <a:gd name="T33" fmla="*/ 377 h 960"/>
                <a:gd name="T34" fmla="*/ 2432 w 3600"/>
                <a:gd name="T35" fmla="*/ 356 h 960"/>
                <a:gd name="T36" fmla="*/ 2581 w 3600"/>
                <a:gd name="T37" fmla="*/ 336 h 960"/>
                <a:gd name="T38" fmla="*/ 2717 w 3600"/>
                <a:gd name="T39" fmla="*/ 340 h 960"/>
                <a:gd name="T40" fmla="*/ 2792 w 3600"/>
                <a:gd name="T41" fmla="*/ 340 h 960"/>
                <a:gd name="T42" fmla="*/ 2812 w 3600"/>
                <a:gd name="T43" fmla="*/ 255 h 960"/>
                <a:gd name="T44" fmla="*/ 3172 w 3600"/>
                <a:gd name="T45" fmla="*/ 316 h 960"/>
                <a:gd name="T46" fmla="*/ 3383 w 3600"/>
                <a:gd name="T47" fmla="*/ 381 h 960"/>
                <a:gd name="T48" fmla="*/ 3397 w 3600"/>
                <a:gd name="T49" fmla="*/ 441 h 960"/>
                <a:gd name="T50" fmla="*/ 3499 w 3600"/>
                <a:gd name="T51" fmla="*/ 454 h 960"/>
                <a:gd name="T52" fmla="*/ 3947 w 3600"/>
                <a:gd name="T53" fmla="*/ 470 h 960"/>
                <a:gd name="T54" fmla="*/ 4035 w 3600"/>
                <a:gd name="T55" fmla="*/ 470 h 960"/>
                <a:gd name="T56" fmla="*/ 4076 w 3600"/>
                <a:gd name="T57" fmla="*/ 583 h 960"/>
                <a:gd name="T58" fmla="*/ 4035 w 3600"/>
                <a:gd name="T59" fmla="*/ 648 h 960"/>
                <a:gd name="T60" fmla="*/ 1012 w 3600"/>
                <a:gd name="T61" fmla="*/ 583 h 960"/>
                <a:gd name="T62" fmla="*/ 211 w 3600"/>
                <a:gd name="T63" fmla="*/ 409 h 960"/>
                <a:gd name="T64" fmla="*/ 0 w 3600"/>
                <a:gd name="T65" fmla="*/ 162 h 9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00"/>
                <a:gd name="T100" fmla="*/ 0 h 960"/>
                <a:gd name="T101" fmla="*/ 3600 w 3600"/>
                <a:gd name="T102" fmla="*/ 960 h 9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00" h="960">
                  <a:moveTo>
                    <a:pt x="6" y="0"/>
                  </a:moveTo>
                  <a:lnTo>
                    <a:pt x="366" y="30"/>
                  </a:lnTo>
                  <a:lnTo>
                    <a:pt x="588" y="42"/>
                  </a:lnTo>
                  <a:lnTo>
                    <a:pt x="624" y="204"/>
                  </a:lnTo>
                  <a:lnTo>
                    <a:pt x="762" y="216"/>
                  </a:lnTo>
                  <a:lnTo>
                    <a:pt x="822" y="240"/>
                  </a:lnTo>
                  <a:lnTo>
                    <a:pt x="816" y="162"/>
                  </a:lnTo>
                  <a:lnTo>
                    <a:pt x="972" y="174"/>
                  </a:lnTo>
                  <a:lnTo>
                    <a:pt x="1068" y="216"/>
                  </a:lnTo>
                  <a:lnTo>
                    <a:pt x="1092" y="300"/>
                  </a:lnTo>
                  <a:lnTo>
                    <a:pt x="1188" y="294"/>
                  </a:lnTo>
                  <a:lnTo>
                    <a:pt x="1332" y="324"/>
                  </a:lnTo>
                  <a:lnTo>
                    <a:pt x="1470" y="348"/>
                  </a:lnTo>
                  <a:lnTo>
                    <a:pt x="1488" y="468"/>
                  </a:lnTo>
                  <a:lnTo>
                    <a:pt x="1782" y="444"/>
                  </a:lnTo>
                  <a:lnTo>
                    <a:pt x="1974" y="444"/>
                  </a:lnTo>
                  <a:lnTo>
                    <a:pt x="1998" y="558"/>
                  </a:lnTo>
                  <a:lnTo>
                    <a:pt x="2148" y="528"/>
                  </a:lnTo>
                  <a:lnTo>
                    <a:pt x="2280" y="498"/>
                  </a:lnTo>
                  <a:lnTo>
                    <a:pt x="2400" y="504"/>
                  </a:lnTo>
                  <a:lnTo>
                    <a:pt x="2466" y="504"/>
                  </a:lnTo>
                  <a:lnTo>
                    <a:pt x="2484" y="378"/>
                  </a:lnTo>
                  <a:lnTo>
                    <a:pt x="2802" y="468"/>
                  </a:lnTo>
                  <a:lnTo>
                    <a:pt x="2988" y="564"/>
                  </a:lnTo>
                  <a:lnTo>
                    <a:pt x="3000" y="654"/>
                  </a:lnTo>
                  <a:lnTo>
                    <a:pt x="3090" y="672"/>
                  </a:lnTo>
                  <a:lnTo>
                    <a:pt x="3486" y="696"/>
                  </a:lnTo>
                  <a:lnTo>
                    <a:pt x="3564" y="696"/>
                  </a:lnTo>
                  <a:lnTo>
                    <a:pt x="3600" y="864"/>
                  </a:lnTo>
                  <a:lnTo>
                    <a:pt x="3564" y="960"/>
                  </a:lnTo>
                  <a:lnTo>
                    <a:pt x="894" y="864"/>
                  </a:lnTo>
                  <a:lnTo>
                    <a:pt x="186" y="606"/>
                  </a:lnTo>
                  <a:lnTo>
                    <a:pt x="0" y="240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0" name="Freeform 96"/>
            <p:cNvSpPr>
              <a:spLocks/>
            </p:cNvSpPr>
            <p:nvPr/>
          </p:nvSpPr>
          <p:spPr bwMode="auto">
            <a:xfrm>
              <a:off x="2937308" y="4154488"/>
              <a:ext cx="5812727" cy="1330325"/>
            </a:xfrm>
            <a:custGeom>
              <a:avLst/>
              <a:gdLst>
                <a:gd name="T0" fmla="*/ 14 w 3594"/>
                <a:gd name="T1" fmla="*/ 0 h 1242"/>
                <a:gd name="T2" fmla="*/ 679 w 3594"/>
                <a:gd name="T3" fmla="*/ 32 h 1242"/>
                <a:gd name="T4" fmla="*/ 734 w 3594"/>
                <a:gd name="T5" fmla="*/ 146 h 1242"/>
                <a:gd name="T6" fmla="*/ 917 w 3594"/>
                <a:gd name="T7" fmla="*/ 166 h 1242"/>
                <a:gd name="T8" fmla="*/ 944 w 3594"/>
                <a:gd name="T9" fmla="*/ 113 h 1242"/>
                <a:gd name="T10" fmla="*/ 1243 w 3594"/>
                <a:gd name="T11" fmla="*/ 166 h 1242"/>
                <a:gd name="T12" fmla="*/ 1257 w 3594"/>
                <a:gd name="T13" fmla="*/ 235 h 1242"/>
                <a:gd name="T14" fmla="*/ 1691 w 3594"/>
                <a:gd name="T15" fmla="*/ 271 h 1242"/>
                <a:gd name="T16" fmla="*/ 1712 w 3594"/>
                <a:gd name="T17" fmla="*/ 340 h 1242"/>
                <a:gd name="T18" fmla="*/ 2242 w 3594"/>
                <a:gd name="T19" fmla="*/ 332 h 1242"/>
                <a:gd name="T20" fmla="*/ 2289 w 3594"/>
                <a:gd name="T21" fmla="*/ 445 h 1242"/>
                <a:gd name="T22" fmla="*/ 2575 w 3594"/>
                <a:gd name="T23" fmla="*/ 401 h 1242"/>
                <a:gd name="T24" fmla="*/ 2799 w 3594"/>
                <a:gd name="T25" fmla="*/ 393 h 1242"/>
                <a:gd name="T26" fmla="*/ 2819 w 3594"/>
                <a:gd name="T27" fmla="*/ 328 h 1242"/>
                <a:gd name="T28" fmla="*/ 3077 w 3594"/>
                <a:gd name="T29" fmla="*/ 360 h 1242"/>
                <a:gd name="T30" fmla="*/ 3410 w 3594"/>
                <a:gd name="T31" fmla="*/ 429 h 1242"/>
                <a:gd name="T32" fmla="*/ 3437 w 3594"/>
                <a:gd name="T33" fmla="*/ 510 h 1242"/>
                <a:gd name="T34" fmla="*/ 3600 w 3594"/>
                <a:gd name="T35" fmla="*/ 498 h 1242"/>
                <a:gd name="T36" fmla="*/ 3913 w 3594"/>
                <a:gd name="T37" fmla="*/ 506 h 1242"/>
                <a:gd name="T38" fmla="*/ 4069 w 3594"/>
                <a:gd name="T39" fmla="*/ 518 h 1242"/>
                <a:gd name="T40" fmla="*/ 4069 w 3594"/>
                <a:gd name="T41" fmla="*/ 838 h 1242"/>
                <a:gd name="T42" fmla="*/ 1698 w 3594"/>
                <a:gd name="T43" fmla="*/ 789 h 1242"/>
                <a:gd name="T44" fmla="*/ 102 w 3594"/>
                <a:gd name="T45" fmla="*/ 514 h 1242"/>
                <a:gd name="T46" fmla="*/ 0 w 3594"/>
                <a:gd name="T47" fmla="*/ 445 h 12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594"/>
                <a:gd name="T73" fmla="*/ 0 h 1242"/>
                <a:gd name="T74" fmla="*/ 3594 w 3594"/>
                <a:gd name="T75" fmla="*/ 1242 h 12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594" h="1242">
                  <a:moveTo>
                    <a:pt x="12" y="0"/>
                  </a:moveTo>
                  <a:lnTo>
                    <a:pt x="600" y="48"/>
                  </a:lnTo>
                  <a:lnTo>
                    <a:pt x="648" y="216"/>
                  </a:lnTo>
                  <a:lnTo>
                    <a:pt x="810" y="246"/>
                  </a:lnTo>
                  <a:lnTo>
                    <a:pt x="834" y="168"/>
                  </a:lnTo>
                  <a:lnTo>
                    <a:pt x="1098" y="246"/>
                  </a:lnTo>
                  <a:lnTo>
                    <a:pt x="1110" y="348"/>
                  </a:lnTo>
                  <a:lnTo>
                    <a:pt x="1494" y="402"/>
                  </a:lnTo>
                  <a:lnTo>
                    <a:pt x="1512" y="504"/>
                  </a:lnTo>
                  <a:lnTo>
                    <a:pt x="1980" y="492"/>
                  </a:lnTo>
                  <a:lnTo>
                    <a:pt x="2022" y="660"/>
                  </a:lnTo>
                  <a:lnTo>
                    <a:pt x="2274" y="594"/>
                  </a:lnTo>
                  <a:lnTo>
                    <a:pt x="2472" y="582"/>
                  </a:lnTo>
                  <a:lnTo>
                    <a:pt x="2490" y="486"/>
                  </a:lnTo>
                  <a:lnTo>
                    <a:pt x="2718" y="534"/>
                  </a:lnTo>
                  <a:lnTo>
                    <a:pt x="3012" y="636"/>
                  </a:lnTo>
                  <a:lnTo>
                    <a:pt x="3036" y="756"/>
                  </a:lnTo>
                  <a:lnTo>
                    <a:pt x="3180" y="738"/>
                  </a:lnTo>
                  <a:lnTo>
                    <a:pt x="3456" y="750"/>
                  </a:lnTo>
                  <a:lnTo>
                    <a:pt x="3594" y="768"/>
                  </a:lnTo>
                  <a:lnTo>
                    <a:pt x="3594" y="1242"/>
                  </a:lnTo>
                  <a:lnTo>
                    <a:pt x="1500" y="1170"/>
                  </a:lnTo>
                  <a:lnTo>
                    <a:pt x="90" y="762"/>
                  </a:lnTo>
                  <a:lnTo>
                    <a:pt x="0" y="660"/>
                  </a:lnTo>
                </a:path>
              </a:pathLst>
            </a:custGeom>
            <a:solidFill>
              <a:srgbClr val="D6AD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1" name="Freeform 97" descr="Wave"/>
            <p:cNvSpPr>
              <a:spLocks/>
            </p:cNvSpPr>
            <p:nvPr/>
          </p:nvSpPr>
          <p:spPr bwMode="auto">
            <a:xfrm>
              <a:off x="2937308" y="4416425"/>
              <a:ext cx="5804156" cy="1150937"/>
            </a:xfrm>
            <a:custGeom>
              <a:avLst/>
              <a:gdLst>
                <a:gd name="T0" fmla="*/ 0 w 3588"/>
                <a:gd name="T1" fmla="*/ 0 h 1074"/>
                <a:gd name="T2" fmla="*/ 741 w 3588"/>
                <a:gd name="T3" fmla="*/ 53 h 1074"/>
                <a:gd name="T4" fmla="*/ 775 w 3588"/>
                <a:gd name="T5" fmla="*/ 198 h 1074"/>
                <a:gd name="T6" fmla="*/ 842 w 3588"/>
                <a:gd name="T7" fmla="*/ 198 h 1074"/>
                <a:gd name="T8" fmla="*/ 870 w 3588"/>
                <a:gd name="T9" fmla="*/ 146 h 1074"/>
                <a:gd name="T10" fmla="*/ 1291 w 3588"/>
                <a:gd name="T11" fmla="*/ 198 h 1074"/>
                <a:gd name="T12" fmla="*/ 1311 w 3588"/>
                <a:gd name="T13" fmla="*/ 296 h 1074"/>
                <a:gd name="T14" fmla="*/ 1760 w 3588"/>
                <a:gd name="T15" fmla="*/ 340 h 1074"/>
                <a:gd name="T16" fmla="*/ 1807 w 3588"/>
                <a:gd name="T17" fmla="*/ 425 h 1074"/>
                <a:gd name="T18" fmla="*/ 2188 w 3588"/>
                <a:gd name="T19" fmla="*/ 482 h 1074"/>
                <a:gd name="T20" fmla="*/ 2364 w 3588"/>
                <a:gd name="T21" fmla="*/ 490 h 1074"/>
                <a:gd name="T22" fmla="*/ 2392 w 3588"/>
                <a:gd name="T23" fmla="*/ 583 h 1074"/>
                <a:gd name="T24" fmla="*/ 2704 w 3588"/>
                <a:gd name="T25" fmla="*/ 567 h 1074"/>
                <a:gd name="T26" fmla="*/ 2738 w 3588"/>
                <a:gd name="T27" fmla="*/ 478 h 1074"/>
                <a:gd name="T28" fmla="*/ 3513 w 3588"/>
                <a:gd name="T29" fmla="*/ 551 h 1074"/>
                <a:gd name="T30" fmla="*/ 3519 w 3588"/>
                <a:gd name="T31" fmla="*/ 620 h 1074"/>
                <a:gd name="T32" fmla="*/ 4063 w 3588"/>
                <a:gd name="T33" fmla="*/ 640 h 1074"/>
                <a:gd name="T34" fmla="*/ 4063 w 3588"/>
                <a:gd name="T35" fmla="*/ 725 h 1074"/>
                <a:gd name="T36" fmla="*/ 7 w 3588"/>
                <a:gd name="T37" fmla="*/ 725 h 10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588"/>
                <a:gd name="T58" fmla="*/ 0 h 1074"/>
                <a:gd name="T59" fmla="*/ 3588 w 3588"/>
                <a:gd name="T60" fmla="*/ 1074 h 107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588" h="1074">
                  <a:moveTo>
                    <a:pt x="0" y="0"/>
                  </a:moveTo>
                  <a:lnTo>
                    <a:pt x="654" y="78"/>
                  </a:lnTo>
                  <a:lnTo>
                    <a:pt x="684" y="294"/>
                  </a:lnTo>
                  <a:lnTo>
                    <a:pt x="744" y="294"/>
                  </a:lnTo>
                  <a:lnTo>
                    <a:pt x="768" y="216"/>
                  </a:lnTo>
                  <a:lnTo>
                    <a:pt x="1140" y="294"/>
                  </a:lnTo>
                  <a:lnTo>
                    <a:pt x="1158" y="438"/>
                  </a:lnTo>
                  <a:lnTo>
                    <a:pt x="1554" y="504"/>
                  </a:lnTo>
                  <a:lnTo>
                    <a:pt x="1596" y="630"/>
                  </a:lnTo>
                  <a:lnTo>
                    <a:pt x="1932" y="714"/>
                  </a:lnTo>
                  <a:lnTo>
                    <a:pt x="2088" y="726"/>
                  </a:lnTo>
                  <a:lnTo>
                    <a:pt x="2112" y="864"/>
                  </a:lnTo>
                  <a:lnTo>
                    <a:pt x="2388" y="840"/>
                  </a:lnTo>
                  <a:lnTo>
                    <a:pt x="2418" y="708"/>
                  </a:lnTo>
                  <a:lnTo>
                    <a:pt x="3102" y="816"/>
                  </a:lnTo>
                  <a:lnTo>
                    <a:pt x="3108" y="918"/>
                  </a:lnTo>
                  <a:lnTo>
                    <a:pt x="3588" y="948"/>
                  </a:lnTo>
                  <a:lnTo>
                    <a:pt x="3588" y="1074"/>
                  </a:lnTo>
                  <a:lnTo>
                    <a:pt x="6" y="1074"/>
                  </a:lnTo>
                </a:path>
              </a:pathLst>
            </a:custGeom>
            <a:pattFill prst="wave">
              <a:fgClr>
                <a:srgbClr val="FFE7A5"/>
              </a:fgClr>
              <a:bgClr>
                <a:srgbClr val="DCA200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18452" name="Straight Connector 30"/>
            <p:cNvCxnSpPr>
              <a:cxnSpLocks noChangeShapeType="1"/>
            </p:cNvCxnSpPr>
            <p:nvPr/>
          </p:nvCxnSpPr>
          <p:spPr bwMode="auto">
            <a:xfrm>
              <a:off x="2870166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53" name="Straight Connector 31"/>
            <p:cNvCxnSpPr>
              <a:cxnSpLocks noChangeShapeType="1"/>
            </p:cNvCxnSpPr>
            <p:nvPr/>
          </p:nvCxnSpPr>
          <p:spPr bwMode="auto">
            <a:xfrm>
              <a:off x="2870166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54" name="Straight Connector 32"/>
            <p:cNvCxnSpPr>
              <a:cxnSpLocks noChangeShapeType="1"/>
            </p:cNvCxnSpPr>
            <p:nvPr/>
          </p:nvCxnSpPr>
          <p:spPr bwMode="auto">
            <a:xfrm>
              <a:off x="2870166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55" name="Straight Connector 33"/>
            <p:cNvCxnSpPr>
              <a:cxnSpLocks noChangeShapeType="1"/>
            </p:cNvCxnSpPr>
            <p:nvPr/>
          </p:nvCxnSpPr>
          <p:spPr bwMode="auto">
            <a:xfrm>
              <a:off x="2870166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56" name="Straight Connector 34"/>
            <p:cNvCxnSpPr>
              <a:cxnSpLocks noChangeShapeType="1"/>
            </p:cNvCxnSpPr>
            <p:nvPr/>
          </p:nvCxnSpPr>
          <p:spPr bwMode="auto">
            <a:xfrm>
              <a:off x="2870166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57" name="Straight Connector 35"/>
            <p:cNvCxnSpPr>
              <a:cxnSpLocks noChangeShapeType="1"/>
            </p:cNvCxnSpPr>
            <p:nvPr/>
          </p:nvCxnSpPr>
          <p:spPr bwMode="auto">
            <a:xfrm>
              <a:off x="2870166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58" name="Straight Connector 36"/>
            <p:cNvCxnSpPr>
              <a:cxnSpLocks noChangeShapeType="1"/>
            </p:cNvCxnSpPr>
            <p:nvPr/>
          </p:nvCxnSpPr>
          <p:spPr bwMode="auto">
            <a:xfrm>
              <a:off x="2870166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59" name="Straight Connector 37"/>
            <p:cNvCxnSpPr>
              <a:cxnSpLocks noChangeShapeType="1"/>
            </p:cNvCxnSpPr>
            <p:nvPr/>
          </p:nvCxnSpPr>
          <p:spPr bwMode="auto">
            <a:xfrm>
              <a:off x="2870166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60" name="Straight Connector 38"/>
            <p:cNvCxnSpPr>
              <a:cxnSpLocks noChangeShapeType="1"/>
            </p:cNvCxnSpPr>
            <p:nvPr/>
          </p:nvCxnSpPr>
          <p:spPr bwMode="auto">
            <a:xfrm>
              <a:off x="2870166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461" name="TextBox 39"/>
            <p:cNvSpPr txBox="1">
              <a:spLocks noChangeArrowheads="1"/>
            </p:cNvSpPr>
            <p:nvPr/>
          </p:nvSpPr>
          <p:spPr bwMode="auto">
            <a:xfrm>
              <a:off x="2652807" y="433705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8462" name="TextBox 40"/>
            <p:cNvSpPr txBox="1">
              <a:spLocks noChangeArrowheads="1"/>
            </p:cNvSpPr>
            <p:nvPr/>
          </p:nvSpPr>
          <p:spPr bwMode="auto">
            <a:xfrm>
              <a:off x="2688521" y="3973145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8463" name="TextBox 41"/>
            <p:cNvSpPr txBox="1">
              <a:spLocks noChangeArrowheads="1"/>
            </p:cNvSpPr>
            <p:nvPr/>
          </p:nvSpPr>
          <p:spPr bwMode="auto">
            <a:xfrm>
              <a:off x="2652807" y="4687888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8464" name="TextBox 42"/>
            <p:cNvSpPr txBox="1">
              <a:spLocks noChangeArrowheads="1"/>
            </p:cNvSpPr>
            <p:nvPr/>
          </p:nvSpPr>
          <p:spPr bwMode="auto">
            <a:xfrm>
              <a:off x="2652807" y="5038725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8465" name="Straight Connector 53"/>
            <p:cNvCxnSpPr>
              <a:cxnSpLocks noChangeShapeType="1"/>
            </p:cNvCxnSpPr>
            <p:nvPr/>
          </p:nvCxnSpPr>
          <p:spPr bwMode="auto">
            <a:xfrm rot="5400000">
              <a:off x="2170386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66" name="Straight Connector 88"/>
            <p:cNvCxnSpPr>
              <a:cxnSpLocks noChangeShapeType="1"/>
            </p:cNvCxnSpPr>
            <p:nvPr/>
          </p:nvCxnSpPr>
          <p:spPr bwMode="auto">
            <a:xfrm>
              <a:off x="8784320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67" name="Straight Connector 89"/>
            <p:cNvCxnSpPr>
              <a:cxnSpLocks noChangeShapeType="1"/>
            </p:cNvCxnSpPr>
            <p:nvPr/>
          </p:nvCxnSpPr>
          <p:spPr bwMode="auto">
            <a:xfrm>
              <a:off x="8784320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68" name="Straight Connector 90"/>
            <p:cNvCxnSpPr>
              <a:cxnSpLocks noChangeShapeType="1"/>
            </p:cNvCxnSpPr>
            <p:nvPr/>
          </p:nvCxnSpPr>
          <p:spPr bwMode="auto">
            <a:xfrm>
              <a:off x="8784320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69" name="Straight Connector 91"/>
            <p:cNvCxnSpPr>
              <a:cxnSpLocks noChangeShapeType="1"/>
            </p:cNvCxnSpPr>
            <p:nvPr/>
          </p:nvCxnSpPr>
          <p:spPr bwMode="auto">
            <a:xfrm>
              <a:off x="8784320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70" name="Straight Connector 92"/>
            <p:cNvCxnSpPr>
              <a:cxnSpLocks noChangeShapeType="1"/>
            </p:cNvCxnSpPr>
            <p:nvPr/>
          </p:nvCxnSpPr>
          <p:spPr bwMode="auto">
            <a:xfrm>
              <a:off x="8784320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71" name="Straight Connector 93"/>
            <p:cNvCxnSpPr>
              <a:cxnSpLocks noChangeShapeType="1"/>
            </p:cNvCxnSpPr>
            <p:nvPr/>
          </p:nvCxnSpPr>
          <p:spPr bwMode="auto">
            <a:xfrm>
              <a:off x="8784320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72" name="Straight Connector 94"/>
            <p:cNvCxnSpPr>
              <a:cxnSpLocks noChangeShapeType="1"/>
            </p:cNvCxnSpPr>
            <p:nvPr/>
          </p:nvCxnSpPr>
          <p:spPr bwMode="auto">
            <a:xfrm>
              <a:off x="8784320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73" name="Straight Connector 95"/>
            <p:cNvCxnSpPr>
              <a:cxnSpLocks noChangeShapeType="1"/>
            </p:cNvCxnSpPr>
            <p:nvPr/>
          </p:nvCxnSpPr>
          <p:spPr bwMode="auto">
            <a:xfrm>
              <a:off x="8784320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74" name="Straight Connector 96"/>
            <p:cNvCxnSpPr>
              <a:cxnSpLocks noChangeShapeType="1"/>
            </p:cNvCxnSpPr>
            <p:nvPr/>
          </p:nvCxnSpPr>
          <p:spPr bwMode="auto">
            <a:xfrm>
              <a:off x="8784320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475" name="TextBox 97"/>
            <p:cNvSpPr txBox="1">
              <a:spLocks noChangeArrowheads="1"/>
            </p:cNvSpPr>
            <p:nvPr/>
          </p:nvSpPr>
          <p:spPr bwMode="auto">
            <a:xfrm>
              <a:off x="8830033" y="435451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8476" name="TextBox 98"/>
            <p:cNvSpPr txBox="1">
              <a:spLocks noChangeArrowheads="1"/>
            </p:cNvSpPr>
            <p:nvPr/>
          </p:nvSpPr>
          <p:spPr bwMode="auto">
            <a:xfrm>
              <a:off x="8830033" y="4003675"/>
              <a:ext cx="237138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8477" name="TextBox 99"/>
            <p:cNvSpPr txBox="1">
              <a:spLocks noChangeArrowheads="1"/>
            </p:cNvSpPr>
            <p:nvPr/>
          </p:nvSpPr>
          <p:spPr bwMode="auto">
            <a:xfrm>
              <a:off x="8830033" y="470376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8478" name="TextBox 100"/>
            <p:cNvSpPr txBox="1">
              <a:spLocks noChangeArrowheads="1"/>
            </p:cNvSpPr>
            <p:nvPr/>
          </p:nvSpPr>
          <p:spPr bwMode="auto">
            <a:xfrm>
              <a:off x="8830033" y="505460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8479" name="Straight Connector 102"/>
            <p:cNvCxnSpPr>
              <a:cxnSpLocks noChangeShapeType="1"/>
            </p:cNvCxnSpPr>
            <p:nvPr/>
          </p:nvCxnSpPr>
          <p:spPr bwMode="auto">
            <a:xfrm rot="5400000">
              <a:off x="7993114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480" name="TextBox 79"/>
            <p:cNvSpPr txBox="1">
              <a:spLocks noChangeArrowheads="1"/>
            </p:cNvSpPr>
            <p:nvPr/>
          </p:nvSpPr>
          <p:spPr bwMode="auto">
            <a:xfrm>
              <a:off x="5122973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40</a:t>
              </a:r>
            </a:p>
          </p:txBody>
        </p:sp>
        <p:sp>
          <p:nvSpPr>
            <p:cNvPr id="18481" name="TextBox 80"/>
            <p:cNvSpPr txBox="1">
              <a:spLocks noChangeArrowheads="1"/>
            </p:cNvSpPr>
            <p:nvPr/>
          </p:nvSpPr>
          <p:spPr bwMode="auto">
            <a:xfrm>
              <a:off x="4505844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30</a:t>
              </a:r>
            </a:p>
          </p:txBody>
        </p:sp>
        <p:sp>
          <p:nvSpPr>
            <p:cNvPr id="18482" name="TextBox 81"/>
            <p:cNvSpPr txBox="1">
              <a:spLocks noChangeArrowheads="1"/>
            </p:cNvSpPr>
            <p:nvPr/>
          </p:nvSpPr>
          <p:spPr bwMode="auto">
            <a:xfrm>
              <a:off x="3340156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</a:t>
              </a:r>
            </a:p>
          </p:txBody>
        </p:sp>
        <p:sp>
          <p:nvSpPr>
            <p:cNvPr id="18483" name="TextBox 82"/>
            <p:cNvSpPr txBox="1">
              <a:spLocks noChangeArrowheads="1"/>
            </p:cNvSpPr>
            <p:nvPr/>
          </p:nvSpPr>
          <p:spPr bwMode="auto">
            <a:xfrm>
              <a:off x="3957285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20</a:t>
              </a:r>
            </a:p>
          </p:txBody>
        </p:sp>
        <p:sp>
          <p:nvSpPr>
            <p:cNvPr id="18484" name="TextBox 83"/>
            <p:cNvSpPr txBox="1">
              <a:spLocks noChangeArrowheads="1"/>
            </p:cNvSpPr>
            <p:nvPr/>
          </p:nvSpPr>
          <p:spPr bwMode="auto">
            <a:xfrm>
              <a:off x="2843024" y="5608638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8485" name="TextBox 116"/>
            <p:cNvSpPr txBox="1">
              <a:spLocks noChangeArrowheads="1"/>
            </p:cNvSpPr>
            <p:nvPr/>
          </p:nvSpPr>
          <p:spPr bwMode="auto">
            <a:xfrm>
              <a:off x="8002909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90</a:t>
              </a:r>
            </a:p>
          </p:txBody>
        </p:sp>
        <p:sp>
          <p:nvSpPr>
            <p:cNvPr id="18486" name="TextBox 117"/>
            <p:cNvSpPr txBox="1">
              <a:spLocks noChangeArrowheads="1"/>
            </p:cNvSpPr>
            <p:nvPr/>
          </p:nvSpPr>
          <p:spPr bwMode="auto">
            <a:xfrm>
              <a:off x="7454350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80</a:t>
              </a:r>
            </a:p>
          </p:txBody>
        </p:sp>
        <p:sp>
          <p:nvSpPr>
            <p:cNvPr id="18487" name="TextBox 118"/>
            <p:cNvSpPr txBox="1">
              <a:spLocks noChangeArrowheads="1"/>
            </p:cNvSpPr>
            <p:nvPr/>
          </p:nvSpPr>
          <p:spPr bwMode="auto">
            <a:xfrm>
              <a:off x="6288662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60</a:t>
              </a:r>
            </a:p>
          </p:txBody>
        </p:sp>
        <p:sp>
          <p:nvSpPr>
            <p:cNvPr id="18488" name="TextBox 119"/>
            <p:cNvSpPr txBox="1">
              <a:spLocks noChangeArrowheads="1"/>
            </p:cNvSpPr>
            <p:nvPr/>
          </p:nvSpPr>
          <p:spPr bwMode="auto">
            <a:xfrm>
              <a:off x="6837221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70</a:t>
              </a:r>
            </a:p>
          </p:txBody>
        </p:sp>
        <p:sp>
          <p:nvSpPr>
            <p:cNvPr id="18489" name="TextBox 120"/>
            <p:cNvSpPr txBox="1">
              <a:spLocks noChangeArrowheads="1"/>
            </p:cNvSpPr>
            <p:nvPr/>
          </p:nvSpPr>
          <p:spPr bwMode="auto">
            <a:xfrm>
              <a:off x="5671532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50</a:t>
              </a:r>
            </a:p>
          </p:txBody>
        </p:sp>
        <p:cxnSp>
          <p:nvCxnSpPr>
            <p:cNvPr id="18490" name="Straight Connector 69"/>
            <p:cNvCxnSpPr>
              <a:cxnSpLocks noChangeShapeType="1"/>
            </p:cNvCxnSpPr>
            <p:nvPr/>
          </p:nvCxnSpPr>
          <p:spPr bwMode="auto">
            <a:xfrm rot="5400000">
              <a:off x="290770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1" name="Straight Connector 70"/>
            <p:cNvCxnSpPr>
              <a:cxnSpLocks noChangeShapeType="1"/>
            </p:cNvCxnSpPr>
            <p:nvPr/>
          </p:nvCxnSpPr>
          <p:spPr bwMode="auto">
            <a:xfrm rot="5400000">
              <a:off x="319912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2" name="Straight Connector 71"/>
            <p:cNvCxnSpPr>
              <a:cxnSpLocks noChangeShapeType="1"/>
            </p:cNvCxnSpPr>
            <p:nvPr/>
          </p:nvCxnSpPr>
          <p:spPr bwMode="auto">
            <a:xfrm rot="5400000">
              <a:off x="349054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3" name="Straight Connector 72"/>
            <p:cNvCxnSpPr>
              <a:cxnSpLocks noChangeShapeType="1"/>
            </p:cNvCxnSpPr>
            <p:nvPr/>
          </p:nvCxnSpPr>
          <p:spPr bwMode="auto">
            <a:xfrm rot="5400000">
              <a:off x="378196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4" name="Straight Connector 73"/>
            <p:cNvCxnSpPr>
              <a:cxnSpLocks noChangeShapeType="1"/>
            </p:cNvCxnSpPr>
            <p:nvPr/>
          </p:nvCxnSpPr>
          <p:spPr bwMode="auto">
            <a:xfrm rot="5400000">
              <a:off x="553050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5" name="Straight Connector 74"/>
            <p:cNvCxnSpPr>
              <a:cxnSpLocks noChangeShapeType="1"/>
            </p:cNvCxnSpPr>
            <p:nvPr/>
          </p:nvCxnSpPr>
          <p:spPr bwMode="auto">
            <a:xfrm rot="5400000">
              <a:off x="407339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6" name="Straight Connector 75"/>
            <p:cNvCxnSpPr>
              <a:cxnSpLocks noChangeShapeType="1"/>
            </p:cNvCxnSpPr>
            <p:nvPr/>
          </p:nvCxnSpPr>
          <p:spPr bwMode="auto">
            <a:xfrm rot="5400000">
              <a:off x="436481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7" name="Straight Connector 76"/>
            <p:cNvCxnSpPr>
              <a:cxnSpLocks noChangeShapeType="1"/>
            </p:cNvCxnSpPr>
            <p:nvPr/>
          </p:nvCxnSpPr>
          <p:spPr bwMode="auto">
            <a:xfrm rot="5400000">
              <a:off x="465623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8" name="Straight Connector 77"/>
            <p:cNvCxnSpPr>
              <a:cxnSpLocks noChangeShapeType="1"/>
            </p:cNvCxnSpPr>
            <p:nvPr/>
          </p:nvCxnSpPr>
          <p:spPr bwMode="auto">
            <a:xfrm rot="5400000">
              <a:off x="494765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499" name="Straight Connector 78"/>
            <p:cNvCxnSpPr>
              <a:cxnSpLocks noChangeShapeType="1"/>
            </p:cNvCxnSpPr>
            <p:nvPr/>
          </p:nvCxnSpPr>
          <p:spPr bwMode="auto">
            <a:xfrm rot="5400000">
              <a:off x="523907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0" name="Straight Connector 106"/>
            <p:cNvCxnSpPr>
              <a:cxnSpLocks noChangeShapeType="1"/>
            </p:cNvCxnSpPr>
            <p:nvPr/>
          </p:nvCxnSpPr>
          <p:spPr bwMode="auto">
            <a:xfrm rot="5400000">
              <a:off x="582192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1" name="Straight Connector 107"/>
            <p:cNvCxnSpPr>
              <a:cxnSpLocks noChangeShapeType="1"/>
            </p:cNvCxnSpPr>
            <p:nvPr/>
          </p:nvCxnSpPr>
          <p:spPr bwMode="auto">
            <a:xfrm rot="5400000">
              <a:off x="611334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2" name="Straight Connector 108"/>
            <p:cNvCxnSpPr>
              <a:cxnSpLocks noChangeShapeType="1"/>
            </p:cNvCxnSpPr>
            <p:nvPr/>
          </p:nvCxnSpPr>
          <p:spPr bwMode="auto">
            <a:xfrm rot="5400000">
              <a:off x="640476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3" name="Straight Connector 109"/>
            <p:cNvCxnSpPr>
              <a:cxnSpLocks noChangeShapeType="1"/>
            </p:cNvCxnSpPr>
            <p:nvPr/>
          </p:nvCxnSpPr>
          <p:spPr bwMode="auto">
            <a:xfrm rot="5400000">
              <a:off x="669618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4" name="Straight Connector 110"/>
            <p:cNvCxnSpPr>
              <a:cxnSpLocks noChangeShapeType="1"/>
            </p:cNvCxnSpPr>
            <p:nvPr/>
          </p:nvCxnSpPr>
          <p:spPr bwMode="auto">
            <a:xfrm rot="5400000">
              <a:off x="844472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5" name="Straight Connector 111"/>
            <p:cNvCxnSpPr>
              <a:cxnSpLocks noChangeShapeType="1"/>
            </p:cNvCxnSpPr>
            <p:nvPr/>
          </p:nvCxnSpPr>
          <p:spPr bwMode="auto">
            <a:xfrm rot="5400000">
              <a:off x="698761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6" name="Straight Connector 112"/>
            <p:cNvCxnSpPr>
              <a:cxnSpLocks noChangeShapeType="1"/>
            </p:cNvCxnSpPr>
            <p:nvPr/>
          </p:nvCxnSpPr>
          <p:spPr bwMode="auto">
            <a:xfrm rot="5400000">
              <a:off x="727903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7" name="Straight Connector 113"/>
            <p:cNvCxnSpPr>
              <a:cxnSpLocks noChangeShapeType="1"/>
            </p:cNvCxnSpPr>
            <p:nvPr/>
          </p:nvCxnSpPr>
          <p:spPr bwMode="auto">
            <a:xfrm rot="5400000">
              <a:off x="7570455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8" name="Straight Connector 114"/>
            <p:cNvCxnSpPr>
              <a:cxnSpLocks noChangeShapeType="1"/>
            </p:cNvCxnSpPr>
            <p:nvPr/>
          </p:nvCxnSpPr>
          <p:spPr bwMode="auto">
            <a:xfrm rot="5400000">
              <a:off x="7861877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09" name="Straight Connector 115"/>
            <p:cNvCxnSpPr>
              <a:cxnSpLocks noChangeShapeType="1"/>
            </p:cNvCxnSpPr>
            <p:nvPr/>
          </p:nvCxnSpPr>
          <p:spPr bwMode="auto">
            <a:xfrm rot="5400000">
              <a:off x="8153299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8510" name="Straight Connector 121"/>
            <p:cNvCxnSpPr>
              <a:cxnSpLocks noChangeShapeType="1"/>
            </p:cNvCxnSpPr>
            <p:nvPr/>
          </p:nvCxnSpPr>
          <p:spPr bwMode="auto">
            <a:xfrm rot="5400000">
              <a:off x="873614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511" name="TextBox 122"/>
            <p:cNvSpPr txBox="1">
              <a:spLocks noChangeArrowheads="1"/>
            </p:cNvSpPr>
            <p:nvPr/>
          </p:nvSpPr>
          <p:spPr bwMode="auto">
            <a:xfrm>
              <a:off x="8568611" y="5619750"/>
              <a:ext cx="347135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100</a:t>
              </a: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3868715" y="4076700"/>
              <a:ext cx="222852" cy="796925"/>
            </a:xfrm>
            <a:custGeom>
              <a:avLst/>
              <a:gdLst>
                <a:gd name="connsiteX0" fmla="*/ 0 w 219075"/>
                <a:gd name="connsiteY0" fmla="*/ 0 h 1181100"/>
                <a:gd name="connsiteX1" fmla="*/ 66675 w 219075"/>
                <a:gd name="connsiteY1" fmla="*/ 333375 h 1181100"/>
                <a:gd name="connsiteX2" fmla="*/ 219075 w 219075"/>
                <a:gd name="connsiteY2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1181100">
                  <a:moveTo>
                    <a:pt x="0" y="0"/>
                  </a:moveTo>
                  <a:cubicBezTo>
                    <a:pt x="15081" y="68262"/>
                    <a:pt x="30163" y="136525"/>
                    <a:pt x="66675" y="333375"/>
                  </a:cubicBezTo>
                  <a:cubicBezTo>
                    <a:pt x="103188" y="530225"/>
                    <a:pt x="161131" y="855662"/>
                    <a:pt x="219075" y="1181100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4" name="Freeform 63"/>
            <p:cNvSpPr/>
            <p:nvPr/>
          </p:nvSpPr>
          <p:spPr bwMode="auto">
            <a:xfrm flipH="1">
              <a:off x="4091568" y="4179888"/>
              <a:ext cx="232852" cy="771525"/>
            </a:xfrm>
            <a:custGeom>
              <a:avLst/>
              <a:gdLst>
                <a:gd name="connsiteX0" fmla="*/ 0 w 219075"/>
                <a:gd name="connsiteY0" fmla="*/ 0 h 1181100"/>
                <a:gd name="connsiteX1" fmla="*/ 66675 w 219075"/>
                <a:gd name="connsiteY1" fmla="*/ 333375 h 1181100"/>
                <a:gd name="connsiteX2" fmla="*/ 219075 w 219075"/>
                <a:gd name="connsiteY2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1181100">
                  <a:moveTo>
                    <a:pt x="0" y="0"/>
                  </a:moveTo>
                  <a:cubicBezTo>
                    <a:pt x="15081" y="68262"/>
                    <a:pt x="30163" y="136525"/>
                    <a:pt x="66675" y="333375"/>
                  </a:cubicBezTo>
                  <a:cubicBezTo>
                    <a:pt x="103188" y="530225"/>
                    <a:pt x="161131" y="855662"/>
                    <a:pt x="219075" y="1181100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4635841" y="4179888"/>
              <a:ext cx="232852" cy="925512"/>
            </a:xfrm>
            <a:custGeom>
              <a:avLst/>
              <a:gdLst>
                <a:gd name="connsiteX0" fmla="*/ 0 w 219075"/>
                <a:gd name="connsiteY0" fmla="*/ 0 h 1181100"/>
                <a:gd name="connsiteX1" fmla="*/ 66675 w 219075"/>
                <a:gd name="connsiteY1" fmla="*/ 333375 h 1181100"/>
                <a:gd name="connsiteX2" fmla="*/ 219075 w 219075"/>
                <a:gd name="connsiteY2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1181100">
                  <a:moveTo>
                    <a:pt x="0" y="0"/>
                  </a:moveTo>
                  <a:cubicBezTo>
                    <a:pt x="15081" y="68262"/>
                    <a:pt x="30163" y="136525"/>
                    <a:pt x="66675" y="333375"/>
                  </a:cubicBezTo>
                  <a:cubicBezTo>
                    <a:pt x="103188" y="530225"/>
                    <a:pt x="161131" y="855662"/>
                    <a:pt x="219075" y="1181100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5257256" y="4281488"/>
              <a:ext cx="309993" cy="1030287"/>
            </a:xfrm>
            <a:custGeom>
              <a:avLst/>
              <a:gdLst>
                <a:gd name="connsiteX0" fmla="*/ 0 w 219075"/>
                <a:gd name="connsiteY0" fmla="*/ 0 h 1181100"/>
                <a:gd name="connsiteX1" fmla="*/ 66675 w 219075"/>
                <a:gd name="connsiteY1" fmla="*/ 333375 h 1181100"/>
                <a:gd name="connsiteX2" fmla="*/ 219075 w 219075"/>
                <a:gd name="connsiteY2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1181100">
                  <a:moveTo>
                    <a:pt x="0" y="0"/>
                  </a:moveTo>
                  <a:cubicBezTo>
                    <a:pt x="15081" y="68262"/>
                    <a:pt x="30163" y="136525"/>
                    <a:pt x="66675" y="333375"/>
                  </a:cubicBezTo>
                  <a:cubicBezTo>
                    <a:pt x="103188" y="530225"/>
                    <a:pt x="161131" y="855662"/>
                    <a:pt x="219075" y="1181100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6032953" y="4281488"/>
              <a:ext cx="311422" cy="1030287"/>
            </a:xfrm>
            <a:custGeom>
              <a:avLst/>
              <a:gdLst>
                <a:gd name="connsiteX0" fmla="*/ 0 w 219075"/>
                <a:gd name="connsiteY0" fmla="*/ 0 h 1181100"/>
                <a:gd name="connsiteX1" fmla="*/ 66675 w 219075"/>
                <a:gd name="connsiteY1" fmla="*/ 333375 h 1181100"/>
                <a:gd name="connsiteX2" fmla="*/ 219075 w 219075"/>
                <a:gd name="connsiteY2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1181100">
                  <a:moveTo>
                    <a:pt x="0" y="0"/>
                  </a:moveTo>
                  <a:cubicBezTo>
                    <a:pt x="15081" y="68262"/>
                    <a:pt x="30163" y="136525"/>
                    <a:pt x="66675" y="333375"/>
                  </a:cubicBezTo>
                  <a:cubicBezTo>
                    <a:pt x="103188" y="530225"/>
                    <a:pt x="161131" y="855662"/>
                    <a:pt x="219075" y="1181100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 bwMode="auto">
            <a:xfrm flipH="1">
              <a:off x="6810078" y="4230688"/>
              <a:ext cx="231423" cy="1081087"/>
            </a:xfrm>
            <a:custGeom>
              <a:avLst/>
              <a:gdLst>
                <a:gd name="connsiteX0" fmla="*/ 0 w 219075"/>
                <a:gd name="connsiteY0" fmla="*/ 0 h 1181100"/>
                <a:gd name="connsiteX1" fmla="*/ 66675 w 219075"/>
                <a:gd name="connsiteY1" fmla="*/ 333375 h 1181100"/>
                <a:gd name="connsiteX2" fmla="*/ 219075 w 219075"/>
                <a:gd name="connsiteY2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1181100">
                  <a:moveTo>
                    <a:pt x="0" y="0"/>
                  </a:moveTo>
                  <a:cubicBezTo>
                    <a:pt x="15081" y="68262"/>
                    <a:pt x="30163" y="136525"/>
                    <a:pt x="66675" y="333375"/>
                  </a:cubicBezTo>
                  <a:cubicBezTo>
                    <a:pt x="103188" y="530225"/>
                    <a:pt x="161131" y="855662"/>
                    <a:pt x="219075" y="1181100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7664345" y="4333875"/>
              <a:ext cx="309993" cy="1081087"/>
            </a:xfrm>
            <a:custGeom>
              <a:avLst/>
              <a:gdLst>
                <a:gd name="connsiteX0" fmla="*/ 0 w 219075"/>
                <a:gd name="connsiteY0" fmla="*/ 0 h 1181100"/>
                <a:gd name="connsiteX1" fmla="*/ 66675 w 219075"/>
                <a:gd name="connsiteY1" fmla="*/ 333375 h 1181100"/>
                <a:gd name="connsiteX2" fmla="*/ 219075 w 219075"/>
                <a:gd name="connsiteY2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1181100">
                  <a:moveTo>
                    <a:pt x="0" y="0"/>
                  </a:moveTo>
                  <a:cubicBezTo>
                    <a:pt x="15081" y="68262"/>
                    <a:pt x="30163" y="136525"/>
                    <a:pt x="66675" y="333375"/>
                  </a:cubicBezTo>
                  <a:cubicBezTo>
                    <a:pt x="103188" y="530225"/>
                    <a:pt x="161131" y="855662"/>
                    <a:pt x="219075" y="1181100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8439" name="Text Box 74"/>
            <p:cNvSpPr txBox="1">
              <a:spLocks noChangeArrowheads="1"/>
            </p:cNvSpPr>
            <p:nvPr/>
          </p:nvSpPr>
          <p:spPr bwMode="auto">
            <a:xfrm>
              <a:off x="2963863" y="5189538"/>
              <a:ext cx="26765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 dirty="0">
                  <a:latin typeface="Verdana" pitchFamily="34" charset="0"/>
                </a:rPr>
                <a:t>Continental Crust</a:t>
              </a:r>
            </a:p>
          </p:txBody>
        </p:sp>
        <p:sp>
          <p:nvSpPr>
            <p:cNvPr id="18440" name="Text Box 75"/>
            <p:cNvSpPr txBox="1">
              <a:spLocks noChangeArrowheads="1"/>
            </p:cNvSpPr>
            <p:nvPr/>
          </p:nvSpPr>
          <p:spPr bwMode="auto">
            <a:xfrm>
              <a:off x="5833555" y="3473069"/>
              <a:ext cx="29049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25000"/>
                </a:spcBef>
                <a:tabLst>
                  <a:tab pos="350838" algn="l"/>
                </a:tabLst>
              </a:pPr>
              <a:r>
                <a:rPr lang="en-US" sz="2000" b="1" dirty="0">
                  <a:latin typeface="Verdana" pitchFamily="34" charset="0"/>
                </a:rPr>
                <a:t>Lakes Entrance Fm</a:t>
              </a:r>
            </a:p>
          </p:txBody>
        </p:sp>
        <p:sp>
          <p:nvSpPr>
            <p:cNvPr id="18442" name="Freeform 171"/>
            <p:cNvSpPr>
              <a:spLocks/>
            </p:cNvSpPr>
            <p:nvPr/>
          </p:nvSpPr>
          <p:spPr bwMode="auto">
            <a:xfrm>
              <a:off x="5552313" y="3677031"/>
              <a:ext cx="311243" cy="611188"/>
            </a:xfrm>
            <a:custGeom>
              <a:avLst/>
              <a:gdLst>
                <a:gd name="T0" fmla="*/ 409575 w 269"/>
                <a:gd name="T1" fmla="*/ 17463 h 385"/>
                <a:gd name="T2" fmla="*/ 58738 w 269"/>
                <a:gd name="T3" fmla="*/ 17463 h 385"/>
                <a:gd name="T4" fmla="*/ 58738 w 269"/>
                <a:gd name="T5" fmla="*/ 123825 h 385"/>
                <a:gd name="T6" fmla="*/ 393700 w 269"/>
                <a:gd name="T7" fmla="*/ 412750 h 385"/>
                <a:gd name="T8" fmla="*/ 257175 w 269"/>
                <a:gd name="T9" fmla="*/ 611188 h 3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9"/>
                <a:gd name="T16" fmla="*/ 0 h 385"/>
                <a:gd name="T17" fmla="*/ 269 w 269"/>
                <a:gd name="T18" fmla="*/ 385 h 3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9" h="385">
                  <a:moveTo>
                    <a:pt x="258" y="11"/>
                  </a:moveTo>
                  <a:cubicBezTo>
                    <a:pt x="166" y="5"/>
                    <a:pt x="74" y="0"/>
                    <a:pt x="37" y="11"/>
                  </a:cubicBezTo>
                  <a:cubicBezTo>
                    <a:pt x="0" y="22"/>
                    <a:pt x="2" y="36"/>
                    <a:pt x="37" y="78"/>
                  </a:cubicBezTo>
                  <a:cubicBezTo>
                    <a:pt x="72" y="120"/>
                    <a:pt x="227" y="209"/>
                    <a:pt x="248" y="260"/>
                  </a:cubicBezTo>
                  <a:cubicBezTo>
                    <a:pt x="269" y="311"/>
                    <a:pt x="215" y="348"/>
                    <a:pt x="162" y="385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84" name="Straight Connector 30"/>
            <p:cNvCxnSpPr>
              <a:cxnSpLocks noChangeShapeType="1"/>
            </p:cNvCxnSpPr>
            <p:nvPr/>
          </p:nvCxnSpPr>
          <p:spPr bwMode="auto">
            <a:xfrm>
              <a:off x="2870166" y="5470526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87" name="TextBox 40"/>
            <p:cNvSpPr txBox="1">
              <a:spLocks noChangeArrowheads="1"/>
            </p:cNvSpPr>
            <p:nvPr/>
          </p:nvSpPr>
          <p:spPr bwMode="auto">
            <a:xfrm>
              <a:off x="2651049" y="5385594"/>
              <a:ext cx="27603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-8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89" name="TextBox 40"/>
            <p:cNvSpPr txBox="1">
              <a:spLocks noChangeArrowheads="1"/>
            </p:cNvSpPr>
            <p:nvPr/>
          </p:nvSpPr>
          <p:spPr bwMode="auto">
            <a:xfrm rot="16200000">
              <a:off x="2327425" y="4591586"/>
              <a:ext cx="65114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Kilometers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2943021" y="3897078"/>
              <a:ext cx="5816298" cy="167028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4278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1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Stratigraphy – Miocene</a:t>
            </a:r>
          </a:p>
        </p:txBody>
      </p:sp>
      <p:pic>
        <p:nvPicPr>
          <p:cNvPr id="19519" name="Picture 5" descr="http://pubs.usgs.gov/of/1999/ofr-99-0050/OF99-50Q/figure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l="1178" r="25334" b="25424"/>
          <a:stretch>
            <a:fillRect/>
          </a:stretch>
        </p:blipFill>
        <p:spPr>
          <a:xfrm>
            <a:off x="317770" y="1404938"/>
            <a:ext cx="2079625" cy="4910137"/>
          </a:xfrm>
          <a:noFill/>
        </p:spPr>
      </p:pic>
      <p:sp>
        <p:nvSpPr>
          <p:cNvPr id="19516" name="Text Box 93"/>
          <p:cNvSpPr txBox="1">
            <a:spLocks noChangeArrowheads="1"/>
          </p:cNvSpPr>
          <p:nvPr/>
        </p:nvSpPr>
        <p:spPr bwMode="auto">
          <a:xfrm>
            <a:off x="2671775" y="1414994"/>
            <a:ext cx="4529125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Gippsland Limestone: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24 to 5 </a:t>
            </a:r>
            <a:r>
              <a:rPr lang="en-US" sz="2000" dirty="0" smtClean="0">
                <a:latin typeface="Verdana" pitchFamily="34" charset="0"/>
              </a:rPr>
              <a:t>MY </a:t>
            </a:r>
            <a:endParaRPr lang="en-US" sz="2000" dirty="0">
              <a:latin typeface="Verdana" pitchFamily="34" charset="0"/>
            </a:endParaRP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Slower subsidence, regression 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Marine carbonate deposition</a:t>
            </a:r>
          </a:p>
        </p:txBody>
      </p:sp>
      <p:sp>
        <p:nvSpPr>
          <p:cNvPr id="19521" name="Rectangle 183"/>
          <p:cNvSpPr>
            <a:spLocks noChangeArrowheads="1"/>
          </p:cNvSpPr>
          <p:nvPr/>
        </p:nvSpPr>
        <p:spPr bwMode="auto">
          <a:xfrm>
            <a:off x="1465263" y="2214563"/>
            <a:ext cx="930275" cy="515937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560662" y="3455550"/>
            <a:ext cx="6543651" cy="2589430"/>
            <a:chOff x="2560662" y="3455550"/>
            <a:chExt cx="6543651" cy="2589430"/>
          </a:xfrm>
        </p:grpSpPr>
        <p:grpSp>
          <p:nvGrpSpPr>
            <p:cNvPr id="3" name="Group 2"/>
            <p:cNvGrpSpPr/>
            <p:nvPr/>
          </p:nvGrpSpPr>
          <p:grpSpPr>
            <a:xfrm>
              <a:off x="2922658" y="3878063"/>
              <a:ext cx="5837237" cy="1698625"/>
              <a:chOff x="3071813" y="4040188"/>
              <a:chExt cx="5837237" cy="1698625"/>
            </a:xfrm>
          </p:grpSpPr>
          <p:sp>
            <p:nvSpPr>
              <p:cNvPr id="19460" name="Rectangle 104"/>
              <p:cNvSpPr>
                <a:spLocks noChangeArrowheads="1"/>
              </p:cNvSpPr>
              <p:nvPr/>
            </p:nvSpPr>
            <p:spPr bwMode="auto">
              <a:xfrm>
                <a:off x="3087688" y="4040188"/>
                <a:ext cx="5819775" cy="1689100"/>
              </a:xfrm>
              <a:prstGeom prst="rect">
                <a:avLst/>
              </a:prstGeom>
              <a:solidFill>
                <a:schemeClr val="bg1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19461" name="Freeform 82" descr="Zig zag"/>
              <p:cNvSpPr>
                <a:spLocks/>
              </p:cNvSpPr>
              <p:nvPr/>
            </p:nvSpPr>
            <p:spPr bwMode="auto">
              <a:xfrm>
                <a:off x="3090863" y="4216400"/>
                <a:ext cx="5802312" cy="217488"/>
              </a:xfrm>
              <a:custGeom>
                <a:avLst/>
                <a:gdLst>
                  <a:gd name="T0" fmla="*/ 1667303 w 2773680"/>
                  <a:gd name="T1" fmla="*/ 0 h 457200"/>
                  <a:gd name="T2" fmla="*/ 12104617 w 2773680"/>
                  <a:gd name="T3" fmla="*/ 0 h 457200"/>
                  <a:gd name="T4" fmla="*/ 12137963 w 2773680"/>
                  <a:gd name="T5" fmla="*/ 86215 h 457200"/>
                  <a:gd name="T6" fmla="*/ 6869286 w 2773680"/>
                  <a:gd name="T7" fmla="*/ 103458 h 457200"/>
                  <a:gd name="T8" fmla="*/ 533537 w 2773680"/>
                  <a:gd name="T9" fmla="*/ 53453 h 457200"/>
                  <a:gd name="T10" fmla="*/ 0 w 2773680"/>
                  <a:gd name="T11" fmla="*/ 3449 h 457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73680"/>
                  <a:gd name="T19" fmla="*/ 0 h 457200"/>
                  <a:gd name="T20" fmla="*/ 2773680 w 2773680"/>
                  <a:gd name="T21" fmla="*/ 457200 h 457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73680" h="457200">
                    <a:moveTo>
                      <a:pt x="381000" y="0"/>
                    </a:moveTo>
                    <a:lnTo>
                      <a:pt x="2766060" y="0"/>
                    </a:lnTo>
                    <a:lnTo>
                      <a:pt x="2773680" y="381000"/>
                    </a:lnTo>
                    <a:lnTo>
                      <a:pt x="1569720" y="457200"/>
                    </a:lnTo>
                    <a:lnTo>
                      <a:pt x="121920" y="236220"/>
                    </a:lnTo>
                    <a:lnTo>
                      <a:pt x="0" y="15240"/>
                    </a:lnTo>
                  </a:path>
                </a:pathLst>
              </a:custGeom>
              <a:pattFill prst="zigZag">
                <a:fgClr>
                  <a:schemeClr val="hlink"/>
                </a:fgClr>
                <a:bgClr>
                  <a:srgbClr val="63D6FF"/>
                </a:bgClr>
              </a:pattFill>
              <a:ln w="9525" cap="flat" cmpd="sng" algn="ctr">
                <a:solidFill>
                  <a:srgbClr val="4A7EBB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19462" name="Freeform 81" descr="Horizontal brick"/>
              <p:cNvSpPr>
                <a:spLocks/>
              </p:cNvSpPr>
              <p:nvPr/>
            </p:nvSpPr>
            <p:spPr bwMode="auto">
              <a:xfrm>
                <a:off x="3087688" y="4232275"/>
                <a:ext cx="5813425" cy="592138"/>
              </a:xfrm>
              <a:custGeom>
                <a:avLst/>
                <a:gdLst>
                  <a:gd name="T0" fmla="*/ 7107 w 6019800"/>
                  <a:gd name="T1" fmla="*/ 6083 h 937260"/>
                  <a:gd name="T2" fmla="*/ 1655811 w 6019800"/>
                  <a:gd name="T3" fmla="*/ 3041 h 937260"/>
                  <a:gd name="T4" fmla="*/ 3432433 w 6019800"/>
                  <a:gd name="T5" fmla="*/ 0 h 937260"/>
                  <a:gd name="T6" fmla="*/ 3652733 w 6019800"/>
                  <a:gd name="T7" fmla="*/ 12166 h 937260"/>
                  <a:gd name="T8" fmla="*/ 4178613 w 6019800"/>
                  <a:gd name="T9" fmla="*/ 57787 h 937260"/>
                  <a:gd name="T10" fmla="*/ 4541047 w 6019800"/>
                  <a:gd name="T11" fmla="*/ 76036 h 937260"/>
                  <a:gd name="T12" fmla="*/ 5038499 w 6019800"/>
                  <a:gd name="T13" fmla="*/ 79077 h 937260"/>
                  <a:gd name="T14" fmla="*/ 5607017 w 6019800"/>
                  <a:gd name="T15" fmla="*/ 82119 h 937260"/>
                  <a:gd name="T16" fmla="*/ 5614124 w 6019800"/>
                  <a:gd name="T17" fmla="*/ 307186 h 937260"/>
                  <a:gd name="T18" fmla="*/ 4491301 w 6019800"/>
                  <a:gd name="T19" fmla="*/ 374098 h 937260"/>
                  <a:gd name="T20" fmla="*/ 1442617 w 6019800"/>
                  <a:gd name="T21" fmla="*/ 270689 h 937260"/>
                  <a:gd name="T22" fmla="*/ 483241 w 6019800"/>
                  <a:gd name="T23" fmla="*/ 170321 h 937260"/>
                  <a:gd name="T24" fmla="*/ 0 w 6019800"/>
                  <a:gd name="T25" fmla="*/ 69953 h 9372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019800"/>
                  <a:gd name="T40" fmla="*/ 0 h 937260"/>
                  <a:gd name="T41" fmla="*/ 6019800 w 6019800"/>
                  <a:gd name="T42" fmla="*/ 937260 h 93726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019800" h="937260">
                    <a:moveTo>
                      <a:pt x="7620" y="15240"/>
                    </a:moveTo>
                    <a:lnTo>
                      <a:pt x="1775460" y="7620"/>
                    </a:lnTo>
                    <a:lnTo>
                      <a:pt x="3680460" y="0"/>
                    </a:lnTo>
                    <a:lnTo>
                      <a:pt x="3916680" y="30480"/>
                    </a:lnTo>
                    <a:lnTo>
                      <a:pt x="4480560" y="144780"/>
                    </a:lnTo>
                    <a:lnTo>
                      <a:pt x="4869180" y="190500"/>
                    </a:lnTo>
                    <a:lnTo>
                      <a:pt x="5402580" y="198120"/>
                    </a:lnTo>
                    <a:lnTo>
                      <a:pt x="6012180" y="205740"/>
                    </a:lnTo>
                    <a:lnTo>
                      <a:pt x="6019800" y="769620"/>
                    </a:lnTo>
                    <a:lnTo>
                      <a:pt x="4815840" y="937260"/>
                    </a:lnTo>
                    <a:lnTo>
                      <a:pt x="1546860" y="678180"/>
                    </a:lnTo>
                    <a:lnTo>
                      <a:pt x="518160" y="426720"/>
                    </a:lnTo>
                    <a:lnTo>
                      <a:pt x="0" y="175260"/>
                    </a:lnTo>
                  </a:path>
                </a:pathLst>
              </a:custGeom>
              <a:pattFill prst="horzBrick">
                <a:fgClr>
                  <a:schemeClr val="accent2"/>
                </a:fgClr>
                <a:bgClr>
                  <a:srgbClr val="CCFFFF"/>
                </a:bgClr>
              </a:patt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19463" name="Freeform 80"/>
              <p:cNvSpPr>
                <a:spLocks/>
              </p:cNvSpPr>
              <p:nvPr/>
            </p:nvSpPr>
            <p:spPr bwMode="auto">
              <a:xfrm>
                <a:off x="3322638" y="4303713"/>
                <a:ext cx="5578475" cy="685800"/>
              </a:xfrm>
              <a:custGeom>
                <a:avLst/>
                <a:gdLst>
                  <a:gd name="T0" fmla="*/ 618383 w 5775960"/>
                  <a:gd name="T1" fmla="*/ 0 h 1051560"/>
                  <a:gd name="T2" fmla="*/ 845832 w 5775960"/>
                  <a:gd name="T3" fmla="*/ 29169 h 1051560"/>
                  <a:gd name="T4" fmla="*/ 1115931 w 5775960"/>
                  <a:gd name="T5" fmla="*/ 51856 h 1051560"/>
                  <a:gd name="T6" fmla="*/ 1314950 w 5775960"/>
                  <a:gd name="T7" fmla="*/ 32410 h 1051560"/>
                  <a:gd name="T8" fmla="*/ 1506862 w 5775960"/>
                  <a:gd name="T9" fmla="*/ 45374 h 1051560"/>
                  <a:gd name="T10" fmla="*/ 1649019 w 5775960"/>
                  <a:gd name="T11" fmla="*/ 68062 h 1051560"/>
                  <a:gd name="T12" fmla="*/ 1983087 w 5775960"/>
                  <a:gd name="T13" fmla="*/ 64820 h 1051560"/>
                  <a:gd name="T14" fmla="*/ 2089704 w 5775960"/>
                  <a:gd name="T15" fmla="*/ 74543 h 1051560"/>
                  <a:gd name="T16" fmla="*/ 2203430 w 5775960"/>
                  <a:gd name="T17" fmla="*/ 106954 h 1051560"/>
                  <a:gd name="T18" fmla="*/ 2274508 w 5775960"/>
                  <a:gd name="T19" fmla="*/ 132882 h 1051560"/>
                  <a:gd name="T20" fmla="*/ 2537498 w 5775960"/>
                  <a:gd name="T21" fmla="*/ 139364 h 1051560"/>
                  <a:gd name="T22" fmla="*/ 2743626 w 5775960"/>
                  <a:gd name="T23" fmla="*/ 142605 h 1051560"/>
                  <a:gd name="T24" fmla="*/ 2942645 w 5775960"/>
                  <a:gd name="T25" fmla="*/ 123158 h 1051560"/>
                  <a:gd name="T26" fmla="*/ 3113234 w 5775960"/>
                  <a:gd name="T27" fmla="*/ 136123 h 1051560"/>
                  <a:gd name="T28" fmla="*/ 3248283 w 5775960"/>
                  <a:gd name="T29" fmla="*/ 178256 h 1051560"/>
                  <a:gd name="T30" fmla="*/ 3525487 w 5775960"/>
                  <a:gd name="T31" fmla="*/ 184738 h 1051560"/>
                  <a:gd name="T32" fmla="*/ 3632105 w 5775960"/>
                  <a:gd name="T33" fmla="*/ 152328 h 1051560"/>
                  <a:gd name="T34" fmla="*/ 3760045 w 5775960"/>
                  <a:gd name="T35" fmla="*/ 126400 h 1051560"/>
                  <a:gd name="T36" fmla="*/ 3895094 w 5775960"/>
                  <a:gd name="T37" fmla="*/ 123158 h 1051560"/>
                  <a:gd name="T38" fmla="*/ 4150979 w 5775960"/>
                  <a:gd name="T39" fmla="*/ 139364 h 1051560"/>
                  <a:gd name="T40" fmla="*/ 4314459 w 5775960"/>
                  <a:gd name="T41" fmla="*/ 168533 h 1051560"/>
                  <a:gd name="T42" fmla="*/ 4506369 w 5775960"/>
                  <a:gd name="T43" fmla="*/ 191220 h 1051560"/>
                  <a:gd name="T44" fmla="*/ 4833330 w 5775960"/>
                  <a:gd name="T45" fmla="*/ 197702 h 1051560"/>
                  <a:gd name="T46" fmla="*/ 5138966 w 5775960"/>
                  <a:gd name="T47" fmla="*/ 213907 h 1051560"/>
                  <a:gd name="T48" fmla="*/ 5380635 w 5775960"/>
                  <a:gd name="T49" fmla="*/ 226872 h 1051560"/>
                  <a:gd name="T50" fmla="*/ 5387739 w 5775960"/>
                  <a:gd name="T51" fmla="*/ 447261 h 1051560"/>
                  <a:gd name="T52" fmla="*/ 1769852 w 5775960"/>
                  <a:gd name="T53" fmla="*/ 314379 h 1051560"/>
                  <a:gd name="T54" fmla="*/ 0 w 5775960"/>
                  <a:gd name="T55" fmla="*/ 119918 h 1051560"/>
                  <a:gd name="T56" fmla="*/ 497549 w 5775960"/>
                  <a:gd name="T57" fmla="*/ 0 h 105156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775960"/>
                  <a:gd name="T88" fmla="*/ 0 h 1051560"/>
                  <a:gd name="T89" fmla="*/ 5775960 w 5775960"/>
                  <a:gd name="T90" fmla="*/ 1051560 h 105156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775960" h="1051560">
                    <a:moveTo>
                      <a:pt x="662940" y="0"/>
                    </a:moveTo>
                    <a:lnTo>
                      <a:pt x="906780" y="68580"/>
                    </a:lnTo>
                    <a:lnTo>
                      <a:pt x="1196340" y="121920"/>
                    </a:lnTo>
                    <a:lnTo>
                      <a:pt x="1409700" y="76200"/>
                    </a:lnTo>
                    <a:lnTo>
                      <a:pt x="1615440" y="106680"/>
                    </a:lnTo>
                    <a:lnTo>
                      <a:pt x="1767840" y="160020"/>
                    </a:lnTo>
                    <a:lnTo>
                      <a:pt x="2125980" y="152400"/>
                    </a:lnTo>
                    <a:lnTo>
                      <a:pt x="2240280" y="175260"/>
                    </a:lnTo>
                    <a:lnTo>
                      <a:pt x="2362200" y="251460"/>
                    </a:lnTo>
                    <a:lnTo>
                      <a:pt x="2438400" y="312420"/>
                    </a:lnTo>
                    <a:lnTo>
                      <a:pt x="2720340" y="327660"/>
                    </a:lnTo>
                    <a:lnTo>
                      <a:pt x="2941320" y="335280"/>
                    </a:lnTo>
                    <a:lnTo>
                      <a:pt x="3154680" y="289560"/>
                    </a:lnTo>
                    <a:lnTo>
                      <a:pt x="3337560" y="320040"/>
                    </a:lnTo>
                    <a:lnTo>
                      <a:pt x="3482340" y="419100"/>
                    </a:lnTo>
                    <a:lnTo>
                      <a:pt x="3779520" y="434340"/>
                    </a:lnTo>
                    <a:lnTo>
                      <a:pt x="3893820" y="358140"/>
                    </a:lnTo>
                    <a:lnTo>
                      <a:pt x="4030980" y="297180"/>
                    </a:lnTo>
                    <a:lnTo>
                      <a:pt x="4175760" y="289560"/>
                    </a:lnTo>
                    <a:lnTo>
                      <a:pt x="4450080" y="327660"/>
                    </a:lnTo>
                    <a:lnTo>
                      <a:pt x="4625340" y="396240"/>
                    </a:lnTo>
                    <a:lnTo>
                      <a:pt x="4831080" y="449580"/>
                    </a:lnTo>
                    <a:lnTo>
                      <a:pt x="5181600" y="464820"/>
                    </a:lnTo>
                    <a:lnTo>
                      <a:pt x="5509260" y="502920"/>
                    </a:lnTo>
                    <a:lnTo>
                      <a:pt x="5768340" y="533400"/>
                    </a:lnTo>
                    <a:lnTo>
                      <a:pt x="5775960" y="1051560"/>
                    </a:lnTo>
                    <a:lnTo>
                      <a:pt x="1897380" y="739140"/>
                    </a:lnTo>
                    <a:lnTo>
                      <a:pt x="0" y="281940"/>
                    </a:lnTo>
                    <a:lnTo>
                      <a:pt x="533400" y="0"/>
                    </a:lnTo>
                  </a:path>
                </a:pathLst>
              </a:custGeom>
              <a:solidFill>
                <a:srgbClr val="B895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19464" name="Freeform 79"/>
              <p:cNvSpPr>
                <a:spLocks/>
              </p:cNvSpPr>
              <p:nvPr/>
            </p:nvSpPr>
            <p:spPr bwMode="auto">
              <a:xfrm>
                <a:off x="3071813" y="4289425"/>
                <a:ext cx="5821362" cy="798513"/>
              </a:xfrm>
              <a:custGeom>
                <a:avLst/>
                <a:gdLst>
                  <a:gd name="T0" fmla="*/ 7107 w 6027420"/>
                  <a:gd name="T1" fmla="*/ 0 h 1226820"/>
                  <a:gd name="T2" fmla="*/ 852948 w 6027420"/>
                  <a:gd name="T3" fmla="*/ 16141 h 1226820"/>
                  <a:gd name="T4" fmla="*/ 867164 w 6027420"/>
                  <a:gd name="T5" fmla="*/ 35510 h 1226820"/>
                  <a:gd name="T6" fmla="*/ 874271 w 6027420"/>
                  <a:gd name="T7" fmla="*/ 64563 h 1226820"/>
                  <a:gd name="T8" fmla="*/ 1059077 w 6027420"/>
                  <a:gd name="T9" fmla="*/ 90389 h 1226820"/>
                  <a:gd name="T10" fmla="*/ 1322069 w 6027420"/>
                  <a:gd name="T11" fmla="*/ 125899 h 1226820"/>
                  <a:gd name="T12" fmla="*/ 1336285 w 6027420"/>
                  <a:gd name="T13" fmla="*/ 90389 h 1226820"/>
                  <a:gd name="T14" fmla="*/ 1542414 w 6027420"/>
                  <a:gd name="T15" fmla="*/ 71020 h 1226820"/>
                  <a:gd name="T16" fmla="*/ 1713004 w 6027420"/>
                  <a:gd name="T17" fmla="*/ 80705 h 1226820"/>
                  <a:gd name="T18" fmla="*/ 1755651 w 6027420"/>
                  <a:gd name="T19" fmla="*/ 148496 h 1226820"/>
                  <a:gd name="T20" fmla="*/ 1947564 w 6027420"/>
                  <a:gd name="T21" fmla="*/ 135584 h 1226820"/>
                  <a:gd name="T22" fmla="*/ 2061291 w 6027420"/>
                  <a:gd name="T23" fmla="*/ 119442 h 1226820"/>
                  <a:gd name="T24" fmla="*/ 2366930 w 6027420"/>
                  <a:gd name="T25" fmla="*/ 129127 h 1226820"/>
                  <a:gd name="T26" fmla="*/ 2409579 w 6027420"/>
                  <a:gd name="T27" fmla="*/ 209831 h 1226820"/>
                  <a:gd name="T28" fmla="*/ 2551735 w 6027420"/>
                  <a:gd name="T29" fmla="*/ 209831 h 1226820"/>
                  <a:gd name="T30" fmla="*/ 2956885 w 6027420"/>
                  <a:gd name="T31" fmla="*/ 196919 h 1226820"/>
                  <a:gd name="T32" fmla="*/ 3234093 w 6027420"/>
                  <a:gd name="T33" fmla="*/ 193690 h 1226820"/>
                  <a:gd name="T34" fmla="*/ 3340711 w 6027420"/>
                  <a:gd name="T35" fmla="*/ 200147 h 1226820"/>
                  <a:gd name="T36" fmla="*/ 3383359 w 6027420"/>
                  <a:gd name="T37" fmla="*/ 258254 h 1226820"/>
                  <a:gd name="T38" fmla="*/ 3703215 w 6027420"/>
                  <a:gd name="T39" fmla="*/ 242113 h 1226820"/>
                  <a:gd name="T40" fmla="*/ 3944883 w 6027420"/>
                  <a:gd name="T41" fmla="*/ 225973 h 1226820"/>
                  <a:gd name="T42" fmla="*/ 3973315 w 6027420"/>
                  <a:gd name="T43" fmla="*/ 135584 h 1226820"/>
                  <a:gd name="T44" fmla="*/ 4108365 w 6027420"/>
                  <a:gd name="T45" fmla="*/ 122671 h 1226820"/>
                  <a:gd name="T46" fmla="*/ 4300280 w 6027420"/>
                  <a:gd name="T47" fmla="*/ 177550 h 1226820"/>
                  <a:gd name="T48" fmla="*/ 4492191 w 6027420"/>
                  <a:gd name="T49" fmla="*/ 213060 h 1226820"/>
                  <a:gd name="T50" fmla="*/ 4541946 w 6027420"/>
                  <a:gd name="T51" fmla="*/ 287308 h 1226820"/>
                  <a:gd name="T52" fmla="*/ 4826262 w 6027420"/>
                  <a:gd name="T53" fmla="*/ 300220 h 1226820"/>
                  <a:gd name="T54" fmla="*/ 5266951 w 6027420"/>
                  <a:gd name="T55" fmla="*/ 303449 h 1226820"/>
                  <a:gd name="T56" fmla="*/ 5608130 w 6027420"/>
                  <a:gd name="T57" fmla="*/ 316361 h 1226820"/>
                  <a:gd name="T58" fmla="*/ 5622347 w 6027420"/>
                  <a:gd name="T59" fmla="*/ 319589 h 1226820"/>
                  <a:gd name="T60" fmla="*/ 5622347 w 6027420"/>
                  <a:gd name="T61" fmla="*/ 490683 h 1226820"/>
                  <a:gd name="T62" fmla="*/ 3255416 w 6027420"/>
                  <a:gd name="T63" fmla="*/ 519736 h 1226820"/>
                  <a:gd name="T64" fmla="*/ 739222 w 6027420"/>
                  <a:gd name="T65" fmla="*/ 261482 h 1226820"/>
                  <a:gd name="T66" fmla="*/ 0 w 6027420"/>
                  <a:gd name="T67" fmla="*/ 93617 h 122682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027420"/>
                  <a:gd name="T103" fmla="*/ 0 h 1226820"/>
                  <a:gd name="T104" fmla="*/ 6027420 w 6027420"/>
                  <a:gd name="T105" fmla="*/ 1226820 h 122682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027420" h="1226820">
                    <a:moveTo>
                      <a:pt x="7620" y="0"/>
                    </a:moveTo>
                    <a:lnTo>
                      <a:pt x="914400" y="38100"/>
                    </a:lnTo>
                    <a:lnTo>
                      <a:pt x="929640" y="83820"/>
                    </a:lnTo>
                    <a:lnTo>
                      <a:pt x="937260" y="152400"/>
                    </a:lnTo>
                    <a:lnTo>
                      <a:pt x="1135380" y="213360"/>
                    </a:lnTo>
                    <a:lnTo>
                      <a:pt x="1417320" y="297180"/>
                    </a:lnTo>
                    <a:lnTo>
                      <a:pt x="1432560" y="213360"/>
                    </a:lnTo>
                    <a:lnTo>
                      <a:pt x="1653540" y="167640"/>
                    </a:lnTo>
                    <a:lnTo>
                      <a:pt x="1836420" y="190500"/>
                    </a:lnTo>
                    <a:lnTo>
                      <a:pt x="1882140" y="350520"/>
                    </a:lnTo>
                    <a:lnTo>
                      <a:pt x="2087880" y="320040"/>
                    </a:lnTo>
                    <a:lnTo>
                      <a:pt x="2209800" y="281940"/>
                    </a:lnTo>
                    <a:lnTo>
                      <a:pt x="2537460" y="304800"/>
                    </a:lnTo>
                    <a:lnTo>
                      <a:pt x="2583180" y="495300"/>
                    </a:lnTo>
                    <a:lnTo>
                      <a:pt x="2735580" y="495300"/>
                    </a:lnTo>
                    <a:lnTo>
                      <a:pt x="3169920" y="464820"/>
                    </a:lnTo>
                    <a:lnTo>
                      <a:pt x="3467100" y="457200"/>
                    </a:lnTo>
                    <a:lnTo>
                      <a:pt x="3581400" y="472440"/>
                    </a:lnTo>
                    <a:lnTo>
                      <a:pt x="3627120" y="609600"/>
                    </a:lnTo>
                    <a:lnTo>
                      <a:pt x="3970020" y="571500"/>
                    </a:lnTo>
                    <a:lnTo>
                      <a:pt x="4229100" y="533400"/>
                    </a:lnTo>
                    <a:lnTo>
                      <a:pt x="4259580" y="320040"/>
                    </a:lnTo>
                    <a:lnTo>
                      <a:pt x="4404360" y="289560"/>
                    </a:lnTo>
                    <a:lnTo>
                      <a:pt x="4610100" y="419100"/>
                    </a:lnTo>
                    <a:lnTo>
                      <a:pt x="4815840" y="502920"/>
                    </a:lnTo>
                    <a:lnTo>
                      <a:pt x="4869180" y="678180"/>
                    </a:lnTo>
                    <a:lnTo>
                      <a:pt x="5173980" y="708660"/>
                    </a:lnTo>
                    <a:lnTo>
                      <a:pt x="5646420" y="716280"/>
                    </a:lnTo>
                    <a:lnTo>
                      <a:pt x="6012180" y="746760"/>
                    </a:lnTo>
                    <a:lnTo>
                      <a:pt x="6027420" y="754380"/>
                    </a:lnTo>
                    <a:lnTo>
                      <a:pt x="6027420" y="1158240"/>
                    </a:lnTo>
                    <a:lnTo>
                      <a:pt x="3489960" y="1226820"/>
                    </a:lnTo>
                    <a:lnTo>
                      <a:pt x="792480" y="617220"/>
                    </a:lnTo>
                    <a:lnTo>
                      <a:pt x="0" y="220980"/>
                    </a:lnTo>
                  </a:path>
                </a:pathLst>
              </a:custGeom>
              <a:solidFill>
                <a:srgbClr val="FFE7A5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19465" name="Freeform 78"/>
              <p:cNvSpPr>
                <a:spLocks/>
              </p:cNvSpPr>
              <p:nvPr/>
            </p:nvSpPr>
            <p:spPr bwMode="auto">
              <a:xfrm>
                <a:off x="3071813" y="4319588"/>
                <a:ext cx="5829300" cy="966787"/>
              </a:xfrm>
              <a:custGeom>
                <a:avLst/>
                <a:gdLst>
                  <a:gd name="T0" fmla="*/ 0 w 6035040"/>
                  <a:gd name="T1" fmla="*/ 0 h 1485900"/>
                  <a:gd name="T2" fmla="*/ 860226 w 6035040"/>
                  <a:gd name="T3" fmla="*/ 25806 h 1485900"/>
                  <a:gd name="T4" fmla="*/ 881554 w 6035040"/>
                  <a:gd name="T5" fmla="*/ 90323 h 1485900"/>
                  <a:gd name="T6" fmla="*/ 952647 w 6035040"/>
                  <a:gd name="T7" fmla="*/ 116129 h 1485900"/>
                  <a:gd name="T8" fmla="*/ 1293894 w 6035040"/>
                  <a:gd name="T9" fmla="*/ 151612 h 1485900"/>
                  <a:gd name="T10" fmla="*/ 1315222 w 6035040"/>
                  <a:gd name="T11" fmla="*/ 112903 h 1485900"/>
                  <a:gd name="T12" fmla="*/ 1542720 w 6035040"/>
                  <a:gd name="T13" fmla="*/ 112903 h 1485900"/>
                  <a:gd name="T14" fmla="*/ 1755999 w 6035040"/>
                  <a:gd name="T15" fmla="*/ 138709 h 1485900"/>
                  <a:gd name="T16" fmla="*/ 1784437 w 6035040"/>
                  <a:gd name="T17" fmla="*/ 200000 h 1485900"/>
                  <a:gd name="T18" fmla="*/ 2011935 w 6035040"/>
                  <a:gd name="T19" fmla="*/ 187096 h 1485900"/>
                  <a:gd name="T20" fmla="*/ 2225213 w 6035040"/>
                  <a:gd name="T21" fmla="*/ 203226 h 1485900"/>
                  <a:gd name="T22" fmla="*/ 2410055 w 6035040"/>
                  <a:gd name="T23" fmla="*/ 209677 h 1485900"/>
                  <a:gd name="T24" fmla="*/ 2452712 w 6035040"/>
                  <a:gd name="T25" fmla="*/ 274193 h 1485900"/>
                  <a:gd name="T26" fmla="*/ 2474039 w 6035040"/>
                  <a:gd name="T27" fmla="*/ 306451 h 1485900"/>
                  <a:gd name="T28" fmla="*/ 2772631 w 6035040"/>
                  <a:gd name="T29" fmla="*/ 296773 h 1485900"/>
                  <a:gd name="T30" fmla="*/ 3014347 w 6035040"/>
                  <a:gd name="T31" fmla="*/ 290322 h 1485900"/>
                  <a:gd name="T32" fmla="*/ 3398250 w 6035040"/>
                  <a:gd name="T33" fmla="*/ 290322 h 1485900"/>
                  <a:gd name="T34" fmla="*/ 3426686 w 6035040"/>
                  <a:gd name="T35" fmla="*/ 361290 h 1485900"/>
                  <a:gd name="T36" fmla="*/ 3895901 w 6035040"/>
                  <a:gd name="T37" fmla="*/ 361290 h 1485900"/>
                  <a:gd name="T38" fmla="*/ 3952776 w 6035040"/>
                  <a:gd name="T39" fmla="*/ 241935 h 1485900"/>
                  <a:gd name="T40" fmla="*/ 4151837 w 6035040"/>
                  <a:gd name="T41" fmla="*/ 264515 h 1485900"/>
                  <a:gd name="T42" fmla="*/ 4457536 w 6035040"/>
                  <a:gd name="T43" fmla="*/ 322580 h 1485900"/>
                  <a:gd name="T44" fmla="*/ 4557067 w 6035040"/>
                  <a:gd name="T45" fmla="*/ 338709 h 1485900"/>
                  <a:gd name="T46" fmla="*/ 4592612 w 6035040"/>
                  <a:gd name="T47" fmla="*/ 425805 h 1485900"/>
                  <a:gd name="T48" fmla="*/ 4770347 w 6035040"/>
                  <a:gd name="T49" fmla="*/ 422579 h 1485900"/>
                  <a:gd name="T50" fmla="*/ 5225340 w 6035040"/>
                  <a:gd name="T51" fmla="*/ 419354 h 1485900"/>
                  <a:gd name="T52" fmla="*/ 5616356 w 6035040"/>
                  <a:gd name="T53" fmla="*/ 438709 h 1485900"/>
                  <a:gd name="T54" fmla="*/ 5630574 w 6035040"/>
                  <a:gd name="T55" fmla="*/ 629031 h 1485900"/>
                  <a:gd name="T56" fmla="*/ 3263173 w 6035040"/>
                  <a:gd name="T57" fmla="*/ 609676 h 1485900"/>
                  <a:gd name="T58" fmla="*/ 625619 w 6035040"/>
                  <a:gd name="T59" fmla="*/ 332257 h 1485900"/>
                  <a:gd name="T60" fmla="*/ 7109 w 6035040"/>
                  <a:gd name="T61" fmla="*/ 151612 h 148590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6035040"/>
                  <a:gd name="T94" fmla="*/ 0 h 1485900"/>
                  <a:gd name="T95" fmla="*/ 6035040 w 6035040"/>
                  <a:gd name="T96" fmla="*/ 1485900 h 148590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6035040" h="1485900">
                    <a:moveTo>
                      <a:pt x="0" y="0"/>
                    </a:moveTo>
                    <a:lnTo>
                      <a:pt x="922020" y="60960"/>
                    </a:lnTo>
                    <a:lnTo>
                      <a:pt x="944880" y="213360"/>
                    </a:lnTo>
                    <a:lnTo>
                      <a:pt x="1021080" y="274320"/>
                    </a:lnTo>
                    <a:lnTo>
                      <a:pt x="1386840" y="358140"/>
                    </a:lnTo>
                    <a:lnTo>
                      <a:pt x="1409700" y="266700"/>
                    </a:lnTo>
                    <a:lnTo>
                      <a:pt x="1653540" y="266700"/>
                    </a:lnTo>
                    <a:lnTo>
                      <a:pt x="1882140" y="327660"/>
                    </a:lnTo>
                    <a:lnTo>
                      <a:pt x="1912620" y="472440"/>
                    </a:lnTo>
                    <a:lnTo>
                      <a:pt x="2156460" y="441960"/>
                    </a:lnTo>
                    <a:lnTo>
                      <a:pt x="2385060" y="480060"/>
                    </a:lnTo>
                    <a:lnTo>
                      <a:pt x="2583180" y="495300"/>
                    </a:lnTo>
                    <a:lnTo>
                      <a:pt x="2628900" y="647700"/>
                    </a:lnTo>
                    <a:lnTo>
                      <a:pt x="2651760" y="723900"/>
                    </a:lnTo>
                    <a:lnTo>
                      <a:pt x="2971800" y="701040"/>
                    </a:lnTo>
                    <a:lnTo>
                      <a:pt x="3230880" y="685800"/>
                    </a:lnTo>
                    <a:lnTo>
                      <a:pt x="3642360" y="685800"/>
                    </a:lnTo>
                    <a:lnTo>
                      <a:pt x="3672840" y="853440"/>
                    </a:lnTo>
                    <a:lnTo>
                      <a:pt x="4175760" y="853440"/>
                    </a:lnTo>
                    <a:lnTo>
                      <a:pt x="4236720" y="571500"/>
                    </a:lnTo>
                    <a:lnTo>
                      <a:pt x="4450080" y="624840"/>
                    </a:lnTo>
                    <a:lnTo>
                      <a:pt x="4777740" y="762000"/>
                    </a:lnTo>
                    <a:lnTo>
                      <a:pt x="4884420" y="800100"/>
                    </a:lnTo>
                    <a:lnTo>
                      <a:pt x="4922520" y="1005840"/>
                    </a:lnTo>
                    <a:lnTo>
                      <a:pt x="5113020" y="998220"/>
                    </a:lnTo>
                    <a:lnTo>
                      <a:pt x="5600700" y="990600"/>
                    </a:lnTo>
                    <a:lnTo>
                      <a:pt x="6019800" y="1036320"/>
                    </a:lnTo>
                    <a:lnTo>
                      <a:pt x="6035040" y="1485900"/>
                    </a:lnTo>
                    <a:lnTo>
                      <a:pt x="3497580" y="1440180"/>
                    </a:lnTo>
                    <a:lnTo>
                      <a:pt x="670560" y="784860"/>
                    </a:lnTo>
                    <a:lnTo>
                      <a:pt x="7620" y="358140"/>
                    </a:lnTo>
                  </a:path>
                </a:pathLst>
              </a:cu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19466" name="Freeform 77"/>
              <p:cNvSpPr>
                <a:spLocks/>
              </p:cNvSpPr>
              <p:nvPr/>
            </p:nvSpPr>
            <p:spPr bwMode="auto">
              <a:xfrm>
                <a:off x="3071813" y="4344988"/>
                <a:ext cx="5837237" cy="1238250"/>
              </a:xfrm>
              <a:custGeom>
                <a:avLst/>
                <a:gdLst>
                  <a:gd name="T0" fmla="*/ 7111 w 6042660"/>
                  <a:gd name="T1" fmla="*/ 0 h 1905000"/>
                  <a:gd name="T2" fmla="*/ 874618 w 6042660"/>
                  <a:gd name="T3" fmla="*/ 45072 h 1905000"/>
                  <a:gd name="T4" fmla="*/ 931504 w 6042660"/>
                  <a:gd name="T5" fmla="*/ 144875 h 1905000"/>
                  <a:gd name="T6" fmla="*/ 1031054 w 6042660"/>
                  <a:gd name="T7" fmla="*/ 151314 h 1905000"/>
                  <a:gd name="T8" fmla="*/ 1294151 w 6042660"/>
                  <a:gd name="T9" fmla="*/ 180289 h 1905000"/>
                  <a:gd name="T10" fmla="*/ 1315483 w 6042660"/>
                  <a:gd name="T11" fmla="*/ 131997 h 1905000"/>
                  <a:gd name="T12" fmla="*/ 1479029 w 6042660"/>
                  <a:gd name="T13" fmla="*/ 138436 h 1905000"/>
                  <a:gd name="T14" fmla="*/ 1671018 w 6042660"/>
                  <a:gd name="T15" fmla="*/ 157753 h 1905000"/>
                  <a:gd name="T16" fmla="*/ 1784789 w 6042660"/>
                  <a:gd name="T17" fmla="*/ 170631 h 1905000"/>
                  <a:gd name="T18" fmla="*/ 1791900 w 6042660"/>
                  <a:gd name="T19" fmla="*/ 238239 h 1905000"/>
                  <a:gd name="T20" fmla="*/ 1962558 w 6042660"/>
                  <a:gd name="T21" fmla="*/ 231800 h 1905000"/>
                  <a:gd name="T22" fmla="*/ 2161658 w 6042660"/>
                  <a:gd name="T23" fmla="*/ 235020 h 1905000"/>
                  <a:gd name="T24" fmla="*/ 2431864 w 6042660"/>
                  <a:gd name="T25" fmla="*/ 251117 h 1905000"/>
                  <a:gd name="T26" fmla="*/ 2488750 w 6042660"/>
                  <a:gd name="T27" fmla="*/ 334823 h 1905000"/>
                  <a:gd name="T28" fmla="*/ 2865618 w 6042660"/>
                  <a:gd name="T29" fmla="*/ 344481 h 1905000"/>
                  <a:gd name="T30" fmla="*/ 3342036 w 6042660"/>
                  <a:gd name="T31" fmla="*/ 354140 h 1905000"/>
                  <a:gd name="T32" fmla="*/ 3441586 w 6042660"/>
                  <a:gd name="T33" fmla="*/ 367017 h 1905000"/>
                  <a:gd name="T34" fmla="*/ 3477139 w 6042660"/>
                  <a:gd name="T35" fmla="*/ 450723 h 1905000"/>
                  <a:gd name="T36" fmla="*/ 3868228 w 6042660"/>
                  <a:gd name="T37" fmla="*/ 437845 h 1905000"/>
                  <a:gd name="T38" fmla="*/ 3918004 w 6042660"/>
                  <a:gd name="T39" fmla="*/ 321945 h 1905000"/>
                  <a:gd name="T40" fmla="*/ 4138437 w 6042660"/>
                  <a:gd name="T41" fmla="*/ 347701 h 1905000"/>
                  <a:gd name="T42" fmla="*/ 4415754 w 6042660"/>
                  <a:gd name="T43" fmla="*/ 402431 h 1905000"/>
                  <a:gd name="T44" fmla="*/ 4621965 w 6042660"/>
                  <a:gd name="T45" fmla="*/ 450723 h 1905000"/>
                  <a:gd name="T46" fmla="*/ 4643298 w 6042660"/>
                  <a:gd name="T47" fmla="*/ 515112 h 1905000"/>
                  <a:gd name="T48" fmla="*/ 4984611 w 6042660"/>
                  <a:gd name="T49" fmla="*/ 511893 h 1905000"/>
                  <a:gd name="T50" fmla="*/ 5325923 w 6042660"/>
                  <a:gd name="T51" fmla="*/ 521551 h 1905000"/>
                  <a:gd name="T52" fmla="*/ 5617463 w 6042660"/>
                  <a:gd name="T53" fmla="*/ 537648 h 1905000"/>
                  <a:gd name="T54" fmla="*/ 5638797 w 6042660"/>
                  <a:gd name="T55" fmla="*/ 804863 h 1905000"/>
                  <a:gd name="T56" fmla="*/ 3733124 w 6042660"/>
                  <a:gd name="T57" fmla="*/ 795204 h 1905000"/>
                  <a:gd name="T58" fmla="*/ 1841675 w 6042660"/>
                  <a:gd name="T59" fmla="*/ 618134 h 1905000"/>
                  <a:gd name="T60" fmla="*/ 0 w 6042660"/>
                  <a:gd name="T61" fmla="*/ 379895 h 190500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6042660"/>
                  <a:gd name="T94" fmla="*/ 0 h 1905000"/>
                  <a:gd name="T95" fmla="*/ 6042660 w 6042660"/>
                  <a:gd name="T96" fmla="*/ 1905000 h 190500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6042660" h="1905000">
                    <a:moveTo>
                      <a:pt x="7620" y="0"/>
                    </a:moveTo>
                    <a:lnTo>
                      <a:pt x="937260" y="106680"/>
                    </a:lnTo>
                    <a:lnTo>
                      <a:pt x="998220" y="342900"/>
                    </a:lnTo>
                    <a:lnTo>
                      <a:pt x="1104900" y="358140"/>
                    </a:lnTo>
                    <a:lnTo>
                      <a:pt x="1386840" y="426720"/>
                    </a:lnTo>
                    <a:lnTo>
                      <a:pt x="1409700" y="312420"/>
                    </a:lnTo>
                    <a:lnTo>
                      <a:pt x="1584960" y="327660"/>
                    </a:lnTo>
                    <a:lnTo>
                      <a:pt x="1790700" y="373380"/>
                    </a:lnTo>
                    <a:lnTo>
                      <a:pt x="1912620" y="403860"/>
                    </a:lnTo>
                    <a:lnTo>
                      <a:pt x="1920240" y="563880"/>
                    </a:lnTo>
                    <a:lnTo>
                      <a:pt x="2103120" y="548640"/>
                    </a:lnTo>
                    <a:lnTo>
                      <a:pt x="2316480" y="556260"/>
                    </a:lnTo>
                    <a:lnTo>
                      <a:pt x="2606040" y="594360"/>
                    </a:lnTo>
                    <a:lnTo>
                      <a:pt x="2667000" y="792480"/>
                    </a:lnTo>
                    <a:lnTo>
                      <a:pt x="3070860" y="815340"/>
                    </a:lnTo>
                    <a:lnTo>
                      <a:pt x="3581400" y="838200"/>
                    </a:lnTo>
                    <a:lnTo>
                      <a:pt x="3688080" y="868680"/>
                    </a:lnTo>
                    <a:lnTo>
                      <a:pt x="3726180" y="1066800"/>
                    </a:lnTo>
                    <a:lnTo>
                      <a:pt x="4145280" y="1036320"/>
                    </a:lnTo>
                    <a:lnTo>
                      <a:pt x="4198620" y="762000"/>
                    </a:lnTo>
                    <a:lnTo>
                      <a:pt x="4434840" y="822960"/>
                    </a:lnTo>
                    <a:lnTo>
                      <a:pt x="4732020" y="952500"/>
                    </a:lnTo>
                    <a:lnTo>
                      <a:pt x="4953000" y="1066800"/>
                    </a:lnTo>
                    <a:lnTo>
                      <a:pt x="4975860" y="1219200"/>
                    </a:lnTo>
                    <a:lnTo>
                      <a:pt x="5341620" y="1211580"/>
                    </a:lnTo>
                    <a:lnTo>
                      <a:pt x="5707380" y="1234440"/>
                    </a:lnTo>
                    <a:lnTo>
                      <a:pt x="6019800" y="1272540"/>
                    </a:lnTo>
                    <a:lnTo>
                      <a:pt x="6042660" y="1905000"/>
                    </a:lnTo>
                    <a:lnTo>
                      <a:pt x="4000500" y="1882140"/>
                    </a:lnTo>
                    <a:lnTo>
                      <a:pt x="1973580" y="1463040"/>
                    </a:lnTo>
                    <a:lnTo>
                      <a:pt x="0" y="899160"/>
                    </a:lnTo>
                  </a:path>
                </a:pathLst>
              </a:custGeom>
              <a:solidFill>
                <a:srgbClr val="D6AD84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19467" name="Freeform 76" descr="Wave"/>
              <p:cNvSpPr>
                <a:spLocks/>
              </p:cNvSpPr>
              <p:nvPr/>
            </p:nvSpPr>
            <p:spPr bwMode="auto">
              <a:xfrm>
                <a:off x="3087688" y="4572000"/>
                <a:ext cx="5813425" cy="1165225"/>
              </a:xfrm>
              <a:custGeom>
                <a:avLst/>
                <a:gdLst>
                  <a:gd name="T0" fmla="*/ 0 w 6019800"/>
                  <a:gd name="T1" fmla="*/ 0 h 1790700"/>
                  <a:gd name="T2" fmla="*/ 930949 w 6019800"/>
                  <a:gd name="T3" fmla="*/ 48397 h 1790700"/>
                  <a:gd name="T4" fmla="*/ 966482 w 6019800"/>
                  <a:gd name="T5" fmla="*/ 158098 h 1790700"/>
                  <a:gd name="T6" fmla="*/ 1179677 w 6019800"/>
                  <a:gd name="T7" fmla="*/ 196815 h 1790700"/>
                  <a:gd name="T8" fmla="*/ 1236529 w 6019800"/>
                  <a:gd name="T9" fmla="*/ 109700 h 1790700"/>
                  <a:gd name="T10" fmla="*/ 1471043 w 6019800"/>
                  <a:gd name="T11" fmla="*/ 132286 h 1790700"/>
                  <a:gd name="T12" fmla="*/ 1812154 w 6019800"/>
                  <a:gd name="T13" fmla="*/ 171003 h 1790700"/>
                  <a:gd name="T14" fmla="*/ 1861899 w 6019800"/>
                  <a:gd name="T15" fmla="*/ 277477 h 1790700"/>
                  <a:gd name="T16" fmla="*/ 1840580 w 6019800"/>
                  <a:gd name="T17" fmla="*/ 235533 h 1790700"/>
                  <a:gd name="T18" fmla="*/ 2245650 w 6019800"/>
                  <a:gd name="T19" fmla="*/ 254892 h 1790700"/>
                  <a:gd name="T20" fmla="*/ 2508590 w 6019800"/>
                  <a:gd name="T21" fmla="*/ 283930 h 1790700"/>
                  <a:gd name="T22" fmla="*/ 2572547 w 6019800"/>
                  <a:gd name="T23" fmla="*/ 419443 h 1790700"/>
                  <a:gd name="T24" fmla="*/ 2949192 w 6019800"/>
                  <a:gd name="T25" fmla="*/ 435575 h 1790700"/>
                  <a:gd name="T26" fmla="*/ 3539029 w 6019800"/>
                  <a:gd name="T27" fmla="*/ 477519 h 1790700"/>
                  <a:gd name="T28" fmla="*/ 3574562 w 6019800"/>
                  <a:gd name="T29" fmla="*/ 561407 h 1790700"/>
                  <a:gd name="T30" fmla="*/ 3773544 w 6019800"/>
                  <a:gd name="T31" fmla="*/ 561407 h 1790700"/>
                  <a:gd name="T32" fmla="*/ 3823290 w 6019800"/>
                  <a:gd name="T33" fmla="*/ 445254 h 1790700"/>
                  <a:gd name="T34" fmla="*/ 4107548 w 6019800"/>
                  <a:gd name="T35" fmla="*/ 464613 h 1790700"/>
                  <a:gd name="T36" fmla="*/ 4327851 w 6019800"/>
                  <a:gd name="T37" fmla="*/ 480745 h 1790700"/>
                  <a:gd name="T38" fmla="*/ 4683173 w 6019800"/>
                  <a:gd name="T39" fmla="*/ 529142 h 1790700"/>
                  <a:gd name="T40" fmla="*/ 4725815 w 6019800"/>
                  <a:gd name="T41" fmla="*/ 596899 h 1790700"/>
                  <a:gd name="T42" fmla="*/ 4967434 w 6019800"/>
                  <a:gd name="T43" fmla="*/ 603352 h 1790700"/>
                  <a:gd name="T44" fmla="*/ 5379609 w 6019800"/>
                  <a:gd name="T45" fmla="*/ 619484 h 1790700"/>
                  <a:gd name="T46" fmla="*/ 5599909 w 6019800"/>
                  <a:gd name="T47" fmla="*/ 625937 h 1790700"/>
                  <a:gd name="T48" fmla="*/ 5614124 w 6019800"/>
                  <a:gd name="T49" fmla="*/ 748543 h 1790700"/>
                  <a:gd name="T50" fmla="*/ 0 w 6019800"/>
                  <a:gd name="T51" fmla="*/ 758223 h 17907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19800"/>
                  <a:gd name="T79" fmla="*/ 0 h 1790700"/>
                  <a:gd name="T80" fmla="*/ 6019800 w 6019800"/>
                  <a:gd name="T81" fmla="*/ 1790700 h 17907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19800" h="1790700">
                    <a:moveTo>
                      <a:pt x="0" y="0"/>
                    </a:moveTo>
                    <a:lnTo>
                      <a:pt x="998220" y="114300"/>
                    </a:lnTo>
                    <a:lnTo>
                      <a:pt x="1036320" y="373380"/>
                    </a:lnTo>
                    <a:lnTo>
                      <a:pt x="1264920" y="464820"/>
                    </a:lnTo>
                    <a:lnTo>
                      <a:pt x="1325880" y="259080"/>
                    </a:lnTo>
                    <a:lnTo>
                      <a:pt x="1577340" y="312420"/>
                    </a:lnTo>
                    <a:lnTo>
                      <a:pt x="1943100" y="403860"/>
                    </a:lnTo>
                    <a:lnTo>
                      <a:pt x="1996440" y="655320"/>
                    </a:lnTo>
                    <a:lnTo>
                      <a:pt x="1973580" y="556260"/>
                    </a:lnTo>
                    <a:lnTo>
                      <a:pt x="2407920" y="601980"/>
                    </a:lnTo>
                    <a:lnTo>
                      <a:pt x="2689860" y="670560"/>
                    </a:lnTo>
                    <a:lnTo>
                      <a:pt x="2758440" y="990600"/>
                    </a:lnTo>
                    <a:lnTo>
                      <a:pt x="3162300" y="1028700"/>
                    </a:lnTo>
                    <a:lnTo>
                      <a:pt x="3794760" y="1127760"/>
                    </a:lnTo>
                    <a:lnTo>
                      <a:pt x="3832860" y="1325880"/>
                    </a:lnTo>
                    <a:lnTo>
                      <a:pt x="4046220" y="1325880"/>
                    </a:lnTo>
                    <a:lnTo>
                      <a:pt x="4099560" y="1051560"/>
                    </a:lnTo>
                    <a:lnTo>
                      <a:pt x="4404360" y="1097280"/>
                    </a:lnTo>
                    <a:lnTo>
                      <a:pt x="4640580" y="1135380"/>
                    </a:lnTo>
                    <a:lnTo>
                      <a:pt x="5021580" y="1249680"/>
                    </a:lnTo>
                    <a:lnTo>
                      <a:pt x="5067300" y="1409700"/>
                    </a:lnTo>
                    <a:lnTo>
                      <a:pt x="5326380" y="1424940"/>
                    </a:lnTo>
                    <a:lnTo>
                      <a:pt x="5768340" y="1463040"/>
                    </a:lnTo>
                    <a:lnTo>
                      <a:pt x="6004560" y="1478280"/>
                    </a:lnTo>
                    <a:lnTo>
                      <a:pt x="6019800" y="1767840"/>
                    </a:lnTo>
                    <a:lnTo>
                      <a:pt x="0" y="1790700"/>
                    </a:lnTo>
                  </a:path>
                </a:pathLst>
              </a:custGeom>
              <a:pattFill prst="wave">
                <a:fgClr>
                  <a:srgbClr val="FFE7A5"/>
                </a:fgClr>
                <a:bgClr>
                  <a:srgbClr val="DCA200"/>
                </a:bgClr>
              </a:patt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3963988" y="4340225"/>
                <a:ext cx="211137" cy="766763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71" name="Freeform 70"/>
              <p:cNvSpPr/>
              <p:nvPr/>
            </p:nvSpPr>
            <p:spPr>
              <a:xfrm flipH="1">
                <a:off x="4257675" y="4389438"/>
                <a:ext cx="220663" cy="74295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4846638" y="4389438"/>
                <a:ext cx="219075" cy="892175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5507038" y="4438650"/>
                <a:ext cx="296862" cy="99060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6538913" y="4587875"/>
                <a:ext cx="293687" cy="99060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75" name="Freeform 74"/>
              <p:cNvSpPr/>
              <p:nvPr/>
            </p:nvSpPr>
            <p:spPr>
              <a:xfrm flipH="1">
                <a:off x="6980238" y="4487863"/>
                <a:ext cx="220662" cy="104140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7716838" y="4587875"/>
                <a:ext cx="293687" cy="1039813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19517" name="Text Box 94"/>
              <p:cNvSpPr txBox="1">
                <a:spLocks noChangeArrowheads="1"/>
              </p:cNvSpPr>
              <p:nvPr/>
            </p:nvSpPr>
            <p:spPr bwMode="auto">
              <a:xfrm>
                <a:off x="3116263" y="5341938"/>
                <a:ext cx="2676525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latin typeface="Verdana" pitchFamily="34" charset="0"/>
                  </a:rPr>
                  <a:t>Continental Crust</a:t>
                </a:r>
              </a:p>
            </p:txBody>
          </p:sp>
        </p:grpSp>
        <p:sp>
          <p:nvSpPr>
            <p:cNvPr id="19518" name="Text Box 179"/>
            <p:cNvSpPr txBox="1">
              <a:spLocks noChangeArrowheads="1"/>
            </p:cNvSpPr>
            <p:nvPr/>
          </p:nvSpPr>
          <p:spPr bwMode="auto">
            <a:xfrm>
              <a:off x="6072188" y="3455550"/>
              <a:ext cx="289213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25000"/>
                </a:spcBef>
                <a:tabLst>
                  <a:tab pos="350838" algn="l"/>
                </a:tabLst>
              </a:pPr>
              <a:r>
                <a:rPr lang="en-US" sz="1800" b="1" dirty="0">
                  <a:latin typeface="Verdana" pitchFamily="34" charset="0"/>
                </a:rPr>
                <a:t>Gippsland Limestone</a:t>
              </a:r>
              <a:endParaRPr lang="en-US" sz="1200" b="1" dirty="0">
                <a:latin typeface="Verdana" pitchFamily="34" charset="0"/>
              </a:endParaRPr>
            </a:p>
          </p:txBody>
        </p:sp>
        <p:sp>
          <p:nvSpPr>
            <p:cNvPr id="19520" name="Freeform 187"/>
            <p:cNvSpPr>
              <a:spLocks/>
            </p:cNvSpPr>
            <p:nvPr/>
          </p:nvSpPr>
          <p:spPr bwMode="auto">
            <a:xfrm>
              <a:off x="5464175" y="3584138"/>
              <a:ext cx="646113" cy="677862"/>
            </a:xfrm>
            <a:custGeom>
              <a:avLst/>
              <a:gdLst>
                <a:gd name="T0" fmla="*/ 630238 w 407"/>
                <a:gd name="T1" fmla="*/ 84137 h 427"/>
                <a:gd name="T2" fmla="*/ 66675 w 407"/>
                <a:gd name="T3" fmla="*/ 22225 h 427"/>
                <a:gd name="T4" fmla="*/ 234950 w 407"/>
                <a:gd name="T5" fmla="*/ 220662 h 427"/>
                <a:gd name="T6" fmla="*/ 646113 w 407"/>
                <a:gd name="T7" fmla="*/ 677862 h 4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7"/>
                <a:gd name="T13" fmla="*/ 0 h 427"/>
                <a:gd name="T14" fmla="*/ 407 w 407"/>
                <a:gd name="T15" fmla="*/ 427 h 4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7" h="427">
                  <a:moveTo>
                    <a:pt x="397" y="53"/>
                  </a:moveTo>
                  <a:cubicBezTo>
                    <a:pt x="240" y="26"/>
                    <a:pt x="84" y="0"/>
                    <a:pt x="42" y="14"/>
                  </a:cubicBezTo>
                  <a:cubicBezTo>
                    <a:pt x="0" y="28"/>
                    <a:pt x="87" y="70"/>
                    <a:pt x="148" y="139"/>
                  </a:cubicBezTo>
                  <a:cubicBezTo>
                    <a:pt x="209" y="208"/>
                    <a:pt x="308" y="317"/>
                    <a:pt x="407" y="427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Rectangle 85"/>
            <p:cNvSpPr/>
            <p:nvPr/>
          </p:nvSpPr>
          <p:spPr bwMode="auto">
            <a:xfrm>
              <a:off x="2943021" y="3897078"/>
              <a:ext cx="5816298" cy="167028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7" name="TextBox 79"/>
            <p:cNvSpPr txBox="1">
              <a:spLocks noChangeArrowheads="1"/>
            </p:cNvSpPr>
            <p:nvPr/>
          </p:nvSpPr>
          <p:spPr bwMode="auto">
            <a:xfrm>
              <a:off x="5122973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40</a:t>
              </a:r>
            </a:p>
          </p:txBody>
        </p:sp>
        <p:sp>
          <p:nvSpPr>
            <p:cNvPr id="88" name="TextBox 80"/>
            <p:cNvSpPr txBox="1">
              <a:spLocks noChangeArrowheads="1"/>
            </p:cNvSpPr>
            <p:nvPr/>
          </p:nvSpPr>
          <p:spPr bwMode="auto">
            <a:xfrm>
              <a:off x="4505844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30</a:t>
              </a:r>
            </a:p>
          </p:txBody>
        </p:sp>
        <p:sp>
          <p:nvSpPr>
            <p:cNvPr id="89" name="TextBox 81"/>
            <p:cNvSpPr txBox="1">
              <a:spLocks noChangeArrowheads="1"/>
            </p:cNvSpPr>
            <p:nvPr/>
          </p:nvSpPr>
          <p:spPr bwMode="auto">
            <a:xfrm>
              <a:off x="3340156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</a:t>
              </a:r>
            </a:p>
          </p:txBody>
        </p:sp>
        <p:sp>
          <p:nvSpPr>
            <p:cNvPr id="90" name="TextBox 82"/>
            <p:cNvSpPr txBox="1">
              <a:spLocks noChangeArrowheads="1"/>
            </p:cNvSpPr>
            <p:nvPr/>
          </p:nvSpPr>
          <p:spPr bwMode="auto">
            <a:xfrm>
              <a:off x="3957285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20</a:t>
              </a:r>
            </a:p>
          </p:txBody>
        </p:sp>
        <p:sp>
          <p:nvSpPr>
            <p:cNvPr id="91" name="TextBox 83"/>
            <p:cNvSpPr txBox="1">
              <a:spLocks noChangeArrowheads="1"/>
            </p:cNvSpPr>
            <p:nvPr/>
          </p:nvSpPr>
          <p:spPr bwMode="auto">
            <a:xfrm>
              <a:off x="2843024" y="5608638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92" name="TextBox 116"/>
            <p:cNvSpPr txBox="1">
              <a:spLocks noChangeArrowheads="1"/>
            </p:cNvSpPr>
            <p:nvPr/>
          </p:nvSpPr>
          <p:spPr bwMode="auto">
            <a:xfrm>
              <a:off x="8002909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90</a:t>
              </a:r>
            </a:p>
          </p:txBody>
        </p:sp>
        <p:sp>
          <p:nvSpPr>
            <p:cNvPr id="93" name="TextBox 117"/>
            <p:cNvSpPr txBox="1">
              <a:spLocks noChangeArrowheads="1"/>
            </p:cNvSpPr>
            <p:nvPr/>
          </p:nvSpPr>
          <p:spPr bwMode="auto">
            <a:xfrm>
              <a:off x="7454350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80</a:t>
              </a:r>
            </a:p>
          </p:txBody>
        </p:sp>
        <p:sp>
          <p:nvSpPr>
            <p:cNvPr id="94" name="TextBox 118"/>
            <p:cNvSpPr txBox="1">
              <a:spLocks noChangeArrowheads="1"/>
            </p:cNvSpPr>
            <p:nvPr/>
          </p:nvSpPr>
          <p:spPr bwMode="auto">
            <a:xfrm>
              <a:off x="6288662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60</a:t>
              </a:r>
            </a:p>
          </p:txBody>
        </p:sp>
        <p:sp>
          <p:nvSpPr>
            <p:cNvPr id="95" name="TextBox 119"/>
            <p:cNvSpPr txBox="1">
              <a:spLocks noChangeArrowheads="1"/>
            </p:cNvSpPr>
            <p:nvPr/>
          </p:nvSpPr>
          <p:spPr bwMode="auto">
            <a:xfrm>
              <a:off x="6837221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70</a:t>
              </a:r>
            </a:p>
          </p:txBody>
        </p:sp>
        <p:sp>
          <p:nvSpPr>
            <p:cNvPr id="96" name="TextBox 120"/>
            <p:cNvSpPr txBox="1">
              <a:spLocks noChangeArrowheads="1"/>
            </p:cNvSpPr>
            <p:nvPr/>
          </p:nvSpPr>
          <p:spPr bwMode="auto">
            <a:xfrm>
              <a:off x="5671532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50</a:t>
              </a:r>
            </a:p>
          </p:txBody>
        </p:sp>
        <p:cxnSp>
          <p:nvCxnSpPr>
            <p:cNvPr id="97" name="Straight Connector 69"/>
            <p:cNvCxnSpPr>
              <a:cxnSpLocks noChangeShapeType="1"/>
            </p:cNvCxnSpPr>
            <p:nvPr/>
          </p:nvCxnSpPr>
          <p:spPr bwMode="auto">
            <a:xfrm rot="5400000">
              <a:off x="290770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8" name="Straight Connector 70"/>
            <p:cNvCxnSpPr>
              <a:cxnSpLocks noChangeShapeType="1"/>
            </p:cNvCxnSpPr>
            <p:nvPr/>
          </p:nvCxnSpPr>
          <p:spPr bwMode="auto">
            <a:xfrm rot="5400000">
              <a:off x="319912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9" name="Straight Connector 71"/>
            <p:cNvCxnSpPr>
              <a:cxnSpLocks noChangeShapeType="1"/>
            </p:cNvCxnSpPr>
            <p:nvPr/>
          </p:nvCxnSpPr>
          <p:spPr bwMode="auto">
            <a:xfrm rot="5400000">
              <a:off x="349054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0" name="Straight Connector 72"/>
            <p:cNvCxnSpPr>
              <a:cxnSpLocks noChangeShapeType="1"/>
            </p:cNvCxnSpPr>
            <p:nvPr/>
          </p:nvCxnSpPr>
          <p:spPr bwMode="auto">
            <a:xfrm rot="5400000">
              <a:off x="378196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1" name="Straight Connector 73"/>
            <p:cNvCxnSpPr>
              <a:cxnSpLocks noChangeShapeType="1"/>
            </p:cNvCxnSpPr>
            <p:nvPr/>
          </p:nvCxnSpPr>
          <p:spPr bwMode="auto">
            <a:xfrm rot="5400000">
              <a:off x="553050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" name="Straight Connector 74"/>
            <p:cNvCxnSpPr>
              <a:cxnSpLocks noChangeShapeType="1"/>
            </p:cNvCxnSpPr>
            <p:nvPr/>
          </p:nvCxnSpPr>
          <p:spPr bwMode="auto">
            <a:xfrm rot="5400000">
              <a:off x="407339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" name="Straight Connector 75"/>
            <p:cNvCxnSpPr>
              <a:cxnSpLocks noChangeShapeType="1"/>
            </p:cNvCxnSpPr>
            <p:nvPr/>
          </p:nvCxnSpPr>
          <p:spPr bwMode="auto">
            <a:xfrm rot="5400000">
              <a:off x="436481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4" name="Straight Connector 76"/>
            <p:cNvCxnSpPr>
              <a:cxnSpLocks noChangeShapeType="1"/>
            </p:cNvCxnSpPr>
            <p:nvPr/>
          </p:nvCxnSpPr>
          <p:spPr bwMode="auto">
            <a:xfrm rot="5400000">
              <a:off x="465623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5" name="Straight Connector 77"/>
            <p:cNvCxnSpPr>
              <a:cxnSpLocks noChangeShapeType="1"/>
            </p:cNvCxnSpPr>
            <p:nvPr/>
          </p:nvCxnSpPr>
          <p:spPr bwMode="auto">
            <a:xfrm rot="5400000">
              <a:off x="494765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6" name="Straight Connector 78"/>
            <p:cNvCxnSpPr>
              <a:cxnSpLocks noChangeShapeType="1"/>
            </p:cNvCxnSpPr>
            <p:nvPr/>
          </p:nvCxnSpPr>
          <p:spPr bwMode="auto">
            <a:xfrm rot="5400000">
              <a:off x="523907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7" name="Straight Connector 106"/>
            <p:cNvCxnSpPr>
              <a:cxnSpLocks noChangeShapeType="1"/>
            </p:cNvCxnSpPr>
            <p:nvPr/>
          </p:nvCxnSpPr>
          <p:spPr bwMode="auto">
            <a:xfrm rot="5400000">
              <a:off x="582192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8" name="Straight Connector 107"/>
            <p:cNvCxnSpPr>
              <a:cxnSpLocks noChangeShapeType="1"/>
            </p:cNvCxnSpPr>
            <p:nvPr/>
          </p:nvCxnSpPr>
          <p:spPr bwMode="auto">
            <a:xfrm rot="5400000">
              <a:off x="611334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9" name="Straight Connector 108"/>
            <p:cNvCxnSpPr>
              <a:cxnSpLocks noChangeShapeType="1"/>
            </p:cNvCxnSpPr>
            <p:nvPr/>
          </p:nvCxnSpPr>
          <p:spPr bwMode="auto">
            <a:xfrm rot="5400000">
              <a:off x="640476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0" name="Straight Connector 109"/>
            <p:cNvCxnSpPr>
              <a:cxnSpLocks noChangeShapeType="1"/>
            </p:cNvCxnSpPr>
            <p:nvPr/>
          </p:nvCxnSpPr>
          <p:spPr bwMode="auto">
            <a:xfrm rot="5400000">
              <a:off x="669618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1" name="Straight Connector 110"/>
            <p:cNvCxnSpPr>
              <a:cxnSpLocks noChangeShapeType="1"/>
            </p:cNvCxnSpPr>
            <p:nvPr/>
          </p:nvCxnSpPr>
          <p:spPr bwMode="auto">
            <a:xfrm rot="5400000">
              <a:off x="844472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" name="Straight Connector 111"/>
            <p:cNvCxnSpPr>
              <a:cxnSpLocks noChangeShapeType="1"/>
            </p:cNvCxnSpPr>
            <p:nvPr/>
          </p:nvCxnSpPr>
          <p:spPr bwMode="auto">
            <a:xfrm rot="5400000">
              <a:off x="698761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3" name="Straight Connector 112"/>
            <p:cNvCxnSpPr>
              <a:cxnSpLocks noChangeShapeType="1"/>
            </p:cNvCxnSpPr>
            <p:nvPr/>
          </p:nvCxnSpPr>
          <p:spPr bwMode="auto">
            <a:xfrm rot="5400000">
              <a:off x="727903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4" name="Straight Connector 113"/>
            <p:cNvCxnSpPr>
              <a:cxnSpLocks noChangeShapeType="1"/>
            </p:cNvCxnSpPr>
            <p:nvPr/>
          </p:nvCxnSpPr>
          <p:spPr bwMode="auto">
            <a:xfrm rot="5400000">
              <a:off x="7570455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5" name="Straight Connector 114"/>
            <p:cNvCxnSpPr>
              <a:cxnSpLocks noChangeShapeType="1"/>
            </p:cNvCxnSpPr>
            <p:nvPr/>
          </p:nvCxnSpPr>
          <p:spPr bwMode="auto">
            <a:xfrm rot="5400000">
              <a:off x="7861877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6" name="Straight Connector 115"/>
            <p:cNvCxnSpPr>
              <a:cxnSpLocks noChangeShapeType="1"/>
            </p:cNvCxnSpPr>
            <p:nvPr/>
          </p:nvCxnSpPr>
          <p:spPr bwMode="auto">
            <a:xfrm rot="5400000">
              <a:off x="8153299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7" name="Straight Connector 121"/>
            <p:cNvCxnSpPr>
              <a:cxnSpLocks noChangeShapeType="1"/>
            </p:cNvCxnSpPr>
            <p:nvPr/>
          </p:nvCxnSpPr>
          <p:spPr bwMode="auto">
            <a:xfrm rot="5400000">
              <a:off x="873614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8" name="TextBox 122"/>
            <p:cNvSpPr txBox="1">
              <a:spLocks noChangeArrowheads="1"/>
            </p:cNvSpPr>
            <p:nvPr/>
          </p:nvSpPr>
          <p:spPr bwMode="auto">
            <a:xfrm>
              <a:off x="8568611" y="5619750"/>
              <a:ext cx="347135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100</a:t>
              </a:r>
            </a:p>
          </p:txBody>
        </p:sp>
        <p:cxnSp>
          <p:nvCxnSpPr>
            <p:cNvPr id="119" name="Straight Connector 30"/>
            <p:cNvCxnSpPr>
              <a:cxnSpLocks noChangeShapeType="1"/>
            </p:cNvCxnSpPr>
            <p:nvPr/>
          </p:nvCxnSpPr>
          <p:spPr bwMode="auto">
            <a:xfrm>
              <a:off x="2870166" y="5470526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20" name="TextBox 40"/>
            <p:cNvSpPr txBox="1">
              <a:spLocks noChangeArrowheads="1"/>
            </p:cNvSpPr>
            <p:nvPr/>
          </p:nvSpPr>
          <p:spPr bwMode="auto">
            <a:xfrm>
              <a:off x="2651049" y="5385594"/>
              <a:ext cx="27603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-8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121" name="TextBox 40"/>
            <p:cNvSpPr txBox="1">
              <a:spLocks noChangeArrowheads="1"/>
            </p:cNvSpPr>
            <p:nvPr/>
          </p:nvSpPr>
          <p:spPr bwMode="auto">
            <a:xfrm>
              <a:off x="5412252" y="5829536"/>
              <a:ext cx="80983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800" b="1" dirty="0" smtClean="0">
                  <a:latin typeface="Verdana" pitchFamily="34" charset="0"/>
                </a:rPr>
                <a:t>Kilometers</a:t>
              </a:r>
              <a:endParaRPr lang="en-US" sz="800" b="1" dirty="0">
                <a:latin typeface="Verdana" pitchFamily="34" charset="0"/>
              </a:endParaRPr>
            </a:p>
          </p:txBody>
        </p:sp>
        <p:cxnSp>
          <p:nvCxnSpPr>
            <p:cNvPr id="122" name="Straight Connector 30"/>
            <p:cNvCxnSpPr>
              <a:cxnSpLocks noChangeShapeType="1"/>
            </p:cNvCxnSpPr>
            <p:nvPr/>
          </p:nvCxnSpPr>
          <p:spPr bwMode="auto">
            <a:xfrm>
              <a:off x="2870166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3" name="Straight Connector 31"/>
            <p:cNvCxnSpPr>
              <a:cxnSpLocks noChangeShapeType="1"/>
            </p:cNvCxnSpPr>
            <p:nvPr/>
          </p:nvCxnSpPr>
          <p:spPr bwMode="auto">
            <a:xfrm>
              <a:off x="2870166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4" name="Straight Connector 32"/>
            <p:cNvCxnSpPr>
              <a:cxnSpLocks noChangeShapeType="1"/>
            </p:cNvCxnSpPr>
            <p:nvPr/>
          </p:nvCxnSpPr>
          <p:spPr bwMode="auto">
            <a:xfrm>
              <a:off x="2870166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5" name="Straight Connector 33"/>
            <p:cNvCxnSpPr>
              <a:cxnSpLocks noChangeShapeType="1"/>
            </p:cNvCxnSpPr>
            <p:nvPr/>
          </p:nvCxnSpPr>
          <p:spPr bwMode="auto">
            <a:xfrm>
              <a:off x="2870166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6" name="Straight Connector 34"/>
            <p:cNvCxnSpPr>
              <a:cxnSpLocks noChangeShapeType="1"/>
            </p:cNvCxnSpPr>
            <p:nvPr/>
          </p:nvCxnSpPr>
          <p:spPr bwMode="auto">
            <a:xfrm>
              <a:off x="2870166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7" name="Straight Connector 35"/>
            <p:cNvCxnSpPr>
              <a:cxnSpLocks noChangeShapeType="1"/>
            </p:cNvCxnSpPr>
            <p:nvPr/>
          </p:nvCxnSpPr>
          <p:spPr bwMode="auto">
            <a:xfrm>
              <a:off x="2870166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8" name="Straight Connector 36"/>
            <p:cNvCxnSpPr>
              <a:cxnSpLocks noChangeShapeType="1"/>
            </p:cNvCxnSpPr>
            <p:nvPr/>
          </p:nvCxnSpPr>
          <p:spPr bwMode="auto">
            <a:xfrm>
              <a:off x="2870166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9" name="Straight Connector 37"/>
            <p:cNvCxnSpPr>
              <a:cxnSpLocks noChangeShapeType="1"/>
            </p:cNvCxnSpPr>
            <p:nvPr/>
          </p:nvCxnSpPr>
          <p:spPr bwMode="auto">
            <a:xfrm>
              <a:off x="2870166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0" name="Straight Connector 38"/>
            <p:cNvCxnSpPr>
              <a:cxnSpLocks noChangeShapeType="1"/>
            </p:cNvCxnSpPr>
            <p:nvPr/>
          </p:nvCxnSpPr>
          <p:spPr bwMode="auto">
            <a:xfrm>
              <a:off x="2870166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1" name="TextBox 39"/>
            <p:cNvSpPr txBox="1">
              <a:spLocks noChangeArrowheads="1"/>
            </p:cNvSpPr>
            <p:nvPr/>
          </p:nvSpPr>
          <p:spPr bwMode="auto">
            <a:xfrm>
              <a:off x="2652807" y="433705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32" name="TextBox 40"/>
            <p:cNvSpPr txBox="1">
              <a:spLocks noChangeArrowheads="1"/>
            </p:cNvSpPr>
            <p:nvPr/>
          </p:nvSpPr>
          <p:spPr bwMode="auto">
            <a:xfrm>
              <a:off x="2688521" y="3973145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33" name="TextBox 41"/>
            <p:cNvSpPr txBox="1">
              <a:spLocks noChangeArrowheads="1"/>
            </p:cNvSpPr>
            <p:nvPr/>
          </p:nvSpPr>
          <p:spPr bwMode="auto">
            <a:xfrm>
              <a:off x="2652807" y="4687888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34" name="TextBox 42"/>
            <p:cNvSpPr txBox="1">
              <a:spLocks noChangeArrowheads="1"/>
            </p:cNvSpPr>
            <p:nvPr/>
          </p:nvSpPr>
          <p:spPr bwMode="auto">
            <a:xfrm>
              <a:off x="2652807" y="5038725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35" name="Straight Connector 53"/>
            <p:cNvCxnSpPr>
              <a:cxnSpLocks noChangeShapeType="1"/>
            </p:cNvCxnSpPr>
            <p:nvPr/>
          </p:nvCxnSpPr>
          <p:spPr bwMode="auto">
            <a:xfrm rot="5400000">
              <a:off x="2170386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6" name="TextBox 40"/>
            <p:cNvSpPr txBox="1">
              <a:spLocks noChangeArrowheads="1"/>
            </p:cNvSpPr>
            <p:nvPr/>
          </p:nvSpPr>
          <p:spPr bwMode="auto">
            <a:xfrm rot="16200000">
              <a:off x="2327425" y="4591586"/>
              <a:ext cx="65114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Kilometers</a:t>
              </a:r>
              <a:endParaRPr lang="en-US" sz="600" b="1" dirty="0">
                <a:latin typeface="Verdana" pitchFamily="34" charset="0"/>
              </a:endParaRPr>
            </a:p>
          </p:txBody>
        </p:sp>
        <p:cxnSp>
          <p:nvCxnSpPr>
            <p:cNvPr id="137" name="Straight Connector 88"/>
            <p:cNvCxnSpPr>
              <a:cxnSpLocks noChangeShapeType="1"/>
            </p:cNvCxnSpPr>
            <p:nvPr/>
          </p:nvCxnSpPr>
          <p:spPr bwMode="auto">
            <a:xfrm>
              <a:off x="8784320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8" name="Straight Connector 89"/>
            <p:cNvCxnSpPr>
              <a:cxnSpLocks noChangeShapeType="1"/>
            </p:cNvCxnSpPr>
            <p:nvPr/>
          </p:nvCxnSpPr>
          <p:spPr bwMode="auto">
            <a:xfrm>
              <a:off x="8784320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9" name="Straight Connector 90"/>
            <p:cNvCxnSpPr>
              <a:cxnSpLocks noChangeShapeType="1"/>
            </p:cNvCxnSpPr>
            <p:nvPr/>
          </p:nvCxnSpPr>
          <p:spPr bwMode="auto">
            <a:xfrm>
              <a:off x="8784320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0" name="Straight Connector 91"/>
            <p:cNvCxnSpPr>
              <a:cxnSpLocks noChangeShapeType="1"/>
            </p:cNvCxnSpPr>
            <p:nvPr/>
          </p:nvCxnSpPr>
          <p:spPr bwMode="auto">
            <a:xfrm>
              <a:off x="8784320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1" name="Straight Connector 92"/>
            <p:cNvCxnSpPr>
              <a:cxnSpLocks noChangeShapeType="1"/>
            </p:cNvCxnSpPr>
            <p:nvPr/>
          </p:nvCxnSpPr>
          <p:spPr bwMode="auto">
            <a:xfrm>
              <a:off x="8784320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2" name="Straight Connector 93"/>
            <p:cNvCxnSpPr>
              <a:cxnSpLocks noChangeShapeType="1"/>
            </p:cNvCxnSpPr>
            <p:nvPr/>
          </p:nvCxnSpPr>
          <p:spPr bwMode="auto">
            <a:xfrm>
              <a:off x="8784320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3" name="Straight Connector 94"/>
            <p:cNvCxnSpPr>
              <a:cxnSpLocks noChangeShapeType="1"/>
            </p:cNvCxnSpPr>
            <p:nvPr/>
          </p:nvCxnSpPr>
          <p:spPr bwMode="auto">
            <a:xfrm>
              <a:off x="8784320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4" name="Straight Connector 95"/>
            <p:cNvCxnSpPr>
              <a:cxnSpLocks noChangeShapeType="1"/>
            </p:cNvCxnSpPr>
            <p:nvPr/>
          </p:nvCxnSpPr>
          <p:spPr bwMode="auto">
            <a:xfrm>
              <a:off x="8784320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5" name="Straight Connector 96"/>
            <p:cNvCxnSpPr>
              <a:cxnSpLocks noChangeShapeType="1"/>
            </p:cNvCxnSpPr>
            <p:nvPr/>
          </p:nvCxnSpPr>
          <p:spPr bwMode="auto">
            <a:xfrm>
              <a:off x="8784320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46" name="TextBox 97"/>
            <p:cNvSpPr txBox="1">
              <a:spLocks noChangeArrowheads="1"/>
            </p:cNvSpPr>
            <p:nvPr/>
          </p:nvSpPr>
          <p:spPr bwMode="auto">
            <a:xfrm>
              <a:off x="8830033" y="435451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47" name="TextBox 98"/>
            <p:cNvSpPr txBox="1">
              <a:spLocks noChangeArrowheads="1"/>
            </p:cNvSpPr>
            <p:nvPr/>
          </p:nvSpPr>
          <p:spPr bwMode="auto">
            <a:xfrm>
              <a:off x="8830033" y="4003675"/>
              <a:ext cx="237138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48" name="TextBox 99"/>
            <p:cNvSpPr txBox="1">
              <a:spLocks noChangeArrowheads="1"/>
            </p:cNvSpPr>
            <p:nvPr/>
          </p:nvSpPr>
          <p:spPr bwMode="auto">
            <a:xfrm>
              <a:off x="8830033" y="470376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49" name="TextBox 100"/>
            <p:cNvSpPr txBox="1">
              <a:spLocks noChangeArrowheads="1"/>
            </p:cNvSpPr>
            <p:nvPr/>
          </p:nvSpPr>
          <p:spPr bwMode="auto">
            <a:xfrm>
              <a:off x="8830033" y="505460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50" name="Straight Connector 102"/>
            <p:cNvCxnSpPr>
              <a:cxnSpLocks noChangeShapeType="1"/>
            </p:cNvCxnSpPr>
            <p:nvPr/>
          </p:nvCxnSpPr>
          <p:spPr bwMode="auto">
            <a:xfrm rot="5400000">
              <a:off x="7993114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3701378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Rectangle 7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Stratigraphy – Plio-</a:t>
            </a:r>
            <a:r>
              <a:rPr lang="en-US" dirty="0" smtClean="0"/>
              <a:t>Pleistocene</a:t>
            </a:r>
            <a:endParaRPr lang="en-US" dirty="0" smtClean="0"/>
          </a:p>
        </p:txBody>
      </p:sp>
      <p:pic>
        <p:nvPicPr>
          <p:cNvPr id="20491" name="Picture 5" descr="http://pubs.usgs.gov/of/1999/ofr-99-0050/OF99-50Q/figure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l="1178" r="25334" b="25424"/>
          <a:stretch>
            <a:fillRect/>
          </a:stretch>
        </p:blipFill>
        <p:spPr>
          <a:xfrm>
            <a:off x="311280" y="1404938"/>
            <a:ext cx="2079625" cy="4910137"/>
          </a:xfrm>
          <a:noFill/>
        </p:spPr>
      </p:pic>
      <p:sp>
        <p:nvSpPr>
          <p:cNvPr id="20489" name="Text Box 79"/>
          <p:cNvSpPr txBox="1">
            <a:spLocks noChangeArrowheads="1"/>
          </p:cNvSpPr>
          <p:nvPr/>
        </p:nvSpPr>
        <p:spPr bwMode="auto">
          <a:xfrm>
            <a:off x="2620301" y="1530701"/>
            <a:ext cx="518154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Tambo River Fm: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5 to 0 </a:t>
            </a:r>
            <a:r>
              <a:rPr lang="en-US" sz="2000" dirty="0" smtClean="0">
                <a:latin typeface="Verdana" pitchFamily="34" charset="0"/>
              </a:rPr>
              <a:t>MY </a:t>
            </a:r>
            <a:endParaRPr lang="en-US" sz="2000" dirty="0">
              <a:latin typeface="Verdana" pitchFamily="34" charset="0"/>
            </a:endParaRP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Clastic deposition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Major channels erosion &amp; infill</a:t>
            </a:r>
          </a:p>
          <a:p>
            <a:pPr>
              <a:spcBef>
                <a:spcPct val="25000"/>
              </a:spcBef>
              <a:tabLst>
                <a:tab pos="350838" algn="l"/>
              </a:tabLst>
            </a:pPr>
            <a:r>
              <a:rPr lang="en-US" sz="2000" dirty="0">
                <a:latin typeface="Verdana" pitchFamily="34" charset="0"/>
              </a:rPr>
              <a:t>	Causes time-to-depth complications</a:t>
            </a:r>
          </a:p>
        </p:txBody>
      </p:sp>
      <p:sp>
        <p:nvSpPr>
          <p:cNvPr id="20493" name="Rectangle 90"/>
          <p:cNvSpPr>
            <a:spLocks noChangeArrowheads="1"/>
          </p:cNvSpPr>
          <p:nvPr/>
        </p:nvSpPr>
        <p:spPr bwMode="auto">
          <a:xfrm>
            <a:off x="1465263" y="2054225"/>
            <a:ext cx="930275" cy="173038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2560662" y="3509088"/>
            <a:ext cx="6543651" cy="2294812"/>
            <a:chOff x="2560662" y="3509088"/>
            <a:chExt cx="6543651" cy="2294812"/>
          </a:xfrm>
        </p:grpSpPr>
        <p:grpSp>
          <p:nvGrpSpPr>
            <p:cNvPr id="4" name="Group 3"/>
            <p:cNvGrpSpPr/>
            <p:nvPr/>
          </p:nvGrpSpPr>
          <p:grpSpPr>
            <a:xfrm>
              <a:off x="2919100" y="3885946"/>
              <a:ext cx="5857012" cy="1692274"/>
              <a:chOff x="3071137" y="4065588"/>
              <a:chExt cx="5857012" cy="1692274"/>
            </a:xfrm>
          </p:grpSpPr>
          <p:sp>
            <p:nvSpPr>
              <p:cNvPr id="20495" name="Rectangle 104"/>
              <p:cNvSpPr>
                <a:spLocks noChangeArrowheads="1"/>
              </p:cNvSpPr>
              <p:nvPr/>
            </p:nvSpPr>
            <p:spPr bwMode="auto">
              <a:xfrm>
                <a:off x="3093993" y="4065588"/>
                <a:ext cx="5819870" cy="1689100"/>
              </a:xfrm>
              <a:prstGeom prst="rect">
                <a:avLst/>
              </a:prstGeom>
              <a:solidFill>
                <a:schemeClr val="bg1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20496" name="Freeform 133" descr="Zig zag"/>
              <p:cNvSpPr>
                <a:spLocks/>
              </p:cNvSpPr>
              <p:nvPr/>
            </p:nvSpPr>
            <p:spPr bwMode="auto">
              <a:xfrm>
                <a:off x="7055334" y="4246563"/>
                <a:ext cx="1872815" cy="182562"/>
              </a:xfrm>
              <a:custGeom>
                <a:avLst/>
                <a:gdLst>
                  <a:gd name="T0" fmla="*/ 0 w 2080260"/>
                  <a:gd name="T1" fmla="*/ 0 h 281940"/>
                  <a:gd name="T2" fmla="*/ 1 w 2080260"/>
                  <a:gd name="T3" fmla="*/ 0 h 281940"/>
                  <a:gd name="T4" fmla="*/ 1 w 2080260"/>
                  <a:gd name="T5" fmla="*/ 0 h 281940"/>
                  <a:gd name="T6" fmla="*/ 1 w 2080260"/>
                  <a:gd name="T7" fmla="*/ 0 h 281940"/>
                  <a:gd name="T8" fmla="*/ 0 w 2080260"/>
                  <a:gd name="T9" fmla="*/ 0 h 281940"/>
                  <a:gd name="T10" fmla="*/ 0 w 2080260"/>
                  <a:gd name="T11" fmla="*/ 0 h 2819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80260"/>
                  <a:gd name="T19" fmla="*/ 0 h 281940"/>
                  <a:gd name="T20" fmla="*/ 2080260 w 2080260"/>
                  <a:gd name="T21" fmla="*/ 281940 h 2819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80260" h="281940">
                    <a:moveTo>
                      <a:pt x="426720" y="0"/>
                    </a:moveTo>
                    <a:lnTo>
                      <a:pt x="2065020" y="0"/>
                    </a:lnTo>
                    <a:lnTo>
                      <a:pt x="2080260" y="259080"/>
                    </a:lnTo>
                    <a:lnTo>
                      <a:pt x="1783080" y="281940"/>
                    </a:lnTo>
                    <a:lnTo>
                      <a:pt x="22860" y="53340"/>
                    </a:lnTo>
                    <a:lnTo>
                      <a:pt x="0" y="0"/>
                    </a:lnTo>
                  </a:path>
                </a:pathLst>
              </a:custGeom>
              <a:pattFill prst="zigZag">
                <a:fgClr>
                  <a:schemeClr val="hlink"/>
                </a:fgClr>
                <a:bgClr>
                  <a:srgbClr val="63D6FF"/>
                </a:bgClr>
              </a:pattFill>
              <a:ln w="9525" cap="flat" cmpd="sng" algn="ctr">
                <a:solidFill>
                  <a:srgbClr val="4A7EBB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20497" name="Freeform 132"/>
              <p:cNvSpPr>
                <a:spLocks/>
              </p:cNvSpPr>
              <p:nvPr/>
            </p:nvSpPr>
            <p:spPr bwMode="auto">
              <a:xfrm>
                <a:off x="3078279" y="4241800"/>
                <a:ext cx="5835584" cy="334962"/>
              </a:xfrm>
              <a:custGeom>
                <a:avLst/>
                <a:gdLst>
                  <a:gd name="T0" fmla="*/ 0 w 6484620"/>
                  <a:gd name="T1" fmla="*/ 0 h 518160"/>
                  <a:gd name="T2" fmla="*/ 2 w 6484620"/>
                  <a:gd name="T3" fmla="*/ 0 h 518160"/>
                  <a:gd name="T4" fmla="*/ 2 w 6484620"/>
                  <a:gd name="T5" fmla="*/ 0 h 518160"/>
                  <a:gd name="T6" fmla="*/ 2 w 6484620"/>
                  <a:gd name="T7" fmla="*/ 0 h 518160"/>
                  <a:gd name="T8" fmla="*/ 2 w 6484620"/>
                  <a:gd name="T9" fmla="*/ 0 h 518160"/>
                  <a:gd name="T10" fmla="*/ 2 w 6484620"/>
                  <a:gd name="T11" fmla="*/ 0 h 518160"/>
                  <a:gd name="T12" fmla="*/ 3 w 6484620"/>
                  <a:gd name="T13" fmla="*/ 0 h 518160"/>
                  <a:gd name="T14" fmla="*/ 3 w 6484620"/>
                  <a:gd name="T15" fmla="*/ 0 h 518160"/>
                  <a:gd name="T16" fmla="*/ 2 w 6484620"/>
                  <a:gd name="T17" fmla="*/ 0 h 518160"/>
                  <a:gd name="T18" fmla="*/ 1 w 6484620"/>
                  <a:gd name="T19" fmla="*/ 0 h 518160"/>
                  <a:gd name="T20" fmla="*/ 0 w 6484620"/>
                  <a:gd name="T21" fmla="*/ 0 h 5181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484620"/>
                  <a:gd name="T34" fmla="*/ 0 h 518160"/>
                  <a:gd name="T35" fmla="*/ 6484620 w 6484620"/>
                  <a:gd name="T36" fmla="*/ 518160 h 5181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484620" h="518160">
                    <a:moveTo>
                      <a:pt x="15240" y="22860"/>
                    </a:moveTo>
                    <a:lnTo>
                      <a:pt x="3954780" y="7620"/>
                    </a:lnTo>
                    <a:lnTo>
                      <a:pt x="4800600" y="0"/>
                    </a:lnTo>
                    <a:lnTo>
                      <a:pt x="5006340" y="30480"/>
                    </a:lnTo>
                    <a:lnTo>
                      <a:pt x="5532120" y="106680"/>
                    </a:lnTo>
                    <a:lnTo>
                      <a:pt x="6027420" y="190500"/>
                    </a:lnTo>
                    <a:lnTo>
                      <a:pt x="6469380" y="205740"/>
                    </a:lnTo>
                    <a:lnTo>
                      <a:pt x="6484620" y="487680"/>
                    </a:lnTo>
                    <a:lnTo>
                      <a:pt x="5890260" y="518160"/>
                    </a:lnTo>
                    <a:lnTo>
                      <a:pt x="2125980" y="441960"/>
                    </a:lnTo>
                    <a:lnTo>
                      <a:pt x="0" y="129540"/>
                    </a:lnTo>
                  </a:path>
                </a:pathLst>
              </a:custGeom>
              <a:solidFill>
                <a:srgbClr val="BD9D6D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20498" name="Freeform 131" descr="Horizontal brick"/>
              <p:cNvSpPr>
                <a:spLocks/>
              </p:cNvSpPr>
              <p:nvPr/>
            </p:nvSpPr>
            <p:spPr bwMode="auto">
              <a:xfrm>
                <a:off x="3085422" y="4251325"/>
                <a:ext cx="5835584" cy="693737"/>
              </a:xfrm>
              <a:custGeom>
                <a:avLst/>
                <a:gdLst>
                  <a:gd name="T0" fmla="*/ 0 w 6484620"/>
                  <a:gd name="T1" fmla="*/ 0 h 1066800"/>
                  <a:gd name="T2" fmla="*/ 1 w 6484620"/>
                  <a:gd name="T3" fmla="*/ 0 h 1066800"/>
                  <a:gd name="T4" fmla="*/ 1 w 6484620"/>
                  <a:gd name="T5" fmla="*/ 0 h 1066800"/>
                  <a:gd name="T6" fmla="*/ 2 w 6484620"/>
                  <a:gd name="T7" fmla="*/ 0 h 1066800"/>
                  <a:gd name="T8" fmla="*/ 2 w 6484620"/>
                  <a:gd name="T9" fmla="*/ 0 h 1066800"/>
                  <a:gd name="T10" fmla="*/ 2 w 6484620"/>
                  <a:gd name="T11" fmla="*/ 0 h 1066800"/>
                  <a:gd name="T12" fmla="*/ 2 w 6484620"/>
                  <a:gd name="T13" fmla="*/ 0 h 1066800"/>
                  <a:gd name="T14" fmla="*/ 3 w 6484620"/>
                  <a:gd name="T15" fmla="*/ 0 h 1066800"/>
                  <a:gd name="T16" fmla="*/ 3 w 6484620"/>
                  <a:gd name="T17" fmla="*/ 0 h 1066800"/>
                  <a:gd name="T18" fmla="*/ 2 w 6484620"/>
                  <a:gd name="T19" fmla="*/ 0 h 1066800"/>
                  <a:gd name="T20" fmla="*/ 1 w 6484620"/>
                  <a:gd name="T21" fmla="*/ 0 h 1066800"/>
                  <a:gd name="T22" fmla="*/ 0 w 6484620"/>
                  <a:gd name="T23" fmla="*/ 0 h 10668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484620"/>
                  <a:gd name="T37" fmla="*/ 0 h 1066800"/>
                  <a:gd name="T38" fmla="*/ 6484620 w 6484620"/>
                  <a:gd name="T39" fmla="*/ 1066800 h 10668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484620" h="1066800">
                    <a:moveTo>
                      <a:pt x="22860" y="0"/>
                    </a:moveTo>
                    <a:lnTo>
                      <a:pt x="1485900" y="45720"/>
                    </a:lnTo>
                    <a:lnTo>
                      <a:pt x="3680460" y="121920"/>
                    </a:lnTo>
                    <a:lnTo>
                      <a:pt x="3931920" y="121920"/>
                    </a:lnTo>
                    <a:lnTo>
                      <a:pt x="4389120" y="198120"/>
                    </a:lnTo>
                    <a:lnTo>
                      <a:pt x="5227320" y="327660"/>
                    </a:lnTo>
                    <a:lnTo>
                      <a:pt x="5715000" y="403860"/>
                    </a:lnTo>
                    <a:lnTo>
                      <a:pt x="6469380" y="464820"/>
                    </a:lnTo>
                    <a:lnTo>
                      <a:pt x="6484620" y="1043940"/>
                    </a:lnTo>
                    <a:lnTo>
                      <a:pt x="4053840" y="1066800"/>
                    </a:lnTo>
                    <a:lnTo>
                      <a:pt x="1280160" y="708660"/>
                    </a:lnTo>
                    <a:lnTo>
                      <a:pt x="0" y="274320"/>
                    </a:lnTo>
                  </a:path>
                </a:pathLst>
              </a:custGeom>
              <a:pattFill prst="horzBrick">
                <a:fgClr>
                  <a:schemeClr val="accent2"/>
                </a:fgClr>
                <a:bgClr>
                  <a:srgbClr val="CCFFFF"/>
                </a:bgClr>
              </a:patt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20499" name="Freeform 130"/>
              <p:cNvSpPr>
                <a:spLocks/>
              </p:cNvSpPr>
              <p:nvPr/>
            </p:nvSpPr>
            <p:spPr bwMode="auto">
              <a:xfrm>
                <a:off x="3071137" y="4359275"/>
                <a:ext cx="5849870" cy="669925"/>
              </a:xfrm>
              <a:custGeom>
                <a:avLst/>
                <a:gdLst>
                  <a:gd name="T0" fmla="*/ 0 w 6499860"/>
                  <a:gd name="T1" fmla="*/ 0 h 1028700"/>
                  <a:gd name="T2" fmla="*/ 1 w 6499860"/>
                  <a:gd name="T3" fmla="*/ 0 h 1028700"/>
                  <a:gd name="T4" fmla="*/ 1 w 6499860"/>
                  <a:gd name="T5" fmla="*/ 0 h 1028700"/>
                  <a:gd name="T6" fmla="*/ 1 w 6499860"/>
                  <a:gd name="T7" fmla="*/ 0 h 1028700"/>
                  <a:gd name="T8" fmla="*/ 1 w 6499860"/>
                  <a:gd name="T9" fmla="*/ 0 h 1028700"/>
                  <a:gd name="T10" fmla="*/ 1 w 6499860"/>
                  <a:gd name="T11" fmla="*/ 0 h 1028700"/>
                  <a:gd name="T12" fmla="*/ 1 w 6499860"/>
                  <a:gd name="T13" fmla="*/ 0 h 1028700"/>
                  <a:gd name="T14" fmla="*/ 1 w 6499860"/>
                  <a:gd name="T15" fmla="*/ 0 h 1028700"/>
                  <a:gd name="T16" fmla="*/ 1 w 6499860"/>
                  <a:gd name="T17" fmla="*/ 0 h 1028700"/>
                  <a:gd name="T18" fmla="*/ 1 w 6499860"/>
                  <a:gd name="T19" fmla="*/ 0 h 1028700"/>
                  <a:gd name="T20" fmla="*/ 2 w 6499860"/>
                  <a:gd name="T21" fmla="*/ 0 h 1028700"/>
                  <a:gd name="T22" fmla="*/ 2 w 6499860"/>
                  <a:gd name="T23" fmla="*/ 0 h 1028700"/>
                  <a:gd name="T24" fmla="*/ 2 w 6499860"/>
                  <a:gd name="T25" fmla="*/ 0 h 1028700"/>
                  <a:gd name="T26" fmla="*/ 2 w 6499860"/>
                  <a:gd name="T27" fmla="*/ 0 h 1028700"/>
                  <a:gd name="T28" fmla="*/ 2 w 6499860"/>
                  <a:gd name="T29" fmla="*/ 0 h 1028700"/>
                  <a:gd name="T30" fmla="*/ 2 w 6499860"/>
                  <a:gd name="T31" fmla="*/ 0 h 1028700"/>
                  <a:gd name="T32" fmla="*/ 2 w 6499860"/>
                  <a:gd name="T33" fmla="*/ 0 h 1028700"/>
                  <a:gd name="T34" fmla="*/ 2 w 6499860"/>
                  <a:gd name="T35" fmla="*/ 0 h 1028700"/>
                  <a:gd name="T36" fmla="*/ 2 w 6499860"/>
                  <a:gd name="T37" fmla="*/ 0 h 1028700"/>
                  <a:gd name="T38" fmla="*/ 2 w 6499860"/>
                  <a:gd name="T39" fmla="*/ 0 h 1028700"/>
                  <a:gd name="T40" fmla="*/ 3 w 6499860"/>
                  <a:gd name="T41" fmla="*/ 0 h 1028700"/>
                  <a:gd name="T42" fmla="*/ 3 w 6499860"/>
                  <a:gd name="T43" fmla="*/ 0 h 1028700"/>
                  <a:gd name="T44" fmla="*/ 0 w 6499860"/>
                  <a:gd name="T45" fmla="*/ 0 h 1028700"/>
                  <a:gd name="T46" fmla="*/ 0 w 6499860"/>
                  <a:gd name="T47" fmla="*/ 0 h 10287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499860"/>
                  <a:gd name="T73" fmla="*/ 0 h 1028700"/>
                  <a:gd name="T74" fmla="*/ 6499860 w 6499860"/>
                  <a:gd name="T75" fmla="*/ 1028700 h 10287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499860" h="1028700">
                    <a:moveTo>
                      <a:pt x="1013460" y="0"/>
                    </a:moveTo>
                    <a:lnTo>
                      <a:pt x="1341120" y="68580"/>
                    </a:lnTo>
                    <a:lnTo>
                      <a:pt x="1470660" y="114300"/>
                    </a:lnTo>
                    <a:lnTo>
                      <a:pt x="1790700" y="60960"/>
                    </a:lnTo>
                    <a:lnTo>
                      <a:pt x="2278380" y="205740"/>
                    </a:lnTo>
                    <a:lnTo>
                      <a:pt x="2659380" y="205740"/>
                    </a:lnTo>
                    <a:lnTo>
                      <a:pt x="2872740" y="373380"/>
                    </a:lnTo>
                    <a:lnTo>
                      <a:pt x="3398520" y="419100"/>
                    </a:lnTo>
                    <a:lnTo>
                      <a:pt x="3672840" y="426720"/>
                    </a:lnTo>
                    <a:lnTo>
                      <a:pt x="3695700" y="510540"/>
                    </a:lnTo>
                    <a:lnTo>
                      <a:pt x="3870960" y="472440"/>
                    </a:lnTo>
                    <a:lnTo>
                      <a:pt x="4160520" y="502920"/>
                    </a:lnTo>
                    <a:lnTo>
                      <a:pt x="4472940" y="525780"/>
                    </a:lnTo>
                    <a:lnTo>
                      <a:pt x="4503420" y="434340"/>
                    </a:lnTo>
                    <a:lnTo>
                      <a:pt x="4770120" y="381000"/>
                    </a:lnTo>
                    <a:lnTo>
                      <a:pt x="5021580" y="464820"/>
                    </a:lnTo>
                    <a:lnTo>
                      <a:pt x="5128260" y="495300"/>
                    </a:lnTo>
                    <a:lnTo>
                      <a:pt x="5196840" y="548640"/>
                    </a:lnTo>
                    <a:lnTo>
                      <a:pt x="5356860" y="594360"/>
                    </a:lnTo>
                    <a:lnTo>
                      <a:pt x="5775960" y="678180"/>
                    </a:lnTo>
                    <a:lnTo>
                      <a:pt x="6484620" y="739140"/>
                    </a:lnTo>
                    <a:lnTo>
                      <a:pt x="6499860" y="1028700"/>
                    </a:lnTo>
                    <a:lnTo>
                      <a:pt x="1036320" y="944880"/>
                    </a:lnTo>
                    <a:lnTo>
                      <a:pt x="0" y="411480"/>
                    </a:lnTo>
                  </a:path>
                </a:pathLst>
              </a:custGeom>
              <a:solidFill>
                <a:srgbClr val="B895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20500" name="Freeform 129"/>
              <p:cNvSpPr>
                <a:spLocks/>
              </p:cNvSpPr>
              <p:nvPr/>
            </p:nvSpPr>
            <p:spPr bwMode="auto">
              <a:xfrm>
                <a:off x="3078279" y="4305300"/>
                <a:ext cx="5835584" cy="915987"/>
              </a:xfrm>
              <a:custGeom>
                <a:avLst/>
                <a:gdLst>
                  <a:gd name="T0" fmla="*/ 0 w 6484620"/>
                  <a:gd name="T1" fmla="*/ 0 h 1409700"/>
                  <a:gd name="T2" fmla="*/ 0 w 6484620"/>
                  <a:gd name="T3" fmla="*/ 0 h 1409700"/>
                  <a:gd name="T4" fmla="*/ 0 w 6484620"/>
                  <a:gd name="T5" fmla="*/ 0 h 1409700"/>
                  <a:gd name="T6" fmla="*/ 1 w 6484620"/>
                  <a:gd name="T7" fmla="*/ 0 h 1409700"/>
                  <a:gd name="T8" fmla="*/ 1 w 6484620"/>
                  <a:gd name="T9" fmla="*/ 0 h 1409700"/>
                  <a:gd name="T10" fmla="*/ 1 w 6484620"/>
                  <a:gd name="T11" fmla="*/ 0 h 1409700"/>
                  <a:gd name="T12" fmla="*/ 1 w 6484620"/>
                  <a:gd name="T13" fmla="*/ 0 h 1409700"/>
                  <a:gd name="T14" fmla="*/ 1 w 6484620"/>
                  <a:gd name="T15" fmla="*/ 0 h 1409700"/>
                  <a:gd name="T16" fmla="*/ 1 w 6484620"/>
                  <a:gd name="T17" fmla="*/ 0 h 1409700"/>
                  <a:gd name="T18" fmla="*/ 1 w 6484620"/>
                  <a:gd name="T19" fmla="*/ 0 h 1409700"/>
                  <a:gd name="T20" fmla="*/ 1 w 6484620"/>
                  <a:gd name="T21" fmla="*/ 0 h 1409700"/>
                  <a:gd name="T22" fmla="*/ 1 w 6484620"/>
                  <a:gd name="T23" fmla="*/ 0 h 1409700"/>
                  <a:gd name="T24" fmla="*/ 1 w 6484620"/>
                  <a:gd name="T25" fmla="*/ 0 h 1409700"/>
                  <a:gd name="T26" fmla="*/ 1 w 6484620"/>
                  <a:gd name="T27" fmla="*/ 0 h 1409700"/>
                  <a:gd name="T28" fmla="*/ 1 w 6484620"/>
                  <a:gd name="T29" fmla="*/ 0 h 1409700"/>
                  <a:gd name="T30" fmla="*/ 1 w 6484620"/>
                  <a:gd name="T31" fmla="*/ 0 h 1409700"/>
                  <a:gd name="T32" fmla="*/ 1 w 6484620"/>
                  <a:gd name="T33" fmla="*/ 0 h 1409700"/>
                  <a:gd name="T34" fmla="*/ 2 w 6484620"/>
                  <a:gd name="T35" fmla="*/ 0 h 1409700"/>
                  <a:gd name="T36" fmla="*/ 2 w 6484620"/>
                  <a:gd name="T37" fmla="*/ 0 h 1409700"/>
                  <a:gd name="T38" fmla="*/ 2 w 6484620"/>
                  <a:gd name="T39" fmla="*/ 0 h 1409700"/>
                  <a:gd name="T40" fmla="*/ 2 w 6484620"/>
                  <a:gd name="T41" fmla="*/ 0 h 1409700"/>
                  <a:gd name="T42" fmla="*/ 2 w 6484620"/>
                  <a:gd name="T43" fmla="*/ 0 h 1409700"/>
                  <a:gd name="T44" fmla="*/ 2 w 6484620"/>
                  <a:gd name="T45" fmla="*/ 0 h 1409700"/>
                  <a:gd name="T46" fmla="*/ 2 w 6484620"/>
                  <a:gd name="T47" fmla="*/ 0 h 1409700"/>
                  <a:gd name="T48" fmla="*/ 2 w 6484620"/>
                  <a:gd name="T49" fmla="*/ 0 h 1409700"/>
                  <a:gd name="T50" fmla="*/ 3 w 6484620"/>
                  <a:gd name="T51" fmla="*/ 0 h 1409700"/>
                  <a:gd name="T52" fmla="*/ 3 w 6484620"/>
                  <a:gd name="T53" fmla="*/ 0 h 1409700"/>
                  <a:gd name="T54" fmla="*/ 0 w 6484620"/>
                  <a:gd name="T55" fmla="*/ 0 h 1409700"/>
                  <a:gd name="T56" fmla="*/ 0 w 6484620"/>
                  <a:gd name="T57" fmla="*/ 0 h 14097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484620"/>
                  <a:gd name="T88" fmla="*/ 0 h 1409700"/>
                  <a:gd name="T89" fmla="*/ 6484620 w 6484620"/>
                  <a:gd name="T90" fmla="*/ 1409700 h 140970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484620" h="1409700">
                    <a:moveTo>
                      <a:pt x="30480" y="0"/>
                    </a:moveTo>
                    <a:lnTo>
                      <a:pt x="998220" y="91440"/>
                    </a:lnTo>
                    <a:lnTo>
                      <a:pt x="1021080" y="243840"/>
                    </a:lnTo>
                    <a:lnTo>
                      <a:pt x="1424940" y="358140"/>
                    </a:lnTo>
                    <a:lnTo>
                      <a:pt x="1569720" y="388620"/>
                    </a:lnTo>
                    <a:lnTo>
                      <a:pt x="1600200" y="281940"/>
                    </a:lnTo>
                    <a:lnTo>
                      <a:pt x="1821180" y="243840"/>
                    </a:lnTo>
                    <a:lnTo>
                      <a:pt x="1912620" y="274320"/>
                    </a:lnTo>
                    <a:lnTo>
                      <a:pt x="1943100" y="457200"/>
                    </a:lnTo>
                    <a:lnTo>
                      <a:pt x="2133600" y="419100"/>
                    </a:lnTo>
                    <a:lnTo>
                      <a:pt x="2316480" y="403860"/>
                    </a:lnTo>
                    <a:lnTo>
                      <a:pt x="2613660" y="411480"/>
                    </a:lnTo>
                    <a:lnTo>
                      <a:pt x="2659380" y="662940"/>
                    </a:lnTo>
                    <a:lnTo>
                      <a:pt x="2811780" y="640080"/>
                    </a:lnTo>
                    <a:lnTo>
                      <a:pt x="3284220" y="586740"/>
                    </a:lnTo>
                    <a:lnTo>
                      <a:pt x="3665220" y="525780"/>
                    </a:lnTo>
                    <a:lnTo>
                      <a:pt x="3703320" y="701040"/>
                    </a:lnTo>
                    <a:lnTo>
                      <a:pt x="3855720" y="723900"/>
                    </a:lnTo>
                    <a:lnTo>
                      <a:pt x="4457700" y="693420"/>
                    </a:lnTo>
                    <a:lnTo>
                      <a:pt x="4503420" y="525780"/>
                    </a:lnTo>
                    <a:lnTo>
                      <a:pt x="4762500" y="457200"/>
                    </a:lnTo>
                    <a:lnTo>
                      <a:pt x="4937760" y="556260"/>
                    </a:lnTo>
                    <a:lnTo>
                      <a:pt x="5113020" y="647700"/>
                    </a:lnTo>
                    <a:lnTo>
                      <a:pt x="5166360" y="830580"/>
                    </a:lnTo>
                    <a:lnTo>
                      <a:pt x="5471160" y="876300"/>
                    </a:lnTo>
                    <a:lnTo>
                      <a:pt x="6477000" y="998220"/>
                    </a:lnTo>
                    <a:lnTo>
                      <a:pt x="6484620" y="1409700"/>
                    </a:lnTo>
                    <a:lnTo>
                      <a:pt x="655320" y="1143000"/>
                    </a:lnTo>
                    <a:lnTo>
                      <a:pt x="0" y="632460"/>
                    </a:lnTo>
                  </a:path>
                </a:pathLst>
              </a:custGeom>
              <a:solidFill>
                <a:srgbClr val="FFE7A5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20501" name="Freeform 128"/>
              <p:cNvSpPr>
                <a:spLocks/>
              </p:cNvSpPr>
              <p:nvPr/>
            </p:nvSpPr>
            <p:spPr bwMode="auto">
              <a:xfrm>
                <a:off x="3078279" y="4344988"/>
                <a:ext cx="5842727" cy="1387475"/>
              </a:xfrm>
              <a:custGeom>
                <a:avLst/>
                <a:gdLst>
                  <a:gd name="T0" fmla="*/ 0 w 6492240"/>
                  <a:gd name="T1" fmla="*/ 0 h 2133600"/>
                  <a:gd name="T2" fmla="*/ 0 w 6492240"/>
                  <a:gd name="T3" fmla="*/ 0 h 2133600"/>
                  <a:gd name="T4" fmla="*/ 0 w 6492240"/>
                  <a:gd name="T5" fmla="*/ 0 h 2133600"/>
                  <a:gd name="T6" fmla="*/ 1 w 6492240"/>
                  <a:gd name="T7" fmla="*/ 0 h 2133600"/>
                  <a:gd name="T8" fmla="*/ 1 w 6492240"/>
                  <a:gd name="T9" fmla="*/ 0 h 2133600"/>
                  <a:gd name="T10" fmla="*/ 1 w 6492240"/>
                  <a:gd name="T11" fmla="*/ 0 h 2133600"/>
                  <a:gd name="T12" fmla="*/ 1 w 6492240"/>
                  <a:gd name="T13" fmla="*/ 0 h 2133600"/>
                  <a:gd name="T14" fmla="*/ 1 w 6492240"/>
                  <a:gd name="T15" fmla="*/ 0 h 2133600"/>
                  <a:gd name="T16" fmla="*/ 1 w 6492240"/>
                  <a:gd name="T17" fmla="*/ 0 h 2133600"/>
                  <a:gd name="T18" fmla="*/ 1 w 6492240"/>
                  <a:gd name="T19" fmla="*/ 0 h 2133600"/>
                  <a:gd name="T20" fmla="*/ 1 w 6492240"/>
                  <a:gd name="T21" fmla="*/ 0 h 2133600"/>
                  <a:gd name="T22" fmla="*/ 1 w 6492240"/>
                  <a:gd name="T23" fmla="*/ 0 h 2133600"/>
                  <a:gd name="T24" fmla="*/ 1 w 6492240"/>
                  <a:gd name="T25" fmla="*/ 0 h 2133600"/>
                  <a:gd name="T26" fmla="*/ 1 w 6492240"/>
                  <a:gd name="T27" fmla="*/ 0 h 2133600"/>
                  <a:gd name="T28" fmla="*/ 1 w 6492240"/>
                  <a:gd name="T29" fmla="*/ 0 h 2133600"/>
                  <a:gd name="T30" fmla="*/ 1 w 6492240"/>
                  <a:gd name="T31" fmla="*/ 0 h 2133600"/>
                  <a:gd name="T32" fmla="*/ 1 w 6492240"/>
                  <a:gd name="T33" fmla="*/ 0 h 2133600"/>
                  <a:gd name="T34" fmla="*/ 1 w 6492240"/>
                  <a:gd name="T35" fmla="*/ 0 h 2133600"/>
                  <a:gd name="T36" fmla="*/ 2 w 6492240"/>
                  <a:gd name="T37" fmla="*/ 0 h 2133600"/>
                  <a:gd name="T38" fmla="*/ 2 w 6492240"/>
                  <a:gd name="T39" fmla="*/ 0 h 2133600"/>
                  <a:gd name="T40" fmla="*/ 2 w 6492240"/>
                  <a:gd name="T41" fmla="*/ 0 h 2133600"/>
                  <a:gd name="T42" fmla="*/ 2 w 6492240"/>
                  <a:gd name="T43" fmla="*/ 0 h 2133600"/>
                  <a:gd name="T44" fmla="*/ 2 w 6492240"/>
                  <a:gd name="T45" fmla="*/ 0 h 2133600"/>
                  <a:gd name="T46" fmla="*/ 2 w 6492240"/>
                  <a:gd name="T47" fmla="*/ 0 h 2133600"/>
                  <a:gd name="T48" fmla="*/ 2 w 6492240"/>
                  <a:gd name="T49" fmla="*/ 0 h 2133600"/>
                  <a:gd name="T50" fmla="*/ 2 w 6492240"/>
                  <a:gd name="T51" fmla="*/ 0 h 2133600"/>
                  <a:gd name="T52" fmla="*/ 2 w 6492240"/>
                  <a:gd name="T53" fmla="*/ 0 h 2133600"/>
                  <a:gd name="T54" fmla="*/ 3 w 6492240"/>
                  <a:gd name="T55" fmla="*/ 0 h 2133600"/>
                  <a:gd name="T56" fmla="*/ 3 w 6492240"/>
                  <a:gd name="T57" fmla="*/ 0 h 2133600"/>
                  <a:gd name="T58" fmla="*/ 0 w 6492240"/>
                  <a:gd name="T59" fmla="*/ 0 h 2133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492240"/>
                  <a:gd name="T91" fmla="*/ 0 h 2133600"/>
                  <a:gd name="T92" fmla="*/ 6492240 w 6492240"/>
                  <a:gd name="T93" fmla="*/ 2133600 h 213360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492240" h="2133600">
                    <a:moveTo>
                      <a:pt x="7620" y="0"/>
                    </a:moveTo>
                    <a:lnTo>
                      <a:pt x="1005840" y="137160"/>
                    </a:lnTo>
                    <a:lnTo>
                      <a:pt x="1059180" y="297180"/>
                    </a:lnTo>
                    <a:lnTo>
                      <a:pt x="1272540" y="373380"/>
                    </a:lnTo>
                    <a:lnTo>
                      <a:pt x="1531620" y="480060"/>
                    </a:lnTo>
                    <a:lnTo>
                      <a:pt x="1569720" y="350520"/>
                    </a:lnTo>
                    <a:lnTo>
                      <a:pt x="1783080" y="358140"/>
                    </a:lnTo>
                    <a:lnTo>
                      <a:pt x="1950720" y="388620"/>
                    </a:lnTo>
                    <a:lnTo>
                      <a:pt x="1973580" y="563880"/>
                    </a:lnTo>
                    <a:lnTo>
                      <a:pt x="2179320" y="525780"/>
                    </a:lnTo>
                    <a:lnTo>
                      <a:pt x="2301240" y="525780"/>
                    </a:lnTo>
                    <a:lnTo>
                      <a:pt x="2651760" y="579120"/>
                    </a:lnTo>
                    <a:lnTo>
                      <a:pt x="2705100" y="815340"/>
                    </a:lnTo>
                    <a:lnTo>
                      <a:pt x="2842260" y="807720"/>
                    </a:lnTo>
                    <a:lnTo>
                      <a:pt x="3238500" y="800100"/>
                    </a:lnTo>
                    <a:lnTo>
                      <a:pt x="3543300" y="807720"/>
                    </a:lnTo>
                    <a:lnTo>
                      <a:pt x="3733800" y="822960"/>
                    </a:lnTo>
                    <a:lnTo>
                      <a:pt x="3779520" y="990600"/>
                    </a:lnTo>
                    <a:lnTo>
                      <a:pt x="3977640" y="975360"/>
                    </a:lnTo>
                    <a:lnTo>
                      <a:pt x="4244340" y="975360"/>
                    </a:lnTo>
                    <a:lnTo>
                      <a:pt x="4396740" y="998220"/>
                    </a:lnTo>
                    <a:lnTo>
                      <a:pt x="4465320" y="723900"/>
                    </a:lnTo>
                    <a:lnTo>
                      <a:pt x="4724400" y="769620"/>
                    </a:lnTo>
                    <a:lnTo>
                      <a:pt x="4922520" y="853440"/>
                    </a:lnTo>
                    <a:lnTo>
                      <a:pt x="5212080" y="1005840"/>
                    </a:lnTo>
                    <a:lnTo>
                      <a:pt x="5234940" y="1165860"/>
                    </a:lnTo>
                    <a:lnTo>
                      <a:pt x="5501640" y="1203960"/>
                    </a:lnTo>
                    <a:lnTo>
                      <a:pt x="6492240" y="1272540"/>
                    </a:lnTo>
                    <a:lnTo>
                      <a:pt x="6484620" y="2133600"/>
                    </a:lnTo>
                    <a:lnTo>
                      <a:pt x="0" y="1981200"/>
                    </a:lnTo>
                  </a:path>
                </a:pathLst>
              </a:cu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20502" name="Freeform 127"/>
              <p:cNvSpPr>
                <a:spLocks/>
              </p:cNvSpPr>
              <p:nvPr/>
            </p:nvSpPr>
            <p:spPr bwMode="auto">
              <a:xfrm>
                <a:off x="3085422" y="4384675"/>
                <a:ext cx="5842727" cy="1373187"/>
              </a:xfrm>
              <a:custGeom>
                <a:avLst/>
                <a:gdLst>
                  <a:gd name="T0" fmla="*/ 0 w 6492240"/>
                  <a:gd name="T1" fmla="*/ 0 h 2110740"/>
                  <a:gd name="T2" fmla="*/ 0 w 6492240"/>
                  <a:gd name="T3" fmla="*/ 0 h 2110740"/>
                  <a:gd name="T4" fmla="*/ 0 w 6492240"/>
                  <a:gd name="T5" fmla="*/ 0 h 2110740"/>
                  <a:gd name="T6" fmla="*/ 1 w 6492240"/>
                  <a:gd name="T7" fmla="*/ 0 h 2110740"/>
                  <a:gd name="T8" fmla="*/ 1 w 6492240"/>
                  <a:gd name="T9" fmla="*/ 0 h 2110740"/>
                  <a:gd name="T10" fmla="*/ 1 w 6492240"/>
                  <a:gd name="T11" fmla="*/ 0 h 2110740"/>
                  <a:gd name="T12" fmla="*/ 1 w 6492240"/>
                  <a:gd name="T13" fmla="*/ 0 h 2110740"/>
                  <a:gd name="T14" fmla="*/ 1 w 6492240"/>
                  <a:gd name="T15" fmla="*/ 0 h 2110740"/>
                  <a:gd name="T16" fmla="*/ 1 w 6492240"/>
                  <a:gd name="T17" fmla="*/ 0 h 2110740"/>
                  <a:gd name="T18" fmla="*/ 1 w 6492240"/>
                  <a:gd name="T19" fmla="*/ 0 h 2110740"/>
                  <a:gd name="T20" fmla="*/ 1 w 6492240"/>
                  <a:gd name="T21" fmla="*/ 0 h 2110740"/>
                  <a:gd name="T22" fmla="*/ 1 w 6492240"/>
                  <a:gd name="T23" fmla="*/ 0 h 2110740"/>
                  <a:gd name="T24" fmla="*/ 1 w 6492240"/>
                  <a:gd name="T25" fmla="*/ 0 h 2110740"/>
                  <a:gd name="T26" fmla="*/ 1 w 6492240"/>
                  <a:gd name="T27" fmla="*/ 0 h 2110740"/>
                  <a:gd name="T28" fmla="*/ 1 w 6492240"/>
                  <a:gd name="T29" fmla="*/ 0 h 2110740"/>
                  <a:gd name="T30" fmla="*/ 1 w 6492240"/>
                  <a:gd name="T31" fmla="*/ 0 h 2110740"/>
                  <a:gd name="T32" fmla="*/ 2 w 6492240"/>
                  <a:gd name="T33" fmla="*/ 0 h 2110740"/>
                  <a:gd name="T34" fmla="*/ 2 w 6492240"/>
                  <a:gd name="T35" fmla="*/ 0 h 2110740"/>
                  <a:gd name="T36" fmla="*/ 2 w 6492240"/>
                  <a:gd name="T37" fmla="*/ 0 h 2110740"/>
                  <a:gd name="T38" fmla="*/ 2 w 6492240"/>
                  <a:gd name="T39" fmla="*/ 0 h 2110740"/>
                  <a:gd name="T40" fmla="*/ 2 w 6492240"/>
                  <a:gd name="T41" fmla="*/ 0 h 2110740"/>
                  <a:gd name="T42" fmla="*/ 2 w 6492240"/>
                  <a:gd name="T43" fmla="*/ 0 h 2110740"/>
                  <a:gd name="T44" fmla="*/ 2 w 6492240"/>
                  <a:gd name="T45" fmla="*/ 0 h 2110740"/>
                  <a:gd name="T46" fmla="*/ 2 w 6492240"/>
                  <a:gd name="T47" fmla="*/ 0 h 2110740"/>
                  <a:gd name="T48" fmla="*/ 3 w 6492240"/>
                  <a:gd name="T49" fmla="*/ 0 h 2110740"/>
                  <a:gd name="T50" fmla="*/ 3 w 6492240"/>
                  <a:gd name="T51" fmla="*/ 0 h 2110740"/>
                  <a:gd name="T52" fmla="*/ 0 w 6492240"/>
                  <a:gd name="T53" fmla="*/ 0 h 21107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492240"/>
                  <a:gd name="T82" fmla="*/ 0 h 2110740"/>
                  <a:gd name="T83" fmla="*/ 6492240 w 6492240"/>
                  <a:gd name="T84" fmla="*/ 2110740 h 211074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492240" h="2110740">
                    <a:moveTo>
                      <a:pt x="30480" y="0"/>
                    </a:moveTo>
                    <a:lnTo>
                      <a:pt x="1013460" y="129540"/>
                    </a:lnTo>
                    <a:lnTo>
                      <a:pt x="1059180" y="304800"/>
                    </a:lnTo>
                    <a:lnTo>
                      <a:pt x="1524000" y="487680"/>
                    </a:lnTo>
                    <a:lnTo>
                      <a:pt x="1546860" y="373380"/>
                    </a:lnTo>
                    <a:lnTo>
                      <a:pt x="1744980" y="381000"/>
                    </a:lnTo>
                    <a:lnTo>
                      <a:pt x="1965960" y="426720"/>
                    </a:lnTo>
                    <a:lnTo>
                      <a:pt x="1988820" y="647700"/>
                    </a:lnTo>
                    <a:lnTo>
                      <a:pt x="2232660" y="609600"/>
                    </a:lnTo>
                    <a:lnTo>
                      <a:pt x="2362200" y="624840"/>
                    </a:lnTo>
                    <a:lnTo>
                      <a:pt x="2682240" y="678180"/>
                    </a:lnTo>
                    <a:lnTo>
                      <a:pt x="2735580" y="922020"/>
                    </a:lnTo>
                    <a:lnTo>
                      <a:pt x="3002280" y="944880"/>
                    </a:lnTo>
                    <a:lnTo>
                      <a:pt x="3497580" y="967740"/>
                    </a:lnTo>
                    <a:lnTo>
                      <a:pt x="3710940" y="990600"/>
                    </a:lnTo>
                    <a:lnTo>
                      <a:pt x="3771900" y="998220"/>
                    </a:lnTo>
                    <a:lnTo>
                      <a:pt x="3825240" y="1211580"/>
                    </a:lnTo>
                    <a:lnTo>
                      <a:pt x="4030980" y="1188720"/>
                    </a:lnTo>
                    <a:lnTo>
                      <a:pt x="4366260" y="1158240"/>
                    </a:lnTo>
                    <a:lnTo>
                      <a:pt x="4404360" y="929640"/>
                    </a:lnTo>
                    <a:lnTo>
                      <a:pt x="4533900" y="944880"/>
                    </a:lnTo>
                    <a:lnTo>
                      <a:pt x="4861560" y="1013460"/>
                    </a:lnTo>
                    <a:lnTo>
                      <a:pt x="5250180" y="1196340"/>
                    </a:lnTo>
                    <a:lnTo>
                      <a:pt x="5273040" y="1356360"/>
                    </a:lnTo>
                    <a:lnTo>
                      <a:pt x="6469380" y="1447800"/>
                    </a:lnTo>
                    <a:lnTo>
                      <a:pt x="6492240" y="2095500"/>
                    </a:lnTo>
                    <a:lnTo>
                      <a:pt x="0" y="2110740"/>
                    </a:lnTo>
                  </a:path>
                </a:pathLst>
              </a:custGeom>
              <a:solidFill>
                <a:srgbClr val="D6AD84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20503" name="Freeform 126" descr="Wave"/>
              <p:cNvSpPr>
                <a:spLocks/>
              </p:cNvSpPr>
              <p:nvPr/>
            </p:nvSpPr>
            <p:spPr bwMode="auto">
              <a:xfrm>
                <a:off x="3085422" y="4589463"/>
                <a:ext cx="5825584" cy="1158875"/>
              </a:xfrm>
              <a:custGeom>
                <a:avLst/>
                <a:gdLst>
                  <a:gd name="T0" fmla="*/ 0 w 6474542"/>
                  <a:gd name="T1" fmla="*/ 0 h 1784555"/>
                  <a:gd name="T2" fmla="*/ 0 w 6474542"/>
                  <a:gd name="T3" fmla="*/ 0 h 1784555"/>
                  <a:gd name="T4" fmla="*/ 0 w 6474542"/>
                  <a:gd name="T5" fmla="*/ 0 h 1784555"/>
                  <a:gd name="T6" fmla="*/ 1 w 6474542"/>
                  <a:gd name="T7" fmla="*/ 0 h 1784555"/>
                  <a:gd name="T8" fmla="*/ 1 w 6474542"/>
                  <a:gd name="T9" fmla="*/ 0 h 1784555"/>
                  <a:gd name="T10" fmla="*/ 1 w 6474542"/>
                  <a:gd name="T11" fmla="*/ 0 h 1784555"/>
                  <a:gd name="T12" fmla="*/ 1 w 6474542"/>
                  <a:gd name="T13" fmla="*/ 0 h 1784555"/>
                  <a:gd name="T14" fmla="*/ 1 w 6474542"/>
                  <a:gd name="T15" fmla="*/ 0 h 1784555"/>
                  <a:gd name="T16" fmla="*/ 1 w 6474542"/>
                  <a:gd name="T17" fmla="*/ 0 h 1784555"/>
                  <a:gd name="T18" fmla="*/ 1 w 6474542"/>
                  <a:gd name="T19" fmla="*/ 0 h 1784555"/>
                  <a:gd name="T20" fmla="*/ 1 w 6474542"/>
                  <a:gd name="T21" fmla="*/ 0 h 1784555"/>
                  <a:gd name="T22" fmla="*/ 1 w 6474542"/>
                  <a:gd name="T23" fmla="*/ 0 h 1784555"/>
                  <a:gd name="T24" fmla="*/ 2 w 6474542"/>
                  <a:gd name="T25" fmla="*/ 0 h 1784555"/>
                  <a:gd name="T26" fmla="*/ 2 w 6474542"/>
                  <a:gd name="T27" fmla="*/ 0 h 1784555"/>
                  <a:gd name="T28" fmla="*/ 2 w 6474542"/>
                  <a:gd name="T29" fmla="*/ 0 h 1784555"/>
                  <a:gd name="T30" fmla="*/ 2 w 6474542"/>
                  <a:gd name="T31" fmla="*/ 0 h 1784555"/>
                  <a:gd name="T32" fmla="*/ 2 w 6474542"/>
                  <a:gd name="T33" fmla="*/ 0 h 1784555"/>
                  <a:gd name="T34" fmla="*/ 2 w 6474542"/>
                  <a:gd name="T35" fmla="*/ 0 h 1784555"/>
                  <a:gd name="T36" fmla="*/ 2 w 6474542"/>
                  <a:gd name="T37" fmla="*/ 0 h 1784555"/>
                  <a:gd name="T38" fmla="*/ 2 w 6474542"/>
                  <a:gd name="T39" fmla="*/ 0 h 1784555"/>
                  <a:gd name="T40" fmla="*/ 3 w 6474542"/>
                  <a:gd name="T41" fmla="*/ 0 h 1784555"/>
                  <a:gd name="T42" fmla="*/ 3 w 6474542"/>
                  <a:gd name="T43" fmla="*/ 0 h 1784555"/>
                  <a:gd name="T44" fmla="*/ 0 w 6474542"/>
                  <a:gd name="T45" fmla="*/ 0 h 17845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474542"/>
                  <a:gd name="T70" fmla="*/ 0 h 1784555"/>
                  <a:gd name="T71" fmla="*/ 6474542 w 6474542"/>
                  <a:gd name="T72" fmla="*/ 1784555 h 17845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474542" h="1784555">
                    <a:moveTo>
                      <a:pt x="44245" y="0"/>
                    </a:moveTo>
                    <a:lnTo>
                      <a:pt x="1091381" y="162232"/>
                    </a:lnTo>
                    <a:lnTo>
                      <a:pt x="1135626" y="412955"/>
                    </a:lnTo>
                    <a:lnTo>
                      <a:pt x="1460090" y="530942"/>
                    </a:lnTo>
                    <a:lnTo>
                      <a:pt x="1504335" y="368710"/>
                    </a:lnTo>
                    <a:lnTo>
                      <a:pt x="2005781" y="486697"/>
                    </a:lnTo>
                    <a:lnTo>
                      <a:pt x="2050026" y="737419"/>
                    </a:lnTo>
                    <a:lnTo>
                      <a:pt x="2286000" y="781665"/>
                    </a:lnTo>
                    <a:lnTo>
                      <a:pt x="2580968" y="855406"/>
                    </a:lnTo>
                    <a:lnTo>
                      <a:pt x="2787445" y="929148"/>
                    </a:lnTo>
                    <a:lnTo>
                      <a:pt x="2816942" y="1165123"/>
                    </a:lnTo>
                    <a:lnTo>
                      <a:pt x="3303639" y="1224116"/>
                    </a:lnTo>
                    <a:lnTo>
                      <a:pt x="3908323" y="1342103"/>
                    </a:lnTo>
                    <a:lnTo>
                      <a:pt x="3952568" y="1533832"/>
                    </a:lnTo>
                    <a:lnTo>
                      <a:pt x="4262284" y="1474839"/>
                    </a:lnTo>
                    <a:lnTo>
                      <a:pt x="4306529" y="1238865"/>
                    </a:lnTo>
                    <a:lnTo>
                      <a:pt x="4557252" y="1224116"/>
                    </a:lnTo>
                    <a:lnTo>
                      <a:pt x="4866968" y="1297858"/>
                    </a:lnTo>
                    <a:lnTo>
                      <a:pt x="5368413" y="1474839"/>
                    </a:lnTo>
                    <a:lnTo>
                      <a:pt x="5412658" y="1666568"/>
                    </a:lnTo>
                    <a:lnTo>
                      <a:pt x="6474542" y="1681316"/>
                    </a:lnTo>
                    <a:lnTo>
                      <a:pt x="6459794" y="1769806"/>
                    </a:lnTo>
                    <a:lnTo>
                      <a:pt x="0" y="1784555"/>
                    </a:lnTo>
                  </a:path>
                </a:pathLst>
              </a:custGeom>
              <a:pattFill prst="wave">
                <a:fgClr>
                  <a:srgbClr val="FFE7A5"/>
                </a:fgClr>
                <a:bgClr>
                  <a:srgbClr val="CC9900"/>
                </a:bgClr>
              </a:pattFill>
              <a:ln w="9525" cap="flat" cmpd="sng" algn="ctr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dirty="0"/>
              </a:p>
            </p:txBody>
          </p:sp>
          <p:sp>
            <p:nvSpPr>
              <p:cNvPr id="5" name="Freeform 4"/>
              <p:cNvSpPr/>
              <p:nvPr/>
            </p:nvSpPr>
            <p:spPr bwMode="auto">
              <a:xfrm>
                <a:off x="3976831" y="4365625"/>
                <a:ext cx="197138" cy="766762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 flipH="1">
                <a:off x="4319680" y="4464050"/>
                <a:ext cx="205710" cy="74295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4799670" y="4464050"/>
                <a:ext cx="205710" cy="892175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5416799" y="4562475"/>
                <a:ext cx="274280" cy="992187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>
                <a:off x="6376777" y="4662488"/>
                <a:ext cx="274280" cy="990600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 flipH="1">
                <a:off x="6925336" y="4613275"/>
                <a:ext cx="205710" cy="1039812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7681034" y="4711700"/>
                <a:ext cx="272851" cy="1039812"/>
              </a:xfrm>
              <a:custGeom>
                <a:avLst/>
                <a:gdLst>
                  <a:gd name="connsiteX0" fmla="*/ 0 w 219075"/>
                  <a:gd name="connsiteY0" fmla="*/ 0 h 1181100"/>
                  <a:gd name="connsiteX1" fmla="*/ 66675 w 219075"/>
                  <a:gd name="connsiteY1" fmla="*/ 333375 h 1181100"/>
                  <a:gd name="connsiteX2" fmla="*/ 219075 w 219075"/>
                  <a:gd name="connsiteY2" fmla="*/ 1181100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1181100">
                    <a:moveTo>
                      <a:pt x="0" y="0"/>
                    </a:moveTo>
                    <a:cubicBezTo>
                      <a:pt x="15081" y="68262"/>
                      <a:pt x="30163" y="136525"/>
                      <a:pt x="66675" y="333375"/>
                    </a:cubicBezTo>
                    <a:cubicBezTo>
                      <a:pt x="103188" y="530225"/>
                      <a:pt x="161131" y="855662"/>
                      <a:pt x="219075" y="118110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sp>
          <p:nvSpPr>
            <p:cNvPr id="20490" name="Text Box 86"/>
            <p:cNvSpPr txBox="1">
              <a:spLocks noChangeArrowheads="1"/>
            </p:cNvSpPr>
            <p:nvPr/>
          </p:nvSpPr>
          <p:spPr bwMode="auto">
            <a:xfrm>
              <a:off x="7113588" y="3509088"/>
              <a:ext cx="181812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25000"/>
                </a:spcBef>
                <a:tabLst>
                  <a:tab pos="350838" algn="l"/>
                </a:tabLst>
              </a:pPr>
              <a:r>
                <a:rPr lang="en-US" sz="1800" b="1" dirty="0">
                  <a:latin typeface="Verdana" pitchFamily="34" charset="0"/>
                </a:rPr>
                <a:t>Tambo River</a:t>
              </a:r>
              <a:endParaRPr lang="en-US" sz="1200" b="1" dirty="0">
                <a:latin typeface="Verdana" pitchFamily="34" charset="0"/>
              </a:endParaRPr>
            </a:p>
          </p:txBody>
        </p:sp>
        <p:sp>
          <p:nvSpPr>
            <p:cNvPr id="20492" name="Freeform 170"/>
            <p:cNvSpPr>
              <a:spLocks/>
            </p:cNvSpPr>
            <p:nvPr/>
          </p:nvSpPr>
          <p:spPr bwMode="auto">
            <a:xfrm>
              <a:off x="6753225" y="3615720"/>
              <a:ext cx="574675" cy="530225"/>
            </a:xfrm>
            <a:custGeom>
              <a:avLst/>
              <a:gdLst>
                <a:gd name="T0" fmla="*/ 407988 w 362"/>
                <a:gd name="T1" fmla="*/ 88900 h 334"/>
                <a:gd name="T2" fmla="*/ 26988 w 362"/>
                <a:gd name="T3" fmla="*/ 73025 h 334"/>
                <a:gd name="T4" fmla="*/ 574675 w 362"/>
                <a:gd name="T5" fmla="*/ 530225 h 334"/>
                <a:gd name="T6" fmla="*/ 0 60000 65536"/>
                <a:gd name="T7" fmla="*/ 0 60000 65536"/>
                <a:gd name="T8" fmla="*/ 0 60000 65536"/>
                <a:gd name="T9" fmla="*/ 0 w 362"/>
                <a:gd name="T10" fmla="*/ 0 h 334"/>
                <a:gd name="T11" fmla="*/ 362 w 3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2" h="334">
                  <a:moveTo>
                    <a:pt x="257" y="56"/>
                  </a:moveTo>
                  <a:cubicBezTo>
                    <a:pt x="128" y="28"/>
                    <a:pt x="0" y="0"/>
                    <a:pt x="17" y="46"/>
                  </a:cubicBezTo>
                  <a:cubicBezTo>
                    <a:pt x="34" y="92"/>
                    <a:pt x="198" y="213"/>
                    <a:pt x="362" y="334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Rectangle 89"/>
            <p:cNvSpPr/>
            <p:nvPr/>
          </p:nvSpPr>
          <p:spPr bwMode="auto">
            <a:xfrm>
              <a:off x="2943021" y="3897078"/>
              <a:ext cx="5816298" cy="167028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91" name="Straight Connector 88"/>
            <p:cNvCxnSpPr>
              <a:cxnSpLocks noChangeShapeType="1"/>
            </p:cNvCxnSpPr>
            <p:nvPr/>
          </p:nvCxnSpPr>
          <p:spPr bwMode="auto">
            <a:xfrm>
              <a:off x="8784320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2" name="Straight Connector 89"/>
            <p:cNvCxnSpPr>
              <a:cxnSpLocks noChangeShapeType="1"/>
            </p:cNvCxnSpPr>
            <p:nvPr/>
          </p:nvCxnSpPr>
          <p:spPr bwMode="auto">
            <a:xfrm>
              <a:off x="8784320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3" name="Straight Connector 90"/>
            <p:cNvCxnSpPr>
              <a:cxnSpLocks noChangeShapeType="1"/>
            </p:cNvCxnSpPr>
            <p:nvPr/>
          </p:nvCxnSpPr>
          <p:spPr bwMode="auto">
            <a:xfrm>
              <a:off x="8784320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4" name="Straight Connector 91"/>
            <p:cNvCxnSpPr>
              <a:cxnSpLocks noChangeShapeType="1"/>
            </p:cNvCxnSpPr>
            <p:nvPr/>
          </p:nvCxnSpPr>
          <p:spPr bwMode="auto">
            <a:xfrm>
              <a:off x="8784320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5" name="Straight Connector 92"/>
            <p:cNvCxnSpPr>
              <a:cxnSpLocks noChangeShapeType="1"/>
            </p:cNvCxnSpPr>
            <p:nvPr/>
          </p:nvCxnSpPr>
          <p:spPr bwMode="auto">
            <a:xfrm>
              <a:off x="8784320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6" name="Straight Connector 93"/>
            <p:cNvCxnSpPr>
              <a:cxnSpLocks noChangeShapeType="1"/>
            </p:cNvCxnSpPr>
            <p:nvPr/>
          </p:nvCxnSpPr>
          <p:spPr bwMode="auto">
            <a:xfrm>
              <a:off x="8784320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7" name="Straight Connector 94"/>
            <p:cNvCxnSpPr>
              <a:cxnSpLocks noChangeShapeType="1"/>
            </p:cNvCxnSpPr>
            <p:nvPr/>
          </p:nvCxnSpPr>
          <p:spPr bwMode="auto">
            <a:xfrm>
              <a:off x="8784320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8" name="Straight Connector 95"/>
            <p:cNvCxnSpPr>
              <a:cxnSpLocks noChangeShapeType="1"/>
            </p:cNvCxnSpPr>
            <p:nvPr/>
          </p:nvCxnSpPr>
          <p:spPr bwMode="auto">
            <a:xfrm>
              <a:off x="8784320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9" name="Straight Connector 96"/>
            <p:cNvCxnSpPr>
              <a:cxnSpLocks noChangeShapeType="1"/>
            </p:cNvCxnSpPr>
            <p:nvPr/>
          </p:nvCxnSpPr>
          <p:spPr bwMode="auto">
            <a:xfrm>
              <a:off x="8784320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00" name="TextBox 97"/>
            <p:cNvSpPr txBox="1">
              <a:spLocks noChangeArrowheads="1"/>
            </p:cNvSpPr>
            <p:nvPr/>
          </p:nvSpPr>
          <p:spPr bwMode="auto">
            <a:xfrm>
              <a:off x="8830033" y="435451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01" name="TextBox 98"/>
            <p:cNvSpPr txBox="1">
              <a:spLocks noChangeArrowheads="1"/>
            </p:cNvSpPr>
            <p:nvPr/>
          </p:nvSpPr>
          <p:spPr bwMode="auto">
            <a:xfrm>
              <a:off x="8830033" y="4003675"/>
              <a:ext cx="237138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02" name="TextBox 99"/>
            <p:cNvSpPr txBox="1">
              <a:spLocks noChangeArrowheads="1"/>
            </p:cNvSpPr>
            <p:nvPr/>
          </p:nvSpPr>
          <p:spPr bwMode="auto">
            <a:xfrm>
              <a:off x="8830033" y="4703763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03" name="TextBox 100"/>
            <p:cNvSpPr txBox="1">
              <a:spLocks noChangeArrowheads="1"/>
            </p:cNvSpPr>
            <p:nvPr/>
          </p:nvSpPr>
          <p:spPr bwMode="auto">
            <a:xfrm>
              <a:off x="8830033" y="505460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04" name="Straight Connector 102"/>
            <p:cNvCxnSpPr>
              <a:cxnSpLocks noChangeShapeType="1"/>
            </p:cNvCxnSpPr>
            <p:nvPr/>
          </p:nvCxnSpPr>
          <p:spPr bwMode="auto">
            <a:xfrm rot="5400000">
              <a:off x="7993114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5" name="Straight Connector 30"/>
            <p:cNvCxnSpPr>
              <a:cxnSpLocks noChangeShapeType="1"/>
            </p:cNvCxnSpPr>
            <p:nvPr/>
          </p:nvCxnSpPr>
          <p:spPr bwMode="auto">
            <a:xfrm>
              <a:off x="2870166" y="5470526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06" name="TextBox 40"/>
            <p:cNvSpPr txBox="1">
              <a:spLocks noChangeArrowheads="1"/>
            </p:cNvSpPr>
            <p:nvPr/>
          </p:nvSpPr>
          <p:spPr bwMode="auto">
            <a:xfrm>
              <a:off x="2651049" y="5385594"/>
              <a:ext cx="27603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-8</a:t>
              </a:r>
              <a:endParaRPr lang="en-US" sz="600" b="1" dirty="0">
                <a:latin typeface="Verdana" pitchFamily="34" charset="0"/>
              </a:endParaRPr>
            </a:p>
          </p:txBody>
        </p:sp>
        <p:cxnSp>
          <p:nvCxnSpPr>
            <p:cNvPr id="107" name="Straight Connector 30"/>
            <p:cNvCxnSpPr>
              <a:cxnSpLocks noChangeShapeType="1"/>
            </p:cNvCxnSpPr>
            <p:nvPr/>
          </p:nvCxnSpPr>
          <p:spPr bwMode="auto">
            <a:xfrm>
              <a:off x="2870166" y="40624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8" name="Straight Connector 31"/>
            <p:cNvCxnSpPr>
              <a:cxnSpLocks noChangeShapeType="1"/>
            </p:cNvCxnSpPr>
            <p:nvPr/>
          </p:nvCxnSpPr>
          <p:spPr bwMode="auto">
            <a:xfrm>
              <a:off x="2870166" y="4414838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9" name="Straight Connector 32"/>
            <p:cNvCxnSpPr>
              <a:cxnSpLocks noChangeShapeType="1"/>
            </p:cNvCxnSpPr>
            <p:nvPr/>
          </p:nvCxnSpPr>
          <p:spPr bwMode="auto">
            <a:xfrm>
              <a:off x="2870166" y="476726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0" name="Straight Connector 33"/>
            <p:cNvCxnSpPr>
              <a:cxnSpLocks noChangeShapeType="1"/>
            </p:cNvCxnSpPr>
            <p:nvPr/>
          </p:nvCxnSpPr>
          <p:spPr bwMode="auto">
            <a:xfrm>
              <a:off x="2870166" y="51181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1" name="Straight Connector 34"/>
            <p:cNvCxnSpPr>
              <a:cxnSpLocks noChangeShapeType="1"/>
            </p:cNvCxnSpPr>
            <p:nvPr/>
          </p:nvCxnSpPr>
          <p:spPr bwMode="auto">
            <a:xfrm>
              <a:off x="2870166" y="5294313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" name="Straight Connector 35"/>
            <p:cNvCxnSpPr>
              <a:cxnSpLocks noChangeShapeType="1"/>
            </p:cNvCxnSpPr>
            <p:nvPr/>
          </p:nvCxnSpPr>
          <p:spPr bwMode="auto">
            <a:xfrm>
              <a:off x="2870166" y="388620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3" name="Straight Connector 36"/>
            <p:cNvCxnSpPr>
              <a:cxnSpLocks noChangeShapeType="1"/>
            </p:cNvCxnSpPr>
            <p:nvPr/>
          </p:nvCxnSpPr>
          <p:spPr bwMode="auto">
            <a:xfrm>
              <a:off x="2870166" y="423862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4" name="Straight Connector 37"/>
            <p:cNvCxnSpPr>
              <a:cxnSpLocks noChangeShapeType="1"/>
            </p:cNvCxnSpPr>
            <p:nvPr/>
          </p:nvCxnSpPr>
          <p:spPr bwMode="auto">
            <a:xfrm>
              <a:off x="2870166" y="4591050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5" name="Straight Connector 38"/>
            <p:cNvCxnSpPr>
              <a:cxnSpLocks noChangeShapeType="1"/>
            </p:cNvCxnSpPr>
            <p:nvPr/>
          </p:nvCxnSpPr>
          <p:spPr bwMode="auto">
            <a:xfrm>
              <a:off x="2870166" y="4943475"/>
              <a:ext cx="6857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6" name="TextBox 39"/>
            <p:cNvSpPr txBox="1">
              <a:spLocks noChangeArrowheads="1"/>
            </p:cNvSpPr>
            <p:nvPr/>
          </p:nvSpPr>
          <p:spPr bwMode="auto">
            <a:xfrm>
              <a:off x="2652807" y="4337050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-2</a:t>
              </a:r>
            </a:p>
          </p:txBody>
        </p:sp>
        <p:sp>
          <p:nvSpPr>
            <p:cNvPr id="117" name="TextBox 40"/>
            <p:cNvSpPr txBox="1">
              <a:spLocks noChangeArrowheads="1"/>
            </p:cNvSpPr>
            <p:nvPr/>
          </p:nvSpPr>
          <p:spPr bwMode="auto">
            <a:xfrm>
              <a:off x="2688521" y="3973145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18" name="TextBox 41"/>
            <p:cNvSpPr txBox="1">
              <a:spLocks noChangeArrowheads="1"/>
            </p:cNvSpPr>
            <p:nvPr/>
          </p:nvSpPr>
          <p:spPr bwMode="auto">
            <a:xfrm>
              <a:off x="2652807" y="4687888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-4</a:t>
              </a:r>
            </a:p>
          </p:txBody>
        </p:sp>
        <p:sp>
          <p:nvSpPr>
            <p:cNvPr id="119" name="TextBox 42"/>
            <p:cNvSpPr txBox="1">
              <a:spLocks noChangeArrowheads="1"/>
            </p:cNvSpPr>
            <p:nvPr/>
          </p:nvSpPr>
          <p:spPr bwMode="auto">
            <a:xfrm>
              <a:off x="2652807" y="5038725"/>
              <a:ext cx="27428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>
                  <a:latin typeface="Verdana" pitchFamily="34" charset="0"/>
                </a:rPr>
                <a:t>-6</a:t>
              </a:r>
            </a:p>
          </p:txBody>
        </p:sp>
        <p:cxnSp>
          <p:nvCxnSpPr>
            <p:cNvPr id="120" name="Straight Connector 53"/>
            <p:cNvCxnSpPr>
              <a:cxnSpLocks noChangeShapeType="1"/>
            </p:cNvCxnSpPr>
            <p:nvPr/>
          </p:nvCxnSpPr>
          <p:spPr bwMode="auto">
            <a:xfrm rot="5400000">
              <a:off x="2170386" y="4654550"/>
              <a:ext cx="15367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21" name="TextBox 40"/>
            <p:cNvSpPr txBox="1">
              <a:spLocks noChangeArrowheads="1"/>
            </p:cNvSpPr>
            <p:nvPr/>
          </p:nvSpPr>
          <p:spPr bwMode="auto">
            <a:xfrm rot="16200000">
              <a:off x="2327425" y="4591586"/>
              <a:ext cx="65114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600" b="1" dirty="0" smtClean="0">
                  <a:latin typeface="Verdana" pitchFamily="34" charset="0"/>
                </a:rPr>
                <a:t>Kilometers</a:t>
              </a:r>
              <a:endParaRPr lang="en-US" sz="600" b="1" dirty="0">
                <a:latin typeface="Verdana" pitchFamily="34" charset="0"/>
              </a:endParaRPr>
            </a:p>
          </p:txBody>
        </p:sp>
        <p:sp>
          <p:nvSpPr>
            <p:cNvPr id="122" name="TextBox 79"/>
            <p:cNvSpPr txBox="1">
              <a:spLocks noChangeArrowheads="1"/>
            </p:cNvSpPr>
            <p:nvPr/>
          </p:nvSpPr>
          <p:spPr bwMode="auto">
            <a:xfrm>
              <a:off x="5122973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40</a:t>
              </a:r>
            </a:p>
          </p:txBody>
        </p:sp>
        <p:sp>
          <p:nvSpPr>
            <p:cNvPr id="123" name="TextBox 80"/>
            <p:cNvSpPr txBox="1">
              <a:spLocks noChangeArrowheads="1"/>
            </p:cNvSpPr>
            <p:nvPr/>
          </p:nvSpPr>
          <p:spPr bwMode="auto">
            <a:xfrm>
              <a:off x="4505844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30</a:t>
              </a:r>
            </a:p>
          </p:txBody>
        </p:sp>
        <p:sp>
          <p:nvSpPr>
            <p:cNvPr id="124" name="TextBox 81"/>
            <p:cNvSpPr txBox="1">
              <a:spLocks noChangeArrowheads="1"/>
            </p:cNvSpPr>
            <p:nvPr/>
          </p:nvSpPr>
          <p:spPr bwMode="auto">
            <a:xfrm>
              <a:off x="3340156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</a:t>
              </a:r>
            </a:p>
          </p:txBody>
        </p:sp>
        <p:sp>
          <p:nvSpPr>
            <p:cNvPr id="125" name="TextBox 82"/>
            <p:cNvSpPr txBox="1">
              <a:spLocks noChangeArrowheads="1"/>
            </p:cNvSpPr>
            <p:nvPr/>
          </p:nvSpPr>
          <p:spPr bwMode="auto">
            <a:xfrm>
              <a:off x="3957285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20</a:t>
              </a:r>
            </a:p>
          </p:txBody>
        </p:sp>
        <p:sp>
          <p:nvSpPr>
            <p:cNvPr id="126" name="TextBox 83"/>
            <p:cNvSpPr txBox="1">
              <a:spLocks noChangeArrowheads="1"/>
            </p:cNvSpPr>
            <p:nvPr/>
          </p:nvSpPr>
          <p:spPr bwMode="auto">
            <a:xfrm>
              <a:off x="2843024" y="5608638"/>
              <a:ext cx="238566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0</a:t>
              </a:r>
            </a:p>
          </p:txBody>
        </p:sp>
        <p:sp>
          <p:nvSpPr>
            <p:cNvPr id="127" name="TextBox 116"/>
            <p:cNvSpPr txBox="1">
              <a:spLocks noChangeArrowheads="1"/>
            </p:cNvSpPr>
            <p:nvPr/>
          </p:nvSpPr>
          <p:spPr bwMode="auto">
            <a:xfrm>
              <a:off x="8002909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90</a:t>
              </a:r>
            </a:p>
          </p:txBody>
        </p:sp>
        <p:sp>
          <p:nvSpPr>
            <p:cNvPr id="128" name="TextBox 117"/>
            <p:cNvSpPr txBox="1">
              <a:spLocks noChangeArrowheads="1"/>
            </p:cNvSpPr>
            <p:nvPr/>
          </p:nvSpPr>
          <p:spPr bwMode="auto">
            <a:xfrm>
              <a:off x="7454350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80</a:t>
              </a:r>
            </a:p>
          </p:txBody>
        </p:sp>
        <p:sp>
          <p:nvSpPr>
            <p:cNvPr id="129" name="TextBox 118"/>
            <p:cNvSpPr txBox="1">
              <a:spLocks noChangeArrowheads="1"/>
            </p:cNvSpPr>
            <p:nvPr/>
          </p:nvSpPr>
          <p:spPr bwMode="auto">
            <a:xfrm>
              <a:off x="6288662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60</a:t>
              </a:r>
            </a:p>
          </p:txBody>
        </p:sp>
        <p:sp>
          <p:nvSpPr>
            <p:cNvPr id="130" name="TextBox 119"/>
            <p:cNvSpPr txBox="1">
              <a:spLocks noChangeArrowheads="1"/>
            </p:cNvSpPr>
            <p:nvPr/>
          </p:nvSpPr>
          <p:spPr bwMode="auto">
            <a:xfrm>
              <a:off x="6837221" y="5619750"/>
              <a:ext cx="291422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70</a:t>
              </a:r>
            </a:p>
          </p:txBody>
        </p:sp>
        <p:sp>
          <p:nvSpPr>
            <p:cNvPr id="131" name="TextBox 120"/>
            <p:cNvSpPr txBox="1">
              <a:spLocks noChangeArrowheads="1"/>
            </p:cNvSpPr>
            <p:nvPr/>
          </p:nvSpPr>
          <p:spPr bwMode="auto">
            <a:xfrm>
              <a:off x="5671532" y="5619750"/>
              <a:ext cx="292851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50</a:t>
              </a:r>
            </a:p>
          </p:txBody>
        </p:sp>
        <p:cxnSp>
          <p:nvCxnSpPr>
            <p:cNvPr id="132" name="Straight Connector 69"/>
            <p:cNvCxnSpPr>
              <a:cxnSpLocks noChangeShapeType="1"/>
            </p:cNvCxnSpPr>
            <p:nvPr/>
          </p:nvCxnSpPr>
          <p:spPr bwMode="auto">
            <a:xfrm rot="5400000">
              <a:off x="290770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3" name="Straight Connector 70"/>
            <p:cNvCxnSpPr>
              <a:cxnSpLocks noChangeShapeType="1"/>
            </p:cNvCxnSpPr>
            <p:nvPr/>
          </p:nvCxnSpPr>
          <p:spPr bwMode="auto">
            <a:xfrm rot="5400000">
              <a:off x="319912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4" name="Straight Connector 71"/>
            <p:cNvCxnSpPr>
              <a:cxnSpLocks noChangeShapeType="1"/>
            </p:cNvCxnSpPr>
            <p:nvPr/>
          </p:nvCxnSpPr>
          <p:spPr bwMode="auto">
            <a:xfrm rot="5400000">
              <a:off x="349054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5" name="Straight Connector 72"/>
            <p:cNvCxnSpPr>
              <a:cxnSpLocks noChangeShapeType="1"/>
            </p:cNvCxnSpPr>
            <p:nvPr/>
          </p:nvCxnSpPr>
          <p:spPr bwMode="auto">
            <a:xfrm rot="5400000">
              <a:off x="378196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6" name="Straight Connector 73"/>
            <p:cNvCxnSpPr>
              <a:cxnSpLocks noChangeShapeType="1"/>
            </p:cNvCxnSpPr>
            <p:nvPr/>
          </p:nvCxnSpPr>
          <p:spPr bwMode="auto">
            <a:xfrm rot="5400000">
              <a:off x="553050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7" name="Straight Connector 74"/>
            <p:cNvCxnSpPr>
              <a:cxnSpLocks noChangeShapeType="1"/>
            </p:cNvCxnSpPr>
            <p:nvPr/>
          </p:nvCxnSpPr>
          <p:spPr bwMode="auto">
            <a:xfrm rot="5400000">
              <a:off x="4073390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8" name="Straight Connector 75"/>
            <p:cNvCxnSpPr>
              <a:cxnSpLocks noChangeShapeType="1"/>
            </p:cNvCxnSpPr>
            <p:nvPr/>
          </p:nvCxnSpPr>
          <p:spPr bwMode="auto">
            <a:xfrm rot="5400000">
              <a:off x="436481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39" name="Straight Connector 76"/>
            <p:cNvCxnSpPr>
              <a:cxnSpLocks noChangeShapeType="1"/>
            </p:cNvCxnSpPr>
            <p:nvPr/>
          </p:nvCxnSpPr>
          <p:spPr bwMode="auto">
            <a:xfrm rot="5400000">
              <a:off x="465623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0" name="Straight Connector 77"/>
            <p:cNvCxnSpPr>
              <a:cxnSpLocks noChangeShapeType="1"/>
            </p:cNvCxnSpPr>
            <p:nvPr/>
          </p:nvCxnSpPr>
          <p:spPr bwMode="auto">
            <a:xfrm rot="5400000">
              <a:off x="494765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1" name="Straight Connector 78"/>
            <p:cNvCxnSpPr>
              <a:cxnSpLocks noChangeShapeType="1"/>
            </p:cNvCxnSpPr>
            <p:nvPr/>
          </p:nvCxnSpPr>
          <p:spPr bwMode="auto">
            <a:xfrm rot="5400000">
              <a:off x="523907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2" name="Straight Connector 141"/>
            <p:cNvCxnSpPr>
              <a:cxnSpLocks noChangeShapeType="1"/>
            </p:cNvCxnSpPr>
            <p:nvPr/>
          </p:nvCxnSpPr>
          <p:spPr bwMode="auto">
            <a:xfrm rot="5400000">
              <a:off x="5821922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3" name="Straight Connector 142"/>
            <p:cNvCxnSpPr>
              <a:cxnSpLocks noChangeShapeType="1"/>
            </p:cNvCxnSpPr>
            <p:nvPr/>
          </p:nvCxnSpPr>
          <p:spPr bwMode="auto">
            <a:xfrm rot="5400000">
              <a:off x="6113344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4" name="Straight Connector 143"/>
            <p:cNvCxnSpPr>
              <a:cxnSpLocks noChangeShapeType="1"/>
            </p:cNvCxnSpPr>
            <p:nvPr/>
          </p:nvCxnSpPr>
          <p:spPr bwMode="auto">
            <a:xfrm rot="5400000">
              <a:off x="6404766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5" name="Straight Connector 144"/>
            <p:cNvCxnSpPr>
              <a:cxnSpLocks noChangeShapeType="1"/>
            </p:cNvCxnSpPr>
            <p:nvPr/>
          </p:nvCxnSpPr>
          <p:spPr bwMode="auto">
            <a:xfrm rot="5400000">
              <a:off x="6696188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6" name="Straight Connector 145"/>
            <p:cNvCxnSpPr>
              <a:cxnSpLocks noChangeShapeType="1"/>
            </p:cNvCxnSpPr>
            <p:nvPr/>
          </p:nvCxnSpPr>
          <p:spPr bwMode="auto">
            <a:xfrm rot="5400000">
              <a:off x="844472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7" name="Straight Connector 146"/>
            <p:cNvCxnSpPr>
              <a:cxnSpLocks noChangeShapeType="1"/>
            </p:cNvCxnSpPr>
            <p:nvPr/>
          </p:nvCxnSpPr>
          <p:spPr bwMode="auto">
            <a:xfrm rot="5400000">
              <a:off x="6987611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8" name="Straight Connector 147"/>
            <p:cNvCxnSpPr>
              <a:cxnSpLocks noChangeShapeType="1"/>
            </p:cNvCxnSpPr>
            <p:nvPr/>
          </p:nvCxnSpPr>
          <p:spPr bwMode="auto">
            <a:xfrm rot="5400000">
              <a:off x="727903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9" name="Straight Connector 148"/>
            <p:cNvCxnSpPr>
              <a:cxnSpLocks noChangeShapeType="1"/>
            </p:cNvCxnSpPr>
            <p:nvPr/>
          </p:nvCxnSpPr>
          <p:spPr bwMode="auto">
            <a:xfrm rot="5400000">
              <a:off x="7570455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0" name="Straight Connector 149"/>
            <p:cNvCxnSpPr>
              <a:cxnSpLocks noChangeShapeType="1"/>
            </p:cNvCxnSpPr>
            <p:nvPr/>
          </p:nvCxnSpPr>
          <p:spPr bwMode="auto">
            <a:xfrm rot="5400000">
              <a:off x="7861877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1" name="Straight Connector 150"/>
            <p:cNvCxnSpPr>
              <a:cxnSpLocks noChangeShapeType="1"/>
            </p:cNvCxnSpPr>
            <p:nvPr/>
          </p:nvCxnSpPr>
          <p:spPr bwMode="auto">
            <a:xfrm rot="5400000">
              <a:off x="8153299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2" name="Straight Connector 121"/>
            <p:cNvCxnSpPr>
              <a:cxnSpLocks noChangeShapeType="1"/>
            </p:cNvCxnSpPr>
            <p:nvPr/>
          </p:nvCxnSpPr>
          <p:spPr bwMode="auto">
            <a:xfrm rot="5400000">
              <a:off x="8736143" y="5595938"/>
              <a:ext cx="4921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53" name="TextBox 122"/>
            <p:cNvSpPr txBox="1">
              <a:spLocks noChangeArrowheads="1"/>
            </p:cNvSpPr>
            <p:nvPr/>
          </p:nvSpPr>
          <p:spPr bwMode="auto">
            <a:xfrm>
              <a:off x="8568611" y="5619750"/>
              <a:ext cx="347135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600" b="1" dirty="0">
                  <a:latin typeface="Verdana" pitchFamily="34" charset="0"/>
                </a:rPr>
                <a:t>100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5174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Summary: HC System</a:t>
            </a:r>
          </a:p>
        </p:txBody>
      </p:sp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320675" y="950270"/>
            <a:ext cx="847407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 u="sng" dirty="0">
                <a:solidFill>
                  <a:srgbClr val="0033CC"/>
                </a:solidFill>
              </a:rPr>
              <a:t>Source Rock</a:t>
            </a:r>
          </a:p>
          <a:p>
            <a:pPr marL="457200" lvl="1" indent="0" eaLnBrk="1" hangingPunct="1"/>
            <a:r>
              <a:rPr lang="en-US" altLang="en-US" sz="2000" dirty="0"/>
              <a:t>Coals and coastal plain coaly shales in the Golden Beach subgroup.  Dominantly terrestrial plant origin with high total organic </a:t>
            </a:r>
            <a:r>
              <a:rPr lang="en-US" altLang="en-US" sz="2000" dirty="0" smtClean="0"/>
              <a:t>carbon. </a:t>
            </a:r>
            <a:endParaRPr lang="en-US" altLang="en-US" sz="2000" dirty="0"/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320675" y="2000891"/>
            <a:ext cx="8335963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 u="sng" dirty="0">
                <a:solidFill>
                  <a:srgbClr val="0033CC"/>
                </a:solidFill>
              </a:rPr>
              <a:t>Reservoir</a:t>
            </a:r>
            <a:r>
              <a:rPr lang="en-US" altLang="en-US" sz="1800" b="1" dirty="0">
                <a:solidFill>
                  <a:srgbClr val="0033CC"/>
                </a:solidFill>
              </a:rPr>
              <a:t> </a:t>
            </a:r>
          </a:p>
          <a:p>
            <a:pPr marL="457200" eaLnBrk="1" hangingPunct="1"/>
            <a:r>
              <a:rPr lang="en-US" altLang="en-US" sz="2000" dirty="0"/>
              <a:t>The Latrobe Group fluvial to nearshore sandstones are the primary reservoirs.</a:t>
            </a:r>
          </a:p>
        </p:txBody>
      </p:sp>
      <p:sp>
        <p:nvSpPr>
          <p:cNvPr id="21510" name="Rectangle 8"/>
          <p:cNvSpPr>
            <a:spLocks noChangeArrowheads="1"/>
          </p:cNvSpPr>
          <p:nvPr/>
        </p:nvSpPr>
        <p:spPr bwMode="auto">
          <a:xfrm>
            <a:off x="320675" y="4102133"/>
            <a:ext cx="8167688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 u="sng" dirty="0">
                <a:solidFill>
                  <a:srgbClr val="0033CC"/>
                </a:solidFill>
              </a:rPr>
              <a:t>Seal</a:t>
            </a:r>
          </a:p>
          <a:p>
            <a:pPr marL="457200" eaLnBrk="1" hangingPunct="1"/>
            <a:r>
              <a:rPr lang="en-US" altLang="en-US" sz="2000" dirty="0"/>
              <a:t>Mostly marine shales and marls of the </a:t>
            </a:r>
            <a:r>
              <a:rPr lang="en-US" altLang="en-US" sz="2000" dirty="0" smtClean="0"/>
              <a:t>Lakes </a:t>
            </a:r>
            <a:r>
              <a:rPr lang="en-US" altLang="en-US" sz="2000" dirty="0"/>
              <a:t>Entrance </a:t>
            </a:r>
            <a:r>
              <a:rPr lang="en-US" altLang="en-US" sz="2000" dirty="0" smtClean="0"/>
              <a:t>Fm. </a:t>
            </a:r>
            <a:r>
              <a:rPr lang="en-US" altLang="en-US" sz="2000" dirty="0" smtClean="0"/>
              <a:t>Some </a:t>
            </a:r>
            <a:r>
              <a:rPr lang="en-US" altLang="en-US" sz="2000" dirty="0"/>
              <a:t>shales within the Latrobe Group act as intra-Latrobe seals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20675" y="3051512"/>
            <a:ext cx="8199438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 u="sng" dirty="0">
                <a:solidFill>
                  <a:srgbClr val="0033CC"/>
                </a:solidFill>
              </a:rPr>
              <a:t>Trap</a:t>
            </a:r>
          </a:p>
          <a:p>
            <a:pPr marL="457200" eaLnBrk="1" hangingPunct="1"/>
            <a:r>
              <a:rPr lang="en-US" altLang="en-US" sz="2000" dirty="0"/>
              <a:t>Extensional fault blocks associated with Cretaceous rifting. </a:t>
            </a:r>
            <a:r>
              <a:rPr lang="en-US" altLang="en-US" sz="2000" dirty="0" smtClean="0"/>
              <a:t>Later </a:t>
            </a:r>
            <a:r>
              <a:rPr lang="en-US" altLang="en-US" sz="2000" dirty="0"/>
              <a:t>compression enhanced anticlines and fault traps.</a:t>
            </a:r>
          </a:p>
        </p:txBody>
      </p:sp>
      <p:sp>
        <p:nvSpPr>
          <p:cNvPr id="21512" name="Rectangle 10"/>
          <p:cNvSpPr>
            <a:spLocks noChangeArrowheads="1"/>
          </p:cNvSpPr>
          <p:nvPr/>
        </p:nvSpPr>
        <p:spPr bwMode="auto">
          <a:xfrm>
            <a:off x="320675" y="5152754"/>
            <a:ext cx="7878763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 u="sng" dirty="0">
                <a:solidFill>
                  <a:srgbClr val="0033CC"/>
                </a:solidFill>
              </a:rPr>
              <a:t>Maturation</a:t>
            </a:r>
            <a:r>
              <a:rPr lang="en-US" altLang="en-US" sz="1800" b="1" dirty="0">
                <a:solidFill>
                  <a:srgbClr val="0033CC"/>
                </a:solidFill>
              </a:rPr>
              <a:t> </a:t>
            </a:r>
            <a:r>
              <a:rPr lang="en-US" altLang="en-US" sz="1800" b="1" u="sng" dirty="0">
                <a:solidFill>
                  <a:srgbClr val="0033CC"/>
                </a:solidFill>
              </a:rPr>
              <a:t>and Migration</a:t>
            </a:r>
          </a:p>
          <a:p>
            <a:pPr marL="457200" eaLnBrk="1" hangingPunct="1"/>
            <a:r>
              <a:rPr lang="en-US" altLang="en-US" sz="2000" dirty="0"/>
              <a:t>The major generation and expulsion was initiated in the Miocene. </a:t>
            </a:r>
            <a:r>
              <a:rPr lang="en-US" altLang="en-US" sz="2000" dirty="0" smtClean="0"/>
              <a:t>Peak </a:t>
            </a:r>
            <a:r>
              <a:rPr lang="en-US" altLang="en-US" sz="2000" dirty="0"/>
              <a:t>generation at depths of 4-5 km for oil and 5-</a:t>
            </a:r>
            <a:r>
              <a:rPr lang="en-US" altLang="en-US" sz="2000" dirty="0" smtClean="0"/>
              <a:t>6 km </a:t>
            </a:r>
            <a:r>
              <a:rPr lang="en-US" altLang="en-US" sz="2000" dirty="0"/>
              <a:t>for gas. </a:t>
            </a:r>
          </a:p>
        </p:txBody>
      </p:sp>
    </p:spTree>
    <p:extLst>
      <p:ext uri="{BB962C8B-B14F-4D97-AF65-F5344CB8AC3E}">
        <p14:creationId xmlns:p14="http://schemas.microsoft.com/office/powerpoint/2010/main" val="2140350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Summary: HC System</a:t>
            </a:r>
          </a:p>
        </p:txBody>
      </p:sp>
      <p:pic>
        <p:nvPicPr>
          <p:cNvPr id="22533" name="Picture 5" descr="http://pubs.usgs.gov/of/1999/ofr-99-0050/OF99-50Q/figure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99" t="10045" r="25334" b="25424"/>
          <a:stretch>
            <a:fillRect/>
          </a:stretch>
        </p:blipFill>
        <p:spPr>
          <a:xfrm>
            <a:off x="1576989" y="2514755"/>
            <a:ext cx="2366963" cy="3427413"/>
          </a:xfrm>
          <a:noFill/>
        </p:spPr>
      </p:pic>
      <p:sp>
        <p:nvSpPr>
          <p:cNvPr id="22534" name="Text Box 42"/>
          <p:cNvSpPr txBox="1">
            <a:spLocks noChangeArrowheads="1"/>
          </p:cNvSpPr>
          <p:nvPr/>
        </p:nvSpPr>
        <p:spPr bwMode="auto">
          <a:xfrm>
            <a:off x="2720693" y="5103154"/>
            <a:ext cx="1035861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5000"/>
              </a:spcBef>
            </a:pPr>
            <a:r>
              <a:rPr lang="en-US" altLang="en-US" sz="1200" b="1" dirty="0">
                <a:latin typeface="Verdana" panose="020B0604030504040204" pitchFamily="34" charset="0"/>
              </a:rPr>
              <a:t>Strzelecki</a:t>
            </a:r>
          </a:p>
        </p:txBody>
      </p:sp>
      <p:sp>
        <p:nvSpPr>
          <p:cNvPr id="22535" name="Text Box 43"/>
          <p:cNvSpPr txBox="1">
            <a:spLocks noChangeArrowheads="1"/>
          </p:cNvSpPr>
          <p:nvPr/>
        </p:nvSpPr>
        <p:spPr bwMode="auto">
          <a:xfrm>
            <a:off x="2310414" y="4219576"/>
            <a:ext cx="1361270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5000"/>
              </a:spcBef>
            </a:pPr>
            <a:r>
              <a:rPr lang="en-US" altLang="en-US" sz="1200" b="1" dirty="0">
                <a:latin typeface="Verdana" panose="020B0604030504040204" pitchFamily="34" charset="0"/>
              </a:rPr>
              <a:t>Golden Beach</a:t>
            </a:r>
          </a:p>
        </p:txBody>
      </p:sp>
      <p:sp>
        <p:nvSpPr>
          <p:cNvPr id="22536" name="Text Box 44"/>
          <p:cNvSpPr txBox="1">
            <a:spLocks noChangeArrowheads="1"/>
          </p:cNvSpPr>
          <p:nvPr/>
        </p:nvSpPr>
        <p:spPr bwMode="auto">
          <a:xfrm>
            <a:off x="1783364" y="3386388"/>
            <a:ext cx="1420582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5000"/>
              </a:spcBef>
            </a:pPr>
            <a:r>
              <a:rPr lang="en-US" altLang="en-US" sz="1200" b="1" dirty="0">
                <a:latin typeface="Verdana" panose="020B0604030504040204" pitchFamily="34" charset="0"/>
              </a:rPr>
              <a:t>Upper Latrobe</a:t>
            </a:r>
          </a:p>
        </p:txBody>
      </p:sp>
      <p:sp>
        <p:nvSpPr>
          <p:cNvPr id="22537" name="Text Box 45"/>
          <p:cNvSpPr txBox="1">
            <a:spLocks noChangeArrowheads="1"/>
          </p:cNvSpPr>
          <p:nvPr/>
        </p:nvSpPr>
        <p:spPr bwMode="auto">
          <a:xfrm>
            <a:off x="1783364" y="2876705"/>
            <a:ext cx="1816523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5000"/>
              </a:spcBef>
            </a:pPr>
            <a:r>
              <a:rPr lang="en-US" altLang="en-US" sz="1200" b="1" dirty="0">
                <a:latin typeface="Verdana" panose="020B0604030504040204" pitchFamily="34" charset="0"/>
              </a:rPr>
              <a:t>Lakes Entrance Fm</a:t>
            </a:r>
          </a:p>
        </p:txBody>
      </p:sp>
      <p:sp>
        <p:nvSpPr>
          <p:cNvPr id="22538" name="Text Box 46"/>
          <p:cNvSpPr txBox="1">
            <a:spLocks noChangeArrowheads="1"/>
          </p:cNvSpPr>
          <p:nvPr/>
        </p:nvSpPr>
        <p:spPr bwMode="auto">
          <a:xfrm>
            <a:off x="2092503" y="2629209"/>
            <a:ext cx="1446230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5000"/>
              </a:spcBef>
            </a:pPr>
            <a:r>
              <a:rPr lang="en-US" altLang="en-US" sz="1200" b="1" dirty="0">
                <a:latin typeface="Verdana" panose="020B0604030504040204" pitchFamily="34" charset="0"/>
              </a:rPr>
              <a:t>Gippsland Lms</a:t>
            </a:r>
          </a:p>
        </p:txBody>
      </p:sp>
      <p:sp>
        <p:nvSpPr>
          <p:cNvPr id="22539" name="Text Box 47"/>
          <p:cNvSpPr txBox="1">
            <a:spLocks noChangeArrowheads="1"/>
          </p:cNvSpPr>
          <p:nvPr/>
        </p:nvSpPr>
        <p:spPr bwMode="auto">
          <a:xfrm>
            <a:off x="2402179" y="2450967"/>
            <a:ext cx="1273105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0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5000"/>
              </a:spcBef>
            </a:pPr>
            <a:r>
              <a:rPr lang="en-US" altLang="en-US" sz="1200" b="1" dirty="0">
                <a:latin typeface="Verdana" panose="020B0604030504040204" pitchFamily="34" charset="0"/>
              </a:rPr>
              <a:t>Tambo River</a:t>
            </a:r>
          </a:p>
        </p:txBody>
      </p:sp>
      <p:grpSp>
        <p:nvGrpSpPr>
          <p:cNvPr id="22540" name="Group 51"/>
          <p:cNvGrpSpPr>
            <a:grpSpLocks/>
          </p:cNvGrpSpPr>
          <p:nvPr/>
        </p:nvGrpSpPr>
        <p:grpSpPr bwMode="auto">
          <a:xfrm>
            <a:off x="4700588" y="989168"/>
            <a:ext cx="3724275" cy="1589087"/>
            <a:chOff x="2721" y="973"/>
            <a:chExt cx="2346" cy="1101"/>
          </a:xfrm>
        </p:grpSpPr>
        <p:pic>
          <p:nvPicPr>
            <p:cNvPr id="22567" name="Picture 2" descr="http://pubs.usgs.gov/of/1999/ofr-99-0050/OF99-50Q/figure6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5" r="27516" b="64082"/>
            <a:stretch>
              <a:fillRect/>
            </a:stretch>
          </p:blipFill>
          <p:spPr bwMode="auto">
            <a:xfrm>
              <a:off x="2721" y="1009"/>
              <a:ext cx="2346" cy="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68" name="Group 53"/>
            <p:cNvGrpSpPr>
              <a:grpSpLocks/>
            </p:cNvGrpSpPr>
            <p:nvPr/>
          </p:nvGrpSpPr>
          <p:grpSpPr bwMode="auto">
            <a:xfrm>
              <a:off x="3895" y="973"/>
              <a:ext cx="1163" cy="1101"/>
              <a:chOff x="3895" y="993"/>
              <a:chExt cx="1163" cy="1101"/>
            </a:xfrm>
          </p:grpSpPr>
          <p:sp>
            <p:nvSpPr>
              <p:cNvPr id="22569" name="Rectangle 54"/>
              <p:cNvSpPr>
                <a:spLocks noChangeArrowheads="1"/>
              </p:cNvSpPr>
              <p:nvPr/>
            </p:nvSpPr>
            <p:spPr bwMode="auto">
              <a:xfrm>
                <a:off x="3900" y="1045"/>
                <a:ext cx="185" cy="9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570" name="Text Box 55"/>
              <p:cNvSpPr txBox="1">
                <a:spLocks noChangeArrowheads="1"/>
              </p:cNvSpPr>
              <p:nvPr/>
            </p:nvSpPr>
            <p:spPr bwMode="auto">
              <a:xfrm rot="-5400000">
                <a:off x="3616" y="1431"/>
                <a:ext cx="77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b="1" dirty="0">
                    <a:latin typeface="Verdana" panose="020B0604030504040204" pitchFamily="34" charset="0"/>
                  </a:rPr>
                  <a:t>SOURCE</a:t>
                </a:r>
              </a:p>
            </p:txBody>
          </p:sp>
          <p:sp>
            <p:nvSpPr>
              <p:cNvPr id="22571" name="Rectangle 56"/>
              <p:cNvSpPr>
                <a:spLocks noChangeArrowheads="1"/>
              </p:cNvSpPr>
              <p:nvPr/>
            </p:nvSpPr>
            <p:spPr bwMode="auto">
              <a:xfrm>
                <a:off x="4107" y="1041"/>
                <a:ext cx="161" cy="9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572" name="Rectangle 57"/>
              <p:cNvSpPr>
                <a:spLocks noChangeArrowheads="1"/>
              </p:cNvSpPr>
              <p:nvPr/>
            </p:nvSpPr>
            <p:spPr bwMode="auto">
              <a:xfrm>
                <a:off x="4503" y="1038"/>
                <a:ext cx="154" cy="9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573" name="Rectangle 58"/>
              <p:cNvSpPr>
                <a:spLocks noChangeArrowheads="1"/>
              </p:cNvSpPr>
              <p:nvPr/>
            </p:nvSpPr>
            <p:spPr bwMode="auto">
              <a:xfrm>
                <a:off x="4309" y="1039"/>
                <a:ext cx="174" cy="9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574" name="Rectangle 59"/>
              <p:cNvSpPr>
                <a:spLocks noChangeArrowheads="1"/>
              </p:cNvSpPr>
              <p:nvPr/>
            </p:nvSpPr>
            <p:spPr bwMode="auto">
              <a:xfrm>
                <a:off x="4692" y="1046"/>
                <a:ext cx="161" cy="9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575" name="Text Box 60"/>
              <p:cNvSpPr txBox="1">
                <a:spLocks noChangeArrowheads="1"/>
              </p:cNvSpPr>
              <p:nvPr/>
            </p:nvSpPr>
            <p:spPr bwMode="auto">
              <a:xfrm rot="-5400000">
                <a:off x="3670" y="1436"/>
                <a:ext cx="1054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b="1" dirty="0">
                    <a:latin typeface="Verdana" panose="020B0604030504040204" pitchFamily="34" charset="0"/>
                  </a:rPr>
                  <a:t>RESERVOIR</a:t>
                </a:r>
              </a:p>
            </p:txBody>
          </p:sp>
          <p:sp>
            <p:nvSpPr>
              <p:cNvPr id="22576" name="Text Box 61"/>
              <p:cNvSpPr txBox="1">
                <a:spLocks noChangeArrowheads="1"/>
              </p:cNvSpPr>
              <p:nvPr/>
            </p:nvSpPr>
            <p:spPr bwMode="auto">
              <a:xfrm rot="-5400000">
                <a:off x="4127" y="1430"/>
                <a:ext cx="52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b="1" dirty="0">
                    <a:latin typeface="Verdana" panose="020B0604030504040204" pitchFamily="34" charset="0"/>
                  </a:rPr>
                  <a:t>SEAL</a:t>
                </a:r>
              </a:p>
            </p:txBody>
          </p:sp>
          <p:sp>
            <p:nvSpPr>
              <p:cNvPr id="22577" name="Text Box 62"/>
              <p:cNvSpPr txBox="1">
                <a:spLocks noChangeArrowheads="1"/>
              </p:cNvSpPr>
              <p:nvPr/>
            </p:nvSpPr>
            <p:spPr bwMode="auto">
              <a:xfrm rot="-5400000">
                <a:off x="4214" y="1438"/>
                <a:ext cx="1101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b="1" dirty="0">
                    <a:latin typeface="Verdana" panose="020B0604030504040204" pitchFamily="34" charset="0"/>
                  </a:rPr>
                  <a:t>TRAPS Form</a:t>
                </a:r>
              </a:p>
            </p:txBody>
          </p:sp>
          <p:sp>
            <p:nvSpPr>
              <p:cNvPr id="22578" name="Text Box 63"/>
              <p:cNvSpPr txBox="1">
                <a:spLocks noChangeArrowheads="1"/>
              </p:cNvSpPr>
              <p:nvPr/>
            </p:nvSpPr>
            <p:spPr bwMode="auto">
              <a:xfrm rot="-5400000">
                <a:off x="4044" y="1437"/>
                <a:ext cx="1064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b="1" dirty="0">
                    <a:latin typeface="Verdana" panose="020B0604030504040204" pitchFamily="34" charset="0"/>
                  </a:rPr>
                  <a:t>Overburden</a:t>
                </a:r>
              </a:p>
            </p:txBody>
          </p:sp>
          <p:sp>
            <p:nvSpPr>
              <p:cNvPr id="22579" name="Rectangle 64"/>
              <p:cNvSpPr>
                <a:spLocks noChangeArrowheads="1"/>
              </p:cNvSpPr>
              <p:nvPr/>
            </p:nvSpPr>
            <p:spPr bwMode="auto">
              <a:xfrm>
                <a:off x="4891" y="1033"/>
                <a:ext cx="165" cy="9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580" name="Text Box 65"/>
              <p:cNvSpPr txBox="1">
                <a:spLocks noChangeArrowheads="1"/>
              </p:cNvSpPr>
              <p:nvPr/>
            </p:nvSpPr>
            <p:spPr bwMode="auto">
              <a:xfrm rot="-5400000">
                <a:off x="4411" y="1436"/>
                <a:ext cx="1081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b="1" dirty="0">
                    <a:latin typeface="Verdana" panose="020B0604030504040204" pitchFamily="34" charset="0"/>
                  </a:rPr>
                  <a:t>HC Gen/Mig</a:t>
                </a:r>
              </a:p>
            </p:txBody>
          </p:sp>
        </p:grpSp>
      </p:grpSp>
      <p:grpSp>
        <p:nvGrpSpPr>
          <p:cNvPr id="22541" name="Group 66"/>
          <p:cNvGrpSpPr>
            <a:grpSpLocks/>
          </p:cNvGrpSpPr>
          <p:nvPr/>
        </p:nvGrpSpPr>
        <p:grpSpPr bwMode="auto">
          <a:xfrm>
            <a:off x="4703763" y="2452843"/>
            <a:ext cx="3724275" cy="3505200"/>
            <a:chOff x="2723" y="1995"/>
            <a:chExt cx="2346" cy="1853"/>
          </a:xfrm>
        </p:grpSpPr>
        <p:pic>
          <p:nvPicPr>
            <p:cNvPr id="22549" name="Picture 2" descr="http://pubs.usgs.gov/of/1999/ofr-99-0050/OF99-50Q/figure6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250" r="27516"/>
            <a:stretch>
              <a:fillRect/>
            </a:stretch>
          </p:blipFill>
          <p:spPr bwMode="auto">
            <a:xfrm>
              <a:off x="2723" y="1995"/>
              <a:ext cx="2346" cy="1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0" name="Rectangle 68" descr="Dashed horizontal"/>
            <p:cNvSpPr>
              <a:spLocks noChangeArrowheads="1"/>
            </p:cNvSpPr>
            <p:nvPr/>
          </p:nvSpPr>
          <p:spPr bwMode="auto">
            <a:xfrm>
              <a:off x="3894" y="2680"/>
              <a:ext cx="181" cy="234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rgbClr val="00FF00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1" name="Rectangle 69" descr="Dashed horizontal"/>
            <p:cNvSpPr>
              <a:spLocks noChangeArrowheads="1"/>
            </p:cNvSpPr>
            <p:nvPr/>
          </p:nvSpPr>
          <p:spPr bwMode="auto">
            <a:xfrm>
              <a:off x="3894" y="3004"/>
              <a:ext cx="181" cy="114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rgbClr val="00FF00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2" name="Rectangle 70" descr="Dashed horizontal"/>
            <p:cNvSpPr>
              <a:spLocks noChangeArrowheads="1"/>
            </p:cNvSpPr>
            <p:nvPr/>
          </p:nvSpPr>
          <p:spPr bwMode="auto">
            <a:xfrm>
              <a:off x="3894" y="3136"/>
              <a:ext cx="181" cy="26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rgbClr val="00FF00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3" name="Rectangle 71" descr="80%"/>
            <p:cNvSpPr>
              <a:spLocks noChangeArrowheads="1"/>
            </p:cNvSpPr>
            <p:nvPr/>
          </p:nvSpPr>
          <p:spPr bwMode="auto">
            <a:xfrm>
              <a:off x="4107" y="2420"/>
              <a:ext cx="170" cy="490"/>
            </a:xfrm>
            <a:prstGeom prst="rect">
              <a:avLst/>
            </a:prstGeom>
            <a:pattFill prst="pct80">
              <a:fgClr>
                <a:srgbClr val="FFFF00"/>
              </a:fgClr>
              <a:bgClr>
                <a:schemeClr val="tx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4" name="Rectangle 72" descr="80%"/>
            <p:cNvSpPr>
              <a:spLocks noChangeArrowheads="1"/>
            </p:cNvSpPr>
            <p:nvPr/>
          </p:nvSpPr>
          <p:spPr bwMode="auto">
            <a:xfrm>
              <a:off x="4107" y="3004"/>
              <a:ext cx="170" cy="196"/>
            </a:xfrm>
            <a:prstGeom prst="rect">
              <a:avLst/>
            </a:prstGeom>
            <a:pattFill prst="pct80">
              <a:fgClr>
                <a:srgbClr val="FFFF00"/>
              </a:fgClr>
              <a:bgClr>
                <a:schemeClr val="tx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5" name="Rectangle 73" descr="Dashed horizontal"/>
            <p:cNvSpPr>
              <a:spLocks noChangeArrowheads="1"/>
            </p:cNvSpPr>
            <p:nvPr/>
          </p:nvSpPr>
          <p:spPr bwMode="auto">
            <a:xfrm>
              <a:off x="4310" y="3076"/>
              <a:ext cx="162" cy="37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rgbClr val="777777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6" name="Rectangle 74" descr="Dashed horizontal"/>
            <p:cNvSpPr>
              <a:spLocks noChangeArrowheads="1"/>
            </p:cNvSpPr>
            <p:nvPr/>
          </p:nvSpPr>
          <p:spPr bwMode="auto">
            <a:xfrm>
              <a:off x="4310" y="2564"/>
              <a:ext cx="162" cy="44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rgbClr val="777777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7" name="Rectangle 75" descr="Dashed horizontal"/>
            <p:cNvSpPr>
              <a:spLocks noChangeArrowheads="1"/>
            </p:cNvSpPr>
            <p:nvPr/>
          </p:nvSpPr>
          <p:spPr bwMode="auto">
            <a:xfrm>
              <a:off x="4310" y="2134"/>
              <a:ext cx="167" cy="327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rgbClr val="777777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8" name="Rectangle 76" descr="Dashed horizontal"/>
            <p:cNvSpPr>
              <a:spLocks noChangeArrowheads="1"/>
            </p:cNvSpPr>
            <p:nvPr/>
          </p:nvSpPr>
          <p:spPr bwMode="auto">
            <a:xfrm>
              <a:off x="4310" y="2922"/>
              <a:ext cx="162" cy="51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rgbClr val="777777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59" name="Rectangle 77"/>
            <p:cNvSpPr>
              <a:spLocks noChangeArrowheads="1"/>
            </p:cNvSpPr>
            <p:nvPr/>
          </p:nvSpPr>
          <p:spPr bwMode="auto">
            <a:xfrm>
              <a:off x="4492" y="2055"/>
              <a:ext cx="167" cy="346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60" name="Rectangle 78"/>
            <p:cNvSpPr>
              <a:spLocks noChangeArrowheads="1"/>
            </p:cNvSpPr>
            <p:nvPr/>
          </p:nvSpPr>
          <p:spPr bwMode="auto">
            <a:xfrm>
              <a:off x="4492" y="2435"/>
              <a:ext cx="167" cy="143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61" name="Rectangle 79"/>
            <p:cNvSpPr>
              <a:spLocks noChangeArrowheads="1"/>
            </p:cNvSpPr>
            <p:nvPr/>
          </p:nvSpPr>
          <p:spPr bwMode="auto">
            <a:xfrm>
              <a:off x="4492" y="2643"/>
              <a:ext cx="167" cy="161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62" name="Rectangle 80"/>
            <p:cNvSpPr>
              <a:spLocks noChangeArrowheads="1"/>
            </p:cNvSpPr>
            <p:nvPr/>
          </p:nvSpPr>
          <p:spPr bwMode="auto">
            <a:xfrm>
              <a:off x="4497" y="2835"/>
              <a:ext cx="168" cy="52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63" name="Rectangle 81" descr="Outlined diamond"/>
            <p:cNvSpPr>
              <a:spLocks noChangeArrowheads="1"/>
            </p:cNvSpPr>
            <p:nvPr/>
          </p:nvSpPr>
          <p:spPr bwMode="auto">
            <a:xfrm>
              <a:off x="4688" y="2718"/>
              <a:ext cx="168" cy="150"/>
            </a:xfrm>
            <a:prstGeom prst="rect">
              <a:avLst/>
            </a:prstGeom>
            <a:pattFill prst="openDmnd">
              <a:fgClr>
                <a:srgbClr val="FF0000"/>
              </a:fgClr>
              <a:bgClr>
                <a:srgbClr val="EAEAEA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64" name="Rectangle 82" descr="Outlined diamond"/>
            <p:cNvSpPr>
              <a:spLocks noChangeArrowheads="1"/>
            </p:cNvSpPr>
            <p:nvPr/>
          </p:nvSpPr>
          <p:spPr bwMode="auto">
            <a:xfrm>
              <a:off x="4688" y="2236"/>
              <a:ext cx="168" cy="289"/>
            </a:xfrm>
            <a:prstGeom prst="rect">
              <a:avLst/>
            </a:prstGeom>
            <a:pattFill prst="openDmnd">
              <a:fgClr>
                <a:srgbClr val="FF0000"/>
              </a:fgClr>
              <a:bgClr>
                <a:srgbClr val="EAEAEA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65" name="Rectangle 83" descr="Dark vertical"/>
            <p:cNvSpPr>
              <a:spLocks noChangeArrowheads="1"/>
            </p:cNvSpPr>
            <p:nvPr/>
          </p:nvSpPr>
          <p:spPr bwMode="auto">
            <a:xfrm>
              <a:off x="4881" y="2055"/>
              <a:ext cx="167" cy="315"/>
            </a:xfrm>
            <a:prstGeom prst="rect">
              <a:avLst/>
            </a:prstGeom>
            <a:pattFill prst="dkVert">
              <a:fgClr>
                <a:srgbClr val="009900"/>
              </a:fgClr>
              <a:bgClr>
                <a:srgbClr val="00FF00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566" name="Rectangle 84" descr="Dark vertical"/>
            <p:cNvSpPr>
              <a:spLocks noChangeArrowheads="1"/>
            </p:cNvSpPr>
            <p:nvPr/>
          </p:nvSpPr>
          <p:spPr bwMode="auto">
            <a:xfrm>
              <a:off x="4881" y="2646"/>
              <a:ext cx="167" cy="143"/>
            </a:xfrm>
            <a:prstGeom prst="rect">
              <a:avLst/>
            </a:prstGeom>
            <a:pattFill prst="dkVert">
              <a:fgClr>
                <a:srgbClr val="009900"/>
              </a:fgClr>
              <a:bgClr>
                <a:srgbClr val="00FF00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22542" name="Line 85"/>
          <p:cNvSpPr>
            <a:spLocks noChangeShapeType="1"/>
          </p:cNvSpPr>
          <p:nvPr/>
        </p:nvSpPr>
        <p:spPr bwMode="auto">
          <a:xfrm flipH="1">
            <a:off x="2032757" y="2925918"/>
            <a:ext cx="1874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22543" name="Line 86"/>
          <p:cNvSpPr>
            <a:spLocks noChangeShapeType="1"/>
          </p:cNvSpPr>
          <p:nvPr/>
        </p:nvSpPr>
        <p:spPr bwMode="auto">
          <a:xfrm flipH="1">
            <a:off x="1988152" y="4205443"/>
            <a:ext cx="18748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22544" name="Line 87"/>
          <p:cNvSpPr>
            <a:spLocks noChangeShapeType="1"/>
          </p:cNvSpPr>
          <p:nvPr/>
        </p:nvSpPr>
        <p:spPr bwMode="auto">
          <a:xfrm flipH="1">
            <a:off x="1988152" y="3152930"/>
            <a:ext cx="18748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22545" name="Line 88"/>
          <p:cNvSpPr>
            <a:spLocks noChangeShapeType="1"/>
          </p:cNvSpPr>
          <p:nvPr/>
        </p:nvSpPr>
        <p:spPr bwMode="auto">
          <a:xfrm flipH="1">
            <a:off x="1988152" y="2700880"/>
            <a:ext cx="1874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22546" name="Line 89"/>
          <p:cNvSpPr>
            <a:spLocks noChangeShapeType="1"/>
          </p:cNvSpPr>
          <p:nvPr/>
        </p:nvSpPr>
        <p:spPr bwMode="auto">
          <a:xfrm flipH="1">
            <a:off x="1988152" y="4586443"/>
            <a:ext cx="18748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400823" y="6014381"/>
            <a:ext cx="43428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1200" dirty="0">
                <a:solidFill>
                  <a:srgbClr val="0033CC"/>
                </a:solidFill>
                <a:latin typeface="Arial" panose="020B0604020202020204" pitchFamily="34" charset="0"/>
              </a:rPr>
              <a:t>http://</a:t>
            </a:r>
            <a:r>
              <a:rPr lang="en-US" altLang="en-US" sz="1200" dirty="0" smtClean="0">
                <a:solidFill>
                  <a:srgbClr val="0033CC"/>
                </a:solidFill>
                <a:latin typeface="Arial" panose="020B0604020202020204" pitchFamily="34" charset="0"/>
              </a:rPr>
              <a:t>pubs.usgs.gov/of/1999/ofr-99-0050/OF99-50Q/fig6.html</a:t>
            </a:r>
            <a:endParaRPr lang="en-US" altLang="en-US" sz="1200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52" name="TextBox 4"/>
          <p:cNvSpPr txBox="1">
            <a:spLocks noChangeArrowheads="1"/>
          </p:cNvSpPr>
          <p:nvPr/>
        </p:nvSpPr>
        <p:spPr bwMode="auto">
          <a:xfrm>
            <a:off x="1464697" y="5957454"/>
            <a:ext cx="3256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2575" indent="-282575" eaLnBrk="1" hangingPunct="1"/>
            <a:r>
              <a:rPr lang="en-US" altLang="en-US" sz="1200" dirty="0">
                <a:solidFill>
                  <a:srgbClr val="0033CC"/>
                </a:solidFill>
                <a:cs typeface="Arial" panose="020B0604020202020204" pitchFamily="34" charset="0"/>
              </a:rPr>
              <a:t>http://pubs.usgs.gov/of/1999/ofr-99-0050/OF99-50Q/fig2.html#TOP</a:t>
            </a:r>
          </a:p>
        </p:txBody>
      </p:sp>
    </p:spTree>
    <p:extLst>
      <p:ext uri="{BB962C8B-B14F-4D97-AF65-F5344CB8AC3E}">
        <p14:creationId xmlns:p14="http://schemas.microsoft.com/office/powerpoint/2010/main" val="2652477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92308" y="1069824"/>
            <a:ext cx="877674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indent="-857250"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Slide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18:  http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://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www.energyandresources.vic.gov.au/earth-resources/victorias-earth-resources/oil-gas/prospectivity-and-reserves</a:t>
            </a:r>
          </a:p>
          <a:p>
            <a:pPr marL="857250" indent="-857250">
              <a:spcBef>
                <a:spcPts val="1200"/>
              </a:spcBef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Slide 28-34, 36: 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http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://pubs.usgs.gov/of/1999/ofr-99-0050/OF99-50Q/fig2.html#TOP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50" indent="-857250">
              <a:spcBef>
                <a:spcPts val="1200"/>
              </a:spcBef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Slide 36: 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pubs.usgs.gov/of/1999/ofr-99-0050/OF99-50Q/fig6.html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32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406"/>
            <a:ext cx="9144000" cy="5604388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442162" y="2427544"/>
            <a:ext cx="6888163" cy="211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877810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Geoscience Work </a:t>
            </a:r>
            <a:r>
              <a:rPr lang="en-US" altLang="en-US" sz="2800" dirty="0" smtClean="0"/>
              <a:t>Process</a:t>
            </a:r>
            <a:endParaRPr lang="en-US" altLang="en-US" sz="2800" b="0" dirty="0"/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434975" y="919163"/>
            <a:ext cx="812044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altLang="en-US" dirty="0">
                <a:latin typeface="Tahoma" panose="020B0604030504040204" pitchFamily="34" charset="0"/>
              </a:rPr>
              <a:t>The Geoscience Work Process can be </a:t>
            </a:r>
            <a:r>
              <a:rPr lang="en-US" altLang="en-US" dirty="0" smtClean="0">
                <a:latin typeface="Tahoma" panose="020B0604030504040204" pitchFamily="34" charset="0"/>
              </a:rPr>
              <a:t>divided </a:t>
            </a:r>
            <a:r>
              <a:rPr lang="en-US" altLang="en-US" dirty="0">
                <a:latin typeface="Tahoma" panose="020B0604030504040204" pitchFamily="34" charset="0"/>
              </a:rPr>
              <a:t>into 4 </a:t>
            </a:r>
            <a:r>
              <a:rPr lang="en-US" altLang="en-US" dirty="0" smtClean="0">
                <a:latin typeface="Tahoma" panose="020B0604030504040204" pitchFamily="34" charset="0"/>
              </a:rPr>
              <a:t>main 	stages </a:t>
            </a:r>
            <a:r>
              <a:rPr lang="en-US" altLang="en-US" dirty="0">
                <a:latin typeface="Tahoma" panose="020B0604030504040204" pitchFamily="34" charset="0"/>
              </a:rPr>
              <a:t>that are related to the business cycle of an asset</a:t>
            </a:r>
          </a:p>
        </p:txBody>
      </p:sp>
      <p:grpSp>
        <p:nvGrpSpPr>
          <p:cNvPr id="113668" name="Group 4"/>
          <p:cNvGrpSpPr>
            <a:grpSpLocks/>
          </p:cNvGrpSpPr>
          <p:nvPr/>
        </p:nvGrpSpPr>
        <p:grpSpPr bwMode="auto">
          <a:xfrm>
            <a:off x="4344990" y="5310188"/>
            <a:ext cx="2205038" cy="750887"/>
            <a:chOff x="2737" y="3345"/>
            <a:chExt cx="1389" cy="473"/>
          </a:xfrm>
        </p:grpSpPr>
        <p:sp>
          <p:nvSpPr>
            <p:cNvPr id="113669" name="Text Box 5"/>
            <p:cNvSpPr txBox="1">
              <a:spLocks noChangeArrowheads="1"/>
            </p:cNvSpPr>
            <p:nvPr/>
          </p:nvSpPr>
          <p:spPr bwMode="auto">
            <a:xfrm>
              <a:off x="2806" y="3585"/>
              <a:ext cx="1320" cy="233"/>
            </a:xfrm>
            <a:prstGeom prst="rect">
              <a:avLst/>
            </a:prstGeom>
            <a:solidFill>
              <a:srgbClr val="FFFFCC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latin typeface="Tahoma" panose="020B0604030504040204" pitchFamily="34" charset="0"/>
                </a:rPr>
                <a:t>Deplete </a:t>
              </a:r>
              <a:r>
                <a:rPr lang="en-US" altLang="en-US" sz="1800" dirty="0">
                  <a:latin typeface="Tahoma" panose="020B0604030504040204" pitchFamily="34" charset="0"/>
                </a:rPr>
                <a:t>HC Fields</a:t>
              </a:r>
              <a:endParaRPr lang="en-US" altLang="en-US" sz="1400" dirty="0">
                <a:latin typeface="Tahoma" panose="020B0604030504040204" pitchFamily="34" charset="0"/>
              </a:endParaRPr>
            </a:p>
          </p:txBody>
        </p:sp>
        <p:sp>
          <p:nvSpPr>
            <p:cNvPr id="113670" name="Text Box 6"/>
            <p:cNvSpPr txBox="1">
              <a:spLocks noChangeArrowheads="1"/>
            </p:cNvSpPr>
            <p:nvPr/>
          </p:nvSpPr>
          <p:spPr bwMode="auto">
            <a:xfrm>
              <a:off x="2737" y="3345"/>
              <a:ext cx="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0000"/>
                  </a:solidFill>
                  <a:latin typeface="Tahoma" panose="020B0604030504040204" pitchFamily="34" charset="0"/>
                </a:rPr>
                <a:t>Stage 4</a:t>
              </a:r>
            </a:p>
          </p:txBody>
        </p:sp>
      </p:grpSp>
      <p:grpSp>
        <p:nvGrpSpPr>
          <p:cNvPr id="113671" name="Group 7"/>
          <p:cNvGrpSpPr>
            <a:grpSpLocks/>
          </p:cNvGrpSpPr>
          <p:nvPr/>
        </p:nvGrpSpPr>
        <p:grpSpPr bwMode="auto">
          <a:xfrm>
            <a:off x="3575050" y="4119563"/>
            <a:ext cx="4076700" cy="769937"/>
            <a:chOff x="2252" y="2595"/>
            <a:chExt cx="2568" cy="485"/>
          </a:xfrm>
        </p:grpSpPr>
        <p:sp>
          <p:nvSpPr>
            <p:cNvPr id="113672" name="Text Box 8"/>
            <p:cNvSpPr txBox="1">
              <a:spLocks noChangeArrowheads="1"/>
            </p:cNvSpPr>
            <p:nvPr/>
          </p:nvSpPr>
          <p:spPr bwMode="auto">
            <a:xfrm>
              <a:off x="2330" y="2847"/>
              <a:ext cx="2490" cy="233"/>
            </a:xfrm>
            <a:prstGeom prst="rect">
              <a:avLst/>
            </a:prstGeom>
            <a:solidFill>
              <a:srgbClr val="FFFFCC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latin typeface="Tahoma" panose="020B0604030504040204" pitchFamily="34" charset="0"/>
                </a:rPr>
                <a:t>Initiate </a:t>
              </a:r>
              <a:r>
                <a:rPr lang="en-US" altLang="en-US" sz="1800" dirty="0">
                  <a:latin typeface="Tahoma" panose="020B0604030504040204" pitchFamily="34" charset="0"/>
                </a:rPr>
                <a:t>Production from Discoveries</a:t>
              </a:r>
              <a:endParaRPr lang="en-US" altLang="en-US" sz="600" dirty="0">
                <a:latin typeface="Tahoma" panose="020B0604030504040204" pitchFamily="34" charset="0"/>
              </a:endParaRPr>
            </a:p>
          </p:txBody>
        </p:sp>
        <p:sp>
          <p:nvSpPr>
            <p:cNvPr id="113673" name="Text Box 9"/>
            <p:cNvSpPr txBox="1">
              <a:spLocks noChangeArrowheads="1"/>
            </p:cNvSpPr>
            <p:nvPr/>
          </p:nvSpPr>
          <p:spPr bwMode="auto">
            <a:xfrm>
              <a:off x="2252" y="2595"/>
              <a:ext cx="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0000"/>
                  </a:solidFill>
                  <a:latin typeface="Tahoma" panose="020B0604030504040204" pitchFamily="34" charset="0"/>
                </a:rPr>
                <a:t>Stage 3</a:t>
              </a:r>
            </a:p>
          </p:txBody>
        </p:sp>
      </p:grpSp>
      <p:grpSp>
        <p:nvGrpSpPr>
          <p:cNvPr id="113674" name="Group 10"/>
          <p:cNvGrpSpPr>
            <a:grpSpLocks/>
          </p:cNvGrpSpPr>
          <p:nvPr/>
        </p:nvGrpSpPr>
        <p:grpSpPr bwMode="auto">
          <a:xfrm>
            <a:off x="2860675" y="2957513"/>
            <a:ext cx="2633663" cy="762000"/>
            <a:chOff x="1802" y="1863"/>
            <a:chExt cx="1659" cy="480"/>
          </a:xfrm>
        </p:grpSpPr>
        <p:sp>
          <p:nvSpPr>
            <p:cNvPr id="113675" name="Text Box 11"/>
            <p:cNvSpPr txBox="1">
              <a:spLocks noChangeArrowheads="1"/>
            </p:cNvSpPr>
            <p:nvPr/>
          </p:nvSpPr>
          <p:spPr bwMode="auto">
            <a:xfrm>
              <a:off x="1873" y="2110"/>
              <a:ext cx="1588" cy="233"/>
            </a:xfrm>
            <a:prstGeom prst="rect">
              <a:avLst/>
            </a:prstGeom>
            <a:solidFill>
              <a:srgbClr val="FFFFCC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latin typeface="Tahoma" panose="020B0604030504040204" pitchFamily="34" charset="0"/>
                </a:rPr>
                <a:t>Discover </a:t>
              </a:r>
              <a:r>
                <a:rPr lang="en-US" altLang="en-US" sz="1800" dirty="0">
                  <a:latin typeface="Tahoma" panose="020B0604030504040204" pitchFamily="34" charset="0"/>
                </a:rPr>
                <a:t>HC Reserves</a:t>
              </a:r>
              <a:endParaRPr lang="en-US" altLang="en-US" sz="1400" dirty="0">
                <a:latin typeface="Tahoma" panose="020B0604030504040204" pitchFamily="34" charset="0"/>
              </a:endParaRPr>
            </a:p>
          </p:txBody>
        </p:sp>
        <p:sp>
          <p:nvSpPr>
            <p:cNvPr id="113676" name="Text Box 12"/>
            <p:cNvSpPr txBox="1">
              <a:spLocks noChangeArrowheads="1"/>
            </p:cNvSpPr>
            <p:nvPr/>
          </p:nvSpPr>
          <p:spPr bwMode="auto">
            <a:xfrm>
              <a:off x="1802" y="1863"/>
              <a:ext cx="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0000"/>
                  </a:solidFill>
                  <a:latin typeface="Tahoma" panose="020B0604030504040204" pitchFamily="34" charset="0"/>
                </a:rPr>
                <a:t>Stage 2</a:t>
              </a:r>
            </a:p>
          </p:txBody>
        </p:sp>
      </p:grpSp>
      <p:grpSp>
        <p:nvGrpSpPr>
          <p:cNvPr id="113677" name="Group 13"/>
          <p:cNvGrpSpPr>
            <a:grpSpLocks/>
          </p:cNvGrpSpPr>
          <p:nvPr/>
        </p:nvGrpSpPr>
        <p:grpSpPr bwMode="auto">
          <a:xfrm>
            <a:off x="2166938" y="1778000"/>
            <a:ext cx="3903663" cy="771525"/>
            <a:chOff x="1365" y="1120"/>
            <a:chExt cx="2459" cy="486"/>
          </a:xfrm>
        </p:grpSpPr>
        <p:sp>
          <p:nvSpPr>
            <p:cNvPr id="113678" name="Text Box 14"/>
            <p:cNvSpPr txBox="1">
              <a:spLocks noChangeArrowheads="1"/>
            </p:cNvSpPr>
            <p:nvPr/>
          </p:nvSpPr>
          <p:spPr bwMode="auto">
            <a:xfrm>
              <a:off x="1433" y="1373"/>
              <a:ext cx="2391" cy="233"/>
            </a:xfrm>
            <a:prstGeom prst="rect">
              <a:avLst/>
            </a:prstGeom>
            <a:solidFill>
              <a:srgbClr val="FFFFCC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latin typeface="Tahoma" panose="020B0604030504040204" pitchFamily="34" charset="0"/>
                </a:rPr>
                <a:t>Capture </a:t>
              </a:r>
              <a:r>
                <a:rPr lang="en-US" altLang="en-US" sz="1800" dirty="0">
                  <a:latin typeface="Tahoma" panose="020B0604030504040204" pitchFamily="34" charset="0"/>
                </a:rPr>
                <a:t>Areas of Highest Potential</a:t>
              </a:r>
              <a:endParaRPr lang="en-US" altLang="en-US" sz="1400" dirty="0">
                <a:latin typeface="Tahoma" panose="020B0604030504040204" pitchFamily="34" charset="0"/>
              </a:endParaRPr>
            </a:p>
          </p:txBody>
        </p:sp>
        <p:sp>
          <p:nvSpPr>
            <p:cNvPr id="113679" name="Text Box 15"/>
            <p:cNvSpPr txBox="1">
              <a:spLocks noChangeArrowheads="1"/>
            </p:cNvSpPr>
            <p:nvPr/>
          </p:nvSpPr>
          <p:spPr bwMode="auto">
            <a:xfrm>
              <a:off x="1365" y="1120"/>
              <a:ext cx="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0000"/>
                  </a:solidFill>
                  <a:latin typeface="Tahoma" panose="020B0604030504040204" pitchFamily="34" charset="0"/>
                </a:rPr>
                <a:t>Stage 1</a:t>
              </a:r>
            </a:p>
          </p:txBody>
        </p:sp>
      </p:grpSp>
      <p:grpSp>
        <p:nvGrpSpPr>
          <p:cNvPr id="113680" name="Group 16"/>
          <p:cNvGrpSpPr>
            <a:grpSpLocks/>
          </p:cNvGrpSpPr>
          <p:nvPr/>
        </p:nvGrpSpPr>
        <p:grpSpPr bwMode="auto">
          <a:xfrm>
            <a:off x="396875" y="2155825"/>
            <a:ext cx="3255963" cy="3978275"/>
            <a:chOff x="250" y="1358"/>
            <a:chExt cx="2051" cy="2506"/>
          </a:xfrm>
        </p:grpSpPr>
        <p:sp>
          <p:nvSpPr>
            <p:cNvPr id="113681" name="WordArt 17"/>
            <p:cNvSpPr>
              <a:spLocks noChangeArrowheads="1" noChangeShapeType="1" noTextEdit="1"/>
            </p:cNvSpPr>
            <p:nvPr/>
          </p:nvSpPr>
          <p:spPr bwMode="auto">
            <a:xfrm rot="-39815046">
              <a:off x="383" y="2696"/>
              <a:ext cx="1176" cy="2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i="1" kern="10"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808080"/>
                    </a:outerShdw>
                  </a:effectLst>
                  <a:latin typeface="Arial Black" panose="020B0A04020102020204" pitchFamily="34" charset="0"/>
                </a:rPr>
                <a:t>Time</a:t>
              </a:r>
            </a:p>
          </p:txBody>
        </p:sp>
        <p:sp>
          <p:nvSpPr>
            <p:cNvPr id="113682" name="Line 18"/>
            <p:cNvSpPr>
              <a:spLocks noChangeShapeType="1"/>
            </p:cNvSpPr>
            <p:nvPr/>
          </p:nvSpPr>
          <p:spPr bwMode="auto">
            <a:xfrm>
              <a:off x="530" y="1684"/>
              <a:ext cx="1242" cy="183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683" name="Text Box 19"/>
            <p:cNvSpPr txBox="1">
              <a:spLocks noChangeArrowheads="1"/>
            </p:cNvSpPr>
            <p:nvPr/>
          </p:nvSpPr>
          <p:spPr bwMode="auto">
            <a:xfrm>
              <a:off x="250" y="1358"/>
              <a:ext cx="82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200" b="1" dirty="0">
                  <a:latin typeface="Tahoma" panose="020B0604030504040204" pitchFamily="34" charset="0"/>
                </a:rPr>
                <a:t>Early in the </a:t>
              </a:r>
            </a:p>
            <a:p>
              <a:r>
                <a:rPr lang="en-US" altLang="en-US" sz="1200" b="1" dirty="0">
                  <a:latin typeface="Tahoma" panose="020B0604030504040204" pitchFamily="34" charset="0"/>
                </a:rPr>
                <a:t>Business Cycle</a:t>
              </a:r>
            </a:p>
          </p:txBody>
        </p:sp>
        <p:sp>
          <p:nvSpPr>
            <p:cNvPr id="113684" name="Text Box 20"/>
            <p:cNvSpPr txBox="1">
              <a:spLocks noChangeArrowheads="1"/>
            </p:cNvSpPr>
            <p:nvPr/>
          </p:nvSpPr>
          <p:spPr bwMode="auto">
            <a:xfrm>
              <a:off x="1480" y="3576"/>
              <a:ext cx="82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200" b="1">
                  <a:latin typeface="Tahoma" panose="020B0604030504040204" pitchFamily="34" charset="0"/>
                </a:rPr>
                <a:t>Late in the </a:t>
              </a:r>
            </a:p>
            <a:p>
              <a:r>
                <a:rPr lang="en-US" altLang="en-US" sz="1200" b="1">
                  <a:latin typeface="Tahoma" panose="020B0604030504040204" pitchFamily="34" charset="0"/>
                </a:rPr>
                <a:t>Business Cycle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046" y="1856595"/>
            <a:ext cx="598460" cy="59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28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860425" y="1031875"/>
            <a:ext cx="7161213" cy="504825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Changes with Business Stage</a:t>
            </a:r>
          </a:p>
        </p:txBody>
      </p:sp>
      <p:grpSp>
        <p:nvGrpSpPr>
          <p:cNvPr id="115716" name="Group 4"/>
          <p:cNvGrpSpPr>
            <a:grpSpLocks/>
          </p:cNvGrpSpPr>
          <p:nvPr/>
        </p:nvGrpSpPr>
        <p:grpSpPr bwMode="auto">
          <a:xfrm>
            <a:off x="515938" y="2124075"/>
            <a:ext cx="7885112" cy="390525"/>
            <a:chOff x="325" y="1318"/>
            <a:chExt cx="4967" cy="246"/>
          </a:xfrm>
        </p:grpSpPr>
        <p:sp>
          <p:nvSpPr>
            <p:cNvPr id="115717" name="AutoShape 5"/>
            <p:cNvSpPr>
              <a:spLocks noChangeArrowheads="1"/>
            </p:cNvSpPr>
            <p:nvPr/>
          </p:nvSpPr>
          <p:spPr bwMode="auto">
            <a:xfrm rot="-5400000">
              <a:off x="4488" y="760"/>
              <a:ext cx="246" cy="1362"/>
            </a:xfrm>
            <a:prstGeom prst="downArrow">
              <a:avLst>
                <a:gd name="adj1" fmla="val 50000"/>
                <a:gd name="adj2" fmla="val 138415"/>
              </a:avLst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718" name="Rectangle 6"/>
            <p:cNvSpPr>
              <a:spLocks noChangeArrowheads="1"/>
            </p:cNvSpPr>
            <p:nvPr/>
          </p:nvSpPr>
          <p:spPr bwMode="auto">
            <a:xfrm rot="-5400000">
              <a:off x="2576" y="-871"/>
              <a:ext cx="123" cy="462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5719" name="WordArt 7"/>
          <p:cNvSpPr>
            <a:spLocks noChangeArrowheads="1" noChangeShapeType="1" noTextEdit="1"/>
          </p:cNvSpPr>
          <p:nvPr/>
        </p:nvSpPr>
        <p:spPr bwMode="auto">
          <a:xfrm rot="-21600000">
            <a:off x="3670300" y="2562225"/>
            <a:ext cx="1866900" cy="298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 panose="020B0A04020102020204" pitchFamily="34" charset="0"/>
              </a:rPr>
              <a:t>Time</a:t>
            </a: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717550" y="2466975"/>
            <a:ext cx="1303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Tahoma" panose="020B0604030504040204" pitchFamily="34" charset="0"/>
              </a:rPr>
              <a:t>Early in the </a:t>
            </a:r>
          </a:p>
          <a:p>
            <a:r>
              <a:rPr lang="en-US" altLang="en-US" sz="1200" b="1">
                <a:latin typeface="Tahoma" panose="020B0604030504040204" pitchFamily="34" charset="0"/>
              </a:rPr>
              <a:t>Business Cycle</a:t>
            </a: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6445250" y="2466975"/>
            <a:ext cx="1303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Tahoma" panose="020B0604030504040204" pitchFamily="34" charset="0"/>
              </a:rPr>
              <a:t>Late in the </a:t>
            </a:r>
          </a:p>
          <a:p>
            <a:r>
              <a:rPr lang="en-US" altLang="en-US" sz="1200" b="1" dirty="0">
                <a:latin typeface="Tahoma" panose="020B0604030504040204" pitchFamily="34" charset="0"/>
              </a:rPr>
              <a:t>Business Cycle</a:t>
            </a:r>
          </a:p>
        </p:txBody>
      </p:sp>
      <p:sp>
        <p:nvSpPr>
          <p:cNvPr id="115722" name="WordArt 10"/>
          <p:cNvSpPr>
            <a:spLocks noChangeArrowheads="1" noChangeShapeType="1" noTextEdit="1"/>
          </p:cNvSpPr>
          <p:nvPr/>
        </p:nvSpPr>
        <p:spPr bwMode="auto">
          <a:xfrm>
            <a:off x="1006475" y="1125538"/>
            <a:ext cx="1293813" cy="3000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Comic Sans MS" panose="030F0702030302020204" pitchFamily="66" charset="0"/>
              </a:rPr>
              <a:t>Exploration</a:t>
            </a:r>
          </a:p>
        </p:txBody>
      </p:sp>
      <p:sp>
        <p:nvSpPr>
          <p:cNvPr id="115723" name="WordArt 11"/>
          <p:cNvSpPr>
            <a:spLocks noChangeArrowheads="1" noChangeShapeType="1" noTextEdit="1"/>
          </p:cNvSpPr>
          <p:nvPr/>
        </p:nvSpPr>
        <p:spPr bwMode="auto">
          <a:xfrm>
            <a:off x="3187700" y="1125538"/>
            <a:ext cx="1482725" cy="3000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00CC"/>
                </a:solidFill>
                <a:latin typeface="Comic Sans MS" panose="030F0702030302020204" pitchFamily="66" charset="0"/>
              </a:rPr>
              <a:t>Development</a:t>
            </a:r>
          </a:p>
        </p:txBody>
      </p:sp>
      <p:sp>
        <p:nvSpPr>
          <p:cNvPr id="115724" name="WordArt 12"/>
          <p:cNvSpPr>
            <a:spLocks noChangeArrowheads="1" noChangeShapeType="1" noTextEdit="1"/>
          </p:cNvSpPr>
          <p:nvPr/>
        </p:nvSpPr>
        <p:spPr bwMode="auto">
          <a:xfrm>
            <a:off x="6276975" y="1125538"/>
            <a:ext cx="1225550" cy="3000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Comic Sans MS" panose="030F0702030302020204" pitchFamily="66" charset="0"/>
              </a:rPr>
              <a:t>Production</a:t>
            </a:r>
          </a:p>
        </p:txBody>
      </p:sp>
      <p:sp>
        <p:nvSpPr>
          <p:cNvPr id="115725" name="Freeform 13"/>
          <p:cNvSpPr>
            <a:spLocks/>
          </p:cNvSpPr>
          <p:nvPr/>
        </p:nvSpPr>
        <p:spPr bwMode="auto">
          <a:xfrm>
            <a:off x="2344738" y="1031875"/>
            <a:ext cx="896937" cy="503238"/>
          </a:xfrm>
          <a:custGeom>
            <a:avLst/>
            <a:gdLst>
              <a:gd name="T0" fmla="*/ 0 w 398"/>
              <a:gd name="T1" fmla="*/ 0 h 303"/>
              <a:gd name="T2" fmla="*/ 231 w 398"/>
              <a:gd name="T3" fmla="*/ 58 h 303"/>
              <a:gd name="T4" fmla="*/ 29 w 398"/>
              <a:gd name="T5" fmla="*/ 94 h 303"/>
              <a:gd name="T6" fmla="*/ 325 w 398"/>
              <a:gd name="T7" fmla="*/ 159 h 303"/>
              <a:gd name="T8" fmla="*/ 195 w 398"/>
              <a:gd name="T9" fmla="*/ 238 h 303"/>
              <a:gd name="T10" fmla="*/ 398 w 398"/>
              <a:gd name="T1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" h="303">
                <a:moveTo>
                  <a:pt x="0" y="0"/>
                </a:moveTo>
                <a:cubicBezTo>
                  <a:pt x="113" y="21"/>
                  <a:pt x="226" y="42"/>
                  <a:pt x="231" y="58"/>
                </a:cubicBezTo>
                <a:cubicBezTo>
                  <a:pt x="236" y="74"/>
                  <a:pt x="13" y="77"/>
                  <a:pt x="29" y="94"/>
                </a:cubicBezTo>
                <a:cubicBezTo>
                  <a:pt x="45" y="111"/>
                  <a:pt x="297" y="135"/>
                  <a:pt x="325" y="159"/>
                </a:cubicBezTo>
                <a:cubicBezTo>
                  <a:pt x="353" y="183"/>
                  <a:pt x="183" y="214"/>
                  <a:pt x="195" y="238"/>
                </a:cubicBezTo>
                <a:cubicBezTo>
                  <a:pt x="207" y="262"/>
                  <a:pt x="302" y="282"/>
                  <a:pt x="398" y="303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726" name="Freeform 14"/>
          <p:cNvSpPr>
            <a:spLocks/>
          </p:cNvSpPr>
          <p:nvPr/>
        </p:nvSpPr>
        <p:spPr bwMode="auto">
          <a:xfrm>
            <a:off x="4733925" y="1031875"/>
            <a:ext cx="930275" cy="492125"/>
          </a:xfrm>
          <a:custGeom>
            <a:avLst/>
            <a:gdLst>
              <a:gd name="T0" fmla="*/ 0 w 398"/>
              <a:gd name="T1" fmla="*/ 0 h 303"/>
              <a:gd name="T2" fmla="*/ 231 w 398"/>
              <a:gd name="T3" fmla="*/ 58 h 303"/>
              <a:gd name="T4" fmla="*/ 29 w 398"/>
              <a:gd name="T5" fmla="*/ 94 h 303"/>
              <a:gd name="T6" fmla="*/ 325 w 398"/>
              <a:gd name="T7" fmla="*/ 159 h 303"/>
              <a:gd name="T8" fmla="*/ 195 w 398"/>
              <a:gd name="T9" fmla="*/ 238 h 303"/>
              <a:gd name="T10" fmla="*/ 398 w 398"/>
              <a:gd name="T1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" h="303">
                <a:moveTo>
                  <a:pt x="0" y="0"/>
                </a:moveTo>
                <a:cubicBezTo>
                  <a:pt x="113" y="21"/>
                  <a:pt x="226" y="42"/>
                  <a:pt x="231" y="58"/>
                </a:cubicBezTo>
                <a:cubicBezTo>
                  <a:pt x="236" y="74"/>
                  <a:pt x="13" y="77"/>
                  <a:pt x="29" y="94"/>
                </a:cubicBezTo>
                <a:cubicBezTo>
                  <a:pt x="45" y="111"/>
                  <a:pt x="297" y="135"/>
                  <a:pt x="325" y="159"/>
                </a:cubicBezTo>
                <a:cubicBezTo>
                  <a:pt x="353" y="183"/>
                  <a:pt x="183" y="214"/>
                  <a:pt x="195" y="238"/>
                </a:cubicBezTo>
                <a:cubicBezTo>
                  <a:pt x="207" y="262"/>
                  <a:pt x="302" y="282"/>
                  <a:pt x="398" y="303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5727" name="Group 15"/>
          <p:cNvGrpSpPr>
            <a:grpSpLocks/>
          </p:cNvGrpSpPr>
          <p:nvPr/>
        </p:nvGrpSpPr>
        <p:grpSpPr bwMode="auto">
          <a:xfrm>
            <a:off x="579438" y="3240088"/>
            <a:ext cx="7820025" cy="717550"/>
            <a:chOff x="365" y="2041"/>
            <a:chExt cx="4926" cy="452"/>
          </a:xfrm>
        </p:grpSpPr>
        <p:sp>
          <p:nvSpPr>
            <p:cNvPr id="115728" name="Text Box 16"/>
            <p:cNvSpPr txBox="1">
              <a:spLocks noChangeArrowheads="1"/>
            </p:cNvSpPr>
            <p:nvPr/>
          </p:nvSpPr>
          <p:spPr bwMode="auto">
            <a:xfrm>
              <a:off x="507" y="2299"/>
              <a:ext cx="592" cy="1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400" b="1" i="1" dirty="0">
                  <a:latin typeface="Univers" pitchFamily="34" charset="0"/>
                </a:rPr>
                <a:t>Regional</a:t>
              </a:r>
            </a:p>
          </p:txBody>
        </p:sp>
        <p:sp>
          <p:nvSpPr>
            <p:cNvPr id="115729" name="Text Box 17"/>
            <p:cNvSpPr txBox="1">
              <a:spLocks noChangeArrowheads="1"/>
            </p:cNvSpPr>
            <p:nvPr/>
          </p:nvSpPr>
          <p:spPr bwMode="auto">
            <a:xfrm>
              <a:off x="4108" y="2299"/>
              <a:ext cx="1183" cy="1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400" b="1" i="1">
                  <a:latin typeface="Univers" pitchFamily="34" charset="0"/>
                </a:rPr>
                <a:t>Compartment-Scale</a:t>
              </a:r>
            </a:p>
          </p:txBody>
        </p:sp>
        <p:sp>
          <p:nvSpPr>
            <p:cNvPr id="115730" name="Text Box 18"/>
            <p:cNvSpPr txBox="1">
              <a:spLocks noChangeArrowheads="1"/>
            </p:cNvSpPr>
            <p:nvPr/>
          </p:nvSpPr>
          <p:spPr bwMode="auto">
            <a:xfrm>
              <a:off x="3015" y="2299"/>
              <a:ext cx="970" cy="1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400" b="1" i="1">
                  <a:latin typeface="Univers" pitchFamily="34" charset="0"/>
                </a:rPr>
                <a:t>Reservoir-Scale</a:t>
              </a:r>
            </a:p>
          </p:txBody>
        </p:sp>
        <p:sp>
          <p:nvSpPr>
            <p:cNvPr id="115731" name="Text Box 19"/>
            <p:cNvSpPr txBox="1">
              <a:spLocks noChangeArrowheads="1"/>
            </p:cNvSpPr>
            <p:nvPr/>
          </p:nvSpPr>
          <p:spPr bwMode="auto">
            <a:xfrm>
              <a:off x="1959" y="2299"/>
              <a:ext cx="931" cy="1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400" b="1" i="1">
                  <a:latin typeface="Univers" pitchFamily="34" charset="0"/>
                </a:rPr>
                <a:t>Prospect-Scale</a:t>
              </a:r>
            </a:p>
          </p:txBody>
        </p:sp>
        <p:sp>
          <p:nvSpPr>
            <p:cNvPr id="115732" name="Text Box 20"/>
            <p:cNvSpPr txBox="1">
              <a:spLocks noChangeArrowheads="1"/>
            </p:cNvSpPr>
            <p:nvPr/>
          </p:nvSpPr>
          <p:spPr bwMode="auto">
            <a:xfrm>
              <a:off x="1141" y="2299"/>
              <a:ext cx="729" cy="1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400" b="1" i="1">
                  <a:latin typeface="Univers" pitchFamily="34" charset="0"/>
                </a:rPr>
                <a:t>Block-Wide</a:t>
              </a:r>
            </a:p>
          </p:txBody>
        </p:sp>
        <p:sp>
          <p:nvSpPr>
            <p:cNvPr id="115733" name="Text Box 21"/>
            <p:cNvSpPr txBox="1">
              <a:spLocks noChangeArrowheads="1"/>
            </p:cNvSpPr>
            <p:nvPr/>
          </p:nvSpPr>
          <p:spPr bwMode="auto">
            <a:xfrm>
              <a:off x="365" y="2041"/>
              <a:ext cx="125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600" b="1" i="1">
                  <a:latin typeface="Comic Sans MS" panose="030F0702030302020204" pitchFamily="66" charset="0"/>
                </a:rPr>
                <a:t>Scales of Analysis</a:t>
              </a:r>
            </a:p>
          </p:txBody>
        </p:sp>
      </p:grpSp>
      <p:sp>
        <p:nvSpPr>
          <p:cNvPr id="115734" name="Text Box 22"/>
          <p:cNvSpPr txBox="1">
            <a:spLocks noChangeArrowheads="1"/>
          </p:cNvSpPr>
          <p:nvPr/>
        </p:nvSpPr>
        <p:spPr bwMode="auto">
          <a:xfrm>
            <a:off x="723900" y="1784350"/>
            <a:ext cx="853119" cy="24622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000" b="1">
                <a:latin typeface="Tahoma" panose="020B0604030504040204" pitchFamily="34" charset="0"/>
              </a:rPr>
              <a:t>1. Capture</a:t>
            </a:r>
          </a:p>
        </p:txBody>
      </p:sp>
      <p:sp>
        <p:nvSpPr>
          <p:cNvPr id="115735" name="Text Box 23"/>
          <p:cNvSpPr txBox="1">
            <a:spLocks noChangeArrowheads="1"/>
          </p:cNvSpPr>
          <p:nvPr/>
        </p:nvSpPr>
        <p:spPr bwMode="auto">
          <a:xfrm>
            <a:off x="3497263" y="1784350"/>
            <a:ext cx="824265" cy="24622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000" b="1">
                <a:latin typeface="Tahoma" panose="020B0604030504040204" pitchFamily="34" charset="0"/>
              </a:rPr>
              <a:t>3. Initiate</a:t>
            </a:r>
          </a:p>
        </p:txBody>
      </p:sp>
      <p:sp>
        <p:nvSpPr>
          <p:cNvPr id="115736" name="Text Box 24"/>
          <p:cNvSpPr txBox="1">
            <a:spLocks noChangeArrowheads="1"/>
          </p:cNvSpPr>
          <p:nvPr/>
        </p:nvSpPr>
        <p:spPr bwMode="auto">
          <a:xfrm>
            <a:off x="5870575" y="1784350"/>
            <a:ext cx="843501" cy="24622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000" b="1">
                <a:latin typeface="Tahoma" panose="020B0604030504040204" pitchFamily="34" charset="0"/>
              </a:rPr>
              <a:t>4. Deplete</a:t>
            </a:r>
          </a:p>
        </p:txBody>
      </p:sp>
      <p:sp>
        <p:nvSpPr>
          <p:cNvPr id="115737" name="Text Box 25"/>
          <p:cNvSpPr txBox="1">
            <a:spLocks noChangeArrowheads="1"/>
          </p:cNvSpPr>
          <p:nvPr/>
        </p:nvSpPr>
        <p:spPr bwMode="auto">
          <a:xfrm>
            <a:off x="1889125" y="1784350"/>
            <a:ext cx="898003" cy="24622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000" b="1">
                <a:latin typeface="Tahoma" panose="020B0604030504040204" pitchFamily="34" charset="0"/>
              </a:rPr>
              <a:t>2. Discover</a:t>
            </a:r>
          </a:p>
        </p:txBody>
      </p:sp>
      <p:sp>
        <p:nvSpPr>
          <p:cNvPr id="115738" name="Text Box 26"/>
          <p:cNvSpPr txBox="1">
            <a:spLocks noChangeArrowheads="1"/>
          </p:cNvSpPr>
          <p:nvPr/>
        </p:nvSpPr>
        <p:spPr bwMode="auto">
          <a:xfrm>
            <a:off x="7462838" y="1784350"/>
            <a:ext cx="1063112" cy="24622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000" b="1">
                <a:latin typeface="Tahoma" panose="020B0604030504040204" pitchFamily="34" charset="0"/>
              </a:rPr>
              <a:t>Abandon/Sell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79438" y="4476103"/>
            <a:ext cx="8217590" cy="1846910"/>
            <a:chOff x="579438" y="4476103"/>
            <a:chExt cx="8217590" cy="1846910"/>
          </a:xfrm>
        </p:grpSpPr>
        <p:sp>
          <p:nvSpPr>
            <p:cNvPr id="115741" name="Freeform 29"/>
            <p:cNvSpPr>
              <a:spLocks/>
            </p:cNvSpPr>
            <p:nvPr/>
          </p:nvSpPr>
          <p:spPr bwMode="auto">
            <a:xfrm>
              <a:off x="777875" y="4589463"/>
              <a:ext cx="7389812" cy="975498"/>
            </a:xfrm>
            <a:custGeom>
              <a:avLst/>
              <a:gdLst>
                <a:gd name="T0" fmla="*/ 72 w 4655"/>
                <a:gd name="T1" fmla="*/ 1135 h 1135"/>
                <a:gd name="T2" fmla="*/ 4655 w 4655"/>
                <a:gd name="T3" fmla="*/ 1135 h 1135"/>
                <a:gd name="T4" fmla="*/ 4655 w 4655"/>
                <a:gd name="T5" fmla="*/ 0 h 1135"/>
                <a:gd name="T6" fmla="*/ 3636 w 4655"/>
                <a:gd name="T7" fmla="*/ 51 h 1135"/>
                <a:gd name="T8" fmla="*/ 3159 w 4655"/>
                <a:gd name="T9" fmla="*/ 225 h 1135"/>
                <a:gd name="T10" fmla="*/ 2602 w 4655"/>
                <a:gd name="T11" fmla="*/ 470 h 1135"/>
                <a:gd name="T12" fmla="*/ 2075 w 4655"/>
                <a:gd name="T13" fmla="*/ 514 h 1135"/>
                <a:gd name="T14" fmla="*/ 1677 w 4655"/>
                <a:gd name="T15" fmla="*/ 506 h 1135"/>
                <a:gd name="T16" fmla="*/ 1460 w 4655"/>
                <a:gd name="T17" fmla="*/ 759 h 1135"/>
                <a:gd name="T18" fmla="*/ 58 w 4655"/>
                <a:gd name="T19" fmla="*/ 767 h 1135"/>
                <a:gd name="T20" fmla="*/ 0 w 4655"/>
                <a:gd name="T21" fmla="*/ 767 h 1135"/>
                <a:gd name="T22" fmla="*/ 0 w 4655"/>
                <a:gd name="T23" fmla="*/ 1135 h 1135"/>
                <a:gd name="T24" fmla="*/ 116 w 4655"/>
                <a:gd name="T25" fmla="*/ 1135 h 1135"/>
                <a:gd name="T26" fmla="*/ 275 w 4655"/>
                <a:gd name="T27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55" h="1135">
                  <a:moveTo>
                    <a:pt x="72" y="1135"/>
                  </a:moveTo>
                  <a:lnTo>
                    <a:pt x="4655" y="1135"/>
                  </a:lnTo>
                  <a:lnTo>
                    <a:pt x="4655" y="0"/>
                  </a:lnTo>
                  <a:lnTo>
                    <a:pt x="3636" y="51"/>
                  </a:lnTo>
                  <a:lnTo>
                    <a:pt x="3159" y="225"/>
                  </a:lnTo>
                  <a:lnTo>
                    <a:pt x="2602" y="470"/>
                  </a:lnTo>
                  <a:lnTo>
                    <a:pt x="2075" y="514"/>
                  </a:lnTo>
                  <a:lnTo>
                    <a:pt x="1677" y="506"/>
                  </a:lnTo>
                  <a:lnTo>
                    <a:pt x="1460" y="759"/>
                  </a:lnTo>
                  <a:lnTo>
                    <a:pt x="58" y="767"/>
                  </a:lnTo>
                  <a:lnTo>
                    <a:pt x="0" y="767"/>
                  </a:lnTo>
                  <a:lnTo>
                    <a:pt x="0" y="1135"/>
                  </a:lnTo>
                  <a:lnTo>
                    <a:pt x="116" y="1135"/>
                  </a:lnTo>
                  <a:lnTo>
                    <a:pt x="275" y="1135"/>
                  </a:lnTo>
                </a:path>
              </a:pathLst>
            </a:cu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320898" y="4588550"/>
              <a:ext cx="2850776" cy="624771"/>
            </a:xfrm>
            <a:custGeom>
              <a:avLst/>
              <a:gdLst>
                <a:gd name="connsiteX0" fmla="*/ 0 w 2850776"/>
                <a:gd name="connsiteY0" fmla="*/ 289629 h 624771"/>
                <a:gd name="connsiteX1" fmla="*/ 504782 w 2850776"/>
                <a:gd name="connsiteY1" fmla="*/ 306179 h 624771"/>
                <a:gd name="connsiteX2" fmla="*/ 848199 w 2850776"/>
                <a:gd name="connsiteY2" fmla="*/ 318592 h 624771"/>
                <a:gd name="connsiteX3" fmla="*/ 1050939 w 2850776"/>
                <a:gd name="connsiteY3" fmla="*/ 339280 h 624771"/>
                <a:gd name="connsiteX4" fmla="*/ 1303330 w 2850776"/>
                <a:gd name="connsiteY4" fmla="*/ 409618 h 624771"/>
                <a:gd name="connsiteX5" fmla="*/ 1642610 w 2850776"/>
                <a:gd name="connsiteY5" fmla="*/ 488232 h 624771"/>
                <a:gd name="connsiteX6" fmla="*/ 1824662 w 2850776"/>
                <a:gd name="connsiteY6" fmla="*/ 533745 h 624771"/>
                <a:gd name="connsiteX7" fmla="*/ 2134979 w 2850776"/>
                <a:gd name="connsiteY7" fmla="*/ 591671 h 624771"/>
                <a:gd name="connsiteX8" fmla="*/ 2350132 w 2850776"/>
                <a:gd name="connsiteY8" fmla="*/ 608221 h 624771"/>
                <a:gd name="connsiteX9" fmla="*/ 2511497 w 2850776"/>
                <a:gd name="connsiteY9" fmla="*/ 616496 h 624771"/>
                <a:gd name="connsiteX10" fmla="*/ 2734925 w 2850776"/>
                <a:gd name="connsiteY10" fmla="*/ 624771 h 624771"/>
                <a:gd name="connsiteX11" fmla="*/ 2850776 w 2850776"/>
                <a:gd name="connsiteY11" fmla="*/ 624771 h 624771"/>
                <a:gd name="connsiteX12" fmla="*/ 2850776 w 2850776"/>
                <a:gd name="connsiteY12" fmla="*/ 0 h 624771"/>
                <a:gd name="connsiteX13" fmla="*/ 1870175 w 2850776"/>
                <a:gd name="connsiteY13" fmla="*/ 28963 h 624771"/>
                <a:gd name="connsiteX14" fmla="*/ 1328155 w 2850776"/>
                <a:gd name="connsiteY14" fmla="*/ 33101 h 624771"/>
                <a:gd name="connsiteX15" fmla="*/ 1166791 w 2850776"/>
                <a:gd name="connsiteY15" fmla="*/ 62064 h 624771"/>
                <a:gd name="connsiteX16" fmla="*/ 786135 w 2850776"/>
                <a:gd name="connsiteY16" fmla="*/ 128264 h 624771"/>
                <a:gd name="connsiteX17" fmla="*/ 260666 w 2850776"/>
                <a:gd name="connsiteY17" fmla="*/ 252391 h 62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50776" h="624771">
                  <a:moveTo>
                    <a:pt x="0" y="289629"/>
                  </a:moveTo>
                  <a:lnTo>
                    <a:pt x="504782" y="306179"/>
                  </a:lnTo>
                  <a:lnTo>
                    <a:pt x="848199" y="318592"/>
                  </a:lnTo>
                  <a:lnTo>
                    <a:pt x="1050939" y="339280"/>
                  </a:lnTo>
                  <a:lnTo>
                    <a:pt x="1303330" y="409618"/>
                  </a:lnTo>
                  <a:lnTo>
                    <a:pt x="1642610" y="488232"/>
                  </a:lnTo>
                  <a:lnTo>
                    <a:pt x="1824662" y="533745"/>
                  </a:lnTo>
                  <a:lnTo>
                    <a:pt x="2134979" y="591671"/>
                  </a:lnTo>
                  <a:lnTo>
                    <a:pt x="2350132" y="608221"/>
                  </a:lnTo>
                  <a:lnTo>
                    <a:pt x="2511497" y="616496"/>
                  </a:lnTo>
                  <a:lnTo>
                    <a:pt x="2734925" y="624771"/>
                  </a:lnTo>
                  <a:lnTo>
                    <a:pt x="2850776" y="624771"/>
                  </a:lnTo>
                  <a:lnTo>
                    <a:pt x="2850776" y="0"/>
                  </a:lnTo>
                  <a:lnTo>
                    <a:pt x="1870175" y="28963"/>
                  </a:lnTo>
                  <a:lnTo>
                    <a:pt x="1328155" y="33101"/>
                  </a:lnTo>
                  <a:lnTo>
                    <a:pt x="1166791" y="62064"/>
                  </a:lnTo>
                  <a:lnTo>
                    <a:pt x="786135" y="128264"/>
                  </a:lnTo>
                  <a:lnTo>
                    <a:pt x="260666" y="252391"/>
                  </a:lnTo>
                </a:path>
              </a:pathLst>
            </a:custGeom>
            <a:solidFill>
              <a:srgbClr val="FF66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5742" name="Freeform 30"/>
            <p:cNvSpPr>
              <a:spLocks/>
            </p:cNvSpPr>
            <p:nvPr/>
          </p:nvSpPr>
          <p:spPr bwMode="auto">
            <a:xfrm>
              <a:off x="787400" y="5558945"/>
              <a:ext cx="7380287" cy="764068"/>
            </a:xfrm>
            <a:custGeom>
              <a:avLst/>
              <a:gdLst>
                <a:gd name="T0" fmla="*/ 0 w 4699"/>
                <a:gd name="T1" fmla="*/ 58 h 889"/>
                <a:gd name="T2" fmla="*/ 636 w 4699"/>
                <a:gd name="T3" fmla="*/ 87 h 889"/>
                <a:gd name="T4" fmla="*/ 1482 w 4699"/>
                <a:gd name="T5" fmla="*/ 130 h 889"/>
                <a:gd name="T6" fmla="*/ 1894 w 4699"/>
                <a:gd name="T7" fmla="*/ 268 h 889"/>
                <a:gd name="T8" fmla="*/ 2162 w 4699"/>
                <a:gd name="T9" fmla="*/ 463 h 889"/>
                <a:gd name="T10" fmla="*/ 2646 w 4699"/>
                <a:gd name="T11" fmla="*/ 535 h 889"/>
                <a:gd name="T12" fmla="*/ 2913 w 4699"/>
                <a:gd name="T13" fmla="*/ 680 h 889"/>
                <a:gd name="T14" fmla="*/ 3145 w 4699"/>
                <a:gd name="T15" fmla="*/ 680 h 889"/>
                <a:gd name="T16" fmla="*/ 3354 w 4699"/>
                <a:gd name="T17" fmla="*/ 788 h 889"/>
                <a:gd name="T18" fmla="*/ 3781 w 4699"/>
                <a:gd name="T19" fmla="*/ 882 h 889"/>
                <a:gd name="T20" fmla="*/ 4699 w 4699"/>
                <a:gd name="T21" fmla="*/ 889 h 889"/>
                <a:gd name="T22" fmla="*/ 4699 w 4699"/>
                <a:gd name="T23" fmla="*/ 0 h 889"/>
                <a:gd name="T24" fmla="*/ 0 w 4699"/>
                <a:gd name="T25" fmla="*/ 0 h 889"/>
                <a:gd name="T26" fmla="*/ 0 w 4699"/>
                <a:gd name="T27" fmla="*/ 5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99" h="889">
                  <a:moveTo>
                    <a:pt x="0" y="58"/>
                  </a:moveTo>
                  <a:lnTo>
                    <a:pt x="636" y="87"/>
                  </a:lnTo>
                  <a:lnTo>
                    <a:pt x="1482" y="130"/>
                  </a:lnTo>
                  <a:lnTo>
                    <a:pt x="1894" y="268"/>
                  </a:lnTo>
                  <a:lnTo>
                    <a:pt x="2162" y="463"/>
                  </a:lnTo>
                  <a:lnTo>
                    <a:pt x="2646" y="535"/>
                  </a:lnTo>
                  <a:lnTo>
                    <a:pt x="2913" y="680"/>
                  </a:lnTo>
                  <a:lnTo>
                    <a:pt x="3145" y="680"/>
                  </a:lnTo>
                  <a:lnTo>
                    <a:pt x="3354" y="788"/>
                  </a:lnTo>
                  <a:lnTo>
                    <a:pt x="3781" y="882"/>
                  </a:lnTo>
                  <a:lnTo>
                    <a:pt x="4699" y="889"/>
                  </a:lnTo>
                  <a:lnTo>
                    <a:pt x="4699" y="0"/>
                  </a:lnTo>
                  <a:lnTo>
                    <a:pt x="0" y="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99FF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743" name="Text Box 31"/>
            <p:cNvSpPr txBox="1">
              <a:spLocks noChangeArrowheads="1"/>
            </p:cNvSpPr>
            <p:nvPr/>
          </p:nvSpPr>
          <p:spPr bwMode="auto">
            <a:xfrm>
              <a:off x="4883150" y="5060951"/>
              <a:ext cx="1503362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000" b="1">
                  <a:latin typeface="Comic Sans MS" panose="030F0702030302020204" pitchFamily="66" charset="0"/>
                </a:rPr>
                <a:t>Geoscience</a:t>
              </a:r>
            </a:p>
          </p:txBody>
        </p:sp>
        <p:sp>
          <p:nvSpPr>
            <p:cNvPr id="115744" name="Text Box 32"/>
            <p:cNvSpPr txBox="1">
              <a:spLocks noChangeArrowheads="1"/>
            </p:cNvSpPr>
            <p:nvPr/>
          </p:nvSpPr>
          <p:spPr bwMode="auto">
            <a:xfrm>
              <a:off x="6280315" y="5591176"/>
              <a:ext cx="1574470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000" b="1" dirty="0" smtClean="0">
                  <a:latin typeface="Comic Sans MS" panose="030F0702030302020204" pitchFamily="66" charset="0"/>
                </a:rPr>
                <a:t>Reservoir </a:t>
              </a:r>
              <a:endParaRPr lang="en-US" altLang="en-US" sz="2000" b="1" dirty="0">
                <a:latin typeface="Comic Sans MS" panose="030F0702030302020204" pitchFamily="66" charset="0"/>
              </a:endParaRPr>
            </a:p>
            <a:p>
              <a:pPr algn="ctr"/>
              <a:r>
                <a:rPr lang="en-US" altLang="en-US" sz="2000" b="1" dirty="0">
                  <a:latin typeface="Comic Sans MS" panose="030F0702030302020204" pitchFamily="66" charset="0"/>
                </a:rPr>
                <a:t>Engineering</a:t>
              </a:r>
            </a:p>
          </p:txBody>
        </p:sp>
        <p:sp>
          <p:nvSpPr>
            <p:cNvPr id="115745" name="Text Box 33"/>
            <p:cNvSpPr txBox="1">
              <a:spLocks noChangeArrowheads="1"/>
            </p:cNvSpPr>
            <p:nvPr/>
          </p:nvSpPr>
          <p:spPr bwMode="auto">
            <a:xfrm>
              <a:off x="579438" y="4702176"/>
              <a:ext cx="22891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600" b="1" i="1">
                  <a:latin typeface="Comic Sans MS" panose="030F0702030302020204" pitchFamily="66" charset="0"/>
                </a:rPr>
                <a:t>Information &amp; Effort</a:t>
              </a:r>
            </a:p>
          </p:txBody>
        </p:sp>
        <p:sp>
          <p:nvSpPr>
            <p:cNvPr id="115746" name="Freeform 34"/>
            <p:cNvSpPr>
              <a:spLocks/>
            </p:cNvSpPr>
            <p:nvPr/>
          </p:nvSpPr>
          <p:spPr bwMode="auto">
            <a:xfrm>
              <a:off x="5321300" y="4886326"/>
              <a:ext cx="2846387" cy="335903"/>
            </a:xfrm>
            <a:custGeom>
              <a:avLst/>
              <a:gdLst>
                <a:gd name="T0" fmla="*/ 0 w 1395"/>
                <a:gd name="T1" fmla="*/ 4 h 212"/>
                <a:gd name="T2" fmla="*/ 396 w 1395"/>
                <a:gd name="T3" fmla="*/ 11 h 212"/>
                <a:gd name="T4" fmla="*/ 653 w 1395"/>
                <a:gd name="T5" fmla="*/ 73 h 212"/>
                <a:gd name="T6" fmla="*/ 805 w 1395"/>
                <a:gd name="T7" fmla="*/ 122 h 212"/>
                <a:gd name="T8" fmla="*/ 965 w 1395"/>
                <a:gd name="T9" fmla="*/ 164 h 212"/>
                <a:gd name="T10" fmla="*/ 1173 w 1395"/>
                <a:gd name="T11" fmla="*/ 198 h 212"/>
                <a:gd name="T12" fmla="*/ 1395 w 1395"/>
                <a:gd name="T13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5" h="212">
                  <a:moveTo>
                    <a:pt x="0" y="4"/>
                  </a:moveTo>
                  <a:cubicBezTo>
                    <a:pt x="143" y="2"/>
                    <a:pt x="287" y="0"/>
                    <a:pt x="396" y="11"/>
                  </a:cubicBezTo>
                  <a:cubicBezTo>
                    <a:pt x="505" y="22"/>
                    <a:pt x="585" y="55"/>
                    <a:pt x="653" y="73"/>
                  </a:cubicBezTo>
                  <a:cubicBezTo>
                    <a:pt x="721" y="91"/>
                    <a:pt x="753" y="107"/>
                    <a:pt x="805" y="122"/>
                  </a:cubicBezTo>
                  <a:cubicBezTo>
                    <a:pt x="857" y="137"/>
                    <a:pt x="904" y="151"/>
                    <a:pt x="965" y="164"/>
                  </a:cubicBezTo>
                  <a:cubicBezTo>
                    <a:pt x="1026" y="177"/>
                    <a:pt x="1101" y="190"/>
                    <a:pt x="1173" y="198"/>
                  </a:cubicBezTo>
                  <a:cubicBezTo>
                    <a:pt x="1245" y="206"/>
                    <a:pt x="1320" y="209"/>
                    <a:pt x="1395" y="212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747" name="Text Box 35"/>
            <p:cNvSpPr txBox="1">
              <a:spLocks noChangeArrowheads="1"/>
            </p:cNvSpPr>
            <p:nvPr/>
          </p:nvSpPr>
          <p:spPr bwMode="auto">
            <a:xfrm>
              <a:off x="8102162" y="4476103"/>
              <a:ext cx="5032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200" b="1" i="1" dirty="0">
                  <a:latin typeface="Comic Sans MS" panose="030F0702030302020204" pitchFamily="66" charset="0"/>
                </a:rPr>
                <a:t>Info</a:t>
              </a:r>
            </a:p>
          </p:txBody>
        </p:sp>
        <p:sp>
          <p:nvSpPr>
            <p:cNvPr id="115748" name="Text Box 36"/>
            <p:cNvSpPr txBox="1">
              <a:spLocks noChangeArrowheads="1"/>
            </p:cNvSpPr>
            <p:nvPr/>
          </p:nvSpPr>
          <p:spPr bwMode="auto">
            <a:xfrm>
              <a:off x="8138216" y="5078829"/>
              <a:ext cx="658812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200" b="1" i="1" dirty="0">
                  <a:latin typeface="Comic Sans MS" panose="030F0702030302020204" pitchFamily="66" charset="0"/>
                </a:rPr>
                <a:t>Effort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3351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5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Stage 1: Capture Opportunities</a:t>
            </a:r>
          </a:p>
        </p:txBody>
      </p:sp>
      <p:sp>
        <p:nvSpPr>
          <p:cNvPr id="83" name="Text Box 13"/>
          <p:cNvSpPr txBox="1">
            <a:spLocks noChangeArrowheads="1"/>
          </p:cNvSpPr>
          <p:nvPr/>
        </p:nvSpPr>
        <p:spPr bwMode="auto">
          <a:xfrm>
            <a:off x="752611" y="1776905"/>
            <a:ext cx="7865296" cy="292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+mj-lt"/>
              <a:buAutoNum type="arabicPeriod"/>
              <a:tabLst>
                <a:tab pos="68897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Of the 700+ sedimentary basins on the planet, which 	offer the highest potential for undiscovered HCs?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  <a:tabLst>
                <a:tab pos="68897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Which high potential areas can we hope to operate within 	in the near future?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  <a:tabLst>
                <a:tab pos="68897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Is the land holder (e.g., government) for these accessible 	areas likely to offering up some licenses?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  <a:tabLst>
                <a:tab pos="688975" algn="l"/>
              </a:tabLst>
            </a:pPr>
            <a:r>
              <a:rPr lang="en-US" altLang="en-US" sz="2200" dirty="0" smtClean="0">
                <a:latin typeface="Tahoma" panose="020B0604030504040204" pitchFamily="34" charset="0"/>
              </a:rPr>
              <a:t>What can we do to get ready to enter this area?</a:t>
            </a:r>
          </a:p>
        </p:txBody>
      </p:sp>
      <p:sp>
        <p:nvSpPr>
          <p:cNvPr id="84" name="Text Box 3"/>
          <p:cNvSpPr txBox="1">
            <a:spLocks noChangeArrowheads="1"/>
          </p:cNvSpPr>
          <p:nvPr/>
        </p:nvSpPr>
        <p:spPr bwMode="auto">
          <a:xfrm>
            <a:off x="506304" y="1135939"/>
            <a:ext cx="23391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 smtClean="0">
                <a:latin typeface="Arial" panose="020B0604020202020204" pitchFamily="34" charset="0"/>
              </a:rPr>
              <a:t>Key Questions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059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Freeform 2"/>
          <p:cNvSpPr>
            <a:spLocks/>
          </p:cNvSpPr>
          <p:nvPr/>
        </p:nvSpPr>
        <p:spPr bwMode="auto">
          <a:xfrm>
            <a:off x="1071563" y="2132013"/>
            <a:ext cx="6832600" cy="3740150"/>
          </a:xfrm>
          <a:custGeom>
            <a:avLst/>
            <a:gdLst>
              <a:gd name="T0" fmla="*/ 579 w 4304"/>
              <a:gd name="T1" fmla="*/ 469 h 2356"/>
              <a:gd name="T2" fmla="*/ 219 w 4304"/>
              <a:gd name="T3" fmla="*/ 913 h 2356"/>
              <a:gd name="T4" fmla="*/ 201 w 4304"/>
              <a:gd name="T5" fmla="*/ 1345 h 2356"/>
              <a:gd name="T6" fmla="*/ 381 w 4304"/>
              <a:gd name="T7" fmla="*/ 1693 h 2356"/>
              <a:gd name="T8" fmla="*/ 843 w 4304"/>
              <a:gd name="T9" fmla="*/ 2065 h 2356"/>
              <a:gd name="T10" fmla="*/ 1203 w 4304"/>
              <a:gd name="T11" fmla="*/ 2173 h 2356"/>
              <a:gd name="T12" fmla="*/ 1563 w 4304"/>
              <a:gd name="T13" fmla="*/ 2167 h 2356"/>
              <a:gd name="T14" fmla="*/ 1941 w 4304"/>
              <a:gd name="T15" fmla="*/ 1987 h 2356"/>
              <a:gd name="T16" fmla="*/ 2271 w 4304"/>
              <a:gd name="T17" fmla="*/ 1615 h 2356"/>
              <a:gd name="T18" fmla="*/ 2577 w 4304"/>
              <a:gd name="T19" fmla="*/ 1291 h 2356"/>
              <a:gd name="T20" fmla="*/ 2721 w 4304"/>
              <a:gd name="T21" fmla="*/ 907 h 2356"/>
              <a:gd name="T22" fmla="*/ 2811 w 4304"/>
              <a:gd name="T23" fmla="*/ 373 h 2356"/>
              <a:gd name="T24" fmla="*/ 3021 w 4304"/>
              <a:gd name="T25" fmla="*/ 67 h 2356"/>
              <a:gd name="T26" fmla="*/ 3261 w 4304"/>
              <a:gd name="T27" fmla="*/ 1 h 2356"/>
              <a:gd name="T28" fmla="*/ 3615 w 4304"/>
              <a:gd name="T29" fmla="*/ 73 h 2356"/>
              <a:gd name="T30" fmla="*/ 3999 w 4304"/>
              <a:gd name="T31" fmla="*/ 355 h 2356"/>
              <a:gd name="T32" fmla="*/ 4161 w 4304"/>
              <a:gd name="T33" fmla="*/ 931 h 2356"/>
              <a:gd name="T34" fmla="*/ 4299 w 4304"/>
              <a:gd name="T35" fmla="*/ 1339 h 2356"/>
              <a:gd name="T36" fmla="*/ 4191 w 4304"/>
              <a:gd name="T37" fmla="*/ 1405 h 2356"/>
              <a:gd name="T38" fmla="*/ 4143 w 4304"/>
              <a:gd name="T39" fmla="*/ 1201 h 2356"/>
              <a:gd name="T40" fmla="*/ 3999 w 4304"/>
              <a:gd name="T41" fmla="*/ 751 h 2356"/>
              <a:gd name="T42" fmla="*/ 3921 w 4304"/>
              <a:gd name="T43" fmla="*/ 553 h 2356"/>
              <a:gd name="T44" fmla="*/ 3801 w 4304"/>
              <a:gd name="T45" fmla="*/ 379 h 2356"/>
              <a:gd name="T46" fmla="*/ 3585 w 4304"/>
              <a:gd name="T47" fmla="*/ 199 h 2356"/>
              <a:gd name="T48" fmla="*/ 3429 w 4304"/>
              <a:gd name="T49" fmla="*/ 139 h 2356"/>
              <a:gd name="T50" fmla="*/ 3267 w 4304"/>
              <a:gd name="T51" fmla="*/ 115 h 2356"/>
              <a:gd name="T52" fmla="*/ 3123 w 4304"/>
              <a:gd name="T53" fmla="*/ 193 h 2356"/>
              <a:gd name="T54" fmla="*/ 3015 w 4304"/>
              <a:gd name="T55" fmla="*/ 289 h 2356"/>
              <a:gd name="T56" fmla="*/ 2895 w 4304"/>
              <a:gd name="T57" fmla="*/ 469 h 2356"/>
              <a:gd name="T58" fmla="*/ 2853 w 4304"/>
              <a:gd name="T59" fmla="*/ 733 h 2356"/>
              <a:gd name="T60" fmla="*/ 2823 w 4304"/>
              <a:gd name="T61" fmla="*/ 985 h 2356"/>
              <a:gd name="T62" fmla="*/ 2787 w 4304"/>
              <a:gd name="T63" fmla="*/ 1117 h 2356"/>
              <a:gd name="T64" fmla="*/ 2739 w 4304"/>
              <a:gd name="T65" fmla="*/ 1231 h 2356"/>
              <a:gd name="T66" fmla="*/ 2649 w 4304"/>
              <a:gd name="T67" fmla="*/ 1375 h 2356"/>
              <a:gd name="T68" fmla="*/ 2565 w 4304"/>
              <a:gd name="T69" fmla="*/ 1489 h 2356"/>
              <a:gd name="T70" fmla="*/ 2313 w 4304"/>
              <a:gd name="T71" fmla="*/ 1777 h 2356"/>
              <a:gd name="T72" fmla="*/ 2157 w 4304"/>
              <a:gd name="T73" fmla="*/ 1969 h 2356"/>
              <a:gd name="T74" fmla="*/ 1827 w 4304"/>
              <a:gd name="T75" fmla="*/ 2263 h 2356"/>
              <a:gd name="T76" fmla="*/ 1305 w 4304"/>
              <a:gd name="T77" fmla="*/ 2353 h 2356"/>
              <a:gd name="T78" fmla="*/ 879 w 4304"/>
              <a:gd name="T79" fmla="*/ 2281 h 2356"/>
              <a:gd name="T80" fmla="*/ 525 w 4304"/>
              <a:gd name="T81" fmla="*/ 2053 h 2356"/>
              <a:gd name="T82" fmla="*/ 255 w 4304"/>
              <a:gd name="T83" fmla="*/ 1759 h 2356"/>
              <a:gd name="T84" fmla="*/ 51 w 4304"/>
              <a:gd name="T85" fmla="*/ 1387 h 2356"/>
              <a:gd name="T86" fmla="*/ 21 w 4304"/>
              <a:gd name="T87" fmla="*/ 1183 h 2356"/>
              <a:gd name="T88" fmla="*/ 15 w 4304"/>
              <a:gd name="T89" fmla="*/ 925 h 2356"/>
              <a:gd name="T90" fmla="*/ 111 w 4304"/>
              <a:gd name="T91" fmla="*/ 703 h 2356"/>
              <a:gd name="T92" fmla="*/ 255 w 4304"/>
              <a:gd name="T93" fmla="*/ 511 h 2356"/>
              <a:gd name="T94" fmla="*/ 435 w 4304"/>
              <a:gd name="T95" fmla="*/ 45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04" h="2356">
                <a:moveTo>
                  <a:pt x="579" y="469"/>
                </a:moveTo>
                <a:cubicBezTo>
                  <a:pt x="430" y="618"/>
                  <a:pt x="282" y="767"/>
                  <a:pt x="219" y="913"/>
                </a:cubicBezTo>
                <a:cubicBezTo>
                  <a:pt x="156" y="1059"/>
                  <a:pt x="174" y="1215"/>
                  <a:pt x="201" y="1345"/>
                </a:cubicBezTo>
                <a:cubicBezTo>
                  <a:pt x="228" y="1475"/>
                  <a:pt x="274" y="1573"/>
                  <a:pt x="381" y="1693"/>
                </a:cubicBezTo>
                <a:cubicBezTo>
                  <a:pt x="488" y="1813"/>
                  <a:pt x="706" y="1985"/>
                  <a:pt x="843" y="2065"/>
                </a:cubicBezTo>
                <a:cubicBezTo>
                  <a:pt x="980" y="2145"/>
                  <a:pt x="1083" y="2156"/>
                  <a:pt x="1203" y="2173"/>
                </a:cubicBezTo>
                <a:cubicBezTo>
                  <a:pt x="1323" y="2190"/>
                  <a:pt x="1440" y="2198"/>
                  <a:pt x="1563" y="2167"/>
                </a:cubicBezTo>
                <a:cubicBezTo>
                  <a:pt x="1686" y="2136"/>
                  <a:pt x="1823" y="2079"/>
                  <a:pt x="1941" y="1987"/>
                </a:cubicBezTo>
                <a:cubicBezTo>
                  <a:pt x="2059" y="1895"/>
                  <a:pt x="2165" y="1731"/>
                  <a:pt x="2271" y="1615"/>
                </a:cubicBezTo>
                <a:cubicBezTo>
                  <a:pt x="2377" y="1499"/>
                  <a:pt x="2502" y="1409"/>
                  <a:pt x="2577" y="1291"/>
                </a:cubicBezTo>
                <a:cubicBezTo>
                  <a:pt x="2652" y="1173"/>
                  <a:pt x="2682" y="1060"/>
                  <a:pt x="2721" y="907"/>
                </a:cubicBezTo>
                <a:cubicBezTo>
                  <a:pt x="2760" y="754"/>
                  <a:pt x="2761" y="513"/>
                  <a:pt x="2811" y="373"/>
                </a:cubicBezTo>
                <a:cubicBezTo>
                  <a:pt x="2861" y="233"/>
                  <a:pt x="2946" y="129"/>
                  <a:pt x="3021" y="67"/>
                </a:cubicBezTo>
                <a:cubicBezTo>
                  <a:pt x="3096" y="5"/>
                  <a:pt x="3162" y="0"/>
                  <a:pt x="3261" y="1"/>
                </a:cubicBezTo>
                <a:cubicBezTo>
                  <a:pt x="3360" y="2"/>
                  <a:pt x="3492" y="14"/>
                  <a:pt x="3615" y="73"/>
                </a:cubicBezTo>
                <a:cubicBezTo>
                  <a:pt x="3738" y="132"/>
                  <a:pt x="3908" y="212"/>
                  <a:pt x="3999" y="355"/>
                </a:cubicBezTo>
                <a:cubicBezTo>
                  <a:pt x="4090" y="498"/>
                  <a:pt x="4111" y="767"/>
                  <a:pt x="4161" y="931"/>
                </a:cubicBezTo>
                <a:cubicBezTo>
                  <a:pt x="4211" y="1095"/>
                  <a:pt x="4294" y="1260"/>
                  <a:pt x="4299" y="1339"/>
                </a:cubicBezTo>
                <a:cubicBezTo>
                  <a:pt x="4304" y="1418"/>
                  <a:pt x="4217" y="1428"/>
                  <a:pt x="4191" y="1405"/>
                </a:cubicBezTo>
                <a:cubicBezTo>
                  <a:pt x="4165" y="1382"/>
                  <a:pt x="4175" y="1310"/>
                  <a:pt x="4143" y="1201"/>
                </a:cubicBezTo>
                <a:cubicBezTo>
                  <a:pt x="4111" y="1092"/>
                  <a:pt x="4036" y="859"/>
                  <a:pt x="3999" y="751"/>
                </a:cubicBezTo>
                <a:cubicBezTo>
                  <a:pt x="3962" y="643"/>
                  <a:pt x="3954" y="615"/>
                  <a:pt x="3921" y="553"/>
                </a:cubicBezTo>
                <a:cubicBezTo>
                  <a:pt x="3888" y="491"/>
                  <a:pt x="3857" y="438"/>
                  <a:pt x="3801" y="379"/>
                </a:cubicBezTo>
                <a:cubicBezTo>
                  <a:pt x="3745" y="320"/>
                  <a:pt x="3647" y="239"/>
                  <a:pt x="3585" y="199"/>
                </a:cubicBezTo>
                <a:cubicBezTo>
                  <a:pt x="3523" y="159"/>
                  <a:pt x="3482" y="153"/>
                  <a:pt x="3429" y="139"/>
                </a:cubicBezTo>
                <a:cubicBezTo>
                  <a:pt x="3376" y="125"/>
                  <a:pt x="3318" y="106"/>
                  <a:pt x="3267" y="115"/>
                </a:cubicBezTo>
                <a:cubicBezTo>
                  <a:pt x="3216" y="124"/>
                  <a:pt x="3165" y="164"/>
                  <a:pt x="3123" y="193"/>
                </a:cubicBezTo>
                <a:cubicBezTo>
                  <a:pt x="3081" y="222"/>
                  <a:pt x="3053" y="243"/>
                  <a:pt x="3015" y="289"/>
                </a:cubicBezTo>
                <a:cubicBezTo>
                  <a:pt x="2977" y="335"/>
                  <a:pt x="2922" y="395"/>
                  <a:pt x="2895" y="469"/>
                </a:cubicBezTo>
                <a:cubicBezTo>
                  <a:pt x="2868" y="543"/>
                  <a:pt x="2865" y="647"/>
                  <a:pt x="2853" y="733"/>
                </a:cubicBezTo>
                <a:cubicBezTo>
                  <a:pt x="2841" y="819"/>
                  <a:pt x="2834" y="921"/>
                  <a:pt x="2823" y="985"/>
                </a:cubicBezTo>
                <a:cubicBezTo>
                  <a:pt x="2812" y="1049"/>
                  <a:pt x="2801" y="1076"/>
                  <a:pt x="2787" y="1117"/>
                </a:cubicBezTo>
                <a:cubicBezTo>
                  <a:pt x="2773" y="1158"/>
                  <a:pt x="2762" y="1188"/>
                  <a:pt x="2739" y="1231"/>
                </a:cubicBezTo>
                <a:cubicBezTo>
                  <a:pt x="2716" y="1274"/>
                  <a:pt x="2678" y="1332"/>
                  <a:pt x="2649" y="1375"/>
                </a:cubicBezTo>
                <a:cubicBezTo>
                  <a:pt x="2620" y="1418"/>
                  <a:pt x="2621" y="1422"/>
                  <a:pt x="2565" y="1489"/>
                </a:cubicBezTo>
                <a:cubicBezTo>
                  <a:pt x="2509" y="1556"/>
                  <a:pt x="2381" y="1697"/>
                  <a:pt x="2313" y="1777"/>
                </a:cubicBezTo>
                <a:cubicBezTo>
                  <a:pt x="2245" y="1857"/>
                  <a:pt x="2238" y="1888"/>
                  <a:pt x="2157" y="1969"/>
                </a:cubicBezTo>
                <a:cubicBezTo>
                  <a:pt x="2076" y="2050"/>
                  <a:pt x="1969" y="2199"/>
                  <a:pt x="1827" y="2263"/>
                </a:cubicBezTo>
                <a:cubicBezTo>
                  <a:pt x="1685" y="2327"/>
                  <a:pt x="1463" y="2350"/>
                  <a:pt x="1305" y="2353"/>
                </a:cubicBezTo>
                <a:cubicBezTo>
                  <a:pt x="1147" y="2356"/>
                  <a:pt x="1009" y="2331"/>
                  <a:pt x="879" y="2281"/>
                </a:cubicBezTo>
                <a:cubicBezTo>
                  <a:pt x="749" y="2231"/>
                  <a:pt x="629" y="2140"/>
                  <a:pt x="525" y="2053"/>
                </a:cubicBezTo>
                <a:cubicBezTo>
                  <a:pt x="421" y="1966"/>
                  <a:pt x="334" y="1870"/>
                  <a:pt x="255" y="1759"/>
                </a:cubicBezTo>
                <a:cubicBezTo>
                  <a:pt x="176" y="1648"/>
                  <a:pt x="90" y="1483"/>
                  <a:pt x="51" y="1387"/>
                </a:cubicBezTo>
                <a:cubicBezTo>
                  <a:pt x="12" y="1291"/>
                  <a:pt x="27" y="1260"/>
                  <a:pt x="21" y="1183"/>
                </a:cubicBezTo>
                <a:cubicBezTo>
                  <a:pt x="15" y="1106"/>
                  <a:pt x="0" y="1005"/>
                  <a:pt x="15" y="925"/>
                </a:cubicBezTo>
                <a:cubicBezTo>
                  <a:pt x="30" y="845"/>
                  <a:pt x="71" y="772"/>
                  <a:pt x="111" y="703"/>
                </a:cubicBezTo>
                <a:cubicBezTo>
                  <a:pt x="151" y="634"/>
                  <a:pt x="201" y="552"/>
                  <a:pt x="255" y="511"/>
                </a:cubicBezTo>
                <a:cubicBezTo>
                  <a:pt x="309" y="470"/>
                  <a:pt x="372" y="463"/>
                  <a:pt x="435" y="457"/>
                </a:cubicBezTo>
              </a:path>
            </a:pathLst>
          </a:custGeom>
          <a:solidFill>
            <a:schemeClr val="bg1">
              <a:lumMod val="50000"/>
            </a:schemeClr>
          </a:solidFill>
          <a:ln w="1905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Stage 1: Capture Opportunities</a:t>
            </a:r>
          </a:p>
        </p:txBody>
      </p:sp>
      <p:pic>
        <p:nvPicPr>
          <p:cNvPr id="118789" name="Picture 5" descr="worldma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36469" r="30749" b="7400"/>
          <a:stretch/>
        </p:blipFill>
        <p:spPr bwMode="auto">
          <a:xfrm>
            <a:off x="945857" y="1326803"/>
            <a:ext cx="2482850" cy="210729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71" name="Text Box 87"/>
          <p:cNvSpPr txBox="1">
            <a:spLocks noChangeAspect="1" noChangeArrowheads="1"/>
          </p:cNvSpPr>
          <p:nvPr/>
        </p:nvSpPr>
        <p:spPr bwMode="auto">
          <a:xfrm>
            <a:off x="375444" y="947347"/>
            <a:ext cx="38179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Regional Studies -&gt; Focus Areas</a:t>
            </a:r>
          </a:p>
        </p:txBody>
      </p:sp>
      <p:sp>
        <p:nvSpPr>
          <p:cNvPr id="118876" name="Text Box 92"/>
          <p:cNvSpPr txBox="1">
            <a:spLocks noChangeAspect="1" noChangeArrowheads="1"/>
          </p:cNvSpPr>
          <p:nvPr/>
        </p:nvSpPr>
        <p:spPr bwMode="auto">
          <a:xfrm>
            <a:off x="6948923" y="4886854"/>
            <a:ext cx="1885950" cy="92333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alt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Our company places bids on</a:t>
            </a:r>
            <a:endParaRPr lang="en-US" alt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en-US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Blocks 7 &amp; 8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88963" y="3747476"/>
            <a:ext cx="2747963" cy="1751624"/>
            <a:chOff x="588963" y="3747476"/>
            <a:chExt cx="2747963" cy="1751624"/>
          </a:xfrm>
        </p:grpSpPr>
        <p:grpSp>
          <p:nvGrpSpPr>
            <p:cNvPr id="5" name="Group 4"/>
            <p:cNvGrpSpPr/>
            <p:nvPr/>
          </p:nvGrpSpPr>
          <p:grpSpPr>
            <a:xfrm>
              <a:off x="588963" y="3747476"/>
              <a:ext cx="2747963" cy="1742099"/>
              <a:chOff x="588963" y="3747476"/>
              <a:chExt cx="2747963" cy="1742099"/>
            </a:xfrm>
          </p:grpSpPr>
          <p:sp>
            <p:nvSpPr>
              <p:cNvPr id="118872" name="Text Box 88"/>
              <p:cNvSpPr txBox="1">
                <a:spLocks noChangeAspect="1" noChangeArrowheads="1"/>
              </p:cNvSpPr>
              <p:nvPr/>
            </p:nvSpPr>
            <p:spPr bwMode="auto">
              <a:xfrm>
                <a:off x="1352551" y="3747476"/>
                <a:ext cx="1984375" cy="641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 dirty="0">
                    <a:solidFill>
                      <a:srgbClr val="C00000"/>
                    </a:solidFill>
                    <a:latin typeface="Comic Sans MS" panose="030F0702030302020204" pitchFamily="66" charset="0"/>
                  </a:rPr>
                  <a:t>Lease Sale in a </a:t>
                </a:r>
              </a:p>
              <a:p>
                <a:r>
                  <a:rPr lang="en-US" altLang="en-US" sz="1800" b="1" dirty="0">
                    <a:solidFill>
                      <a:srgbClr val="C00000"/>
                    </a:solidFill>
                    <a:latin typeface="Comic Sans MS" panose="030F0702030302020204" pitchFamily="66" charset="0"/>
                  </a:rPr>
                  <a:t>Focus Area</a:t>
                </a:r>
              </a:p>
            </p:txBody>
          </p:sp>
          <p:pic>
            <p:nvPicPr>
              <p:cNvPr id="118877" name="Picture 93" descr="world_earth_data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553" t="24033" r="31874" b="38474"/>
              <a:stretch>
                <a:fillRect/>
              </a:stretch>
            </p:blipFill>
            <p:spPr bwMode="auto">
              <a:xfrm>
                <a:off x="588963" y="4478338"/>
                <a:ext cx="1931987" cy="10112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8878" name="Freeform 94"/>
            <p:cNvSpPr>
              <a:spLocks noChangeAspect="1"/>
            </p:cNvSpPr>
            <p:nvPr/>
          </p:nvSpPr>
          <p:spPr bwMode="auto">
            <a:xfrm>
              <a:off x="593725" y="4464050"/>
              <a:ext cx="1920875" cy="1025525"/>
            </a:xfrm>
            <a:custGeom>
              <a:avLst/>
              <a:gdLst>
                <a:gd name="T0" fmla="*/ 709 w 2032"/>
                <a:gd name="T1" fmla="*/ 0 h 469"/>
                <a:gd name="T2" fmla="*/ 2032 w 2032"/>
                <a:gd name="T3" fmla="*/ 0 h 469"/>
                <a:gd name="T4" fmla="*/ 1323 w 2032"/>
                <a:gd name="T5" fmla="*/ 469 h 469"/>
                <a:gd name="T6" fmla="*/ 0 w 2032"/>
                <a:gd name="T7" fmla="*/ 469 h 469"/>
                <a:gd name="T8" fmla="*/ 709 w 2032"/>
                <a:gd name="T9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2" h="469">
                  <a:moveTo>
                    <a:pt x="709" y="0"/>
                  </a:moveTo>
                  <a:lnTo>
                    <a:pt x="2032" y="0"/>
                  </a:lnTo>
                  <a:lnTo>
                    <a:pt x="1323" y="469"/>
                  </a:lnTo>
                  <a:lnTo>
                    <a:pt x="0" y="469"/>
                  </a:lnTo>
                  <a:lnTo>
                    <a:pt x="709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879" name="Freeform 95"/>
            <p:cNvSpPr>
              <a:spLocks noChangeAspect="1"/>
            </p:cNvSpPr>
            <p:nvPr/>
          </p:nvSpPr>
          <p:spPr bwMode="auto">
            <a:xfrm>
              <a:off x="1012825" y="5076825"/>
              <a:ext cx="177800" cy="166688"/>
            </a:xfrm>
            <a:custGeom>
              <a:avLst/>
              <a:gdLst>
                <a:gd name="T0" fmla="*/ 36 w 168"/>
                <a:gd name="T1" fmla="*/ 0 h 72"/>
                <a:gd name="T2" fmla="*/ 0 w 168"/>
                <a:gd name="T3" fmla="*/ 16 h 72"/>
                <a:gd name="T4" fmla="*/ 28 w 168"/>
                <a:gd name="T5" fmla="*/ 60 h 72"/>
                <a:gd name="T6" fmla="*/ 116 w 168"/>
                <a:gd name="T7" fmla="*/ 72 h 72"/>
                <a:gd name="T8" fmla="*/ 164 w 168"/>
                <a:gd name="T9" fmla="*/ 72 h 72"/>
                <a:gd name="T10" fmla="*/ 168 w 168"/>
                <a:gd name="T11" fmla="*/ 32 h 72"/>
                <a:gd name="T12" fmla="*/ 112 w 168"/>
                <a:gd name="T13" fmla="*/ 20 h 72"/>
                <a:gd name="T14" fmla="*/ 36 w 168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72">
                  <a:moveTo>
                    <a:pt x="36" y="0"/>
                  </a:moveTo>
                  <a:lnTo>
                    <a:pt x="0" y="16"/>
                  </a:lnTo>
                  <a:lnTo>
                    <a:pt x="28" y="60"/>
                  </a:lnTo>
                  <a:lnTo>
                    <a:pt x="116" y="72"/>
                  </a:lnTo>
                  <a:lnTo>
                    <a:pt x="164" y="72"/>
                  </a:lnTo>
                  <a:lnTo>
                    <a:pt x="168" y="32"/>
                  </a:lnTo>
                  <a:lnTo>
                    <a:pt x="112" y="20"/>
                  </a:lnTo>
                  <a:lnTo>
                    <a:pt x="36" y="0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880" name="Freeform 96"/>
            <p:cNvSpPr>
              <a:spLocks noChangeAspect="1"/>
            </p:cNvSpPr>
            <p:nvPr/>
          </p:nvSpPr>
          <p:spPr bwMode="auto">
            <a:xfrm>
              <a:off x="590550" y="4460875"/>
              <a:ext cx="665163" cy="1022350"/>
            </a:xfrm>
            <a:custGeom>
              <a:avLst/>
              <a:gdLst>
                <a:gd name="T0" fmla="*/ 684 w 684"/>
                <a:gd name="T1" fmla="*/ 0 h 792"/>
                <a:gd name="T2" fmla="*/ 0 w 684"/>
                <a:gd name="T3" fmla="*/ 0 h 792"/>
                <a:gd name="T4" fmla="*/ 0 w 684"/>
                <a:gd name="T5" fmla="*/ 792 h 792"/>
                <a:gd name="T6" fmla="*/ 684 w 684"/>
                <a:gd name="T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4" h="792">
                  <a:moveTo>
                    <a:pt x="684" y="0"/>
                  </a:moveTo>
                  <a:lnTo>
                    <a:pt x="0" y="0"/>
                  </a:lnTo>
                  <a:lnTo>
                    <a:pt x="0" y="792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881" name="Freeform 97"/>
            <p:cNvSpPr>
              <a:spLocks noChangeAspect="1"/>
            </p:cNvSpPr>
            <p:nvPr/>
          </p:nvSpPr>
          <p:spPr bwMode="auto">
            <a:xfrm>
              <a:off x="1816100" y="4468813"/>
              <a:ext cx="706438" cy="1030287"/>
            </a:xfrm>
            <a:custGeom>
              <a:avLst/>
              <a:gdLst>
                <a:gd name="T0" fmla="*/ 726 w 726"/>
                <a:gd name="T1" fmla="*/ 0 h 816"/>
                <a:gd name="T2" fmla="*/ 726 w 726"/>
                <a:gd name="T3" fmla="*/ 816 h 816"/>
                <a:gd name="T4" fmla="*/ 0 w 726"/>
                <a:gd name="T5" fmla="*/ 816 h 816"/>
                <a:gd name="T6" fmla="*/ 726 w 726"/>
                <a:gd name="T7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6" h="816">
                  <a:moveTo>
                    <a:pt x="726" y="0"/>
                  </a:moveTo>
                  <a:lnTo>
                    <a:pt x="726" y="816"/>
                  </a:lnTo>
                  <a:lnTo>
                    <a:pt x="0" y="816"/>
                  </a:lnTo>
                  <a:lnTo>
                    <a:pt x="726" y="0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882" name="AutoShape 98"/>
            <p:cNvSpPr>
              <a:spLocks noChangeAspect="1" noChangeArrowheads="1"/>
            </p:cNvSpPr>
            <p:nvPr/>
          </p:nvSpPr>
          <p:spPr bwMode="auto">
            <a:xfrm rot="-1032307">
              <a:off x="612775" y="5216525"/>
              <a:ext cx="381000" cy="119063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883" name="Line 99"/>
            <p:cNvSpPr>
              <a:spLocks noChangeAspect="1" noChangeShapeType="1"/>
            </p:cNvSpPr>
            <p:nvPr/>
          </p:nvSpPr>
          <p:spPr bwMode="auto">
            <a:xfrm flipH="1">
              <a:off x="1820863" y="4476750"/>
              <a:ext cx="676275" cy="10096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12862" y="2424430"/>
            <a:ext cx="2368876" cy="1923733"/>
            <a:chOff x="3912862" y="2424430"/>
            <a:chExt cx="2368876" cy="1923733"/>
          </a:xfrm>
        </p:grpSpPr>
        <p:sp>
          <p:nvSpPr>
            <p:cNvPr id="118874" name="Text Box 90"/>
            <p:cNvSpPr txBox="1">
              <a:spLocks noChangeAspect="1" noChangeArrowheads="1"/>
            </p:cNvSpPr>
            <p:nvPr/>
          </p:nvSpPr>
          <p:spPr bwMode="auto">
            <a:xfrm>
              <a:off x="3912862" y="2424430"/>
              <a:ext cx="1920810" cy="738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en-US" sz="1800" b="1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Play Elements</a:t>
              </a:r>
            </a:p>
            <a:p>
              <a:r>
                <a:rPr lang="en-US" altLang="en-US" sz="1200" b="1" dirty="0" smtClean="0">
                  <a:solidFill>
                    <a:srgbClr val="C00000"/>
                  </a:solidFill>
                  <a:latin typeface="Comic Sans MS" panose="030F0702030302020204" pitchFamily="66" charset="0"/>
                </a:rPr>
                <a:t>    e.g</a:t>
              </a:r>
              <a:r>
                <a:rPr lang="en-US" altLang="en-US" sz="1200" b="1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. Reservoir </a:t>
              </a:r>
              <a:r>
                <a:rPr lang="en-US" altLang="en-US" sz="1200" b="1" dirty="0" smtClean="0">
                  <a:solidFill>
                    <a:srgbClr val="C00000"/>
                  </a:solidFill>
                  <a:latin typeface="Comic Sans MS" panose="030F0702030302020204" pitchFamily="66" charset="0"/>
                </a:rPr>
                <a:t>    </a:t>
              </a:r>
            </a:p>
            <a:p>
              <a:r>
                <a:rPr lang="en-US" altLang="en-US" sz="1200" b="1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 </a:t>
              </a:r>
              <a:r>
                <a:rPr lang="en-US" altLang="en-US" sz="1200" b="1" dirty="0" smtClean="0">
                  <a:solidFill>
                    <a:srgbClr val="C00000"/>
                  </a:solidFill>
                  <a:latin typeface="Comic Sans MS" panose="030F0702030302020204" pitchFamily="66" charset="0"/>
                </a:rPr>
                <a:t>         Adequacy</a:t>
              </a:r>
              <a:endParaRPr lang="en-US" altLang="en-US" sz="1200" b="1" dirty="0">
                <a:solidFill>
                  <a:srgbClr val="C00000"/>
                </a:solidFill>
                <a:latin typeface="Comic Sans MS" panose="030F0702030302020204" pitchFamily="66" charset="0"/>
              </a:endParaRPr>
            </a:p>
          </p:txBody>
        </p:sp>
        <p:grpSp>
          <p:nvGrpSpPr>
            <p:cNvPr id="118884" name="Group 100"/>
            <p:cNvGrpSpPr>
              <a:grpSpLocks/>
            </p:cNvGrpSpPr>
            <p:nvPr/>
          </p:nvGrpSpPr>
          <p:grpSpPr bwMode="auto">
            <a:xfrm>
              <a:off x="4449763" y="3163888"/>
              <a:ext cx="1831975" cy="1184275"/>
              <a:chOff x="2277" y="4309"/>
              <a:chExt cx="1154" cy="746"/>
            </a:xfrm>
          </p:grpSpPr>
          <p:sp>
            <p:nvSpPr>
              <p:cNvPr id="118885" name="Rectangle 101"/>
              <p:cNvSpPr>
                <a:spLocks noChangeAspect="1" noChangeArrowheads="1"/>
              </p:cNvSpPr>
              <p:nvPr/>
            </p:nvSpPr>
            <p:spPr bwMode="auto">
              <a:xfrm>
                <a:off x="2281" y="4331"/>
                <a:ext cx="1145" cy="70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886" name="Freeform 102"/>
              <p:cNvSpPr>
                <a:spLocks noChangeAspect="1"/>
              </p:cNvSpPr>
              <p:nvPr/>
            </p:nvSpPr>
            <p:spPr bwMode="auto">
              <a:xfrm rot="-10800000">
                <a:off x="2286" y="4309"/>
                <a:ext cx="1129" cy="157"/>
              </a:xfrm>
              <a:custGeom>
                <a:avLst/>
                <a:gdLst>
                  <a:gd name="T0" fmla="*/ 1771 w 1771"/>
                  <a:gd name="T1" fmla="*/ 311 h 391"/>
                  <a:gd name="T2" fmla="*/ 1771 w 1771"/>
                  <a:gd name="T3" fmla="*/ 391 h 391"/>
                  <a:gd name="T4" fmla="*/ 0 w 1771"/>
                  <a:gd name="T5" fmla="*/ 391 h 391"/>
                  <a:gd name="T6" fmla="*/ 0 w 1771"/>
                  <a:gd name="T7" fmla="*/ 0 h 391"/>
                  <a:gd name="T8" fmla="*/ 116 w 1771"/>
                  <a:gd name="T9" fmla="*/ 29 h 391"/>
                  <a:gd name="T10" fmla="*/ 159 w 1771"/>
                  <a:gd name="T11" fmla="*/ 102 h 391"/>
                  <a:gd name="T12" fmla="*/ 376 w 1771"/>
                  <a:gd name="T13" fmla="*/ 152 h 391"/>
                  <a:gd name="T14" fmla="*/ 564 w 1771"/>
                  <a:gd name="T15" fmla="*/ 131 h 391"/>
                  <a:gd name="T16" fmla="*/ 702 w 1771"/>
                  <a:gd name="T17" fmla="*/ 66 h 391"/>
                  <a:gd name="T18" fmla="*/ 824 w 1771"/>
                  <a:gd name="T19" fmla="*/ 37 h 391"/>
                  <a:gd name="T20" fmla="*/ 940 w 1771"/>
                  <a:gd name="T21" fmla="*/ 29 h 391"/>
                  <a:gd name="T22" fmla="*/ 1070 w 1771"/>
                  <a:gd name="T23" fmla="*/ 29 h 391"/>
                  <a:gd name="T24" fmla="*/ 1186 w 1771"/>
                  <a:gd name="T25" fmla="*/ 51 h 391"/>
                  <a:gd name="T26" fmla="*/ 1359 w 1771"/>
                  <a:gd name="T27" fmla="*/ 109 h 391"/>
                  <a:gd name="T28" fmla="*/ 1526 w 1771"/>
                  <a:gd name="T29" fmla="*/ 174 h 391"/>
                  <a:gd name="T30" fmla="*/ 1692 w 1771"/>
                  <a:gd name="T31" fmla="*/ 253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71" h="391">
                    <a:moveTo>
                      <a:pt x="1771" y="311"/>
                    </a:moveTo>
                    <a:lnTo>
                      <a:pt x="1771" y="391"/>
                    </a:lnTo>
                    <a:lnTo>
                      <a:pt x="0" y="391"/>
                    </a:lnTo>
                    <a:lnTo>
                      <a:pt x="0" y="0"/>
                    </a:lnTo>
                    <a:lnTo>
                      <a:pt x="116" y="29"/>
                    </a:lnTo>
                    <a:lnTo>
                      <a:pt x="159" y="102"/>
                    </a:lnTo>
                    <a:lnTo>
                      <a:pt x="376" y="152"/>
                    </a:lnTo>
                    <a:lnTo>
                      <a:pt x="564" y="131"/>
                    </a:lnTo>
                    <a:lnTo>
                      <a:pt x="702" y="66"/>
                    </a:lnTo>
                    <a:lnTo>
                      <a:pt x="824" y="37"/>
                    </a:lnTo>
                    <a:lnTo>
                      <a:pt x="940" y="29"/>
                    </a:lnTo>
                    <a:lnTo>
                      <a:pt x="1070" y="29"/>
                    </a:lnTo>
                    <a:lnTo>
                      <a:pt x="1186" y="51"/>
                    </a:lnTo>
                    <a:lnTo>
                      <a:pt x="1359" y="109"/>
                    </a:lnTo>
                    <a:lnTo>
                      <a:pt x="1526" y="174"/>
                    </a:lnTo>
                    <a:lnTo>
                      <a:pt x="1692" y="253"/>
                    </a:lnTo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887" name="Freeform 103"/>
              <p:cNvSpPr>
                <a:spLocks noChangeAspect="1"/>
              </p:cNvSpPr>
              <p:nvPr/>
            </p:nvSpPr>
            <p:spPr bwMode="auto">
              <a:xfrm>
                <a:off x="2849" y="4373"/>
                <a:ext cx="471" cy="549"/>
              </a:xfrm>
              <a:custGeom>
                <a:avLst/>
                <a:gdLst>
                  <a:gd name="T0" fmla="*/ 928 w 942"/>
                  <a:gd name="T1" fmla="*/ 0 h 1098"/>
                  <a:gd name="T2" fmla="*/ 754 w 942"/>
                  <a:gd name="T3" fmla="*/ 119 h 1098"/>
                  <a:gd name="T4" fmla="*/ 645 w 942"/>
                  <a:gd name="T5" fmla="*/ 329 h 1098"/>
                  <a:gd name="T6" fmla="*/ 773 w 942"/>
                  <a:gd name="T7" fmla="*/ 466 h 1098"/>
                  <a:gd name="T8" fmla="*/ 892 w 942"/>
                  <a:gd name="T9" fmla="*/ 576 h 1098"/>
                  <a:gd name="T10" fmla="*/ 928 w 942"/>
                  <a:gd name="T11" fmla="*/ 749 h 1098"/>
                  <a:gd name="T12" fmla="*/ 892 w 942"/>
                  <a:gd name="T13" fmla="*/ 960 h 1098"/>
                  <a:gd name="T14" fmla="*/ 626 w 942"/>
                  <a:gd name="T15" fmla="*/ 1097 h 1098"/>
                  <a:gd name="T16" fmla="*/ 261 w 942"/>
                  <a:gd name="T17" fmla="*/ 969 h 1098"/>
                  <a:gd name="T18" fmla="*/ 124 w 942"/>
                  <a:gd name="T19" fmla="*/ 704 h 1098"/>
                  <a:gd name="T20" fmla="*/ 14 w 942"/>
                  <a:gd name="T21" fmla="*/ 448 h 1098"/>
                  <a:gd name="T22" fmla="*/ 206 w 942"/>
                  <a:gd name="T23" fmla="*/ 338 h 1098"/>
                  <a:gd name="T24" fmla="*/ 343 w 942"/>
                  <a:gd name="T25" fmla="*/ 301 h 1098"/>
                  <a:gd name="T26" fmla="*/ 389 w 942"/>
                  <a:gd name="T27" fmla="*/ 201 h 1098"/>
                  <a:gd name="T28" fmla="*/ 444 w 942"/>
                  <a:gd name="T29" fmla="*/ 128 h 1098"/>
                  <a:gd name="T30" fmla="*/ 617 w 942"/>
                  <a:gd name="T31" fmla="*/ 100 h 1098"/>
                  <a:gd name="T32" fmla="*/ 818 w 942"/>
                  <a:gd name="T33" fmla="*/ 9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42" h="1098">
                    <a:moveTo>
                      <a:pt x="928" y="0"/>
                    </a:moveTo>
                    <a:cubicBezTo>
                      <a:pt x="864" y="32"/>
                      <a:pt x="801" y="64"/>
                      <a:pt x="754" y="119"/>
                    </a:cubicBezTo>
                    <a:cubicBezTo>
                      <a:pt x="707" y="174"/>
                      <a:pt x="642" y="271"/>
                      <a:pt x="645" y="329"/>
                    </a:cubicBezTo>
                    <a:cubicBezTo>
                      <a:pt x="648" y="387"/>
                      <a:pt x="732" y="425"/>
                      <a:pt x="773" y="466"/>
                    </a:cubicBezTo>
                    <a:cubicBezTo>
                      <a:pt x="814" y="507"/>
                      <a:pt x="866" y="529"/>
                      <a:pt x="892" y="576"/>
                    </a:cubicBezTo>
                    <a:cubicBezTo>
                      <a:pt x="918" y="623"/>
                      <a:pt x="928" y="685"/>
                      <a:pt x="928" y="749"/>
                    </a:cubicBezTo>
                    <a:cubicBezTo>
                      <a:pt x="928" y="813"/>
                      <a:pt x="942" y="902"/>
                      <a:pt x="892" y="960"/>
                    </a:cubicBezTo>
                    <a:cubicBezTo>
                      <a:pt x="842" y="1018"/>
                      <a:pt x="731" y="1096"/>
                      <a:pt x="626" y="1097"/>
                    </a:cubicBezTo>
                    <a:cubicBezTo>
                      <a:pt x="521" y="1098"/>
                      <a:pt x="345" y="1034"/>
                      <a:pt x="261" y="969"/>
                    </a:cubicBezTo>
                    <a:cubicBezTo>
                      <a:pt x="177" y="904"/>
                      <a:pt x="165" y="791"/>
                      <a:pt x="124" y="704"/>
                    </a:cubicBezTo>
                    <a:cubicBezTo>
                      <a:pt x="83" y="617"/>
                      <a:pt x="0" y="509"/>
                      <a:pt x="14" y="448"/>
                    </a:cubicBezTo>
                    <a:cubicBezTo>
                      <a:pt x="28" y="387"/>
                      <a:pt x="151" y="362"/>
                      <a:pt x="206" y="338"/>
                    </a:cubicBezTo>
                    <a:cubicBezTo>
                      <a:pt x="261" y="314"/>
                      <a:pt x="313" y="324"/>
                      <a:pt x="343" y="301"/>
                    </a:cubicBezTo>
                    <a:cubicBezTo>
                      <a:pt x="373" y="278"/>
                      <a:pt x="372" y="230"/>
                      <a:pt x="389" y="201"/>
                    </a:cubicBezTo>
                    <a:cubicBezTo>
                      <a:pt x="406" y="172"/>
                      <a:pt x="406" y="145"/>
                      <a:pt x="444" y="128"/>
                    </a:cubicBezTo>
                    <a:cubicBezTo>
                      <a:pt x="482" y="111"/>
                      <a:pt x="555" y="120"/>
                      <a:pt x="617" y="100"/>
                    </a:cubicBezTo>
                    <a:cubicBezTo>
                      <a:pt x="679" y="80"/>
                      <a:pt x="785" y="24"/>
                      <a:pt x="818" y="9"/>
                    </a:cubicBezTo>
                  </a:path>
                </a:pathLst>
              </a:custGeom>
              <a:solidFill>
                <a:srgbClr val="00CC99">
                  <a:alpha val="39999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88" name="Freeform 104"/>
              <p:cNvSpPr>
                <a:spLocks noChangeAspect="1"/>
              </p:cNvSpPr>
              <p:nvPr/>
            </p:nvSpPr>
            <p:spPr bwMode="auto">
              <a:xfrm>
                <a:off x="2652" y="4400"/>
                <a:ext cx="779" cy="655"/>
              </a:xfrm>
              <a:custGeom>
                <a:avLst/>
                <a:gdLst>
                  <a:gd name="T0" fmla="*/ 791 w 1557"/>
                  <a:gd name="T1" fmla="*/ 84 h 1310"/>
                  <a:gd name="T2" fmla="*/ 544 w 1557"/>
                  <a:gd name="T3" fmla="*/ 212 h 1310"/>
                  <a:gd name="T4" fmla="*/ 297 w 1557"/>
                  <a:gd name="T5" fmla="*/ 230 h 1310"/>
                  <a:gd name="T6" fmla="*/ 169 w 1557"/>
                  <a:gd name="T7" fmla="*/ 322 h 1310"/>
                  <a:gd name="T8" fmla="*/ 69 w 1557"/>
                  <a:gd name="T9" fmla="*/ 450 h 1310"/>
                  <a:gd name="T10" fmla="*/ 14 w 1557"/>
                  <a:gd name="T11" fmla="*/ 605 h 1310"/>
                  <a:gd name="T12" fmla="*/ 151 w 1557"/>
                  <a:gd name="T13" fmla="*/ 797 h 1310"/>
                  <a:gd name="T14" fmla="*/ 398 w 1557"/>
                  <a:gd name="T15" fmla="*/ 806 h 1310"/>
                  <a:gd name="T16" fmla="*/ 480 w 1557"/>
                  <a:gd name="T17" fmla="*/ 934 h 1310"/>
                  <a:gd name="T18" fmla="*/ 635 w 1557"/>
                  <a:gd name="T19" fmla="*/ 1080 h 1310"/>
                  <a:gd name="T20" fmla="*/ 791 w 1557"/>
                  <a:gd name="T21" fmla="*/ 1163 h 1310"/>
                  <a:gd name="T22" fmla="*/ 983 w 1557"/>
                  <a:gd name="T23" fmla="*/ 1236 h 1310"/>
                  <a:gd name="T24" fmla="*/ 1175 w 1557"/>
                  <a:gd name="T25" fmla="*/ 1282 h 1310"/>
                  <a:gd name="T26" fmla="*/ 1358 w 1557"/>
                  <a:gd name="T27" fmla="*/ 1263 h 1310"/>
                  <a:gd name="T28" fmla="*/ 1531 w 1557"/>
                  <a:gd name="T29" fmla="*/ 998 h 1310"/>
                  <a:gd name="T30" fmla="*/ 1513 w 1557"/>
                  <a:gd name="T31" fmla="*/ 669 h 1310"/>
                  <a:gd name="T32" fmla="*/ 1394 w 1557"/>
                  <a:gd name="T33" fmla="*/ 578 h 1310"/>
                  <a:gd name="T34" fmla="*/ 1312 w 1557"/>
                  <a:gd name="T35" fmla="*/ 450 h 1310"/>
                  <a:gd name="T36" fmla="*/ 1175 w 1557"/>
                  <a:gd name="T37" fmla="*/ 303 h 1310"/>
                  <a:gd name="T38" fmla="*/ 1221 w 1557"/>
                  <a:gd name="T39" fmla="*/ 194 h 1310"/>
                  <a:gd name="T40" fmla="*/ 1275 w 1557"/>
                  <a:gd name="T41" fmla="*/ 20 h 1310"/>
                  <a:gd name="T42" fmla="*/ 1129 w 1557"/>
                  <a:gd name="T43" fmla="*/ 75 h 1310"/>
                  <a:gd name="T44" fmla="*/ 1056 w 1557"/>
                  <a:gd name="T45" fmla="*/ 239 h 1310"/>
                  <a:gd name="T46" fmla="*/ 1047 w 1557"/>
                  <a:gd name="T47" fmla="*/ 331 h 1310"/>
                  <a:gd name="T48" fmla="*/ 1202 w 1557"/>
                  <a:gd name="T49" fmla="*/ 422 h 1310"/>
                  <a:gd name="T50" fmla="*/ 1312 w 1557"/>
                  <a:gd name="T51" fmla="*/ 541 h 1310"/>
                  <a:gd name="T52" fmla="*/ 1330 w 1557"/>
                  <a:gd name="T53" fmla="*/ 724 h 1310"/>
                  <a:gd name="T54" fmla="*/ 1330 w 1557"/>
                  <a:gd name="T55" fmla="*/ 879 h 1310"/>
                  <a:gd name="T56" fmla="*/ 1184 w 1557"/>
                  <a:gd name="T57" fmla="*/ 980 h 1310"/>
                  <a:gd name="T58" fmla="*/ 1093 w 1557"/>
                  <a:gd name="T59" fmla="*/ 1026 h 1310"/>
                  <a:gd name="T60" fmla="*/ 974 w 1557"/>
                  <a:gd name="T61" fmla="*/ 1035 h 1310"/>
                  <a:gd name="T62" fmla="*/ 800 w 1557"/>
                  <a:gd name="T63" fmla="*/ 1007 h 1310"/>
                  <a:gd name="T64" fmla="*/ 681 w 1557"/>
                  <a:gd name="T65" fmla="*/ 934 h 1310"/>
                  <a:gd name="T66" fmla="*/ 608 w 1557"/>
                  <a:gd name="T67" fmla="*/ 852 h 1310"/>
                  <a:gd name="T68" fmla="*/ 535 w 1557"/>
                  <a:gd name="T69" fmla="*/ 706 h 1310"/>
                  <a:gd name="T70" fmla="*/ 517 w 1557"/>
                  <a:gd name="T71" fmla="*/ 632 h 1310"/>
                  <a:gd name="T72" fmla="*/ 480 w 1557"/>
                  <a:gd name="T73" fmla="*/ 550 h 1310"/>
                  <a:gd name="T74" fmla="*/ 416 w 1557"/>
                  <a:gd name="T75" fmla="*/ 431 h 1310"/>
                  <a:gd name="T76" fmla="*/ 416 w 1557"/>
                  <a:gd name="T77" fmla="*/ 376 h 1310"/>
                  <a:gd name="T78" fmla="*/ 498 w 1557"/>
                  <a:gd name="T79" fmla="*/ 312 h 1310"/>
                  <a:gd name="T80" fmla="*/ 617 w 1557"/>
                  <a:gd name="T81" fmla="*/ 276 h 1310"/>
                  <a:gd name="T82" fmla="*/ 727 w 1557"/>
                  <a:gd name="T83" fmla="*/ 276 h 1310"/>
                  <a:gd name="T84" fmla="*/ 782 w 1557"/>
                  <a:gd name="T85" fmla="*/ 221 h 1310"/>
                  <a:gd name="T86" fmla="*/ 782 w 1557"/>
                  <a:gd name="T87" fmla="*/ 14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57" h="1310">
                    <a:moveTo>
                      <a:pt x="791" y="84"/>
                    </a:moveTo>
                    <a:cubicBezTo>
                      <a:pt x="708" y="136"/>
                      <a:pt x="626" y="188"/>
                      <a:pt x="544" y="212"/>
                    </a:cubicBezTo>
                    <a:cubicBezTo>
                      <a:pt x="462" y="236"/>
                      <a:pt x="359" y="212"/>
                      <a:pt x="297" y="230"/>
                    </a:cubicBezTo>
                    <a:cubicBezTo>
                      <a:pt x="235" y="248"/>
                      <a:pt x="207" y="285"/>
                      <a:pt x="169" y="322"/>
                    </a:cubicBezTo>
                    <a:cubicBezTo>
                      <a:pt x="131" y="359"/>
                      <a:pt x="95" y="403"/>
                      <a:pt x="69" y="450"/>
                    </a:cubicBezTo>
                    <a:cubicBezTo>
                      <a:pt x="43" y="497"/>
                      <a:pt x="0" y="547"/>
                      <a:pt x="14" y="605"/>
                    </a:cubicBezTo>
                    <a:cubicBezTo>
                      <a:pt x="28" y="663"/>
                      <a:pt x="87" y="763"/>
                      <a:pt x="151" y="797"/>
                    </a:cubicBezTo>
                    <a:cubicBezTo>
                      <a:pt x="215" y="831"/>
                      <a:pt x="343" y="783"/>
                      <a:pt x="398" y="806"/>
                    </a:cubicBezTo>
                    <a:cubicBezTo>
                      <a:pt x="453" y="829"/>
                      <a:pt x="440" y="888"/>
                      <a:pt x="480" y="934"/>
                    </a:cubicBezTo>
                    <a:cubicBezTo>
                      <a:pt x="520" y="980"/>
                      <a:pt x="583" y="1042"/>
                      <a:pt x="635" y="1080"/>
                    </a:cubicBezTo>
                    <a:cubicBezTo>
                      <a:pt x="687" y="1118"/>
                      <a:pt x="733" y="1137"/>
                      <a:pt x="791" y="1163"/>
                    </a:cubicBezTo>
                    <a:cubicBezTo>
                      <a:pt x="849" y="1189"/>
                      <a:pt x="919" y="1216"/>
                      <a:pt x="983" y="1236"/>
                    </a:cubicBezTo>
                    <a:cubicBezTo>
                      <a:pt x="1047" y="1256"/>
                      <a:pt x="1113" y="1278"/>
                      <a:pt x="1175" y="1282"/>
                    </a:cubicBezTo>
                    <a:cubicBezTo>
                      <a:pt x="1237" y="1286"/>
                      <a:pt x="1299" y="1310"/>
                      <a:pt x="1358" y="1263"/>
                    </a:cubicBezTo>
                    <a:cubicBezTo>
                      <a:pt x="1417" y="1216"/>
                      <a:pt x="1505" y="1097"/>
                      <a:pt x="1531" y="998"/>
                    </a:cubicBezTo>
                    <a:cubicBezTo>
                      <a:pt x="1557" y="899"/>
                      <a:pt x="1536" y="739"/>
                      <a:pt x="1513" y="669"/>
                    </a:cubicBezTo>
                    <a:cubicBezTo>
                      <a:pt x="1490" y="599"/>
                      <a:pt x="1427" y="614"/>
                      <a:pt x="1394" y="578"/>
                    </a:cubicBezTo>
                    <a:cubicBezTo>
                      <a:pt x="1361" y="542"/>
                      <a:pt x="1348" y="496"/>
                      <a:pt x="1312" y="450"/>
                    </a:cubicBezTo>
                    <a:cubicBezTo>
                      <a:pt x="1276" y="404"/>
                      <a:pt x="1190" y="346"/>
                      <a:pt x="1175" y="303"/>
                    </a:cubicBezTo>
                    <a:cubicBezTo>
                      <a:pt x="1160" y="260"/>
                      <a:pt x="1204" y="241"/>
                      <a:pt x="1221" y="194"/>
                    </a:cubicBezTo>
                    <a:cubicBezTo>
                      <a:pt x="1238" y="147"/>
                      <a:pt x="1290" y="40"/>
                      <a:pt x="1275" y="20"/>
                    </a:cubicBezTo>
                    <a:cubicBezTo>
                      <a:pt x="1260" y="0"/>
                      <a:pt x="1165" y="39"/>
                      <a:pt x="1129" y="75"/>
                    </a:cubicBezTo>
                    <a:cubicBezTo>
                      <a:pt x="1093" y="111"/>
                      <a:pt x="1070" y="196"/>
                      <a:pt x="1056" y="239"/>
                    </a:cubicBezTo>
                    <a:cubicBezTo>
                      <a:pt x="1042" y="282"/>
                      <a:pt x="1023" y="301"/>
                      <a:pt x="1047" y="331"/>
                    </a:cubicBezTo>
                    <a:cubicBezTo>
                      <a:pt x="1071" y="361"/>
                      <a:pt x="1158" y="387"/>
                      <a:pt x="1202" y="422"/>
                    </a:cubicBezTo>
                    <a:cubicBezTo>
                      <a:pt x="1246" y="457"/>
                      <a:pt x="1291" y="491"/>
                      <a:pt x="1312" y="541"/>
                    </a:cubicBezTo>
                    <a:cubicBezTo>
                      <a:pt x="1333" y="591"/>
                      <a:pt x="1327" y="668"/>
                      <a:pt x="1330" y="724"/>
                    </a:cubicBezTo>
                    <a:cubicBezTo>
                      <a:pt x="1333" y="780"/>
                      <a:pt x="1354" y="836"/>
                      <a:pt x="1330" y="879"/>
                    </a:cubicBezTo>
                    <a:cubicBezTo>
                      <a:pt x="1306" y="922"/>
                      <a:pt x="1223" y="956"/>
                      <a:pt x="1184" y="980"/>
                    </a:cubicBezTo>
                    <a:cubicBezTo>
                      <a:pt x="1145" y="1004"/>
                      <a:pt x="1128" y="1017"/>
                      <a:pt x="1093" y="1026"/>
                    </a:cubicBezTo>
                    <a:cubicBezTo>
                      <a:pt x="1058" y="1035"/>
                      <a:pt x="1023" y="1038"/>
                      <a:pt x="974" y="1035"/>
                    </a:cubicBezTo>
                    <a:cubicBezTo>
                      <a:pt x="925" y="1032"/>
                      <a:pt x="849" y="1024"/>
                      <a:pt x="800" y="1007"/>
                    </a:cubicBezTo>
                    <a:cubicBezTo>
                      <a:pt x="751" y="990"/>
                      <a:pt x="713" y="960"/>
                      <a:pt x="681" y="934"/>
                    </a:cubicBezTo>
                    <a:cubicBezTo>
                      <a:pt x="649" y="908"/>
                      <a:pt x="632" y="890"/>
                      <a:pt x="608" y="852"/>
                    </a:cubicBezTo>
                    <a:cubicBezTo>
                      <a:pt x="584" y="814"/>
                      <a:pt x="550" y="743"/>
                      <a:pt x="535" y="706"/>
                    </a:cubicBezTo>
                    <a:cubicBezTo>
                      <a:pt x="520" y="669"/>
                      <a:pt x="526" y="658"/>
                      <a:pt x="517" y="632"/>
                    </a:cubicBezTo>
                    <a:cubicBezTo>
                      <a:pt x="508" y="606"/>
                      <a:pt x="497" y="583"/>
                      <a:pt x="480" y="550"/>
                    </a:cubicBezTo>
                    <a:cubicBezTo>
                      <a:pt x="463" y="517"/>
                      <a:pt x="427" y="460"/>
                      <a:pt x="416" y="431"/>
                    </a:cubicBezTo>
                    <a:cubicBezTo>
                      <a:pt x="405" y="402"/>
                      <a:pt x="402" y="396"/>
                      <a:pt x="416" y="376"/>
                    </a:cubicBezTo>
                    <a:cubicBezTo>
                      <a:pt x="430" y="356"/>
                      <a:pt x="465" y="329"/>
                      <a:pt x="498" y="312"/>
                    </a:cubicBezTo>
                    <a:cubicBezTo>
                      <a:pt x="531" y="295"/>
                      <a:pt x="579" y="282"/>
                      <a:pt x="617" y="276"/>
                    </a:cubicBezTo>
                    <a:cubicBezTo>
                      <a:pt x="655" y="270"/>
                      <a:pt x="700" y="285"/>
                      <a:pt x="727" y="276"/>
                    </a:cubicBezTo>
                    <a:cubicBezTo>
                      <a:pt x="754" y="267"/>
                      <a:pt x="773" y="242"/>
                      <a:pt x="782" y="221"/>
                    </a:cubicBezTo>
                    <a:cubicBezTo>
                      <a:pt x="791" y="200"/>
                      <a:pt x="781" y="168"/>
                      <a:pt x="782" y="148"/>
                    </a:cubicBezTo>
                  </a:path>
                </a:pathLst>
              </a:custGeom>
              <a:solidFill>
                <a:srgbClr val="FFFF66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89" name="Freeform 105"/>
              <p:cNvSpPr>
                <a:spLocks noChangeAspect="1"/>
              </p:cNvSpPr>
              <p:nvPr/>
            </p:nvSpPr>
            <p:spPr bwMode="auto">
              <a:xfrm>
                <a:off x="2332" y="4408"/>
                <a:ext cx="156" cy="354"/>
              </a:xfrm>
              <a:custGeom>
                <a:avLst/>
                <a:gdLst>
                  <a:gd name="T0" fmla="*/ 197 w 312"/>
                  <a:gd name="T1" fmla="*/ 4 h 709"/>
                  <a:gd name="T2" fmla="*/ 142 w 312"/>
                  <a:gd name="T3" fmla="*/ 187 h 709"/>
                  <a:gd name="T4" fmla="*/ 14 w 312"/>
                  <a:gd name="T5" fmla="*/ 370 h 709"/>
                  <a:gd name="T6" fmla="*/ 59 w 312"/>
                  <a:gd name="T7" fmla="*/ 534 h 709"/>
                  <a:gd name="T8" fmla="*/ 251 w 312"/>
                  <a:gd name="T9" fmla="*/ 708 h 709"/>
                  <a:gd name="T10" fmla="*/ 306 w 312"/>
                  <a:gd name="T11" fmla="*/ 525 h 709"/>
                  <a:gd name="T12" fmla="*/ 215 w 312"/>
                  <a:gd name="T13" fmla="*/ 370 h 709"/>
                  <a:gd name="T14" fmla="*/ 233 w 312"/>
                  <a:gd name="T15" fmla="*/ 214 h 709"/>
                  <a:gd name="T16" fmla="*/ 197 w 312"/>
                  <a:gd name="T17" fmla="*/ 4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" h="709">
                    <a:moveTo>
                      <a:pt x="197" y="4"/>
                    </a:moveTo>
                    <a:cubicBezTo>
                      <a:pt x="182" y="0"/>
                      <a:pt x="172" y="126"/>
                      <a:pt x="142" y="187"/>
                    </a:cubicBezTo>
                    <a:cubicBezTo>
                      <a:pt x="112" y="248"/>
                      <a:pt x="28" y="312"/>
                      <a:pt x="14" y="370"/>
                    </a:cubicBezTo>
                    <a:cubicBezTo>
                      <a:pt x="0" y="428"/>
                      <a:pt x="20" y="478"/>
                      <a:pt x="59" y="534"/>
                    </a:cubicBezTo>
                    <a:cubicBezTo>
                      <a:pt x="98" y="590"/>
                      <a:pt x="210" y="709"/>
                      <a:pt x="251" y="708"/>
                    </a:cubicBezTo>
                    <a:cubicBezTo>
                      <a:pt x="292" y="707"/>
                      <a:pt x="312" y="581"/>
                      <a:pt x="306" y="525"/>
                    </a:cubicBezTo>
                    <a:cubicBezTo>
                      <a:pt x="300" y="469"/>
                      <a:pt x="227" y="422"/>
                      <a:pt x="215" y="370"/>
                    </a:cubicBezTo>
                    <a:cubicBezTo>
                      <a:pt x="203" y="318"/>
                      <a:pt x="234" y="270"/>
                      <a:pt x="233" y="214"/>
                    </a:cubicBezTo>
                    <a:cubicBezTo>
                      <a:pt x="232" y="158"/>
                      <a:pt x="212" y="8"/>
                      <a:pt x="197" y="4"/>
                    </a:cubicBezTo>
                    <a:close/>
                  </a:path>
                </a:pathLst>
              </a:custGeom>
              <a:solidFill>
                <a:srgbClr val="00CC99">
                  <a:alpha val="39999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90" name="Freeform 106"/>
              <p:cNvSpPr>
                <a:spLocks noChangeAspect="1"/>
              </p:cNvSpPr>
              <p:nvPr/>
            </p:nvSpPr>
            <p:spPr bwMode="auto">
              <a:xfrm>
                <a:off x="2285" y="4352"/>
                <a:ext cx="256" cy="461"/>
              </a:xfrm>
              <a:custGeom>
                <a:avLst/>
                <a:gdLst>
                  <a:gd name="T0" fmla="*/ 237 w 513"/>
                  <a:gd name="T1" fmla="*/ 87 h 921"/>
                  <a:gd name="T2" fmla="*/ 145 w 513"/>
                  <a:gd name="T3" fmla="*/ 225 h 921"/>
                  <a:gd name="T4" fmla="*/ 26 w 513"/>
                  <a:gd name="T5" fmla="*/ 362 h 921"/>
                  <a:gd name="T6" fmla="*/ 26 w 513"/>
                  <a:gd name="T7" fmla="*/ 499 h 921"/>
                  <a:gd name="T8" fmla="*/ 17 w 513"/>
                  <a:gd name="T9" fmla="*/ 645 h 921"/>
                  <a:gd name="T10" fmla="*/ 127 w 513"/>
                  <a:gd name="T11" fmla="*/ 791 h 921"/>
                  <a:gd name="T12" fmla="*/ 301 w 513"/>
                  <a:gd name="T13" fmla="*/ 910 h 921"/>
                  <a:gd name="T14" fmla="*/ 484 w 513"/>
                  <a:gd name="T15" fmla="*/ 855 h 921"/>
                  <a:gd name="T16" fmla="*/ 474 w 513"/>
                  <a:gd name="T17" fmla="*/ 627 h 921"/>
                  <a:gd name="T18" fmla="*/ 401 w 513"/>
                  <a:gd name="T19" fmla="*/ 526 h 921"/>
                  <a:gd name="T20" fmla="*/ 447 w 513"/>
                  <a:gd name="T21" fmla="*/ 407 h 921"/>
                  <a:gd name="T22" fmla="*/ 420 w 513"/>
                  <a:gd name="T23" fmla="*/ 316 h 921"/>
                  <a:gd name="T24" fmla="*/ 365 w 513"/>
                  <a:gd name="T25" fmla="*/ 252 h 921"/>
                  <a:gd name="T26" fmla="*/ 346 w 513"/>
                  <a:gd name="T27" fmla="*/ 151 h 921"/>
                  <a:gd name="T28" fmla="*/ 319 w 513"/>
                  <a:gd name="T29" fmla="*/ 5 h 921"/>
                  <a:gd name="T30" fmla="*/ 292 w 513"/>
                  <a:gd name="T31" fmla="*/ 124 h 921"/>
                  <a:gd name="T32" fmla="*/ 337 w 513"/>
                  <a:gd name="T33" fmla="*/ 270 h 921"/>
                  <a:gd name="T34" fmla="*/ 328 w 513"/>
                  <a:gd name="T35" fmla="*/ 380 h 921"/>
                  <a:gd name="T36" fmla="*/ 319 w 513"/>
                  <a:gd name="T37" fmla="*/ 481 h 921"/>
                  <a:gd name="T38" fmla="*/ 365 w 513"/>
                  <a:gd name="T39" fmla="*/ 563 h 921"/>
                  <a:gd name="T40" fmla="*/ 420 w 513"/>
                  <a:gd name="T41" fmla="*/ 645 h 921"/>
                  <a:gd name="T42" fmla="*/ 392 w 513"/>
                  <a:gd name="T43" fmla="*/ 782 h 921"/>
                  <a:gd name="T44" fmla="*/ 346 w 513"/>
                  <a:gd name="T45" fmla="*/ 819 h 921"/>
                  <a:gd name="T46" fmla="*/ 255 w 513"/>
                  <a:gd name="T47" fmla="*/ 746 h 921"/>
                  <a:gd name="T48" fmla="*/ 127 w 513"/>
                  <a:gd name="T49" fmla="*/ 599 h 921"/>
                  <a:gd name="T50" fmla="*/ 90 w 513"/>
                  <a:gd name="T51" fmla="*/ 508 h 921"/>
                  <a:gd name="T52" fmla="*/ 118 w 513"/>
                  <a:gd name="T53" fmla="*/ 389 h 921"/>
                  <a:gd name="T54" fmla="*/ 228 w 513"/>
                  <a:gd name="T55" fmla="*/ 307 h 921"/>
                  <a:gd name="T56" fmla="*/ 255 w 513"/>
                  <a:gd name="T57" fmla="*/ 225 h 921"/>
                  <a:gd name="T58" fmla="*/ 237 w 513"/>
                  <a:gd name="T59" fmla="*/ 87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3" h="921">
                    <a:moveTo>
                      <a:pt x="237" y="87"/>
                    </a:moveTo>
                    <a:cubicBezTo>
                      <a:pt x="219" y="87"/>
                      <a:pt x="180" y="179"/>
                      <a:pt x="145" y="225"/>
                    </a:cubicBezTo>
                    <a:cubicBezTo>
                      <a:pt x="110" y="271"/>
                      <a:pt x="46" y="316"/>
                      <a:pt x="26" y="362"/>
                    </a:cubicBezTo>
                    <a:cubicBezTo>
                      <a:pt x="6" y="408"/>
                      <a:pt x="27" y="452"/>
                      <a:pt x="26" y="499"/>
                    </a:cubicBezTo>
                    <a:cubicBezTo>
                      <a:pt x="25" y="546"/>
                      <a:pt x="0" y="596"/>
                      <a:pt x="17" y="645"/>
                    </a:cubicBezTo>
                    <a:cubicBezTo>
                      <a:pt x="34" y="694"/>
                      <a:pt x="80" y="747"/>
                      <a:pt x="127" y="791"/>
                    </a:cubicBezTo>
                    <a:cubicBezTo>
                      <a:pt x="174" y="835"/>
                      <a:pt x="242" y="899"/>
                      <a:pt x="301" y="910"/>
                    </a:cubicBezTo>
                    <a:cubicBezTo>
                      <a:pt x="360" y="921"/>
                      <a:pt x="455" y="902"/>
                      <a:pt x="484" y="855"/>
                    </a:cubicBezTo>
                    <a:cubicBezTo>
                      <a:pt x="513" y="808"/>
                      <a:pt x="488" y="682"/>
                      <a:pt x="474" y="627"/>
                    </a:cubicBezTo>
                    <a:cubicBezTo>
                      <a:pt x="460" y="572"/>
                      <a:pt x="405" y="563"/>
                      <a:pt x="401" y="526"/>
                    </a:cubicBezTo>
                    <a:cubicBezTo>
                      <a:pt x="397" y="489"/>
                      <a:pt x="444" y="442"/>
                      <a:pt x="447" y="407"/>
                    </a:cubicBezTo>
                    <a:cubicBezTo>
                      <a:pt x="450" y="372"/>
                      <a:pt x="434" y="342"/>
                      <a:pt x="420" y="316"/>
                    </a:cubicBezTo>
                    <a:cubicBezTo>
                      <a:pt x="406" y="290"/>
                      <a:pt x="377" y="279"/>
                      <a:pt x="365" y="252"/>
                    </a:cubicBezTo>
                    <a:cubicBezTo>
                      <a:pt x="353" y="225"/>
                      <a:pt x="354" y="192"/>
                      <a:pt x="346" y="151"/>
                    </a:cubicBezTo>
                    <a:cubicBezTo>
                      <a:pt x="338" y="110"/>
                      <a:pt x="328" y="10"/>
                      <a:pt x="319" y="5"/>
                    </a:cubicBezTo>
                    <a:cubicBezTo>
                      <a:pt x="310" y="0"/>
                      <a:pt x="289" y="80"/>
                      <a:pt x="292" y="124"/>
                    </a:cubicBezTo>
                    <a:cubicBezTo>
                      <a:pt x="295" y="168"/>
                      <a:pt x="331" y="227"/>
                      <a:pt x="337" y="270"/>
                    </a:cubicBezTo>
                    <a:cubicBezTo>
                      <a:pt x="343" y="313"/>
                      <a:pt x="331" y="345"/>
                      <a:pt x="328" y="380"/>
                    </a:cubicBezTo>
                    <a:cubicBezTo>
                      <a:pt x="325" y="415"/>
                      <a:pt x="313" y="451"/>
                      <a:pt x="319" y="481"/>
                    </a:cubicBezTo>
                    <a:cubicBezTo>
                      <a:pt x="325" y="511"/>
                      <a:pt x="348" y="536"/>
                      <a:pt x="365" y="563"/>
                    </a:cubicBezTo>
                    <a:cubicBezTo>
                      <a:pt x="382" y="590"/>
                      <a:pt x="416" y="609"/>
                      <a:pt x="420" y="645"/>
                    </a:cubicBezTo>
                    <a:cubicBezTo>
                      <a:pt x="424" y="681"/>
                      <a:pt x="404" y="753"/>
                      <a:pt x="392" y="782"/>
                    </a:cubicBezTo>
                    <a:cubicBezTo>
                      <a:pt x="380" y="811"/>
                      <a:pt x="369" y="825"/>
                      <a:pt x="346" y="819"/>
                    </a:cubicBezTo>
                    <a:cubicBezTo>
                      <a:pt x="323" y="813"/>
                      <a:pt x="291" y="783"/>
                      <a:pt x="255" y="746"/>
                    </a:cubicBezTo>
                    <a:cubicBezTo>
                      <a:pt x="219" y="709"/>
                      <a:pt x="154" y="639"/>
                      <a:pt x="127" y="599"/>
                    </a:cubicBezTo>
                    <a:cubicBezTo>
                      <a:pt x="100" y="559"/>
                      <a:pt x="91" y="543"/>
                      <a:pt x="90" y="508"/>
                    </a:cubicBezTo>
                    <a:cubicBezTo>
                      <a:pt x="89" y="473"/>
                      <a:pt x="95" y="422"/>
                      <a:pt x="118" y="389"/>
                    </a:cubicBezTo>
                    <a:cubicBezTo>
                      <a:pt x="141" y="356"/>
                      <a:pt x="205" y="334"/>
                      <a:pt x="228" y="307"/>
                    </a:cubicBezTo>
                    <a:cubicBezTo>
                      <a:pt x="251" y="280"/>
                      <a:pt x="248" y="257"/>
                      <a:pt x="255" y="225"/>
                    </a:cubicBezTo>
                    <a:cubicBezTo>
                      <a:pt x="262" y="193"/>
                      <a:pt x="255" y="87"/>
                      <a:pt x="237" y="87"/>
                    </a:cubicBezTo>
                    <a:close/>
                  </a:path>
                </a:pathLst>
              </a:custGeom>
              <a:solidFill>
                <a:srgbClr val="FFFF66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91" name="Freeform 107"/>
              <p:cNvSpPr>
                <a:spLocks noChangeAspect="1"/>
              </p:cNvSpPr>
              <p:nvPr/>
            </p:nvSpPr>
            <p:spPr bwMode="auto">
              <a:xfrm>
                <a:off x="2284" y="4791"/>
                <a:ext cx="804" cy="264"/>
              </a:xfrm>
              <a:custGeom>
                <a:avLst/>
                <a:gdLst>
                  <a:gd name="T0" fmla="*/ 55 w 1608"/>
                  <a:gd name="T1" fmla="*/ 0 h 505"/>
                  <a:gd name="T2" fmla="*/ 247 w 1608"/>
                  <a:gd name="T3" fmla="*/ 174 h 505"/>
                  <a:gd name="T4" fmla="*/ 503 w 1608"/>
                  <a:gd name="T5" fmla="*/ 293 h 505"/>
                  <a:gd name="T6" fmla="*/ 786 w 1608"/>
                  <a:gd name="T7" fmla="*/ 247 h 505"/>
                  <a:gd name="T8" fmla="*/ 933 w 1608"/>
                  <a:gd name="T9" fmla="*/ 220 h 505"/>
                  <a:gd name="T10" fmla="*/ 1134 w 1608"/>
                  <a:gd name="T11" fmla="*/ 238 h 505"/>
                  <a:gd name="T12" fmla="*/ 1362 w 1608"/>
                  <a:gd name="T13" fmla="*/ 311 h 505"/>
                  <a:gd name="T14" fmla="*/ 1600 w 1608"/>
                  <a:gd name="T15" fmla="*/ 476 h 505"/>
                  <a:gd name="T16" fmla="*/ 1317 w 1608"/>
                  <a:gd name="T17" fmla="*/ 485 h 505"/>
                  <a:gd name="T18" fmla="*/ 823 w 1608"/>
                  <a:gd name="T19" fmla="*/ 485 h 505"/>
                  <a:gd name="T20" fmla="*/ 485 w 1608"/>
                  <a:gd name="T21" fmla="*/ 476 h 505"/>
                  <a:gd name="T22" fmla="*/ 183 w 1608"/>
                  <a:gd name="T23" fmla="*/ 485 h 505"/>
                  <a:gd name="T24" fmla="*/ 27 w 1608"/>
                  <a:gd name="T25" fmla="*/ 476 h 505"/>
                  <a:gd name="T26" fmla="*/ 18 w 1608"/>
                  <a:gd name="T27" fmla="*/ 366 h 505"/>
                  <a:gd name="T28" fmla="*/ 0 w 1608"/>
                  <a:gd name="T29" fmla="*/ 119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8" h="505">
                    <a:moveTo>
                      <a:pt x="55" y="0"/>
                    </a:moveTo>
                    <a:cubicBezTo>
                      <a:pt x="113" y="62"/>
                      <a:pt x="172" y="125"/>
                      <a:pt x="247" y="174"/>
                    </a:cubicBezTo>
                    <a:cubicBezTo>
                      <a:pt x="322" y="223"/>
                      <a:pt x="413" y="281"/>
                      <a:pt x="503" y="293"/>
                    </a:cubicBezTo>
                    <a:cubicBezTo>
                      <a:pt x="593" y="305"/>
                      <a:pt x="714" y="259"/>
                      <a:pt x="786" y="247"/>
                    </a:cubicBezTo>
                    <a:cubicBezTo>
                      <a:pt x="858" y="235"/>
                      <a:pt x="875" y="221"/>
                      <a:pt x="933" y="220"/>
                    </a:cubicBezTo>
                    <a:cubicBezTo>
                      <a:pt x="991" y="219"/>
                      <a:pt x="1063" y="223"/>
                      <a:pt x="1134" y="238"/>
                    </a:cubicBezTo>
                    <a:cubicBezTo>
                      <a:pt x="1205" y="253"/>
                      <a:pt x="1284" y="271"/>
                      <a:pt x="1362" y="311"/>
                    </a:cubicBezTo>
                    <a:cubicBezTo>
                      <a:pt x="1440" y="351"/>
                      <a:pt x="1608" y="447"/>
                      <a:pt x="1600" y="476"/>
                    </a:cubicBezTo>
                    <a:cubicBezTo>
                      <a:pt x="1592" y="505"/>
                      <a:pt x="1446" y="484"/>
                      <a:pt x="1317" y="485"/>
                    </a:cubicBezTo>
                    <a:cubicBezTo>
                      <a:pt x="1188" y="486"/>
                      <a:pt x="962" y="487"/>
                      <a:pt x="823" y="485"/>
                    </a:cubicBezTo>
                    <a:cubicBezTo>
                      <a:pt x="684" y="483"/>
                      <a:pt x="592" y="476"/>
                      <a:pt x="485" y="476"/>
                    </a:cubicBezTo>
                    <a:cubicBezTo>
                      <a:pt x="378" y="476"/>
                      <a:pt x="259" y="485"/>
                      <a:pt x="183" y="485"/>
                    </a:cubicBezTo>
                    <a:cubicBezTo>
                      <a:pt x="107" y="485"/>
                      <a:pt x="54" y="496"/>
                      <a:pt x="27" y="476"/>
                    </a:cubicBezTo>
                    <a:cubicBezTo>
                      <a:pt x="0" y="456"/>
                      <a:pt x="22" y="425"/>
                      <a:pt x="18" y="366"/>
                    </a:cubicBezTo>
                    <a:cubicBezTo>
                      <a:pt x="14" y="307"/>
                      <a:pt x="7" y="213"/>
                      <a:pt x="0" y="119"/>
                    </a:cubicBezTo>
                  </a:path>
                </a:pathLst>
              </a:custGeom>
              <a:solidFill>
                <a:srgbClr val="4D4D4D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92" name="Freeform 108"/>
              <p:cNvSpPr>
                <a:spLocks noChangeAspect="1"/>
              </p:cNvSpPr>
              <p:nvPr/>
            </p:nvSpPr>
            <p:spPr bwMode="auto">
              <a:xfrm>
                <a:off x="2277" y="4441"/>
                <a:ext cx="967" cy="610"/>
              </a:xfrm>
              <a:custGeom>
                <a:avLst/>
                <a:gdLst>
                  <a:gd name="T0" fmla="*/ 380 w 1934"/>
                  <a:gd name="T1" fmla="*/ 2 h 1221"/>
                  <a:gd name="T2" fmla="*/ 508 w 1934"/>
                  <a:gd name="T3" fmla="*/ 112 h 1221"/>
                  <a:gd name="T4" fmla="*/ 663 w 1934"/>
                  <a:gd name="T5" fmla="*/ 176 h 1221"/>
                  <a:gd name="T6" fmla="*/ 873 w 1934"/>
                  <a:gd name="T7" fmla="*/ 157 h 1221"/>
                  <a:gd name="T8" fmla="*/ 1084 w 1934"/>
                  <a:gd name="T9" fmla="*/ 148 h 1221"/>
                  <a:gd name="T10" fmla="*/ 883 w 1934"/>
                  <a:gd name="T11" fmla="*/ 276 h 1221"/>
                  <a:gd name="T12" fmla="*/ 773 w 1934"/>
                  <a:gd name="T13" fmla="*/ 395 h 1221"/>
                  <a:gd name="T14" fmla="*/ 773 w 1934"/>
                  <a:gd name="T15" fmla="*/ 523 h 1221"/>
                  <a:gd name="T16" fmla="*/ 864 w 1934"/>
                  <a:gd name="T17" fmla="*/ 651 h 1221"/>
                  <a:gd name="T18" fmla="*/ 947 w 1934"/>
                  <a:gd name="T19" fmla="*/ 733 h 1221"/>
                  <a:gd name="T20" fmla="*/ 1075 w 1934"/>
                  <a:gd name="T21" fmla="*/ 724 h 1221"/>
                  <a:gd name="T22" fmla="*/ 1157 w 1934"/>
                  <a:gd name="T23" fmla="*/ 733 h 1221"/>
                  <a:gd name="T24" fmla="*/ 1230 w 1934"/>
                  <a:gd name="T25" fmla="*/ 825 h 1221"/>
                  <a:gd name="T26" fmla="*/ 1340 w 1934"/>
                  <a:gd name="T27" fmla="*/ 953 h 1221"/>
                  <a:gd name="T28" fmla="*/ 1449 w 1934"/>
                  <a:gd name="T29" fmla="*/ 1026 h 1221"/>
                  <a:gd name="T30" fmla="*/ 1596 w 1934"/>
                  <a:gd name="T31" fmla="*/ 1081 h 1221"/>
                  <a:gd name="T32" fmla="*/ 1907 w 1934"/>
                  <a:gd name="T33" fmla="*/ 1200 h 1221"/>
                  <a:gd name="T34" fmla="*/ 1760 w 1934"/>
                  <a:gd name="T35" fmla="*/ 1209 h 1221"/>
                  <a:gd name="T36" fmla="*/ 1614 w 1934"/>
                  <a:gd name="T37" fmla="*/ 1200 h 1221"/>
                  <a:gd name="T38" fmla="*/ 1532 w 1934"/>
                  <a:gd name="T39" fmla="*/ 1117 h 1221"/>
                  <a:gd name="T40" fmla="*/ 1413 w 1934"/>
                  <a:gd name="T41" fmla="*/ 1053 h 1221"/>
                  <a:gd name="T42" fmla="*/ 1285 w 1934"/>
                  <a:gd name="T43" fmla="*/ 989 h 1221"/>
                  <a:gd name="T44" fmla="*/ 1139 w 1934"/>
                  <a:gd name="T45" fmla="*/ 962 h 1221"/>
                  <a:gd name="T46" fmla="*/ 965 w 1934"/>
                  <a:gd name="T47" fmla="*/ 934 h 1221"/>
                  <a:gd name="T48" fmla="*/ 837 w 1934"/>
                  <a:gd name="T49" fmla="*/ 944 h 1221"/>
                  <a:gd name="T50" fmla="*/ 755 w 1934"/>
                  <a:gd name="T51" fmla="*/ 980 h 1221"/>
                  <a:gd name="T52" fmla="*/ 691 w 1934"/>
                  <a:gd name="T53" fmla="*/ 989 h 1221"/>
                  <a:gd name="T54" fmla="*/ 572 w 1934"/>
                  <a:gd name="T55" fmla="*/ 1017 h 1221"/>
                  <a:gd name="T56" fmla="*/ 462 w 1934"/>
                  <a:gd name="T57" fmla="*/ 989 h 1221"/>
                  <a:gd name="T58" fmla="*/ 343 w 1934"/>
                  <a:gd name="T59" fmla="*/ 944 h 1221"/>
                  <a:gd name="T60" fmla="*/ 179 w 1934"/>
                  <a:gd name="T61" fmla="*/ 825 h 1221"/>
                  <a:gd name="T62" fmla="*/ 87 w 1934"/>
                  <a:gd name="T63" fmla="*/ 761 h 1221"/>
                  <a:gd name="T64" fmla="*/ 32 w 1934"/>
                  <a:gd name="T65" fmla="*/ 706 h 1221"/>
                  <a:gd name="T66" fmla="*/ 23 w 1934"/>
                  <a:gd name="T67" fmla="*/ 596 h 1221"/>
                  <a:gd name="T68" fmla="*/ 23 w 1934"/>
                  <a:gd name="T69" fmla="*/ 532 h 1221"/>
                  <a:gd name="T70" fmla="*/ 160 w 1934"/>
                  <a:gd name="T71" fmla="*/ 624 h 1221"/>
                  <a:gd name="T72" fmla="*/ 316 w 1934"/>
                  <a:gd name="T73" fmla="*/ 733 h 1221"/>
                  <a:gd name="T74" fmla="*/ 425 w 1934"/>
                  <a:gd name="T75" fmla="*/ 742 h 1221"/>
                  <a:gd name="T76" fmla="*/ 508 w 1934"/>
                  <a:gd name="T77" fmla="*/ 688 h 1221"/>
                  <a:gd name="T78" fmla="*/ 526 w 1934"/>
                  <a:gd name="T79" fmla="*/ 633 h 1221"/>
                  <a:gd name="T80" fmla="*/ 508 w 1934"/>
                  <a:gd name="T81" fmla="*/ 514 h 1221"/>
                  <a:gd name="T82" fmla="*/ 480 w 1934"/>
                  <a:gd name="T83" fmla="*/ 450 h 1221"/>
                  <a:gd name="T84" fmla="*/ 416 w 1934"/>
                  <a:gd name="T85" fmla="*/ 377 h 1221"/>
                  <a:gd name="T86" fmla="*/ 444 w 1934"/>
                  <a:gd name="T87" fmla="*/ 258 h 1221"/>
                  <a:gd name="T88" fmla="*/ 462 w 1934"/>
                  <a:gd name="T89" fmla="*/ 166 h 1221"/>
                  <a:gd name="T90" fmla="*/ 371 w 1934"/>
                  <a:gd name="T91" fmla="*/ 102 h 1221"/>
                  <a:gd name="T92" fmla="*/ 380 w 1934"/>
                  <a:gd name="T93" fmla="*/ 2 h 1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34" h="1221">
                    <a:moveTo>
                      <a:pt x="380" y="2"/>
                    </a:moveTo>
                    <a:cubicBezTo>
                      <a:pt x="403" y="4"/>
                      <a:pt x="461" y="83"/>
                      <a:pt x="508" y="112"/>
                    </a:cubicBezTo>
                    <a:cubicBezTo>
                      <a:pt x="555" y="141"/>
                      <a:pt x="602" y="169"/>
                      <a:pt x="663" y="176"/>
                    </a:cubicBezTo>
                    <a:cubicBezTo>
                      <a:pt x="724" y="183"/>
                      <a:pt x="803" y="162"/>
                      <a:pt x="873" y="157"/>
                    </a:cubicBezTo>
                    <a:cubicBezTo>
                      <a:pt x="943" y="152"/>
                      <a:pt x="1082" y="128"/>
                      <a:pt x="1084" y="148"/>
                    </a:cubicBezTo>
                    <a:cubicBezTo>
                      <a:pt x="1086" y="168"/>
                      <a:pt x="935" y="235"/>
                      <a:pt x="883" y="276"/>
                    </a:cubicBezTo>
                    <a:cubicBezTo>
                      <a:pt x="831" y="317"/>
                      <a:pt x="791" y="354"/>
                      <a:pt x="773" y="395"/>
                    </a:cubicBezTo>
                    <a:cubicBezTo>
                      <a:pt x="755" y="436"/>
                      <a:pt x="758" y="480"/>
                      <a:pt x="773" y="523"/>
                    </a:cubicBezTo>
                    <a:cubicBezTo>
                      <a:pt x="788" y="566"/>
                      <a:pt x="835" y="616"/>
                      <a:pt x="864" y="651"/>
                    </a:cubicBezTo>
                    <a:cubicBezTo>
                      <a:pt x="893" y="686"/>
                      <a:pt x="912" y="721"/>
                      <a:pt x="947" y="733"/>
                    </a:cubicBezTo>
                    <a:cubicBezTo>
                      <a:pt x="982" y="745"/>
                      <a:pt x="1040" y="724"/>
                      <a:pt x="1075" y="724"/>
                    </a:cubicBezTo>
                    <a:cubicBezTo>
                      <a:pt x="1110" y="724"/>
                      <a:pt x="1131" y="716"/>
                      <a:pt x="1157" y="733"/>
                    </a:cubicBezTo>
                    <a:cubicBezTo>
                      <a:pt x="1183" y="750"/>
                      <a:pt x="1200" y="788"/>
                      <a:pt x="1230" y="825"/>
                    </a:cubicBezTo>
                    <a:cubicBezTo>
                      <a:pt x="1260" y="862"/>
                      <a:pt x="1304" y="920"/>
                      <a:pt x="1340" y="953"/>
                    </a:cubicBezTo>
                    <a:cubicBezTo>
                      <a:pt x="1376" y="986"/>
                      <a:pt x="1406" y="1005"/>
                      <a:pt x="1449" y="1026"/>
                    </a:cubicBezTo>
                    <a:cubicBezTo>
                      <a:pt x="1492" y="1047"/>
                      <a:pt x="1520" y="1052"/>
                      <a:pt x="1596" y="1081"/>
                    </a:cubicBezTo>
                    <a:cubicBezTo>
                      <a:pt x="1672" y="1110"/>
                      <a:pt x="1880" y="1179"/>
                      <a:pt x="1907" y="1200"/>
                    </a:cubicBezTo>
                    <a:cubicBezTo>
                      <a:pt x="1934" y="1221"/>
                      <a:pt x="1809" y="1209"/>
                      <a:pt x="1760" y="1209"/>
                    </a:cubicBezTo>
                    <a:cubicBezTo>
                      <a:pt x="1711" y="1209"/>
                      <a:pt x="1652" y="1215"/>
                      <a:pt x="1614" y="1200"/>
                    </a:cubicBezTo>
                    <a:cubicBezTo>
                      <a:pt x="1576" y="1185"/>
                      <a:pt x="1565" y="1141"/>
                      <a:pt x="1532" y="1117"/>
                    </a:cubicBezTo>
                    <a:cubicBezTo>
                      <a:pt x="1499" y="1093"/>
                      <a:pt x="1454" y="1074"/>
                      <a:pt x="1413" y="1053"/>
                    </a:cubicBezTo>
                    <a:cubicBezTo>
                      <a:pt x="1372" y="1032"/>
                      <a:pt x="1331" y="1004"/>
                      <a:pt x="1285" y="989"/>
                    </a:cubicBezTo>
                    <a:cubicBezTo>
                      <a:pt x="1239" y="974"/>
                      <a:pt x="1192" y="971"/>
                      <a:pt x="1139" y="962"/>
                    </a:cubicBezTo>
                    <a:cubicBezTo>
                      <a:pt x="1086" y="953"/>
                      <a:pt x="1015" y="937"/>
                      <a:pt x="965" y="934"/>
                    </a:cubicBezTo>
                    <a:cubicBezTo>
                      <a:pt x="915" y="931"/>
                      <a:pt x="872" y="936"/>
                      <a:pt x="837" y="944"/>
                    </a:cubicBezTo>
                    <a:cubicBezTo>
                      <a:pt x="802" y="952"/>
                      <a:pt x="779" y="973"/>
                      <a:pt x="755" y="980"/>
                    </a:cubicBezTo>
                    <a:cubicBezTo>
                      <a:pt x="731" y="987"/>
                      <a:pt x="721" y="983"/>
                      <a:pt x="691" y="989"/>
                    </a:cubicBezTo>
                    <a:cubicBezTo>
                      <a:pt x="661" y="995"/>
                      <a:pt x="610" y="1017"/>
                      <a:pt x="572" y="1017"/>
                    </a:cubicBezTo>
                    <a:cubicBezTo>
                      <a:pt x="534" y="1017"/>
                      <a:pt x="500" y="1001"/>
                      <a:pt x="462" y="989"/>
                    </a:cubicBezTo>
                    <a:cubicBezTo>
                      <a:pt x="424" y="977"/>
                      <a:pt x="390" y="971"/>
                      <a:pt x="343" y="944"/>
                    </a:cubicBezTo>
                    <a:cubicBezTo>
                      <a:pt x="296" y="917"/>
                      <a:pt x="222" y="855"/>
                      <a:pt x="179" y="825"/>
                    </a:cubicBezTo>
                    <a:cubicBezTo>
                      <a:pt x="136" y="795"/>
                      <a:pt x="111" y="781"/>
                      <a:pt x="87" y="761"/>
                    </a:cubicBezTo>
                    <a:cubicBezTo>
                      <a:pt x="63" y="741"/>
                      <a:pt x="43" y="733"/>
                      <a:pt x="32" y="706"/>
                    </a:cubicBezTo>
                    <a:cubicBezTo>
                      <a:pt x="21" y="679"/>
                      <a:pt x="24" y="625"/>
                      <a:pt x="23" y="596"/>
                    </a:cubicBezTo>
                    <a:cubicBezTo>
                      <a:pt x="22" y="567"/>
                      <a:pt x="0" y="527"/>
                      <a:pt x="23" y="532"/>
                    </a:cubicBezTo>
                    <a:cubicBezTo>
                      <a:pt x="46" y="537"/>
                      <a:pt x="111" y="591"/>
                      <a:pt x="160" y="624"/>
                    </a:cubicBezTo>
                    <a:cubicBezTo>
                      <a:pt x="209" y="657"/>
                      <a:pt x="272" y="713"/>
                      <a:pt x="316" y="733"/>
                    </a:cubicBezTo>
                    <a:cubicBezTo>
                      <a:pt x="360" y="753"/>
                      <a:pt x="393" y="749"/>
                      <a:pt x="425" y="742"/>
                    </a:cubicBezTo>
                    <a:cubicBezTo>
                      <a:pt x="457" y="735"/>
                      <a:pt x="491" y="706"/>
                      <a:pt x="508" y="688"/>
                    </a:cubicBezTo>
                    <a:cubicBezTo>
                      <a:pt x="525" y="670"/>
                      <a:pt x="526" y="662"/>
                      <a:pt x="526" y="633"/>
                    </a:cubicBezTo>
                    <a:cubicBezTo>
                      <a:pt x="526" y="604"/>
                      <a:pt x="516" y="545"/>
                      <a:pt x="508" y="514"/>
                    </a:cubicBezTo>
                    <a:cubicBezTo>
                      <a:pt x="500" y="483"/>
                      <a:pt x="495" y="473"/>
                      <a:pt x="480" y="450"/>
                    </a:cubicBezTo>
                    <a:cubicBezTo>
                      <a:pt x="465" y="427"/>
                      <a:pt x="422" y="409"/>
                      <a:pt x="416" y="377"/>
                    </a:cubicBezTo>
                    <a:cubicBezTo>
                      <a:pt x="410" y="345"/>
                      <a:pt x="436" y="293"/>
                      <a:pt x="444" y="258"/>
                    </a:cubicBezTo>
                    <a:cubicBezTo>
                      <a:pt x="452" y="223"/>
                      <a:pt x="474" y="192"/>
                      <a:pt x="462" y="166"/>
                    </a:cubicBezTo>
                    <a:cubicBezTo>
                      <a:pt x="450" y="140"/>
                      <a:pt x="389" y="129"/>
                      <a:pt x="371" y="102"/>
                    </a:cubicBezTo>
                    <a:cubicBezTo>
                      <a:pt x="353" y="75"/>
                      <a:pt x="357" y="0"/>
                      <a:pt x="380" y="2"/>
                    </a:cubicBezTo>
                    <a:close/>
                  </a:path>
                </a:pathLst>
              </a:custGeom>
              <a:solidFill>
                <a:srgbClr val="FF0000">
                  <a:alpha val="50000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93" name="Freeform 109"/>
              <p:cNvSpPr>
                <a:spLocks noChangeAspect="1"/>
              </p:cNvSpPr>
              <p:nvPr/>
            </p:nvSpPr>
            <p:spPr bwMode="auto">
              <a:xfrm>
                <a:off x="2285" y="4361"/>
                <a:ext cx="116" cy="167"/>
              </a:xfrm>
              <a:custGeom>
                <a:avLst/>
                <a:gdLst>
                  <a:gd name="T0" fmla="*/ 227 w 232"/>
                  <a:gd name="T1" fmla="*/ 84 h 333"/>
                  <a:gd name="T2" fmla="*/ 167 w 232"/>
                  <a:gd name="T3" fmla="*/ 192 h 333"/>
                  <a:gd name="T4" fmla="*/ 107 w 232"/>
                  <a:gd name="T5" fmla="*/ 270 h 333"/>
                  <a:gd name="T6" fmla="*/ 17 w 232"/>
                  <a:gd name="T7" fmla="*/ 330 h 333"/>
                  <a:gd name="T8" fmla="*/ 5 w 232"/>
                  <a:gd name="T9" fmla="*/ 288 h 333"/>
                  <a:gd name="T10" fmla="*/ 17 w 232"/>
                  <a:gd name="T11" fmla="*/ 222 h 333"/>
                  <a:gd name="T12" fmla="*/ 17 w 232"/>
                  <a:gd name="T13" fmla="*/ 138 h 333"/>
                  <a:gd name="T14" fmla="*/ 5 w 232"/>
                  <a:gd name="T15" fmla="*/ 48 h 333"/>
                  <a:gd name="T16" fmla="*/ 35 w 232"/>
                  <a:gd name="T17" fmla="*/ 0 h 333"/>
                  <a:gd name="T18" fmla="*/ 65 w 232"/>
                  <a:gd name="T19" fmla="*/ 48 h 333"/>
                  <a:gd name="T20" fmla="*/ 137 w 232"/>
                  <a:gd name="T21" fmla="*/ 72 h 333"/>
                  <a:gd name="T22" fmla="*/ 227 w 232"/>
                  <a:gd name="T23" fmla="*/ 84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2" h="333">
                    <a:moveTo>
                      <a:pt x="227" y="84"/>
                    </a:moveTo>
                    <a:cubicBezTo>
                      <a:pt x="232" y="104"/>
                      <a:pt x="187" y="161"/>
                      <a:pt x="167" y="192"/>
                    </a:cubicBezTo>
                    <a:cubicBezTo>
                      <a:pt x="147" y="223"/>
                      <a:pt x="132" y="247"/>
                      <a:pt x="107" y="270"/>
                    </a:cubicBezTo>
                    <a:cubicBezTo>
                      <a:pt x="82" y="293"/>
                      <a:pt x="34" y="327"/>
                      <a:pt x="17" y="330"/>
                    </a:cubicBezTo>
                    <a:cubicBezTo>
                      <a:pt x="0" y="333"/>
                      <a:pt x="5" y="306"/>
                      <a:pt x="5" y="288"/>
                    </a:cubicBezTo>
                    <a:cubicBezTo>
                      <a:pt x="5" y="270"/>
                      <a:pt x="15" y="247"/>
                      <a:pt x="17" y="222"/>
                    </a:cubicBezTo>
                    <a:cubicBezTo>
                      <a:pt x="19" y="197"/>
                      <a:pt x="19" y="167"/>
                      <a:pt x="17" y="138"/>
                    </a:cubicBezTo>
                    <a:cubicBezTo>
                      <a:pt x="15" y="109"/>
                      <a:pt x="2" y="71"/>
                      <a:pt x="5" y="48"/>
                    </a:cubicBezTo>
                    <a:cubicBezTo>
                      <a:pt x="8" y="25"/>
                      <a:pt x="25" y="0"/>
                      <a:pt x="35" y="0"/>
                    </a:cubicBezTo>
                    <a:cubicBezTo>
                      <a:pt x="45" y="0"/>
                      <a:pt x="48" y="36"/>
                      <a:pt x="65" y="48"/>
                    </a:cubicBezTo>
                    <a:cubicBezTo>
                      <a:pt x="82" y="60"/>
                      <a:pt x="112" y="65"/>
                      <a:pt x="137" y="72"/>
                    </a:cubicBezTo>
                    <a:cubicBezTo>
                      <a:pt x="162" y="79"/>
                      <a:pt x="222" y="64"/>
                      <a:pt x="227" y="84"/>
                    </a:cubicBezTo>
                    <a:close/>
                  </a:path>
                </a:pathLst>
              </a:custGeom>
              <a:solidFill>
                <a:srgbClr val="FF00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94" name="Freeform 110"/>
              <p:cNvSpPr>
                <a:spLocks noChangeAspect="1"/>
              </p:cNvSpPr>
              <p:nvPr/>
            </p:nvSpPr>
            <p:spPr bwMode="auto">
              <a:xfrm>
                <a:off x="3241" y="4428"/>
                <a:ext cx="178" cy="304"/>
              </a:xfrm>
              <a:custGeom>
                <a:avLst/>
                <a:gdLst>
                  <a:gd name="T0" fmla="*/ 108 w 355"/>
                  <a:gd name="T1" fmla="*/ 10 h 607"/>
                  <a:gd name="T2" fmla="*/ 30 w 355"/>
                  <a:gd name="T3" fmla="*/ 112 h 607"/>
                  <a:gd name="T4" fmla="*/ 0 w 355"/>
                  <a:gd name="T5" fmla="*/ 208 h 607"/>
                  <a:gd name="T6" fmla="*/ 30 w 355"/>
                  <a:gd name="T7" fmla="*/ 286 h 607"/>
                  <a:gd name="T8" fmla="*/ 90 w 355"/>
                  <a:gd name="T9" fmla="*/ 358 h 607"/>
                  <a:gd name="T10" fmla="*/ 180 w 355"/>
                  <a:gd name="T11" fmla="*/ 466 h 607"/>
                  <a:gd name="T12" fmla="*/ 264 w 355"/>
                  <a:gd name="T13" fmla="*/ 538 h 607"/>
                  <a:gd name="T14" fmla="*/ 342 w 355"/>
                  <a:gd name="T15" fmla="*/ 592 h 607"/>
                  <a:gd name="T16" fmla="*/ 342 w 355"/>
                  <a:gd name="T17" fmla="*/ 448 h 607"/>
                  <a:gd name="T18" fmla="*/ 342 w 355"/>
                  <a:gd name="T19" fmla="*/ 178 h 607"/>
                  <a:gd name="T20" fmla="*/ 336 w 355"/>
                  <a:gd name="T21" fmla="*/ 64 h 607"/>
                  <a:gd name="T22" fmla="*/ 294 w 355"/>
                  <a:gd name="T23" fmla="*/ 52 h 607"/>
                  <a:gd name="T24" fmla="*/ 228 w 355"/>
                  <a:gd name="T25" fmla="*/ 76 h 607"/>
                  <a:gd name="T26" fmla="*/ 156 w 355"/>
                  <a:gd name="T27" fmla="*/ 52 h 607"/>
                  <a:gd name="T28" fmla="*/ 108 w 355"/>
                  <a:gd name="T29" fmla="*/ 10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5" h="607">
                    <a:moveTo>
                      <a:pt x="108" y="10"/>
                    </a:moveTo>
                    <a:cubicBezTo>
                      <a:pt x="87" y="20"/>
                      <a:pt x="48" y="79"/>
                      <a:pt x="30" y="112"/>
                    </a:cubicBezTo>
                    <a:cubicBezTo>
                      <a:pt x="12" y="145"/>
                      <a:pt x="0" y="179"/>
                      <a:pt x="0" y="208"/>
                    </a:cubicBezTo>
                    <a:cubicBezTo>
                      <a:pt x="0" y="237"/>
                      <a:pt x="15" y="261"/>
                      <a:pt x="30" y="286"/>
                    </a:cubicBezTo>
                    <a:cubicBezTo>
                      <a:pt x="45" y="311"/>
                      <a:pt x="65" y="328"/>
                      <a:pt x="90" y="358"/>
                    </a:cubicBezTo>
                    <a:cubicBezTo>
                      <a:pt x="115" y="388"/>
                      <a:pt x="151" y="436"/>
                      <a:pt x="180" y="466"/>
                    </a:cubicBezTo>
                    <a:cubicBezTo>
                      <a:pt x="209" y="496"/>
                      <a:pt x="237" y="517"/>
                      <a:pt x="264" y="538"/>
                    </a:cubicBezTo>
                    <a:cubicBezTo>
                      <a:pt x="291" y="559"/>
                      <a:pt x="329" y="607"/>
                      <a:pt x="342" y="592"/>
                    </a:cubicBezTo>
                    <a:cubicBezTo>
                      <a:pt x="355" y="577"/>
                      <a:pt x="342" y="517"/>
                      <a:pt x="342" y="448"/>
                    </a:cubicBezTo>
                    <a:cubicBezTo>
                      <a:pt x="342" y="379"/>
                      <a:pt x="343" y="242"/>
                      <a:pt x="342" y="178"/>
                    </a:cubicBezTo>
                    <a:cubicBezTo>
                      <a:pt x="341" y="114"/>
                      <a:pt x="344" y="85"/>
                      <a:pt x="336" y="64"/>
                    </a:cubicBezTo>
                    <a:cubicBezTo>
                      <a:pt x="328" y="43"/>
                      <a:pt x="312" y="50"/>
                      <a:pt x="294" y="52"/>
                    </a:cubicBezTo>
                    <a:cubicBezTo>
                      <a:pt x="276" y="54"/>
                      <a:pt x="251" y="76"/>
                      <a:pt x="228" y="76"/>
                    </a:cubicBezTo>
                    <a:cubicBezTo>
                      <a:pt x="205" y="76"/>
                      <a:pt x="176" y="60"/>
                      <a:pt x="156" y="52"/>
                    </a:cubicBezTo>
                    <a:cubicBezTo>
                      <a:pt x="136" y="44"/>
                      <a:pt x="129" y="0"/>
                      <a:pt x="108" y="10"/>
                    </a:cubicBezTo>
                    <a:close/>
                  </a:path>
                </a:pathLst>
              </a:custGeom>
              <a:solidFill>
                <a:srgbClr val="FF0000">
                  <a:alpha val="50000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95" name="Text Box 111"/>
              <p:cNvSpPr txBox="1">
                <a:spLocks noChangeAspect="1" noChangeArrowheads="1"/>
              </p:cNvSpPr>
              <p:nvPr/>
            </p:nvSpPr>
            <p:spPr bwMode="auto">
              <a:xfrm>
                <a:off x="2564" y="4752"/>
                <a:ext cx="26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18896" name="Freeform 112"/>
              <p:cNvSpPr>
                <a:spLocks noChangeAspect="1"/>
              </p:cNvSpPr>
              <p:nvPr/>
            </p:nvSpPr>
            <p:spPr bwMode="auto">
              <a:xfrm>
                <a:off x="3315" y="4922"/>
                <a:ext cx="112" cy="126"/>
              </a:xfrm>
              <a:custGeom>
                <a:avLst/>
                <a:gdLst>
                  <a:gd name="T0" fmla="*/ 182 w 224"/>
                  <a:gd name="T1" fmla="*/ 0 h 252"/>
                  <a:gd name="T2" fmla="*/ 140 w 224"/>
                  <a:gd name="T3" fmla="*/ 102 h 252"/>
                  <a:gd name="T4" fmla="*/ 68 w 224"/>
                  <a:gd name="T5" fmla="*/ 174 h 252"/>
                  <a:gd name="T6" fmla="*/ 8 w 224"/>
                  <a:gd name="T7" fmla="*/ 240 h 252"/>
                  <a:gd name="T8" fmla="*/ 116 w 224"/>
                  <a:gd name="T9" fmla="*/ 240 h 252"/>
                  <a:gd name="T10" fmla="*/ 182 w 224"/>
                  <a:gd name="T11" fmla="*/ 240 h 252"/>
                  <a:gd name="T12" fmla="*/ 218 w 224"/>
                  <a:gd name="T13" fmla="*/ 234 h 252"/>
                  <a:gd name="T14" fmla="*/ 218 w 224"/>
                  <a:gd name="T15" fmla="*/ 132 h 252"/>
                  <a:gd name="T16" fmla="*/ 212 w 224"/>
                  <a:gd name="T17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52">
                    <a:moveTo>
                      <a:pt x="182" y="0"/>
                    </a:moveTo>
                    <a:cubicBezTo>
                      <a:pt x="170" y="36"/>
                      <a:pt x="159" y="73"/>
                      <a:pt x="140" y="102"/>
                    </a:cubicBezTo>
                    <a:cubicBezTo>
                      <a:pt x="121" y="131"/>
                      <a:pt x="90" y="151"/>
                      <a:pt x="68" y="174"/>
                    </a:cubicBezTo>
                    <a:cubicBezTo>
                      <a:pt x="46" y="197"/>
                      <a:pt x="0" y="229"/>
                      <a:pt x="8" y="240"/>
                    </a:cubicBezTo>
                    <a:cubicBezTo>
                      <a:pt x="16" y="251"/>
                      <a:pt x="87" y="240"/>
                      <a:pt x="116" y="240"/>
                    </a:cubicBezTo>
                    <a:cubicBezTo>
                      <a:pt x="145" y="240"/>
                      <a:pt x="165" y="241"/>
                      <a:pt x="182" y="240"/>
                    </a:cubicBezTo>
                    <a:cubicBezTo>
                      <a:pt x="199" y="239"/>
                      <a:pt x="212" y="252"/>
                      <a:pt x="218" y="234"/>
                    </a:cubicBezTo>
                    <a:cubicBezTo>
                      <a:pt x="224" y="216"/>
                      <a:pt x="219" y="157"/>
                      <a:pt x="218" y="132"/>
                    </a:cubicBezTo>
                    <a:cubicBezTo>
                      <a:pt x="217" y="107"/>
                      <a:pt x="214" y="95"/>
                      <a:pt x="212" y="84"/>
                    </a:cubicBezTo>
                  </a:path>
                </a:pathLst>
              </a:custGeom>
              <a:solidFill>
                <a:srgbClr val="FF0000">
                  <a:alpha val="50000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97" name="Rectangle 113"/>
              <p:cNvSpPr>
                <a:spLocks noChangeAspect="1" noChangeArrowheads="1"/>
              </p:cNvSpPr>
              <p:nvPr/>
            </p:nvSpPr>
            <p:spPr bwMode="auto">
              <a:xfrm>
                <a:off x="2291" y="4312"/>
                <a:ext cx="1128" cy="730"/>
              </a:xfrm>
              <a:prstGeom prst="rect">
                <a:avLst/>
              </a:prstGeom>
              <a:noFill/>
              <a:ln w="28575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18898" name="Group 114"/>
              <p:cNvGrpSpPr>
                <a:grpSpLocks noChangeAspect="1"/>
              </p:cNvGrpSpPr>
              <p:nvPr/>
            </p:nvGrpSpPr>
            <p:grpSpPr bwMode="auto">
              <a:xfrm>
                <a:off x="2325" y="4422"/>
                <a:ext cx="1058" cy="603"/>
                <a:chOff x="7762" y="9295"/>
                <a:chExt cx="2116" cy="1206"/>
              </a:xfrm>
            </p:grpSpPr>
            <p:sp>
              <p:nvSpPr>
                <p:cNvPr id="118899" name="Freeform 115"/>
                <p:cNvSpPr>
                  <a:spLocks noChangeAspect="1"/>
                </p:cNvSpPr>
                <p:nvPr/>
              </p:nvSpPr>
              <p:spPr bwMode="auto">
                <a:xfrm>
                  <a:off x="7772" y="9304"/>
                  <a:ext cx="2106" cy="1197"/>
                </a:xfrm>
                <a:custGeom>
                  <a:avLst/>
                  <a:gdLst>
                    <a:gd name="T0" fmla="*/ 29 w 1670"/>
                    <a:gd name="T1" fmla="*/ 0 h 571"/>
                    <a:gd name="T2" fmla="*/ 405 w 1670"/>
                    <a:gd name="T3" fmla="*/ 79 h 571"/>
                    <a:gd name="T4" fmla="*/ 809 w 1670"/>
                    <a:gd name="T5" fmla="*/ 94 h 571"/>
                    <a:gd name="T6" fmla="*/ 1207 w 1670"/>
                    <a:gd name="T7" fmla="*/ 50 h 571"/>
                    <a:gd name="T8" fmla="*/ 1518 w 1670"/>
                    <a:gd name="T9" fmla="*/ 58 h 571"/>
                    <a:gd name="T10" fmla="*/ 1670 w 1670"/>
                    <a:gd name="T11" fmla="*/ 79 h 571"/>
                    <a:gd name="T12" fmla="*/ 1670 w 1670"/>
                    <a:gd name="T13" fmla="*/ 571 h 571"/>
                    <a:gd name="T14" fmla="*/ 1214 w 1670"/>
                    <a:gd name="T15" fmla="*/ 477 h 571"/>
                    <a:gd name="T16" fmla="*/ 780 w 1670"/>
                    <a:gd name="T17" fmla="*/ 441 h 571"/>
                    <a:gd name="T18" fmla="*/ 383 w 1670"/>
                    <a:gd name="T19" fmla="*/ 542 h 571"/>
                    <a:gd name="T20" fmla="*/ 0 w 1670"/>
                    <a:gd name="T21" fmla="*/ 470 h 571"/>
                    <a:gd name="T22" fmla="*/ 0 w 1670"/>
                    <a:gd name="T23" fmla="*/ 65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70" h="571">
                      <a:moveTo>
                        <a:pt x="29" y="0"/>
                      </a:moveTo>
                      <a:lnTo>
                        <a:pt x="405" y="79"/>
                      </a:lnTo>
                      <a:lnTo>
                        <a:pt x="809" y="94"/>
                      </a:lnTo>
                      <a:lnTo>
                        <a:pt x="1207" y="50"/>
                      </a:lnTo>
                      <a:lnTo>
                        <a:pt x="1518" y="58"/>
                      </a:lnTo>
                      <a:lnTo>
                        <a:pt x="1670" y="79"/>
                      </a:lnTo>
                      <a:lnTo>
                        <a:pt x="1670" y="571"/>
                      </a:lnTo>
                      <a:lnTo>
                        <a:pt x="1214" y="477"/>
                      </a:lnTo>
                      <a:lnTo>
                        <a:pt x="780" y="441"/>
                      </a:lnTo>
                      <a:lnTo>
                        <a:pt x="383" y="542"/>
                      </a:lnTo>
                      <a:lnTo>
                        <a:pt x="0" y="470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8900" name="Line 116"/>
                <p:cNvSpPr>
                  <a:spLocks noChangeAspect="1" noChangeShapeType="1"/>
                </p:cNvSpPr>
                <p:nvPr/>
              </p:nvSpPr>
              <p:spPr bwMode="auto">
                <a:xfrm>
                  <a:off x="8244" y="9461"/>
                  <a:ext cx="0" cy="97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8901" name="Line 117"/>
                <p:cNvSpPr>
                  <a:spLocks noChangeAspect="1" noChangeShapeType="1"/>
                </p:cNvSpPr>
                <p:nvPr/>
              </p:nvSpPr>
              <p:spPr bwMode="auto">
                <a:xfrm>
                  <a:off x="8762" y="9511"/>
                  <a:ext cx="0" cy="72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8902" name="Line 118"/>
                <p:cNvSpPr>
                  <a:spLocks noChangeAspect="1" noChangeShapeType="1"/>
                </p:cNvSpPr>
                <p:nvPr/>
              </p:nvSpPr>
              <p:spPr bwMode="auto">
                <a:xfrm>
                  <a:off x="9293" y="9417"/>
                  <a:ext cx="0" cy="90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8903" name="Line 11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7773" y="9295"/>
                  <a:ext cx="2" cy="14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8904" name="Freeform 120"/>
                <p:cNvSpPr>
                  <a:spLocks noChangeAspect="1"/>
                </p:cNvSpPr>
                <p:nvPr/>
              </p:nvSpPr>
              <p:spPr bwMode="auto">
                <a:xfrm>
                  <a:off x="7762" y="9831"/>
                  <a:ext cx="2115" cy="323"/>
                </a:xfrm>
                <a:custGeom>
                  <a:avLst/>
                  <a:gdLst>
                    <a:gd name="T0" fmla="*/ 0 w 1641"/>
                    <a:gd name="T1" fmla="*/ 0 h 203"/>
                    <a:gd name="T2" fmla="*/ 369 w 1641"/>
                    <a:gd name="T3" fmla="*/ 130 h 203"/>
                    <a:gd name="T4" fmla="*/ 781 w 1641"/>
                    <a:gd name="T5" fmla="*/ 44 h 203"/>
                    <a:gd name="T6" fmla="*/ 1186 w 1641"/>
                    <a:gd name="T7" fmla="*/ 203 h 203"/>
                    <a:gd name="T8" fmla="*/ 1453 w 1641"/>
                    <a:gd name="T9" fmla="*/ 51 h 203"/>
                    <a:gd name="T10" fmla="*/ 1641 w 1641"/>
                    <a:gd name="T11" fmla="*/ 58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41" h="203">
                      <a:moveTo>
                        <a:pt x="0" y="0"/>
                      </a:moveTo>
                      <a:lnTo>
                        <a:pt x="369" y="130"/>
                      </a:lnTo>
                      <a:lnTo>
                        <a:pt x="781" y="44"/>
                      </a:lnTo>
                      <a:lnTo>
                        <a:pt x="1186" y="203"/>
                      </a:lnTo>
                      <a:lnTo>
                        <a:pt x="1453" y="51"/>
                      </a:lnTo>
                      <a:lnTo>
                        <a:pt x="1641" y="58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8905" name="Line 121"/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7792" y="9278"/>
                  <a:ext cx="10" cy="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8906" name="Line 122"/>
                <p:cNvSpPr>
                  <a:spLocks noChangeAspect="1" noChangeShapeType="1"/>
                </p:cNvSpPr>
                <p:nvPr/>
              </p:nvSpPr>
              <p:spPr bwMode="auto">
                <a:xfrm>
                  <a:off x="9292" y="9419"/>
                  <a:ext cx="0" cy="720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907" name="Freeform 123"/>
                <p:cNvSpPr>
                  <a:spLocks noChangeAspect="1"/>
                </p:cNvSpPr>
                <p:nvPr/>
              </p:nvSpPr>
              <p:spPr bwMode="auto">
                <a:xfrm>
                  <a:off x="8761" y="9410"/>
                  <a:ext cx="1116" cy="744"/>
                </a:xfrm>
                <a:custGeom>
                  <a:avLst/>
                  <a:gdLst>
                    <a:gd name="T0" fmla="*/ 0 w 1116"/>
                    <a:gd name="T1" fmla="*/ 489 h 744"/>
                    <a:gd name="T2" fmla="*/ 0 w 1116"/>
                    <a:gd name="T3" fmla="*/ 84 h 744"/>
                    <a:gd name="T4" fmla="*/ 39 w 1116"/>
                    <a:gd name="T5" fmla="*/ 93 h 744"/>
                    <a:gd name="T6" fmla="*/ 534 w 1116"/>
                    <a:gd name="T7" fmla="*/ 0 h 744"/>
                    <a:gd name="T8" fmla="*/ 915 w 1116"/>
                    <a:gd name="T9" fmla="*/ 12 h 744"/>
                    <a:gd name="T10" fmla="*/ 1116 w 1116"/>
                    <a:gd name="T11" fmla="*/ 57 h 744"/>
                    <a:gd name="T12" fmla="*/ 1116 w 1116"/>
                    <a:gd name="T13" fmla="*/ 510 h 744"/>
                    <a:gd name="T14" fmla="*/ 879 w 1116"/>
                    <a:gd name="T15" fmla="*/ 501 h 744"/>
                    <a:gd name="T16" fmla="*/ 531 w 1116"/>
                    <a:gd name="T17" fmla="*/ 744 h 744"/>
                    <a:gd name="T18" fmla="*/ 0 w 1116"/>
                    <a:gd name="T19" fmla="*/ 489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6" h="744">
                      <a:moveTo>
                        <a:pt x="0" y="489"/>
                      </a:moveTo>
                      <a:lnTo>
                        <a:pt x="0" y="84"/>
                      </a:lnTo>
                      <a:lnTo>
                        <a:pt x="39" y="93"/>
                      </a:lnTo>
                      <a:lnTo>
                        <a:pt x="534" y="0"/>
                      </a:lnTo>
                      <a:lnTo>
                        <a:pt x="915" y="12"/>
                      </a:lnTo>
                      <a:lnTo>
                        <a:pt x="1116" y="57"/>
                      </a:lnTo>
                      <a:lnTo>
                        <a:pt x="1116" y="510"/>
                      </a:lnTo>
                      <a:lnTo>
                        <a:pt x="879" y="501"/>
                      </a:lnTo>
                      <a:lnTo>
                        <a:pt x="531" y="744"/>
                      </a:lnTo>
                      <a:lnTo>
                        <a:pt x="0" y="489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FF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8908" name="Text Box 124"/>
              <p:cNvSpPr txBox="1">
                <a:spLocks noChangeAspect="1" noChangeArrowheads="1"/>
              </p:cNvSpPr>
              <p:nvPr/>
            </p:nvSpPr>
            <p:spPr bwMode="auto">
              <a:xfrm>
                <a:off x="2316" y="4744"/>
                <a:ext cx="26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18909" name="Text Box 125"/>
              <p:cNvSpPr txBox="1">
                <a:spLocks noChangeAspect="1" noChangeArrowheads="1"/>
              </p:cNvSpPr>
              <p:nvPr/>
            </p:nvSpPr>
            <p:spPr bwMode="auto">
              <a:xfrm>
                <a:off x="2295" y="4485"/>
                <a:ext cx="26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18910" name="Text Box 126"/>
              <p:cNvSpPr txBox="1">
                <a:spLocks noChangeAspect="1" noChangeArrowheads="1"/>
              </p:cNvSpPr>
              <p:nvPr/>
            </p:nvSpPr>
            <p:spPr bwMode="auto">
              <a:xfrm>
                <a:off x="2567" y="4521"/>
                <a:ext cx="26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18911" name="Text Box 127"/>
              <p:cNvSpPr txBox="1">
                <a:spLocks noChangeAspect="1" noChangeArrowheads="1"/>
              </p:cNvSpPr>
              <p:nvPr/>
            </p:nvSpPr>
            <p:spPr bwMode="auto">
              <a:xfrm>
                <a:off x="3091" y="4527"/>
                <a:ext cx="26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18912" name="Text Box 128"/>
              <p:cNvSpPr txBox="1">
                <a:spLocks noChangeAspect="1" noChangeArrowheads="1"/>
              </p:cNvSpPr>
              <p:nvPr/>
            </p:nvSpPr>
            <p:spPr bwMode="auto">
              <a:xfrm>
                <a:off x="2840" y="4517"/>
                <a:ext cx="26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18913" name="Text Box 129"/>
              <p:cNvSpPr txBox="1">
                <a:spLocks noChangeAspect="1" noChangeArrowheads="1"/>
              </p:cNvSpPr>
              <p:nvPr/>
            </p:nvSpPr>
            <p:spPr bwMode="auto">
              <a:xfrm>
                <a:off x="3133" y="4746"/>
                <a:ext cx="26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18914" name="Text Box 130"/>
              <p:cNvSpPr txBox="1">
                <a:spLocks noChangeAspect="1" noChangeArrowheads="1"/>
              </p:cNvSpPr>
              <p:nvPr/>
            </p:nvSpPr>
            <p:spPr bwMode="auto">
              <a:xfrm>
                <a:off x="2796" y="4736"/>
                <a:ext cx="26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700" b="1">
                    <a:latin typeface="Arial" panose="020B0604020202020204" pitchFamily="34" charset="0"/>
                  </a:rPr>
                  <a:t>3</a:t>
                </a:r>
              </a:p>
            </p:txBody>
          </p:sp>
        </p:grpSp>
      </p:grpSp>
      <p:sp>
        <p:nvSpPr>
          <p:cNvPr id="118915" name="AutoShape 131"/>
          <p:cNvSpPr>
            <a:spLocks noChangeArrowheads="1"/>
          </p:cNvSpPr>
          <p:nvPr/>
        </p:nvSpPr>
        <p:spPr bwMode="auto">
          <a:xfrm rot="-11410530">
            <a:off x="7622100" y="4327829"/>
            <a:ext cx="504825" cy="504825"/>
          </a:xfrm>
          <a:prstGeom prst="triangle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809960" y="1201397"/>
            <a:ext cx="2238731" cy="1588440"/>
            <a:chOff x="5809960" y="1201397"/>
            <a:chExt cx="2238731" cy="1588440"/>
          </a:xfrm>
        </p:grpSpPr>
        <p:sp>
          <p:nvSpPr>
            <p:cNvPr id="118875" name="Text Box 91"/>
            <p:cNvSpPr txBox="1">
              <a:spLocks noChangeAspect="1" noChangeArrowheads="1"/>
            </p:cNvSpPr>
            <p:nvPr/>
          </p:nvSpPr>
          <p:spPr bwMode="auto">
            <a:xfrm>
              <a:off x="5809960" y="1201397"/>
              <a:ext cx="223873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en-US" sz="1800" b="1" dirty="0" smtClean="0">
                  <a:solidFill>
                    <a:srgbClr val="C00000"/>
                  </a:solidFill>
                  <a:latin typeface="Comic Sans MS" panose="030F0702030302020204" pitchFamily="66" charset="0"/>
                </a:rPr>
                <a:t>Interesting Leads</a:t>
              </a:r>
              <a:endParaRPr lang="en-US" altLang="en-US" sz="1800" b="1" dirty="0">
                <a:solidFill>
                  <a:srgbClr val="C00000"/>
                </a:solidFill>
                <a:latin typeface="Comic Sans MS" panose="030F0702030302020204" pitchFamily="66" charset="0"/>
              </a:endParaRPr>
            </a:p>
          </p:txBody>
        </p:sp>
        <p:grpSp>
          <p:nvGrpSpPr>
            <p:cNvPr id="118916" name="Group 132"/>
            <p:cNvGrpSpPr>
              <a:grpSpLocks/>
            </p:cNvGrpSpPr>
            <p:nvPr/>
          </p:nvGrpSpPr>
          <p:grpSpPr bwMode="auto">
            <a:xfrm>
              <a:off x="5836086" y="1613499"/>
              <a:ext cx="1608137" cy="1176338"/>
              <a:chOff x="2879" y="1654"/>
              <a:chExt cx="1013" cy="741"/>
            </a:xfrm>
          </p:grpSpPr>
          <p:sp>
            <p:nvSpPr>
              <p:cNvPr id="118917" name="Rectangle 133"/>
              <p:cNvSpPr>
                <a:spLocks noChangeAspect="1" noChangeArrowheads="1"/>
              </p:cNvSpPr>
              <p:nvPr/>
            </p:nvSpPr>
            <p:spPr bwMode="auto">
              <a:xfrm>
                <a:off x="2879" y="1654"/>
                <a:ext cx="1013" cy="741"/>
              </a:xfrm>
              <a:prstGeom prst="rect">
                <a:avLst/>
              </a:prstGeom>
              <a:solidFill>
                <a:srgbClr val="7DCA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 sz="800"/>
              </a:p>
            </p:txBody>
          </p:sp>
          <p:sp>
            <p:nvSpPr>
              <p:cNvPr id="118918" name="Freeform 134"/>
              <p:cNvSpPr>
                <a:spLocks noChangeAspect="1"/>
              </p:cNvSpPr>
              <p:nvPr/>
            </p:nvSpPr>
            <p:spPr bwMode="auto">
              <a:xfrm>
                <a:off x="3382" y="1820"/>
                <a:ext cx="153" cy="236"/>
              </a:xfrm>
              <a:custGeom>
                <a:avLst/>
                <a:gdLst>
                  <a:gd name="T0" fmla="*/ 1005 w 1583"/>
                  <a:gd name="T1" fmla="*/ 1229 h 1858"/>
                  <a:gd name="T2" fmla="*/ 1186 w 1583"/>
                  <a:gd name="T3" fmla="*/ 954 h 1858"/>
                  <a:gd name="T4" fmla="*/ 1439 w 1583"/>
                  <a:gd name="T5" fmla="*/ 701 h 1858"/>
                  <a:gd name="T6" fmla="*/ 1583 w 1583"/>
                  <a:gd name="T7" fmla="*/ 434 h 1858"/>
                  <a:gd name="T8" fmla="*/ 1337 w 1583"/>
                  <a:gd name="T9" fmla="*/ 44 h 1858"/>
                  <a:gd name="T10" fmla="*/ 933 w 1583"/>
                  <a:gd name="T11" fmla="*/ 0 h 1858"/>
                  <a:gd name="T12" fmla="*/ 643 w 1583"/>
                  <a:gd name="T13" fmla="*/ 130 h 1858"/>
                  <a:gd name="T14" fmla="*/ 304 w 1583"/>
                  <a:gd name="T15" fmla="*/ 441 h 1858"/>
                  <a:gd name="T16" fmla="*/ 58 w 1583"/>
                  <a:gd name="T17" fmla="*/ 1019 h 1858"/>
                  <a:gd name="T18" fmla="*/ 0 w 1583"/>
                  <a:gd name="T19" fmla="*/ 1489 h 1858"/>
                  <a:gd name="T20" fmla="*/ 181 w 1583"/>
                  <a:gd name="T21" fmla="*/ 1858 h 1858"/>
                  <a:gd name="T22" fmla="*/ 528 w 1583"/>
                  <a:gd name="T23" fmla="*/ 1785 h 1858"/>
                  <a:gd name="T24" fmla="*/ 875 w 1583"/>
                  <a:gd name="T25" fmla="*/ 1561 h 1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3" h="1858">
                    <a:moveTo>
                      <a:pt x="1005" y="1229"/>
                    </a:moveTo>
                    <a:lnTo>
                      <a:pt x="1186" y="954"/>
                    </a:lnTo>
                    <a:lnTo>
                      <a:pt x="1439" y="701"/>
                    </a:lnTo>
                    <a:lnTo>
                      <a:pt x="1583" y="434"/>
                    </a:lnTo>
                    <a:lnTo>
                      <a:pt x="1337" y="44"/>
                    </a:lnTo>
                    <a:lnTo>
                      <a:pt x="933" y="0"/>
                    </a:lnTo>
                    <a:lnTo>
                      <a:pt x="643" y="130"/>
                    </a:lnTo>
                    <a:lnTo>
                      <a:pt x="304" y="441"/>
                    </a:lnTo>
                    <a:lnTo>
                      <a:pt x="58" y="1019"/>
                    </a:lnTo>
                    <a:lnTo>
                      <a:pt x="0" y="1489"/>
                    </a:lnTo>
                    <a:lnTo>
                      <a:pt x="181" y="1858"/>
                    </a:lnTo>
                    <a:lnTo>
                      <a:pt x="528" y="1785"/>
                    </a:lnTo>
                    <a:lnTo>
                      <a:pt x="875" y="1561"/>
                    </a:lnTo>
                  </a:path>
                </a:pathLst>
              </a:cu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19" name="Line 135"/>
              <p:cNvSpPr>
                <a:spLocks noChangeAspect="1" noChangeShapeType="1"/>
              </p:cNvSpPr>
              <p:nvPr/>
            </p:nvSpPr>
            <p:spPr bwMode="auto">
              <a:xfrm>
                <a:off x="3403" y="1769"/>
                <a:ext cx="0" cy="552"/>
              </a:xfrm>
              <a:prstGeom prst="line">
                <a:avLst/>
              </a:prstGeom>
              <a:noFill/>
              <a:ln w="19050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20" name="Text Box 136"/>
              <p:cNvSpPr txBox="1">
                <a:spLocks noChangeAspect="1" noChangeArrowheads="1"/>
              </p:cNvSpPr>
              <p:nvPr/>
            </p:nvSpPr>
            <p:spPr bwMode="auto">
              <a:xfrm>
                <a:off x="3349" y="2047"/>
                <a:ext cx="33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18921" name="Text Box 137"/>
              <p:cNvSpPr txBox="1">
                <a:spLocks noChangeAspect="1" noChangeArrowheads="1"/>
              </p:cNvSpPr>
              <p:nvPr/>
            </p:nvSpPr>
            <p:spPr bwMode="auto">
              <a:xfrm>
                <a:off x="3077" y="2017"/>
                <a:ext cx="292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18922" name="Freeform 138"/>
              <p:cNvSpPr>
                <a:spLocks noChangeAspect="1"/>
              </p:cNvSpPr>
              <p:nvPr/>
            </p:nvSpPr>
            <p:spPr bwMode="auto">
              <a:xfrm>
                <a:off x="2991" y="1759"/>
                <a:ext cx="864" cy="578"/>
              </a:xfrm>
              <a:custGeom>
                <a:avLst/>
                <a:gdLst>
                  <a:gd name="T0" fmla="*/ 0 w 1121"/>
                  <a:gd name="T1" fmla="*/ 101 h 751"/>
                  <a:gd name="T2" fmla="*/ 0 w 1121"/>
                  <a:gd name="T3" fmla="*/ 506 h 751"/>
                  <a:gd name="T4" fmla="*/ 542 w 1121"/>
                  <a:gd name="T5" fmla="*/ 751 h 751"/>
                  <a:gd name="T6" fmla="*/ 875 w 1121"/>
                  <a:gd name="T7" fmla="*/ 520 h 751"/>
                  <a:gd name="T8" fmla="*/ 1121 w 1121"/>
                  <a:gd name="T9" fmla="*/ 520 h 751"/>
                  <a:gd name="T10" fmla="*/ 1121 w 1121"/>
                  <a:gd name="T11" fmla="*/ 86 h 751"/>
                  <a:gd name="T12" fmla="*/ 889 w 1121"/>
                  <a:gd name="T13" fmla="*/ 21 h 751"/>
                  <a:gd name="T14" fmla="*/ 607 w 1121"/>
                  <a:gd name="T15" fmla="*/ 0 h 751"/>
                  <a:gd name="T16" fmla="*/ 405 w 1121"/>
                  <a:gd name="T17" fmla="*/ 36 h 751"/>
                  <a:gd name="T18" fmla="*/ 188 w 1121"/>
                  <a:gd name="T19" fmla="*/ 72 h 751"/>
                  <a:gd name="T20" fmla="*/ 0 w 1121"/>
                  <a:gd name="T21" fmla="*/ 101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1" h="751">
                    <a:moveTo>
                      <a:pt x="0" y="101"/>
                    </a:moveTo>
                    <a:lnTo>
                      <a:pt x="0" y="506"/>
                    </a:lnTo>
                    <a:lnTo>
                      <a:pt x="542" y="751"/>
                    </a:lnTo>
                    <a:lnTo>
                      <a:pt x="875" y="520"/>
                    </a:lnTo>
                    <a:lnTo>
                      <a:pt x="1121" y="520"/>
                    </a:lnTo>
                    <a:lnTo>
                      <a:pt x="1121" y="86"/>
                    </a:lnTo>
                    <a:lnTo>
                      <a:pt x="889" y="21"/>
                    </a:lnTo>
                    <a:lnTo>
                      <a:pt x="607" y="0"/>
                    </a:lnTo>
                    <a:lnTo>
                      <a:pt x="405" y="36"/>
                    </a:lnTo>
                    <a:lnTo>
                      <a:pt x="188" y="72"/>
                    </a:lnTo>
                    <a:lnTo>
                      <a:pt x="0" y="101"/>
                    </a:lnTo>
                    <a:close/>
                  </a:path>
                </a:pathLst>
              </a:custGeom>
              <a:noFill/>
              <a:ln w="19050" cmpd="sng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23" name="Freeform 139"/>
              <p:cNvSpPr>
                <a:spLocks noChangeAspect="1"/>
              </p:cNvSpPr>
              <p:nvPr/>
            </p:nvSpPr>
            <p:spPr bwMode="auto">
              <a:xfrm>
                <a:off x="3024" y="1851"/>
                <a:ext cx="240" cy="141"/>
              </a:xfrm>
              <a:custGeom>
                <a:avLst/>
                <a:gdLst>
                  <a:gd name="T0" fmla="*/ 152 w 637"/>
                  <a:gd name="T1" fmla="*/ 123 h 433"/>
                  <a:gd name="T2" fmla="*/ 58 w 637"/>
                  <a:gd name="T3" fmla="*/ 217 h 433"/>
                  <a:gd name="T4" fmla="*/ 0 w 637"/>
                  <a:gd name="T5" fmla="*/ 368 h 433"/>
                  <a:gd name="T6" fmla="*/ 87 w 637"/>
                  <a:gd name="T7" fmla="*/ 433 h 433"/>
                  <a:gd name="T8" fmla="*/ 196 w 637"/>
                  <a:gd name="T9" fmla="*/ 347 h 433"/>
                  <a:gd name="T10" fmla="*/ 311 w 637"/>
                  <a:gd name="T11" fmla="*/ 253 h 433"/>
                  <a:gd name="T12" fmla="*/ 362 w 637"/>
                  <a:gd name="T13" fmla="*/ 224 h 433"/>
                  <a:gd name="T14" fmla="*/ 485 w 637"/>
                  <a:gd name="T15" fmla="*/ 173 h 433"/>
                  <a:gd name="T16" fmla="*/ 572 w 637"/>
                  <a:gd name="T17" fmla="*/ 144 h 433"/>
                  <a:gd name="T18" fmla="*/ 637 w 637"/>
                  <a:gd name="T19" fmla="*/ 79 h 433"/>
                  <a:gd name="T20" fmla="*/ 586 w 637"/>
                  <a:gd name="T21" fmla="*/ 0 h 433"/>
                  <a:gd name="T22" fmla="*/ 535 w 637"/>
                  <a:gd name="T23" fmla="*/ 0 h 433"/>
                  <a:gd name="T24" fmla="*/ 347 w 637"/>
                  <a:gd name="T25" fmla="*/ 0 h 433"/>
                  <a:gd name="T26" fmla="*/ 232 w 637"/>
                  <a:gd name="T27" fmla="*/ 36 h 433"/>
                  <a:gd name="T28" fmla="*/ 152 w 637"/>
                  <a:gd name="T29" fmla="*/ 123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7" h="433">
                    <a:moveTo>
                      <a:pt x="152" y="123"/>
                    </a:moveTo>
                    <a:lnTo>
                      <a:pt x="58" y="217"/>
                    </a:lnTo>
                    <a:lnTo>
                      <a:pt x="0" y="368"/>
                    </a:lnTo>
                    <a:lnTo>
                      <a:pt x="87" y="433"/>
                    </a:lnTo>
                    <a:lnTo>
                      <a:pt x="196" y="347"/>
                    </a:lnTo>
                    <a:lnTo>
                      <a:pt x="311" y="253"/>
                    </a:lnTo>
                    <a:lnTo>
                      <a:pt x="362" y="224"/>
                    </a:lnTo>
                    <a:lnTo>
                      <a:pt x="485" y="173"/>
                    </a:lnTo>
                    <a:lnTo>
                      <a:pt x="572" y="144"/>
                    </a:lnTo>
                    <a:lnTo>
                      <a:pt x="637" y="79"/>
                    </a:lnTo>
                    <a:lnTo>
                      <a:pt x="586" y="0"/>
                    </a:lnTo>
                    <a:lnTo>
                      <a:pt x="535" y="0"/>
                    </a:lnTo>
                    <a:lnTo>
                      <a:pt x="347" y="0"/>
                    </a:lnTo>
                    <a:lnTo>
                      <a:pt x="232" y="36"/>
                    </a:lnTo>
                    <a:lnTo>
                      <a:pt x="152" y="123"/>
                    </a:lnTo>
                    <a:close/>
                  </a:path>
                </a:pathLst>
              </a:cu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24" name="Freeform 140"/>
              <p:cNvSpPr>
                <a:spLocks noChangeAspect="1"/>
              </p:cNvSpPr>
              <p:nvPr/>
            </p:nvSpPr>
            <p:spPr bwMode="auto">
              <a:xfrm>
                <a:off x="3580" y="1947"/>
                <a:ext cx="268" cy="157"/>
              </a:xfrm>
              <a:custGeom>
                <a:avLst/>
                <a:gdLst>
                  <a:gd name="T0" fmla="*/ 463 w 607"/>
                  <a:gd name="T1" fmla="*/ 80 h 354"/>
                  <a:gd name="T2" fmla="*/ 267 w 607"/>
                  <a:gd name="T3" fmla="*/ 137 h 354"/>
                  <a:gd name="T4" fmla="*/ 79 w 607"/>
                  <a:gd name="T5" fmla="*/ 152 h 354"/>
                  <a:gd name="T6" fmla="*/ 0 w 607"/>
                  <a:gd name="T7" fmla="*/ 260 h 354"/>
                  <a:gd name="T8" fmla="*/ 79 w 607"/>
                  <a:gd name="T9" fmla="*/ 333 h 354"/>
                  <a:gd name="T10" fmla="*/ 253 w 607"/>
                  <a:gd name="T11" fmla="*/ 325 h 354"/>
                  <a:gd name="T12" fmla="*/ 448 w 607"/>
                  <a:gd name="T13" fmla="*/ 354 h 354"/>
                  <a:gd name="T14" fmla="*/ 528 w 607"/>
                  <a:gd name="T15" fmla="*/ 253 h 354"/>
                  <a:gd name="T16" fmla="*/ 578 w 607"/>
                  <a:gd name="T17" fmla="*/ 109 h 354"/>
                  <a:gd name="T18" fmla="*/ 607 w 607"/>
                  <a:gd name="T19" fmla="*/ 0 h 354"/>
                  <a:gd name="T20" fmla="*/ 499 w 607"/>
                  <a:gd name="T21" fmla="*/ 0 h 354"/>
                  <a:gd name="T22" fmla="*/ 463 w 607"/>
                  <a:gd name="T23" fmla="*/ 8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7" h="354">
                    <a:moveTo>
                      <a:pt x="463" y="80"/>
                    </a:moveTo>
                    <a:lnTo>
                      <a:pt x="267" y="137"/>
                    </a:lnTo>
                    <a:lnTo>
                      <a:pt x="79" y="152"/>
                    </a:lnTo>
                    <a:lnTo>
                      <a:pt x="0" y="260"/>
                    </a:lnTo>
                    <a:lnTo>
                      <a:pt x="79" y="333"/>
                    </a:lnTo>
                    <a:lnTo>
                      <a:pt x="253" y="325"/>
                    </a:lnTo>
                    <a:lnTo>
                      <a:pt x="448" y="354"/>
                    </a:lnTo>
                    <a:lnTo>
                      <a:pt x="528" y="253"/>
                    </a:lnTo>
                    <a:lnTo>
                      <a:pt x="578" y="109"/>
                    </a:lnTo>
                    <a:lnTo>
                      <a:pt x="607" y="0"/>
                    </a:lnTo>
                    <a:lnTo>
                      <a:pt x="499" y="0"/>
                    </a:lnTo>
                    <a:lnTo>
                      <a:pt x="463" y="80"/>
                    </a:lnTo>
                    <a:close/>
                  </a:path>
                </a:pathLst>
              </a:cu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25" name="Text Box 141"/>
              <p:cNvSpPr txBox="1">
                <a:spLocks noChangeAspect="1" noChangeArrowheads="1"/>
              </p:cNvSpPr>
              <p:nvPr/>
            </p:nvSpPr>
            <p:spPr bwMode="auto">
              <a:xfrm>
                <a:off x="3364" y="1741"/>
                <a:ext cx="228" cy="2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600" b="1" dirty="0">
                    <a:latin typeface="Arial" panose="020B0604020202020204" pitchFamily="34" charset="0"/>
                  </a:rPr>
                  <a:t>Lead</a:t>
                </a:r>
              </a:p>
              <a:p>
                <a:r>
                  <a:rPr lang="en-US" altLang="en-US" sz="700" b="1" dirty="0">
                    <a:latin typeface="Arial" panose="020B0604020202020204" pitchFamily="34" charset="0"/>
                  </a:rPr>
                  <a:t> </a:t>
                </a:r>
                <a:r>
                  <a:rPr lang="en-US" altLang="en-US" sz="900" b="1" dirty="0">
                    <a:latin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118926" name="Text Box 142"/>
              <p:cNvSpPr txBox="1">
                <a:spLocks noChangeAspect="1" noChangeArrowheads="1"/>
              </p:cNvSpPr>
              <p:nvPr/>
            </p:nvSpPr>
            <p:spPr bwMode="auto">
              <a:xfrm>
                <a:off x="3597" y="1911"/>
                <a:ext cx="228" cy="2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600" b="1">
                    <a:latin typeface="Arial" panose="020B0604020202020204" pitchFamily="34" charset="0"/>
                  </a:rPr>
                  <a:t>Lead</a:t>
                </a:r>
              </a:p>
              <a:p>
                <a:pPr algn="ctr"/>
                <a:r>
                  <a:rPr lang="en-US" altLang="en-US" sz="900" b="1">
                    <a:latin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118927" name="Text Box 143"/>
              <p:cNvSpPr txBox="1">
                <a:spLocks noChangeAspect="1" noChangeArrowheads="1"/>
              </p:cNvSpPr>
              <p:nvPr/>
            </p:nvSpPr>
            <p:spPr bwMode="auto">
              <a:xfrm>
                <a:off x="3022" y="1759"/>
                <a:ext cx="228" cy="2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600" b="1">
                    <a:latin typeface="Arial" panose="020B0604020202020204" pitchFamily="34" charset="0"/>
                  </a:rPr>
                  <a:t>Lead</a:t>
                </a:r>
              </a:p>
              <a:p>
                <a:r>
                  <a:rPr lang="en-US" altLang="en-US" sz="700" b="1">
                    <a:latin typeface="Arial" panose="020B0604020202020204" pitchFamily="34" charset="0"/>
                  </a:rPr>
                  <a:t>  </a:t>
                </a:r>
                <a:r>
                  <a:rPr lang="en-US" altLang="en-US" sz="900" b="1">
                    <a:latin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118928" name="Freeform 144"/>
              <p:cNvSpPr>
                <a:spLocks/>
              </p:cNvSpPr>
              <p:nvPr/>
            </p:nvSpPr>
            <p:spPr bwMode="auto">
              <a:xfrm>
                <a:off x="3462" y="1964"/>
                <a:ext cx="21" cy="60"/>
              </a:xfrm>
              <a:custGeom>
                <a:avLst/>
                <a:gdLst>
                  <a:gd name="T0" fmla="*/ 21 w 21"/>
                  <a:gd name="T1" fmla="*/ 0 h 60"/>
                  <a:gd name="T2" fmla="*/ 11 w 21"/>
                  <a:gd name="T3" fmla="*/ 22 h 60"/>
                  <a:gd name="T4" fmla="*/ 8 w 21"/>
                  <a:gd name="T5" fmla="*/ 45 h 60"/>
                  <a:gd name="T6" fmla="*/ 0 w 21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60">
                    <a:moveTo>
                      <a:pt x="21" y="0"/>
                    </a:moveTo>
                    <a:cubicBezTo>
                      <a:pt x="17" y="7"/>
                      <a:pt x="13" y="15"/>
                      <a:pt x="11" y="22"/>
                    </a:cubicBezTo>
                    <a:cubicBezTo>
                      <a:pt x="9" y="29"/>
                      <a:pt x="10" y="39"/>
                      <a:pt x="8" y="45"/>
                    </a:cubicBezTo>
                    <a:cubicBezTo>
                      <a:pt x="6" y="51"/>
                      <a:pt x="3" y="55"/>
                      <a:pt x="0" y="6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18929" name="Freeform 145"/>
          <p:cNvSpPr>
            <a:spLocks/>
          </p:cNvSpPr>
          <p:nvPr/>
        </p:nvSpPr>
        <p:spPr bwMode="auto">
          <a:xfrm>
            <a:off x="1898650" y="5086350"/>
            <a:ext cx="1308100" cy="800100"/>
          </a:xfrm>
          <a:custGeom>
            <a:avLst/>
            <a:gdLst>
              <a:gd name="T0" fmla="*/ 116 w 824"/>
              <a:gd name="T1" fmla="*/ 0 h 504"/>
              <a:gd name="T2" fmla="*/ 216 w 824"/>
              <a:gd name="T3" fmla="*/ 112 h 504"/>
              <a:gd name="T4" fmla="*/ 344 w 824"/>
              <a:gd name="T5" fmla="*/ 200 h 504"/>
              <a:gd name="T6" fmla="*/ 408 w 824"/>
              <a:gd name="T7" fmla="*/ 256 h 504"/>
              <a:gd name="T8" fmla="*/ 628 w 824"/>
              <a:gd name="T9" fmla="*/ 304 h 504"/>
              <a:gd name="T10" fmla="*/ 808 w 824"/>
              <a:gd name="T11" fmla="*/ 320 h 504"/>
              <a:gd name="T12" fmla="*/ 824 w 824"/>
              <a:gd name="T13" fmla="*/ 504 h 504"/>
              <a:gd name="T14" fmla="*/ 724 w 824"/>
              <a:gd name="T15" fmla="*/ 496 h 504"/>
              <a:gd name="T16" fmla="*/ 560 w 824"/>
              <a:gd name="T17" fmla="*/ 484 h 504"/>
              <a:gd name="T18" fmla="*/ 404 w 824"/>
              <a:gd name="T19" fmla="*/ 440 h 504"/>
              <a:gd name="T20" fmla="*/ 252 w 824"/>
              <a:gd name="T21" fmla="*/ 380 h 504"/>
              <a:gd name="T22" fmla="*/ 156 w 824"/>
              <a:gd name="T23" fmla="*/ 320 h 504"/>
              <a:gd name="T24" fmla="*/ 80 w 824"/>
              <a:gd name="T25" fmla="*/ 256 h 504"/>
              <a:gd name="T26" fmla="*/ 0 w 824"/>
              <a:gd name="T27" fmla="*/ 176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24" h="504">
                <a:moveTo>
                  <a:pt x="116" y="0"/>
                </a:moveTo>
                <a:lnTo>
                  <a:pt x="216" y="112"/>
                </a:lnTo>
                <a:lnTo>
                  <a:pt x="344" y="200"/>
                </a:lnTo>
                <a:lnTo>
                  <a:pt x="408" y="256"/>
                </a:lnTo>
                <a:lnTo>
                  <a:pt x="628" y="304"/>
                </a:lnTo>
                <a:lnTo>
                  <a:pt x="808" y="320"/>
                </a:lnTo>
                <a:lnTo>
                  <a:pt x="824" y="504"/>
                </a:lnTo>
                <a:lnTo>
                  <a:pt x="724" y="496"/>
                </a:lnTo>
                <a:lnTo>
                  <a:pt x="560" y="484"/>
                </a:lnTo>
                <a:lnTo>
                  <a:pt x="404" y="440"/>
                </a:lnTo>
                <a:lnTo>
                  <a:pt x="252" y="380"/>
                </a:lnTo>
                <a:lnTo>
                  <a:pt x="156" y="320"/>
                </a:lnTo>
                <a:lnTo>
                  <a:pt x="80" y="256"/>
                </a:lnTo>
                <a:lnTo>
                  <a:pt x="0" y="176"/>
                </a:lnTo>
              </a:path>
            </a:pathLst>
          </a:custGeom>
          <a:solidFill>
            <a:srgbClr val="808080"/>
          </a:solidFill>
          <a:ln w="19050" cmpd="sng">
            <a:solidFill>
              <a:srgbClr val="00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3124200" y="4314411"/>
            <a:ext cx="1817688" cy="1821277"/>
            <a:chOff x="3124200" y="4314411"/>
            <a:chExt cx="1817688" cy="1821277"/>
          </a:xfrm>
        </p:grpSpPr>
        <p:sp>
          <p:nvSpPr>
            <p:cNvPr id="118873" name="Text Box 89"/>
            <p:cNvSpPr txBox="1">
              <a:spLocks noChangeAspect="1" noChangeArrowheads="1"/>
            </p:cNvSpPr>
            <p:nvPr/>
          </p:nvSpPr>
          <p:spPr bwMode="auto">
            <a:xfrm>
              <a:off x="3184525" y="4314411"/>
              <a:ext cx="1624013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en-US" sz="1800" b="1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Blocks Up for Bid</a:t>
              </a:r>
            </a:p>
          </p:txBody>
        </p:sp>
        <p:grpSp>
          <p:nvGrpSpPr>
            <p:cNvPr id="118930" name="Group 146"/>
            <p:cNvGrpSpPr>
              <a:grpSpLocks/>
            </p:cNvGrpSpPr>
            <p:nvPr/>
          </p:nvGrpSpPr>
          <p:grpSpPr bwMode="auto">
            <a:xfrm>
              <a:off x="3124200" y="4976813"/>
              <a:ext cx="1817688" cy="1158875"/>
              <a:chOff x="5085" y="2077"/>
              <a:chExt cx="1145" cy="730"/>
            </a:xfrm>
          </p:grpSpPr>
          <p:sp>
            <p:nvSpPr>
              <p:cNvPr id="118931" name="Rectangle 147"/>
              <p:cNvSpPr>
                <a:spLocks noChangeAspect="1" noChangeArrowheads="1"/>
              </p:cNvSpPr>
              <p:nvPr/>
            </p:nvSpPr>
            <p:spPr bwMode="auto">
              <a:xfrm>
                <a:off x="5085" y="2077"/>
                <a:ext cx="1145" cy="725"/>
              </a:xfrm>
              <a:prstGeom prst="rect">
                <a:avLst/>
              </a:prstGeom>
              <a:solidFill>
                <a:srgbClr val="7DCA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32" name="Freeform 148"/>
              <p:cNvSpPr>
                <a:spLocks noChangeAspect="1"/>
              </p:cNvSpPr>
              <p:nvPr/>
            </p:nvSpPr>
            <p:spPr bwMode="auto">
              <a:xfrm rot="-10800000">
                <a:off x="5090" y="2083"/>
                <a:ext cx="1129" cy="136"/>
              </a:xfrm>
              <a:custGeom>
                <a:avLst/>
                <a:gdLst>
                  <a:gd name="T0" fmla="*/ 1771 w 1771"/>
                  <a:gd name="T1" fmla="*/ 311 h 391"/>
                  <a:gd name="T2" fmla="*/ 1771 w 1771"/>
                  <a:gd name="T3" fmla="*/ 391 h 391"/>
                  <a:gd name="T4" fmla="*/ 0 w 1771"/>
                  <a:gd name="T5" fmla="*/ 391 h 391"/>
                  <a:gd name="T6" fmla="*/ 0 w 1771"/>
                  <a:gd name="T7" fmla="*/ 0 h 391"/>
                  <a:gd name="T8" fmla="*/ 116 w 1771"/>
                  <a:gd name="T9" fmla="*/ 29 h 391"/>
                  <a:gd name="T10" fmla="*/ 159 w 1771"/>
                  <a:gd name="T11" fmla="*/ 102 h 391"/>
                  <a:gd name="T12" fmla="*/ 376 w 1771"/>
                  <a:gd name="T13" fmla="*/ 152 h 391"/>
                  <a:gd name="T14" fmla="*/ 564 w 1771"/>
                  <a:gd name="T15" fmla="*/ 131 h 391"/>
                  <a:gd name="T16" fmla="*/ 702 w 1771"/>
                  <a:gd name="T17" fmla="*/ 66 h 391"/>
                  <a:gd name="T18" fmla="*/ 824 w 1771"/>
                  <a:gd name="T19" fmla="*/ 37 h 391"/>
                  <a:gd name="T20" fmla="*/ 940 w 1771"/>
                  <a:gd name="T21" fmla="*/ 29 h 391"/>
                  <a:gd name="T22" fmla="*/ 1070 w 1771"/>
                  <a:gd name="T23" fmla="*/ 29 h 391"/>
                  <a:gd name="T24" fmla="*/ 1186 w 1771"/>
                  <a:gd name="T25" fmla="*/ 51 h 391"/>
                  <a:gd name="T26" fmla="*/ 1359 w 1771"/>
                  <a:gd name="T27" fmla="*/ 109 h 391"/>
                  <a:gd name="T28" fmla="*/ 1526 w 1771"/>
                  <a:gd name="T29" fmla="*/ 174 h 391"/>
                  <a:gd name="T30" fmla="*/ 1692 w 1771"/>
                  <a:gd name="T31" fmla="*/ 253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71" h="391">
                    <a:moveTo>
                      <a:pt x="1771" y="311"/>
                    </a:moveTo>
                    <a:lnTo>
                      <a:pt x="1771" y="391"/>
                    </a:lnTo>
                    <a:lnTo>
                      <a:pt x="0" y="391"/>
                    </a:lnTo>
                    <a:lnTo>
                      <a:pt x="0" y="0"/>
                    </a:lnTo>
                    <a:lnTo>
                      <a:pt x="116" y="29"/>
                    </a:lnTo>
                    <a:lnTo>
                      <a:pt x="159" y="102"/>
                    </a:lnTo>
                    <a:lnTo>
                      <a:pt x="376" y="152"/>
                    </a:lnTo>
                    <a:lnTo>
                      <a:pt x="564" y="131"/>
                    </a:lnTo>
                    <a:lnTo>
                      <a:pt x="702" y="66"/>
                    </a:lnTo>
                    <a:lnTo>
                      <a:pt x="824" y="37"/>
                    </a:lnTo>
                    <a:lnTo>
                      <a:pt x="940" y="29"/>
                    </a:lnTo>
                    <a:lnTo>
                      <a:pt x="1070" y="29"/>
                    </a:lnTo>
                    <a:lnTo>
                      <a:pt x="1186" y="51"/>
                    </a:lnTo>
                    <a:lnTo>
                      <a:pt x="1359" y="109"/>
                    </a:lnTo>
                    <a:lnTo>
                      <a:pt x="1526" y="174"/>
                    </a:lnTo>
                    <a:lnTo>
                      <a:pt x="1692" y="253"/>
                    </a:lnTo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33" name="Freeform 149"/>
              <p:cNvSpPr>
                <a:spLocks noChangeAspect="1"/>
              </p:cNvSpPr>
              <p:nvPr/>
            </p:nvSpPr>
            <p:spPr bwMode="auto">
              <a:xfrm>
                <a:off x="5134" y="2189"/>
                <a:ext cx="1053" cy="598"/>
              </a:xfrm>
              <a:custGeom>
                <a:avLst/>
                <a:gdLst>
                  <a:gd name="T0" fmla="*/ 29 w 1670"/>
                  <a:gd name="T1" fmla="*/ 0 h 571"/>
                  <a:gd name="T2" fmla="*/ 405 w 1670"/>
                  <a:gd name="T3" fmla="*/ 79 h 571"/>
                  <a:gd name="T4" fmla="*/ 809 w 1670"/>
                  <a:gd name="T5" fmla="*/ 94 h 571"/>
                  <a:gd name="T6" fmla="*/ 1207 w 1670"/>
                  <a:gd name="T7" fmla="*/ 50 h 571"/>
                  <a:gd name="T8" fmla="*/ 1518 w 1670"/>
                  <a:gd name="T9" fmla="*/ 58 h 571"/>
                  <a:gd name="T10" fmla="*/ 1670 w 1670"/>
                  <a:gd name="T11" fmla="*/ 79 h 571"/>
                  <a:gd name="T12" fmla="*/ 1670 w 1670"/>
                  <a:gd name="T13" fmla="*/ 571 h 571"/>
                  <a:gd name="T14" fmla="*/ 1214 w 1670"/>
                  <a:gd name="T15" fmla="*/ 477 h 571"/>
                  <a:gd name="T16" fmla="*/ 780 w 1670"/>
                  <a:gd name="T17" fmla="*/ 441 h 571"/>
                  <a:gd name="T18" fmla="*/ 383 w 1670"/>
                  <a:gd name="T19" fmla="*/ 542 h 571"/>
                  <a:gd name="T20" fmla="*/ 0 w 1670"/>
                  <a:gd name="T21" fmla="*/ 470 h 571"/>
                  <a:gd name="T22" fmla="*/ 0 w 1670"/>
                  <a:gd name="T23" fmla="*/ 65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0" h="571">
                    <a:moveTo>
                      <a:pt x="29" y="0"/>
                    </a:moveTo>
                    <a:lnTo>
                      <a:pt x="405" y="79"/>
                    </a:lnTo>
                    <a:lnTo>
                      <a:pt x="809" y="94"/>
                    </a:lnTo>
                    <a:lnTo>
                      <a:pt x="1207" y="50"/>
                    </a:lnTo>
                    <a:lnTo>
                      <a:pt x="1518" y="58"/>
                    </a:lnTo>
                    <a:lnTo>
                      <a:pt x="1670" y="79"/>
                    </a:lnTo>
                    <a:lnTo>
                      <a:pt x="1670" y="571"/>
                    </a:lnTo>
                    <a:lnTo>
                      <a:pt x="1214" y="477"/>
                    </a:lnTo>
                    <a:lnTo>
                      <a:pt x="780" y="441"/>
                    </a:lnTo>
                    <a:lnTo>
                      <a:pt x="383" y="542"/>
                    </a:lnTo>
                    <a:lnTo>
                      <a:pt x="0" y="470"/>
                    </a:lnTo>
                    <a:lnTo>
                      <a:pt x="0" y="65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34" name="Line 150"/>
              <p:cNvSpPr>
                <a:spLocks noChangeAspect="1" noChangeShapeType="1"/>
              </p:cNvSpPr>
              <p:nvPr/>
            </p:nvSpPr>
            <p:spPr bwMode="auto">
              <a:xfrm>
                <a:off x="5370" y="2267"/>
                <a:ext cx="0" cy="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35" name="Line 151"/>
              <p:cNvSpPr>
                <a:spLocks noChangeAspect="1" noChangeShapeType="1"/>
              </p:cNvSpPr>
              <p:nvPr/>
            </p:nvSpPr>
            <p:spPr bwMode="auto">
              <a:xfrm>
                <a:off x="5629" y="2292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36" name="Line 152"/>
              <p:cNvSpPr>
                <a:spLocks noChangeAspect="1" noChangeShapeType="1"/>
              </p:cNvSpPr>
              <p:nvPr/>
            </p:nvSpPr>
            <p:spPr bwMode="auto">
              <a:xfrm>
                <a:off x="5895" y="2245"/>
                <a:ext cx="0" cy="4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37" name="Line 153"/>
              <p:cNvSpPr>
                <a:spLocks noChangeAspect="1" noChangeShapeType="1"/>
              </p:cNvSpPr>
              <p:nvPr/>
            </p:nvSpPr>
            <p:spPr bwMode="auto">
              <a:xfrm flipH="1">
                <a:off x="5135" y="2184"/>
                <a:ext cx="1" cy="7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38" name="Freeform 154"/>
              <p:cNvSpPr>
                <a:spLocks noChangeAspect="1"/>
              </p:cNvSpPr>
              <p:nvPr/>
            </p:nvSpPr>
            <p:spPr bwMode="auto">
              <a:xfrm>
                <a:off x="5129" y="2452"/>
                <a:ext cx="1058" cy="162"/>
              </a:xfrm>
              <a:custGeom>
                <a:avLst/>
                <a:gdLst>
                  <a:gd name="T0" fmla="*/ 0 w 1641"/>
                  <a:gd name="T1" fmla="*/ 0 h 203"/>
                  <a:gd name="T2" fmla="*/ 369 w 1641"/>
                  <a:gd name="T3" fmla="*/ 130 h 203"/>
                  <a:gd name="T4" fmla="*/ 781 w 1641"/>
                  <a:gd name="T5" fmla="*/ 44 h 203"/>
                  <a:gd name="T6" fmla="*/ 1186 w 1641"/>
                  <a:gd name="T7" fmla="*/ 203 h 203"/>
                  <a:gd name="T8" fmla="*/ 1453 w 1641"/>
                  <a:gd name="T9" fmla="*/ 51 h 203"/>
                  <a:gd name="T10" fmla="*/ 1641 w 1641"/>
                  <a:gd name="T11" fmla="*/ 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1" h="203">
                    <a:moveTo>
                      <a:pt x="0" y="0"/>
                    </a:moveTo>
                    <a:lnTo>
                      <a:pt x="369" y="130"/>
                    </a:lnTo>
                    <a:lnTo>
                      <a:pt x="781" y="44"/>
                    </a:lnTo>
                    <a:lnTo>
                      <a:pt x="1186" y="203"/>
                    </a:lnTo>
                    <a:lnTo>
                      <a:pt x="1453" y="51"/>
                    </a:lnTo>
                    <a:lnTo>
                      <a:pt x="1641" y="5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39" name="Text Box 155"/>
              <p:cNvSpPr txBox="1">
                <a:spLocks noChangeAspect="1" noChangeArrowheads="1"/>
              </p:cNvSpPr>
              <p:nvPr/>
            </p:nvSpPr>
            <p:spPr bwMode="auto">
              <a:xfrm>
                <a:off x="5105" y="2518"/>
                <a:ext cx="29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18940" name="Text Box 156"/>
              <p:cNvSpPr txBox="1">
                <a:spLocks noChangeAspect="1" noChangeArrowheads="1"/>
              </p:cNvSpPr>
              <p:nvPr/>
            </p:nvSpPr>
            <p:spPr bwMode="auto">
              <a:xfrm>
                <a:off x="5105" y="2259"/>
                <a:ext cx="29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18941" name="Text Box 157"/>
              <p:cNvSpPr txBox="1">
                <a:spLocks noChangeAspect="1" noChangeArrowheads="1"/>
              </p:cNvSpPr>
              <p:nvPr/>
            </p:nvSpPr>
            <p:spPr bwMode="auto">
              <a:xfrm>
                <a:off x="5922" y="2520"/>
                <a:ext cx="29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18942" name="Text Box 158"/>
              <p:cNvSpPr txBox="1">
                <a:spLocks noChangeAspect="1" noChangeArrowheads="1"/>
              </p:cNvSpPr>
              <p:nvPr/>
            </p:nvSpPr>
            <p:spPr bwMode="auto">
              <a:xfrm>
                <a:off x="5585" y="2510"/>
                <a:ext cx="29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18943" name="Text Box 159"/>
              <p:cNvSpPr txBox="1">
                <a:spLocks noChangeAspect="1" noChangeArrowheads="1"/>
              </p:cNvSpPr>
              <p:nvPr/>
            </p:nvSpPr>
            <p:spPr bwMode="auto">
              <a:xfrm>
                <a:off x="5356" y="2515"/>
                <a:ext cx="29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18944" name="Text Box 160"/>
              <p:cNvSpPr txBox="1">
                <a:spLocks noChangeAspect="1" noChangeArrowheads="1"/>
              </p:cNvSpPr>
              <p:nvPr/>
            </p:nvSpPr>
            <p:spPr bwMode="auto">
              <a:xfrm>
                <a:off x="5880" y="2301"/>
                <a:ext cx="29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18945" name="Text Box 161"/>
              <p:cNvSpPr txBox="1">
                <a:spLocks noChangeAspect="1" noChangeArrowheads="1"/>
              </p:cNvSpPr>
              <p:nvPr/>
            </p:nvSpPr>
            <p:spPr bwMode="auto">
              <a:xfrm>
                <a:off x="5629" y="2291"/>
                <a:ext cx="29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18946" name="Text Box 162"/>
              <p:cNvSpPr txBox="1">
                <a:spLocks noChangeAspect="1" noChangeArrowheads="1"/>
              </p:cNvSpPr>
              <p:nvPr/>
            </p:nvSpPr>
            <p:spPr bwMode="auto">
              <a:xfrm>
                <a:off x="5356" y="2296"/>
                <a:ext cx="29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Block</a:t>
                </a:r>
              </a:p>
              <a:p>
                <a:pPr algn="ctr"/>
                <a:r>
                  <a:rPr lang="en-US" altLang="en-US" sz="800" b="1"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18947" name="Line 163"/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144" y="2176"/>
                <a:ext cx="5" cy="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948" name="Rectangle 164"/>
              <p:cNvSpPr>
                <a:spLocks noChangeAspect="1" noChangeArrowheads="1"/>
              </p:cNvSpPr>
              <p:nvPr/>
            </p:nvSpPr>
            <p:spPr bwMode="auto">
              <a:xfrm>
                <a:off x="5095" y="2077"/>
                <a:ext cx="1128" cy="730"/>
              </a:xfrm>
              <a:prstGeom prst="rect">
                <a:avLst/>
              </a:prstGeom>
              <a:noFill/>
              <a:ln w="28575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" name="Freeform 1"/>
          <p:cNvSpPr/>
          <p:nvPr/>
        </p:nvSpPr>
        <p:spPr bwMode="auto">
          <a:xfrm>
            <a:off x="1495411" y="2009130"/>
            <a:ext cx="1209394" cy="1262946"/>
          </a:xfrm>
          <a:custGeom>
            <a:avLst/>
            <a:gdLst>
              <a:gd name="connsiteX0" fmla="*/ 696644 w 1209394"/>
              <a:gd name="connsiteY0" fmla="*/ 1235111 h 1262946"/>
              <a:gd name="connsiteX1" fmla="*/ 1047373 w 1209394"/>
              <a:gd name="connsiteY1" fmla="*/ 1122377 h 1262946"/>
              <a:gd name="connsiteX2" fmla="*/ 1197685 w 1209394"/>
              <a:gd name="connsiteY2" fmla="*/ 608810 h 1262946"/>
              <a:gd name="connsiteX3" fmla="*/ 1172633 w 1209394"/>
              <a:gd name="connsiteY3" fmla="*/ 283133 h 1262946"/>
              <a:gd name="connsiteX4" fmla="*/ 959690 w 1209394"/>
              <a:gd name="connsiteY4" fmla="*/ 70191 h 1262946"/>
              <a:gd name="connsiteX5" fmla="*/ 684118 w 1209394"/>
              <a:gd name="connsiteY5" fmla="*/ 20086 h 1262946"/>
              <a:gd name="connsiteX6" fmla="*/ 333389 w 1209394"/>
              <a:gd name="connsiteY6" fmla="*/ 7560 h 1262946"/>
              <a:gd name="connsiteX7" fmla="*/ 45290 w 1209394"/>
              <a:gd name="connsiteY7" fmla="*/ 132821 h 1262946"/>
              <a:gd name="connsiteX8" fmla="*/ 32764 w 1209394"/>
              <a:gd name="connsiteY8" fmla="*/ 395867 h 1262946"/>
              <a:gd name="connsiteX9" fmla="*/ 358441 w 1209394"/>
              <a:gd name="connsiteY9" fmla="*/ 721544 h 1262946"/>
              <a:gd name="connsiteX10" fmla="*/ 458649 w 1209394"/>
              <a:gd name="connsiteY10" fmla="*/ 809226 h 1262946"/>
              <a:gd name="connsiteX11" fmla="*/ 546331 w 1209394"/>
              <a:gd name="connsiteY11" fmla="*/ 1059747 h 1262946"/>
              <a:gd name="connsiteX12" fmla="*/ 634014 w 1209394"/>
              <a:gd name="connsiteY12" fmla="*/ 1235111 h 1262946"/>
              <a:gd name="connsiteX13" fmla="*/ 771800 w 1209394"/>
              <a:gd name="connsiteY13" fmla="*/ 1260163 h 126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9394" h="1262946">
                <a:moveTo>
                  <a:pt x="696644" y="1235111"/>
                </a:moveTo>
                <a:cubicBezTo>
                  <a:pt x="830255" y="1230935"/>
                  <a:pt x="963866" y="1226760"/>
                  <a:pt x="1047373" y="1122377"/>
                </a:cubicBezTo>
                <a:cubicBezTo>
                  <a:pt x="1130880" y="1017993"/>
                  <a:pt x="1176808" y="748684"/>
                  <a:pt x="1197685" y="608810"/>
                </a:cubicBezTo>
                <a:cubicBezTo>
                  <a:pt x="1218562" y="468936"/>
                  <a:pt x="1212299" y="372903"/>
                  <a:pt x="1172633" y="283133"/>
                </a:cubicBezTo>
                <a:cubicBezTo>
                  <a:pt x="1132967" y="193363"/>
                  <a:pt x="1041109" y="114032"/>
                  <a:pt x="959690" y="70191"/>
                </a:cubicBezTo>
                <a:cubicBezTo>
                  <a:pt x="878271" y="26350"/>
                  <a:pt x="788501" y="30524"/>
                  <a:pt x="684118" y="20086"/>
                </a:cubicBezTo>
                <a:cubicBezTo>
                  <a:pt x="579735" y="9648"/>
                  <a:pt x="439860" y="-11229"/>
                  <a:pt x="333389" y="7560"/>
                </a:cubicBezTo>
                <a:cubicBezTo>
                  <a:pt x="226918" y="26349"/>
                  <a:pt x="95394" y="68103"/>
                  <a:pt x="45290" y="132821"/>
                </a:cubicBezTo>
                <a:cubicBezTo>
                  <a:pt x="-4814" y="197539"/>
                  <a:pt x="-19428" y="297747"/>
                  <a:pt x="32764" y="395867"/>
                </a:cubicBezTo>
                <a:cubicBezTo>
                  <a:pt x="84956" y="493987"/>
                  <a:pt x="287460" y="652651"/>
                  <a:pt x="358441" y="721544"/>
                </a:cubicBezTo>
                <a:cubicBezTo>
                  <a:pt x="429422" y="790437"/>
                  <a:pt x="427334" y="752859"/>
                  <a:pt x="458649" y="809226"/>
                </a:cubicBezTo>
                <a:cubicBezTo>
                  <a:pt x="489964" y="865593"/>
                  <a:pt x="517104" y="988766"/>
                  <a:pt x="546331" y="1059747"/>
                </a:cubicBezTo>
                <a:cubicBezTo>
                  <a:pt x="575558" y="1130728"/>
                  <a:pt x="596436" y="1201708"/>
                  <a:pt x="634014" y="1235111"/>
                </a:cubicBezTo>
                <a:cubicBezTo>
                  <a:pt x="671592" y="1268514"/>
                  <a:pt x="721696" y="1264338"/>
                  <a:pt x="771800" y="1260163"/>
                </a:cubicBezTo>
              </a:path>
            </a:pathLst>
          </a:cu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252981" y="2418700"/>
            <a:ext cx="1891019" cy="1661748"/>
            <a:chOff x="7252981" y="2418700"/>
            <a:chExt cx="1891019" cy="166174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2981" y="3051782"/>
              <a:ext cx="1103312" cy="102866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69" name="Text Box 91"/>
            <p:cNvSpPr txBox="1">
              <a:spLocks noChangeAspect="1" noChangeArrowheads="1"/>
            </p:cNvSpPr>
            <p:nvPr/>
          </p:nvSpPr>
          <p:spPr bwMode="auto">
            <a:xfrm>
              <a:off x="7853379" y="2418700"/>
              <a:ext cx="1290621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en-US" sz="1800" b="1" dirty="0" smtClean="0">
                  <a:solidFill>
                    <a:srgbClr val="C00000"/>
                  </a:solidFill>
                  <a:latin typeface="Comic Sans MS" panose="030F0702030302020204" pitchFamily="66" charset="0"/>
                </a:rPr>
                <a:t>Profit</a:t>
              </a:r>
            </a:p>
            <a:p>
              <a:r>
                <a:rPr lang="en-US" altLang="en-US" sz="1800" b="1" dirty="0" smtClean="0">
                  <a:solidFill>
                    <a:srgbClr val="C00000"/>
                  </a:solidFill>
                  <a:latin typeface="Comic Sans MS" panose="030F0702030302020204" pitchFamily="66" charset="0"/>
                </a:rPr>
                <a:t>Analysis</a:t>
              </a:r>
              <a:endParaRPr lang="en-US" altLang="en-US" sz="1800" b="1" dirty="0">
                <a:solidFill>
                  <a:srgbClr val="C00000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058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Studies</a:t>
            </a:r>
            <a:endParaRPr lang="en-US" dirty="0"/>
          </a:p>
        </p:txBody>
      </p:sp>
      <p:pic>
        <p:nvPicPr>
          <p:cNvPr id="20378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27500" y="1098550"/>
            <a:ext cx="2009775" cy="2743200"/>
          </a:xfrm>
          <a:noFill/>
          <a:ln w="38100">
            <a:solidFill>
              <a:srgbClr val="FF0000"/>
            </a:solidFill>
          </a:ln>
        </p:spPr>
      </p:pic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6324600" y="1354138"/>
            <a:ext cx="2422525" cy="223837"/>
            <a:chOff x="3081" y="4162"/>
            <a:chExt cx="1724" cy="158"/>
          </a:xfrm>
        </p:grpSpPr>
        <p:sp>
          <p:nvSpPr>
            <p:cNvPr id="203818" name="Rectangle 42"/>
            <p:cNvSpPr>
              <a:spLocks noChangeAspect="1" noChangeArrowheads="1"/>
            </p:cNvSpPr>
            <p:nvPr/>
          </p:nvSpPr>
          <p:spPr bwMode="auto">
            <a:xfrm>
              <a:off x="3081" y="4162"/>
              <a:ext cx="1724" cy="158"/>
            </a:xfrm>
            <a:prstGeom prst="rect">
              <a:avLst/>
            </a:prstGeom>
            <a:solidFill>
              <a:srgbClr val="FFFFFF"/>
            </a:solidFill>
            <a:ln w="222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3819" name="Rectangle 43"/>
            <p:cNvSpPr>
              <a:spLocks noChangeAspect="1" noChangeArrowheads="1"/>
            </p:cNvSpPr>
            <p:nvPr/>
          </p:nvSpPr>
          <p:spPr bwMode="auto">
            <a:xfrm>
              <a:off x="4123" y="4162"/>
              <a:ext cx="673" cy="158"/>
            </a:xfrm>
            <a:prstGeom prst="rect">
              <a:avLst/>
            </a:prstGeom>
            <a:solidFill>
              <a:srgbClr val="FFCC99"/>
            </a:solidFill>
            <a:ln w="222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203820" name="Picture 44"/>
          <p:cNvPicPr preferRelativeResize="0">
            <a:picLocks noChangeAspect="1" noChangeArrowheads="1"/>
          </p:cNvPicPr>
          <p:nvPr/>
        </p:nvPicPr>
        <p:blipFill>
          <a:blip r:embed="rId4" cstate="print"/>
          <a:srcRect t="18561" b="62450"/>
          <a:stretch>
            <a:fillRect/>
          </a:stretch>
        </p:blipFill>
        <p:spPr bwMode="auto">
          <a:xfrm>
            <a:off x="6345238" y="1570038"/>
            <a:ext cx="2411412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821" name="Text Box 45"/>
          <p:cNvSpPr txBox="1">
            <a:spLocks noChangeArrowheads="1"/>
          </p:cNvSpPr>
          <p:nvPr/>
        </p:nvSpPr>
        <p:spPr bwMode="auto">
          <a:xfrm>
            <a:off x="6256338" y="1524000"/>
            <a:ext cx="1398587" cy="244475"/>
          </a:xfrm>
          <a:prstGeom prst="rect">
            <a:avLst/>
          </a:prstGeom>
          <a:noFill/>
          <a:ln w="28575">
            <a:noFill/>
            <a:miter lim="800000"/>
            <a:headEnd/>
            <a:tailEnd type="none" w="sm" len="med"/>
          </a:ln>
          <a:effectLst/>
        </p:spPr>
        <p:txBody>
          <a:bodyPr wrap="none" anchor="ctr">
            <a:spAutoFit/>
          </a:bodyPr>
          <a:lstStyle/>
          <a:p>
            <a:pPr algn="ctr">
              <a:buFontTx/>
              <a:buChar char="•"/>
            </a:pPr>
            <a:r>
              <a:rPr lang="en-US" sz="1000" dirty="0">
                <a:latin typeface="Tahoma" pitchFamily="34" charset="0"/>
              </a:rPr>
              <a:t> Cen. to Maastrictian</a:t>
            </a:r>
          </a:p>
        </p:txBody>
      </p:sp>
      <p:sp>
        <p:nvSpPr>
          <p:cNvPr id="203822" name="Rectangle 46"/>
          <p:cNvSpPr>
            <a:spLocks noChangeAspect="1" noChangeArrowheads="1"/>
          </p:cNvSpPr>
          <p:nvPr/>
        </p:nvSpPr>
        <p:spPr bwMode="auto">
          <a:xfrm>
            <a:off x="7818438" y="1563688"/>
            <a:ext cx="265112" cy="962025"/>
          </a:xfrm>
          <a:prstGeom prst="rect">
            <a:avLst/>
          </a:prstGeom>
          <a:solidFill>
            <a:srgbClr val="FF66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23" name="Rectangle 47"/>
          <p:cNvSpPr>
            <a:spLocks noChangeArrowheads="1"/>
          </p:cNvSpPr>
          <p:nvPr/>
        </p:nvSpPr>
        <p:spPr bwMode="auto">
          <a:xfrm>
            <a:off x="6437331" y="1374775"/>
            <a:ext cx="98103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>
                <a:latin typeface="Tahoma" pitchFamily="34" charset="0"/>
              </a:rPr>
              <a:t>• Maast. to Present</a:t>
            </a:r>
          </a:p>
        </p:txBody>
      </p:sp>
      <p:sp>
        <p:nvSpPr>
          <p:cNvPr id="203824" name="Rectangle 48"/>
          <p:cNvSpPr>
            <a:spLocks noChangeAspect="1" noChangeArrowheads="1"/>
          </p:cNvSpPr>
          <p:nvPr/>
        </p:nvSpPr>
        <p:spPr bwMode="auto">
          <a:xfrm>
            <a:off x="6329363" y="1563688"/>
            <a:ext cx="2422525" cy="963612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25" name="Rectangle 49"/>
          <p:cNvSpPr>
            <a:spLocks noChangeArrowheads="1"/>
          </p:cNvSpPr>
          <p:nvPr/>
        </p:nvSpPr>
        <p:spPr bwMode="auto">
          <a:xfrm>
            <a:off x="7942260" y="1387475"/>
            <a:ext cx="65723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i="1" dirty="0">
                <a:latin typeface="Tahoma" pitchFamily="34" charset="0"/>
              </a:rPr>
              <a:t>Open marine</a:t>
            </a:r>
          </a:p>
        </p:txBody>
      </p:sp>
      <p:pic>
        <p:nvPicPr>
          <p:cNvPr id="203826" name="Picture 50"/>
          <p:cNvPicPr>
            <a:picLocks noChangeAspect="1" noChangeArrowheads="1"/>
          </p:cNvPicPr>
          <p:nvPr/>
        </p:nvPicPr>
        <p:blipFill>
          <a:blip r:embed="rId4" cstate="print"/>
          <a:srcRect t="37273"/>
          <a:stretch>
            <a:fillRect/>
          </a:stretch>
        </p:blipFill>
        <p:spPr bwMode="auto">
          <a:xfrm>
            <a:off x="6338888" y="2538413"/>
            <a:ext cx="2422525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827" name="Rectangle 51"/>
          <p:cNvSpPr>
            <a:spLocks noChangeArrowheads="1"/>
          </p:cNvSpPr>
          <p:nvPr/>
        </p:nvSpPr>
        <p:spPr bwMode="auto">
          <a:xfrm>
            <a:off x="6332538" y="2554288"/>
            <a:ext cx="2427287" cy="3243262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28" name="Rectangle 52"/>
          <p:cNvSpPr>
            <a:spLocks noChangeArrowheads="1"/>
          </p:cNvSpPr>
          <p:nvPr/>
        </p:nvSpPr>
        <p:spPr bwMode="auto">
          <a:xfrm>
            <a:off x="6330950" y="2562225"/>
            <a:ext cx="2428875" cy="971550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29" name="Rectangle 53"/>
          <p:cNvSpPr>
            <a:spLocks noChangeArrowheads="1"/>
          </p:cNvSpPr>
          <p:nvPr/>
        </p:nvSpPr>
        <p:spPr bwMode="auto">
          <a:xfrm>
            <a:off x="6329363" y="4532313"/>
            <a:ext cx="2436812" cy="946150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30" name="Rectangle 54"/>
          <p:cNvSpPr>
            <a:spLocks noChangeArrowheads="1"/>
          </p:cNvSpPr>
          <p:nvPr/>
        </p:nvSpPr>
        <p:spPr bwMode="auto">
          <a:xfrm>
            <a:off x="6330950" y="3565525"/>
            <a:ext cx="2435225" cy="933450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31" name="Rectangle 55"/>
          <p:cNvSpPr>
            <a:spLocks noChangeArrowheads="1"/>
          </p:cNvSpPr>
          <p:nvPr/>
        </p:nvSpPr>
        <p:spPr bwMode="auto">
          <a:xfrm>
            <a:off x="7813675" y="2562225"/>
            <a:ext cx="282575" cy="969963"/>
          </a:xfrm>
          <a:prstGeom prst="rect">
            <a:avLst/>
          </a:prstGeom>
          <a:solidFill>
            <a:srgbClr val="6699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32" name="Rectangle 56"/>
          <p:cNvSpPr>
            <a:spLocks noChangeArrowheads="1"/>
          </p:cNvSpPr>
          <p:nvPr/>
        </p:nvSpPr>
        <p:spPr bwMode="auto">
          <a:xfrm>
            <a:off x="7821613" y="3570288"/>
            <a:ext cx="282575" cy="935037"/>
          </a:xfrm>
          <a:prstGeom prst="rect">
            <a:avLst/>
          </a:prstGeom>
          <a:solidFill>
            <a:srgbClr val="FF9999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33" name="Text Box 57"/>
          <p:cNvSpPr txBox="1">
            <a:spLocks noChangeArrowheads="1"/>
          </p:cNvSpPr>
          <p:nvPr/>
        </p:nvSpPr>
        <p:spPr bwMode="auto">
          <a:xfrm>
            <a:off x="6323013" y="2551113"/>
            <a:ext cx="1506537" cy="244475"/>
          </a:xfrm>
          <a:prstGeom prst="rect">
            <a:avLst/>
          </a:prstGeom>
          <a:noFill/>
          <a:ln w="28575">
            <a:noFill/>
            <a:miter lim="800000"/>
            <a:headEnd/>
            <a:tailEnd type="none" w="sm" len="med"/>
          </a:ln>
          <a:effectLst/>
        </p:spPr>
        <p:txBody>
          <a:bodyPr wrap="none" anchor="ctr">
            <a:spAutoFit/>
          </a:bodyPr>
          <a:lstStyle/>
          <a:p>
            <a:pPr algn="ctr">
              <a:buFontTx/>
              <a:buChar char="•"/>
            </a:pPr>
            <a:r>
              <a:rPr lang="en-US" sz="1000" dirty="0">
                <a:latin typeface="Tahoma" pitchFamily="34" charset="0"/>
              </a:rPr>
              <a:t> Albian to Cenomanian</a:t>
            </a:r>
          </a:p>
        </p:txBody>
      </p:sp>
      <p:sp>
        <p:nvSpPr>
          <p:cNvPr id="203834" name="Text Box 58"/>
          <p:cNvSpPr txBox="1">
            <a:spLocks noChangeArrowheads="1"/>
          </p:cNvSpPr>
          <p:nvPr/>
        </p:nvSpPr>
        <p:spPr bwMode="auto">
          <a:xfrm>
            <a:off x="6307138" y="3562350"/>
            <a:ext cx="636587" cy="244475"/>
          </a:xfrm>
          <a:prstGeom prst="rect">
            <a:avLst/>
          </a:prstGeom>
          <a:noFill/>
          <a:ln w="28575">
            <a:noFill/>
            <a:miter lim="800000"/>
            <a:headEnd/>
            <a:tailEnd type="none" w="sm" len="med"/>
          </a:ln>
          <a:effectLst/>
        </p:spPr>
        <p:txBody>
          <a:bodyPr wrap="none" anchor="ctr">
            <a:spAutoFit/>
          </a:bodyPr>
          <a:lstStyle/>
          <a:p>
            <a:pPr algn="ctr">
              <a:buFontTx/>
              <a:buChar char="•"/>
            </a:pPr>
            <a:r>
              <a:rPr lang="en-US" sz="1000" dirty="0">
                <a:latin typeface="Tahoma" pitchFamily="34" charset="0"/>
              </a:rPr>
              <a:t> Aptian</a:t>
            </a:r>
          </a:p>
        </p:txBody>
      </p:sp>
      <p:sp>
        <p:nvSpPr>
          <p:cNvPr id="203835" name="Text Box 59"/>
          <p:cNvSpPr txBox="1">
            <a:spLocks noChangeArrowheads="1"/>
          </p:cNvSpPr>
          <p:nvPr/>
        </p:nvSpPr>
        <p:spPr bwMode="auto">
          <a:xfrm>
            <a:off x="6261100" y="4529138"/>
            <a:ext cx="1544638" cy="244475"/>
          </a:xfrm>
          <a:prstGeom prst="rect">
            <a:avLst/>
          </a:prstGeom>
          <a:noFill/>
          <a:ln w="28575">
            <a:noFill/>
            <a:miter lim="800000"/>
            <a:headEnd/>
            <a:tailEnd type="none" w="sm" len="med"/>
          </a:ln>
          <a:effectLst/>
        </p:spPr>
        <p:txBody>
          <a:bodyPr wrap="none" anchor="ctr">
            <a:spAutoFit/>
          </a:bodyPr>
          <a:lstStyle/>
          <a:p>
            <a:pPr algn="ctr">
              <a:buFontTx/>
              <a:buChar char="•"/>
            </a:pPr>
            <a:r>
              <a:rPr lang="en-US" sz="1000" dirty="0">
                <a:latin typeface="Tahoma" pitchFamily="34" charset="0"/>
              </a:rPr>
              <a:t> Late Jurassic to Aptian</a:t>
            </a:r>
          </a:p>
        </p:txBody>
      </p:sp>
      <p:sp>
        <p:nvSpPr>
          <p:cNvPr id="203836" name="Rectangle 60"/>
          <p:cNvSpPr>
            <a:spLocks noChangeArrowheads="1"/>
          </p:cNvSpPr>
          <p:nvPr/>
        </p:nvSpPr>
        <p:spPr bwMode="auto">
          <a:xfrm>
            <a:off x="7813675" y="4535488"/>
            <a:ext cx="282575" cy="495300"/>
          </a:xfrm>
          <a:prstGeom prst="rect">
            <a:avLst/>
          </a:prstGeom>
          <a:solidFill>
            <a:srgbClr val="00CC00"/>
          </a:solidFill>
          <a:ln w="6350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37" name="Rectangle 61"/>
          <p:cNvSpPr>
            <a:spLocks noChangeArrowheads="1"/>
          </p:cNvSpPr>
          <p:nvPr/>
        </p:nvSpPr>
        <p:spPr bwMode="auto">
          <a:xfrm>
            <a:off x="7813675" y="5029200"/>
            <a:ext cx="282575" cy="450850"/>
          </a:xfrm>
          <a:prstGeom prst="rect">
            <a:avLst/>
          </a:prstGeom>
          <a:solidFill>
            <a:srgbClr val="FFFF00"/>
          </a:solidFill>
          <a:ln w="6350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38" name="Rectangle 62"/>
          <p:cNvSpPr>
            <a:spLocks noChangeArrowheads="1"/>
          </p:cNvSpPr>
          <p:nvPr/>
        </p:nvSpPr>
        <p:spPr bwMode="auto">
          <a:xfrm>
            <a:off x="7813675" y="4532313"/>
            <a:ext cx="282575" cy="942975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3839" name="Text Box 63"/>
          <p:cNvSpPr txBox="1">
            <a:spLocks noChangeArrowheads="1"/>
          </p:cNvSpPr>
          <p:nvPr/>
        </p:nvSpPr>
        <p:spPr bwMode="auto">
          <a:xfrm>
            <a:off x="7833714" y="3792538"/>
            <a:ext cx="255198" cy="523220"/>
          </a:xfrm>
          <a:prstGeom prst="rect">
            <a:avLst/>
          </a:prstGeom>
          <a:noFill/>
          <a:ln w="28575">
            <a:noFill/>
            <a:miter lim="800000"/>
            <a:headEnd type="none" w="sm" len="med"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700" dirty="0">
                <a:latin typeface="Helvetica" charset="0"/>
              </a:rPr>
              <a:t>G</a:t>
            </a:r>
          </a:p>
          <a:p>
            <a:pPr algn="ctr"/>
            <a:r>
              <a:rPr lang="en-US" sz="700" dirty="0">
                <a:latin typeface="Helvetica" charset="0"/>
              </a:rPr>
              <a:t>U</a:t>
            </a:r>
          </a:p>
          <a:p>
            <a:pPr algn="ctr"/>
            <a:r>
              <a:rPr lang="en-US" sz="700" dirty="0">
                <a:latin typeface="Helvetica" charset="0"/>
              </a:rPr>
              <a:t>L</a:t>
            </a:r>
          </a:p>
          <a:p>
            <a:pPr algn="ctr"/>
            <a:r>
              <a:rPr lang="en-US" sz="700" dirty="0">
                <a:latin typeface="Helvetica" charset="0"/>
              </a:rPr>
              <a:t>F</a:t>
            </a:r>
          </a:p>
        </p:txBody>
      </p:sp>
      <p:sp>
        <p:nvSpPr>
          <p:cNvPr id="203840" name="Text Box 64"/>
          <p:cNvSpPr txBox="1">
            <a:spLocks noChangeArrowheads="1"/>
          </p:cNvSpPr>
          <p:nvPr/>
        </p:nvSpPr>
        <p:spPr bwMode="auto">
          <a:xfrm>
            <a:off x="7765428" y="2670175"/>
            <a:ext cx="260008" cy="846386"/>
          </a:xfrm>
          <a:prstGeom prst="rect">
            <a:avLst/>
          </a:prstGeom>
          <a:noFill/>
          <a:ln w="28575">
            <a:noFill/>
            <a:miter lim="800000"/>
            <a:headEnd type="none" w="sm" len="med"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700" dirty="0">
                <a:latin typeface="Helvetica" charset="0"/>
              </a:rPr>
              <a:t>M</a:t>
            </a:r>
          </a:p>
          <a:p>
            <a:pPr algn="ctr"/>
            <a:r>
              <a:rPr lang="en-US" sz="700" dirty="0">
                <a:latin typeface="Helvetica" charset="0"/>
              </a:rPr>
              <a:t>A</a:t>
            </a:r>
          </a:p>
          <a:p>
            <a:pPr algn="ctr"/>
            <a:r>
              <a:rPr lang="en-US" sz="700" dirty="0">
                <a:latin typeface="Helvetica" charset="0"/>
              </a:rPr>
              <a:t>R</a:t>
            </a:r>
          </a:p>
          <a:p>
            <a:pPr algn="ctr"/>
            <a:r>
              <a:rPr lang="en-US" sz="700" dirty="0">
                <a:latin typeface="Helvetica" charset="0"/>
              </a:rPr>
              <a:t>I</a:t>
            </a:r>
          </a:p>
          <a:p>
            <a:pPr algn="ctr"/>
            <a:r>
              <a:rPr lang="en-US" sz="700" dirty="0">
                <a:latin typeface="Helvetica" charset="0"/>
              </a:rPr>
              <a:t>N</a:t>
            </a:r>
          </a:p>
          <a:p>
            <a:pPr algn="ctr"/>
            <a:r>
              <a:rPr lang="en-US" sz="700" dirty="0">
                <a:latin typeface="Helvetica" charset="0"/>
              </a:rPr>
              <a:t>E</a:t>
            </a:r>
          </a:p>
          <a:p>
            <a:pPr algn="ctr"/>
            <a:endParaRPr lang="en-US" sz="700" dirty="0">
              <a:latin typeface="Helvetica" charset="0"/>
            </a:endParaRPr>
          </a:p>
        </p:txBody>
      </p:sp>
      <p:sp>
        <p:nvSpPr>
          <p:cNvPr id="203841" name="Text Box 65"/>
          <p:cNvSpPr txBox="1">
            <a:spLocks noChangeArrowheads="1"/>
          </p:cNvSpPr>
          <p:nvPr/>
        </p:nvSpPr>
        <p:spPr bwMode="auto">
          <a:xfrm>
            <a:off x="7892451" y="2525713"/>
            <a:ext cx="255198" cy="1169551"/>
          </a:xfrm>
          <a:prstGeom prst="rect">
            <a:avLst/>
          </a:prstGeom>
          <a:noFill/>
          <a:ln w="28575">
            <a:noFill/>
            <a:miter lim="800000"/>
            <a:headEnd type="none" w="sm" len="med"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700" dirty="0">
                <a:latin typeface="Helvetica" charset="0"/>
              </a:rPr>
              <a:t>C</a:t>
            </a:r>
          </a:p>
          <a:p>
            <a:pPr algn="ctr"/>
            <a:r>
              <a:rPr lang="en-US" sz="700" dirty="0">
                <a:latin typeface="Helvetica" charset="0"/>
              </a:rPr>
              <a:t>A</a:t>
            </a:r>
          </a:p>
          <a:p>
            <a:pPr algn="ctr"/>
            <a:r>
              <a:rPr lang="en-US" sz="700" dirty="0">
                <a:latin typeface="Helvetica" charset="0"/>
              </a:rPr>
              <a:t>R</a:t>
            </a:r>
          </a:p>
          <a:p>
            <a:pPr algn="ctr"/>
            <a:r>
              <a:rPr lang="en-US" sz="700" dirty="0">
                <a:latin typeface="Helvetica" charset="0"/>
              </a:rPr>
              <a:t>B</a:t>
            </a:r>
          </a:p>
          <a:p>
            <a:pPr algn="ctr"/>
            <a:r>
              <a:rPr lang="en-US" sz="700" dirty="0">
                <a:latin typeface="Helvetica" charset="0"/>
              </a:rPr>
              <a:t>O</a:t>
            </a:r>
          </a:p>
          <a:p>
            <a:pPr algn="ctr"/>
            <a:r>
              <a:rPr lang="en-US" sz="700" dirty="0">
                <a:latin typeface="Helvetica" charset="0"/>
              </a:rPr>
              <a:t>N</a:t>
            </a:r>
          </a:p>
          <a:p>
            <a:pPr algn="ctr"/>
            <a:r>
              <a:rPr lang="en-US" sz="700" dirty="0">
                <a:latin typeface="Helvetica" charset="0"/>
              </a:rPr>
              <a:t>A</a:t>
            </a:r>
          </a:p>
          <a:p>
            <a:pPr algn="ctr"/>
            <a:r>
              <a:rPr lang="en-US" sz="700" dirty="0">
                <a:latin typeface="Helvetica" charset="0"/>
              </a:rPr>
              <a:t>T</a:t>
            </a:r>
          </a:p>
          <a:p>
            <a:pPr algn="ctr"/>
            <a:r>
              <a:rPr lang="en-US" sz="700" dirty="0">
                <a:latin typeface="Helvetica" charset="0"/>
              </a:rPr>
              <a:t>E</a:t>
            </a:r>
          </a:p>
          <a:p>
            <a:pPr algn="ctr"/>
            <a:endParaRPr lang="en-US" sz="700" dirty="0">
              <a:latin typeface="Helvetica" charset="0"/>
            </a:endParaRPr>
          </a:p>
        </p:txBody>
      </p:sp>
      <p:sp>
        <p:nvSpPr>
          <p:cNvPr id="203842" name="Text Box 66"/>
          <p:cNvSpPr txBox="1">
            <a:spLocks noChangeArrowheads="1"/>
          </p:cNvSpPr>
          <p:nvPr/>
        </p:nvSpPr>
        <p:spPr bwMode="auto">
          <a:xfrm>
            <a:off x="7782097" y="1568450"/>
            <a:ext cx="260008" cy="846386"/>
          </a:xfrm>
          <a:prstGeom prst="rect">
            <a:avLst/>
          </a:prstGeom>
          <a:noFill/>
          <a:ln w="28575">
            <a:noFill/>
            <a:miter lim="800000"/>
            <a:headEnd type="none" w="sm" len="med"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700" dirty="0">
                <a:latin typeface="Helvetica" charset="0"/>
              </a:rPr>
              <a:t>M</a:t>
            </a:r>
          </a:p>
          <a:p>
            <a:pPr algn="ctr"/>
            <a:r>
              <a:rPr lang="en-US" sz="700" dirty="0">
                <a:latin typeface="Helvetica" charset="0"/>
              </a:rPr>
              <a:t>A</a:t>
            </a:r>
          </a:p>
          <a:p>
            <a:pPr algn="ctr"/>
            <a:r>
              <a:rPr lang="en-US" sz="700" dirty="0">
                <a:latin typeface="Helvetica" charset="0"/>
              </a:rPr>
              <a:t>R</a:t>
            </a:r>
          </a:p>
          <a:p>
            <a:pPr algn="ctr"/>
            <a:r>
              <a:rPr lang="en-US" sz="700" dirty="0">
                <a:latin typeface="Helvetica" charset="0"/>
              </a:rPr>
              <a:t>I</a:t>
            </a:r>
          </a:p>
          <a:p>
            <a:pPr algn="ctr"/>
            <a:r>
              <a:rPr lang="en-US" sz="700" dirty="0">
                <a:latin typeface="Helvetica" charset="0"/>
              </a:rPr>
              <a:t>N</a:t>
            </a:r>
          </a:p>
          <a:p>
            <a:pPr algn="ctr"/>
            <a:r>
              <a:rPr lang="en-US" sz="700" dirty="0">
                <a:latin typeface="Helvetica" charset="0"/>
              </a:rPr>
              <a:t>E</a:t>
            </a:r>
          </a:p>
          <a:p>
            <a:pPr algn="ctr"/>
            <a:endParaRPr lang="en-US" sz="700" dirty="0">
              <a:latin typeface="Helvetica" charset="0"/>
            </a:endParaRPr>
          </a:p>
        </p:txBody>
      </p:sp>
      <p:sp>
        <p:nvSpPr>
          <p:cNvPr id="203843" name="Text Box 67"/>
          <p:cNvSpPr txBox="1">
            <a:spLocks noChangeArrowheads="1"/>
          </p:cNvSpPr>
          <p:nvPr/>
        </p:nvSpPr>
        <p:spPr bwMode="auto">
          <a:xfrm>
            <a:off x="7892451" y="1814513"/>
            <a:ext cx="255198" cy="846386"/>
          </a:xfrm>
          <a:prstGeom prst="rect">
            <a:avLst/>
          </a:prstGeom>
          <a:noFill/>
          <a:ln w="28575">
            <a:noFill/>
            <a:miter lim="800000"/>
            <a:headEnd type="none" w="sm" len="med"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700" dirty="0">
                <a:latin typeface="Helvetica" charset="0"/>
              </a:rPr>
              <a:t>A</a:t>
            </a:r>
          </a:p>
          <a:p>
            <a:pPr algn="ctr"/>
            <a:r>
              <a:rPr lang="en-US" sz="700" dirty="0">
                <a:latin typeface="Helvetica" charset="0"/>
              </a:rPr>
              <a:t>N</a:t>
            </a:r>
          </a:p>
          <a:p>
            <a:pPr algn="ctr"/>
            <a:r>
              <a:rPr lang="en-US" sz="700" dirty="0">
                <a:latin typeface="Helvetica" charset="0"/>
              </a:rPr>
              <a:t>O</a:t>
            </a:r>
          </a:p>
          <a:p>
            <a:pPr algn="ctr"/>
            <a:r>
              <a:rPr lang="en-US" sz="700" dirty="0">
                <a:latin typeface="Helvetica" charset="0"/>
              </a:rPr>
              <a:t>X</a:t>
            </a:r>
          </a:p>
          <a:p>
            <a:pPr algn="ctr"/>
            <a:r>
              <a:rPr lang="en-US" sz="700" dirty="0">
                <a:latin typeface="Helvetica" charset="0"/>
              </a:rPr>
              <a:t>I</a:t>
            </a:r>
          </a:p>
          <a:p>
            <a:pPr algn="ctr"/>
            <a:r>
              <a:rPr lang="en-US" sz="700" dirty="0">
                <a:latin typeface="Helvetica" charset="0"/>
              </a:rPr>
              <a:t>C</a:t>
            </a:r>
          </a:p>
          <a:p>
            <a:pPr algn="ctr"/>
            <a:endParaRPr lang="en-US" sz="700" dirty="0">
              <a:latin typeface="Helvetica" charset="0"/>
            </a:endParaRPr>
          </a:p>
        </p:txBody>
      </p:sp>
      <p:sp>
        <p:nvSpPr>
          <p:cNvPr id="203844" name="Text Box 68"/>
          <p:cNvSpPr txBox="1">
            <a:spLocks noChangeArrowheads="1"/>
          </p:cNvSpPr>
          <p:nvPr/>
        </p:nvSpPr>
        <p:spPr bwMode="auto">
          <a:xfrm>
            <a:off x="7835255" y="4776788"/>
            <a:ext cx="264816" cy="630942"/>
          </a:xfrm>
          <a:prstGeom prst="rect">
            <a:avLst/>
          </a:prstGeom>
          <a:noFill/>
          <a:ln w="28575">
            <a:noFill/>
            <a:miter lim="800000"/>
            <a:headEnd type="none" w="sm" len="med"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700" dirty="0">
                <a:latin typeface="Helvetica" charset="0"/>
              </a:rPr>
              <a:t>R</a:t>
            </a:r>
          </a:p>
          <a:p>
            <a:pPr algn="ctr"/>
            <a:r>
              <a:rPr lang="en-US" sz="700" dirty="0">
                <a:latin typeface="Helvetica" charset="0"/>
              </a:rPr>
              <a:t>I</a:t>
            </a:r>
          </a:p>
          <a:p>
            <a:pPr algn="ctr"/>
            <a:r>
              <a:rPr lang="en-US" sz="700" dirty="0">
                <a:latin typeface="Helvetica" charset="0"/>
              </a:rPr>
              <a:t>F</a:t>
            </a:r>
          </a:p>
          <a:p>
            <a:pPr algn="ctr"/>
            <a:r>
              <a:rPr lang="en-US" sz="700" dirty="0">
                <a:latin typeface="Helvetica" charset="0"/>
              </a:rPr>
              <a:t>T </a:t>
            </a:r>
          </a:p>
          <a:p>
            <a:pPr algn="ctr"/>
            <a:endParaRPr lang="en-US" sz="700" dirty="0">
              <a:latin typeface="Helvetica" charset="0"/>
            </a:endParaRPr>
          </a:p>
        </p:txBody>
      </p:sp>
      <p:sp>
        <p:nvSpPr>
          <p:cNvPr id="203845" name="Text Box 69"/>
          <p:cNvSpPr txBox="1">
            <a:spLocks noChangeArrowheads="1"/>
          </p:cNvSpPr>
          <p:nvPr/>
        </p:nvSpPr>
        <p:spPr bwMode="auto">
          <a:xfrm>
            <a:off x="385763" y="1143000"/>
            <a:ext cx="3373039" cy="2890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25425" indent="-225425">
              <a:spcBef>
                <a:spcPct val="30000"/>
              </a:spcBef>
              <a:buFontTx/>
              <a:buChar char="•"/>
            </a:pPr>
            <a:r>
              <a:rPr lang="en-US" sz="1800" b="1" dirty="0">
                <a:latin typeface="Verdana" pitchFamily="34" charset="0"/>
              </a:rPr>
              <a:t>Geologic Maps</a:t>
            </a:r>
          </a:p>
          <a:p>
            <a:pPr marL="225425" indent="-225425">
              <a:spcBef>
                <a:spcPct val="30000"/>
              </a:spcBef>
              <a:buFontTx/>
              <a:buChar char="•"/>
            </a:pPr>
            <a:r>
              <a:rPr lang="en-US" sz="1800" b="1" dirty="0">
                <a:latin typeface="Verdana" pitchFamily="34" charset="0"/>
              </a:rPr>
              <a:t>Plate Tectonics</a:t>
            </a:r>
          </a:p>
          <a:p>
            <a:pPr marL="225425" indent="-225425">
              <a:spcBef>
                <a:spcPct val="30000"/>
              </a:spcBef>
              <a:buFontTx/>
              <a:buChar char="•"/>
            </a:pPr>
            <a:r>
              <a:rPr lang="en-US" sz="1800" b="1" dirty="0">
                <a:latin typeface="Verdana" pitchFamily="34" charset="0"/>
              </a:rPr>
              <a:t>Gravity &amp; Magnetics</a:t>
            </a:r>
          </a:p>
          <a:p>
            <a:pPr marL="225425" indent="-225425">
              <a:spcBef>
                <a:spcPct val="30000"/>
              </a:spcBef>
              <a:buFontTx/>
              <a:buChar char="•"/>
            </a:pPr>
            <a:r>
              <a:rPr lang="en-US" sz="1800" b="1" dirty="0">
                <a:latin typeface="Verdana" pitchFamily="34" charset="0"/>
              </a:rPr>
              <a:t>Regional Seismic Lines</a:t>
            </a:r>
          </a:p>
          <a:p>
            <a:pPr marL="225425" indent="-225425">
              <a:spcBef>
                <a:spcPct val="30000"/>
              </a:spcBef>
              <a:buFontTx/>
              <a:buChar char="•"/>
            </a:pPr>
            <a:r>
              <a:rPr lang="en-US" sz="1800" b="1" dirty="0">
                <a:latin typeface="Verdana" pitchFamily="34" charset="0"/>
              </a:rPr>
              <a:t>Tectonic Evolution</a:t>
            </a:r>
          </a:p>
          <a:p>
            <a:pPr marL="225425" indent="-225425">
              <a:spcBef>
                <a:spcPct val="30000"/>
              </a:spcBef>
              <a:buFontTx/>
              <a:buChar char="•"/>
            </a:pPr>
            <a:r>
              <a:rPr lang="en-US" sz="1800" b="1" dirty="0">
                <a:latin typeface="Verdana" pitchFamily="34" charset="0"/>
              </a:rPr>
              <a:t>Stratigraphic Charts</a:t>
            </a:r>
          </a:p>
          <a:p>
            <a:pPr marL="225425" indent="-225425">
              <a:spcBef>
                <a:spcPct val="30000"/>
              </a:spcBef>
              <a:buFontTx/>
              <a:buChar char="•"/>
            </a:pPr>
            <a:r>
              <a:rPr lang="en-US" sz="1800" b="1" dirty="0">
                <a:latin typeface="Verdana" pitchFamily="34" charset="0"/>
              </a:rPr>
              <a:t>Paleogeographic Maps</a:t>
            </a:r>
          </a:p>
          <a:p>
            <a:pPr marL="225425" indent="-225425">
              <a:spcBef>
                <a:spcPct val="30000"/>
              </a:spcBef>
              <a:buFontTx/>
              <a:buChar char="•"/>
            </a:pPr>
            <a:r>
              <a:rPr lang="en-US" sz="1800" b="1" dirty="0">
                <a:latin typeface="Verdana" pitchFamily="34" charset="0"/>
              </a:rPr>
              <a:t>Etc.</a:t>
            </a:r>
          </a:p>
        </p:txBody>
      </p:sp>
      <p:sp>
        <p:nvSpPr>
          <p:cNvPr id="203846" name="Rectangle 70"/>
          <p:cNvSpPr>
            <a:spLocks noChangeArrowheads="1"/>
          </p:cNvSpPr>
          <p:nvPr/>
        </p:nvSpPr>
        <p:spPr bwMode="auto">
          <a:xfrm>
            <a:off x="6316663" y="1362075"/>
            <a:ext cx="2436812" cy="44386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203848" name="Picture 72"/>
          <p:cNvPicPr>
            <a:picLocks noChangeAspect="1" noChangeArrowheads="1"/>
          </p:cNvPicPr>
          <p:nvPr/>
        </p:nvPicPr>
        <p:blipFill>
          <a:blip r:embed="rId5" cstate="print"/>
          <a:srcRect l="52219" t="16069" r="15796" b="29597"/>
          <a:stretch>
            <a:fillRect/>
          </a:stretch>
        </p:blipFill>
        <p:spPr bwMode="auto">
          <a:xfrm>
            <a:off x="4165600" y="4137025"/>
            <a:ext cx="1922463" cy="22590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03849" name="Picture 73" descr="OffshoreWestAfricaSeismic_interp"/>
          <p:cNvPicPr>
            <a:picLocks noChangeAspect="1" noChangeArrowheads="1"/>
          </p:cNvPicPr>
          <p:nvPr/>
        </p:nvPicPr>
        <p:blipFill>
          <a:blip r:embed="rId6" cstate="print"/>
          <a:srcRect l="61270" b="46147"/>
          <a:stretch>
            <a:fillRect/>
          </a:stretch>
        </p:blipFill>
        <p:spPr bwMode="auto">
          <a:xfrm>
            <a:off x="628650" y="4349750"/>
            <a:ext cx="2943225" cy="165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03850" name="Text Box 74"/>
          <p:cNvSpPr txBox="1">
            <a:spLocks noChangeArrowheads="1"/>
          </p:cNvSpPr>
          <p:nvPr/>
        </p:nvSpPr>
        <p:spPr bwMode="auto">
          <a:xfrm>
            <a:off x="2044700" y="4065588"/>
            <a:ext cx="1584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Mitchum et al., 1977b</a:t>
            </a:r>
          </a:p>
        </p:txBody>
      </p:sp>
      <p:sp>
        <p:nvSpPr>
          <p:cNvPr id="203851" name="Text Box 75"/>
          <p:cNvSpPr txBox="1">
            <a:spLocks noChangeArrowheads="1"/>
          </p:cNvSpPr>
          <p:nvPr/>
        </p:nvSpPr>
        <p:spPr bwMode="auto">
          <a:xfrm>
            <a:off x="628650" y="6035675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 dirty="0">
                <a:latin typeface="Arial" charset="0"/>
                <a:cs typeface="Arial" charset="0"/>
              </a:rPr>
              <a:t>AAPG©</a:t>
            </a:r>
            <a:r>
              <a:rPr lang="en-US" sz="800" b="1" dirty="0">
                <a:latin typeface="Arial" charset="0"/>
              </a:rPr>
              <a:t>1977 reprinted with permission of the AAPG whose permission is required for further use.</a:t>
            </a:r>
          </a:p>
        </p:txBody>
      </p:sp>
      <p:sp>
        <p:nvSpPr>
          <p:cNvPr id="38" name="TextBox 1"/>
          <p:cNvSpPr txBox="1">
            <a:spLocks noChangeArrowheads="1"/>
          </p:cNvSpPr>
          <p:nvPr/>
        </p:nvSpPr>
        <p:spPr bwMode="auto">
          <a:xfrm>
            <a:off x="6316663" y="6171406"/>
            <a:ext cx="25683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     Images </a:t>
            </a:r>
            <a:r>
              <a:rPr lang="en-US" altLang="en-US" sz="1200" dirty="0">
                <a:latin typeface="Arial" panose="020B0604020202020204" pitchFamily="34" charset="0"/>
              </a:rPr>
              <a:t>Courtesy of ExxonMobil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58847" y="285334"/>
            <a:ext cx="1733167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From Lecture 3</a:t>
            </a:r>
            <a:endParaRPr lang="en-US" sz="1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66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Studies</a:t>
            </a:r>
            <a:endParaRPr lang="en-US" dirty="0"/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8610" y="1324180"/>
            <a:ext cx="8036795" cy="4585007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r>
              <a:rPr lang="en-US" sz="2400" b="1" dirty="0" smtClean="0"/>
              <a:t>Regional studies are </a:t>
            </a:r>
            <a:r>
              <a:rPr lang="en-US" sz="2400" b="1" dirty="0"/>
              <a:t>performed </a:t>
            </a:r>
            <a:r>
              <a:rPr lang="en-US" sz="2400" b="1" dirty="0" smtClean="0"/>
              <a:t>to:</a:t>
            </a:r>
            <a:endParaRPr lang="en-US" sz="2400" b="1" dirty="0"/>
          </a:p>
          <a:p>
            <a:pPr marL="798513" lvl="1" indent="-341313">
              <a:lnSpc>
                <a:spcPct val="90000"/>
              </a:lnSpc>
              <a:spcBef>
                <a:spcPts val="1800"/>
              </a:spcBef>
              <a:buFont typeface="+mj-lt"/>
              <a:buAutoNum type="arabicPeriod"/>
              <a:tabLst>
                <a:tab pos="1030288" algn="l"/>
              </a:tabLst>
            </a:pPr>
            <a:r>
              <a:rPr lang="en-US" sz="2000" dirty="0"/>
              <a:t>Provide the regional setting of a basin or sub-basin </a:t>
            </a:r>
            <a:r>
              <a:rPr lang="en-US" sz="2000" dirty="0" smtClean="0"/>
              <a:t>so that we 	can understand </a:t>
            </a:r>
            <a:r>
              <a:rPr lang="en-US" sz="2000" dirty="0"/>
              <a:t>the characteristics of the </a:t>
            </a:r>
            <a:r>
              <a:rPr lang="en-US" sz="2000" dirty="0" smtClean="0"/>
              <a:t>region.</a:t>
            </a:r>
            <a:endParaRPr lang="en-US" sz="2000" dirty="0"/>
          </a:p>
          <a:p>
            <a:pPr marL="798513" lvl="1" indent="-341313">
              <a:lnSpc>
                <a:spcPct val="90000"/>
              </a:lnSpc>
              <a:spcBef>
                <a:spcPts val="1800"/>
              </a:spcBef>
              <a:buFont typeface="+mj-lt"/>
              <a:buAutoNum type="arabicPeriod"/>
              <a:tabLst>
                <a:tab pos="1030288" algn="l"/>
              </a:tabLst>
            </a:pPr>
            <a:r>
              <a:rPr lang="en-US" sz="2000" dirty="0" smtClean="0"/>
              <a:t>Turn those characteristics into a set of play element and play 	adequacy maps.</a:t>
            </a:r>
          </a:p>
          <a:p>
            <a:pPr marL="798513" lvl="1" indent="-341313">
              <a:lnSpc>
                <a:spcPct val="90000"/>
              </a:lnSpc>
              <a:spcBef>
                <a:spcPts val="1800"/>
              </a:spcBef>
              <a:buFont typeface="+mj-lt"/>
              <a:buAutoNum type="arabicPeriod"/>
              <a:tabLst>
                <a:tab pos="1030288" algn="l"/>
              </a:tabLst>
            </a:pPr>
            <a:r>
              <a:rPr lang="en-US" sz="2000" dirty="0" smtClean="0"/>
              <a:t>Decide </a:t>
            </a:r>
            <a:r>
              <a:rPr lang="en-US" sz="2000" dirty="0"/>
              <a:t>which basins </a:t>
            </a:r>
            <a:r>
              <a:rPr lang="en-US" sz="2000" dirty="0" smtClean="0"/>
              <a:t>on sub-basins have high potential AND 	low risk for discovering &amp; producing oil or gas.</a:t>
            </a:r>
            <a:endParaRPr lang="en-US" sz="2000" dirty="0"/>
          </a:p>
          <a:p>
            <a:pPr marL="798513" lvl="1" indent="-341313">
              <a:lnSpc>
                <a:spcPct val="90000"/>
              </a:lnSpc>
              <a:spcBef>
                <a:spcPts val="1800"/>
              </a:spcBef>
              <a:buFont typeface="+mj-lt"/>
              <a:buAutoNum type="arabicPeriod"/>
              <a:tabLst>
                <a:tab pos="1030288" algn="l"/>
              </a:tabLst>
            </a:pPr>
            <a:r>
              <a:rPr lang="en-US" sz="2000" dirty="0"/>
              <a:t>Determine how much to bid for </a:t>
            </a:r>
            <a:r>
              <a:rPr lang="en-US" sz="2000" dirty="0" smtClean="0"/>
              <a:t>blocks that are open to be 	leased.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758847" y="285334"/>
            <a:ext cx="1733167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From Lecture 3</a:t>
            </a:r>
            <a:endParaRPr lang="en-US" sz="1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747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27871</TotalTime>
  <Words>4449</Words>
  <Application>Microsoft Macintosh PowerPoint</Application>
  <PresentationFormat>On-screen Show (4:3)</PresentationFormat>
  <Paragraphs>720</Paragraphs>
  <Slides>38</Slides>
  <Notes>38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Default Design</vt:lpstr>
      <vt:lpstr>Petroleum Geology &amp; Geophysics</vt:lpstr>
      <vt:lpstr>New Ventures</vt:lpstr>
      <vt:lpstr>Some Examples</vt:lpstr>
      <vt:lpstr>Geoscience Work Process</vt:lpstr>
      <vt:lpstr>Changes with Business Stage</vt:lpstr>
      <vt:lpstr>Stage 1: Capture Opportunities</vt:lpstr>
      <vt:lpstr>Stage 1: Capture Opportunities</vt:lpstr>
      <vt:lpstr>Regional Studies</vt:lpstr>
      <vt:lpstr>Regional Studies</vt:lpstr>
      <vt:lpstr>Licensing Round</vt:lpstr>
      <vt:lpstr>Within the Licensing Area</vt:lpstr>
      <vt:lpstr>Identify Leads</vt:lpstr>
      <vt:lpstr>Economic Minimum</vt:lpstr>
      <vt:lpstr>Estimate Recovery</vt:lpstr>
      <vt:lpstr>First-Pass Profit Analysis</vt:lpstr>
      <vt:lpstr>Bidding Strategy  </vt:lpstr>
      <vt:lpstr>PowerPoint Presentation</vt:lpstr>
      <vt:lpstr>Petroleum Geology &amp; Geophysics</vt:lpstr>
      <vt:lpstr>Gippsland Basin – Regional Geology</vt:lpstr>
      <vt:lpstr>Gippsland Basin – Regional Geology</vt:lpstr>
      <vt:lpstr>E. Cretaceous, 145 to 98 MY </vt:lpstr>
      <vt:lpstr>Late Cretaceous, 98 to 78 MY </vt:lpstr>
      <vt:lpstr>L. Cret. – E. Oligocene, 78 to 30 MY </vt:lpstr>
      <vt:lpstr>L. Oligocene to Recent, 30 to 18 MY </vt:lpstr>
      <vt:lpstr>Gippsland Basin – Regional Geology</vt:lpstr>
      <vt:lpstr>Basin Formation</vt:lpstr>
      <vt:lpstr>Gippsland Basin – Regional Geology</vt:lpstr>
      <vt:lpstr>Stratigraphy</vt:lpstr>
      <vt:lpstr>Stratigraphy – E. Cretaceous</vt:lpstr>
      <vt:lpstr>Stratigraphy – L. Cretaceous</vt:lpstr>
      <vt:lpstr>Stratigraphy – Early Cenozoic</vt:lpstr>
      <vt:lpstr>Stratigraphy – L. Oligocene</vt:lpstr>
      <vt:lpstr>Stratigraphy – Miocene</vt:lpstr>
      <vt:lpstr>Stratigraphy – Plio-Pleistocene</vt:lpstr>
      <vt:lpstr>Summary: HC System</vt:lpstr>
      <vt:lpstr>Summary: HC System</vt:lpstr>
      <vt:lpstr>References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259</cp:revision>
  <cp:lastPrinted>2001-11-26T19:56:19Z</cp:lastPrinted>
  <dcterms:created xsi:type="dcterms:W3CDTF">2001-11-20T13:29:42Z</dcterms:created>
  <dcterms:modified xsi:type="dcterms:W3CDTF">2015-10-05T23:19:32Z</dcterms:modified>
</cp:coreProperties>
</file>