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</p:sldIdLst>
  <p:sldSz cx="12179300" cy="9134475" type="ledger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77" userDrawn="1">
          <p15:clr>
            <a:srgbClr val="A4A3A4"/>
          </p15:clr>
        </p15:guide>
        <p15:guide id="2" pos="38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7D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86" autoAdjust="0"/>
    <p:restoredTop sz="94660"/>
  </p:normalViewPr>
  <p:slideViewPr>
    <p:cSldViewPr snapToGrid="0" showGuides="1">
      <p:cViewPr varScale="1">
        <p:scale>
          <a:sx n="127" d="100"/>
          <a:sy n="127" d="100"/>
        </p:scale>
        <p:origin x="-368" y="-120"/>
      </p:cViewPr>
      <p:guideLst>
        <p:guide orient="horz" pos="2877"/>
        <p:guide pos="383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3448" y="1494925"/>
            <a:ext cx="10352405" cy="3180151"/>
          </a:xfrm>
          <a:prstGeom prst="rect">
            <a:avLst/>
          </a:prstGeom>
        </p:spPr>
        <p:txBody>
          <a:bodyPr anchor="b"/>
          <a:lstStyle>
            <a:lvl1pPr algn="ctr">
              <a:defRPr sz="799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2413" y="4797715"/>
            <a:ext cx="9134475" cy="220538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197"/>
            </a:lvl1pPr>
            <a:lvl2pPr marL="608945" indent="0" algn="ctr">
              <a:buNone/>
              <a:defRPr sz="2664"/>
            </a:lvl2pPr>
            <a:lvl3pPr marL="1217889" indent="0" algn="ctr">
              <a:buNone/>
              <a:defRPr sz="2397"/>
            </a:lvl3pPr>
            <a:lvl4pPr marL="1826834" indent="0" algn="ctr">
              <a:buNone/>
              <a:defRPr sz="2131"/>
            </a:lvl4pPr>
            <a:lvl5pPr marL="2435779" indent="0" algn="ctr">
              <a:buNone/>
              <a:defRPr sz="2131"/>
            </a:lvl5pPr>
            <a:lvl6pPr marL="3044723" indent="0" algn="ctr">
              <a:buNone/>
              <a:defRPr sz="2131"/>
            </a:lvl6pPr>
            <a:lvl7pPr marL="3653668" indent="0" algn="ctr">
              <a:buNone/>
              <a:defRPr sz="2131"/>
            </a:lvl7pPr>
            <a:lvl8pPr marL="4262613" indent="0" algn="ctr">
              <a:buNone/>
              <a:defRPr sz="2131"/>
            </a:lvl8pPr>
            <a:lvl9pPr marL="4871557" indent="0" algn="ctr">
              <a:buNone/>
              <a:defRPr sz="2131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94D25-9B9F-49B0-A154-7FF2A22C9D64}" type="datetimeFigureOut">
              <a:rPr lang="en-US" smtClean="0"/>
              <a:t>11/9/15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BE504-3FF3-4C42-9A41-C1334C611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841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94D25-9B9F-49B0-A154-7FF2A22C9D64}" type="datetimeFigureOut">
              <a:rPr lang="en-US" smtClean="0"/>
              <a:t>11/9/15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BE504-3FF3-4C42-9A41-C1334C611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369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7327" y="8466307"/>
            <a:ext cx="2740343" cy="4863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9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094D25-9B9F-49B0-A154-7FF2A22C9D64}" type="datetimeFigureOut">
              <a:rPr lang="en-US" smtClean="0"/>
              <a:t>11/9/15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4393" y="8466307"/>
            <a:ext cx="4110514" cy="4863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59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1630" y="8466307"/>
            <a:ext cx="2740343" cy="4863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9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BE504-3FF3-4C42-9A41-C1334C611035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Box 9"/>
          <p:cNvSpPr txBox="1">
            <a:spLocks noChangeArrowheads="1"/>
          </p:cNvSpPr>
          <p:nvPr userDrawn="1"/>
        </p:nvSpPr>
        <p:spPr bwMode="auto">
          <a:xfrm>
            <a:off x="10571989" y="228361"/>
            <a:ext cx="1180131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b="1" dirty="0">
                <a:solidFill>
                  <a:srgbClr val="000000"/>
                </a:solidFill>
                <a:latin typeface="Verdana" panose="020B0604030504040204" pitchFamily="34" charset="0"/>
              </a:rPr>
              <a:t>Exercise 12</a:t>
            </a:r>
          </a:p>
        </p:txBody>
      </p:sp>
    </p:spTree>
    <p:extLst>
      <p:ext uri="{BB962C8B-B14F-4D97-AF65-F5344CB8AC3E}">
        <p14:creationId xmlns:p14="http://schemas.microsoft.com/office/powerpoint/2010/main" val="827302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</p:sldLayoutIdLst>
  <p:txStyles>
    <p:titleStyle>
      <a:lvl1pPr algn="l" defTabSz="1217889" rtl="0" eaLnBrk="1" latinLnBrk="0" hangingPunct="1">
        <a:lnSpc>
          <a:spcPct val="90000"/>
        </a:lnSpc>
        <a:spcBef>
          <a:spcPct val="0"/>
        </a:spcBef>
        <a:buNone/>
        <a:defRPr sz="58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472" indent="-304472" algn="l" defTabSz="1217889" rtl="0" eaLnBrk="1" latinLnBrk="0" hangingPunct="1">
        <a:lnSpc>
          <a:spcPct val="90000"/>
        </a:lnSpc>
        <a:spcBef>
          <a:spcPts val="1332"/>
        </a:spcBef>
        <a:buFont typeface="Arial" panose="020B0604020202020204" pitchFamily="34" charset="0"/>
        <a:buChar char="•"/>
        <a:defRPr sz="3729" kern="1200">
          <a:solidFill>
            <a:schemeClr val="tx1"/>
          </a:solidFill>
          <a:latin typeface="+mn-lt"/>
          <a:ea typeface="+mn-ea"/>
          <a:cs typeface="+mn-cs"/>
        </a:defRPr>
      </a:lvl1pPr>
      <a:lvl2pPr marL="913417" indent="-304472" algn="l" defTabSz="1217889" rtl="0" eaLnBrk="1" latinLnBrk="0" hangingPunct="1">
        <a:lnSpc>
          <a:spcPct val="90000"/>
        </a:lnSpc>
        <a:spcBef>
          <a:spcPts val="666"/>
        </a:spcBef>
        <a:buFont typeface="Arial" panose="020B0604020202020204" pitchFamily="34" charset="0"/>
        <a:buChar char="•"/>
        <a:defRPr sz="3197" kern="1200">
          <a:solidFill>
            <a:schemeClr val="tx1"/>
          </a:solidFill>
          <a:latin typeface="+mn-lt"/>
          <a:ea typeface="+mn-ea"/>
          <a:cs typeface="+mn-cs"/>
        </a:defRPr>
      </a:lvl2pPr>
      <a:lvl3pPr marL="1522362" indent="-304472" algn="l" defTabSz="1217889" rtl="0" eaLnBrk="1" latinLnBrk="0" hangingPunct="1">
        <a:lnSpc>
          <a:spcPct val="90000"/>
        </a:lnSpc>
        <a:spcBef>
          <a:spcPts val="666"/>
        </a:spcBef>
        <a:buFont typeface="Arial" panose="020B0604020202020204" pitchFamily="34" charset="0"/>
        <a:buChar char="•"/>
        <a:defRPr sz="2664" kern="1200">
          <a:solidFill>
            <a:schemeClr val="tx1"/>
          </a:solidFill>
          <a:latin typeface="+mn-lt"/>
          <a:ea typeface="+mn-ea"/>
          <a:cs typeface="+mn-cs"/>
        </a:defRPr>
      </a:lvl3pPr>
      <a:lvl4pPr marL="2131306" indent="-304472" algn="l" defTabSz="1217889" rtl="0" eaLnBrk="1" latinLnBrk="0" hangingPunct="1">
        <a:lnSpc>
          <a:spcPct val="90000"/>
        </a:lnSpc>
        <a:spcBef>
          <a:spcPts val="666"/>
        </a:spcBef>
        <a:buFont typeface="Arial" panose="020B0604020202020204" pitchFamily="34" charset="0"/>
        <a:buChar char="•"/>
        <a:defRPr sz="2397" kern="1200">
          <a:solidFill>
            <a:schemeClr val="tx1"/>
          </a:solidFill>
          <a:latin typeface="+mn-lt"/>
          <a:ea typeface="+mn-ea"/>
          <a:cs typeface="+mn-cs"/>
        </a:defRPr>
      </a:lvl4pPr>
      <a:lvl5pPr marL="2740251" indent="-304472" algn="l" defTabSz="1217889" rtl="0" eaLnBrk="1" latinLnBrk="0" hangingPunct="1">
        <a:lnSpc>
          <a:spcPct val="90000"/>
        </a:lnSpc>
        <a:spcBef>
          <a:spcPts val="666"/>
        </a:spcBef>
        <a:buFont typeface="Arial" panose="020B0604020202020204" pitchFamily="34" charset="0"/>
        <a:buChar char="•"/>
        <a:defRPr sz="2397" kern="1200">
          <a:solidFill>
            <a:schemeClr val="tx1"/>
          </a:solidFill>
          <a:latin typeface="+mn-lt"/>
          <a:ea typeface="+mn-ea"/>
          <a:cs typeface="+mn-cs"/>
        </a:defRPr>
      </a:lvl5pPr>
      <a:lvl6pPr marL="3349196" indent="-304472" algn="l" defTabSz="1217889" rtl="0" eaLnBrk="1" latinLnBrk="0" hangingPunct="1">
        <a:lnSpc>
          <a:spcPct val="90000"/>
        </a:lnSpc>
        <a:spcBef>
          <a:spcPts val="666"/>
        </a:spcBef>
        <a:buFont typeface="Arial" panose="020B0604020202020204" pitchFamily="34" charset="0"/>
        <a:buChar char="•"/>
        <a:defRPr sz="2397" kern="1200">
          <a:solidFill>
            <a:schemeClr val="tx1"/>
          </a:solidFill>
          <a:latin typeface="+mn-lt"/>
          <a:ea typeface="+mn-ea"/>
          <a:cs typeface="+mn-cs"/>
        </a:defRPr>
      </a:lvl6pPr>
      <a:lvl7pPr marL="3958140" indent="-304472" algn="l" defTabSz="1217889" rtl="0" eaLnBrk="1" latinLnBrk="0" hangingPunct="1">
        <a:lnSpc>
          <a:spcPct val="90000"/>
        </a:lnSpc>
        <a:spcBef>
          <a:spcPts val="666"/>
        </a:spcBef>
        <a:buFont typeface="Arial" panose="020B0604020202020204" pitchFamily="34" charset="0"/>
        <a:buChar char="•"/>
        <a:defRPr sz="2397" kern="1200">
          <a:solidFill>
            <a:schemeClr val="tx1"/>
          </a:solidFill>
          <a:latin typeface="+mn-lt"/>
          <a:ea typeface="+mn-ea"/>
          <a:cs typeface="+mn-cs"/>
        </a:defRPr>
      </a:lvl7pPr>
      <a:lvl8pPr marL="4567085" indent="-304472" algn="l" defTabSz="1217889" rtl="0" eaLnBrk="1" latinLnBrk="0" hangingPunct="1">
        <a:lnSpc>
          <a:spcPct val="90000"/>
        </a:lnSpc>
        <a:spcBef>
          <a:spcPts val="666"/>
        </a:spcBef>
        <a:buFont typeface="Arial" panose="020B0604020202020204" pitchFamily="34" charset="0"/>
        <a:buChar char="•"/>
        <a:defRPr sz="2397" kern="1200">
          <a:solidFill>
            <a:schemeClr val="tx1"/>
          </a:solidFill>
          <a:latin typeface="+mn-lt"/>
          <a:ea typeface="+mn-ea"/>
          <a:cs typeface="+mn-cs"/>
        </a:defRPr>
      </a:lvl8pPr>
      <a:lvl9pPr marL="5176030" indent="-304472" algn="l" defTabSz="1217889" rtl="0" eaLnBrk="1" latinLnBrk="0" hangingPunct="1">
        <a:lnSpc>
          <a:spcPct val="90000"/>
        </a:lnSpc>
        <a:spcBef>
          <a:spcPts val="666"/>
        </a:spcBef>
        <a:buFont typeface="Arial" panose="020B0604020202020204" pitchFamily="34" charset="0"/>
        <a:buChar char="•"/>
        <a:defRPr sz="239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7889" rtl="0" eaLnBrk="1" latinLnBrk="0" hangingPunct="1">
        <a:defRPr sz="2397" kern="1200">
          <a:solidFill>
            <a:schemeClr val="tx1"/>
          </a:solidFill>
          <a:latin typeface="+mn-lt"/>
          <a:ea typeface="+mn-ea"/>
          <a:cs typeface="+mn-cs"/>
        </a:defRPr>
      </a:lvl1pPr>
      <a:lvl2pPr marL="608945" algn="l" defTabSz="1217889" rtl="0" eaLnBrk="1" latinLnBrk="0" hangingPunct="1">
        <a:defRPr sz="2397" kern="1200">
          <a:solidFill>
            <a:schemeClr val="tx1"/>
          </a:solidFill>
          <a:latin typeface="+mn-lt"/>
          <a:ea typeface="+mn-ea"/>
          <a:cs typeface="+mn-cs"/>
        </a:defRPr>
      </a:lvl2pPr>
      <a:lvl3pPr marL="1217889" algn="l" defTabSz="1217889" rtl="0" eaLnBrk="1" latinLnBrk="0" hangingPunct="1">
        <a:defRPr sz="2397" kern="1200">
          <a:solidFill>
            <a:schemeClr val="tx1"/>
          </a:solidFill>
          <a:latin typeface="+mn-lt"/>
          <a:ea typeface="+mn-ea"/>
          <a:cs typeface="+mn-cs"/>
        </a:defRPr>
      </a:lvl3pPr>
      <a:lvl4pPr marL="1826834" algn="l" defTabSz="1217889" rtl="0" eaLnBrk="1" latinLnBrk="0" hangingPunct="1">
        <a:defRPr sz="2397" kern="1200">
          <a:solidFill>
            <a:schemeClr val="tx1"/>
          </a:solidFill>
          <a:latin typeface="+mn-lt"/>
          <a:ea typeface="+mn-ea"/>
          <a:cs typeface="+mn-cs"/>
        </a:defRPr>
      </a:lvl4pPr>
      <a:lvl5pPr marL="2435779" algn="l" defTabSz="1217889" rtl="0" eaLnBrk="1" latinLnBrk="0" hangingPunct="1">
        <a:defRPr sz="2397" kern="1200">
          <a:solidFill>
            <a:schemeClr val="tx1"/>
          </a:solidFill>
          <a:latin typeface="+mn-lt"/>
          <a:ea typeface="+mn-ea"/>
          <a:cs typeface="+mn-cs"/>
        </a:defRPr>
      </a:lvl5pPr>
      <a:lvl6pPr marL="3044723" algn="l" defTabSz="1217889" rtl="0" eaLnBrk="1" latinLnBrk="0" hangingPunct="1">
        <a:defRPr sz="2397" kern="1200">
          <a:solidFill>
            <a:schemeClr val="tx1"/>
          </a:solidFill>
          <a:latin typeface="+mn-lt"/>
          <a:ea typeface="+mn-ea"/>
          <a:cs typeface="+mn-cs"/>
        </a:defRPr>
      </a:lvl6pPr>
      <a:lvl7pPr marL="3653668" algn="l" defTabSz="1217889" rtl="0" eaLnBrk="1" latinLnBrk="0" hangingPunct="1">
        <a:defRPr sz="2397" kern="1200">
          <a:solidFill>
            <a:schemeClr val="tx1"/>
          </a:solidFill>
          <a:latin typeface="+mn-lt"/>
          <a:ea typeface="+mn-ea"/>
          <a:cs typeface="+mn-cs"/>
        </a:defRPr>
      </a:lvl7pPr>
      <a:lvl8pPr marL="4262613" algn="l" defTabSz="1217889" rtl="0" eaLnBrk="1" latinLnBrk="0" hangingPunct="1">
        <a:defRPr sz="2397" kern="1200">
          <a:solidFill>
            <a:schemeClr val="tx1"/>
          </a:solidFill>
          <a:latin typeface="+mn-lt"/>
          <a:ea typeface="+mn-ea"/>
          <a:cs typeface="+mn-cs"/>
        </a:defRPr>
      </a:lvl8pPr>
      <a:lvl9pPr marL="4871557" algn="l" defTabSz="1217889" rtl="0" eaLnBrk="1" latinLnBrk="0" hangingPunct="1">
        <a:defRPr sz="239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r="11855" b="13040"/>
          <a:stretch/>
        </p:blipFill>
        <p:spPr>
          <a:xfrm>
            <a:off x="469761" y="486000"/>
            <a:ext cx="10837145" cy="7480489"/>
          </a:xfrm>
          <a:prstGeom prst="rect">
            <a:avLst/>
          </a:prstGeom>
        </p:spPr>
      </p:pic>
      <p:sp>
        <p:nvSpPr>
          <p:cNvPr id="90" name="Text Box 854"/>
          <p:cNvSpPr txBox="1">
            <a:spLocks noChangeArrowheads="1"/>
          </p:cNvSpPr>
          <p:nvPr/>
        </p:nvSpPr>
        <p:spPr bwMode="auto">
          <a:xfrm>
            <a:off x="8596767" y="874424"/>
            <a:ext cx="23161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>
              <a:spcBef>
                <a:spcPct val="20000"/>
              </a:spcBef>
              <a:buChar char="•"/>
              <a:defRPr sz="4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>
              <a:spcBef>
                <a:spcPct val="20000"/>
              </a:spcBef>
              <a:buChar char="–"/>
              <a:defRPr sz="4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>
              <a:spcBef>
                <a:spcPct val="20000"/>
              </a:spcBef>
              <a:buChar char="–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>
              <a:spcBef>
                <a:spcPct val="20000"/>
              </a:spcBef>
              <a:buChar char="»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Verdana" panose="020B0604030504040204" pitchFamily="34" charset="0"/>
              </a:rPr>
              <a:t>0          Km         20</a:t>
            </a:r>
          </a:p>
        </p:txBody>
      </p:sp>
      <p:grpSp>
        <p:nvGrpSpPr>
          <p:cNvPr id="91" name="Group 376"/>
          <p:cNvGrpSpPr>
            <a:grpSpLocks/>
          </p:cNvGrpSpPr>
          <p:nvPr/>
        </p:nvGrpSpPr>
        <p:grpSpPr bwMode="auto">
          <a:xfrm>
            <a:off x="8731704" y="787111"/>
            <a:ext cx="1976438" cy="127000"/>
            <a:chOff x="6244" y="5162"/>
            <a:chExt cx="537" cy="92"/>
          </a:xfrm>
        </p:grpSpPr>
        <p:sp>
          <p:nvSpPr>
            <p:cNvPr id="92" name="Rectangle 866"/>
            <p:cNvSpPr>
              <a:spLocks noChangeArrowheads="1"/>
            </p:cNvSpPr>
            <p:nvPr/>
          </p:nvSpPr>
          <p:spPr bwMode="auto">
            <a:xfrm>
              <a:off x="6244" y="5162"/>
              <a:ext cx="132" cy="92"/>
            </a:xfrm>
            <a:prstGeom prst="rect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4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4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3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2700"/>
            </a:p>
          </p:txBody>
        </p:sp>
        <p:sp>
          <p:nvSpPr>
            <p:cNvPr id="93" name="Rectangle 867"/>
            <p:cNvSpPr>
              <a:spLocks noChangeArrowheads="1"/>
            </p:cNvSpPr>
            <p:nvPr/>
          </p:nvSpPr>
          <p:spPr bwMode="auto">
            <a:xfrm>
              <a:off x="6379" y="5162"/>
              <a:ext cx="132" cy="92"/>
            </a:xfrm>
            <a:prstGeom prst="rect">
              <a:avLst/>
            </a:prstGeom>
            <a:solidFill>
              <a:srgbClr val="FFFF00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4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4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3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2700"/>
            </a:p>
          </p:txBody>
        </p:sp>
        <p:sp>
          <p:nvSpPr>
            <p:cNvPr id="94" name="Rectangle 868"/>
            <p:cNvSpPr>
              <a:spLocks noChangeArrowheads="1"/>
            </p:cNvSpPr>
            <p:nvPr/>
          </p:nvSpPr>
          <p:spPr bwMode="auto">
            <a:xfrm>
              <a:off x="6514" y="5162"/>
              <a:ext cx="132" cy="92"/>
            </a:xfrm>
            <a:prstGeom prst="rect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4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4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3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2700"/>
            </a:p>
          </p:txBody>
        </p:sp>
        <p:sp>
          <p:nvSpPr>
            <p:cNvPr id="95" name="Rectangle 869"/>
            <p:cNvSpPr>
              <a:spLocks noChangeArrowheads="1"/>
            </p:cNvSpPr>
            <p:nvPr/>
          </p:nvSpPr>
          <p:spPr bwMode="auto">
            <a:xfrm>
              <a:off x="6649" y="5162"/>
              <a:ext cx="132" cy="92"/>
            </a:xfrm>
            <a:prstGeom prst="rect">
              <a:avLst/>
            </a:prstGeom>
            <a:solidFill>
              <a:srgbClr val="FFFF00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4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4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3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2700"/>
            </a:p>
          </p:txBody>
        </p:sp>
      </p:grpSp>
      <p:sp>
        <p:nvSpPr>
          <p:cNvPr id="9" name="Text Box 173"/>
          <p:cNvSpPr txBox="1">
            <a:spLocks noChangeArrowheads="1"/>
          </p:cNvSpPr>
          <p:nvPr/>
        </p:nvSpPr>
        <p:spPr bwMode="auto">
          <a:xfrm>
            <a:off x="911527" y="8139530"/>
            <a:ext cx="1014776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974725" indent="-97472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108902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0332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400" dirty="0">
                <a:latin typeface="Verdana" panose="020B0604030504040204" pitchFamily="34" charset="0"/>
              </a:rPr>
              <a:t>Figure </a:t>
            </a:r>
            <a:r>
              <a:rPr lang="en-US" altLang="en-US" sz="1400" dirty="0" smtClean="0">
                <a:latin typeface="Verdana" panose="020B0604030504040204" pitchFamily="34" charset="0"/>
              </a:rPr>
              <a:t>1.  </a:t>
            </a:r>
            <a:r>
              <a:rPr lang="en-US" altLang="en-US" sz="1400" dirty="0">
                <a:latin typeface="Verdana" panose="020B0604030504040204" pitchFamily="34" charset="0"/>
              </a:rPr>
              <a:t>Map showing estimates for the synclinal lows in the Upper Latrobe that would serve as </a:t>
            </a:r>
            <a:r>
              <a:rPr lang="en-US" altLang="en-US" sz="1400" dirty="0" smtClean="0">
                <a:latin typeface="Verdana" panose="020B0604030504040204" pitchFamily="34" charset="0"/>
              </a:rPr>
              <a:t>hydrocarbon (HC)</a:t>
            </a:r>
            <a:r>
              <a:rPr lang="en-US" altLang="en-US" sz="1400" dirty="0" smtClean="0">
                <a:latin typeface="Verdana" panose="020B0604030504040204" pitchFamily="34" charset="0"/>
              </a:rPr>
              <a:t> </a:t>
            </a:r>
            <a:r>
              <a:rPr lang="en-US" altLang="en-US" sz="1400" dirty="0">
                <a:latin typeface="Verdana" panose="020B0604030504040204" pitchFamily="34" charset="0"/>
              </a:rPr>
              <a:t>migration divides. </a:t>
            </a:r>
            <a:r>
              <a:rPr lang="en-US" altLang="en-US" sz="1400" dirty="0" smtClean="0">
                <a:latin typeface="Verdana" panose="020B0604030504040204" pitchFamily="34" charset="0"/>
              </a:rPr>
              <a:t>The </a:t>
            </a:r>
            <a:r>
              <a:rPr lang="en-US" altLang="en-US" sz="1400" dirty="0">
                <a:latin typeface="Verdana" panose="020B0604030504040204" pitchFamily="34" charset="0"/>
              </a:rPr>
              <a:t>approximate location of structural highs are also shown.</a:t>
            </a:r>
          </a:p>
        </p:txBody>
      </p:sp>
    </p:spTree>
    <p:extLst>
      <p:ext uri="{BB962C8B-B14F-4D97-AF65-F5344CB8AC3E}">
        <p14:creationId xmlns:p14="http://schemas.microsoft.com/office/powerpoint/2010/main" val="5623444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b="12130"/>
          <a:stretch/>
        </p:blipFill>
        <p:spPr>
          <a:xfrm>
            <a:off x="845129" y="496879"/>
            <a:ext cx="10569702" cy="7528219"/>
          </a:xfrm>
          <a:prstGeom prst="rect">
            <a:avLst/>
          </a:prstGeom>
        </p:spPr>
      </p:pic>
      <p:sp>
        <p:nvSpPr>
          <p:cNvPr id="11" name="Text Box 854"/>
          <p:cNvSpPr txBox="1">
            <a:spLocks noChangeArrowheads="1"/>
          </p:cNvSpPr>
          <p:nvPr/>
        </p:nvSpPr>
        <p:spPr bwMode="auto">
          <a:xfrm>
            <a:off x="8596767" y="874424"/>
            <a:ext cx="23161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>
              <a:spcBef>
                <a:spcPct val="20000"/>
              </a:spcBef>
              <a:buChar char="•"/>
              <a:defRPr sz="4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>
              <a:spcBef>
                <a:spcPct val="20000"/>
              </a:spcBef>
              <a:buChar char="–"/>
              <a:defRPr sz="4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>
              <a:spcBef>
                <a:spcPct val="20000"/>
              </a:spcBef>
              <a:buChar char="–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>
              <a:spcBef>
                <a:spcPct val="20000"/>
              </a:spcBef>
              <a:buChar char="»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Verdana" panose="020B0604030504040204" pitchFamily="34" charset="0"/>
              </a:rPr>
              <a:t>0          Km         20</a:t>
            </a:r>
          </a:p>
        </p:txBody>
      </p:sp>
      <p:grpSp>
        <p:nvGrpSpPr>
          <p:cNvPr id="12" name="Group 376"/>
          <p:cNvGrpSpPr>
            <a:grpSpLocks/>
          </p:cNvGrpSpPr>
          <p:nvPr/>
        </p:nvGrpSpPr>
        <p:grpSpPr bwMode="auto">
          <a:xfrm>
            <a:off x="8731704" y="787111"/>
            <a:ext cx="1976438" cy="127000"/>
            <a:chOff x="6244" y="5162"/>
            <a:chExt cx="537" cy="92"/>
          </a:xfrm>
        </p:grpSpPr>
        <p:sp>
          <p:nvSpPr>
            <p:cNvPr id="13" name="Rectangle 866"/>
            <p:cNvSpPr>
              <a:spLocks noChangeArrowheads="1"/>
            </p:cNvSpPr>
            <p:nvPr/>
          </p:nvSpPr>
          <p:spPr bwMode="auto">
            <a:xfrm>
              <a:off x="6244" y="5162"/>
              <a:ext cx="132" cy="92"/>
            </a:xfrm>
            <a:prstGeom prst="rect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4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4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3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2700"/>
            </a:p>
          </p:txBody>
        </p:sp>
        <p:sp>
          <p:nvSpPr>
            <p:cNvPr id="14" name="Rectangle 867"/>
            <p:cNvSpPr>
              <a:spLocks noChangeArrowheads="1"/>
            </p:cNvSpPr>
            <p:nvPr/>
          </p:nvSpPr>
          <p:spPr bwMode="auto">
            <a:xfrm>
              <a:off x="6379" y="5162"/>
              <a:ext cx="132" cy="92"/>
            </a:xfrm>
            <a:prstGeom prst="rect">
              <a:avLst/>
            </a:prstGeom>
            <a:solidFill>
              <a:srgbClr val="FFFF00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4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4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3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2700"/>
            </a:p>
          </p:txBody>
        </p:sp>
        <p:sp>
          <p:nvSpPr>
            <p:cNvPr id="15" name="Rectangle 868"/>
            <p:cNvSpPr>
              <a:spLocks noChangeArrowheads="1"/>
            </p:cNvSpPr>
            <p:nvPr/>
          </p:nvSpPr>
          <p:spPr bwMode="auto">
            <a:xfrm>
              <a:off x="6514" y="5162"/>
              <a:ext cx="132" cy="92"/>
            </a:xfrm>
            <a:prstGeom prst="rect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4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4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3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2700"/>
            </a:p>
          </p:txBody>
        </p:sp>
        <p:sp>
          <p:nvSpPr>
            <p:cNvPr id="16" name="Rectangle 869"/>
            <p:cNvSpPr>
              <a:spLocks noChangeArrowheads="1"/>
            </p:cNvSpPr>
            <p:nvPr/>
          </p:nvSpPr>
          <p:spPr bwMode="auto">
            <a:xfrm>
              <a:off x="6649" y="5162"/>
              <a:ext cx="132" cy="92"/>
            </a:xfrm>
            <a:prstGeom prst="rect">
              <a:avLst/>
            </a:prstGeom>
            <a:solidFill>
              <a:srgbClr val="FFFF00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4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4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3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2700"/>
            </a:p>
          </p:txBody>
        </p:sp>
      </p:grpSp>
      <p:sp>
        <p:nvSpPr>
          <p:cNvPr id="9" name="Text Box 92"/>
          <p:cNvSpPr txBox="1">
            <a:spLocks noChangeArrowheads="1"/>
          </p:cNvSpPr>
          <p:nvPr/>
        </p:nvSpPr>
        <p:spPr bwMode="auto">
          <a:xfrm>
            <a:off x="803564" y="8187982"/>
            <a:ext cx="1050286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974725" indent="-97472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108902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0332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400" dirty="0">
                <a:latin typeface="Verdana" panose="020B0604030504040204" pitchFamily="34" charset="0"/>
              </a:rPr>
              <a:t>Figure </a:t>
            </a:r>
            <a:r>
              <a:rPr lang="en-US" altLang="en-US" sz="1400" dirty="0" smtClean="0">
                <a:latin typeface="Verdana" panose="020B0604030504040204" pitchFamily="34" charset="0"/>
              </a:rPr>
              <a:t>2.  </a:t>
            </a:r>
            <a:r>
              <a:rPr lang="en-US" altLang="en-US" sz="1400" dirty="0">
                <a:latin typeface="Verdana" panose="020B0604030504040204" pitchFamily="34" charset="0"/>
              </a:rPr>
              <a:t>Distribution of the Golden Beach source facies. </a:t>
            </a:r>
            <a:r>
              <a:rPr lang="en-US" altLang="en-US" sz="1400" dirty="0" smtClean="0">
                <a:latin typeface="Verdana" panose="020B0604030504040204" pitchFamily="34" charset="0"/>
              </a:rPr>
              <a:t>Terrestrial </a:t>
            </a:r>
            <a:r>
              <a:rPr lang="en-US" altLang="en-US" sz="1400" dirty="0">
                <a:latin typeface="Verdana" panose="020B0604030504040204" pitchFamily="34" charset="0"/>
              </a:rPr>
              <a:t>organic matter is more likely to generate gas; marine organic matter is more likely to generate oil.</a:t>
            </a:r>
          </a:p>
        </p:txBody>
      </p:sp>
    </p:spTree>
    <p:extLst>
      <p:ext uri="{BB962C8B-B14F-4D97-AF65-F5344CB8AC3E}">
        <p14:creationId xmlns:p14="http://schemas.microsoft.com/office/powerpoint/2010/main" val="6514870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b="10017"/>
          <a:stretch/>
        </p:blipFill>
        <p:spPr>
          <a:xfrm>
            <a:off x="842592" y="475564"/>
            <a:ext cx="10569702" cy="7549918"/>
          </a:xfrm>
          <a:prstGeom prst="rect">
            <a:avLst/>
          </a:prstGeom>
        </p:spPr>
      </p:pic>
      <p:sp>
        <p:nvSpPr>
          <p:cNvPr id="10" name="Text Box 854"/>
          <p:cNvSpPr txBox="1">
            <a:spLocks noChangeArrowheads="1"/>
          </p:cNvSpPr>
          <p:nvPr/>
        </p:nvSpPr>
        <p:spPr bwMode="auto">
          <a:xfrm>
            <a:off x="8596767" y="874424"/>
            <a:ext cx="23161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>
              <a:spcBef>
                <a:spcPct val="20000"/>
              </a:spcBef>
              <a:buChar char="•"/>
              <a:defRPr sz="4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>
              <a:spcBef>
                <a:spcPct val="20000"/>
              </a:spcBef>
              <a:buChar char="–"/>
              <a:defRPr sz="4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>
              <a:spcBef>
                <a:spcPct val="20000"/>
              </a:spcBef>
              <a:buChar char="–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>
              <a:spcBef>
                <a:spcPct val="20000"/>
              </a:spcBef>
              <a:buChar char="»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Verdana" panose="020B0604030504040204" pitchFamily="34" charset="0"/>
              </a:rPr>
              <a:t>0          Km         20</a:t>
            </a:r>
          </a:p>
        </p:txBody>
      </p:sp>
      <p:grpSp>
        <p:nvGrpSpPr>
          <p:cNvPr id="11" name="Group 376"/>
          <p:cNvGrpSpPr>
            <a:grpSpLocks/>
          </p:cNvGrpSpPr>
          <p:nvPr/>
        </p:nvGrpSpPr>
        <p:grpSpPr bwMode="auto">
          <a:xfrm>
            <a:off x="8731704" y="787111"/>
            <a:ext cx="1976438" cy="127000"/>
            <a:chOff x="6244" y="5162"/>
            <a:chExt cx="537" cy="92"/>
          </a:xfrm>
        </p:grpSpPr>
        <p:sp>
          <p:nvSpPr>
            <p:cNvPr id="12" name="Rectangle 866"/>
            <p:cNvSpPr>
              <a:spLocks noChangeArrowheads="1"/>
            </p:cNvSpPr>
            <p:nvPr/>
          </p:nvSpPr>
          <p:spPr bwMode="auto">
            <a:xfrm>
              <a:off x="6244" y="5162"/>
              <a:ext cx="132" cy="92"/>
            </a:xfrm>
            <a:prstGeom prst="rect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4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4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3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2700"/>
            </a:p>
          </p:txBody>
        </p:sp>
        <p:sp>
          <p:nvSpPr>
            <p:cNvPr id="13" name="Rectangle 867"/>
            <p:cNvSpPr>
              <a:spLocks noChangeArrowheads="1"/>
            </p:cNvSpPr>
            <p:nvPr/>
          </p:nvSpPr>
          <p:spPr bwMode="auto">
            <a:xfrm>
              <a:off x="6379" y="5162"/>
              <a:ext cx="132" cy="92"/>
            </a:xfrm>
            <a:prstGeom prst="rect">
              <a:avLst/>
            </a:prstGeom>
            <a:solidFill>
              <a:srgbClr val="FFFF00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4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4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3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2700"/>
            </a:p>
          </p:txBody>
        </p:sp>
        <p:sp>
          <p:nvSpPr>
            <p:cNvPr id="14" name="Rectangle 868"/>
            <p:cNvSpPr>
              <a:spLocks noChangeArrowheads="1"/>
            </p:cNvSpPr>
            <p:nvPr/>
          </p:nvSpPr>
          <p:spPr bwMode="auto">
            <a:xfrm>
              <a:off x="6514" y="5162"/>
              <a:ext cx="132" cy="92"/>
            </a:xfrm>
            <a:prstGeom prst="rect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4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4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3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2700"/>
            </a:p>
          </p:txBody>
        </p:sp>
        <p:sp>
          <p:nvSpPr>
            <p:cNvPr id="15" name="Rectangle 869"/>
            <p:cNvSpPr>
              <a:spLocks noChangeArrowheads="1"/>
            </p:cNvSpPr>
            <p:nvPr/>
          </p:nvSpPr>
          <p:spPr bwMode="auto">
            <a:xfrm>
              <a:off x="6649" y="5162"/>
              <a:ext cx="132" cy="92"/>
            </a:xfrm>
            <a:prstGeom prst="rect">
              <a:avLst/>
            </a:prstGeom>
            <a:solidFill>
              <a:srgbClr val="FFFF00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4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4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3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2700"/>
            </a:p>
          </p:txBody>
        </p:sp>
      </p:grpSp>
      <p:sp>
        <p:nvSpPr>
          <p:cNvPr id="9" name="Text Box 99"/>
          <p:cNvSpPr txBox="1">
            <a:spLocks noChangeArrowheads="1"/>
          </p:cNvSpPr>
          <p:nvPr/>
        </p:nvSpPr>
        <p:spPr bwMode="auto">
          <a:xfrm>
            <a:off x="889044" y="8212695"/>
            <a:ext cx="10281464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974725" indent="-97472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108902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0332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400" dirty="0">
                <a:latin typeface="Verdana" panose="020B0604030504040204" pitchFamily="34" charset="0"/>
              </a:rPr>
              <a:t>Figure </a:t>
            </a:r>
            <a:r>
              <a:rPr lang="en-US" altLang="en-US" sz="1400" dirty="0" smtClean="0">
                <a:latin typeface="Verdana" panose="020B0604030504040204" pitchFamily="34" charset="0"/>
              </a:rPr>
              <a:t>3. </a:t>
            </a:r>
            <a:r>
              <a:rPr lang="en-US" altLang="en-US" sz="1400" dirty="0" smtClean="0">
                <a:latin typeface="Verdana" panose="020B0604030504040204" pitchFamily="34" charset="0"/>
              </a:rPr>
              <a:t>Map </a:t>
            </a:r>
            <a:r>
              <a:rPr lang="en-US" altLang="en-US" sz="1400" dirty="0">
                <a:latin typeface="Verdana" panose="020B0604030504040204" pitchFamily="34" charset="0"/>
              </a:rPr>
              <a:t>showing estimates for the present-day maturity level of the Golden Beach source facies.  </a:t>
            </a:r>
          </a:p>
        </p:txBody>
      </p:sp>
    </p:spTree>
    <p:extLst>
      <p:ext uri="{BB962C8B-B14F-4D97-AF65-F5344CB8AC3E}">
        <p14:creationId xmlns:p14="http://schemas.microsoft.com/office/powerpoint/2010/main" val="33189325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b="12148"/>
          <a:stretch/>
        </p:blipFill>
        <p:spPr>
          <a:xfrm>
            <a:off x="826673" y="530281"/>
            <a:ext cx="10542461" cy="7538682"/>
          </a:xfrm>
          <a:prstGeom prst="rect">
            <a:avLst/>
          </a:prstGeom>
        </p:spPr>
      </p:pic>
      <p:sp>
        <p:nvSpPr>
          <p:cNvPr id="10" name="Text Box 854"/>
          <p:cNvSpPr txBox="1">
            <a:spLocks noChangeArrowheads="1"/>
          </p:cNvSpPr>
          <p:nvPr/>
        </p:nvSpPr>
        <p:spPr bwMode="auto">
          <a:xfrm>
            <a:off x="8596767" y="874424"/>
            <a:ext cx="23161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>
              <a:spcBef>
                <a:spcPct val="20000"/>
              </a:spcBef>
              <a:buChar char="•"/>
              <a:defRPr sz="4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>
              <a:spcBef>
                <a:spcPct val="20000"/>
              </a:spcBef>
              <a:buChar char="–"/>
              <a:defRPr sz="4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>
              <a:spcBef>
                <a:spcPct val="20000"/>
              </a:spcBef>
              <a:buChar char="–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>
              <a:spcBef>
                <a:spcPct val="20000"/>
              </a:spcBef>
              <a:buChar char="»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Verdana" panose="020B0604030504040204" pitchFamily="34" charset="0"/>
              </a:rPr>
              <a:t>0          Km         20</a:t>
            </a:r>
          </a:p>
        </p:txBody>
      </p:sp>
      <p:grpSp>
        <p:nvGrpSpPr>
          <p:cNvPr id="11" name="Group 376"/>
          <p:cNvGrpSpPr>
            <a:grpSpLocks/>
          </p:cNvGrpSpPr>
          <p:nvPr/>
        </p:nvGrpSpPr>
        <p:grpSpPr bwMode="auto">
          <a:xfrm>
            <a:off x="8731704" y="787111"/>
            <a:ext cx="1976438" cy="127000"/>
            <a:chOff x="6244" y="5162"/>
            <a:chExt cx="537" cy="92"/>
          </a:xfrm>
        </p:grpSpPr>
        <p:sp>
          <p:nvSpPr>
            <p:cNvPr id="12" name="Rectangle 866"/>
            <p:cNvSpPr>
              <a:spLocks noChangeArrowheads="1"/>
            </p:cNvSpPr>
            <p:nvPr/>
          </p:nvSpPr>
          <p:spPr bwMode="auto">
            <a:xfrm>
              <a:off x="6244" y="5162"/>
              <a:ext cx="132" cy="92"/>
            </a:xfrm>
            <a:prstGeom prst="rect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4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4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3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2700"/>
            </a:p>
          </p:txBody>
        </p:sp>
        <p:sp>
          <p:nvSpPr>
            <p:cNvPr id="13" name="Rectangle 867"/>
            <p:cNvSpPr>
              <a:spLocks noChangeArrowheads="1"/>
            </p:cNvSpPr>
            <p:nvPr/>
          </p:nvSpPr>
          <p:spPr bwMode="auto">
            <a:xfrm>
              <a:off x="6379" y="5162"/>
              <a:ext cx="132" cy="92"/>
            </a:xfrm>
            <a:prstGeom prst="rect">
              <a:avLst/>
            </a:prstGeom>
            <a:solidFill>
              <a:srgbClr val="FFFF00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4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4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3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2700"/>
            </a:p>
          </p:txBody>
        </p:sp>
        <p:sp>
          <p:nvSpPr>
            <p:cNvPr id="14" name="Rectangle 868"/>
            <p:cNvSpPr>
              <a:spLocks noChangeArrowheads="1"/>
            </p:cNvSpPr>
            <p:nvPr/>
          </p:nvSpPr>
          <p:spPr bwMode="auto">
            <a:xfrm>
              <a:off x="6514" y="5162"/>
              <a:ext cx="132" cy="92"/>
            </a:xfrm>
            <a:prstGeom prst="rect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4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4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3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2700"/>
            </a:p>
          </p:txBody>
        </p:sp>
        <p:sp>
          <p:nvSpPr>
            <p:cNvPr id="15" name="Rectangle 869"/>
            <p:cNvSpPr>
              <a:spLocks noChangeArrowheads="1"/>
            </p:cNvSpPr>
            <p:nvPr/>
          </p:nvSpPr>
          <p:spPr bwMode="auto">
            <a:xfrm>
              <a:off x="6649" y="5162"/>
              <a:ext cx="132" cy="92"/>
            </a:xfrm>
            <a:prstGeom prst="rect">
              <a:avLst/>
            </a:prstGeom>
            <a:solidFill>
              <a:srgbClr val="FFFF00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4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4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3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2700"/>
            </a:p>
          </p:txBody>
        </p:sp>
      </p:grpSp>
      <p:sp>
        <p:nvSpPr>
          <p:cNvPr id="9" name="Text Box 95"/>
          <p:cNvSpPr txBox="1">
            <a:spLocks noChangeArrowheads="1"/>
          </p:cNvSpPr>
          <p:nvPr/>
        </p:nvSpPr>
        <p:spPr bwMode="auto">
          <a:xfrm>
            <a:off x="913756" y="8068963"/>
            <a:ext cx="1045537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974725" indent="-97472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108902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0332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400" dirty="0">
                <a:latin typeface="Verdana" panose="020B0604030504040204" pitchFamily="34" charset="0"/>
              </a:rPr>
              <a:t>Figure </a:t>
            </a:r>
            <a:r>
              <a:rPr lang="en-US" altLang="en-US" sz="1400" dirty="0" smtClean="0">
                <a:latin typeface="Verdana" panose="020B0604030504040204" pitchFamily="34" charset="0"/>
              </a:rPr>
              <a:t>4.  </a:t>
            </a:r>
            <a:r>
              <a:rPr lang="en-US" altLang="en-US" sz="1400" dirty="0">
                <a:latin typeface="Verdana" panose="020B0604030504040204" pitchFamily="34" charset="0"/>
              </a:rPr>
              <a:t>Map showing the environments of deposition for the uppermost portion of the Latrobe Formation.  Nearshore sands should have better reservoir properties (porosity, permeability).</a:t>
            </a:r>
          </a:p>
        </p:txBody>
      </p:sp>
    </p:spTree>
    <p:extLst>
      <p:ext uri="{BB962C8B-B14F-4D97-AF65-F5344CB8AC3E}">
        <p14:creationId xmlns:p14="http://schemas.microsoft.com/office/powerpoint/2010/main" val="1576501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b="8930"/>
          <a:stretch/>
        </p:blipFill>
        <p:spPr>
          <a:xfrm>
            <a:off x="840528" y="494134"/>
            <a:ext cx="10515219" cy="7579055"/>
          </a:xfrm>
          <a:prstGeom prst="rect">
            <a:avLst/>
          </a:prstGeom>
        </p:spPr>
      </p:pic>
      <p:sp>
        <p:nvSpPr>
          <p:cNvPr id="10" name="Text Box 854"/>
          <p:cNvSpPr txBox="1">
            <a:spLocks noChangeArrowheads="1"/>
          </p:cNvSpPr>
          <p:nvPr/>
        </p:nvSpPr>
        <p:spPr bwMode="auto">
          <a:xfrm>
            <a:off x="8596767" y="874424"/>
            <a:ext cx="23161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>
              <a:spcBef>
                <a:spcPct val="20000"/>
              </a:spcBef>
              <a:buChar char="•"/>
              <a:defRPr sz="4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>
              <a:spcBef>
                <a:spcPct val="20000"/>
              </a:spcBef>
              <a:buChar char="–"/>
              <a:defRPr sz="4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>
              <a:spcBef>
                <a:spcPct val="20000"/>
              </a:spcBef>
              <a:buChar char="–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>
              <a:spcBef>
                <a:spcPct val="20000"/>
              </a:spcBef>
              <a:buChar char="»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Verdana" panose="020B0604030504040204" pitchFamily="34" charset="0"/>
              </a:rPr>
              <a:t>0          Km         20</a:t>
            </a:r>
          </a:p>
        </p:txBody>
      </p:sp>
      <p:grpSp>
        <p:nvGrpSpPr>
          <p:cNvPr id="11" name="Group 376"/>
          <p:cNvGrpSpPr>
            <a:grpSpLocks/>
          </p:cNvGrpSpPr>
          <p:nvPr/>
        </p:nvGrpSpPr>
        <p:grpSpPr bwMode="auto">
          <a:xfrm>
            <a:off x="8731704" y="787111"/>
            <a:ext cx="1976438" cy="127000"/>
            <a:chOff x="6244" y="5162"/>
            <a:chExt cx="537" cy="92"/>
          </a:xfrm>
        </p:grpSpPr>
        <p:sp>
          <p:nvSpPr>
            <p:cNvPr id="12" name="Rectangle 866"/>
            <p:cNvSpPr>
              <a:spLocks noChangeArrowheads="1"/>
            </p:cNvSpPr>
            <p:nvPr/>
          </p:nvSpPr>
          <p:spPr bwMode="auto">
            <a:xfrm>
              <a:off x="6244" y="5162"/>
              <a:ext cx="132" cy="92"/>
            </a:xfrm>
            <a:prstGeom prst="rect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4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4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3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2700"/>
            </a:p>
          </p:txBody>
        </p:sp>
        <p:sp>
          <p:nvSpPr>
            <p:cNvPr id="13" name="Rectangle 867"/>
            <p:cNvSpPr>
              <a:spLocks noChangeArrowheads="1"/>
            </p:cNvSpPr>
            <p:nvPr/>
          </p:nvSpPr>
          <p:spPr bwMode="auto">
            <a:xfrm>
              <a:off x="6379" y="5162"/>
              <a:ext cx="132" cy="92"/>
            </a:xfrm>
            <a:prstGeom prst="rect">
              <a:avLst/>
            </a:prstGeom>
            <a:solidFill>
              <a:srgbClr val="FFFF00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4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4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3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2700"/>
            </a:p>
          </p:txBody>
        </p:sp>
        <p:sp>
          <p:nvSpPr>
            <p:cNvPr id="14" name="Rectangle 868"/>
            <p:cNvSpPr>
              <a:spLocks noChangeArrowheads="1"/>
            </p:cNvSpPr>
            <p:nvPr/>
          </p:nvSpPr>
          <p:spPr bwMode="auto">
            <a:xfrm>
              <a:off x="6514" y="5162"/>
              <a:ext cx="132" cy="92"/>
            </a:xfrm>
            <a:prstGeom prst="rect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4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4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3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2700"/>
            </a:p>
          </p:txBody>
        </p:sp>
        <p:sp>
          <p:nvSpPr>
            <p:cNvPr id="15" name="Rectangle 869"/>
            <p:cNvSpPr>
              <a:spLocks noChangeArrowheads="1"/>
            </p:cNvSpPr>
            <p:nvPr/>
          </p:nvSpPr>
          <p:spPr bwMode="auto">
            <a:xfrm>
              <a:off x="6649" y="5162"/>
              <a:ext cx="132" cy="92"/>
            </a:xfrm>
            <a:prstGeom prst="rect">
              <a:avLst/>
            </a:prstGeom>
            <a:solidFill>
              <a:srgbClr val="FFFF00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4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4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3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2700"/>
            </a:p>
          </p:txBody>
        </p:sp>
      </p:grpSp>
      <p:sp>
        <p:nvSpPr>
          <p:cNvPr id="9" name="Text Box 98"/>
          <p:cNvSpPr txBox="1">
            <a:spLocks noChangeArrowheads="1"/>
          </p:cNvSpPr>
          <p:nvPr/>
        </p:nvSpPr>
        <p:spPr bwMode="auto">
          <a:xfrm>
            <a:off x="929690" y="8097253"/>
            <a:ext cx="1009123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974725" indent="-97472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108902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0332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400" dirty="0">
                <a:latin typeface="Verdana" panose="020B0604030504040204" pitchFamily="34" charset="0"/>
              </a:rPr>
              <a:t>Figure 6. </a:t>
            </a:r>
            <a:r>
              <a:rPr lang="en-US" altLang="en-US" sz="1400" dirty="0" smtClean="0">
                <a:latin typeface="Verdana" panose="020B0604030504040204" pitchFamily="34" charset="0"/>
              </a:rPr>
              <a:t>Map </a:t>
            </a:r>
            <a:r>
              <a:rPr lang="en-US" altLang="en-US" sz="1400" dirty="0">
                <a:latin typeface="Verdana" panose="020B0604030504040204" pitchFamily="34" charset="0"/>
              </a:rPr>
              <a:t>showing estimates for the sealing quality for the Lake Entrance member just above the TOL unconformity.</a:t>
            </a:r>
          </a:p>
        </p:txBody>
      </p:sp>
    </p:spTree>
    <p:extLst>
      <p:ext uri="{BB962C8B-B14F-4D97-AF65-F5344CB8AC3E}">
        <p14:creationId xmlns:p14="http://schemas.microsoft.com/office/powerpoint/2010/main" val="8366365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</TotalTime>
  <Words>153</Words>
  <Application>Microsoft Macintosh PowerPoint</Application>
  <PresentationFormat>Ledger Paper (11x17 in)</PresentationFormat>
  <Paragraphs>10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Schroeder</dc:creator>
  <cp:lastModifiedBy>Danielle Sumy</cp:lastModifiedBy>
  <cp:revision>5</cp:revision>
  <dcterms:created xsi:type="dcterms:W3CDTF">2015-07-24T20:10:54Z</dcterms:created>
  <dcterms:modified xsi:type="dcterms:W3CDTF">2015-11-09T15:15:01Z</dcterms:modified>
</cp:coreProperties>
</file>