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9" r:id="rId2"/>
    <p:sldId id="351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3" r:id="rId14"/>
    <p:sldId id="364" r:id="rId15"/>
    <p:sldId id="349" r:id="rId1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557" autoAdjust="0"/>
  </p:normalViewPr>
  <p:slideViewPr>
    <p:cSldViewPr snapToGrid="0">
      <p:cViewPr varScale="1">
        <p:scale>
          <a:sx n="84" d="100"/>
          <a:sy n="84" d="100"/>
        </p:scale>
        <p:origin x="-1464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Once 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have an anticline (that could be a </a:t>
            </a:r>
            <a:r>
              <a:rPr lang="en-US" dirty="0" smtClean="0"/>
              <a:t>hydrocarbon </a:t>
            </a:r>
            <a:r>
              <a:rPr lang="en-US" dirty="0" smtClean="0"/>
              <a:t>trap), they </a:t>
            </a:r>
            <a:r>
              <a:rPr lang="en-US" dirty="0" smtClean="0"/>
              <a:t>should note </a:t>
            </a:r>
            <a:r>
              <a:rPr lang="en-US" dirty="0" smtClean="0"/>
              <a:t>its position on the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can use the shot points, as shown </a:t>
            </a:r>
            <a:r>
              <a:rPr lang="en-US" dirty="0" smtClean="0"/>
              <a:t>here.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can also say the</a:t>
            </a:r>
            <a:r>
              <a:rPr lang="en-US" baseline="0" dirty="0" smtClean="0"/>
              <a:t> high is from Line A’s intersection with Line 5 to ¾ of the way to Line 6</a:t>
            </a:r>
            <a:r>
              <a:rPr lang="en-US" baseline="0" dirty="0" smtClean="0"/>
              <a:t>. Any </a:t>
            </a:r>
            <a:r>
              <a:rPr lang="en-US" baseline="0" dirty="0" smtClean="0"/>
              <a:t>way for them to associate the high with a position on the basemap.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4488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are simulating a quick look for possible structural </a:t>
            </a:r>
            <a:r>
              <a:rPr lang="en-US" dirty="0" smtClean="0"/>
              <a:t>traps.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don’t need precision – just so we can mark </a:t>
            </a:r>
            <a:r>
              <a:rPr lang="en-US" dirty="0" smtClean="0"/>
              <a:t>anticlines.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driver here is </a:t>
            </a:r>
            <a:r>
              <a:rPr lang="en-US" dirty="0" smtClean="0"/>
              <a:t>speed.</a:t>
            </a:r>
            <a:r>
              <a:rPr lang="en-US" baseline="0" dirty="0" smtClean="0"/>
              <a:t> </a:t>
            </a:r>
            <a:r>
              <a:rPr lang="en-US" dirty="0" smtClean="0"/>
              <a:t>Later, </a:t>
            </a:r>
            <a:r>
              <a:rPr lang="en-US" dirty="0" smtClean="0"/>
              <a:t>we will be worried about stratigraphic precision.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9683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Again</a:t>
            </a:r>
            <a:r>
              <a:rPr lang="en-US" dirty="0" smtClean="0"/>
              <a:t>, we are focused on </a:t>
            </a:r>
            <a:r>
              <a:rPr lang="en-US" dirty="0" smtClean="0"/>
              <a:t>anticlines.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are not concerned YET with how deep the anticlines </a:t>
            </a:r>
            <a:r>
              <a:rPr lang="en-US" dirty="0" smtClean="0"/>
              <a:t>are.</a:t>
            </a:r>
            <a:r>
              <a:rPr lang="en-US" baseline="0" dirty="0" smtClean="0"/>
              <a:t> </a:t>
            </a:r>
            <a:r>
              <a:rPr lang="en-US" dirty="0" smtClean="0"/>
              <a:t>That </a:t>
            </a:r>
            <a:r>
              <a:rPr lang="en-US" dirty="0" smtClean="0"/>
              <a:t>comes later.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4385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students can</a:t>
            </a:r>
            <a:r>
              <a:rPr lang="en-US" dirty="0" smtClean="0"/>
              <a:t> </a:t>
            </a:r>
            <a:r>
              <a:rPr lang="en-US" dirty="0" smtClean="0"/>
              <a:t>relate the position of anticlines seen on the lines to locations on the </a:t>
            </a:r>
            <a:r>
              <a:rPr lang="en-US" dirty="0" err="1" smtClean="0"/>
              <a:t>basemap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can use a pencil or highlighter to mark the anticlines on the basemap.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4008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</a:t>
            </a:r>
            <a:r>
              <a:rPr lang="en-US" dirty="0" smtClean="0"/>
              <a:t>marking the anticlines seen</a:t>
            </a:r>
            <a:r>
              <a:rPr lang="en-US" baseline="0" dirty="0" smtClean="0"/>
              <a:t> on each line, they can look for patterns and draw ovals on the </a:t>
            </a:r>
            <a:r>
              <a:rPr lang="en-US" baseline="0" dirty="0" smtClean="0"/>
              <a:t>map. They </a:t>
            </a:r>
            <a:r>
              <a:rPr lang="en-US" baseline="0" dirty="0" smtClean="0"/>
              <a:t>are to represent possible structural traps.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NOTE:  There is NO SOLUTION for this exercise since their map is input for the next exercise.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39380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introduces the data set – </a:t>
            </a:r>
            <a:r>
              <a:rPr lang="en-US" dirty="0" smtClean="0"/>
              <a:t>five (5) </a:t>
            </a:r>
            <a:r>
              <a:rPr lang="en-US" dirty="0" smtClean="0"/>
              <a:t>east-west lines and </a:t>
            </a:r>
            <a:r>
              <a:rPr lang="en-US" dirty="0" smtClean="0"/>
              <a:t>nine (9) </a:t>
            </a:r>
            <a:r>
              <a:rPr lang="en-US" dirty="0" smtClean="0"/>
              <a:t>north-south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are given the TOL on </a:t>
            </a:r>
            <a:r>
              <a:rPr lang="en-US" dirty="0" smtClean="0"/>
              <a:t>six (6) </a:t>
            </a:r>
            <a:r>
              <a:rPr lang="en-US" dirty="0" smtClean="0"/>
              <a:t>of the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want to find large </a:t>
            </a:r>
            <a:r>
              <a:rPr lang="en-US" dirty="0" smtClean="0"/>
              <a:t>anticlines.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have them work individually or in teams of 2 or 3 people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74113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Lines </a:t>
            </a:r>
            <a:r>
              <a:rPr lang="en-US" dirty="0" smtClean="0"/>
              <a:t>with interpretation are </a:t>
            </a:r>
            <a:r>
              <a:rPr lang="en-US" dirty="0" smtClean="0"/>
              <a:t>solid.</a:t>
            </a:r>
            <a:r>
              <a:rPr lang="en-US" baseline="0" dirty="0" smtClean="0"/>
              <a:t> </a:t>
            </a:r>
            <a:r>
              <a:rPr lang="en-US" dirty="0" smtClean="0"/>
              <a:t>Lines </a:t>
            </a:r>
            <a:r>
              <a:rPr lang="en-US" dirty="0" smtClean="0"/>
              <a:t>to work are </a:t>
            </a:r>
            <a:r>
              <a:rPr lang="en-US" dirty="0" smtClean="0"/>
              <a:t>dashed.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yellow circles indicate intersections to be tied.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7523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Criteria </a:t>
            </a:r>
            <a:r>
              <a:rPr lang="en-US" dirty="0" smtClean="0"/>
              <a:t>for identifying the TOL unconformity.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0343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color lines are hard to mark with </a:t>
            </a:r>
            <a:r>
              <a:rPr lang="en-US" dirty="0" smtClean="0"/>
              <a:t>pencils.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suggest they use a color marker (e.g., green)</a:t>
            </a:r>
            <a:r>
              <a:rPr lang="en-US" dirty="0" smtClean="0"/>
              <a:t>.</a:t>
            </a:r>
            <a:r>
              <a:rPr lang="en-US" baseline="0" dirty="0" smtClean="0"/>
              <a:t> However, m</a:t>
            </a:r>
            <a:r>
              <a:rPr lang="en-US" dirty="0" smtClean="0"/>
              <a:t>arkers </a:t>
            </a:r>
            <a:r>
              <a:rPr lang="en-US" dirty="0" smtClean="0"/>
              <a:t>can’t be </a:t>
            </a:r>
            <a:r>
              <a:rPr lang="en-US" dirty="0" smtClean="0"/>
              <a:t>erased.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good thing is that given the task of finding</a:t>
            </a:r>
            <a:r>
              <a:rPr lang="en-US" baseline="0" dirty="0" smtClean="0"/>
              <a:t> highs, we don’t have to be precise (more of this on slides 11 and 12)</a:t>
            </a:r>
            <a:r>
              <a:rPr lang="en-US" baseline="0" dirty="0" smtClean="0"/>
              <a:t>. Either </a:t>
            </a:r>
            <a:r>
              <a:rPr lang="en-US" baseline="0" dirty="0" smtClean="0"/>
              <a:t>than can make initial correlations using dashed lines OR use solid lines and don’t worry about minor misties.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0443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 smtClean="0"/>
              <a:t>they work in teams of 2 or 3, they need to work at the same time/place but can divide the </a:t>
            </a:r>
            <a:r>
              <a:rPr lang="en-US" dirty="0" smtClean="0"/>
              <a:t>work</a:t>
            </a:r>
            <a:r>
              <a:rPr lang="en-US" baseline="0" dirty="0" smtClean="0"/>
              <a:t> </a:t>
            </a:r>
            <a:r>
              <a:rPr lang="en-US" dirty="0" smtClean="0"/>
              <a:t>e.g., </a:t>
            </a:r>
            <a:r>
              <a:rPr lang="en-US" dirty="0" smtClean="0"/>
              <a:t>one person work Line C while another works Line 7.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5153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students</a:t>
            </a:r>
            <a:r>
              <a:rPr lang="en-US" dirty="0" smtClean="0"/>
              <a:t> </a:t>
            </a:r>
            <a:r>
              <a:rPr lang="en-US" dirty="0" smtClean="0"/>
              <a:t>don’t have to map faults</a:t>
            </a:r>
            <a:r>
              <a:rPr lang="en-US" baseline="0" dirty="0" smtClean="0"/>
              <a:t> – as in tie them or have fault symbols on their </a:t>
            </a:r>
            <a:r>
              <a:rPr lang="en-US" baseline="0" dirty="0" smtClean="0"/>
              <a:t>maps. They </a:t>
            </a:r>
            <a:r>
              <a:rPr lang="en-US" baseline="0" dirty="0" smtClean="0"/>
              <a:t>can mark the faults on their seismic lines if they want.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785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</a:t>
            </a:r>
            <a:r>
              <a:rPr lang="en-US" dirty="0" smtClean="0"/>
              <a:t>of Line B </a:t>
            </a:r>
            <a:r>
              <a:rPr lang="en-US" dirty="0" smtClean="0"/>
              <a:t>shows </a:t>
            </a:r>
            <a:r>
              <a:rPr lang="en-US" dirty="0" smtClean="0"/>
              <a:t>evidence of erosion below the TOL unconformity.</a:t>
            </a:r>
          </a:p>
          <a:p>
            <a:r>
              <a:rPr lang="en-US" dirty="0" smtClean="0"/>
              <a:t>NB. </a:t>
            </a:r>
            <a:r>
              <a:rPr lang="en-US" dirty="0" smtClean="0"/>
              <a:t>Line </a:t>
            </a:r>
            <a:r>
              <a:rPr lang="en-US" dirty="0" smtClean="0"/>
              <a:t>B is not interpreted, so they can use this slide to mark this part of Line B.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8404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p</a:t>
            </a:r>
            <a:r>
              <a:rPr lang="en-US" dirty="0" smtClean="0"/>
              <a:t>hoto provides</a:t>
            </a:r>
            <a:r>
              <a:rPr lang="en-US" baseline="0" dirty="0" smtClean="0"/>
              <a:t> a</a:t>
            </a:r>
            <a:r>
              <a:rPr lang="en-US" dirty="0" smtClean="0"/>
              <a:t> </a:t>
            </a:r>
            <a:r>
              <a:rPr lang="en-US" dirty="0" smtClean="0"/>
              <a:t>modern example of the type of relief there was before the deposition of the sediments above the TOL </a:t>
            </a:r>
            <a:r>
              <a:rPr lang="en-US" dirty="0" smtClean="0"/>
              <a:t>unconformity.</a:t>
            </a:r>
            <a:r>
              <a:rPr lang="en-US" baseline="0" dirty="0" smtClean="0"/>
              <a:t> </a:t>
            </a:r>
            <a:r>
              <a:rPr lang="en-US" dirty="0" smtClean="0"/>
              <a:t>Photo is </a:t>
            </a:r>
            <a:r>
              <a:rPr lang="en-US" dirty="0" smtClean="0"/>
              <a:t>from Canyonlands National Park, Utah, USA.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860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 Regional Unconformity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Map a Regional Unconformity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944072"/>
            <a:ext cx="6525107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latin typeface="Verdana" pitchFamily="34" charset="0"/>
              </a:rPr>
              <a:t>To map a regional unconformity, called the Top of Latrobe (TOL) unconformity.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086" y="2291829"/>
            <a:ext cx="4417130" cy="307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Look for Anticlines</a:t>
            </a:r>
          </a:p>
        </p:txBody>
      </p:sp>
      <p:sp>
        <p:nvSpPr>
          <p:cNvPr id="13317" name="Rectangle 13"/>
          <p:cNvSpPr>
            <a:spLocks noChangeArrowheads="1"/>
          </p:cNvSpPr>
          <p:nvPr/>
        </p:nvSpPr>
        <p:spPr bwMode="auto">
          <a:xfrm>
            <a:off x="6880225" y="4970290"/>
            <a:ext cx="1474788" cy="4476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 dirty="0"/>
          </a:p>
        </p:txBody>
      </p:sp>
      <p:sp>
        <p:nvSpPr>
          <p:cNvPr id="13318" name="WordArt 14"/>
          <p:cNvSpPr>
            <a:spLocks noChangeArrowheads="1" noChangeShapeType="1" noTextEdit="1"/>
          </p:cNvSpPr>
          <p:nvPr/>
        </p:nvSpPr>
        <p:spPr bwMode="auto">
          <a:xfrm>
            <a:off x="7015163" y="5043315"/>
            <a:ext cx="1263650" cy="322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BBE0E3"/>
                </a:solidFill>
                <a:latin typeface="Arial Black" panose="020B0A04020102020204" pitchFamily="34" charset="0"/>
              </a:rPr>
              <a:t>Line A</a:t>
            </a:r>
          </a:p>
        </p:txBody>
      </p:sp>
      <p:pic>
        <p:nvPicPr>
          <p:cNvPr id="13319" name="Picture 24" descr="27_Line-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4" t="4854" r="30716" b="15271"/>
          <a:stretch>
            <a:fillRect/>
          </a:stretch>
        </p:blipFill>
        <p:spPr bwMode="auto">
          <a:xfrm>
            <a:off x="658813" y="2074690"/>
            <a:ext cx="7670800" cy="402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 Box 20"/>
          <p:cNvSpPr txBox="1">
            <a:spLocks noChangeAspect="1" noChangeArrowheads="1"/>
          </p:cNvSpPr>
          <p:nvPr/>
        </p:nvSpPr>
        <p:spPr bwMode="auto">
          <a:xfrm>
            <a:off x="515938" y="1204740"/>
            <a:ext cx="6016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600" b="1" dirty="0"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3321" name="Text Box 21"/>
          <p:cNvSpPr txBox="1">
            <a:spLocks noChangeAspect="1" noChangeArrowheads="1"/>
          </p:cNvSpPr>
          <p:nvPr/>
        </p:nvSpPr>
        <p:spPr bwMode="auto">
          <a:xfrm>
            <a:off x="2157413" y="1204740"/>
            <a:ext cx="6016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600" b="1" dirty="0">
                <a:latin typeface="Verdana" panose="020B0604030504040204" pitchFamily="34" charset="0"/>
              </a:rPr>
              <a:t>4</a:t>
            </a:r>
          </a:p>
        </p:txBody>
      </p:sp>
      <p:sp>
        <p:nvSpPr>
          <p:cNvPr id="13322" name="Text Box 22"/>
          <p:cNvSpPr txBox="1">
            <a:spLocks noChangeAspect="1" noChangeArrowheads="1"/>
          </p:cNvSpPr>
          <p:nvPr/>
        </p:nvSpPr>
        <p:spPr bwMode="auto">
          <a:xfrm>
            <a:off x="3811588" y="1204740"/>
            <a:ext cx="6016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600" b="1" dirty="0">
                <a:latin typeface="Verdana" panose="020B0604030504040204" pitchFamily="34" charset="0"/>
              </a:rPr>
              <a:t>5</a:t>
            </a:r>
          </a:p>
        </p:txBody>
      </p:sp>
      <p:sp>
        <p:nvSpPr>
          <p:cNvPr id="13323" name="Text Box 23"/>
          <p:cNvSpPr txBox="1">
            <a:spLocks noChangeAspect="1" noChangeArrowheads="1"/>
          </p:cNvSpPr>
          <p:nvPr/>
        </p:nvSpPr>
        <p:spPr bwMode="auto">
          <a:xfrm>
            <a:off x="5413375" y="1204740"/>
            <a:ext cx="6016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600" b="1" dirty="0">
                <a:latin typeface="Verdana" panose="020B0604030504040204" pitchFamily="34" charset="0"/>
              </a:rPr>
              <a:t>6</a:t>
            </a:r>
          </a:p>
        </p:txBody>
      </p:sp>
      <p:sp>
        <p:nvSpPr>
          <p:cNvPr id="13324" name="Text Box 26"/>
          <p:cNvSpPr txBox="1">
            <a:spLocks noChangeAspect="1" noChangeArrowheads="1"/>
          </p:cNvSpPr>
          <p:nvPr/>
        </p:nvSpPr>
        <p:spPr bwMode="auto">
          <a:xfrm>
            <a:off x="7110413" y="1204740"/>
            <a:ext cx="6016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600" b="1" dirty="0">
                <a:latin typeface="Verdana" panose="020B0604030504040204" pitchFamily="34" charset="0"/>
              </a:rPr>
              <a:t>7</a:t>
            </a:r>
          </a:p>
        </p:txBody>
      </p:sp>
      <p:sp>
        <p:nvSpPr>
          <p:cNvPr id="13325" name="Text Box 42"/>
          <p:cNvSpPr txBox="1">
            <a:spLocks noChangeAspect="1" noChangeArrowheads="1"/>
          </p:cNvSpPr>
          <p:nvPr/>
        </p:nvSpPr>
        <p:spPr bwMode="auto">
          <a:xfrm>
            <a:off x="2681288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2200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26" name="Text Box 43"/>
          <p:cNvSpPr txBox="1">
            <a:spLocks noChangeAspect="1" noChangeArrowheads="1"/>
          </p:cNvSpPr>
          <p:nvPr/>
        </p:nvSpPr>
        <p:spPr bwMode="auto">
          <a:xfrm>
            <a:off x="2101850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2000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27" name="Text Box 44"/>
          <p:cNvSpPr txBox="1">
            <a:spLocks noChangeAspect="1" noChangeArrowheads="1"/>
          </p:cNvSpPr>
          <p:nvPr/>
        </p:nvSpPr>
        <p:spPr bwMode="auto">
          <a:xfrm>
            <a:off x="3851275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2600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28" name="Text Box 45"/>
          <p:cNvSpPr txBox="1">
            <a:spLocks noChangeAspect="1" noChangeArrowheads="1"/>
          </p:cNvSpPr>
          <p:nvPr/>
        </p:nvSpPr>
        <p:spPr bwMode="auto">
          <a:xfrm>
            <a:off x="3268663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2400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29" name="Text Box 46"/>
          <p:cNvSpPr txBox="1">
            <a:spLocks noChangeAspect="1" noChangeArrowheads="1"/>
          </p:cNvSpPr>
          <p:nvPr/>
        </p:nvSpPr>
        <p:spPr bwMode="auto">
          <a:xfrm>
            <a:off x="5595938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3200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0" name="Text Box 47"/>
          <p:cNvSpPr txBox="1">
            <a:spLocks noChangeAspect="1" noChangeArrowheads="1"/>
          </p:cNvSpPr>
          <p:nvPr/>
        </p:nvSpPr>
        <p:spPr bwMode="auto">
          <a:xfrm>
            <a:off x="4432300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2800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1" name="Text Box 48"/>
          <p:cNvSpPr txBox="1">
            <a:spLocks noChangeAspect="1" noChangeArrowheads="1"/>
          </p:cNvSpPr>
          <p:nvPr/>
        </p:nvSpPr>
        <p:spPr bwMode="auto">
          <a:xfrm>
            <a:off x="5018088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3000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2" name="Text Box 50"/>
          <p:cNvSpPr txBox="1">
            <a:spLocks noChangeAspect="1" noChangeArrowheads="1"/>
          </p:cNvSpPr>
          <p:nvPr/>
        </p:nvSpPr>
        <p:spPr bwMode="auto">
          <a:xfrm>
            <a:off x="7340600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3800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3" name="Text Box 51"/>
          <p:cNvSpPr txBox="1">
            <a:spLocks noChangeAspect="1" noChangeArrowheads="1"/>
          </p:cNvSpPr>
          <p:nvPr/>
        </p:nvSpPr>
        <p:spPr bwMode="auto">
          <a:xfrm>
            <a:off x="6754813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3600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4" name="Text Box 52"/>
          <p:cNvSpPr txBox="1">
            <a:spLocks noChangeAspect="1" noChangeArrowheads="1"/>
          </p:cNvSpPr>
          <p:nvPr/>
        </p:nvSpPr>
        <p:spPr bwMode="auto">
          <a:xfrm>
            <a:off x="6176963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3400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5" name="Text Box 65"/>
          <p:cNvSpPr txBox="1">
            <a:spLocks noChangeAspect="1" noChangeArrowheads="1"/>
          </p:cNvSpPr>
          <p:nvPr/>
        </p:nvSpPr>
        <p:spPr bwMode="auto">
          <a:xfrm>
            <a:off x="7920038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4000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6" name="Text Box 83"/>
          <p:cNvSpPr txBox="1">
            <a:spLocks noChangeAspect="1" noChangeArrowheads="1"/>
          </p:cNvSpPr>
          <p:nvPr/>
        </p:nvSpPr>
        <p:spPr bwMode="auto">
          <a:xfrm>
            <a:off x="1522413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1800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7" name="Text Box 84"/>
          <p:cNvSpPr txBox="1">
            <a:spLocks noChangeAspect="1" noChangeArrowheads="1"/>
          </p:cNvSpPr>
          <p:nvPr/>
        </p:nvSpPr>
        <p:spPr bwMode="auto">
          <a:xfrm>
            <a:off x="936625" y="18032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1600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38" name="Line 97"/>
          <p:cNvSpPr>
            <a:spLocks noChangeAspect="1" noChangeShapeType="1"/>
          </p:cNvSpPr>
          <p:nvPr/>
        </p:nvSpPr>
        <p:spPr bwMode="auto">
          <a:xfrm>
            <a:off x="1754188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39" name="Line 98"/>
          <p:cNvSpPr>
            <a:spLocks noChangeAspect="1" noChangeShapeType="1"/>
          </p:cNvSpPr>
          <p:nvPr/>
        </p:nvSpPr>
        <p:spPr bwMode="auto">
          <a:xfrm>
            <a:off x="4083050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0" name="Line 99"/>
          <p:cNvSpPr>
            <a:spLocks noChangeAspect="1" noChangeShapeType="1"/>
          </p:cNvSpPr>
          <p:nvPr/>
        </p:nvSpPr>
        <p:spPr bwMode="auto">
          <a:xfrm>
            <a:off x="3500438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1" name="Line 100"/>
          <p:cNvSpPr>
            <a:spLocks noChangeAspect="1" noChangeShapeType="1"/>
          </p:cNvSpPr>
          <p:nvPr/>
        </p:nvSpPr>
        <p:spPr bwMode="auto">
          <a:xfrm>
            <a:off x="2917825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2" name="Line 102"/>
          <p:cNvSpPr>
            <a:spLocks noChangeAspect="1" noChangeShapeType="1"/>
          </p:cNvSpPr>
          <p:nvPr/>
        </p:nvSpPr>
        <p:spPr bwMode="auto">
          <a:xfrm>
            <a:off x="2335213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3" name="Line 103"/>
          <p:cNvSpPr>
            <a:spLocks noChangeAspect="1" noChangeShapeType="1"/>
          </p:cNvSpPr>
          <p:nvPr/>
        </p:nvSpPr>
        <p:spPr bwMode="auto">
          <a:xfrm>
            <a:off x="1171575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4" name="Line 111"/>
          <p:cNvSpPr>
            <a:spLocks noChangeAspect="1" noChangeShapeType="1"/>
          </p:cNvSpPr>
          <p:nvPr/>
        </p:nvSpPr>
        <p:spPr bwMode="auto">
          <a:xfrm>
            <a:off x="5827713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5" name="Line 112"/>
          <p:cNvSpPr>
            <a:spLocks noChangeAspect="1" noChangeShapeType="1"/>
          </p:cNvSpPr>
          <p:nvPr/>
        </p:nvSpPr>
        <p:spPr bwMode="auto">
          <a:xfrm>
            <a:off x="8153400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6" name="Line 113"/>
          <p:cNvSpPr>
            <a:spLocks noChangeAspect="1" noChangeShapeType="1"/>
          </p:cNvSpPr>
          <p:nvPr/>
        </p:nvSpPr>
        <p:spPr bwMode="auto">
          <a:xfrm>
            <a:off x="7572375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7" name="Line 114"/>
          <p:cNvSpPr>
            <a:spLocks noChangeAspect="1" noChangeShapeType="1"/>
          </p:cNvSpPr>
          <p:nvPr/>
        </p:nvSpPr>
        <p:spPr bwMode="auto">
          <a:xfrm>
            <a:off x="6989763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8" name="Line 115"/>
          <p:cNvSpPr>
            <a:spLocks noChangeAspect="1" noChangeShapeType="1"/>
          </p:cNvSpPr>
          <p:nvPr/>
        </p:nvSpPr>
        <p:spPr bwMode="auto">
          <a:xfrm>
            <a:off x="4665663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49" name="Line 116"/>
          <p:cNvSpPr>
            <a:spLocks noChangeAspect="1" noChangeShapeType="1"/>
          </p:cNvSpPr>
          <p:nvPr/>
        </p:nvSpPr>
        <p:spPr bwMode="auto">
          <a:xfrm>
            <a:off x="6408738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0" name="Line 117"/>
          <p:cNvSpPr>
            <a:spLocks noChangeAspect="1" noChangeShapeType="1"/>
          </p:cNvSpPr>
          <p:nvPr/>
        </p:nvSpPr>
        <p:spPr bwMode="auto">
          <a:xfrm>
            <a:off x="5245100" y="2000077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1" name="Line 138"/>
          <p:cNvSpPr>
            <a:spLocks noChangeAspect="1" noChangeShapeType="1"/>
          </p:cNvSpPr>
          <p:nvPr/>
        </p:nvSpPr>
        <p:spPr bwMode="auto">
          <a:xfrm>
            <a:off x="7412038" y="2074690"/>
            <a:ext cx="0" cy="4014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2" name="Line 139"/>
          <p:cNvSpPr>
            <a:spLocks noChangeAspect="1" noChangeShapeType="1"/>
          </p:cNvSpPr>
          <p:nvPr/>
        </p:nvSpPr>
        <p:spPr bwMode="auto">
          <a:xfrm>
            <a:off x="5719763" y="2074690"/>
            <a:ext cx="0" cy="4014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3" name="Line 140"/>
          <p:cNvSpPr>
            <a:spLocks noChangeAspect="1" noChangeShapeType="1"/>
          </p:cNvSpPr>
          <p:nvPr/>
        </p:nvSpPr>
        <p:spPr bwMode="auto">
          <a:xfrm>
            <a:off x="4119563" y="2074690"/>
            <a:ext cx="0" cy="4014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4" name="Line 141"/>
          <p:cNvSpPr>
            <a:spLocks noChangeAspect="1" noChangeShapeType="1"/>
          </p:cNvSpPr>
          <p:nvPr/>
        </p:nvSpPr>
        <p:spPr bwMode="auto">
          <a:xfrm>
            <a:off x="2462213" y="2074690"/>
            <a:ext cx="0" cy="40147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5" name="Line 137"/>
          <p:cNvSpPr>
            <a:spLocks noChangeAspect="1" noChangeShapeType="1"/>
          </p:cNvSpPr>
          <p:nvPr/>
        </p:nvSpPr>
        <p:spPr bwMode="auto">
          <a:xfrm>
            <a:off x="817563" y="2074690"/>
            <a:ext cx="0" cy="40147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56" name="Text Box 166"/>
          <p:cNvSpPr txBox="1">
            <a:spLocks noChangeAspect="1" noChangeArrowheads="1"/>
          </p:cNvSpPr>
          <p:nvPr/>
        </p:nvSpPr>
        <p:spPr bwMode="auto">
          <a:xfrm>
            <a:off x="266700" y="3114502"/>
            <a:ext cx="3937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500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57" name="Text Box 167"/>
          <p:cNvSpPr txBox="1">
            <a:spLocks noChangeAspect="1" noChangeArrowheads="1"/>
          </p:cNvSpPr>
          <p:nvPr/>
        </p:nvSpPr>
        <p:spPr bwMode="auto">
          <a:xfrm>
            <a:off x="296863" y="2004840"/>
            <a:ext cx="3587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0.0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58" name="Text Box 169"/>
          <p:cNvSpPr txBox="1">
            <a:spLocks noChangeAspect="1" noChangeArrowheads="1"/>
          </p:cNvSpPr>
          <p:nvPr/>
        </p:nvSpPr>
        <p:spPr bwMode="auto">
          <a:xfrm>
            <a:off x="206375" y="42289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1000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59" name="Line 209"/>
          <p:cNvSpPr>
            <a:spLocks noChangeAspect="1" noChangeShapeType="1"/>
          </p:cNvSpPr>
          <p:nvPr/>
        </p:nvSpPr>
        <p:spPr bwMode="auto">
          <a:xfrm>
            <a:off x="654050" y="2074690"/>
            <a:ext cx="0" cy="4014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0" name="Line 187"/>
          <p:cNvSpPr>
            <a:spLocks noChangeAspect="1" noChangeShapeType="1"/>
          </p:cNvSpPr>
          <p:nvPr/>
        </p:nvSpPr>
        <p:spPr bwMode="auto">
          <a:xfrm rot="-5400000">
            <a:off x="623094" y="2043734"/>
            <a:ext cx="0" cy="87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3361" name="Group 211"/>
          <p:cNvGrpSpPr>
            <a:grpSpLocks noChangeAspect="1"/>
          </p:cNvGrpSpPr>
          <p:nvPr/>
        </p:nvGrpSpPr>
        <p:grpSpPr bwMode="auto">
          <a:xfrm>
            <a:off x="606425" y="2311227"/>
            <a:ext cx="60325" cy="669925"/>
            <a:chOff x="-2721" y="2762"/>
            <a:chExt cx="88" cy="676"/>
          </a:xfrm>
        </p:grpSpPr>
        <p:sp>
          <p:nvSpPr>
            <p:cNvPr id="13425" name="Line 183"/>
            <p:cNvSpPr>
              <a:spLocks noChangeAspect="1" noChangeShapeType="1"/>
            </p:cNvSpPr>
            <p:nvPr/>
          </p:nvSpPr>
          <p:spPr bwMode="auto">
            <a:xfrm rot="-5400000">
              <a:off x="-2677" y="2718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6" name="Line 186"/>
            <p:cNvSpPr>
              <a:spLocks noChangeAspect="1" noChangeShapeType="1"/>
            </p:cNvSpPr>
            <p:nvPr/>
          </p:nvSpPr>
          <p:spPr bwMode="auto">
            <a:xfrm rot="-5400000">
              <a:off x="-2677" y="3170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7" name="Line 188"/>
            <p:cNvSpPr>
              <a:spLocks noChangeAspect="1" noChangeShapeType="1"/>
            </p:cNvSpPr>
            <p:nvPr/>
          </p:nvSpPr>
          <p:spPr bwMode="auto">
            <a:xfrm rot="-5400000">
              <a:off x="-2677" y="2942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8" name="Line 210"/>
            <p:cNvSpPr>
              <a:spLocks noChangeAspect="1" noChangeShapeType="1"/>
            </p:cNvSpPr>
            <p:nvPr/>
          </p:nvSpPr>
          <p:spPr bwMode="auto">
            <a:xfrm rot="-5400000">
              <a:off x="-2677" y="3394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3362" name="Line 214"/>
          <p:cNvSpPr>
            <a:spLocks noChangeAspect="1" noChangeShapeType="1"/>
          </p:cNvSpPr>
          <p:nvPr/>
        </p:nvSpPr>
        <p:spPr bwMode="auto">
          <a:xfrm rot="-5400000">
            <a:off x="607219" y="3162921"/>
            <a:ext cx="0" cy="87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3363" name="Group 215"/>
          <p:cNvGrpSpPr>
            <a:grpSpLocks noChangeAspect="1"/>
          </p:cNvGrpSpPr>
          <p:nvPr/>
        </p:nvGrpSpPr>
        <p:grpSpPr bwMode="auto">
          <a:xfrm>
            <a:off x="590550" y="3430415"/>
            <a:ext cx="60325" cy="669925"/>
            <a:chOff x="-2721" y="2762"/>
            <a:chExt cx="88" cy="676"/>
          </a:xfrm>
        </p:grpSpPr>
        <p:sp>
          <p:nvSpPr>
            <p:cNvPr id="13421" name="Line 216"/>
            <p:cNvSpPr>
              <a:spLocks noChangeAspect="1" noChangeShapeType="1"/>
            </p:cNvSpPr>
            <p:nvPr/>
          </p:nvSpPr>
          <p:spPr bwMode="auto">
            <a:xfrm rot="-5400000">
              <a:off x="-2677" y="2718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2" name="Line 217"/>
            <p:cNvSpPr>
              <a:spLocks noChangeAspect="1" noChangeShapeType="1"/>
            </p:cNvSpPr>
            <p:nvPr/>
          </p:nvSpPr>
          <p:spPr bwMode="auto">
            <a:xfrm rot="-5400000">
              <a:off x="-2677" y="3170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3" name="Line 218"/>
            <p:cNvSpPr>
              <a:spLocks noChangeAspect="1" noChangeShapeType="1"/>
            </p:cNvSpPr>
            <p:nvPr/>
          </p:nvSpPr>
          <p:spPr bwMode="auto">
            <a:xfrm rot="-5400000">
              <a:off x="-2677" y="2942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4" name="Line 219"/>
            <p:cNvSpPr>
              <a:spLocks noChangeAspect="1" noChangeShapeType="1"/>
            </p:cNvSpPr>
            <p:nvPr/>
          </p:nvSpPr>
          <p:spPr bwMode="auto">
            <a:xfrm rot="-5400000">
              <a:off x="-2677" y="3394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3364" name="Line 221"/>
          <p:cNvSpPr>
            <a:spLocks noChangeAspect="1" noChangeShapeType="1"/>
          </p:cNvSpPr>
          <p:nvPr/>
        </p:nvSpPr>
        <p:spPr bwMode="auto">
          <a:xfrm rot="-5400000">
            <a:off x="607219" y="4280521"/>
            <a:ext cx="0" cy="87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3365" name="Group 222"/>
          <p:cNvGrpSpPr>
            <a:grpSpLocks noChangeAspect="1"/>
          </p:cNvGrpSpPr>
          <p:nvPr/>
        </p:nvGrpSpPr>
        <p:grpSpPr bwMode="auto">
          <a:xfrm>
            <a:off x="590550" y="4549602"/>
            <a:ext cx="60325" cy="669925"/>
            <a:chOff x="-2721" y="2762"/>
            <a:chExt cx="88" cy="676"/>
          </a:xfrm>
        </p:grpSpPr>
        <p:sp>
          <p:nvSpPr>
            <p:cNvPr id="13417" name="Line 223"/>
            <p:cNvSpPr>
              <a:spLocks noChangeAspect="1" noChangeShapeType="1"/>
            </p:cNvSpPr>
            <p:nvPr/>
          </p:nvSpPr>
          <p:spPr bwMode="auto">
            <a:xfrm rot="-5400000">
              <a:off x="-2677" y="2718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8" name="Line 224"/>
            <p:cNvSpPr>
              <a:spLocks noChangeAspect="1" noChangeShapeType="1"/>
            </p:cNvSpPr>
            <p:nvPr/>
          </p:nvSpPr>
          <p:spPr bwMode="auto">
            <a:xfrm rot="-5400000">
              <a:off x="-2677" y="3170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9" name="Line 225"/>
            <p:cNvSpPr>
              <a:spLocks noChangeAspect="1" noChangeShapeType="1"/>
            </p:cNvSpPr>
            <p:nvPr/>
          </p:nvSpPr>
          <p:spPr bwMode="auto">
            <a:xfrm rot="-5400000">
              <a:off x="-2677" y="2942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0" name="Line 226"/>
            <p:cNvSpPr>
              <a:spLocks noChangeAspect="1" noChangeShapeType="1"/>
            </p:cNvSpPr>
            <p:nvPr/>
          </p:nvSpPr>
          <p:spPr bwMode="auto">
            <a:xfrm rot="-5400000">
              <a:off x="-2677" y="3394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3366" name="Text Box 227"/>
          <p:cNvSpPr txBox="1">
            <a:spLocks noChangeAspect="1" noChangeArrowheads="1"/>
          </p:cNvSpPr>
          <p:nvPr/>
        </p:nvSpPr>
        <p:spPr bwMode="auto">
          <a:xfrm>
            <a:off x="206375" y="603232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1800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67" name="Text Box 228"/>
          <p:cNvSpPr txBox="1">
            <a:spLocks noChangeAspect="1" noChangeArrowheads="1"/>
          </p:cNvSpPr>
          <p:nvPr/>
        </p:nvSpPr>
        <p:spPr bwMode="auto">
          <a:xfrm>
            <a:off x="207963" y="5354465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1500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68" name="Line 230"/>
          <p:cNvSpPr>
            <a:spLocks noChangeAspect="1" noChangeShapeType="1"/>
          </p:cNvSpPr>
          <p:nvPr/>
        </p:nvSpPr>
        <p:spPr bwMode="auto">
          <a:xfrm rot="-5400000">
            <a:off x="599282" y="5401295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69" name="Line 232"/>
          <p:cNvSpPr>
            <a:spLocks noChangeAspect="1" noChangeShapeType="1"/>
          </p:cNvSpPr>
          <p:nvPr/>
        </p:nvSpPr>
        <p:spPr bwMode="auto">
          <a:xfrm rot="-5400000">
            <a:off x="612776" y="5638627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0" name="Line 233"/>
          <p:cNvSpPr>
            <a:spLocks noChangeAspect="1" noChangeShapeType="1"/>
          </p:cNvSpPr>
          <p:nvPr/>
        </p:nvSpPr>
        <p:spPr bwMode="auto">
          <a:xfrm rot="-5400000">
            <a:off x="612776" y="6087889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1" name="Line 234"/>
          <p:cNvSpPr>
            <a:spLocks noChangeAspect="1" noChangeShapeType="1"/>
          </p:cNvSpPr>
          <p:nvPr/>
        </p:nvSpPr>
        <p:spPr bwMode="auto">
          <a:xfrm rot="-5400000">
            <a:off x="612776" y="5864052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2" name="Text Box 238"/>
          <p:cNvSpPr txBox="1">
            <a:spLocks noChangeAspect="1" noChangeArrowheads="1"/>
          </p:cNvSpPr>
          <p:nvPr/>
        </p:nvSpPr>
        <p:spPr bwMode="auto">
          <a:xfrm>
            <a:off x="8362950" y="3120852"/>
            <a:ext cx="3937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500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73" name="Text Box 239"/>
          <p:cNvSpPr txBox="1">
            <a:spLocks noChangeAspect="1" noChangeArrowheads="1"/>
          </p:cNvSpPr>
          <p:nvPr/>
        </p:nvSpPr>
        <p:spPr bwMode="auto">
          <a:xfrm>
            <a:off x="8367713" y="2011190"/>
            <a:ext cx="358775" cy="244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0.0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74" name="Text Box 240"/>
          <p:cNvSpPr txBox="1">
            <a:spLocks noChangeAspect="1" noChangeArrowheads="1"/>
          </p:cNvSpPr>
          <p:nvPr/>
        </p:nvSpPr>
        <p:spPr bwMode="auto">
          <a:xfrm>
            <a:off x="8355013" y="4236865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1000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75" name="Line 241"/>
          <p:cNvSpPr>
            <a:spLocks noChangeAspect="1" noChangeShapeType="1"/>
          </p:cNvSpPr>
          <p:nvPr/>
        </p:nvSpPr>
        <p:spPr bwMode="auto">
          <a:xfrm>
            <a:off x="8342313" y="2076277"/>
            <a:ext cx="0" cy="4013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6" name="Line 242"/>
          <p:cNvSpPr>
            <a:spLocks noChangeAspect="1" noChangeShapeType="1"/>
          </p:cNvSpPr>
          <p:nvPr/>
        </p:nvSpPr>
        <p:spPr bwMode="auto">
          <a:xfrm rot="-5400000">
            <a:off x="8400257" y="2050083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7" name="Line 244"/>
          <p:cNvSpPr>
            <a:spLocks noChangeAspect="1" noChangeShapeType="1"/>
          </p:cNvSpPr>
          <p:nvPr/>
        </p:nvSpPr>
        <p:spPr bwMode="auto">
          <a:xfrm rot="-5400000">
            <a:off x="8386763" y="2287414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8" name="Line 245"/>
          <p:cNvSpPr>
            <a:spLocks noChangeAspect="1" noChangeShapeType="1"/>
          </p:cNvSpPr>
          <p:nvPr/>
        </p:nvSpPr>
        <p:spPr bwMode="auto">
          <a:xfrm rot="-5400000">
            <a:off x="8386763" y="2735089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79" name="Line 246"/>
          <p:cNvSpPr>
            <a:spLocks noChangeAspect="1" noChangeShapeType="1"/>
          </p:cNvSpPr>
          <p:nvPr/>
        </p:nvSpPr>
        <p:spPr bwMode="auto">
          <a:xfrm rot="-5400000">
            <a:off x="8386763" y="2509664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0" name="Line 247"/>
          <p:cNvSpPr>
            <a:spLocks noChangeAspect="1" noChangeShapeType="1"/>
          </p:cNvSpPr>
          <p:nvPr/>
        </p:nvSpPr>
        <p:spPr bwMode="auto">
          <a:xfrm rot="-5400000">
            <a:off x="8386763" y="2957339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1" name="Line 248"/>
          <p:cNvSpPr>
            <a:spLocks noChangeAspect="1" noChangeShapeType="1"/>
          </p:cNvSpPr>
          <p:nvPr/>
        </p:nvSpPr>
        <p:spPr bwMode="auto">
          <a:xfrm rot="-5400000">
            <a:off x="8400257" y="3169270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2" name="Line 250"/>
          <p:cNvSpPr>
            <a:spLocks noChangeAspect="1" noChangeShapeType="1"/>
          </p:cNvSpPr>
          <p:nvPr/>
        </p:nvSpPr>
        <p:spPr bwMode="auto">
          <a:xfrm rot="-5400000">
            <a:off x="8386763" y="3406602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3" name="Line 251"/>
          <p:cNvSpPr>
            <a:spLocks noChangeAspect="1" noChangeShapeType="1"/>
          </p:cNvSpPr>
          <p:nvPr/>
        </p:nvSpPr>
        <p:spPr bwMode="auto">
          <a:xfrm rot="-5400000">
            <a:off x="8386763" y="3854277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4" name="Line 252"/>
          <p:cNvSpPr>
            <a:spLocks noChangeAspect="1" noChangeShapeType="1"/>
          </p:cNvSpPr>
          <p:nvPr/>
        </p:nvSpPr>
        <p:spPr bwMode="auto">
          <a:xfrm rot="-5400000">
            <a:off x="8386763" y="3628852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5" name="Line 253"/>
          <p:cNvSpPr>
            <a:spLocks noChangeAspect="1" noChangeShapeType="1"/>
          </p:cNvSpPr>
          <p:nvPr/>
        </p:nvSpPr>
        <p:spPr bwMode="auto">
          <a:xfrm rot="-5400000">
            <a:off x="8386763" y="4076527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6" name="Line 254"/>
          <p:cNvSpPr>
            <a:spLocks noChangeAspect="1" noChangeShapeType="1"/>
          </p:cNvSpPr>
          <p:nvPr/>
        </p:nvSpPr>
        <p:spPr bwMode="auto">
          <a:xfrm rot="-5400000">
            <a:off x="8400257" y="4286870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7" name="Line 256"/>
          <p:cNvSpPr>
            <a:spLocks noChangeAspect="1" noChangeShapeType="1"/>
          </p:cNvSpPr>
          <p:nvPr/>
        </p:nvSpPr>
        <p:spPr bwMode="auto">
          <a:xfrm rot="-5400000">
            <a:off x="8386763" y="4525789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8" name="Line 257"/>
          <p:cNvSpPr>
            <a:spLocks noChangeAspect="1" noChangeShapeType="1"/>
          </p:cNvSpPr>
          <p:nvPr/>
        </p:nvSpPr>
        <p:spPr bwMode="auto">
          <a:xfrm rot="-5400000">
            <a:off x="8386763" y="4973464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89" name="Line 258"/>
          <p:cNvSpPr>
            <a:spLocks noChangeAspect="1" noChangeShapeType="1"/>
          </p:cNvSpPr>
          <p:nvPr/>
        </p:nvSpPr>
        <p:spPr bwMode="auto">
          <a:xfrm rot="-5400000">
            <a:off x="8386763" y="4748039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0" name="Line 259"/>
          <p:cNvSpPr>
            <a:spLocks noChangeAspect="1" noChangeShapeType="1"/>
          </p:cNvSpPr>
          <p:nvPr/>
        </p:nvSpPr>
        <p:spPr bwMode="auto">
          <a:xfrm rot="-5400000">
            <a:off x="8386763" y="5195714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1" name="Text Box 260"/>
          <p:cNvSpPr txBox="1">
            <a:spLocks noChangeAspect="1" noChangeArrowheads="1"/>
          </p:cNvSpPr>
          <p:nvPr/>
        </p:nvSpPr>
        <p:spPr bwMode="auto">
          <a:xfrm>
            <a:off x="8353425" y="6038677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1800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92" name="Text Box 261"/>
          <p:cNvSpPr txBox="1">
            <a:spLocks noChangeAspect="1" noChangeArrowheads="1"/>
          </p:cNvSpPr>
          <p:nvPr/>
        </p:nvSpPr>
        <p:spPr bwMode="auto">
          <a:xfrm>
            <a:off x="8355013" y="5360815"/>
            <a:ext cx="463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0" b="1" dirty="0"/>
              <a:t>1500</a:t>
            </a:r>
            <a:endParaRPr lang="en-US" altLang="en-US" sz="1000" b="1" dirty="0">
              <a:latin typeface="Verdana" panose="020B0604030504040204" pitchFamily="34" charset="0"/>
            </a:endParaRPr>
          </a:p>
        </p:txBody>
      </p:sp>
      <p:sp>
        <p:nvSpPr>
          <p:cNvPr id="13393" name="Line 262"/>
          <p:cNvSpPr>
            <a:spLocks noChangeAspect="1" noChangeShapeType="1"/>
          </p:cNvSpPr>
          <p:nvPr/>
        </p:nvSpPr>
        <p:spPr bwMode="auto">
          <a:xfrm rot="-5400000">
            <a:off x="8400257" y="5407645"/>
            <a:ext cx="0" cy="87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4" name="Line 263"/>
          <p:cNvSpPr>
            <a:spLocks noChangeAspect="1" noChangeShapeType="1"/>
          </p:cNvSpPr>
          <p:nvPr/>
        </p:nvSpPr>
        <p:spPr bwMode="auto">
          <a:xfrm rot="-5400000">
            <a:off x="8386763" y="5644977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5" name="Rectangle 97"/>
          <p:cNvSpPr>
            <a:spLocks noChangeAspect="1" noChangeArrowheads="1"/>
          </p:cNvSpPr>
          <p:nvPr/>
        </p:nvSpPr>
        <p:spPr bwMode="auto">
          <a:xfrm>
            <a:off x="658813" y="2084215"/>
            <a:ext cx="7672387" cy="4032250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1600" dirty="0">
              <a:solidFill>
                <a:schemeClr val="bg1"/>
              </a:solidFill>
            </a:endParaRPr>
          </a:p>
        </p:txBody>
      </p:sp>
      <p:sp>
        <p:nvSpPr>
          <p:cNvPr id="13396" name="Freeform 98"/>
          <p:cNvSpPr>
            <a:spLocks noChangeAspect="1"/>
          </p:cNvSpPr>
          <p:nvPr/>
        </p:nvSpPr>
        <p:spPr bwMode="auto">
          <a:xfrm>
            <a:off x="785813" y="4641677"/>
            <a:ext cx="3197225" cy="409575"/>
          </a:xfrm>
          <a:custGeom>
            <a:avLst/>
            <a:gdLst>
              <a:gd name="T0" fmla="*/ 0 w 3244"/>
              <a:gd name="T1" fmla="*/ 31624755 h 412"/>
              <a:gd name="T2" fmla="*/ 69938814 w 3244"/>
              <a:gd name="T3" fmla="*/ 3952597 h 412"/>
              <a:gd name="T4" fmla="*/ 139877628 w 3244"/>
              <a:gd name="T5" fmla="*/ 0 h 412"/>
              <a:gd name="T6" fmla="*/ 217586730 w 3244"/>
              <a:gd name="T7" fmla="*/ 19764978 h 412"/>
              <a:gd name="T8" fmla="*/ 349693053 w 3244"/>
              <a:gd name="T9" fmla="*/ 11858787 h 412"/>
              <a:gd name="T10" fmla="*/ 462372532 w 3244"/>
              <a:gd name="T11" fmla="*/ 23718569 h 412"/>
              <a:gd name="T12" fmla="*/ 547853061 w 3244"/>
              <a:gd name="T13" fmla="*/ 35577360 h 412"/>
              <a:gd name="T14" fmla="*/ 590592772 w 3244"/>
              <a:gd name="T15" fmla="*/ 63248517 h 412"/>
              <a:gd name="T16" fmla="*/ 633333468 w 3244"/>
              <a:gd name="T17" fmla="*/ 43483547 h 412"/>
              <a:gd name="T18" fmla="*/ 734355497 w 3244"/>
              <a:gd name="T19" fmla="*/ 47436143 h 412"/>
              <a:gd name="T20" fmla="*/ 792637816 w 3244"/>
              <a:gd name="T21" fmla="*/ 59295920 h 412"/>
              <a:gd name="T22" fmla="*/ 893660831 w 3244"/>
              <a:gd name="T23" fmla="*/ 67202123 h 412"/>
              <a:gd name="T24" fmla="*/ 975255093 w 3244"/>
              <a:gd name="T25" fmla="*/ 94873280 h 412"/>
              <a:gd name="T26" fmla="*/ 1126789369 w 3244"/>
              <a:gd name="T27" fmla="*/ 98825876 h 412"/>
              <a:gd name="T28" fmla="*/ 1173415224 w 3244"/>
              <a:gd name="T29" fmla="*/ 94873280 h 412"/>
              <a:gd name="T30" fmla="*/ 1208384616 w 3244"/>
              <a:gd name="T31" fmla="*/ 146263029 h 412"/>
              <a:gd name="T32" fmla="*/ 1289979863 w 3244"/>
              <a:gd name="T33" fmla="*/ 122544437 h 412"/>
              <a:gd name="T34" fmla="*/ 1387116733 w 3244"/>
              <a:gd name="T35" fmla="*/ 130450655 h 412"/>
              <a:gd name="T36" fmla="*/ 1488138762 w 3244"/>
              <a:gd name="T37" fmla="*/ 150215625 h 412"/>
              <a:gd name="T38" fmla="*/ 1542535922 w 3244"/>
              <a:gd name="T39" fmla="*/ 150215625 h 412"/>
              <a:gd name="T40" fmla="*/ 1635787633 w 3244"/>
              <a:gd name="T41" fmla="*/ 146263029 h 412"/>
              <a:gd name="T42" fmla="*/ 1697955111 w 3244"/>
              <a:gd name="T43" fmla="*/ 130450655 h 412"/>
              <a:gd name="T44" fmla="*/ 1787320677 w 3244"/>
              <a:gd name="T45" fmla="*/ 118591841 h 412"/>
              <a:gd name="T46" fmla="*/ 1962167635 w 3244"/>
              <a:gd name="T47" fmla="*/ 162075403 h 412"/>
              <a:gd name="T48" fmla="*/ 2051534186 w 3244"/>
              <a:gd name="T49" fmla="*/ 169981590 h 412"/>
              <a:gd name="T50" fmla="*/ 2105930853 w 3244"/>
              <a:gd name="T51" fmla="*/ 181840373 h 412"/>
              <a:gd name="T52" fmla="*/ 2147483647 w 3244"/>
              <a:gd name="T53" fmla="*/ 189746560 h 412"/>
              <a:gd name="T54" fmla="*/ 2147483647 w 3244"/>
              <a:gd name="T55" fmla="*/ 189746560 h 412"/>
              <a:gd name="T56" fmla="*/ 2147483647 w 3244"/>
              <a:gd name="T57" fmla="*/ 217417717 h 412"/>
              <a:gd name="T58" fmla="*/ 2147483647 w 3244"/>
              <a:gd name="T59" fmla="*/ 201605343 h 412"/>
              <a:gd name="T60" fmla="*/ 2147483647 w 3244"/>
              <a:gd name="T61" fmla="*/ 193699156 h 412"/>
              <a:gd name="T62" fmla="*/ 2147483647 w 3244"/>
              <a:gd name="T63" fmla="*/ 233230091 h 412"/>
              <a:gd name="T64" fmla="*/ 2147483647 w 3244"/>
              <a:gd name="T65" fmla="*/ 233230091 h 412"/>
              <a:gd name="T66" fmla="*/ 2147483647 w 3244"/>
              <a:gd name="T67" fmla="*/ 268807497 h 412"/>
              <a:gd name="T68" fmla="*/ 2147483647 w 3244"/>
              <a:gd name="T69" fmla="*/ 316244619 h 412"/>
              <a:gd name="T70" fmla="*/ 2147483647 w 3244"/>
              <a:gd name="T71" fmla="*/ 288572467 h 412"/>
              <a:gd name="T72" fmla="*/ 2147483647 w 3244"/>
              <a:gd name="T73" fmla="*/ 300432245 h 412"/>
              <a:gd name="T74" fmla="*/ 2147483647 w 3244"/>
              <a:gd name="T75" fmla="*/ 332055998 h 412"/>
              <a:gd name="T76" fmla="*/ 2147483647 w 3244"/>
              <a:gd name="T77" fmla="*/ 379493120 h 412"/>
              <a:gd name="T78" fmla="*/ 2147483647 w 3244"/>
              <a:gd name="T79" fmla="*/ 407164277 h 41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244"/>
              <a:gd name="T121" fmla="*/ 0 h 412"/>
              <a:gd name="T122" fmla="*/ 3244 w 3244"/>
              <a:gd name="T123" fmla="*/ 412 h 41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244" h="412">
                <a:moveTo>
                  <a:pt x="0" y="32"/>
                </a:moveTo>
                <a:lnTo>
                  <a:pt x="72" y="4"/>
                </a:lnTo>
                <a:lnTo>
                  <a:pt x="144" y="0"/>
                </a:lnTo>
                <a:lnTo>
                  <a:pt x="224" y="20"/>
                </a:lnTo>
                <a:lnTo>
                  <a:pt x="360" y="12"/>
                </a:lnTo>
                <a:lnTo>
                  <a:pt x="476" y="24"/>
                </a:lnTo>
                <a:lnTo>
                  <a:pt x="564" y="36"/>
                </a:lnTo>
                <a:lnTo>
                  <a:pt x="608" y="64"/>
                </a:lnTo>
                <a:lnTo>
                  <a:pt x="652" y="44"/>
                </a:lnTo>
                <a:lnTo>
                  <a:pt x="756" y="48"/>
                </a:lnTo>
                <a:lnTo>
                  <a:pt x="816" y="60"/>
                </a:lnTo>
                <a:lnTo>
                  <a:pt x="920" y="68"/>
                </a:lnTo>
                <a:lnTo>
                  <a:pt x="1004" y="96"/>
                </a:lnTo>
                <a:lnTo>
                  <a:pt x="1160" y="100"/>
                </a:lnTo>
                <a:lnTo>
                  <a:pt x="1208" y="96"/>
                </a:lnTo>
                <a:lnTo>
                  <a:pt x="1244" y="148"/>
                </a:lnTo>
                <a:lnTo>
                  <a:pt x="1328" y="124"/>
                </a:lnTo>
                <a:lnTo>
                  <a:pt x="1428" y="132"/>
                </a:lnTo>
                <a:lnTo>
                  <a:pt x="1532" y="152"/>
                </a:lnTo>
                <a:lnTo>
                  <a:pt x="1588" y="152"/>
                </a:lnTo>
                <a:lnTo>
                  <a:pt x="1684" y="148"/>
                </a:lnTo>
                <a:lnTo>
                  <a:pt x="1748" y="132"/>
                </a:lnTo>
                <a:lnTo>
                  <a:pt x="1840" y="120"/>
                </a:lnTo>
                <a:lnTo>
                  <a:pt x="2020" y="164"/>
                </a:lnTo>
                <a:lnTo>
                  <a:pt x="2112" y="172"/>
                </a:lnTo>
                <a:lnTo>
                  <a:pt x="2168" y="184"/>
                </a:lnTo>
                <a:lnTo>
                  <a:pt x="2240" y="192"/>
                </a:lnTo>
                <a:lnTo>
                  <a:pt x="2300" y="192"/>
                </a:lnTo>
                <a:lnTo>
                  <a:pt x="2372" y="220"/>
                </a:lnTo>
                <a:lnTo>
                  <a:pt x="2512" y="204"/>
                </a:lnTo>
                <a:lnTo>
                  <a:pt x="2544" y="196"/>
                </a:lnTo>
                <a:lnTo>
                  <a:pt x="2572" y="236"/>
                </a:lnTo>
                <a:lnTo>
                  <a:pt x="2624" y="236"/>
                </a:lnTo>
                <a:lnTo>
                  <a:pt x="2716" y="272"/>
                </a:lnTo>
                <a:lnTo>
                  <a:pt x="2844" y="320"/>
                </a:lnTo>
                <a:lnTo>
                  <a:pt x="2852" y="292"/>
                </a:lnTo>
                <a:lnTo>
                  <a:pt x="2904" y="304"/>
                </a:lnTo>
                <a:lnTo>
                  <a:pt x="2976" y="336"/>
                </a:lnTo>
                <a:lnTo>
                  <a:pt x="3120" y="384"/>
                </a:lnTo>
                <a:lnTo>
                  <a:pt x="3244" y="412"/>
                </a:lnTo>
              </a:path>
            </a:pathLst>
          </a:custGeom>
          <a:noFill/>
          <a:ln w="57150" cmpd="sng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7" name="Freeform 99"/>
          <p:cNvSpPr>
            <a:spLocks noChangeAspect="1"/>
          </p:cNvSpPr>
          <p:nvPr/>
        </p:nvSpPr>
        <p:spPr bwMode="auto">
          <a:xfrm>
            <a:off x="3943350" y="4829002"/>
            <a:ext cx="2984500" cy="955675"/>
          </a:xfrm>
          <a:custGeom>
            <a:avLst/>
            <a:gdLst>
              <a:gd name="T0" fmla="*/ 0 w 3028"/>
              <a:gd name="T1" fmla="*/ 210094207 h 960"/>
              <a:gd name="T2" fmla="*/ 42744980 w 3028"/>
              <a:gd name="T3" fmla="*/ 221986385 h 960"/>
              <a:gd name="T4" fmla="*/ 93261683 w 3028"/>
              <a:gd name="T5" fmla="*/ 194237970 h 960"/>
              <a:gd name="T6" fmla="*/ 155435492 w 3028"/>
              <a:gd name="T7" fmla="*/ 182345792 h 960"/>
              <a:gd name="T8" fmla="*/ 221496609 w 3028"/>
              <a:gd name="T9" fmla="*/ 198202029 h 960"/>
              <a:gd name="T10" fmla="*/ 275898726 w 3028"/>
              <a:gd name="T11" fmla="*/ 214058266 h 960"/>
              <a:gd name="T12" fmla="*/ 318643692 w 3028"/>
              <a:gd name="T13" fmla="*/ 186309852 h 960"/>
              <a:gd name="T14" fmla="*/ 376932101 w 3028"/>
              <a:gd name="T15" fmla="*/ 142705200 h 960"/>
              <a:gd name="T16" fmla="*/ 415790712 w 3028"/>
              <a:gd name="T17" fmla="*/ 110992695 h 960"/>
              <a:gd name="T18" fmla="*/ 485737198 w 3028"/>
              <a:gd name="T19" fmla="*/ 107028635 h 960"/>
              <a:gd name="T20" fmla="*/ 544025731 w 3028"/>
              <a:gd name="T21" fmla="*/ 55496845 h 960"/>
              <a:gd name="T22" fmla="*/ 602314140 w 3028"/>
              <a:gd name="T23" fmla="*/ 7928120 h 960"/>
              <a:gd name="T24" fmla="*/ 648945459 w 3028"/>
              <a:gd name="T25" fmla="*/ 3964060 h 960"/>
              <a:gd name="T26" fmla="*/ 722777313 w 3028"/>
              <a:gd name="T27" fmla="*/ 39640608 h 960"/>
              <a:gd name="T28" fmla="*/ 777179369 w 3028"/>
              <a:gd name="T29" fmla="*/ 59460904 h 960"/>
              <a:gd name="T30" fmla="*/ 854897577 w 3028"/>
              <a:gd name="T31" fmla="*/ 59460904 h 960"/>
              <a:gd name="T32" fmla="*/ 963702674 w 3028"/>
              <a:gd name="T33" fmla="*/ 19820304 h 960"/>
              <a:gd name="T34" fmla="*/ 1033649406 w 3028"/>
              <a:gd name="T35" fmla="*/ 0 h 960"/>
              <a:gd name="T36" fmla="*/ 1076394371 w 3028"/>
              <a:gd name="T37" fmla="*/ 31712482 h 960"/>
              <a:gd name="T38" fmla="*/ 1185199468 w 3028"/>
              <a:gd name="T39" fmla="*/ 19820304 h 960"/>
              <a:gd name="T40" fmla="*/ 1212400003 w 3028"/>
              <a:gd name="T41" fmla="*/ 0 h 960"/>
              <a:gd name="T42" fmla="*/ 1278461120 w 3028"/>
              <a:gd name="T43" fmla="*/ 15856241 h 960"/>
              <a:gd name="T44" fmla="*/ 1395037939 w 3028"/>
              <a:gd name="T45" fmla="*/ 83245275 h 960"/>
              <a:gd name="T46" fmla="*/ 1426124828 w 3028"/>
              <a:gd name="T47" fmla="*/ 146669259 h 960"/>
              <a:gd name="T48" fmla="*/ 1453326349 w 3028"/>
              <a:gd name="T49" fmla="*/ 281447336 h 960"/>
              <a:gd name="T50" fmla="*/ 1488298606 w 3028"/>
              <a:gd name="T51" fmla="*/ 368655644 h 960"/>
              <a:gd name="T52" fmla="*/ 1511614758 w 3028"/>
              <a:gd name="T53" fmla="*/ 463793066 h 960"/>
              <a:gd name="T54" fmla="*/ 1589331980 w 3028"/>
              <a:gd name="T55" fmla="*/ 543073380 h 960"/>
              <a:gd name="T56" fmla="*/ 1593218334 w 3028"/>
              <a:gd name="T57" fmla="*/ 610462387 h 960"/>
              <a:gd name="T58" fmla="*/ 1659278466 w 3028"/>
              <a:gd name="T59" fmla="*/ 673887335 h 960"/>
              <a:gd name="T60" fmla="*/ 1764197209 w 3028"/>
              <a:gd name="T61" fmla="*/ 769023762 h 960"/>
              <a:gd name="T62" fmla="*/ 1803056806 w 3028"/>
              <a:gd name="T63" fmla="*/ 808664354 h 960"/>
              <a:gd name="T64" fmla="*/ 1900203826 w 3028"/>
              <a:gd name="T65" fmla="*/ 808664354 h 960"/>
              <a:gd name="T66" fmla="*/ 2036210444 w 3028"/>
              <a:gd name="T67" fmla="*/ 844340888 h 960"/>
              <a:gd name="T68" fmla="*/ 2147483647 w 3028"/>
              <a:gd name="T69" fmla="*/ 856233065 h 960"/>
              <a:gd name="T70" fmla="*/ 2147483647 w 3028"/>
              <a:gd name="T71" fmla="*/ 844340888 h 960"/>
              <a:gd name="T72" fmla="*/ 2147483647 w 3028"/>
              <a:gd name="T73" fmla="*/ 852269006 h 960"/>
              <a:gd name="T74" fmla="*/ 2147483647 w 3028"/>
              <a:gd name="T75" fmla="*/ 883980485 h 960"/>
              <a:gd name="T76" fmla="*/ 2147483647 w 3028"/>
              <a:gd name="T77" fmla="*/ 899836722 h 960"/>
              <a:gd name="T78" fmla="*/ 2147483647 w 3028"/>
              <a:gd name="T79" fmla="*/ 895872662 h 960"/>
              <a:gd name="T80" fmla="*/ 2147483647 w 3028"/>
              <a:gd name="T81" fmla="*/ 883980485 h 960"/>
              <a:gd name="T82" fmla="*/ 2147483647 w 3028"/>
              <a:gd name="T83" fmla="*/ 887944544 h 960"/>
              <a:gd name="T84" fmla="*/ 2147483647 w 3028"/>
              <a:gd name="T85" fmla="*/ 891908603 h 960"/>
              <a:gd name="T86" fmla="*/ 2147483647 w 3028"/>
              <a:gd name="T87" fmla="*/ 923621077 h 960"/>
              <a:gd name="T88" fmla="*/ 2147483647 w 3028"/>
              <a:gd name="T89" fmla="*/ 943441373 h 960"/>
              <a:gd name="T90" fmla="*/ 2147483647 w 3028"/>
              <a:gd name="T91" fmla="*/ 951369492 h 960"/>
              <a:gd name="T92" fmla="*/ 2147483647 w 3028"/>
              <a:gd name="T93" fmla="*/ 943441373 h 960"/>
              <a:gd name="T94" fmla="*/ 2147483647 w 3028"/>
              <a:gd name="T95" fmla="*/ 943441373 h 960"/>
              <a:gd name="T96" fmla="*/ 2147483647 w 3028"/>
              <a:gd name="T97" fmla="*/ 911728899 h 9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028"/>
              <a:gd name="T148" fmla="*/ 0 h 960"/>
              <a:gd name="T149" fmla="*/ 3028 w 3028"/>
              <a:gd name="T150" fmla="*/ 960 h 9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028" h="960">
                <a:moveTo>
                  <a:pt x="0" y="212"/>
                </a:moveTo>
                <a:lnTo>
                  <a:pt x="44" y="224"/>
                </a:lnTo>
                <a:lnTo>
                  <a:pt x="96" y="196"/>
                </a:lnTo>
                <a:lnTo>
                  <a:pt x="160" y="184"/>
                </a:lnTo>
                <a:lnTo>
                  <a:pt x="228" y="200"/>
                </a:lnTo>
                <a:lnTo>
                  <a:pt x="284" y="216"/>
                </a:lnTo>
                <a:lnTo>
                  <a:pt x="328" y="188"/>
                </a:lnTo>
                <a:lnTo>
                  <a:pt x="388" y="144"/>
                </a:lnTo>
                <a:lnTo>
                  <a:pt x="428" y="112"/>
                </a:lnTo>
                <a:lnTo>
                  <a:pt x="500" y="108"/>
                </a:lnTo>
                <a:lnTo>
                  <a:pt x="560" y="56"/>
                </a:lnTo>
                <a:lnTo>
                  <a:pt x="620" y="8"/>
                </a:lnTo>
                <a:lnTo>
                  <a:pt x="668" y="4"/>
                </a:lnTo>
                <a:lnTo>
                  <a:pt x="744" y="40"/>
                </a:lnTo>
                <a:lnTo>
                  <a:pt x="800" y="60"/>
                </a:lnTo>
                <a:lnTo>
                  <a:pt x="880" y="60"/>
                </a:lnTo>
                <a:lnTo>
                  <a:pt x="992" y="20"/>
                </a:lnTo>
                <a:lnTo>
                  <a:pt x="1064" y="0"/>
                </a:lnTo>
                <a:lnTo>
                  <a:pt x="1108" y="32"/>
                </a:lnTo>
                <a:lnTo>
                  <a:pt x="1220" y="20"/>
                </a:lnTo>
                <a:lnTo>
                  <a:pt x="1248" y="0"/>
                </a:lnTo>
                <a:lnTo>
                  <a:pt x="1316" y="16"/>
                </a:lnTo>
                <a:lnTo>
                  <a:pt x="1436" y="84"/>
                </a:lnTo>
                <a:lnTo>
                  <a:pt x="1468" y="148"/>
                </a:lnTo>
                <a:lnTo>
                  <a:pt x="1496" y="284"/>
                </a:lnTo>
                <a:lnTo>
                  <a:pt x="1532" y="372"/>
                </a:lnTo>
                <a:lnTo>
                  <a:pt x="1556" y="468"/>
                </a:lnTo>
                <a:lnTo>
                  <a:pt x="1636" y="548"/>
                </a:lnTo>
                <a:lnTo>
                  <a:pt x="1640" y="616"/>
                </a:lnTo>
                <a:lnTo>
                  <a:pt x="1708" y="680"/>
                </a:lnTo>
                <a:lnTo>
                  <a:pt x="1816" y="776"/>
                </a:lnTo>
                <a:lnTo>
                  <a:pt x="1856" y="816"/>
                </a:lnTo>
                <a:lnTo>
                  <a:pt x="1956" y="816"/>
                </a:lnTo>
                <a:lnTo>
                  <a:pt x="2096" y="852"/>
                </a:lnTo>
                <a:lnTo>
                  <a:pt x="2220" y="864"/>
                </a:lnTo>
                <a:lnTo>
                  <a:pt x="2304" y="852"/>
                </a:lnTo>
                <a:lnTo>
                  <a:pt x="2348" y="860"/>
                </a:lnTo>
                <a:lnTo>
                  <a:pt x="2404" y="892"/>
                </a:lnTo>
                <a:lnTo>
                  <a:pt x="2448" y="908"/>
                </a:lnTo>
                <a:lnTo>
                  <a:pt x="2476" y="904"/>
                </a:lnTo>
                <a:lnTo>
                  <a:pt x="2536" y="892"/>
                </a:lnTo>
                <a:lnTo>
                  <a:pt x="2604" y="896"/>
                </a:lnTo>
                <a:lnTo>
                  <a:pt x="2644" y="900"/>
                </a:lnTo>
                <a:lnTo>
                  <a:pt x="2688" y="932"/>
                </a:lnTo>
                <a:lnTo>
                  <a:pt x="2736" y="952"/>
                </a:lnTo>
                <a:lnTo>
                  <a:pt x="2840" y="960"/>
                </a:lnTo>
                <a:lnTo>
                  <a:pt x="2928" y="952"/>
                </a:lnTo>
                <a:lnTo>
                  <a:pt x="2972" y="952"/>
                </a:lnTo>
                <a:lnTo>
                  <a:pt x="3028" y="920"/>
                </a:lnTo>
              </a:path>
            </a:pathLst>
          </a:custGeom>
          <a:noFill/>
          <a:ln w="57150" cmpd="sng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98" name="Freeform 100"/>
          <p:cNvSpPr>
            <a:spLocks noChangeAspect="1"/>
          </p:cNvSpPr>
          <p:nvPr/>
        </p:nvSpPr>
        <p:spPr bwMode="auto">
          <a:xfrm>
            <a:off x="6911975" y="4786140"/>
            <a:ext cx="1308100" cy="966787"/>
          </a:xfrm>
          <a:custGeom>
            <a:avLst/>
            <a:gdLst>
              <a:gd name="T0" fmla="*/ 0 w 1328"/>
              <a:gd name="T1" fmla="*/ 961601965 h 972"/>
              <a:gd name="T2" fmla="*/ 81501132 w 1328"/>
              <a:gd name="T3" fmla="*/ 910158367 h 972"/>
              <a:gd name="T4" fmla="*/ 139716516 w 1328"/>
              <a:gd name="T5" fmla="*/ 878501074 h 972"/>
              <a:gd name="T6" fmla="*/ 174646123 w 1328"/>
              <a:gd name="T7" fmla="*/ 838928463 h 972"/>
              <a:gd name="T8" fmla="*/ 178527080 w 1328"/>
              <a:gd name="T9" fmla="*/ 755827571 h 972"/>
              <a:gd name="T10" fmla="*/ 221217617 w 1328"/>
              <a:gd name="T11" fmla="*/ 700426313 h 972"/>
              <a:gd name="T12" fmla="*/ 228980518 w 1328"/>
              <a:gd name="T13" fmla="*/ 641068391 h 972"/>
              <a:gd name="T14" fmla="*/ 263909201 w 1328"/>
              <a:gd name="T15" fmla="*/ 550052182 h 972"/>
              <a:gd name="T16" fmla="*/ 298838807 w 1328"/>
              <a:gd name="T17" fmla="*/ 534223535 h 972"/>
              <a:gd name="T18" fmla="*/ 314362639 w 1328"/>
              <a:gd name="T19" fmla="*/ 478822153 h 972"/>
              <a:gd name="T20" fmla="*/ 353172218 w 1328"/>
              <a:gd name="T21" fmla="*/ 387806938 h 972"/>
              <a:gd name="T22" fmla="*/ 384220866 w 1328"/>
              <a:gd name="T23" fmla="*/ 308662711 h 972"/>
              <a:gd name="T24" fmla="*/ 430793346 w 1328"/>
              <a:gd name="T25" fmla="*/ 245347068 h 972"/>
              <a:gd name="T26" fmla="*/ 566628966 w 1328"/>
              <a:gd name="T27" fmla="*/ 197860133 h 972"/>
              <a:gd name="T28" fmla="*/ 679178716 w 1328"/>
              <a:gd name="T29" fmla="*/ 170160499 h 972"/>
              <a:gd name="T30" fmla="*/ 729631169 w 1328"/>
              <a:gd name="T31" fmla="*/ 166202840 h 972"/>
              <a:gd name="T32" fmla="*/ 815014213 w 1328"/>
              <a:gd name="T33" fmla="*/ 178074823 h 972"/>
              <a:gd name="T34" fmla="*/ 877110524 w 1328"/>
              <a:gd name="T35" fmla="*/ 185989146 h 972"/>
              <a:gd name="T36" fmla="*/ 958611625 w 1328"/>
              <a:gd name="T37" fmla="*/ 154330858 h 972"/>
              <a:gd name="T38" fmla="*/ 1078923537 w 1328"/>
              <a:gd name="T39" fmla="*/ 102887228 h 972"/>
              <a:gd name="T40" fmla="*/ 1164305596 w 1328"/>
              <a:gd name="T41" fmla="*/ 47486950 h 972"/>
              <a:gd name="T42" fmla="*/ 1241925739 w 1328"/>
              <a:gd name="T43" fmla="*/ 11871986 h 972"/>
              <a:gd name="T44" fmla="*/ 1288498219 w 1328"/>
              <a:gd name="T45" fmla="*/ 0 h 97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328"/>
              <a:gd name="T70" fmla="*/ 0 h 972"/>
              <a:gd name="T71" fmla="*/ 1328 w 1328"/>
              <a:gd name="T72" fmla="*/ 972 h 97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328" h="972">
                <a:moveTo>
                  <a:pt x="0" y="972"/>
                </a:moveTo>
                <a:lnTo>
                  <a:pt x="84" y="920"/>
                </a:lnTo>
                <a:lnTo>
                  <a:pt x="144" y="888"/>
                </a:lnTo>
                <a:lnTo>
                  <a:pt x="180" y="848"/>
                </a:lnTo>
                <a:lnTo>
                  <a:pt x="184" y="764"/>
                </a:lnTo>
                <a:lnTo>
                  <a:pt x="228" y="708"/>
                </a:lnTo>
                <a:lnTo>
                  <a:pt x="236" y="648"/>
                </a:lnTo>
                <a:lnTo>
                  <a:pt x="272" y="556"/>
                </a:lnTo>
                <a:lnTo>
                  <a:pt x="308" y="540"/>
                </a:lnTo>
                <a:lnTo>
                  <a:pt x="324" y="484"/>
                </a:lnTo>
                <a:lnTo>
                  <a:pt x="364" y="392"/>
                </a:lnTo>
                <a:lnTo>
                  <a:pt x="396" y="312"/>
                </a:lnTo>
                <a:lnTo>
                  <a:pt x="444" y="248"/>
                </a:lnTo>
                <a:lnTo>
                  <a:pt x="584" y="200"/>
                </a:lnTo>
                <a:lnTo>
                  <a:pt x="700" y="172"/>
                </a:lnTo>
                <a:lnTo>
                  <a:pt x="752" y="168"/>
                </a:lnTo>
                <a:lnTo>
                  <a:pt x="840" y="180"/>
                </a:lnTo>
                <a:lnTo>
                  <a:pt x="904" y="188"/>
                </a:lnTo>
                <a:lnTo>
                  <a:pt x="988" y="156"/>
                </a:lnTo>
                <a:lnTo>
                  <a:pt x="1112" y="104"/>
                </a:lnTo>
                <a:lnTo>
                  <a:pt x="1200" y="48"/>
                </a:lnTo>
                <a:lnTo>
                  <a:pt x="1280" y="12"/>
                </a:lnTo>
                <a:lnTo>
                  <a:pt x="1328" y="0"/>
                </a:lnTo>
              </a:path>
            </a:pathLst>
          </a:custGeom>
          <a:noFill/>
          <a:ln w="57150" cmpd="sng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13399" name="WordArt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5746577"/>
            <a:ext cx="1573213" cy="3016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00" name="WordArt 102"/>
          <p:cNvSpPr>
            <a:spLocks noChangeArrowheads="1" noChangeShapeType="1" noTextEdit="1"/>
          </p:cNvSpPr>
          <p:nvPr/>
        </p:nvSpPr>
        <p:spPr bwMode="auto">
          <a:xfrm>
            <a:off x="2232025" y="4925840"/>
            <a:ext cx="116205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LaTrope</a:t>
            </a:r>
          </a:p>
        </p:txBody>
      </p:sp>
      <p:sp>
        <p:nvSpPr>
          <p:cNvPr id="13401" name="WordArt 103"/>
          <p:cNvSpPr>
            <a:spLocks noChangeArrowheads="1" noChangeShapeType="1" noTextEdit="1"/>
          </p:cNvSpPr>
          <p:nvPr/>
        </p:nvSpPr>
        <p:spPr bwMode="auto">
          <a:xfrm>
            <a:off x="1333500" y="4306715"/>
            <a:ext cx="20478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Lake Entrance</a:t>
            </a:r>
          </a:p>
        </p:txBody>
      </p:sp>
      <p:sp>
        <p:nvSpPr>
          <p:cNvPr id="85096" name="Oval 104"/>
          <p:cNvSpPr>
            <a:spLocks noChangeArrowheads="1"/>
          </p:cNvSpPr>
          <p:nvPr/>
        </p:nvSpPr>
        <p:spPr bwMode="auto">
          <a:xfrm>
            <a:off x="3794125" y="4267027"/>
            <a:ext cx="2043113" cy="141605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grpSp>
        <p:nvGrpSpPr>
          <p:cNvPr id="5" name="Group 108"/>
          <p:cNvGrpSpPr>
            <a:grpSpLocks/>
          </p:cNvGrpSpPr>
          <p:nvPr/>
        </p:nvGrpSpPr>
        <p:grpSpPr bwMode="auto">
          <a:xfrm>
            <a:off x="836613" y="2101677"/>
            <a:ext cx="7467600" cy="4008438"/>
            <a:chOff x="527" y="1430"/>
            <a:chExt cx="4704" cy="2525"/>
          </a:xfrm>
        </p:grpSpPr>
        <p:sp>
          <p:nvSpPr>
            <p:cNvPr id="13415" name="Rectangle 105"/>
            <p:cNvSpPr>
              <a:spLocks noChangeArrowheads="1"/>
            </p:cNvSpPr>
            <p:nvPr/>
          </p:nvSpPr>
          <p:spPr bwMode="auto">
            <a:xfrm>
              <a:off x="527" y="1440"/>
              <a:ext cx="2132" cy="2515"/>
            </a:xfrm>
            <a:prstGeom prst="rect">
              <a:avLst/>
            </a:prstGeom>
            <a:solidFill>
              <a:srgbClr val="B2B2B2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416" name="Rectangle 106"/>
            <p:cNvSpPr>
              <a:spLocks noChangeArrowheads="1"/>
            </p:cNvSpPr>
            <p:nvPr/>
          </p:nvSpPr>
          <p:spPr bwMode="auto">
            <a:xfrm>
              <a:off x="3435" y="1430"/>
              <a:ext cx="1796" cy="2515"/>
            </a:xfrm>
            <a:prstGeom prst="rect">
              <a:avLst/>
            </a:prstGeom>
            <a:solidFill>
              <a:srgbClr val="B2B2B2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85099" name="Text Box 107"/>
          <p:cNvSpPr txBox="1">
            <a:spLocks noChangeArrowheads="1"/>
          </p:cNvSpPr>
          <p:nvPr/>
        </p:nvSpPr>
        <p:spPr bwMode="auto">
          <a:xfrm>
            <a:off x="4037013" y="2428702"/>
            <a:ext cx="1731962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/>
              <a:t>Shot Points 2625 - 3100</a:t>
            </a:r>
          </a:p>
        </p:txBody>
      </p:sp>
      <p:sp>
        <p:nvSpPr>
          <p:cNvPr id="13406" name="Line 265"/>
          <p:cNvSpPr>
            <a:spLocks noChangeAspect="1" noChangeShapeType="1"/>
          </p:cNvSpPr>
          <p:nvPr/>
        </p:nvSpPr>
        <p:spPr bwMode="auto">
          <a:xfrm rot="-5400000">
            <a:off x="8382001" y="5862464"/>
            <a:ext cx="0" cy="60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408" name="Text Box 116"/>
          <p:cNvSpPr txBox="1">
            <a:spLocks noChangeArrowheads="1"/>
          </p:cNvSpPr>
          <p:nvPr/>
        </p:nvSpPr>
        <p:spPr bwMode="auto">
          <a:xfrm>
            <a:off x="6781800" y="6300701"/>
            <a:ext cx="15763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dirty="0">
                <a:latin typeface="Verdana" panose="020B0604030504040204" pitchFamily="34" charset="0"/>
              </a:rPr>
              <a:t>0           km          10</a:t>
            </a:r>
          </a:p>
        </p:txBody>
      </p:sp>
      <p:grpSp>
        <p:nvGrpSpPr>
          <p:cNvPr id="13409" name="Group 110"/>
          <p:cNvGrpSpPr>
            <a:grpSpLocks/>
          </p:cNvGrpSpPr>
          <p:nvPr/>
        </p:nvGrpSpPr>
        <p:grpSpPr bwMode="auto">
          <a:xfrm>
            <a:off x="6911975" y="6231268"/>
            <a:ext cx="1314450" cy="84137"/>
            <a:chOff x="3672" y="348"/>
            <a:chExt cx="1523" cy="46"/>
          </a:xfrm>
        </p:grpSpPr>
        <p:sp>
          <p:nvSpPr>
            <p:cNvPr id="13410" name="Rectangle 111"/>
            <p:cNvSpPr>
              <a:spLocks noChangeAspect="1" noChangeArrowheads="1"/>
            </p:cNvSpPr>
            <p:nvPr/>
          </p:nvSpPr>
          <p:spPr bwMode="auto">
            <a:xfrm>
              <a:off x="3975" y="348"/>
              <a:ext cx="311" cy="4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411" name="Rectangle 112"/>
            <p:cNvSpPr>
              <a:spLocks noChangeAspect="1" noChangeArrowheads="1"/>
            </p:cNvSpPr>
            <p:nvPr/>
          </p:nvSpPr>
          <p:spPr bwMode="auto">
            <a:xfrm>
              <a:off x="4581" y="348"/>
              <a:ext cx="311" cy="4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412" name="Rectangle 113"/>
            <p:cNvSpPr>
              <a:spLocks noChangeAspect="1" noChangeArrowheads="1"/>
            </p:cNvSpPr>
            <p:nvPr/>
          </p:nvSpPr>
          <p:spPr bwMode="auto">
            <a:xfrm>
              <a:off x="4278" y="348"/>
              <a:ext cx="311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413" name="Rectangle 114"/>
            <p:cNvSpPr>
              <a:spLocks noChangeAspect="1" noChangeArrowheads="1"/>
            </p:cNvSpPr>
            <p:nvPr/>
          </p:nvSpPr>
          <p:spPr bwMode="auto">
            <a:xfrm>
              <a:off x="4884" y="348"/>
              <a:ext cx="311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414" name="Rectangle 115"/>
            <p:cNvSpPr>
              <a:spLocks noChangeAspect="1" noChangeArrowheads="1"/>
            </p:cNvSpPr>
            <p:nvPr/>
          </p:nvSpPr>
          <p:spPr bwMode="auto">
            <a:xfrm>
              <a:off x="3672" y="348"/>
              <a:ext cx="311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88591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5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5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5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6" grpId="0" animBg="1"/>
      <p:bldP spid="850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Speed – Not Precision</a:t>
            </a:r>
          </a:p>
        </p:txBody>
      </p:sp>
      <p:pic>
        <p:nvPicPr>
          <p:cNvPr id="14341" name="Picture 4" descr="19_Line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49" t="44279" r="32390" b="30823"/>
          <a:stretch>
            <a:fillRect/>
          </a:stretch>
        </p:blipFill>
        <p:spPr bwMode="auto">
          <a:xfrm>
            <a:off x="1974850" y="2744788"/>
            <a:ext cx="660241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579438" y="1524000"/>
            <a:ext cx="8420183" cy="7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The TOL horizon does NOT have to be very precise for our current need.  We just want to locate major anticlines.</a:t>
            </a:r>
          </a:p>
        </p:txBody>
      </p:sp>
      <p:sp>
        <p:nvSpPr>
          <p:cNvPr id="21" name="Freeform 20"/>
          <p:cNvSpPr/>
          <p:nvPr/>
        </p:nvSpPr>
        <p:spPr>
          <a:xfrm>
            <a:off x="2103438" y="3776663"/>
            <a:ext cx="6567487" cy="1570037"/>
          </a:xfrm>
          <a:custGeom>
            <a:avLst/>
            <a:gdLst>
              <a:gd name="connsiteX0" fmla="*/ 0 w 6568440"/>
              <a:gd name="connsiteY0" fmla="*/ 1038860 h 1569720"/>
              <a:gd name="connsiteX1" fmla="*/ 457200 w 6568440"/>
              <a:gd name="connsiteY1" fmla="*/ 932180 h 1569720"/>
              <a:gd name="connsiteX2" fmla="*/ 777240 w 6568440"/>
              <a:gd name="connsiteY2" fmla="*/ 718820 h 1569720"/>
              <a:gd name="connsiteX3" fmla="*/ 1203960 w 6568440"/>
              <a:gd name="connsiteY3" fmla="*/ 566420 h 1569720"/>
              <a:gd name="connsiteX4" fmla="*/ 1630680 w 6568440"/>
              <a:gd name="connsiteY4" fmla="*/ 444500 h 1569720"/>
              <a:gd name="connsiteX5" fmla="*/ 2103120 w 6568440"/>
              <a:gd name="connsiteY5" fmla="*/ 337820 h 1569720"/>
              <a:gd name="connsiteX6" fmla="*/ 2407920 w 6568440"/>
              <a:gd name="connsiteY6" fmla="*/ 261620 h 1569720"/>
              <a:gd name="connsiteX7" fmla="*/ 2590800 w 6568440"/>
              <a:gd name="connsiteY7" fmla="*/ 170180 h 1569720"/>
              <a:gd name="connsiteX8" fmla="*/ 3017520 w 6568440"/>
              <a:gd name="connsiteY8" fmla="*/ 139700 h 1569720"/>
              <a:gd name="connsiteX9" fmla="*/ 3215640 w 6568440"/>
              <a:gd name="connsiteY9" fmla="*/ 33020 h 1569720"/>
              <a:gd name="connsiteX10" fmla="*/ 3474720 w 6568440"/>
              <a:gd name="connsiteY10" fmla="*/ 48260 h 1569720"/>
              <a:gd name="connsiteX11" fmla="*/ 3596640 w 6568440"/>
              <a:gd name="connsiteY11" fmla="*/ 17780 h 1569720"/>
              <a:gd name="connsiteX12" fmla="*/ 3825240 w 6568440"/>
              <a:gd name="connsiteY12" fmla="*/ 33020 h 1569720"/>
              <a:gd name="connsiteX13" fmla="*/ 4160520 w 6568440"/>
              <a:gd name="connsiteY13" fmla="*/ 33020 h 1569720"/>
              <a:gd name="connsiteX14" fmla="*/ 4358640 w 6568440"/>
              <a:gd name="connsiteY14" fmla="*/ 48260 h 1569720"/>
              <a:gd name="connsiteX15" fmla="*/ 4572000 w 6568440"/>
              <a:gd name="connsiteY15" fmla="*/ 322580 h 1569720"/>
              <a:gd name="connsiteX16" fmla="*/ 4754880 w 6568440"/>
              <a:gd name="connsiteY16" fmla="*/ 596900 h 1569720"/>
              <a:gd name="connsiteX17" fmla="*/ 5013960 w 6568440"/>
              <a:gd name="connsiteY17" fmla="*/ 795020 h 1569720"/>
              <a:gd name="connsiteX18" fmla="*/ 5379720 w 6568440"/>
              <a:gd name="connsiteY18" fmla="*/ 1084580 h 1569720"/>
              <a:gd name="connsiteX19" fmla="*/ 5775960 w 6568440"/>
              <a:gd name="connsiteY19" fmla="*/ 1496060 h 1569720"/>
              <a:gd name="connsiteX20" fmla="*/ 6568440 w 6568440"/>
              <a:gd name="connsiteY20" fmla="*/ 1526540 h 156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440" h="1569720">
                <a:moveTo>
                  <a:pt x="0" y="1038860"/>
                </a:moveTo>
                <a:cubicBezTo>
                  <a:pt x="163830" y="1012190"/>
                  <a:pt x="327660" y="985520"/>
                  <a:pt x="457200" y="932180"/>
                </a:cubicBezTo>
                <a:cubicBezTo>
                  <a:pt x="586740" y="878840"/>
                  <a:pt x="652780" y="779780"/>
                  <a:pt x="777240" y="718820"/>
                </a:cubicBezTo>
                <a:cubicBezTo>
                  <a:pt x="901700" y="657860"/>
                  <a:pt x="1061720" y="612140"/>
                  <a:pt x="1203960" y="566420"/>
                </a:cubicBezTo>
                <a:cubicBezTo>
                  <a:pt x="1346200" y="520700"/>
                  <a:pt x="1480820" y="482600"/>
                  <a:pt x="1630680" y="444500"/>
                </a:cubicBezTo>
                <a:cubicBezTo>
                  <a:pt x="1780540" y="406400"/>
                  <a:pt x="1973580" y="368300"/>
                  <a:pt x="2103120" y="337820"/>
                </a:cubicBezTo>
                <a:cubicBezTo>
                  <a:pt x="2232660" y="307340"/>
                  <a:pt x="2326640" y="289560"/>
                  <a:pt x="2407920" y="261620"/>
                </a:cubicBezTo>
                <a:cubicBezTo>
                  <a:pt x="2489200" y="233680"/>
                  <a:pt x="2489200" y="190500"/>
                  <a:pt x="2590800" y="170180"/>
                </a:cubicBezTo>
                <a:cubicBezTo>
                  <a:pt x="2692400" y="149860"/>
                  <a:pt x="2913380" y="162560"/>
                  <a:pt x="3017520" y="139700"/>
                </a:cubicBezTo>
                <a:cubicBezTo>
                  <a:pt x="3121660" y="116840"/>
                  <a:pt x="3139440" y="48260"/>
                  <a:pt x="3215640" y="33020"/>
                </a:cubicBezTo>
                <a:cubicBezTo>
                  <a:pt x="3291840" y="17780"/>
                  <a:pt x="3411220" y="50800"/>
                  <a:pt x="3474720" y="48260"/>
                </a:cubicBezTo>
                <a:cubicBezTo>
                  <a:pt x="3538220" y="45720"/>
                  <a:pt x="3538220" y="20320"/>
                  <a:pt x="3596640" y="17780"/>
                </a:cubicBezTo>
                <a:cubicBezTo>
                  <a:pt x="3655060" y="15240"/>
                  <a:pt x="3731260" y="30480"/>
                  <a:pt x="3825240" y="33020"/>
                </a:cubicBezTo>
                <a:cubicBezTo>
                  <a:pt x="3919220" y="35560"/>
                  <a:pt x="4071620" y="30480"/>
                  <a:pt x="4160520" y="33020"/>
                </a:cubicBezTo>
                <a:cubicBezTo>
                  <a:pt x="4249420" y="35560"/>
                  <a:pt x="4290060" y="0"/>
                  <a:pt x="4358640" y="48260"/>
                </a:cubicBezTo>
                <a:cubicBezTo>
                  <a:pt x="4427220" y="96520"/>
                  <a:pt x="4505960" y="231140"/>
                  <a:pt x="4572000" y="322580"/>
                </a:cubicBezTo>
                <a:cubicBezTo>
                  <a:pt x="4638040" y="414020"/>
                  <a:pt x="4681220" y="518160"/>
                  <a:pt x="4754880" y="596900"/>
                </a:cubicBezTo>
                <a:cubicBezTo>
                  <a:pt x="4828540" y="675640"/>
                  <a:pt x="4909820" y="713740"/>
                  <a:pt x="5013960" y="795020"/>
                </a:cubicBezTo>
                <a:cubicBezTo>
                  <a:pt x="5118100" y="876300"/>
                  <a:pt x="5252720" y="967740"/>
                  <a:pt x="5379720" y="1084580"/>
                </a:cubicBezTo>
                <a:cubicBezTo>
                  <a:pt x="5506720" y="1201420"/>
                  <a:pt x="5577840" y="1422400"/>
                  <a:pt x="5775960" y="1496060"/>
                </a:cubicBezTo>
                <a:cubicBezTo>
                  <a:pt x="5974080" y="1569720"/>
                  <a:pt x="6271260" y="1548130"/>
                  <a:pt x="6568440" y="1526540"/>
                </a:cubicBezTo>
              </a:path>
            </a:pathLst>
          </a:cu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>
            <a:off x="2028825" y="3949700"/>
            <a:ext cx="5657850" cy="1735138"/>
          </a:xfrm>
          <a:custGeom>
            <a:avLst/>
            <a:gdLst>
              <a:gd name="connsiteX0" fmla="*/ 0 w 5657850"/>
              <a:gd name="connsiteY0" fmla="*/ 1001712 h 1735137"/>
              <a:gd name="connsiteX1" fmla="*/ 514350 w 5657850"/>
              <a:gd name="connsiteY1" fmla="*/ 877887 h 1735137"/>
              <a:gd name="connsiteX2" fmla="*/ 838200 w 5657850"/>
              <a:gd name="connsiteY2" fmla="*/ 715962 h 1735137"/>
              <a:gd name="connsiteX3" fmla="*/ 1133475 w 5657850"/>
              <a:gd name="connsiteY3" fmla="*/ 582612 h 1735137"/>
              <a:gd name="connsiteX4" fmla="*/ 1476375 w 5657850"/>
              <a:gd name="connsiteY4" fmla="*/ 487362 h 1735137"/>
              <a:gd name="connsiteX5" fmla="*/ 1914525 w 5657850"/>
              <a:gd name="connsiteY5" fmla="*/ 363537 h 1735137"/>
              <a:gd name="connsiteX6" fmla="*/ 2105025 w 5657850"/>
              <a:gd name="connsiteY6" fmla="*/ 363537 h 1735137"/>
              <a:gd name="connsiteX7" fmla="*/ 2257425 w 5657850"/>
              <a:gd name="connsiteY7" fmla="*/ 249237 h 1735137"/>
              <a:gd name="connsiteX8" fmla="*/ 2486025 w 5657850"/>
              <a:gd name="connsiteY8" fmla="*/ 230187 h 1735137"/>
              <a:gd name="connsiteX9" fmla="*/ 2762250 w 5657850"/>
              <a:gd name="connsiteY9" fmla="*/ 134937 h 1735137"/>
              <a:gd name="connsiteX10" fmla="*/ 3009900 w 5657850"/>
              <a:gd name="connsiteY10" fmla="*/ 134937 h 1735137"/>
              <a:gd name="connsiteX11" fmla="*/ 3267075 w 5657850"/>
              <a:gd name="connsiteY11" fmla="*/ 30162 h 1735137"/>
              <a:gd name="connsiteX12" fmla="*/ 3486150 w 5657850"/>
              <a:gd name="connsiteY12" fmla="*/ 68262 h 1735137"/>
              <a:gd name="connsiteX13" fmla="*/ 3667125 w 5657850"/>
              <a:gd name="connsiteY13" fmla="*/ 30162 h 1735137"/>
              <a:gd name="connsiteX14" fmla="*/ 3800475 w 5657850"/>
              <a:gd name="connsiteY14" fmla="*/ 1587 h 1735137"/>
              <a:gd name="connsiteX15" fmla="*/ 3924300 w 5657850"/>
              <a:gd name="connsiteY15" fmla="*/ 20637 h 1735137"/>
              <a:gd name="connsiteX16" fmla="*/ 4133850 w 5657850"/>
              <a:gd name="connsiteY16" fmla="*/ 30162 h 1735137"/>
              <a:gd name="connsiteX17" fmla="*/ 4314825 w 5657850"/>
              <a:gd name="connsiteY17" fmla="*/ 49212 h 1735137"/>
              <a:gd name="connsiteX18" fmla="*/ 4429125 w 5657850"/>
              <a:gd name="connsiteY18" fmla="*/ 134937 h 1735137"/>
              <a:gd name="connsiteX19" fmla="*/ 4610100 w 5657850"/>
              <a:gd name="connsiteY19" fmla="*/ 277812 h 1735137"/>
              <a:gd name="connsiteX20" fmla="*/ 4686300 w 5657850"/>
              <a:gd name="connsiteY20" fmla="*/ 563562 h 1735137"/>
              <a:gd name="connsiteX21" fmla="*/ 4867275 w 5657850"/>
              <a:gd name="connsiteY21" fmla="*/ 696912 h 1735137"/>
              <a:gd name="connsiteX22" fmla="*/ 4981575 w 5657850"/>
              <a:gd name="connsiteY22" fmla="*/ 963612 h 1735137"/>
              <a:gd name="connsiteX23" fmla="*/ 5067300 w 5657850"/>
              <a:gd name="connsiteY23" fmla="*/ 1087437 h 1735137"/>
              <a:gd name="connsiteX24" fmla="*/ 5248275 w 5657850"/>
              <a:gd name="connsiteY24" fmla="*/ 1344612 h 1735137"/>
              <a:gd name="connsiteX25" fmla="*/ 5467350 w 5657850"/>
              <a:gd name="connsiteY25" fmla="*/ 1516062 h 1735137"/>
              <a:gd name="connsiteX26" fmla="*/ 5657850 w 5657850"/>
              <a:gd name="connsiteY26" fmla="*/ 1735137 h 173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657850" h="1735137">
                <a:moveTo>
                  <a:pt x="0" y="1001712"/>
                </a:moveTo>
                <a:cubicBezTo>
                  <a:pt x="187325" y="963612"/>
                  <a:pt x="374650" y="925512"/>
                  <a:pt x="514350" y="877887"/>
                </a:cubicBezTo>
                <a:cubicBezTo>
                  <a:pt x="654050" y="830262"/>
                  <a:pt x="735013" y="765175"/>
                  <a:pt x="838200" y="715962"/>
                </a:cubicBezTo>
                <a:cubicBezTo>
                  <a:pt x="941388" y="666750"/>
                  <a:pt x="1027113" y="620712"/>
                  <a:pt x="1133475" y="582612"/>
                </a:cubicBezTo>
                <a:cubicBezTo>
                  <a:pt x="1239837" y="544512"/>
                  <a:pt x="1476375" y="487362"/>
                  <a:pt x="1476375" y="487362"/>
                </a:cubicBezTo>
                <a:cubicBezTo>
                  <a:pt x="1606550" y="450850"/>
                  <a:pt x="1809750" y="384174"/>
                  <a:pt x="1914525" y="363537"/>
                </a:cubicBezTo>
                <a:cubicBezTo>
                  <a:pt x="2019300" y="342900"/>
                  <a:pt x="2047875" y="382587"/>
                  <a:pt x="2105025" y="363537"/>
                </a:cubicBezTo>
                <a:cubicBezTo>
                  <a:pt x="2162175" y="344487"/>
                  <a:pt x="2193925" y="271462"/>
                  <a:pt x="2257425" y="249237"/>
                </a:cubicBezTo>
                <a:cubicBezTo>
                  <a:pt x="2320925" y="227012"/>
                  <a:pt x="2401888" y="249237"/>
                  <a:pt x="2486025" y="230187"/>
                </a:cubicBezTo>
                <a:cubicBezTo>
                  <a:pt x="2570162" y="211137"/>
                  <a:pt x="2674938" y="150812"/>
                  <a:pt x="2762250" y="134937"/>
                </a:cubicBezTo>
                <a:cubicBezTo>
                  <a:pt x="2849562" y="119062"/>
                  <a:pt x="2925763" y="152399"/>
                  <a:pt x="3009900" y="134937"/>
                </a:cubicBezTo>
                <a:cubicBezTo>
                  <a:pt x="3094037" y="117475"/>
                  <a:pt x="3187700" y="41274"/>
                  <a:pt x="3267075" y="30162"/>
                </a:cubicBezTo>
                <a:cubicBezTo>
                  <a:pt x="3346450" y="19050"/>
                  <a:pt x="3419475" y="68262"/>
                  <a:pt x="3486150" y="68262"/>
                </a:cubicBezTo>
                <a:cubicBezTo>
                  <a:pt x="3552825" y="68262"/>
                  <a:pt x="3667125" y="30162"/>
                  <a:pt x="3667125" y="30162"/>
                </a:cubicBezTo>
                <a:cubicBezTo>
                  <a:pt x="3719512" y="19050"/>
                  <a:pt x="3757613" y="3174"/>
                  <a:pt x="3800475" y="1587"/>
                </a:cubicBezTo>
                <a:cubicBezTo>
                  <a:pt x="3843337" y="0"/>
                  <a:pt x="3868738" y="15875"/>
                  <a:pt x="3924300" y="20637"/>
                </a:cubicBezTo>
                <a:cubicBezTo>
                  <a:pt x="3979863" y="25400"/>
                  <a:pt x="4068763" y="25400"/>
                  <a:pt x="4133850" y="30162"/>
                </a:cubicBezTo>
                <a:cubicBezTo>
                  <a:pt x="4198937" y="34924"/>
                  <a:pt x="4265613" y="31750"/>
                  <a:pt x="4314825" y="49212"/>
                </a:cubicBezTo>
                <a:cubicBezTo>
                  <a:pt x="4364037" y="66674"/>
                  <a:pt x="4379913" y="96837"/>
                  <a:pt x="4429125" y="134937"/>
                </a:cubicBezTo>
                <a:cubicBezTo>
                  <a:pt x="4478338" y="173037"/>
                  <a:pt x="4567238" y="206375"/>
                  <a:pt x="4610100" y="277812"/>
                </a:cubicBezTo>
                <a:cubicBezTo>
                  <a:pt x="4652962" y="349249"/>
                  <a:pt x="4643437" y="493712"/>
                  <a:pt x="4686300" y="563562"/>
                </a:cubicBezTo>
                <a:cubicBezTo>
                  <a:pt x="4729163" y="633412"/>
                  <a:pt x="4818063" y="630237"/>
                  <a:pt x="4867275" y="696912"/>
                </a:cubicBezTo>
                <a:cubicBezTo>
                  <a:pt x="4916488" y="763587"/>
                  <a:pt x="4948237" y="898524"/>
                  <a:pt x="4981575" y="963612"/>
                </a:cubicBezTo>
                <a:cubicBezTo>
                  <a:pt x="5014913" y="1028700"/>
                  <a:pt x="5067300" y="1087437"/>
                  <a:pt x="5067300" y="1087437"/>
                </a:cubicBezTo>
                <a:cubicBezTo>
                  <a:pt x="5111750" y="1150937"/>
                  <a:pt x="5181600" y="1273175"/>
                  <a:pt x="5248275" y="1344612"/>
                </a:cubicBezTo>
                <a:cubicBezTo>
                  <a:pt x="5314950" y="1416049"/>
                  <a:pt x="5399088" y="1450975"/>
                  <a:pt x="5467350" y="1516062"/>
                </a:cubicBezTo>
                <a:cubicBezTo>
                  <a:pt x="5535612" y="1581149"/>
                  <a:pt x="5596731" y="1658143"/>
                  <a:pt x="5657850" y="1735137"/>
                </a:cubicBezTo>
              </a:path>
            </a:pathLst>
          </a:custGeom>
          <a:ln w="38100">
            <a:solidFill>
              <a:srgbClr val="99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92827" y="4447586"/>
            <a:ext cx="1696298" cy="369332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66FFFF"/>
                </a:solidFill>
                <a:latin typeface="+mj-lt"/>
              </a:rPr>
              <a:t>AQUA Option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4962" y="5024755"/>
            <a:ext cx="1624163" cy="369332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99FF66"/>
                </a:solidFill>
                <a:latin typeface="+mj-lt"/>
              </a:rPr>
              <a:t>LIME Option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11350" y="5731205"/>
            <a:ext cx="6607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b="1" dirty="0">
                <a:latin typeface="+mj-lt"/>
              </a:rPr>
              <a:t>Whether you marked the AQUA option or the LIME option, a major anticline would still be found</a:t>
            </a:r>
          </a:p>
        </p:txBody>
      </p:sp>
      <p:grpSp>
        <p:nvGrpSpPr>
          <p:cNvPr id="14348" name="Group 27"/>
          <p:cNvGrpSpPr>
            <a:grpSpLocks/>
          </p:cNvGrpSpPr>
          <p:nvPr/>
        </p:nvGrpSpPr>
        <p:grpSpPr bwMode="auto">
          <a:xfrm>
            <a:off x="146050" y="3694113"/>
            <a:ext cx="1743075" cy="317500"/>
            <a:chOff x="92" y="2327"/>
            <a:chExt cx="1098" cy="200"/>
          </a:xfrm>
        </p:grpSpPr>
        <p:sp>
          <p:nvSpPr>
            <p:cNvPr id="14349" name="Text Box 116"/>
            <p:cNvSpPr txBox="1">
              <a:spLocks noChangeArrowheads="1"/>
            </p:cNvSpPr>
            <p:nvPr/>
          </p:nvSpPr>
          <p:spPr bwMode="auto">
            <a:xfrm>
              <a:off x="92" y="2373"/>
              <a:ext cx="10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 dirty="0">
                  <a:latin typeface="Verdana" panose="020B0604030504040204" pitchFamily="34" charset="0"/>
                </a:rPr>
                <a:t>0              km             4</a:t>
              </a:r>
            </a:p>
          </p:txBody>
        </p:sp>
        <p:grpSp>
          <p:nvGrpSpPr>
            <p:cNvPr id="14350" name="Group 26"/>
            <p:cNvGrpSpPr>
              <a:grpSpLocks/>
            </p:cNvGrpSpPr>
            <p:nvPr/>
          </p:nvGrpSpPr>
          <p:grpSpPr bwMode="auto">
            <a:xfrm>
              <a:off x="157" y="2327"/>
              <a:ext cx="968" cy="68"/>
              <a:chOff x="2635" y="230"/>
              <a:chExt cx="968" cy="53"/>
            </a:xfrm>
          </p:grpSpPr>
          <p:sp>
            <p:nvSpPr>
              <p:cNvPr id="14351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3113" y="230"/>
                <a:ext cx="490" cy="53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4352" name="Rectangle 115"/>
              <p:cNvSpPr>
                <a:spLocks noChangeAspect="1" noChangeArrowheads="1"/>
              </p:cNvSpPr>
              <p:nvPr/>
            </p:nvSpPr>
            <p:spPr bwMode="auto">
              <a:xfrm>
                <a:off x="2635" y="230"/>
                <a:ext cx="490" cy="5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1823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Don’t Fret the Synclines 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>
          <a:xfrm>
            <a:off x="431131" y="1438776"/>
            <a:ext cx="7219049" cy="762083"/>
          </a:xfrm>
        </p:spPr>
        <p:txBody>
          <a:bodyPr/>
          <a:lstStyle/>
          <a:p>
            <a:pPr marL="396875" indent="-396875">
              <a:spcBef>
                <a:spcPts val="0"/>
              </a:spcBef>
              <a:buFontTx/>
              <a:buNone/>
              <a:tabLst>
                <a:tab pos="2117725" algn="l"/>
              </a:tabLst>
            </a:pPr>
            <a:r>
              <a:rPr lang="en-US" altLang="en-US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terms of locating anticlines, it does not matter if you choose the shallow or deep option.</a:t>
            </a:r>
          </a:p>
        </p:txBody>
      </p:sp>
      <p:pic>
        <p:nvPicPr>
          <p:cNvPr id="15366" name="Picture 4" descr="19_Line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4" t="44536" r="27045" b="19528"/>
          <a:stretch>
            <a:fillRect/>
          </a:stretch>
        </p:blipFill>
        <p:spPr bwMode="auto">
          <a:xfrm>
            <a:off x="938464" y="2426284"/>
            <a:ext cx="7239000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>
          <a:xfrm>
            <a:off x="1033714" y="3100971"/>
            <a:ext cx="1924050" cy="155575"/>
          </a:xfrm>
          <a:custGeom>
            <a:avLst/>
            <a:gdLst>
              <a:gd name="connsiteX0" fmla="*/ 0 w 1924050"/>
              <a:gd name="connsiteY0" fmla="*/ 155575 h 155575"/>
              <a:gd name="connsiteX1" fmla="*/ 295275 w 1924050"/>
              <a:gd name="connsiteY1" fmla="*/ 136525 h 155575"/>
              <a:gd name="connsiteX2" fmla="*/ 571500 w 1924050"/>
              <a:gd name="connsiteY2" fmla="*/ 136525 h 155575"/>
              <a:gd name="connsiteX3" fmla="*/ 742950 w 1924050"/>
              <a:gd name="connsiteY3" fmla="*/ 60325 h 155575"/>
              <a:gd name="connsiteX4" fmla="*/ 942975 w 1924050"/>
              <a:gd name="connsiteY4" fmla="*/ 50800 h 155575"/>
              <a:gd name="connsiteX5" fmla="*/ 1057275 w 1924050"/>
              <a:gd name="connsiteY5" fmla="*/ 41275 h 155575"/>
              <a:gd name="connsiteX6" fmla="*/ 1133475 w 1924050"/>
              <a:gd name="connsiteY6" fmla="*/ 3175 h 155575"/>
              <a:gd name="connsiteX7" fmla="*/ 1352550 w 1924050"/>
              <a:gd name="connsiteY7" fmla="*/ 31750 h 155575"/>
              <a:gd name="connsiteX8" fmla="*/ 1476375 w 1924050"/>
              <a:gd name="connsiteY8" fmla="*/ 79375 h 155575"/>
              <a:gd name="connsiteX9" fmla="*/ 1676400 w 1924050"/>
              <a:gd name="connsiteY9" fmla="*/ 31750 h 155575"/>
              <a:gd name="connsiteX10" fmla="*/ 1828800 w 1924050"/>
              <a:gd name="connsiteY10" fmla="*/ 3175 h 155575"/>
              <a:gd name="connsiteX11" fmla="*/ 1924050 w 1924050"/>
              <a:gd name="connsiteY11" fmla="*/ 50800 h 155575"/>
              <a:gd name="connsiteX12" fmla="*/ 1924050 w 1924050"/>
              <a:gd name="connsiteY12" fmla="*/ 5080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4050" h="155575">
                <a:moveTo>
                  <a:pt x="0" y="155575"/>
                </a:moveTo>
                <a:cubicBezTo>
                  <a:pt x="100012" y="147637"/>
                  <a:pt x="200025" y="139700"/>
                  <a:pt x="295275" y="136525"/>
                </a:cubicBezTo>
                <a:cubicBezTo>
                  <a:pt x="390525" y="133350"/>
                  <a:pt x="496888" y="149225"/>
                  <a:pt x="571500" y="136525"/>
                </a:cubicBezTo>
                <a:cubicBezTo>
                  <a:pt x="646112" y="123825"/>
                  <a:pt x="681038" y="74612"/>
                  <a:pt x="742950" y="60325"/>
                </a:cubicBezTo>
                <a:cubicBezTo>
                  <a:pt x="804862" y="46038"/>
                  <a:pt x="890588" y="53975"/>
                  <a:pt x="942975" y="50800"/>
                </a:cubicBezTo>
                <a:cubicBezTo>
                  <a:pt x="995362" y="47625"/>
                  <a:pt x="1025525" y="49212"/>
                  <a:pt x="1057275" y="41275"/>
                </a:cubicBezTo>
                <a:cubicBezTo>
                  <a:pt x="1089025" y="33338"/>
                  <a:pt x="1084263" y="4762"/>
                  <a:pt x="1133475" y="3175"/>
                </a:cubicBezTo>
                <a:cubicBezTo>
                  <a:pt x="1182687" y="1588"/>
                  <a:pt x="1295400" y="19050"/>
                  <a:pt x="1352550" y="31750"/>
                </a:cubicBezTo>
                <a:cubicBezTo>
                  <a:pt x="1409700" y="44450"/>
                  <a:pt x="1422400" y="79375"/>
                  <a:pt x="1476375" y="79375"/>
                </a:cubicBezTo>
                <a:cubicBezTo>
                  <a:pt x="1530350" y="79375"/>
                  <a:pt x="1617663" y="44450"/>
                  <a:pt x="1676400" y="31750"/>
                </a:cubicBezTo>
                <a:cubicBezTo>
                  <a:pt x="1735138" y="19050"/>
                  <a:pt x="1787525" y="0"/>
                  <a:pt x="1828800" y="3175"/>
                </a:cubicBezTo>
                <a:cubicBezTo>
                  <a:pt x="1870075" y="6350"/>
                  <a:pt x="1924050" y="50800"/>
                  <a:pt x="1924050" y="50800"/>
                </a:cubicBezTo>
                <a:lnTo>
                  <a:pt x="1924050" y="50800"/>
                </a:ln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5881939" y="3804234"/>
            <a:ext cx="2238375" cy="500062"/>
          </a:xfrm>
          <a:custGeom>
            <a:avLst/>
            <a:gdLst>
              <a:gd name="connsiteX0" fmla="*/ 0 w 2238375"/>
              <a:gd name="connsiteY0" fmla="*/ 500062 h 500062"/>
              <a:gd name="connsiteX1" fmla="*/ 104775 w 2238375"/>
              <a:gd name="connsiteY1" fmla="*/ 338137 h 500062"/>
              <a:gd name="connsiteX2" fmla="*/ 238125 w 2238375"/>
              <a:gd name="connsiteY2" fmla="*/ 261937 h 500062"/>
              <a:gd name="connsiteX3" fmla="*/ 381000 w 2238375"/>
              <a:gd name="connsiteY3" fmla="*/ 252412 h 500062"/>
              <a:gd name="connsiteX4" fmla="*/ 466725 w 2238375"/>
              <a:gd name="connsiteY4" fmla="*/ 185737 h 500062"/>
              <a:gd name="connsiteX5" fmla="*/ 638175 w 2238375"/>
              <a:gd name="connsiteY5" fmla="*/ 71437 h 500062"/>
              <a:gd name="connsiteX6" fmla="*/ 695325 w 2238375"/>
              <a:gd name="connsiteY6" fmla="*/ 23812 h 500062"/>
              <a:gd name="connsiteX7" fmla="*/ 771525 w 2238375"/>
              <a:gd name="connsiteY7" fmla="*/ 4762 h 500062"/>
              <a:gd name="connsiteX8" fmla="*/ 895350 w 2238375"/>
              <a:gd name="connsiteY8" fmla="*/ 52387 h 500062"/>
              <a:gd name="connsiteX9" fmla="*/ 1114425 w 2238375"/>
              <a:gd name="connsiteY9" fmla="*/ 109537 h 500062"/>
              <a:gd name="connsiteX10" fmla="*/ 1257300 w 2238375"/>
              <a:gd name="connsiteY10" fmla="*/ 119062 h 500062"/>
              <a:gd name="connsiteX11" fmla="*/ 1457325 w 2238375"/>
              <a:gd name="connsiteY11" fmla="*/ 147637 h 500062"/>
              <a:gd name="connsiteX12" fmla="*/ 1581150 w 2238375"/>
              <a:gd name="connsiteY12" fmla="*/ 100012 h 500062"/>
              <a:gd name="connsiteX13" fmla="*/ 1695450 w 2238375"/>
              <a:gd name="connsiteY13" fmla="*/ 80962 h 500062"/>
              <a:gd name="connsiteX14" fmla="*/ 1781175 w 2238375"/>
              <a:gd name="connsiteY14" fmla="*/ 90487 h 500062"/>
              <a:gd name="connsiteX15" fmla="*/ 1905000 w 2238375"/>
              <a:gd name="connsiteY15" fmla="*/ 138112 h 500062"/>
              <a:gd name="connsiteX16" fmla="*/ 2095500 w 2238375"/>
              <a:gd name="connsiteY16" fmla="*/ 147637 h 500062"/>
              <a:gd name="connsiteX17" fmla="*/ 2238375 w 2238375"/>
              <a:gd name="connsiteY17" fmla="*/ 147637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38375" h="500062">
                <a:moveTo>
                  <a:pt x="0" y="500062"/>
                </a:moveTo>
                <a:cubicBezTo>
                  <a:pt x="32544" y="438943"/>
                  <a:pt x="65088" y="377824"/>
                  <a:pt x="104775" y="338137"/>
                </a:cubicBezTo>
                <a:cubicBezTo>
                  <a:pt x="144462" y="298450"/>
                  <a:pt x="192088" y="276224"/>
                  <a:pt x="238125" y="261937"/>
                </a:cubicBezTo>
                <a:cubicBezTo>
                  <a:pt x="284162" y="247650"/>
                  <a:pt x="342900" y="265112"/>
                  <a:pt x="381000" y="252412"/>
                </a:cubicBezTo>
                <a:cubicBezTo>
                  <a:pt x="419100" y="239712"/>
                  <a:pt x="423863" y="215899"/>
                  <a:pt x="466725" y="185737"/>
                </a:cubicBezTo>
                <a:cubicBezTo>
                  <a:pt x="509587" y="155575"/>
                  <a:pt x="600075" y="98424"/>
                  <a:pt x="638175" y="71437"/>
                </a:cubicBezTo>
                <a:cubicBezTo>
                  <a:pt x="676275" y="44450"/>
                  <a:pt x="673100" y="34924"/>
                  <a:pt x="695325" y="23812"/>
                </a:cubicBezTo>
                <a:cubicBezTo>
                  <a:pt x="717550" y="12700"/>
                  <a:pt x="738188" y="0"/>
                  <a:pt x="771525" y="4762"/>
                </a:cubicBezTo>
                <a:cubicBezTo>
                  <a:pt x="804862" y="9524"/>
                  <a:pt x="838200" y="34925"/>
                  <a:pt x="895350" y="52387"/>
                </a:cubicBezTo>
                <a:cubicBezTo>
                  <a:pt x="952500" y="69849"/>
                  <a:pt x="1054100" y="98425"/>
                  <a:pt x="1114425" y="109537"/>
                </a:cubicBezTo>
                <a:cubicBezTo>
                  <a:pt x="1174750" y="120649"/>
                  <a:pt x="1200150" y="112712"/>
                  <a:pt x="1257300" y="119062"/>
                </a:cubicBezTo>
                <a:cubicBezTo>
                  <a:pt x="1314450" y="125412"/>
                  <a:pt x="1403350" y="150812"/>
                  <a:pt x="1457325" y="147637"/>
                </a:cubicBezTo>
                <a:cubicBezTo>
                  <a:pt x="1511300" y="144462"/>
                  <a:pt x="1541463" y="111125"/>
                  <a:pt x="1581150" y="100012"/>
                </a:cubicBezTo>
                <a:cubicBezTo>
                  <a:pt x="1620838" y="88900"/>
                  <a:pt x="1662113" y="82549"/>
                  <a:pt x="1695450" y="80962"/>
                </a:cubicBezTo>
                <a:cubicBezTo>
                  <a:pt x="1728787" y="79375"/>
                  <a:pt x="1746250" y="80962"/>
                  <a:pt x="1781175" y="90487"/>
                </a:cubicBezTo>
                <a:cubicBezTo>
                  <a:pt x="1816100" y="100012"/>
                  <a:pt x="1852613" y="128587"/>
                  <a:pt x="1905000" y="138112"/>
                </a:cubicBezTo>
                <a:cubicBezTo>
                  <a:pt x="1957387" y="147637"/>
                  <a:pt x="2039938" y="146050"/>
                  <a:pt x="2095500" y="147637"/>
                </a:cubicBezTo>
                <a:cubicBezTo>
                  <a:pt x="2151062" y="149224"/>
                  <a:pt x="2194718" y="148430"/>
                  <a:pt x="2238375" y="147637"/>
                </a:cubicBez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2976814" y="3161296"/>
            <a:ext cx="2838450" cy="1803400"/>
          </a:xfrm>
          <a:custGeom>
            <a:avLst/>
            <a:gdLst>
              <a:gd name="connsiteX0" fmla="*/ 0 w 2838450"/>
              <a:gd name="connsiteY0" fmla="*/ 0 h 1803400"/>
              <a:gd name="connsiteX1" fmla="*/ 76200 w 2838450"/>
              <a:gd name="connsiteY1" fmla="*/ 152400 h 1803400"/>
              <a:gd name="connsiteX2" fmla="*/ 219075 w 2838450"/>
              <a:gd name="connsiteY2" fmla="*/ 209550 h 1803400"/>
              <a:gd name="connsiteX3" fmla="*/ 314325 w 2838450"/>
              <a:gd name="connsiteY3" fmla="*/ 285750 h 1803400"/>
              <a:gd name="connsiteX4" fmla="*/ 390525 w 2838450"/>
              <a:gd name="connsiteY4" fmla="*/ 438150 h 1803400"/>
              <a:gd name="connsiteX5" fmla="*/ 495300 w 2838450"/>
              <a:gd name="connsiteY5" fmla="*/ 561975 h 1803400"/>
              <a:gd name="connsiteX6" fmla="*/ 609600 w 2838450"/>
              <a:gd name="connsiteY6" fmla="*/ 638175 h 1803400"/>
              <a:gd name="connsiteX7" fmla="*/ 714375 w 2838450"/>
              <a:gd name="connsiteY7" fmla="*/ 819150 h 1803400"/>
              <a:gd name="connsiteX8" fmla="*/ 819150 w 2838450"/>
              <a:gd name="connsiteY8" fmla="*/ 971550 h 1803400"/>
              <a:gd name="connsiteX9" fmla="*/ 904875 w 2838450"/>
              <a:gd name="connsiteY9" fmla="*/ 1085850 h 1803400"/>
              <a:gd name="connsiteX10" fmla="*/ 1009650 w 2838450"/>
              <a:gd name="connsiteY10" fmla="*/ 1200150 h 1803400"/>
              <a:gd name="connsiteX11" fmla="*/ 1162050 w 2838450"/>
              <a:gd name="connsiteY11" fmla="*/ 1343025 h 1803400"/>
              <a:gd name="connsiteX12" fmla="*/ 1304925 w 2838450"/>
              <a:gd name="connsiteY12" fmla="*/ 1495425 h 1803400"/>
              <a:gd name="connsiteX13" fmla="*/ 1466850 w 2838450"/>
              <a:gd name="connsiteY13" fmla="*/ 1647825 h 1803400"/>
              <a:gd name="connsiteX14" fmla="*/ 1590675 w 2838450"/>
              <a:gd name="connsiteY14" fmla="*/ 1714500 h 1803400"/>
              <a:gd name="connsiteX15" fmla="*/ 1838325 w 2838450"/>
              <a:gd name="connsiteY15" fmla="*/ 1752600 h 1803400"/>
              <a:gd name="connsiteX16" fmla="*/ 2076450 w 2838450"/>
              <a:gd name="connsiteY16" fmla="*/ 1800225 h 1803400"/>
              <a:gd name="connsiteX17" fmla="*/ 2400300 w 2838450"/>
              <a:gd name="connsiteY17" fmla="*/ 1771650 h 1803400"/>
              <a:gd name="connsiteX18" fmla="*/ 2514600 w 2838450"/>
              <a:gd name="connsiteY18" fmla="*/ 1733550 h 1803400"/>
              <a:gd name="connsiteX19" fmla="*/ 2619375 w 2838450"/>
              <a:gd name="connsiteY19" fmla="*/ 1657350 h 1803400"/>
              <a:gd name="connsiteX20" fmla="*/ 2647950 w 2838450"/>
              <a:gd name="connsiteY20" fmla="*/ 1590675 h 1803400"/>
              <a:gd name="connsiteX21" fmla="*/ 2705100 w 2838450"/>
              <a:gd name="connsiteY21" fmla="*/ 1466850 h 1803400"/>
              <a:gd name="connsiteX22" fmla="*/ 2733675 w 2838450"/>
              <a:gd name="connsiteY22" fmla="*/ 1371600 h 1803400"/>
              <a:gd name="connsiteX23" fmla="*/ 2838450 w 2838450"/>
              <a:gd name="connsiteY23" fmla="*/ 1247775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38450" h="1803400">
                <a:moveTo>
                  <a:pt x="0" y="0"/>
                </a:moveTo>
                <a:cubicBezTo>
                  <a:pt x="19844" y="58737"/>
                  <a:pt x="39688" y="117475"/>
                  <a:pt x="76200" y="152400"/>
                </a:cubicBezTo>
                <a:cubicBezTo>
                  <a:pt x="112712" y="187325"/>
                  <a:pt x="179388" y="187325"/>
                  <a:pt x="219075" y="209550"/>
                </a:cubicBezTo>
                <a:cubicBezTo>
                  <a:pt x="258762" y="231775"/>
                  <a:pt x="285750" y="247650"/>
                  <a:pt x="314325" y="285750"/>
                </a:cubicBezTo>
                <a:cubicBezTo>
                  <a:pt x="342900" y="323850"/>
                  <a:pt x="360363" y="392113"/>
                  <a:pt x="390525" y="438150"/>
                </a:cubicBezTo>
                <a:cubicBezTo>
                  <a:pt x="420687" y="484187"/>
                  <a:pt x="458788" y="528638"/>
                  <a:pt x="495300" y="561975"/>
                </a:cubicBezTo>
                <a:cubicBezTo>
                  <a:pt x="531813" y="595313"/>
                  <a:pt x="573088" y="595313"/>
                  <a:pt x="609600" y="638175"/>
                </a:cubicBezTo>
                <a:cubicBezTo>
                  <a:pt x="646113" y="681038"/>
                  <a:pt x="679450" y="763588"/>
                  <a:pt x="714375" y="819150"/>
                </a:cubicBezTo>
                <a:cubicBezTo>
                  <a:pt x="749300" y="874713"/>
                  <a:pt x="787400" y="927100"/>
                  <a:pt x="819150" y="971550"/>
                </a:cubicBezTo>
                <a:cubicBezTo>
                  <a:pt x="850900" y="1016000"/>
                  <a:pt x="873125" y="1047750"/>
                  <a:pt x="904875" y="1085850"/>
                </a:cubicBezTo>
                <a:cubicBezTo>
                  <a:pt x="936625" y="1123950"/>
                  <a:pt x="966788" y="1157288"/>
                  <a:pt x="1009650" y="1200150"/>
                </a:cubicBezTo>
                <a:cubicBezTo>
                  <a:pt x="1052512" y="1243012"/>
                  <a:pt x="1112838" y="1293813"/>
                  <a:pt x="1162050" y="1343025"/>
                </a:cubicBezTo>
                <a:cubicBezTo>
                  <a:pt x="1211262" y="1392237"/>
                  <a:pt x="1254125" y="1444625"/>
                  <a:pt x="1304925" y="1495425"/>
                </a:cubicBezTo>
                <a:cubicBezTo>
                  <a:pt x="1355725" y="1546225"/>
                  <a:pt x="1419225" y="1611313"/>
                  <a:pt x="1466850" y="1647825"/>
                </a:cubicBezTo>
                <a:cubicBezTo>
                  <a:pt x="1514475" y="1684338"/>
                  <a:pt x="1528763" y="1697038"/>
                  <a:pt x="1590675" y="1714500"/>
                </a:cubicBezTo>
                <a:cubicBezTo>
                  <a:pt x="1652587" y="1731962"/>
                  <a:pt x="1757363" y="1738313"/>
                  <a:pt x="1838325" y="1752600"/>
                </a:cubicBezTo>
                <a:cubicBezTo>
                  <a:pt x="1919288" y="1766888"/>
                  <a:pt x="1982788" y="1797050"/>
                  <a:pt x="2076450" y="1800225"/>
                </a:cubicBezTo>
                <a:cubicBezTo>
                  <a:pt x="2170112" y="1803400"/>
                  <a:pt x="2327275" y="1782762"/>
                  <a:pt x="2400300" y="1771650"/>
                </a:cubicBezTo>
                <a:cubicBezTo>
                  <a:pt x="2473325" y="1760538"/>
                  <a:pt x="2478088" y="1752600"/>
                  <a:pt x="2514600" y="1733550"/>
                </a:cubicBezTo>
                <a:cubicBezTo>
                  <a:pt x="2551112" y="1714500"/>
                  <a:pt x="2597150" y="1681162"/>
                  <a:pt x="2619375" y="1657350"/>
                </a:cubicBezTo>
                <a:cubicBezTo>
                  <a:pt x="2641600" y="1633538"/>
                  <a:pt x="2633663" y="1622425"/>
                  <a:pt x="2647950" y="1590675"/>
                </a:cubicBezTo>
                <a:cubicBezTo>
                  <a:pt x="2662238" y="1558925"/>
                  <a:pt x="2690813" y="1503362"/>
                  <a:pt x="2705100" y="1466850"/>
                </a:cubicBezTo>
                <a:cubicBezTo>
                  <a:pt x="2719387" y="1430338"/>
                  <a:pt x="2711450" y="1408112"/>
                  <a:pt x="2733675" y="1371600"/>
                </a:cubicBezTo>
                <a:cubicBezTo>
                  <a:pt x="2755900" y="1335088"/>
                  <a:pt x="2797175" y="1291431"/>
                  <a:pt x="2838450" y="1247775"/>
                </a:cubicBezTo>
              </a:path>
            </a:pathLst>
          </a:custGeom>
          <a:ln w="38100">
            <a:solidFill>
              <a:srgbClr val="99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3024439" y="3208921"/>
            <a:ext cx="2886075" cy="1143000"/>
          </a:xfrm>
          <a:custGeom>
            <a:avLst/>
            <a:gdLst>
              <a:gd name="connsiteX0" fmla="*/ 0 w 2886075"/>
              <a:gd name="connsiteY0" fmla="*/ 0 h 1143000"/>
              <a:gd name="connsiteX1" fmla="*/ 104775 w 2886075"/>
              <a:gd name="connsiteY1" fmla="*/ 95250 h 1143000"/>
              <a:gd name="connsiteX2" fmla="*/ 247650 w 2886075"/>
              <a:gd name="connsiteY2" fmla="*/ 161925 h 1143000"/>
              <a:gd name="connsiteX3" fmla="*/ 295275 w 2886075"/>
              <a:gd name="connsiteY3" fmla="*/ 238125 h 1143000"/>
              <a:gd name="connsiteX4" fmla="*/ 628650 w 2886075"/>
              <a:gd name="connsiteY4" fmla="*/ 400050 h 1143000"/>
              <a:gd name="connsiteX5" fmla="*/ 1009650 w 2886075"/>
              <a:gd name="connsiteY5" fmla="*/ 619125 h 1143000"/>
              <a:gd name="connsiteX6" fmla="*/ 1352550 w 2886075"/>
              <a:gd name="connsiteY6" fmla="*/ 838200 h 1143000"/>
              <a:gd name="connsiteX7" fmla="*/ 1552575 w 2886075"/>
              <a:gd name="connsiteY7" fmla="*/ 933450 h 1143000"/>
              <a:gd name="connsiteX8" fmla="*/ 1933575 w 2886075"/>
              <a:gd name="connsiteY8" fmla="*/ 1066800 h 1143000"/>
              <a:gd name="connsiteX9" fmla="*/ 2190750 w 2886075"/>
              <a:gd name="connsiteY9" fmla="*/ 1123950 h 1143000"/>
              <a:gd name="connsiteX10" fmla="*/ 2476500 w 2886075"/>
              <a:gd name="connsiteY10" fmla="*/ 1143000 h 1143000"/>
              <a:gd name="connsiteX11" fmla="*/ 2657475 w 2886075"/>
              <a:gd name="connsiteY11" fmla="*/ 1123950 h 1143000"/>
              <a:gd name="connsiteX12" fmla="*/ 2819400 w 2886075"/>
              <a:gd name="connsiteY12" fmla="*/ 1028700 h 1143000"/>
              <a:gd name="connsiteX13" fmla="*/ 2886075 w 2886075"/>
              <a:gd name="connsiteY13" fmla="*/ 981075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86075" h="1143000">
                <a:moveTo>
                  <a:pt x="0" y="0"/>
                </a:moveTo>
                <a:cubicBezTo>
                  <a:pt x="31750" y="34131"/>
                  <a:pt x="63500" y="68263"/>
                  <a:pt x="104775" y="95250"/>
                </a:cubicBezTo>
                <a:cubicBezTo>
                  <a:pt x="146050" y="122237"/>
                  <a:pt x="215900" y="138113"/>
                  <a:pt x="247650" y="161925"/>
                </a:cubicBezTo>
                <a:cubicBezTo>
                  <a:pt x="279400" y="185737"/>
                  <a:pt x="231775" y="198438"/>
                  <a:pt x="295275" y="238125"/>
                </a:cubicBezTo>
                <a:cubicBezTo>
                  <a:pt x="358775" y="277812"/>
                  <a:pt x="509588" y="336550"/>
                  <a:pt x="628650" y="400050"/>
                </a:cubicBezTo>
                <a:cubicBezTo>
                  <a:pt x="747712" y="463550"/>
                  <a:pt x="889000" y="546100"/>
                  <a:pt x="1009650" y="619125"/>
                </a:cubicBezTo>
                <a:cubicBezTo>
                  <a:pt x="1130300" y="692150"/>
                  <a:pt x="1262063" y="785813"/>
                  <a:pt x="1352550" y="838200"/>
                </a:cubicBezTo>
                <a:cubicBezTo>
                  <a:pt x="1443038" y="890588"/>
                  <a:pt x="1455738" y="895350"/>
                  <a:pt x="1552575" y="933450"/>
                </a:cubicBezTo>
                <a:cubicBezTo>
                  <a:pt x="1649413" y="971550"/>
                  <a:pt x="1827213" y="1035050"/>
                  <a:pt x="1933575" y="1066800"/>
                </a:cubicBezTo>
                <a:cubicBezTo>
                  <a:pt x="2039938" y="1098550"/>
                  <a:pt x="2100263" y="1111250"/>
                  <a:pt x="2190750" y="1123950"/>
                </a:cubicBezTo>
                <a:cubicBezTo>
                  <a:pt x="2281237" y="1136650"/>
                  <a:pt x="2398713" y="1143000"/>
                  <a:pt x="2476500" y="1143000"/>
                </a:cubicBezTo>
                <a:cubicBezTo>
                  <a:pt x="2554287" y="1143000"/>
                  <a:pt x="2600325" y="1143000"/>
                  <a:pt x="2657475" y="1123950"/>
                </a:cubicBezTo>
                <a:cubicBezTo>
                  <a:pt x="2714625" y="1104900"/>
                  <a:pt x="2781300" y="1052512"/>
                  <a:pt x="2819400" y="1028700"/>
                </a:cubicBezTo>
                <a:cubicBezTo>
                  <a:pt x="2857500" y="1004888"/>
                  <a:pt x="2871787" y="992981"/>
                  <a:pt x="2886075" y="981075"/>
                </a:cubicBezTo>
              </a:path>
            </a:pathLst>
          </a:custGeom>
          <a:ln w="38100">
            <a:solidFill>
              <a:srgbClr val="FF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415089" y="3456571"/>
            <a:ext cx="947738" cy="523875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FF00FF"/>
                </a:solidFill>
                <a:latin typeface="+mj-lt"/>
              </a:rPr>
              <a:t>Shallow </a:t>
            </a:r>
          </a:p>
          <a:p>
            <a:pPr algn="ctr">
              <a:defRPr/>
            </a:pPr>
            <a:r>
              <a:rPr lang="en-US" sz="1400" dirty="0">
                <a:solidFill>
                  <a:srgbClr val="FF00FF"/>
                </a:solidFill>
                <a:latin typeface="+mj-lt"/>
              </a:rPr>
              <a:t>Option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14977" y="4723396"/>
            <a:ext cx="781050" cy="523875"/>
          </a:xfrm>
          <a:prstGeom prst="rect">
            <a:avLst/>
          </a:prstGeom>
          <a:solidFill>
            <a:srgbClr val="FFFFFF"/>
          </a:solidFill>
          <a:ln w="28575"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990099"/>
                </a:solidFill>
                <a:latin typeface="+mj-lt"/>
              </a:rPr>
              <a:t>Deep</a:t>
            </a:r>
          </a:p>
          <a:p>
            <a:pPr algn="ctr">
              <a:defRPr/>
            </a:pPr>
            <a:r>
              <a:rPr lang="en-US" sz="1400" dirty="0">
                <a:solidFill>
                  <a:srgbClr val="990099"/>
                </a:solidFill>
                <a:latin typeface="+mj-lt"/>
              </a:rPr>
              <a:t>Option</a:t>
            </a:r>
          </a:p>
        </p:txBody>
      </p:sp>
      <p:sp>
        <p:nvSpPr>
          <p:cNvPr id="15373" name="Text Box 116"/>
          <p:cNvSpPr txBox="1">
            <a:spLocks noChangeArrowheads="1"/>
          </p:cNvSpPr>
          <p:nvPr/>
        </p:nvSpPr>
        <p:spPr bwMode="auto">
          <a:xfrm>
            <a:off x="6723314" y="5561596"/>
            <a:ext cx="1828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dirty="0">
                <a:latin typeface="Verdana" panose="020B0604030504040204" pitchFamily="34" charset="0"/>
              </a:rPr>
              <a:t>0               km              4</a:t>
            </a:r>
          </a:p>
        </p:txBody>
      </p:sp>
      <p:grpSp>
        <p:nvGrpSpPr>
          <p:cNvPr id="15374" name="Group 13"/>
          <p:cNvGrpSpPr>
            <a:grpSpLocks/>
          </p:cNvGrpSpPr>
          <p:nvPr/>
        </p:nvGrpSpPr>
        <p:grpSpPr bwMode="auto">
          <a:xfrm>
            <a:off x="6826502" y="5488571"/>
            <a:ext cx="1627187" cy="107950"/>
            <a:chOff x="2635" y="230"/>
            <a:chExt cx="968" cy="53"/>
          </a:xfrm>
        </p:grpSpPr>
        <p:sp>
          <p:nvSpPr>
            <p:cNvPr id="15375" name="Rectangle 111"/>
            <p:cNvSpPr>
              <a:spLocks noChangeAspect="1" noChangeArrowheads="1"/>
            </p:cNvSpPr>
            <p:nvPr/>
          </p:nvSpPr>
          <p:spPr bwMode="auto">
            <a:xfrm>
              <a:off x="3113" y="230"/>
              <a:ext cx="490" cy="5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5376" name="Rectangle 115"/>
            <p:cNvSpPr>
              <a:spLocks noChangeAspect="1" noChangeArrowheads="1"/>
            </p:cNvSpPr>
            <p:nvPr/>
          </p:nvSpPr>
          <p:spPr bwMode="auto">
            <a:xfrm>
              <a:off x="2635" y="230"/>
              <a:ext cx="490" cy="5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2959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Post Extent of Anticlines</a:t>
            </a:r>
          </a:p>
        </p:txBody>
      </p:sp>
      <p:sp>
        <p:nvSpPr>
          <p:cNvPr id="17413" name="Rectangle 94"/>
          <p:cNvSpPr>
            <a:spLocks noChangeArrowheads="1"/>
          </p:cNvSpPr>
          <p:nvPr/>
        </p:nvSpPr>
        <p:spPr bwMode="auto">
          <a:xfrm>
            <a:off x="2179638" y="1554163"/>
            <a:ext cx="6543675" cy="4575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7414" name="Line 95"/>
          <p:cNvSpPr>
            <a:spLocks noChangeAspect="1" noChangeShapeType="1"/>
          </p:cNvSpPr>
          <p:nvPr/>
        </p:nvSpPr>
        <p:spPr bwMode="auto">
          <a:xfrm>
            <a:off x="2373313" y="2001838"/>
            <a:ext cx="58515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5" name="Line 96"/>
          <p:cNvSpPr>
            <a:spLocks noChangeAspect="1" noChangeShapeType="1"/>
          </p:cNvSpPr>
          <p:nvPr/>
        </p:nvSpPr>
        <p:spPr bwMode="auto">
          <a:xfrm>
            <a:off x="2373313" y="5349875"/>
            <a:ext cx="58515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6" name="Line 97"/>
          <p:cNvSpPr>
            <a:spLocks noChangeAspect="1" noChangeShapeType="1"/>
          </p:cNvSpPr>
          <p:nvPr/>
        </p:nvSpPr>
        <p:spPr bwMode="auto">
          <a:xfrm>
            <a:off x="2373313" y="4232275"/>
            <a:ext cx="58515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7" name="Line 98"/>
          <p:cNvSpPr>
            <a:spLocks noChangeAspect="1" noChangeShapeType="1"/>
          </p:cNvSpPr>
          <p:nvPr/>
        </p:nvSpPr>
        <p:spPr bwMode="auto">
          <a:xfrm>
            <a:off x="2373313" y="3116263"/>
            <a:ext cx="58515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8" name="Line 99"/>
          <p:cNvSpPr>
            <a:spLocks noChangeAspect="1" noChangeShapeType="1"/>
          </p:cNvSpPr>
          <p:nvPr/>
        </p:nvSpPr>
        <p:spPr bwMode="auto">
          <a:xfrm rot="-5400000">
            <a:off x="2348706" y="3682207"/>
            <a:ext cx="40084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19" name="Line 100"/>
          <p:cNvSpPr>
            <a:spLocks noChangeAspect="1" noChangeShapeType="1"/>
          </p:cNvSpPr>
          <p:nvPr/>
        </p:nvSpPr>
        <p:spPr bwMode="auto">
          <a:xfrm rot="-5400000">
            <a:off x="4731544" y="3682207"/>
            <a:ext cx="40084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0" name="Line 101"/>
          <p:cNvSpPr>
            <a:spLocks noChangeAspect="1" noChangeShapeType="1"/>
          </p:cNvSpPr>
          <p:nvPr/>
        </p:nvSpPr>
        <p:spPr bwMode="auto">
          <a:xfrm rot="-5400000">
            <a:off x="3540919" y="3682207"/>
            <a:ext cx="40084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1" name="Line 102"/>
          <p:cNvSpPr>
            <a:spLocks noChangeAspect="1" noChangeShapeType="1"/>
          </p:cNvSpPr>
          <p:nvPr/>
        </p:nvSpPr>
        <p:spPr bwMode="auto">
          <a:xfrm rot="-5400000">
            <a:off x="1159669" y="3682207"/>
            <a:ext cx="40084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2" name="Rectangle 103"/>
          <p:cNvSpPr>
            <a:spLocks noChangeAspect="1" noChangeArrowheads="1"/>
          </p:cNvSpPr>
          <p:nvPr/>
        </p:nvSpPr>
        <p:spPr bwMode="auto">
          <a:xfrm>
            <a:off x="2311400" y="1663700"/>
            <a:ext cx="5929313" cy="4040188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7423" name="Line 104"/>
          <p:cNvSpPr>
            <a:spLocks noChangeAspect="1" noChangeShapeType="1"/>
          </p:cNvSpPr>
          <p:nvPr/>
        </p:nvSpPr>
        <p:spPr bwMode="auto">
          <a:xfrm>
            <a:off x="3775075" y="2989263"/>
            <a:ext cx="903288" cy="1860550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4" name="Line 105"/>
          <p:cNvSpPr>
            <a:spLocks noChangeAspect="1" noChangeShapeType="1"/>
          </p:cNvSpPr>
          <p:nvPr/>
        </p:nvSpPr>
        <p:spPr bwMode="auto">
          <a:xfrm>
            <a:off x="3225800" y="3448050"/>
            <a:ext cx="850900" cy="1746250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5" name="Line 106"/>
          <p:cNvSpPr>
            <a:spLocks noChangeAspect="1" noChangeShapeType="1"/>
          </p:cNvSpPr>
          <p:nvPr/>
        </p:nvSpPr>
        <p:spPr bwMode="auto">
          <a:xfrm>
            <a:off x="2667000" y="3916363"/>
            <a:ext cx="828675" cy="1668462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6" name="Line 107"/>
          <p:cNvSpPr>
            <a:spLocks noChangeAspect="1" noChangeShapeType="1"/>
          </p:cNvSpPr>
          <p:nvPr/>
        </p:nvSpPr>
        <p:spPr bwMode="auto">
          <a:xfrm>
            <a:off x="2332038" y="4749800"/>
            <a:ext cx="463550" cy="969963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7" name="Line 108"/>
          <p:cNvSpPr>
            <a:spLocks noChangeAspect="1" noChangeShapeType="1"/>
          </p:cNvSpPr>
          <p:nvPr/>
        </p:nvSpPr>
        <p:spPr bwMode="auto">
          <a:xfrm>
            <a:off x="5624513" y="2020888"/>
            <a:ext cx="1425575" cy="2965450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8" name="Line 109"/>
          <p:cNvSpPr>
            <a:spLocks noChangeAspect="1" noChangeShapeType="1"/>
          </p:cNvSpPr>
          <p:nvPr/>
        </p:nvSpPr>
        <p:spPr bwMode="auto">
          <a:xfrm>
            <a:off x="4927600" y="2209800"/>
            <a:ext cx="1285875" cy="2586038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29" name="Line 110"/>
          <p:cNvSpPr>
            <a:spLocks noChangeAspect="1" noChangeShapeType="1"/>
          </p:cNvSpPr>
          <p:nvPr/>
        </p:nvSpPr>
        <p:spPr bwMode="auto">
          <a:xfrm>
            <a:off x="4283075" y="2489200"/>
            <a:ext cx="1254125" cy="2516188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0" name="Line 111"/>
          <p:cNvSpPr>
            <a:spLocks noChangeAspect="1" noChangeShapeType="1"/>
          </p:cNvSpPr>
          <p:nvPr/>
        </p:nvSpPr>
        <p:spPr bwMode="auto">
          <a:xfrm>
            <a:off x="7042150" y="1787525"/>
            <a:ext cx="1192213" cy="2506663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1" name="Line 112"/>
          <p:cNvSpPr>
            <a:spLocks noChangeAspect="1" noChangeShapeType="1"/>
          </p:cNvSpPr>
          <p:nvPr/>
        </p:nvSpPr>
        <p:spPr bwMode="auto">
          <a:xfrm>
            <a:off x="6300788" y="1843088"/>
            <a:ext cx="1371600" cy="2828925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2" name="Line 113"/>
          <p:cNvSpPr>
            <a:spLocks noChangeAspect="1" noChangeShapeType="1"/>
          </p:cNvSpPr>
          <p:nvPr/>
        </p:nvSpPr>
        <p:spPr bwMode="auto">
          <a:xfrm rot="-5400000">
            <a:off x="4996656" y="165895"/>
            <a:ext cx="1400175" cy="5154612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3" name="Line 114"/>
          <p:cNvSpPr>
            <a:spLocks noChangeAspect="1" noChangeShapeType="1"/>
          </p:cNvSpPr>
          <p:nvPr/>
        </p:nvSpPr>
        <p:spPr bwMode="auto">
          <a:xfrm rot="-5400000">
            <a:off x="4582319" y="448469"/>
            <a:ext cx="1579562" cy="5803900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4" name="Line 115"/>
          <p:cNvSpPr>
            <a:spLocks noChangeAspect="1" noChangeShapeType="1"/>
          </p:cNvSpPr>
          <p:nvPr/>
        </p:nvSpPr>
        <p:spPr bwMode="auto">
          <a:xfrm rot="-5400000">
            <a:off x="4425950" y="1104901"/>
            <a:ext cx="1520825" cy="5626100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5" name="Line 116"/>
          <p:cNvSpPr>
            <a:spLocks noChangeAspect="1" noChangeShapeType="1"/>
          </p:cNvSpPr>
          <p:nvPr/>
        </p:nvSpPr>
        <p:spPr bwMode="auto">
          <a:xfrm rot="-5400000">
            <a:off x="4356101" y="1749425"/>
            <a:ext cx="1465262" cy="5430837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6" name="Line 117"/>
          <p:cNvSpPr>
            <a:spLocks noChangeAspect="1" noChangeShapeType="1"/>
          </p:cNvSpPr>
          <p:nvPr/>
        </p:nvSpPr>
        <p:spPr bwMode="auto">
          <a:xfrm rot="-5400000">
            <a:off x="4640263" y="2063750"/>
            <a:ext cx="1557338" cy="5729287"/>
          </a:xfrm>
          <a:prstGeom prst="line">
            <a:avLst/>
          </a:prstGeom>
          <a:noFill/>
          <a:ln w="28575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37" name="Text Box 118"/>
          <p:cNvSpPr txBox="1">
            <a:spLocks noChangeAspect="1" noChangeArrowheads="1"/>
          </p:cNvSpPr>
          <p:nvPr/>
        </p:nvSpPr>
        <p:spPr bwMode="auto">
          <a:xfrm rot="3846326">
            <a:off x="2624137" y="5802313"/>
            <a:ext cx="4794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1</a:t>
            </a:r>
          </a:p>
        </p:txBody>
      </p:sp>
      <p:sp>
        <p:nvSpPr>
          <p:cNvPr id="17438" name="Text Box 119"/>
          <p:cNvSpPr txBox="1">
            <a:spLocks noChangeAspect="1" noChangeArrowheads="1"/>
          </p:cNvSpPr>
          <p:nvPr/>
        </p:nvSpPr>
        <p:spPr bwMode="auto">
          <a:xfrm rot="3846326">
            <a:off x="3440906" y="2647157"/>
            <a:ext cx="479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4</a:t>
            </a:r>
          </a:p>
        </p:txBody>
      </p:sp>
      <p:sp>
        <p:nvSpPr>
          <p:cNvPr id="17439" name="Text Box 120"/>
          <p:cNvSpPr txBox="1">
            <a:spLocks noChangeAspect="1" noChangeArrowheads="1"/>
          </p:cNvSpPr>
          <p:nvPr/>
        </p:nvSpPr>
        <p:spPr bwMode="auto">
          <a:xfrm rot="3846326">
            <a:off x="3959225" y="5487988"/>
            <a:ext cx="4794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3</a:t>
            </a:r>
          </a:p>
        </p:txBody>
      </p:sp>
      <p:sp>
        <p:nvSpPr>
          <p:cNvPr id="17440" name="Text Box 121"/>
          <p:cNvSpPr txBox="1">
            <a:spLocks noChangeAspect="1" noChangeArrowheads="1"/>
          </p:cNvSpPr>
          <p:nvPr/>
        </p:nvSpPr>
        <p:spPr bwMode="auto">
          <a:xfrm rot="3846326">
            <a:off x="3366294" y="5676107"/>
            <a:ext cx="4794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2</a:t>
            </a:r>
          </a:p>
        </p:txBody>
      </p:sp>
      <p:sp>
        <p:nvSpPr>
          <p:cNvPr id="17441" name="Text Box 122"/>
          <p:cNvSpPr txBox="1">
            <a:spLocks noChangeAspect="1" noChangeArrowheads="1"/>
          </p:cNvSpPr>
          <p:nvPr/>
        </p:nvSpPr>
        <p:spPr bwMode="auto">
          <a:xfrm rot="3846326">
            <a:off x="6851650" y="5008563"/>
            <a:ext cx="4778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7</a:t>
            </a:r>
          </a:p>
        </p:txBody>
      </p:sp>
      <p:sp>
        <p:nvSpPr>
          <p:cNvPr id="17442" name="Text Box 123"/>
          <p:cNvSpPr txBox="1">
            <a:spLocks noChangeAspect="1" noChangeArrowheads="1"/>
          </p:cNvSpPr>
          <p:nvPr/>
        </p:nvSpPr>
        <p:spPr bwMode="auto">
          <a:xfrm rot="3846326">
            <a:off x="6047581" y="4869657"/>
            <a:ext cx="479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6</a:t>
            </a:r>
          </a:p>
        </p:txBody>
      </p:sp>
      <p:sp>
        <p:nvSpPr>
          <p:cNvPr id="17443" name="Text Box 124"/>
          <p:cNvSpPr txBox="1">
            <a:spLocks noChangeAspect="1" noChangeArrowheads="1"/>
          </p:cNvSpPr>
          <p:nvPr/>
        </p:nvSpPr>
        <p:spPr bwMode="auto">
          <a:xfrm rot="3846326">
            <a:off x="3944144" y="2150269"/>
            <a:ext cx="4794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5</a:t>
            </a:r>
          </a:p>
        </p:txBody>
      </p:sp>
      <p:sp>
        <p:nvSpPr>
          <p:cNvPr id="17444" name="Text Box 125"/>
          <p:cNvSpPr txBox="1">
            <a:spLocks noChangeAspect="1" noChangeArrowheads="1"/>
          </p:cNvSpPr>
          <p:nvPr/>
        </p:nvSpPr>
        <p:spPr bwMode="auto">
          <a:xfrm rot="3846326">
            <a:off x="7519988" y="4725988"/>
            <a:ext cx="4778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8</a:t>
            </a:r>
          </a:p>
        </p:txBody>
      </p:sp>
      <p:sp>
        <p:nvSpPr>
          <p:cNvPr id="17445" name="Text Box 126"/>
          <p:cNvSpPr txBox="1">
            <a:spLocks noChangeAspect="1" noChangeArrowheads="1"/>
          </p:cNvSpPr>
          <p:nvPr/>
        </p:nvSpPr>
        <p:spPr bwMode="auto">
          <a:xfrm rot="3846326">
            <a:off x="8112125" y="4446588"/>
            <a:ext cx="481013" cy="198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9</a:t>
            </a:r>
          </a:p>
        </p:txBody>
      </p:sp>
      <p:sp>
        <p:nvSpPr>
          <p:cNvPr id="17446" name="Text Box 127"/>
          <p:cNvSpPr txBox="1">
            <a:spLocks noChangeAspect="1" noChangeArrowheads="1"/>
          </p:cNvSpPr>
          <p:nvPr/>
        </p:nvSpPr>
        <p:spPr bwMode="auto">
          <a:xfrm rot="-784536">
            <a:off x="8205788" y="1892300"/>
            <a:ext cx="4905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A</a:t>
            </a:r>
          </a:p>
        </p:txBody>
      </p:sp>
      <p:sp>
        <p:nvSpPr>
          <p:cNvPr id="17447" name="Text Box 128"/>
          <p:cNvSpPr txBox="1">
            <a:spLocks noChangeAspect="1" noChangeArrowheads="1"/>
          </p:cNvSpPr>
          <p:nvPr/>
        </p:nvSpPr>
        <p:spPr bwMode="auto">
          <a:xfrm rot="-784536">
            <a:off x="8197850" y="2411413"/>
            <a:ext cx="4905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B</a:t>
            </a:r>
          </a:p>
        </p:txBody>
      </p:sp>
      <p:sp>
        <p:nvSpPr>
          <p:cNvPr id="17448" name="Text Box 129"/>
          <p:cNvSpPr txBox="1">
            <a:spLocks noChangeAspect="1" noChangeArrowheads="1"/>
          </p:cNvSpPr>
          <p:nvPr/>
        </p:nvSpPr>
        <p:spPr bwMode="auto">
          <a:xfrm rot="-784536">
            <a:off x="7866063" y="3094038"/>
            <a:ext cx="4905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C</a:t>
            </a:r>
          </a:p>
        </p:txBody>
      </p:sp>
      <p:sp>
        <p:nvSpPr>
          <p:cNvPr id="17449" name="Text Box 130"/>
          <p:cNvSpPr txBox="1">
            <a:spLocks noChangeAspect="1" noChangeArrowheads="1"/>
          </p:cNvSpPr>
          <p:nvPr/>
        </p:nvSpPr>
        <p:spPr bwMode="auto">
          <a:xfrm rot="-784536">
            <a:off x="7908925" y="3538538"/>
            <a:ext cx="5715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D</a:t>
            </a:r>
          </a:p>
        </p:txBody>
      </p:sp>
      <p:sp>
        <p:nvSpPr>
          <p:cNvPr id="17450" name="Text Box 131"/>
          <p:cNvSpPr txBox="1">
            <a:spLocks noChangeAspect="1" noChangeArrowheads="1"/>
          </p:cNvSpPr>
          <p:nvPr/>
        </p:nvSpPr>
        <p:spPr bwMode="auto">
          <a:xfrm rot="-784536">
            <a:off x="8224838" y="3978275"/>
            <a:ext cx="48418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E</a:t>
            </a:r>
          </a:p>
        </p:txBody>
      </p:sp>
      <p:sp>
        <p:nvSpPr>
          <p:cNvPr id="17451" name="WordArt 132"/>
          <p:cNvSpPr>
            <a:spLocks noChangeAspect="1" noChangeArrowheads="1" noChangeShapeType="1" noTextEdit="1"/>
          </p:cNvSpPr>
          <p:nvPr/>
        </p:nvSpPr>
        <p:spPr bwMode="auto">
          <a:xfrm>
            <a:off x="2690813" y="2012950"/>
            <a:ext cx="387350" cy="13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17452" name="WordArt 133"/>
          <p:cNvSpPr>
            <a:spLocks noChangeAspect="1" noChangeArrowheads="1" noChangeShapeType="1" noTextEdit="1"/>
          </p:cNvSpPr>
          <p:nvPr/>
        </p:nvSpPr>
        <p:spPr bwMode="auto">
          <a:xfrm>
            <a:off x="6783388" y="2012950"/>
            <a:ext cx="388937" cy="13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17453" name="WordArt 134"/>
          <p:cNvSpPr>
            <a:spLocks noChangeAspect="1" noChangeArrowheads="1" noChangeShapeType="1" noTextEdit="1"/>
          </p:cNvSpPr>
          <p:nvPr/>
        </p:nvSpPr>
        <p:spPr bwMode="auto">
          <a:xfrm>
            <a:off x="5803900" y="2012950"/>
            <a:ext cx="390525" cy="13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17454" name="WordArt 135"/>
          <p:cNvSpPr>
            <a:spLocks noChangeAspect="1" noChangeArrowheads="1" noChangeShapeType="1" noTextEdit="1"/>
          </p:cNvSpPr>
          <p:nvPr/>
        </p:nvSpPr>
        <p:spPr bwMode="auto">
          <a:xfrm>
            <a:off x="4443413" y="2012950"/>
            <a:ext cx="390525" cy="13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17455" name="WordArt 136"/>
          <p:cNvSpPr>
            <a:spLocks noChangeAspect="1" noChangeArrowheads="1" noChangeShapeType="1" noTextEdit="1"/>
          </p:cNvSpPr>
          <p:nvPr/>
        </p:nvSpPr>
        <p:spPr bwMode="auto">
          <a:xfrm>
            <a:off x="3570288" y="2012950"/>
            <a:ext cx="387350" cy="13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17456" name="WordArt 137"/>
          <p:cNvSpPr>
            <a:spLocks noChangeAspect="1" noChangeArrowheads="1" noChangeShapeType="1" noTextEdit="1"/>
          </p:cNvSpPr>
          <p:nvPr/>
        </p:nvSpPr>
        <p:spPr bwMode="auto">
          <a:xfrm>
            <a:off x="2603500" y="3136900"/>
            <a:ext cx="388938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17457" name="WordArt 138"/>
          <p:cNvSpPr>
            <a:spLocks noChangeAspect="1" noChangeArrowheads="1" noChangeShapeType="1" noTextEdit="1"/>
          </p:cNvSpPr>
          <p:nvPr/>
        </p:nvSpPr>
        <p:spPr bwMode="auto">
          <a:xfrm>
            <a:off x="7072313" y="3136900"/>
            <a:ext cx="388937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17458" name="WordArt 139"/>
          <p:cNvSpPr>
            <a:spLocks noChangeAspect="1" noChangeArrowheads="1" noChangeShapeType="1" noTextEdit="1"/>
          </p:cNvSpPr>
          <p:nvPr/>
        </p:nvSpPr>
        <p:spPr bwMode="auto">
          <a:xfrm>
            <a:off x="6253163" y="3136900"/>
            <a:ext cx="388937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17459" name="WordArt 140"/>
          <p:cNvSpPr>
            <a:spLocks noChangeAspect="1" noChangeArrowheads="1" noChangeShapeType="1" noTextEdit="1"/>
          </p:cNvSpPr>
          <p:nvPr/>
        </p:nvSpPr>
        <p:spPr bwMode="auto">
          <a:xfrm>
            <a:off x="4768850" y="3136900"/>
            <a:ext cx="390525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17460" name="WordArt 141"/>
          <p:cNvSpPr>
            <a:spLocks noChangeAspect="1" noChangeArrowheads="1" noChangeShapeType="1" noTextEdit="1"/>
          </p:cNvSpPr>
          <p:nvPr/>
        </p:nvSpPr>
        <p:spPr bwMode="auto">
          <a:xfrm>
            <a:off x="3314700" y="3136900"/>
            <a:ext cx="390525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17461" name="WordArt 142"/>
          <p:cNvSpPr>
            <a:spLocks noChangeAspect="1" noChangeArrowheads="1" noChangeShapeType="1" noTextEdit="1"/>
          </p:cNvSpPr>
          <p:nvPr/>
        </p:nvSpPr>
        <p:spPr bwMode="auto">
          <a:xfrm>
            <a:off x="2406650" y="4273550"/>
            <a:ext cx="388938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17462" name="WordArt 143"/>
          <p:cNvSpPr>
            <a:spLocks noChangeAspect="1" noChangeArrowheads="1" noChangeShapeType="1" noTextEdit="1"/>
          </p:cNvSpPr>
          <p:nvPr/>
        </p:nvSpPr>
        <p:spPr bwMode="auto">
          <a:xfrm>
            <a:off x="6862763" y="4273550"/>
            <a:ext cx="387350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17463" name="WordArt 144"/>
          <p:cNvSpPr>
            <a:spLocks noChangeAspect="1" noChangeArrowheads="1" noChangeShapeType="1" noTextEdit="1"/>
          </p:cNvSpPr>
          <p:nvPr/>
        </p:nvSpPr>
        <p:spPr bwMode="auto">
          <a:xfrm>
            <a:off x="6113463" y="4273550"/>
            <a:ext cx="388937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34</a:t>
            </a:r>
          </a:p>
        </p:txBody>
      </p:sp>
      <p:sp>
        <p:nvSpPr>
          <p:cNvPr id="17464" name="WordArt 145"/>
          <p:cNvSpPr>
            <a:spLocks noChangeAspect="1" noChangeArrowheads="1" noChangeShapeType="1" noTextEdit="1"/>
          </p:cNvSpPr>
          <p:nvPr/>
        </p:nvSpPr>
        <p:spPr bwMode="auto">
          <a:xfrm>
            <a:off x="4695825" y="4265613"/>
            <a:ext cx="392113" cy="136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17465" name="WordArt 146"/>
          <p:cNvSpPr>
            <a:spLocks noChangeAspect="1" noChangeArrowheads="1" noChangeShapeType="1" noTextEdit="1"/>
          </p:cNvSpPr>
          <p:nvPr/>
        </p:nvSpPr>
        <p:spPr bwMode="auto">
          <a:xfrm>
            <a:off x="3914775" y="4273550"/>
            <a:ext cx="390525" cy="13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17466" name="Line 147"/>
          <p:cNvSpPr>
            <a:spLocks noChangeAspect="1" noChangeShapeType="1"/>
          </p:cNvSpPr>
          <p:nvPr/>
        </p:nvSpPr>
        <p:spPr bwMode="auto">
          <a:xfrm rot="-5400000">
            <a:off x="5925344" y="3672682"/>
            <a:ext cx="40084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467" name="Line 148"/>
          <p:cNvSpPr>
            <a:spLocks noChangeShapeType="1"/>
          </p:cNvSpPr>
          <p:nvPr/>
        </p:nvSpPr>
        <p:spPr bwMode="auto">
          <a:xfrm flipV="1">
            <a:off x="4603750" y="2865438"/>
            <a:ext cx="654050" cy="166687"/>
          </a:xfrm>
          <a:prstGeom prst="line">
            <a:avLst/>
          </a:prstGeom>
          <a:noFill/>
          <a:ln w="130175" cmpd="tri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7468" name="Group 68"/>
          <p:cNvGrpSpPr>
            <a:grpSpLocks/>
          </p:cNvGrpSpPr>
          <p:nvPr/>
        </p:nvGrpSpPr>
        <p:grpSpPr bwMode="auto">
          <a:xfrm>
            <a:off x="5943600" y="5784850"/>
            <a:ext cx="1447800" cy="334963"/>
            <a:chOff x="3744" y="3644"/>
            <a:chExt cx="912" cy="211"/>
          </a:xfrm>
        </p:grpSpPr>
        <p:sp>
          <p:nvSpPr>
            <p:cNvPr id="17469" name="Text Box 116"/>
            <p:cNvSpPr txBox="1">
              <a:spLocks noChangeArrowheads="1"/>
            </p:cNvSpPr>
            <p:nvPr/>
          </p:nvSpPr>
          <p:spPr bwMode="auto">
            <a:xfrm>
              <a:off x="3744" y="3701"/>
              <a:ext cx="9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 dirty="0">
                  <a:latin typeface="Verdana" panose="020B0604030504040204" pitchFamily="34" charset="0"/>
                </a:rPr>
                <a:t>0          km        20</a:t>
              </a:r>
            </a:p>
          </p:txBody>
        </p:sp>
        <p:grpSp>
          <p:nvGrpSpPr>
            <p:cNvPr id="17470" name="Group 65"/>
            <p:cNvGrpSpPr>
              <a:grpSpLocks/>
            </p:cNvGrpSpPr>
            <p:nvPr/>
          </p:nvGrpSpPr>
          <p:grpSpPr bwMode="auto">
            <a:xfrm>
              <a:off x="3833" y="3644"/>
              <a:ext cx="734" cy="53"/>
              <a:chOff x="4277" y="1275"/>
              <a:chExt cx="668" cy="53"/>
            </a:xfrm>
          </p:grpSpPr>
          <p:sp>
            <p:nvSpPr>
              <p:cNvPr id="17471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4607" y="1275"/>
                <a:ext cx="338" cy="53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7472" name="Rectangle 115"/>
              <p:cNvSpPr>
                <a:spLocks noChangeAspect="1" noChangeArrowheads="1"/>
              </p:cNvSpPr>
              <p:nvPr/>
            </p:nvSpPr>
            <p:spPr bwMode="auto">
              <a:xfrm>
                <a:off x="4277" y="1275"/>
                <a:ext cx="339" cy="5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779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6B0BC78-D363-443D-8091-9F403811FAA5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843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2B3BD98-B38B-4B56-8497-9BA87B012B2C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14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z="3200" dirty="0" smtClean="0"/>
              <a:t>Draw Polygons around Anticlines</a:t>
            </a:r>
          </a:p>
        </p:txBody>
      </p:sp>
      <p:grpSp>
        <p:nvGrpSpPr>
          <p:cNvPr id="18437" name="Group 65"/>
          <p:cNvGrpSpPr>
            <a:grpSpLocks/>
          </p:cNvGrpSpPr>
          <p:nvPr/>
        </p:nvGrpSpPr>
        <p:grpSpPr bwMode="auto">
          <a:xfrm>
            <a:off x="2179638" y="1554163"/>
            <a:ext cx="6543675" cy="4586287"/>
            <a:chOff x="547" y="979"/>
            <a:chExt cx="4122" cy="2889"/>
          </a:xfrm>
        </p:grpSpPr>
        <p:sp>
          <p:nvSpPr>
            <p:cNvPr id="18447" name="Rectangle 3"/>
            <p:cNvSpPr>
              <a:spLocks noChangeArrowheads="1"/>
            </p:cNvSpPr>
            <p:nvPr/>
          </p:nvSpPr>
          <p:spPr bwMode="auto">
            <a:xfrm>
              <a:off x="547" y="979"/>
              <a:ext cx="4122" cy="288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448" name="Line 4"/>
            <p:cNvSpPr>
              <a:spLocks noChangeAspect="1" noChangeShapeType="1"/>
            </p:cNvSpPr>
            <p:nvPr/>
          </p:nvSpPr>
          <p:spPr bwMode="auto">
            <a:xfrm>
              <a:off x="669" y="1261"/>
              <a:ext cx="368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49" name="Line 5"/>
            <p:cNvSpPr>
              <a:spLocks noChangeAspect="1" noChangeShapeType="1"/>
            </p:cNvSpPr>
            <p:nvPr/>
          </p:nvSpPr>
          <p:spPr bwMode="auto">
            <a:xfrm>
              <a:off x="669" y="3370"/>
              <a:ext cx="368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0" name="Line 6"/>
            <p:cNvSpPr>
              <a:spLocks noChangeAspect="1" noChangeShapeType="1"/>
            </p:cNvSpPr>
            <p:nvPr/>
          </p:nvSpPr>
          <p:spPr bwMode="auto">
            <a:xfrm>
              <a:off x="669" y="2666"/>
              <a:ext cx="368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1" name="Line 7"/>
            <p:cNvSpPr>
              <a:spLocks noChangeAspect="1" noChangeShapeType="1"/>
            </p:cNvSpPr>
            <p:nvPr/>
          </p:nvSpPr>
          <p:spPr bwMode="auto">
            <a:xfrm>
              <a:off x="669" y="1963"/>
              <a:ext cx="368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2" name="Line 8"/>
            <p:cNvSpPr>
              <a:spLocks noChangeAspect="1" noChangeShapeType="1"/>
            </p:cNvSpPr>
            <p:nvPr/>
          </p:nvSpPr>
          <p:spPr bwMode="auto">
            <a:xfrm rot="-5400000">
              <a:off x="653" y="2320"/>
              <a:ext cx="25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3" name="Line 9"/>
            <p:cNvSpPr>
              <a:spLocks noChangeAspect="1" noChangeShapeType="1"/>
            </p:cNvSpPr>
            <p:nvPr/>
          </p:nvSpPr>
          <p:spPr bwMode="auto">
            <a:xfrm rot="-5400000">
              <a:off x="2154" y="2320"/>
              <a:ext cx="25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4" name="Line 10"/>
            <p:cNvSpPr>
              <a:spLocks noChangeAspect="1" noChangeShapeType="1"/>
            </p:cNvSpPr>
            <p:nvPr/>
          </p:nvSpPr>
          <p:spPr bwMode="auto">
            <a:xfrm rot="-5400000">
              <a:off x="1404" y="2320"/>
              <a:ext cx="25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5" name="Line 11"/>
            <p:cNvSpPr>
              <a:spLocks noChangeAspect="1" noChangeShapeType="1"/>
            </p:cNvSpPr>
            <p:nvPr/>
          </p:nvSpPr>
          <p:spPr bwMode="auto">
            <a:xfrm rot="-5400000">
              <a:off x="-96" y="2320"/>
              <a:ext cx="25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6" name="Rectangle 12"/>
            <p:cNvSpPr>
              <a:spLocks noChangeAspect="1" noChangeArrowheads="1"/>
            </p:cNvSpPr>
            <p:nvPr/>
          </p:nvSpPr>
          <p:spPr bwMode="auto">
            <a:xfrm>
              <a:off x="630" y="1048"/>
              <a:ext cx="3735" cy="2545"/>
            </a:xfrm>
            <a:prstGeom prst="rect">
              <a:avLst/>
            </a:prstGeom>
            <a:noFill/>
            <a:ln w="28575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457" name="Line 13"/>
            <p:cNvSpPr>
              <a:spLocks noChangeAspect="1" noChangeShapeType="1"/>
            </p:cNvSpPr>
            <p:nvPr/>
          </p:nvSpPr>
          <p:spPr bwMode="auto">
            <a:xfrm>
              <a:off x="1552" y="1883"/>
              <a:ext cx="569" cy="1172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8" name="Line 14"/>
            <p:cNvSpPr>
              <a:spLocks noChangeAspect="1" noChangeShapeType="1"/>
            </p:cNvSpPr>
            <p:nvPr/>
          </p:nvSpPr>
          <p:spPr bwMode="auto">
            <a:xfrm>
              <a:off x="1206" y="2172"/>
              <a:ext cx="536" cy="110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59" name="Line 15"/>
            <p:cNvSpPr>
              <a:spLocks noChangeAspect="1" noChangeShapeType="1"/>
            </p:cNvSpPr>
            <p:nvPr/>
          </p:nvSpPr>
          <p:spPr bwMode="auto">
            <a:xfrm>
              <a:off x="854" y="2467"/>
              <a:ext cx="522" cy="1051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0" name="Line 16"/>
            <p:cNvSpPr>
              <a:spLocks noChangeAspect="1" noChangeShapeType="1"/>
            </p:cNvSpPr>
            <p:nvPr/>
          </p:nvSpPr>
          <p:spPr bwMode="auto">
            <a:xfrm>
              <a:off x="643" y="2992"/>
              <a:ext cx="292" cy="611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1" name="Line 17"/>
            <p:cNvSpPr>
              <a:spLocks noChangeAspect="1" noChangeShapeType="1"/>
            </p:cNvSpPr>
            <p:nvPr/>
          </p:nvSpPr>
          <p:spPr bwMode="auto">
            <a:xfrm>
              <a:off x="2717" y="1273"/>
              <a:ext cx="898" cy="1868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2" name="Line 18"/>
            <p:cNvSpPr>
              <a:spLocks noChangeAspect="1" noChangeShapeType="1"/>
            </p:cNvSpPr>
            <p:nvPr/>
          </p:nvSpPr>
          <p:spPr bwMode="auto">
            <a:xfrm>
              <a:off x="2278" y="1392"/>
              <a:ext cx="810" cy="1629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3" name="Line 19"/>
            <p:cNvSpPr>
              <a:spLocks noChangeAspect="1" noChangeShapeType="1"/>
            </p:cNvSpPr>
            <p:nvPr/>
          </p:nvSpPr>
          <p:spPr bwMode="auto">
            <a:xfrm>
              <a:off x="1872" y="1568"/>
              <a:ext cx="790" cy="1585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4" name="Line 20"/>
            <p:cNvSpPr>
              <a:spLocks noChangeAspect="1" noChangeShapeType="1"/>
            </p:cNvSpPr>
            <p:nvPr/>
          </p:nvSpPr>
          <p:spPr bwMode="auto">
            <a:xfrm>
              <a:off x="3610" y="1126"/>
              <a:ext cx="751" cy="1579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5" name="Line 21"/>
            <p:cNvSpPr>
              <a:spLocks noChangeAspect="1" noChangeShapeType="1"/>
            </p:cNvSpPr>
            <p:nvPr/>
          </p:nvSpPr>
          <p:spPr bwMode="auto">
            <a:xfrm>
              <a:off x="3143" y="1161"/>
              <a:ext cx="864" cy="1782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6" name="Line 22"/>
            <p:cNvSpPr>
              <a:spLocks noChangeAspect="1" noChangeShapeType="1"/>
            </p:cNvSpPr>
            <p:nvPr/>
          </p:nvSpPr>
          <p:spPr bwMode="auto">
            <a:xfrm rot="-5400000">
              <a:off x="2322" y="104"/>
              <a:ext cx="882" cy="3247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7" name="Line 23"/>
            <p:cNvSpPr>
              <a:spLocks noChangeAspect="1" noChangeShapeType="1"/>
            </p:cNvSpPr>
            <p:nvPr/>
          </p:nvSpPr>
          <p:spPr bwMode="auto">
            <a:xfrm rot="-5400000">
              <a:off x="2060" y="283"/>
              <a:ext cx="995" cy="3656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8" name="Line 24"/>
            <p:cNvSpPr>
              <a:spLocks noChangeAspect="1" noChangeShapeType="1"/>
            </p:cNvSpPr>
            <p:nvPr/>
          </p:nvSpPr>
          <p:spPr bwMode="auto">
            <a:xfrm rot="-5400000">
              <a:off x="1962" y="696"/>
              <a:ext cx="958" cy="3544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69" name="Line 25"/>
            <p:cNvSpPr>
              <a:spLocks noChangeAspect="1" noChangeShapeType="1"/>
            </p:cNvSpPr>
            <p:nvPr/>
          </p:nvSpPr>
          <p:spPr bwMode="auto">
            <a:xfrm rot="-5400000">
              <a:off x="1918" y="1102"/>
              <a:ext cx="923" cy="3421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70" name="Line 26"/>
            <p:cNvSpPr>
              <a:spLocks noChangeAspect="1" noChangeShapeType="1"/>
            </p:cNvSpPr>
            <p:nvPr/>
          </p:nvSpPr>
          <p:spPr bwMode="auto">
            <a:xfrm rot="-5400000">
              <a:off x="2097" y="1300"/>
              <a:ext cx="981" cy="3609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71" name="Text Box 27"/>
            <p:cNvSpPr txBox="1">
              <a:spLocks noChangeAspect="1" noChangeArrowheads="1"/>
            </p:cNvSpPr>
            <p:nvPr/>
          </p:nvSpPr>
          <p:spPr bwMode="auto">
            <a:xfrm rot="3846326">
              <a:off x="827" y="3655"/>
              <a:ext cx="302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1</a:t>
              </a:r>
            </a:p>
          </p:txBody>
        </p:sp>
        <p:sp>
          <p:nvSpPr>
            <p:cNvPr id="18472" name="Text Box 28"/>
            <p:cNvSpPr txBox="1">
              <a:spLocks noChangeAspect="1" noChangeArrowheads="1"/>
            </p:cNvSpPr>
            <p:nvPr/>
          </p:nvSpPr>
          <p:spPr bwMode="auto">
            <a:xfrm rot="3846326">
              <a:off x="1342" y="1667"/>
              <a:ext cx="30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4</a:t>
              </a:r>
            </a:p>
          </p:txBody>
        </p:sp>
        <p:sp>
          <p:nvSpPr>
            <p:cNvPr id="18473" name="Text Box 29"/>
            <p:cNvSpPr txBox="1">
              <a:spLocks noChangeAspect="1" noChangeArrowheads="1"/>
            </p:cNvSpPr>
            <p:nvPr/>
          </p:nvSpPr>
          <p:spPr bwMode="auto">
            <a:xfrm rot="3846326">
              <a:off x="1668" y="3457"/>
              <a:ext cx="302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3</a:t>
              </a:r>
            </a:p>
          </p:txBody>
        </p:sp>
        <p:sp>
          <p:nvSpPr>
            <p:cNvPr id="18474" name="Text Box 30"/>
            <p:cNvSpPr txBox="1">
              <a:spLocks noChangeAspect="1" noChangeArrowheads="1"/>
            </p:cNvSpPr>
            <p:nvPr/>
          </p:nvSpPr>
          <p:spPr bwMode="auto">
            <a:xfrm rot="3846326">
              <a:off x="1295" y="3575"/>
              <a:ext cx="30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2</a:t>
              </a:r>
            </a:p>
          </p:txBody>
        </p:sp>
        <p:sp>
          <p:nvSpPr>
            <p:cNvPr id="18475" name="Text Box 31"/>
            <p:cNvSpPr txBox="1">
              <a:spLocks noChangeAspect="1" noChangeArrowheads="1"/>
            </p:cNvSpPr>
            <p:nvPr/>
          </p:nvSpPr>
          <p:spPr bwMode="auto">
            <a:xfrm rot="3846326">
              <a:off x="3490" y="3155"/>
              <a:ext cx="301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7</a:t>
              </a:r>
            </a:p>
          </p:txBody>
        </p:sp>
        <p:sp>
          <p:nvSpPr>
            <p:cNvPr id="18476" name="Text Box 32"/>
            <p:cNvSpPr txBox="1">
              <a:spLocks noChangeAspect="1" noChangeArrowheads="1"/>
            </p:cNvSpPr>
            <p:nvPr/>
          </p:nvSpPr>
          <p:spPr bwMode="auto">
            <a:xfrm rot="3846326">
              <a:off x="2984" y="3067"/>
              <a:ext cx="30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6</a:t>
              </a:r>
            </a:p>
          </p:txBody>
        </p:sp>
        <p:sp>
          <p:nvSpPr>
            <p:cNvPr id="18477" name="Text Box 33"/>
            <p:cNvSpPr txBox="1">
              <a:spLocks noChangeAspect="1" noChangeArrowheads="1"/>
            </p:cNvSpPr>
            <p:nvPr/>
          </p:nvSpPr>
          <p:spPr bwMode="auto">
            <a:xfrm rot="3846326">
              <a:off x="1659" y="1354"/>
              <a:ext cx="30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5</a:t>
              </a:r>
            </a:p>
          </p:txBody>
        </p:sp>
        <p:sp>
          <p:nvSpPr>
            <p:cNvPr id="18478" name="Text Box 34"/>
            <p:cNvSpPr txBox="1">
              <a:spLocks noChangeAspect="1" noChangeArrowheads="1"/>
            </p:cNvSpPr>
            <p:nvPr/>
          </p:nvSpPr>
          <p:spPr bwMode="auto">
            <a:xfrm rot="3846326">
              <a:off x="3911" y="2977"/>
              <a:ext cx="301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8</a:t>
              </a:r>
            </a:p>
          </p:txBody>
        </p:sp>
        <p:sp>
          <p:nvSpPr>
            <p:cNvPr id="18479" name="Text Box 35"/>
            <p:cNvSpPr txBox="1">
              <a:spLocks noChangeAspect="1" noChangeArrowheads="1"/>
            </p:cNvSpPr>
            <p:nvPr/>
          </p:nvSpPr>
          <p:spPr bwMode="auto">
            <a:xfrm rot="3846326">
              <a:off x="4284" y="2801"/>
              <a:ext cx="303" cy="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9</a:t>
              </a:r>
            </a:p>
          </p:txBody>
        </p:sp>
        <p:sp>
          <p:nvSpPr>
            <p:cNvPr id="18480" name="Text Box 36"/>
            <p:cNvSpPr txBox="1">
              <a:spLocks noChangeAspect="1" noChangeArrowheads="1"/>
            </p:cNvSpPr>
            <p:nvPr/>
          </p:nvSpPr>
          <p:spPr bwMode="auto">
            <a:xfrm rot="-784536">
              <a:off x="4343" y="1192"/>
              <a:ext cx="309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A</a:t>
              </a:r>
            </a:p>
          </p:txBody>
        </p:sp>
        <p:sp>
          <p:nvSpPr>
            <p:cNvPr id="18481" name="Text Box 37"/>
            <p:cNvSpPr txBox="1">
              <a:spLocks noChangeAspect="1" noChangeArrowheads="1"/>
            </p:cNvSpPr>
            <p:nvPr/>
          </p:nvSpPr>
          <p:spPr bwMode="auto">
            <a:xfrm rot="-784536">
              <a:off x="4338" y="1519"/>
              <a:ext cx="309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B</a:t>
              </a:r>
            </a:p>
          </p:txBody>
        </p:sp>
        <p:sp>
          <p:nvSpPr>
            <p:cNvPr id="18482" name="Text Box 38"/>
            <p:cNvSpPr txBox="1">
              <a:spLocks noChangeAspect="1" noChangeArrowheads="1"/>
            </p:cNvSpPr>
            <p:nvPr/>
          </p:nvSpPr>
          <p:spPr bwMode="auto">
            <a:xfrm rot="-784536">
              <a:off x="4129" y="1949"/>
              <a:ext cx="309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C</a:t>
              </a:r>
            </a:p>
          </p:txBody>
        </p:sp>
        <p:sp>
          <p:nvSpPr>
            <p:cNvPr id="18483" name="Text Box 39"/>
            <p:cNvSpPr txBox="1">
              <a:spLocks noChangeAspect="1" noChangeArrowheads="1"/>
            </p:cNvSpPr>
            <p:nvPr/>
          </p:nvSpPr>
          <p:spPr bwMode="auto">
            <a:xfrm rot="-784536">
              <a:off x="4156" y="2229"/>
              <a:ext cx="360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D</a:t>
              </a:r>
            </a:p>
          </p:txBody>
        </p:sp>
        <p:sp>
          <p:nvSpPr>
            <p:cNvPr id="18484" name="Text Box 40"/>
            <p:cNvSpPr txBox="1">
              <a:spLocks noChangeAspect="1" noChangeArrowheads="1"/>
            </p:cNvSpPr>
            <p:nvPr/>
          </p:nvSpPr>
          <p:spPr bwMode="auto">
            <a:xfrm rot="-784536">
              <a:off x="4355" y="2506"/>
              <a:ext cx="305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E</a:t>
              </a:r>
            </a:p>
          </p:txBody>
        </p:sp>
        <p:sp>
          <p:nvSpPr>
            <p:cNvPr id="18485" name="WordArt 41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869" y="1268"/>
              <a:ext cx="244" cy="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11</a:t>
              </a:r>
            </a:p>
          </p:txBody>
        </p:sp>
        <p:sp>
          <p:nvSpPr>
            <p:cNvPr id="18486" name="WordArt 42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447" y="1268"/>
              <a:ext cx="245" cy="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15</a:t>
              </a:r>
            </a:p>
          </p:txBody>
        </p:sp>
        <p:sp>
          <p:nvSpPr>
            <p:cNvPr id="18487" name="WordArt 4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830" y="1268"/>
              <a:ext cx="246" cy="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14</a:t>
              </a:r>
            </a:p>
          </p:txBody>
        </p:sp>
        <p:sp>
          <p:nvSpPr>
            <p:cNvPr id="18488" name="WordArt 4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73" y="1268"/>
              <a:ext cx="246" cy="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13</a:t>
              </a:r>
            </a:p>
          </p:txBody>
        </p:sp>
        <p:sp>
          <p:nvSpPr>
            <p:cNvPr id="18489" name="WordArt 4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423" y="1268"/>
              <a:ext cx="244" cy="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12</a:t>
              </a:r>
            </a:p>
          </p:txBody>
        </p:sp>
        <p:sp>
          <p:nvSpPr>
            <p:cNvPr id="18490" name="WordArt 4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814" y="1976"/>
              <a:ext cx="245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21</a:t>
              </a:r>
            </a:p>
          </p:txBody>
        </p:sp>
        <p:sp>
          <p:nvSpPr>
            <p:cNvPr id="18491" name="WordArt 4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629" y="1976"/>
              <a:ext cx="245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25</a:t>
              </a:r>
            </a:p>
          </p:txBody>
        </p:sp>
        <p:sp>
          <p:nvSpPr>
            <p:cNvPr id="18492" name="WordArt 48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113" y="1976"/>
              <a:ext cx="245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24</a:t>
              </a:r>
            </a:p>
          </p:txBody>
        </p:sp>
        <p:sp>
          <p:nvSpPr>
            <p:cNvPr id="18493" name="WordArt 4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178" y="1976"/>
              <a:ext cx="246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23</a:t>
              </a:r>
            </a:p>
          </p:txBody>
        </p:sp>
        <p:sp>
          <p:nvSpPr>
            <p:cNvPr id="18494" name="WordArt 5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262" y="1976"/>
              <a:ext cx="246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22</a:t>
              </a:r>
            </a:p>
          </p:txBody>
        </p:sp>
        <p:sp>
          <p:nvSpPr>
            <p:cNvPr id="18495" name="WordArt 51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90" y="2692"/>
              <a:ext cx="245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31</a:t>
              </a:r>
            </a:p>
          </p:txBody>
        </p:sp>
        <p:sp>
          <p:nvSpPr>
            <p:cNvPr id="18496" name="WordArt 52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497" y="2692"/>
              <a:ext cx="244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35</a:t>
              </a:r>
            </a:p>
          </p:txBody>
        </p:sp>
        <p:sp>
          <p:nvSpPr>
            <p:cNvPr id="18497" name="WordArt 5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025" y="2692"/>
              <a:ext cx="245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34</a:t>
              </a:r>
            </a:p>
          </p:txBody>
        </p:sp>
        <p:sp>
          <p:nvSpPr>
            <p:cNvPr id="18498" name="WordArt 5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132" y="2687"/>
              <a:ext cx="247" cy="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33</a:t>
              </a:r>
            </a:p>
          </p:txBody>
        </p:sp>
        <p:sp>
          <p:nvSpPr>
            <p:cNvPr id="18499" name="WordArt 5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640" y="2692"/>
              <a:ext cx="246" cy="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32</a:t>
              </a:r>
            </a:p>
          </p:txBody>
        </p:sp>
        <p:sp>
          <p:nvSpPr>
            <p:cNvPr id="18500" name="Line 56"/>
            <p:cNvSpPr>
              <a:spLocks noChangeAspect="1" noChangeShapeType="1"/>
            </p:cNvSpPr>
            <p:nvPr/>
          </p:nvSpPr>
          <p:spPr bwMode="auto">
            <a:xfrm rot="-5400000">
              <a:off x="2906" y="2314"/>
              <a:ext cx="25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01" name="Line 57"/>
            <p:cNvSpPr>
              <a:spLocks noChangeShapeType="1"/>
            </p:cNvSpPr>
            <p:nvPr/>
          </p:nvSpPr>
          <p:spPr bwMode="auto">
            <a:xfrm flipV="1">
              <a:off x="2074" y="1805"/>
              <a:ext cx="412" cy="105"/>
            </a:xfrm>
            <a:prstGeom prst="line">
              <a:avLst/>
            </a:prstGeom>
            <a:noFill/>
            <a:ln w="130175" cmpd="tri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02" name="Oval 58"/>
            <p:cNvSpPr>
              <a:spLocks noChangeArrowheads="1"/>
            </p:cNvSpPr>
            <p:nvPr/>
          </p:nvSpPr>
          <p:spPr bwMode="auto">
            <a:xfrm rot="-3133054">
              <a:off x="1859" y="1683"/>
              <a:ext cx="823" cy="342"/>
            </a:xfrm>
            <a:prstGeom prst="ellipse">
              <a:avLst/>
            </a:prstGeom>
            <a:noFill/>
            <a:ln w="38100" cmpd="dbl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503" name="Line 59"/>
            <p:cNvSpPr>
              <a:spLocks noChangeShapeType="1"/>
            </p:cNvSpPr>
            <p:nvPr/>
          </p:nvSpPr>
          <p:spPr bwMode="auto">
            <a:xfrm rot="16200000" flipV="1">
              <a:off x="2289" y="1622"/>
              <a:ext cx="274" cy="129"/>
            </a:xfrm>
            <a:prstGeom prst="line">
              <a:avLst/>
            </a:prstGeom>
            <a:noFill/>
            <a:ln w="130175" cmpd="tri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04" name="Line 60"/>
            <p:cNvSpPr>
              <a:spLocks noChangeShapeType="1"/>
            </p:cNvSpPr>
            <p:nvPr/>
          </p:nvSpPr>
          <p:spPr bwMode="auto">
            <a:xfrm rot="16200000" flipV="1">
              <a:off x="1974" y="1973"/>
              <a:ext cx="256" cy="121"/>
            </a:xfrm>
            <a:prstGeom prst="line">
              <a:avLst/>
            </a:prstGeom>
            <a:noFill/>
            <a:ln w="130175" cmpd="tri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8440" name="Text Box 82"/>
          <p:cNvSpPr txBox="1">
            <a:spLocks noChangeArrowheads="1"/>
          </p:cNvSpPr>
          <p:nvPr/>
        </p:nvSpPr>
        <p:spPr bwMode="auto">
          <a:xfrm>
            <a:off x="5214938" y="1873250"/>
            <a:ext cx="989012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b="1" dirty="0">
                <a:latin typeface="Verdana" panose="020B0604030504040204" pitchFamily="34" charset="0"/>
              </a:rPr>
              <a:t>Just an Example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142038" y="3703638"/>
            <a:ext cx="21542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More Realistic?</a:t>
            </a:r>
          </a:p>
        </p:txBody>
      </p:sp>
      <p:grpSp>
        <p:nvGrpSpPr>
          <p:cNvPr id="18442" name="Group 70"/>
          <p:cNvGrpSpPr>
            <a:grpSpLocks/>
          </p:cNvGrpSpPr>
          <p:nvPr/>
        </p:nvGrpSpPr>
        <p:grpSpPr bwMode="auto">
          <a:xfrm>
            <a:off x="5943600" y="5784850"/>
            <a:ext cx="1447800" cy="334963"/>
            <a:chOff x="3744" y="3644"/>
            <a:chExt cx="912" cy="211"/>
          </a:xfrm>
        </p:grpSpPr>
        <p:sp>
          <p:nvSpPr>
            <p:cNvPr id="18443" name="Text Box 116"/>
            <p:cNvSpPr txBox="1">
              <a:spLocks noChangeArrowheads="1"/>
            </p:cNvSpPr>
            <p:nvPr/>
          </p:nvSpPr>
          <p:spPr bwMode="auto">
            <a:xfrm>
              <a:off x="3744" y="3701"/>
              <a:ext cx="9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 dirty="0">
                  <a:latin typeface="Verdana" panose="020B0604030504040204" pitchFamily="34" charset="0"/>
                </a:rPr>
                <a:t>0          km        20</a:t>
              </a:r>
            </a:p>
          </p:txBody>
        </p:sp>
        <p:grpSp>
          <p:nvGrpSpPr>
            <p:cNvPr id="18444" name="Group 72"/>
            <p:cNvGrpSpPr>
              <a:grpSpLocks/>
            </p:cNvGrpSpPr>
            <p:nvPr/>
          </p:nvGrpSpPr>
          <p:grpSpPr bwMode="auto">
            <a:xfrm>
              <a:off x="3833" y="3644"/>
              <a:ext cx="734" cy="53"/>
              <a:chOff x="4277" y="1275"/>
              <a:chExt cx="668" cy="53"/>
            </a:xfrm>
          </p:grpSpPr>
          <p:sp>
            <p:nvSpPr>
              <p:cNvPr id="18445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4607" y="1275"/>
                <a:ext cx="338" cy="53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8446" name="Rectangle 115"/>
              <p:cNvSpPr>
                <a:spLocks noChangeAspect="1" noChangeArrowheads="1"/>
              </p:cNvSpPr>
              <p:nvPr/>
            </p:nvSpPr>
            <p:spPr bwMode="auto">
              <a:xfrm>
                <a:off x="4277" y="1275"/>
                <a:ext cx="339" cy="5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7917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1746" y="1458497"/>
            <a:ext cx="7820359" cy="365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 smtClean="0">
                <a:latin typeface="Verdana" panose="020B0604030504040204" pitchFamily="34" charset="0"/>
              </a:rPr>
              <a:t>We have a regional grid of </a:t>
            </a:r>
            <a:r>
              <a:rPr lang="en-US" altLang="en-US" dirty="0">
                <a:latin typeface="Verdana" panose="020B0604030504040204" pitchFamily="34" charset="0"/>
              </a:rPr>
              <a:t>14 2D </a:t>
            </a:r>
            <a:r>
              <a:rPr lang="en-US" altLang="en-US" dirty="0" smtClean="0">
                <a:latin typeface="Verdana" panose="020B0604030504040204" pitchFamily="34" charset="0"/>
              </a:rPr>
              <a:t>seismic </a:t>
            </a:r>
            <a:r>
              <a:rPr lang="en-US" altLang="en-US" dirty="0">
                <a:latin typeface="Verdana" panose="020B0604030504040204" pitchFamily="34" charset="0"/>
              </a:rPr>
              <a:t>lines</a:t>
            </a:r>
            <a:r>
              <a:rPr lang="en-US" altLang="en-US" dirty="0" smtClean="0">
                <a:latin typeface="Verdana" panose="020B0604030504040204" pitchFamily="34" charset="0"/>
              </a:rPr>
              <a:t>.  </a:t>
            </a:r>
            <a:r>
              <a:rPr lang="en-US" altLang="en-US" sz="2400" dirty="0" smtClean="0">
                <a:latin typeface="Verdana" panose="020B0604030504040204" pitchFamily="34" charset="0"/>
              </a:rPr>
              <a:t>The </a:t>
            </a:r>
            <a:r>
              <a:rPr lang="en-US" altLang="en-US" sz="2400" dirty="0">
                <a:latin typeface="Verdana" panose="020B0604030504040204" pitchFamily="34" charset="0"/>
              </a:rPr>
              <a:t>TOL unconformity has already been interpreted on </a:t>
            </a:r>
            <a:r>
              <a:rPr lang="en-US" altLang="en-US" sz="2400" dirty="0" smtClean="0">
                <a:latin typeface="Verdana" panose="020B0604030504040204" pitchFamily="34" charset="0"/>
              </a:rPr>
              <a:t>six (6) </a:t>
            </a:r>
            <a:r>
              <a:rPr lang="en-US" altLang="en-US" sz="2400" dirty="0" smtClean="0">
                <a:latin typeface="Verdana" panose="020B0604030504040204" pitchFamily="34" charset="0"/>
              </a:rPr>
              <a:t>of these lines. </a:t>
            </a:r>
            <a:r>
              <a:rPr lang="en-US" altLang="en-US" sz="2400" dirty="0" smtClean="0">
                <a:latin typeface="Verdana" panose="020B0604030504040204" pitchFamily="34" charset="0"/>
              </a:rPr>
              <a:t>Your </a:t>
            </a:r>
            <a:r>
              <a:rPr lang="en-US" altLang="en-US" sz="2400" dirty="0" smtClean="0">
                <a:latin typeface="Verdana" panose="020B0604030504040204" pitchFamily="34" charset="0"/>
              </a:rPr>
              <a:t>task </a:t>
            </a:r>
            <a:r>
              <a:rPr lang="en-US" altLang="en-US" sz="2400" dirty="0">
                <a:latin typeface="Verdana" panose="020B0604030504040204" pitchFamily="34" charset="0"/>
              </a:rPr>
              <a:t>is to complete the TOL interpretation on the other </a:t>
            </a:r>
            <a:r>
              <a:rPr lang="en-US" altLang="en-US" sz="2400" dirty="0" smtClean="0">
                <a:latin typeface="Verdana" panose="020B0604030504040204" pitchFamily="34" charset="0"/>
              </a:rPr>
              <a:t>eight (8) lines </a:t>
            </a:r>
            <a:r>
              <a:rPr lang="en-US" altLang="en-US" sz="2400" dirty="0" smtClean="0">
                <a:latin typeface="Verdana" panose="020B0604030504040204" pitchFamily="34" charset="0"/>
              </a:rPr>
              <a:t>by tying loops. </a:t>
            </a:r>
            <a:r>
              <a:rPr lang="en-US" altLang="en-US" sz="2400" dirty="0" smtClean="0">
                <a:latin typeface="Verdana" panose="020B0604030504040204" pitchFamily="34" charset="0"/>
              </a:rPr>
              <a:t>You </a:t>
            </a:r>
            <a:r>
              <a:rPr lang="en-US" altLang="en-US" sz="2400" dirty="0" smtClean="0">
                <a:latin typeface="Verdana" panose="020B0604030504040204" pitchFamily="34" charset="0"/>
              </a:rPr>
              <a:t>may do </a:t>
            </a:r>
            <a:r>
              <a:rPr lang="en-US" altLang="en-US" sz="2400" dirty="0">
                <a:latin typeface="Verdana" panose="020B0604030504040204" pitchFamily="34" charset="0"/>
              </a:rPr>
              <a:t>this as a part of a team </a:t>
            </a:r>
            <a:r>
              <a:rPr lang="en-US" altLang="en-US" sz="2400" dirty="0" smtClean="0">
                <a:latin typeface="Verdana" panose="020B0604030504040204" pitchFamily="34" charset="0"/>
              </a:rPr>
              <a:t>(2-3 </a:t>
            </a:r>
            <a:r>
              <a:rPr lang="en-US" altLang="en-US" sz="2400" dirty="0">
                <a:latin typeface="Verdana" panose="020B0604030504040204" pitchFamily="34" charset="0"/>
              </a:rPr>
              <a:t>people).  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1000" dirty="0">
                <a:latin typeface="Verdana" panose="020B0604030504040204" pitchFamily="34" charset="0"/>
              </a:rPr>
              <a:t> 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Your goal is to locate </a:t>
            </a:r>
            <a:r>
              <a:rPr lang="en-US" altLang="en-US" sz="2400" dirty="0" smtClean="0">
                <a:latin typeface="Verdana" panose="020B0604030504040204" pitchFamily="34" charset="0"/>
              </a:rPr>
              <a:t>large </a:t>
            </a:r>
            <a:r>
              <a:rPr lang="en-US" altLang="en-US" sz="2400" dirty="0">
                <a:latin typeface="Verdana" panose="020B0604030504040204" pitchFamily="34" charset="0"/>
              </a:rPr>
              <a:t>anticlines that </a:t>
            </a:r>
            <a:r>
              <a:rPr lang="en-US" altLang="en-US" sz="2400" dirty="0" smtClean="0">
                <a:latin typeface="Verdana" panose="020B0604030504040204" pitchFamily="34" charset="0"/>
              </a:rPr>
              <a:t>could be traps holding economic amounts of oil or gas.  </a:t>
            </a:r>
            <a:endParaRPr lang="en-US" altLang="en-US" sz="24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454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Data Coverage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79588" y="2060575"/>
            <a:ext cx="6267450" cy="4413250"/>
            <a:chOff x="1779588" y="2060575"/>
            <a:chExt cx="6267450" cy="4413250"/>
          </a:xfrm>
        </p:grpSpPr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1779588" y="2060575"/>
              <a:ext cx="6261100" cy="43767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49" name="Line 6"/>
            <p:cNvSpPr>
              <a:spLocks noChangeAspect="1" noChangeShapeType="1"/>
            </p:cNvSpPr>
            <p:nvPr/>
          </p:nvSpPr>
          <p:spPr bwMode="auto">
            <a:xfrm>
              <a:off x="1965325" y="2489200"/>
              <a:ext cx="55991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0" name="Line 7"/>
            <p:cNvSpPr>
              <a:spLocks noChangeAspect="1" noChangeShapeType="1"/>
            </p:cNvSpPr>
            <p:nvPr/>
          </p:nvSpPr>
          <p:spPr bwMode="auto">
            <a:xfrm>
              <a:off x="1965325" y="5692775"/>
              <a:ext cx="55991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1" name="Line 8"/>
            <p:cNvSpPr>
              <a:spLocks noChangeAspect="1" noChangeShapeType="1"/>
            </p:cNvSpPr>
            <p:nvPr/>
          </p:nvSpPr>
          <p:spPr bwMode="auto">
            <a:xfrm>
              <a:off x="1965325" y="4622800"/>
              <a:ext cx="55991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2" name="Line 9"/>
            <p:cNvSpPr>
              <a:spLocks noChangeAspect="1" noChangeShapeType="1"/>
            </p:cNvSpPr>
            <p:nvPr/>
          </p:nvSpPr>
          <p:spPr bwMode="auto">
            <a:xfrm>
              <a:off x="1965325" y="3556000"/>
              <a:ext cx="55991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3" name="Line 10"/>
            <p:cNvSpPr>
              <a:spLocks noChangeAspect="1" noChangeShapeType="1"/>
            </p:cNvSpPr>
            <p:nvPr/>
          </p:nvSpPr>
          <p:spPr bwMode="auto">
            <a:xfrm rot="-5400000">
              <a:off x="1941513" y="4095750"/>
              <a:ext cx="38354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4" name="Line 11"/>
            <p:cNvSpPr>
              <a:spLocks noChangeAspect="1" noChangeShapeType="1"/>
            </p:cNvSpPr>
            <p:nvPr/>
          </p:nvSpPr>
          <p:spPr bwMode="auto">
            <a:xfrm rot="-5400000">
              <a:off x="4221163" y="4095750"/>
              <a:ext cx="38354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5" name="Line 12"/>
            <p:cNvSpPr>
              <a:spLocks noChangeAspect="1" noChangeShapeType="1"/>
            </p:cNvSpPr>
            <p:nvPr/>
          </p:nvSpPr>
          <p:spPr bwMode="auto">
            <a:xfrm rot="-5400000">
              <a:off x="3082925" y="4095750"/>
              <a:ext cx="38354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6" name="Line 13"/>
            <p:cNvSpPr>
              <a:spLocks noChangeAspect="1" noChangeShapeType="1"/>
            </p:cNvSpPr>
            <p:nvPr/>
          </p:nvSpPr>
          <p:spPr bwMode="auto">
            <a:xfrm rot="-5400000">
              <a:off x="803275" y="4095750"/>
              <a:ext cx="38354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7" name="Rectangle 14"/>
            <p:cNvSpPr>
              <a:spLocks noChangeAspect="1" noChangeArrowheads="1"/>
            </p:cNvSpPr>
            <p:nvPr/>
          </p:nvSpPr>
          <p:spPr bwMode="auto">
            <a:xfrm>
              <a:off x="1905000" y="2165350"/>
              <a:ext cx="5675313" cy="3865563"/>
            </a:xfrm>
            <a:prstGeom prst="rect">
              <a:avLst/>
            </a:prstGeom>
            <a:noFill/>
            <a:ln w="28575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58" name="Line 15"/>
            <p:cNvSpPr>
              <a:spLocks noChangeAspect="1" noChangeShapeType="1"/>
            </p:cNvSpPr>
            <p:nvPr/>
          </p:nvSpPr>
          <p:spPr bwMode="auto">
            <a:xfrm>
              <a:off x="3306763" y="3433763"/>
              <a:ext cx="863600" cy="1779587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9" name="Line 16"/>
            <p:cNvSpPr>
              <a:spLocks noChangeAspect="1" noChangeShapeType="1"/>
            </p:cNvSpPr>
            <p:nvPr/>
          </p:nvSpPr>
          <p:spPr bwMode="auto">
            <a:xfrm>
              <a:off x="2779713" y="3873500"/>
              <a:ext cx="815975" cy="167005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0" name="Line 17"/>
            <p:cNvSpPr>
              <a:spLocks noChangeAspect="1" noChangeShapeType="1"/>
            </p:cNvSpPr>
            <p:nvPr/>
          </p:nvSpPr>
          <p:spPr bwMode="auto">
            <a:xfrm>
              <a:off x="2244725" y="4321175"/>
              <a:ext cx="793750" cy="159543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1" name="Line 18"/>
            <p:cNvSpPr>
              <a:spLocks noChangeAspect="1" noChangeShapeType="1"/>
            </p:cNvSpPr>
            <p:nvPr/>
          </p:nvSpPr>
          <p:spPr bwMode="auto">
            <a:xfrm>
              <a:off x="1925638" y="5118100"/>
              <a:ext cx="444500" cy="92710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2" name="Line 19"/>
            <p:cNvSpPr>
              <a:spLocks noChangeAspect="1" noChangeShapeType="1"/>
            </p:cNvSpPr>
            <p:nvPr/>
          </p:nvSpPr>
          <p:spPr bwMode="auto">
            <a:xfrm>
              <a:off x="5076825" y="2508250"/>
              <a:ext cx="1363663" cy="2836863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3" name="Line 20"/>
            <p:cNvSpPr>
              <a:spLocks noChangeAspect="1" noChangeShapeType="1"/>
            </p:cNvSpPr>
            <p:nvPr/>
          </p:nvSpPr>
          <p:spPr bwMode="auto">
            <a:xfrm>
              <a:off x="4408488" y="2687638"/>
              <a:ext cx="1231900" cy="247491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4" name="Line 21"/>
            <p:cNvSpPr>
              <a:spLocks noChangeAspect="1" noChangeShapeType="1"/>
            </p:cNvSpPr>
            <p:nvPr/>
          </p:nvSpPr>
          <p:spPr bwMode="auto">
            <a:xfrm>
              <a:off x="3792538" y="2954338"/>
              <a:ext cx="1200150" cy="2408237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5" name="Line 22"/>
            <p:cNvSpPr>
              <a:spLocks noChangeAspect="1" noChangeShapeType="1"/>
            </p:cNvSpPr>
            <p:nvPr/>
          </p:nvSpPr>
          <p:spPr bwMode="auto">
            <a:xfrm>
              <a:off x="6432550" y="2284413"/>
              <a:ext cx="1141413" cy="2397125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6" name="Line 23"/>
            <p:cNvSpPr>
              <a:spLocks noChangeAspect="1" noChangeShapeType="1"/>
            </p:cNvSpPr>
            <p:nvPr/>
          </p:nvSpPr>
          <p:spPr bwMode="auto">
            <a:xfrm>
              <a:off x="5724525" y="2336800"/>
              <a:ext cx="1311275" cy="270668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7" name="Line 24"/>
            <p:cNvSpPr>
              <a:spLocks noChangeAspect="1" noChangeShapeType="1"/>
            </p:cNvSpPr>
            <p:nvPr/>
          </p:nvSpPr>
          <p:spPr bwMode="auto">
            <a:xfrm rot="-5400000">
              <a:off x="4475163" y="731837"/>
              <a:ext cx="1341438" cy="4932363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8" name="Line 25"/>
            <p:cNvSpPr>
              <a:spLocks noChangeAspect="1" noChangeShapeType="1"/>
            </p:cNvSpPr>
            <p:nvPr/>
          </p:nvSpPr>
          <p:spPr bwMode="auto">
            <a:xfrm rot="-5400000">
              <a:off x="4079876" y="1001712"/>
              <a:ext cx="1509712" cy="5554663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9" name="Line 26"/>
            <p:cNvSpPr>
              <a:spLocks noChangeAspect="1" noChangeShapeType="1"/>
            </p:cNvSpPr>
            <p:nvPr/>
          </p:nvSpPr>
          <p:spPr bwMode="auto">
            <a:xfrm rot="-5400000">
              <a:off x="3929063" y="1630362"/>
              <a:ext cx="1455738" cy="5383213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0" name="Line 27"/>
            <p:cNvSpPr>
              <a:spLocks noChangeAspect="1" noChangeShapeType="1"/>
            </p:cNvSpPr>
            <p:nvPr/>
          </p:nvSpPr>
          <p:spPr bwMode="auto">
            <a:xfrm rot="-5400000">
              <a:off x="3861594" y="2247106"/>
              <a:ext cx="1403350" cy="519588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1" name="Line 28"/>
            <p:cNvSpPr>
              <a:spLocks noChangeAspect="1" noChangeShapeType="1"/>
            </p:cNvSpPr>
            <p:nvPr/>
          </p:nvSpPr>
          <p:spPr bwMode="auto">
            <a:xfrm rot="-5400000">
              <a:off x="4043363" y="2706688"/>
              <a:ext cx="1422400" cy="523240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2" name="Text Box 29"/>
            <p:cNvSpPr txBox="1">
              <a:spLocks noChangeAspect="1" noChangeArrowheads="1"/>
            </p:cNvSpPr>
            <p:nvPr/>
          </p:nvSpPr>
          <p:spPr bwMode="auto">
            <a:xfrm rot="3846326">
              <a:off x="2199481" y="6134894"/>
              <a:ext cx="479425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1</a:t>
              </a:r>
            </a:p>
          </p:txBody>
        </p:sp>
        <p:sp>
          <p:nvSpPr>
            <p:cNvPr id="6173" name="Text Box 30"/>
            <p:cNvSpPr txBox="1">
              <a:spLocks noChangeAspect="1" noChangeArrowheads="1"/>
            </p:cNvSpPr>
            <p:nvPr/>
          </p:nvSpPr>
          <p:spPr bwMode="auto">
            <a:xfrm rot="3846326">
              <a:off x="2982119" y="3117057"/>
              <a:ext cx="47942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4</a:t>
              </a:r>
            </a:p>
          </p:txBody>
        </p:sp>
        <p:sp>
          <p:nvSpPr>
            <p:cNvPr id="6174" name="Text Box 31"/>
            <p:cNvSpPr txBox="1">
              <a:spLocks noChangeAspect="1" noChangeArrowheads="1"/>
            </p:cNvSpPr>
            <p:nvPr/>
          </p:nvSpPr>
          <p:spPr bwMode="auto">
            <a:xfrm rot="3846326">
              <a:off x="3475831" y="5834857"/>
              <a:ext cx="479425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3</a:t>
              </a:r>
            </a:p>
          </p:txBody>
        </p:sp>
        <p:sp>
          <p:nvSpPr>
            <p:cNvPr id="6175" name="Text Box 32"/>
            <p:cNvSpPr txBox="1">
              <a:spLocks noChangeAspect="1" noChangeArrowheads="1"/>
            </p:cNvSpPr>
            <p:nvPr/>
          </p:nvSpPr>
          <p:spPr bwMode="auto">
            <a:xfrm rot="3846326">
              <a:off x="2909094" y="6015832"/>
              <a:ext cx="47942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2</a:t>
              </a:r>
            </a:p>
          </p:txBody>
        </p:sp>
        <p:sp>
          <p:nvSpPr>
            <p:cNvPr id="6176" name="Text Box 33"/>
            <p:cNvSpPr txBox="1">
              <a:spLocks noChangeAspect="1" noChangeArrowheads="1"/>
            </p:cNvSpPr>
            <p:nvPr/>
          </p:nvSpPr>
          <p:spPr bwMode="auto">
            <a:xfrm rot="3846326">
              <a:off x="6240463" y="5376863"/>
              <a:ext cx="477837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7</a:t>
              </a:r>
            </a:p>
          </p:txBody>
        </p:sp>
        <p:sp>
          <p:nvSpPr>
            <p:cNvPr id="6177" name="Text Box 34"/>
            <p:cNvSpPr txBox="1">
              <a:spLocks noChangeAspect="1" noChangeArrowheads="1"/>
            </p:cNvSpPr>
            <p:nvPr/>
          </p:nvSpPr>
          <p:spPr bwMode="auto">
            <a:xfrm rot="3846326">
              <a:off x="5470525" y="5243513"/>
              <a:ext cx="481013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6</a:t>
              </a:r>
            </a:p>
          </p:txBody>
        </p:sp>
        <p:sp>
          <p:nvSpPr>
            <p:cNvPr id="6178" name="Text Box 35"/>
            <p:cNvSpPr txBox="1">
              <a:spLocks noChangeAspect="1" noChangeArrowheads="1"/>
            </p:cNvSpPr>
            <p:nvPr/>
          </p:nvSpPr>
          <p:spPr bwMode="auto">
            <a:xfrm rot="3846326">
              <a:off x="3463131" y="2640807"/>
              <a:ext cx="479425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5</a:t>
              </a:r>
            </a:p>
          </p:txBody>
        </p:sp>
        <p:sp>
          <p:nvSpPr>
            <p:cNvPr id="6179" name="Text Box 36"/>
            <p:cNvSpPr txBox="1">
              <a:spLocks noChangeAspect="1" noChangeArrowheads="1"/>
            </p:cNvSpPr>
            <p:nvPr/>
          </p:nvSpPr>
          <p:spPr bwMode="auto">
            <a:xfrm rot="3846326">
              <a:off x="6884988" y="5106988"/>
              <a:ext cx="477837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8</a:t>
              </a:r>
            </a:p>
          </p:txBody>
        </p:sp>
        <p:sp>
          <p:nvSpPr>
            <p:cNvPr id="6180" name="Text Box 37"/>
            <p:cNvSpPr txBox="1">
              <a:spLocks noChangeAspect="1" noChangeArrowheads="1"/>
            </p:cNvSpPr>
            <p:nvPr/>
          </p:nvSpPr>
          <p:spPr bwMode="auto">
            <a:xfrm rot="3846326">
              <a:off x="7446962" y="4833938"/>
              <a:ext cx="481013" cy="198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9</a:t>
              </a:r>
            </a:p>
          </p:txBody>
        </p:sp>
        <p:sp>
          <p:nvSpPr>
            <p:cNvPr id="6181" name="Text Box 38"/>
            <p:cNvSpPr txBox="1">
              <a:spLocks noChangeAspect="1" noChangeArrowheads="1"/>
            </p:cNvSpPr>
            <p:nvPr/>
          </p:nvSpPr>
          <p:spPr bwMode="auto">
            <a:xfrm rot="-784536">
              <a:off x="7546975" y="2382838"/>
              <a:ext cx="490538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A</a:t>
              </a:r>
            </a:p>
          </p:txBody>
        </p:sp>
        <p:sp>
          <p:nvSpPr>
            <p:cNvPr id="6182" name="Text Box 39"/>
            <p:cNvSpPr txBox="1">
              <a:spLocks noChangeAspect="1" noChangeArrowheads="1"/>
            </p:cNvSpPr>
            <p:nvPr/>
          </p:nvSpPr>
          <p:spPr bwMode="auto">
            <a:xfrm rot="-784536">
              <a:off x="7539038" y="2879725"/>
              <a:ext cx="490537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B</a:t>
              </a:r>
            </a:p>
          </p:txBody>
        </p:sp>
        <p:sp>
          <p:nvSpPr>
            <p:cNvPr id="6183" name="Text Box 40"/>
            <p:cNvSpPr txBox="1">
              <a:spLocks noChangeAspect="1" noChangeArrowheads="1"/>
            </p:cNvSpPr>
            <p:nvPr/>
          </p:nvSpPr>
          <p:spPr bwMode="auto">
            <a:xfrm rot="-784536">
              <a:off x="7219950" y="3533775"/>
              <a:ext cx="490538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C</a:t>
              </a:r>
            </a:p>
          </p:txBody>
        </p:sp>
        <p:sp>
          <p:nvSpPr>
            <p:cNvPr id="6184" name="Text Box 41"/>
            <p:cNvSpPr txBox="1">
              <a:spLocks noChangeAspect="1" noChangeArrowheads="1"/>
            </p:cNvSpPr>
            <p:nvPr/>
          </p:nvSpPr>
          <p:spPr bwMode="auto">
            <a:xfrm rot="-784536">
              <a:off x="7262813" y="3959225"/>
              <a:ext cx="546100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D</a:t>
              </a:r>
            </a:p>
          </p:txBody>
        </p:sp>
        <p:sp>
          <p:nvSpPr>
            <p:cNvPr id="6185" name="Text Box 42"/>
            <p:cNvSpPr txBox="1">
              <a:spLocks noChangeAspect="1" noChangeArrowheads="1"/>
            </p:cNvSpPr>
            <p:nvPr/>
          </p:nvSpPr>
          <p:spPr bwMode="auto">
            <a:xfrm rot="-784536">
              <a:off x="7564438" y="4378325"/>
              <a:ext cx="4826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358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358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dirty="0">
                  <a:latin typeface="Arial Black" panose="020B0A04020102020204" pitchFamily="34" charset="0"/>
                </a:rPr>
                <a:t>Line E</a:t>
              </a:r>
            </a:p>
          </p:txBody>
        </p:sp>
        <p:sp>
          <p:nvSpPr>
            <p:cNvPr id="6186" name="WordArt 4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268538" y="2498725"/>
              <a:ext cx="369887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11</a:t>
              </a:r>
            </a:p>
          </p:txBody>
        </p:sp>
        <p:sp>
          <p:nvSpPr>
            <p:cNvPr id="6187" name="WordArt 4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184900" y="2498725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15</a:t>
              </a:r>
            </a:p>
          </p:txBody>
        </p:sp>
        <p:sp>
          <p:nvSpPr>
            <p:cNvPr id="6188" name="WordArt 4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248275" y="2498725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14</a:t>
              </a:r>
            </a:p>
          </p:txBody>
        </p:sp>
        <p:sp>
          <p:nvSpPr>
            <p:cNvPr id="6189" name="WordArt 4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944938" y="2498725"/>
              <a:ext cx="374650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13</a:t>
              </a:r>
            </a:p>
          </p:txBody>
        </p:sp>
        <p:sp>
          <p:nvSpPr>
            <p:cNvPr id="6190" name="WordArt 4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109913" y="2498725"/>
              <a:ext cx="371475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12</a:t>
              </a:r>
            </a:p>
          </p:txBody>
        </p:sp>
        <p:sp>
          <p:nvSpPr>
            <p:cNvPr id="6191" name="WordArt 48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184400" y="3575050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21</a:t>
              </a:r>
            </a:p>
          </p:txBody>
        </p:sp>
        <p:sp>
          <p:nvSpPr>
            <p:cNvPr id="6192" name="WordArt 4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461125" y="3575050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25</a:t>
              </a:r>
            </a:p>
          </p:txBody>
        </p:sp>
        <p:sp>
          <p:nvSpPr>
            <p:cNvPr id="6193" name="WordArt 5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676900" y="3575050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24</a:t>
              </a:r>
            </a:p>
          </p:txBody>
        </p:sp>
        <p:sp>
          <p:nvSpPr>
            <p:cNvPr id="6194" name="WordArt 51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257675" y="3575050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23</a:t>
              </a:r>
            </a:p>
          </p:txBody>
        </p:sp>
        <p:sp>
          <p:nvSpPr>
            <p:cNvPr id="6195" name="WordArt 52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865438" y="3575050"/>
              <a:ext cx="373062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22</a:t>
              </a:r>
            </a:p>
          </p:txBody>
        </p:sp>
        <p:sp>
          <p:nvSpPr>
            <p:cNvPr id="6196" name="WordArt 5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97075" y="4662488"/>
              <a:ext cx="373063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31</a:t>
              </a:r>
            </a:p>
          </p:txBody>
        </p:sp>
        <p:sp>
          <p:nvSpPr>
            <p:cNvPr id="6197" name="WordArt 5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6259513" y="4662488"/>
              <a:ext cx="371475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35</a:t>
              </a:r>
            </a:p>
          </p:txBody>
        </p:sp>
        <p:sp>
          <p:nvSpPr>
            <p:cNvPr id="6198" name="WordArt 5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543550" y="4662488"/>
              <a:ext cx="371475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34</a:t>
              </a:r>
            </a:p>
          </p:txBody>
        </p:sp>
        <p:sp>
          <p:nvSpPr>
            <p:cNvPr id="6199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187825" y="4654550"/>
              <a:ext cx="374650" cy="1301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33</a:t>
              </a:r>
            </a:p>
          </p:txBody>
        </p:sp>
        <p:sp>
          <p:nvSpPr>
            <p:cNvPr id="6200" name="WordArt 5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440113" y="4662488"/>
              <a:ext cx="373062" cy="133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i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DDDDDD"/>
                  </a:solidFill>
                  <a:latin typeface="Arial Black" panose="020B0A04020102020204" pitchFamily="34" charset="0"/>
                </a:rPr>
                <a:t>Block 32</a:t>
              </a:r>
            </a:p>
          </p:txBody>
        </p:sp>
        <p:sp>
          <p:nvSpPr>
            <p:cNvPr id="6201" name="Line 58"/>
            <p:cNvSpPr>
              <a:spLocks noChangeAspect="1" noChangeShapeType="1"/>
            </p:cNvSpPr>
            <p:nvPr/>
          </p:nvSpPr>
          <p:spPr bwMode="auto">
            <a:xfrm rot="-5400000">
              <a:off x="5364163" y="4087813"/>
              <a:ext cx="38354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2" name="Oval 67"/>
            <p:cNvSpPr>
              <a:spLocks noChangeAspect="1" noChangeArrowheads="1"/>
            </p:cNvSpPr>
            <p:nvPr/>
          </p:nvSpPr>
          <p:spPr bwMode="auto">
            <a:xfrm>
              <a:off x="3532188" y="4014788"/>
              <a:ext cx="182562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3" name="Oval 68"/>
            <p:cNvSpPr>
              <a:spLocks noChangeAspect="1" noChangeArrowheads="1"/>
            </p:cNvSpPr>
            <p:nvPr/>
          </p:nvSpPr>
          <p:spPr bwMode="auto">
            <a:xfrm>
              <a:off x="3324225" y="5062538"/>
              <a:ext cx="184150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4" name="Oval 70"/>
            <p:cNvSpPr>
              <a:spLocks noChangeAspect="1" noChangeArrowheads="1"/>
            </p:cNvSpPr>
            <p:nvPr/>
          </p:nvSpPr>
          <p:spPr bwMode="auto">
            <a:xfrm>
              <a:off x="3965575" y="3398838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5" name="Oval 71"/>
            <p:cNvSpPr>
              <a:spLocks noChangeAspect="1" noChangeArrowheads="1"/>
            </p:cNvSpPr>
            <p:nvPr/>
          </p:nvSpPr>
          <p:spPr bwMode="auto">
            <a:xfrm>
              <a:off x="3762375" y="4449763"/>
              <a:ext cx="182563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6" name="Oval 72"/>
            <p:cNvSpPr>
              <a:spLocks noChangeAspect="1" noChangeArrowheads="1"/>
            </p:cNvSpPr>
            <p:nvPr/>
          </p:nvSpPr>
          <p:spPr bwMode="auto">
            <a:xfrm>
              <a:off x="2903538" y="5734050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7" name="Oval 73"/>
            <p:cNvSpPr>
              <a:spLocks noChangeAspect="1" noChangeArrowheads="1"/>
            </p:cNvSpPr>
            <p:nvPr/>
          </p:nvSpPr>
          <p:spPr bwMode="auto">
            <a:xfrm>
              <a:off x="2433638" y="4799013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8" name="Oval 74"/>
            <p:cNvSpPr>
              <a:spLocks noChangeAspect="1" noChangeArrowheads="1"/>
            </p:cNvSpPr>
            <p:nvPr/>
          </p:nvSpPr>
          <p:spPr bwMode="auto">
            <a:xfrm>
              <a:off x="2232025" y="4318000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09" name="Oval 75"/>
            <p:cNvSpPr>
              <a:spLocks noChangeAspect="1" noChangeArrowheads="1"/>
            </p:cNvSpPr>
            <p:nvPr/>
          </p:nvSpPr>
          <p:spPr bwMode="auto">
            <a:xfrm>
              <a:off x="3078163" y="4594225"/>
              <a:ext cx="182562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0" name="Oval 76"/>
            <p:cNvSpPr>
              <a:spLocks noChangeAspect="1" noChangeArrowheads="1"/>
            </p:cNvSpPr>
            <p:nvPr/>
          </p:nvSpPr>
          <p:spPr bwMode="auto">
            <a:xfrm>
              <a:off x="2889250" y="4157663"/>
              <a:ext cx="182563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1" name="Oval 78"/>
            <p:cNvSpPr>
              <a:spLocks noChangeAspect="1" noChangeArrowheads="1"/>
            </p:cNvSpPr>
            <p:nvPr/>
          </p:nvSpPr>
          <p:spPr bwMode="auto">
            <a:xfrm>
              <a:off x="2684463" y="3749675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2" name="Oval 79"/>
            <p:cNvSpPr>
              <a:spLocks noChangeAspect="1" noChangeArrowheads="1"/>
            </p:cNvSpPr>
            <p:nvPr/>
          </p:nvSpPr>
          <p:spPr bwMode="auto">
            <a:xfrm>
              <a:off x="2232025" y="5865813"/>
              <a:ext cx="184150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3" name="Oval 80"/>
            <p:cNvSpPr>
              <a:spLocks noChangeAspect="1" noChangeArrowheads="1"/>
            </p:cNvSpPr>
            <p:nvPr/>
          </p:nvSpPr>
          <p:spPr bwMode="auto">
            <a:xfrm>
              <a:off x="2011363" y="5381625"/>
              <a:ext cx="185737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4" name="Oval 81"/>
            <p:cNvSpPr>
              <a:spLocks noChangeAspect="1" noChangeArrowheads="1"/>
            </p:cNvSpPr>
            <p:nvPr/>
          </p:nvSpPr>
          <p:spPr bwMode="auto">
            <a:xfrm>
              <a:off x="6156325" y="4845050"/>
              <a:ext cx="182563" cy="182563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5" name="Oval 82"/>
            <p:cNvSpPr>
              <a:spLocks noChangeAspect="1" noChangeArrowheads="1"/>
            </p:cNvSpPr>
            <p:nvPr/>
          </p:nvSpPr>
          <p:spPr bwMode="auto">
            <a:xfrm>
              <a:off x="4826000" y="3659188"/>
              <a:ext cx="185738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6" name="Oval 83"/>
            <p:cNvSpPr>
              <a:spLocks noChangeAspect="1" noChangeArrowheads="1"/>
            </p:cNvSpPr>
            <p:nvPr/>
          </p:nvSpPr>
          <p:spPr bwMode="auto">
            <a:xfrm>
              <a:off x="5456238" y="3487738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7" name="Oval 84"/>
            <p:cNvSpPr>
              <a:spLocks noChangeAspect="1" noChangeArrowheads="1"/>
            </p:cNvSpPr>
            <p:nvPr/>
          </p:nvSpPr>
          <p:spPr bwMode="auto">
            <a:xfrm>
              <a:off x="7015163" y="3590925"/>
              <a:ext cx="182562" cy="182563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8" name="Oval 85"/>
            <p:cNvSpPr>
              <a:spLocks noChangeAspect="1" noChangeArrowheads="1"/>
            </p:cNvSpPr>
            <p:nvPr/>
          </p:nvSpPr>
          <p:spPr bwMode="auto">
            <a:xfrm>
              <a:off x="5907088" y="2876550"/>
              <a:ext cx="182562" cy="182563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19" name="Oval 86"/>
            <p:cNvSpPr>
              <a:spLocks noChangeAspect="1" noChangeArrowheads="1"/>
            </p:cNvSpPr>
            <p:nvPr/>
          </p:nvSpPr>
          <p:spPr bwMode="auto">
            <a:xfrm>
              <a:off x="4886325" y="5180013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0" name="Oval 87"/>
            <p:cNvSpPr>
              <a:spLocks noChangeAspect="1" noChangeArrowheads="1"/>
            </p:cNvSpPr>
            <p:nvPr/>
          </p:nvSpPr>
          <p:spPr bwMode="auto">
            <a:xfrm>
              <a:off x="4418013" y="4275138"/>
              <a:ext cx="184150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1" name="Oval 88"/>
            <p:cNvSpPr>
              <a:spLocks noChangeAspect="1" noChangeArrowheads="1"/>
            </p:cNvSpPr>
            <p:nvPr/>
          </p:nvSpPr>
          <p:spPr bwMode="auto">
            <a:xfrm>
              <a:off x="4594225" y="4711700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2" name="Oval 89"/>
            <p:cNvSpPr>
              <a:spLocks noChangeAspect="1" noChangeArrowheads="1"/>
            </p:cNvSpPr>
            <p:nvPr/>
          </p:nvSpPr>
          <p:spPr bwMode="auto">
            <a:xfrm>
              <a:off x="5075238" y="4097338"/>
              <a:ext cx="182562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3" name="Oval 90"/>
            <p:cNvSpPr>
              <a:spLocks noChangeAspect="1" noChangeArrowheads="1"/>
            </p:cNvSpPr>
            <p:nvPr/>
          </p:nvSpPr>
          <p:spPr bwMode="auto">
            <a:xfrm>
              <a:off x="6781800" y="3152775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4" name="Oval 91"/>
            <p:cNvSpPr>
              <a:spLocks noChangeAspect="1" noChangeArrowheads="1"/>
            </p:cNvSpPr>
            <p:nvPr/>
          </p:nvSpPr>
          <p:spPr bwMode="auto">
            <a:xfrm>
              <a:off x="5700713" y="3924300"/>
              <a:ext cx="182562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5" name="Oval 92"/>
            <p:cNvSpPr>
              <a:spLocks noChangeAspect="1" noChangeArrowheads="1"/>
            </p:cNvSpPr>
            <p:nvPr/>
          </p:nvSpPr>
          <p:spPr bwMode="auto">
            <a:xfrm>
              <a:off x="5281613" y="3033713"/>
              <a:ext cx="182562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6" name="Oval 93"/>
            <p:cNvSpPr>
              <a:spLocks noChangeAspect="1" noChangeArrowheads="1"/>
            </p:cNvSpPr>
            <p:nvPr/>
          </p:nvSpPr>
          <p:spPr bwMode="auto">
            <a:xfrm>
              <a:off x="5541963" y="5019675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7" name="Oval 94"/>
            <p:cNvSpPr>
              <a:spLocks noChangeAspect="1" noChangeArrowheads="1"/>
            </p:cNvSpPr>
            <p:nvPr/>
          </p:nvSpPr>
          <p:spPr bwMode="auto">
            <a:xfrm>
              <a:off x="4198938" y="3835400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8" name="Oval 95"/>
            <p:cNvSpPr>
              <a:spLocks noChangeAspect="1" noChangeArrowheads="1"/>
            </p:cNvSpPr>
            <p:nvPr/>
          </p:nvSpPr>
          <p:spPr bwMode="auto">
            <a:xfrm>
              <a:off x="6372225" y="3719513"/>
              <a:ext cx="185738" cy="185737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29" name="Oval 100"/>
            <p:cNvSpPr>
              <a:spLocks noChangeAspect="1" noChangeArrowheads="1"/>
            </p:cNvSpPr>
            <p:nvPr/>
          </p:nvSpPr>
          <p:spPr bwMode="auto">
            <a:xfrm>
              <a:off x="6781800" y="4654550"/>
              <a:ext cx="184150" cy="184150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30" name="Oval 103"/>
            <p:cNvSpPr>
              <a:spLocks noChangeAspect="1" noChangeArrowheads="1"/>
            </p:cNvSpPr>
            <p:nvPr/>
          </p:nvSpPr>
          <p:spPr bwMode="auto">
            <a:xfrm>
              <a:off x="5922963" y="4341813"/>
              <a:ext cx="182562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31" name="Oval 104"/>
            <p:cNvSpPr>
              <a:spLocks noChangeAspect="1" noChangeArrowheads="1"/>
            </p:cNvSpPr>
            <p:nvPr/>
          </p:nvSpPr>
          <p:spPr bwMode="auto">
            <a:xfrm>
              <a:off x="6143625" y="3275013"/>
              <a:ext cx="182563" cy="182562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232" name="Oval 105"/>
            <p:cNvSpPr>
              <a:spLocks noChangeAspect="1" noChangeArrowheads="1"/>
            </p:cNvSpPr>
            <p:nvPr/>
          </p:nvSpPr>
          <p:spPr bwMode="auto">
            <a:xfrm>
              <a:off x="6559550" y="4187825"/>
              <a:ext cx="184150" cy="182563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6233" name="Text Box 79"/>
          <p:cNvSpPr txBox="1">
            <a:spLocks noChangeArrowheads="1"/>
          </p:cNvSpPr>
          <p:nvPr/>
        </p:nvSpPr>
        <p:spPr bwMode="auto">
          <a:xfrm>
            <a:off x="8126413" y="5756275"/>
            <a:ext cx="7159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10 km</a:t>
            </a:r>
          </a:p>
        </p:txBody>
      </p:sp>
      <p:sp>
        <p:nvSpPr>
          <p:cNvPr id="6234" name="Rectangle 78"/>
          <p:cNvSpPr>
            <a:spLocks noChangeAspect="1" noChangeArrowheads="1"/>
          </p:cNvSpPr>
          <p:nvPr/>
        </p:nvSpPr>
        <p:spPr bwMode="auto">
          <a:xfrm>
            <a:off x="8215313" y="5702300"/>
            <a:ext cx="525462" cy="85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6235" name="Text Box 5"/>
          <p:cNvSpPr txBox="1">
            <a:spLocks noChangeArrowheads="1"/>
          </p:cNvSpPr>
          <p:nvPr/>
        </p:nvSpPr>
        <p:spPr bwMode="auto">
          <a:xfrm>
            <a:off x="579438" y="1431925"/>
            <a:ext cx="82137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400" dirty="0">
                <a:latin typeface="Verdana" panose="020B0604030504040204" pitchFamily="34" charset="0"/>
              </a:rPr>
              <a:t>Regional-scale 2D seismic </a:t>
            </a:r>
            <a:r>
              <a:rPr lang="en-US" altLang="en-US" sz="2400" dirty="0" smtClean="0">
                <a:latin typeface="Verdana" panose="020B0604030504040204" pitchFamily="34" charset="0"/>
              </a:rPr>
              <a:t>grid</a:t>
            </a:r>
            <a:endParaRPr lang="en-US" altLang="en-US" sz="24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54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98450" y="1053306"/>
            <a:ext cx="8436476" cy="28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The TOL unconformity is easy to spot:</a:t>
            </a:r>
          </a:p>
          <a:p>
            <a:pPr lvl="1" eaLnBrk="1" hangingPunct="1">
              <a:lnSpc>
                <a:spcPct val="9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Below the surface there are strong, continuous reflections, with erosional truncation apparent at </a:t>
            </a:r>
            <a:r>
              <a:rPr lang="en-US" altLang="en-US" sz="2200" u="sng" dirty="0">
                <a:latin typeface="Verdana" panose="020B0604030504040204" pitchFamily="34" charset="0"/>
              </a:rPr>
              <a:t>some</a:t>
            </a:r>
            <a:r>
              <a:rPr lang="en-US" altLang="en-US" sz="2200" dirty="0">
                <a:latin typeface="Verdana" panose="020B0604030504040204" pitchFamily="34" charset="0"/>
              </a:rPr>
              <a:t> </a:t>
            </a:r>
            <a:r>
              <a:rPr lang="en-US" altLang="en-US" sz="2200" dirty="0" smtClean="0">
                <a:latin typeface="Verdana" panose="020B0604030504040204" pitchFamily="34" charset="0"/>
              </a:rPr>
              <a:t>locations.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 lvl="1" eaLnBrk="1" hangingPunct="1">
              <a:lnSpc>
                <a:spcPct val="9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Above the surface there are low amplitude, less continuous </a:t>
            </a:r>
            <a:r>
              <a:rPr lang="en-US" altLang="en-US" sz="2200" dirty="0" smtClean="0">
                <a:latin typeface="Verdana" panose="020B0604030504040204" pitchFamily="34" charset="0"/>
              </a:rPr>
              <a:t>reflections.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 </a:t>
            </a:r>
          </a:p>
        </p:txBody>
      </p:sp>
      <p:sp>
        <p:nvSpPr>
          <p:cNvPr id="7174" name="WordArt 5"/>
          <p:cNvSpPr>
            <a:spLocks noChangeArrowheads="1" noChangeShapeType="1" noTextEdit="1"/>
          </p:cNvSpPr>
          <p:nvPr/>
        </p:nvSpPr>
        <p:spPr bwMode="auto">
          <a:xfrm>
            <a:off x="685800" y="4166930"/>
            <a:ext cx="1173163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Line B</a:t>
            </a:r>
          </a:p>
        </p:txBody>
      </p:sp>
      <p:pic>
        <p:nvPicPr>
          <p:cNvPr id="7175" name="Picture 6" descr="25_Line-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4" t="46222" r="26273" b="15421"/>
          <a:stretch>
            <a:fillRect/>
          </a:stretch>
        </p:blipFill>
        <p:spPr bwMode="auto">
          <a:xfrm>
            <a:off x="2017713" y="3908168"/>
            <a:ext cx="5411787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Line 121"/>
          <p:cNvSpPr>
            <a:spLocks noChangeShapeType="1"/>
          </p:cNvSpPr>
          <p:nvPr/>
        </p:nvSpPr>
        <p:spPr bwMode="auto">
          <a:xfrm>
            <a:off x="7134225" y="3908168"/>
            <a:ext cx="0" cy="2362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7" name="Line 122"/>
          <p:cNvSpPr>
            <a:spLocks noChangeShapeType="1"/>
          </p:cNvSpPr>
          <p:nvPr/>
        </p:nvSpPr>
        <p:spPr bwMode="auto">
          <a:xfrm>
            <a:off x="3471863" y="3908168"/>
            <a:ext cx="0" cy="2362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8" name="Text Box 128"/>
          <p:cNvSpPr txBox="1">
            <a:spLocks noChangeArrowheads="1"/>
          </p:cNvSpPr>
          <p:nvPr/>
        </p:nvSpPr>
        <p:spPr bwMode="auto">
          <a:xfrm>
            <a:off x="2698750" y="3541455"/>
            <a:ext cx="1552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 </a:t>
            </a:r>
            <a:r>
              <a:rPr lang="en-US" altLang="en-US" sz="1600" b="1" dirty="0">
                <a:latin typeface="Verdana" panose="020B0604030504040204" pitchFamily="34" charset="0"/>
              </a:rPr>
              <a:t>7</a:t>
            </a:r>
          </a:p>
        </p:txBody>
      </p:sp>
      <p:sp>
        <p:nvSpPr>
          <p:cNvPr id="7179" name="Text Box 131"/>
          <p:cNvSpPr txBox="1">
            <a:spLocks noChangeArrowheads="1"/>
          </p:cNvSpPr>
          <p:nvPr/>
        </p:nvSpPr>
        <p:spPr bwMode="auto">
          <a:xfrm>
            <a:off x="6734175" y="3541455"/>
            <a:ext cx="803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/>
              <a:t>Line </a:t>
            </a:r>
            <a:r>
              <a:rPr lang="en-US" altLang="en-US" sz="1600" b="1" dirty="0">
                <a:latin typeface="Verdana" panose="020B0604030504040204" pitchFamily="34" charset="0"/>
              </a:rPr>
              <a:t>8</a:t>
            </a:r>
          </a:p>
        </p:txBody>
      </p:sp>
      <p:sp>
        <p:nvSpPr>
          <p:cNvPr id="22" name="Freeform 21"/>
          <p:cNvSpPr/>
          <p:nvPr/>
        </p:nvSpPr>
        <p:spPr>
          <a:xfrm>
            <a:off x="3481388" y="4441568"/>
            <a:ext cx="3940175" cy="908050"/>
          </a:xfrm>
          <a:custGeom>
            <a:avLst/>
            <a:gdLst>
              <a:gd name="connsiteX0" fmla="*/ 0 w 3405187"/>
              <a:gd name="connsiteY0" fmla="*/ 825499 h 825499"/>
              <a:gd name="connsiteX1" fmla="*/ 95250 w 3405187"/>
              <a:gd name="connsiteY1" fmla="*/ 763587 h 825499"/>
              <a:gd name="connsiteX2" fmla="*/ 233362 w 3405187"/>
              <a:gd name="connsiteY2" fmla="*/ 730249 h 825499"/>
              <a:gd name="connsiteX3" fmla="*/ 276225 w 3405187"/>
              <a:gd name="connsiteY3" fmla="*/ 720724 h 825499"/>
              <a:gd name="connsiteX4" fmla="*/ 347662 w 3405187"/>
              <a:gd name="connsiteY4" fmla="*/ 715962 h 825499"/>
              <a:gd name="connsiteX5" fmla="*/ 404812 w 3405187"/>
              <a:gd name="connsiteY5" fmla="*/ 663574 h 825499"/>
              <a:gd name="connsiteX6" fmla="*/ 452437 w 3405187"/>
              <a:gd name="connsiteY6" fmla="*/ 630237 h 825499"/>
              <a:gd name="connsiteX7" fmla="*/ 485775 w 3405187"/>
              <a:gd name="connsiteY7" fmla="*/ 573087 h 825499"/>
              <a:gd name="connsiteX8" fmla="*/ 557212 w 3405187"/>
              <a:gd name="connsiteY8" fmla="*/ 492124 h 825499"/>
              <a:gd name="connsiteX9" fmla="*/ 628650 w 3405187"/>
              <a:gd name="connsiteY9" fmla="*/ 496887 h 825499"/>
              <a:gd name="connsiteX10" fmla="*/ 733425 w 3405187"/>
              <a:gd name="connsiteY10" fmla="*/ 401637 h 825499"/>
              <a:gd name="connsiteX11" fmla="*/ 833437 w 3405187"/>
              <a:gd name="connsiteY11" fmla="*/ 411162 h 825499"/>
              <a:gd name="connsiteX12" fmla="*/ 933450 w 3405187"/>
              <a:gd name="connsiteY12" fmla="*/ 349249 h 825499"/>
              <a:gd name="connsiteX13" fmla="*/ 1019175 w 3405187"/>
              <a:gd name="connsiteY13" fmla="*/ 282574 h 825499"/>
              <a:gd name="connsiteX14" fmla="*/ 1081087 w 3405187"/>
              <a:gd name="connsiteY14" fmla="*/ 253999 h 825499"/>
              <a:gd name="connsiteX15" fmla="*/ 1147762 w 3405187"/>
              <a:gd name="connsiteY15" fmla="*/ 244474 h 825499"/>
              <a:gd name="connsiteX16" fmla="*/ 1243012 w 3405187"/>
              <a:gd name="connsiteY16" fmla="*/ 201612 h 825499"/>
              <a:gd name="connsiteX17" fmla="*/ 1323975 w 3405187"/>
              <a:gd name="connsiteY17" fmla="*/ 153987 h 825499"/>
              <a:gd name="connsiteX18" fmla="*/ 1485900 w 3405187"/>
              <a:gd name="connsiteY18" fmla="*/ 163512 h 825499"/>
              <a:gd name="connsiteX19" fmla="*/ 1657350 w 3405187"/>
              <a:gd name="connsiteY19" fmla="*/ 177799 h 825499"/>
              <a:gd name="connsiteX20" fmla="*/ 1890712 w 3405187"/>
              <a:gd name="connsiteY20" fmla="*/ 182562 h 825499"/>
              <a:gd name="connsiteX21" fmla="*/ 2043112 w 3405187"/>
              <a:gd name="connsiteY21" fmla="*/ 158749 h 825499"/>
              <a:gd name="connsiteX22" fmla="*/ 2252662 w 3405187"/>
              <a:gd name="connsiteY22" fmla="*/ 168274 h 825499"/>
              <a:gd name="connsiteX23" fmla="*/ 2509837 w 3405187"/>
              <a:gd name="connsiteY23" fmla="*/ 153987 h 825499"/>
              <a:gd name="connsiteX24" fmla="*/ 2700337 w 3405187"/>
              <a:gd name="connsiteY24" fmla="*/ 125412 h 825499"/>
              <a:gd name="connsiteX25" fmla="*/ 2857500 w 3405187"/>
              <a:gd name="connsiteY25" fmla="*/ 77787 h 825499"/>
              <a:gd name="connsiteX26" fmla="*/ 3000375 w 3405187"/>
              <a:gd name="connsiteY26" fmla="*/ 25399 h 825499"/>
              <a:gd name="connsiteX27" fmla="*/ 3076575 w 3405187"/>
              <a:gd name="connsiteY27" fmla="*/ 1587 h 825499"/>
              <a:gd name="connsiteX28" fmla="*/ 3186112 w 3405187"/>
              <a:gd name="connsiteY28" fmla="*/ 34924 h 825499"/>
              <a:gd name="connsiteX29" fmla="*/ 3257550 w 3405187"/>
              <a:gd name="connsiteY29" fmla="*/ 44449 h 825499"/>
              <a:gd name="connsiteX30" fmla="*/ 3405187 w 3405187"/>
              <a:gd name="connsiteY30" fmla="*/ 15874 h 82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05187" h="825499">
                <a:moveTo>
                  <a:pt x="0" y="825499"/>
                </a:moveTo>
                <a:cubicBezTo>
                  <a:pt x="28178" y="802480"/>
                  <a:pt x="56356" y="779462"/>
                  <a:pt x="95250" y="763587"/>
                </a:cubicBezTo>
                <a:cubicBezTo>
                  <a:pt x="134144" y="747712"/>
                  <a:pt x="203200" y="737393"/>
                  <a:pt x="233362" y="730249"/>
                </a:cubicBezTo>
                <a:cubicBezTo>
                  <a:pt x="263524" y="723105"/>
                  <a:pt x="257175" y="723105"/>
                  <a:pt x="276225" y="720724"/>
                </a:cubicBezTo>
                <a:cubicBezTo>
                  <a:pt x="295275" y="718343"/>
                  <a:pt x="326231" y="725487"/>
                  <a:pt x="347662" y="715962"/>
                </a:cubicBezTo>
                <a:cubicBezTo>
                  <a:pt x="369093" y="706437"/>
                  <a:pt x="387350" y="677861"/>
                  <a:pt x="404812" y="663574"/>
                </a:cubicBezTo>
                <a:cubicBezTo>
                  <a:pt x="422274" y="649287"/>
                  <a:pt x="438943" y="645318"/>
                  <a:pt x="452437" y="630237"/>
                </a:cubicBezTo>
                <a:cubicBezTo>
                  <a:pt x="465931" y="615156"/>
                  <a:pt x="468312" y="596106"/>
                  <a:pt x="485775" y="573087"/>
                </a:cubicBezTo>
                <a:cubicBezTo>
                  <a:pt x="503238" y="550068"/>
                  <a:pt x="533400" y="504824"/>
                  <a:pt x="557212" y="492124"/>
                </a:cubicBezTo>
                <a:cubicBezTo>
                  <a:pt x="581025" y="479424"/>
                  <a:pt x="599281" y="511968"/>
                  <a:pt x="628650" y="496887"/>
                </a:cubicBezTo>
                <a:cubicBezTo>
                  <a:pt x="658019" y="481806"/>
                  <a:pt x="699294" y="415924"/>
                  <a:pt x="733425" y="401637"/>
                </a:cubicBezTo>
                <a:cubicBezTo>
                  <a:pt x="767556" y="387350"/>
                  <a:pt x="800100" y="419893"/>
                  <a:pt x="833437" y="411162"/>
                </a:cubicBezTo>
                <a:cubicBezTo>
                  <a:pt x="866774" y="402431"/>
                  <a:pt x="902494" y="370680"/>
                  <a:pt x="933450" y="349249"/>
                </a:cubicBezTo>
                <a:cubicBezTo>
                  <a:pt x="964406" y="327818"/>
                  <a:pt x="994569" y="298449"/>
                  <a:pt x="1019175" y="282574"/>
                </a:cubicBezTo>
                <a:cubicBezTo>
                  <a:pt x="1043781" y="266699"/>
                  <a:pt x="1059656" y="260349"/>
                  <a:pt x="1081087" y="253999"/>
                </a:cubicBezTo>
                <a:cubicBezTo>
                  <a:pt x="1102518" y="247649"/>
                  <a:pt x="1120775" y="253205"/>
                  <a:pt x="1147762" y="244474"/>
                </a:cubicBezTo>
                <a:cubicBezTo>
                  <a:pt x="1174750" y="235743"/>
                  <a:pt x="1213643" y="216693"/>
                  <a:pt x="1243012" y="201612"/>
                </a:cubicBezTo>
                <a:cubicBezTo>
                  <a:pt x="1272381" y="186531"/>
                  <a:pt x="1283494" y="160337"/>
                  <a:pt x="1323975" y="153987"/>
                </a:cubicBezTo>
                <a:cubicBezTo>
                  <a:pt x="1364456" y="147637"/>
                  <a:pt x="1430337" y="159543"/>
                  <a:pt x="1485900" y="163512"/>
                </a:cubicBezTo>
                <a:cubicBezTo>
                  <a:pt x="1541463" y="167481"/>
                  <a:pt x="1589881" y="174624"/>
                  <a:pt x="1657350" y="177799"/>
                </a:cubicBezTo>
                <a:cubicBezTo>
                  <a:pt x="1724819" y="180974"/>
                  <a:pt x="1826418" y="185737"/>
                  <a:pt x="1890712" y="182562"/>
                </a:cubicBezTo>
                <a:cubicBezTo>
                  <a:pt x="1955006" y="179387"/>
                  <a:pt x="1982787" y="161130"/>
                  <a:pt x="2043112" y="158749"/>
                </a:cubicBezTo>
                <a:cubicBezTo>
                  <a:pt x="2103437" y="156368"/>
                  <a:pt x="2174875" y="169068"/>
                  <a:pt x="2252662" y="168274"/>
                </a:cubicBezTo>
                <a:cubicBezTo>
                  <a:pt x="2330449" y="167480"/>
                  <a:pt x="2435225" y="161131"/>
                  <a:pt x="2509837" y="153987"/>
                </a:cubicBezTo>
                <a:cubicBezTo>
                  <a:pt x="2584449" y="146843"/>
                  <a:pt x="2642393" y="138112"/>
                  <a:pt x="2700337" y="125412"/>
                </a:cubicBezTo>
                <a:cubicBezTo>
                  <a:pt x="2758281" y="112712"/>
                  <a:pt x="2807494" y="94456"/>
                  <a:pt x="2857500" y="77787"/>
                </a:cubicBezTo>
                <a:cubicBezTo>
                  <a:pt x="2907506" y="61118"/>
                  <a:pt x="2963863" y="38099"/>
                  <a:pt x="3000375" y="25399"/>
                </a:cubicBezTo>
                <a:cubicBezTo>
                  <a:pt x="3036888" y="12699"/>
                  <a:pt x="3045619" y="0"/>
                  <a:pt x="3076575" y="1587"/>
                </a:cubicBezTo>
                <a:cubicBezTo>
                  <a:pt x="3107531" y="3174"/>
                  <a:pt x="3155950" y="27780"/>
                  <a:pt x="3186112" y="34924"/>
                </a:cubicBezTo>
                <a:cubicBezTo>
                  <a:pt x="3216274" y="42068"/>
                  <a:pt x="3221038" y="47624"/>
                  <a:pt x="3257550" y="44449"/>
                </a:cubicBezTo>
                <a:cubicBezTo>
                  <a:pt x="3294062" y="41274"/>
                  <a:pt x="3349624" y="28574"/>
                  <a:pt x="3405187" y="15874"/>
                </a:cubicBez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>
            <a:off x="2030413" y="5338505"/>
            <a:ext cx="1462087" cy="534988"/>
          </a:xfrm>
          <a:custGeom>
            <a:avLst/>
            <a:gdLst>
              <a:gd name="connsiteX0" fmla="*/ 0 w 1262063"/>
              <a:gd name="connsiteY0" fmla="*/ 485775 h 485775"/>
              <a:gd name="connsiteX1" fmla="*/ 61913 w 1262063"/>
              <a:gd name="connsiteY1" fmla="*/ 457200 h 485775"/>
              <a:gd name="connsiteX2" fmla="*/ 114300 w 1262063"/>
              <a:gd name="connsiteY2" fmla="*/ 452438 h 485775"/>
              <a:gd name="connsiteX3" fmla="*/ 185738 w 1262063"/>
              <a:gd name="connsiteY3" fmla="*/ 433388 h 485775"/>
              <a:gd name="connsiteX4" fmla="*/ 261938 w 1262063"/>
              <a:gd name="connsiteY4" fmla="*/ 395288 h 485775"/>
              <a:gd name="connsiteX5" fmla="*/ 333375 w 1262063"/>
              <a:gd name="connsiteY5" fmla="*/ 352425 h 485775"/>
              <a:gd name="connsiteX6" fmla="*/ 423863 w 1262063"/>
              <a:gd name="connsiteY6" fmla="*/ 295275 h 485775"/>
              <a:gd name="connsiteX7" fmla="*/ 509588 w 1262063"/>
              <a:gd name="connsiteY7" fmla="*/ 247650 h 485775"/>
              <a:gd name="connsiteX8" fmla="*/ 576263 w 1262063"/>
              <a:gd name="connsiteY8" fmla="*/ 228600 h 485775"/>
              <a:gd name="connsiteX9" fmla="*/ 671513 w 1262063"/>
              <a:gd name="connsiteY9" fmla="*/ 233363 h 485775"/>
              <a:gd name="connsiteX10" fmla="*/ 719138 w 1262063"/>
              <a:gd name="connsiteY10" fmla="*/ 242888 h 485775"/>
              <a:gd name="connsiteX11" fmla="*/ 809625 w 1262063"/>
              <a:gd name="connsiteY11" fmla="*/ 209550 h 485775"/>
              <a:gd name="connsiteX12" fmla="*/ 852488 w 1262063"/>
              <a:gd name="connsiteY12" fmla="*/ 228600 h 485775"/>
              <a:gd name="connsiteX13" fmla="*/ 928688 w 1262063"/>
              <a:gd name="connsiteY13" fmla="*/ 219075 h 485775"/>
              <a:gd name="connsiteX14" fmla="*/ 957263 w 1262063"/>
              <a:gd name="connsiteY14" fmla="*/ 238125 h 485775"/>
              <a:gd name="connsiteX15" fmla="*/ 1019175 w 1262063"/>
              <a:gd name="connsiteY15" fmla="*/ 223838 h 485775"/>
              <a:gd name="connsiteX16" fmla="*/ 1062038 w 1262063"/>
              <a:gd name="connsiteY16" fmla="*/ 190500 h 485775"/>
              <a:gd name="connsiteX17" fmla="*/ 1104900 w 1262063"/>
              <a:gd name="connsiteY17" fmla="*/ 152400 h 485775"/>
              <a:gd name="connsiteX18" fmla="*/ 1162050 w 1262063"/>
              <a:gd name="connsiteY18" fmla="*/ 114300 h 485775"/>
              <a:gd name="connsiteX19" fmla="*/ 1214438 w 1262063"/>
              <a:gd name="connsiteY19" fmla="*/ 57150 h 485775"/>
              <a:gd name="connsiteX20" fmla="*/ 1262063 w 1262063"/>
              <a:gd name="connsiteY20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62063" h="485775">
                <a:moveTo>
                  <a:pt x="0" y="485775"/>
                </a:moveTo>
                <a:cubicBezTo>
                  <a:pt x="21431" y="474265"/>
                  <a:pt x="42863" y="462756"/>
                  <a:pt x="61913" y="457200"/>
                </a:cubicBezTo>
                <a:cubicBezTo>
                  <a:pt x="80963" y="451644"/>
                  <a:pt x="93663" y="456407"/>
                  <a:pt x="114300" y="452438"/>
                </a:cubicBezTo>
                <a:cubicBezTo>
                  <a:pt x="134937" y="448469"/>
                  <a:pt x="161132" y="442913"/>
                  <a:pt x="185738" y="433388"/>
                </a:cubicBezTo>
                <a:cubicBezTo>
                  <a:pt x="210344" y="423863"/>
                  <a:pt x="237332" y="408782"/>
                  <a:pt x="261938" y="395288"/>
                </a:cubicBezTo>
                <a:cubicBezTo>
                  <a:pt x="286544" y="381794"/>
                  <a:pt x="306388" y="369094"/>
                  <a:pt x="333375" y="352425"/>
                </a:cubicBezTo>
                <a:cubicBezTo>
                  <a:pt x="360363" y="335756"/>
                  <a:pt x="394494" y="312737"/>
                  <a:pt x="423863" y="295275"/>
                </a:cubicBezTo>
                <a:cubicBezTo>
                  <a:pt x="453232" y="277813"/>
                  <a:pt x="484188" y="258762"/>
                  <a:pt x="509588" y="247650"/>
                </a:cubicBezTo>
                <a:cubicBezTo>
                  <a:pt x="534988" y="236538"/>
                  <a:pt x="549275" y="230981"/>
                  <a:pt x="576263" y="228600"/>
                </a:cubicBezTo>
                <a:cubicBezTo>
                  <a:pt x="603251" y="226219"/>
                  <a:pt x="647700" y="230982"/>
                  <a:pt x="671513" y="233363"/>
                </a:cubicBezTo>
                <a:cubicBezTo>
                  <a:pt x="695326" y="235744"/>
                  <a:pt x="696119" y="246857"/>
                  <a:pt x="719138" y="242888"/>
                </a:cubicBezTo>
                <a:cubicBezTo>
                  <a:pt x="742157" y="238919"/>
                  <a:pt x="787400" y="211931"/>
                  <a:pt x="809625" y="209550"/>
                </a:cubicBezTo>
                <a:cubicBezTo>
                  <a:pt x="831850" y="207169"/>
                  <a:pt x="832644" y="227013"/>
                  <a:pt x="852488" y="228600"/>
                </a:cubicBezTo>
                <a:cubicBezTo>
                  <a:pt x="872332" y="230188"/>
                  <a:pt x="911226" y="217488"/>
                  <a:pt x="928688" y="219075"/>
                </a:cubicBezTo>
                <a:cubicBezTo>
                  <a:pt x="946150" y="220662"/>
                  <a:pt x="942182" y="237331"/>
                  <a:pt x="957263" y="238125"/>
                </a:cubicBezTo>
                <a:cubicBezTo>
                  <a:pt x="972344" y="238919"/>
                  <a:pt x="1001713" y="231775"/>
                  <a:pt x="1019175" y="223838"/>
                </a:cubicBezTo>
                <a:cubicBezTo>
                  <a:pt x="1036637" y="215901"/>
                  <a:pt x="1047751" y="202406"/>
                  <a:pt x="1062038" y="190500"/>
                </a:cubicBezTo>
                <a:cubicBezTo>
                  <a:pt x="1076325" y="178594"/>
                  <a:pt x="1088231" y="165100"/>
                  <a:pt x="1104900" y="152400"/>
                </a:cubicBezTo>
                <a:cubicBezTo>
                  <a:pt x="1121569" y="139700"/>
                  <a:pt x="1143794" y="130175"/>
                  <a:pt x="1162050" y="114300"/>
                </a:cubicBezTo>
                <a:cubicBezTo>
                  <a:pt x="1180306" y="98425"/>
                  <a:pt x="1197769" y="76200"/>
                  <a:pt x="1214438" y="57150"/>
                </a:cubicBezTo>
                <a:cubicBezTo>
                  <a:pt x="1231107" y="38100"/>
                  <a:pt x="1246585" y="19050"/>
                  <a:pt x="1262063" y="0"/>
                </a:cubicBez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182" name="WordArt 5"/>
          <p:cNvSpPr>
            <a:spLocks noChangeArrowheads="1" noChangeShapeType="1" noTextEdit="1"/>
          </p:cNvSpPr>
          <p:nvPr/>
        </p:nvSpPr>
        <p:spPr bwMode="auto">
          <a:xfrm>
            <a:off x="7524750" y="4300280"/>
            <a:ext cx="6953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 Black" panose="020B0A04020102020204" pitchFamily="34" charset="0"/>
              </a:rPr>
              <a:t>TOL</a:t>
            </a:r>
          </a:p>
        </p:txBody>
      </p:sp>
      <p:sp>
        <p:nvSpPr>
          <p:cNvPr id="7183" name="WordArt 5"/>
          <p:cNvSpPr>
            <a:spLocks noChangeArrowheads="1" noChangeShapeType="1" noTextEdit="1"/>
          </p:cNvSpPr>
          <p:nvPr/>
        </p:nvSpPr>
        <p:spPr bwMode="auto">
          <a:xfrm>
            <a:off x="5114925" y="4757480"/>
            <a:ext cx="1173163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Reservoir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165975" y="4262180"/>
            <a:ext cx="8443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Seal</a:t>
            </a:r>
          </a:p>
        </p:txBody>
      </p:sp>
      <p:grpSp>
        <p:nvGrpSpPr>
          <p:cNvPr id="7185" name="Group 20"/>
          <p:cNvGrpSpPr>
            <a:grpSpLocks/>
          </p:cNvGrpSpPr>
          <p:nvPr/>
        </p:nvGrpSpPr>
        <p:grpSpPr bwMode="auto">
          <a:xfrm>
            <a:off x="7634288" y="5522655"/>
            <a:ext cx="877887" cy="366713"/>
            <a:chOff x="470" y="3706"/>
            <a:chExt cx="553" cy="310"/>
          </a:xfrm>
        </p:grpSpPr>
        <p:sp>
          <p:nvSpPr>
            <p:cNvPr id="7186" name="Rectangle 18"/>
            <p:cNvSpPr>
              <a:spLocks noChangeAspect="1" noChangeArrowheads="1"/>
            </p:cNvSpPr>
            <p:nvPr/>
          </p:nvSpPr>
          <p:spPr bwMode="auto">
            <a:xfrm>
              <a:off x="470" y="3706"/>
              <a:ext cx="553" cy="8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187" name="Text Box 19"/>
            <p:cNvSpPr txBox="1">
              <a:spLocks noChangeArrowheads="1"/>
            </p:cNvSpPr>
            <p:nvPr/>
          </p:nvSpPr>
          <p:spPr bwMode="auto">
            <a:xfrm>
              <a:off x="555" y="3784"/>
              <a:ext cx="38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>
                  <a:latin typeface="Verdana" panose="020B0604030504040204" pitchFamily="34" charset="0"/>
                </a:rPr>
                <a:t>5 km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8847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65137" y="1379621"/>
            <a:ext cx="8213725" cy="4488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 smtClean="0">
                <a:latin typeface="Verdana" panose="020B0604030504040204" pitchFamily="34" charset="0"/>
              </a:rPr>
              <a:t>The </a:t>
            </a:r>
            <a:r>
              <a:rPr lang="en-US" altLang="en-US" sz="2200" dirty="0">
                <a:latin typeface="Verdana" panose="020B0604030504040204" pitchFamily="34" charset="0"/>
              </a:rPr>
              <a:t>color seismic sections </a:t>
            </a:r>
            <a:r>
              <a:rPr lang="en-US" altLang="en-US" sz="2200" dirty="0" smtClean="0">
                <a:latin typeface="Verdana" panose="020B0604030504040204" pitchFamily="34" charset="0"/>
              </a:rPr>
              <a:t>are nice to look at but they are </a:t>
            </a:r>
            <a:r>
              <a:rPr lang="en-US" altLang="en-US" sz="2200" dirty="0">
                <a:latin typeface="Verdana" panose="020B0604030504040204" pitchFamily="34" charset="0"/>
              </a:rPr>
              <a:t>difficult to mark </a:t>
            </a:r>
            <a:r>
              <a:rPr lang="en-US" altLang="en-US" sz="2200" dirty="0" smtClean="0">
                <a:latin typeface="Verdana" panose="020B0604030504040204" pitchFamily="34" charset="0"/>
              </a:rPr>
              <a:t>with </a:t>
            </a:r>
            <a:r>
              <a:rPr lang="en-US" altLang="en-US" sz="2200" dirty="0">
                <a:latin typeface="Verdana" panose="020B0604030504040204" pitchFamily="34" charset="0"/>
              </a:rPr>
              <a:t>anything but a marker</a:t>
            </a:r>
            <a:r>
              <a:rPr lang="en-US" altLang="en-US" sz="2200" dirty="0" smtClean="0">
                <a:latin typeface="Verdana" panose="020B0604030504040204" pitchFamily="34" charset="0"/>
              </a:rPr>
              <a:t>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can’t erase marker lines.  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I recommend that you mark the TOL with dotted </a:t>
            </a:r>
            <a:r>
              <a:rPr lang="en-US" altLang="en-US" sz="2200" dirty="0" smtClean="0">
                <a:latin typeface="Verdana" panose="020B0604030504040204" pitchFamily="34" charset="0"/>
              </a:rPr>
              <a:t>or dashed lines initially. </a:t>
            </a:r>
            <a:r>
              <a:rPr lang="en-US" altLang="en-US" sz="2200" dirty="0" smtClean="0">
                <a:latin typeface="Verdana" panose="020B0604030504040204" pitchFamily="34" charset="0"/>
              </a:rPr>
              <a:t>Once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tie some loops </a:t>
            </a:r>
            <a:r>
              <a:rPr lang="en-US" altLang="en-US" dirty="0" smtClean="0"/>
              <a:t>and</a:t>
            </a:r>
            <a:r>
              <a:rPr lang="en-US" altLang="en-US" sz="2200" dirty="0" smtClean="0">
                <a:latin typeface="Verdana" panose="020B0604030504040204" pitchFamily="34" charset="0"/>
              </a:rPr>
              <a:t> </a:t>
            </a:r>
            <a:r>
              <a:rPr lang="en-US" altLang="en-US" sz="2200" dirty="0">
                <a:latin typeface="Verdana" panose="020B0604030504040204" pitchFamily="34" charset="0"/>
              </a:rPr>
              <a:t>are </a:t>
            </a:r>
            <a:r>
              <a:rPr lang="en-US" altLang="en-US" sz="2200" dirty="0" smtClean="0">
                <a:latin typeface="Verdana" panose="020B0604030504040204" pitchFamily="34" charset="0"/>
              </a:rPr>
              <a:t>satisfied with your interpretation, you can make </a:t>
            </a:r>
            <a:r>
              <a:rPr lang="en-US" altLang="en-US" sz="2200" dirty="0">
                <a:latin typeface="Verdana" panose="020B0604030504040204" pitchFamily="34" charset="0"/>
              </a:rPr>
              <a:t>the lines solid.  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b="1" dirty="0">
                <a:latin typeface="Verdana" panose="020B0604030504040204" pitchFamily="34" charset="0"/>
              </a:rPr>
              <a:t>NOTE</a:t>
            </a:r>
            <a:r>
              <a:rPr lang="en-US" altLang="en-US" sz="2200" dirty="0">
                <a:latin typeface="Verdana" panose="020B0604030504040204" pitchFamily="34" charset="0"/>
              </a:rPr>
              <a:t>: </a:t>
            </a:r>
            <a:r>
              <a:rPr lang="en-US" altLang="en-US" sz="2200" dirty="0">
                <a:latin typeface="Verdana" panose="020B0604030504040204" pitchFamily="34" charset="0"/>
              </a:rPr>
              <a:t>W</a:t>
            </a:r>
            <a:r>
              <a:rPr lang="en-US" altLang="en-US" sz="2200" dirty="0" smtClean="0">
                <a:latin typeface="Verdana" panose="020B0604030504040204" pitchFamily="34" charset="0"/>
              </a:rPr>
              <a:t>e </a:t>
            </a:r>
            <a:r>
              <a:rPr lang="en-US" altLang="en-US" sz="2200" dirty="0">
                <a:latin typeface="Verdana" panose="020B0604030504040204" pitchFamily="34" charset="0"/>
              </a:rPr>
              <a:t>do not have to be very precise; we are looking for ‘elephants.’  Even if you are off a couple of seismic cycles on the TOL position, the structures will still stand out.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endParaRPr lang="en-US" altLang="en-US" sz="22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789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Complete A </a:t>
            </a:r>
            <a:r>
              <a:rPr lang="en-US" altLang="en-US" u="sng" dirty="0" smtClean="0"/>
              <a:t>Quick</a:t>
            </a:r>
            <a:r>
              <a:rPr lang="en-US" altLang="en-US" dirty="0" smtClean="0"/>
              <a:t> Interpretation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779588" y="2060575"/>
            <a:ext cx="6261100" cy="43767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22" name="Line 6"/>
          <p:cNvSpPr>
            <a:spLocks noChangeAspect="1" noChangeShapeType="1"/>
          </p:cNvSpPr>
          <p:nvPr/>
        </p:nvSpPr>
        <p:spPr bwMode="auto">
          <a:xfrm>
            <a:off x="1965325" y="2489200"/>
            <a:ext cx="55991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3" name="Line 7"/>
          <p:cNvSpPr>
            <a:spLocks noChangeAspect="1" noChangeShapeType="1"/>
          </p:cNvSpPr>
          <p:nvPr/>
        </p:nvSpPr>
        <p:spPr bwMode="auto">
          <a:xfrm>
            <a:off x="1965325" y="5692775"/>
            <a:ext cx="55991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4" name="Line 8"/>
          <p:cNvSpPr>
            <a:spLocks noChangeAspect="1" noChangeShapeType="1"/>
          </p:cNvSpPr>
          <p:nvPr/>
        </p:nvSpPr>
        <p:spPr bwMode="auto">
          <a:xfrm>
            <a:off x="1965325" y="4622800"/>
            <a:ext cx="55991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5" name="Line 9"/>
          <p:cNvSpPr>
            <a:spLocks noChangeAspect="1" noChangeShapeType="1"/>
          </p:cNvSpPr>
          <p:nvPr/>
        </p:nvSpPr>
        <p:spPr bwMode="auto">
          <a:xfrm>
            <a:off x="1965325" y="3556000"/>
            <a:ext cx="55991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6" name="Line 10"/>
          <p:cNvSpPr>
            <a:spLocks noChangeAspect="1" noChangeShapeType="1"/>
          </p:cNvSpPr>
          <p:nvPr/>
        </p:nvSpPr>
        <p:spPr bwMode="auto">
          <a:xfrm rot="-5400000">
            <a:off x="1941513" y="4095750"/>
            <a:ext cx="383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7" name="Line 11"/>
          <p:cNvSpPr>
            <a:spLocks noChangeAspect="1" noChangeShapeType="1"/>
          </p:cNvSpPr>
          <p:nvPr/>
        </p:nvSpPr>
        <p:spPr bwMode="auto">
          <a:xfrm rot="-5400000">
            <a:off x="4221163" y="4095750"/>
            <a:ext cx="383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8" name="Line 12"/>
          <p:cNvSpPr>
            <a:spLocks noChangeAspect="1" noChangeShapeType="1"/>
          </p:cNvSpPr>
          <p:nvPr/>
        </p:nvSpPr>
        <p:spPr bwMode="auto">
          <a:xfrm rot="-5400000">
            <a:off x="3082925" y="4095750"/>
            <a:ext cx="383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9" name="Line 13"/>
          <p:cNvSpPr>
            <a:spLocks noChangeAspect="1" noChangeShapeType="1"/>
          </p:cNvSpPr>
          <p:nvPr/>
        </p:nvSpPr>
        <p:spPr bwMode="auto">
          <a:xfrm rot="-5400000">
            <a:off x="803275" y="4095750"/>
            <a:ext cx="383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0" name="Rectangle 14"/>
          <p:cNvSpPr>
            <a:spLocks noChangeAspect="1" noChangeArrowheads="1"/>
          </p:cNvSpPr>
          <p:nvPr/>
        </p:nvSpPr>
        <p:spPr bwMode="auto">
          <a:xfrm>
            <a:off x="1905000" y="2165350"/>
            <a:ext cx="5675313" cy="3865563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31" name="Line 15"/>
          <p:cNvSpPr>
            <a:spLocks noChangeAspect="1" noChangeShapeType="1"/>
          </p:cNvSpPr>
          <p:nvPr/>
        </p:nvSpPr>
        <p:spPr bwMode="auto">
          <a:xfrm>
            <a:off x="3306763" y="3433763"/>
            <a:ext cx="863600" cy="177958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2" name="Line 16"/>
          <p:cNvSpPr>
            <a:spLocks noChangeAspect="1" noChangeShapeType="1"/>
          </p:cNvSpPr>
          <p:nvPr/>
        </p:nvSpPr>
        <p:spPr bwMode="auto">
          <a:xfrm>
            <a:off x="2779713" y="3873500"/>
            <a:ext cx="815975" cy="1670050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3" name="Line 17"/>
          <p:cNvSpPr>
            <a:spLocks noChangeAspect="1" noChangeShapeType="1"/>
          </p:cNvSpPr>
          <p:nvPr/>
        </p:nvSpPr>
        <p:spPr bwMode="auto">
          <a:xfrm>
            <a:off x="2244725" y="4321175"/>
            <a:ext cx="793750" cy="159543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4" name="Line 18"/>
          <p:cNvSpPr>
            <a:spLocks noChangeAspect="1" noChangeShapeType="1"/>
          </p:cNvSpPr>
          <p:nvPr/>
        </p:nvSpPr>
        <p:spPr bwMode="auto">
          <a:xfrm>
            <a:off x="1925638" y="5118100"/>
            <a:ext cx="444500" cy="927100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5" name="Line 19"/>
          <p:cNvSpPr>
            <a:spLocks noChangeAspect="1" noChangeShapeType="1"/>
          </p:cNvSpPr>
          <p:nvPr/>
        </p:nvSpPr>
        <p:spPr bwMode="auto">
          <a:xfrm>
            <a:off x="5076825" y="2508250"/>
            <a:ext cx="1363663" cy="2836863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6" name="Line 20"/>
          <p:cNvSpPr>
            <a:spLocks noChangeAspect="1" noChangeShapeType="1"/>
          </p:cNvSpPr>
          <p:nvPr/>
        </p:nvSpPr>
        <p:spPr bwMode="auto">
          <a:xfrm>
            <a:off x="4408488" y="2687638"/>
            <a:ext cx="1231900" cy="2474912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7" name="Line 21"/>
          <p:cNvSpPr>
            <a:spLocks noChangeAspect="1" noChangeShapeType="1"/>
          </p:cNvSpPr>
          <p:nvPr/>
        </p:nvSpPr>
        <p:spPr bwMode="auto">
          <a:xfrm>
            <a:off x="3792538" y="2954338"/>
            <a:ext cx="1200150" cy="2408237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8" name="Line 22"/>
          <p:cNvSpPr>
            <a:spLocks noChangeAspect="1" noChangeShapeType="1"/>
          </p:cNvSpPr>
          <p:nvPr/>
        </p:nvSpPr>
        <p:spPr bwMode="auto">
          <a:xfrm>
            <a:off x="6432550" y="2284413"/>
            <a:ext cx="1141413" cy="2397125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39" name="Line 23"/>
          <p:cNvSpPr>
            <a:spLocks noChangeAspect="1" noChangeShapeType="1"/>
          </p:cNvSpPr>
          <p:nvPr/>
        </p:nvSpPr>
        <p:spPr bwMode="auto">
          <a:xfrm>
            <a:off x="5724525" y="2336800"/>
            <a:ext cx="1311275" cy="2706688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0" name="Line 24"/>
          <p:cNvSpPr>
            <a:spLocks noChangeAspect="1" noChangeShapeType="1"/>
          </p:cNvSpPr>
          <p:nvPr/>
        </p:nvSpPr>
        <p:spPr bwMode="auto">
          <a:xfrm rot="-5400000">
            <a:off x="4475163" y="731837"/>
            <a:ext cx="1341438" cy="4932363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1" name="Line 25"/>
          <p:cNvSpPr>
            <a:spLocks noChangeAspect="1" noChangeShapeType="1"/>
          </p:cNvSpPr>
          <p:nvPr/>
        </p:nvSpPr>
        <p:spPr bwMode="auto">
          <a:xfrm rot="-5400000">
            <a:off x="4079876" y="1001712"/>
            <a:ext cx="1509712" cy="5554663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2" name="Line 26"/>
          <p:cNvSpPr>
            <a:spLocks noChangeAspect="1" noChangeShapeType="1"/>
          </p:cNvSpPr>
          <p:nvPr/>
        </p:nvSpPr>
        <p:spPr bwMode="auto">
          <a:xfrm rot="-5400000">
            <a:off x="3929063" y="1630362"/>
            <a:ext cx="1455738" cy="5383213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3" name="Line 27"/>
          <p:cNvSpPr>
            <a:spLocks noChangeAspect="1" noChangeShapeType="1"/>
          </p:cNvSpPr>
          <p:nvPr/>
        </p:nvSpPr>
        <p:spPr bwMode="auto">
          <a:xfrm rot="-5400000">
            <a:off x="3861594" y="2247106"/>
            <a:ext cx="1403350" cy="51958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4" name="Line 28"/>
          <p:cNvSpPr>
            <a:spLocks noChangeAspect="1" noChangeShapeType="1"/>
          </p:cNvSpPr>
          <p:nvPr/>
        </p:nvSpPr>
        <p:spPr bwMode="auto">
          <a:xfrm rot="-5400000">
            <a:off x="4043363" y="2706688"/>
            <a:ext cx="1422400" cy="5232400"/>
          </a:xfrm>
          <a:prstGeom prst="line">
            <a:avLst/>
          </a:prstGeom>
          <a:noFill/>
          <a:ln w="57150">
            <a:solidFill>
              <a:srgbClr val="FF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45" name="Text Box 29"/>
          <p:cNvSpPr txBox="1">
            <a:spLocks noChangeAspect="1" noChangeArrowheads="1"/>
          </p:cNvSpPr>
          <p:nvPr/>
        </p:nvSpPr>
        <p:spPr bwMode="auto">
          <a:xfrm rot="3846326">
            <a:off x="2199481" y="6134894"/>
            <a:ext cx="479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1</a:t>
            </a:r>
          </a:p>
        </p:txBody>
      </p:sp>
      <p:sp>
        <p:nvSpPr>
          <p:cNvPr id="9246" name="Text Box 30"/>
          <p:cNvSpPr txBox="1">
            <a:spLocks noChangeAspect="1" noChangeArrowheads="1"/>
          </p:cNvSpPr>
          <p:nvPr/>
        </p:nvSpPr>
        <p:spPr bwMode="auto">
          <a:xfrm rot="3846326">
            <a:off x="2982119" y="3117057"/>
            <a:ext cx="4794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4</a:t>
            </a:r>
          </a:p>
        </p:txBody>
      </p:sp>
      <p:sp>
        <p:nvSpPr>
          <p:cNvPr id="9247" name="Text Box 31"/>
          <p:cNvSpPr txBox="1">
            <a:spLocks noChangeAspect="1" noChangeArrowheads="1"/>
          </p:cNvSpPr>
          <p:nvPr/>
        </p:nvSpPr>
        <p:spPr bwMode="auto">
          <a:xfrm rot="3846326">
            <a:off x="3475831" y="5834857"/>
            <a:ext cx="479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3</a:t>
            </a:r>
          </a:p>
        </p:txBody>
      </p:sp>
      <p:sp>
        <p:nvSpPr>
          <p:cNvPr id="9248" name="Text Box 32"/>
          <p:cNvSpPr txBox="1">
            <a:spLocks noChangeAspect="1" noChangeArrowheads="1"/>
          </p:cNvSpPr>
          <p:nvPr/>
        </p:nvSpPr>
        <p:spPr bwMode="auto">
          <a:xfrm rot="3846326">
            <a:off x="2909094" y="6015832"/>
            <a:ext cx="4794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2</a:t>
            </a:r>
          </a:p>
        </p:txBody>
      </p:sp>
      <p:sp>
        <p:nvSpPr>
          <p:cNvPr id="9249" name="Text Box 33"/>
          <p:cNvSpPr txBox="1">
            <a:spLocks noChangeAspect="1" noChangeArrowheads="1"/>
          </p:cNvSpPr>
          <p:nvPr/>
        </p:nvSpPr>
        <p:spPr bwMode="auto">
          <a:xfrm rot="3846326">
            <a:off x="6240463" y="5376863"/>
            <a:ext cx="4778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7</a:t>
            </a:r>
          </a:p>
        </p:txBody>
      </p:sp>
      <p:sp>
        <p:nvSpPr>
          <p:cNvPr id="9250" name="Text Box 34"/>
          <p:cNvSpPr txBox="1">
            <a:spLocks noChangeAspect="1" noChangeArrowheads="1"/>
          </p:cNvSpPr>
          <p:nvPr/>
        </p:nvSpPr>
        <p:spPr bwMode="auto">
          <a:xfrm rot="3846326">
            <a:off x="5470525" y="5243513"/>
            <a:ext cx="4810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6</a:t>
            </a:r>
          </a:p>
        </p:txBody>
      </p:sp>
      <p:sp>
        <p:nvSpPr>
          <p:cNvPr id="9251" name="Text Box 35"/>
          <p:cNvSpPr txBox="1">
            <a:spLocks noChangeAspect="1" noChangeArrowheads="1"/>
          </p:cNvSpPr>
          <p:nvPr/>
        </p:nvSpPr>
        <p:spPr bwMode="auto">
          <a:xfrm rot="3846326">
            <a:off x="3463131" y="2640807"/>
            <a:ext cx="479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5</a:t>
            </a:r>
          </a:p>
        </p:txBody>
      </p:sp>
      <p:sp>
        <p:nvSpPr>
          <p:cNvPr id="9252" name="Text Box 36"/>
          <p:cNvSpPr txBox="1">
            <a:spLocks noChangeAspect="1" noChangeArrowheads="1"/>
          </p:cNvSpPr>
          <p:nvPr/>
        </p:nvSpPr>
        <p:spPr bwMode="auto">
          <a:xfrm rot="3846326">
            <a:off x="6884988" y="5106988"/>
            <a:ext cx="4778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8</a:t>
            </a:r>
          </a:p>
        </p:txBody>
      </p:sp>
      <p:sp>
        <p:nvSpPr>
          <p:cNvPr id="9253" name="Text Box 37"/>
          <p:cNvSpPr txBox="1">
            <a:spLocks noChangeAspect="1" noChangeArrowheads="1"/>
          </p:cNvSpPr>
          <p:nvPr/>
        </p:nvSpPr>
        <p:spPr bwMode="auto">
          <a:xfrm rot="3846326">
            <a:off x="7446962" y="4833938"/>
            <a:ext cx="481013" cy="198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9</a:t>
            </a:r>
          </a:p>
        </p:txBody>
      </p:sp>
      <p:sp>
        <p:nvSpPr>
          <p:cNvPr id="9254" name="Text Box 38"/>
          <p:cNvSpPr txBox="1">
            <a:spLocks noChangeAspect="1" noChangeArrowheads="1"/>
          </p:cNvSpPr>
          <p:nvPr/>
        </p:nvSpPr>
        <p:spPr bwMode="auto">
          <a:xfrm rot="-784536">
            <a:off x="7546975" y="2382838"/>
            <a:ext cx="4905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A</a:t>
            </a:r>
          </a:p>
        </p:txBody>
      </p:sp>
      <p:sp>
        <p:nvSpPr>
          <p:cNvPr id="9255" name="Text Box 39"/>
          <p:cNvSpPr txBox="1">
            <a:spLocks noChangeAspect="1" noChangeArrowheads="1"/>
          </p:cNvSpPr>
          <p:nvPr/>
        </p:nvSpPr>
        <p:spPr bwMode="auto">
          <a:xfrm rot="-784536">
            <a:off x="7539038" y="2879725"/>
            <a:ext cx="4905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B</a:t>
            </a:r>
          </a:p>
        </p:txBody>
      </p:sp>
      <p:sp>
        <p:nvSpPr>
          <p:cNvPr id="9256" name="Text Box 40"/>
          <p:cNvSpPr txBox="1">
            <a:spLocks noChangeAspect="1" noChangeArrowheads="1"/>
          </p:cNvSpPr>
          <p:nvPr/>
        </p:nvSpPr>
        <p:spPr bwMode="auto">
          <a:xfrm rot="-784536">
            <a:off x="7219950" y="3533775"/>
            <a:ext cx="4905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C</a:t>
            </a:r>
          </a:p>
        </p:txBody>
      </p:sp>
      <p:sp>
        <p:nvSpPr>
          <p:cNvPr id="9257" name="Text Box 41"/>
          <p:cNvSpPr txBox="1">
            <a:spLocks noChangeAspect="1" noChangeArrowheads="1"/>
          </p:cNvSpPr>
          <p:nvPr/>
        </p:nvSpPr>
        <p:spPr bwMode="auto">
          <a:xfrm rot="-784536">
            <a:off x="7262813" y="3959225"/>
            <a:ext cx="5461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D</a:t>
            </a:r>
          </a:p>
        </p:txBody>
      </p:sp>
      <p:sp>
        <p:nvSpPr>
          <p:cNvPr id="9258" name="Text Box 42"/>
          <p:cNvSpPr txBox="1">
            <a:spLocks noChangeAspect="1" noChangeArrowheads="1"/>
          </p:cNvSpPr>
          <p:nvPr/>
        </p:nvSpPr>
        <p:spPr bwMode="auto">
          <a:xfrm rot="-784536">
            <a:off x="7564438" y="4378325"/>
            <a:ext cx="482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58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58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rial Black" panose="020B0A04020102020204" pitchFamily="34" charset="0"/>
              </a:rPr>
              <a:t>Line E</a:t>
            </a:r>
          </a:p>
        </p:txBody>
      </p:sp>
      <p:sp>
        <p:nvSpPr>
          <p:cNvPr id="9259" name="WordArt 43"/>
          <p:cNvSpPr>
            <a:spLocks noChangeAspect="1" noChangeArrowheads="1" noChangeShapeType="1" noTextEdit="1"/>
          </p:cNvSpPr>
          <p:nvPr/>
        </p:nvSpPr>
        <p:spPr bwMode="auto">
          <a:xfrm>
            <a:off x="2268538" y="2498725"/>
            <a:ext cx="369887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11</a:t>
            </a:r>
          </a:p>
        </p:txBody>
      </p:sp>
      <p:sp>
        <p:nvSpPr>
          <p:cNvPr id="9260" name="WordArt 44"/>
          <p:cNvSpPr>
            <a:spLocks noChangeAspect="1" noChangeArrowheads="1" noChangeShapeType="1" noTextEdit="1"/>
          </p:cNvSpPr>
          <p:nvPr/>
        </p:nvSpPr>
        <p:spPr bwMode="auto">
          <a:xfrm>
            <a:off x="6184900" y="2498725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15</a:t>
            </a:r>
          </a:p>
        </p:txBody>
      </p:sp>
      <p:sp>
        <p:nvSpPr>
          <p:cNvPr id="9261" name="WordArt 45"/>
          <p:cNvSpPr>
            <a:spLocks noChangeAspect="1" noChangeArrowheads="1" noChangeShapeType="1" noTextEdit="1"/>
          </p:cNvSpPr>
          <p:nvPr/>
        </p:nvSpPr>
        <p:spPr bwMode="auto">
          <a:xfrm>
            <a:off x="5248275" y="2498725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14</a:t>
            </a:r>
          </a:p>
        </p:txBody>
      </p:sp>
      <p:sp>
        <p:nvSpPr>
          <p:cNvPr id="9262" name="WordArt 46"/>
          <p:cNvSpPr>
            <a:spLocks noChangeAspect="1" noChangeArrowheads="1" noChangeShapeType="1" noTextEdit="1"/>
          </p:cNvSpPr>
          <p:nvPr/>
        </p:nvSpPr>
        <p:spPr bwMode="auto">
          <a:xfrm>
            <a:off x="3944938" y="2498725"/>
            <a:ext cx="374650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13</a:t>
            </a:r>
          </a:p>
        </p:txBody>
      </p:sp>
      <p:sp>
        <p:nvSpPr>
          <p:cNvPr id="9263" name="WordArt 47"/>
          <p:cNvSpPr>
            <a:spLocks noChangeAspect="1" noChangeArrowheads="1" noChangeShapeType="1" noTextEdit="1"/>
          </p:cNvSpPr>
          <p:nvPr/>
        </p:nvSpPr>
        <p:spPr bwMode="auto">
          <a:xfrm>
            <a:off x="3109913" y="2498725"/>
            <a:ext cx="371475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12</a:t>
            </a:r>
          </a:p>
        </p:txBody>
      </p:sp>
      <p:sp>
        <p:nvSpPr>
          <p:cNvPr id="9264" name="WordArt 48"/>
          <p:cNvSpPr>
            <a:spLocks noChangeAspect="1" noChangeArrowheads="1" noChangeShapeType="1" noTextEdit="1"/>
          </p:cNvSpPr>
          <p:nvPr/>
        </p:nvSpPr>
        <p:spPr bwMode="auto">
          <a:xfrm>
            <a:off x="2184400" y="3575050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21</a:t>
            </a:r>
          </a:p>
        </p:txBody>
      </p:sp>
      <p:sp>
        <p:nvSpPr>
          <p:cNvPr id="9265" name="WordArt 49"/>
          <p:cNvSpPr>
            <a:spLocks noChangeAspect="1" noChangeArrowheads="1" noChangeShapeType="1" noTextEdit="1"/>
          </p:cNvSpPr>
          <p:nvPr/>
        </p:nvSpPr>
        <p:spPr bwMode="auto">
          <a:xfrm>
            <a:off x="6461125" y="3575050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25</a:t>
            </a:r>
          </a:p>
        </p:txBody>
      </p:sp>
      <p:sp>
        <p:nvSpPr>
          <p:cNvPr id="9266" name="WordArt 50"/>
          <p:cNvSpPr>
            <a:spLocks noChangeAspect="1" noChangeArrowheads="1" noChangeShapeType="1" noTextEdit="1"/>
          </p:cNvSpPr>
          <p:nvPr/>
        </p:nvSpPr>
        <p:spPr bwMode="auto">
          <a:xfrm>
            <a:off x="5676900" y="3575050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24</a:t>
            </a:r>
          </a:p>
        </p:txBody>
      </p:sp>
      <p:sp>
        <p:nvSpPr>
          <p:cNvPr id="9267" name="WordArt 51"/>
          <p:cNvSpPr>
            <a:spLocks noChangeAspect="1" noChangeArrowheads="1" noChangeShapeType="1" noTextEdit="1"/>
          </p:cNvSpPr>
          <p:nvPr/>
        </p:nvSpPr>
        <p:spPr bwMode="auto">
          <a:xfrm>
            <a:off x="4257675" y="3575050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23</a:t>
            </a:r>
          </a:p>
        </p:txBody>
      </p:sp>
      <p:sp>
        <p:nvSpPr>
          <p:cNvPr id="9268" name="WordArt 52"/>
          <p:cNvSpPr>
            <a:spLocks noChangeAspect="1" noChangeArrowheads="1" noChangeShapeType="1" noTextEdit="1"/>
          </p:cNvSpPr>
          <p:nvPr/>
        </p:nvSpPr>
        <p:spPr bwMode="auto">
          <a:xfrm>
            <a:off x="2865438" y="3575050"/>
            <a:ext cx="373062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22</a:t>
            </a:r>
          </a:p>
        </p:txBody>
      </p:sp>
      <p:sp>
        <p:nvSpPr>
          <p:cNvPr id="9269" name="WordArt 53"/>
          <p:cNvSpPr>
            <a:spLocks noChangeAspect="1" noChangeArrowheads="1" noChangeShapeType="1" noTextEdit="1"/>
          </p:cNvSpPr>
          <p:nvPr/>
        </p:nvSpPr>
        <p:spPr bwMode="auto">
          <a:xfrm>
            <a:off x="1997075" y="4662488"/>
            <a:ext cx="373063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31</a:t>
            </a:r>
          </a:p>
        </p:txBody>
      </p:sp>
      <p:sp>
        <p:nvSpPr>
          <p:cNvPr id="9270" name="WordArt 54"/>
          <p:cNvSpPr>
            <a:spLocks noChangeAspect="1" noChangeArrowheads="1" noChangeShapeType="1" noTextEdit="1"/>
          </p:cNvSpPr>
          <p:nvPr/>
        </p:nvSpPr>
        <p:spPr bwMode="auto">
          <a:xfrm>
            <a:off x="6259513" y="4662488"/>
            <a:ext cx="371475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35</a:t>
            </a:r>
          </a:p>
        </p:txBody>
      </p:sp>
      <p:sp>
        <p:nvSpPr>
          <p:cNvPr id="9271" name="WordArt 55"/>
          <p:cNvSpPr>
            <a:spLocks noChangeAspect="1" noChangeArrowheads="1" noChangeShapeType="1" noTextEdit="1"/>
          </p:cNvSpPr>
          <p:nvPr/>
        </p:nvSpPr>
        <p:spPr bwMode="auto">
          <a:xfrm>
            <a:off x="5543550" y="4662488"/>
            <a:ext cx="371475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34</a:t>
            </a:r>
          </a:p>
        </p:txBody>
      </p:sp>
      <p:sp>
        <p:nvSpPr>
          <p:cNvPr id="9272" name="WordArt 56"/>
          <p:cNvSpPr>
            <a:spLocks noChangeAspect="1" noChangeArrowheads="1" noChangeShapeType="1" noTextEdit="1"/>
          </p:cNvSpPr>
          <p:nvPr/>
        </p:nvSpPr>
        <p:spPr bwMode="auto">
          <a:xfrm>
            <a:off x="4187825" y="4654550"/>
            <a:ext cx="374650" cy="130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33</a:t>
            </a:r>
          </a:p>
        </p:txBody>
      </p:sp>
      <p:sp>
        <p:nvSpPr>
          <p:cNvPr id="9273" name="WordArt 57"/>
          <p:cNvSpPr>
            <a:spLocks noChangeAspect="1" noChangeArrowheads="1" noChangeShapeType="1" noTextEdit="1"/>
          </p:cNvSpPr>
          <p:nvPr/>
        </p:nvSpPr>
        <p:spPr bwMode="auto">
          <a:xfrm>
            <a:off x="3440113" y="4662488"/>
            <a:ext cx="373062" cy="133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DDDDDD"/>
                </a:solidFill>
                <a:latin typeface="Arial Black" panose="020B0A04020102020204" pitchFamily="34" charset="0"/>
              </a:rPr>
              <a:t>Block 32</a:t>
            </a:r>
          </a:p>
        </p:txBody>
      </p:sp>
      <p:sp>
        <p:nvSpPr>
          <p:cNvPr id="9274" name="Line 58"/>
          <p:cNvSpPr>
            <a:spLocks noChangeAspect="1" noChangeShapeType="1"/>
          </p:cNvSpPr>
          <p:nvPr/>
        </p:nvSpPr>
        <p:spPr bwMode="auto">
          <a:xfrm rot="-5400000">
            <a:off x="5364163" y="4087813"/>
            <a:ext cx="383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75" name="Oval 67"/>
          <p:cNvSpPr>
            <a:spLocks noChangeAspect="1" noChangeArrowheads="1"/>
          </p:cNvSpPr>
          <p:nvPr/>
        </p:nvSpPr>
        <p:spPr bwMode="auto">
          <a:xfrm>
            <a:off x="3532188" y="4014788"/>
            <a:ext cx="182562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76" name="Oval 68"/>
          <p:cNvSpPr>
            <a:spLocks noChangeAspect="1" noChangeArrowheads="1"/>
          </p:cNvSpPr>
          <p:nvPr/>
        </p:nvSpPr>
        <p:spPr bwMode="auto">
          <a:xfrm>
            <a:off x="3324225" y="5062538"/>
            <a:ext cx="184150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77" name="Oval 70"/>
          <p:cNvSpPr>
            <a:spLocks noChangeAspect="1" noChangeArrowheads="1"/>
          </p:cNvSpPr>
          <p:nvPr/>
        </p:nvSpPr>
        <p:spPr bwMode="auto">
          <a:xfrm>
            <a:off x="3965575" y="3398838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78" name="Oval 71"/>
          <p:cNvSpPr>
            <a:spLocks noChangeAspect="1" noChangeArrowheads="1"/>
          </p:cNvSpPr>
          <p:nvPr/>
        </p:nvSpPr>
        <p:spPr bwMode="auto">
          <a:xfrm>
            <a:off x="3762375" y="4449763"/>
            <a:ext cx="182563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79" name="Oval 72"/>
          <p:cNvSpPr>
            <a:spLocks noChangeAspect="1" noChangeArrowheads="1"/>
          </p:cNvSpPr>
          <p:nvPr/>
        </p:nvSpPr>
        <p:spPr bwMode="auto">
          <a:xfrm>
            <a:off x="2903538" y="5734050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0" name="Oval 73"/>
          <p:cNvSpPr>
            <a:spLocks noChangeAspect="1" noChangeArrowheads="1"/>
          </p:cNvSpPr>
          <p:nvPr/>
        </p:nvSpPr>
        <p:spPr bwMode="auto">
          <a:xfrm>
            <a:off x="2433638" y="4799013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1" name="Oval 74"/>
          <p:cNvSpPr>
            <a:spLocks noChangeAspect="1" noChangeArrowheads="1"/>
          </p:cNvSpPr>
          <p:nvPr/>
        </p:nvSpPr>
        <p:spPr bwMode="auto">
          <a:xfrm>
            <a:off x="2232025" y="4318000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2" name="Oval 75"/>
          <p:cNvSpPr>
            <a:spLocks noChangeAspect="1" noChangeArrowheads="1"/>
          </p:cNvSpPr>
          <p:nvPr/>
        </p:nvSpPr>
        <p:spPr bwMode="auto">
          <a:xfrm>
            <a:off x="3078163" y="4594225"/>
            <a:ext cx="182562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3" name="Oval 76"/>
          <p:cNvSpPr>
            <a:spLocks noChangeAspect="1" noChangeArrowheads="1"/>
          </p:cNvSpPr>
          <p:nvPr/>
        </p:nvSpPr>
        <p:spPr bwMode="auto">
          <a:xfrm>
            <a:off x="2889250" y="4157663"/>
            <a:ext cx="182563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4" name="Oval 78"/>
          <p:cNvSpPr>
            <a:spLocks noChangeAspect="1" noChangeArrowheads="1"/>
          </p:cNvSpPr>
          <p:nvPr/>
        </p:nvSpPr>
        <p:spPr bwMode="auto">
          <a:xfrm>
            <a:off x="2684463" y="3749675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5" name="Oval 79"/>
          <p:cNvSpPr>
            <a:spLocks noChangeAspect="1" noChangeArrowheads="1"/>
          </p:cNvSpPr>
          <p:nvPr/>
        </p:nvSpPr>
        <p:spPr bwMode="auto">
          <a:xfrm>
            <a:off x="2232025" y="5865813"/>
            <a:ext cx="184150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6" name="Oval 80"/>
          <p:cNvSpPr>
            <a:spLocks noChangeAspect="1" noChangeArrowheads="1"/>
          </p:cNvSpPr>
          <p:nvPr/>
        </p:nvSpPr>
        <p:spPr bwMode="auto">
          <a:xfrm>
            <a:off x="2011363" y="5381625"/>
            <a:ext cx="185737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7" name="Oval 81"/>
          <p:cNvSpPr>
            <a:spLocks noChangeAspect="1" noChangeArrowheads="1"/>
          </p:cNvSpPr>
          <p:nvPr/>
        </p:nvSpPr>
        <p:spPr bwMode="auto">
          <a:xfrm>
            <a:off x="6156325" y="4845050"/>
            <a:ext cx="182563" cy="182563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8" name="Oval 82"/>
          <p:cNvSpPr>
            <a:spLocks noChangeAspect="1" noChangeArrowheads="1"/>
          </p:cNvSpPr>
          <p:nvPr/>
        </p:nvSpPr>
        <p:spPr bwMode="auto">
          <a:xfrm>
            <a:off x="4826000" y="3659188"/>
            <a:ext cx="185738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89" name="Oval 83"/>
          <p:cNvSpPr>
            <a:spLocks noChangeAspect="1" noChangeArrowheads="1"/>
          </p:cNvSpPr>
          <p:nvPr/>
        </p:nvSpPr>
        <p:spPr bwMode="auto">
          <a:xfrm>
            <a:off x="5456238" y="3487738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0" name="Oval 84"/>
          <p:cNvSpPr>
            <a:spLocks noChangeAspect="1" noChangeArrowheads="1"/>
          </p:cNvSpPr>
          <p:nvPr/>
        </p:nvSpPr>
        <p:spPr bwMode="auto">
          <a:xfrm>
            <a:off x="7015163" y="3590925"/>
            <a:ext cx="182562" cy="182563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1" name="Oval 85"/>
          <p:cNvSpPr>
            <a:spLocks noChangeAspect="1" noChangeArrowheads="1"/>
          </p:cNvSpPr>
          <p:nvPr/>
        </p:nvSpPr>
        <p:spPr bwMode="auto">
          <a:xfrm>
            <a:off x="5907088" y="2876550"/>
            <a:ext cx="182562" cy="182563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2" name="Oval 86"/>
          <p:cNvSpPr>
            <a:spLocks noChangeAspect="1" noChangeArrowheads="1"/>
          </p:cNvSpPr>
          <p:nvPr/>
        </p:nvSpPr>
        <p:spPr bwMode="auto">
          <a:xfrm>
            <a:off x="4886325" y="5180013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3" name="Oval 87"/>
          <p:cNvSpPr>
            <a:spLocks noChangeAspect="1" noChangeArrowheads="1"/>
          </p:cNvSpPr>
          <p:nvPr/>
        </p:nvSpPr>
        <p:spPr bwMode="auto">
          <a:xfrm>
            <a:off x="4418013" y="4275138"/>
            <a:ext cx="184150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4" name="Oval 88"/>
          <p:cNvSpPr>
            <a:spLocks noChangeAspect="1" noChangeArrowheads="1"/>
          </p:cNvSpPr>
          <p:nvPr/>
        </p:nvSpPr>
        <p:spPr bwMode="auto">
          <a:xfrm>
            <a:off x="4594225" y="4711700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5" name="Oval 89"/>
          <p:cNvSpPr>
            <a:spLocks noChangeAspect="1" noChangeArrowheads="1"/>
          </p:cNvSpPr>
          <p:nvPr/>
        </p:nvSpPr>
        <p:spPr bwMode="auto">
          <a:xfrm>
            <a:off x="5075238" y="4097338"/>
            <a:ext cx="182562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6" name="Oval 90"/>
          <p:cNvSpPr>
            <a:spLocks noChangeAspect="1" noChangeArrowheads="1"/>
          </p:cNvSpPr>
          <p:nvPr/>
        </p:nvSpPr>
        <p:spPr bwMode="auto">
          <a:xfrm>
            <a:off x="6781800" y="3152775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7" name="Oval 91"/>
          <p:cNvSpPr>
            <a:spLocks noChangeAspect="1" noChangeArrowheads="1"/>
          </p:cNvSpPr>
          <p:nvPr/>
        </p:nvSpPr>
        <p:spPr bwMode="auto">
          <a:xfrm>
            <a:off x="5700713" y="3924300"/>
            <a:ext cx="182562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8" name="Oval 92"/>
          <p:cNvSpPr>
            <a:spLocks noChangeAspect="1" noChangeArrowheads="1"/>
          </p:cNvSpPr>
          <p:nvPr/>
        </p:nvSpPr>
        <p:spPr bwMode="auto">
          <a:xfrm>
            <a:off x="5281613" y="3033713"/>
            <a:ext cx="182562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299" name="Oval 93"/>
          <p:cNvSpPr>
            <a:spLocks noChangeAspect="1" noChangeArrowheads="1"/>
          </p:cNvSpPr>
          <p:nvPr/>
        </p:nvSpPr>
        <p:spPr bwMode="auto">
          <a:xfrm>
            <a:off x="5541963" y="5019675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0" name="Oval 94"/>
          <p:cNvSpPr>
            <a:spLocks noChangeAspect="1" noChangeArrowheads="1"/>
          </p:cNvSpPr>
          <p:nvPr/>
        </p:nvSpPr>
        <p:spPr bwMode="auto">
          <a:xfrm>
            <a:off x="4198938" y="3835400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1" name="Oval 95"/>
          <p:cNvSpPr>
            <a:spLocks noChangeAspect="1" noChangeArrowheads="1"/>
          </p:cNvSpPr>
          <p:nvPr/>
        </p:nvSpPr>
        <p:spPr bwMode="auto">
          <a:xfrm>
            <a:off x="6372225" y="3719513"/>
            <a:ext cx="185738" cy="185737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2" name="Oval 100"/>
          <p:cNvSpPr>
            <a:spLocks noChangeAspect="1" noChangeArrowheads="1"/>
          </p:cNvSpPr>
          <p:nvPr/>
        </p:nvSpPr>
        <p:spPr bwMode="auto">
          <a:xfrm>
            <a:off x="6781800" y="4654550"/>
            <a:ext cx="184150" cy="184150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3" name="Oval 103"/>
          <p:cNvSpPr>
            <a:spLocks noChangeAspect="1" noChangeArrowheads="1"/>
          </p:cNvSpPr>
          <p:nvPr/>
        </p:nvSpPr>
        <p:spPr bwMode="auto">
          <a:xfrm>
            <a:off x="5922963" y="4341813"/>
            <a:ext cx="182562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4" name="Oval 104"/>
          <p:cNvSpPr>
            <a:spLocks noChangeAspect="1" noChangeArrowheads="1"/>
          </p:cNvSpPr>
          <p:nvPr/>
        </p:nvSpPr>
        <p:spPr bwMode="auto">
          <a:xfrm>
            <a:off x="6143625" y="3275013"/>
            <a:ext cx="182563" cy="182562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5" name="Oval 105"/>
          <p:cNvSpPr>
            <a:spLocks noChangeAspect="1" noChangeArrowheads="1"/>
          </p:cNvSpPr>
          <p:nvPr/>
        </p:nvSpPr>
        <p:spPr bwMode="auto">
          <a:xfrm>
            <a:off x="6559550" y="4187825"/>
            <a:ext cx="184150" cy="182563"/>
          </a:xfrm>
          <a:prstGeom prst="ellipse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9306" name="Text Box 106"/>
          <p:cNvSpPr txBox="1">
            <a:spLocks noChangeArrowheads="1"/>
          </p:cNvSpPr>
          <p:nvPr/>
        </p:nvSpPr>
        <p:spPr bwMode="auto">
          <a:xfrm>
            <a:off x="431800" y="1463675"/>
            <a:ext cx="6054863" cy="461665"/>
          </a:xfrm>
          <a:prstGeom prst="rect">
            <a:avLst/>
          </a:prstGeom>
          <a:solidFill>
            <a:schemeClr val="tx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bg1"/>
                </a:solidFill>
                <a:latin typeface="Verdana" panose="020B0604030504040204" pitchFamily="34" charset="0"/>
              </a:rPr>
              <a:t>Work as a team – Divide </a:t>
            </a:r>
            <a:r>
              <a:rPr lang="en-US" altLang="en-US" b="1" dirty="0" smtClean="0">
                <a:solidFill>
                  <a:schemeClr val="bg1"/>
                </a:solidFill>
                <a:latin typeface="Verdana" panose="020B0604030504040204" pitchFamily="34" charset="0"/>
              </a:rPr>
              <a:t>the </a:t>
            </a:r>
            <a:r>
              <a:rPr lang="en-US" altLang="en-US" b="1" dirty="0">
                <a:solidFill>
                  <a:schemeClr val="bg1"/>
                </a:solidFill>
                <a:latin typeface="Verdana" panose="020B0604030504040204" pitchFamily="34" charset="0"/>
              </a:rPr>
              <a:t>work</a:t>
            </a:r>
          </a:p>
        </p:txBody>
      </p:sp>
      <p:sp>
        <p:nvSpPr>
          <p:cNvPr id="9307" name="Text Box 79"/>
          <p:cNvSpPr txBox="1">
            <a:spLocks noChangeArrowheads="1"/>
          </p:cNvSpPr>
          <p:nvPr/>
        </p:nvSpPr>
        <p:spPr bwMode="auto">
          <a:xfrm>
            <a:off x="8126413" y="5756275"/>
            <a:ext cx="7159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10 km</a:t>
            </a:r>
          </a:p>
        </p:txBody>
      </p:sp>
      <p:sp>
        <p:nvSpPr>
          <p:cNvPr id="9308" name="Rectangle 78"/>
          <p:cNvSpPr>
            <a:spLocks noChangeAspect="1" noChangeArrowheads="1"/>
          </p:cNvSpPr>
          <p:nvPr/>
        </p:nvSpPr>
        <p:spPr bwMode="auto">
          <a:xfrm>
            <a:off x="8215313" y="5702300"/>
            <a:ext cx="525462" cy="85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6873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Evidence for Faulting</a:t>
            </a:r>
          </a:p>
        </p:txBody>
      </p:sp>
      <p:sp>
        <p:nvSpPr>
          <p:cNvPr id="10245" name="Rectangle 53"/>
          <p:cNvSpPr>
            <a:spLocks noGrp="1" noChangeArrowheads="1"/>
          </p:cNvSpPr>
          <p:nvPr>
            <p:ph idx="1"/>
          </p:nvPr>
        </p:nvSpPr>
        <p:spPr>
          <a:xfrm>
            <a:off x="312821" y="1321594"/>
            <a:ext cx="3694029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 smtClean="0"/>
              <a:t>Significant offset in the reflection patterns.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 smtClean="0"/>
              <a:t>Terminations of reflections along the fault plane.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 smtClean="0"/>
              <a:t>There can be a change in reflector dip across the fault plane.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2200" dirty="0" smtClean="0"/>
              <a:t>Near-vertical zones of poor imaging.</a:t>
            </a:r>
          </a:p>
        </p:txBody>
      </p:sp>
      <p:pic>
        <p:nvPicPr>
          <p:cNvPr id="10246" name="Picture 8" descr="13_Line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0" t="41808" r="46802" b="18614"/>
          <a:stretch>
            <a:fillRect/>
          </a:stretch>
        </p:blipFill>
        <p:spPr bwMode="auto">
          <a:xfrm>
            <a:off x="4565650" y="2146300"/>
            <a:ext cx="3808413" cy="38973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9"/>
          <p:cNvSpPr txBox="1">
            <a:spLocks noChangeAspect="1" noChangeArrowheads="1"/>
          </p:cNvSpPr>
          <p:nvPr/>
        </p:nvSpPr>
        <p:spPr bwMode="auto">
          <a:xfrm>
            <a:off x="7510463" y="1439863"/>
            <a:ext cx="9429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/>
              <a:t>Line</a:t>
            </a:r>
            <a:r>
              <a:rPr lang="en-US" altLang="en-US" sz="1200" b="1" dirty="0">
                <a:latin typeface="Verdana" panose="020B0604030504040204" pitchFamily="34" charset="0"/>
              </a:rPr>
              <a:t> </a:t>
            </a:r>
            <a:r>
              <a:rPr lang="en-US" altLang="en-US" sz="2000" b="1" dirty="0"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10248" name="Text Box 9"/>
          <p:cNvSpPr txBox="1">
            <a:spLocks noChangeAspect="1" noChangeArrowheads="1"/>
          </p:cNvSpPr>
          <p:nvPr/>
        </p:nvSpPr>
        <p:spPr bwMode="auto">
          <a:xfrm>
            <a:off x="4556125" y="1439863"/>
            <a:ext cx="927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/>
              <a:t>Line </a:t>
            </a:r>
            <a:r>
              <a:rPr lang="en-US" altLang="en-US" sz="2000" b="1" dirty="0"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10249" name="Text Box 12"/>
          <p:cNvSpPr txBox="1">
            <a:spLocks noChangeAspect="1" noChangeArrowheads="1"/>
          </p:cNvSpPr>
          <p:nvPr/>
        </p:nvSpPr>
        <p:spPr bwMode="auto">
          <a:xfrm>
            <a:off x="7716647" y="172402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2000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50" name="Text Box 39"/>
          <p:cNvSpPr txBox="1">
            <a:spLocks noChangeAspect="1" noChangeArrowheads="1"/>
          </p:cNvSpPr>
          <p:nvPr/>
        </p:nvSpPr>
        <p:spPr bwMode="auto">
          <a:xfrm>
            <a:off x="6643497" y="172402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1800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51" name="Text Box 40"/>
          <p:cNvSpPr txBox="1">
            <a:spLocks noChangeAspect="1" noChangeArrowheads="1"/>
          </p:cNvSpPr>
          <p:nvPr/>
        </p:nvSpPr>
        <p:spPr bwMode="auto">
          <a:xfrm>
            <a:off x="5560822" y="172402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1600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52" name="Text Box 41"/>
          <p:cNvSpPr txBox="1">
            <a:spLocks noChangeAspect="1" noChangeArrowheads="1"/>
          </p:cNvSpPr>
          <p:nvPr/>
        </p:nvSpPr>
        <p:spPr bwMode="auto">
          <a:xfrm>
            <a:off x="4490847" y="172402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1400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53" name="Line 42"/>
          <p:cNvSpPr>
            <a:spLocks noChangeAspect="1" noChangeShapeType="1"/>
          </p:cNvSpPr>
          <p:nvPr/>
        </p:nvSpPr>
        <p:spPr bwMode="auto">
          <a:xfrm>
            <a:off x="6892925" y="1966913"/>
            <a:ext cx="0" cy="174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54" name="Line 46"/>
          <p:cNvSpPr>
            <a:spLocks noChangeAspect="1" noChangeShapeType="1"/>
          </p:cNvSpPr>
          <p:nvPr/>
        </p:nvSpPr>
        <p:spPr bwMode="auto">
          <a:xfrm>
            <a:off x="4738688" y="1966913"/>
            <a:ext cx="0" cy="174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55" name="Line 47"/>
          <p:cNvSpPr>
            <a:spLocks noChangeAspect="1" noChangeShapeType="1"/>
          </p:cNvSpPr>
          <p:nvPr/>
        </p:nvSpPr>
        <p:spPr bwMode="auto">
          <a:xfrm>
            <a:off x="7969250" y="1966913"/>
            <a:ext cx="0" cy="174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56" name="Line 48"/>
          <p:cNvSpPr>
            <a:spLocks noChangeAspect="1" noChangeShapeType="1"/>
          </p:cNvSpPr>
          <p:nvPr/>
        </p:nvSpPr>
        <p:spPr bwMode="auto">
          <a:xfrm>
            <a:off x="5816600" y="1966913"/>
            <a:ext cx="0" cy="174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57" name="Text Box 17"/>
          <p:cNvSpPr txBox="1">
            <a:spLocks noChangeAspect="1" noChangeArrowheads="1"/>
          </p:cNvSpPr>
          <p:nvPr/>
        </p:nvSpPr>
        <p:spPr bwMode="auto">
          <a:xfrm>
            <a:off x="3898710" y="275748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1000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58" name="Line 29"/>
          <p:cNvSpPr>
            <a:spLocks noChangeAspect="1" noChangeShapeType="1"/>
          </p:cNvSpPr>
          <p:nvPr/>
        </p:nvSpPr>
        <p:spPr bwMode="auto">
          <a:xfrm rot="-5400000">
            <a:off x="4469607" y="2402681"/>
            <a:ext cx="0" cy="1127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59" name="Line 30"/>
          <p:cNvSpPr>
            <a:spLocks noChangeAspect="1" noChangeShapeType="1"/>
          </p:cNvSpPr>
          <p:nvPr/>
        </p:nvSpPr>
        <p:spPr bwMode="auto">
          <a:xfrm rot="-5400000">
            <a:off x="4444207" y="2824956"/>
            <a:ext cx="0" cy="163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grpSp>
        <p:nvGrpSpPr>
          <p:cNvPr id="10260" name="Group 31"/>
          <p:cNvGrpSpPr>
            <a:grpSpLocks noChangeAspect="1"/>
          </p:cNvGrpSpPr>
          <p:nvPr/>
        </p:nvGrpSpPr>
        <p:grpSpPr bwMode="auto">
          <a:xfrm>
            <a:off x="4413250" y="3357563"/>
            <a:ext cx="112713" cy="1343025"/>
            <a:chOff x="-2721" y="2762"/>
            <a:chExt cx="88" cy="676"/>
          </a:xfrm>
        </p:grpSpPr>
        <p:sp>
          <p:nvSpPr>
            <p:cNvPr id="10292" name="Line 32"/>
            <p:cNvSpPr>
              <a:spLocks noChangeAspect="1" noChangeShapeType="1"/>
            </p:cNvSpPr>
            <p:nvPr/>
          </p:nvSpPr>
          <p:spPr bwMode="auto">
            <a:xfrm rot="-5400000">
              <a:off x="-2677" y="2718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93" name="Line 33"/>
            <p:cNvSpPr>
              <a:spLocks noChangeAspect="1" noChangeShapeType="1"/>
            </p:cNvSpPr>
            <p:nvPr/>
          </p:nvSpPr>
          <p:spPr bwMode="auto">
            <a:xfrm rot="-5400000">
              <a:off x="-2677" y="3170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94" name="Line 34"/>
            <p:cNvSpPr>
              <a:spLocks noChangeAspect="1" noChangeShapeType="1"/>
            </p:cNvSpPr>
            <p:nvPr/>
          </p:nvSpPr>
          <p:spPr bwMode="auto">
            <a:xfrm rot="-5400000">
              <a:off x="-2677" y="2942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95" name="Line 35"/>
            <p:cNvSpPr>
              <a:spLocks noChangeAspect="1" noChangeShapeType="1"/>
            </p:cNvSpPr>
            <p:nvPr/>
          </p:nvSpPr>
          <p:spPr bwMode="auto">
            <a:xfrm rot="-5400000">
              <a:off x="-2677" y="3394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261" name="Text Box 37"/>
          <p:cNvSpPr txBox="1">
            <a:spLocks noChangeAspect="1" noChangeArrowheads="1"/>
          </p:cNvSpPr>
          <p:nvPr/>
        </p:nvSpPr>
        <p:spPr bwMode="auto">
          <a:xfrm>
            <a:off x="3898711" y="5002213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1500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62" name="Line 38"/>
          <p:cNvSpPr>
            <a:spLocks noChangeAspect="1" noChangeShapeType="1"/>
          </p:cNvSpPr>
          <p:nvPr/>
        </p:nvSpPr>
        <p:spPr bwMode="auto">
          <a:xfrm rot="-5400000">
            <a:off x="4429126" y="5068887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63" name="Line 39"/>
          <p:cNvSpPr>
            <a:spLocks noChangeAspect="1" noChangeShapeType="1"/>
          </p:cNvSpPr>
          <p:nvPr/>
        </p:nvSpPr>
        <p:spPr bwMode="auto">
          <a:xfrm rot="-5400000">
            <a:off x="4454526" y="5543550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64" name="Line 41"/>
          <p:cNvSpPr>
            <a:spLocks noChangeAspect="1" noChangeShapeType="1"/>
          </p:cNvSpPr>
          <p:nvPr/>
        </p:nvSpPr>
        <p:spPr bwMode="auto">
          <a:xfrm rot="-5400000">
            <a:off x="4454526" y="5994400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65" name="Text Box 45"/>
          <p:cNvSpPr txBox="1">
            <a:spLocks noChangeAspect="1" noChangeArrowheads="1"/>
          </p:cNvSpPr>
          <p:nvPr/>
        </p:nvSpPr>
        <p:spPr bwMode="auto">
          <a:xfrm>
            <a:off x="8548497" y="274478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1000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grpSp>
        <p:nvGrpSpPr>
          <p:cNvPr id="10266" name="Group 33"/>
          <p:cNvGrpSpPr>
            <a:grpSpLocks noChangeAspect="1"/>
          </p:cNvGrpSpPr>
          <p:nvPr/>
        </p:nvGrpSpPr>
        <p:grpSpPr bwMode="auto">
          <a:xfrm>
            <a:off x="4554538" y="2182813"/>
            <a:ext cx="3438615" cy="3930650"/>
            <a:chOff x="2429" y="1343"/>
            <a:chExt cx="1876" cy="4104"/>
          </a:xfrm>
        </p:grpSpPr>
        <p:sp>
          <p:nvSpPr>
            <p:cNvPr id="10288" name="Line 72"/>
            <p:cNvSpPr>
              <a:spLocks noChangeAspect="1" noChangeShapeType="1"/>
            </p:cNvSpPr>
            <p:nvPr/>
          </p:nvSpPr>
          <p:spPr bwMode="auto">
            <a:xfrm>
              <a:off x="2681" y="1343"/>
              <a:ext cx="0" cy="408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9" name="Line 72"/>
            <p:cNvSpPr>
              <a:spLocks noChangeAspect="1" noChangeShapeType="1"/>
            </p:cNvSpPr>
            <p:nvPr/>
          </p:nvSpPr>
          <p:spPr bwMode="auto">
            <a:xfrm>
              <a:off x="4305" y="1343"/>
              <a:ext cx="0" cy="408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90" name="Line 14"/>
            <p:cNvSpPr>
              <a:spLocks noChangeAspect="1" noChangeShapeType="1"/>
            </p:cNvSpPr>
            <p:nvPr/>
          </p:nvSpPr>
          <p:spPr bwMode="auto">
            <a:xfrm>
              <a:off x="2429" y="1343"/>
              <a:ext cx="0" cy="410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267" name="Line 56"/>
          <p:cNvSpPr>
            <a:spLocks noChangeAspect="1" noChangeShapeType="1"/>
          </p:cNvSpPr>
          <p:nvPr/>
        </p:nvSpPr>
        <p:spPr bwMode="auto">
          <a:xfrm rot="-5400000">
            <a:off x="8489951" y="2400300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68" name="Line 57"/>
          <p:cNvSpPr>
            <a:spLocks noChangeAspect="1" noChangeShapeType="1"/>
          </p:cNvSpPr>
          <p:nvPr/>
        </p:nvSpPr>
        <p:spPr bwMode="auto">
          <a:xfrm rot="-5400000">
            <a:off x="8515351" y="2824162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69" name="Line 58"/>
          <p:cNvSpPr>
            <a:spLocks noChangeAspect="1" noChangeShapeType="1"/>
          </p:cNvSpPr>
          <p:nvPr/>
        </p:nvSpPr>
        <p:spPr bwMode="auto">
          <a:xfrm rot="-5400000">
            <a:off x="8489951" y="3300412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0" name="Line 59"/>
          <p:cNvSpPr>
            <a:spLocks noChangeAspect="1" noChangeShapeType="1"/>
          </p:cNvSpPr>
          <p:nvPr/>
        </p:nvSpPr>
        <p:spPr bwMode="auto">
          <a:xfrm rot="-5400000">
            <a:off x="8489951" y="4197350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1" name="Line 60"/>
          <p:cNvSpPr>
            <a:spLocks noChangeAspect="1" noChangeShapeType="1"/>
          </p:cNvSpPr>
          <p:nvPr/>
        </p:nvSpPr>
        <p:spPr bwMode="auto">
          <a:xfrm rot="-5400000">
            <a:off x="8489951" y="3744912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2" name="Line 61"/>
          <p:cNvSpPr>
            <a:spLocks noChangeAspect="1" noChangeShapeType="1"/>
          </p:cNvSpPr>
          <p:nvPr/>
        </p:nvSpPr>
        <p:spPr bwMode="auto">
          <a:xfrm rot="-5400000">
            <a:off x="8489951" y="4641850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3" name="Text Box 63"/>
          <p:cNvSpPr txBox="1">
            <a:spLocks noChangeAspect="1" noChangeArrowheads="1"/>
          </p:cNvSpPr>
          <p:nvPr/>
        </p:nvSpPr>
        <p:spPr bwMode="auto">
          <a:xfrm>
            <a:off x="8548498" y="4999038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1500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0274" name="Line 64"/>
          <p:cNvSpPr>
            <a:spLocks noChangeAspect="1" noChangeShapeType="1"/>
          </p:cNvSpPr>
          <p:nvPr/>
        </p:nvSpPr>
        <p:spPr bwMode="auto">
          <a:xfrm rot="-5400000">
            <a:off x="8515351" y="5067300"/>
            <a:ext cx="0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5" name="Line 65"/>
          <p:cNvSpPr>
            <a:spLocks noChangeAspect="1" noChangeShapeType="1"/>
          </p:cNvSpPr>
          <p:nvPr/>
        </p:nvSpPr>
        <p:spPr bwMode="auto">
          <a:xfrm rot="-5400000">
            <a:off x="8489951" y="5541962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6" name="Line 67"/>
          <p:cNvSpPr>
            <a:spLocks noChangeAspect="1" noChangeShapeType="1"/>
          </p:cNvSpPr>
          <p:nvPr/>
        </p:nvSpPr>
        <p:spPr bwMode="auto">
          <a:xfrm rot="-5400000">
            <a:off x="8489951" y="5992812"/>
            <a:ext cx="0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0277" name="Rectangle 49"/>
          <p:cNvSpPr>
            <a:spLocks noChangeAspect="1" noChangeArrowheads="1"/>
          </p:cNvSpPr>
          <p:nvPr/>
        </p:nvSpPr>
        <p:spPr bwMode="auto">
          <a:xfrm>
            <a:off x="7696200" y="6153903"/>
            <a:ext cx="677863" cy="10477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10278" name="WordArt 7"/>
          <p:cNvSpPr>
            <a:spLocks noChangeArrowheads="1" noChangeShapeType="1" noTextEdit="1"/>
          </p:cNvSpPr>
          <p:nvPr/>
        </p:nvSpPr>
        <p:spPr bwMode="auto">
          <a:xfrm>
            <a:off x="6000750" y="1349375"/>
            <a:ext cx="9445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Line 3</a:t>
            </a:r>
          </a:p>
        </p:txBody>
      </p:sp>
      <p:sp>
        <p:nvSpPr>
          <p:cNvPr id="95286" name="Freeform 54"/>
          <p:cNvSpPr>
            <a:spLocks/>
          </p:cNvSpPr>
          <p:nvPr/>
        </p:nvSpPr>
        <p:spPr bwMode="auto">
          <a:xfrm>
            <a:off x="6286500" y="3416300"/>
            <a:ext cx="95250" cy="1930400"/>
          </a:xfrm>
          <a:custGeom>
            <a:avLst/>
            <a:gdLst>
              <a:gd name="T0" fmla="*/ 151209386 w 60"/>
              <a:gd name="T1" fmla="*/ 0 h 1216"/>
              <a:gd name="T2" fmla="*/ 100806249 w 60"/>
              <a:gd name="T3" fmla="*/ 877014420 h 1216"/>
              <a:gd name="T4" fmla="*/ 0 w 60"/>
              <a:gd name="T5" fmla="*/ 2147483647 h 1216"/>
              <a:gd name="T6" fmla="*/ 0 60000 65536"/>
              <a:gd name="T7" fmla="*/ 0 60000 65536"/>
              <a:gd name="T8" fmla="*/ 0 60000 65536"/>
              <a:gd name="T9" fmla="*/ 0 w 60"/>
              <a:gd name="T10" fmla="*/ 0 h 1216"/>
              <a:gd name="T11" fmla="*/ 60 w 60"/>
              <a:gd name="T12" fmla="*/ 1216 h 12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" h="1216">
                <a:moveTo>
                  <a:pt x="60" y="0"/>
                </a:moveTo>
                <a:cubicBezTo>
                  <a:pt x="55" y="72"/>
                  <a:pt x="50" y="145"/>
                  <a:pt x="40" y="348"/>
                </a:cubicBezTo>
                <a:cubicBezTo>
                  <a:pt x="30" y="551"/>
                  <a:pt x="15" y="883"/>
                  <a:pt x="0" y="121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5287" name="Freeform 55"/>
          <p:cNvSpPr>
            <a:spLocks/>
          </p:cNvSpPr>
          <p:nvPr/>
        </p:nvSpPr>
        <p:spPr bwMode="auto">
          <a:xfrm>
            <a:off x="7035800" y="3302000"/>
            <a:ext cx="234950" cy="2032000"/>
          </a:xfrm>
          <a:custGeom>
            <a:avLst/>
            <a:gdLst>
              <a:gd name="T0" fmla="*/ 0 w 148"/>
              <a:gd name="T1" fmla="*/ 0 h 1280"/>
              <a:gd name="T2" fmla="*/ 120967500 w 148"/>
              <a:gd name="T3" fmla="*/ 997981891 h 1280"/>
              <a:gd name="T4" fmla="*/ 372983070 w 148"/>
              <a:gd name="T5" fmla="*/ 2147483647 h 1280"/>
              <a:gd name="T6" fmla="*/ 0 60000 65536"/>
              <a:gd name="T7" fmla="*/ 0 60000 65536"/>
              <a:gd name="T8" fmla="*/ 0 60000 65536"/>
              <a:gd name="T9" fmla="*/ 0 w 148"/>
              <a:gd name="T10" fmla="*/ 0 h 1280"/>
              <a:gd name="T11" fmla="*/ 148 w 148"/>
              <a:gd name="T12" fmla="*/ 1280 h 1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8" h="1280">
                <a:moveTo>
                  <a:pt x="0" y="0"/>
                </a:moveTo>
                <a:cubicBezTo>
                  <a:pt x="11" y="91"/>
                  <a:pt x="23" y="183"/>
                  <a:pt x="48" y="396"/>
                </a:cubicBezTo>
                <a:cubicBezTo>
                  <a:pt x="73" y="609"/>
                  <a:pt x="110" y="944"/>
                  <a:pt x="148" y="1280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3981450" y="3043238"/>
            <a:ext cx="4975225" cy="1270000"/>
            <a:chOff x="2508" y="1917"/>
            <a:chExt cx="3134" cy="800"/>
          </a:xfrm>
        </p:grpSpPr>
        <p:sp>
          <p:nvSpPr>
            <p:cNvPr id="10283" name="Freeform 56"/>
            <p:cNvSpPr>
              <a:spLocks/>
            </p:cNvSpPr>
            <p:nvPr/>
          </p:nvSpPr>
          <p:spPr bwMode="auto">
            <a:xfrm>
              <a:off x="2880" y="2576"/>
              <a:ext cx="1068" cy="141"/>
            </a:xfrm>
            <a:custGeom>
              <a:avLst/>
              <a:gdLst>
                <a:gd name="T0" fmla="*/ 0 w 1068"/>
                <a:gd name="T1" fmla="*/ 0 h 141"/>
                <a:gd name="T2" fmla="*/ 164 w 1068"/>
                <a:gd name="T3" fmla="*/ 84 h 141"/>
                <a:gd name="T4" fmla="*/ 308 w 1068"/>
                <a:gd name="T5" fmla="*/ 124 h 141"/>
                <a:gd name="T6" fmla="*/ 428 w 1068"/>
                <a:gd name="T7" fmla="*/ 140 h 141"/>
                <a:gd name="T8" fmla="*/ 584 w 1068"/>
                <a:gd name="T9" fmla="*/ 132 h 141"/>
                <a:gd name="T10" fmla="*/ 708 w 1068"/>
                <a:gd name="T11" fmla="*/ 116 h 141"/>
                <a:gd name="T12" fmla="*/ 820 w 1068"/>
                <a:gd name="T13" fmla="*/ 104 h 141"/>
                <a:gd name="T14" fmla="*/ 932 w 1068"/>
                <a:gd name="T15" fmla="*/ 48 h 141"/>
                <a:gd name="T16" fmla="*/ 1068 w 1068"/>
                <a:gd name="T17" fmla="*/ 12 h 1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68"/>
                <a:gd name="T28" fmla="*/ 0 h 141"/>
                <a:gd name="T29" fmla="*/ 1068 w 1068"/>
                <a:gd name="T30" fmla="*/ 141 h 1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68" h="141">
                  <a:moveTo>
                    <a:pt x="0" y="0"/>
                  </a:moveTo>
                  <a:cubicBezTo>
                    <a:pt x="56" y="31"/>
                    <a:pt x="113" y="63"/>
                    <a:pt x="164" y="84"/>
                  </a:cubicBezTo>
                  <a:cubicBezTo>
                    <a:pt x="215" y="105"/>
                    <a:pt x="264" y="115"/>
                    <a:pt x="308" y="124"/>
                  </a:cubicBezTo>
                  <a:cubicBezTo>
                    <a:pt x="352" y="133"/>
                    <a:pt x="382" y="139"/>
                    <a:pt x="428" y="140"/>
                  </a:cubicBezTo>
                  <a:cubicBezTo>
                    <a:pt x="474" y="141"/>
                    <a:pt x="537" y="136"/>
                    <a:pt x="584" y="132"/>
                  </a:cubicBezTo>
                  <a:cubicBezTo>
                    <a:pt x="631" y="128"/>
                    <a:pt x="669" y="121"/>
                    <a:pt x="708" y="116"/>
                  </a:cubicBezTo>
                  <a:cubicBezTo>
                    <a:pt x="747" y="111"/>
                    <a:pt x="783" y="115"/>
                    <a:pt x="820" y="104"/>
                  </a:cubicBezTo>
                  <a:cubicBezTo>
                    <a:pt x="857" y="93"/>
                    <a:pt x="891" y="63"/>
                    <a:pt x="932" y="48"/>
                  </a:cubicBezTo>
                  <a:cubicBezTo>
                    <a:pt x="973" y="33"/>
                    <a:pt x="1020" y="22"/>
                    <a:pt x="1068" y="12"/>
                  </a:cubicBez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4" name="Freeform 57"/>
            <p:cNvSpPr>
              <a:spLocks/>
            </p:cNvSpPr>
            <p:nvPr/>
          </p:nvSpPr>
          <p:spPr bwMode="auto">
            <a:xfrm>
              <a:off x="4064" y="2021"/>
              <a:ext cx="368" cy="147"/>
            </a:xfrm>
            <a:custGeom>
              <a:avLst/>
              <a:gdLst>
                <a:gd name="T0" fmla="*/ 0 w 368"/>
                <a:gd name="T1" fmla="*/ 147 h 147"/>
                <a:gd name="T2" fmla="*/ 68 w 368"/>
                <a:gd name="T3" fmla="*/ 83 h 147"/>
                <a:gd name="T4" fmla="*/ 160 w 368"/>
                <a:gd name="T5" fmla="*/ 19 h 147"/>
                <a:gd name="T6" fmla="*/ 256 w 368"/>
                <a:gd name="T7" fmla="*/ 7 h 147"/>
                <a:gd name="T8" fmla="*/ 368 w 368"/>
                <a:gd name="T9" fmla="*/ 63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147"/>
                <a:gd name="T17" fmla="*/ 368 w 368"/>
                <a:gd name="T18" fmla="*/ 147 h 1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147">
                  <a:moveTo>
                    <a:pt x="0" y="147"/>
                  </a:moveTo>
                  <a:cubicBezTo>
                    <a:pt x="20" y="125"/>
                    <a:pt x="41" y="104"/>
                    <a:pt x="68" y="83"/>
                  </a:cubicBezTo>
                  <a:cubicBezTo>
                    <a:pt x="95" y="62"/>
                    <a:pt x="129" y="32"/>
                    <a:pt x="160" y="19"/>
                  </a:cubicBezTo>
                  <a:cubicBezTo>
                    <a:pt x="191" y="6"/>
                    <a:pt x="221" y="0"/>
                    <a:pt x="256" y="7"/>
                  </a:cubicBezTo>
                  <a:cubicBezTo>
                    <a:pt x="291" y="14"/>
                    <a:pt x="329" y="38"/>
                    <a:pt x="368" y="63"/>
                  </a:cubicBez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5" name="Freeform 58"/>
            <p:cNvSpPr>
              <a:spLocks/>
            </p:cNvSpPr>
            <p:nvPr/>
          </p:nvSpPr>
          <p:spPr bwMode="auto">
            <a:xfrm>
              <a:off x="4496" y="2028"/>
              <a:ext cx="776" cy="292"/>
            </a:xfrm>
            <a:custGeom>
              <a:avLst/>
              <a:gdLst>
                <a:gd name="T0" fmla="*/ 0 w 776"/>
                <a:gd name="T1" fmla="*/ 292 h 292"/>
                <a:gd name="T2" fmla="*/ 92 w 776"/>
                <a:gd name="T3" fmla="*/ 268 h 292"/>
                <a:gd name="T4" fmla="*/ 144 w 776"/>
                <a:gd name="T5" fmla="*/ 248 h 292"/>
                <a:gd name="T6" fmla="*/ 208 w 776"/>
                <a:gd name="T7" fmla="*/ 240 h 292"/>
                <a:gd name="T8" fmla="*/ 364 w 776"/>
                <a:gd name="T9" fmla="*/ 160 h 292"/>
                <a:gd name="T10" fmla="*/ 564 w 776"/>
                <a:gd name="T11" fmla="*/ 64 h 292"/>
                <a:gd name="T12" fmla="*/ 776 w 776"/>
                <a:gd name="T13" fmla="*/ 0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76"/>
                <a:gd name="T22" fmla="*/ 0 h 292"/>
                <a:gd name="T23" fmla="*/ 776 w 776"/>
                <a:gd name="T24" fmla="*/ 292 h 2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76" h="292">
                  <a:moveTo>
                    <a:pt x="0" y="292"/>
                  </a:moveTo>
                  <a:cubicBezTo>
                    <a:pt x="34" y="283"/>
                    <a:pt x="68" y="275"/>
                    <a:pt x="92" y="268"/>
                  </a:cubicBezTo>
                  <a:cubicBezTo>
                    <a:pt x="116" y="261"/>
                    <a:pt x="125" y="253"/>
                    <a:pt x="144" y="248"/>
                  </a:cubicBezTo>
                  <a:cubicBezTo>
                    <a:pt x="163" y="243"/>
                    <a:pt x="171" y="255"/>
                    <a:pt x="208" y="240"/>
                  </a:cubicBezTo>
                  <a:cubicBezTo>
                    <a:pt x="245" y="225"/>
                    <a:pt x="305" y="189"/>
                    <a:pt x="364" y="160"/>
                  </a:cubicBezTo>
                  <a:cubicBezTo>
                    <a:pt x="423" y="131"/>
                    <a:pt x="495" y="91"/>
                    <a:pt x="564" y="64"/>
                  </a:cubicBezTo>
                  <a:cubicBezTo>
                    <a:pt x="633" y="37"/>
                    <a:pt x="704" y="18"/>
                    <a:pt x="776" y="0"/>
                  </a:cubicBez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6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5360" y="1917"/>
              <a:ext cx="282" cy="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  <p:sp>
          <p:nvSpPr>
            <p:cNvPr id="10287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508" y="2484"/>
              <a:ext cx="282" cy="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</p:grpSp>
      <p:sp>
        <p:nvSpPr>
          <p:cNvPr id="10282" name="Text Box 63"/>
          <p:cNvSpPr txBox="1">
            <a:spLocks noChangeArrowheads="1"/>
          </p:cNvSpPr>
          <p:nvPr/>
        </p:nvSpPr>
        <p:spPr bwMode="auto">
          <a:xfrm>
            <a:off x="7731125" y="6214228"/>
            <a:ext cx="5774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dirty="0">
                <a:latin typeface="Verdana" panose="020B0604030504040204" pitchFamily="34" charset="0"/>
              </a:rPr>
              <a:t>5 km</a:t>
            </a:r>
          </a:p>
        </p:txBody>
      </p:sp>
    </p:spTree>
    <p:extLst>
      <p:ext uri="{BB962C8B-B14F-4D97-AF65-F5344CB8AC3E}">
        <p14:creationId xmlns:p14="http://schemas.microsoft.com/office/powerpoint/2010/main" val="3830222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86" grpId="0" animBg="1"/>
      <p:bldP spid="952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118"/>
          <p:cNvSpPr>
            <a:spLocks noChangeArrowheads="1"/>
          </p:cNvSpPr>
          <p:nvPr/>
        </p:nvSpPr>
        <p:spPr bwMode="auto">
          <a:xfrm>
            <a:off x="334775" y="1336675"/>
            <a:ext cx="36671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Irregular surface separating the reflection </a:t>
            </a:r>
            <a:r>
              <a:rPr lang="en-US" altLang="en-US" sz="2200" dirty="0" smtClean="0">
                <a:latin typeface="Verdana" panose="020B0604030504040204" pitchFamily="34" charset="0"/>
              </a:rPr>
              <a:t>patterns.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Terminations of reflections below the TOL </a:t>
            </a:r>
            <a:r>
              <a:rPr lang="en-US" altLang="en-US" sz="2200" dirty="0" smtClean="0">
                <a:latin typeface="Verdana" panose="020B0604030504040204" pitchFamily="34" charset="0"/>
              </a:rPr>
              <a:t>surface.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Onlap of reflection above the TOL surface (fill</a:t>
            </a:r>
            <a:r>
              <a:rPr lang="en-US" altLang="en-US" sz="2200" dirty="0" smtClean="0">
                <a:latin typeface="Verdana" panose="020B0604030504040204" pitchFamily="34" charset="0"/>
              </a:rPr>
              <a:t>).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Change in the dip of the </a:t>
            </a:r>
            <a:r>
              <a:rPr lang="en-US" altLang="en-US" sz="2200" dirty="0" smtClean="0">
                <a:latin typeface="Verdana" panose="020B0604030504040204" pitchFamily="34" charset="0"/>
              </a:rPr>
              <a:t>reflections across the TOL boundary.</a:t>
            </a:r>
            <a:endParaRPr lang="en-US" altLang="en-US" sz="2200" dirty="0">
              <a:latin typeface="Verdana" panose="020B0604030504040204" pitchFamily="34" charset="0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Evidence for Erosion</a:t>
            </a:r>
          </a:p>
        </p:txBody>
      </p:sp>
      <p:pic>
        <p:nvPicPr>
          <p:cNvPr id="11270" name="Picture 6" descr="25_Line-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4" t="48372" r="29344" b="15421"/>
          <a:stretch>
            <a:fillRect/>
          </a:stretch>
        </p:blipFill>
        <p:spPr bwMode="auto">
          <a:xfrm>
            <a:off x="4451350" y="2357438"/>
            <a:ext cx="4405313" cy="3548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Text Box 19"/>
          <p:cNvSpPr txBox="1">
            <a:spLocks noChangeAspect="1" noChangeArrowheads="1"/>
          </p:cNvSpPr>
          <p:nvPr/>
        </p:nvSpPr>
        <p:spPr bwMode="auto">
          <a:xfrm>
            <a:off x="5481447" y="19621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4600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72" name="Text Box 20"/>
          <p:cNvSpPr txBox="1">
            <a:spLocks noChangeAspect="1" noChangeArrowheads="1"/>
          </p:cNvSpPr>
          <p:nvPr/>
        </p:nvSpPr>
        <p:spPr bwMode="auto">
          <a:xfrm>
            <a:off x="4459097" y="19621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4400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73" name="Text Box 21"/>
          <p:cNvSpPr txBox="1">
            <a:spLocks noChangeAspect="1" noChangeArrowheads="1"/>
          </p:cNvSpPr>
          <p:nvPr/>
        </p:nvSpPr>
        <p:spPr bwMode="auto">
          <a:xfrm>
            <a:off x="8618347" y="19621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5200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74" name="Text Box 22"/>
          <p:cNvSpPr txBox="1">
            <a:spLocks noChangeAspect="1" noChangeArrowheads="1"/>
          </p:cNvSpPr>
          <p:nvPr/>
        </p:nvSpPr>
        <p:spPr bwMode="auto">
          <a:xfrm>
            <a:off x="6526022" y="19621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4800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75" name="Text Box 23"/>
          <p:cNvSpPr txBox="1">
            <a:spLocks noChangeAspect="1" noChangeArrowheads="1"/>
          </p:cNvSpPr>
          <p:nvPr/>
        </p:nvSpPr>
        <p:spPr bwMode="auto">
          <a:xfrm>
            <a:off x="7561072" y="19621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5000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76" name="Line 50"/>
          <p:cNvSpPr>
            <a:spLocks noChangeAspect="1" noChangeShapeType="1"/>
          </p:cNvSpPr>
          <p:nvPr/>
        </p:nvSpPr>
        <p:spPr bwMode="auto">
          <a:xfrm>
            <a:off x="5745163" y="2208213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77" name="Line 52"/>
          <p:cNvSpPr>
            <a:spLocks noChangeAspect="1" noChangeShapeType="1"/>
          </p:cNvSpPr>
          <p:nvPr/>
        </p:nvSpPr>
        <p:spPr bwMode="auto">
          <a:xfrm>
            <a:off x="8858250" y="2208213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78" name="Line 53"/>
          <p:cNvSpPr>
            <a:spLocks noChangeAspect="1" noChangeShapeType="1"/>
          </p:cNvSpPr>
          <p:nvPr/>
        </p:nvSpPr>
        <p:spPr bwMode="auto">
          <a:xfrm>
            <a:off x="7820025" y="2208213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79" name="Line 55"/>
          <p:cNvSpPr>
            <a:spLocks noChangeAspect="1" noChangeShapeType="1"/>
          </p:cNvSpPr>
          <p:nvPr/>
        </p:nvSpPr>
        <p:spPr bwMode="auto">
          <a:xfrm>
            <a:off x="6783388" y="2208213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80" name="Line 56"/>
          <p:cNvSpPr>
            <a:spLocks noChangeAspect="1" noChangeShapeType="1"/>
          </p:cNvSpPr>
          <p:nvPr/>
        </p:nvSpPr>
        <p:spPr bwMode="auto">
          <a:xfrm>
            <a:off x="4708525" y="2208213"/>
            <a:ext cx="0" cy="16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81" name="Text Box 64"/>
          <p:cNvSpPr txBox="1">
            <a:spLocks noChangeAspect="1" noChangeArrowheads="1"/>
          </p:cNvSpPr>
          <p:nvPr/>
        </p:nvSpPr>
        <p:spPr bwMode="auto">
          <a:xfrm>
            <a:off x="3766947" y="228600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1000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82" name="Line 77"/>
          <p:cNvSpPr>
            <a:spLocks noChangeAspect="1" noChangeShapeType="1"/>
          </p:cNvSpPr>
          <p:nvPr/>
        </p:nvSpPr>
        <p:spPr bwMode="auto">
          <a:xfrm rot="-5400000">
            <a:off x="4314826" y="2381250"/>
            <a:ext cx="0" cy="155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grpSp>
        <p:nvGrpSpPr>
          <p:cNvPr id="11283" name="Group 78"/>
          <p:cNvGrpSpPr>
            <a:grpSpLocks noChangeAspect="1"/>
          </p:cNvGrpSpPr>
          <p:nvPr/>
        </p:nvGrpSpPr>
        <p:grpSpPr bwMode="auto">
          <a:xfrm>
            <a:off x="4287838" y="2892425"/>
            <a:ext cx="104775" cy="1289050"/>
            <a:chOff x="-2721" y="2762"/>
            <a:chExt cx="88" cy="676"/>
          </a:xfrm>
        </p:grpSpPr>
        <p:sp>
          <p:nvSpPr>
            <p:cNvPr id="11312" name="Line 79"/>
            <p:cNvSpPr>
              <a:spLocks noChangeAspect="1" noChangeShapeType="1"/>
            </p:cNvSpPr>
            <p:nvPr/>
          </p:nvSpPr>
          <p:spPr bwMode="auto">
            <a:xfrm rot="-5400000">
              <a:off x="-2677" y="2718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3" name="Line 80"/>
            <p:cNvSpPr>
              <a:spLocks noChangeAspect="1" noChangeShapeType="1"/>
            </p:cNvSpPr>
            <p:nvPr/>
          </p:nvSpPr>
          <p:spPr bwMode="auto">
            <a:xfrm rot="-5400000">
              <a:off x="-2677" y="3170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4" name="Line 81"/>
            <p:cNvSpPr>
              <a:spLocks noChangeAspect="1" noChangeShapeType="1"/>
            </p:cNvSpPr>
            <p:nvPr/>
          </p:nvSpPr>
          <p:spPr bwMode="auto">
            <a:xfrm rot="-5400000">
              <a:off x="-2677" y="2942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5" name="Line 82"/>
            <p:cNvSpPr>
              <a:spLocks noChangeAspect="1" noChangeShapeType="1"/>
            </p:cNvSpPr>
            <p:nvPr/>
          </p:nvSpPr>
          <p:spPr bwMode="auto">
            <a:xfrm rot="-5400000">
              <a:off x="-2677" y="3394"/>
              <a:ext cx="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284" name="Text Box 83"/>
          <p:cNvSpPr txBox="1">
            <a:spLocks noChangeAspect="1" noChangeArrowheads="1"/>
          </p:cNvSpPr>
          <p:nvPr/>
        </p:nvSpPr>
        <p:spPr bwMode="auto">
          <a:xfrm>
            <a:off x="3766947" y="5746750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1800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85" name="Text Box 84"/>
          <p:cNvSpPr txBox="1">
            <a:spLocks noChangeAspect="1" noChangeArrowheads="1"/>
          </p:cNvSpPr>
          <p:nvPr/>
        </p:nvSpPr>
        <p:spPr bwMode="auto">
          <a:xfrm>
            <a:off x="3764567" y="4441825"/>
            <a:ext cx="498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dirty="0"/>
              <a:t>1500</a:t>
            </a:r>
            <a:endParaRPr lang="en-US" altLang="en-US" sz="1100" b="1" dirty="0">
              <a:latin typeface="Verdana" panose="020B0604030504040204" pitchFamily="34" charset="0"/>
            </a:endParaRPr>
          </a:p>
        </p:txBody>
      </p:sp>
      <p:sp>
        <p:nvSpPr>
          <p:cNvPr id="11286" name="Line 85"/>
          <p:cNvSpPr>
            <a:spLocks noChangeAspect="1" noChangeShapeType="1"/>
          </p:cNvSpPr>
          <p:nvPr/>
        </p:nvSpPr>
        <p:spPr bwMode="auto">
          <a:xfrm rot="-5400000">
            <a:off x="4301332" y="4537869"/>
            <a:ext cx="0" cy="1539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87" name="Line 86"/>
          <p:cNvSpPr>
            <a:spLocks noChangeAspect="1" noChangeShapeType="1"/>
          </p:cNvSpPr>
          <p:nvPr/>
        </p:nvSpPr>
        <p:spPr bwMode="auto">
          <a:xfrm rot="-5400000">
            <a:off x="4325144" y="4993482"/>
            <a:ext cx="0" cy="106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88" name="Line 87"/>
          <p:cNvSpPr>
            <a:spLocks noChangeAspect="1" noChangeShapeType="1"/>
          </p:cNvSpPr>
          <p:nvPr/>
        </p:nvSpPr>
        <p:spPr bwMode="auto">
          <a:xfrm rot="-5400000">
            <a:off x="4325144" y="5858669"/>
            <a:ext cx="0" cy="106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89" name="Line 88"/>
          <p:cNvSpPr>
            <a:spLocks noChangeAspect="1" noChangeShapeType="1"/>
          </p:cNvSpPr>
          <p:nvPr/>
        </p:nvSpPr>
        <p:spPr bwMode="auto">
          <a:xfrm rot="-5400000">
            <a:off x="4325144" y="5426869"/>
            <a:ext cx="0" cy="106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0" name="Line 104"/>
          <p:cNvSpPr>
            <a:spLocks noChangeAspect="1" noChangeShapeType="1"/>
          </p:cNvSpPr>
          <p:nvPr/>
        </p:nvSpPr>
        <p:spPr bwMode="auto">
          <a:xfrm rot="-5400000">
            <a:off x="8961438" y="2379662"/>
            <a:ext cx="0" cy="155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91" name="Line 105"/>
          <p:cNvSpPr>
            <a:spLocks noChangeAspect="1" noChangeShapeType="1"/>
          </p:cNvSpPr>
          <p:nvPr/>
        </p:nvSpPr>
        <p:spPr bwMode="auto">
          <a:xfrm rot="-5400000">
            <a:off x="8936832" y="2837656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 dirty="0"/>
          </a:p>
        </p:txBody>
      </p:sp>
      <p:sp>
        <p:nvSpPr>
          <p:cNvPr id="11292" name="Line 106"/>
          <p:cNvSpPr>
            <a:spLocks noChangeAspect="1" noChangeShapeType="1"/>
          </p:cNvSpPr>
          <p:nvPr/>
        </p:nvSpPr>
        <p:spPr bwMode="auto">
          <a:xfrm rot="-5400000">
            <a:off x="8936832" y="3699668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3" name="Line 107"/>
          <p:cNvSpPr>
            <a:spLocks noChangeAspect="1" noChangeShapeType="1"/>
          </p:cNvSpPr>
          <p:nvPr/>
        </p:nvSpPr>
        <p:spPr bwMode="auto">
          <a:xfrm rot="-5400000">
            <a:off x="8936832" y="3264693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4" name="Line 108"/>
          <p:cNvSpPr>
            <a:spLocks noChangeAspect="1" noChangeShapeType="1"/>
          </p:cNvSpPr>
          <p:nvPr/>
        </p:nvSpPr>
        <p:spPr bwMode="auto">
          <a:xfrm rot="-5400000">
            <a:off x="8936832" y="4126706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5" name="Line 111"/>
          <p:cNvSpPr>
            <a:spLocks noChangeAspect="1" noChangeShapeType="1"/>
          </p:cNvSpPr>
          <p:nvPr/>
        </p:nvSpPr>
        <p:spPr bwMode="auto">
          <a:xfrm rot="-5400000">
            <a:off x="8961438" y="4535487"/>
            <a:ext cx="0" cy="155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6" name="Line 112"/>
          <p:cNvSpPr>
            <a:spLocks noChangeAspect="1" noChangeShapeType="1"/>
          </p:cNvSpPr>
          <p:nvPr/>
        </p:nvSpPr>
        <p:spPr bwMode="auto">
          <a:xfrm rot="-5400000">
            <a:off x="8936832" y="4991893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7" name="Line 113"/>
          <p:cNvSpPr>
            <a:spLocks noChangeAspect="1" noChangeShapeType="1"/>
          </p:cNvSpPr>
          <p:nvPr/>
        </p:nvSpPr>
        <p:spPr bwMode="auto">
          <a:xfrm rot="-5400000">
            <a:off x="8936832" y="5857081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98" name="Line 114"/>
          <p:cNvSpPr>
            <a:spLocks noChangeAspect="1" noChangeShapeType="1"/>
          </p:cNvSpPr>
          <p:nvPr/>
        </p:nvSpPr>
        <p:spPr bwMode="auto">
          <a:xfrm rot="-5400000">
            <a:off x="8936832" y="5423693"/>
            <a:ext cx="0" cy="106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1299" name="Group 110"/>
          <p:cNvGrpSpPr>
            <a:grpSpLocks/>
          </p:cNvGrpSpPr>
          <p:nvPr/>
        </p:nvGrpSpPr>
        <p:grpSpPr bwMode="auto">
          <a:xfrm>
            <a:off x="4444730" y="2308043"/>
            <a:ext cx="4421458" cy="3656194"/>
            <a:chOff x="2424" y="1273"/>
            <a:chExt cx="3005" cy="2836"/>
          </a:xfrm>
        </p:grpSpPr>
        <p:sp>
          <p:nvSpPr>
            <p:cNvPr id="11309" name="Line 61"/>
            <p:cNvSpPr>
              <a:spLocks noChangeAspect="1" noChangeShapeType="1"/>
            </p:cNvSpPr>
            <p:nvPr/>
          </p:nvSpPr>
          <p:spPr bwMode="auto">
            <a:xfrm>
              <a:off x="2424" y="1273"/>
              <a:ext cx="0" cy="27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0" name="Line 121"/>
            <p:cNvSpPr>
              <a:spLocks noChangeAspect="1" noChangeShapeType="1"/>
            </p:cNvSpPr>
            <p:nvPr/>
          </p:nvSpPr>
          <p:spPr bwMode="auto">
            <a:xfrm>
              <a:off x="5429" y="1334"/>
              <a:ext cx="0" cy="2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1" name="Line 122"/>
            <p:cNvSpPr>
              <a:spLocks noChangeAspect="1" noChangeShapeType="1"/>
            </p:cNvSpPr>
            <p:nvPr/>
          </p:nvSpPr>
          <p:spPr bwMode="auto">
            <a:xfrm>
              <a:off x="3656" y="1334"/>
              <a:ext cx="0" cy="277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300" name="Text Box 128"/>
          <p:cNvSpPr txBox="1">
            <a:spLocks noChangeAspect="1" noChangeArrowheads="1"/>
          </p:cNvSpPr>
          <p:nvPr/>
        </p:nvSpPr>
        <p:spPr bwMode="auto">
          <a:xfrm>
            <a:off x="5735638" y="1733550"/>
            <a:ext cx="1050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/>
              <a:t>Line </a:t>
            </a:r>
            <a:r>
              <a:rPr lang="en-US" altLang="en-US" sz="2000" b="1" dirty="0">
                <a:latin typeface="Verdana" panose="020B0604030504040204" pitchFamily="34" charset="0"/>
              </a:rPr>
              <a:t>7</a:t>
            </a:r>
          </a:p>
        </p:txBody>
      </p:sp>
      <p:sp>
        <p:nvSpPr>
          <p:cNvPr id="11301" name="WordArt 7"/>
          <p:cNvSpPr>
            <a:spLocks noChangeArrowheads="1" noChangeShapeType="1" noTextEdit="1"/>
          </p:cNvSpPr>
          <p:nvPr/>
        </p:nvSpPr>
        <p:spPr bwMode="auto">
          <a:xfrm>
            <a:off x="6181725" y="1336675"/>
            <a:ext cx="9445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 Black" panose="020B0A04020102020204" pitchFamily="34" charset="0"/>
              </a:rPr>
              <a:t>Line B</a:t>
            </a:r>
          </a:p>
        </p:txBody>
      </p:sp>
      <p:grpSp>
        <p:nvGrpSpPr>
          <p:cNvPr id="4" name="Group 130"/>
          <p:cNvGrpSpPr>
            <a:grpSpLocks/>
          </p:cNvGrpSpPr>
          <p:nvPr/>
        </p:nvGrpSpPr>
        <p:grpSpPr bwMode="auto">
          <a:xfrm>
            <a:off x="3919538" y="3186113"/>
            <a:ext cx="5195887" cy="2598737"/>
            <a:chOff x="2469" y="2007"/>
            <a:chExt cx="3273" cy="1637"/>
          </a:xfrm>
        </p:grpSpPr>
        <p:sp>
          <p:nvSpPr>
            <p:cNvPr id="11306" name="WordArt 127"/>
            <p:cNvSpPr>
              <a:spLocks noChangeArrowheads="1" noChangeShapeType="1" noTextEdit="1"/>
            </p:cNvSpPr>
            <p:nvPr/>
          </p:nvSpPr>
          <p:spPr bwMode="auto">
            <a:xfrm>
              <a:off x="5460" y="2007"/>
              <a:ext cx="282" cy="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  <p:sp>
          <p:nvSpPr>
            <p:cNvPr id="11307" name="WordArt 128"/>
            <p:cNvSpPr>
              <a:spLocks noChangeArrowheads="1" noChangeShapeType="1" noTextEdit="1"/>
            </p:cNvSpPr>
            <p:nvPr/>
          </p:nvSpPr>
          <p:spPr bwMode="auto">
            <a:xfrm>
              <a:off x="2469" y="3464"/>
              <a:ext cx="282" cy="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Arial Black" panose="020B0A04020102020204" pitchFamily="34" charset="0"/>
                </a:rPr>
                <a:t>TOL</a:t>
              </a:r>
            </a:p>
          </p:txBody>
        </p:sp>
        <p:sp>
          <p:nvSpPr>
            <p:cNvPr id="11308" name="Freeform 129"/>
            <p:cNvSpPr>
              <a:spLocks/>
            </p:cNvSpPr>
            <p:nvPr/>
          </p:nvSpPr>
          <p:spPr bwMode="auto">
            <a:xfrm>
              <a:off x="2861" y="2092"/>
              <a:ext cx="2649" cy="1450"/>
            </a:xfrm>
            <a:custGeom>
              <a:avLst/>
              <a:gdLst>
                <a:gd name="T0" fmla="*/ 2649 w 2649"/>
                <a:gd name="T1" fmla="*/ 1 h 1450"/>
                <a:gd name="T2" fmla="*/ 2467 w 2649"/>
                <a:gd name="T3" fmla="*/ 20 h 1450"/>
                <a:gd name="T4" fmla="*/ 2313 w 2649"/>
                <a:gd name="T5" fmla="*/ 30 h 1450"/>
                <a:gd name="T6" fmla="*/ 2198 w 2649"/>
                <a:gd name="T7" fmla="*/ 30 h 1450"/>
                <a:gd name="T8" fmla="*/ 2064 w 2649"/>
                <a:gd name="T9" fmla="*/ 20 h 1450"/>
                <a:gd name="T10" fmla="*/ 1958 w 2649"/>
                <a:gd name="T11" fmla="*/ 10 h 1450"/>
                <a:gd name="T12" fmla="*/ 1785 w 2649"/>
                <a:gd name="T13" fmla="*/ 78 h 1450"/>
                <a:gd name="T14" fmla="*/ 1680 w 2649"/>
                <a:gd name="T15" fmla="*/ 154 h 1450"/>
                <a:gd name="T16" fmla="*/ 1651 w 2649"/>
                <a:gd name="T17" fmla="*/ 270 h 1450"/>
                <a:gd name="T18" fmla="*/ 1555 w 2649"/>
                <a:gd name="T19" fmla="*/ 270 h 1450"/>
                <a:gd name="T20" fmla="*/ 1497 w 2649"/>
                <a:gd name="T21" fmla="*/ 375 h 1450"/>
                <a:gd name="T22" fmla="*/ 1401 w 2649"/>
                <a:gd name="T23" fmla="*/ 375 h 1450"/>
                <a:gd name="T24" fmla="*/ 1315 w 2649"/>
                <a:gd name="T25" fmla="*/ 490 h 1450"/>
                <a:gd name="T26" fmla="*/ 1267 w 2649"/>
                <a:gd name="T27" fmla="*/ 577 h 1450"/>
                <a:gd name="T28" fmla="*/ 1190 w 2649"/>
                <a:gd name="T29" fmla="*/ 654 h 1450"/>
                <a:gd name="T30" fmla="*/ 1123 w 2649"/>
                <a:gd name="T31" fmla="*/ 740 h 1450"/>
                <a:gd name="T32" fmla="*/ 998 w 2649"/>
                <a:gd name="T33" fmla="*/ 836 h 1450"/>
                <a:gd name="T34" fmla="*/ 998 w 2649"/>
                <a:gd name="T35" fmla="*/ 922 h 1450"/>
                <a:gd name="T36" fmla="*/ 960 w 2649"/>
                <a:gd name="T37" fmla="*/ 980 h 1450"/>
                <a:gd name="T38" fmla="*/ 912 w 2649"/>
                <a:gd name="T39" fmla="*/ 1086 h 1450"/>
                <a:gd name="T40" fmla="*/ 854 w 2649"/>
                <a:gd name="T41" fmla="*/ 1095 h 1450"/>
                <a:gd name="T42" fmla="*/ 777 w 2649"/>
                <a:gd name="T43" fmla="*/ 1066 h 1450"/>
                <a:gd name="T44" fmla="*/ 710 w 2649"/>
                <a:gd name="T45" fmla="*/ 1057 h 1450"/>
                <a:gd name="T46" fmla="*/ 557 w 2649"/>
                <a:gd name="T47" fmla="*/ 999 h 1450"/>
                <a:gd name="T48" fmla="*/ 451 w 2649"/>
                <a:gd name="T49" fmla="*/ 1086 h 1450"/>
                <a:gd name="T50" fmla="*/ 326 w 2649"/>
                <a:gd name="T51" fmla="*/ 1210 h 1450"/>
                <a:gd name="T52" fmla="*/ 249 w 2649"/>
                <a:gd name="T53" fmla="*/ 1278 h 1450"/>
                <a:gd name="T54" fmla="*/ 153 w 2649"/>
                <a:gd name="T55" fmla="*/ 1326 h 1450"/>
                <a:gd name="T56" fmla="*/ 0 w 2649"/>
                <a:gd name="T57" fmla="*/ 1450 h 145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49"/>
                <a:gd name="T88" fmla="*/ 0 h 1450"/>
                <a:gd name="T89" fmla="*/ 2649 w 2649"/>
                <a:gd name="T90" fmla="*/ 1450 h 145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49" h="1450">
                  <a:moveTo>
                    <a:pt x="2649" y="1"/>
                  </a:moveTo>
                  <a:cubicBezTo>
                    <a:pt x="2586" y="8"/>
                    <a:pt x="2523" y="15"/>
                    <a:pt x="2467" y="20"/>
                  </a:cubicBezTo>
                  <a:cubicBezTo>
                    <a:pt x="2411" y="25"/>
                    <a:pt x="2358" y="28"/>
                    <a:pt x="2313" y="30"/>
                  </a:cubicBezTo>
                  <a:cubicBezTo>
                    <a:pt x="2268" y="32"/>
                    <a:pt x="2239" y="32"/>
                    <a:pt x="2198" y="30"/>
                  </a:cubicBezTo>
                  <a:cubicBezTo>
                    <a:pt x="2157" y="28"/>
                    <a:pt x="2104" y="23"/>
                    <a:pt x="2064" y="20"/>
                  </a:cubicBezTo>
                  <a:cubicBezTo>
                    <a:pt x="2024" y="17"/>
                    <a:pt x="2004" y="0"/>
                    <a:pt x="1958" y="10"/>
                  </a:cubicBezTo>
                  <a:cubicBezTo>
                    <a:pt x="1912" y="20"/>
                    <a:pt x="1831" y="54"/>
                    <a:pt x="1785" y="78"/>
                  </a:cubicBezTo>
                  <a:cubicBezTo>
                    <a:pt x="1739" y="102"/>
                    <a:pt x="1702" y="122"/>
                    <a:pt x="1680" y="154"/>
                  </a:cubicBezTo>
                  <a:cubicBezTo>
                    <a:pt x="1658" y="186"/>
                    <a:pt x="1672" y="251"/>
                    <a:pt x="1651" y="270"/>
                  </a:cubicBezTo>
                  <a:cubicBezTo>
                    <a:pt x="1630" y="289"/>
                    <a:pt x="1581" y="252"/>
                    <a:pt x="1555" y="270"/>
                  </a:cubicBezTo>
                  <a:cubicBezTo>
                    <a:pt x="1529" y="288"/>
                    <a:pt x="1523" y="358"/>
                    <a:pt x="1497" y="375"/>
                  </a:cubicBezTo>
                  <a:cubicBezTo>
                    <a:pt x="1471" y="392"/>
                    <a:pt x="1431" y="356"/>
                    <a:pt x="1401" y="375"/>
                  </a:cubicBezTo>
                  <a:cubicBezTo>
                    <a:pt x="1371" y="394"/>
                    <a:pt x="1337" y="456"/>
                    <a:pt x="1315" y="490"/>
                  </a:cubicBezTo>
                  <a:cubicBezTo>
                    <a:pt x="1293" y="524"/>
                    <a:pt x="1288" y="550"/>
                    <a:pt x="1267" y="577"/>
                  </a:cubicBezTo>
                  <a:cubicBezTo>
                    <a:pt x="1246" y="604"/>
                    <a:pt x="1214" y="627"/>
                    <a:pt x="1190" y="654"/>
                  </a:cubicBezTo>
                  <a:cubicBezTo>
                    <a:pt x="1166" y="681"/>
                    <a:pt x="1155" y="710"/>
                    <a:pt x="1123" y="740"/>
                  </a:cubicBezTo>
                  <a:cubicBezTo>
                    <a:pt x="1091" y="770"/>
                    <a:pt x="1019" y="806"/>
                    <a:pt x="998" y="836"/>
                  </a:cubicBezTo>
                  <a:cubicBezTo>
                    <a:pt x="977" y="866"/>
                    <a:pt x="1004" y="898"/>
                    <a:pt x="998" y="922"/>
                  </a:cubicBezTo>
                  <a:cubicBezTo>
                    <a:pt x="992" y="946"/>
                    <a:pt x="974" y="953"/>
                    <a:pt x="960" y="980"/>
                  </a:cubicBezTo>
                  <a:cubicBezTo>
                    <a:pt x="946" y="1007"/>
                    <a:pt x="930" y="1067"/>
                    <a:pt x="912" y="1086"/>
                  </a:cubicBezTo>
                  <a:cubicBezTo>
                    <a:pt x="894" y="1105"/>
                    <a:pt x="876" y="1098"/>
                    <a:pt x="854" y="1095"/>
                  </a:cubicBezTo>
                  <a:cubicBezTo>
                    <a:pt x="832" y="1092"/>
                    <a:pt x="801" y="1072"/>
                    <a:pt x="777" y="1066"/>
                  </a:cubicBezTo>
                  <a:cubicBezTo>
                    <a:pt x="753" y="1060"/>
                    <a:pt x="747" y="1068"/>
                    <a:pt x="710" y="1057"/>
                  </a:cubicBezTo>
                  <a:cubicBezTo>
                    <a:pt x="673" y="1046"/>
                    <a:pt x="600" y="994"/>
                    <a:pt x="557" y="999"/>
                  </a:cubicBezTo>
                  <a:cubicBezTo>
                    <a:pt x="514" y="1004"/>
                    <a:pt x="489" y="1051"/>
                    <a:pt x="451" y="1086"/>
                  </a:cubicBezTo>
                  <a:cubicBezTo>
                    <a:pt x="413" y="1121"/>
                    <a:pt x="360" y="1178"/>
                    <a:pt x="326" y="1210"/>
                  </a:cubicBezTo>
                  <a:cubicBezTo>
                    <a:pt x="292" y="1242"/>
                    <a:pt x="278" y="1259"/>
                    <a:pt x="249" y="1278"/>
                  </a:cubicBezTo>
                  <a:cubicBezTo>
                    <a:pt x="220" y="1297"/>
                    <a:pt x="194" y="1297"/>
                    <a:pt x="153" y="1326"/>
                  </a:cubicBezTo>
                  <a:cubicBezTo>
                    <a:pt x="112" y="1355"/>
                    <a:pt x="33" y="1426"/>
                    <a:pt x="0" y="1450"/>
                  </a:cubicBezTo>
                </a:path>
              </a:pathLst>
            </a:custGeom>
            <a:noFill/>
            <a:ln w="38100" cmpd="sng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1303" name="Group 55"/>
          <p:cNvGrpSpPr>
            <a:grpSpLocks/>
          </p:cNvGrpSpPr>
          <p:nvPr/>
        </p:nvGrpSpPr>
        <p:grpSpPr bwMode="auto">
          <a:xfrm>
            <a:off x="7405688" y="6049967"/>
            <a:ext cx="877887" cy="353700"/>
            <a:chOff x="470" y="3706"/>
            <a:chExt cx="553" cy="299"/>
          </a:xfrm>
        </p:grpSpPr>
        <p:sp>
          <p:nvSpPr>
            <p:cNvPr id="11304" name="Rectangle 56"/>
            <p:cNvSpPr>
              <a:spLocks noChangeAspect="1" noChangeArrowheads="1"/>
            </p:cNvSpPr>
            <p:nvPr/>
          </p:nvSpPr>
          <p:spPr bwMode="auto">
            <a:xfrm>
              <a:off x="470" y="3706"/>
              <a:ext cx="553" cy="8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 dirty="0"/>
            </a:p>
          </p:txBody>
        </p:sp>
        <p:sp>
          <p:nvSpPr>
            <p:cNvPr id="11305" name="Text Box 57"/>
            <p:cNvSpPr txBox="1">
              <a:spLocks noChangeArrowheads="1"/>
            </p:cNvSpPr>
            <p:nvPr/>
          </p:nvSpPr>
          <p:spPr bwMode="auto">
            <a:xfrm>
              <a:off x="555" y="3784"/>
              <a:ext cx="364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>
                  <a:latin typeface="Verdana" panose="020B0604030504040204" pitchFamily="34" charset="0"/>
                </a:rPr>
                <a:t>5 km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73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Erosion at the TOL Surface</a:t>
            </a:r>
          </a:p>
        </p:txBody>
      </p:sp>
      <p:sp>
        <p:nvSpPr>
          <p:cNvPr id="12293" name="Rectangle 113"/>
          <p:cNvSpPr>
            <a:spLocks noChangeArrowheads="1"/>
          </p:cNvSpPr>
          <p:nvPr/>
        </p:nvSpPr>
        <p:spPr bwMode="auto">
          <a:xfrm>
            <a:off x="235614" y="1355975"/>
            <a:ext cx="35353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1700"/>
              </a:spcBef>
              <a:buFontTx/>
              <a:buChar char="•"/>
            </a:pPr>
            <a:r>
              <a:rPr lang="en-US" altLang="en-US" sz="2200" dirty="0" smtClean="0">
                <a:latin typeface="Verdana" panose="020B0604030504040204" pitchFamily="34" charset="0"/>
              </a:rPr>
              <a:t>There was a lot </a:t>
            </a:r>
            <a:r>
              <a:rPr lang="en-US" altLang="en-US" sz="2200" dirty="0">
                <a:latin typeface="Verdana" panose="020B0604030504040204" pitchFamily="34" charset="0"/>
              </a:rPr>
              <a:t>of tectonic movement </a:t>
            </a:r>
            <a:r>
              <a:rPr lang="en-US" altLang="en-US" sz="2200" dirty="0" smtClean="0">
                <a:latin typeface="Verdana" panose="020B0604030504040204" pitchFamily="34" charset="0"/>
              </a:rPr>
              <a:t>as this rift zone died. 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0000"/>
              </a:lnSpc>
              <a:spcBef>
                <a:spcPts val="17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TOL surface </a:t>
            </a:r>
            <a:r>
              <a:rPr lang="en-US" altLang="en-US" sz="2200" dirty="0" smtClean="0">
                <a:latin typeface="Verdana" panose="020B0604030504040204" pitchFamily="34" charset="0"/>
              </a:rPr>
              <a:t>is faulted and has </a:t>
            </a:r>
            <a:r>
              <a:rPr lang="en-US" altLang="en-US" sz="2200" dirty="0">
                <a:latin typeface="Verdana" panose="020B0604030504040204" pitchFamily="34" charset="0"/>
              </a:rPr>
              <a:t>lots of </a:t>
            </a:r>
            <a:r>
              <a:rPr lang="en-US" altLang="en-US" sz="2200" dirty="0" smtClean="0">
                <a:latin typeface="Verdana" panose="020B0604030504040204" pitchFamily="34" charset="0"/>
              </a:rPr>
              <a:t>relief.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0000"/>
              </a:lnSpc>
              <a:spcBef>
                <a:spcPts val="17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High blocks </a:t>
            </a:r>
            <a:r>
              <a:rPr lang="en-US" altLang="en-US" sz="2200" dirty="0" smtClean="0">
                <a:latin typeface="Verdana" panose="020B0604030504040204" pitchFamily="34" charset="0"/>
              </a:rPr>
              <a:t>were subject </a:t>
            </a:r>
            <a:r>
              <a:rPr lang="en-US" altLang="en-US" sz="2200" dirty="0">
                <a:latin typeface="Verdana" panose="020B0604030504040204" pitchFamily="34" charset="0"/>
              </a:rPr>
              <a:t>to major </a:t>
            </a:r>
            <a:r>
              <a:rPr lang="en-US" altLang="en-US" sz="2200" dirty="0" smtClean="0">
                <a:latin typeface="Verdana" panose="020B0604030504040204" pitchFamily="34" charset="0"/>
              </a:rPr>
              <a:t>erosion.</a:t>
            </a:r>
            <a:endParaRPr lang="en-US" altLang="en-US" sz="2200" dirty="0">
              <a:latin typeface="Verdana" panose="020B0604030504040204" pitchFamily="34" charset="0"/>
            </a:endParaRPr>
          </a:p>
          <a:p>
            <a:pPr>
              <a:lnSpc>
                <a:spcPct val="90000"/>
              </a:lnSpc>
              <a:spcBef>
                <a:spcPts val="1700"/>
              </a:spcBef>
              <a:buFontTx/>
              <a:buChar char="•"/>
            </a:pPr>
            <a:r>
              <a:rPr lang="en-US" altLang="en-US" sz="2200" dirty="0">
                <a:latin typeface="Verdana" panose="020B0604030504040204" pitchFamily="34" charset="0"/>
              </a:rPr>
              <a:t>Younger sediments </a:t>
            </a:r>
            <a:r>
              <a:rPr lang="en-US" altLang="en-US" sz="2200" dirty="0" smtClean="0">
                <a:latin typeface="Verdana" panose="020B0604030504040204" pitchFamily="34" charset="0"/>
              </a:rPr>
              <a:t>filled </a:t>
            </a:r>
            <a:r>
              <a:rPr lang="en-US" altLang="en-US" sz="2200" dirty="0">
                <a:latin typeface="Verdana" panose="020B0604030504040204" pitchFamily="34" charset="0"/>
              </a:rPr>
              <a:t>in the </a:t>
            </a:r>
            <a:r>
              <a:rPr lang="en-US" altLang="en-US" sz="2200" dirty="0" smtClean="0">
                <a:latin typeface="Verdana" panose="020B0604030504040204" pitchFamily="34" charset="0"/>
              </a:rPr>
              <a:t>paleo-topography.</a:t>
            </a:r>
            <a:endParaRPr lang="en-US" altLang="en-US" sz="2200" dirty="0">
              <a:latin typeface="Verdana" panose="020B0604030504040204" pitchFamily="34" charset="0"/>
            </a:endParaRPr>
          </a:p>
        </p:txBody>
      </p:sp>
      <p:grpSp>
        <p:nvGrpSpPr>
          <p:cNvPr id="2" name="Group 119"/>
          <p:cNvGrpSpPr>
            <a:grpSpLocks/>
          </p:cNvGrpSpPr>
          <p:nvPr/>
        </p:nvGrpSpPr>
        <p:grpSpPr bwMode="auto">
          <a:xfrm>
            <a:off x="4037013" y="1554163"/>
            <a:ext cx="5106987" cy="4643437"/>
            <a:chOff x="2543" y="979"/>
            <a:chExt cx="3217" cy="2925"/>
          </a:xfrm>
        </p:grpSpPr>
        <p:pic>
          <p:nvPicPr>
            <p:cNvPr id="12298" name="Picture 114" descr="White Rim Overlook Trail (23)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40" r="8603"/>
            <a:stretch>
              <a:fillRect/>
            </a:stretch>
          </p:blipFill>
          <p:spPr bwMode="auto">
            <a:xfrm>
              <a:off x="2621" y="979"/>
              <a:ext cx="3013" cy="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9" name="Text Box 116"/>
            <p:cNvSpPr txBox="1">
              <a:spLocks noChangeArrowheads="1"/>
            </p:cNvSpPr>
            <p:nvPr/>
          </p:nvSpPr>
          <p:spPr bwMode="auto">
            <a:xfrm>
              <a:off x="2543" y="3536"/>
              <a:ext cx="321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>
                  <a:latin typeface="Verdana" panose="020B0604030504040204" pitchFamily="34" charset="0"/>
                </a:rPr>
                <a:t>Photo of </a:t>
              </a:r>
              <a:r>
                <a:rPr lang="en-US" altLang="en-US" sz="1600" b="1" dirty="0" smtClean="0">
                  <a:latin typeface="Verdana" panose="020B0604030504040204" pitchFamily="34" charset="0"/>
                </a:rPr>
                <a:t>F. Schroeder </a:t>
              </a:r>
              <a:r>
                <a:rPr lang="en-US" altLang="en-US" sz="1600" b="1" dirty="0">
                  <a:latin typeface="Verdana" panose="020B0604030504040204" pitchFamily="34" charset="0"/>
                </a:rPr>
                <a:t>near the TOL surface prior to the </a:t>
              </a:r>
              <a:r>
                <a:rPr lang="en-US" altLang="en-US" sz="1600" b="1" dirty="0" smtClean="0">
                  <a:latin typeface="Verdana" panose="020B0604030504040204" pitchFamily="34" charset="0"/>
                </a:rPr>
                <a:t>deposition above the TOL</a:t>
              </a:r>
              <a:endParaRPr lang="en-US" altLang="en-US" sz="1600" b="1" dirty="0">
                <a:latin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4159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24861</TotalTime>
  <Words>1374</Words>
  <Application>Microsoft Macintosh PowerPoint</Application>
  <PresentationFormat>On-screen Show (4:3)</PresentationFormat>
  <Paragraphs>282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PowerPoint Presentation</vt:lpstr>
      <vt:lpstr>Introduction</vt:lpstr>
      <vt:lpstr>Data Coverage</vt:lpstr>
      <vt:lpstr>Introduction</vt:lpstr>
      <vt:lpstr>Introduction</vt:lpstr>
      <vt:lpstr>Complete A Quick Interpretation</vt:lpstr>
      <vt:lpstr>Evidence for Faulting</vt:lpstr>
      <vt:lpstr>Evidence for Erosion</vt:lpstr>
      <vt:lpstr>Erosion at the TOL Surface</vt:lpstr>
      <vt:lpstr>Look for Anticlines</vt:lpstr>
      <vt:lpstr>Speed – Not Precision</vt:lpstr>
      <vt:lpstr>Don’t Fret the Synclines </vt:lpstr>
      <vt:lpstr>Post Extent of Anticlines</vt:lpstr>
      <vt:lpstr>Draw Polygons around Anticlines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256</cp:revision>
  <cp:lastPrinted>2015-01-27T13:39:19Z</cp:lastPrinted>
  <dcterms:created xsi:type="dcterms:W3CDTF">2001-11-20T13:29:42Z</dcterms:created>
  <dcterms:modified xsi:type="dcterms:W3CDTF">2015-10-05T20:44:23Z</dcterms:modified>
</cp:coreProperties>
</file>