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9" r:id="rId2"/>
    <p:sldId id="375" r:id="rId3"/>
    <p:sldId id="373" r:id="rId4"/>
    <p:sldId id="376" r:id="rId5"/>
    <p:sldId id="381" r:id="rId6"/>
    <p:sldId id="383" r:id="rId7"/>
    <p:sldId id="389" r:id="rId8"/>
    <p:sldId id="390" r:id="rId9"/>
    <p:sldId id="398" r:id="rId10"/>
    <p:sldId id="400" r:id="rId11"/>
    <p:sldId id="402" r:id="rId12"/>
    <p:sldId id="403" r:id="rId13"/>
    <p:sldId id="401" r:id="rId14"/>
    <p:sldId id="438" r:id="rId15"/>
    <p:sldId id="439" r:id="rId16"/>
    <p:sldId id="440" r:id="rId17"/>
    <p:sldId id="441" r:id="rId18"/>
    <p:sldId id="416" r:id="rId19"/>
    <p:sldId id="442" r:id="rId20"/>
    <p:sldId id="443" r:id="rId21"/>
    <p:sldId id="444" r:id="rId22"/>
    <p:sldId id="445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FF"/>
    <a:srgbClr val="FFFFCC"/>
    <a:srgbClr val="FCEBCC"/>
    <a:srgbClr val="F9DBA5"/>
    <a:srgbClr val="FF0066"/>
    <a:srgbClr val="CCECFF"/>
    <a:srgbClr val="FF0000"/>
    <a:srgbClr val="FF6600"/>
    <a:srgbClr val="FF69A6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44" autoAdjust="0"/>
  </p:normalViewPr>
  <p:slideViewPr>
    <p:cSldViewPr snapToGrid="0">
      <p:cViewPr>
        <p:scale>
          <a:sx n="60" d="100"/>
          <a:sy n="60" d="100"/>
        </p:scale>
        <p:origin x="-1128" y="-200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5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Relationship Id="rId2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unit gives a very simple introduction to seismic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It’s </a:t>
            </a:r>
            <a:r>
              <a:rPr lang="en-US" dirty="0" smtClean="0"/>
              <a:t>the view from 10,000 </a:t>
            </a:r>
            <a:r>
              <a:rPr lang="en-US" dirty="0" smtClean="0"/>
              <a:t>ft.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remainder of the course will explore basic steps in</a:t>
            </a:r>
            <a:r>
              <a:rPr lang="en-US" baseline="0" dirty="0" smtClean="0"/>
              <a:t> more detail.</a:t>
            </a: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82BDC3-775D-4592-AA92-0F459A1E23A7}" type="slidenum">
              <a:rPr lang="en-US" altLang="en-US"/>
              <a:pPr eaLnBrk="1" hangingPunct="1"/>
              <a:t>10</a:t>
            </a:fld>
            <a:endParaRPr lang="en-US" altLang="en-US" dirty="0"/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550" tIns="0" rIns="19550" bIns="0" anchor="b"/>
          <a:lstStyle>
            <a:lvl1pPr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en-US" sz="1000" i="1" dirty="0"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151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 w="12700" cap="flat">
            <a:solidFill>
              <a:schemeClr val="tx1"/>
            </a:solidFill>
          </a:ln>
        </p:spPr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65" tIns="45618" rIns="92865" bIns="45618"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Our </a:t>
            </a:r>
            <a:r>
              <a:rPr lang="en-US" altLang="en-US" dirty="0" smtClean="0">
                <a:latin typeface="Arial" panose="020B0604020202020204" pitchFamily="34" charset="0"/>
              </a:rPr>
              <a:t>combined structural and stratigraphic analysis results</a:t>
            </a:r>
            <a:r>
              <a:rPr lang="en-US" altLang="en-US" baseline="0" dirty="0" smtClean="0">
                <a:latin typeface="Arial" panose="020B0604020202020204" pitchFamily="34" charset="0"/>
              </a:rPr>
              <a:t> in a series of horizon structure </a:t>
            </a:r>
            <a:r>
              <a:rPr lang="en-US" altLang="en-US" baseline="0" dirty="0" smtClean="0">
                <a:latin typeface="Arial" panose="020B0604020202020204" pitchFamily="34" charset="0"/>
              </a:rPr>
              <a:t>maps. These </a:t>
            </a:r>
            <a:r>
              <a:rPr lang="en-US" altLang="en-US" baseline="0" dirty="0" smtClean="0">
                <a:latin typeface="Arial" panose="020B0604020202020204" pitchFamily="34" charset="0"/>
              </a:rPr>
              <a:t>maps may </a:t>
            </a:r>
            <a:r>
              <a:rPr lang="en-US" altLang="en-US" baseline="0" dirty="0" smtClean="0">
                <a:latin typeface="Arial" panose="020B0604020202020204" pitchFamily="34" charset="0"/>
              </a:rPr>
              <a:t>be depth </a:t>
            </a:r>
            <a:r>
              <a:rPr lang="en-US" altLang="en-US" baseline="0" dirty="0" smtClean="0">
                <a:latin typeface="Arial" panose="020B0604020202020204" pitchFamily="34" charset="0"/>
              </a:rPr>
              <a:t>structure maps, which have units of feet or meters, or </a:t>
            </a:r>
            <a:r>
              <a:rPr lang="en-US" altLang="en-US" baseline="0" dirty="0" smtClean="0">
                <a:latin typeface="Arial" panose="020B0604020202020204" pitchFamily="34" charset="0"/>
              </a:rPr>
              <a:t>time </a:t>
            </a:r>
            <a:r>
              <a:rPr lang="en-US" altLang="en-US" baseline="0" dirty="0" smtClean="0">
                <a:latin typeface="Arial" panose="020B0604020202020204" pitchFamily="34" charset="0"/>
              </a:rPr>
              <a:t>structure maps, which have units of </a:t>
            </a:r>
            <a:r>
              <a:rPr lang="en-US" altLang="en-US" baseline="0" dirty="0" smtClean="0">
                <a:latin typeface="Arial" panose="020B0604020202020204" pitchFamily="34" charset="0"/>
              </a:rPr>
              <a:t>milliseconds. These </a:t>
            </a:r>
            <a:r>
              <a:rPr lang="en-US" altLang="en-US" baseline="0" dirty="0" smtClean="0">
                <a:latin typeface="Arial" panose="020B0604020202020204" pitchFamily="34" charset="0"/>
              </a:rPr>
              <a:t>structure maps represent </a:t>
            </a:r>
            <a:r>
              <a:rPr lang="en-US" altLang="en-US" sz="1200" dirty="0" smtClean="0">
                <a:latin typeface="Tahoma" panose="020B0604030504040204" pitchFamily="34" charset="0"/>
              </a:rPr>
              <a:t>the 3D shape of a mapped horizon with fault </a:t>
            </a:r>
            <a:r>
              <a:rPr lang="en-US" altLang="en-US" sz="1200" dirty="0" smtClean="0">
                <a:latin typeface="Tahoma" panose="020B0604030504040204" pitchFamily="34" charset="0"/>
              </a:rPr>
              <a:t>offsets.</a:t>
            </a:r>
            <a:r>
              <a:rPr lang="en-US" altLang="en-US" sz="1200" baseline="0" dirty="0" smtClean="0">
                <a:latin typeface="Tahoma" panose="020B060403050404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We </a:t>
            </a:r>
            <a:r>
              <a:rPr lang="en-US" altLang="en-US" dirty="0" smtClean="0">
                <a:latin typeface="Arial" panose="020B0604020202020204" pitchFamily="34" charset="0"/>
              </a:rPr>
              <a:t>can display these maps as simple contour maps or, as shown here, a 3D visualization of the shape using color to represent depth.</a:t>
            </a:r>
          </a:p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This image is a map view of a mapped seismic horizon that has fault offsets as illuminated from the </a:t>
            </a:r>
            <a:r>
              <a:rPr lang="en-US" altLang="en-US" dirty="0" smtClean="0">
                <a:latin typeface="Arial" panose="020B0604020202020204" pitchFamily="34" charset="0"/>
              </a:rPr>
              <a:t>southwest.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It </a:t>
            </a:r>
            <a:r>
              <a:rPr lang="en-US" altLang="en-US" dirty="0" smtClean="0">
                <a:latin typeface="Arial" panose="020B0604020202020204" pitchFamily="34" charset="0"/>
              </a:rPr>
              <a:t>is a time structure </a:t>
            </a:r>
            <a:r>
              <a:rPr lang="en-US" altLang="en-US" dirty="0" smtClean="0">
                <a:latin typeface="Arial" panose="020B0604020202020204" pitchFamily="34" charset="0"/>
              </a:rPr>
              <a:t>map</a:t>
            </a:r>
            <a:r>
              <a:rPr lang="en-US" altLang="en-US" baseline="0" dirty="0" smtClean="0">
                <a:latin typeface="Arial" panose="020B0604020202020204" pitchFamily="34" charset="0"/>
              </a:rPr>
              <a:t> (r</a:t>
            </a:r>
            <a:r>
              <a:rPr lang="en-US" altLang="en-US" dirty="0" smtClean="0">
                <a:latin typeface="Arial" panose="020B0604020202020204" pitchFamily="34" charset="0"/>
              </a:rPr>
              <a:t>ed </a:t>
            </a:r>
            <a:r>
              <a:rPr lang="en-US" altLang="en-US" dirty="0" smtClean="0">
                <a:latin typeface="Arial" panose="020B0604020202020204" pitchFamily="34" charset="0"/>
              </a:rPr>
              <a:t>is high, blue is </a:t>
            </a:r>
            <a:r>
              <a:rPr lang="en-US" altLang="en-US" dirty="0" smtClean="0">
                <a:latin typeface="Arial" panose="020B0604020202020204" pitchFamily="34" charset="0"/>
              </a:rPr>
              <a:t>low).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There </a:t>
            </a:r>
            <a:r>
              <a:rPr lang="en-US" altLang="en-US" dirty="0" smtClean="0">
                <a:latin typeface="Arial" panose="020B0604020202020204" pitchFamily="34" charset="0"/>
              </a:rPr>
              <a:t>are four </a:t>
            </a:r>
            <a:r>
              <a:rPr lang="en-US" altLang="en-US" dirty="0" smtClean="0">
                <a:latin typeface="Arial" panose="020B0604020202020204" pitchFamily="34" charset="0"/>
              </a:rPr>
              <a:t>(4) major </a:t>
            </a:r>
            <a:r>
              <a:rPr lang="en-US" altLang="en-US" dirty="0" smtClean="0">
                <a:latin typeface="Arial" panose="020B0604020202020204" pitchFamily="34" charset="0"/>
              </a:rPr>
              <a:t>faults and many small-offset faults.</a:t>
            </a:r>
          </a:p>
        </p:txBody>
      </p:sp>
    </p:spTree>
    <p:extLst>
      <p:ext uri="{BB962C8B-B14F-4D97-AF65-F5344CB8AC3E}">
        <p14:creationId xmlns:p14="http://schemas.microsoft.com/office/powerpoint/2010/main" val="2021697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remainder of this course will cover seismic interpretation and beyond. These two main goals (development</a:t>
            </a:r>
            <a:r>
              <a:rPr lang="en-US" baseline="0" dirty="0" smtClean="0"/>
              <a:t> of a geologic framework, and exploration) may not seem like a lot, but petroleum scientists </a:t>
            </a:r>
            <a:r>
              <a:rPr lang="en-US" dirty="0" smtClean="0"/>
              <a:t>employ </a:t>
            </a:r>
            <a:r>
              <a:rPr lang="en-US" dirty="0" smtClean="0"/>
              <a:t>a lot of science to do </a:t>
            </a:r>
            <a:r>
              <a:rPr lang="en-US" dirty="0" smtClean="0"/>
              <a:t>this</a:t>
            </a:r>
            <a:r>
              <a:rPr lang="en-US" baseline="0" dirty="0" smtClean="0"/>
              <a:t> - </a:t>
            </a:r>
            <a:r>
              <a:rPr lang="en-US" dirty="0" smtClean="0"/>
              <a:t>more </a:t>
            </a:r>
            <a:r>
              <a:rPr lang="en-US" dirty="0" smtClean="0"/>
              <a:t>science than </a:t>
            </a:r>
            <a:r>
              <a:rPr lang="en-US" dirty="0" smtClean="0"/>
              <a:t>we can even introduce in this course.</a:t>
            </a:r>
            <a:r>
              <a:rPr lang="en-US" baseline="0" dirty="0" smtClean="0"/>
              <a:t> </a:t>
            </a:r>
            <a:r>
              <a:rPr lang="en-US" dirty="0" smtClean="0"/>
              <a:t>Hopefully </a:t>
            </a:r>
            <a:r>
              <a:rPr lang="en-US" dirty="0" smtClean="0"/>
              <a:t>the remaining lessons will give you an appreciation for what </a:t>
            </a:r>
            <a:r>
              <a:rPr lang="en-US" dirty="0" smtClean="0"/>
              <a:t>geoscientists </a:t>
            </a:r>
            <a:r>
              <a:rPr lang="en-US" dirty="0" smtClean="0"/>
              <a:t>do to help their company to make some money.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4335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slide shows </a:t>
            </a:r>
            <a:r>
              <a:rPr lang="en-US" dirty="0" smtClean="0"/>
              <a:t>four (4) </a:t>
            </a:r>
            <a:r>
              <a:rPr lang="en-US" dirty="0" smtClean="0"/>
              <a:t>steps in the exploration </a:t>
            </a:r>
            <a:r>
              <a:rPr lang="en-US" dirty="0" smtClean="0"/>
              <a:t>process.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will </a:t>
            </a:r>
            <a:r>
              <a:rPr lang="en-US" dirty="0" smtClean="0"/>
              <a:t>study each </a:t>
            </a:r>
            <a:r>
              <a:rPr lang="en-US" dirty="0" smtClean="0"/>
              <a:t>step.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8996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most basic step in seismic interpretation is to map faults and horizons (sequence boundaries)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need our interpreted fault planes and horizons to be consistent in </a:t>
            </a:r>
            <a:r>
              <a:rPr lang="en-US" dirty="0" smtClean="0"/>
              <a:t>three (3)</a:t>
            </a:r>
            <a:r>
              <a:rPr lang="en-US" baseline="0" dirty="0" smtClean="0"/>
              <a:t> </a:t>
            </a:r>
            <a:r>
              <a:rPr lang="en-US" baseline="0" dirty="0" smtClean="0"/>
              <a:t>dimensions. </a:t>
            </a:r>
            <a:r>
              <a:rPr lang="en-US" baseline="0" dirty="0" smtClean="0"/>
              <a:t>What </a:t>
            </a:r>
            <a:r>
              <a:rPr lang="en-US" baseline="0" dirty="0" smtClean="0"/>
              <a:t>we do when we are mapping faults or horizons is called tying </a:t>
            </a:r>
            <a:r>
              <a:rPr lang="en-US" baseline="0" dirty="0" smtClean="0"/>
              <a:t>loops. This </a:t>
            </a:r>
            <a:r>
              <a:rPr lang="en-US" baseline="0" dirty="0" smtClean="0"/>
              <a:t>was the only way to interpret when all we had was a series of 2D seismic </a:t>
            </a:r>
            <a:r>
              <a:rPr lang="en-US" baseline="0" dirty="0" smtClean="0"/>
              <a:t>lines. With </a:t>
            </a:r>
            <a:r>
              <a:rPr lang="en-US" baseline="0" dirty="0" smtClean="0"/>
              <a:t>3D seismic surveys, we have some other interpretation </a:t>
            </a:r>
            <a:r>
              <a:rPr lang="en-US" baseline="0" dirty="0" smtClean="0"/>
              <a:t>options. Even </a:t>
            </a:r>
            <a:r>
              <a:rPr lang="en-US" baseline="0" dirty="0" smtClean="0"/>
              <a:t>so, most 3D seismic interpreters get started by tying some loops.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What I mean by a loop in this context is a set of intersecting lines that form a closed loop (polygon)</a:t>
            </a:r>
            <a:r>
              <a:rPr lang="en-US" baseline="0" dirty="0" smtClean="0"/>
              <a:t>. The </a:t>
            </a:r>
            <a:r>
              <a:rPr lang="en-US" baseline="0" dirty="0" smtClean="0"/>
              <a:t>map diagram shows </a:t>
            </a:r>
            <a:r>
              <a:rPr lang="en-US" baseline="0" dirty="0" smtClean="0"/>
              <a:t>four (4) loops. Let’s </a:t>
            </a:r>
            <a:r>
              <a:rPr lang="en-US" baseline="0" dirty="0" smtClean="0"/>
              <a:t>discuss mapping a horizon that is colored yellow around loop 1. </a:t>
            </a:r>
            <a:r>
              <a:rPr lang="en-US" baseline="0" dirty="0" smtClean="0"/>
              <a:t>My </a:t>
            </a:r>
            <a:r>
              <a:rPr lang="en-US" baseline="0" dirty="0" smtClean="0"/>
              <a:t>discussion will be for working paper seismic lines.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First, I </a:t>
            </a:r>
            <a:r>
              <a:rPr lang="en-US" baseline="0" dirty="0" smtClean="0"/>
              <a:t>would interpret the yellow horizon on Line 1</a:t>
            </a:r>
            <a:r>
              <a:rPr lang="en-US" baseline="0" dirty="0" smtClean="0"/>
              <a:t>. I </a:t>
            </a:r>
            <a:r>
              <a:rPr lang="en-US" baseline="0" dirty="0" smtClean="0"/>
              <a:t>would fold Line 1 where it is intersected by Line B and lay it on top of Line B at the common </a:t>
            </a:r>
            <a:r>
              <a:rPr lang="en-US" baseline="0" dirty="0" err="1" smtClean="0"/>
              <a:t>x,y</a:t>
            </a:r>
            <a:r>
              <a:rPr lang="en-US" baseline="0" dirty="0" smtClean="0"/>
              <a:t> </a:t>
            </a:r>
            <a:r>
              <a:rPr lang="en-US" baseline="0" dirty="0" smtClean="0"/>
              <a:t>point. I’d </a:t>
            </a:r>
            <a:r>
              <a:rPr lang="en-US" baseline="0" dirty="0" smtClean="0"/>
              <a:t>transfer the position of the yellow horizon from Line 1 to Line B by putting a yellow dash on Line </a:t>
            </a:r>
            <a:r>
              <a:rPr lang="en-US" baseline="0" dirty="0" smtClean="0"/>
              <a:t>B. Then, </a:t>
            </a:r>
            <a:r>
              <a:rPr lang="en-US" baseline="0" dirty="0" smtClean="0"/>
              <a:t>I’d use the yellow dash on Line B to interpret the yellow horizon on all or part of Line </a:t>
            </a:r>
            <a:r>
              <a:rPr lang="en-US" baseline="0" dirty="0" smtClean="0"/>
              <a:t>B. Next </a:t>
            </a:r>
            <a:r>
              <a:rPr lang="en-US" baseline="0" dirty="0" smtClean="0"/>
              <a:t>I’d fold Line B where it intersects Line </a:t>
            </a:r>
            <a:r>
              <a:rPr lang="en-US" baseline="0" dirty="0" smtClean="0"/>
              <a:t>2, and transfer the </a:t>
            </a:r>
            <a:r>
              <a:rPr lang="en-US" baseline="0" dirty="0" smtClean="0"/>
              <a:t>yellow horizon from Line B to Line 2</a:t>
            </a:r>
            <a:r>
              <a:rPr lang="en-US" baseline="0" dirty="0" smtClean="0"/>
              <a:t>. Finally, I’d interpret </a:t>
            </a:r>
            <a:r>
              <a:rPr lang="en-US" baseline="0" dirty="0" smtClean="0"/>
              <a:t>the yellow horizon on all or part of Line </a:t>
            </a:r>
            <a:r>
              <a:rPr lang="en-US" baseline="0" dirty="0" smtClean="0"/>
              <a:t>2, and transfer the </a:t>
            </a:r>
            <a:r>
              <a:rPr lang="en-US" baseline="0" dirty="0" smtClean="0"/>
              <a:t>yellow horizon to Line A and interpret Line </a:t>
            </a:r>
            <a:r>
              <a:rPr lang="en-US" baseline="0" dirty="0" smtClean="0"/>
              <a:t>A. Check </a:t>
            </a:r>
            <a:r>
              <a:rPr lang="en-US" baseline="0" dirty="0" smtClean="0"/>
              <a:t>that the yellow horizon on Line </a:t>
            </a:r>
            <a:r>
              <a:rPr lang="en-US" baseline="0" dirty="0" smtClean="0"/>
              <a:t>A </a:t>
            </a:r>
            <a:r>
              <a:rPr lang="en-US" baseline="0" dirty="0" smtClean="0"/>
              <a:t>agrees with where I interpreted it on Line 1 at the intersection point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the loop “closes,” i.e., the yellow horizon is consistently </a:t>
            </a:r>
            <a:r>
              <a:rPr lang="en-US" baseline="0" dirty="0" smtClean="0"/>
              <a:t>positioned </a:t>
            </a:r>
            <a:r>
              <a:rPr lang="en-US" baseline="0" dirty="0" smtClean="0"/>
              <a:t>at all four </a:t>
            </a:r>
            <a:r>
              <a:rPr lang="en-US" baseline="0" dirty="0" smtClean="0"/>
              <a:t>(4) intersection points, </a:t>
            </a:r>
            <a:r>
              <a:rPr lang="en-US" baseline="0" dirty="0" smtClean="0"/>
              <a:t>I’m ready to proceed to another </a:t>
            </a:r>
            <a:r>
              <a:rPr lang="en-US" baseline="0" dirty="0" smtClean="0"/>
              <a:t>loop. If </a:t>
            </a:r>
            <a:r>
              <a:rPr lang="en-US" baseline="0" dirty="0" smtClean="0"/>
              <a:t>the loop does not “close,” then  I have to figure out what part(s) of the loop have to be corrected so it is areally consistent. </a:t>
            </a:r>
            <a:r>
              <a:rPr lang="en-US" baseline="0" dirty="0" smtClean="0"/>
              <a:t>Can </a:t>
            </a:r>
            <a:r>
              <a:rPr lang="en-US" baseline="0" dirty="0" smtClean="0"/>
              <a:t>you see how this develops an interpretation that is areally consistent</a:t>
            </a:r>
            <a:r>
              <a:rPr lang="en-US" baseline="0" dirty="0" smtClean="0"/>
              <a:t>? Areal </a:t>
            </a:r>
            <a:r>
              <a:rPr lang="en-US" baseline="0" dirty="0" smtClean="0"/>
              <a:t>consistency is a necessary characteristic of a correct interpretation, </a:t>
            </a:r>
            <a:r>
              <a:rPr lang="en-US" baseline="0" dirty="0" smtClean="0"/>
              <a:t>but </a:t>
            </a:r>
            <a:r>
              <a:rPr lang="en-US" baseline="0" dirty="0" smtClean="0"/>
              <a:t>areal consistency does not guarantee a correct interpretation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90716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next few slides show how we tie a </a:t>
            </a:r>
            <a:r>
              <a:rPr lang="en-US" dirty="0" smtClean="0"/>
              <a:t>fault.</a:t>
            </a:r>
            <a:r>
              <a:rPr lang="en-US" baseline="0" dirty="0" smtClean="0"/>
              <a:t> </a:t>
            </a:r>
            <a:r>
              <a:rPr lang="en-US" dirty="0" smtClean="0"/>
              <a:t>We’ll </a:t>
            </a:r>
            <a:r>
              <a:rPr lang="en-US" dirty="0" smtClean="0"/>
              <a:t>use Fault</a:t>
            </a:r>
            <a:r>
              <a:rPr lang="en-US" baseline="0" dirty="0" smtClean="0"/>
              <a:t> A, drawn in </a:t>
            </a:r>
            <a:r>
              <a:rPr lang="en-US" baseline="0" dirty="0" smtClean="0"/>
              <a:t>red. This </a:t>
            </a:r>
            <a:r>
              <a:rPr lang="en-US" baseline="0" dirty="0" smtClean="0"/>
              <a:t>is line 103, which runs east-west (magenta on map).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Line </a:t>
            </a:r>
            <a:r>
              <a:rPr lang="en-US" dirty="0" smtClean="0"/>
              <a:t>102 is the next east-west line,</a:t>
            </a:r>
            <a:r>
              <a:rPr lang="en-US" baseline="0" dirty="0" smtClean="0"/>
              <a:t> which is about 1.25 km north of the initial </a:t>
            </a:r>
            <a:r>
              <a:rPr lang="en-US" baseline="0" dirty="0" smtClean="0"/>
              <a:t>line. Fault </a:t>
            </a:r>
            <a:r>
              <a:rPr lang="en-US" baseline="0" dirty="0" smtClean="0"/>
              <a:t>A is </a:t>
            </a:r>
            <a:r>
              <a:rPr lang="en-US" baseline="0" dirty="0" smtClean="0"/>
              <a:t>interpreted. We </a:t>
            </a:r>
            <a:r>
              <a:rPr lang="en-US" baseline="0" dirty="0" smtClean="0"/>
              <a:t>have independent interpretations on two </a:t>
            </a:r>
            <a:r>
              <a:rPr lang="en-US" baseline="0" dirty="0" smtClean="0"/>
              <a:t>(2) parallel </a:t>
            </a:r>
            <a:r>
              <a:rPr lang="en-US" baseline="0" dirty="0" smtClean="0"/>
              <a:t>seismic </a:t>
            </a:r>
            <a:r>
              <a:rPr lang="en-US" baseline="0" dirty="0" smtClean="0"/>
              <a:t>lines. We </a:t>
            </a:r>
            <a:r>
              <a:rPr lang="en-US" baseline="0" dirty="0" smtClean="0"/>
              <a:t>can check for areal consistency by using one or more of the north-south </a:t>
            </a:r>
            <a:r>
              <a:rPr lang="en-US" baseline="0" dirty="0" smtClean="0"/>
              <a:t>lines. I’ll </a:t>
            </a:r>
            <a:r>
              <a:rPr lang="en-US" baseline="0" dirty="0" smtClean="0"/>
              <a:t>illustrate using only Line 201.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 have east-west Line 103 with the interpreted fault on the </a:t>
            </a:r>
            <a:r>
              <a:rPr lang="en-US" dirty="0" smtClean="0"/>
              <a:t>left.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right, I have north-south Line 201, which has no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on the </a:t>
            </a:r>
            <a:r>
              <a:rPr lang="en-US" dirty="0" err="1" smtClean="0"/>
              <a:t>basemap</a:t>
            </a:r>
            <a:r>
              <a:rPr lang="en-US" dirty="0" smtClean="0"/>
              <a:t> that these </a:t>
            </a:r>
            <a:r>
              <a:rPr lang="en-US" dirty="0" smtClean="0"/>
              <a:t>two (2) </a:t>
            </a:r>
            <a:r>
              <a:rPr lang="en-US" dirty="0" smtClean="0"/>
              <a:t>lines </a:t>
            </a:r>
            <a:r>
              <a:rPr lang="en-US" dirty="0" smtClean="0"/>
              <a:t>intersect.</a:t>
            </a:r>
            <a:r>
              <a:rPr lang="en-US" baseline="0" dirty="0" smtClean="0"/>
              <a:t> </a:t>
            </a:r>
            <a:r>
              <a:rPr lang="en-US" dirty="0" smtClean="0"/>
              <a:t>At </a:t>
            </a:r>
            <a:r>
              <a:rPr lang="en-US" dirty="0" smtClean="0"/>
              <a:t>that intersection point, Fault A can have only one depth, or in our case, one two-way time.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fold Line 103 at the point where it is intersected by Line 201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Then, </a:t>
            </a:r>
            <a:r>
              <a:rPr lang="en-US" dirty="0" smtClean="0"/>
              <a:t>I slide the folded line on top of Line</a:t>
            </a:r>
            <a:r>
              <a:rPr lang="en-US" baseline="0" dirty="0" smtClean="0"/>
              <a:t> </a:t>
            </a:r>
            <a:r>
              <a:rPr lang="en-US" baseline="0" dirty="0" smtClean="0"/>
              <a:t>201, </a:t>
            </a:r>
            <a:r>
              <a:rPr lang="en-US" baseline="0" dirty="0" smtClean="0"/>
              <a:t>so the crease is at the intersection </a:t>
            </a:r>
            <a:r>
              <a:rPr lang="en-US" baseline="0" dirty="0" smtClean="0"/>
              <a:t>point. I </a:t>
            </a:r>
            <a:r>
              <a:rPr lang="en-US" baseline="0" dirty="0" smtClean="0"/>
              <a:t>transfer the interpreted position of Fault A at the intersection point by placing a red dot on the uninterpreted line (201)</a:t>
            </a:r>
            <a:r>
              <a:rPr lang="en-US" baseline="0" dirty="0" smtClean="0"/>
              <a:t>. Next</a:t>
            </a:r>
            <a:r>
              <a:rPr lang="en-US" baseline="0" dirty="0" smtClean="0"/>
              <a:t>, I do the same thing for the intersection of Line 201 with another line.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</a:t>
            </a:r>
            <a:r>
              <a:rPr lang="en-US" dirty="0" smtClean="0"/>
              <a:t>will use the interpretation of Fault A on Line 102 to get its position on the intersecting Line 201.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fold Line 102 at the appropriate intersection </a:t>
            </a:r>
            <a:r>
              <a:rPr lang="en-US" dirty="0" smtClean="0"/>
              <a:t>point,</a:t>
            </a:r>
            <a:r>
              <a:rPr lang="en-US" baseline="0" dirty="0" smtClean="0"/>
              <a:t> and s</a:t>
            </a:r>
            <a:r>
              <a:rPr lang="en-US" dirty="0" smtClean="0"/>
              <a:t>lide </a:t>
            </a:r>
            <a:r>
              <a:rPr lang="en-US" dirty="0" smtClean="0"/>
              <a:t>it over on top of Line 201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Mark </a:t>
            </a:r>
            <a:r>
              <a:rPr lang="en-US" dirty="0" smtClean="0"/>
              <a:t>Line 201 based on</a:t>
            </a:r>
            <a:r>
              <a:rPr lang="en-US" baseline="0" dirty="0" smtClean="0"/>
              <a:t> the interpretation marked on Line 102</a:t>
            </a:r>
            <a:r>
              <a:rPr lang="en-US" baseline="0" dirty="0" smtClean="0"/>
              <a:t>. This </a:t>
            </a:r>
            <a:r>
              <a:rPr lang="en-US" baseline="0" dirty="0" smtClean="0"/>
              <a:t>gives me a consistent interpretation at this second intersection point on Line 201.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FE9451-800D-46A3-9240-5A6C9BA62539}" type="slidenum">
              <a:rPr lang="en-US" altLang="en-US"/>
              <a:pPr/>
              <a:t>2</a:t>
            </a:fld>
            <a:endParaRPr lang="en-US" altLang="en-US" dirty="0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slide is a recap of the seismic </a:t>
            </a:r>
            <a:r>
              <a:rPr lang="en-US" altLang="en-US" dirty="0" smtClean="0"/>
              <a:t>method.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 </a:t>
            </a:r>
            <a:r>
              <a:rPr lang="en-US" altLang="en-US" dirty="0" smtClean="0"/>
              <a:t>good seismic</a:t>
            </a:r>
            <a:r>
              <a:rPr lang="en-US" altLang="en-US" baseline="0" dirty="0" smtClean="0"/>
              <a:t> interpreter needs at least a basic understanding of what the seismic wiggles are caused by.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2355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</a:t>
            </a:r>
            <a:r>
              <a:rPr lang="en-US" dirty="0" smtClean="0"/>
              <a:t>the two tie points (red dots), I see if I can get a full interpretation of</a:t>
            </a:r>
            <a:r>
              <a:rPr lang="en-US" baseline="0" dirty="0" smtClean="0"/>
              <a:t> Fault A on Line 201</a:t>
            </a:r>
            <a:r>
              <a:rPr lang="en-US" baseline="0" dirty="0" smtClean="0"/>
              <a:t>. In </a:t>
            </a:r>
            <a:r>
              <a:rPr lang="en-US" baseline="0" dirty="0" smtClean="0"/>
              <a:t>this case, I can get a fault interpretation of the fault based on the reflection terminations that also honor the two </a:t>
            </a:r>
            <a:r>
              <a:rPr lang="en-US" baseline="0" dirty="0" smtClean="0"/>
              <a:t>(2) tie points. I </a:t>
            </a:r>
            <a:r>
              <a:rPr lang="en-US" baseline="0" dirty="0" smtClean="0"/>
              <a:t>may find that I can’t honor the tie </a:t>
            </a:r>
            <a:r>
              <a:rPr lang="en-US" baseline="0" dirty="0" smtClean="0"/>
              <a:t>points. Then, </a:t>
            </a:r>
            <a:r>
              <a:rPr lang="en-US" baseline="0" dirty="0" smtClean="0"/>
              <a:t>I have to decide how to tweak the interpretation on ONE of the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lines to get spatial consistency.</a:t>
            </a:r>
          </a:p>
          <a:p>
            <a:r>
              <a:rPr lang="en-US" baseline="0" dirty="0" smtClean="0"/>
              <a:t>Tying a series of faults over a study area takes a lot of iterations (mark, erase, re-mark, check, etc.)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Either </a:t>
            </a:r>
            <a:r>
              <a:rPr lang="en-US" dirty="0" smtClean="0"/>
              <a:t>on paper or on a computer station, an interpreter will mark a </a:t>
            </a:r>
            <a:r>
              <a:rPr lang="en-US" dirty="0" err="1" smtClean="0"/>
              <a:t>basemap</a:t>
            </a:r>
            <a:r>
              <a:rPr lang="en-US" dirty="0" smtClean="0"/>
              <a:t> to show which lines have been interpreted and which tie points have been checked and are consistent.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typical computer station for seismic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NOTE</a:t>
            </a:r>
            <a:r>
              <a:rPr lang="en-US" dirty="0" smtClean="0"/>
              <a:t>: an old picture before flat screen</a:t>
            </a:r>
            <a:r>
              <a:rPr lang="en-US" baseline="0" dirty="0" smtClean="0"/>
              <a:t> </a:t>
            </a:r>
            <a:r>
              <a:rPr lang="en-US" baseline="0" dirty="0" smtClean="0"/>
              <a:t>monitors. The </a:t>
            </a:r>
            <a:r>
              <a:rPr lang="en-US" baseline="0" dirty="0" smtClean="0"/>
              <a:t>monitor on the left has seismic lines displayed with faults and </a:t>
            </a:r>
            <a:r>
              <a:rPr lang="en-US" baseline="0" dirty="0" smtClean="0"/>
              <a:t>horizons. The </a:t>
            </a:r>
            <a:r>
              <a:rPr lang="en-US" baseline="0" dirty="0" smtClean="0"/>
              <a:t>right monitor has a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, on which most people will display one horizon to indicate which lines have been </a:t>
            </a:r>
            <a:r>
              <a:rPr lang="en-US" baseline="0" dirty="0" smtClean="0"/>
              <a:t>interpreted. The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 indicates which seismic line(s) </a:t>
            </a:r>
            <a:r>
              <a:rPr lang="en-US" baseline="0" dirty="0" smtClean="0"/>
              <a:t>is/are displayed. It </a:t>
            </a:r>
            <a:r>
              <a:rPr lang="en-US" baseline="0" dirty="0" smtClean="0"/>
              <a:t>updates automatically as the displayed horizon is interpreted more and more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next few slides show how we use the same basic procedure to map a horizon so that it is </a:t>
            </a:r>
            <a:r>
              <a:rPr lang="en-US" dirty="0" err="1" smtClean="0"/>
              <a:t>areally</a:t>
            </a:r>
            <a:r>
              <a:rPr lang="en-US" dirty="0" smtClean="0"/>
              <a:t> </a:t>
            </a:r>
            <a:r>
              <a:rPr lang="en-US" dirty="0" smtClean="0"/>
              <a:t>consistent.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is the east-west</a:t>
            </a:r>
            <a:r>
              <a:rPr lang="en-US" baseline="0" dirty="0" smtClean="0"/>
              <a:t> </a:t>
            </a:r>
            <a:r>
              <a:rPr lang="en-US" dirty="0" smtClean="0"/>
              <a:t>Line 103 with Fault A. </a:t>
            </a:r>
            <a:r>
              <a:rPr lang="en-US" dirty="0" smtClean="0"/>
              <a:t>There </a:t>
            </a:r>
            <a:r>
              <a:rPr lang="en-US" dirty="0" smtClean="0"/>
              <a:t>is a major unconformity that we want to </a:t>
            </a:r>
            <a:r>
              <a:rPr lang="en-US" dirty="0" smtClean="0"/>
              <a:t>map.</a:t>
            </a:r>
            <a:r>
              <a:rPr lang="en-US" baseline="0" dirty="0" smtClean="0"/>
              <a:t> </a:t>
            </a:r>
            <a:r>
              <a:rPr lang="en-US" dirty="0" smtClean="0"/>
              <a:t>Notice </a:t>
            </a:r>
            <a:r>
              <a:rPr lang="en-US" dirty="0" smtClean="0"/>
              <a:t>the reflections change dip above/below the yellow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Also </a:t>
            </a:r>
            <a:r>
              <a:rPr lang="en-US" dirty="0" smtClean="0"/>
              <a:t>note that I have added a dashed blue line on the </a:t>
            </a:r>
            <a:r>
              <a:rPr lang="en-US" dirty="0" err="1" smtClean="0"/>
              <a:t>basemap</a:t>
            </a:r>
            <a:r>
              <a:rPr lang="en-US" dirty="0" smtClean="0"/>
              <a:t> to indicate Line</a:t>
            </a:r>
            <a:r>
              <a:rPr lang="en-US" baseline="0" dirty="0" smtClean="0"/>
              <a:t> 103 has been </a:t>
            </a:r>
            <a:r>
              <a:rPr lang="en-US" baseline="0" dirty="0" smtClean="0"/>
              <a:t>interpreted. </a:t>
            </a:r>
            <a:r>
              <a:rPr lang="en-US" dirty="0" smtClean="0"/>
              <a:t>The </a:t>
            </a:r>
            <a:r>
              <a:rPr lang="en-US" dirty="0" smtClean="0"/>
              <a:t>reflections below the yellow horizon dip up to the right and terminate (an indication of significant erosion)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have mapped this</a:t>
            </a:r>
            <a:r>
              <a:rPr lang="en-US" baseline="0" dirty="0" smtClean="0"/>
              <a:t> unconformity with a yellow </a:t>
            </a:r>
            <a:r>
              <a:rPr lang="en-US" baseline="0" dirty="0" smtClean="0"/>
              <a:t>line. Now, </a:t>
            </a:r>
            <a:r>
              <a:rPr lang="en-US" baseline="0" dirty="0" smtClean="0"/>
              <a:t>I want to map this unconformity on other lines and get an areally consistent surface, with fault offsets.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Again, </a:t>
            </a:r>
            <a:r>
              <a:rPr lang="en-US" dirty="0" smtClean="0"/>
              <a:t>I have an interpreted east-west line (103) that I will tie to an uninterpreted north-south line (204)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I’ll </a:t>
            </a:r>
            <a:r>
              <a:rPr lang="en-US" dirty="0" smtClean="0"/>
              <a:t>do this by folding the interpreted line and using it to mark the yellow horizon on the uninterpreted horizon (next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As </a:t>
            </a:r>
            <a:r>
              <a:rPr lang="en-US" dirty="0" smtClean="0"/>
              <a:t>expected, Line 103 is folded, slid across, and used to get a start point for the yellow horizon on Line 204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err="1" smtClean="0"/>
              <a:t>basemap</a:t>
            </a:r>
            <a:r>
              <a:rPr lang="en-US" dirty="0" smtClean="0"/>
              <a:t> shows the right-angle bend I am </a:t>
            </a:r>
            <a:r>
              <a:rPr lang="en-US" dirty="0" smtClean="0"/>
              <a:t>considering.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yellow horizon is mapped along the north end of Line 204 (shown on </a:t>
            </a:r>
            <a:r>
              <a:rPr lang="en-US" dirty="0" err="1" smtClean="0"/>
              <a:t>basemap</a:t>
            </a:r>
            <a:r>
              <a:rPr lang="en-US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 can interpret the south half of Line 204</a:t>
            </a:r>
            <a:r>
              <a:rPr lang="en-US" dirty="0" smtClean="0"/>
              <a:t>.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b</a:t>
            </a:r>
            <a:r>
              <a:rPr lang="en-US" dirty="0" err="1" smtClean="0"/>
              <a:t>asemap</a:t>
            </a:r>
            <a:r>
              <a:rPr lang="en-US" dirty="0" smtClean="0"/>
              <a:t> </a:t>
            </a:r>
            <a:r>
              <a:rPr lang="en-US" dirty="0" smtClean="0"/>
              <a:t>is updated</a:t>
            </a:r>
            <a:r>
              <a:rPr lang="en-US" baseline="0" dirty="0" smtClean="0"/>
              <a:t> </a:t>
            </a:r>
            <a:r>
              <a:rPr lang="en-US" dirty="0" smtClean="0"/>
              <a:t>showing that yellow is interpreted for the entire line.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 </a:t>
            </a:r>
            <a:r>
              <a:rPr lang="en-US" dirty="0" smtClean="0"/>
              <a:t>I can use Line 204 for get the yellow horizon on Line 102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err="1" smtClean="0"/>
              <a:t>basemap</a:t>
            </a:r>
            <a:r>
              <a:rPr lang="en-US" dirty="0" smtClean="0"/>
              <a:t> shows these</a:t>
            </a:r>
            <a:r>
              <a:rPr lang="en-US" baseline="0" dirty="0" smtClean="0"/>
              <a:t> two lines.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 use Line 204 to interpret the west end of Line</a:t>
            </a:r>
            <a:r>
              <a:rPr lang="en-US" baseline="0" dirty="0" smtClean="0"/>
              <a:t> 102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 </a:t>
            </a:r>
            <a:r>
              <a:rPr lang="en-US" baseline="0" dirty="0" smtClean="0"/>
              <a:t>updates.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east</a:t>
            </a:r>
            <a:r>
              <a:rPr lang="en-US" baseline="0" dirty="0" smtClean="0"/>
              <a:t> end of Line 102 is </a:t>
            </a:r>
            <a:r>
              <a:rPr lang="en-US" baseline="0" dirty="0" smtClean="0"/>
              <a:t>interpreted. The </a:t>
            </a:r>
            <a:r>
              <a:rPr lang="en-US" baseline="0" dirty="0" err="1" smtClean="0"/>
              <a:t>basemap</a:t>
            </a:r>
            <a:r>
              <a:rPr lang="en-US" baseline="0" dirty="0" smtClean="0"/>
              <a:t> </a:t>
            </a:r>
            <a:r>
              <a:rPr lang="en-US" baseline="0" dirty="0" smtClean="0"/>
              <a:t>is updated.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Again</a:t>
            </a:r>
            <a:r>
              <a:rPr lang="en-US" dirty="0" smtClean="0"/>
              <a:t>,</a:t>
            </a:r>
            <a:r>
              <a:rPr lang="en-US" baseline="0" dirty="0" smtClean="0"/>
              <a:t> basic theory is an important foundation for good seismic </a:t>
            </a:r>
            <a:r>
              <a:rPr lang="en-US" baseline="0" dirty="0" smtClean="0"/>
              <a:t>interpretation. Now </a:t>
            </a:r>
            <a:r>
              <a:rPr lang="en-US" baseline="0" dirty="0" smtClean="0"/>
              <a:t>we can start to actually mark seismic data – with color pencils on paper copies or by using a computer </a:t>
            </a:r>
            <a:r>
              <a:rPr lang="en-US" baseline="0" dirty="0" smtClean="0"/>
              <a:t>mouse. Our </a:t>
            </a:r>
            <a:r>
              <a:rPr lang="en-US" baseline="0" dirty="0" smtClean="0"/>
              <a:t>first goal …….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83953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I use Line 102 to start my </a:t>
            </a:r>
            <a:r>
              <a:rPr lang="en-US" dirty="0" smtClean="0"/>
              <a:t>interpretation</a:t>
            </a:r>
            <a:r>
              <a:rPr lang="en-US" baseline="0" dirty="0" smtClean="0"/>
              <a:t> </a:t>
            </a:r>
            <a:r>
              <a:rPr lang="en-US" baseline="0" dirty="0" smtClean="0"/>
              <a:t>of Line 201.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north end of Line 201 is interpreted.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south end of Line 201 is interpreted.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</a:t>
            </a:r>
            <a:r>
              <a:rPr lang="en-US" baseline="0" dirty="0" smtClean="0"/>
              <a:t> </a:t>
            </a:r>
            <a:r>
              <a:rPr lang="en-US" baseline="0" dirty="0" smtClean="0"/>
              <a:t>have mapped around a closed </a:t>
            </a:r>
            <a:r>
              <a:rPr lang="en-US" baseline="0" dirty="0" smtClean="0"/>
              <a:t>loop. Now </a:t>
            </a:r>
            <a:r>
              <a:rPr lang="en-US" baseline="0" dirty="0" smtClean="0"/>
              <a:t>for the </a:t>
            </a:r>
            <a:r>
              <a:rPr lang="en-US" baseline="0" dirty="0" smtClean="0"/>
              <a:t>test: </a:t>
            </a:r>
            <a:r>
              <a:rPr lang="en-US" baseline="0" dirty="0" smtClean="0"/>
              <a:t>does the yellow horizon on Line 201 and on Line 103 at their intersection point have the same depth (two-way time) value</a:t>
            </a:r>
            <a:r>
              <a:rPr lang="en-US" baseline="0" dirty="0" smtClean="0"/>
              <a:t>? If </a:t>
            </a:r>
            <a:r>
              <a:rPr lang="en-US" baseline="0" dirty="0" smtClean="0"/>
              <a:t>my interpretation is consistent, they will have the same value.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fold and slide Line 103 and YES the yellow horizon has the same value at</a:t>
            </a:r>
            <a:r>
              <a:rPr lang="en-US" baseline="0" dirty="0" smtClean="0"/>
              <a:t> their intersection </a:t>
            </a:r>
            <a:r>
              <a:rPr lang="en-US" baseline="0" dirty="0" smtClean="0"/>
              <a:t>point. Now </a:t>
            </a:r>
            <a:r>
              <a:rPr lang="en-US" baseline="0" dirty="0" smtClean="0"/>
              <a:t>I can continue my interpretation by closing more </a:t>
            </a:r>
            <a:r>
              <a:rPr lang="en-US" baseline="0" dirty="0" smtClean="0"/>
              <a:t>loops. If </a:t>
            </a:r>
            <a:r>
              <a:rPr lang="en-US" baseline="0" dirty="0" smtClean="0"/>
              <a:t>they had different values, it would indicate a problem – we say we have a </a:t>
            </a:r>
            <a:r>
              <a:rPr lang="en-US" baseline="0" dirty="0" smtClean="0"/>
              <a:t>bust. In </a:t>
            </a:r>
            <a:r>
              <a:rPr lang="en-US" baseline="0" dirty="0" smtClean="0"/>
              <a:t>such a case, which is common, I have to figure out where I went </a:t>
            </a:r>
            <a:r>
              <a:rPr lang="en-US" baseline="0" dirty="0" smtClean="0"/>
              <a:t>wrong. I </a:t>
            </a:r>
            <a:r>
              <a:rPr lang="en-US" baseline="0" dirty="0" smtClean="0"/>
              <a:t>could have correlated the yellow horizon too high or too long on anyone of the </a:t>
            </a:r>
            <a:r>
              <a:rPr lang="en-US" baseline="0" dirty="0" smtClean="0"/>
              <a:t>four (4) lines. I </a:t>
            </a:r>
            <a:r>
              <a:rPr lang="en-US" baseline="0" dirty="0" smtClean="0"/>
              <a:t>need to consider where I have high confidence in my correlation and where I had a decision </a:t>
            </a:r>
            <a:r>
              <a:rPr lang="en-US" baseline="0" dirty="0" smtClean="0"/>
              <a:t>point. For </a:t>
            </a:r>
            <a:r>
              <a:rPr lang="en-US" baseline="0" dirty="0" smtClean="0"/>
              <a:t>example, perhaps on Line 201 I had a decision point where I choose to carry the yellow horizon on the high side of a “fork.</a:t>
            </a:r>
            <a:r>
              <a:rPr lang="en-US" baseline="0" dirty="0" smtClean="0"/>
              <a:t>” Perhaps </a:t>
            </a:r>
            <a:r>
              <a:rPr lang="en-US" baseline="0" dirty="0" smtClean="0"/>
              <a:t>if I choose the lower branch at the fork, I would not have a bust.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</a:t>
            </a:r>
            <a:r>
              <a:rPr lang="en-US" dirty="0" smtClean="0"/>
              <a:t>as a reminder, correlating faults and horizons is part of building a geologic </a:t>
            </a:r>
            <a:r>
              <a:rPr lang="en-US" dirty="0" smtClean="0"/>
              <a:t>framework.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a key and time-consuming step in our overall process.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2061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379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a simple diagram of the interpretation </a:t>
            </a:r>
            <a:r>
              <a:rPr lang="en-US" dirty="0" smtClean="0"/>
              <a:t>process.</a:t>
            </a:r>
            <a:r>
              <a:rPr lang="en-US" baseline="0" dirty="0" smtClean="0"/>
              <a:t> </a:t>
            </a:r>
            <a:r>
              <a:rPr lang="en-US" dirty="0" smtClean="0"/>
              <a:t>Given </a:t>
            </a:r>
            <a:r>
              <a:rPr lang="en-US" dirty="0" smtClean="0"/>
              <a:t>an understanding of the theory, we interpret faults and horizons (sequence boundaries) on seismic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An </a:t>
            </a:r>
            <a:r>
              <a:rPr lang="en-US" dirty="0" smtClean="0"/>
              <a:t>experienced interpreter works faults and horizons </a:t>
            </a:r>
            <a:r>
              <a:rPr lang="en-US" dirty="0" smtClean="0"/>
              <a:t>iteratively.</a:t>
            </a:r>
            <a:r>
              <a:rPr lang="en-US" baseline="0" dirty="0" smtClean="0"/>
              <a:t> </a:t>
            </a:r>
            <a:r>
              <a:rPr lang="en-US" dirty="0" smtClean="0"/>
              <a:t>Some </a:t>
            </a:r>
            <a:r>
              <a:rPr lang="en-US" dirty="0" smtClean="0"/>
              <a:t>interpreters are stronger in structural analysis; others are stronger in stratigraphic </a:t>
            </a:r>
            <a:r>
              <a:rPr lang="en-US" dirty="0" smtClean="0"/>
              <a:t>analysis.</a:t>
            </a:r>
            <a:r>
              <a:rPr lang="en-US" baseline="0" dirty="0" smtClean="0"/>
              <a:t> </a:t>
            </a:r>
            <a:r>
              <a:rPr lang="en-US" dirty="0" smtClean="0"/>
              <a:t>After </a:t>
            </a:r>
            <a:r>
              <a:rPr lang="en-US" dirty="0" smtClean="0"/>
              <a:t>a few years of interpretation experience, interpreters should be competent in both structural and stratigraphic </a:t>
            </a:r>
            <a:r>
              <a:rPr lang="en-US" dirty="0" smtClean="0"/>
              <a:t>analysis.</a:t>
            </a:r>
            <a:r>
              <a:rPr lang="en-US" baseline="0" dirty="0" smtClean="0"/>
              <a:t> </a:t>
            </a:r>
            <a:r>
              <a:rPr lang="en-US" dirty="0" smtClean="0"/>
              <a:t>Our </a:t>
            </a:r>
            <a:r>
              <a:rPr lang="en-US" dirty="0" smtClean="0"/>
              <a:t>first goal is to build a geologic framework, which will be explained on the next slides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1639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smtClean="0"/>
              <a:t>do I mean by a geologic framework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using all available data to </a:t>
            </a:r>
            <a:r>
              <a:rPr lang="en-US" altLang="en-US" sz="1200" dirty="0" smtClean="0">
                <a:latin typeface="Tahoma" panose="020B0604030504040204" pitchFamily="34" charset="0"/>
              </a:rPr>
              <a:t>build a framework of present-day structure and </a:t>
            </a:r>
            <a:r>
              <a:rPr lang="en-US" altLang="en-US" sz="1200" dirty="0" smtClean="0">
                <a:latin typeface="Tahoma" panose="020B0604030504040204" pitchFamily="34" charset="0"/>
              </a:rPr>
              <a:t>stratigraphy.</a:t>
            </a:r>
            <a:r>
              <a:rPr lang="en-US" altLang="en-US" sz="1200" baseline="0" dirty="0" smtClean="0">
                <a:latin typeface="Tahoma" panose="020B0604030504040204" pitchFamily="34" charset="0"/>
              </a:rPr>
              <a:t> This slide shows what is included in a</a:t>
            </a:r>
            <a:r>
              <a:rPr lang="en-US" sz="1200" dirty="0" smtClean="0">
                <a:latin typeface="Tahoma" panose="020B0604030504040204" pitchFamily="34" charset="0"/>
              </a:rPr>
              <a:t> </a:t>
            </a:r>
            <a:r>
              <a:rPr lang="en-US" sz="1200" dirty="0" smtClean="0">
                <a:latin typeface="Tahoma" panose="020B0604030504040204" pitchFamily="34" charset="0"/>
              </a:rPr>
              <a:t>structural</a:t>
            </a:r>
            <a:r>
              <a:rPr lang="en-US" sz="1200" baseline="0" dirty="0" smtClean="0">
                <a:latin typeface="Tahoma" panose="020B0604030504040204" pitchFamily="34" charset="0"/>
              </a:rPr>
              <a:t> </a:t>
            </a:r>
            <a:r>
              <a:rPr lang="en-US" sz="1200" baseline="0" dirty="0" smtClean="0">
                <a:latin typeface="Tahoma" panose="020B0604030504040204" pitchFamily="34" charset="0"/>
              </a:rPr>
              <a:t>analysis, and a </a:t>
            </a:r>
            <a:r>
              <a:rPr lang="en-US" sz="1200" baseline="0" dirty="0" smtClean="0">
                <a:latin typeface="Tahoma" panose="020B0604030504040204" pitchFamily="34" charset="0"/>
              </a:rPr>
              <a:t>stratigraphic </a:t>
            </a:r>
            <a:r>
              <a:rPr lang="en-US" sz="1200" baseline="0" dirty="0" smtClean="0">
                <a:latin typeface="Tahoma" panose="020B0604030504040204" pitchFamily="34" charset="0"/>
              </a:rPr>
              <a:t>analysis, respectively.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6703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ahoma" panose="020B0604030504040204" pitchFamily="34" charset="0"/>
              </a:rPr>
              <a:t>During </a:t>
            </a:r>
            <a:r>
              <a:rPr lang="en-US" sz="1200" dirty="0" smtClean="0">
                <a:latin typeface="Tahoma" panose="020B0604030504040204" pitchFamily="34" charset="0"/>
              </a:rPr>
              <a:t>a structural</a:t>
            </a:r>
            <a:r>
              <a:rPr lang="en-US" sz="1200" baseline="0" dirty="0" smtClean="0">
                <a:latin typeface="Tahoma" panose="020B0604030504040204" pitchFamily="34" charset="0"/>
              </a:rPr>
              <a:t> analysis, we would be interpreting and </a:t>
            </a:r>
            <a:r>
              <a:rPr lang="en-US" sz="1200" baseline="0" dirty="0" smtClean="0">
                <a:latin typeface="Tahoma" panose="020B0604030504040204" pitchFamily="34" charset="0"/>
              </a:rPr>
              <a:t>mapping: faults, folds, salt </a:t>
            </a:r>
            <a:r>
              <a:rPr lang="en-US" sz="1200" baseline="0" dirty="0" smtClean="0">
                <a:latin typeface="Tahoma" panose="020B0604030504040204" pitchFamily="34" charset="0"/>
              </a:rPr>
              <a:t>or shale </a:t>
            </a:r>
            <a:r>
              <a:rPr lang="en-US" sz="1200" baseline="0" dirty="0" err="1" smtClean="0">
                <a:latin typeface="Tahoma" panose="020B0604030504040204" pitchFamily="34" charset="0"/>
              </a:rPr>
              <a:t>diapirs</a:t>
            </a:r>
            <a:r>
              <a:rPr lang="en-US" sz="1200" baseline="0" dirty="0" smtClean="0">
                <a:latin typeface="Tahoma" panose="020B0604030504040204" pitchFamily="34" charset="0"/>
              </a:rPr>
              <a:t>, detached faults, and other </a:t>
            </a:r>
            <a:r>
              <a:rPr lang="en-US" sz="1200" baseline="0" dirty="0" smtClean="0">
                <a:latin typeface="Tahoma" panose="020B0604030504040204" pitchFamily="34" charset="0"/>
              </a:rPr>
              <a:t>types of structural </a:t>
            </a:r>
            <a:r>
              <a:rPr lang="en-US" sz="1200" baseline="0" dirty="0" smtClean="0">
                <a:latin typeface="Tahoma" panose="020B0604030504040204" pitchFamily="34" charset="0"/>
              </a:rPr>
              <a:t>elements. We </a:t>
            </a:r>
            <a:r>
              <a:rPr lang="en-US" sz="1200" baseline="0" dirty="0" smtClean="0">
                <a:latin typeface="Tahoma" panose="020B0604030504040204" pitchFamily="34" charset="0"/>
              </a:rPr>
              <a:t>also want to know the type of basin we are dealing with: extensional, compressional, strike-slip (wrench).</a:t>
            </a:r>
          </a:p>
          <a:p>
            <a:endParaRPr lang="en-US" sz="1200" baseline="0" dirty="0" smtClean="0">
              <a:latin typeface="Tahoma" panose="020B0604030504040204" pitchFamily="34" charset="0"/>
            </a:endParaRPr>
          </a:p>
          <a:p>
            <a:r>
              <a:rPr lang="en-US" sz="1200" baseline="0" dirty="0" smtClean="0">
                <a:latin typeface="Tahoma" panose="020B0604030504040204" pitchFamily="34" charset="0"/>
              </a:rPr>
              <a:t>We want to define present-day structure, especially as it relates to present-day traps.</a:t>
            </a:r>
          </a:p>
          <a:p>
            <a:r>
              <a:rPr lang="en-US" sz="1200" baseline="0" dirty="0" smtClean="0">
                <a:latin typeface="Tahoma" panose="020B0604030504040204" pitchFamily="34" charset="0"/>
              </a:rPr>
              <a:t>We will also want to understand how the basin and traps formed over geologic time.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5483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</a:t>
            </a:r>
            <a:r>
              <a:rPr lang="en-US" dirty="0" smtClean="0"/>
              <a:t>interpreting structure, we make observations and use structural concepts to guide our thoughts and analyses.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8255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ahoma" panose="020B0604030504040204" pitchFamily="34" charset="0"/>
              </a:rPr>
              <a:t>During </a:t>
            </a:r>
            <a:r>
              <a:rPr lang="en-US" sz="1200" dirty="0" smtClean="0">
                <a:latin typeface="Tahoma" panose="020B0604030504040204" pitchFamily="34" charset="0"/>
              </a:rPr>
              <a:t>a stratigraphic</a:t>
            </a:r>
            <a:r>
              <a:rPr lang="en-US" sz="1200" baseline="0" dirty="0" smtClean="0">
                <a:latin typeface="Tahoma" panose="020B0604030504040204" pitchFamily="34" charset="0"/>
              </a:rPr>
              <a:t> analysis, we would be interpreting and </a:t>
            </a:r>
            <a:r>
              <a:rPr lang="en-US" sz="1200" baseline="0" dirty="0" smtClean="0">
                <a:latin typeface="Tahoma" panose="020B0604030504040204" pitchFamily="34" charset="0"/>
              </a:rPr>
              <a:t>mapping: erosional unconformities, packages </a:t>
            </a:r>
            <a:r>
              <a:rPr lang="en-US" sz="1200" baseline="0" dirty="0" smtClean="0">
                <a:latin typeface="Tahoma" panose="020B0604030504040204" pitchFamily="34" charset="0"/>
              </a:rPr>
              <a:t>of </a:t>
            </a:r>
            <a:r>
              <a:rPr lang="en-US" sz="1200" baseline="0" dirty="0" err="1" smtClean="0">
                <a:latin typeface="Tahoma" panose="020B0604030504040204" pitchFamily="34" charset="0"/>
              </a:rPr>
              <a:t>onlaping</a:t>
            </a:r>
            <a:r>
              <a:rPr lang="en-US" sz="1200" baseline="0" dirty="0" smtClean="0">
                <a:latin typeface="Tahoma" panose="020B0604030504040204" pitchFamily="34" charset="0"/>
              </a:rPr>
              <a:t> </a:t>
            </a:r>
            <a:r>
              <a:rPr lang="en-US" sz="1200" baseline="0" dirty="0" smtClean="0">
                <a:latin typeface="Tahoma" panose="020B0604030504040204" pitchFamily="34" charset="0"/>
              </a:rPr>
              <a:t>sediments, the </a:t>
            </a:r>
            <a:r>
              <a:rPr lang="en-US" sz="1200" baseline="0" dirty="0" smtClean="0">
                <a:latin typeface="Tahoma" panose="020B0604030504040204" pitchFamily="34" charset="0"/>
              </a:rPr>
              <a:t>geometries of </a:t>
            </a:r>
            <a:r>
              <a:rPr lang="en-US" sz="1200" baseline="0" dirty="0" smtClean="0">
                <a:latin typeface="Tahoma" panose="020B0604030504040204" pitchFamily="34" charset="0"/>
              </a:rPr>
              <a:t>reflections, the seismic </a:t>
            </a:r>
            <a:r>
              <a:rPr lang="en-US" sz="1200" baseline="0" dirty="0" smtClean="0">
                <a:latin typeface="Tahoma" panose="020B0604030504040204" pitchFamily="34" charset="0"/>
              </a:rPr>
              <a:t>attributes, such as horizon reflection </a:t>
            </a:r>
            <a:r>
              <a:rPr lang="en-US" sz="1200" baseline="0" dirty="0" smtClean="0">
                <a:latin typeface="Tahoma" panose="020B0604030504040204" pitchFamily="34" charset="0"/>
              </a:rPr>
              <a:t>amplitude, and other </a:t>
            </a:r>
            <a:r>
              <a:rPr lang="en-US" sz="1200" baseline="0" dirty="0" smtClean="0">
                <a:latin typeface="Tahoma" panose="020B0604030504040204" pitchFamily="34" charset="0"/>
              </a:rPr>
              <a:t>types of stratigraphic </a:t>
            </a:r>
            <a:r>
              <a:rPr lang="en-US" sz="1200" baseline="0" dirty="0" smtClean="0">
                <a:latin typeface="Tahoma" panose="020B0604030504040204" pitchFamily="34" charset="0"/>
              </a:rPr>
              <a:t>signatures. We </a:t>
            </a:r>
            <a:r>
              <a:rPr lang="en-US" sz="1200" baseline="0" dirty="0" smtClean="0">
                <a:latin typeface="Tahoma" panose="020B0604030504040204" pitchFamily="34" charset="0"/>
              </a:rPr>
              <a:t>also want to know the depositional environments for key sedimentary units.</a:t>
            </a:r>
          </a:p>
          <a:p>
            <a:endParaRPr lang="en-US" sz="1200" baseline="0" dirty="0" smtClean="0">
              <a:latin typeface="Tahoma" panose="020B0604030504040204" pitchFamily="34" charset="0"/>
            </a:endParaRPr>
          </a:p>
          <a:p>
            <a:r>
              <a:rPr lang="en-US" sz="1200" baseline="0" dirty="0" smtClean="0">
                <a:latin typeface="Tahoma" panose="020B0604030504040204" pitchFamily="34" charset="0"/>
              </a:rPr>
              <a:t>We want to define present-day stratigraphy, especially as it relates to present-day reservoirs, seals, source intervals and traps.</a:t>
            </a:r>
          </a:p>
          <a:p>
            <a:r>
              <a:rPr lang="en-US" sz="1200" baseline="0" dirty="0" smtClean="0">
                <a:latin typeface="Tahoma" panose="020B0604030504040204" pitchFamily="34" charset="0"/>
              </a:rPr>
              <a:t>We will also want to understand how the basin filled with sediment over geologic time.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07084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</a:t>
            </a:r>
            <a:r>
              <a:rPr lang="en-US" dirty="0" smtClean="0"/>
              <a:t>interpreting stratigraphy, we make observations and use stratigraphic concepts to guide our thoughts and analyses.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4324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11.wmf"/><Relationship Id="rId5" Type="http://schemas.openxmlformats.org/officeDocument/2006/relationships/image" Target="../media/image12.wmf"/><Relationship Id="rId6" Type="http://schemas.openxmlformats.org/officeDocument/2006/relationships/oleObject" Target="../embeddings/oleObject1.bin"/><Relationship Id="rId7" Type="http://schemas.openxmlformats.org/officeDocument/2006/relationships/image" Target="../media/image10.wmf"/><Relationship Id="rId8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14.e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15.emf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631852" y="1222375"/>
            <a:ext cx="5894363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108" name="WordArt 7"/>
          <p:cNvSpPr>
            <a:spLocks noChangeArrowheads="1" noChangeShapeType="1" noTextEdit="1"/>
          </p:cNvSpPr>
          <p:nvPr/>
        </p:nvSpPr>
        <p:spPr bwMode="auto">
          <a:xfrm>
            <a:off x="2076251" y="1356134"/>
            <a:ext cx="5154807" cy="443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Basics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of Seismic Interpretation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grpSp>
        <p:nvGrpSpPr>
          <p:cNvPr id="25" name="Group 50"/>
          <p:cNvGrpSpPr>
            <a:grpSpLocks/>
          </p:cNvGrpSpPr>
          <p:nvPr/>
        </p:nvGrpSpPr>
        <p:grpSpPr bwMode="auto">
          <a:xfrm>
            <a:off x="523875" y="4484739"/>
            <a:ext cx="2590800" cy="1785937"/>
            <a:chOff x="330" y="2673"/>
            <a:chExt cx="1644" cy="1209"/>
          </a:xfrm>
        </p:grpSpPr>
        <p:pic>
          <p:nvPicPr>
            <p:cNvPr id="26" name="Picture 41" descr="ted6"/>
            <p:cNvPicPr>
              <a:picLocks noChangeAspect="1" noChangeArrowheads="1"/>
            </p:cNvPicPr>
            <p:nvPr/>
          </p:nvPicPr>
          <p:blipFill>
            <a:blip r:embed="rId3" cstate="print">
              <a:lum brigh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36"/>
            <a:stretch>
              <a:fillRect/>
            </a:stretch>
          </p:blipFill>
          <p:spPr bwMode="auto">
            <a:xfrm>
              <a:off x="330" y="2673"/>
              <a:ext cx="1644" cy="1209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ectangle 43"/>
            <p:cNvSpPr>
              <a:spLocks noChangeArrowheads="1"/>
            </p:cNvSpPr>
            <p:nvPr/>
          </p:nvSpPr>
          <p:spPr bwMode="auto">
            <a:xfrm>
              <a:off x="1455" y="2757"/>
              <a:ext cx="442" cy="16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8" name="Rectangle 44"/>
            <p:cNvSpPr>
              <a:spLocks noChangeArrowheads="1"/>
            </p:cNvSpPr>
            <p:nvPr/>
          </p:nvSpPr>
          <p:spPr bwMode="auto">
            <a:xfrm>
              <a:off x="1587" y="3010"/>
              <a:ext cx="348" cy="21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29" name="Picture 45" descr="ft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1" t="-308" r="14639" b="4994"/>
          <a:stretch>
            <a:fillRect/>
          </a:stretch>
        </p:blipFill>
        <p:spPr bwMode="auto">
          <a:xfrm>
            <a:off x="523875" y="2235302"/>
            <a:ext cx="2505075" cy="16684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63"/>
          <p:cNvGrpSpPr>
            <a:grpSpLocks/>
          </p:cNvGrpSpPr>
          <p:nvPr/>
        </p:nvGrpSpPr>
        <p:grpSpPr bwMode="auto">
          <a:xfrm>
            <a:off x="5764213" y="2235302"/>
            <a:ext cx="2871787" cy="1722438"/>
            <a:chOff x="3581" y="1325"/>
            <a:chExt cx="1915" cy="1235"/>
          </a:xfrm>
        </p:grpSpPr>
        <p:pic>
          <p:nvPicPr>
            <p:cNvPr id="31" name="Picture 56" descr="m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02" t="39484" r="38928" b="25760"/>
            <a:stretch>
              <a:fillRect/>
            </a:stretch>
          </p:blipFill>
          <p:spPr bwMode="auto">
            <a:xfrm>
              <a:off x="4488" y="1325"/>
              <a:ext cx="1008" cy="123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57" descr="m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9" t="30638" r="30797" b="21973"/>
            <a:stretch>
              <a:fillRect/>
            </a:stretch>
          </p:blipFill>
          <p:spPr bwMode="auto">
            <a:xfrm>
              <a:off x="3581" y="1332"/>
              <a:ext cx="1019" cy="122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60" descr="a4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6" t="8855" r="19026" b="36975"/>
          <a:stretch>
            <a:fillRect/>
          </a:stretch>
        </p:blipFill>
        <p:spPr bwMode="auto">
          <a:xfrm>
            <a:off x="5702300" y="4632376"/>
            <a:ext cx="3009900" cy="1638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64"/>
          <p:cNvGrpSpPr>
            <a:grpSpLocks/>
          </p:cNvGrpSpPr>
          <p:nvPr/>
        </p:nvGrpSpPr>
        <p:grpSpPr bwMode="auto">
          <a:xfrm>
            <a:off x="2914650" y="3251741"/>
            <a:ext cx="3019425" cy="1882775"/>
            <a:chOff x="1836" y="1942"/>
            <a:chExt cx="1902" cy="1186"/>
          </a:xfrm>
        </p:grpSpPr>
        <p:pic>
          <p:nvPicPr>
            <p:cNvPr id="38" name="Picture 51" descr="Unix Classroom 01"/>
            <p:cNvPicPr>
              <a:picLocks noChangeAspect="1" noChangeArrowheads="1"/>
            </p:cNvPicPr>
            <p:nvPr/>
          </p:nvPicPr>
          <p:blipFill>
            <a:blip r:embed="rId8" cstate="print"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1" t="48804" r="17097" b="13014"/>
            <a:stretch>
              <a:fillRect/>
            </a:stretch>
          </p:blipFill>
          <p:spPr bwMode="auto">
            <a:xfrm>
              <a:off x="1836" y="1942"/>
              <a:ext cx="1902" cy="118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52"/>
            <p:cNvSpPr>
              <a:spLocks noChangeAspect="1" noChangeArrowheads="1"/>
            </p:cNvSpPr>
            <p:nvPr/>
          </p:nvSpPr>
          <p:spPr bwMode="auto">
            <a:xfrm>
              <a:off x="1838" y="1944"/>
              <a:ext cx="505" cy="34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" name="Freeform 53"/>
            <p:cNvSpPr>
              <a:spLocks noChangeAspect="1"/>
            </p:cNvSpPr>
            <p:nvPr/>
          </p:nvSpPr>
          <p:spPr bwMode="auto">
            <a:xfrm>
              <a:off x="2279" y="1944"/>
              <a:ext cx="1094" cy="401"/>
            </a:xfrm>
            <a:custGeom>
              <a:avLst/>
              <a:gdLst>
                <a:gd name="T0" fmla="*/ 0 w 1310"/>
                <a:gd name="T1" fmla="*/ 0 h 480"/>
                <a:gd name="T2" fmla="*/ 1310 w 1310"/>
                <a:gd name="T3" fmla="*/ 0 h 480"/>
                <a:gd name="T4" fmla="*/ 1308 w 1310"/>
                <a:gd name="T5" fmla="*/ 152 h 480"/>
                <a:gd name="T6" fmla="*/ 1172 w 1310"/>
                <a:gd name="T7" fmla="*/ 132 h 480"/>
                <a:gd name="T8" fmla="*/ 888 w 1310"/>
                <a:gd name="T9" fmla="*/ 82 h 480"/>
                <a:gd name="T10" fmla="*/ 660 w 1310"/>
                <a:gd name="T11" fmla="*/ 66 h 480"/>
                <a:gd name="T12" fmla="*/ 466 w 1310"/>
                <a:gd name="T13" fmla="*/ 58 h 480"/>
                <a:gd name="T14" fmla="*/ 164 w 1310"/>
                <a:gd name="T15" fmla="*/ 40 h 480"/>
                <a:gd name="T16" fmla="*/ 118 w 1310"/>
                <a:gd name="T17" fmla="*/ 44 h 480"/>
                <a:gd name="T18" fmla="*/ 94 w 1310"/>
                <a:gd name="T19" fmla="*/ 70 h 480"/>
                <a:gd name="T20" fmla="*/ 100 w 1310"/>
                <a:gd name="T21" fmla="*/ 98 h 480"/>
                <a:gd name="T22" fmla="*/ 118 w 1310"/>
                <a:gd name="T23" fmla="*/ 480 h 480"/>
                <a:gd name="T24" fmla="*/ 30 w 1310"/>
                <a:gd name="T25" fmla="*/ 434 h 480"/>
                <a:gd name="T26" fmla="*/ 0 w 1310"/>
                <a:gd name="T2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0" h="480">
                  <a:moveTo>
                    <a:pt x="0" y="0"/>
                  </a:moveTo>
                  <a:lnTo>
                    <a:pt x="1310" y="0"/>
                  </a:lnTo>
                  <a:lnTo>
                    <a:pt x="1308" y="152"/>
                  </a:lnTo>
                  <a:lnTo>
                    <a:pt x="1172" y="132"/>
                  </a:lnTo>
                  <a:lnTo>
                    <a:pt x="888" y="82"/>
                  </a:lnTo>
                  <a:lnTo>
                    <a:pt x="660" y="66"/>
                  </a:lnTo>
                  <a:lnTo>
                    <a:pt x="466" y="58"/>
                  </a:lnTo>
                  <a:lnTo>
                    <a:pt x="164" y="40"/>
                  </a:lnTo>
                  <a:lnTo>
                    <a:pt x="118" y="44"/>
                  </a:lnTo>
                  <a:lnTo>
                    <a:pt x="94" y="70"/>
                  </a:lnTo>
                  <a:lnTo>
                    <a:pt x="100" y="98"/>
                  </a:lnTo>
                  <a:lnTo>
                    <a:pt x="118" y="480"/>
                  </a:lnTo>
                  <a:lnTo>
                    <a:pt x="30" y="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Freeform 54"/>
            <p:cNvSpPr>
              <a:spLocks noChangeAspect="1"/>
            </p:cNvSpPr>
            <p:nvPr/>
          </p:nvSpPr>
          <p:spPr bwMode="auto">
            <a:xfrm>
              <a:off x="3327" y="1944"/>
              <a:ext cx="408" cy="609"/>
            </a:xfrm>
            <a:custGeom>
              <a:avLst/>
              <a:gdLst>
                <a:gd name="T0" fmla="*/ 0 w 496"/>
                <a:gd name="T1" fmla="*/ 0 h 736"/>
                <a:gd name="T2" fmla="*/ 496 w 496"/>
                <a:gd name="T3" fmla="*/ 0 h 736"/>
                <a:gd name="T4" fmla="*/ 496 w 496"/>
                <a:gd name="T5" fmla="*/ 736 h 736"/>
                <a:gd name="T6" fmla="*/ 406 w 496"/>
                <a:gd name="T7" fmla="*/ 716 h 736"/>
                <a:gd name="T8" fmla="*/ 462 w 496"/>
                <a:gd name="T9" fmla="*/ 688 h 736"/>
                <a:gd name="T10" fmla="*/ 464 w 496"/>
                <a:gd name="T11" fmla="*/ 476 h 736"/>
                <a:gd name="T12" fmla="*/ 470 w 496"/>
                <a:gd name="T13" fmla="*/ 236 h 736"/>
                <a:gd name="T14" fmla="*/ 416 w 496"/>
                <a:gd name="T15" fmla="*/ 206 h 736"/>
                <a:gd name="T16" fmla="*/ 336 w 496"/>
                <a:gd name="T17" fmla="*/ 182 h 736"/>
                <a:gd name="T18" fmla="*/ 260 w 496"/>
                <a:gd name="T19" fmla="*/ 160 h 736"/>
                <a:gd name="T20" fmla="*/ 148 w 496"/>
                <a:gd name="T21" fmla="*/ 148 h 736"/>
                <a:gd name="T22" fmla="*/ 40 w 496"/>
                <a:gd name="T23" fmla="*/ 14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6" h="736">
                  <a:moveTo>
                    <a:pt x="0" y="0"/>
                  </a:moveTo>
                  <a:lnTo>
                    <a:pt x="496" y="0"/>
                  </a:lnTo>
                  <a:lnTo>
                    <a:pt x="496" y="736"/>
                  </a:lnTo>
                  <a:lnTo>
                    <a:pt x="406" y="716"/>
                  </a:lnTo>
                  <a:lnTo>
                    <a:pt x="462" y="688"/>
                  </a:lnTo>
                  <a:lnTo>
                    <a:pt x="464" y="476"/>
                  </a:lnTo>
                  <a:lnTo>
                    <a:pt x="470" y="236"/>
                  </a:lnTo>
                  <a:lnTo>
                    <a:pt x="416" y="206"/>
                  </a:lnTo>
                  <a:lnTo>
                    <a:pt x="336" y="182"/>
                  </a:lnTo>
                  <a:lnTo>
                    <a:pt x="260" y="160"/>
                  </a:lnTo>
                  <a:lnTo>
                    <a:pt x="148" y="148"/>
                  </a:lnTo>
                  <a:lnTo>
                    <a:pt x="40" y="1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516688"/>
            <a:ext cx="2133600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414AE6-A81C-4C08-BFC6-6E0005B91839}" type="slidenum">
              <a:rPr lang="en-US" altLang="en-US">
                <a:solidFill>
                  <a:srgbClr val="CCFFFF"/>
                </a:solidFill>
              </a:rPr>
              <a:pPr eaLnBrk="1" hangingPunct="1"/>
              <a:t>10</a:t>
            </a:fld>
            <a:endParaRPr lang="en-US" altLang="en-US" dirty="0">
              <a:solidFill>
                <a:srgbClr val="CCFFFF"/>
              </a:solidFill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8" tIns="44450" rIns="90488" bIns="44450" anchor="b"/>
          <a:lstStyle/>
          <a:p>
            <a:pPr eaLnBrk="1" hangingPunct="1"/>
            <a:r>
              <a:rPr lang="en-US" altLang="en-US" sz="2800" dirty="0" smtClean="0"/>
              <a:t>Structure Maps</a:t>
            </a:r>
          </a:p>
        </p:txBody>
      </p:sp>
      <p:pic>
        <p:nvPicPr>
          <p:cNvPr id="7172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0" t="2757" r="10422" b="4092"/>
          <a:stretch>
            <a:fillRect/>
          </a:stretch>
        </p:blipFill>
        <p:spPr bwMode="auto">
          <a:xfrm>
            <a:off x="635465" y="1127125"/>
            <a:ext cx="421005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Line 10"/>
          <p:cNvSpPr>
            <a:spLocks noChangeShapeType="1"/>
          </p:cNvSpPr>
          <p:nvPr/>
        </p:nvSpPr>
        <p:spPr bwMode="auto">
          <a:xfrm>
            <a:off x="989477" y="5781675"/>
            <a:ext cx="6858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946328" y="5424297"/>
            <a:ext cx="7681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1 mile</a:t>
            </a:r>
          </a:p>
        </p:txBody>
      </p:sp>
      <p:sp>
        <p:nvSpPr>
          <p:cNvPr id="7175" name="Text Box 17"/>
          <p:cNvSpPr txBox="1">
            <a:spLocks noChangeArrowheads="1"/>
          </p:cNvSpPr>
          <p:nvPr/>
        </p:nvSpPr>
        <p:spPr bwMode="auto">
          <a:xfrm>
            <a:off x="859302" y="1428750"/>
            <a:ext cx="8611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 smtClean="0">
                <a:solidFill>
                  <a:srgbClr val="FFFF0F"/>
                </a:solidFill>
              </a:rPr>
              <a:t>Shallow</a:t>
            </a:r>
            <a:endParaRPr lang="en-US" altLang="en-US" sz="1400" b="1" dirty="0">
              <a:solidFill>
                <a:srgbClr val="FFFF0F"/>
              </a:solidFill>
            </a:endParaRPr>
          </a:p>
        </p:txBody>
      </p:sp>
      <p:sp>
        <p:nvSpPr>
          <p:cNvPr id="7176" name="Text Box 18"/>
          <p:cNvSpPr txBox="1">
            <a:spLocks noChangeArrowheads="1"/>
          </p:cNvSpPr>
          <p:nvPr/>
        </p:nvSpPr>
        <p:spPr bwMode="auto">
          <a:xfrm>
            <a:off x="3816829" y="4947700"/>
            <a:ext cx="6222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 smtClean="0">
                <a:solidFill>
                  <a:srgbClr val="FFFF0F"/>
                </a:solidFill>
              </a:rPr>
              <a:t>Deep</a:t>
            </a:r>
            <a:endParaRPr lang="en-US" altLang="en-US" sz="1400" b="1" dirty="0">
              <a:solidFill>
                <a:srgbClr val="FFFF0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62465" y="1276350"/>
            <a:ext cx="6523775" cy="4610135"/>
            <a:chOff x="762465" y="1276350"/>
            <a:chExt cx="6523775" cy="4610135"/>
          </a:xfrm>
        </p:grpSpPr>
        <p:sp>
          <p:nvSpPr>
            <p:cNvPr id="18" name="Freeform 17"/>
            <p:cNvSpPr/>
            <p:nvPr/>
          </p:nvSpPr>
          <p:spPr>
            <a:xfrm>
              <a:off x="1865777" y="3263900"/>
              <a:ext cx="2395538" cy="2278771"/>
            </a:xfrm>
            <a:custGeom>
              <a:avLst/>
              <a:gdLst>
                <a:gd name="connsiteX0" fmla="*/ 0 w 2396358"/>
                <a:gd name="connsiteY0" fmla="*/ 0 h 2427890"/>
                <a:gd name="connsiteX1" fmla="*/ 63062 w 2396358"/>
                <a:gd name="connsiteY1" fmla="*/ 867104 h 2427890"/>
                <a:gd name="connsiteX2" fmla="*/ 331075 w 2396358"/>
                <a:gd name="connsiteY2" fmla="*/ 1119352 h 2427890"/>
                <a:gd name="connsiteX3" fmla="*/ 425668 w 2396358"/>
                <a:gd name="connsiteY3" fmla="*/ 1481959 h 2427890"/>
                <a:gd name="connsiteX4" fmla="*/ 567558 w 2396358"/>
                <a:gd name="connsiteY4" fmla="*/ 1876097 h 2427890"/>
                <a:gd name="connsiteX5" fmla="*/ 1513489 w 2396358"/>
                <a:gd name="connsiteY5" fmla="*/ 2270235 h 2427890"/>
                <a:gd name="connsiteX6" fmla="*/ 2396358 w 2396358"/>
                <a:gd name="connsiteY6" fmla="*/ 2427890 h 242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6358" h="2427890">
                  <a:moveTo>
                    <a:pt x="0" y="0"/>
                  </a:moveTo>
                  <a:cubicBezTo>
                    <a:pt x="3941" y="340272"/>
                    <a:pt x="7883" y="680545"/>
                    <a:pt x="63062" y="867104"/>
                  </a:cubicBezTo>
                  <a:cubicBezTo>
                    <a:pt x="118241" y="1053663"/>
                    <a:pt x="270641" y="1016876"/>
                    <a:pt x="331075" y="1119352"/>
                  </a:cubicBezTo>
                  <a:cubicBezTo>
                    <a:pt x="391509" y="1221828"/>
                    <a:pt x="386254" y="1355835"/>
                    <a:pt x="425668" y="1481959"/>
                  </a:cubicBezTo>
                  <a:cubicBezTo>
                    <a:pt x="465082" y="1608083"/>
                    <a:pt x="386255" y="1744718"/>
                    <a:pt x="567558" y="1876097"/>
                  </a:cubicBezTo>
                  <a:cubicBezTo>
                    <a:pt x="748861" y="2007476"/>
                    <a:pt x="1208689" y="2178270"/>
                    <a:pt x="1513489" y="2270235"/>
                  </a:cubicBezTo>
                  <a:cubicBezTo>
                    <a:pt x="1818289" y="2362201"/>
                    <a:pt x="2107323" y="2395045"/>
                    <a:pt x="2396358" y="2427890"/>
                  </a:cubicBezTo>
                </a:path>
              </a:pathLst>
            </a:custGeom>
            <a:ln w="762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32515" y="2490788"/>
              <a:ext cx="693737" cy="1198562"/>
            </a:xfrm>
            <a:custGeom>
              <a:avLst/>
              <a:gdLst>
                <a:gd name="connsiteX0" fmla="*/ 0 w 693683"/>
                <a:gd name="connsiteY0" fmla="*/ 0 h 1198179"/>
                <a:gd name="connsiteX1" fmla="*/ 583324 w 693683"/>
                <a:gd name="connsiteY1" fmla="*/ 488731 h 1198179"/>
                <a:gd name="connsiteX2" fmla="*/ 662152 w 693683"/>
                <a:gd name="connsiteY2" fmla="*/ 1198179 h 119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683" h="1198179">
                  <a:moveTo>
                    <a:pt x="0" y="0"/>
                  </a:moveTo>
                  <a:cubicBezTo>
                    <a:pt x="236482" y="144517"/>
                    <a:pt x="472965" y="289035"/>
                    <a:pt x="583324" y="488731"/>
                  </a:cubicBezTo>
                  <a:cubicBezTo>
                    <a:pt x="693683" y="688427"/>
                    <a:pt x="677917" y="943303"/>
                    <a:pt x="662152" y="1198179"/>
                  </a:cubicBezTo>
                </a:path>
              </a:pathLst>
            </a:custGeom>
            <a:ln w="762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2465" y="2190750"/>
              <a:ext cx="1465262" cy="184150"/>
            </a:xfrm>
            <a:custGeom>
              <a:avLst/>
              <a:gdLst>
                <a:gd name="connsiteX0" fmla="*/ 0 w 1466193"/>
                <a:gd name="connsiteY0" fmla="*/ 0 h 183931"/>
                <a:gd name="connsiteX1" fmla="*/ 756745 w 1466193"/>
                <a:gd name="connsiteY1" fmla="*/ 157655 h 183931"/>
                <a:gd name="connsiteX2" fmla="*/ 1466193 w 1466193"/>
                <a:gd name="connsiteY2" fmla="*/ 157655 h 18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6193" h="183931">
                  <a:moveTo>
                    <a:pt x="0" y="0"/>
                  </a:moveTo>
                  <a:cubicBezTo>
                    <a:pt x="256190" y="65689"/>
                    <a:pt x="512380" y="131379"/>
                    <a:pt x="756745" y="157655"/>
                  </a:cubicBezTo>
                  <a:cubicBezTo>
                    <a:pt x="1001111" y="183931"/>
                    <a:pt x="1233652" y="170793"/>
                    <a:pt x="1466193" y="157655"/>
                  </a:cubicBezTo>
                </a:path>
              </a:pathLst>
            </a:cu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7102" y="1276350"/>
              <a:ext cx="582613" cy="1009650"/>
            </a:xfrm>
            <a:custGeom>
              <a:avLst/>
              <a:gdLst>
                <a:gd name="connsiteX0" fmla="*/ 583324 w 583324"/>
                <a:gd name="connsiteY0" fmla="*/ 0 h 1008993"/>
                <a:gd name="connsiteX1" fmla="*/ 520262 w 583324"/>
                <a:gd name="connsiteY1" fmla="*/ 346841 h 1008993"/>
                <a:gd name="connsiteX2" fmla="*/ 252248 w 583324"/>
                <a:gd name="connsiteY2" fmla="*/ 567559 h 1008993"/>
                <a:gd name="connsiteX3" fmla="*/ 94593 w 583324"/>
                <a:gd name="connsiteY3" fmla="*/ 725214 h 1008993"/>
                <a:gd name="connsiteX4" fmla="*/ 0 w 583324"/>
                <a:gd name="connsiteY4" fmla="*/ 1008993 h 100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324" h="1008993">
                  <a:moveTo>
                    <a:pt x="583324" y="0"/>
                  </a:moveTo>
                  <a:cubicBezTo>
                    <a:pt x="579382" y="126124"/>
                    <a:pt x="575441" y="252248"/>
                    <a:pt x="520262" y="346841"/>
                  </a:cubicBezTo>
                  <a:cubicBezTo>
                    <a:pt x="465083" y="441434"/>
                    <a:pt x="323193" y="504497"/>
                    <a:pt x="252248" y="567559"/>
                  </a:cubicBezTo>
                  <a:cubicBezTo>
                    <a:pt x="181303" y="630621"/>
                    <a:pt x="136634" y="651642"/>
                    <a:pt x="94593" y="725214"/>
                  </a:cubicBezTo>
                  <a:cubicBezTo>
                    <a:pt x="52552" y="798786"/>
                    <a:pt x="26276" y="903889"/>
                    <a:pt x="0" y="1008993"/>
                  </a:cubicBezTo>
                </a:path>
              </a:pathLst>
            </a:custGeom>
            <a:ln w="762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181" name="TextBox 21"/>
            <p:cNvSpPr txBox="1">
              <a:spLocks noChangeArrowheads="1"/>
            </p:cNvSpPr>
            <p:nvPr/>
          </p:nvSpPr>
          <p:spPr bwMode="auto">
            <a:xfrm>
              <a:off x="4977595" y="5424820"/>
              <a:ext cx="23086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 dirty="0">
                  <a:latin typeface="Lucida Sans Unicode" panose="020B0602030504020204" pitchFamily="34" charset="0"/>
                  <a:ea typeface="Lucida Sans Unicode" panose="020B0602030504020204" pitchFamily="34" charset="0"/>
                  <a:cs typeface="Lucida Sans Unicode" panose="020B0602030504020204" pitchFamily="34" charset="0"/>
                </a:rPr>
                <a:t>4 </a:t>
              </a:r>
              <a:r>
                <a:rPr lang="en-US" altLang="en-US" b="1" dirty="0" smtClean="0">
                  <a:latin typeface="Lucida Sans Unicode" panose="020B0602030504020204" pitchFamily="34" charset="0"/>
                  <a:ea typeface="Lucida Sans Unicode" panose="020B0602030504020204" pitchFamily="34" charset="0"/>
                  <a:cs typeface="Lucida Sans Unicode" panose="020B0602030504020204" pitchFamily="34" charset="0"/>
                </a:rPr>
                <a:t>Major Faults</a:t>
              </a:r>
              <a:endParaRPr lang="en-US" altLang="en-US" b="1" dirty="0">
                <a:latin typeface="Lucida Sans Unicode" panose="020B0602030504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4995333" y="1630947"/>
            <a:ext cx="3983414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altLang="en-US" sz="2000" dirty="0" smtClean="0">
                <a:latin typeface="Tahoma" panose="020B0604030504040204" pitchFamily="34" charset="0"/>
              </a:rPr>
              <a:t>Can be depth structure (ft or m) or two-</a:t>
            </a:r>
            <a:r>
              <a:rPr lang="en-US" altLang="en-US" sz="2000" dirty="0" smtClean="0">
                <a:latin typeface="Tahoma" panose="020B0604030504040204" pitchFamily="34" charset="0"/>
              </a:rPr>
              <a:t>way </a:t>
            </a:r>
            <a:r>
              <a:rPr lang="en-US" altLang="en-US" sz="2000" dirty="0" smtClean="0">
                <a:latin typeface="Tahoma" panose="020B0604030504040204" pitchFamily="34" charset="0"/>
              </a:rPr>
              <a:t>time structure (ms)</a:t>
            </a:r>
          </a:p>
          <a:p>
            <a:pPr algn="ctr"/>
            <a:endParaRPr lang="en-US" altLang="en-US" sz="2000" dirty="0">
              <a:latin typeface="Tahoma" panose="020B0604030504040204" pitchFamily="34" charset="0"/>
            </a:endParaRPr>
          </a:p>
          <a:p>
            <a:pPr algn="ctr"/>
            <a:r>
              <a:rPr lang="en-US" altLang="en-US" sz="2000" dirty="0" smtClean="0">
                <a:latin typeface="Tahoma" panose="020B0604030504040204" pitchFamily="34" charset="0"/>
              </a:rPr>
              <a:t>Represents the 3D shape of a mapped horizon with fault offsets</a:t>
            </a:r>
          </a:p>
          <a:p>
            <a:pPr algn="ctr"/>
            <a:endParaRPr lang="en-US" altLang="en-US" sz="2000" dirty="0">
              <a:latin typeface="Tahoma" panose="020B0604030504040204" pitchFamily="34" charset="0"/>
            </a:endParaRPr>
          </a:p>
          <a:p>
            <a:pPr algn="ctr"/>
            <a:r>
              <a:rPr lang="en-US" altLang="en-US" sz="2000" dirty="0" smtClean="0">
                <a:latin typeface="Tahoma" panose="020B0604030504040204" pitchFamily="34" charset="0"/>
              </a:rPr>
              <a:t>Can be a 3D visualization or a contour map</a:t>
            </a:r>
            <a:endParaRPr lang="en-US" altLang="en-US" sz="20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2384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Remainder of this Course</a:t>
            </a: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1279525"/>
            <a:ext cx="7772400" cy="2508250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/>
              <a:t>Seismic Interpretation and Beyond</a:t>
            </a:r>
            <a:r>
              <a:rPr lang="en-US" altLang="en-US" sz="2800" dirty="0"/>
              <a:t> …</a:t>
            </a:r>
            <a:r>
              <a:rPr lang="en-US" altLang="en-US" dirty="0"/>
              <a:t> </a:t>
            </a:r>
          </a:p>
          <a:p>
            <a:pPr marL="860425" lvl="1" indent="-403225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dirty="0"/>
              <a:t>Develop a Geologic Framework</a:t>
            </a:r>
          </a:p>
          <a:p>
            <a:pPr marL="860425" lvl="1" indent="-403225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b="1" dirty="0" smtClean="0"/>
              <a:t>Use the </a:t>
            </a:r>
            <a:r>
              <a:rPr lang="en-US" altLang="en-US" b="1" dirty="0"/>
              <a:t>Geologic Framework to  Prospecting (Exploration)</a:t>
            </a:r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530664" y="4112993"/>
            <a:ext cx="810299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dirty="0">
                <a:latin typeface="Comic Sans MS" panose="030F0702030302020204" pitchFamily="66" charset="0"/>
              </a:rPr>
              <a:t>Given </a:t>
            </a:r>
            <a:r>
              <a:rPr lang="en-US" altLang="en-US" dirty="0" smtClean="0">
                <a:latin typeface="Comic Sans MS" panose="030F0702030302020204" pitchFamily="66" charset="0"/>
              </a:rPr>
              <a:t>the scope and time constraints for this course, </a:t>
            </a:r>
            <a:r>
              <a:rPr lang="en-US" altLang="en-US" dirty="0">
                <a:latin typeface="Comic Sans MS" panose="030F0702030302020204" pitchFamily="66" charset="0"/>
              </a:rPr>
              <a:t>we will only be able to look at a subset of the concepts, procedures and tools that geologist and geophysicists use in the exploration phase of the oil &amp; gas industry</a:t>
            </a:r>
          </a:p>
        </p:txBody>
      </p:sp>
    </p:spTree>
    <p:extLst>
      <p:ext uri="{BB962C8B-B14F-4D97-AF65-F5344CB8AC3E}">
        <p14:creationId xmlns:p14="http://schemas.microsoft.com/office/powerpoint/2010/main" val="720057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Exploration Workflow</a:t>
            </a:r>
            <a:r>
              <a:rPr lang="en-US" altLang="en-US" dirty="0"/>
              <a:t>: Overview</a:t>
            </a:r>
          </a:p>
        </p:txBody>
      </p:sp>
      <p:grpSp>
        <p:nvGrpSpPr>
          <p:cNvPr id="295940" name="Group 4"/>
          <p:cNvGrpSpPr>
            <a:grpSpLocks/>
          </p:cNvGrpSpPr>
          <p:nvPr/>
        </p:nvGrpSpPr>
        <p:grpSpPr bwMode="auto">
          <a:xfrm>
            <a:off x="741363" y="1217613"/>
            <a:ext cx="3179762" cy="890587"/>
            <a:chOff x="1660" y="915"/>
            <a:chExt cx="2003" cy="561"/>
          </a:xfrm>
        </p:grpSpPr>
        <p:sp>
          <p:nvSpPr>
            <p:cNvPr id="295941" name="AutoShape 5"/>
            <p:cNvSpPr>
              <a:spLocks noChangeArrowheads="1"/>
            </p:cNvSpPr>
            <p:nvPr/>
          </p:nvSpPr>
          <p:spPr bwMode="auto">
            <a:xfrm>
              <a:off x="1660" y="915"/>
              <a:ext cx="2003" cy="561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5942" name="Text Box 6"/>
            <p:cNvSpPr txBox="1">
              <a:spLocks noChangeArrowheads="1"/>
            </p:cNvSpPr>
            <p:nvPr/>
          </p:nvSpPr>
          <p:spPr bwMode="auto">
            <a:xfrm>
              <a:off x="1771" y="1080"/>
              <a:ext cx="1782" cy="23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en-US" sz="1800" b="1" dirty="0">
                  <a:latin typeface="Tahoma" panose="020B0604030504040204" pitchFamily="34" charset="0"/>
                </a:rPr>
                <a:t>1. Geologic Framework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41363" y="2017713"/>
            <a:ext cx="3179762" cy="1331912"/>
            <a:chOff x="741363" y="2017713"/>
            <a:chExt cx="3179762" cy="1331912"/>
          </a:xfrm>
        </p:grpSpPr>
        <p:grpSp>
          <p:nvGrpSpPr>
            <p:cNvPr id="295943" name="Group 7"/>
            <p:cNvGrpSpPr>
              <a:grpSpLocks/>
            </p:cNvGrpSpPr>
            <p:nvPr/>
          </p:nvGrpSpPr>
          <p:grpSpPr bwMode="auto">
            <a:xfrm>
              <a:off x="741363" y="2459038"/>
              <a:ext cx="3179762" cy="890587"/>
              <a:chOff x="1660" y="915"/>
              <a:chExt cx="2003" cy="561"/>
            </a:xfrm>
          </p:grpSpPr>
          <p:sp>
            <p:nvSpPr>
              <p:cNvPr id="295944" name="AutoShape 8"/>
              <p:cNvSpPr>
                <a:spLocks noChangeArrowheads="1"/>
              </p:cNvSpPr>
              <p:nvPr/>
            </p:nvSpPr>
            <p:spPr bwMode="auto">
              <a:xfrm>
                <a:off x="1660" y="915"/>
                <a:ext cx="2003" cy="561"/>
              </a:xfrm>
              <a:prstGeom prst="roundRect">
                <a:avLst>
                  <a:gd name="adj" fmla="val 16667"/>
                </a:avLst>
              </a:prstGeom>
              <a:solidFill>
                <a:srgbClr val="FFD1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5945" name="Text Box 9"/>
              <p:cNvSpPr txBox="1">
                <a:spLocks noChangeArrowheads="1"/>
              </p:cNvSpPr>
              <p:nvPr/>
            </p:nvSpPr>
            <p:spPr bwMode="auto">
              <a:xfrm>
                <a:off x="2007" y="1080"/>
                <a:ext cx="131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1800" b="1" dirty="0">
                    <a:latin typeface="Tahoma" panose="020B0604030504040204" pitchFamily="34" charset="0"/>
                  </a:rPr>
                  <a:t>2.  Data Analysis</a:t>
                </a:r>
              </a:p>
            </p:txBody>
          </p:sp>
        </p:grpSp>
        <p:sp>
          <p:nvSpPr>
            <p:cNvPr id="295952" name="AutoShape 16"/>
            <p:cNvSpPr>
              <a:spLocks noChangeArrowheads="1"/>
            </p:cNvSpPr>
            <p:nvPr/>
          </p:nvSpPr>
          <p:spPr bwMode="auto">
            <a:xfrm>
              <a:off x="2082800" y="2017713"/>
              <a:ext cx="495300" cy="544512"/>
            </a:xfrm>
            <a:prstGeom prst="downArrow">
              <a:avLst>
                <a:gd name="adj1" fmla="val 50000"/>
                <a:gd name="adj2" fmla="val 27484"/>
              </a:avLst>
            </a:prstGeom>
            <a:solidFill>
              <a:srgbClr val="FF69A6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1363" y="3284538"/>
            <a:ext cx="3179762" cy="1306512"/>
            <a:chOff x="741363" y="3284538"/>
            <a:chExt cx="3179762" cy="1306512"/>
          </a:xfrm>
        </p:grpSpPr>
        <p:grpSp>
          <p:nvGrpSpPr>
            <p:cNvPr id="295946" name="Group 10"/>
            <p:cNvGrpSpPr>
              <a:grpSpLocks/>
            </p:cNvGrpSpPr>
            <p:nvPr/>
          </p:nvGrpSpPr>
          <p:grpSpPr bwMode="auto">
            <a:xfrm>
              <a:off x="741363" y="3700463"/>
              <a:ext cx="3179762" cy="890587"/>
              <a:chOff x="1660" y="915"/>
              <a:chExt cx="2003" cy="561"/>
            </a:xfrm>
          </p:grpSpPr>
          <p:sp>
            <p:nvSpPr>
              <p:cNvPr id="295947" name="AutoShape 11"/>
              <p:cNvSpPr>
                <a:spLocks noChangeArrowheads="1"/>
              </p:cNvSpPr>
              <p:nvPr/>
            </p:nvSpPr>
            <p:spPr bwMode="auto">
              <a:xfrm>
                <a:off x="1660" y="915"/>
                <a:ext cx="2003" cy="561"/>
              </a:xfrm>
              <a:prstGeom prst="roundRect">
                <a:avLst>
                  <a:gd name="adj" fmla="val 16667"/>
                </a:avLst>
              </a:prstGeom>
              <a:solidFill>
                <a:srgbClr val="66FF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5948" name="Text Box 12"/>
              <p:cNvSpPr txBox="1">
                <a:spLocks noChangeArrowheads="1"/>
              </p:cNvSpPr>
              <p:nvPr/>
            </p:nvSpPr>
            <p:spPr bwMode="auto">
              <a:xfrm>
                <a:off x="1846" y="1080"/>
                <a:ext cx="1637" cy="231"/>
              </a:xfrm>
              <a:prstGeom prst="rect">
                <a:avLst/>
              </a:prstGeom>
              <a:solidFill>
                <a:srgbClr val="66FF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1800" b="1" dirty="0">
                    <a:latin typeface="Tahoma" panose="020B0604030504040204" pitchFamily="34" charset="0"/>
                  </a:rPr>
                  <a:t>3. Prospect Elements</a:t>
                </a:r>
              </a:p>
            </p:txBody>
          </p:sp>
        </p:grpSp>
        <p:sp>
          <p:nvSpPr>
            <p:cNvPr id="295953" name="AutoShape 17"/>
            <p:cNvSpPr>
              <a:spLocks noChangeArrowheads="1"/>
            </p:cNvSpPr>
            <p:nvPr/>
          </p:nvSpPr>
          <p:spPr bwMode="auto">
            <a:xfrm>
              <a:off x="2082800" y="3284538"/>
              <a:ext cx="495300" cy="544512"/>
            </a:xfrm>
            <a:prstGeom prst="downArrow">
              <a:avLst>
                <a:gd name="adj1" fmla="val 50000"/>
                <a:gd name="adj2" fmla="val 27484"/>
              </a:avLst>
            </a:prstGeom>
            <a:solidFill>
              <a:srgbClr val="FF69A6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41363" y="4552950"/>
            <a:ext cx="3179762" cy="1279525"/>
            <a:chOff x="741363" y="4552950"/>
            <a:chExt cx="3179762" cy="1279525"/>
          </a:xfrm>
        </p:grpSpPr>
        <p:grpSp>
          <p:nvGrpSpPr>
            <p:cNvPr id="295949" name="Group 13"/>
            <p:cNvGrpSpPr>
              <a:grpSpLocks/>
            </p:cNvGrpSpPr>
            <p:nvPr/>
          </p:nvGrpSpPr>
          <p:grpSpPr bwMode="auto">
            <a:xfrm>
              <a:off x="741363" y="4941888"/>
              <a:ext cx="3179762" cy="890587"/>
              <a:chOff x="1660" y="915"/>
              <a:chExt cx="2003" cy="561"/>
            </a:xfrm>
          </p:grpSpPr>
          <p:sp>
            <p:nvSpPr>
              <p:cNvPr id="295950" name="AutoShape 14"/>
              <p:cNvSpPr>
                <a:spLocks noChangeArrowheads="1"/>
              </p:cNvSpPr>
              <p:nvPr/>
            </p:nvSpPr>
            <p:spPr bwMode="auto">
              <a:xfrm>
                <a:off x="1660" y="915"/>
                <a:ext cx="2003" cy="561"/>
              </a:xfrm>
              <a:prstGeom prst="roundRect">
                <a:avLst>
                  <a:gd name="adj" fmla="val 16667"/>
                </a:avLst>
              </a:prstGeom>
              <a:solidFill>
                <a:srgbClr val="F9DBA5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5951" name="Text Box 15"/>
              <p:cNvSpPr txBox="1">
                <a:spLocks noChangeArrowheads="1"/>
              </p:cNvSpPr>
              <p:nvPr/>
            </p:nvSpPr>
            <p:spPr bwMode="auto">
              <a:xfrm>
                <a:off x="1752" y="1080"/>
                <a:ext cx="1826" cy="231"/>
              </a:xfrm>
              <a:prstGeom prst="rect">
                <a:avLst/>
              </a:prstGeom>
              <a:solidFill>
                <a:srgbClr val="F9DB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1800" b="1" dirty="0">
                    <a:latin typeface="Tahoma" panose="020B0604030504040204" pitchFamily="34" charset="0"/>
                  </a:rPr>
                  <a:t>4. Prospect Assessment</a:t>
                </a:r>
              </a:p>
            </p:txBody>
          </p:sp>
        </p:grpSp>
        <p:sp>
          <p:nvSpPr>
            <p:cNvPr id="295954" name="AutoShape 18"/>
            <p:cNvSpPr>
              <a:spLocks noChangeArrowheads="1"/>
            </p:cNvSpPr>
            <p:nvPr/>
          </p:nvSpPr>
          <p:spPr bwMode="auto">
            <a:xfrm>
              <a:off x="2082800" y="4552950"/>
              <a:ext cx="495300" cy="544513"/>
            </a:xfrm>
            <a:prstGeom prst="downArrow">
              <a:avLst>
                <a:gd name="adj1" fmla="val 50000"/>
                <a:gd name="adj2" fmla="val 27484"/>
              </a:avLst>
            </a:prstGeom>
            <a:solidFill>
              <a:srgbClr val="FF69A6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95955" name="Text Box 19"/>
          <p:cNvSpPr txBox="1">
            <a:spLocks noChangeArrowheads="1"/>
          </p:cNvSpPr>
          <p:nvPr/>
        </p:nvSpPr>
        <p:spPr bwMode="auto">
          <a:xfrm>
            <a:off x="4339162" y="2683863"/>
            <a:ext cx="44238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altLang="en-US" dirty="0">
                <a:latin typeface="Tahoma" panose="020B0604030504040204" pitchFamily="34" charset="0"/>
              </a:rPr>
              <a:t>We can subdivide the exploration work process from seismic interpretation forward into </a:t>
            </a:r>
            <a:r>
              <a:rPr lang="en-US" altLang="en-US" dirty="0" smtClean="0">
                <a:latin typeface="Tahoma" panose="020B0604030504040204" pitchFamily="34" charset="0"/>
              </a:rPr>
              <a:t>four (4) </a:t>
            </a:r>
            <a:r>
              <a:rPr lang="en-US" altLang="en-US" dirty="0">
                <a:latin typeface="Tahoma" panose="020B0604030504040204" pitchFamily="34" charset="0"/>
              </a:rPr>
              <a:t>major </a:t>
            </a:r>
            <a:r>
              <a:rPr lang="en-US" altLang="en-US" dirty="0" smtClean="0">
                <a:latin typeface="Tahoma" panose="020B0604030504040204" pitchFamily="34" charset="0"/>
              </a:rPr>
              <a:t>elements</a:t>
            </a:r>
            <a:endParaRPr lang="en-US" alt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319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Tying Loops</a:t>
            </a:r>
            <a:endParaRPr lang="en-US" dirty="0"/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228600" y="1153746"/>
            <a:ext cx="843065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517525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To get </a:t>
            </a:r>
            <a:r>
              <a:rPr lang="en-US" altLang="en-US" sz="2000" dirty="0" smtClean="0">
                <a:latin typeface="Tahoma" panose="020B0604030504040204" pitchFamily="34" charset="0"/>
              </a:rPr>
              <a:t>consistent 3D horizons </a:t>
            </a:r>
            <a:r>
              <a:rPr lang="en-US" altLang="en-US" sz="2000" dirty="0" smtClean="0">
                <a:latin typeface="Tahoma" panose="020B0604030504040204" pitchFamily="34" charset="0"/>
              </a:rPr>
              <a:t>and fault planes from seismic data, we 	use a process called loop tying. 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17525" algn="l"/>
              </a:tabLst>
            </a:pPr>
            <a:endParaRPr lang="en-US" altLang="en-US" sz="600" dirty="0">
              <a:latin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17525" algn="l"/>
              </a:tabLst>
            </a:pPr>
            <a:r>
              <a:rPr lang="en-US" altLang="en-US" sz="2000" dirty="0" smtClean="0">
                <a:latin typeface="Tahoma" panose="020B0604030504040204" pitchFamily="34" charset="0"/>
              </a:rPr>
              <a:t>This </a:t>
            </a:r>
            <a:r>
              <a:rPr lang="en-US" altLang="en-US" sz="2000" dirty="0" smtClean="0">
                <a:latin typeface="Tahoma" panose="020B0604030504040204" pitchFamily="34" charset="0"/>
              </a:rPr>
              <a:t>process started </a:t>
            </a:r>
            <a:r>
              <a:rPr lang="en-US" altLang="en-US" sz="2000" dirty="0" smtClean="0">
                <a:latin typeface="Tahoma" panose="020B0604030504040204" pitchFamily="34" charset="0"/>
              </a:rPr>
              <a:t>when we only had 2D seismic lines. </a:t>
            </a:r>
            <a:r>
              <a:rPr lang="en-US" altLang="en-US" sz="2000" dirty="0" smtClean="0">
                <a:latin typeface="Tahoma" panose="020B0604030504040204" pitchFamily="34" charset="0"/>
              </a:rPr>
              <a:t>It </a:t>
            </a:r>
            <a:r>
              <a:rPr lang="en-US" altLang="en-US" sz="2000" dirty="0" smtClean="0">
                <a:latin typeface="Tahoma" panose="020B0604030504040204" pitchFamily="34" charset="0"/>
              </a:rPr>
              <a:t>carries over to </a:t>
            </a:r>
            <a:r>
              <a:rPr lang="en-US" altLang="en-US" sz="2000" dirty="0" smtClean="0">
                <a:latin typeface="Tahoma" panose="020B0604030504040204" pitchFamily="34" charset="0"/>
              </a:rPr>
              <a:t>some </a:t>
            </a:r>
            <a:r>
              <a:rPr lang="en-US" altLang="en-US" sz="2000" dirty="0" smtClean="0">
                <a:latin typeface="Tahoma" panose="020B0604030504040204" pitchFamily="34" charset="0"/>
              </a:rPr>
              <a:t>degree with 3D seismic volumes.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6607" y="2938742"/>
            <a:ext cx="3216925" cy="2244020"/>
          </a:xfrm>
          <a:prstGeom prst="rect">
            <a:avLst/>
          </a:prstGeom>
          <a:solidFill>
            <a:srgbClr val="FFEF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134242" y="3273698"/>
            <a:ext cx="2233038" cy="34044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044554" y="3800841"/>
            <a:ext cx="2233038" cy="34044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954867" y="4327985"/>
            <a:ext cx="2233038" cy="34044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rot="16200000">
            <a:off x="638216" y="3766064"/>
            <a:ext cx="1391073" cy="20866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rot="16200000">
            <a:off x="1395069" y="3896934"/>
            <a:ext cx="1392904" cy="20866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rot="16200000">
            <a:off x="2153753" y="4027805"/>
            <a:ext cx="1391073" cy="20866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 rot="571712">
            <a:off x="597947" y="3108966"/>
            <a:ext cx="604019" cy="2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1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 rot="571712">
            <a:off x="517411" y="3636109"/>
            <a:ext cx="604019" cy="2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2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 rot="571712">
            <a:off x="429553" y="4170574"/>
            <a:ext cx="604019" cy="2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3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 rot="16771712">
            <a:off x="877992" y="4662940"/>
            <a:ext cx="616830" cy="24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A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 rot="16771712">
            <a:off x="1633930" y="4802048"/>
            <a:ext cx="616830" cy="2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</a:t>
            </a:r>
            <a:r>
              <a:rPr lang="en-US" altLang="en-US" sz="800" dirty="0"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 rot="16771712">
            <a:off x="2686387" y="3066867"/>
            <a:ext cx="616830" cy="24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latin typeface="Arial Black" panose="020B0A04020102020204" pitchFamily="34" charset="0"/>
              </a:rPr>
              <a:t>Line C</a:t>
            </a: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>
            <a:off x="1156207" y="3266376"/>
            <a:ext cx="2233038" cy="34044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rot="16200000">
            <a:off x="1507636" y="3910662"/>
            <a:ext cx="1165939" cy="17388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 rot="16200000">
            <a:off x="753528" y="3786197"/>
            <a:ext cx="1165939" cy="17388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>
            <a:off x="1178171" y="3822806"/>
            <a:ext cx="1727859" cy="26723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>
            <a:off x="1031742" y="4342628"/>
            <a:ext cx="1098215" cy="1720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29"/>
          <p:cNvSpPr>
            <a:spLocks noChangeShapeType="1"/>
          </p:cNvSpPr>
          <p:nvPr/>
        </p:nvSpPr>
        <p:spPr bwMode="auto">
          <a:xfrm rot="16200000">
            <a:off x="2269065" y="4013162"/>
            <a:ext cx="1165939" cy="17388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31"/>
          <p:cNvSpPr>
            <a:spLocks noChangeShapeType="1"/>
          </p:cNvSpPr>
          <p:nvPr/>
        </p:nvSpPr>
        <p:spPr bwMode="auto">
          <a:xfrm>
            <a:off x="2034779" y="4496378"/>
            <a:ext cx="915180" cy="14276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1454555" y="3432939"/>
            <a:ext cx="644286" cy="408171"/>
            <a:chOff x="1454555" y="3432939"/>
            <a:chExt cx="644286" cy="408171"/>
          </a:xfrm>
        </p:grpSpPr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1478350" y="3432939"/>
              <a:ext cx="604019" cy="408171"/>
            </a:xfrm>
            <a:custGeom>
              <a:avLst/>
              <a:gdLst>
                <a:gd name="T0" fmla="*/ 2147483647 w 354"/>
                <a:gd name="T1" fmla="*/ 0 h 223"/>
                <a:gd name="T2" fmla="*/ 2147483647 w 354"/>
                <a:gd name="T3" fmla="*/ 2147483647 h 223"/>
                <a:gd name="T4" fmla="*/ 2147483647 w 354"/>
                <a:gd name="T5" fmla="*/ 2147483647 h 223"/>
                <a:gd name="T6" fmla="*/ 2147483647 w 354"/>
                <a:gd name="T7" fmla="*/ 2147483647 h 223"/>
                <a:gd name="T8" fmla="*/ 2147483647 w 354"/>
                <a:gd name="T9" fmla="*/ 2147483647 h 223"/>
                <a:gd name="T10" fmla="*/ 2147483647 w 354"/>
                <a:gd name="T11" fmla="*/ 2147483647 h 223"/>
                <a:gd name="T12" fmla="*/ 2147483647 w 354"/>
                <a:gd name="T13" fmla="*/ 2147483647 h 223"/>
                <a:gd name="T14" fmla="*/ 2147483647 w 354"/>
                <a:gd name="T15" fmla="*/ 2147483647 h 223"/>
                <a:gd name="T16" fmla="*/ 2147483647 w 354"/>
                <a:gd name="T17" fmla="*/ 2147483647 h 223"/>
                <a:gd name="T18" fmla="*/ 2147483647 w 354"/>
                <a:gd name="T19" fmla="*/ 2147483647 h 223"/>
                <a:gd name="T20" fmla="*/ 2147483647 w 354"/>
                <a:gd name="T21" fmla="*/ 2147483647 h 223"/>
                <a:gd name="T22" fmla="*/ 2147483647 w 354"/>
                <a:gd name="T23" fmla="*/ 2147483647 h 2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4"/>
                <a:gd name="T37" fmla="*/ 0 h 223"/>
                <a:gd name="T38" fmla="*/ 354 w 354"/>
                <a:gd name="T39" fmla="*/ 223 h 2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4" h="223">
                  <a:moveTo>
                    <a:pt x="89" y="0"/>
                  </a:moveTo>
                  <a:cubicBezTo>
                    <a:pt x="132" y="1"/>
                    <a:pt x="176" y="2"/>
                    <a:pt x="209" y="8"/>
                  </a:cubicBezTo>
                  <a:cubicBezTo>
                    <a:pt x="242" y="14"/>
                    <a:pt x="266" y="22"/>
                    <a:pt x="289" y="36"/>
                  </a:cubicBezTo>
                  <a:cubicBezTo>
                    <a:pt x="312" y="50"/>
                    <a:pt x="336" y="74"/>
                    <a:pt x="345" y="92"/>
                  </a:cubicBezTo>
                  <a:cubicBezTo>
                    <a:pt x="354" y="110"/>
                    <a:pt x="348" y="129"/>
                    <a:pt x="345" y="144"/>
                  </a:cubicBezTo>
                  <a:cubicBezTo>
                    <a:pt x="342" y="159"/>
                    <a:pt x="341" y="172"/>
                    <a:pt x="329" y="184"/>
                  </a:cubicBezTo>
                  <a:cubicBezTo>
                    <a:pt x="317" y="196"/>
                    <a:pt x="294" y="210"/>
                    <a:pt x="273" y="216"/>
                  </a:cubicBezTo>
                  <a:cubicBezTo>
                    <a:pt x="252" y="222"/>
                    <a:pt x="235" y="223"/>
                    <a:pt x="201" y="220"/>
                  </a:cubicBezTo>
                  <a:cubicBezTo>
                    <a:pt x="167" y="217"/>
                    <a:pt x="100" y="204"/>
                    <a:pt x="69" y="196"/>
                  </a:cubicBezTo>
                  <a:cubicBezTo>
                    <a:pt x="38" y="188"/>
                    <a:pt x="28" y="185"/>
                    <a:pt x="17" y="172"/>
                  </a:cubicBezTo>
                  <a:cubicBezTo>
                    <a:pt x="6" y="159"/>
                    <a:pt x="2" y="145"/>
                    <a:pt x="1" y="120"/>
                  </a:cubicBezTo>
                  <a:cubicBezTo>
                    <a:pt x="0" y="95"/>
                    <a:pt x="6" y="59"/>
                    <a:pt x="13" y="24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Text Box 33"/>
            <p:cNvSpPr txBox="1">
              <a:spLocks noChangeArrowheads="1"/>
            </p:cNvSpPr>
            <p:nvPr/>
          </p:nvSpPr>
          <p:spPr bwMode="auto">
            <a:xfrm rot="571712">
              <a:off x="1454555" y="3522627"/>
              <a:ext cx="644286" cy="24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i="1" dirty="0">
                  <a:solidFill>
                    <a:srgbClr val="009900"/>
                  </a:solidFill>
                  <a:latin typeface="Arial Black" panose="020B0A04020102020204" pitchFamily="34" charset="0"/>
                </a:rPr>
                <a:t>Loop 1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50091" y="4121154"/>
            <a:ext cx="644286" cy="408171"/>
            <a:chOff x="2150091" y="4121154"/>
            <a:chExt cx="644286" cy="408171"/>
          </a:xfrm>
        </p:grpSpPr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2166565" y="4121154"/>
              <a:ext cx="604019" cy="408171"/>
            </a:xfrm>
            <a:custGeom>
              <a:avLst/>
              <a:gdLst>
                <a:gd name="T0" fmla="*/ 2147483647 w 354"/>
                <a:gd name="T1" fmla="*/ 0 h 223"/>
                <a:gd name="T2" fmla="*/ 2147483647 w 354"/>
                <a:gd name="T3" fmla="*/ 2147483647 h 223"/>
                <a:gd name="T4" fmla="*/ 2147483647 w 354"/>
                <a:gd name="T5" fmla="*/ 2147483647 h 223"/>
                <a:gd name="T6" fmla="*/ 2147483647 w 354"/>
                <a:gd name="T7" fmla="*/ 2147483647 h 223"/>
                <a:gd name="T8" fmla="*/ 2147483647 w 354"/>
                <a:gd name="T9" fmla="*/ 2147483647 h 223"/>
                <a:gd name="T10" fmla="*/ 2147483647 w 354"/>
                <a:gd name="T11" fmla="*/ 2147483647 h 223"/>
                <a:gd name="T12" fmla="*/ 2147483647 w 354"/>
                <a:gd name="T13" fmla="*/ 2147483647 h 223"/>
                <a:gd name="T14" fmla="*/ 2147483647 w 354"/>
                <a:gd name="T15" fmla="*/ 2147483647 h 223"/>
                <a:gd name="T16" fmla="*/ 2147483647 w 354"/>
                <a:gd name="T17" fmla="*/ 2147483647 h 223"/>
                <a:gd name="T18" fmla="*/ 2147483647 w 354"/>
                <a:gd name="T19" fmla="*/ 2147483647 h 223"/>
                <a:gd name="T20" fmla="*/ 2147483647 w 354"/>
                <a:gd name="T21" fmla="*/ 2147483647 h 223"/>
                <a:gd name="T22" fmla="*/ 2147483647 w 354"/>
                <a:gd name="T23" fmla="*/ 2147483647 h 2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4"/>
                <a:gd name="T37" fmla="*/ 0 h 223"/>
                <a:gd name="T38" fmla="*/ 354 w 354"/>
                <a:gd name="T39" fmla="*/ 223 h 2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4" h="223">
                  <a:moveTo>
                    <a:pt x="89" y="0"/>
                  </a:moveTo>
                  <a:cubicBezTo>
                    <a:pt x="132" y="1"/>
                    <a:pt x="176" y="2"/>
                    <a:pt x="209" y="8"/>
                  </a:cubicBezTo>
                  <a:cubicBezTo>
                    <a:pt x="242" y="14"/>
                    <a:pt x="266" y="22"/>
                    <a:pt x="289" y="36"/>
                  </a:cubicBezTo>
                  <a:cubicBezTo>
                    <a:pt x="312" y="50"/>
                    <a:pt x="336" y="74"/>
                    <a:pt x="345" y="92"/>
                  </a:cubicBezTo>
                  <a:cubicBezTo>
                    <a:pt x="354" y="110"/>
                    <a:pt x="348" y="129"/>
                    <a:pt x="345" y="144"/>
                  </a:cubicBezTo>
                  <a:cubicBezTo>
                    <a:pt x="342" y="159"/>
                    <a:pt x="341" y="172"/>
                    <a:pt x="329" y="184"/>
                  </a:cubicBezTo>
                  <a:cubicBezTo>
                    <a:pt x="317" y="196"/>
                    <a:pt x="294" y="210"/>
                    <a:pt x="273" y="216"/>
                  </a:cubicBezTo>
                  <a:cubicBezTo>
                    <a:pt x="252" y="222"/>
                    <a:pt x="235" y="223"/>
                    <a:pt x="201" y="220"/>
                  </a:cubicBezTo>
                  <a:cubicBezTo>
                    <a:pt x="167" y="217"/>
                    <a:pt x="100" y="204"/>
                    <a:pt x="69" y="196"/>
                  </a:cubicBezTo>
                  <a:cubicBezTo>
                    <a:pt x="38" y="188"/>
                    <a:pt x="28" y="185"/>
                    <a:pt x="17" y="172"/>
                  </a:cubicBezTo>
                  <a:cubicBezTo>
                    <a:pt x="6" y="159"/>
                    <a:pt x="2" y="145"/>
                    <a:pt x="1" y="120"/>
                  </a:cubicBezTo>
                  <a:cubicBezTo>
                    <a:pt x="0" y="95"/>
                    <a:pt x="6" y="59"/>
                    <a:pt x="13" y="24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Text Box 34"/>
            <p:cNvSpPr txBox="1">
              <a:spLocks noChangeArrowheads="1"/>
            </p:cNvSpPr>
            <p:nvPr/>
          </p:nvSpPr>
          <p:spPr bwMode="auto">
            <a:xfrm rot="571712">
              <a:off x="2150091" y="4210842"/>
              <a:ext cx="644286" cy="24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i="1" dirty="0">
                  <a:solidFill>
                    <a:srgbClr val="009900"/>
                  </a:solidFill>
                  <a:latin typeface="Arial Black" panose="020B0A04020102020204" pitchFamily="34" charset="0"/>
                </a:rPr>
                <a:t>Loop 4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72055" y="3557403"/>
            <a:ext cx="644286" cy="408171"/>
            <a:chOff x="2172055" y="3557403"/>
            <a:chExt cx="644286" cy="408171"/>
          </a:xfrm>
        </p:grpSpPr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2210493" y="3557403"/>
              <a:ext cx="604019" cy="408171"/>
            </a:xfrm>
            <a:custGeom>
              <a:avLst/>
              <a:gdLst>
                <a:gd name="T0" fmla="*/ 2147483647 w 354"/>
                <a:gd name="T1" fmla="*/ 0 h 223"/>
                <a:gd name="T2" fmla="*/ 2147483647 w 354"/>
                <a:gd name="T3" fmla="*/ 2147483647 h 223"/>
                <a:gd name="T4" fmla="*/ 2147483647 w 354"/>
                <a:gd name="T5" fmla="*/ 2147483647 h 223"/>
                <a:gd name="T6" fmla="*/ 2147483647 w 354"/>
                <a:gd name="T7" fmla="*/ 2147483647 h 223"/>
                <a:gd name="T8" fmla="*/ 2147483647 w 354"/>
                <a:gd name="T9" fmla="*/ 2147483647 h 223"/>
                <a:gd name="T10" fmla="*/ 2147483647 w 354"/>
                <a:gd name="T11" fmla="*/ 2147483647 h 223"/>
                <a:gd name="T12" fmla="*/ 2147483647 w 354"/>
                <a:gd name="T13" fmla="*/ 2147483647 h 223"/>
                <a:gd name="T14" fmla="*/ 2147483647 w 354"/>
                <a:gd name="T15" fmla="*/ 2147483647 h 223"/>
                <a:gd name="T16" fmla="*/ 2147483647 w 354"/>
                <a:gd name="T17" fmla="*/ 2147483647 h 223"/>
                <a:gd name="T18" fmla="*/ 2147483647 w 354"/>
                <a:gd name="T19" fmla="*/ 2147483647 h 223"/>
                <a:gd name="T20" fmla="*/ 2147483647 w 354"/>
                <a:gd name="T21" fmla="*/ 2147483647 h 223"/>
                <a:gd name="T22" fmla="*/ 2147483647 w 354"/>
                <a:gd name="T23" fmla="*/ 2147483647 h 2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4"/>
                <a:gd name="T37" fmla="*/ 0 h 223"/>
                <a:gd name="T38" fmla="*/ 354 w 354"/>
                <a:gd name="T39" fmla="*/ 223 h 2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4" h="223">
                  <a:moveTo>
                    <a:pt x="89" y="0"/>
                  </a:moveTo>
                  <a:cubicBezTo>
                    <a:pt x="132" y="1"/>
                    <a:pt x="176" y="2"/>
                    <a:pt x="209" y="8"/>
                  </a:cubicBezTo>
                  <a:cubicBezTo>
                    <a:pt x="242" y="14"/>
                    <a:pt x="266" y="22"/>
                    <a:pt x="289" y="36"/>
                  </a:cubicBezTo>
                  <a:cubicBezTo>
                    <a:pt x="312" y="50"/>
                    <a:pt x="336" y="74"/>
                    <a:pt x="345" y="92"/>
                  </a:cubicBezTo>
                  <a:cubicBezTo>
                    <a:pt x="354" y="110"/>
                    <a:pt x="348" y="129"/>
                    <a:pt x="345" y="144"/>
                  </a:cubicBezTo>
                  <a:cubicBezTo>
                    <a:pt x="342" y="159"/>
                    <a:pt x="341" y="172"/>
                    <a:pt x="329" y="184"/>
                  </a:cubicBezTo>
                  <a:cubicBezTo>
                    <a:pt x="317" y="196"/>
                    <a:pt x="294" y="210"/>
                    <a:pt x="273" y="216"/>
                  </a:cubicBezTo>
                  <a:cubicBezTo>
                    <a:pt x="252" y="222"/>
                    <a:pt x="235" y="223"/>
                    <a:pt x="201" y="220"/>
                  </a:cubicBezTo>
                  <a:cubicBezTo>
                    <a:pt x="167" y="217"/>
                    <a:pt x="100" y="204"/>
                    <a:pt x="69" y="196"/>
                  </a:cubicBezTo>
                  <a:cubicBezTo>
                    <a:pt x="38" y="188"/>
                    <a:pt x="28" y="185"/>
                    <a:pt x="17" y="172"/>
                  </a:cubicBezTo>
                  <a:cubicBezTo>
                    <a:pt x="6" y="159"/>
                    <a:pt x="2" y="145"/>
                    <a:pt x="1" y="120"/>
                  </a:cubicBezTo>
                  <a:cubicBezTo>
                    <a:pt x="0" y="95"/>
                    <a:pt x="6" y="59"/>
                    <a:pt x="13" y="24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 Box 35"/>
            <p:cNvSpPr txBox="1">
              <a:spLocks noChangeArrowheads="1"/>
            </p:cNvSpPr>
            <p:nvPr/>
          </p:nvSpPr>
          <p:spPr bwMode="auto">
            <a:xfrm rot="571712">
              <a:off x="2172055" y="3632448"/>
              <a:ext cx="644286" cy="24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i="1" dirty="0">
                  <a:solidFill>
                    <a:srgbClr val="009900"/>
                  </a:solidFill>
                  <a:latin typeface="Arial Black" panose="020B0A04020102020204" pitchFamily="34" charset="0"/>
                </a:rPr>
                <a:t>Loop 3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352054" y="3989368"/>
            <a:ext cx="644286" cy="408171"/>
            <a:chOff x="1352054" y="3989368"/>
            <a:chExt cx="644286" cy="408171"/>
          </a:xfrm>
        </p:grpSpPr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1390493" y="3989368"/>
              <a:ext cx="604019" cy="408171"/>
            </a:xfrm>
            <a:custGeom>
              <a:avLst/>
              <a:gdLst>
                <a:gd name="T0" fmla="*/ 2147483647 w 354"/>
                <a:gd name="T1" fmla="*/ 0 h 223"/>
                <a:gd name="T2" fmla="*/ 2147483647 w 354"/>
                <a:gd name="T3" fmla="*/ 2147483647 h 223"/>
                <a:gd name="T4" fmla="*/ 2147483647 w 354"/>
                <a:gd name="T5" fmla="*/ 2147483647 h 223"/>
                <a:gd name="T6" fmla="*/ 2147483647 w 354"/>
                <a:gd name="T7" fmla="*/ 2147483647 h 223"/>
                <a:gd name="T8" fmla="*/ 2147483647 w 354"/>
                <a:gd name="T9" fmla="*/ 2147483647 h 223"/>
                <a:gd name="T10" fmla="*/ 2147483647 w 354"/>
                <a:gd name="T11" fmla="*/ 2147483647 h 223"/>
                <a:gd name="T12" fmla="*/ 2147483647 w 354"/>
                <a:gd name="T13" fmla="*/ 2147483647 h 223"/>
                <a:gd name="T14" fmla="*/ 2147483647 w 354"/>
                <a:gd name="T15" fmla="*/ 2147483647 h 223"/>
                <a:gd name="T16" fmla="*/ 2147483647 w 354"/>
                <a:gd name="T17" fmla="*/ 2147483647 h 223"/>
                <a:gd name="T18" fmla="*/ 2147483647 w 354"/>
                <a:gd name="T19" fmla="*/ 2147483647 h 223"/>
                <a:gd name="T20" fmla="*/ 2147483647 w 354"/>
                <a:gd name="T21" fmla="*/ 2147483647 h 223"/>
                <a:gd name="T22" fmla="*/ 2147483647 w 354"/>
                <a:gd name="T23" fmla="*/ 2147483647 h 2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4"/>
                <a:gd name="T37" fmla="*/ 0 h 223"/>
                <a:gd name="T38" fmla="*/ 354 w 354"/>
                <a:gd name="T39" fmla="*/ 223 h 2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4" h="223">
                  <a:moveTo>
                    <a:pt x="89" y="0"/>
                  </a:moveTo>
                  <a:cubicBezTo>
                    <a:pt x="132" y="1"/>
                    <a:pt x="176" y="2"/>
                    <a:pt x="209" y="8"/>
                  </a:cubicBezTo>
                  <a:cubicBezTo>
                    <a:pt x="242" y="14"/>
                    <a:pt x="266" y="22"/>
                    <a:pt x="289" y="36"/>
                  </a:cubicBezTo>
                  <a:cubicBezTo>
                    <a:pt x="312" y="50"/>
                    <a:pt x="336" y="74"/>
                    <a:pt x="345" y="92"/>
                  </a:cubicBezTo>
                  <a:cubicBezTo>
                    <a:pt x="354" y="110"/>
                    <a:pt x="348" y="129"/>
                    <a:pt x="345" y="144"/>
                  </a:cubicBezTo>
                  <a:cubicBezTo>
                    <a:pt x="342" y="159"/>
                    <a:pt x="341" y="172"/>
                    <a:pt x="329" y="184"/>
                  </a:cubicBezTo>
                  <a:cubicBezTo>
                    <a:pt x="317" y="196"/>
                    <a:pt x="294" y="210"/>
                    <a:pt x="273" y="216"/>
                  </a:cubicBezTo>
                  <a:cubicBezTo>
                    <a:pt x="252" y="222"/>
                    <a:pt x="235" y="223"/>
                    <a:pt x="201" y="220"/>
                  </a:cubicBezTo>
                  <a:cubicBezTo>
                    <a:pt x="167" y="217"/>
                    <a:pt x="100" y="204"/>
                    <a:pt x="69" y="196"/>
                  </a:cubicBezTo>
                  <a:cubicBezTo>
                    <a:pt x="38" y="188"/>
                    <a:pt x="28" y="185"/>
                    <a:pt x="17" y="172"/>
                  </a:cubicBezTo>
                  <a:cubicBezTo>
                    <a:pt x="6" y="159"/>
                    <a:pt x="2" y="145"/>
                    <a:pt x="1" y="120"/>
                  </a:cubicBezTo>
                  <a:cubicBezTo>
                    <a:pt x="0" y="95"/>
                    <a:pt x="6" y="59"/>
                    <a:pt x="13" y="24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Text Box 36"/>
            <p:cNvSpPr txBox="1">
              <a:spLocks noChangeArrowheads="1"/>
            </p:cNvSpPr>
            <p:nvPr/>
          </p:nvSpPr>
          <p:spPr bwMode="auto">
            <a:xfrm rot="571712">
              <a:off x="1352054" y="4064413"/>
              <a:ext cx="644286" cy="24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i="1" dirty="0">
                  <a:solidFill>
                    <a:srgbClr val="009900"/>
                  </a:solidFill>
                  <a:latin typeface="Arial Black" panose="020B0A04020102020204" pitchFamily="34" charset="0"/>
                </a:rPr>
                <a:t>Loop 2</a:t>
              </a:r>
            </a:p>
          </p:txBody>
        </p:sp>
      </p:grpSp>
      <p:sp>
        <p:nvSpPr>
          <p:cNvPr id="32" name="Line 37"/>
          <p:cNvSpPr>
            <a:spLocks noChangeShapeType="1"/>
          </p:cNvSpPr>
          <p:nvPr/>
        </p:nvSpPr>
        <p:spPr bwMode="auto">
          <a:xfrm flipV="1">
            <a:off x="664652" y="4786489"/>
            <a:ext cx="0" cy="35142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WordArt 38"/>
          <p:cNvSpPr>
            <a:spLocks noChangeArrowheads="1" noChangeShapeType="1" noTextEdit="1"/>
          </p:cNvSpPr>
          <p:nvPr/>
        </p:nvSpPr>
        <p:spPr bwMode="auto">
          <a:xfrm>
            <a:off x="567643" y="4578261"/>
            <a:ext cx="194019" cy="2013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34" name="Rectangle 36"/>
          <p:cNvSpPr txBox="1">
            <a:spLocks noChangeArrowheads="1"/>
          </p:cNvSpPr>
          <p:nvPr/>
        </p:nvSpPr>
        <p:spPr bwMode="auto">
          <a:xfrm>
            <a:off x="3696330" y="2941657"/>
            <a:ext cx="5073097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85750" indent="-285750">
              <a:lnSpc>
                <a:spcPct val="95000"/>
              </a:lnSpc>
              <a:spcBef>
                <a:spcPct val="45000"/>
              </a:spcBef>
              <a:tabLst>
                <a:tab pos="517525" algn="l"/>
              </a:tabLst>
            </a:pPr>
            <a:r>
              <a:rPr lang="en-US" altLang="en-US" sz="1800" kern="0" dirty="0" smtClean="0">
                <a:latin typeface="Verdana" panose="020B0604030504040204" pitchFamily="34" charset="0"/>
              </a:rPr>
              <a:t>Interpret faults and/or horizons on one 	section (e.g., Line 1)</a:t>
            </a:r>
          </a:p>
          <a:p>
            <a:pPr marL="285750" indent="-285750">
              <a:lnSpc>
                <a:spcPct val="95000"/>
              </a:lnSpc>
              <a:spcBef>
                <a:spcPct val="45000"/>
              </a:spcBef>
              <a:tabLst>
                <a:tab pos="517525" algn="l"/>
              </a:tabLst>
            </a:pPr>
            <a:r>
              <a:rPr lang="en-US" altLang="en-US" sz="1800" kern="0" dirty="0" smtClean="0">
                <a:latin typeface="Verdana" panose="020B0604030504040204" pitchFamily="34" charset="0"/>
              </a:rPr>
              <a:t>Transfer your interpretation to another 	line at a line intersection (e.g., from 	Line 1 to Line B)</a:t>
            </a:r>
          </a:p>
          <a:p>
            <a:pPr marL="285750" indent="-285750">
              <a:lnSpc>
                <a:spcPct val="95000"/>
              </a:lnSpc>
              <a:spcBef>
                <a:spcPct val="45000"/>
              </a:spcBef>
              <a:tabLst>
                <a:tab pos="517525" algn="l"/>
              </a:tabLst>
            </a:pPr>
            <a:r>
              <a:rPr lang="en-US" altLang="en-US" sz="1800" kern="0" dirty="0" smtClean="0">
                <a:latin typeface="Verdana" panose="020B0604030504040204" pitchFamily="34" charset="0"/>
              </a:rPr>
              <a:t>Progressively “tie” loops to branch out 	onto all the lines</a:t>
            </a:r>
          </a:p>
          <a:p>
            <a:pPr marL="285750" indent="-285750">
              <a:lnSpc>
                <a:spcPct val="95000"/>
              </a:lnSpc>
              <a:spcBef>
                <a:spcPct val="45000"/>
              </a:spcBef>
              <a:tabLst>
                <a:tab pos="517525" algn="l"/>
              </a:tabLst>
            </a:pPr>
            <a:r>
              <a:rPr lang="en-US" altLang="en-US" sz="1800" kern="0" dirty="0" smtClean="0">
                <a:latin typeface="Verdana" panose="020B0604030504040204" pitchFamily="34" charset="0"/>
              </a:rPr>
              <a:t>Use a base map to mark lines 	interpreted and intersections checked 	to monitor progress</a:t>
            </a:r>
          </a:p>
        </p:txBody>
      </p:sp>
    </p:spTree>
    <p:extLst>
      <p:ext uri="{BB962C8B-B14F-4D97-AF65-F5344CB8AC3E}">
        <p14:creationId xmlns:p14="http://schemas.microsoft.com/office/powerpoint/2010/main" val="1238173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7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Tying a Fault</a:t>
            </a:r>
          </a:p>
        </p:txBody>
      </p:sp>
      <p:pic>
        <p:nvPicPr>
          <p:cNvPr id="7173" name="Picture 33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r="40593" b="26465"/>
          <a:stretch>
            <a:fillRect/>
          </a:stretch>
        </p:blipFill>
        <p:spPr>
          <a:xfrm>
            <a:off x="4395322" y="1582738"/>
            <a:ext cx="4170362" cy="4362450"/>
          </a:xfrm>
          <a:noFill/>
        </p:spPr>
      </p:pic>
      <p:sp>
        <p:nvSpPr>
          <p:cNvPr id="7174" name="Text Box 40"/>
          <p:cNvSpPr txBox="1">
            <a:spLocks noChangeArrowheads="1"/>
          </p:cNvSpPr>
          <p:nvPr/>
        </p:nvSpPr>
        <p:spPr bwMode="auto">
          <a:xfrm>
            <a:off x="7356475" y="5618163"/>
            <a:ext cx="1166813" cy="33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Line 103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5650" y="4019550"/>
            <a:ext cx="2903538" cy="2147888"/>
            <a:chOff x="3548" y="919"/>
            <a:chExt cx="1829" cy="1353"/>
          </a:xfrm>
        </p:grpSpPr>
        <p:sp>
          <p:nvSpPr>
            <p:cNvPr id="7180" name="AutoShape 43"/>
            <p:cNvSpPr>
              <a:spLocks noChangeAspect="1" noChangeArrowheads="1" noTextEdit="1"/>
            </p:cNvSpPr>
            <p:nvPr/>
          </p:nvSpPr>
          <p:spPr bwMode="auto">
            <a:xfrm>
              <a:off x="3772" y="1072"/>
              <a:ext cx="1605" cy="1200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" name="Group 44"/>
            <p:cNvGrpSpPr>
              <a:grpSpLocks/>
            </p:cNvGrpSpPr>
            <p:nvPr/>
          </p:nvGrpSpPr>
          <p:grpSpPr bwMode="auto">
            <a:xfrm>
              <a:off x="3812" y="1224"/>
              <a:ext cx="1524" cy="896"/>
              <a:chOff x="643" y="1323"/>
              <a:chExt cx="3523" cy="1501"/>
            </a:xfrm>
          </p:grpSpPr>
          <p:sp>
            <p:nvSpPr>
              <p:cNvPr id="7200" name="Line 45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1" name="Line 46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2" name="Line 47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3" name="Line 48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4" name="Line 49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3923" y="1124"/>
              <a:ext cx="1301" cy="1096"/>
              <a:chOff x="840" y="1188"/>
              <a:chExt cx="2078" cy="1842"/>
            </a:xfrm>
          </p:grpSpPr>
          <p:sp>
            <p:nvSpPr>
              <p:cNvPr id="7194" name="Line 51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5" name="Line 52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6" name="Line 53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7" name="Line 54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8" name="Line 55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9" name="Line 56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83" name="Text Box 57"/>
            <p:cNvSpPr txBox="1">
              <a:spLocks noChangeArrowheads="1"/>
            </p:cNvSpPr>
            <p:nvPr/>
          </p:nvSpPr>
          <p:spPr bwMode="auto">
            <a:xfrm>
              <a:off x="3548" y="11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100</a:t>
              </a:r>
            </a:p>
          </p:txBody>
        </p:sp>
        <p:sp>
          <p:nvSpPr>
            <p:cNvPr id="7184" name="Text Box 58"/>
            <p:cNvSpPr txBox="1">
              <a:spLocks noChangeArrowheads="1"/>
            </p:cNvSpPr>
            <p:nvPr/>
          </p:nvSpPr>
          <p:spPr bwMode="auto">
            <a:xfrm>
              <a:off x="379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200</a:t>
              </a:r>
            </a:p>
          </p:txBody>
        </p:sp>
        <p:sp>
          <p:nvSpPr>
            <p:cNvPr id="7185" name="Text Box 59"/>
            <p:cNvSpPr txBox="1">
              <a:spLocks noChangeArrowheads="1"/>
            </p:cNvSpPr>
            <p:nvPr/>
          </p:nvSpPr>
          <p:spPr bwMode="auto">
            <a:xfrm>
              <a:off x="3548" y="136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101</a:t>
              </a:r>
            </a:p>
          </p:txBody>
        </p:sp>
        <p:sp>
          <p:nvSpPr>
            <p:cNvPr id="7186" name="Text Box 60"/>
            <p:cNvSpPr txBox="1">
              <a:spLocks noChangeArrowheads="1"/>
            </p:cNvSpPr>
            <p:nvPr/>
          </p:nvSpPr>
          <p:spPr bwMode="auto">
            <a:xfrm>
              <a:off x="3548" y="159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102</a:t>
              </a:r>
            </a:p>
          </p:txBody>
        </p:sp>
        <p:sp>
          <p:nvSpPr>
            <p:cNvPr id="7187" name="Text Box 61"/>
            <p:cNvSpPr txBox="1">
              <a:spLocks noChangeArrowheads="1"/>
            </p:cNvSpPr>
            <p:nvPr/>
          </p:nvSpPr>
          <p:spPr bwMode="auto">
            <a:xfrm>
              <a:off x="3548" y="181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103</a:t>
              </a:r>
            </a:p>
          </p:txBody>
        </p:sp>
        <p:sp>
          <p:nvSpPr>
            <p:cNvPr id="7188" name="Text Box 62"/>
            <p:cNvSpPr txBox="1">
              <a:spLocks noChangeArrowheads="1"/>
            </p:cNvSpPr>
            <p:nvPr/>
          </p:nvSpPr>
          <p:spPr bwMode="auto">
            <a:xfrm>
              <a:off x="3548" y="20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104</a:t>
              </a:r>
            </a:p>
          </p:txBody>
        </p:sp>
        <p:sp>
          <p:nvSpPr>
            <p:cNvPr id="7189" name="Text Box 63"/>
            <p:cNvSpPr txBox="1">
              <a:spLocks noChangeArrowheads="1"/>
            </p:cNvSpPr>
            <p:nvPr/>
          </p:nvSpPr>
          <p:spPr bwMode="auto">
            <a:xfrm>
              <a:off x="5097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205</a:t>
              </a:r>
            </a:p>
          </p:txBody>
        </p:sp>
        <p:sp>
          <p:nvSpPr>
            <p:cNvPr id="7190" name="Text Box 64"/>
            <p:cNvSpPr txBox="1">
              <a:spLocks noChangeArrowheads="1"/>
            </p:cNvSpPr>
            <p:nvPr/>
          </p:nvSpPr>
          <p:spPr bwMode="auto">
            <a:xfrm>
              <a:off x="483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204</a:t>
              </a:r>
            </a:p>
          </p:txBody>
        </p:sp>
        <p:sp>
          <p:nvSpPr>
            <p:cNvPr id="7191" name="Text Box 65"/>
            <p:cNvSpPr txBox="1">
              <a:spLocks noChangeArrowheads="1"/>
            </p:cNvSpPr>
            <p:nvPr/>
          </p:nvSpPr>
          <p:spPr bwMode="auto">
            <a:xfrm>
              <a:off x="457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203</a:t>
              </a:r>
            </a:p>
          </p:txBody>
        </p:sp>
        <p:sp>
          <p:nvSpPr>
            <p:cNvPr id="7192" name="Text Box 66"/>
            <p:cNvSpPr txBox="1">
              <a:spLocks noChangeArrowheads="1"/>
            </p:cNvSpPr>
            <p:nvPr/>
          </p:nvSpPr>
          <p:spPr bwMode="auto">
            <a:xfrm>
              <a:off x="431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202</a:t>
              </a:r>
            </a:p>
          </p:txBody>
        </p:sp>
        <p:sp>
          <p:nvSpPr>
            <p:cNvPr id="7193" name="Text Box 67"/>
            <p:cNvSpPr txBox="1">
              <a:spLocks noChangeArrowheads="1"/>
            </p:cNvSpPr>
            <p:nvPr/>
          </p:nvSpPr>
          <p:spPr bwMode="auto">
            <a:xfrm>
              <a:off x="405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201</a:t>
              </a:r>
            </a:p>
          </p:txBody>
        </p:sp>
      </p:grpSp>
      <p:sp>
        <p:nvSpPr>
          <p:cNvPr id="7176" name="Line 68"/>
          <p:cNvSpPr>
            <a:spLocks noChangeShapeType="1"/>
          </p:cNvSpPr>
          <p:nvPr/>
        </p:nvSpPr>
        <p:spPr bwMode="auto">
          <a:xfrm>
            <a:off x="1189038" y="5561013"/>
            <a:ext cx="237648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51973" name="Freeform 69"/>
          <p:cNvSpPr>
            <a:spLocks/>
          </p:cNvSpPr>
          <p:nvPr/>
        </p:nvSpPr>
        <p:spPr bwMode="auto">
          <a:xfrm>
            <a:off x="5197475" y="2606675"/>
            <a:ext cx="487363" cy="3290888"/>
          </a:xfrm>
          <a:custGeom>
            <a:avLst/>
            <a:gdLst>
              <a:gd name="T0" fmla="*/ 0 w 384"/>
              <a:gd name="T1" fmla="*/ 0 h 2073"/>
              <a:gd name="T2" fmla="*/ 2147483647 w 384"/>
              <a:gd name="T3" fmla="*/ 2147483647 h 2073"/>
              <a:gd name="T4" fmla="*/ 2147483647 w 384"/>
              <a:gd name="T5" fmla="*/ 2147483647 h 2073"/>
              <a:gd name="T6" fmla="*/ 0 60000 65536"/>
              <a:gd name="T7" fmla="*/ 0 60000 65536"/>
              <a:gd name="T8" fmla="*/ 0 60000 65536"/>
              <a:gd name="T9" fmla="*/ 0 w 384"/>
              <a:gd name="T10" fmla="*/ 0 h 2073"/>
              <a:gd name="T11" fmla="*/ 384 w 384"/>
              <a:gd name="T12" fmla="*/ 2073 h 20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073">
                <a:moveTo>
                  <a:pt x="0" y="0"/>
                </a:moveTo>
                <a:cubicBezTo>
                  <a:pt x="30" y="216"/>
                  <a:pt x="60" y="432"/>
                  <a:pt x="124" y="777"/>
                </a:cubicBezTo>
                <a:cubicBezTo>
                  <a:pt x="188" y="1122"/>
                  <a:pt x="286" y="1597"/>
                  <a:pt x="384" y="207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8" name="Rectangle 72"/>
          <p:cNvSpPr>
            <a:spLocks noChangeArrowheads="1"/>
          </p:cNvSpPr>
          <p:nvPr/>
        </p:nvSpPr>
        <p:spPr bwMode="auto">
          <a:xfrm>
            <a:off x="330200" y="1464015"/>
            <a:ext cx="39306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sz="2400" dirty="0" smtClean="0">
                <a:latin typeface="Verdana" pitchFamily="34" charset="0"/>
              </a:rPr>
              <a:t>Line 103 </a:t>
            </a:r>
            <a:r>
              <a:rPr lang="en-US" sz="2000" dirty="0" smtClean="0">
                <a:latin typeface="Verdana" pitchFamily="34" charset="0"/>
              </a:rPr>
              <a:t>(see map)</a:t>
            </a:r>
            <a:endParaRPr lang="en-US" sz="2400" dirty="0">
              <a:latin typeface="Verdana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sz="2400" dirty="0">
                <a:latin typeface="Verdana" pitchFamily="34" charset="0"/>
              </a:rPr>
              <a:t>Disrupted reflections 	are evidence for a 	major fault </a:t>
            </a:r>
            <a:r>
              <a:rPr lang="en-US" sz="2400" dirty="0" smtClean="0">
                <a:latin typeface="Verdana" pitchFamily="34" charset="0"/>
              </a:rPr>
              <a:t>plane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dirty="0" smtClean="0">
                <a:latin typeface="Verdana" pitchFamily="34" charset="0"/>
              </a:rPr>
              <a:t>Fault A is drawn in red</a:t>
            </a:r>
            <a:endParaRPr lang="en-US" sz="2400" dirty="0">
              <a:latin typeface="Verdana" pitchFamily="34" charset="0"/>
            </a:endParaRPr>
          </a:p>
        </p:txBody>
      </p:sp>
      <p:sp>
        <p:nvSpPr>
          <p:cNvPr id="251977" name="Text Box 73"/>
          <p:cNvSpPr txBox="1">
            <a:spLocks noChangeArrowheads="1"/>
          </p:cNvSpPr>
          <p:nvPr/>
        </p:nvSpPr>
        <p:spPr bwMode="auto">
          <a:xfrm>
            <a:off x="5514975" y="31242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73" grpId="0" animBg="1"/>
      <p:bldP spid="2519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Fault A on Line 102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08562" y="1522379"/>
            <a:ext cx="3930650" cy="4525963"/>
          </a:xfrm>
        </p:spPr>
        <p:txBody>
          <a:bodyPr/>
          <a:lstStyle/>
          <a:p>
            <a:pPr>
              <a:tabLst>
                <a:tab pos="685800" algn="l"/>
              </a:tabLst>
            </a:pPr>
            <a:r>
              <a:rPr lang="en-US" sz="2400" dirty="0" smtClean="0">
                <a:latin typeface="Verdana" pitchFamily="34" charset="0"/>
              </a:rPr>
              <a:t>Line 102</a:t>
            </a:r>
            <a:r>
              <a:rPr lang="en-US" sz="2400" kern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sz="2000" kern="1200" dirty="0" smtClean="0">
                <a:solidFill>
                  <a:srgbClr val="000000"/>
                </a:solidFill>
                <a:latin typeface="Verdana" pitchFamily="34" charset="0"/>
              </a:rPr>
              <a:t>(</a:t>
            </a:r>
            <a:r>
              <a:rPr lang="en-US" sz="2000" kern="1200" dirty="0" smtClean="0">
                <a:solidFill>
                  <a:srgbClr val="000000"/>
                </a:solidFill>
                <a:latin typeface="Verdana" pitchFamily="34" charset="0"/>
              </a:rPr>
              <a:t>see map)</a:t>
            </a:r>
            <a:endParaRPr lang="en-US" sz="2400" dirty="0" smtClean="0">
              <a:latin typeface="Verdana" pitchFamily="34" charset="0"/>
            </a:endParaRPr>
          </a:p>
          <a:p>
            <a:pPr>
              <a:tabLst>
                <a:tab pos="685800" algn="l"/>
              </a:tabLst>
            </a:pPr>
            <a:r>
              <a:rPr lang="en-US" sz="2400" dirty="0" smtClean="0">
                <a:latin typeface="Verdana" pitchFamily="34" charset="0"/>
              </a:rPr>
              <a:t>Disrupted reflections 	are evidence for a 	major fault plane</a:t>
            </a:r>
          </a:p>
        </p:txBody>
      </p:sp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3" cstate="print"/>
          <a:srcRect r="40959" b="26515"/>
          <a:stretch>
            <a:fillRect/>
          </a:stretch>
        </p:blipFill>
        <p:spPr bwMode="auto">
          <a:xfrm>
            <a:off x="4373674" y="1527175"/>
            <a:ext cx="4162425" cy="44291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50887" name="Freeform 7"/>
          <p:cNvSpPr>
            <a:spLocks/>
          </p:cNvSpPr>
          <p:nvPr/>
        </p:nvSpPr>
        <p:spPr bwMode="auto">
          <a:xfrm>
            <a:off x="4694238" y="2849563"/>
            <a:ext cx="838200" cy="3094037"/>
          </a:xfrm>
          <a:custGeom>
            <a:avLst/>
            <a:gdLst>
              <a:gd name="T0" fmla="*/ 0 w 528"/>
              <a:gd name="T1" fmla="*/ 0 h 1949"/>
              <a:gd name="T2" fmla="*/ 2147483647 w 528"/>
              <a:gd name="T3" fmla="*/ 2147483647 h 1949"/>
              <a:gd name="T4" fmla="*/ 2147483647 w 528"/>
              <a:gd name="T5" fmla="*/ 2147483647 h 1949"/>
              <a:gd name="T6" fmla="*/ 2147483647 w 528"/>
              <a:gd name="T7" fmla="*/ 2147483647 h 1949"/>
              <a:gd name="T8" fmla="*/ 0 60000 65536"/>
              <a:gd name="T9" fmla="*/ 0 60000 65536"/>
              <a:gd name="T10" fmla="*/ 0 60000 65536"/>
              <a:gd name="T11" fmla="*/ 0 60000 65536"/>
              <a:gd name="T12" fmla="*/ 0 w 528"/>
              <a:gd name="T13" fmla="*/ 0 h 1949"/>
              <a:gd name="T14" fmla="*/ 528 w 528"/>
              <a:gd name="T15" fmla="*/ 1949 h 19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8" h="1949">
                <a:moveTo>
                  <a:pt x="0" y="0"/>
                </a:moveTo>
                <a:cubicBezTo>
                  <a:pt x="34" y="191"/>
                  <a:pt x="68" y="382"/>
                  <a:pt x="105" y="547"/>
                </a:cubicBezTo>
                <a:cubicBezTo>
                  <a:pt x="142" y="712"/>
                  <a:pt x="151" y="755"/>
                  <a:pt x="221" y="989"/>
                </a:cubicBezTo>
                <a:cubicBezTo>
                  <a:pt x="291" y="1223"/>
                  <a:pt x="477" y="1789"/>
                  <a:pt x="528" y="1949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356475" y="5618163"/>
            <a:ext cx="1166813" cy="33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Line 102</a:t>
            </a:r>
          </a:p>
        </p:txBody>
      </p:sp>
      <p:sp>
        <p:nvSpPr>
          <p:cNvPr id="250919" name="Text Box 39"/>
          <p:cNvSpPr txBox="1">
            <a:spLocks noChangeArrowheads="1"/>
          </p:cNvSpPr>
          <p:nvPr/>
        </p:nvSpPr>
        <p:spPr bwMode="auto">
          <a:xfrm>
            <a:off x="5102225" y="3748088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5650" y="4019550"/>
            <a:ext cx="2903538" cy="2147888"/>
            <a:chOff x="3548" y="919"/>
            <a:chExt cx="1829" cy="1353"/>
          </a:xfrm>
        </p:grpSpPr>
        <p:sp>
          <p:nvSpPr>
            <p:cNvPr id="38" name="AutoShape 43"/>
            <p:cNvSpPr>
              <a:spLocks noChangeAspect="1" noChangeArrowheads="1" noTextEdit="1"/>
            </p:cNvSpPr>
            <p:nvPr/>
          </p:nvSpPr>
          <p:spPr bwMode="auto">
            <a:xfrm>
              <a:off x="3772" y="1072"/>
              <a:ext cx="1605" cy="1200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" name="Group 44"/>
            <p:cNvGrpSpPr>
              <a:grpSpLocks/>
            </p:cNvGrpSpPr>
            <p:nvPr/>
          </p:nvGrpSpPr>
          <p:grpSpPr bwMode="auto">
            <a:xfrm>
              <a:off x="3812" y="1224"/>
              <a:ext cx="1524" cy="896"/>
              <a:chOff x="643" y="1323"/>
              <a:chExt cx="3523" cy="1501"/>
            </a:xfrm>
          </p:grpSpPr>
          <p:sp>
            <p:nvSpPr>
              <p:cNvPr id="58" name="Line 45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" name="Line 46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" name="Line 47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" name="Line 48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" name="Line 49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3923" y="1124"/>
              <a:ext cx="1301" cy="1096"/>
              <a:chOff x="840" y="1188"/>
              <a:chExt cx="2078" cy="1842"/>
            </a:xfrm>
          </p:grpSpPr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1" name="Text Box 57"/>
            <p:cNvSpPr txBox="1">
              <a:spLocks noChangeArrowheads="1"/>
            </p:cNvSpPr>
            <p:nvPr/>
          </p:nvSpPr>
          <p:spPr bwMode="auto">
            <a:xfrm>
              <a:off x="3548" y="11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100</a:t>
              </a:r>
            </a:p>
          </p:txBody>
        </p:sp>
        <p:sp>
          <p:nvSpPr>
            <p:cNvPr id="42" name="Text Box 58"/>
            <p:cNvSpPr txBox="1">
              <a:spLocks noChangeArrowheads="1"/>
            </p:cNvSpPr>
            <p:nvPr/>
          </p:nvSpPr>
          <p:spPr bwMode="auto">
            <a:xfrm>
              <a:off x="379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200</a:t>
              </a:r>
            </a:p>
          </p:txBody>
        </p:sp>
        <p:sp>
          <p:nvSpPr>
            <p:cNvPr id="43" name="Text Box 59"/>
            <p:cNvSpPr txBox="1">
              <a:spLocks noChangeArrowheads="1"/>
            </p:cNvSpPr>
            <p:nvPr/>
          </p:nvSpPr>
          <p:spPr bwMode="auto">
            <a:xfrm>
              <a:off x="3548" y="136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101</a:t>
              </a:r>
            </a:p>
          </p:txBody>
        </p:sp>
        <p:sp>
          <p:nvSpPr>
            <p:cNvPr id="44" name="Text Box 60"/>
            <p:cNvSpPr txBox="1">
              <a:spLocks noChangeArrowheads="1"/>
            </p:cNvSpPr>
            <p:nvPr/>
          </p:nvSpPr>
          <p:spPr bwMode="auto">
            <a:xfrm>
              <a:off x="3548" y="159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102</a:t>
              </a:r>
            </a:p>
          </p:txBody>
        </p:sp>
        <p:sp>
          <p:nvSpPr>
            <p:cNvPr id="45" name="Text Box 61"/>
            <p:cNvSpPr txBox="1">
              <a:spLocks noChangeArrowheads="1"/>
            </p:cNvSpPr>
            <p:nvPr/>
          </p:nvSpPr>
          <p:spPr bwMode="auto">
            <a:xfrm>
              <a:off x="3548" y="181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103</a:t>
              </a:r>
            </a:p>
          </p:txBody>
        </p:sp>
        <p:sp>
          <p:nvSpPr>
            <p:cNvPr id="46" name="Text Box 62"/>
            <p:cNvSpPr txBox="1">
              <a:spLocks noChangeArrowheads="1"/>
            </p:cNvSpPr>
            <p:nvPr/>
          </p:nvSpPr>
          <p:spPr bwMode="auto">
            <a:xfrm>
              <a:off x="3548" y="20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104</a:t>
              </a:r>
            </a:p>
          </p:txBody>
        </p:sp>
        <p:sp>
          <p:nvSpPr>
            <p:cNvPr id="47" name="Text Box 63"/>
            <p:cNvSpPr txBox="1">
              <a:spLocks noChangeArrowheads="1"/>
            </p:cNvSpPr>
            <p:nvPr/>
          </p:nvSpPr>
          <p:spPr bwMode="auto">
            <a:xfrm>
              <a:off x="5097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205</a:t>
              </a:r>
            </a:p>
          </p:txBody>
        </p:sp>
        <p:sp>
          <p:nvSpPr>
            <p:cNvPr id="48" name="Text Box 64"/>
            <p:cNvSpPr txBox="1">
              <a:spLocks noChangeArrowheads="1"/>
            </p:cNvSpPr>
            <p:nvPr/>
          </p:nvSpPr>
          <p:spPr bwMode="auto">
            <a:xfrm>
              <a:off x="483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204</a:t>
              </a:r>
            </a:p>
          </p:txBody>
        </p:sp>
        <p:sp>
          <p:nvSpPr>
            <p:cNvPr id="49" name="Text Box 65"/>
            <p:cNvSpPr txBox="1">
              <a:spLocks noChangeArrowheads="1"/>
            </p:cNvSpPr>
            <p:nvPr/>
          </p:nvSpPr>
          <p:spPr bwMode="auto">
            <a:xfrm>
              <a:off x="457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203</a:t>
              </a:r>
            </a:p>
          </p:txBody>
        </p:sp>
        <p:sp>
          <p:nvSpPr>
            <p:cNvPr id="50" name="Text Box 66"/>
            <p:cNvSpPr txBox="1">
              <a:spLocks noChangeArrowheads="1"/>
            </p:cNvSpPr>
            <p:nvPr/>
          </p:nvSpPr>
          <p:spPr bwMode="auto">
            <a:xfrm>
              <a:off x="431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202</a:t>
              </a:r>
            </a:p>
          </p:txBody>
        </p:sp>
        <p:sp>
          <p:nvSpPr>
            <p:cNvPr id="51" name="Text Box 67"/>
            <p:cNvSpPr txBox="1">
              <a:spLocks noChangeArrowheads="1"/>
            </p:cNvSpPr>
            <p:nvPr/>
          </p:nvSpPr>
          <p:spPr bwMode="auto">
            <a:xfrm>
              <a:off x="405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201</a:t>
              </a:r>
            </a:p>
          </p:txBody>
        </p:sp>
      </p:grpSp>
      <p:sp>
        <p:nvSpPr>
          <p:cNvPr id="63" name="Line 68"/>
          <p:cNvSpPr>
            <a:spLocks noChangeShapeType="1"/>
          </p:cNvSpPr>
          <p:nvPr/>
        </p:nvSpPr>
        <p:spPr bwMode="auto">
          <a:xfrm>
            <a:off x="1189038" y="5221809"/>
            <a:ext cx="237648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0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7" grpId="0" animBg="1"/>
      <p:bldP spid="2509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of Lines 103 &amp; 201</a:t>
            </a:r>
          </a:p>
        </p:txBody>
      </p:sp>
      <p:pic>
        <p:nvPicPr>
          <p:cNvPr id="9221" name="Picture 8"/>
          <p:cNvPicPr>
            <a:picLocks noChangeAspect="1" noChangeArrowheads="1"/>
          </p:cNvPicPr>
          <p:nvPr/>
        </p:nvPicPr>
        <p:blipFill>
          <a:blip r:embed="rId3" cstate="print"/>
          <a:srcRect t="-2675" r="40593" b="26465"/>
          <a:stretch>
            <a:fillRect/>
          </a:stretch>
        </p:blipFill>
        <p:spPr bwMode="auto">
          <a:xfrm>
            <a:off x="565150" y="1692275"/>
            <a:ext cx="3336925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Freeform 9"/>
          <p:cNvSpPr>
            <a:spLocks noChangeAspect="1"/>
          </p:cNvSpPr>
          <p:nvPr/>
        </p:nvSpPr>
        <p:spPr bwMode="auto">
          <a:xfrm>
            <a:off x="1201738" y="2309813"/>
            <a:ext cx="390525" cy="2633662"/>
          </a:xfrm>
          <a:custGeom>
            <a:avLst/>
            <a:gdLst>
              <a:gd name="T0" fmla="*/ 0 w 384"/>
              <a:gd name="T1" fmla="*/ 0 h 2073"/>
              <a:gd name="T2" fmla="*/ 2147483647 w 384"/>
              <a:gd name="T3" fmla="*/ 2147483647 h 2073"/>
              <a:gd name="T4" fmla="*/ 2147483647 w 384"/>
              <a:gd name="T5" fmla="*/ 2147483647 h 2073"/>
              <a:gd name="T6" fmla="*/ 0 60000 65536"/>
              <a:gd name="T7" fmla="*/ 0 60000 65536"/>
              <a:gd name="T8" fmla="*/ 0 60000 65536"/>
              <a:gd name="T9" fmla="*/ 0 w 384"/>
              <a:gd name="T10" fmla="*/ 0 h 2073"/>
              <a:gd name="T11" fmla="*/ 384 w 384"/>
              <a:gd name="T12" fmla="*/ 2073 h 20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073">
                <a:moveTo>
                  <a:pt x="0" y="0"/>
                </a:moveTo>
                <a:cubicBezTo>
                  <a:pt x="30" y="216"/>
                  <a:pt x="60" y="432"/>
                  <a:pt x="124" y="777"/>
                </a:cubicBezTo>
                <a:cubicBezTo>
                  <a:pt x="188" y="1122"/>
                  <a:pt x="286" y="1597"/>
                  <a:pt x="384" y="207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560388" y="49942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103</a:t>
            </a:r>
          </a:p>
        </p:txBody>
      </p:sp>
      <p:sp>
        <p:nvSpPr>
          <p:cNvPr id="9224" name="Text Box 4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9225" name="Text Box 4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9226" name="Text Box 4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9227" name="Text Box 4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9228" name="Text Box 4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9286" name="Line 4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87" name="Line 4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88" name="Line 4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89" name="Line 5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90" name="Line 5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9230" name="Text Box 5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9231" name="Text Box 5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4178300" y="1333500"/>
            <a:ext cx="4941888" cy="4005263"/>
            <a:chOff x="2632" y="840"/>
            <a:chExt cx="3113" cy="2523"/>
          </a:xfrm>
        </p:grpSpPr>
        <p:pic>
          <p:nvPicPr>
            <p:cNvPr id="9262" name="Picture 4"/>
            <p:cNvPicPr>
              <a:picLocks noChangeArrowheads="1"/>
            </p:cNvPicPr>
            <p:nvPr/>
          </p:nvPicPr>
          <p:blipFill>
            <a:blip r:embed="rId4" cstate="print"/>
            <a:srcRect t="1740" b="25493"/>
            <a:stretch>
              <a:fillRect/>
            </a:stretch>
          </p:blipFill>
          <p:spPr bwMode="auto">
            <a:xfrm>
              <a:off x="2895" y="1127"/>
              <a:ext cx="2624" cy="2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63" name="Text Box 29"/>
            <p:cNvSpPr txBox="1">
              <a:spLocks noChangeArrowheads="1"/>
            </p:cNvSpPr>
            <p:nvPr/>
          </p:nvSpPr>
          <p:spPr bwMode="auto">
            <a:xfrm>
              <a:off x="2632" y="840"/>
              <a:ext cx="240" cy="29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 dirty="0">
                  <a:latin typeface="Tahoma" pitchFamily="34" charset="0"/>
                </a:rPr>
                <a:t>S</a:t>
              </a:r>
            </a:p>
          </p:txBody>
        </p:sp>
        <p:sp>
          <p:nvSpPr>
            <p:cNvPr id="9264" name="Text Box 30"/>
            <p:cNvSpPr txBox="1">
              <a:spLocks noChangeArrowheads="1"/>
            </p:cNvSpPr>
            <p:nvPr/>
          </p:nvSpPr>
          <p:spPr bwMode="auto">
            <a:xfrm>
              <a:off x="5479" y="840"/>
              <a:ext cx="266" cy="29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 dirty="0">
                  <a:latin typeface="Tahoma" pitchFamily="34" charset="0"/>
                </a:rPr>
                <a:t>N</a:t>
              </a:r>
            </a:p>
          </p:txBody>
        </p:sp>
        <p:sp>
          <p:nvSpPr>
            <p:cNvPr id="9265" name="Text Box 15"/>
            <p:cNvSpPr txBox="1">
              <a:spLocks noChangeArrowheads="1"/>
            </p:cNvSpPr>
            <p:nvPr/>
          </p:nvSpPr>
          <p:spPr bwMode="auto">
            <a:xfrm>
              <a:off x="5146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100</a:t>
              </a:r>
            </a:p>
          </p:txBody>
        </p:sp>
        <p:sp>
          <p:nvSpPr>
            <p:cNvPr id="9266" name="Text Box 16"/>
            <p:cNvSpPr txBox="1">
              <a:spLocks noChangeArrowheads="1"/>
            </p:cNvSpPr>
            <p:nvPr/>
          </p:nvSpPr>
          <p:spPr bwMode="auto">
            <a:xfrm>
              <a:off x="4037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103</a:t>
              </a:r>
            </a:p>
          </p:txBody>
        </p:sp>
        <p:sp>
          <p:nvSpPr>
            <p:cNvPr id="9267" name="Text Box 17"/>
            <p:cNvSpPr txBox="1">
              <a:spLocks noChangeArrowheads="1"/>
            </p:cNvSpPr>
            <p:nvPr/>
          </p:nvSpPr>
          <p:spPr bwMode="auto">
            <a:xfrm>
              <a:off x="4405" y="850"/>
              <a:ext cx="3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102</a:t>
              </a:r>
            </a:p>
          </p:txBody>
        </p:sp>
        <p:sp>
          <p:nvSpPr>
            <p:cNvPr id="9268" name="Text Box 18"/>
            <p:cNvSpPr txBox="1">
              <a:spLocks noChangeArrowheads="1"/>
            </p:cNvSpPr>
            <p:nvPr/>
          </p:nvSpPr>
          <p:spPr bwMode="auto">
            <a:xfrm>
              <a:off x="4778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101</a:t>
              </a:r>
            </a:p>
          </p:txBody>
        </p:sp>
        <p:sp>
          <p:nvSpPr>
            <p:cNvPr id="9269" name="Text Box 19"/>
            <p:cNvSpPr txBox="1">
              <a:spLocks noChangeArrowheads="1"/>
            </p:cNvSpPr>
            <p:nvPr/>
          </p:nvSpPr>
          <p:spPr bwMode="auto">
            <a:xfrm>
              <a:off x="3656" y="850"/>
              <a:ext cx="3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104</a:t>
              </a:r>
            </a:p>
          </p:txBody>
        </p:sp>
        <p:sp>
          <p:nvSpPr>
            <p:cNvPr id="9270" name="Text Box 20"/>
            <p:cNvSpPr txBox="1">
              <a:spLocks noChangeArrowheads="1"/>
            </p:cNvSpPr>
            <p:nvPr/>
          </p:nvSpPr>
          <p:spPr bwMode="auto">
            <a:xfrm>
              <a:off x="2910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106</a:t>
              </a:r>
            </a:p>
          </p:txBody>
        </p:sp>
        <p:sp>
          <p:nvSpPr>
            <p:cNvPr id="9271" name="Text Box 21"/>
            <p:cNvSpPr txBox="1">
              <a:spLocks noChangeArrowheads="1"/>
            </p:cNvSpPr>
            <p:nvPr/>
          </p:nvSpPr>
          <p:spPr bwMode="auto">
            <a:xfrm>
              <a:off x="3277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105</a:t>
              </a:r>
            </a:p>
          </p:txBody>
        </p:sp>
        <p:sp>
          <p:nvSpPr>
            <p:cNvPr id="9272" name="Line 22"/>
            <p:cNvSpPr>
              <a:spLocks noChangeShapeType="1"/>
            </p:cNvSpPr>
            <p:nvPr/>
          </p:nvSpPr>
          <p:spPr bwMode="auto">
            <a:xfrm flipV="1">
              <a:off x="5303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3" name="Line 23"/>
            <p:cNvSpPr>
              <a:spLocks noChangeShapeType="1"/>
            </p:cNvSpPr>
            <p:nvPr/>
          </p:nvSpPr>
          <p:spPr bwMode="auto">
            <a:xfrm flipV="1">
              <a:off x="418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4" name="Line 24"/>
            <p:cNvSpPr>
              <a:spLocks noChangeShapeType="1"/>
            </p:cNvSpPr>
            <p:nvPr/>
          </p:nvSpPr>
          <p:spPr bwMode="auto">
            <a:xfrm flipV="1">
              <a:off x="4558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5" name="Line 25"/>
            <p:cNvSpPr>
              <a:spLocks noChangeShapeType="1"/>
            </p:cNvSpPr>
            <p:nvPr/>
          </p:nvSpPr>
          <p:spPr bwMode="auto">
            <a:xfrm flipV="1">
              <a:off x="4930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6" name="Line 26"/>
            <p:cNvSpPr>
              <a:spLocks noChangeShapeType="1"/>
            </p:cNvSpPr>
            <p:nvPr/>
          </p:nvSpPr>
          <p:spPr bwMode="auto">
            <a:xfrm flipV="1">
              <a:off x="381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7" name="Line 27"/>
            <p:cNvSpPr>
              <a:spLocks noChangeShapeType="1"/>
            </p:cNvSpPr>
            <p:nvPr/>
          </p:nvSpPr>
          <p:spPr bwMode="auto">
            <a:xfrm flipV="1">
              <a:off x="307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78" name="Line 28"/>
            <p:cNvSpPr>
              <a:spLocks noChangeShapeType="1"/>
            </p:cNvSpPr>
            <p:nvPr/>
          </p:nvSpPr>
          <p:spPr bwMode="auto">
            <a:xfrm flipV="1">
              <a:off x="3444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" name="Group 36"/>
            <p:cNvGrpSpPr>
              <a:grpSpLocks/>
            </p:cNvGrpSpPr>
            <p:nvPr/>
          </p:nvGrpSpPr>
          <p:grpSpPr bwMode="auto">
            <a:xfrm>
              <a:off x="3444" y="1216"/>
              <a:ext cx="1485" cy="2147"/>
              <a:chOff x="1858" y="903"/>
              <a:chExt cx="1532" cy="3610"/>
            </a:xfrm>
          </p:grpSpPr>
          <p:sp>
            <p:nvSpPr>
              <p:cNvPr id="9281" name="Line 31"/>
              <p:cNvSpPr>
                <a:spLocks noChangeShapeType="1"/>
              </p:cNvSpPr>
              <p:nvPr/>
            </p:nvSpPr>
            <p:spPr bwMode="auto">
              <a:xfrm>
                <a:off x="1858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82" name="Line 32"/>
              <p:cNvSpPr>
                <a:spLocks noChangeShapeType="1"/>
              </p:cNvSpPr>
              <p:nvPr/>
            </p:nvSpPr>
            <p:spPr bwMode="auto">
              <a:xfrm>
                <a:off x="2624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83" name="Line 33"/>
              <p:cNvSpPr>
                <a:spLocks noChangeShapeType="1"/>
              </p:cNvSpPr>
              <p:nvPr/>
            </p:nvSpPr>
            <p:spPr bwMode="auto">
              <a:xfrm>
                <a:off x="3007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84" name="Line 34"/>
              <p:cNvSpPr>
                <a:spLocks noChangeShapeType="1"/>
              </p:cNvSpPr>
              <p:nvPr/>
            </p:nvSpPr>
            <p:spPr bwMode="auto">
              <a:xfrm>
                <a:off x="3390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285" name="Line 35"/>
              <p:cNvSpPr>
                <a:spLocks noChangeShapeType="1"/>
              </p:cNvSpPr>
              <p:nvPr/>
            </p:nvSpPr>
            <p:spPr bwMode="auto">
              <a:xfrm>
                <a:off x="2241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9280" name="Text Box 11"/>
            <p:cNvSpPr txBox="1">
              <a:spLocks noChangeArrowheads="1"/>
            </p:cNvSpPr>
            <p:nvPr/>
          </p:nvSpPr>
          <p:spPr bwMode="auto">
            <a:xfrm>
              <a:off x="4878" y="3164"/>
              <a:ext cx="663" cy="19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201</a:t>
              </a:r>
            </a:p>
          </p:txBody>
        </p:sp>
      </p:grpSp>
      <p:sp>
        <p:nvSpPr>
          <p:cNvPr id="9233" name="Text Box 67"/>
          <p:cNvSpPr txBox="1">
            <a:spLocks noChangeArrowheads="1"/>
          </p:cNvSpPr>
          <p:nvPr/>
        </p:nvSpPr>
        <p:spPr bwMode="auto">
          <a:xfrm>
            <a:off x="1446213" y="31242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9235" name="AutoShape 69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" name="Group 70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9257" name="Line 71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8" name="Line 72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9" name="Line 73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60" name="Line 74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61" name="Line 75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" name="Group 76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9251" name="Line 77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2" name="Line 78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3" name="Line 79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4" name="Line 80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5" name="Line 81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6" name="Line 82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238" name="Text Box 83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9239" name="Text Box 84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9240" name="Text Box 85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9241" name="Text Box 86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9242" name="Text Box 87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9243" name="Text Box 88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9244" name="Text Box 89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9245" name="Text Box 90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9246" name="Text Box 91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9247" name="Text Box 92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9248" name="Text Box 93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9249" name="Line 94"/>
            <p:cNvSpPr>
              <a:spLocks noChangeShapeType="1"/>
            </p:cNvSpPr>
            <p:nvPr/>
          </p:nvSpPr>
          <p:spPr bwMode="auto">
            <a:xfrm>
              <a:off x="621" y="38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50" name="Line 95"/>
            <p:cNvSpPr>
              <a:spLocks noChangeShapeType="1"/>
            </p:cNvSpPr>
            <p:nvPr/>
          </p:nvSpPr>
          <p:spPr bwMode="auto">
            <a:xfrm rot="-5400000">
              <a:off x="545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Mark Tie Point on Line 201</a:t>
            </a:r>
          </a:p>
        </p:txBody>
      </p:sp>
      <p:pic>
        <p:nvPicPr>
          <p:cNvPr id="11269" name="Picture 18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t="1740" b="25493"/>
          <a:stretch>
            <a:fillRect/>
          </a:stretch>
        </p:blipFill>
        <p:spPr>
          <a:xfrm>
            <a:off x="4580204" y="1789113"/>
            <a:ext cx="4165600" cy="3521075"/>
          </a:xfrm>
          <a:noFill/>
        </p:spPr>
      </p:pic>
      <p:sp>
        <p:nvSpPr>
          <p:cNvPr id="11270" name="Text Box 19"/>
          <p:cNvSpPr txBox="1">
            <a:spLocks noChangeArrowheads="1"/>
          </p:cNvSpPr>
          <p:nvPr/>
        </p:nvSpPr>
        <p:spPr bwMode="auto">
          <a:xfrm>
            <a:off x="4197350" y="1374775"/>
            <a:ext cx="341313" cy="3794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1271" name="Text Box 20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1272" name="Text Box 21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1273" name="Text Box 22"/>
          <p:cNvSpPr txBox="1">
            <a:spLocks noChangeArrowheads="1"/>
          </p:cNvSpPr>
          <p:nvPr/>
        </p:nvSpPr>
        <p:spPr bwMode="auto">
          <a:xfrm>
            <a:off x="6281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1274" name="Text Box 23"/>
          <p:cNvSpPr txBox="1">
            <a:spLocks noChangeArrowheads="1"/>
          </p:cNvSpPr>
          <p:nvPr/>
        </p:nvSpPr>
        <p:spPr bwMode="auto">
          <a:xfrm>
            <a:off x="6865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1275" name="Text Box 24"/>
          <p:cNvSpPr txBox="1">
            <a:spLocks noChangeArrowheads="1"/>
          </p:cNvSpPr>
          <p:nvPr/>
        </p:nvSpPr>
        <p:spPr bwMode="auto">
          <a:xfrm>
            <a:off x="7458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1276" name="Text Box 25"/>
          <p:cNvSpPr txBox="1">
            <a:spLocks noChangeArrowheads="1"/>
          </p:cNvSpPr>
          <p:nvPr/>
        </p:nvSpPr>
        <p:spPr bwMode="auto">
          <a:xfrm>
            <a:off x="5676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1277" name="Text Box 27"/>
          <p:cNvSpPr txBox="1">
            <a:spLocks noChangeArrowheads="1"/>
          </p:cNvSpPr>
          <p:nvPr/>
        </p:nvSpPr>
        <p:spPr bwMode="auto">
          <a:xfrm>
            <a:off x="5075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1278" name="Line 28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79" name="Line 29"/>
          <p:cNvSpPr>
            <a:spLocks noChangeShapeType="1"/>
          </p:cNvSpPr>
          <p:nvPr/>
        </p:nvSpPr>
        <p:spPr bwMode="auto">
          <a:xfrm flipV="1">
            <a:off x="6516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80" name="Line 30"/>
          <p:cNvSpPr>
            <a:spLocks noChangeShapeType="1"/>
          </p:cNvSpPr>
          <p:nvPr/>
        </p:nvSpPr>
        <p:spPr bwMode="auto">
          <a:xfrm flipV="1">
            <a:off x="7108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81" name="Line 31"/>
          <p:cNvSpPr>
            <a:spLocks noChangeShapeType="1"/>
          </p:cNvSpPr>
          <p:nvPr/>
        </p:nvSpPr>
        <p:spPr bwMode="auto">
          <a:xfrm flipV="1">
            <a:off x="7699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82" name="Line 32"/>
          <p:cNvSpPr>
            <a:spLocks noChangeShapeType="1"/>
          </p:cNvSpPr>
          <p:nvPr/>
        </p:nvSpPr>
        <p:spPr bwMode="auto">
          <a:xfrm flipV="1">
            <a:off x="5929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83" name="Line 34"/>
          <p:cNvSpPr>
            <a:spLocks noChangeShapeType="1"/>
          </p:cNvSpPr>
          <p:nvPr/>
        </p:nvSpPr>
        <p:spPr bwMode="auto">
          <a:xfrm flipV="1">
            <a:off x="5340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5340350" y="1930400"/>
            <a:ext cx="2357438" cy="3408363"/>
            <a:chOff x="1858" y="903"/>
            <a:chExt cx="1532" cy="3610"/>
          </a:xfrm>
        </p:grpSpPr>
        <p:sp>
          <p:nvSpPr>
            <p:cNvPr id="11324" name="Line 36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5" name="Line 37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6" name="Line 38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7" name="Line 39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8" name="Line 40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1285" name="Text Box 41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201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7150" y="1349375"/>
            <a:ext cx="1546225" cy="3960813"/>
            <a:chOff x="36" y="850"/>
            <a:chExt cx="974" cy="2495"/>
          </a:xfrm>
        </p:grpSpPr>
        <p:pic>
          <p:nvPicPr>
            <p:cNvPr id="1131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t="-2675" r="87000" b="26465"/>
            <a:stretch>
              <a:fillRect/>
            </a:stretch>
          </p:blipFill>
          <p:spPr bwMode="auto">
            <a:xfrm>
              <a:off x="356" y="1066"/>
              <a:ext cx="460" cy="2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7" name="Freeform 4"/>
            <p:cNvSpPr>
              <a:spLocks noChangeAspect="1"/>
            </p:cNvSpPr>
            <p:nvPr/>
          </p:nvSpPr>
          <p:spPr bwMode="auto">
            <a:xfrm>
              <a:off x="757" y="1455"/>
              <a:ext cx="60" cy="405"/>
            </a:xfrm>
            <a:custGeom>
              <a:avLst/>
              <a:gdLst>
                <a:gd name="T0" fmla="*/ 0 w 384"/>
                <a:gd name="T1" fmla="*/ 0 h 2073"/>
                <a:gd name="T2" fmla="*/ 0 w 384"/>
                <a:gd name="T3" fmla="*/ 6 h 2073"/>
                <a:gd name="T4" fmla="*/ 1 w 384"/>
                <a:gd name="T5" fmla="*/ 15 h 2073"/>
                <a:gd name="T6" fmla="*/ 0 60000 65536"/>
                <a:gd name="T7" fmla="*/ 0 60000 65536"/>
                <a:gd name="T8" fmla="*/ 0 60000 65536"/>
                <a:gd name="T9" fmla="*/ 0 w 384"/>
                <a:gd name="T10" fmla="*/ 0 h 2073"/>
                <a:gd name="T11" fmla="*/ 384 w 384"/>
                <a:gd name="T12" fmla="*/ 2073 h 20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4" h="2073">
                  <a:moveTo>
                    <a:pt x="0" y="0"/>
                  </a:moveTo>
                  <a:cubicBezTo>
                    <a:pt x="30" y="216"/>
                    <a:pt x="60" y="432"/>
                    <a:pt x="124" y="777"/>
                  </a:cubicBezTo>
                  <a:cubicBezTo>
                    <a:pt x="188" y="1122"/>
                    <a:pt x="286" y="1597"/>
                    <a:pt x="384" y="207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18" name="Text Box 8"/>
            <p:cNvSpPr txBox="1">
              <a:spLocks noChangeArrowheads="1"/>
            </p:cNvSpPr>
            <p:nvPr/>
          </p:nvSpPr>
          <p:spPr bwMode="auto">
            <a:xfrm>
              <a:off x="3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200</a:t>
              </a:r>
            </a:p>
          </p:txBody>
        </p:sp>
        <p:sp>
          <p:nvSpPr>
            <p:cNvPr id="11319" name="Line 13"/>
            <p:cNvSpPr>
              <a:spLocks noChangeShapeType="1"/>
            </p:cNvSpPr>
            <p:nvPr/>
          </p:nvSpPr>
          <p:spPr bwMode="auto">
            <a:xfrm flipV="1">
              <a:off x="500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0" name="Line 14"/>
            <p:cNvSpPr>
              <a:spLocks noChangeShapeType="1"/>
            </p:cNvSpPr>
            <p:nvPr/>
          </p:nvSpPr>
          <p:spPr bwMode="auto">
            <a:xfrm flipV="1">
              <a:off x="822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21" name="Text Box 15"/>
            <p:cNvSpPr txBox="1">
              <a:spLocks noChangeArrowheads="1"/>
            </p:cNvSpPr>
            <p:nvPr/>
          </p:nvSpPr>
          <p:spPr bwMode="auto">
            <a:xfrm>
              <a:off x="36" y="867"/>
              <a:ext cx="270" cy="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 dirty="0">
                  <a:latin typeface="Tahoma" pitchFamily="34" charset="0"/>
                </a:rPr>
                <a:t>W</a:t>
              </a:r>
            </a:p>
          </p:txBody>
        </p:sp>
        <p:sp>
          <p:nvSpPr>
            <p:cNvPr id="11322" name="Text Box 43"/>
            <p:cNvSpPr txBox="1">
              <a:spLocks noChangeArrowheads="1"/>
            </p:cNvSpPr>
            <p:nvPr/>
          </p:nvSpPr>
          <p:spPr bwMode="auto">
            <a:xfrm>
              <a:off x="353" y="3146"/>
              <a:ext cx="657" cy="19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103</a:t>
              </a:r>
            </a:p>
          </p:txBody>
        </p:sp>
        <p:sp>
          <p:nvSpPr>
            <p:cNvPr id="11323" name="Text Box 44"/>
            <p:cNvSpPr txBox="1">
              <a:spLocks noChangeArrowheads="1"/>
            </p:cNvSpPr>
            <p:nvPr/>
          </p:nvSpPr>
          <p:spPr bwMode="auto">
            <a:xfrm>
              <a:off x="6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201</a:t>
              </a:r>
            </a:p>
          </p:txBody>
        </p:sp>
      </p:grpSp>
      <p:sp>
        <p:nvSpPr>
          <p:cNvPr id="269358" name="Oval 46"/>
          <p:cNvSpPr>
            <a:spLocks noChangeAspect="1" noChangeArrowheads="1"/>
          </p:cNvSpPr>
          <p:nvPr/>
        </p:nvSpPr>
        <p:spPr bwMode="auto">
          <a:xfrm>
            <a:off x="6491288" y="2892425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1289" name="AutoShape 48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" name="Group 49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1311" name="Line 50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12" name="Line 51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13" name="Line 52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14" name="Line 53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15" name="Line 54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" name="Group 55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1305" name="Line 56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06" name="Line 57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07" name="Line 58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08" name="Line 59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09" name="Line 60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10" name="Line 61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1292" name="Text Box 62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1293" name="Text Box 63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11294" name="Text Box 64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11295" name="Text Box 65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11296" name="Text Box 66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11297" name="Text Box 67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11298" name="Text Box 68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11299" name="Text Box 69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11300" name="Text Box 70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11301" name="Text Box 71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11302" name="Text Box 72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11303" name="Line 73"/>
            <p:cNvSpPr>
              <a:spLocks noChangeShapeType="1"/>
            </p:cNvSpPr>
            <p:nvPr/>
          </p:nvSpPr>
          <p:spPr bwMode="auto">
            <a:xfrm>
              <a:off x="621" y="38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4" name="Line 74"/>
            <p:cNvSpPr>
              <a:spLocks noChangeShapeType="1"/>
            </p:cNvSpPr>
            <p:nvPr/>
          </p:nvSpPr>
          <p:spPr bwMode="auto">
            <a:xfrm rot="-5400000">
              <a:off x="545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56858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9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Verdana" pitchFamily="34" charset="0"/>
              </a:rPr>
              <a:t>Intersection of 102 &amp; 201</a:t>
            </a:r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565150" y="1820863"/>
            <a:ext cx="3336925" cy="3484562"/>
            <a:chOff x="2761" y="962"/>
            <a:chExt cx="2622" cy="2790"/>
          </a:xfrm>
        </p:grpSpPr>
        <p:pic>
          <p:nvPicPr>
            <p:cNvPr id="12362" name="Picture 45"/>
            <p:cNvPicPr>
              <a:picLocks noChangeAspect="1" noChangeArrowheads="1"/>
            </p:cNvPicPr>
            <p:nvPr/>
          </p:nvPicPr>
          <p:blipFill>
            <a:blip r:embed="rId3" cstate="print"/>
            <a:srcRect r="40959" b="26515"/>
            <a:stretch>
              <a:fillRect/>
            </a:stretch>
          </p:blipFill>
          <p:spPr bwMode="auto">
            <a:xfrm>
              <a:off x="2761" y="962"/>
              <a:ext cx="2622" cy="279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2363" name="Freeform 46"/>
            <p:cNvSpPr>
              <a:spLocks/>
            </p:cNvSpPr>
            <p:nvPr/>
          </p:nvSpPr>
          <p:spPr bwMode="auto">
            <a:xfrm>
              <a:off x="2957" y="1795"/>
              <a:ext cx="528" cy="1949"/>
            </a:xfrm>
            <a:custGeom>
              <a:avLst/>
              <a:gdLst>
                <a:gd name="T0" fmla="*/ 0 w 528"/>
                <a:gd name="T1" fmla="*/ 0 h 1949"/>
                <a:gd name="T2" fmla="*/ 105 w 528"/>
                <a:gd name="T3" fmla="*/ 547 h 1949"/>
                <a:gd name="T4" fmla="*/ 221 w 528"/>
                <a:gd name="T5" fmla="*/ 989 h 1949"/>
                <a:gd name="T6" fmla="*/ 528 w 528"/>
                <a:gd name="T7" fmla="*/ 1949 h 19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1949"/>
                <a:gd name="T14" fmla="*/ 528 w 528"/>
                <a:gd name="T15" fmla="*/ 1949 h 19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1949">
                  <a:moveTo>
                    <a:pt x="0" y="0"/>
                  </a:moveTo>
                  <a:cubicBezTo>
                    <a:pt x="34" y="191"/>
                    <a:pt x="68" y="382"/>
                    <a:pt x="105" y="547"/>
                  </a:cubicBezTo>
                  <a:cubicBezTo>
                    <a:pt x="142" y="712"/>
                    <a:pt x="151" y="755"/>
                    <a:pt x="221" y="989"/>
                  </a:cubicBezTo>
                  <a:cubicBezTo>
                    <a:pt x="291" y="1223"/>
                    <a:pt x="477" y="1789"/>
                    <a:pt x="528" y="194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560388" y="49942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Verdana" pitchFamily="34" charset="0"/>
              </a:rPr>
              <a:t>Line 102</a:t>
            </a:r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>
                <a:latin typeface="Tahoma" pitchFamily="34" charset="0"/>
              </a:rPr>
              <a:t>203</a:t>
            </a:r>
          </a:p>
        </p:txBody>
      </p:sp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>
                <a:latin typeface="Tahoma" pitchFamily="34" charset="0"/>
              </a:rPr>
              <a:t>204</a:t>
            </a:r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>
                <a:latin typeface="Tahoma" pitchFamily="34" charset="0"/>
              </a:rPr>
              <a:t>202</a:t>
            </a:r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>
                <a:latin typeface="Tahoma" pitchFamily="34" charset="0"/>
              </a:rPr>
              <a:t>200</a:t>
            </a:r>
          </a:p>
        </p:txBody>
      </p:sp>
      <p:sp>
        <p:nvSpPr>
          <p:cNvPr id="12299" name="Text Box 10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>
                <a:latin typeface="Tahoma" pitchFamily="34" charset="0"/>
              </a:rPr>
              <a:t>201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12357" name="Line 12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8" name="Line 13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9" name="Line 14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0" name="Line 15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1" name="Line 16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01" name="Text Box 17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>
                <a:latin typeface="Tahoma" pitchFamily="34" charset="0"/>
              </a:rPr>
              <a:t>W</a:t>
            </a:r>
          </a:p>
        </p:txBody>
      </p:sp>
      <p:sp>
        <p:nvSpPr>
          <p:cNvPr id="12302" name="Text Box 18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>
                <a:latin typeface="Tahoma" pitchFamily="34" charset="0"/>
              </a:rPr>
              <a:t>E</a:t>
            </a:r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4197350" y="1347788"/>
            <a:ext cx="4897438" cy="3990976"/>
            <a:chOff x="2644" y="849"/>
            <a:chExt cx="3085" cy="2514"/>
          </a:xfrm>
        </p:grpSpPr>
        <p:pic>
          <p:nvPicPr>
            <p:cNvPr id="12333" name="Picture 20"/>
            <p:cNvPicPr>
              <a:picLocks noChangeArrowheads="1"/>
            </p:cNvPicPr>
            <p:nvPr/>
          </p:nvPicPr>
          <p:blipFill>
            <a:blip r:embed="rId4" cstate="print"/>
            <a:srcRect t="1740" b="25493"/>
            <a:stretch>
              <a:fillRect/>
            </a:stretch>
          </p:blipFill>
          <p:spPr bwMode="auto">
            <a:xfrm>
              <a:off x="2895" y="1127"/>
              <a:ext cx="2624" cy="2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34" name="Text Box 21"/>
            <p:cNvSpPr txBox="1">
              <a:spLocks noChangeArrowheads="1"/>
            </p:cNvSpPr>
            <p:nvPr/>
          </p:nvSpPr>
          <p:spPr bwMode="auto">
            <a:xfrm>
              <a:off x="2644" y="866"/>
              <a:ext cx="215" cy="2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>
                  <a:latin typeface="Tahoma" pitchFamily="34" charset="0"/>
                </a:rPr>
                <a:t>S</a:t>
              </a:r>
            </a:p>
          </p:txBody>
        </p:sp>
        <p:sp>
          <p:nvSpPr>
            <p:cNvPr id="12335" name="Text Box 22"/>
            <p:cNvSpPr txBox="1">
              <a:spLocks noChangeArrowheads="1"/>
            </p:cNvSpPr>
            <p:nvPr/>
          </p:nvSpPr>
          <p:spPr bwMode="auto">
            <a:xfrm>
              <a:off x="5495" y="866"/>
              <a:ext cx="234" cy="2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>
                  <a:latin typeface="Tahoma" pitchFamily="34" charset="0"/>
                </a:rPr>
                <a:t>N</a:t>
              </a:r>
            </a:p>
          </p:txBody>
        </p:sp>
        <p:sp>
          <p:nvSpPr>
            <p:cNvPr id="12336" name="Text Box 23"/>
            <p:cNvSpPr txBox="1">
              <a:spLocks noChangeArrowheads="1"/>
            </p:cNvSpPr>
            <p:nvPr/>
          </p:nvSpPr>
          <p:spPr bwMode="auto">
            <a:xfrm>
              <a:off x="5146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100</a:t>
              </a:r>
            </a:p>
          </p:txBody>
        </p:sp>
        <p:sp>
          <p:nvSpPr>
            <p:cNvPr id="12337" name="Text Box 24"/>
            <p:cNvSpPr txBox="1">
              <a:spLocks noChangeArrowheads="1"/>
            </p:cNvSpPr>
            <p:nvPr/>
          </p:nvSpPr>
          <p:spPr bwMode="auto">
            <a:xfrm>
              <a:off x="4037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103</a:t>
              </a:r>
            </a:p>
          </p:txBody>
        </p:sp>
        <p:sp>
          <p:nvSpPr>
            <p:cNvPr id="12338" name="Text Box 25"/>
            <p:cNvSpPr txBox="1">
              <a:spLocks noChangeArrowheads="1"/>
            </p:cNvSpPr>
            <p:nvPr/>
          </p:nvSpPr>
          <p:spPr bwMode="auto">
            <a:xfrm>
              <a:off x="4405" y="850"/>
              <a:ext cx="3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102</a:t>
              </a:r>
            </a:p>
          </p:txBody>
        </p:sp>
        <p:sp>
          <p:nvSpPr>
            <p:cNvPr id="12339" name="Text Box 26"/>
            <p:cNvSpPr txBox="1">
              <a:spLocks noChangeArrowheads="1"/>
            </p:cNvSpPr>
            <p:nvPr/>
          </p:nvSpPr>
          <p:spPr bwMode="auto">
            <a:xfrm>
              <a:off x="4778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101</a:t>
              </a:r>
            </a:p>
          </p:txBody>
        </p:sp>
        <p:sp>
          <p:nvSpPr>
            <p:cNvPr id="12340" name="Text Box 27"/>
            <p:cNvSpPr txBox="1">
              <a:spLocks noChangeArrowheads="1"/>
            </p:cNvSpPr>
            <p:nvPr/>
          </p:nvSpPr>
          <p:spPr bwMode="auto">
            <a:xfrm>
              <a:off x="3656" y="850"/>
              <a:ext cx="3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104</a:t>
              </a:r>
            </a:p>
          </p:txBody>
        </p:sp>
        <p:sp>
          <p:nvSpPr>
            <p:cNvPr id="12341" name="Text Box 28"/>
            <p:cNvSpPr txBox="1">
              <a:spLocks noChangeArrowheads="1"/>
            </p:cNvSpPr>
            <p:nvPr/>
          </p:nvSpPr>
          <p:spPr bwMode="auto">
            <a:xfrm>
              <a:off x="2910" y="849"/>
              <a:ext cx="3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106</a:t>
              </a:r>
            </a:p>
          </p:txBody>
        </p:sp>
        <p:sp>
          <p:nvSpPr>
            <p:cNvPr id="12342" name="Text Box 29"/>
            <p:cNvSpPr txBox="1">
              <a:spLocks noChangeArrowheads="1"/>
            </p:cNvSpPr>
            <p:nvPr/>
          </p:nvSpPr>
          <p:spPr bwMode="auto">
            <a:xfrm>
              <a:off x="3277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>
                  <a:latin typeface="Tahoma" pitchFamily="34" charset="0"/>
                </a:rPr>
                <a:t>105</a:t>
              </a:r>
            </a:p>
          </p:txBody>
        </p:sp>
        <p:sp>
          <p:nvSpPr>
            <p:cNvPr id="12343" name="Line 30"/>
            <p:cNvSpPr>
              <a:spLocks noChangeShapeType="1"/>
            </p:cNvSpPr>
            <p:nvPr/>
          </p:nvSpPr>
          <p:spPr bwMode="auto">
            <a:xfrm flipV="1">
              <a:off x="5303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4" name="Line 31"/>
            <p:cNvSpPr>
              <a:spLocks noChangeShapeType="1"/>
            </p:cNvSpPr>
            <p:nvPr/>
          </p:nvSpPr>
          <p:spPr bwMode="auto">
            <a:xfrm flipV="1">
              <a:off x="418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5" name="Line 32"/>
            <p:cNvSpPr>
              <a:spLocks noChangeShapeType="1"/>
            </p:cNvSpPr>
            <p:nvPr/>
          </p:nvSpPr>
          <p:spPr bwMode="auto">
            <a:xfrm flipV="1">
              <a:off x="4558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6" name="Line 33"/>
            <p:cNvSpPr>
              <a:spLocks noChangeShapeType="1"/>
            </p:cNvSpPr>
            <p:nvPr/>
          </p:nvSpPr>
          <p:spPr bwMode="auto">
            <a:xfrm flipV="1">
              <a:off x="4930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7" name="Line 34"/>
            <p:cNvSpPr>
              <a:spLocks noChangeShapeType="1"/>
            </p:cNvSpPr>
            <p:nvPr/>
          </p:nvSpPr>
          <p:spPr bwMode="auto">
            <a:xfrm flipV="1">
              <a:off x="381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8" name="Line 35"/>
            <p:cNvSpPr>
              <a:spLocks noChangeShapeType="1"/>
            </p:cNvSpPr>
            <p:nvPr/>
          </p:nvSpPr>
          <p:spPr bwMode="auto">
            <a:xfrm flipV="1">
              <a:off x="3075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49" name="Line 36"/>
            <p:cNvSpPr>
              <a:spLocks noChangeShapeType="1"/>
            </p:cNvSpPr>
            <p:nvPr/>
          </p:nvSpPr>
          <p:spPr bwMode="auto">
            <a:xfrm flipV="1">
              <a:off x="3444" y="1068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37"/>
            <p:cNvGrpSpPr>
              <a:grpSpLocks/>
            </p:cNvGrpSpPr>
            <p:nvPr/>
          </p:nvGrpSpPr>
          <p:grpSpPr bwMode="auto">
            <a:xfrm>
              <a:off x="3444" y="1216"/>
              <a:ext cx="1485" cy="2147"/>
              <a:chOff x="1858" y="903"/>
              <a:chExt cx="1532" cy="3610"/>
            </a:xfrm>
          </p:grpSpPr>
          <p:sp>
            <p:nvSpPr>
              <p:cNvPr id="12352" name="Line 38"/>
              <p:cNvSpPr>
                <a:spLocks noChangeShapeType="1"/>
              </p:cNvSpPr>
              <p:nvPr/>
            </p:nvSpPr>
            <p:spPr bwMode="auto">
              <a:xfrm>
                <a:off x="1858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3" name="Line 39"/>
              <p:cNvSpPr>
                <a:spLocks noChangeShapeType="1"/>
              </p:cNvSpPr>
              <p:nvPr/>
            </p:nvSpPr>
            <p:spPr bwMode="auto">
              <a:xfrm>
                <a:off x="2624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4" name="Line 40"/>
              <p:cNvSpPr>
                <a:spLocks noChangeShapeType="1"/>
              </p:cNvSpPr>
              <p:nvPr/>
            </p:nvSpPr>
            <p:spPr bwMode="auto">
              <a:xfrm>
                <a:off x="3007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5" name="Line 41"/>
              <p:cNvSpPr>
                <a:spLocks noChangeShapeType="1"/>
              </p:cNvSpPr>
              <p:nvPr/>
            </p:nvSpPr>
            <p:spPr bwMode="auto">
              <a:xfrm>
                <a:off x="3390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6" name="Line 42"/>
              <p:cNvSpPr>
                <a:spLocks noChangeShapeType="1"/>
              </p:cNvSpPr>
              <p:nvPr/>
            </p:nvSpPr>
            <p:spPr bwMode="auto">
              <a:xfrm>
                <a:off x="2241" y="903"/>
                <a:ext cx="0" cy="36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51" name="Text Box 43"/>
            <p:cNvSpPr txBox="1">
              <a:spLocks noChangeArrowheads="1"/>
            </p:cNvSpPr>
            <p:nvPr/>
          </p:nvSpPr>
          <p:spPr bwMode="auto">
            <a:xfrm>
              <a:off x="4878" y="3164"/>
              <a:ext cx="656" cy="19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  <a:latin typeface="Verdana" pitchFamily="34" charset="0"/>
                </a:rPr>
                <a:t>Line 201</a:t>
              </a:r>
            </a:p>
          </p:txBody>
        </p:sp>
      </p:grpSp>
      <p:sp>
        <p:nvSpPr>
          <p:cNvPr id="12304" name="Text Box 48"/>
          <p:cNvSpPr txBox="1">
            <a:spLocks noChangeArrowheads="1"/>
          </p:cNvSpPr>
          <p:nvPr/>
        </p:nvSpPr>
        <p:spPr bwMode="auto">
          <a:xfrm>
            <a:off x="1233488" y="3932238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 Black" pitchFamily="34" charset="0"/>
              </a:rPr>
              <a:t>Fault A</a:t>
            </a:r>
          </a:p>
        </p:txBody>
      </p:sp>
      <p:grpSp>
        <p:nvGrpSpPr>
          <p:cNvPr id="6" name="Group 77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2306" name="AutoShape 50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51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2328" name="Line 52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9" name="Line 53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0" name="Line 54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1" name="Line 55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2" name="Line 56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57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2322" name="Line 58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3" name="Line 59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4" name="Line 60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5" name="Line 61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6" name="Line 62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7" name="Line 63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09" name="Text Box 64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100</a:t>
              </a:r>
            </a:p>
          </p:txBody>
        </p:sp>
        <p:sp>
          <p:nvSpPr>
            <p:cNvPr id="12310" name="Text Box 65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200</a:t>
              </a:r>
            </a:p>
          </p:txBody>
        </p:sp>
        <p:sp>
          <p:nvSpPr>
            <p:cNvPr id="12311" name="Text Box 66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101</a:t>
              </a:r>
            </a:p>
          </p:txBody>
        </p:sp>
        <p:sp>
          <p:nvSpPr>
            <p:cNvPr id="12312" name="Text Box 67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102</a:t>
              </a:r>
            </a:p>
          </p:txBody>
        </p:sp>
        <p:sp>
          <p:nvSpPr>
            <p:cNvPr id="12313" name="Text Box 68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103</a:t>
              </a:r>
            </a:p>
          </p:txBody>
        </p:sp>
        <p:sp>
          <p:nvSpPr>
            <p:cNvPr id="12314" name="Text Box 69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104</a:t>
              </a:r>
            </a:p>
          </p:txBody>
        </p:sp>
        <p:sp>
          <p:nvSpPr>
            <p:cNvPr id="12315" name="Text Box 70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205</a:t>
              </a:r>
            </a:p>
          </p:txBody>
        </p:sp>
        <p:sp>
          <p:nvSpPr>
            <p:cNvPr id="12316" name="Text Box 71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204</a:t>
              </a:r>
            </a:p>
          </p:txBody>
        </p:sp>
        <p:sp>
          <p:nvSpPr>
            <p:cNvPr id="12317" name="Text Box 72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203</a:t>
              </a:r>
            </a:p>
          </p:txBody>
        </p:sp>
        <p:sp>
          <p:nvSpPr>
            <p:cNvPr id="12318" name="Text Box 73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202</a:t>
              </a:r>
            </a:p>
          </p:txBody>
        </p:sp>
        <p:sp>
          <p:nvSpPr>
            <p:cNvPr id="12319" name="Text Box 74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/>
                <a:t>201</a:t>
              </a:r>
            </a:p>
          </p:txBody>
        </p:sp>
        <p:sp>
          <p:nvSpPr>
            <p:cNvPr id="12320" name="Line 75"/>
            <p:cNvSpPr>
              <a:spLocks noChangeShapeType="1"/>
            </p:cNvSpPr>
            <p:nvPr/>
          </p:nvSpPr>
          <p:spPr bwMode="auto">
            <a:xfrm>
              <a:off x="621" y="37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1" name="Line 76"/>
            <p:cNvSpPr>
              <a:spLocks noChangeShapeType="1"/>
            </p:cNvSpPr>
            <p:nvPr/>
          </p:nvSpPr>
          <p:spPr bwMode="auto">
            <a:xfrm rot="-5400000">
              <a:off x="545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Mark Tie Point on Line 201</a:t>
            </a:r>
          </a:p>
        </p:txBody>
      </p:sp>
      <p:pic>
        <p:nvPicPr>
          <p:cNvPr id="13316" name="Picture 21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t="1740" b="25493"/>
          <a:stretch>
            <a:fillRect/>
          </a:stretch>
        </p:blipFill>
        <p:spPr>
          <a:xfrm>
            <a:off x="4582160" y="1789113"/>
            <a:ext cx="4165600" cy="3521075"/>
          </a:xfrm>
          <a:noFill/>
        </p:spPr>
      </p:pic>
      <p:sp>
        <p:nvSpPr>
          <p:cNvPr id="13317" name="Text Box 22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3318" name="Text Box 23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3319" name="Text Box 24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3320" name="Text Box 25"/>
          <p:cNvSpPr txBox="1">
            <a:spLocks noChangeArrowheads="1"/>
          </p:cNvSpPr>
          <p:nvPr/>
        </p:nvSpPr>
        <p:spPr bwMode="auto">
          <a:xfrm>
            <a:off x="6297613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3321" name="Text Box 26"/>
          <p:cNvSpPr txBox="1">
            <a:spLocks noChangeArrowheads="1"/>
          </p:cNvSpPr>
          <p:nvPr/>
        </p:nvSpPr>
        <p:spPr bwMode="auto">
          <a:xfrm>
            <a:off x="6881813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3322" name="Text Box 27"/>
          <p:cNvSpPr txBox="1">
            <a:spLocks noChangeArrowheads="1"/>
          </p:cNvSpPr>
          <p:nvPr/>
        </p:nvSpPr>
        <p:spPr bwMode="auto">
          <a:xfrm>
            <a:off x="7474585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3323" name="Text Box 28"/>
          <p:cNvSpPr txBox="1">
            <a:spLocks noChangeArrowheads="1"/>
          </p:cNvSpPr>
          <p:nvPr/>
        </p:nvSpPr>
        <p:spPr bwMode="auto">
          <a:xfrm>
            <a:off x="5692775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3324" name="Text Box 30"/>
          <p:cNvSpPr txBox="1">
            <a:spLocks noChangeArrowheads="1"/>
          </p:cNvSpPr>
          <p:nvPr/>
        </p:nvSpPr>
        <p:spPr bwMode="auto">
          <a:xfrm>
            <a:off x="5091113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3325" name="Line 31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26" name="Line 32"/>
          <p:cNvSpPr>
            <a:spLocks noChangeShapeType="1"/>
          </p:cNvSpPr>
          <p:nvPr/>
        </p:nvSpPr>
        <p:spPr bwMode="auto">
          <a:xfrm flipV="1">
            <a:off x="6532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27" name="Line 33"/>
          <p:cNvSpPr>
            <a:spLocks noChangeShapeType="1"/>
          </p:cNvSpPr>
          <p:nvPr/>
        </p:nvSpPr>
        <p:spPr bwMode="auto">
          <a:xfrm flipV="1">
            <a:off x="712470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28" name="Line 34"/>
          <p:cNvSpPr>
            <a:spLocks noChangeShapeType="1"/>
          </p:cNvSpPr>
          <p:nvPr/>
        </p:nvSpPr>
        <p:spPr bwMode="auto">
          <a:xfrm flipV="1">
            <a:off x="77152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29" name="Line 35"/>
          <p:cNvSpPr>
            <a:spLocks noChangeShapeType="1"/>
          </p:cNvSpPr>
          <p:nvPr/>
        </p:nvSpPr>
        <p:spPr bwMode="auto">
          <a:xfrm flipV="1">
            <a:off x="59451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30" name="Line 37"/>
          <p:cNvSpPr>
            <a:spLocks noChangeShapeType="1"/>
          </p:cNvSpPr>
          <p:nvPr/>
        </p:nvSpPr>
        <p:spPr bwMode="auto">
          <a:xfrm flipV="1">
            <a:off x="53562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5356860" y="1930400"/>
            <a:ext cx="2357438" cy="3408363"/>
            <a:chOff x="1858" y="903"/>
            <a:chExt cx="1532" cy="3610"/>
          </a:xfrm>
        </p:grpSpPr>
        <p:sp>
          <p:nvSpPr>
            <p:cNvPr id="13372" name="Line 39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3" name="Line 40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4" name="Line 41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5" name="Line 42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6" name="Line 43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3332" name="Text Box 44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201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7150" y="1349375"/>
            <a:ext cx="1455738" cy="3956050"/>
            <a:chOff x="36" y="850"/>
            <a:chExt cx="917" cy="2492"/>
          </a:xfrm>
        </p:grpSpPr>
        <p:pic>
          <p:nvPicPr>
            <p:cNvPr id="1336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87051" b="26515"/>
            <a:stretch>
              <a:fillRect/>
            </a:stretch>
          </p:blipFill>
          <p:spPr bwMode="auto">
            <a:xfrm>
              <a:off x="356" y="1147"/>
              <a:ext cx="461" cy="219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3365" name="Freeform 4"/>
            <p:cNvSpPr>
              <a:spLocks/>
            </p:cNvSpPr>
            <p:nvPr/>
          </p:nvSpPr>
          <p:spPr bwMode="auto">
            <a:xfrm>
              <a:off x="513" y="1802"/>
              <a:ext cx="303" cy="1174"/>
            </a:xfrm>
            <a:custGeom>
              <a:avLst/>
              <a:gdLst>
                <a:gd name="T0" fmla="*/ 0 w 528"/>
                <a:gd name="T1" fmla="*/ 0 h 1949"/>
                <a:gd name="T2" fmla="*/ 20 w 528"/>
                <a:gd name="T3" fmla="*/ 119 h 1949"/>
                <a:gd name="T4" fmla="*/ 42 w 528"/>
                <a:gd name="T5" fmla="*/ 216 h 1949"/>
                <a:gd name="T6" fmla="*/ 100 w 528"/>
                <a:gd name="T7" fmla="*/ 426 h 19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1949"/>
                <a:gd name="T14" fmla="*/ 528 w 528"/>
                <a:gd name="T15" fmla="*/ 1949 h 19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1949">
                  <a:moveTo>
                    <a:pt x="0" y="0"/>
                  </a:moveTo>
                  <a:cubicBezTo>
                    <a:pt x="34" y="191"/>
                    <a:pt x="68" y="382"/>
                    <a:pt x="105" y="547"/>
                  </a:cubicBezTo>
                  <a:cubicBezTo>
                    <a:pt x="142" y="712"/>
                    <a:pt x="151" y="755"/>
                    <a:pt x="221" y="989"/>
                  </a:cubicBezTo>
                  <a:cubicBezTo>
                    <a:pt x="291" y="1223"/>
                    <a:pt x="477" y="1789"/>
                    <a:pt x="528" y="1949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6" name="Text Box 6"/>
            <p:cNvSpPr txBox="1">
              <a:spLocks noChangeArrowheads="1"/>
            </p:cNvSpPr>
            <p:nvPr/>
          </p:nvSpPr>
          <p:spPr bwMode="auto">
            <a:xfrm>
              <a:off x="123" y="3146"/>
              <a:ext cx="657" cy="19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102</a:t>
              </a:r>
            </a:p>
          </p:txBody>
        </p:sp>
        <p:sp>
          <p:nvSpPr>
            <p:cNvPr id="13367" name="Text Box 10"/>
            <p:cNvSpPr txBox="1">
              <a:spLocks noChangeArrowheads="1"/>
            </p:cNvSpPr>
            <p:nvPr/>
          </p:nvSpPr>
          <p:spPr bwMode="auto">
            <a:xfrm>
              <a:off x="3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200</a:t>
              </a:r>
            </a:p>
          </p:txBody>
        </p:sp>
        <p:sp>
          <p:nvSpPr>
            <p:cNvPr id="13368" name="Text Box 11"/>
            <p:cNvSpPr txBox="1">
              <a:spLocks noChangeArrowheads="1"/>
            </p:cNvSpPr>
            <p:nvPr/>
          </p:nvSpPr>
          <p:spPr bwMode="auto">
            <a:xfrm>
              <a:off x="6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201</a:t>
              </a:r>
            </a:p>
          </p:txBody>
        </p:sp>
        <p:sp>
          <p:nvSpPr>
            <p:cNvPr id="13369" name="Line 16"/>
            <p:cNvSpPr>
              <a:spLocks noChangeShapeType="1"/>
            </p:cNvSpPr>
            <p:nvPr/>
          </p:nvSpPr>
          <p:spPr bwMode="auto">
            <a:xfrm flipV="1">
              <a:off x="500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0" name="Line 17"/>
            <p:cNvSpPr>
              <a:spLocks noChangeShapeType="1"/>
            </p:cNvSpPr>
            <p:nvPr/>
          </p:nvSpPr>
          <p:spPr bwMode="auto">
            <a:xfrm flipV="1">
              <a:off x="822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1" name="Text Box 18"/>
            <p:cNvSpPr txBox="1">
              <a:spLocks noChangeArrowheads="1"/>
            </p:cNvSpPr>
            <p:nvPr/>
          </p:nvSpPr>
          <p:spPr bwMode="auto">
            <a:xfrm>
              <a:off x="36" y="867"/>
              <a:ext cx="270" cy="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 dirty="0">
                  <a:latin typeface="Tahoma" pitchFamily="34" charset="0"/>
                </a:rPr>
                <a:t>W</a:t>
              </a:r>
            </a:p>
          </p:txBody>
        </p:sp>
      </p:grpSp>
      <p:sp>
        <p:nvSpPr>
          <p:cNvPr id="271406" name="Oval 46"/>
          <p:cNvSpPr>
            <a:spLocks noChangeAspect="1" noChangeArrowheads="1"/>
          </p:cNvSpPr>
          <p:nvPr/>
        </p:nvSpPr>
        <p:spPr bwMode="auto">
          <a:xfrm>
            <a:off x="7108825" y="4659313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3337" name="AutoShape 48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" name="Group 49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3359" name="Line 50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60" name="Line 51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61" name="Line 52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62" name="Line 53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63" name="Line 54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" name="Group 55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3353" name="Line 56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4" name="Line 57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5" name="Line 58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6" name="Line 59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7" name="Line 60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8" name="Line 61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340" name="Text Box 62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3341" name="Text Box 63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13342" name="Text Box 64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13343" name="Text Box 65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13344" name="Text Box 66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13345" name="Text Box 67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13346" name="Text Box 68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13347" name="Text Box 69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13348" name="Text Box 70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13349" name="Text Box 71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13350" name="Text Box 72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13351" name="Line 73"/>
            <p:cNvSpPr>
              <a:spLocks noChangeShapeType="1"/>
            </p:cNvSpPr>
            <p:nvPr/>
          </p:nvSpPr>
          <p:spPr bwMode="auto">
            <a:xfrm>
              <a:off x="621" y="37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2" name="Line 74"/>
            <p:cNvSpPr>
              <a:spLocks noChangeShapeType="1"/>
            </p:cNvSpPr>
            <p:nvPr/>
          </p:nvSpPr>
          <p:spPr bwMode="auto">
            <a:xfrm rot="-5400000">
              <a:off x="545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3" name="Oval 46"/>
          <p:cNvSpPr>
            <a:spLocks noChangeAspect="1" noChangeArrowheads="1"/>
          </p:cNvSpPr>
          <p:nvPr/>
        </p:nvSpPr>
        <p:spPr bwMode="auto">
          <a:xfrm>
            <a:off x="6491288" y="2892425"/>
            <a:ext cx="73025" cy="73025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63993 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4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Acoustic Structure of the Earth</a:t>
            </a:r>
          </a:p>
        </p:txBody>
      </p:sp>
      <p:sp>
        <p:nvSpPr>
          <p:cNvPr id="405507" name="Line 3"/>
          <p:cNvSpPr>
            <a:spLocks noChangeShapeType="1"/>
          </p:cNvSpPr>
          <p:nvPr/>
        </p:nvSpPr>
        <p:spPr bwMode="auto">
          <a:xfrm>
            <a:off x="1257300" y="2190750"/>
            <a:ext cx="3041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08" name="AutoShape 4"/>
          <p:cNvSpPr>
            <a:spLocks noChangeArrowheads="1"/>
          </p:cNvSpPr>
          <p:nvPr/>
        </p:nvSpPr>
        <p:spPr bwMode="auto">
          <a:xfrm flipV="1">
            <a:off x="3600450" y="1785938"/>
            <a:ext cx="271463" cy="333375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05509" name="Text Box 5"/>
          <p:cNvSpPr txBox="1">
            <a:spLocks noChangeArrowheads="1"/>
          </p:cNvSpPr>
          <p:nvPr/>
        </p:nvSpPr>
        <p:spPr bwMode="auto">
          <a:xfrm>
            <a:off x="1668463" y="1316038"/>
            <a:ext cx="768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latin typeface="Tahoma" panose="020B0604030504040204" pitchFamily="34" charset="0"/>
              </a:rPr>
              <a:t>Shot</a:t>
            </a:r>
          </a:p>
        </p:txBody>
      </p:sp>
      <p:sp>
        <p:nvSpPr>
          <p:cNvPr id="405510" name="Text Box 6"/>
          <p:cNvSpPr txBox="1">
            <a:spLocks noChangeArrowheads="1"/>
          </p:cNvSpPr>
          <p:nvPr/>
        </p:nvSpPr>
        <p:spPr bwMode="auto">
          <a:xfrm>
            <a:off x="3127375" y="1316038"/>
            <a:ext cx="1287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latin typeface="Tahoma" panose="020B0604030504040204" pitchFamily="34" charset="0"/>
              </a:rPr>
              <a:t>Receiver</a:t>
            </a:r>
          </a:p>
        </p:txBody>
      </p:sp>
      <p:sp>
        <p:nvSpPr>
          <p:cNvPr id="405511" name="Freeform 7"/>
          <p:cNvSpPr>
            <a:spLocks/>
          </p:cNvSpPr>
          <p:nvPr/>
        </p:nvSpPr>
        <p:spPr bwMode="auto">
          <a:xfrm>
            <a:off x="1346200" y="2971800"/>
            <a:ext cx="2894013" cy="269875"/>
          </a:xfrm>
          <a:custGeom>
            <a:avLst/>
            <a:gdLst>
              <a:gd name="T0" fmla="*/ 0 w 2095"/>
              <a:gd name="T1" fmla="*/ 0 h 170"/>
              <a:gd name="T2" fmla="*/ 472 w 2095"/>
              <a:gd name="T3" fmla="*/ 144 h 170"/>
              <a:gd name="T4" fmla="*/ 1048 w 2095"/>
              <a:gd name="T5" fmla="*/ 65 h 170"/>
              <a:gd name="T6" fmla="*/ 1493 w 2095"/>
              <a:gd name="T7" fmla="*/ 105 h 170"/>
              <a:gd name="T8" fmla="*/ 2095 w 2095"/>
              <a:gd name="T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5" h="170">
                <a:moveTo>
                  <a:pt x="0" y="0"/>
                </a:moveTo>
                <a:cubicBezTo>
                  <a:pt x="148" y="66"/>
                  <a:pt x="297" y="133"/>
                  <a:pt x="472" y="144"/>
                </a:cubicBezTo>
                <a:cubicBezTo>
                  <a:pt x="647" y="155"/>
                  <a:pt x="878" y="71"/>
                  <a:pt x="1048" y="65"/>
                </a:cubicBezTo>
                <a:cubicBezTo>
                  <a:pt x="1218" y="59"/>
                  <a:pt x="1319" y="88"/>
                  <a:pt x="1493" y="105"/>
                </a:cubicBezTo>
                <a:cubicBezTo>
                  <a:pt x="1667" y="122"/>
                  <a:pt x="1881" y="146"/>
                  <a:pt x="2095" y="17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12" name="Freeform 8"/>
          <p:cNvSpPr>
            <a:spLocks/>
          </p:cNvSpPr>
          <p:nvPr/>
        </p:nvSpPr>
        <p:spPr bwMode="auto">
          <a:xfrm>
            <a:off x="1409700" y="3859213"/>
            <a:ext cx="2767013" cy="255587"/>
          </a:xfrm>
          <a:custGeom>
            <a:avLst/>
            <a:gdLst>
              <a:gd name="T0" fmla="*/ 0 w 2003"/>
              <a:gd name="T1" fmla="*/ 122 h 161"/>
              <a:gd name="T2" fmla="*/ 484 w 2003"/>
              <a:gd name="T3" fmla="*/ 82 h 161"/>
              <a:gd name="T4" fmla="*/ 812 w 2003"/>
              <a:gd name="T5" fmla="*/ 4 h 161"/>
              <a:gd name="T6" fmla="*/ 1152 w 2003"/>
              <a:gd name="T7" fmla="*/ 56 h 161"/>
              <a:gd name="T8" fmla="*/ 1505 w 2003"/>
              <a:gd name="T9" fmla="*/ 122 h 161"/>
              <a:gd name="T10" fmla="*/ 2003 w 2003"/>
              <a:gd name="T11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3" h="161">
                <a:moveTo>
                  <a:pt x="0" y="122"/>
                </a:moveTo>
                <a:cubicBezTo>
                  <a:pt x="174" y="112"/>
                  <a:pt x="349" y="102"/>
                  <a:pt x="484" y="82"/>
                </a:cubicBezTo>
                <a:cubicBezTo>
                  <a:pt x="619" y="62"/>
                  <a:pt x="701" y="8"/>
                  <a:pt x="812" y="4"/>
                </a:cubicBezTo>
                <a:cubicBezTo>
                  <a:pt x="923" y="0"/>
                  <a:pt x="1037" y="36"/>
                  <a:pt x="1152" y="56"/>
                </a:cubicBezTo>
                <a:cubicBezTo>
                  <a:pt x="1267" y="76"/>
                  <a:pt x="1363" y="105"/>
                  <a:pt x="1505" y="122"/>
                </a:cubicBezTo>
                <a:cubicBezTo>
                  <a:pt x="1647" y="139"/>
                  <a:pt x="1825" y="150"/>
                  <a:pt x="2003" y="161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13" name="Freeform 9"/>
          <p:cNvSpPr>
            <a:spLocks/>
          </p:cNvSpPr>
          <p:nvPr/>
        </p:nvSpPr>
        <p:spPr bwMode="auto">
          <a:xfrm>
            <a:off x="1263650" y="5257800"/>
            <a:ext cx="3059113" cy="539750"/>
          </a:xfrm>
          <a:custGeom>
            <a:avLst/>
            <a:gdLst>
              <a:gd name="T0" fmla="*/ 0 w 2200"/>
              <a:gd name="T1" fmla="*/ 0 h 615"/>
              <a:gd name="T2" fmla="*/ 773 w 2200"/>
              <a:gd name="T3" fmla="*/ 249 h 615"/>
              <a:gd name="T4" fmla="*/ 1126 w 2200"/>
              <a:gd name="T5" fmla="*/ 445 h 615"/>
              <a:gd name="T6" fmla="*/ 1519 w 2200"/>
              <a:gd name="T7" fmla="*/ 524 h 615"/>
              <a:gd name="T8" fmla="*/ 2200 w 2200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0" h="615">
                <a:moveTo>
                  <a:pt x="0" y="0"/>
                </a:moveTo>
                <a:cubicBezTo>
                  <a:pt x="292" y="87"/>
                  <a:pt x="585" y="175"/>
                  <a:pt x="773" y="249"/>
                </a:cubicBezTo>
                <a:cubicBezTo>
                  <a:pt x="961" y="323"/>
                  <a:pt x="1002" y="399"/>
                  <a:pt x="1126" y="445"/>
                </a:cubicBezTo>
                <a:cubicBezTo>
                  <a:pt x="1250" y="491"/>
                  <a:pt x="1340" y="496"/>
                  <a:pt x="1519" y="524"/>
                </a:cubicBezTo>
                <a:cubicBezTo>
                  <a:pt x="1698" y="552"/>
                  <a:pt x="1949" y="583"/>
                  <a:pt x="2200" y="615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14" name="Freeform 10"/>
          <p:cNvSpPr>
            <a:spLocks/>
          </p:cNvSpPr>
          <p:nvPr/>
        </p:nvSpPr>
        <p:spPr bwMode="auto">
          <a:xfrm>
            <a:off x="1319213" y="4632325"/>
            <a:ext cx="2949575" cy="376238"/>
          </a:xfrm>
          <a:custGeom>
            <a:avLst/>
            <a:gdLst>
              <a:gd name="T0" fmla="*/ 0 w 1519"/>
              <a:gd name="T1" fmla="*/ 0 h 171"/>
              <a:gd name="T2" fmla="*/ 785 w 1519"/>
              <a:gd name="T3" fmla="*/ 118 h 171"/>
              <a:gd name="T4" fmla="*/ 1519 w 1519"/>
              <a:gd name="T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19" h="171">
                <a:moveTo>
                  <a:pt x="0" y="0"/>
                </a:moveTo>
                <a:cubicBezTo>
                  <a:pt x="266" y="45"/>
                  <a:pt x="532" y="90"/>
                  <a:pt x="785" y="118"/>
                </a:cubicBezTo>
                <a:cubicBezTo>
                  <a:pt x="1038" y="146"/>
                  <a:pt x="1278" y="158"/>
                  <a:pt x="1519" y="171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15" name="Text Box 11"/>
          <p:cNvSpPr txBox="1">
            <a:spLocks noChangeArrowheads="1"/>
          </p:cNvSpPr>
          <p:nvPr/>
        </p:nvSpPr>
        <p:spPr bwMode="auto">
          <a:xfrm>
            <a:off x="2003425" y="2428875"/>
            <a:ext cx="1922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ahoma" panose="020B0604030504040204" pitchFamily="34" charset="0"/>
              </a:rPr>
              <a:t>I</a:t>
            </a:r>
            <a:r>
              <a:rPr lang="en-US" altLang="en-US" b="1" baseline="-25000" dirty="0">
                <a:latin typeface="Tahoma" panose="020B0604030504040204" pitchFamily="34" charset="0"/>
              </a:rPr>
              <a:t>1</a:t>
            </a:r>
            <a:r>
              <a:rPr lang="en-US" altLang="en-US" b="1" dirty="0">
                <a:latin typeface="Tahoma" panose="020B0604030504040204" pitchFamily="34" charset="0"/>
              </a:rPr>
              <a:t> = 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b="1" dirty="0">
                <a:latin typeface="Tahoma" panose="020B0604030504040204" pitchFamily="34" charset="0"/>
                <a:cs typeface="Times New Roman" panose="02020603050405020304" pitchFamily="18" charset="0"/>
              </a:rPr>
              <a:t> * V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1</a:t>
            </a:r>
            <a:endParaRPr lang="el-GR" altLang="en-US" b="1" baseline="-25000"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5516" name="Text Box 12"/>
          <p:cNvSpPr txBox="1">
            <a:spLocks noChangeArrowheads="1"/>
          </p:cNvSpPr>
          <p:nvPr/>
        </p:nvSpPr>
        <p:spPr bwMode="auto">
          <a:xfrm>
            <a:off x="2003425" y="3267075"/>
            <a:ext cx="2027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ahoma" panose="020B0604030504040204" pitchFamily="34" charset="0"/>
              </a:rPr>
              <a:t>I</a:t>
            </a:r>
            <a:r>
              <a:rPr lang="en-US" altLang="en-US" b="1" baseline="-25000" dirty="0">
                <a:latin typeface="Tahoma" panose="020B0604030504040204" pitchFamily="34" charset="0"/>
              </a:rPr>
              <a:t>2</a:t>
            </a:r>
            <a:r>
              <a:rPr lang="en-US" altLang="en-US" b="1" dirty="0">
                <a:latin typeface="Tahoma" panose="020B0604030504040204" pitchFamily="34" charset="0"/>
              </a:rPr>
              <a:t> = 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b="1" dirty="0">
                <a:latin typeface="Tahoma" panose="020B0604030504040204" pitchFamily="34" charset="0"/>
                <a:cs typeface="Times New Roman" panose="02020603050405020304" pitchFamily="18" charset="0"/>
              </a:rPr>
              <a:t> * V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2</a:t>
            </a:r>
            <a:endParaRPr lang="el-GR" altLang="en-US" b="1" baseline="-25000"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5517" name="Text Box 13"/>
          <p:cNvSpPr txBox="1">
            <a:spLocks noChangeArrowheads="1"/>
          </p:cNvSpPr>
          <p:nvPr/>
        </p:nvSpPr>
        <p:spPr bwMode="auto">
          <a:xfrm>
            <a:off x="2003425" y="4873625"/>
            <a:ext cx="2027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ahoma" panose="020B0604030504040204" pitchFamily="34" charset="0"/>
              </a:rPr>
              <a:t>I</a:t>
            </a:r>
            <a:r>
              <a:rPr lang="en-US" altLang="en-US" b="1" baseline="-25000" dirty="0">
                <a:latin typeface="Tahoma" panose="020B0604030504040204" pitchFamily="34" charset="0"/>
              </a:rPr>
              <a:t>4</a:t>
            </a:r>
            <a:r>
              <a:rPr lang="en-US" altLang="en-US" b="1" dirty="0">
                <a:latin typeface="Tahoma" panose="020B0604030504040204" pitchFamily="34" charset="0"/>
              </a:rPr>
              <a:t> = 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b="1" dirty="0">
                <a:latin typeface="Tahoma" panose="020B0604030504040204" pitchFamily="34" charset="0"/>
                <a:cs typeface="Times New Roman" panose="02020603050405020304" pitchFamily="18" charset="0"/>
              </a:rPr>
              <a:t> * V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4</a:t>
            </a:r>
            <a:endParaRPr lang="el-GR" altLang="en-US" b="1" baseline="-25000"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5518" name="Text Box 14"/>
          <p:cNvSpPr txBox="1">
            <a:spLocks noChangeArrowheads="1"/>
          </p:cNvSpPr>
          <p:nvPr/>
        </p:nvSpPr>
        <p:spPr bwMode="auto">
          <a:xfrm>
            <a:off x="2003425" y="4133850"/>
            <a:ext cx="2027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latin typeface="Tahoma" panose="020B0604030504040204" pitchFamily="34" charset="0"/>
              </a:rPr>
              <a:t>I</a:t>
            </a:r>
            <a:r>
              <a:rPr lang="en-US" altLang="en-US" b="1" baseline="-25000" dirty="0">
                <a:latin typeface="Tahoma" panose="020B0604030504040204" pitchFamily="34" charset="0"/>
              </a:rPr>
              <a:t>3</a:t>
            </a:r>
            <a:r>
              <a:rPr lang="en-US" altLang="en-US" b="1" dirty="0">
                <a:latin typeface="Tahoma" panose="020B0604030504040204" pitchFamily="34" charset="0"/>
              </a:rPr>
              <a:t> = 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el-GR" altLang="en-US" sz="2800" b="1">
                <a:latin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3</a:t>
            </a:r>
            <a:r>
              <a:rPr lang="en-US" altLang="en-US" b="1" dirty="0">
                <a:latin typeface="Tahoma" panose="020B0604030504040204" pitchFamily="34" charset="0"/>
                <a:cs typeface="Times New Roman" panose="02020603050405020304" pitchFamily="18" charset="0"/>
              </a:rPr>
              <a:t> * V</a:t>
            </a:r>
            <a:r>
              <a:rPr lang="en-US" altLang="en-US" b="1" baseline="-25000" dirty="0">
                <a:latin typeface="Tahoma" panose="020B0604030504040204" pitchFamily="34" charset="0"/>
                <a:cs typeface="Times New Roman" panose="02020603050405020304" pitchFamily="18" charset="0"/>
              </a:rPr>
              <a:t>3</a:t>
            </a:r>
            <a:endParaRPr lang="el-GR" altLang="en-US" b="1" baseline="-25000"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05519" name="Group 15"/>
          <p:cNvGrpSpPr>
            <a:grpSpLocks/>
          </p:cNvGrpSpPr>
          <p:nvPr/>
        </p:nvGrpSpPr>
        <p:grpSpPr bwMode="auto">
          <a:xfrm>
            <a:off x="4376738" y="1481138"/>
            <a:ext cx="1689100" cy="4276725"/>
            <a:chOff x="3255" y="946"/>
            <a:chExt cx="1064" cy="2694"/>
          </a:xfrm>
        </p:grpSpPr>
        <p:grpSp>
          <p:nvGrpSpPr>
            <p:cNvPr id="405520" name="Group 16"/>
            <p:cNvGrpSpPr>
              <a:grpSpLocks/>
            </p:cNvGrpSpPr>
            <p:nvPr/>
          </p:nvGrpSpPr>
          <p:grpSpPr bwMode="auto">
            <a:xfrm>
              <a:off x="3464" y="1388"/>
              <a:ext cx="647" cy="2252"/>
              <a:chOff x="3555" y="1388"/>
              <a:chExt cx="647" cy="2252"/>
            </a:xfrm>
          </p:grpSpPr>
          <p:sp>
            <p:nvSpPr>
              <p:cNvPr id="405521" name="Line 17"/>
              <p:cNvSpPr>
                <a:spLocks noChangeShapeType="1"/>
              </p:cNvSpPr>
              <p:nvPr/>
            </p:nvSpPr>
            <p:spPr bwMode="auto">
              <a:xfrm>
                <a:off x="3783" y="1388"/>
                <a:ext cx="0" cy="22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22" name="Line 18"/>
              <p:cNvSpPr>
                <a:spLocks noChangeShapeType="1"/>
              </p:cNvSpPr>
              <p:nvPr/>
            </p:nvSpPr>
            <p:spPr bwMode="auto">
              <a:xfrm>
                <a:off x="3783" y="1977"/>
                <a:ext cx="28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23" name="Line 19"/>
              <p:cNvSpPr>
                <a:spLocks noChangeShapeType="1"/>
              </p:cNvSpPr>
              <p:nvPr/>
            </p:nvSpPr>
            <p:spPr bwMode="auto">
              <a:xfrm>
                <a:off x="3783" y="2478"/>
                <a:ext cx="18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24" name="Line 20"/>
              <p:cNvSpPr>
                <a:spLocks noChangeShapeType="1"/>
              </p:cNvSpPr>
              <p:nvPr/>
            </p:nvSpPr>
            <p:spPr bwMode="auto">
              <a:xfrm>
                <a:off x="3569" y="3072"/>
                <a:ext cx="209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25" name="Line 21"/>
              <p:cNvSpPr>
                <a:spLocks noChangeShapeType="1"/>
              </p:cNvSpPr>
              <p:nvPr/>
            </p:nvSpPr>
            <p:spPr bwMode="auto">
              <a:xfrm>
                <a:off x="3783" y="3482"/>
                <a:ext cx="419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26" name="Line 22"/>
              <p:cNvSpPr>
                <a:spLocks noChangeShapeType="1"/>
              </p:cNvSpPr>
              <p:nvPr/>
            </p:nvSpPr>
            <p:spPr bwMode="auto">
              <a:xfrm>
                <a:off x="3555" y="1388"/>
                <a:ext cx="4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05527" name="Text Box 23"/>
            <p:cNvSpPr txBox="1">
              <a:spLocks noChangeArrowheads="1"/>
            </p:cNvSpPr>
            <p:nvPr/>
          </p:nvSpPr>
          <p:spPr bwMode="auto">
            <a:xfrm>
              <a:off x="3255" y="946"/>
              <a:ext cx="106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Reflection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Coefficients</a:t>
              </a:r>
            </a:p>
          </p:txBody>
        </p:sp>
      </p:grpSp>
      <p:grpSp>
        <p:nvGrpSpPr>
          <p:cNvPr id="405528" name="Group 24"/>
          <p:cNvGrpSpPr>
            <a:grpSpLocks/>
          </p:cNvGrpSpPr>
          <p:nvPr/>
        </p:nvGrpSpPr>
        <p:grpSpPr bwMode="auto">
          <a:xfrm>
            <a:off x="6657975" y="1608138"/>
            <a:ext cx="869950" cy="1322387"/>
            <a:chOff x="3933" y="1013"/>
            <a:chExt cx="548" cy="833"/>
          </a:xfrm>
        </p:grpSpPr>
        <p:grpSp>
          <p:nvGrpSpPr>
            <p:cNvPr id="405529" name="Group 25"/>
            <p:cNvGrpSpPr>
              <a:grpSpLocks/>
            </p:cNvGrpSpPr>
            <p:nvPr/>
          </p:nvGrpSpPr>
          <p:grpSpPr bwMode="auto">
            <a:xfrm>
              <a:off x="4083" y="1396"/>
              <a:ext cx="236" cy="450"/>
              <a:chOff x="3967" y="1388"/>
              <a:chExt cx="236" cy="450"/>
            </a:xfrm>
          </p:grpSpPr>
          <p:grpSp>
            <p:nvGrpSpPr>
              <p:cNvPr id="405530" name="Group 26"/>
              <p:cNvGrpSpPr>
                <a:grpSpLocks/>
              </p:cNvGrpSpPr>
              <p:nvPr/>
            </p:nvGrpSpPr>
            <p:grpSpPr bwMode="auto">
              <a:xfrm flipH="1">
                <a:off x="3967" y="1388"/>
                <a:ext cx="236" cy="441"/>
                <a:chOff x="3938" y="1984"/>
                <a:chExt cx="707" cy="1048"/>
              </a:xfrm>
            </p:grpSpPr>
            <p:sp>
              <p:nvSpPr>
                <p:cNvPr id="405531" name="Freeform 27"/>
                <p:cNvSpPr>
                  <a:spLocks/>
                </p:cNvSpPr>
                <p:nvPr/>
              </p:nvSpPr>
              <p:spPr bwMode="auto">
                <a:xfrm>
                  <a:off x="4294" y="2508"/>
                  <a:ext cx="351" cy="524"/>
                </a:xfrm>
                <a:custGeom>
                  <a:avLst/>
                  <a:gdLst>
                    <a:gd name="T0" fmla="*/ 0 w 351"/>
                    <a:gd name="T1" fmla="*/ 524 h 524"/>
                    <a:gd name="T2" fmla="*/ 249 w 351"/>
                    <a:gd name="T3" fmla="*/ 367 h 524"/>
                    <a:gd name="T4" fmla="*/ 340 w 351"/>
                    <a:gd name="T5" fmla="*/ 249 h 524"/>
                    <a:gd name="T6" fmla="*/ 314 w 351"/>
                    <a:gd name="T7" fmla="*/ 144 h 524"/>
                    <a:gd name="T8" fmla="*/ 209 w 351"/>
                    <a:gd name="T9" fmla="*/ 79 h 524"/>
                    <a:gd name="T10" fmla="*/ 0 w 351"/>
                    <a:gd name="T11" fmla="*/ 0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05532" name="Freeform 28"/>
                <p:cNvSpPr>
                  <a:spLocks/>
                </p:cNvSpPr>
                <p:nvPr/>
              </p:nvSpPr>
              <p:spPr bwMode="auto">
                <a:xfrm flipH="1">
                  <a:off x="3938" y="1984"/>
                  <a:ext cx="351" cy="524"/>
                </a:xfrm>
                <a:custGeom>
                  <a:avLst/>
                  <a:gdLst>
                    <a:gd name="T0" fmla="*/ 0 w 351"/>
                    <a:gd name="T1" fmla="*/ 524 h 524"/>
                    <a:gd name="T2" fmla="*/ 249 w 351"/>
                    <a:gd name="T3" fmla="*/ 367 h 524"/>
                    <a:gd name="T4" fmla="*/ 340 w 351"/>
                    <a:gd name="T5" fmla="*/ 249 h 524"/>
                    <a:gd name="T6" fmla="*/ 314 w 351"/>
                    <a:gd name="T7" fmla="*/ 144 h 524"/>
                    <a:gd name="T8" fmla="*/ 209 w 351"/>
                    <a:gd name="T9" fmla="*/ 79 h 524"/>
                    <a:gd name="T10" fmla="*/ 0 w 351"/>
                    <a:gd name="T11" fmla="*/ 0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1" h="524">
                      <a:moveTo>
                        <a:pt x="0" y="524"/>
                      </a:moveTo>
                      <a:cubicBezTo>
                        <a:pt x="96" y="468"/>
                        <a:pt x="192" y="413"/>
                        <a:pt x="249" y="367"/>
                      </a:cubicBezTo>
                      <a:cubicBezTo>
                        <a:pt x="306" y="321"/>
                        <a:pt x="329" y="286"/>
                        <a:pt x="340" y="249"/>
                      </a:cubicBezTo>
                      <a:cubicBezTo>
                        <a:pt x="351" y="212"/>
                        <a:pt x="336" y="172"/>
                        <a:pt x="314" y="144"/>
                      </a:cubicBezTo>
                      <a:cubicBezTo>
                        <a:pt x="292" y="116"/>
                        <a:pt x="261" y="103"/>
                        <a:pt x="209" y="79"/>
                      </a:cubicBezTo>
                      <a:cubicBezTo>
                        <a:pt x="157" y="55"/>
                        <a:pt x="78" y="27"/>
                        <a:pt x="0" y="0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05533" name="Line 29"/>
              <p:cNvSpPr>
                <a:spLocks noChangeShapeType="1"/>
              </p:cNvSpPr>
              <p:nvPr/>
            </p:nvSpPr>
            <p:spPr bwMode="auto">
              <a:xfrm>
                <a:off x="4084" y="1388"/>
                <a:ext cx="0" cy="4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34" name="Freeform 30"/>
              <p:cNvSpPr>
                <a:spLocks/>
              </p:cNvSpPr>
              <p:nvPr/>
            </p:nvSpPr>
            <p:spPr bwMode="auto">
              <a:xfrm>
                <a:off x="4086" y="1388"/>
                <a:ext cx="114" cy="220"/>
              </a:xfrm>
              <a:custGeom>
                <a:avLst/>
                <a:gdLst>
                  <a:gd name="T0" fmla="*/ 0 w 120"/>
                  <a:gd name="T1" fmla="*/ 0 h 220"/>
                  <a:gd name="T2" fmla="*/ 0 w 120"/>
                  <a:gd name="T3" fmla="*/ 220 h 220"/>
                  <a:gd name="T4" fmla="*/ 56 w 120"/>
                  <a:gd name="T5" fmla="*/ 182 h 220"/>
                  <a:gd name="T6" fmla="*/ 100 w 120"/>
                  <a:gd name="T7" fmla="*/ 140 h 220"/>
                  <a:gd name="T8" fmla="*/ 120 w 120"/>
                  <a:gd name="T9" fmla="*/ 96 h 220"/>
                  <a:gd name="T10" fmla="*/ 114 w 120"/>
                  <a:gd name="T11" fmla="*/ 62 h 220"/>
                  <a:gd name="T12" fmla="*/ 86 w 120"/>
                  <a:gd name="T13" fmla="*/ 42 h 220"/>
                  <a:gd name="T14" fmla="*/ 50 w 120"/>
                  <a:gd name="T15" fmla="*/ 20 h 220"/>
                  <a:gd name="T16" fmla="*/ 0 w 120"/>
                  <a:gd name="T1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220">
                    <a:moveTo>
                      <a:pt x="0" y="0"/>
                    </a:moveTo>
                    <a:lnTo>
                      <a:pt x="0" y="220"/>
                    </a:lnTo>
                    <a:lnTo>
                      <a:pt x="56" y="182"/>
                    </a:lnTo>
                    <a:lnTo>
                      <a:pt x="100" y="140"/>
                    </a:lnTo>
                    <a:lnTo>
                      <a:pt x="120" y="96"/>
                    </a:lnTo>
                    <a:lnTo>
                      <a:pt x="114" y="62"/>
                    </a:lnTo>
                    <a:lnTo>
                      <a:pt x="86" y="42"/>
                    </a:lnTo>
                    <a:lnTo>
                      <a:pt x="5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05535" name="Text Box 31"/>
            <p:cNvSpPr txBox="1">
              <a:spLocks noChangeArrowheads="1"/>
            </p:cNvSpPr>
            <p:nvPr/>
          </p:nvSpPr>
          <p:spPr bwMode="auto">
            <a:xfrm>
              <a:off x="3933" y="1013"/>
              <a:ext cx="5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Pulse</a:t>
              </a:r>
            </a:p>
          </p:txBody>
        </p:sp>
      </p:grpSp>
      <p:grpSp>
        <p:nvGrpSpPr>
          <p:cNvPr id="405536" name="Group 32"/>
          <p:cNvGrpSpPr>
            <a:grpSpLocks/>
          </p:cNvGrpSpPr>
          <p:nvPr/>
        </p:nvGrpSpPr>
        <p:grpSpPr bwMode="auto">
          <a:xfrm>
            <a:off x="5995988" y="1509713"/>
            <a:ext cx="2849562" cy="4735512"/>
            <a:chOff x="3594" y="951"/>
            <a:chExt cx="1795" cy="2983"/>
          </a:xfrm>
        </p:grpSpPr>
        <p:sp>
          <p:nvSpPr>
            <p:cNvPr id="405537" name="Text Box 33"/>
            <p:cNvSpPr txBox="1">
              <a:spLocks noChangeArrowheads="1"/>
            </p:cNvSpPr>
            <p:nvPr/>
          </p:nvSpPr>
          <p:spPr bwMode="auto">
            <a:xfrm>
              <a:off x="3594" y="1489"/>
              <a:ext cx="245" cy="21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C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O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N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V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O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L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U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T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I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O</a:t>
              </a:r>
            </a:p>
            <a:p>
              <a:pPr algn="ctr"/>
              <a:r>
                <a:rPr lang="en-US" altLang="en-US" sz="2000" b="1" dirty="0">
                  <a:latin typeface="Tahoma" panose="020B0604030504040204" pitchFamily="34" charset="0"/>
                </a:rPr>
                <a:t>N</a:t>
              </a:r>
            </a:p>
          </p:txBody>
        </p:sp>
        <p:grpSp>
          <p:nvGrpSpPr>
            <p:cNvPr id="405538" name="Group 34"/>
            <p:cNvGrpSpPr>
              <a:grpSpLocks/>
            </p:cNvGrpSpPr>
            <p:nvPr/>
          </p:nvGrpSpPr>
          <p:grpSpPr bwMode="auto">
            <a:xfrm>
              <a:off x="4662" y="951"/>
              <a:ext cx="727" cy="2983"/>
              <a:chOff x="4662" y="951"/>
              <a:chExt cx="727" cy="2983"/>
            </a:xfrm>
          </p:grpSpPr>
          <p:sp>
            <p:nvSpPr>
              <p:cNvPr id="405539" name="Text Box 35"/>
              <p:cNvSpPr txBox="1">
                <a:spLocks noChangeArrowheads="1"/>
              </p:cNvSpPr>
              <p:nvPr/>
            </p:nvSpPr>
            <p:spPr bwMode="auto">
              <a:xfrm>
                <a:off x="4662" y="951"/>
                <a:ext cx="72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2000" b="1" dirty="0">
                    <a:latin typeface="Tahoma" panose="020B0604030504040204" pitchFamily="34" charset="0"/>
                  </a:rPr>
                  <a:t>Seismic</a:t>
                </a:r>
              </a:p>
              <a:p>
                <a:pPr algn="ctr"/>
                <a:r>
                  <a:rPr lang="en-US" altLang="en-US" sz="2000" b="1" dirty="0">
                    <a:latin typeface="Tahoma" panose="020B0604030504040204" pitchFamily="34" charset="0"/>
                  </a:rPr>
                  <a:t>Trace</a:t>
                </a:r>
              </a:p>
            </p:txBody>
          </p:sp>
          <p:sp>
            <p:nvSpPr>
              <p:cNvPr id="405540" name="Line 36"/>
              <p:cNvSpPr>
                <a:spLocks noChangeShapeType="1"/>
              </p:cNvSpPr>
              <p:nvPr/>
            </p:nvSpPr>
            <p:spPr bwMode="auto">
              <a:xfrm>
                <a:off x="5005" y="1392"/>
                <a:ext cx="0" cy="22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541" name="Line 37"/>
              <p:cNvSpPr>
                <a:spLocks noChangeShapeType="1"/>
              </p:cNvSpPr>
              <p:nvPr/>
            </p:nvSpPr>
            <p:spPr bwMode="auto">
              <a:xfrm>
                <a:off x="4777" y="1392"/>
                <a:ext cx="4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05542" name="Group 38"/>
              <p:cNvGrpSpPr>
                <a:grpSpLocks/>
              </p:cNvGrpSpPr>
              <p:nvPr/>
            </p:nvGrpSpPr>
            <p:grpSpPr bwMode="auto">
              <a:xfrm>
                <a:off x="4708" y="1980"/>
                <a:ext cx="598" cy="1954"/>
                <a:chOff x="4591" y="1901"/>
                <a:chExt cx="834" cy="1954"/>
              </a:xfrm>
            </p:grpSpPr>
            <p:grpSp>
              <p:nvGrpSpPr>
                <p:cNvPr id="405543" name="Group 39"/>
                <p:cNvGrpSpPr>
                  <a:grpSpLocks/>
                </p:cNvGrpSpPr>
                <p:nvPr/>
              </p:nvGrpSpPr>
              <p:grpSpPr bwMode="auto">
                <a:xfrm>
                  <a:off x="4733" y="1901"/>
                  <a:ext cx="542" cy="450"/>
                  <a:chOff x="3967" y="1388"/>
                  <a:chExt cx="236" cy="450"/>
                </a:xfrm>
              </p:grpSpPr>
              <p:grpSp>
                <p:nvGrpSpPr>
                  <p:cNvPr id="405544" name="Group 40"/>
                  <p:cNvGrpSpPr>
                    <a:grpSpLocks/>
                  </p:cNvGrpSpPr>
                  <p:nvPr/>
                </p:nvGrpSpPr>
                <p:grpSpPr bwMode="auto">
                  <a:xfrm flipH="1">
                    <a:off x="3967" y="1388"/>
                    <a:ext cx="236" cy="441"/>
                    <a:chOff x="3938" y="1984"/>
                    <a:chExt cx="707" cy="1048"/>
                  </a:xfrm>
                </p:grpSpPr>
                <p:sp>
                  <p:nvSpPr>
                    <p:cNvPr id="40554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294" y="2508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5546" name="Freeform 42"/>
                    <p:cNvSpPr>
                      <a:spLocks/>
                    </p:cNvSpPr>
                    <p:nvPr/>
                  </p:nvSpPr>
                  <p:spPr bwMode="auto">
                    <a:xfrm flipH="1">
                      <a:off x="3938" y="1984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405547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88"/>
                    <a:ext cx="0" cy="45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5548" name="Freeform 44"/>
                  <p:cNvSpPr>
                    <a:spLocks/>
                  </p:cNvSpPr>
                  <p:nvPr/>
                </p:nvSpPr>
                <p:spPr bwMode="auto">
                  <a:xfrm>
                    <a:off x="4086" y="1388"/>
                    <a:ext cx="114" cy="220"/>
                  </a:xfrm>
                  <a:custGeom>
                    <a:avLst/>
                    <a:gdLst>
                      <a:gd name="T0" fmla="*/ 0 w 120"/>
                      <a:gd name="T1" fmla="*/ 0 h 220"/>
                      <a:gd name="T2" fmla="*/ 0 w 120"/>
                      <a:gd name="T3" fmla="*/ 220 h 220"/>
                      <a:gd name="T4" fmla="*/ 56 w 120"/>
                      <a:gd name="T5" fmla="*/ 182 h 220"/>
                      <a:gd name="T6" fmla="*/ 100 w 120"/>
                      <a:gd name="T7" fmla="*/ 140 h 220"/>
                      <a:gd name="T8" fmla="*/ 120 w 120"/>
                      <a:gd name="T9" fmla="*/ 96 h 220"/>
                      <a:gd name="T10" fmla="*/ 114 w 120"/>
                      <a:gd name="T11" fmla="*/ 62 h 220"/>
                      <a:gd name="T12" fmla="*/ 86 w 120"/>
                      <a:gd name="T13" fmla="*/ 42 h 220"/>
                      <a:gd name="T14" fmla="*/ 50 w 120"/>
                      <a:gd name="T15" fmla="*/ 20 h 220"/>
                      <a:gd name="T16" fmla="*/ 0 w 120"/>
                      <a:gd name="T17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0" h="220">
                        <a:moveTo>
                          <a:pt x="0" y="0"/>
                        </a:moveTo>
                        <a:lnTo>
                          <a:pt x="0" y="220"/>
                        </a:lnTo>
                        <a:lnTo>
                          <a:pt x="56" y="182"/>
                        </a:lnTo>
                        <a:lnTo>
                          <a:pt x="100" y="140"/>
                        </a:lnTo>
                        <a:lnTo>
                          <a:pt x="120" y="96"/>
                        </a:lnTo>
                        <a:lnTo>
                          <a:pt x="114" y="62"/>
                        </a:lnTo>
                        <a:lnTo>
                          <a:pt x="86" y="42"/>
                        </a:lnTo>
                        <a:lnTo>
                          <a:pt x="5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05549" name="Group 45"/>
                <p:cNvGrpSpPr>
                  <a:grpSpLocks/>
                </p:cNvGrpSpPr>
                <p:nvPr/>
              </p:nvGrpSpPr>
              <p:grpSpPr bwMode="auto">
                <a:xfrm>
                  <a:off x="4834" y="2415"/>
                  <a:ext cx="348" cy="450"/>
                  <a:chOff x="3967" y="1388"/>
                  <a:chExt cx="236" cy="450"/>
                </a:xfrm>
              </p:grpSpPr>
              <p:grpSp>
                <p:nvGrpSpPr>
                  <p:cNvPr id="405550" name="Group 46"/>
                  <p:cNvGrpSpPr>
                    <a:grpSpLocks/>
                  </p:cNvGrpSpPr>
                  <p:nvPr/>
                </p:nvGrpSpPr>
                <p:grpSpPr bwMode="auto">
                  <a:xfrm flipH="1">
                    <a:off x="3967" y="1388"/>
                    <a:ext cx="236" cy="441"/>
                    <a:chOff x="3938" y="1984"/>
                    <a:chExt cx="707" cy="1048"/>
                  </a:xfrm>
                </p:grpSpPr>
                <p:sp>
                  <p:nvSpPr>
                    <p:cNvPr id="405551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4294" y="2508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5552" name="Freeform 48"/>
                    <p:cNvSpPr>
                      <a:spLocks/>
                    </p:cNvSpPr>
                    <p:nvPr/>
                  </p:nvSpPr>
                  <p:spPr bwMode="auto">
                    <a:xfrm flipH="1">
                      <a:off x="3938" y="1984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405553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88"/>
                    <a:ext cx="0" cy="45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5554" name="Freeform 50"/>
                  <p:cNvSpPr>
                    <a:spLocks/>
                  </p:cNvSpPr>
                  <p:nvPr/>
                </p:nvSpPr>
                <p:spPr bwMode="auto">
                  <a:xfrm>
                    <a:off x="4086" y="1388"/>
                    <a:ext cx="114" cy="220"/>
                  </a:xfrm>
                  <a:custGeom>
                    <a:avLst/>
                    <a:gdLst>
                      <a:gd name="T0" fmla="*/ 0 w 120"/>
                      <a:gd name="T1" fmla="*/ 0 h 220"/>
                      <a:gd name="T2" fmla="*/ 0 w 120"/>
                      <a:gd name="T3" fmla="*/ 220 h 220"/>
                      <a:gd name="T4" fmla="*/ 56 w 120"/>
                      <a:gd name="T5" fmla="*/ 182 h 220"/>
                      <a:gd name="T6" fmla="*/ 100 w 120"/>
                      <a:gd name="T7" fmla="*/ 140 h 220"/>
                      <a:gd name="T8" fmla="*/ 120 w 120"/>
                      <a:gd name="T9" fmla="*/ 96 h 220"/>
                      <a:gd name="T10" fmla="*/ 114 w 120"/>
                      <a:gd name="T11" fmla="*/ 62 h 220"/>
                      <a:gd name="T12" fmla="*/ 86 w 120"/>
                      <a:gd name="T13" fmla="*/ 42 h 220"/>
                      <a:gd name="T14" fmla="*/ 50 w 120"/>
                      <a:gd name="T15" fmla="*/ 20 h 220"/>
                      <a:gd name="T16" fmla="*/ 0 w 120"/>
                      <a:gd name="T17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0" h="220">
                        <a:moveTo>
                          <a:pt x="0" y="0"/>
                        </a:moveTo>
                        <a:lnTo>
                          <a:pt x="0" y="220"/>
                        </a:lnTo>
                        <a:lnTo>
                          <a:pt x="56" y="182"/>
                        </a:lnTo>
                        <a:lnTo>
                          <a:pt x="100" y="140"/>
                        </a:lnTo>
                        <a:lnTo>
                          <a:pt x="120" y="96"/>
                        </a:lnTo>
                        <a:lnTo>
                          <a:pt x="114" y="62"/>
                        </a:lnTo>
                        <a:lnTo>
                          <a:pt x="86" y="42"/>
                        </a:lnTo>
                        <a:lnTo>
                          <a:pt x="5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05555" name="Group 51"/>
                <p:cNvGrpSpPr>
                  <a:grpSpLocks/>
                </p:cNvGrpSpPr>
                <p:nvPr/>
              </p:nvGrpSpPr>
              <p:grpSpPr bwMode="auto">
                <a:xfrm>
                  <a:off x="4591" y="3405"/>
                  <a:ext cx="834" cy="450"/>
                  <a:chOff x="3967" y="1388"/>
                  <a:chExt cx="236" cy="450"/>
                </a:xfrm>
              </p:grpSpPr>
              <p:grpSp>
                <p:nvGrpSpPr>
                  <p:cNvPr id="405556" name="Group 52"/>
                  <p:cNvGrpSpPr>
                    <a:grpSpLocks/>
                  </p:cNvGrpSpPr>
                  <p:nvPr/>
                </p:nvGrpSpPr>
                <p:grpSpPr bwMode="auto">
                  <a:xfrm flipH="1">
                    <a:off x="3967" y="1388"/>
                    <a:ext cx="236" cy="441"/>
                    <a:chOff x="3938" y="1984"/>
                    <a:chExt cx="707" cy="1048"/>
                  </a:xfrm>
                </p:grpSpPr>
                <p:sp>
                  <p:nvSpPr>
                    <p:cNvPr id="405557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4294" y="2508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5558" name="Freeform 54"/>
                    <p:cNvSpPr>
                      <a:spLocks/>
                    </p:cNvSpPr>
                    <p:nvPr/>
                  </p:nvSpPr>
                  <p:spPr bwMode="auto">
                    <a:xfrm flipH="1">
                      <a:off x="3938" y="1984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405559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88"/>
                    <a:ext cx="0" cy="45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5560" name="Freeform 56"/>
                  <p:cNvSpPr>
                    <a:spLocks/>
                  </p:cNvSpPr>
                  <p:nvPr/>
                </p:nvSpPr>
                <p:spPr bwMode="auto">
                  <a:xfrm>
                    <a:off x="4086" y="1388"/>
                    <a:ext cx="114" cy="220"/>
                  </a:xfrm>
                  <a:custGeom>
                    <a:avLst/>
                    <a:gdLst>
                      <a:gd name="T0" fmla="*/ 0 w 120"/>
                      <a:gd name="T1" fmla="*/ 0 h 220"/>
                      <a:gd name="T2" fmla="*/ 0 w 120"/>
                      <a:gd name="T3" fmla="*/ 220 h 220"/>
                      <a:gd name="T4" fmla="*/ 56 w 120"/>
                      <a:gd name="T5" fmla="*/ 182 h 220"/>
                      <a:gd name="T6" fmla="*/ 100 w 120"/>
                      <a:gd name="T7" fmla="*/ 140 h 220"/>
                      <a:gd name="T8" fmla="*/ 120 w 120"/>
                      <a:gd name="T9" fmla="*/ 96 h 220"/>
                      <a:gd name="T10" fmla="*/ 114 w 120"/>
                      <a:gd name="T11" fmla="*/ 62 h 220"/>
                      <a:gd name="T12" fmla="*/ 86 w 120"/>
                      <a:gd name="T13" fmla="*/ 42 h 220"/>
                      <a:gd name="T14" fmla="*/ 50 w 120"/>
                      <a:gd name="T15" fmla="*/ 20 h 220"/>
                      <a:gd name="T16" fmla="*/ 0 w 120"/>
                      <a:gd name="T17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0" h="220">
                        <a:moveTo>
                          <a:pt x="0" y="0"/>
                        </a:moveTo>
                        <a:lnTo>
                          <a:pt x="0" y="220"/>
                        </a:lnTo>
                        <a:lnTo>
                          <a:pt x="56" y="182"/>
                        </a:lnTo>
                        <a:lnTo>
                          <a:pt x="100" y="140"/>
                        </a:lnTo>
                        <a:lnTo>
                          <a:pt x="120" y="96"/>
                        </a:lnTo>
                        <a:lnTo>
                          <a:pt x="114" y="62"/>
                        </a:lnTo>
                        <a:lnTo>
                          <a:pt x="86" y="42"/>
                        </a:lnTo>
                        <a:lnTo>
                          <a:pt x="5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05561" name="Group 57"/>
                <p:cNvGrpSpPr>
                  <a:grpSpLocks/>
                </p:cNvGrpSpPr>
                <p:nvPr/>
              </p:nvGrpSpPr>
              <p:grpSpPr bwMode="auto">
                <a:xfrm flipV="1">
                  <a:off x="4787" y="2988"/>
                  <a:ext cx="432" cy="450"/>
                  <a:chOff x="3967" y="1388"/>
                  <a:chExt cx="236" cy="450"/>
                </a:xfrm>
              </p:grpSpPr>
              <p:grpSp>
                <p:nvGrpSpPr>
                  <p:cNvPr id="405562" name="Group 58"/>
                  <p:cNvGrpSpPr>
                    <a:grpSpLocks/>
                  </p:cNvGrpSpPr>
                  <p:nvPr/>
                </p:nvGrpSpPr>
                <p:grpSpPr bwMode="auto">
                  <a:xfrm flipH="1">
                    <a:off x="3967" y="1388"/>
                    <a:ext cx="236" cy="441"/>
                    <a:chOff x="3938" y="1984"/>
                    <a:chExt cx="707" cy="1048"/>
                  </a:xfrm>
                </p:grpSpPr>
                <p:sp>
                  <p:nvSpPr>
                    <p:cNvPr id="405563" name="Freeform 59"/>
                    <p:cNvSpPr>
                      <a:spLocks/>
                    </p:cNvSpPr>
                    <p:nvPr/>
                  </p:nvSpPr>
                  <p:spPr bwMode="auto">
                    <a:xfrm>
                      <a:off x="4294" y="2508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5564" name="Freeform 60"/>
                    <p:cNvSpPr>
                      <a:spLocks/>
                    </p:cNvSpPr>
                    <p:nvPr/>
                  </p:nvSpPr>
                  <p:spPr bwMode="auto">
                    <a:xfrm flipH="1">
                      <a:off x="3938" y="1984"/>
                      <a:ext cx="351" cy="524"/>
                    </a:xfrm>
                    <a:custGeom>
                      <a:avLst/>
                      <a:gdLst>
                        <a:gd name="T0" fmla="*/ 0 w 351"/>
                        <a:gd name="T1" fmla="*/ 524 h 524"/>
                        <a:gd name="T2" fmla="*/ 249 w 351"/>
                        <a:gd name="T3" fmla="*/ 367 h 524"/>
                        <a:gd name="T4" fmla="*/ 340 w 351"/>
                        <a:gd name="T5" fmla="*/ 249 h 524"/>
                        <a:gd name="T6" fmla="*/ 314 w 351"/>
                        <a:gd name="T7" fmla="*/ 144 h 524"/>
                        <a:gd name="T8" fmla="*/ 209 w 351"/>
                        <a:gd name="T9" fmla="*/ 79 h 524"/>
                        <a:gd name="T10" fmla="*/ 0 w 351"/>
                        <a:gd name="T11" fmla="*/ 0 h 5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51" h="524">
                          <a:moveTo>
                            <a:pt x="0" y="524"/>
                          </a:moveTo>
                          <a:cubicBezTo>
                            <a:pt x="96" y="468"/>
                            <a:pt x="192" y="413"/>
                            <a:pt x="249" y="367"/>
                          </a:cubicBezTo>
                          <a:cubicBezTo>
                            <a:pt x="306" y="321"/>
                            <a:pt x="329" y="286"/>
                            <a:pt x="340" y="249"/>
                          </a:cubicBezTo>
                          <a:cubicBezTo>
                            <a:pt x="351" y="212"/>
                            <a:pt x="336" y="172"/>
                            <a:pt x="314" y="144"/>
                          </a:cubicBezTo>
                          <a:cubicBezTo>
                            <a:pt x="292" y="116"/>
                            <a:pt x="261" y="103"/>
                            <a:pt x="209" y="79"/>
                          </a:cubicBezTo>
                          <a:cubicBezTo>
                            <a:pt x="157" y="55"/>
                            <a:pt x="78" y="27"/>
                            <a:pt x="0" y="0"/>
                          </a:cubicBezTo>
                        </a:path>
                      </a:pathLst>
                    </a:custGeom>
                    <a:noFill/>
                    <a:ln w="38100" cmpd="sng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405565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88"/>
                    <a:ext cx="0" cy="45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5566" name="Freeform 62"/>
                  <p:cNvSpPr>
                    <a:spLocks/>
                  </p:cNvSpPr>
                  <p:nvPr/>
                </p:nvSpPr>
                <p:spPr bwMode="auto">
                  <a:xfrm>
                    <a:off x="4086" y="1388"/>
                    <a:ext cx="114" cy="220"/>
                  </a:xfrm>
                  <a:custGeom>
                    <a:avLst/>
                    <a:gdLst>
                      <a:gd name="T0" fmla="*/ 0 w 120"/>
                      <a:gd name="T1" fmla="*/ 0 h 220"/>
                      <a:gd name="T2" fmla="*/ 0 w 120"/>
                      <a:gd name="T3" fmla="*/ 220 h 220"/>
                      <a:gd name="T4" fmla="*/ 56 w 120"/>
                      <a:gd name="T5" fmla="*/ 182 h 220"/>
                      <a:gd name="T6" fmla="*/ 100 w 120"/>
                      <a:gd name="T7" fmla="*/ 140 h 220"/>
                      <a:gd name="T8" fmla="*/ 120 w 120"/>
                      <a:gd name="T9" fmla="*/ 96 h 220"/>
                      <a:gd name="T10" fmla="*/ 114 w 120"/>
                      <a:gd name="T11" fmla="*/ 62 h 220"/>
                      <a:gd name="T12" fmla="*/ 86 w 120"/>
                      <a:gd name="T13" fmla="*/ 42 h 220"/>
                      <a:gd name="T14" fmla="*/ 50 w 120"/>
                      <a:gd name="T15" fmla="*/ 20 h 220"/>
                      <a:gd name="T16" fmla="*/ 0 w 120"/>
                      <a:gd name="T17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0" h="220">
                        <a:moveTo>
                          <a:pt x="0" y="0"/>
                        </a:moveTo>
                        <a:lnTo>
                          <a:pt x="0" y="220"/>
                        </a:lnTo>
                        <a:lnTo>
                          <a:pt x="56" y="182"/>
                        </a:lnTo>
                        <a:lnTo>
                          <a:pt x="100" y="140"/>
                        </a:lnTo>
                        <a:lnTo>
                          <a:pt x="120" y="96"/>
                        </a:lnTo>
                        <a:lnTo>
                          <a:pt x="114" y="62"/>
                        </a:lnTo>
                        <a:lnTo>
                          <a:pt x="86" y="42"/>
                        </a:lnTo>
                        <a:lnTo>
                          <a:pt x="5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sp>
        <p:nvSpPr>
          <p:cNvPr id="405568" name="Text Box 64"/>
          <p:cNvSpPr txBox="1">
            <a:spLocks noChangeArrowheads="1"/>
          </p:cNvSpPr>
          <p:nvPr/>
        </p:nvSpPr>
        <p:spPr bwMode="auto">
          <a:xfrm>
            <a:off x="161925" y="1509713"/>
            <a:ext cx="1020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latin typeface="Tahoma" panose="020B0604030504040204" pitchFamily="34" charset="0"/>
              </a:rPr>
              <a:t>Imped</a:t>
            </a:r>
          </a:p>
        </p:txBody>
      </p:sp>
      <p:sp>
        <p:nvSpPr>
          <p:cNvPr id="405569" name="Freeform 65"/>
          <p:cNvSpPr>
            <a:spLocks/>
          </p:cNvSpPr>
          <p:nvPr/>
        </p:nvSpPr>
        <p:spPr bwMode="auto">
          <a:xfrm>
            <a:off x="444500" y="2197100"/>
            <a:ext cx="635000" cy="3657600"/>
          </a:xfrm>
          <a:custGeom>
            <a:avLst/>
            <a:gdLst>
              <a:gd name="T0" fmla="*/ 0 w 472"/>
              <a:gd name="T1" fmla="*/ 0 h 2304"/>
              <a:gd name="T2" fmla="*/ 0 w 472"/>
              <a:gd name="T3" fmla="*/ 496 h 2304"/>
              <a:gd name="T4" fmla="*/ 192 w 472"/>
              <a:gd name="T5" fmla="*/ 496 h 2304"/>
              <a:gd name="T6" fmla="*/ 192 w 472"/>
              <a:gd name="T7" fmla="*/ 1128 h 2304"/>
              <a:gd name="T8" fmla="*/ 320 w 472"/>
              <a:gd name="T9" fmla="*/ 1128 h 2304"/>
              <a:gd name="T10" fmla="*/ 320 w 472"/>
              <a:gd name="T11" fmla="*/ 1576 h 2304"/>
              <a:gd name="T12" fmla="*/ 192 w 472"/>
              <a:gd name="T13" fmla="*/ 1576 h 2304"/>
              <a:gd name="T14" fmla="*/ 192 w 472"/>
              <a:gd name="T15" fmla="*/ 1960 h 2304"/>
              <a:gd name="T16" fmla="*/ 472 w 472"/>
              <a:gd name="T17" fmla="*/ 1960 h 2304"/>
              <a:gd name="T18" fmla="*/ 472 w 472"/>
              <a:gd name="T19" fmla="*/ 2304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2" h="2304">
                <a:moveTo>
                  <a:pt x="0" y="0"/>
                </a:moveTo>
                <a:lnTo>
                  <a:pt x="0" y="496"/>
                </a:lnTo>
                <a:lnTo>
                  <a:pt x="192" y="496"/>
                </a:lnTo>
                <a:lnTo>
                  <a:pt x="192" y="1128"/>
                </a:lnTo>
                <a:lnTo>
                  <a:pt x="320" y="1128"/>
                </a:lnTo>
                <a:lnTo>
                  <a:pt x="320" y="1576"/>
                </a:lnTo>
                <a:lnTo>
                  <a:pt x="192" y="1576"/>
                </a:lnTo>
                <a:lnTo>
                  <a:pt x="192" y="1960"/>
                </a:lnTo>
                <a:lnTo>
                  <a:pt x="472" y="1960"/>
                </a:lnTo>
                <a:lnTo>
                  <a:pt x="472" y="2304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5570" name="Text Box 66"/>
          <p:cNvSpPr txBox="1">
            <a:spLocks noChangeArrowheads="1"/>
          </p:cNvSpPr>
          <p:nvPr/>
        </p:nvSpPr>
        <p:spPr bwMode="auto">
          <a:xfrm>
            <a:off x="0" y="1862138"/>
            <a:ext cx="5540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Low</a:t>
            </a:r>
          </a:p>
        </p:txBody>
      </p:sp>
      <p:sp>
        <p:nvSpPr>
          <p:cNvPr id="405571" name="Text Box 67"/>
          <p:cNvSpPr txBox="1">
            <a:spLocks noChangeArrowheads="1"/>
          </p:cNvSpPr>
          <p:nvPr/>
        </p:nvSpPr>
        <p:spPr bwMode="auto">
          <a:xfrm>
            <a:off x="636588" y="1862138"/>
            <a:ext cx="600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High</a:t>
            </a:r>
          </a:p>
        </p:txBody>
      </p:sp>
      <p:sp>
        <p:nvSpPr>
          <p:cNvPr id="405572" name="AutoShape 68"/>
          <p:cNvSpPr>
            <a:spLocks noChangeArrowheads="1"/>
          </p:cNvSpPr>
          <p:nvPr/>
        </p:nvSpPr>
        <p:spPr bwMode="auto">
          <a:xfrm rot="-1598468">
            <a:off x="1868488" y="1827213"/>
            <a:ext cx="387350" cy="417512"/>
          </a:xfrm>
          <a:prstGeom prst="irregularSeal2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200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Interpret Line 201</a:t>
            </a:r>
          </a:p>
        </p:txBody>
      </p:sp>
      <p:pic>
        <p:nvPicPr>
          <p:cNvPr id="14341" name="Picture 5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t="1740" b="25493"/>
          <a:stretch>
            <a:fillRect/>
          </a:stretch>
        </p:blipFill>
        <p:spPr>
          <a:xfrm>
            <a:off x="2344095" y="1824038"/>
            <a:ext cx="5915025" cy="4275137"/>
          </a:xfr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808547" y="1318568"/>
            <a:ext cx="380232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236132" y="1318568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4762500" y="1331913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4345" name="Text Box 10"/>
          <p:cNvSpPr txBox="1">
            <a:spLocks noChangeArrowheads="1"/>
          </p:cNvSpPr>
          <p:nvPr/>
        </p:nvSpPr>
        <p:spPr bwMode="auto">
          <a:xfrm>
            <a:off x="5719763" y="1331913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4346" name="Text Box 11"/>
          <p:cNvSpPr txBox="1">
            <a:spLocks noChangeArrowheads="1"/>
          </p:cNvSpPr>
          <p:nvPr/>
        </p:nvSpPr>
        <p:spPr bwMode="auto">
          <a:xfrm>
            <a:off x="6753225" y="1331913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3729038" y="1331913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4348" name="Text Box 14"/>
          <p:cNvSpPr txBox="1">
            <a:spLocks noChangeArrowheads="1"/>
          </p:cNvSpPr>
          <p:nvPr/>
        </p:nvSpPr>
        <p:spPr bwMode="auto">
          <a:xfrm>
            <a:off x="2713038" y="1331913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4349" name="Line 16"/>
          <p:cNvSpPr>
            <a:spLocks noChangeShapeType="1"/>
          </p:cNvSpPr>
          <p:nvPr/>
        </p:nvSpPr>
        <p:spPr bwMode="auto">
          <a:xfrm flipV="1">
            <a:off x="4992688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350" name="Line 17"/>
          <p:cNvSpPr>
            <a:spLocks noChangeShapeType="1"/>
          </p:cNvSpPr>
          <p:nvPr/>
        </p:nvSpPr>
        <p:spPr bwMode="auto">
          <a:xfrm flipV="1">
            <a:off x="5961063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351" name="Line 18"/>
          <p:cNvSpPr>
            <a:spLocks noChangeShapeType="1"/>
          </p:cNvSpPr>
          <p:nvPr/>
        </p:nvSpPr>
        <p:spPr bwMode="auto">
          <a:xfrm flipV="1">
            <a:off x="6989763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352" name="Line 19"/>
          <p:cNvSpPr>
            <a:spLocks noChangeShapeType="1"/>
          </p:cNvSpPr>
          <p:nvPr/>
        </p:nvSpPr>
        <p:spPr bwMode="auto">
          <a:xfrm flipV="1">
            <a:off x="3984625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353" name="Line 21"/>
          <p:cNvSpPr>
            <a:spLocks noChangeShapeType="1"/>
          </p:cNvSpPr>
          <p:nvPr/>
        </p:nvSpPr>
        <p:spPr bwMode="auto">
          <a:xfrm flipV="1">
            <a:off x="2989263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029981" y="1995488"/>
            <a:ext cx="4017962" cy="4138612"/>
            <a:chOff x="1858" y="903"/>
            <a:chExt cx="1532" cy="3610"/>
          </a:xfrm>
        </p:grpSpPr>
        <p:sp>
          <p:nvSpPr>
            <p:cNvPr id="14389" name="Line 23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90" name="Line 24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91" name="Line 25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92" name="Line 26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93" name="Line 27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4355" name="Text Box 28"/>
          <p:cNvSpPr txBox="1">
            <a:spLocks noChangeArrowheads="1"/>
          </p:cNvSpPr>
          <p:nvPr/>
        </p:nvSpPr>
        <p:spPr bwMode="auto">
          <a:xfrm>
            <a:off x="6792913" y="5749925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201</a:t>
            </a:r>
          </a:p>
        </p:txBody>
      </p:sp>
      <p:sp>
        <p:nvSpPr>
          <p:cNvPr id="14356" name="Oval 30"/>
          <p:cNvSpPr>
            <a:spLocks noChangeAspect="1" noChangeArrowheads="1"/>
          </p:cNvSpPr>
          <p:nvPr/>
        </p:nvSpPr>
        <p:spPr bwMode="auto">
          <a:xfrm>
            <a:off x="4996802" y="2978150"/>
            <a:ext cx="114300" cy="1095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266272" name="Freeform 32"/>
          <p:cNvSpPr>
            <a:spLocks/>
          </p:cNvSpPr>
          <p:nvPr/>
        </p:nvSpPr>
        <p:spPr bwMode="auto">
          <a:xfrm>
            <a:off x="5029199" y="2782888"/>
            <a:ext cx="1303973" cy="3170237"/>
          </a:xfrm>
          <a:custGeom>
            <a:avLst/>
            <a:gdLst>
              <a:gd name="T0" fmla="*/ 2147483647 w 901"/>
              <a:gd name="T1" fmla="*/ 0 h 1997"/>
              <a:gd name="T2" fmla="*/ 2147483647 w 901"/>
              <a:gd name="T3" fmla="*/ 2147483647 h 1997"/>
              <a:gd name="T4" fmla="*/ 2147483647 w 901"/>
              <a:gd name="T5" fmla="*/ 2147483647 h 1997"/>
              <a:gd name="T6" fmla="*/ 2147483647 w 901"/>
              <a:gd name="T7" fmla="*/ 2147483647 h 1997"/>
              <a:gd name="T8" fmla="*/ 0 60000 65536"/>
              <a:gd name="T9" fmla="*/ 0 60000 65536"/>
              <a:gd name="T10" fmla="*/ 0 60000 65536"/>
              <a:gd name="T11" fmla="*/ 0 60000 65536"/>
              <a:gd name="T12" fmla="*/ 0 w 901"/>
              <a:gd name="T13" fmla="*/ 0 h 1997"/>
              <a:gd name="T14" fmla="*/ 901 w 901"/>
              <a:gd name="T15" fmla="*/ 1997 h 19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1" h="1997">
                <a:moveTo>
                  <a:pt x="8" y="0"/>
                </a:moveTo>
                <a:cubicBezTo>
                  <a:pt x="4" y="47"/>
                  <a:pt x="0" y="95"/>
                  <a:pt x="66" y="279"/>
                </a:cubicBezTo>
                <a:cubicBezTo>
                  <a:pt x="132" y="463"/>
                  <a:pt x="263" y="818"/>
                  <a:pt x="402" y="1104"/>
                </a:cubicBezTo>
                <a:cubicBezTo>
                  <a:pt x="541" y="1390"/>
                  <a:pt x="818" y="1850"/>
                  <a:pt x="901" y="1997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4358" name="Oval 29"/>
          <p:cNvSpPr>
            <a:spLocks noChangeAspect="1" noChangeArrowheads="1"/>
          </p:cNvSpPr>
          <p:nvPr/>
        </p:nvSpPr>
        <p:spPr bwMode="auto">
          <a:xfrm>
            <a:off x="5946775" y="5308600"/>
            <a:ext cx="115888" cy="1095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14359" name="Text Box 33"/>
          <p:cNvSpPr txBox="1">
            <a:spLocks noChangeArrowheads="1"/>
          </p:cNvSpPr>
          <p:nvPr/>
        </p:nvSpPr>
        <p:spPr bwMode="auto">
          <a:xfrm>
            <a:off x="7531100" y="1331913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4360" name="Line 34"/>
          <p:cNvSpPr>
            <a:spLocks noChangeShapeType="1"/>
          </p:cNvSpPr>
          <p:nvPr/>
        </p:nvSpPr>
        <p:spPr bwMode="auto">
          <a:xfrm flipV="1">
            <a:off x="7767638" y="1709738"/>
            <a:ext cx="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66275" name="Text Box 35"/>
          <p:cNvSpPr txBox="1">
            <a:spLocks noChangeArrowheads="1"/>
          </p:cNvSpPr>
          <p:nvPr/>
        </p:nvSpPr>
        <p:spPr bwMode="auto">
          <a:xfrm>
            <a:off x="5556250" y="3865563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4363" name="AutoShape 37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" name="Group 38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4384" name="Line 39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5" name="Line 40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6" name="Line 41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7" name="Line 42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8" name="Line 43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4378" name="Line 45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79" name="Line 46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0" name="Line 47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1" name="Line 48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2" name="Line 49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383" name="Line 50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4366" name="Text Box 51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4367" name="Text Box 52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14368" name="Text Box 53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14369" name="Text Box 54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14370" name="Text Box 55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14371" name="Text Box 56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14372" name="Text Box 57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14373" name="Text Box 58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14374" name="Text Box 59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14375" name="Text Box 60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14376" name="Text Box 61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14377" name="Line 63"/>
            <p:cNvSpPr>
              <a:spLocks noChangeShapeType="1"/>
            </p:cNvSpPr>
            <p:nvPr/>
          </p:nvSpPr>
          <p:spPr bwMode="auto">
            <a:xfrm rot="-5400000">
              <a:off x="545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2" grpId="0" animBg="1"/>
      <p:bldP spid="2662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Keep Track on the Basemap</a:t>
            </a:r>
          </a:p>
        </p:txBody>
      </p:sp>
      <p:sp>
        <p:nvSpPr>
          <p:cNvPr id="15365" name="Rectangle 36"/>
          <p:cNvSpPr>
            <a:spLocks noGrp="1" noChangeArrowheads="1"/>
          </p:cNvSpPr>
          <p:nvPr>
            <p:ph type="body" idx="4294967295"/>
          </p:nvPr>
        </p:nvSpPr>
        <p:spPr>
          <a:xfrm>
            <a:off x="427701" y="1275735"/>
            <a:ext cx="4271299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b="1" dirty="0" smtClean="0">
                <a:latin typeface="Verdana" pitchFamily="34" charset="0"/>
              </a:rPr>
              <a:t>For Fault A</a:t>
            </a:r>
          </a:p>
          <a:p>
            <a:r>
              <a:rPr lang="en-US" sz="2400" dirty="0" smtClean="0">
                <a:latin typeface="Verdana" pitchFamily="34" charset="0"/>
              </a:rPr>
              <a:t>Interpreted on </a:t>
            </a:r>
            <a:r>
              <a:rPr lang="en-US" sz="2400" dirty="0" smtClean="0">
                <a:latin typeface="Verdana" pitchFamily="34" charset="0"/>
              </a:rPr>
              <a:t>three (3) </a:t>
            </a:r>
            <a:r>
              <a:rPr lang="en-US" sz="2400" dirty="0" smtClean="0">
                <a:latin typeface="Verdana" pitchFamily="34" charset="0"/>
              </a:rPr>
              <a:t>lines</a:t>
            </a:r>
          </a:p>
          <a:p>
            <a:r>
              <a:rPr lang="en-US" sz="2400" dirty="0" smtClean="0">
                <a:latin typeface="Verdana" pitchFamily="34" charset="0"/>
              </a:rPr>
              <a:t>Tied at two </a:t>
            </a:r>
            <a:r>
              <a:rPr lang="en-US" sz="2400" dirty="0" smtClean="0">
                <a:latin typeface="Verdana" pitchFamily="34" charset="0"/>
              </a:rPr>
              <a:t>(2) line </a:t>
            </a:r>
            <a:r>
              <a:rPr lang="en-US" sz="2400" dirty="0" smtClean="0">
                <a:latin typeface="Verdana" pitchFamily="34" charset="0"/>
              </a:rPr>
              <a:t>intersections</a:t>
            </a:r>
          </a:p>
          <a:p>
            <a:endParaRPr lang="en-US" sz="2400" dirty="0" smtClean="0">
              <a:latin typeface="Verdana" pitchFamily="34" charset="0"/>
            </a:endParaRPr>
          </a:p>
          <a:p>
            <a:pPr>
              <a:buFontTx/>
              <a:buNone/>
            </a:pPr>
            <a:r>
              <a:rPr lang="en-US" sz="2400" dirty="0" smtClean="0">
                <a:latin typeface="Verdana" pitchFamily="34" charset="0"/>
              </a:rPr>
              <a:t>Continue to map Fault A and check for areal consistency at other line intersections</a:t>
            </a:r>
          </a:p>
        </p:txBody>
      </p:sp>
      <p:sp>
        <p:nvSpPr>
          <p:cNvPr id="15366" name="AutoShape 6"/>
          <p:cNvSpPr>
            <a:spLocks noChangeAspect="1" noChangeArrowheads="1" noTextEdit="1"/>
          </p:cNvSpPr>
          <p:nvPr/>
        </p:nvSpPr>
        <p:spPr bwMode="auto">
          <a:xfrm>
            <a:off x="5130800" y="1922463"/>
            <a:ext cx="3557588" cy="2659062"/>
          </a:xfrm>
          <a:prstGeom prst="rect">
            <a:avLst/>
          </a:prstGeom>
          <a:solidFill>
            <a:srgbClr val="FFF4D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219700" y="2259013"/>
            <a:ext cx="3378200" cy="1985962"/>
            <a:chOff x="643" y="1323"/>
            <a:chExt cx="3523" cy="1501"/>
          </a:xfrm>
        </p:grpSpPr>
        <p:sp>
          <p:nvSpPr>
            <p:cNvPr id="15391" name="Line 8"/>
            <p:cNvSpPr>
              <a:spLocks noChangeShapeType="1"/>
            </p:cNvSpPr>
            <p:nvPr/>
          </p:nvSpPr>
          <p:spPr bwMode="auto">
            <a:xfrm>
              <a:off x="643" y="1323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2" name="Line 9"/>
            <p:cNvSpPr>
              <a:spLocks noChangeShapeType="1"/>
            </p:cNvSpPr>
            <p:nvPr/>
          </p:nvSpPr>
          <p:spPr bwMode="auto">
            <a:xfrm>
              <a:off x="643" y="1698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3" name="Line 10"/>
            <p:cNvSpPr>
              <a:spLocks noChangeShapeType="1"/>
            </p:cNvSpPr>
            <p:nvPr/>
          </p:nvSpPr>
          <p:spPr bwMode="auto">
            <a:xfrm>
              <a:off x="643" y="2073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4" name="Line 11"/>
            <p:cNvSpPr>
              <a:spLocks noChangeShapeType="1"/>
            </p:cNvSpPr>
            <p:nvPr/>
          </p:nvSpPr>
          <p:spPr bwMode="auto">
            <a:xfrm>
              <a:off x="643" y="2448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5" name="Line 12"/>
            <p:cNvSpPr>
              <a:spLocks noChangeShapeType="1"/>
            </p:cNvSpPr>
            <p:nvPr/>
          </p:nvSpPr>
          <p:spPr bwMode="auto">
            <a:xfrm>
              <a:off x="643" y="2824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467350" y="2038350"/>
            <a:ext cx="2882900" cy="2427288"/>
            <a:chOff x="840" y="1188"/>
            <a:chExt cx="2078" cy="1842"/>
          </a:xfrm>
        </p:grpSpPr>
        <p:sp>
          <p:nvSpPr>
            <p:cNvPr id="15385" name="Line 14"/>
            <p:cNvSpPr>
              <a:spLocks noChangeShapeType="1"/>
            </p:cNvSpPr>
            <p:nvPr/>
          </p:nvSpPr>
          <p:spPr bwMode="auto">
            <a:xfrm rot="-5400000">
              <a:off x="-81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6" name="Line 15"/>
            <p:cNvSpPr>
              <a:spLocks noChangeShapeType="1"/>
            </p:cNvSpPr>
            <p:nvPr/>
          </p:nvSpPr>
          <p:spPr bwMode="auto">
            <a:xfrm rot="-5400000">
              <a:off x="334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7" name="Line 16"/>
            <p:cNvSpPr>
              <a:spLocks noChangeShapeType="1"/>
            </p:cNvSpPr>
            <p:nvPr/>
          </p:nvSpPr>
          <p:spPr bwMode="auto">
            <a:xfrm rot="-5400000">
              <a:off x="1997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8" name="Line 17"/>
            <p:cNvSpPr>
              <a:spLocks noChangeShapeType="1"/>
            </p:cNvSpPr>
            <p:nvPr/>
          </p:nvSpPr>
          <p:spPr bwMode="auto">
            <a:xfrm rot="-5400000">
              <a:off x="1581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9" name="Line 18"/>
            <p:cNvSpPr>
              <a:spLocks noChangeShapeType="1"/>
            </p:cNvSpPr>
            <p:nvPr/>
          </p:nvSpPr>
          <p:spPr bwMode="auto">
            <a:xfrm rot="-5400000">
              <a:off x="1165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0" name="Line 19"/>
            <p:cNvSpPr>
              <a:spLocks noChangeShapeType="1"/>
            </p:cNvSpPr>
            <p:nvPr/>
          </p:nvSpPr>
          <p:spPr bwMode="auto">
            <a:xfrm rot="-5400000">
              <a:off x="750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69" name="Text Box 20"/>
          <p:cNvSpPr txBox="1">
            <a:spLocks noChangeArrowheads="1"/>
          </p:cNvSpPr>
          <p:nvPr/>
        </p:nvSpPr>
        <p:spPr bwMode="auto">
          <a:xfrm>
            <a:off x="4724400" y="2168525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100</a:t>
            </a:r>
          </a:p>
        </p:txBody>
      </p:sp>
      <p:sp>
        <p:nvSpPr>
          <p:cNvPr id="15370" name="Text Box 21"/>
          <p:cNvSpPr txBox="1">
            <a:spLocks noChangeArrowheads="1"/>
          </p:cNvSpPr>
          <p:nvPr/>
        </p:nvSpPr>
        <p:spPr bwMode="auto">
          <a:xfrm>
            <a:off x="5268913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200</a:t>
            </a:r>
          </a:p>
        </p:txBody>
      </p:sp>
      <p:sp>
        <p:nvSpPr>
          <p:cNvPr id="15371" name="Text Box 22"/>
          <p:cNvSpPr txBox="1">
            <a:spLocks noChangeArrowheads="1"/>
          </p:cNvSpPr>
          <p:nvPr/>
        </p:nvSpPr>
        <p:spPr bwMode="auto">
          <a:xfrm>
            <a:off x="4724400" y="26463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101</a:t>
            </a:r>
          </a:p>
        </p:txBody>
      </p:sp>
      <p:sp>
        <p:nvSpPr>
          <p:cNvPr id="15372" name="Text Box 23"/>
          <p:cNvSpPr txBox="1">
            <a:spLocks noChangeArrowheads="1"/>
          </p:cNvSpPr>
          <p:nvPr/>
        </p:nvSpPr>
        <p:spPr bwMode="auto">
          <a:xfrm>
            <a:off x="4724400" y="3125788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102</a:t>
            </a:r>
          </a:p>
        </p:txBody>
      </p:sp>
      <p:sp>
        <p:nvSpPr>
          <p:cNvPr id="15373" name="Text Box 24"/>
          <p:cNvSpPr txBox="1">
            <a:spLocks noChangeArrowheads="1"/>
          </p:cNvSpPr>
          <p:nvPr/>
        </p:nvSpPr>
        <p:spPr bwMode="auto">
          <a:xfrm>
            <a:off x="4724400" y="3603625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103</a:t>
            </a:r>
          </a:p>
        </p:txBody>
      </p:sp>
      <p:sp>
        <p:nvSpPr>
          <p:cNvPr id="15374" name="Text Box 25"/>
          <p:cNvSpPr txBox="1">
            <a:spLocks noChangeArrowheads="1"/>
          </p:cNvSpPr>
          <p:nvPr/>
        </p:nvSpPr>
        <p:spPr bwMode="auto">
          <a:xfrm>
            <a:off x="4724400" y="4083050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104</a:t>
            </a:r>
          </a:p>
        </p:txBody>
      </p:sp>
      <p:sp>
        <p:nvSpPr>
          <p:cNvPr id="15375" name="Text Box 26"/>
          <p:cNvSpPr txBox="1">
            <a:spLocks noChangeArrowheads="1"/>
          </p:cNvSpPr>
          <p:nvPr/>
        </p:nvSpPr>
        <p:spPr bwMode="auto">
          <a:xfrm>
            <a:off x="8154988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205</a:t>
            </a:r>
          </a:p>
        </p:txBody>
      </p:sp>
      <p:sp>
        <p:nvSpPr>
          <p:cNvPr id="15376" name="Text Box 27"/>
          <p:cNvSpPr txBox="1">
            <a:spLocks noChangeArrowheads="1"/>
          </p:cNvSpPr>
          <p:nvPr/>
        </p:nvSpPr>
        <p:spPr bwMode="auto">
          <a:xfrm>
            <a:off x="7575550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204</a:t>
            </a:r>
          </a:p>
        </p:txBody>
      </p:sp>
      <p:sp>
        <p:nvSpPr>
          <p:cNvPr id="15377" name="Text Box 28"/>
          <p:cNvSpPr txBox="1">
            <a:spLocks noChangeArrowheads="1"/>
          </p:cNvSpPr>
          <p:nvPr/>
        </p:nvSpPr>
        <p:spPr bwMode="auto">
          <a:xfrm>
            <a:off x="6999288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203</a:t>
            </a:r>
          </a:p>
        </p:txBody>
      </p:sp>
      <p:sp>
        <p:nvSpPr>
          <p:cNvPr id="15378" name="Text Box 29"/>
          <p:cNvSpPr txBox="1">
            <a:spLocks noChangeArrowheads="1"/>
          </p:cNvSpPr>
          <p:nvPr/>
        </p:nvSpPr>
        <p:spPr bwMode="auto">
          <a:xfrm>
            <a:off x="6421438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202</a:t>
            </a:r>
          </a:p>
        </p:txBody>
      </p:sp>
      <p:sp>
        <p:nvSpPr>
          <p:cNvPr id="15379" name="Text Box 30"/>
          <p:cNvSpPr txBox="1">
            <a:spLocks noChangeArrowheads="1"/>
          </p:cNvSpPr>
          <p:nvPr/>
        </p:nvSpPr>
        <p:spPr bwMode="auto">
          <a:xfrm>
            <a:off x="5845175" y="1681163"/>
            <a:ext cx="4154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201</a:t>
            </a:r>
          </a:p>
        </p:txBody>
      </p:sp>
      <p:sp>
        <p:nvSpPr>
          <p:cNvPr id="273439" name="Line 31"/>
          <p:cNvSpPr>
            <a:spLocks noChangeShapeType="1"/>
          </p:cNvSpPr>
          <p:nvPr/>
        </p:nvSpPr>
        <p:spPr bwMode="auto">
          <a:xfrm>
            <a:off x="5241925" y="3733800"/>
            <a:ext cx="33670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73440" name="Line 32"/>
          <p:cNvSpPr>
            <a:spLocks noChangeShapeType="1"/>
          </p:cNvSpPr>
          <p:nvPr/>
        </p:nvSpPr>
        <p:spPr bwMode="auto">
          <a:xfrm>
            <a:off x="5241925" y="3260725"/>
            <a:ext cx="33670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73441" name="Line 33"/>
          <p:cNvSpPr>
            <a:spLocks noChangeShapeType="1"/>
          </p:cNvSpPr>
          <p:nvPr/>
        </p:nvSpPr>
        <p:spPr bwMode="auto">
          <a:xfrm rot="5400000" flipH="1">
            <a:off x="4825207" y="3207544"/>
            <a:ext cx="2436812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73442" name="Oval 34"/>
          <p:cNvSpPr>
            <a:spLocks noChangeArrowheads="1"/>
          </p:cNvSpPr>
          <p:nvPr/>
        </p:nvSpPr>
        <p:spPr bwMode="auto">
          <a:xfrm>
            <a:off x="5962650" y="3190875"/>
            <a:ext cx="152400" cy="152400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273443" name="Oval 35"/>
          <p:cNvSpPr>
            <a:spLocks noChangeArrowheads="1"/>
          </p:cNvSpPr>
          <p:nvPr/>
        </p:nvSpPr>
        <p:spPr bwMode="auto">
          <a:xfrm>
            <a:off x="5969000" y="3667125"/>
            <a:ext cx="152400" cy="152400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39" grpId="0" animBg="1"/>
      <p:bldP spid="273440" grpId="0" animBg="1"/>
      <p:bldP spid="273441" grpId="0" animBg="1"/>
      <p:bldP spid="273442" grpId="0" animBg="1"/>
      <p:bldP spid="2734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Two-Monitor Computer</a:t>
            </a:r>
            <a:endParaRPr lang="en-US" dirty="0"/>
          </a:p>
        </p:txBody>
      </p:sp>
      <p:sp>
        <p:nvSpPr>
          <p:cNvPr id="4" name="Rectangle 36"/>
          <p:cNvSpPr txBox="1">
            <a:spLocks noChangeArrowheads="1"/>
          </p:cNvSpPr>
          <p:nvPr/>
        </p:nvSpPr>
        <p:spPr bwMode="auto">
          <a:xfrm>
            <a:off x="408652" y="975519"/>
            <a:ext cx="7839998" cy="195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When interpreting on a computer, most interpreters use at least 2 monitors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One to display the seismic lines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kern="0" dirty="0" smtClean="0">
                <a:latin typeface="Verdana" pitchFamily="34" charset="0"/>
              </a:rPr>
              <a:t>The second to display a </a:t>
            </a:r>
            <a:r>
              <a:rPr lang="en-US" kern="0" dirty="0" err="1" smtClean="0">
                <a:latin typeface="Verdana" pitchFamily="34" charset="0"/>
              </a:rPr>
              <a:t>basemap</a:t>
            </a:r>
            <a:endParaRPr kumimoji="0" lang="en-US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3943351" y="3047999"/>
            <a:ext cx="4457700" cy="3000917"/>
            <a:chOff x="1836" y="1942"/>
            <a:chExt cx="1902" cy="1186"/>
          </a:xfrm>
        </p:grpSpPr>
        <p:pic>
          <p:nvPicPr>
            <p:cNvPr id="6" name="Picture 51" descr="Unix Classroom 01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1" t="48804" r="17097" b="13014"/>
            <a:stretch>
              <a:fillRect/>
            </a:stretch>
          </p:blipFill>
          <p:spPr bwMode="auto">
            <a:xfrm>
              <a:off x="1836" y="1942"/>
              <a:ext cx="1902" cy="118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52"/>
            <p:cNvSpPr>
              <a:spLocks noChangeAspect="1" noChangeArrowheads="1"/>
            </p:cNvSpPr>
            <p:nvPr/>
          </p:nvSpPr>
          <p:spPr bwMode="auto">
            <a:xfrm>
              <a:off x="1838" y="1944"/>
              <a:ext cx="505" cy="343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" name="Freeform 53"/>
            <p:cNvSpPr>
              <a:spLocks noChangeAspect="1"/>
            </p:cNvSpPr>
            <p:nvPr/>
          </p:nvSpPr>
          <p:spPr bwMode="auto">
            <a:xfrm>
              <a:off x="2279" y="1944"/>
              <a:ext cx="1094" cy="401"/>
            </a:xfrm>
            <a:custGeom>
              <a:avLst/>
              <a:gdLst>
                <a:gd name="T0" fmla="*/ 0 w 1310"/>
                <a:gd name="T1" fmla="*/ 0 h 480"/>
                <a:gd name="T2" fmla="*/ 1310 w 1310"/>
                <a:gd name="T3" fmla="*/ 0 h 480"/>
                <a:gd name="T4" fmla="*/ 1308 w 1310"/>
                <a:gd name="T5" fmla="*/ 152 h 480"/>
                <a:gd name="T6" fmla="*/ 1172 w 1310"/>
                <a:gd name="T7" fmla="*/ 132 h 480"/>
                <a:gd name="T8" fmla="*/ 888 w 1310"/>
                <a:gd name="T9" fmla="*/ 82 h 480"/>
                <a:gd name="T10" fmla="*/ 660 w 1310"/>
                <a:gd name="T11" fmla="*/ 66 h 480"/>
                <a:gd name="T12" fmla="*/ 466 w 1310"/>
                <a:gd name="T13" fmla="*/ 58 h 480"/>
                <a:gd name="T14" fmla="*/ 164 w 1310"/>
                <a:gd name="T15" fmla="*/ 40 h 480"/>
                <a:gd name="T16" fmla="*/ 118 w 1310"/>
                <a:gd name="T17" fmla="*/ 44 h 480"/>
                <a:gd name="T18" fmla="*/ 94 w 1310"/>
                <a:gd name="T19" fmla="*/ 70 h 480"/>
                <a:gd name="T20" fmla="*/ 100 w 1310"/>
                <a:gd name="T21" fmla="*/ 98 h 480"/>
                <a:gd name="T22" fmla="*/ 118 w 1310"/>
                <a:gd name="T23" fmla="*/ 480 h 480"/>
                <a:gd name="T24" fmla="*/ 30 w 1310"/>
                <a:gd name="T25" fmla="*/ 434 h 480"/>
                <a:gd name="T26" fmla="*/ 0 w 1310"/>
                <a:gd name="T2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0" h="480">
                  <a:moveTo>
                    <a:pt x="0" y="0"/>
                  </a:moveTo>
                  <a:lnTo>
                    <a:pt x="1310" y="0"/>
                  </a:lnTo>
                  <a:lnTo>
                    <a:pt x="1308" y="152"/>
                  </a:lnTo>
                  <a:lnTo>
                    <a:pt x="1172" y="132"/>
                  </a:lnTo>
                  <a:lnTo>
                    <a:pt x="888" y="82"/>
                  </a:lnTo>
                  <a:lnTo>
                    <a:pt x="660" y="66"/>
                  </a:lnTo>
                  <a:lnTo>
                    <a:pt x="466" y="58"/>
                  </a:lnTo>
                  <a:lnTo>
                    <a:pt x="164" y="40"/>
                  </a:lnTo>
                  <a:lnTo>
                    <a:pt x="118" y="44"/>
                  </a:lnTo>
                  <a:lnTo>
                    <a:pt x="94" y="70"/>
                  </a:lnTo>
                  <a:lnTo>
                    <a:pt x="100" y="98"/>
                  </a:lnTo>
                  <a:lnTo>
                    <a:pt x="118" y="480"/>
                  </a:lnTo>
                  <a:lnTo>
                    <a:pt x="30" y="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" name="Freeform 54"/>
            <p:cNvSpPr>
              <a:spLocks noChangeAspect="1"/>
            </p:cNvSpPr>
            <p:nvPr/>
          </p:nvSpPr>
          <p:spPr bwMode="auto">
            <a:xfrm>
              <a:off x="3327" y="1944"/>
              <a:ext cx="408" cy="609"/>
            </a:xfrm>
            <a:custGeom>
              <a:avLst/>
              <a:gdLst>
                <a:gd name="T0" fmla="*/ 0 w 496"/>
                <a:gd name="T1" fmla="*/ 0 h 736"/>
                <a:gd name="T2" fmla="*/ 496 w 496"/>
                <a:gd name="T3" fmla="*/ 0 h 736"/>
                <a:gd name="T4" fmla="*/ 496 w 496"/>
                <a:gd name="T5" fmla="*/ 736 h 736"/>
                <a:gd name="T6" fmla="*/ 406 w 496"/>
                <a:gd name="T7" fmla="*/ 716 h 736"/>
                <a:gd name="T8" fmla="*/ 462 w 496"/>
                <a:gd name="T9" fmla="*/ 688 h 736"/>
                <a:gd name="T10" fmla="*/ 464 w 496"/>
                <a:gd name="T11" fmla="*/ 476 h 736"/>
                <a:gd name="T12" fmla="*/ 470 w 496"/>
                <a:gd name="T13" fmla="*/ 236 h 736"/>
                <a:gd name="T14" fmla="*/ 416 w 496"/>
                <a:gd name="T15" fmla="*/ 206 h 736"/>
                <a:gd name="T16" fmla="*/ 336 w 496"/>
                <a:gd name="T17" fmla="*/ 182 h 736"/>
                <a:gd name="T18" fmla="*/ 260 w 496"/>
                <a:gd name="T19" fmla="*/ 160 h 736"/>
                <a:gd name="T20" fmla="*/ 148 w 496"/>
                <a:gd name="T21" fmla="*/ 148 h 736"/>
                <a:gd name="T22" fmla="*/ 40 w 496"/>
                <a:gd name="T23" fmla="*/ 14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6" h="736">
                  <a:moveTo>
                    <a:pt x="0" y="0"/>
                  </a:moveTo>
                  <a:lnTo>
                    <a:pt x="496" y="0"/>
                  </a:lnTo>
                  <a:lnTo>
                    <a:pt x="496" y="736"/>
                  </a:lnTo>
                  <a:lnTo>
                    <a:pt x="406" y="716"/>
                  </a:lnTo>
                  <a:lnTo>
                    <a:pt x="462" y="688"/>
                  </a:lnTo>
                  <a:lnTo>
                    <a:pt x="464" y="476"/>
                  </a:lnTo>
                  <a:lnTo>
                    <a:pt x="470" y="236"/>
                  </a:lnTo>
                  <a:lnTo>
                    <a:pt x="416" y="206"/>
                  </a:lnTo>
                  <a:lnTo>
                    <a:pt x="336" y="182"/>
                  </a:lnTo>
                  <a:lnTo>
                    <a:pt x="260" y="160"/>
                  </a:lnTo>
                  <a:lnTo>
                    <a:pt x="148" y="148"/>
                  </a:lnTo>
                  <a:lnTo>
                    <a:pt x="40" y="1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Rounded Rectangular Callout 9"/>
          <p:cNvSpPr/>
          <p:nvPr/>
        </p:nvSpPr>
        <p:spPr bwMode="auto">
          <a:xfrm>
            <a:off x="2076450" y="2933700"/>
            <a:ext cx="1866900" cy="1047750"/>
          </a:xfrm>
          <a:prstGeom prst="wedgeRoundRectCallout">
            <a:avLst>
              <a:gd name="adj1" fmla="val 150595"/>
              <a:gd name="adj2" fmla="val 47955"/>
              <a:gd name="adj3" fmla="val 16667"/>
            </a:avLst>
          </a:prstGeom>
          <a:solidFill>
            <a:srgbClr val="FCEB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Seismic Displays</a:t>
            </a:r>
          </a:p>
        </p:txBody>
      </p:sp>
      <p:sp>
        <p:nvSpPr>
          <p:cNvPr id="11" name="Rounded Rectangular Callout 10"/>
          <p:cNvSpPr/>
          <p:nvPr/>
        </p:nvSpPr>
        <p:spPr bwMode="auto">
          <a:xfrm>
            <a:off x="7162800" y="1809750"/>
            <a:ext cx="1600200" cy="628650"/>
          </a:xfrm>
          <a:prstGeom prst="wedgeRoundRectCallout">
            <a:avLst>
              <a:gd name="adj1" fmla="val -57738"/>
              <a:gd name="adj2" fmla="val 294016"/>
              <a:gd name="adj3" fmla="val 16667"/>
            </a:avLst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Basemap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7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Tying a Horizon</a:t>
            </a:r>
          </a:p>
        </p:txBody>
      </p:sp>
      <p:pic>
        <p:nvPicPr>
          <p:cNvPr id="7173" name="Picture 33"/>
          <p:cNvPicPr>
            <a:picLocks noGrp="1" noChangeArrowheads="1"/>
          </p:cNvPicPr>
          <p:nvPr>
            <p:ph idx="4294967295"/>
          </p:nvPr>
        </p:nvPicPr>
        <p:blipFill>
          <a:blip r:embed="rId3" cstate="print"/>
          <a:srcRect r="40593" b="26465"/>
          <a:stretch>
            <a:fillRect/>
          </a:stretch>
        </p:blipFill>
        <p:spPr>
          <a:xfrm>
            <a:off x="4598728" y="1582738"/>
            <a:ext cx="4170362" cy="4362450"/>
          </a:xfrm>
          <a:noFill/>
        </p:spPr>
      </p:pic>
      <p:sp>
        <p:nvSpPr>
          <p:cNvPr id="7174" name="Text Box 40"/>
          <p:cNvSpPr txBox="1">
            <a:spLocks noChangeArrowheads="1"/>
          </p:cNvSpPr>
          <p:nvPr/>
        </p:nvSpPr>
        <p:spPr bwMode="auto">
          <a:xfrm>
            <a:off x="7604125" y="5618163"/>
            <a:ext cx="1166813" cy="33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Verdana" pitchFamily="34" charset="0"/>
              </a:rPr>
              <a:t>Line 103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5650" y="4019550"/>
            <a:ext cx="2903538" cy="2147888"/>
            <a:chOff x="3548" y="919"/>
            <a:chExt cx="1829" cy="1353"/>
          </a:xfrm>
        </p:grpSpPr>
        <p:sp>
          <p:nvSpPr>
            <p:cNvPr id="7180" name="AutoShape 43"/>
            <p:cNvSpPr>
              <a:spLocks noChangeAspect="1" noChangeArrowheads="1" noTextEdit="1"/>
            </p:cNvSpPr>
            <p:nvPr/>
          </p:nvSpPr>
          <p:spPr bwMode="auto">
            <a:xfrm>
              <a:off x="3772" y="1072"/>
              <a:ext cx="1605" cy="1200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" name="Group 44"/>
            <p:cNvGrpSpPr>
              <a:grpSpLocks/>
            </p:cNvGrpSpPr>
            <p:nvPr/>
          </p:nvGrpSpPr>
          <p:grpSpPr bwMode="auto">
            <a:xfrm>
              <a:off x="3812" y="1224"/>
              <a:ext cx="1524" cy="896"/>
              <a:chOff x="643" y="1323"/>
              <a:chExt cx="3523" cy="1501"/>
            </a:xfrm>
          </p:grpSpPr>
          <p:sp>
            <p:nvSpPr>
              <p:cNvPr id="7200" name="Line 45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1" name="Line 46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2" name="Line 47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3" name="Line 48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4" name="Line 49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3923" y="1124"/>
              <a:ext cx="1301" cy="1096"/>
              <a:chOff x="840" y="1188"/>
              <a:chExt cx="2078" cy="1842"/>
            </a:xfrm>
          </p:grpSpPr>
          <p:sp>
            <p:nvSpPr>
              <p:cNvPr id="7194" name="Line 51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5" name="Line 52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6" name="Line 53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7" name="Line 54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8" name="Line 55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9" name="Line 56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83" name="Text Box 57"/>
            <p:cNvSpPr txBox="1">
              <a:spLocks noChangeArrowheads="1"/>
            </p:cNvSpPr>
            <p:nvPr/>
          </p:nvSpPr>
          <p:spPr bwMode="auto">
            <a:xfrm>
              <a:off x="3548" y="11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100</a:t>
              </a:r>
            </a:p>
          </p:txBody>
        </p:sp>
        <p:sp>
          <p:nvSpPr>
            <p:cNvPr id="7184" name="Text Box 58"/>
            <p:cNvSpPr txBox="1">
              <a:spLocks noChangeArrowheads="1"/>
            </p:cNvSpPr>
            <p:nvPr/>
          </p:nvSpPr>
          <p:spPr bwMode="auto">
            <a:xfrm>
              <a:off x="379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200</a:t>
              </a:r>
            </a:p>
          </p:txBody>
        </p:sp>
        <p:sp>
          <p:nvSpPr>
            <p:cNvPr id="7185" name="Text Box 59"/>
            <p:cNvSpPr txBox="1">
              <a:spLocks noChangeArrowheads="1"/>
            </p:cNvSpPr>
            <p:nvPr/>
          </p:nvSpPr>
          <p:spPr bwMode="auto">
            <a:xfrm>
              <a:off x="3548" y="136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101</a:t>
              </a:r>
            </a:p>
          </p:txBody>
        </p:sp>
        <p:sp>
          <p:nvSpPr>
            <p:cNvPr id="7186" name="Text Box 60"/>
            <p:cNvSpPr txBox="1">
              <a:spLocks noChangeArrowheads="1"/>
            </p:cNvSpPr>
            <p:nvPr/>
          </p:nvSpPr>
          <p:spPr bwMode="auto">
            <a:xfrm>
              <a:off x="3548" y="159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102</a:t>
              </a:r>
            </a:p>
          </p:txBody>
        </p:sp>
        <p:sp>
          <p:nvSpPr>
            <p:cNvPr id="7187" name="Text Box 61"/>
            <p:cNvSpPr txBox="1">
              <a:spLocks noChangeArrowheads="1"/>
            </p:cNvSpPr>
            <p:nvPr/>
          </p:nvSpPr>
          <p:spPr bwMode="auto">
            <a:xfrm>
              <a:off x="3548" y="1817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103</a:t>
              </a:r>
            </a:p>
          </p:txBody>
        </p:sp>
        <p:sp>
          <p:nvSpPr>
            <p:cNvPr id="7188" name="Text Box 62"/>
            <p:cNvSpPr txBox="1">
              <a:spLocks noChangeArrowheads="1"/>
            </p:cNvSpPr>
            <p:nvPr/>
          </p:nvSpPr>
          <p:spPr bwMode="auto">
            <a:xfrm>
              <a:off x="3548" y="2042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104</a:t>
              </a:r>
            </a:p>
          </p:txBody>
        </p:sp>
        <p:sp>
          <p:nvSpPr>
            <p:cNvPr id="7189" name="Text Box 63"/>
            <p:cNvSpPr txBox="1">
              <a:spLocks noChangeArrowheads="1"/>
            </p:cNvSpPr>
            <p:nvPr/>
          </p:nvSpPr>
          <p:spPr bwMode="auto">
            <a:xfrm>
              <a:off x="5097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205</a:t>
              </a:r>
            </a:p>
          </p:txBody>
        </p:sp>
        <p:sp>
          <p:nvSpPr>
            <p:cNvPr id="7190" name="Text Box 64"/>
            <p:cNvSpPr txBox="1">
              <a:spLocks noChangeArrowheads="1"/>
            </p:cNvSpPr>
            <p:nvPr/>
          </p:nvSpPr>
          <p:spPr bwMode="auto">
            <a:xfrm>
              <a:off x="483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204</a:t>
              </a:r>
            </a:p>
          </p:txBody>
        </p:sp>
        <p:sp>
          <p:nvSpPr>
            <p:cNvPr id="7191" name="Text Box 65"/>
            <p:cNvSpPr txBox="1">
              <a:spLocks noChangeArrowheads="1"/>
            </p:cNvSpPr>
            <p:nvPr/>
          </p:nvSpPr>
          <p:spPr bwMode="auto">
            <a:xfrm>
              <a:off x="4575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203</a:t>
              </a:r>
            </a:p>
          </p:txBody>
        </p:sp>
        <p:sp>
          <p:nvSpPr>
            <p:cNvPr id="7192" name="Text Box 66"/>
            <p:cNvSpPr txBox="1">
              <a:spLocks noChangeArrowheads="1"/>
            </p:cNvSpPr>
            <p:nvPr/>
          </p:nvSpPr>
          <p:spPr bwMode="auto">
            <a:xfrm>
              <a:off x="431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202</a:t>
              </a:r>
            </a:p>
          </p:txBody>
        </p:sp>
        <p:sp>
          <p:nvSpPr>
            <p:cNvPr id="7193" name="Text Box 67"/>
            <p:cNvSpPr txBox="1">
              <a:spLocks noChangeArrowheads="1"/>
            </p:cNvSpPr>
            <p:nvPr/>
          </p:nvSpPr>
          <p:spPr bwMode="auto">
            <a:xfrm>
              <a:off x="4054" y="919"/>
              <a:ext cx="24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/>
                <a:t>201</a:t>
              </a:r>
            </a:p>
          </p:txBody>
        </p:sp>
      </p:grpSp>
      <p:sp>
        <p:nvSpPr>
          <p:cNvPr id="7176" name="Line 68"/>
          <p:cNvSpPr>
            <a:spLocks noChangeShapeType="1"/>
          </p:cNvSpPr>
          <p:nvPr/>
        </p:nvSpPr>
        <p:spPr bwMode="auto">
          <a:xfrm>
            <a:off x="1189038" y="5561013"/>
            <a:ext cx="237648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51973" name="Freeform 69"/>
          <p:cNvSpPr>
            <a:spLocks/>
          </p:cNvSpPr>
          <p:nvPr/>
        </p:nvSpPr>
        <p:spPr bwMode="auto">
          <a:xfrm>
            <a:off x="5445125" y="2606675"/>
            <a:ext cx="487363" cy="3290888"/>
          </a:xfrm>
          <a:custGeom>
            <a:avLst/>
            <a:gdLst>
              <a:gd name="T0" fmla="*/ 0 w 384"/>
              <a:gd name="T1" fmla="*/ 0 h 2073"/>
              <a:gd name="T2" fmla="*/ 2147483647 w 384"/>
              <a:gd name="T3" fmla="*/ 2147483647 h 2073"/>
              <a:gd name="T4" fmla="*/ 2147483647 w 384"/>
              <a:gd name="T5" fmla="*/ 2147483647 h 2073"/>
              <a:gd name="T6" fmla="*/ 0 60000 65536"/>
              <a:gd name="T7" fmla="*/ 0 60000 65536"/>
              <a:gd name="T8" fmla="*/ 0 60000 65536"/>
              <a:gd name="T9" fmla="*/ 0 w 384"/>
              <a:gd name="T10" fmla="*/ 0 h 2073"/>
              <a:gd name="T11" fmla="*/ 384 w 384"/>
              <a:gd name="T12" fmla="*/ 2073 h 20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073">
                <a:moveTo>
                  <a:pt x="0" y="0"/>
                </a:moveTo>
                <a:cubicBezTo>
                  <a:pt x="30" y="216"/>
                  <a:pt x="60" y="432"/>
                  <a:pt x="124" y="777"/>
                </a:cubicBezTo>
                <a:cubicBezTo>
                  <a:pt x="188" y="1122"/>
                  <a:pt x="286" y="1597"/>
                  <a:pt x="384" y="207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8" name="Rectangle 72"/>
          <p:cNvSpPr>
            <a:spLocks noChangeArrowheads="1"/>
          </p:cNvSpPr>
          <p:nvPr/>
        </p:nvSpPr>
        <p:spPr bwMode="auto">
          <a:xfrm>
            <a:off x="247650" y="1044915"/>
            <a:ext cx="4267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sz="2200" dirty="0" smtClean="0">
                <a:latin typeface="Verdana" pitchFamily="34" charset="0"/>
              </a:rPr>
              <a:t>Line 103 (see map)</a:t>
            </a:r>
            <a:endParaRPr lang="en-US" sz="2200" dirty="0">
              <a:latin typeface="Verdana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sz="2200" dirty="0" smtClean="0">
                <a:latin typeface="Verdana" pitchFamily="34" charset="0"/>
              </a:rPr>
              <a:t>There is a change of reflection dip about ¼ of the way down, indicating an unconformity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tabLst>
                <a:tab pos="685800" algn="l"/>
              </a:tabLst>
            </a:pPr>
            <a:r>
              <a:rPr lang="en-US" sz="2200" dirty="0" smtClean="0">
                <a:latin typeface="Verdana" pitchFamily="34" charset="0"/>
              </a:rPr>
              <a:t>The reflections below the unconformity rise and terminate</a:t>
            </a:r>
          </a:p>
        </p:txBody>
      </p:sp>
      <p:sp>
        <p:nvSpPr>
          <p:cNvPr id="251977" name="Text Box 73"/>
          <p:cNvSpPr txBox="1">
            <a:spLocks noChangeArrowheads="1"/>
          </p:cNvSpPr>
          <p:nvPr/>
        </p:nvSpPr>
        <p:spPr bwMode="auto">
          <a:xfrm>
            <a:off x="5610225" y="341376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grpSp>
        <p:nvGrpSpPr>
          <p:cNvPr id="5" name="Group 36"/>
          <p:cNvGrpSpPr/>
          <p:nvPr/>
        </p:nvGrpSpPr>
        <p:grpSpPr>
          <a:xfrm>
            <a:off x="4903470" y="2590800"/>
            <a:ext cx="3844290" cy="228600"/>
            <a:chOff x="4655820" y="2590800"/>
            <a:chExt cx="3844290" cy="228600"/>
          </a:xfrm>
        </p:grpSpPr>
        <p:sp>
          <p:nvSpPr>
            <p:cNvPr id="38" name="Freeform 37"/>
            <p:cNvSpPr/>
            <p:nvPr/>
          </p:nvSpPr>
          <p:spPr bwMode="auto">
            <a:xfrm>
              <a:off x="4655820" y="2653030"/>
              <a:ext cx="506730" cy="63500"/>
            </a:xfrm>
            <a:custGeom>
              <a:avLst/>
              <a:gdLst>
                <a:gd name="connsiteX0" fmla="*/ 0 w 506730"/>
                <a:gd name="connsiteY0" fmla="*/ 63500 h 63500"/>
                <a:gd name="connsiteX1" fmla="*/ 179070 w 506730"/>
                <a:gd name="connsiteY1" fmla="*/ 48260 h 63500"/>
                <a:gd name="connsiteX2" fmla="*/ 297180 w 506730"/>
                <a:gd name="connsiteY2" fmla="*/ 17780 h 63500"/>
                <a:gd name="connsiteX3" fmla="*/ 358140 w 506730"/>
                <a:gd name="connsiteY3" fmla="*/ 6350 h 63500"/>
                <a:gd name="connsiteX4" fmla="*/ 419100 w 506730"/>
                <a:gd name="connsiteY4" fmla="*/ 6350 h 63500"/>
                <a:gd name="connsiteX5" fmla="*/ 506730 w 506730"/>
                <a:gd name="connsiteY5" fmla="*/ 4445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6730" h="63500">
                  <a:moveTo>
                    <a:pt x="0" y="63500"/>
                  </a:moveTo>
                  <a:cubicBezTo>
                    <a:pt x="64770" y="59690"/>
                    <a:pt x="129540" y="55880"/>
                    <a:pt x="179070" y="48260"/>
                  </a:cubicBezTo>
                  <a:cubicBezTo>
                    <a:pt x="228600" y="40640"/>
                    <a:pt x="267335" y="24765"/>
                    <a:pt x="297180" y="17780"/>
                  </a:cubicBezTo>
                  <a:cubicBezTo>
                    <a:pt x="327025" y="10795"/>
                    <a:pt x="337820" y="8255"/>
                    <a:pt x="358140" y="6350"/>
                  </a:cubicBezTo>
                  <a:cubicBezTo>
                    <a:pt x="378460" y="4445"/>
                    <a:pt x="394335" y="0"/>
                    <a:pt x="419100" y="6350"/>
                  </a:cubicBezTo>
                  <a:cubicBezTo>
                    <a:pt x="443865" y="12700"/>
                    <a:pt x="475297" y="28575"/>
                    <a:pt x="506730" y="4445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5269230" y="2590800"/>
              <a:ext cx="3230880" cy="228600"/>
            </a:xfrm>
            <a:custGeom>
              <a:avLst/>
              <a:gdLst>
                <a:gd name="connsiteX0" fmla="*/ 0 w 3230880"/>
                <a:gd name="connsiteY0" fmla="*/ 228600 h 228600"/>
                <a:gd name="connsiteX1" fmla="*/ 232410 w 3230880"/>
                <a:gd name="connsiteY1" fmla="*/ 171450 h 228600"/>
                <a:gd name="connsiteX2" fmla="*/ 461010 w 3230880"/>
                <a:gd name="connsiteY2" fmla="*/ 110490 h 228600"/>
                <a:gd name="connsiteX3" fmla="*/ 674370 w 3230880"/>
                <a:gd name="connsiteY3" fmla="*/ 83820 h 228600"/>
                <a:gd name="connsiteX4" fmla="*/ 883920 w 3230880"/>
                <a:gd name="connsiteY4" fmla="*/ 83820 h 228600"/>
                <a:gd name="connsiteX5" fmla="*/ 1108710 w 3230880"/>
                <a:gd name="connsiteY5" fmla="*/ 68580 h 228600"/>
                <a:gd name="connsiteX6" fmla="*/ 1249680 w 3230880"/>
                <a:gd name="connsiteY6" fmla="*/ 64770 h 228600"/>
                <a:gd name="connsiteX7" fmla="*/ 1344930 w 3230880"/>
                <a:gd name="connsiteY7" fmla="*/ 49530 h 228600"/>
                <a:gd name="connsiteX8" fmla="*/ 1432560 w 3230880"/>
                <a:gd name="connsiteY8" fmla="*/ 30480 h 228600"/>
                <a:gd name="connsiteX9" fmla="*/ 1474470 w 3230880"/>
                <a:gd name="connsiteY9" fmla="*/ 57150 h 228600"/>
                <a:gd name="connsiteX10" fmla="*/ 1554480 w 3230880"/>
                <a:gd name="connsiteY10" fmla="*/ 95250 h 228600"/>
                <a:gd name="connsiteX11" fmla="*/ 1668780 w 3230880"/>
                <a:gd name="connsiteY11" fmla="*/ 133350 h 228600"/>
                <a:gd name="connsiteX12" fmla="*/ 1824990 w 3230880"/>
                <a:gd name="connsiteY12" fmla="*/ 140970 h 228600"/>
                <a:gd name="connsiteX13" fmla="*/ 1946910 w 3230880"/>
                <a:gd name="connsiteY13" fmla="*/ 137160 h 228600"/>
                <a:gd name="connsiteX14" fmla="*/ 2099310 w 3230880"/>
                <a:gd name="connsiteY14" fmla="*/ 118110 h 228600"/>
                <a:gd name="connsiteX15" fmla="*/ 2171700 w 3230880"/>
                <a:gd name="connsiteY15" fmla="*/ 121920 h 228600"/>
                <a:gd name="connsiteX16" fmla="*/ 2286000 w 3230880"/>
                <a:gd name="connsiteY16" fmla="*/ 167640 h 228600"/>
                <a:gd name="connsiteX17" fmla="*/ 2366010 w 3230880"/>
                <a:gd name="connsiteY17" fmla="*/ 160020 h 228600"/>
                <a:gd name="connsiteX18" fmla="*/ 2434590 w 3230880"/>
                <a:gd name="connsiteY18" fmla="*/ 91440 h 228600"/>
                <a:gd name="connsiteX19" fmla="*/ 2526030 w 3230880"/>
                <a:gd name="connsiteY19" fmla="*/ 72390 h 228600"/>
                <a:gd name="connsiteX20" fmla="*/ 2606040 w 3230880"/>
                <a:gd name="connsiteY20" fmla="*/ 83820 h 228600"/>
                <a:gd name="connsiteX21" fmla="*/ 2735580 w 3230880"/>
                <a:gd name="connsiteY21" fmla="*/ 152400 h 228600"/>
                <a:gd name="connsiteX22" fmla="*/ 2975610 w 3230880"/>
                <a:gd name="connsiteY22" fmla="*/ 125730 h 228600"/>
                <a:gd name="connsiteX23" fmla="*/ 3078480 w 3230880"/>
                <a:gd name="connsiteY23" fmla="*/ 64770 h 228600"/>
                <a:gd name="connsiteX24" fmla="*/ 3173730 w 3230880"/>
                <a:gd name="connsiteY24" fmla="*/ 26670 h 228600"/>
                <a:gd name="connsiteX25" fmla="*/ 3230880 w 3230880"/>
                <a:gd name="connsiteY25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30880" h="228600">
                  <a:moveTo>
                    <a:pt x="0" y="228600"/>
                  </a:moveTo>
                  <a:lnTo>
                    <a:pt x="232410" y="171450"/>
                  </a:lnTo>
                  <a:cubicBezTo>
                    <a:pt x="309245" y="151765"/>
                    <a:pt x="387350" y="125095"/>
                    <a:pt x="461010" y="110490"/>
                  </a:cubicBezTo>
                  <a:cubicBezTo>
                    <a:pt x="534670" y="95885"/>
                    <a:pt x="603885" y="88265"/>
                    <a:pt x="674370" y="83820"/>
                  </a:cubicBezTo>
                  <a:cubicBezTo>
                    <a:pt x="744855" y="79375"/>
                    <a:pt x="811530" y="86360"/>
                    <a:pt x="883920" y="83820"/>
                  </a:cubicBezTo>
                  <a:cubicBezTo>
                    <a:pt x="956310" y="81280"/>
                    <a:pt x="1047750" y="71755"/>
                    <a:pt x="1108710" y="68580"/>
                  </a:cubicBezTo>
                  <a:cubicBezTo>
                    <a:pt x="1169670" y="65405"/>
                    <a:pt x="1210310" y="67945"/>
                    <a:pt x="1249680" y="64770"/>
                  </a:cubicBezTo>
                  <a:cubicBezTo>
                    <a:pt x="1289050" y="61595"/>
                    <a:pt x="1314450" y="55245"/>
                    <a:pt x="1344930" y="49530"/>
                  </a:cubicBezTo>
                  <a:cubicBezTo>
                    <a:pt x="1375410" y="43815"/>
                    <a:pt x="1410970" y="29210"/>
                    <a:pt x="1432560" y="30480"/>
                  </a:cubicBezTo>
                  <a:cubicBezTo>
                    <a:pt x="1454150" y="31750"/>
                    <a:pt x="1454150" y="46355"/>
                    <a:pt x="1474470" y="57150"/>
                  </a:cubicBezTo>
                  <a:cubicBezTo>
                    <a:pt x="1494790" y="67945"/>
                    <a:pt x="1522095" y="82550"/>
                    <a:pt x="1554480" y="95250"/>
                  </a:cubicBezTo>
                  <a:cubicBezTo>
                    <a:pt x="1586865" y="107950"/>
                    <a:pt x="1623695" y="125730"/>
                    <a:pt x="1668780" y="133350"/>
                  </a:cubicBezTo>
                  <a:cubicBezTo>
                    <a:pt x="1713865" y="140970"/>
                    <a:pt x="1778635" y="140335"/>
                    <a:pt x="1824990" y="140970"/>
                  </a:cubicBezTo>
                  <a:cubicBezTo>
                    <a:pt x="1871345" y="141605"/>
                    <a:pt x="1901190" y="140970"/>
                    <a:pt x="1946910" y="137160"/>
                  </a:cubicBezTo>
                  <a:cubicBezTo>
                    <a:pt x="1992630" y="133350"/>
                    <a:pt x="2061845" y="120650"/>
                    <a:pt x="2099310" y="118110"/>
                  </a:cubicBezTo>
                  <a:cubicBezTo>
                    <a:pt x="2136775" y="115570"/>
                    <a:pt x="2140585" y="113665"/>
                    <a:pt x="2171700" y="121920"/>
                  </a:cubicBezTo>
                  <a:cubicBezTo>
                    <a:pt x="2202815" y="130175"/>
                    <a:pt x="2253615" y="161290"/>
                    <a:pt x="2286000" y="167640"/>
                  </a:cubicBezTo>
                  <a:cubicBezTo>
                    <a:pt x="2318385" y="173990"/>
                    <a:pt x="2341245" y="172720"/>
                    <a:pt x="2366010" y="160020"/>
                  </a:cubicBezTo>
                  <a:cubicBezTo>
                    <a:pt x="2390775" y="147320"/>
                    <a:pt x="2407920" y="106045"/>
                    <a:pt x="2434590" y="91440"/>
                  </a:cubicBezTo>
                  <a:cubicBezTo>
                    <a:pt x="2461260" y="76835"/>
                    <a:pt x="2497455" y="73660"/>
                    <a:pt x="2526030" y="72390"/>
                  </a:cubicBezTo>
                  <a:cubicBezTo>
                    <a:pt x="2554605" y="71120"/>
                    <a:pt x="2571115" y="70485"/>
                    <a:pt x="2606040" y="83820"/>
                  </a:cubicBezTo>
                  <a:cubicBezTo>
                    <a:pt x="2640965" y="97155"/>
                    <a:pt x="2673985" y="145415"/>
                    <a:pt x="2735580" y="152400"/>
                  </a:cubicBezTo>
                  <a:cubicBezTo>
                    <a:pt x="2797175" y="159385"/>
                    <a:pt x="2918460" y="140335"/>
                    <a:pt x="2975610" y="125730"/>
                  </a:cubicBezTo>
                  <a:cubicBezTo>
                    <a:pt x="3032760" y="111125"/>
                    <a:pt x="3045460" y="81280"/>
                    <a:pt x="3078480" y="64770"/>
                  </a:cubicBezTo>
                  <a:cubicBezTo>
                    <a:pt x="3111500" y="48260"/>
                    <a:pt x="3148330" y="37465"/>
                    <a:pt x="3173730" y="26670"/>
                  </a:cubicBezTo>
                  <a:cubicBezTo>
                    <a:pt x="3199130" y="15875"/>
                    <a:pt x="3215005" y="7937"/>
                    <a:pt x="3230880" y="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0" name="Line 68"/>
          <p:cNvSpPr>
            <a:spLocks noChangeShapeType="1"/>
          </p:cNvSpPr>
          <p:nvPr/>
        </p:nvSpPr>
        <p:spPr bwMode="auto">
          <a:xfrm>
            <a:off x="1219518" y="5561013"/>
            <a:ext cx="2376487" cy="0"/>
          </a:xfrm>
          <a:prstGeom prst="line">
            <a:avLst/>
          </a:prstGeom>
          <a:noFill/>
          <a:ln w="7620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77"/>
          <p:cNvPicPr>
            <a:picLocks noChangeArrowheads="1"/>
          </p:cNvPicPr>
          <p:nvPr/>
        </p:nvPicPr>
        <p:blipFill>
          <a:blip r:embed="rId3" cstate="print"/>
          <a:srcRect t="1585" b="25354"/>
          <a:stretch>
            <a:fillRect/>
          </a:stretch>
        </p:blipFill>
        <p:spPr bwMode="auto">
          <a:xfrm>
            <a:off x="4560888" y="1800225"/>
            <a:ext cx="4268787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18505" name="Line 42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6" name="Line 43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7" name="Line 44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8" name="Line 45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9" name="Line 46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18438" name="Picture 8"/>
          <p:cNvPicPr>
            <a:picLocks noChangeAspect="1" noChangeArrowheads="1"/>
          </p:cNvPicPr>
          <p:nvPr/>
        </p:nvPicPr>
        <p:blipFill>
          <a:blip r:embed="rId4" cstate="print"/>
          <a:srcRect t="-2675" r="40593" b="26465"/>
          <a:stretch>
            <a:fillRect/>
          </a:stretch>
        </p:blipFill>
        <p:spPr bwMode="auto">
          <a:xfrm>
            <a:off x="565150" y="1692275"/>
            <a:ext cx="3336925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Freeform 9"/>
          <p:cNvSpPr>
            <a:spLocks noChangeAspect="1"/>
          </p:cNvSpPr>
          <p:nvPr/>
        </p:nvSpPr>
        <p:spPr bwMode="auto">
          <a:xfrm>
            <a:off x="1201738" y="2309813"/>
            <a:ext cx="390525" cy="2633662"/>
          </a:xfrm>
          <a:custGeom>
            <a:avLst/>
            <a:gdLst>
              <a:gd name="T0" fmla="*/ 0 w 384"/>
              <a:gd name="T1" fmla="*/ 0 h 2073"/>
              <a:gd name="T2" fmla="*/ 2147483647 w 384"/>
              <a:gd name="T3" fmla="*/ 2147483647 h 2073"/>
              <a:gd name="T4" fmla="*/ 2147483647 w 384"/>
              <a:gd name="T5" fmla="*/ 2147483647 h 2073"/>
              <a:gd name="T6" fmla="*/ 0 60000 65536"/>
              <a:gd name="T7" fmla="*/ 0 60000 65536"/>
              <a:gd name="T8" fmla="*/ 0 60000 65536"/>
              <a:gd name="T9" fmla="*/ 0 w 384"/>
              <a:gd name="T10" fmla="*/ 0 h 2073"/>
              <a:gd name="T11" fmla="*/ 384 w 384"/>
              <a:gd name="T12" fmla="*/ 2073 h 20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073">
                <a:moveTo>
                  <a:pt x="0" y="0"/>
                </a:moveTo>
                <a:cubicBezTo>
                  <a:pt x="30" y="216"/>
                  <a:pt x="60" y="432"/>
                  <a:pt x="124" y="777"/>
                </a:cubicBezTo>
                <a:cubicBezTo>
                  <a:pt x="188" y="1122"/>
                  <a:pt x="286" y="1597"/>
                  <a:pt x="384" y="207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560388" y="50069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103</a:t>
            </a:r>
          </a:p>
        </p:txBody>
      </p:sp>
      <p:sp>
        <p:nvSpPr>
          <p:cNvPr id="18441" name="Text Box 1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18442" name="Text Box 1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18443" name="Text Box 1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18444" name="Text Box 1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18445" name="Text Box 1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18500" name="Line 1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1" name="Line 1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2" name="Line 1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3" name="Line 2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4" name="Line 2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447" name="Text Box 2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18448" name="Text Box 2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sp>
        <p:nvSpPr>
          <p:cNvPr id="18449" name="Text Box 25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8450" name="Text Box 26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8451" name="Text Box 27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8452" name="Text Box 28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8453" name="Text Box 29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8454" name="Text Box 30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8455" name="Text Box 31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8456" name="Text Box 32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18457" name="Text Box 33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8458" name="Line 34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59" name="Line 35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0" name="Line 36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1" name="Line 37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2" name="Line 38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3" name="Line 39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4" name="Line 40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465" name="Text Box 47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204</a:t>
            </a:r>
          </a:p>
        </p:txBody>
      </p:sp>
      <p:sp>
        <p:nvSpPr>
          <p:cNvPr id="18467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103 &amp; 204</a:t>
            </a:r>
          </a:p>
        </p:txBody>
      </p:sp>
      <p:sp>
        <p:nvSpPr>
          <p:cNvPr id="18468" name="Freeform 55"/>
          <p:cNvSpPr>
            <a:spLocks/>
          </p:cNvSpPr>
          <p:nvPr/>
        </p:nvSpPr>
        <p:spPr bwMode="auto">
          <a:xfrm>
            <a:off x="800100" y="2636838"/>
            <a:ext cx="425450" cy="42862"/>
          </a:xfrm>
          <a:custGeom>
            <a:avLst/>
            <a:gdLst>
              <a:gd name="T0" fmla="*/ 0 w 268"/>
              <a:gd name="T1" fmla="*/ 2147483647 h 27"/>
              <a:gd name="T2" fmla="*/ 2147483647 w 268"/>
              <a:gd name="T3" fmla="*/ 2147483647 h 27"/>
              <a:gd name="T4" fmla="*/ 2147483647 w 268"/>
              <a:gd name="T5" fmla="*/ 2147483647 h 27"/>
              <a:gd name="T6" fmla="*/ 2147483647 w 268"/>
              <a:gd name="T7" fmla="*/ 2147483647 h 27"/>
              <a:gd name="T8" fmla="*/ 2147483647 w 268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8"/>
              <a:gd name="T16" fmla="*/ 0 h 27"/>
              <a:gd name="T17" fmla="*/ 268 w 268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8" h="27">
                <a:moveTo>
                  <a:pt x="0" y="27"/>
                </a:moveTo>
                <a:cubicBezTo>
                  <a:pt x="38" y="25"/>
                  <a:pt x="77" y="23"/>
                  <a:pt x="104" y="19"/>
                </a:cubicBezTo>
                <a:cubicBezTo>
                  <a:pt x="131" y="15"/>
                  <a:pt x="149" y="6"/>
                  <a:pt x="164" y="3"/>
                </a:cubicBezTo>
                <a:cubicBezTo>
                  <a:pt x="179" y="0"/>
                  <a:pt x="179" y="0"/>
                  <a:pt x="196" y="3"/>
                </a:cubicBezTo>
                <a:cubicBezTo>
                  <a:pt x="213" y="6"/>
                  <a:pt x="240" y="14"/>
                  <a:pt x="268" y="23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69" name="Freeform 56"/>
          <p:cNvSpPr>
            <a:spLocks/>
          </p:cNvSpPr>
          <p:nvPr/>
        </p:nvSpPr>
        <p:spPr bwMode="auto">
          <a:xfrm>
            <a:off x="1276350" y="2597150"/>
            <a:ext cx="2616200" cy="165100"/>
          </a:xfrm>
          <a:custGeom>
            <a:avLst/>
            <a:gdLst>
              <a:gd name="T0" fmla="*/ 0 w 1648"/>
              <a:gd name="T1" fmla="*/ 2147483647 h 104"/>
              <a:gd name="T2" fmla="*/ 2147483647 w 1648"/>
              <a:gd name="T3" fmla="*/ 2147483647 h 104"/>
              <a:gd name="T4" fmla="*/ 2147483647 w 1648"/>
              <a:gd name="T5" fmla="*/ 2147483647 h 104"/>
              <a:gd name="T6" fmla="*/ 2147483647 w 1648"/>
              <a:gd name="T7" fmla="*/ 2147483647 h 104"/>
              <a:gd name="T8" fmla="*/ 2147483647 w 1648"/>
              <a:gd name="T9" fmla="*/ 2147483647 h 104"/>
              <a:gd name="T10" fmla="*/ 2147483647 w 1648"/>
              <a:gd name="T11" fmla="*/ 2147483647 h 104"/>
              <a:gd name="T12" fmla="*/ 2147483647 w 1648"/>
              <a:gd name="T13" fmla="*/ 2147483647 h 104"/>
              <a:gd name="T14" fmla="*/ 2147483647 w 1648"/>
              <a:gd name="T15" fmla="*/ 2147483647 h 104"/>
              <a:gd name="T16" fmla="*/ 2147483647 w 1648"/>
              <a:gd name="T17" fmla="*/ 2147483647 h 104"/>
              <a:gd name="T18" fmla="*/ 2147483647 w 1648"/>
              <a:gd name="T19" fmla="*/ 2147483647 h 104"/>
              <a:gd name="T20" fmla="*/ 2147483647 w 1648"/>
              <a:gd name="T21" fmla="*/ 2147483647 h 104"/>
              <a:gd name="T22" fmla="*/ 2147483647 w 1648"/>
              <a:gd name="T23" fmla="*/ 2147483647 h 104"/>
              <a:gd name="T24" fmla="*/ 2147483647 w 1648"/>
              <a:gd name="T25" fmla="*/ 2147483647 h 104"/>
              <a:gd name="T26" fmla="*/ 2147483647 w 1648"/>
              <a:gd name="T27" fmla="*/ 2147483647 h 104"/>
              <a:gd name="T28" fmla="*/ 2147483647 w 1648"/>
              <a:gd name="T29" fmla="*/ 2147483647 h 104"/>
              <a:gd name="T30" fmla="*/ 2147483647 w 1648"/>
              <a:gd name="T31" fmla="*/ 2147483647 h 104"/>
              <a:gd name="T32" fmla="*/ 2147483647 w 1648"/>
              <a:gd name="T33" fmla="*/ 0 h 10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648"/>
              <a:gd name="T52" fmla="*/ 0 h 104"/>
              <a:gd name="T53" fmla="*/ 1648 w 1648"/>
              <a:gd name="T54" fmla="*/ 104 h 10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648" h="104">
                <a:moveTo>
                  <a:pt x="0" y="104"/>
                </a:moveTo>
                <a:cubicBezTo>
                  <a:pt x="49" y="95"/>
                  <a:pt x="99" y="87"/>
                  <a:pt x="152" y="76"/>
                </a:cubicBezTo>
                <a:cubicBezTo>
                  <a:pt x="205" y="65"/>
                  <a:pt x="257" y="46"/>
                  <a:pt x="316" y="40"/>
                </a:cubicBezTo>
                <a:cubicBezTo>
                  <a:pt x="375" y="34"/>
                  <a:pt x="449" y="41"/>
                  <a:pt x="504" y="40"/>
                </a:cubicBezTo>
                <a:cubicBezTo>
                  <a:pt x="559" y="39"/>
                  <a:pt x="606" y="40"/>
                  <a:pt x="644" y="36"/>
                </a:cubicBezTo>
                <a:cubicBezTo>
                  <a:pt x="682" y="32"/>
                  <a:pt x="701" y="11"/>
                  <a:pt x="732" y="16"/>
                </a:cubicBezTo>
                <a:cubicBezTo>
                  <a:pt x="763" y="21"/>
                  <a:pt x="788" y="56"/>
                  <a:pt x="828" y="64"/>
                </a:cubicBezTo>
                <a:cubicBezTo>
                  <a:pt x="868" y="72"/>
                  <a:pt x="927" y="64"/>
                  <a:pt x="972" y="64"/>
                </a:cubicBezTo>
                <a:cubicBezTo>
                  <a:pt x="1017" y="64"/>
                  <a:pt x="1061" y="62"/>
                  <a:pt x="1100" y="64"/>
                </a:cubicBezTo>
                <a:cubicBezTo>
                  <a:pt x="1139" y="66"/>
                  <a:pt x="1182" y="81"/>
                  <a:pt x="1208" y="76"/>
                </a:cubicBezTo>
                <a:cubicBezTo>
                  <a:pt x="1234" y="71"/>
                  <a:pt x="1240" y="40"/>
                  <a:pt x="1256" y="32"/>
                </a:cubicBezTo>
                <a:cubicBezTo>
                  <a:pt x="1272" y="24"/>
                  <a:pt x="1286" y="26"/>
                  <a:pt x="1304" y="28"/>
                </a:cubicBezTo>
                <a:cubicBezTo>
                  <a:pt x="1322" y="30"/>
                  <a:pt x="1344" y="38"/>
                  <a:pt x="1364" y="44"/>
                </a:cubicBezTo>
                <a:cubicBezTo>
                  <a:pt x="1384" y="50"/>
                  <a:pt x="1400" y="63"/>
                  <a:pt x="1424" y="64"/>
                </a:cubicBezTo>
                <a:cubicBezTo>
                  <a:pt x="1448" y="65"/>
                  <a:pt x="1481" y="60"/>
                  <a:pt x="1508" y="52"/>
                </a:cubicBezTo>
                <a:cubicBezTo>
                  <a:pt x="1535" y="44"/>
                  <a:pt x="1561" y="25"/>
                  <a:pt x="1584" y="16"/>
                </a:cubicBezTo>
                <a:cubicBezTo>
                  <a:pt x="1607" y="7"/>
                  <a:pt x="1627" y="3"/>
                  <a:pt x="1648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70" name="Rectangle 57"/>
          <p:cNvSpPr>
            <a:spLocks noChangeArrowheads="1"/>
          </p:cNvSpPr>
          <p:nvPr/>
        </p:nvSpPr>
        <p:spPr bwMode="auto">
          <a:xfrm>
            <a:off x="2771775" y="1920875"/>
            <a:ext cx="166688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18471" name="Rectangle 58"/>
          <p:cNvSpPr>
            <a:spLocks noChangeArrowheads="1"/>
          </p:cNvSpPr>
          <p:nvPr/>
        </p:nvSpPr>
        <p:spPr bwMode="auto">
          <a:xfrm>
            <a:off x="6554788" y="1949450"/>
            <a:ext cx="166687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8473" name="AutoShape 62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" name="Group 63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8495" name="Line 64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6" name="Line 65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7" name="Line 66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8" name="Line 67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9" name="Line 68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" name="Group 69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8489" name="Line 70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0" name="Line 71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1" name="Line 72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2" name="Line 73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3" name="Line 74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94" name="Line 75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8476" name="Text Box 76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8477" name="Text Box 77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18478" name="Text Box 78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18479" name="Text Box 79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18480" name="Text Box 80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18481" name="Text Box 81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18482" name="Text Box 82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18483" name="Text Box 83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18484" name="Text Box 84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18485" name="Text Box 85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18486" name="Text Box 86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18487" name="Line 87"/>
            <p:cNvSpPr>
              <a:spLocks noChangeShapeType="1"/>
            </p:cNvSpPr>
            <p:nvPr/>
          </p:nvSpPr>
          <p:spPr bwMode="auto">
            <a:xfrm>
              <a:off x="621" y="38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88" name="Line 88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6" name="Freeform 61"/>
          <p:cNvSpPr>
            <a:spLocks/>
          </p:cNvSpPr>
          <p:nvPr/>
        </p:nvSpPr>
        <p:spPr bwMode="auto">
          <a:xfrm>
            <a:off x="5086350" y="2470150"/>
            <a:ext cx="819150" cy="2825750"/>
          </a:xfrm>
          <a:custGeom>
            <a:avLst/>
            <a:gdLst>
              <a:gd name="T0" fmla="*/ 0 w 516"/>
              <a:gd name="T1" fmla="*/ 0 h 1780"/>
              <a:gd name="T2" fmla="*/ 82550 w 516"/>
              <a:gd name="T3" fmla="*/ 387350 h 1780"/>
              <a:gd name="T4" fmla="*/ 273050 w 516"/>
              <a:gd name="T5" fmla="*/ 1295400 h 1780"/>
              <a:gd name="T6" fmla="*/ 615950 w 516"/>
              <a:gd name="T7" fmla="*/ 2349500 h 1780"/>
              <a:gd name="T8" fmla="*/ 819150 w 516"/>
              <a:gd name="T9" fmla="*/ 2825750 h 1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1780"/>
              <a:gd name="T17" fmla="*/ 516 w 516"/>
              <a:gd name="T18" fmla="*/ 1780 h 1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1780">
                <a:moveTo>
                  <a:pt x="0" y="0"/>
                </a:moveTo>
                <a:cubicBezTo>
                  <a:pt x="11" y="54"/>
                  <a:pt x="23" y="108"/>
                  <a:pt x="52" y="244"/>
                </a:cubicBezTo>
                <a:cubicBezTo>
                  <a:pt x="81" y="380"/>
                  <a:pt x="116" y="610"/>
                  <a:pt x="172" y="816"/>
                </a:cubicBezTo>
                <a:cubicBezTo>
                  <a:pt x="228" y="1022"/>
                  <a:pt x="331" y="1319"/>
                  <a:pt x="388" y="1480"/>
                </a:cubicBezTo>
                <a:cubicBezTo>
                  <a:pt x="445" y="1641"/>
                  <a:pt x="495" y="1731"/>
                  <a:pt x="516" y="17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7" name="Text Box 68"/>
          <p:cNvSpPr txBox="1">
            <a:spLocks noChangeArrowheads="1"/>
          </p:cNvSpPr>
          <p:nvPr/>
        </p:nvSpPr>
        <p:spPr bwMode="auto">
          <a:xfrm>
            <a:off x="1446213" y="31242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78" name="Text Box 68"/>
          <p:cNvSpPr txBox="1">
            <a:spLocks noChangeArrowheads="1"/>
          </p:cNvSpPr>
          <p:nvPr/>
        </p:nvSpPr>
        <p:spPr bwMode="auto">
          <a:xfrm>
            <a:off x="5423853" y="34290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79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75"/>
          <p:cNvPicPr>
            <a:picLocks noChangeArrowheads="1"/>
          </p:cNvPicPr>
          <p:nvPr/>
        </p:nvPicPr>
        <p:blipFill>
          <a:blip r:embed="rId3" cstate="print"/>
          <a:srcRect t="1585" b="25981"/>
          <a:stretch>
            <a:fillRect/>
          </a:stretch>
        </p:blipFill>
        <p:spPr bwMode="auto">
          <a:xfrm>
            <a:off x="4560888" y="1814513"/>
            <a:ext cx="4268787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 Box 68"/>
          <p:cNvSpPr txBox="1">
            <a:spLocks noChangeArrowheads="1"/>
          </p:cNvSpPr>
          <p:nvPr/>
        </p:nvSpPr>
        <p:spPr bwMode="auto">
          <a:xfrm>
            <a:off x="5423853" y="34290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75" name="Freeform 61"/>
          <p:cNvSpPr>
            <a:spLocks/>
          </p:cNvSpPr>
          <p:nvPr/>
        </p:nvSpPr>
        <p:spPr bwMode="auto">
          <a:xfrm>
            <a:off x="5086350" y="2470150"/>
            <a:ext cx="819150" cy="2825750"/>
          </a:xfrm>
          <a:custGeom>
            <a:avLst/>
            <a:gdLst>
              <a:gd name="T0" fmla="*/ 0 w 516"/>
              <a:gd name="T1" fmla="*/ 0 h 1780"/>
              <a:gd name="T2" fmla="*/ 82550 w 516"/>
              <a:gd name="T3" fmla="*/ 387350 h 1780"/>
              <a:gd name="T4" fmla="*/ 273050 w 516"/>
              <a:gd name="T5" fmla="*/ 1295400 h 1780"/>
              <a:gd name="T6" fmla="*/ 615950 w 516"/>
              <a:gd name="T7" fmla="*/ 2349500 h 1780"/>
              <a:gd name="T8" fmla="*/ 819150 w 516"/>
              <a:gd name="T9" fmla="*/ 2825750 h 1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1780"/>
              <a:gd name="T17" fmla="*/ 516 w 516"/>
              <a:gd name="T18" fmla="*/ 1780 h 1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1780">
                <a:moveTo>
                  <a:pt x="0" y="0"/>
                </a:moveTo>
                <a:cubicBezTo>
                  <a:pt x="11" y="54"/>
                  <a:pt x="23" y="108"/>
                  <a:pt x="52" y="244"/>
                </a:cubicBezTo>
                <a:cubicBezTo>
                  <a:pt x="81" y="380"/>
                  <a:pt x="116" y="610"/>
                  <a:pt x="172" y="816"/>
                </a:cubicBezTo>
                <a:cubicBezTo>
                  <a:pt x="228" y="1022"/>
                  <a:pt x="331" y="1319"/>
                  <a:pt x="388" y="1480"/>
                </a:cubicBezTo>
                <a:cubicBezTo>
                  <a:pt x="445" y="1641"/>
                  <a:pt x="495" y="1731"/>
                  <a:pt x="516" y="17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19528" name="Line 4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9" name="Line 5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30" name="Line 6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31" name="Line 7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32" name="Line 8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9462" name="Text Box 25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9463" name="Text Box 26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9464" name="Text Box 27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9465" name="Text Box 28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9466" name="Text Box 29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9467" name="Text Box 30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9468" name="Text Box 31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9469" name="Text Box 32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19470" name="Text Box 33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9471" name="Line 34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2" name="Line 35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3" name="Line 36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4" name="Line 37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5" name="Line 38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6" name="Line 39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7" name="Line 40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8" name="Text Box 41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204</a:t>
            </a:r>
          </a:p>
        </p:txBody>
      </p:sp>
      <p:sp>
        <p:nvSpPr>
          <p:cNvPr id="19479" name="Rectangle 4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Lines 103 &amp; 204</a:t>
            </a:r>
          </a:p>
        </p:txBody>
      </p: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57150" y="1349375"/>
            <a:ext cx="3111500" cy="3960813"/>
            <a:chOff x="36" y="850"/>
            <a:chExt cx="1960" cy="2495"/>
          </a:xfrm>
        </p:grpSpPr>
        <p:pic>
          <p:nvPicPr>
            <p:cNvPr id="19511" name="Picture 52"/>
            <p:cNvPicPr>
              <a:picLocks noChangeAspect="1" noChangeArrowheads="1"/>
            </p:cNvPicPr>
            <p:nvPr/>
          </p:nvPicPr>
          <p:blipFill>
            <a:blip r:embed="rId4" cstate="print"/>
            <a:srcRect t="-2675" r="59839" b="26465"/>
            <a:stretch>
              <a:fillRect/>
            </a:stretch>
          </p:blipFill>
          <p:spPr bwMode="auto">
            <a:xfrm>
              <a:off x="356" y="1066"/>
              <a:ext cx="1421" cy="2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12" name="Freeform 53"/>
            <p:cNvSpPr>
              <a:spLocks noChangeAspect="1"/>
            </p:cNvSpPr>
            <p:nvPr/>
          </p:nvSpPr>
          <p:spPr bwMode="auto">
            <a:xfrm>
              <a:off x="757" y="1455"/>
              <a:ext cx="246" cy="1659"/>
            </a:xfrm>
            <a:custGeom>
              <a:avLst/>
              <a:gdLst>
                <a:gd name="T0" fmla="*/ 0 w 384"/>
                <a:gd name="T1" fmla="*/ 0 h 2073"/>
                <a:gd name="T2" fmla="*/ 33 w 384"/>
                <a:gd name="T3" fmla="*/ 399 h 2073"/>
                <a:gd name="T4" fmla="*/ 101 w 384"/>
                <a:gd name="T5" fmla="*/ 1063 h 2073"/>
                <a:gd name="T6" fmla="*/ 0 60000 65536"/>
                <a:gd name="T7" fmla="*/ 0 60000 65536"/>
                <a:gd name="T8" fmla="*/ 0 60000 65536"/>
                <a:gd name="T9" fmla="*/ 0 w 384"/>
                <a:gd name="T10" fmla="*/ 0 h 2073"/>
                <a:gd name="T11" fmla="*/ 384 w 384"/>
                <a:gd name="T12" fmla="*/ 2073 h 20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4" h="2073">
                  <a:moveTo>
                    <a:pt x="0" y="0"/>
                  </a:moveTo>
                  <a:cubicBezTo>
                    <a:pt x="30" y="216"/>
                    <a:pt x="60" y="432"/>
                    <a:pt x="124" y="777"/>
                  </a:cubicBezTo>
                  <a:cubicBezTo>
                    <a:pt x="188" y="1122"/>
                    <a:pt x="286" y="1597"/>
                    <a:pt x="384" y="2073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3" name="Text Box 54"/>
            <p:cNvSpPr txBox="1">
              <a:spLocks noChangeArrowheads="1"/>
            </p:cNvSpPr>
            <p:nvPr/>
          </p:nvSpPr>
          <p:spPr bwMode="auto">
            <a:xfrm>
              <a:off x="353" y="3146"/>
              <a:ext cx="657" cy="19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103</a:t>
              </a:r>
            </a:p>
          </p:txBody>
        </p:sp>
        <p:sp>
          <p:nvSpPr>
            <p:cNvPr id="19514" name="Text Box 55"/>
            <p:cNvSpPr txBox="1">
              <a:spLocks noChangeArrowheads="1"/>
            </p:cNvSpPr>
            <p:nvPr/>
          </p:nvSpPr>
          <p:spPr bwMode="auto">
            <a:xfrm>
              <a:off x="1293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203</a:t>
              </a:r>
            </a:p>
          </p:txBody>
        </p:sp>
        <p:sp>
          <p:nvSpPr>
            <p:cNvPr id="19515" name="Text Box 56"/>
            <p:cNvSpPr txBox="1">
              <a:spLocks noChangeArrowheads="1"/>
            </p:cNvSpPr>
            <p:nvPr/>
          </p:nvSpPr>
          <p:spPr bwMode="auto">
            <a:xfrm>
              <a:off x="1592" y="850"/>
              <a:ext cx="4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204</a:t>
              </a:r>
            </a:p>
          </p:txBody>
        </p:sp>
        <p:sp>
          <p:nvSpPr>
            <p:cNvPr id="19516" name="Text Box 57"/>
            <p:cNvSpPr txBox="1">
              <a:spLocks noChangeArrowheads="1"/>
            </p:cNvSpPr>
            <p:nvPr/>
          </p:nvSpPr>
          <p:spPr bwMode="auto">
            <a:xfrm>
              <a:off x="944" y="850"/>
              <a:ext cx="3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202</a:t>
              </a:r>
            </a:p>
          </p:txBody>
        </p:sp>
        <p:sp>
          <p:nvSpPr>
            <p:cNvPr id="19517" name="Text Box 58"/>
            <p:cNvSpPr txBox="1">
              <a:spLocks noChangeArrowheads="1"/>
            </p:cNvSpPr>
            <p:nvPr/>
          </p:nvSpPr>
          <p:spPr bwMode="auto">
            <a:xfrm>
              <a:off x="3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200</a:t>
              </a:r>
            </a:p>
          </p:txBody>
        </p:sp>
        <p:sp>
          <p:nvSpPr>
            <p:cNvPr id="19518" name="Text Box 59"/>
            <p:cNvSpPr txBox="1">
              <a:spLocks noChangeArrowheads="1"/>
            </p:cNvSpPr>
            <p:nvPr/>
          </p:nvSpPr>
          <p:spPr bwMode="auto">
            <a:xfrm>
              <a:off x="645" y="85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201</a:t>
              </a:r>
            </a:p>
          </p:txBody>
        </p:sp>
        <p:sp>
          <p:nvSpPr>
            <p:cNvPr id="19519" name="Line 61"/>
            <p:cNvSpPr>
              <a:spLocks noChangeShapeType="1"/>
            </p:cNvSpPr>
            <p:nvPr/>
          </p:nvSpPr>
          <p:spPr bwMode="auto">
            <a:xfrm flipV="1">
              <a:off x="1467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0" name="Line 62"/>
            <p:cNvSpPr>
              <a:spLocks noChangeShapeType="1"/>
            </p:cNvSpPr>
            <p:nvPr/>
          </p:nvSpPr>
          <p:spPr bwMode="auto">
            <a:xfrm flipV="1">
              <a:off x="1789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1" name="Line 63"/>
            <p:cNvSpPr>
              <a:spLocks noChangeShapeType="1"/>
            </p:cNvSpPr>
            <p:nvPr/>
          </p:nvSpPr>
          <p:spPr bwMode="auto">
            <a:xfrm flipV="1">
              <a:off x="1144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2" name="Line 64"/>
            <p:cNvSpPr>
              <a:spLocks noChangeShapeType="1"/>
            </p:cNvSpPr>
            <p:nvPr/>
          </p:nvSpPr>
          <p:spPr bwMode="auto">
            <a:xfrm flipV="1">
              <a:off x="500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3" name="Line 65"/>
            <p:cNvSpPr>
              <a:spLocks noChangeShapeType="1"/>
            </p:cNvSpPr>
            <p:nvPr/>
          </p:nvSpPr>
          <p:spPr bwMode="auto">
            <a:xfrm flipV="1">
              <a:off x="822" y="108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4" name="Text Box 66"/>
            <p:cNvSpPr txBox="1">
              <a:spLocks noChangeArrowheads="1"/>
            </p:cNvSpPr>
            <p:nvPr/>
          </p:nvSpPr>
          <p:spPr bwMode="auto">
            <a:xfrm>
              <a:off x="36" y="867"/>
              <a:ext cx="270" cy="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b="1" dirty="0">
                  <a:latin typeface="Tahoma" pitchFamily="34" charset="0"/>
                </a:rPr>
                <a:t>W</a:t>
              </a:r>
            </a:p>
          </p:txBody>
        </p:sp>
        <p:sp>
          <p:nvSpPr>
            <p:cNvPr id="19525" name="Text Box 68"/>
            <p:cNvSpPr txBox="1">
              <a:spLocks noChangeArrowheads="1"/>
            </p:cNvSpPr>
            <p:nvPr/>
          </p:nvSpPr>
          <p:spPr bwMode="auto">
            <a:xfrm>
              <a:off x="911" y="1968"/>
              <a:ext cx="552" cy="19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Arial Black" pitchFamily="34" charset="0"/>
                </a:rPr>
                <a:t>Fault A</a:t>
              </a:r>
            </a:p>
          </p:txBody>
        </p:sp>
        <p:sp>
          <p:nvSpPr>
            <p:cNvPr id="19526" name="Freeform 69"/>
            <p:cNvSpPr>
              <a:spLocks/>
            </p:cNvSpPr>
            <p:nvPr/>
          </p:nvSpPr>
          <p:spPr bwMode="auto">
            <a:xfrm>
              <a:off x="504" y="1661"/>
              <a:ext cx="268" cy="27"/>
            </a:xfrm>
            <a:custGeom>
              <a:avLst/>
              <a:gdLst>
                <a:gd name="T0" fmla="*/ 0 w 268"/>
                <a:gd name="T1" fmla="*/ 27 h 27"/>
                <a:gd name="T2" fmla="*/ 104 w 268"/>
                <a:gd name="T3" fmla="*/ 19 h 27"/>
                <a:gd name="T4" fmla="*/ 164 w 268"/>
                <a:gd name="T5" fmla="*/ 3 h 27"/>
                <a:gd name="T6" fmla="*/ 196 w 268"/>
                <a:gd name="T7" fmla="*/ 3 h 27"/>
                <a:gd name="T8" fmla="*/ 268 w 268"/>
                <a:gd name="T9" fmla="*/ 2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8"/>
                <a:gd name="T16" fmla="*/ 0 h 27"/>
                <a:gd name="T17" fmla="*/ 268 w 268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8" h="27">
                  <a:moveTo>
                    <a:pt x="0" y="27"/>
                  </a:moveTo>
                  <a:cubicBezTo>
                    <a:pt x="38" y="25"/>
                    <a:pt x="77" y="23"/>
                    <a:pt x="104" y="19"/>
                  </a:cubicBezTo>
                  <a:cubicBezTo>
                    <a:pt x="131" y="15"/>
                    <a:pt x="149" y="6"/>
                    <a:pt x="164" y="3"/>
                  </a:cubicBezTo>
                  <a:cubicBezTo>
                    <a:pt x="179" y="0"/>
                    <a:pt x="179" y="0"/>
                    <a:pt x="196" y="3"/>
                  </a:cubicBezTo>
                  <a:cubicBezTo>
                    <a:pt x="213" y="6"/>
                    <a:pt x="240" y="14"/>
                    <a:pt x="268" y="23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27" name="Freeform 72"/>
            <p:cNvSpPr>
              <a:spLocks/>
            </p:cNvSpPr>
            <p:nvPr/>
          </p:nvSpPr>
          <p:spPr bwMode="auto">
            <a:xfrm>
              <a:off x="804" y="1645"/>
              <a:ext cx="996" cy="107"/>
            </a:xfrm>
            <a:custGeom>
              <a:avLst/>
              <a:gdLst>
                <a:gd name="T0" fmla="*/ 0 w 996"/>
                <a:gd name="T1" fmla="*/ 107 h 107"/>
                <a:gd name="T2" fmla="*/ 140 w 996"/>
                <a:gd name="T3" fmla="*/ 79 h 107"/>
                <a:gd name="T4" fmla="*/ 268 w 996"/>
                <a:gd name="T5" fmla="*/ 43 h 107"/>
                <a:gd name="T6" fmla="*/ 336 w 996"/>
                <a:gd name="T7" fmla="*/ 47 h 107"/>
                <a:gd name="T8" fmla="*/ 436 w 996"/>
                <a:gd name="T9" fmla="*/ 35 h 107"/>
                <a:gd name="T10" fmla="*/ 552 w 996"/>
                <a:gd name="T11" fmla="*/ 31 h 107"/>
                <a:gd name="T12" fmla="*/ 628 w 996"/>
                <a:gd name="T13" fmla="*/ 31 h 107"/>
                <a:gd name="T14" fmla="*/ 712 w 996"/>
                <a:gd name="T15" fmla="*/ 15 h 107"/>
                <a:gd name="T16" fmla="*/ 740 w 996"/>
                <a:gd name="T17" fmla="*/ 3 h 107"/>
                <a:gd name="T18" fmla="*/ 784 w 996"/>
                <a:gd name="T19" fmla="*/ 35 h 107"/>
                <a:gd name="T20" fmla="*/ 860 w 996"/>
                <a:gd name="T21" fmla="*/ 47 h 107"/>
                <a:gd name="T22" fmla="*/ 940 w 996"/>
                <a:gd name="T23" fmla="*/ 55 h 107"/>
                <a:gd name="T24" fmla="*/ 996 w 996"/>
                <a:gd name="T25" fmla="*/ 55 h 10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6"/>
                <a:gd name="T40" fmla="*/ 0 h 107"/>
                <a:gd name="T41" fmla="*/ 996 w 996"/>
                <a:gd name="T42" fmla="*/ 107 h 10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6" h="107">
                  <a:moveTo>
                    <a:pt x="0" y="107"/>
                  </a:moveTo>
                  <a:cubicBezTo>
                    <a:pt x="47" y="98"/>
                    <a:pt x="95" y="90"/>
                    <a:pt x="140" y="79"/>
                  </a:cubicBezTo>
                  <a:cubicBezTo>
                    <a:pt x="185" y="68"/>
                    <a:pt x="235" y="48"/>
                    <a:pt x="268" y="43"/>
                  </a:cubicBezTo>
                  <a:cubicBezTo>
                    <a:pt x="301" y="38"/>
                    <a:pt x="308" y="48"/>
                    <a:pt x="336" y="47"/>
                  </a:cubicBezTo>
                  <a:cubicBezTo>
                    <a:pt x="364" y="46"/>
                    <a:pt x="400" y="38"/>
                    <a:pt x="436" y="35"/>
                  </a:cubicBezTo>
                  <a:cubicBezTo>
                    <a:pt x="472" y="32"/>
                    <a:pt x="520" y="32"/>
                    <a:pt x="552" y="31"/>
                  </a:cubicBezTo>
                  <a:cubicBezTo>
                    <a:pt x="584" y="30"/>
                    <a:pt x="601" y="34"/>
                    <a:pt x="628" y="31"/>
                  </a:cubicBezTo>
                  <a:cubicBezTo>
                    <a:pt x="655" y="28"/>
                    <a:pt x="693" y="20"/>
                    <a:pt x="712" y="15"/>
                  </a:cubicBezTo>
                  <a:cubicBezTo>
                    <a:pt x="731" y="10"/>
                    <a:pt x="728" y="0"/>
                    <a:pt x="740" y="3"/>
                  </a:cubicBezTo>
                  <a:cubicBezTo>
                    <a:pt x="752" y="6"/>
                    <a:pt x="764" y="28"/>
                    <a:pt x="784" y="35"/>
                  </a:cubicBezTo>
                  <a:cubicBezTo>
                    <a:pt x="804" y="42"/>
                    <a:pt x="834" y="44"/>
                    <a:pt x="860" y="47"/>
                  </a:cubicBezTo>
                  <a:cubicBezTo>
                    <a:pt x="886" y="50"/>
                    <a:pt x="917" y="54"/>
                    <a:pt x="940" y="55"/>
                  </a:cubicBezTo>
                  <a:cubicBezTo>
                    <a:pt x="963" y="56"/>
                    <a:pt x="979" y="55"/>
                    <a:pt x="996" y="55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19484" name="AutoShape 81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" name="Group 82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19506" name="Line 83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7" name="Line 84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8" name="Line 85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9" name="Line 86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10" name="Line 87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" name="Group 88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19500" name="Line 89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1" name="Line 90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2" name="Line 91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3" name="Line 92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4" name="Line 93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05" name="Line 94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487" name="Text Box 95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19488" name="Text Box 96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19489" name="Text Box 97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19490" name="Text Box 98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19491" name="Text Box 99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19492" name="Text Box 100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19493" name="Text Box 101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19494" name="Text Box 102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19495" name="Text Box 103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19496" name="Text Box 104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19497" name="Text Box 105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19498" name="Line 106"/>
            <p:cNvSpPr>
              <a:spLocks noChangeShapeType="1"/>
            </p:cNvSpPr>
            <p:nvPr/>
          </p:nvSpPr>
          <p:spPr bwMode="auto">
            <a:xfrm>
              <a:off x="621" y="389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9" name="Line 107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37292" name="Freeform 76"/>
          <p:cNvSpPr>
            <a:spLocks/>
          </p:cNvSpPr>
          <p:nvPr/>
        </p:nvSpPr>
        <p:spPr bwMode="auto">
          <a:xfrm>
            <a:off x="6672263" y="2624138"/>
            <a:ext cx="1728787" cy="101600"/>
          </a:xfrm>
          <a:custGeom>
            <a:avLst/>
            <a:gdLst>
              <a:gd name="T0" fmla="*/ 0 w 1089"/>
              <a:gd name="T1" fmla="*/ 95250 h 64"/>
              <a:gd name="T2" fmla="*/ 261937 w 1089"/>
              <a:gd name="T3" fmla="*/ 100012 h 64"/>
              <a:gd name="T4" fmla="*/ 533400 w 1089"/>
              <a:gd name="T5" fmla="*/ 90487 h 64"/>
              <a:gd name="T6" fmla="*/ 757237 w 1089"/>
              <a:gd name="T7" fmla="*/ 90487 h 64"/>
              <a:gd name="T8" fmla="*/ 895350 w 1089"/>
              <a:gd name="T9" fmla="*/ 76200 h 64"/>
              <a:gd name="T10" fmla="*/ 1009650 w 1089"/>
              <a:gd name="T11" fmla="*/ 76200 h 64"/>
              <a:gd name="T12" fmla="*/ 1114425 w 1089"/>
              <a:gd name="T13" fmla="*/ 57150 h 64"/>
              <a:gd name="T14" fmla="*/ 1214437 w 1089"/>
              <a:gd name="T15" fmla="*/ 66675 h 64"/>
              <a:gd name="T16" fmla="*/ 1428749 w 1089"/>
              <a:gd name="T17" fmla="*/ 4762 h 64"/>
              <a:gd name="T18" fmla="*/ 1538287 w 1089"/>
              <a:gd name="T19" fmla="*/ 33337 h 64"/>
              <a:gd name="T20" fmla="*/ 1633537 w 1089"/>
              <a:gd name="T21" fmla="*/ 76200 h 64"/>
              <a:gd name="T22" fmla="*/ 1695450 w 1089"/>
              <a:gd name="T23" fmla="*/ 71437 h 64"/>
              <a:gd name="T24" fmla="*/ 1728787 w 1089"/>
              <a:gd name="T25" fmla="*/ 57150 h 6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89"/>
              <a:gd name="T40" fmla="*/ 0 h 64"/>
              <a:gd name="T41" fmla="*/ 1089 w 1089"/>
              <a:gd name="T42" fmla="*/ 64 h 6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89" h="64">
                <a:moveTo>
                  <a:pt x="0" y="60"/>
                </a:moveTo>
                <a:cubicBezTo>
                  <a:pt x="54" y="62"/>
                  <a:pt x="109" y="64"/>
                  <a:pt x="165" y="63"/>
                </a:cubicBezTo>
                <a:cubicBezTo>
                  <a:pt x="221" y="62"/>
                  <a:pt x="284" y="58"/>
                  <a:pt x="336" y="57"/>
                </a:cubicBezTo>
                <a:cubicBezTo>
                  <a:pt x="388" y="56"/>
                  <a:pt x="439" y="58"/>
                  <a:pt x="477" y="57"/>
                </a:cubicBezTo>
                <a:cubicBezTo>
                  <a:pt x="515" y="56"/>
                  <a:pt x="538" y="49"/>
                  <a:pt x="564" y="48"/>
                </a:cubicBezTo>
                <a:cubicBezTo>
                  <a:pt x="590" y="47"/>
                  <a:pt x="613" y="50"/>
                  <a:pt x="636" y="48"/>
                </a:cubicBezTo>
                <a:cubicBezTo>
                  <a:pt x="659" y="46"/>
                  <a:pt x="681" y="37"/>
                  <a:pt x="702" y="36"/>
                </a:cubicBezTo>
                <a:cubicBezTo>
                  <a:pt x="723" y="35"/>
                  <a:pt x="732" y="47"/>
                  <a:pt x="765" y="42"/>
                </a:cubicBezTo>
                <a:cubicBezTo>
                  <a:pt x="798" y="37"/>
                  <a:pt x="866" y="6"/>
                  <a:pt x="900" y="3"/>
                </a:cubicBezTo>
                <a:cubicBezTo>
                  <a:pt x="934" y="0"/>
                  <a:pt x="948" y="14"/>
                  <a:pt x="969" y="21"/>
                </a:cubicBezTo>
                <a:cubicBezTo>
                  <a:pt x="990" y="28"/>
                  <a:pt x="1013" y="44"/>
                  <a:pt x="1029" y="48"/>
                </a:cubicBezTo>
                <a:cubicBezTo>
                  <a:pt x="1045" y="52"/>
                  <a:pt x="1058" y="47"/>
                  <a:pt x="1068" y="45"/>
                </a:cubicBezTo>
                <a:cubicBezTo>
                  <a:pt x="1078" y="43"/>
                  <a:pt x="1083" y="39"/>
                  <a:pt x="1089" y="3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83" name="Rectangle 58"/>
          <p:cNvSpPr>
            <a:spLocks noChangeArrowheads="1"/>
          </p:cNvSpPr>
          <p:nvPr/>
        </p:nvSpPr>
        <p:spPr bwMode="auto">
          <a:xfrm>
            <a:off x="6554788" y="1949450"/>
            <a:ext cx="166687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77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8" name="Line 68"/>
          <p:cNvSpPr>
            <a:spLocks noChangeShapeType="1"/>
          </p:cNvSpPr>
          <p:nvPr/>
        </p:nvSpPr>
        <p:spPr bwMode="auto">
          <a:xfrm rot="5400000">
            <a:off x="1609224" y="5894943"/>
            <a:ext cx="56214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9" name="Freeform 78"/>
          <p:cNvSpPr/>
          <p:nvPr/>
        </p:nvSpPr>
        <p:spPr bwMode="auto">
          <a:xfrm>
            <a:off x="1573530" y="5970270"/>
            <a:ext cx="247650" cy="148590"/>
          </a:xfrm>
          <a:custGeom>
            <a:avLst/>
            <a:gdLst>
              <a:gd name="connsiteX0" fmla="*/ 0 w 247650"/>
              <a:gd name="connsiteY0" fmla="*/ 148590 h 148590"/>
              <a:gd name="connsiteX1" fmla="*/ 247650 w 247650"/>
              <a:gd name="connsiteY1" fmla="*/ 144780 h 148590"/>
              <a:gd name="connsiteX2" fmla="*/ 247650 w 247650"/>
              <a:gd name="connsiteY2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148590">
                <a:moveTo>
                  <a:pt x="0" y="148590"/>
                </a:moveTo>
                <a:lnTo>
                  <a:pt x="247650" y="144780"/>
                </a:lnTo>
                <a:lnTo>
                  <a:pt x="24765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0.41667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92" grpId="0" animBg="1"/>
      <p:bldP spid="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59"/>
          <p:cNvPicPr>
            <a:picLocks noChangeArrowheads="1"/>
          </p:cNvPicPr>
          <p:nvPr/>
        </p:nvPicPr>
        <p:blipFill>
          <a:blip r:embed="rId3" cstate="print"/>
          <a:srcRect t="1585" b="25354"/>
          <a:stretch>
            <a:fillRect/>
          </a:stretch>
        </p:blipFill>
        <p:spPr bwMode="auto">
          <a:xfrm>
            <a:off x="4560888" y="1800225"/>
            <a:ext cx="4268787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20534" name="Line 4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35" name="Line 5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36" name="Line 6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37" name="Line 7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38" name="Line 8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20495" name="Line 18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496" name="Line 19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497" name="Line 20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498" name="Line 21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499" name="Line 22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00" name="Line 23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01" name="Line 24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02" name="Text Box 25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204</a:t>
            </a:r>
          </a:p>
        </p:txBody>
      </p:sp>
      <p:sp>
        <p:nvSpPr>
          <p:cNvPr id="20503" name="Rectangle 2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Interpretation of Line 204</a:t>
            </a:r>
          </a:p>
        </p:txBody>
      </p:sp>
      <p:sp>
        <p:nvSpPr>
          <p:cNvPr id="20504" name="AutoShape 52"/>
          <p:cNvSpPr>
            <a:spLocks noChangeAspect="1" noChangeArrowheads="1" noTextEdit="1"/>
          </p:cNvSpPr>
          <p:nvPr/>
        </p:nvSpPr>
        <p:spPr bwMode="auto">
          <a:xfrm>
            <a:off x="933450" y="5573713"/>
            <a:ext cx="1281113" cy="885825"/>
          </a:xfrm>
          <a:prstGeom prst="rect">
            <a:avLst/>
          </a:prstGeom>
          <a:solidFill>
            <a:srgbClr val="FFF4D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966788" y="5686425"/>
            <a:ext cx="1214437" cy="660400"/>
            <a:chOff x="643" y="1323"/>
            <a:chExt cx="3523" cy="1501"/>
          </a:xfrm>
        </p:grpSpPr>
        <p:sp>
          <p:nvSpPr>
            <p:cNvPr id="20529" name="Line 54"/>
            <p:cNvSpPr>
              <a:spLocks noChangeShapeType="1"/>
            </p:cNvSpPr>
            <p:nvPr/>
          </p:nvSpPr>
          <p:spPr bwMode="auto">
            <a:xfrm>
              <a:off x="643" y="1323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30" name="Line 55"/>
            <p:cNvSpPr>
              <a:spLocks noChangeShapeType="1"/>
            </p:cNvSpPr>
            <p:nvPr/>
          </p:nvSpPr>
          <p:spPr bwMode="auto">
            <a:xfrm>
              <a:off x="643" y="1698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31" name="Line 56"/>
            <p:cNvSpPr>
              <a:spLocks noChangeShapeType="1"/>
            </p:cNvSpPr>
            <p:nvPr/>
          </p:nvSpPr>
          <p:spPr bwMode="auto">
            <a:xfrm>
              <a:off x="643" y="2073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32" name="Line 57"/>
            <p:cNvSpPr>
              <a:spLocks noChangeShapeType="1"/>
            </p:cNvSpPr>
            <p:nvPr/>
          </p:nvSpPr>
          <p:spPr bwMode="auto">
            <a:xfrm>
              <a:off x="643" y="2448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33" name="Line 58"/>
            <p:cNvSpPr>
              <a:spLocks noChangeShapeType="1"/>
            </p:cNvSpPr>
            <p:nvPr/>
          </p:nvSpPr>
          <p:spPr bwMode="auto">
            <a:xfrm>
              <a:off x="643" y="2824"/>
              <a:ext cx="35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1054100" y="5611813"/>
            <a:ext cx="1038225" cy="809625"/>
            <a:chOff x="840" y="1188"/>
            <a:chExt cx="2078" cy="1842"/>
          </a:xfrm>
        </p:grpSpPr>
        <p:sp>
          <p:nvSpPr>
            <p:cNvPr id="20523" name="Line 60"/>
            <p:cNvSpPr>
              <a:spLocks noChangeShapeType="1"/>
            </p:cNvSpPr>
            <p:nvPr/>
          </p:nvSpPr>
          <p:spPr bwMode="auto">
            <a:xfrm rot="-5400000">
              <a:off x="-81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24" name="Line 61"/>
            <p:cNvSpPr>
              <a:spLocks noChangeShapeType="1"/>
            </p:cNvSpPr>
            <p:nvPr/>
          </p:nvSpPr>
          <p:spPr bwMode="auto">
            <a:xfrm rot="-5400000">
              <a:off x="334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25" name="Line 62"/>
            <p:cNvSpPr>
              <a:spLocks noChangeShapeType="1"/>
            </p:cNvSpPr>
            <p:nvPr/>
          </p:nvSpPr>
          <p:spPr bwMode="auto">
            <a:xfrm rot="-5400000">
              <a:off x="1997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26" name="Line 63"/>
            <p:cNvSpPr>
              <a:spLocks noChangeShapeType="1"/>
            </p:cNvSpPr>
            <p:nvPr/>
          </p:nvSpPr>
          <p:spPr bwMode="auto">
            <a:xfrm rot="-5400000">
              <a:off x="1581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27" name="Line 64"/>
            <p:cNvSpPr>
              <a:spLocks noChangeShapeType="1"/>
            </p:cNvSpPr>
            <p:nvPr/>
          </p:nvSpPr>
          <p:spPr bwMode="auto">
            <a:xfrm rot="-5400000">
              <a:off x="1165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28" name="Line 65"/>
            <p:cNvSpPr>
              <a:spLocks noChangeShapeType="1"/>
            </p:cNvSpPr>
            <p:nvPr/>
          </p:nvSpPr>
          <p:spPr bwMode="auto">
            <a:xfrm rot="-5400000">
              <a:off x="750" y="2109"/>
              <a:ext cx="18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0507" name="Text Box 66"/>
          <p:cNvSpPr txBox="1">
            <a:spLocks noChangeArrowheads="1"/>
          </p:cNvSpPr>
          <p:nvPr/>
        </p:nvSpPr>
        <p:spPr bwMode="auto">
          <a:xfrm>
            <a:off x="654050" y="5586413"/>
            <a:ext cx="3317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100</a:t>
            </a:r>
          </a:p>
        </p:txBody>
      </p:sp>
      <p:sp>
        <p:nvSpPr>
          <p:cNvPr id="20508" name="Text Box 67"/>
          <p:cNvSpPr txBox="1">
            <a:spLocks noChangeArrowheads="1"/>
          </p:cNvSpPr>
          <p:nvPr/>
        </p:nvSpPr>
        <p:spPr bwMode="auto">
          <a:xfrm>
            <a:off x="877888" y="5403850"/>
            <a:ext cx="331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200</a:t>
            </a:r>
          </a:p>
        </p:txBody>
      </p:sp>
      <p:sp>
        <p:nvSpPr>
          <p:cNvPr id="20509" name="Text Box 68"/>
          <p:cNvSpPr txBox="1">
            <a:spLocks noChangeArrowheads="1"/>
          </p:cNvSpPr>
          <p:nvPr/>
        </p:nvSpPr>
        <p:spPr bwMode="auto">
          <a:xfrm>
            <a:off x="654050" y="5753100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101</a:t>
            </a:r>
          </a:p>
        </p:txBody>
      </p:sp>
      <p:sp>
        <p:nvSpPr>
          <p:cNvPr id="20510" name="Text Box 69"/>
          <p:cNvSpPr txBox="1">
            <a:spLocks noChangeArrowheads="1"/>
          </p:cNvSpPr>
          <p:nvPr/>
        </p:nvSpPr>
        <p:spPr bwMode="auto">
          <a:xfrm>
            <a:off x="654050" y="5918200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102</a:t>
            </a:r>
          </a:p>
        </p:txBody>
      </p:sp>
      <p:sp>
        <p:nvSpPr>
          <p:cNvPr id="20511" name="Text Box 70"/>
          <p:cNvSpPr txBox="1">
            <a:spLocks noChangeArrowheads="1"/>
          </p:cNvSpPr>
          <p:nvPr/>
        </p:nvSpPr>
        <p:spPr bwMode="auto">
          <a:xfrm>
            <a:off x="654050" y="6086475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103</a:t>
            </a:r>
          </a:p>
        </p:txBody>
      </p:sp>
      <p:sp>
        <p:nvSpPr>
          <p:cNvPr id="20512" name="Text Box 71"/>
          <p:cNvSpPr txBox="1">
            <a:spLocks noChangeArrowheads="1"/>
          </p:cNvSpPr>
          <p:nvPr/>
        </p:nvSpPr>
        <p:spPr bwMode="auto">
          <a:xfrm>
            <a:off x="654050" y="6253163"/>
            <a:ext cx="3317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104</a:t>
            </a:r>
          </a:p>
        </p:txBody>
      </p:sp>
      <p:sp>
        <p:nvSpPr>
          <p:cNvPr id="20513" name="Text Box 72"/>
          <p:cNvSpPr txBox="1">
            <a:spLocks noChangeArrowheads="1"/>
          </p:cNvSpPr>
          <p:nvPr/>
        </p:nvSpPr>
        <p:spPr bwMode="auto">
          <a:xfrm>
            <a:off x="1914525" y="5403850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205</a:t>
            </a:r>
          </a:p>
        </p:txBody>
      </p:sp>
      <p:sp>
        <p:nvSpPr>
          <p:cNvPr id="20514" name="Text Box 73"/>
          <p:cNvSpPr txBox="1">
            <a:spLocks noChangeArrowheads="1"/>
          </p:cNvSpPr>
          <p:nvPr/>
        </p:nvSpPr>
        <p:spPr bwMode="auto">
          <a:xfrm>
            <a:off x="1704975" y="5403850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204</a:t>
            </a:r>
          </a:p>
        </p:txBody>
      </p:sp>
      <p:sp>
        <p:nvSpPr>
          <p:cNvPr id="20515" name="Text Box 74"/>
          <p:cNvSpPr txBox="1">
            <a:spLocks noChangeArrowheads="1"/>
          </p:cNvSpPr>
          <p:nvPr/>
        </p:nvSpPr>
        <p:spPr bwMode="auto">
          <a:xfrm>
            <a:off x="1497013" y="5403850"/>
            <a:ext cx="331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203</a:t>
            </a:r>
          </a:p>
        </p:txBody>
      </p:sp>
      <p:sp>
        <p:nvSpPr>
          <p:cNvPr id="20516" name="Text Box 75"/>
          <p:cNvSpPr txBox="1">
            <a:spLocks noChangeArrowheads="1"/>
          </p:cNvSpPr>
          <p:nvPr/>
        </p:nvSpPr>
        <p:spPr bwMode="auto">
          <a:xfrm>
            <a:off x="1290638" y="5403850"/>
            <a:ext cx="331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202</a:t>
            </a:r>
          </a:p>
        </p:txBody>
      </p:sp>
      <p:sp>
        <p:nvSpPr>
          <p:cNvPr id="20517" name="Text Box 76"/>
          <p:cNvSpPr txBox="1">
            <a:spLocks noChangeArrowheads="1"/>
          </p:cNvSpPr>
          <p:nvPr/>
        </p:nvSpPr>
        <p:spPr bwMode="auto">
          <a:xfrm>
            <a:off x="1082675" y="5403850"/>
            <a:ext cx="331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 dirty="0"/>
              <a:t>201</a:t>
            </a:r>
          </a:p>
        </p:txBody>
      </p:sp>
      <p:sp>
        <p:nvSpPr>
          <p:cNvPr id="20518" name="Line 78"/>
          <p:cNvSpPr>
            <a:spLocks noChangeShapeType="1"/>
          </p:cNvSpPr>
          <p:nvPr/>
        </p:nvSpPr>
        <p:spPr bwMode="auto">
          <a:xfrm rot="-5400000">
            <a:off x="1494742" y="6019007"/>
            <a:ext cx="78898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19" name="Freeform 60"/>
          <p:cNvSpPr>
            <a:spLocks/>
          </p:cNvSpPr>
          <p:nvPr/>
        </p:nvSpPr>
        <p:spPr bwMode="auto">
          <a:xfrm>
            <a:off x="6672263" y="2609850"/>
            <a:ext cx="1728787" cy="101600"/>
          </a:xfrm>
          <a:custGeom>
            <a:avLst/>
            <a:gdLst>
              <a:gd name="T0" fmla="*/ 0 w 1089"/>
              <a:gd name="T1" fmla="*/ 95250 h 64"/>
              <a:gd name="T2" fmla="*/ 261937 w 1089"/>
              <a:gd name="T3" fmla="*/ 100012 h 64"/>
              <a:gd name="T4" fmla="*/ 533400 w 1089"/>
              <a:gd name="T5" fmla="*/ 90487 h 64"/>
              <a:gd name="T6" fmla="*/ 757237 w 1089"/>
              <a:gd name="T7" fmla="*/ 90487 h 64"/>
              <a:gd name="T8" fmla="*/ 895350 w 1089"/>
              <a:gd name="T9" fmla="*/ 76200 h 64"/>
              <a:gd name="T10" fmla="*/ 1009650 w 1089"/>
              <a:gd name="T11" fmla="*/ 76200 h 64"/>
              <a:gd name="T12" fmla="*/ 1114425 w 1089"/>
              <a:gd name="T13" fmla="*/ 57150 h 64"/>
              <a:gd name="T14" fmla="*/ 1214437 w 1089"/>
              <a:gd name="T15" fmla="*/ 66675 h 64"/>
              <a:gd name="T16" fmla="*/ 1428749 w 1089"/>
              <a:gd name="T17" fmla="*/ 4762 h 64"/>
              <a:gd name="T18" fmla="*/ 1538287 w 1089"/>
              <a:gd name="T19" fmla="*/ 33337 h 64"/>
              <a:gd name="T20" fmla="*/ 1633537 w 1089"/>
              <a:gd name="T21" fmla="*/ 76200 h 64"/>
              <a:gd name="T22" fmla="*/ 1695450 w 1089"/>
              <a:gd name="T23" fmla="*/ 71437 h 64"/>
              <a:gd name="T24" fmla="*/ 1728787 w 1089"/>
              <a:gd name="T25" fmla="*/ 57150 h 6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89"/>
              <a:gd name="T40" fmla="*/ 0 h 64"/>
              <a:gd name="T41" fmla="*/ 1089 w 1089"/>
              <a:gd name="T42" fmla="*/ 64 h 6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89" h="64">
                <a:moveTo>
                  <a:pt x="0" y="60"/>
                </a:moveTo>
                <a:cubicBezTo>
                  <a:pt x="54" y="62"/>
                  <a:pt x="109" y="64"/>
                  <a:pt x="165" y="63"/>
                </a:cubicBezTo>
                <a:cubicBezTo>
                  <a:pt x="221" y="62"/>
                  <a:pt x="284" y="58"/>
                  <a:pt x="336" y="57"/>
                </a:cubicBezTo>
                <a:cubicBezTo>
                  <a:pt x="388" y="56"/>
                  <a:pt x="439" y="58"/>
                  <a:pt x="477" y="57"/>
                </a:cubicBezTo>
                <a:cubicBezTo>
                  <a:pt x="515" y="56"/>
                  <a:pt x="538" y="49"/>
                  <a:pt x="564" y="48"/>
                </a:cubicBezTo>
                <a:cubicBezTo>
                  <a:pt x="590" y="47"/>
                  <a:pt x="613" y="50"/>
                  <a:pt x="636" y="48"/>
                </a:cubicBezTo>
                <a:cubicBezTo>
                  <a:pt x="659" y="46"/>
                  <a:pt x="681" y="37"/>
                  <a:pt x="702" y="36"/>
                </a:cubicBezTo>
                <a:cubicBezTo>
                  <a:pt x="723" y="35"/>
                  <a:pt x="732" y="47"/>
                  <a:pt x="765" y="42"/>
                </a:cubicBezTo>
                <a:cubicBezTo>
                  <a:pt x="798" y="37"/>
                  <a:pt x="866" y="6"/>
                  <a:pt x="900" y="3"/>
                </a:cubicBezTo>
                <a:cubicBezTo>
                  <a:pt x="934" y="0"/>
                  <a:pt x="948" y="14"/>
                  <a:pt x="969" y="21"/>
                </a:cubicBezTo>
                <a:cubicBezTo>
                  <a:pt x="990" y="28"/>
                  <a:pt x="1013" y="44"/>
                  <a:pt x="1029" y="48"/>
                </a:cubicBezTo>
                <a:cubicBezTo>
                  <a:pt x="1045" y="52"/>
                  <a:pt x="1058" y="47"/>
                  <a:pt x="1068" y="45"/>
                </a:cubicBezTo>
                <a:cubicBezTo>
                  <a:pt x="1078" y="43"/>
                  <a:pt x="1083" y="39"/>
                  <a:pt x="1089" y="3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38302" name="Freeform 62"/>
          <p:cNvSpPr>
            <a:spLocks/>
          </p:cNvSpPr>
          <p:nvPr/>
        </p:nvSpPr>
        <p:spPr bwMode="auto">
          <a:xfrm>
            <a:off x="4895850" y="2628900"/>
            <a:ext cx="203200" cy="12700"/>
          </a:xfrm>
          <a:custGeom>
            <a:avLst/>
            <a:gdLst>
              <a:gd name="T0" fmla="*/ 0 w 128"/>
              <a:gd name="T1" fmla="*/ 12700 h 8"/>
              <a:gd name="T2" fmla="*/ 127000 w 128"/>
              <a:gd name="T3" fmla="*/ 6350 h 8"/>
              <a:gd name="T4" fmla="*/ 203200 w 128"/>
              <a:gd name="T5" fmla="*/ 0 h 8"/>
              <a:gd name="T6" fmla="*/ 0 60000 65536"/>
              <a:gd name="T7" fmla="*/ 0 60000 65536"/>
              <a:gd name="T8" fmla="*/ 0 60000 65536"/>
              <a:gd name="T9" fmla="*/ 0 w 128"/>
              <a:gd name="T10" fmla="*/ 0 h 8"/>
              <a:gd name="T11" fmla="*/ 128 w 128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" h="8">
                <a:moveTo>
                  <a:pt x="0" y="8"/>
                </a:moveTo>
                <a:cubicBezTo>
                  <a:pt x="29" y="6"/>
                  <a:pt x="59" y="5"/>
                  <a:pt x="80" y="4"/>
                </a:cubicBezTo>
                <a:cubicBezTo>
                  <a:pt x="101" y="3"/>
                  <a:pt x="114" y="1"/>
                  <a:pt x="128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38303" name="Freeform 63"/>
          <p:cNvSpPr>
            <a:spLocks/>
          </p:cNvSpPr>
          <p:nvPr/>
        </p:nvSpPr>
        <p:spPr bwMode="auto">
          <a:xfrm>
            <a:off x="5143500" y="2665413"/>
            <a:ext cx="1492250" cy="53975"/>
          </a:xfrm>
          <a:custGeom>
            <a:avLst/>
            <a:gdLst>
              <a:gd name="T0" fmla="*/ 1492250 w 940"/>
              <a:gd name="T1" fmla="*/ 46037 h 34"/>
              <a:gd name="T2" fmla="*/ 1301750 w 940"/>
              <a:gd name="T3" fmla="*/ 52388 h 34"/>
              <a:gd name="T4" fmla="*/ 1219200 w 940"/>
              <a:gd name="T5" fmla="*/ 46037 h 34"/>
              <a:gd name="T6" fmla="*/ 1117600 w 940"/>
              <a:gd name="T7" fmla="*/ 33337 h 34"/>
              <a:gd name="T8" fmla="*/ 920750 w 940"/>
              <a:gd name="T9" fmla="*/ 1588 h 34"/>
              <a:gd name="T10" fmla="*/ 787400 w 940"/>
              <a:gd name="T11" fmla="*/ 20637 h 34"/>
              <a:gd name="T12" fmla="*/ 711200 w 940"/>
              <a:gd name="T13" fmla="*/ 20637 h 34"/>
              <a:gd name="T14" fmla="*/ 641350 w 940"/>
              <a:gd name="T15" fmla="*/ 14287 h 34"/>
              <a:gd name="T16" fmla="*/ 495300 w 940"/>
              <a:gd name="T17" fmla="*/ 26988 h 34"/>
              <a:gd name="T18" fmla="*/ 317500 w 940"/>
              <a:gd name="T19" fmla="*/ 46037 h 34"/>
              <a:gd name="T20" fmla="*/ 165100 w 940"/>
              <a:gd name="T21" fmla="*/ 52388 h 34"/>
              <a:gd name="T22" fmla="*/ 0 w 940"/>
              <a:gd name="T23" fmla="*/ 52388 h 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40"/>
              <a:gd name="T37" fmla="*/ 0 h 34"/>
              <a:gd name="T38" fmla="*/ 940 w 940"/>
              <a:gd name="T39" fmla="*/ 34 h 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40" h="34">
                <a:moveTo>
                  <a:pt x="940" y="29"/>
                </a:moveTo>
                <a:cubicBezTo>
                  <a:pt x="894" y="31"/>
                  <a:pt x="849" y="33"/>
                  <a:pt x="820" y="33"/>
                </a:cubicBezTo>
                <a:cubicBezTo>
                  <a:pt x="791" y="33"/>
                  <a:pt x="787" y="31"/>
                  <a:pt x="768" y="29"/>
                </a:cubicBezTo>
                <a:cubicBezTo>
                  <a:pt x="749" y="27"/>
                  <a:pt x="735" y="26"/>
                  <a:pt x="704" y="21"/>
                </a:cubicBezTo>
                <a:cubicBezTo>
                  <a:pt x="673" y="16"/>
                  <a:pt x="615" y="2"/>
                  <a:pt x="580" y="1"/>
                </a:cubicBezTo>
                <a:cubicBezTo>
                  <a:pt x="545" y="0"/>
                  <a:pt x="518" y="11"/>
                  <a:pt x="496" y="13"/>
                </a:cubicBezTo>
                <a:cubicBezTo>
                  <a:pt x="474" y="15"/>
                  <a:pt x="463" y="14"/>
                  <a:pt x="448" y="13"/>
                </a:cubicBezTo>
                <a:cubicBezTo>
                  <a:pt x="433" y="12"/>
                  <a:pt x="427" y="8"/>
                  <a:pt x="404" y="9"/>
                </a:cubicBezTo>
                <a:cubicBezTo>
                  <a:pt x="381" y="10"/>
                  <a:pt x="346" y="14"/>
                  <a:pt x="312" y="17"/>
                </a:cubicBezTo>
                <a:cubicBezTo>
                  <a:pt x="278" y="20"/>
                  <a:pt x="235" y="26"/>
                  <a:pt x="200" y="29"/>
                </a:cubicBezTo>
                <a:cubicBezTo>
                  <a:pt x="165" y="32"/>
                  <a:pt x="137" y="32"/>
                  <a:pt x="104" y="33"/>
                </a:cubicBezTo>
                <a:cubicBezTo>
                  <a:pt x="71" y="34"/>
                  <a:pt x="35" y="33"/>
                  <a:pt x="0" y="33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38301" name="Freeform 61"/>
          <p:cNvSpPr>
            <a:spLocks/>
          </p:cNvSpPr>
          <p:nvPr/>
        </p:nvSpPr>
        <p:spPr bwMode="auto">
          <a:xfrm>
            <a:off x="5086350" y="2470150"/>
            <a:ext cx="819150" cy="2825750"/>
          </a:xfrm>
          <a:custGeom>
            <a:avLst/>
            <a:gdLst>
              <a:gd name="T0" fmla="*/ 0 w 516"/>
              <a:gd name="T1" fmla="*/ 0 h 1780"/>
              <a:gd name="T2" fmla="*/ 82550 w 516"/>
              <a:gd name="T3" fmla="*/ 387350 h 1780"/>
              <a:gd name="T4" fmla="*/ 273050 w 516"/>
              <a:gd name="T5" fmla="*/ 1295400 h 1780"/>
              <a:gd name="T6" fmla="*/ 615950 w 516"/>
              <a:gd name="T7" fmla="*/ 2349500 h 1780"/>
              <a:gd name="T8" fmla="*/ 819150 w 516"/>
              <a:gd name="T9" fmla="*/ 2825750 h 1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1780"/>
              <a:gd name="T17" fmla="*/ 516 w 516"/>
              <a:gd name="T18" fmla="*/ 1780 h 1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1780">
                <a:moveTo>
                  <a:pt x="0" y="0"/>
                </a:moveTo>
                <a:cubicBezTo>
                  <a:pt x="11" y="54"/>
                  <a:pt x="23" y="108"/>
                  <a:pt x="52" y="244"/>
                </a:cubicBezTo>
                <a:cubicBezTo>
                  <a:pt x="81" y="380"/>
                  <a:pt x="116" y="610"/>
                  <a:pt x="172" y="816"/>
                </a:cubicBezTo>
                <a:cubicBezTo>
                  <a:pt x="228" y="1022"/>
                  <a:pt x="331" y="1319"/>
                  <a:pt x="388" y="1480"/>
                </a:cubicBezTo>
                <a:cubicBezTo>
                  <a:pt x="445" y="1641"/>
                  <a:pt x="495" y="1731"/>
                  <a:pt x="516" y="17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7" name="Text Box 68"/>
          <p:cNvSpPr txBox="1">
            <a:spLocks noChangeArrowheads="1"/>
          </p:cNvSpPr>
          <p:nvPr/>
        </p:nvSpPr>
        <p:spPr bwMode="auto">
          <a:xfrm>
            <a:off x="5423853" y="34290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58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9" name="Line 68"/>
          <p:cNvSpPr>
            <a:spLocks noChangeShapeType="1"/>
          </p:cNvSpPr>
          <p:nvPr/>
        </p:nvSpPr>
        <p:spPr bwMode="auto">
          <a:xfrm rot="5400000">
            <a:off x="1608164" y="5894943"/>
            <a:ext cx="56214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Line 68"/>
          <p:cNvSpPr>
            <a:spLocks noChangeShapeType="1"/>
          </p:cNvSpPr>
          <p:nvPr/>
        </p:nvSpPr>
        <p:spPr bwMode="auto">
          <a:xfrm rot="5400000">
            <a:off x="147696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302" grpId="0" animBg="1"/>
      <p:bldP spid="138303" grpId="0" animBg="1"/>
      <p:bldP spid="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81"/>
          <p:cNvPicPr>
            <a:picLocks noChangeArrowheads="1"/>
          </p:cNvPicPr>
          <p:nvPr/>
        </p:nvPicPr>
        <p:blipFill>
          <a:blip r:embed="rId3" cstate="print"/>
          <a:srcRect t="1585" b="25354"/>
          <a:stretch>
            <a:fillRect/>
          </a:stretch>
        </p:blipFill>
        <p:spPr bwMode="auto">
          <a:xfrm>
            <a:off x="4560888" y="1800225"/>
            <a:ext cx="4268787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3"/>
          <p:cNvPicPr>
            <a:picLocks noChangeAspect="1" noChangeArrowheads="1"/>
          </p:cNvPicPr>
          <p:nvPr/>
        </p:nvPicPr>
        <p:blipFill>
          <a:blip r:embed="rId4" cstate="print"/>
          <a:srcRect r="40959" b="26515"/>
          <a:stretch>
            <a:fillRect/>
          </a:stretch>
        </p:blipFill>
        <p:spPr bwMode="auto">
          <a:xfrm>
            <a:off x="557213" y="1797050"/>
            <a:ext cx="3300412" cy="34782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21580" name="Line 4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81" name="Line 5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82" name="Line 6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83" name="Line 7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84" name="Line 8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21514" name="Text Box 12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21517" name="Text Box 15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21518" name="Text Box 16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21519" name="Text Box 17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21520" name="Line 18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1" name="Line 19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2" name="Line 20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3" name="Line 21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4" name="Line 22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5" name="Line 23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6" name="Line 24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7" name="Text Box 25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204</a:t>
            </a:r>
          </a:p>
        </p:txBody>
      </p:sp>
      <p:sp>
        <p:nvSpPr>
          <p:cNvPr id="21528" name="Rectangle 2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of Lines 204 &amp; 102</a:t>
            </a:r>
          </a:p>
        </p:txBody>
      </p:sp>
      <p:sp>
        <p:nvSpPr>
          <p:cNvPr id="21529" name="Text Box 40"/>
          <p:cNvSpPr txBox="1">
            <a:spLocks noChangeArrowheads="1"/>
          </p:cNvSpPr>
          <p:nvPr/>
        </p:nvSpPr>
        <p:spPr bwMode="auto">
          <a:xfrm>
            <a:off x="560388" y="49942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102</a:t>
            </a:r>
          </a:p>
        </p:txBody>
      </p:sp>
      <p:sp>
        <p:nvSpPr>
          <p:cNvPr id="21530" name="Text Box 4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21531" name="Text Box 4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21532" name="Text Box 4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21533" name="Text Box 4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21534" name="Text Box 4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21575" name="Line 4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76" name="Line 4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77" name="Line 4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78" name="Line 5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79" name="Line 5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1536" name="Text Box 5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21537" name="Text Box 5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sp>
        <p:nvSpPr>
          <p:cNvPr id="21539" name="Rectangle 57"/>
          <p:cNvSpPr>
            <a:spLocks noChangeArrowheads="1"/>
          </p:cNvSpPr>
          <p:nvPr/>
        </p:nvSpPr>
        <p:spPr bwMode="auto">
          <a:xfrm>
            <a:off x="2771775" y="1920875"/>
            <a:ext cx="166688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21540" name="Rectangle 60"/>
          <p:cNvSpPr>
            <a:spLocks noChangeArrowheads="1"/>
          </p:cNvSpPr>
          <p:nvPr/>
        </p:nvSpPr>
        <p:spPr bwMode="auto">
          <a:xfrm>
            <a:off x="716121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21542" name="Freeform 62"/>
          <p:cNvSpPr>
            <a:spLocks/>
          </p:cNvSpPr>
          <p:nvPr/>
        </p:nvSpPr>
        <p:spPr bwMode="auto">
          <a:xfrm>
            <a:off x="819150" y="2981325"/>
            <a:ext cx="542925" cy="2057400"/>
          </a:xfrm>
          <a:custGeom>
            <a:avLst/>
            <a:gdLst>
              <a:gd name="T0" fmla="*/ 0 w 342"/>
              <a:gd name="T1" fmla="*/ 0 h 1296"/>
              <a:gd name="T2" fmla="*/ 2147483647 w 342"/>
              <a:gd name="T3" fmla="*/ 2147483647 h 1296"/>
              <a:gd name="T4" fmla="*/ 2147483647 w 342"/>
              <a:gd name="T5" fmla="*/ 2147483647 h 1296"/>
              <a:gd name="T6" fmla="*/ 2147483647 w 342"/>
              <a:gd name="T7" fmla="*/ 2147483647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342"/>
              <a:gd name="T13" fmla="*/ 0 h 1296"/>
              <a:gd name="T14" fmla="*/ 342 w 342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2" h="1296">
                <a:moveTo>
                  <a:pt x="0" y="0"/>
                </a:moveTo>
                <a:cubicBezTo>
                  <a:pt x="19" y="80"/>
                  <a:pt x="38" y="160"/>
                  <a:pt x="66" y="294"/>
                </a:cubicBezTo>
                <a:cubicBezTo>
                  <a:pt x="94" y="428"/>
                  <a:pt x="122" y="637"/>
                  <a:pt x="168" y="804"/>
                </a:cubicBezTo>
                <a:cubicBezTo>
                  <a:pt x="214" y="971"/>
                  <a:pt x="278" y="1133"/>
                  <a:pt x="342" y="129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1548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21570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71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72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73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74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21564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65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66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67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68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69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1551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1552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1553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1554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1555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1556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21557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21558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21559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21560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21561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21562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3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1544" name="Freeform 82"/>
          <p:cNvSpPr>
            <a:spLocks/>
          </p:cNvSpPr>
          <p:nvPr/>
        </p:nvSpPr>
        <p:spPr bwMode="auto">
          <a:xfrm>
            <a:off x="6672263" y="2609850"/>
            <a:ext cx="1728787" cy="101600"/>
          </a:xfrm>
          <a:custGeom>
            <a:avLst/>
            <a:gdLst>
              <a:gd name="T0" fmla="*/ 0 w 1089"/>
              <a:gd name="T1" fmla="*/ 95250 h 64"/>
              <a:gd name="T2" fmla="*/ 261937 w 1089"/>
              <a:gd name="T3" fmla="*/ 100012 h 64"/>
              <a:gd name="T4" fmla="*/ 533400 w 1089"/>
              <a:gd name="T5" fmla="*/ 90487 h 64"/>
              <a:gd name="T6" fmla="*/ 757237 w 1089"/>
              <a:gd name="T7" fmla="*/ 90487 h 64"/>
              <a:gd name="T8" fmla="*/ 895350 w 1089"/>
              <a:gd name="T9" fmla="*/ 76200 h 64"/>
              <a:gd name="T10" fmla="*/ 1009650 w 1089"/>
              <a:gd name="T11" fmla="*/ 76200 h 64"/>
              <a:gd name="T12" fmla="*/ 1114425 w 1089"/>
              <a:gd name="T13" fmla="*/ 57150 h 64"/>
              <a:gd name="T14" fmla="*/ 1214437 w 1089"/>
              <a:gd name="T15" fmla="*/ 66675 h 64"/>
              <a:gd name="T16" fmla="*/ 1428749 w 1089"/>
              <a:gd name="T17" fmla="*/ 4762 h 64"/>
              <a:gd name="T18" fmla="*/ 1538287 w 1089"/>
              <a:gd name="T19" fmla="*/ 33337 h 64"/>
              <a:gd name="T20" fmla="*/ 1633537 w 1089"/>
              <a:gd name="T21" fmla="*/ 76200 h 64"/>
              <a:gd name="T22" fmla="*/ 1695450 w 1089"/>
              <a:gd name="T23" fmla="*/ 71437 h 64"/>
              <a:gd name="T24" fmla="*/ 1728787 w 1089"/>
              <a:gd name="T25" fmla="*/ 57150 h 6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89"/>
              <a:gd name="T40" fmla="*/ 0 h 64"/>
              <a:gd name="T41" fmla="*/ 1089 w 1089"/>
              <a:gd name="T42" fmla="*/ 64 h 6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89" h="64">
                <a:moveTo>
                  <a:pt x="0" y="60"/>
                </a:moveTo>
                <a:cubicBezTo>
                  <a:pt x="54" y="62"/>
                  <a:pt x="109" y="64"/>
                  <a:pt x="165" y="63"/>
                </a:cubicBezTo>
                <a:cubicBezTo>
                  <a:pt x="221" y="62"/>
                  <a:pt x="284" y="58"/>
                  <a:pt x="336" y="57"/>
                </a:cubicBezTo>
                <a:cubicBezTo>
                  <a:pt x="388" y="56"/>
                  <a:pt x="439" y="58"/>
                  <a:pt x="477" y="57"/>
                </a:cubicBezTo>
                <a:cubicBezTo>
                  <a:pt x="515" y="56"/>
                  <a:pt x="538" y="49"/>
                  <a:pt x="564" y="48"/>
                </a:cubicBezTo>
                <a:cubicBezTo>
                  <a:pt x="590" y="47"/>
                  <a:pt x="613" y="50"/>
                  <a:pt x="636" y="48"/>
                </a:cubicBezTo>
                <a:cubicBezTo>
                  <a:pt x="659" y="46"/>
                  <a:pt x="681" y="37"/>
                  <a:pt x="702" y="36"/>
                </a:cubicBezTo>
                <a:cubicBezTo>
                  <a:pt x="723" y="35"/>
                  <a:pt x="732" y="47"/>
                  <a:pt x="765" y="42"/>
                </a:cubicBezTo>
                <a:cubicBezTo>
                  <a:pt x="798" y="37"/>
                  <a:pt x="866" y="6"/>
                  <a:pt x="900" y="3"/>
                </a:cubicBezTo>
                <a:cubicBezTo>
                  <a:pt x="934" y="0"/>
                  <a:pt x="948" y="14"/>
                  <a:pt x="969" y="21"/>
                </a:cubicBezTo>
                <a:cubicBezTo>
                  <a:pt x="990" y="28"/>
                  <a:pt x="1013" y="44"/>
                  <a:pt x="1029" y="48"/>
                </a:cubicBezTo>
                <a:cubicBezTo>
                  <a:pt x="1045" y="52"/>
                  <a:pt x="1058" y="47"/>
                  <a:pt x="1068" y="45"/>
                </a:cubicBezTo>
                <a:cubicBezTo>
                  <a:pt x="1078" y="43"/>
                  <a:pt x="1083" y="39"/>
                  <a:pt x="1089" y="3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45" name="Freeform 83"/>
          <p:cNvSpPr>
            <a:spLocks/>
          </p:cNvSpPr>
          <p:nvPr/>
        </p:nvSpPr>
        <p:spPr bwMode="auto">
          <a:xfrm>
            <a:off x="4895850" y="2628900"/>
            <a:ext cx="203200" cy="12700"/>
          </a:xfrm>
          <a:custGeom>
            <a:avLst/>
            <a:gdLst>
              <a:gd name="T0" fmla="*/ 0 w 128"/>
              <a:gd name="T1" fmla="*/ 12700 h 8"/>
              <a:gd name="T2" fmla="*/ 127000 w 128"/>
              <a:gd name="T3" fmla="*/ 6350 h 8"/>
              <a:gd name="T4" fmla="*/ 203200 w 128"/>
              <a:gd name="T5" fmla="*/ 0 h 8"/>
              <a:gd name="T6" fmla="*/ 0 60000 65536"/>
              <a:gd name="T7" fmla="*/ 0 60000 65536"/>
              <a:gd name="T8" fmla="*/ 0 60000 65536"/>
              <a:gd name="T9" fmla="*/ 0 w 128"/>
              <a:gd name="T10" fmla="*/ 0 h 8"/>
              <a:gd name="T11" fmla="*/ 128 w 128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" h="8">
                <a:moveTo>
                  <a:pt x="0" y="8"/>
                </a:moveTo>
                <a:cubicBezTo>
                  <a:pt x="29" y="6"/>
                  <a:pt x="59" y="5"/>
                  <a:pt x="80" y="4"/>
                </a:cubicBezTo>
                <a:cubicBezTo>
                  <a:pt x="101" y="3"/>
                  <a:pt x="114" y="1"/>
                  <a:pt x="128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46" name="Freeform 84"/>
          <p:cNvSpPr>
            <a:spLocks/>
          </p:cNvSpPr>
          <p:nvPr/>
        </p:nvSpPr>
        <p:spPr bwMode="auto">
          <a:xfrm>
            <a:off x="5143500" y="2665413"/>
            <a:ext cx="1492250" cy="53975"/>
          </a:xfrm>
          <a:custGeom>
            <a:avLst/>
            <a:gdLst>
              <a:gd name="T0" fmla="*/ 1492250 w 940"/>
              <a:gd name="T1" fmla="*/ 46037 h 34"/>
              <a:gd name="T2" fmla="*/ 1301750 w 940"/>
              <a:gd name="T3" fmla="*/ 52388 h 34"/>
              <a:gd name="T4" fmla="*/ 1219200 w 940"/>
              <a:gd name="T5" fmla="*/ 46037 h 34"/>
              <a:gd name="T6" fmla="*/ 1117600 w 940"/>
              <a:gd name="T7" fmla="*/ 33337 h 34"/>
              <a:gd name="T8" fmla="*/ 920750 w 940"/>
              <a:gd name="T9" fmla="*/ 1588 h 34"/>
              <a:gd name="T10" fmla="*/ 787400 w 940"/>
              <a:gd name="T11" fmla="*/ 20637 h 34"/>
              <a:gd name="T12" fmla="*/ 711200 w 940"/>
              <a:gd name="T13" fmla="*/ 20637 h 34"/>
              <a:gd name="T14" fmla="*/ 641350 w 940"/>
              <a:gd name="T15" fmla="*/ 14287 h 34"/>
              <a:gd name="T16" fmla="*/ 495300 w 940"/>
              <a:gd name="T17" fmla="*/ 26988 h 34"/>
              <a:gd name="T18" fmla="*/ 317500 w 940"/>
              <a:gd name="T19" fmla="*/ 46037 h 34"/>
              <a:gd name="T20" fmla="*/ 165100 w 940"/>
              <a:gd name="T21" fmla="*/ 52388 h 34"/>
              <a:gd name="T22" fmla="*/ 0 w 940"/>
              <a:gd name="T23" fmla="*/ 52388 h 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40"/>
              <a:gd name="T37" fmla="*/ 0 h 34"/>
              <a:gd name="T38" fmla="*/ 940 w 940"/>
              <a:gd name="T39" fmla="*/ 34 h 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40" h="34">
                <a:moveTo>
                  <a:pt x="940" y="29"/>
                </a:moveTo>
                <a:cubicBezTo>
                  <a:pt x="894" y="31"/>
                  <a:pt x="849" y="33"/>
                  <a:pt x="820" y="33"/>
                </a:cubicBezTo>
                <a:cubicBezTo>
                  <a:pt x="791" y="33"/>
                  <a:pt x="787" y="31"/>
                  <a:pt x="768" y="29"/>
                </a:cubicBezTo>
                <a:cubicBezTo>
                  <a:pt x="749" y="27"/>
                  <a:pt x="735" y="26"/>
                  <a:pt x="704" y="21"/>
                </a:cubicBezTo>
                <a:cubicBezTo>
                  <a:pt x="673" y="16"/>
                  <a:pt x="615" y="2"/>
                  <a:pt x="580" y="1"/>
                </a:cubicBezTo>
                <a:cubicBezTo>
                  <a:pt x="545" y="0"/>
                  <a:pt x="518" y="11"/>
                  <a:pt x="496" y="13"/>
                </a:cubicBezTo>
                <a:cubicBezTo>
                  <a:pt x="474" y="15"/>
                  <a:pt x="463" y="14"/>
                  <a:pt x="448" y="13"/>
                </a:cubicBezTo>
                <a:cubicBezTo>
                  <a:pt x="433" y="12"/>
                  <a:pt x="427" y="8"/>
                  <a:pt x="404" y="9"/>
                </a:cubicBezTo>
                <a:cubicBezTo>
                  <a:pt x="381" y="10"/>
                  <a:pt x="346" y="14"/>
                  <a:pt x="312" y="17"/>
                </a:cubicBezTo>
                <a:cubicBezTo>
                  <a:pt x="278" y="20"/>
                  <a:pt x="235" y="26"/>
                  <a:pt x="200" y="29"/>
                </a:cubicBezTo>
                <a:cubicBezTo>
                  <a:pt x="165" y="32"/>
                  <a:pt x="137" y="32"/>
                  <a:pt x="104" y="33"/>
                </a:cubicBezTo>
                <a:cubicBezTo>
                  <a:pt x="71" y="34"/>
                  <a:pt x="35" y="33"/>
                  <a:pt x="0" y="33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47" name="Freeform 85"/>
          <p:cNvSpPr>
            <a:spLocks/>
          </p:cNvSpPr>
          <p:nvPr/>
        </p:nvSpPr>
        <p:spPr bwMode="auto">
          <a:xfrm>
            <a:off x="5086350" y="2470150"/>
            <a:ext cx="819150" cy="2825750"/>
          </a:xfrm>
          <a:custGeom>
            <a:avLst/>
            <a:gdLst>
              <a:gd name="T0" fmla="*/ 0 w 516"/>
              <a:gd name="T1" fmla="*/ 0 h 1780"/>
              <a:gd name="T2" fmla="*/ 82550 w 516"/>
              <a:gd name="T3" fmla="*/ 387350 h 1780"/>
              <a:gd name="T4" fmla="*/ 273050 w 516"/>
              <a:gd name="T5" fmla="*/ 1295400 h 1780"/>
              <a:gd name="T6" fmla="*/ 615950 w 516"/>
              <a:gd name="T7" fmla="*/ 2349500 h 1780"/>
              <a:gd name="T8" fmla="*/ 819150 w 516"/>
              <a:gd name="T9" fmla="*/ 2825750 h 1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1780"/>
              <a:gd name="T17" fmla="*/ 516 w 516"/>
              <a:gd name="T18" fmla="*/ 1780 h 1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1780">
                <a:moveTo>
                  <a:pt x="0" y="0"/>
                </a:moveTo>
                <a:cubicBezTo>
                  <a:pt x="11" y="54"/>
                  <a:pt x="23" y="108"/>
                  <a:pt x="52" y="244"/>
                </a:cubicBezTo>
                <a:cubicBezTo>
                  <a:pt x="81" y="380"/>
                  <a:pt x="116" y="610"/>
                  <a:pt x="172" y="816"/>
                </a:cubicBezTo>
                <a:cubicBezTo>
                  <a:pt x="228" y="1022"/>
                  <a:pt x="331" y="1319"/>
                  <a:pt x="388" y="1480"/>
                </a:cubicBezTo>
                <a:cubicBezTo>
                  <a:pt x="445" y="1641"/>
                  <a:pt x="495" y="1731"/>
                  <a:pt x="516" y="17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9" name="Text Box 68"/>
          <p:cNvSpPr txBox="1">
            <a:spLocks noChangeArrowheads="1"/>
          </p:cNvSpPr>
          <p:nvPr/>
        </p:nvSpPr>
        <p:spPr bwMode="auto">
          <a:xfrm>
            <a:off x="5423853" y="34290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80" name="Text Box 47"/>
          <p:cNvSpPr txBox="1">
            <a:spLocks noChangeArrowheads="1"/>
          </p:cNvSpPr>
          <p:nvPr/>
        </p:nvSpPr>
        <p:spPr bwMode="auto">
          <a:xfrm>
            <a:off x="1126173" y="3307715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81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3" name="Freeform 82"/>
          <p:cNvSpPr/>
          <p:nvPr/>
        </p:nvSpPr>
        <p:spPr bwMode="auto">
          <a:xfrm rot="5400000" flipV="1">
            <a:off x="1635435" y="5741957"/>
            <a:ext cx="252440" cy="148590"/>
          </a:xfrm>
          <a:custGeom>
            <a:avLst/>
            <a:gdLst>
              <a:gd name="connsiteX0" fmla="*/ 0 w 247650"/>
              <a:gd name="connsiteY0" fmla="*/ 148590 h 148590"/>
              <a:gd name="connsiteX1" fmla="*/ 247650 w 247650"/>
              <a:gd name="connsiteY1" fmla="*/ 144780 h 148590"/>
              <a:gd name="connsiteX2" fmla="*/ 247650 w 247650"/>
              <a:gd name="connsiteY2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148590">
                <a:moveTo>
                  <a:pt x="0" y="148590"/>
                </a:moveTo>
                <a:lnTo>
                  <a:pt x="247650" y="144780"/>
                </a:lnTo>
                <a:lnTo>
                  <a:pt x="24765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2"/>
          <p:cNvPicPr>
            <a:picLocks noChangeArrowheads="1"/>
          </p:cNvPicPr>
          <p:nvPr/>
        </p:nvPicPr>
        <p:blipFill>
          <a:blip r:embed="rId3" cstate="print"/>
          <a:srcRect t="1585" b="25685"/>
          <a:stretch>
            <a:fillRect/>
          </a:stretch>
        </p:blipFill>
        <p:spPr bwMode="auto">
          <a:xfrm>
            <a:off x="4560888" y="1816100"/>
            <a:ext cx="4268787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22606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607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608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609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610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2534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22536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22537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22538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22539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22540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22541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22542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22543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4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5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6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7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8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9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0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41400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204</a:t>
            </a:r>
          </a:p>
        </p:txBody>
      </p:sp>
      <p:sp>
        <p:nvSpPr>
          <p:cNvPr id="22551" name="Rectangle 2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of Lines 204 &amp; 102</a:t>
            </a:r>
          </a:p>
        </p:txBody>
      </p: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2579" name="AutoShape 58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" name="Group 59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22601" name="Line 60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02" name="Line 61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03" name="Line 62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04" name="Line 63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05" name="Line 64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22595" name="Line 66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96" name="Line 67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97" name="Line 68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98" name="Line 69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99" name="Line 70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00" name="Line 71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2582" name="Text Box 72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2583" name="Text Box 73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2584" name="Text Box 74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2585" name="Text Box 75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2586" name="Text Box 76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2587" name="Text Box 77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22588" name="Text Box 78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22589" name="Text Box 79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22590" name="Text Box 80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22591" name="Text Box 81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22592" name="Text Box 82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22593" name="Line 83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94" name="Line 84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2554" name="Freeform 83"/>
          <p:cNvSpPr>
            <a:spLocks/>
          </p:cNvSpPr>
          <p:nvPr/>
        </p:nvSpPr>
        <p:spPr bwMode="auto">
          <a:xfrm>
            <a:off x="4895850" y="2644775"/>
            <a:ext cx="203200" cy="12700"/>
          </a:xfrm>
          <a:custGeom>
            <a:avLst/>
            <a:gdLst>
              <a:gd name="T0" fmla="*/ 0 w 128"/>
              <a:gd name="T1" fmla="*/ 12700 h 8"/>
              <a:gd name="T2" fmla="*/ 127000 w 128"/>
              <a:gd name="T3" fmla="*/ 6350 h 8"/>
              <a:gd name="T4" fmla="*/ 203200 w 128"/>
              <a:gd name="T5" fmla="*/ 0 h 8"/>
              <a:gd name="T6" fmla="*/ 0 60000 65536"/>
              <a:gd name="T7" fmla="*/ 0 60000 65536"/>
              <a:gd name="T8" fmla="*/ 0 60000 65536"/>
              <a:gd name="T9" fmla="*/ 0 w 128"/>
              <a:gd name="T10" fmla="*/ 0 h 8"/>
              <a:gd name="T11" fmla="*/ 128 w 128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" h="8">
                <a:moveTo>
                  <a:pt x="0" y="8"/>
                </a:moveTo>
                <a:cubicBezTo>
                  <a:pt x="29" y="6"/>
                  <a:pt x="59" y="5"/>
                  <a:pt x="80" y="4"/>
                </a:cubicBezTo>
                <a:cubicBezTo>
                  <a:pt x="101" y="3"/>
                  <a:pt x="114" y="1"/>
                  <a:pt x="128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2555" name="Freeform 84"/>
          <p:cNvSpPr>
            <a:spLocks/>
          </p:cNvSpPr>
          <p:nvPr/>
        </p:nvSpPr>
        <p:spPr bwMode="auto">
          <a:xfrm>
            <a:off x="5143500" y="2681288"/>
            <a:ext cx="1492250" cy="53975"/>
          </a:xfrm>
          <a:custGeom>
            <a:avLst/>
            <a:gdLst>
              <a:gd name="T0" fmla="*/ 1492250 w 940"/>
              <a:gd name="T1" fmla="*/ 46037 h 34"/>
              <a:gd name="T2" fmla="*/ 1301750 w 940"/>
              <a:gd name="T3" fmla="*/ 52388 h 34"/>
              <a:gd name="T4" fmla="*/ 1219200 w 940"/>
              <a:gd name="T5" fmla="*/ 46037 h 34"/>
              <a:gd name="T6" fmla="*/ 1117600 w 940"/>
              <a:gd name="T7" fmla="*/ 33337 h 34"/>
              <a:gd name="T8" fmla="*/ 920750 w 940"/>
              <a:gd name="T9" fmla="*/ 1588 h 34"/>
              <a:gd name="T10" fmla="*/ 787400 w 940"/>
              <a:gd name="T11" fmla="*/ 20637 h 34"/>
              <a:gd name="T12" fmla="*/ 711200 w 940"/>
              <a:gd name="T13" fmla="*/ 20637 h 34"/>
              <a:gd name="T14" fmla="*/ 641350 w 940"/>
              <a:gd name="T15" fmla="*/ 14287 h 34"/>
              <a:gd name="T16" fmla="*/ 495300 w 940"/>
              <a:gd name="T17" fmla="*/ 26988 h 34"/>
              <a:gd name="T18" fmla="*/ 317500 w 940"/>
              <a:gd name="T19" fmla="*/ 46037 h 34"/>
              <a:gd name="T20" fmla="*/ 165100 w 940"/>
              <a:gd name="T21" fmla="*/ 52388 h 34"/>
              <a:gd name="T22" fmla="*/ 0 w 940"/>
              <a:gd name="T23" fmla="*/ 52388 h 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40"/>
              <a:gd name="T37" fmla="*/ 0 h 34"/>
              <a:gd name="T38" fmla="*/ 940 w 940"/>
              <a:gd name="T39" fmla="*/ 34 h 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40" h="34">
                <a:moveTo>
                  <a:pt x="940" y="29"/>
                </a:moveTo>
                <a:cubicBezTo>
                  <a:pt x="894" y="31"/>
                  <a:pt x="849" y="33"/>
                  <a:pt x="820" y="33"/>
                </a:cubicBezTo>
                <a:cubicBezTo>
                  <a:pt x="791" y="33"/>
                  <a:pt x="787" y="31"/>
                  <a:pt x="768" y="29"/>
                </a:cubicBezTo>
                <a:cubicBezTo>
                  <a:pt x="749" y="27"/>
                  <a:pt x="735" y="26"/>
                  <a:pt x="704" y="21"/>
                </a:cubicBezTo>
                <a:cubicBezTo>
                  <a:pt x="673" y="16"/>
                  <a:pt x="615" y="2"/>
                  <a:pt x="580" y="1"/>
                </a:cubicBezTo>
                <a:cubicBezTo>
                  <a:pt x="545" y="0"/>
                  <a:pt x="518" y="11"/>
                  <a:pt x="496" y="13"/>
                </a:cubicBezTo>
                <a:cubicBezTo>
                  <a:pt x="474" y="15"/>
                  <a:pt x="463" y="14"/>
                  <a:pt x="448" y="13"/>
                </a:cubicBezTo>
                <a:cubicBezTo>
                  <a:pt x="433" y="12"/>
                  <a:pt x="427" y="8"/>
                  <a:pt x="404" y="9"/>
                </a:cubicBezTo>
                <a:cubicBezTo>
                  <a:pt x="381" y="10"/>
                  <a:pt x="346" y="14"/>
                  <a:pt x="312" y="17"/>
                </a:cubicBezTo>
                <a:cubicBezTo>
                  <a:pt x="278" y="20"/>
                  <a:pt x="235" y="26"/>
                  <a:pt x="200" y="29"/>
                </a:cubicBezTo>
                <a:cubicBezTo>
                  <a:pt x="165" y="32"/>
                  <a:pt x="137" y="32"/>
                  <a:pt x="104" y="33"/>
                </a:cubicBezTo>
                <a:cubicBezTo>
                  <a:pt x="71" y="34"/>
                  <a:pt x="35" y="33"/>
                  <a:pt x="0" y="33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2556" name="Freeform 85"/>
          <p:cNvSpPr>
            <a:spLocks/>
          </p:cNvSpPr>
          <p:nvPr/>
        </p:nvSpPr>
        <p:spPr bwMode="auto">
          <a:xfrm>
            <a:off x="5086350" y="2486025"/>
            <a:ext cx="819150" cy="2825750"/>
          </a:xfrm>
          <a:custGeom>
            <a:avLst/>
            <a:gdLst>
              <a:gd name="T0" fmla="*/ 0 w 516"/>
              <a:gd name="T1" fmla="*/ 0 h 1780"/>
              <a:gd name="T2" fmla="*/ 82550 w 516"/>
              <a:gd name="T3" fmla="*/ 387350 h 1780"/>
              <a:gd name="T4" fmla="*/ 273050 w 516"/>
              <a:gd name="T5" fmla="*/ 1295400 h 1780"/>
              <a:gd name="T6" fmla="*/ 615950 w 516"/>
              <a:gd name="T7" fmla="*/ 2349500 h 1780"/>
              <a:gd name="T8" fmla="*/ 819150 w 516"/>
              <a:gd name="T9" fmla="*/ 2825750 h 1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1780"/>
              <a:gd name="T17" fmla="*/ 516 w 516"/>
              <a:gd name="T18" fmla="*/ 1780 h 1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1780">
                <a:moveTo>
                  <a:pt x="0" y="0"/>
                </a:moveTo>
                <a:cubicBezTo>
                  <a:pt x="11" y="54"/>
                  <a:pt x="23" y="108"/>
                  <a:pt x="52" y="244"/>
                </a:cubicBezTo>
                <a:cubicBezTo>
                  <a:pt x="81" y="380"/>
                  <a:pt x="116" y="610"/>
                  <a:pt x="172" y="816"/>
                </a:cubicBezTo>
                <a:cubicBezTo>
                  <a:pt x="228" y="1022"/>
                  <a:pt x="331" y="1319"/>
                  <a:pt x="388" y="1480"/>
                </a:cubicBezTo>
                <a:cubicBezTo>
                  <a:pt x="445" y="1641"/>
                  <a:pt x="495" y="1731"/>
                  <a:pt x="516" y="17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2557" name="Rectangle 60"/>
          <p:cNvSpPr>
            <a:spLocks noChangeArrowheads="1"/>
          </p:cNvSpPr>
          <p:nvPr/>
        </p:nvSpPr>
        <p:spPr bwMode="auto">
          <a:xfrm>
            <a:off x="716121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22558" name="Freeform 86"/>
          <p:cNvSpPr>
            <a:spLocks/>
          </p:cNvSpPr>
          <p:nvPr/>
        </p:nvSpPr>
        <p:spPr bwMode="auto">
          <a:xfrm>
            <a:off x="6672263" y="2625725"/>
            <a:ext cx="1728787" cy="101600"/>
          </a:xfrm>
          <a:custGeom>
            <a:avLst/>
            <a:gdLst>
              <a:gd name="T0" fmla="*/ 0 w 1089"/>
              <a:gd name="T1" fmla="*/ 95250 h 64"/>
              <a:gd name="T2" fmla="*/ 261937 w 1089"/>
              <a:gd name="T3" fmla="*/ 100012 h 64"/>
              <a:gd name="T4" fmla="*/ 533400 w 1089"/>
              <a:gd name="T5" fmla="*/ 90487 h 64"/>
              <a:gd name="T6" fmla="*/ 757237 w 1089"/>
              <a:gd name="T7" fmla="*/ 90487 h 64"/>
              <a:gd name="T8" fmla="*/ 895350 w 1089"/>
              <a:gd name="T9" fmla="*/ 76200 h 64"/>
              <a:gd name="T10" fmla="*/ 1009650 w 1089"/>
              <a:gd name="T11" fmla="*/ 76200 h 64"/>
              <a:gd name="T12" fmla="*/ 1114425 w 1089"/>
              <a:gd name="T13" fmla="*/ 57150 h 64"/>
              <a:gd name="T14" fmla="*/ 1214437 w 1089"/>
              <a:gd name="T15" fmla="*/ 66675 h 64"/>
              <a:gd name="T16" fmla="*/ 1428749 w 1089"/>
              <a:gd name="T17" fmla="*/ 4762 h 64"/>
              <a:gd name="T18" fmla="*/ 1538287 w 1089"/>
              <a:gd name="T19" fmla="*/ 33337 h 64"/>
              <a:gd name="T20" fmla="*/ 1633537 w 1089"/>
              <a:gd name="T21" fmla="*/ 76200 h 64"/>
              <a:gd name="T22" fmla="*/ 1695450 w 1089"/>
              <a:gd name="T23" fmla="*/ 71437 h 64"/>
              <a:gd name="T24" fmla="*/ 1728787 w 1089"/>
              <a:gd name="T25" fmla="*/ 57150 h 6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89"/>
              <a:gd name="T40" fmla="*/ 0 h 64"/>
              <a:gd name="T41" fmla="*/ 1089 w 1089"/>
              <a:gd name="T42" fmla="*/ 64 h 6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89" h="64">
                <a:moveTo>
                  <a:pt x="0" y="60"/>
                </a:moveTo>
                <a:cubicBezTo>
                  <a:pt x="54" y="62"/>
                  <a:pt x="109" y="64"/>
                  <a:pt x="165" y="63"/>
                </a:cubicBezTo>
                <a:cubicBezTo>
                  <a:pt x="221" y="62"/>
                  <a:pt x="284" y="58"/>
                  <a:pt x="336" y="57"/>
                </a:cubicBezTo>
                <a:cubicBezTo>
                  <a:pt x="388" y="56"/>
                  <a:pt x="439" y="58"/>
                  <a:pt x="477" y="57"/>
                </a:cubicBezTo>
                <a:cubicBezTo>
                  <a:pt x="515" y="56"/>
                  <a:pt x="538" y="49"/>
                  <a:pt x="564" y="48"/>
                </a:cubicBezTo>
                <a:cubicBezTo>
                  <a:pt x="590" y="47"/>
                  <a:pt x="613" y="50"/>
                  <a:pt x="636" y="48"/>
                </a:cubicBezTo>
                <a:cubicBezTo>
                  <a:pt x="659" y="46"/>
                  <a:pt x="681" y="37"/>
                  <a:pt x="702" y="36"/>
                </a:cubicBezTo>
                <a:cubicBezTo>
                  <a:pt x="723" y="35"/>
                  <a:pt x="732" y="47"/>
                  <a:pt x="765" y="42"/>
                </a:cubicBezTo>
                <a:cubicBezTo>
                  <a:pt x="798" y="37"/>
                  <a:pt x="866" y="6"/>
                  <a:pt x="900" y="3"/>
                </a:cubicBezTo>
                <a:cubicBezTo>
                  <a:pt x="934" y="0"/>
                  <a:pt x="948" y="14"/>
                  <a:pt x="969" y="21"/>
                </a:cubicBezTo>
                <a:cubicBezTo>
                  <a:pt x="990" y="28"/>
                  <a:pt x="1013" y="44"/>
                  <a:pt x="1029" y="48"/>
                </a:cubicBezTo>
                <a:cubicBezTo>
                  <a:pt x="1045" y="52"/>
                  <a:pt x="1058" y="47"/>
                  <a:pt x="1068" y="45"/>
                </a:cubicBezTo>
                <a:cubicBezTo>
                  <a:pt x="1078" y="43"/>
                  <a:pt x="1083" y="39"/>
                  <a:pt x="1089" y="3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57150" y="1343025"/>
            <a:ext cx="3111500" cy="3971925"/>
            <a:chOff x="36" y="836"/>
            <a:chExt cx="1960" cy="2502"/>
          </a:xfrm>
        </p:grpSpPr>
        <p:sp>
          <p:nvSpPr>
            <p:cNvPr id="22560" name="Rectangle 54"/>
            <p:cNvSpPr>
              <a:spLocks noChangeArrowheads="1"/>
            </p:cNvSpPr>
            <p:nvPr/>
          </p:nvSpPr>
          <p:spPr bwMode="auto">
            <a:xfrm>
              <a:off x="70" y="836"/>
              <a:ext cx="1805" cy="355"/>
            </a:xfrm>
            <a:prstGeom prst="rect">
              <a:avLst/>
            </a:prstGeom>
            <a:solidFill>
              <a:srgbClr val="CCE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36" y="850"/>
              <a:ext cx="1960" cy="2488"/>
              <a:chOff x="36" y="850"/>
              <a:chExt cx="1960" cy="2488"/>
            </a:xfrm>
          </p:grpSpPr>
          <p:pic>
            <p:nvPicPr>
              <p:cNvPr id="22562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r="59503" b="26515"/>
              <a:stretch>
                <a:fillRect/>
              </a:stretch>
            </p:blipFill>
            <p:spPr bwMode="auto">
              <a:xfrm>
                <a:off x="351" y="1132"/>
                <a:ext cx="1426" cy="219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22563" name="Text Box 33"/>
              <p:cNvSpPr txBox="1">
                <a:spLocks noChangeArrowheads="1"/>
              </p:cNvSpPr>
              <p:nvPr/>
            </p:nvSpPr>
            <p:spPr bwMode="auto">
              <a:xfrm>
                <a:off x="353" y="3146"/>
                <a:ext cx="657" cy="19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Verdana" pitchFamily="34" charset="0"/>
                  </a:rPr>
                  <a:t>Line 102</a:t>
                </a:r>
              </a:p>
            </p:txBody>
          </p:sp>
          <p:sp>
            <p:nvSpPr>
              <p:cNvPr id="22564" name="Text Box 34"/>
              <p:cNvSpPr txBox="1">
                <a:spLocks noChangeArrowheads="1"/>
              </p:cNvSpPr>
              <p:nvPr/>
            </p:nvSpPr>
            <p:spPr bwMode="auto">
              <a:xfrm>
                <a:off x="1293" y="850"/>
                <a:ext cx="30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Line </a:t>
                </a:r>
              </a:p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203</a:t>
                </a:r>
              </a:p>
            </p:txBody>
          </p:sp>
          <p:sp>
            <p:nvSpPr>
              <p:cNvPr id="22565" name="Text Box 35"/>
              <p:cNvSpPr txBox="1">
                <a:spLocks noChangeArrowheads="1"/>
              </p:cNvSpPr>
              <p:nvPr/>
            </p:nvSpPr>
            <p:spPr bwMode="auto">
              <a:xfrm>
                <a:off x="1592" y="850"/>
                <a:ext cx="4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Line</a:t>
                </a:r>
              </a:p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204</a:t>
                </a:r>
              </a:p>
            </p:txBody>
          </p:sp>
          <p:sp>
            <p:nvSpPr>
              <p:cNvPr id="22566" name="Text Box 36"/>
              <p:cNvSpPr txBox="1">
                <a:spLocks noChangeArrowheads="1"/>
              </p:cNvSpPr>
              <p:nvPr/>
            </p:nvSpPr>
            <p:spPr bwMode="auto">
              <a:xfrm>
                <a:off x="944" y="850"/>
                <a:ext cx="3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Line </a:t>
                </a:r>
              </a:p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202</a:t>
                </a:r>
              </a:p>
            </p:txBody>
          </p:sp>
          <p:sp>
            <p:nvSpPr>
              <p:cNvPr id="22567" name="Text Box 37"/>
              <p:cNvSpPr txBox="1">
                <a:spLocks noChangeArrowheads="1"/>
              </p:cNvSpPr>
              <p:nvPr/>
            </p:nvSpPr>
            <p:spPr bwMode="auto">
              <a:xfrm>
                <a:off x="345" y="850"/>
                <a:ext cx="30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Line </a:t>
                </a:r>
              </a:p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200</a:t>
                </a:r>
              </a:p>
            </p:txBody>
          </p:sp>
          <p:sp>
            <p:nvSpPr>
              <p:cNvPr id="22568" name="Text Box 38"/>
              <p:cNvSpPr txBox="1">
                <a:spLocks noChangeArrowheads="1"/>
              </p:cNvSpPr>
              <p:nvPr/>
            </p:nvSpPr>
            <p:spPr bwMode="auto">
              <a:xfrm>
                <a:off x="645" y="850"/>
                <a:ext cx="30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Line </a:t>
                </a:r>
              </a:p>
              <a:p>
                <a:pPr algn="ctr" eaLnBrk="0" hangingPunct="0"/>
                <a:r>
                  <a:rPr lang="en-US" sz="1000" b="1" dirty="0">
                    <a:latin typeface="Tahoma" pitchFamily="34" charset="0"/>
                  </a:rPr>
                  <a:t>201</a:t>
                </a:r>
              </a:p>
            </p:txBody>
          </p:sp>
          <p:grpSp>
            <p:nvGrpSpPr>
              <p:cNvPr id="8" name="Group 39"/>
              <p:cNvGrpSpPr>
                <a:grpSpLocks/>
              </p:cNvGrpSpPr>
              <p:nvPr/>
            </p:nvGrpSpPr>
            <p:grpSpPr bwMode="auto">
              <a:xfrm>
                <a:off x="500" y="1082"/>
                <a:ext cx="1289" cy="158"/>
                <a:chOff x="500" y="902"/>
                <a:chExt cx="1355" cy="158"/>
              </a:xfrm>
            </p:grpSpPr>
            <p:sp>
              <p:nvSpPr>
                <p:cNvPr id="22574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1516" y="902"/>
                  <a:ext cx="0" cy="158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575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1855" y="902"/>
                  <a:ext cx="0" cy="158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576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177" y="902"/>
                  <a:ext cx="0" cy="158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577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500" y="902"/>
                  <a:ext cx="0" cy="158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578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838" y="902"/>
                  <a:ext cx="0" cy="158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 type="triangle" w="med" len="med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22570" name="Text Box 45"/>
              <p:cNvSpPr txBox="1">
                <a:spLocks noChangeArrowheads="1"/>
              </p:cNvSpPr>
              <p:nvPr/>
            </p:nvSpPr>
            <p:spPr bwMode="auto">
              <a:xfrm>
                <a:off x="36" y="867"/>
                <a:ext cx="270" cy="2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b="1" dirty="0">
                    <a:latin typeface="Tahoma" pitchFamily="34" charset="0"/>
                  </a:rPr>
                  <a:t>W</a:t>
                </a:r>
              </a:p>
            </p:txBody>
          </p:sp>
          <p:sp>
            <p:nvSpPr>
              <p:cNvPr id="22571" name="Text Box 47"/>
              <p:cNvSpPr txBox="1">
                <a:spLocks noChangeArrowheads="1"/>
              </p:cNvSpPr>
              <p:nvPr/>
            </p:nvSpPr>
            <p:spPr bwMode="auto">
              <a:xfrm>
                <a:off x="709" y="2074"/>
                <a:ext cx="552" cy="192"/>
              </a:xfrm>
              <a:prstGeom prst="rect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>
                    <a:latin typeface="Arial Black" pitchFamily="34" charset="0"/>
                  </a:rPr>
                  <a:t>Fault A</a:t>
                </a:r>
              </a:p>
            </p:txBody>
          </p:sp>
          <p:sp>
            <p:nvSpPr>
              <p:cNvPr id="22572" name="Freeform 51"/>
              <p:cNvSpPr>
                <a:spLocks/>
              </p:cNvSpPr>
              <p:nvPr/>
            </p:nvSpPr>
            <p:spPr bwMode="auto">
              <a:xfrm>
                <a:off x="516" y="1878"/>
                <a:ext cx="342" cy="1296"/>
              </a:xfrm>
              <a:custGeom>
                <a:avLst/>
                <a:gdLst>
                  <a:gd name="T0" fmla="*/ 0 w 342"/>
                  <a:gd name="T1" fmla="*/ 0 h 1296"/>
                  <a:gd name="T2" fmla="*/ 66 w 342"/>
                  <a:gd name="T3" fmla="*/ 294 h 1296"/>
                  <a:gd name="T4" fmla="*/ 168 w 342"/>
                  <a:gd name="T5" fmla="*/ 804 h 1296"/>
                  <a:gd name="T6" fmla="*/ 342 w 342"/>
                  <a:gd name="T7" fmla="*/ 1296 h 12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2"/>
                  <a:gd name="T13" fmla="*/ 0 h 1296"/>
                  <a:gd name="T14" fmla="*/ 342 w 342"/>
                  <a:gd name="T15" fmla="*/ 1296 h 12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2" h="1296">
                    <a:moveTo>
                      <a:pt x="0" y="0"/>
                    </a:moveTo>
                    <a:cubicBezTo>
                      <a:pt x="19" y="80"/>
                      <a:pt x="38" y="160"/>
                      <a:pt x="66" y="294"/>
                    </a:cubicBezTo>
                    <a:cubicBezTo>
                      <a:pt x="94" y="428"/>
                      <a:pt x="122" y="637"/>
                      <a:pt x="168" y="804"/>
                    </a:cubicBezTo>
                    <a:cubicBezTo>
                      <a:pt x="214" y="971"/>
                      <a:pt x="278" y="1133"/>
                      <a:pt x="342" y="1296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3" name="Freeform 52"/>
              <p:cNvSpPr>
                <a:spLocks/>
              </p:cNvSpPr>
              <p:nvPr/>
            </p:nvSpPr>
            <p:spPr bwMode="auto">
              <a:xfrm>
                <a:off x="496" y="1662"/>
                <a:ext cx="1276" cy="84"/>
              </a:xfrm>
              <a:custGeom>
                <a:avLst/>
                <a:gdLst>
                  <a:gd name="T0" fmla="*/ 0 w 1276"/>
                  <a:gd name="T1" fmla="*/ 78 h 84"/>
                  <a:gd name="T2" fmla="*/ 68 w 1276"/>
                  <a:gd name="T3" fmla="*/ 82 h 84"/>
                  <a:gd name="T4" fmla="*/ 172 w 1276"/>
                  <a:gd name="T5" fmla="*/ 66 h 84"/>
                  <a:gd name="T6" fmla="*/ 288 w 1276"/>
                  <a:gd name="T7" fmla="*/ 46 h 84"/>
                  <a:gd name="T8" fmla="*/ 436 w 1276"/>
                  <a:gd name="T9" fmla="*/ 38 h 84"/>
                  <a:gd name="T10" fmla="*/ 520 w 1276"/>
                  <a:gd name="T11" fmla="*/ 18 h 84"/>
                  <a:gd name="T12" fmla="*/ 620 w 1276"/>
                  <a:gd name="T13" fmla="*/ 10 h 84"/>
                  <a:gd name="T14" fmla="*/ 652 w 1276"/>
                  <a:gd name="T15" fmla="*/ 14 h 84"/>
                  <a:gd name="T16" fmla="*/ 724 w 1276"/>
                  <a:gd name="T17" fmla="*/ 22 h 84"/>
                  <a:gd name="T18" fmla="*/ 848 w 1276"/>
                  <a:gd name="T19" fmla="*/ 2 h 84"/>
                  <a:gd name="T20" fmla="*/ 936 w 1276"/>
                  <a:gd name="T21" fmla="*/ 10 h 84"/>
                  <a:gd name="T22" fmla="*/ 1004 w 1276"/>
                  <a:gd name="T23" fmla="*/ 10 h 84"/>
                  <a:gd name="T24" fmla="*/ 1064 w 1276"/>
                  <a:gd name="T25" fmla="*/ 6 h 84"/>
                  <a:gd name="T26" fmla="*/ 1140 w 1276"/>
                  <a:gd name="T27" fmla="*/ 14 h 84"/>
                  <a:gd name="T28" fmla="*/ 1172 w 1276"/>
                  <a:gd name="T29" fmla="*/ 34 h 84"/>
                  <a:gd name="T30" fmla="*/ 1276 w 1276"/>
                  <a:gd name="T31" fmla="*/ 26 h 8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76"/>
                  <a:gd name="T49" fmla="*/ 0 h 84"/>
                  <a:gd name="T50" fmla="*/ 1276 w 1276"/>
                  <a:gd name="T51" fmla="*/ 84 h 8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76" h="84">
                    <a:moveTo>
                      <a:pt x="0" y="78"/>
                    </a:moveTo>
                    <a:cubicBezTo>
                      <a:pt x="19" y="81"/>
                      <a:pt x="39" y="84"/>
                      <a:pt x="68" y="82"/>
                    </a:cubicBezTo>
                    <a:cubicBezTo>
                      <a:pt x="97" y="80"/>
                      <a:pt x="135" y="72"/>
                      <a:pt x="172" y="66"/>
                    </a:cubicBezTo>
                    <a:cubicBezTo>
                      <a:pt x="209" y="60"/>
                      <a:pt x="244" y="51"/>
                      <a:pt x="288" y="46"/>
                    </a:cubicBezTo>
                    <a:cubicBezTo>
                      <a:pt x="332" y="41"/>
                      <a:pt x="397" y="43"/>
                      <a:pt x="436" y="38"/>
                    </a:cubicBezTo>
                    <a:cubicBezTo>
                      <a:pt x="475" y="33"/>
                      <a:pt x="489" y="23"/>
                      <a:pt x="520" y="18"/>
                    </a:cubicBezTo>
                    <a:cubicBezTo>
                      <a:pt x="551" y="13"/>
                      <a:pt x="598" y="11"/>
                      <a:pt x="620" y="10"/>
                    </a:cubicBezTo>
                    <a:cubicBezTo>
                      <a:pt x="642" y="9"/>
                      <a:pt x="635" y="12"/>
                      <a:pt x="652" y="14"/>
                    </a:cubicBezTo>
                    <a:cubicBezTo>
                      <a:pt x="669" y="16"/>
                      <a:pt x="691" y="24"/>
                      <a:pt x="724" y="22"/>
                    </a:cubicBezTo>
                    <a:cubicBezTo>
                      <a:pt x="757" y="20"/>
                      <a:pt x="813" y="4"/>
                      <a:pt x="848" y="2"/>
                    </a:cubicBezTo>
                    <a:cubicBezTo>
                      <a:pt x="883" y="0"/>
                      <a:pt x="910" y="9"/>
                      <a:pt x="936" y="10"/>
                    </a:cubicBezTo>
                    <a:cubicBezTo>
                      <a:pt x="962" y="11"/>
                      <a:pt x="983" y="11"/>
                      <a:pt x="1004" y="10"/>
                    </a:cubicBezTo>
                    <a:cubicBezTo>
                      <a:pt x="1025" y="9"/>
                      <a:pt x="1041" y="5"/>
                      <a:pt x="1064" y="6"/>
                    </a:cubicBezTo>
                    <a:cubicBezTo>
                      <a:pt x="1087" y="7"/>
                      <a:pt x="1122" y="9"/>
                      <a:pt x="1140" y="14"/>
                    </a:cubicBezTo>
                    <a:cubicBezTo>
                      <a:pt x="1158" y="19"/>
                      <a:pt x="1149" y="32"/>
                      <a:pt x="1172" y="34"/>
                    </a:cubicBezTo>
                    <a:cubicBezTo>
                      <a:pt x="1195" y="36"/>
                      <a:pt x="1235" y="31"/>
                      <a:pt x="1276" y="26"/>
                    </a:cubicBezTo>
                  </a:path>
                </a:pathLst>
              </a:custGeom>
              <a:noFill/>
              <a:ln w="38100" cmpd="sng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81" name="Freeform 52"/>
          <p:cNvSpPr>
            <a:spLocks/>
          </p:cNvSpPr>
          <p:nvPr/>
        </p:nvSpPr>
        <p:spPr bwMode="auto">
          <a:xfrm>
            <a:off x="5182870" y="2654300"/>
            <a:ext cx="2025650" cy="133350"/>
          </a:xfrm>
          <a:custGeom>
            <a:avLst/>
            <a:gdLst>
              <a:gd name="T0" fmla="*/ 0 w 1276"/>
              <a:gd name="T1" fmla="*/ 78 h 84"/>
              <a:gd name="T2" fmla="*/ 68 w 1276"/>
              <a:gd name="T3" fmla="*/ 82 h 84"/>
              <a:gd name="T4" fmla="*/ 172 w 1276"/>
              <a:gd name="T5" fmla="*/ 66 h 84"/>
              <a:gd name="T6" fmla="*/ 288 w 1276"/>
              <a:gd name="T7" fmla="*/ 46 h 84"/>
              <a:gd name="T8" fmla="*/ 436 w 1276"/>
              <a:gd name="T9" fmla="*/ 38 h 84"/>
              <a:gd name="T10" fmla="*/ 520 w 1276"/>
              <a:gd name="T11" fmla="*/ 18 h 84"/>
              <a:gd name="T12" fmla="*/ 620 w 1276"/>
              <a:gd name="T13" fmla="*/ 10 h 84"/>
              <a:gd name="T14" fmla="*/ 652 w 1276"/>
              <a:gd name="T15" fmla="*/ 14 h 84"/>
              <a:gd name="T16" fmla="*/ 724 w 1276"/>
              <a:gd name="T17" fmla="*/ 22 h 84"/>
              <a:gd name="T18" fmla="*/ 848 w 1276"/>
              <a:gd name="T19" fmla="*/ 2 h 84"/>
              <a:gd name="T20" fmla="*/ 936 w 1276"/>
              <a:gd name="T21" fmla="*/ 10 h 84"/>
              <a:gd name="T22" fmla="*/ 1004 w 1276"/>
              <a:gd name="T23" fmla="*/ 10 h 84"/>
              <a:gd name="T24" fmla="*/ 1064 w 1276"/>
              <a:gd name="T25" fmla="*/ 6 h 84"/>
              <a:gd name="T26" fmla="*/ 1140 w 1276"/>
              <a:gd name="T27" fmla="*/ 14 h 84"/>
              <a:gd name="T28" fmla="*/ 1172 w 1276"/>
              <a:gd name="T29" fmla="*/ 34 h 84"/>
              <a:gd name="T30" fmla="*/ 1276 w 1276"/>
              <a:gd name="T31" fmla="*/ 26 h 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76"/>
              <a:gd name="T49" fmla="*/ 0 h 84"/>
              <a:gd name="T50" fmla="*/ 1276 w 1276"/>
              <a:gd name="T51" fmla="*/ 84 h 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76" h="84">
                <a:moveTo>
                  <a:pt x="0" y="78"/>
                </a:moveTo>
                <a:cubicBezTo>
                  <a:pt x="19" y="81"/>
                  <a:pt x="39" y="84"/>
                  <a:pt x="68" y="82"/>
                </a:cubicBezTo>
                <a:cubicBezTo>
                  <a:pt x="97" y="80"/>
                  <a:pt x="135" y="72"/>
                  <a:pt x="172" y="66"/>
                </a:cubicBezTo>
                <a:cubicBezTo>
                  <a:pt x="209" y="60"/>
                  <a:pt x="244" y="51"/>
                  <a:pt x="288" y="46"/>
                </a:cubicBezTo>
                <a:cubicBezTo>
                  <a:pt x="332" y="41"/>
                  <a:pt x="397" y="43"/>
                  <a:pt x="436" y="38"/>
                </a:cubicBezTo>
                <a:cubicBezTo>
                  <a:pt x="475" y="33"/>
                  <a:pt x="489" y="23"/>
                  <a:pt x="520" y="18"/>
                </a:cubicBezTo>
                <a:cubicBezTo>
                  <a:pt x="551" y="13"/>
                  <a:pt x="598" y="11"/>
                  <a:pt x="620" y="10"/>
                </a:cubicBezTo>
                <a:cubicBezTo>
                  <a:pt x="642" y="9"/>
                  <a:pt x="635" y="12"/>
                  <a:pt x="652" y="14"/>
                </a:cubicBezTo>
                <a:cubicBezTo>
                  <a:pt x="669" y="16"/>
                  <a:pt x="691" y="24"/>
                  <a:pt x="724" y="22"/>
                </a:cubicBezTo>
                <a:cubicBezTo>
                  <a:pt x="757" y="20"/>
                  <a:pt x="813" y="4"/>
                  <a:pt x="848" y="2"/>
                </a:cubicBezTo>
                <a:cubicBezTo>
                  <a:pt x="883" y="0"/>
                  <a:pt x="910" y="9"/>
                  <a:pt x="936" y="10"/>
                </a:cubicBezTo>
                <a:cubicBezTo>
                  <a:pt x="962" y="11"/>
                  <a:pt x="983" y="11"/>
                  <a:pt x="1004" y="10"/>
                </a:cubicBezTo>
                <a:cubicBezTo>
                  <a:pt x="1025" y="9"/>
                  <a:pt x="1041" y="5"/>
                  <a:pt x="1064" y="6"/>
                </a:cubicBezTo>
                <a:cubicBezTo>
                  <a:pt x="1087" y="7"/>
                  <a:pt x="1122" y="9"/>
                  <a:pt x="1140" y="14"/>
                </a:cubicBezTo>
                <a:cubicBezTo>
                  <a:pt x="1158" y="19"/>
                  <a:pt x="1149" y="32"/>
                  <a:pt x="1172" y="34"/>
                </a:cubicBezTo>
                <a:cubicBezTo>
                  <a:pt x="1195" y="36"/>
                  <a:pt x="1235" y="31"/>
                  <a:pt x="1276" y="2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3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4" name="Line 68"/>
          <p:cNvSpPr>
            <a:spLocks noChangeShapeType="1"/>
          </p:cNvSpPr>
          <p:nvPr/>
        </p:nvSpPr>
        <p:spPr bwMode="auto">
          <a:xfrm>
            <a:off x="962310" y="6007986"/>
            <a:ext cx="92531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0.48177 -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Interpretation of Line 102</a:t>
            </a:r>
            <a:endParaRPr lang="en-US" dirty="0"/>
          </a:p>
        </p:txBody>
      </p:sp>
      <p:pic>
        <p:nvPicPr>
          <p:cNvPr id="3" name="Picture 33"/>
          <p:cNvPicPr>
            <a:picLocks noChangeAspect="1" noChangeArrowheads="1"/>
          </p:cNvPicPr>
          <p:nvPr/>
        </p:nvPicPr>
        <p:blipFill>
          <a:blip r:embed="rId3" cstate="print"/>
          <a:srcRect r="40959" b="26515"/>
          <a:stretch>
            <a:fillRect/>
          </a:stretch>
        </p:blipFill>
        <p:spPr bwMode="auto">
          <a:xfrm>
            <a:off x="557213" y="1797050"/>
            <a:ext cx="3300412" cy="34782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40"/>
          <p:cNvSpPr txBox="1">
            <a:spLocks noChangeArrowheads="1"/>
          </p:cNvSpPr>
          <p:nvPr/>
        </p:nvSpPr>
        <p:spPr bwMode="auto">
          <a:xfrm>
            <a:off x="560388" y="49942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102</a:t>
            </a:r>
          </a:p>
        </p:txBody>
      </p:sp>
      <p:sp>
        <p:nvSpPr>
          <p:cNvPr id="5" name="Text Box 4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7" name="Text Box 4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9" name="Text Box 4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11" name="Line 4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4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4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5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5" name="Line 5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17" name="Text Box 5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sp>
        <p:nvSpPr>
          <p:cNvPr id="18" name="Rectangle 57"/>
          <p:cNvSpPr>
            <a:spLocks noChangeArrowheads="1"/>
          </p:cNvSpPr>
          <p:nvPr/>
        </p:nvSpPr>
        <p:spPr bwMode="auto">
          <a:xfrm>
            <a:off x="2771775" y="1920875"/>
            <a:ext cx="166688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19" name="Freeform 62"/>
          <p:cNvSpPr>
            <a:spLocks/>
          </p:cNvSpPr>
          <p:nvPr/>
        </p:nvSpPr>
        <p:spPr bwMode="auto">
          <a:xfrm>
            <a:off x="819150" y="2981325"/>
            <a:ext cx="542925" cy="2057400"/>
          </a:xfrm>
          <a:custGeom>
            <a:avLst/>
            <a:gdLst>
              <a:gd name="T0" fmla="*/ 0 w 342"/>
              <a:gd name="T1" fmla="*/ 0 h 1296"/>
              <a:gd name="T2" fmla="*/ 2147483647 w 342"/>
              <a:gd name="T3" fmla="*/ 2147483647 h 1296"/>
              <a:gd name="T4" fmla="*/ 2147483647 w 342"/>
              <a:gd name="T5" fmla="*/ 2147483647 h 1296"/>
              <a:gd name="T6" fmla="*/ 2147483647 w 342"/>
              <a:gd name="T7" fmla="*/ 2147483647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342"/>
              <a:gd name="T13" fmla="*/ 0 h 1296"/>
              <a:gd name="T14" fmla="*/ 342 w 342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2" h="1296">
                <a:moveTo>
                  <a:pt x="0" y="0"/>
                </a:moveTo>
                <a:cubicBezTo>
                  <a:pt x="19" y="80"/>
                  <a:pt x="38" y="160"/>
                  <a:pt x="66" y="294"/>
                </a:cubicBezTo>
                <a:cubicBezTo>
                  <a:pt x="94" y="428"/>
                  <a:pt x="122" y="637"/>
                  <a:pt x="168" y="804"/>
                </a:cubicBezTo>
                <a:cubicBezTo>
                  <a:pt x="214" y="971"/>
                  <a:pt x="278" y="1133"/>
                  <a:pt x="342" y="129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0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1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2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43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3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37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4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5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6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7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8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9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30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31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32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33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34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35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1126173" y="3307715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49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801288" y="2661124"/>
            <a:ext cx="2025650" cy="133350"/>
          </a:xfrm>
          <a:custGeom>
            <a:avLst/>
            <a:gdLst>
              <a:gd name="T0" fmla="*/ 0 w 1276"/>
              <a:gd name="T1" fmla="*/ 78 h 84"/>
              <a:gd name="T2" fmla="*/ 68 w 1276"/>
              <a:gd name="T3" fmla="*/ 82 h 84"/>
              <a:gd name="T4" fmla="*/ 172 w 1276"/>
              <a:gd name="T5" fmla="*/ 66 h 84"/>
              <a:gd name="T6" fmla="*/ 288 w 1276"/>
              <a:gd name="T7" fmla="*/ 46 h 84"/>
              <a:gd name="T8" fmla="*/ 436 w 1276"/>
              <a:gd name="T9" fmla="*/ 38 h 84"/>
              <a:gd name="T10" fmla="*/ 520 w 1276"/>
              <a:gd name="T11" fmla="*/ 18 h 84"/>
              <a:gd name="T12" fmla="*/ 620 w 1276"/>
              <a:gd name="T13" fmla="*/ 10 h 84"/>
              <a:gd name="T14" fmla="*/ 652 w 1276"/>
              <a:gd name="T15" fmla="*/ 14 h 84"/>
              <a:gd name="T16" fmla="*/ 724 w 1276"/>
              <a:gd name="T17" fmla="*/ 22 h 84"/>
              <a:gd name="T18" fmla="*/ 848 w 1276"/>
              <a:gd name="T19" fmla="*/ 2 h 84"/>
              <a:gd name="T20" fmla="*/ 936 w 1276"/>
              <a:gd name="T21" fmla="*/ 10 h 84"/>
              <a:gd name="T22" fmla="*/ 1004 w 1276"/>
              <a:gd name="T23" fmla="*/ 10 h 84"/>
              <a:gd name="T24" fmla="*/ 1064 w 1276"/>
              <a:gd name="T25" fmla="*/ 6 h 84"/>
              <a:gd name="T26" fmla="*/ 1140 w 1276"/>
              <a:gd name="T27" fmla="*/ 14 h 84"/>
              <a:gd name="T28" fmla="*/ 1172 w 1276"/>
              <a:gd name="T29" fmla="*/ 34 h 84"/>
              <a:gd name="T30" fmla="*/ 1276 w 1276"/>
              <a:gd name="T31" fmla="*/ 26 h 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76"/>
              <a:gd name="T49" fmla="*/ 0 h 84"/>
              <a:gd name="T50" fmla="*/ 1276 w 1276"/>
              <a:gd name="T51" fmla="*/ 84 h 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76" h="84">
                <a:moveTo>
                  <a:pt x="0" y="78"/>
                </a:moveTo>
                <a:cubicBezTo>
                  <a:pt x="19" y="81"/>
                  <a:pt x="39" y="84"/>
                  <a:pt x="68" y="82"/>
                </a:cubicBezTo>
                <a:cubicBezTo>
                  <a:pt x="97" y="80"/>
                  <a:pt x="135" y="72"/>
                  <a:pt x="172" y="66"/>
                </a:cubicBezTo>
                <a:cubicBezTo>
                  <a:pt x="209" y="60"/>
                  <a:pt x="244" y="51"/>
                  <a:pt x="288" y="46"/>
                </a:cubicBezTo>
                <a:cubicBezTo>
                  <a:pt x="332" y="41"/>
                  <a:pt x="397" y="43"/>
                  <a:pt x="436" y="38"/>
                </a:cubicBezTo>
                <a:cubicBezTo>
                  <a:pt x="475" y="33"/>
                  <a:pt x="489" y="23"/>
                  <a:pt x="520" y="18"/>
                </a:cubicBezTo>
                <a:cubicBezTo>
                  <a:pt x="551" y="13"/>
                  <a:pt x="598" y="11"/>
                  <a:pt x="620" y="10"/>
                </a:cubicBezTo>
                <a:cubicBezTo>
                  <a:pt x="642" y="9"/>
                  <a:pt x="635" y="12"/>
                  <a:pt x="652" y="14"/>
                </a:cubicBezTo>
                <a:cubicBezTo>
                  <a:pt x="669" y="16"/>
                  <a:pt x="691" y="24"/>
                  <a:pt x="724" y="22"/>
                </a:cubicBezTo>
                <a:cubicBezTo>
                  <a:pt x="757" y="20"/>
                  <a:pt x="813" y="4"/>
                  <a:pt x="848" y="2"/>
                </a:cubicBezTo>
                <a:cubicBezTo>
                  <a:pt x="883" y="0"/>
                  <a:pt x="910" y="9"/>
                  <a:pt x="936" y="10"/>
                </a:cubicBezTo>
                <a:cubicBezTo>
                  <a:pt x="962" y="11"/>
                  <a:pt x="983" y="11"/>
                  <a:pt x="1004" y="10"/>
                </a:cubicBezTo>
                <a:cubicBezTo>
                  <a:pt x="1025" y="9"/>
                  <a:pt x="1041" y="5"/>
                  <a:pt x="1064" y="6"/>
                </a:cubicBezTo>
                <a:cubicBezTo>
                  <a:pt x="1087" y="7"/>
                  <a:pt x="1122" y="9"/>
                  <a:pt x="1140" y="14"/>
                </a:cubicBezTo>
                <a:cubicBezTo>
                  <a:pt x="1158" y="19"/>
                  <a:pt x="1149" y="32"/>
                  <a:pt x="1172" y="34"/>
                </a:cubicBezTo>
                <a:cubicBezTo>
                  <a:pt x="1195" y="36"/>
                  <a:pt x="1235" y="31"/>
                  <a:pt x="1276" y="2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" name="Line 68"/>
          <p:cNvSpPr>
            <a:spLocks noChangeShapeType="1"/>
          </p:cNvSpPr>
          <p:nvPr/>
        </p:nvSpPr>
        <p:spPr bwMode="auto">
          <a:xfrm>
            <a:off x="962310" y="6007986"/>
            <a:ext cx="92531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4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5" name="Freeform 54"/>
          <p:cNvSpPr/>
          <p:nvPr/>
        </p:nvSpPr>
        <p:spPr bwMode="auto">
          <a:xfrm>
            <a:off x="2866616" y="2691776"/>
            <a:ext cx="1004157" cy="57969"/>
          </a:xfrm>
          <a:custGeom>
            <a:avLst/>
            <a:gdLst>
              <a:gd name="connsiteX0" fmla="*/ 0 w 1004157"/>
              <a:gd name="connsiteY0" fmla="*/ 936 h 57969"/>
              <a:gd name="connsiteX1" fmla="*/ 84147 w 1004157"/>
              <a:gd name="connsiteY1" fmla="*/ 6545 h 57969"/>
              <a:gd name="connsiteX2" fmla="*/ 179514 w 1004157"/>
              <a:gd name="connsiteY2" fmla="*/ 40204 h 57969"/>
              <a:gd name="connsiteX3" fmla="*/ 263661 w 1004157"/>
              <a:gd name="connsiteY3" fmla="*/ 45814 h 57969"/>
              <a:gd name="connsiteX4" fmla="*/ 325369 w 1004157"/>
              <a:gd name="connsiteY4" fmla="*/ 34595 h 57969"/>
              <a:gd name="connsiteX5" fmla="*/ 420736 w 1004157"/>
              <a:gd name="connsiteY5" fmla="*/ 45814 h 57969"/>
              <a:gd name="connsiteX6" fmla="*/ 499274 w 1004157"/>
              <a:gd name="connsiteY6" fmla="*/ 57034 h 57969"/>
              <a:gd name="connsiteX7" fmla="*/ 566591 w 1004157"/>
              <a:gd name="connsiteY7" fmla="*/ 40204 h 57969"/>
              <a:gd name="connsiteX8" fmla="*/ 690007 w 1004157"/>
              <a:gd name="connsiteY8" fmla="*/ 23375 h 57969"/>
              <a:gd name="connsiteX9" fmla="*/ 835863 w 1004157"/>
              <a:gd name="connsiteY9" fmla="*/ 6545 h 57969"/>
              <a:gd name="connsiteX10" fmla="*/ 920010 w 1004157"/>
              <a:gd name="connsiteY10" fmla="*/ 6545 h 57969"/>
              <a:gd name="connsiteX11" fmla="*/ 953669 w 1004157"/>
              <a:gd name="connsiteY11" fmla="*/ 34595 h 57969"/>
              <a:gd name="connsiteX12" fmla="*/ 1004157 w 1004157"/>
              <a:gd name="connsiteY12" fmla="*/ 23375 h 5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157" h="57969">
                <a:moveTo>
                  <a:pt x="0" y="936"/>
                </a:moveTo>
                <a:cubicBezTo>
                  <a:pt x="27114" y="468"/>
                  <a:pt x="54228" y="0"/>
                  <a:pt x="84147" y="6545"/>
                </a:cubicBezTo>
                <a:cubicBezTo>
                  <a:pt x="114066" y="13090"/>
                  <a:pt x="149595" y="33659"/>
                  <a:pt x="179514" y="40204"/>
                </a:cubicBezTo>
                <a:cubicBezTo>
                  <a:pt x="209433" y="46749"/>
                  <a:pt x="239352" y="46749"/>
                  <a:pt x="263661" y="45814"/>
                </a:cubicBezTo>
                <a:cubicBezTo>
                  <a:pt x="287970" y="44879"/>
                  <a:pt x="299190" y="34595"/>
                  <a:pt x="325369" y="34595"/>
                </a:cubicBezTo>
                <a:cubicBezTo>
                  <a:pt x="351548" y="34595"/>
                  <a:pt x="391752" y="42074"/>
                  <a:pt x="420736" y="45814"/>
                </a:cubicBezTo>
                <a:cubicBezTo>
                  <a:pt x="449720" y="49554"/>
                  <a:pt x="474965" y="57969"/>
                  <a:pt x="499274" y="57034"/>
                </a:cubicBezTo>
                <a:cubicBezTo>
                  <a:pt x="523583" y="56099"/>
                  <a:pt x="534802" y="45814"/>
                  <a:pt x="566591" y="40204"/>
                </a:cubicBezTo>
                <a:cubicBezTo>
                  <a:pt x="598380" y="34594"/>
                  <a:pt x="690007" y="23375"/>
                  <a:pt x="690007" y="23375"/>
                </a:cubicBezTo>
                <a:cubicBezTo>
                  <a:pt x="734885" y="17765"/>
                  <a:pt x="797529" y="9350"/>
                  <a:pt x="835863" y="6545"/>
                </a:cubicBezTo>
                <a:cubicBezTo>
                  <a:pt x="874197" y="3740"/>
                  <a:pt x="900376" y="1870"/>
                  <a:pt x="920010" y="6545"/>
                </a:cubicBezTo>
                <a:cubicBezTo>
                  <a:pt x="939644" y="11220"/>
                  <a:pt x="939645" y="31790"/>
                  <a:pt x="953669" y="34595"/>
                </a:cubicBezTo>
                <a:cubicBezTo>
                  <a:pt x="967693" y="37400"/>
                  <a:pt x="985925" y="30387"/>
                  <a:pt x="1004157" y="23375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Marking Faults and Horizons</a:t>
            </a:r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330200" y="1500188"/>
            <a:ext cx="8448040" cy="287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tabLst>
                <a:tab pos="685800" algn="l"/>
              </a:tabLst>
              <a:defRPr sz="3200">
                <a:solidFill>
                  <a:schemeClr val="bg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85800" algn="l"/>
              </a:tabLst>
              <a:defRPr sz="2800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85800" algn="l"/>
              </a:tabLst>
              <a:defRPr sz="2400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</a:tabLst>
              <a:defRPr sz="2000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en-US" sz="2200" dirty="0" smtClean="0">
                <a:solidFill>
                  <a:schemeClr val="tx1"/>
                </a:solidFill>
              </a:rPr>
              <a:t>We have looked at the basic theory behind reflection seismology in earlier lessons.</a:t>
            </a:r>
          </a:p>
          <a:p>
            <a:pPr>
              <a:spcBef>
                <a:spcPts val="1800"/>
              </a:spcBef>
            </a:pPr>
            <a:r>
              <a:rPr lang="en-US" altLang="en-US" sz="2200" dirty="0" smtClean="0">
                <a:solidFill>
                  <a:schemeClr val="tx1"/>
                </a:solidFill>
              </a:rPr>
              <a:t>Now we are ready to start marking seismic sections.</a:t>
            </a:r>
          </a:p>
          <a:p>
            <a:pPr>
              <a:spcBef>
                <a:spcPts val="1800"/>
              </a:spcBef>
            </a:pPr>
            <a:r>
              <a:rPr lang="en-US" altLang="en-US" sz="2200" dirty="0" smtClean="0">
                <a:solidFill>
                  <a:schemeClr val="tx1"/>
                </a:solidFill>
              </a:rPr>
              <a:t>Our first goal is to get a geologic framework:</a:t>
            </a:r>
          </a:p>
          <a:p>
            <a:pPr lvl="1">
              <a:spcBef>
                <a:spcPts val="1800"/>
              </a:spcBef>
            </a:pPr>
            <a:r>
              <a:rPr lang="en-US" altLang="en-US" sz="1800" dirty="0" smtClean="0">
                <a:solidFill>
                  <a:schemeClr val="tx1"/>
                </a:solidFill>
              </a:rPr>
              <a:t>Most of the significant fault planes,</a:t>
            </a:r>
          </a:p>
          <a:p>
            <a:pPr lvl="1">
              <a:spcBef>
                <a:spcPts val="1800"/>
              </a:spcBef>
            </a:pPr>
            <a:r>
              <a:rPr lang="en-US" altLang="en-US" sz="1800" dirty="0" smtClean="0">
                <a:solidFill>
                  <a:schemeClr val="tx1"/>
                </a:solidFill>
              </a:rPr>
              <a:t>Most of the significant stratigraphic surfaces, and</a:t>
            </a:r>
          </a:p>
          <a:p>
            <a:pPr lvl="1">
              <a:spcBef>
                <a:spcPts val="1800"/>
              </a:spcBef>
            </a:pPr>
            <a:r>
              <a:rPr lang="en-US" altLang="en-US" sz="1800" dirty="0" smtClean="0">
                <a:solidFill>
                  <a:schemeClr val="tx1"/>
                </a:solidFill>
              </a:rPr>
              <a:t>Proper horizon-fault and fault-fault intersections.</a:t>
            </a:r>
            <a:endParaRPr lang="en-US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829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4"/>
          <p:cNvGrpSpPr/>
          <p:nvPr/>
        </p:nvGrpSpPr>
        <p:grpSpPr>
          <a:xfrm>
            <a:off x="4579698" y="1773288"/>
            <a:ext cx="4177226" cy="3608609"/>
            <a:chOff x="2615738" y="1805263"/>
            <a:chExt cx="3633201" cy="3625273"/>
          </a:xfrm>
        </p:grpSpPr>
        <p:pic>
          <p:nvPicPr>
            <p:cNvPr id="96" name="Picture 5"/>
            <p:cNvPicPr preferRelativeResize="0">
              <a:picLocks noChangeArrowheads="1"/>
            </p:cNvPicPr>
            <p:nvPr/>
          </p:nvPicPr>
          <p:blipFill>
            <a:blip r:embed="rId3" cstate="print"/>
            <a:srcRect t="1740" b="25493"/>
            <a:stretch>
              <a:fillRect/>
            </a:stretch>
          </p:blipFill>
          <p:spPr bwMode="auto">
            <a:xfrm>
              <a:off x="2615738" y="1805263"/>
              <a:ext cx="3633201" cy="359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" name="Group 10"/>
            <p:cNvGrpSpPr>
              <a:grpSpLocks/>
            </p:cNvGrpSpPr>
            <p:nvPr/>
          </p:nvGrpSpPr>
          <p:grpSpPr>
            <a:xfrm>
              <a:off x="4254058" y="1995488"/>
              <a:ext cx="694788" cy="3435048"/>
              <a:chOff x="5024910" y="1995488"/>
              <a:chExt cx="1116125" cy="4138612"/>
            </a:xfrm>
          </p:grpSpPr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>
                <a:off x="5996383" y="1995488"/>
                <a:ext cx="0" cy="41386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9" name="Freeform 32"/>
              <p:cNvSpPr>
                <a:spLocks/>
              </p:cNvSpPr>
              <p:nvPr/>
            </p:nvSpPr>
            <p:spPr bwMode="auto">
              <a:xfrm>
                <a:off x="5024910" y="2782888"/>
                <a:ext cx="1116125" cy="3170237"/>
              </a:xfrm>
              <a:custGeom>
                <a:avLst/>
                <a:gdLst>
                  <a:gd name="T0" fmla="*/ 2147483647 w 901"/>
                  <a:gd name="T1" fmla="*/ 0 h 1997"/>
                  <a:gd name="T2" fmla="*/ 2147483647 w 901"/>
                  <a:gd name="T3" fmla="*/ 2147483647 h 1997"/>
                  <a:gd name="T4" fmla="*/ 2147483647 w 901"/>
                  <a:gd name="T5" fmla="*/ 2147483647 h 1997"/>
                  <a:gd name="T6" fmla="*/ 2147483647 w 901"/>
                  <a:gd name="T7" fmla="*/ 2147483647 h 19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1"/>
                  <a:gd name="T13" fmla="*/ 0 h 1997"/>
                  <a:gd name="T14" fmla="*/ 901 w 901"/>
                  <a:gd name="T15" fmla="*/ 1997 h 19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1" h="1997">
                    <a:moveTo>
                      <a:pt x="8" y="0"/>
                    </a:moveTo>
                    <a:cubicBezTo>
                      <a:pt x="4" y="47"/>
                      <a:pt x="0" y="95"/>
                      <a:pt x="66" y="279"/>
                    </a:cubicBezTo>
                    <a:cubicBezTo>
                      <a:pt x="132" y="463"/>
                      <a:pt x="263" y="818"/>
                      <a:pt x="402" y="1104"/>
                    </a:cubicBezTo>
                    <a:cubicBezTo>
                      <a:pt x="541" y="1390"/>
                      <a:pt x="818" y="1850"/>
                      <a:pt x="901" y="1997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of Lines 102 &amp; 201</a:t>
            </a:r>
            <a:endParaRPr lang="en-US" dirty="0"/>
          </a:p>
        </p:txBody>
      </p:sp>
      <p:pic>
        <p:nvPicPr>
          <p:cNvPr id="3" name="Picture 33"/>
          <p:cNvPicPr>
            <a:picLocks noChangeAspect="1" noChangeArrowheads="1"/>
          </p:cNvPicPr>
          <p:nvPr/>
        </p:nvPicPr>
        <p:blipFill>
          <a:blip r:embed="rId4" cstate="print"/>
          <a:srcRect r="40959" b="26515"/>
          <a:stretch>
            <a:fillRect/>
          </a:stretch>
        </p:blipFill>
        <p:spPr bwMode="auto">
          <a:xfrm>
            <a:off x="557213" y="1797050"/>
            <a:ext cx="3300412" cy="34782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40"/>
          <p:cNvSpPr txBox="1">
            <a:spLocks noChangeArrowheads="1"/>
          </p:cNvSpPr>
          <p:nvPr/>
        </p:nvSpPr>
        <p:spPr bwMode="auto">
          <a:xfrm>
            <a:off x="560388" y="49942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102</a:t>
            </a:r>
          </a:p>
        </p:txBody>
      </p:sp>
      <p:sp>
        <p:nvSpPr>
          <p:cNvPr id="5" name="Text Box 4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6" name="Text Box 4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7" name="Text Box 4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9" name="Text Box 4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11" name="Line 4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4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4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5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5" name="Line 5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17" name="Text Box 5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sp>
        <p:nvSpPr>
          <p:cNvPr id="19" name="Freeform 62"/>
          <p:cNvSpPr>
            <a:spLocks/>
          </p:cNvSpPr>
          <p:nvPr/>
        </p:nvSpPr>
        <p:spPr bwMode="auto">
          <a:xfrm>
            <a:off x="819150" y="2981325"/>
            <a:ext cx="542925" cy="2057400"/>
          </a:xfrm>
          <a:custGeom>
            <a:avLst/>
            <a:gdLst>
              <a:gd name="T0" fmla="*/ 0 w 342"/>
              <a:gd name="T1" fmla="*/ 0 h 1296"/>
              <a:gd name="T2" fmla="*/ 2147483647 w 342"/>
              <a:gd name="T3" fmla="*/ 2147483647 h 1296"/>
              <a:gd name="T4" fmla="*/ 2147483647 w 342"/>
              <a:gd name="T5" fmla="*/ 2147483647 h 1296"/>
              <a:gd name="T6" fmla="*/ 2147483647 w 342"/>
              <a:gd name="T7" fmla="*/ 2147483647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342"/>
              <a:gd name="T13" fmla="*/ 0 h 1296"/>
              <a:gd name="T14" fmla="*/ 342 w 342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2" h="1296">
                <a:moveTo>
                  <a:pt x="0" y="0"/>
                </a:moveTo>
                <a:cubicBezTo>
                  <a:pt x="19" y="80"/>
                  <a:pt x="38" y="160"/>
                  <a:pt x="66" y="294"/>
                </a:cubicBezTo>
                <a:cubicBezTo>
                  <a:pt x="94" y="428"/>
                  <a:pt x="122" y="637"/>
                  <a:pt x="168" y="804"/>
                </a:cubicBezTo>
                <a:cubicBezTo>
                  <a:pt x="214" y="971"/>
                  <a:pt x="278" y="1133"/>
                  <a:pt x="342" y="129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3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1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43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37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4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5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6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7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8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9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30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31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32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33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34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35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1126173" y="3307715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sp>
        <p:nvSpPr>
          <p:cNvPr id="49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" name="Freeform 52"/>
          <p:cNvSpPr>
            <a:spLocks/>
          </p:cNvSpPr>
          <p:nvPr/>
        </p:nvSpPr>
        <p:spPr bwMode="auto">
          <a:xfrm>
            <a:off x="801288" y="2661124"/>
            <a:ext cx="2025650" cy="133350"/>
          </a:xfrm>
          <a:custGeom>
            <a:avLst/>
            <a:gdLst>
              <a:gd name="T0" fmla="*/ 0 w 1276"/>
              <a:gd name="T1" fmla="*/ 78 h 84"/>
              <a:gd name="T2" fmla="*/ 68 w 1276"/>
              <a:gd name="T3" fmla="*/ 82 h 84"/>
              <a:gd name="T4" fmla="*/ 172 w 1276"/>
              <a:gd name="T5" fmla="*/ 66 h 84"/>
              <a:gd name="T6" fmla="*/ 288 w 1276"/>
              <a:gd name="T7" fmla="*/ 46 h 84"/>
              <a:gd name="T8" fmla="*/ 436 w 1276"/>
              <a:gd name="T9" fmla="*/ 38 h 84"/>
              <a:gd name="T10" fmla="*/ 520 w 1276"/>
              <a:gd name="T11" fmla="*/ 18 h 84"/>
              <a:gd name="T12" fmla="*/ 620 w 1276"/>
              <a:gd name="T13" fmla="*/ 10 h 84"/>
              <a:gd name="T14" fmla="*/ 652 w 1276"/>
              <a:gd name="T15" fmla="*/ 14 h 84"/>
              <a:gd name="T16" fmla="*/ 724 w 1276"/>
              <a:gd name="T17" fmla="*/ 22 h 84"/>
              <a:gd name="T18" fmla="*/ 848 w 1276"/>
              <a:gd name="T19" fmla="*/ 2 h 84"/>
              <a:gd name="T20" fmla="*/ 936 w 1276"/>
              <a:gd name="T21" fmla="*/ 10 h 84"/>
              <a:gd name="T22" fmla="*/ 1004 w 1276"/>
              <a:gd name="T23" fmla="*/ 10 h 84"/>
              <a:gd name="T24" fmla="*/ 1064 w 1276"/>
              <a:gd name="T25" fmla="*/ 6 h 84"/>
              <a:gd name="T26" fmla="*/ 1140 w 1276"/>
              <a:gd name="T27" fmla="*/ 14 h 84"/>
              <a:gd name="T28" fmla="*/ 1172 w 1276"/>
              <a:gd name="T29" fmla="*/ 34 h 84"/>
              <a:gd name="T30" fmla="*/ 1276 w 1276"/>
              <a:gd name="T31" fmla="*/ 26 h 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76"/>
              <a:gd name="T49" fmla="*/ 0 h 84"/>
              <a:gd name="T50" fmla="*/ 1276 w 1276"/>
              <a:gd name="T51" fmla="*/ 84 h 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76" h="84">
                <a:moveTo>
                  <a:pt x="0" y="78"/>
                </a:moveTo>
                <a:cubicBezTo>
                  <a:pt x="19" y="81"/>
                  <a:pt x="39" y="84"/>
                  <a:pt x="68" y="82"/>
                </a:cubicBezTo>
                <a:cubicBezTo>
                  <a:pt x="97" y="80"/>
                  <a:pt x="135" y="72"/>
                  <a:pt x="172" y="66"/>
                </a:cubicBezTo>
                <a:cubicBezTo>
                  <a:pt x="209" y="60"/>
                  <a:pt x="244" y="51"/>
                  <a:pt x="288" y="46"/>
                </a:cubicBezTo>
                <a:cubicBezTo>
                  <a:pt x="332" y="41"/>
                  <a:pt x="397" y="43"/>
                  <a:pt x="436" y="38"/>
                </a:cubicBezTo>
                <a:cubicBezTo>
                  <a:pt x="475" y="33"/>
                  <a:pt x="489" y="23"/>
                  <a:pt x="520" y="18"/>
                </a:cubicBezTo>
                <a:cubicBezTo>
                  <a:pt x="551" y="13"/>
                  <a:pt x="598" y="11"/>
                  <a:pt x="620" y="10"/>
                </a:cubicBezTo>
                <a:cubicBezTo>
                  <a:pt x="642" y="9"/>
                  <a:pt x="635" y="12"/>
                  <a:pt x="652" y="14"/>
                </a:cubicBezTo>
                <a:cubicBezTo>
                  <a:pt x="669" y="16"/>
                  <a:pt x="691" y="24"/>
                  <a:pt x="724" y="22"/>
                </a:cubicBezTo>
                <a:cubicBezTo>
                  <a:pt x="757" y="20"/>
                  <a:pt x="813" y="4"/>
                  <a:pt x="848" y="2"/>
                </a:cubicBezTo>
                <a:cubicBezTo>
                  <a:pt x="883" y="0"/>
                  <a:pt x="910" y="9"/>
                  <a:pt x="936" y="10"/>
                </a:cubicBezTo>
                <a:cubicBezTo>
                  <a:pt x="962" y="11"/>
                  <a:pt x="983" y="11"/>
                  <a:pt x="1004" y="10"/>
                </a:cubicBezTo>
                <a:cubicBezTo>
                  <a:pt x="1025" y="9"/>
                  <a:pt x="1041" y="5"/>
                  <a:pt x="1064" y="6"/>
                </a:cubicBezTo>
                <a:cubicBezTo>
                  <a:pt x="1087" y="7"/>
                  <a:pt x="1122" y="9"/>
                  <a:pt x="1140" y="14"/>
                </a:cubicBezTo>
                <a:cubicBezTo>
                  <a:pt x="1158" y="19"/>
                  <a:pt x="1149" y="32"/>
                  <a:pt x="1172" y="34"/>
                </a:cubicBezTo>
                <a:cubicBezTo>
                  <a:pt x="1195" y="36"/>
                  <a:pt x="1235" y="31"/>
                  <a:pt x="1276" y="26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2" name="Line 68"/>
          <p:cNvSpPr>
            <a:spLocks noChangeShapeType="1"/>
          </p:cNvSpPr>
          <p:nvPr/>
        </p:nvSpPr>
        <p:spPr bwMode="auto">
          <a:xfrm>
            <a:off x="962310" y="6007986"/>
            <a:ext cx="92531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4" name="Freeform 53"/>
          <p:cNvSpPr/>
          <p:nvPr/>
        </p:nvSpPr>
        <p:spPr bwMode="auto">
          <a:xfrm>
            <a:off x="2866616" y="2691776"/>
            <a:ext cx="1004157" cy="57969"/>
          </a:xfrm>
          <a:custGeom>
            <a:avLst/>
            <a:gdLst>
              <a:gd name="connsiteX0" fmla="*/ 0 w 1004157"/>
              <a:gd name="connsiteY0" fmla="*/ 936 h 57969"/>
              <a:gd name="connsiteX1" fmla="*/ 84147 w 1004157"/>
              <a:gd name="connsiteY1" fmla="*/ 6545 h 57969"/>
              <a:gd name="connsiteX2" fmla="*/ 179514 w 1004157"/>
              <a:gd name="connsiteY2" fmla="*/ 40204 h 57969"/>
              <a:gd name="connsiteX3" fmla="*/ 263661 w 1004157"/>
              <a:gd name="connsiteY3" fmla="*/ 45814 h 57969"/>
              <a:gd name="connsiteX4" fmla="*/ 325369 w 1004157"/>
              <a:gd name="connsiteY4" fmla="*/ 34595 h 57969"/>
              <a:gd name="connsiteX5" fmla="*/ 420736 w 1004157"/>
              <a:gd name="connsiteY5" fmla="*/ 45814 h 57969"/>
              <a:gd name="connsiteX6" fmla="*/ 499274 w 1004157"/>
              <a:gd name="connsiteY6" fmla="*/ 57034 h 57969"/>
              <a:gd name="connsiteX7" fmla="*/ 566591 w 1004157"/>
              <a:gd name="connsiteY7" fmla="*/ 40204 h 57969"/>
              <a:gd name="connsiteX8" fmla="*/ 690007 w 1004157"/>
              <a:gd name="connsiteY8" fmla="*/ 23375 h 57969"/>
              <a:gd name="connsiteX9" fmla="*/ 835863 w 1004157"/>
              <a:gd name="connsiteY9" fmla="*/ 6545 h 57969"/>
              <a:gd name="connsiteX10" fmla="*/ 920010 w 1004157"/>
              <a:gd name="connsiteY10" fmla="*/ 6545 h 57969"/>
              <a:gd name="connsiteX11" fmla="*/ 953669 w 1004157"/>
              <a:gd name="connsiteY11" fmla="*/ 34595 h 57969"/>
              <a:gd name="connsiteX12" fmla="*/ 1004157 w 1004157"/>
              <a:gd name="connsiteY12" fmla="*/ 23375 h 5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157" h="57969">
                <a:moveTo>
                  <a:pt x="0" y="936"/>
                </a:moveTo>
                <a:cubicBezTo>
                  <a:pt x="27114" y="468"/>
                  <a:pt x="54228" y="0"/>
                  <a:pt x="84147" y="6545"/>
                </a:cubicBezTo>
                <a:cubicBezTo>
                  <a:pt x="114066" y="13090"/>
                  <a:pt x="149595" y="33659"/>
                  <a:pt x="179514" y="40204"/>
                </a:cubicBezTo>
                <a:cubicBezTo>
                  <a:pt x="209433" y="46749"/>
                  <a:pt x="239352" y="46749"/>
                  <a:pt x="263661" y="45814"/>
                </a:cubicBezTo>
                <a:cubicBezTo>
                  <a:pt x="287970" y="44879"/>
                  <a:pt x="299190" y="34595"/>
                  <a:pt x="325369" y="34595"/>
                </a:cubicBezTo>
                <a:cubicBezTo>
                  <a:pt x="351548" y="34595"/>
                  <a:pt x="391752" y="42074"/>
                  <a:pt x="420736" y="45814"/>
                </a:cubicBezTo>
                <a:cubicBezTo>
                  <a:pt x="449720" y="49554"/>
                  <a:pt x="474965" y="57969"/>
                  <a:pt x="499274" y="57034"/>
                </a:cubicBezTo>
                <a:cubicBezTo>
                  <a:pt x="523583" y="56099"/>
                  <a:pt x="534802" y="45814"/>
                  <a:pt x="566591" y="40204"/>
                </a:cubicBezTo>
                <a:cubicBezTo>
                  <a:pt x="598380" y="34594"/>
                  <a:pt x="690007" y="23375"/>
                  <a:pt x="690007" y="23375"/>
                </a:cubicBezTo>
                <a:cubicBezTo>
                  <a:pt x="734885" y="17765"/>
                  <a:pt x="797529" y="9350"/>
                  <a:pt x="835863" y="6545"/>
                </a:cubicBezTo>
                <a:cubicBezTo>
                  <a:pt x="874197" y="3740"/>
                  <a:pt x="900376" y="1870"/>
                  <a:pt x="920010" y="6545"/>
                </a:cubicBezTo>
                <a:cubicBezTo>
                  <a:pt x="939644" y="11220"/>
                  <a:pt x="939645" y="31790"/>
                  <a:pt x="953669" y="34595"/>
                </a:cubicBezTo>
                <a:cubicBezTo>
                  <a:pt x="967693" y="37400"/>
                  <a:pt x="985925" y="30387"/>
                  <a:pt x="1004157" y="23375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64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69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70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71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3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5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6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7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5189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201</a:t>
            </a: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2" name="Rectangle 60"/>
          <p:cNvSpPr>
            <a:spLocks noChangeArrowheads="1"/>
          </p:cNvSpPr>
          <p:nvPr/>
        </p:nvSpPr>
        <p:spPr bwMode="auto">
          <a:xfrm>
            <a:off x="716121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57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106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7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8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9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0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" name="Rectangle 57"/>
          <p:cNvSpPr>
            <a:spLocks noChangeArrowheads="1"/>
          </p:cNvSpPr>
          <p:nvPr/>
        </p:nvSpPr>
        <p:spPr bwMode="auto">
          <a:xfrm>
            <a:off x="1215930" y="1920875"/>
            <a:ext cx="166688" cy="3382963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113" name="Line 88"/>
          <p:cNvSpPr>
            <a:spLocks noChangeShapeType="1"/>
          </p:cNvSpPr>
          <p:nvPr/>
        </p:nvSpPr>
        <p:spPr bwMode="auto">
          <a:xfrm rot="16200000">
            <a:off x="865653" y="5993781"/>
            <a:ext cx="7889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1" name="Freeform 110"/>
          <p:cNvSpPr/>
          <p:nvPr/>
        </p:nvSpPr>
        <p:spPr bwMode="auto">
          <a:xfrm rot="10800000">
            <a:off x="1323198" y="6072029"/>
            <a:ext cx="252440" cy="261863"/>
          </a:xfrm>
          <a:custGeom>
            <a:avLst/>
            <a:gdLst>
              <a:gd name="connsiteX0" fmla="*/ 0 w 247650"/>
              <a:gd name="connsiteY0" fmla="*/ 148590 h 148590"/>
              <a:gd name="connsiteX1" fmla="*/ 247650 w 247650"/>
              <a:gd name="connsiteY1" fmla="*/ 144780 h 148590"/>
              <a:gd name="connsiteX2" fmla="*/ 247650 w 247650"/>
              <a:gd name="connsiteY2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148590">
                <a:moveTo>
                  <a:pt x="0" y="148590"/>
                </a:moveTo>
                <a:lnTo>
                  <a:pt x="247650" y="144780"/>
                </a:lnTo>
                <a:lnTo>
                  <a:pt x="24765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4"/>
          <p:cNvGrpSpPr/>
          <p:nvPr/>
        </p:nvGrpSpPr>
        <p:grpSpPr>
          <a:xfrm>
            <a:off x="4579698" y="1773288"/>
            <a:ext cx="4177226" cy="3608609"/>
            <a:chOff x="2615738" y="1805263"/>
            <a:chExt cx="3633201" cy="3625273"/>
          </a:xfrm>
        </p:grpSpPr>
        <p:pic>
          <p:nvPicPr>
            <p:cNvPr id="96" name="Picture 5"/>
            <p:cNvPicPr preferRelativeResize="0">
              <a:picLocks noChangeArrowheads="1"/>
            </p:cNvPicPr>
            <p:nvPr/>
          </p:nvPicPr>
          <p:blipFill>
            <a:blip r:embed="rId3" cstate="print"/>
            <a:srcRect t="1740" b="25493"/>
            <a:stretch>
              <a:fillRect/>
            </a:stretch>
          </p:blipFill>
          <p:spPr bwMode="auto">
            <a:xfrm>
              <a:off x="2615738" y="1805263"/>
              <a:ext cx="3633201" cy="359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10"/>
            <p:cNvGrpSpPr>
              <a:grpSpLocks/>
            </p:cNvGrpSpPr>
            <p:nvPr/>
          </p:nvGrpSpPr>
          <p:grpSpPr>
            <a:xfrm>
              <a:off x="4254058" y="1995488"/>
              <a:ext cx="694788" cy="3435048"/>
              <a:chOff x="5024910" y="1995488"/>
              <a:chExt cx="1116125" cy="4138612"/>
            </a:xfrm>
          </p:grpSpPr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>
                <a:off x="5996383" y="1995488"/>
                <a:ext cx="0" cy="41386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9" name="Freeform 32"/>
              <p:cNvSpPr>
                <a:spLocks/>
              </p:cNvSpPr>
              <p:nvPr/>
            </p:nvSpPr>
            <p:spPr bwMode="auto">
              <a:xfrm>
                <a:off x="5024910" y="2782888"/>
                <a:ext cx="1116125" cy="3170237"/>
              </a:xfrm>
              <a:custGeom>
                <a:avLst/>
                <a:gdLst>
                  <a:gd name="T0" fmla="*/ 2147483647 w 901"/>
                  <a:gd name="T1" fmla="*/ 0 h 1997"/>
                  <a:gd name="T2" fmla="*/ 2147483647 w 901"/>
                  <a:gd name="T3" fmla="*/ 2147483647 h 1997"/>
                  <a:gd name="T4" fmla="*/ 2147483647 w 901"/>
                  <a:gd name="T5" fmla="*/ 2147483647 h 1997"/>
                  <a:gd name="T6" fmla="*/ 2147483647 w 901"/>
                  <a:gd name="T7" fmla="*/ 2147483647 h 19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1"/>
                  <a:gd name="T13" fmla="*/ 0 h 1997"/>
                  <a:gd name="T14" fmla="*/ 901 w 901"/>
                  <a:gd name="T15" fmla="*/ 1997 h 19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1" h="1997">
                    <a:moveTo>
                      <a:pt x="8" y="0"/>
                    </a:moveTo>
                    <a:cubicBezTo>
                      <a:pt x="4" y="47"/>
                      <a:pt x="0" y="95"/>
                      <a:pt x="66" y="279"/>
                    </a:cubicBezTo>
                    <a:cubicBezTo>
                      <a:pt x="132" y="463"/>
                      <a:pt x="263" y="818"/>
                      <a:pt x="402" y="1104"/>
                    </a:cubicBezTo>
                    <a:cubicBezTo>
                      <a:pt x="541" y="1390"/>
                      <a:pt x="818" y="1850"/>
                      <a:pt x="901" y="1997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Intersection of Lines 102 &amp; 201</a:t>
            </a:r>
            <a:endParaRPr lang="en-US" dirty="0"/>
          </a:p>
        </p:txBody>
      </p: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17" name="Text Box 5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grpSp>
        <p:nvGrpSpPr>
          <p:cNvPr id="7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1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0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43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37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4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5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6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7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8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9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30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31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32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33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34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35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9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2" name="Line 68"/>
          <p:cNvSpPr>
            <a:spLocks noChangeShapeType="1"/>
          </p:cNvSpPr>
          <p:nvPr/>
        </p:nvSpPr>
        <p:spPr bwMode="auto">
          <a:xfrm>
            <a:off x="962310" y="6007986"/>
            <a:ext cx="92531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64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69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70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71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3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5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6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7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5189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201</a:t>
            </a: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2" name="Rectangle 60"/>
          <p:cNvSpPr>
            <a:spLocks noChangeArrowheads="1"/>
          </p:cNvSpPr>
          <p:nvPr/>
        </p:nvSpPr>
        <p:spPr bwMode="auto">
          <a:xfrm>
            <a:off x="716121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12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106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7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8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9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0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13" name="Line 88"/>
          <p:cNvSpPr>
            <a:spLocks noChangeShapeType="1"/>
          </p:cNvSpPr>
          <p:nvPr/>
        </p:nvSpPr>
        <p:spPr bwMode="auto">
          <a:xfrm rot="16200000">
            <a:off x="865653" y="5993781"/>
            <a:ext cx="7889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1" name="Freeform 110"/>
          <p:cNvSpPr/>
          <p:nvPr/>
        </p:nvSpPr>
        <p:spPr bwMode="auto">
          <a:xfrm rot="10800000">
            <a:off x="1323198" y="6072029"/>
            <a:ext cx="252440" cy="261863"/>
          </a:xfrm>
          <a:custGeom>
            <a:avLst/>
            <a:gdLst>
              <a:gd name="connsiteX0" fmla="*/ 0 w 247650"/>
              <a:gd name="connsiteY0" fmla="*/ 148590 h 148590"/>
              <a:gd name="connsiteX1" fmla="*/ 247650 w 247650"/>
              <a:gd name="connsiteY1" fmla="*/ 144780 h 148590"/>
              <a:gd name="connsiteX2" fmla="*/ 247650 w 247650"/>
              <a:gd name="connsiteY2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148590">
                <a:moveTo>
                  <a:pt x="0" y="148590"/>
                </a:moveTo>
                <a:lnTo>
                  <a:pt x="247650" y="144780"/>
                </a:lnTo>
                <a:lnTo>
                  <a:pt x="24765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3" name="Group 86"/>
          <p:cNvGrpSpPr/>
          <p:nvPr/>
        </p:nvGrpSpPr>
        <p:grpSpPr>
          <a:xfrm>
            <a:off x="547688" y="1349375"/>
            <a:ext cx="1055687" cy="3949700"/>
            <a:chOff x="547688" y="1349375"/>
            <a:chExt cx="1055687" cy="3949700"/>
          </a:xfrm>
        </p:grpSpPr>
        <p:pic>
          <p:nvPicPr>
            <p:cNvPr id="3" name="Picture 33"/>
            <p:cNvPicPr>
              <a:picLocks noChangeAspect="1" noChangeArrowheads="1"/>
            </p:cNvPicPr>
            <p:nvPr/>
          </p:nvPicPr>
          <p:blipFill>
            <a:blip r:embed="rId4" cstate="print"/>
            <a:srcRect r="86842" b="26515"/>
            <a:stretch>
              <a:fillRect/>
            </a:stretch>
          </p:blipFill>
          <p:spPr bwMode="auto">
            <a:xfrm>
              <a:off x="557213" y="1797050"/>
              <a:ext cx="735559" cy="34782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4" name="Text Box 40"/>
            <p:cNvSpPr txBox="1">
              <a:spLocks noChangeArrowheads="1"/>
            </p:cNvSpPr>
            <p:nvPr/>
          </p:nvSpPr>
          <p:spPr bwMode="auto">
            <a:xfrm>
              <a:off x="560388" y="4994275"/>
              <a:ext cx="1042987" cy="3048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102</a:t>
              </a:r>
            </a:p>
          </p:txBody>
        </p:sp>
        <p:sp>
          <p:nvSpPr>
            <p:cNvPr id="8" name="Text Box 44"/>
            <p:cNvSpPr txBox="1">
              <a:spLocks noChangeArrowheads="1"/>
            </p:cNvSpPr>
            <p:nvPr/>
          </p:nvSpPr>
          <p:spPr bwMode="auto">
            <a:xfrm>
              <a:off x="547688" y="1349375"/>
              <a:ext cx="4889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200</a:t>
              </a:r>
            </a:p>
          </p:txBody>
        </p:sp>
        <p:sp>
          <p:nvSpPr>
            <p:cNvPr id="9" name="Text Box 45"/>
            <p:cNvSpPr txBox="1">
              <a:spLocks noChangeArrowheads="1"/>
            </p:cNvSpPr>
            <p:nvPr/>
          </p:nvSpPr>
          <p:spPr bwMode="auto">
            <a:xfrm>
              <a:off x="1023938" y="1349375"/>
              <a:ext cx="4889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201</a:t>
              </a:r>
            </a:p>
          </p:txBody>
        </p:sp>
        <p:sp>
          <p:nvSpPr>
            <p:cNvPr id="14" name="Line 50"/>
            <p:cNvSpPr>
              <a:spLocks noChangeShapeType="1"/>
            </p:cNvSpPr>
            <p:nvPr/>
          </p:nvSpPr>
          <p:spPr bwMode="auto">
            <a:xfrm flipV="1">
              <a:off x="793750" y="1717675"/>
              <a:ext cx="0" cy="25082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5" name="Line 51"/>
            <p:cNvSpPr>
              <a:spLocks noChangeShapeType="1"/>
            </p:cNvSpPr>
            <p:nvPr/>
          </p:nvSpPr>
          <p:spPr bwMode="auto">
            <a:xfrm flipV="1">
              <a:off x="1304189" y="1717675"/>
              <a:ext cx="0" cy="25082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62"/>
            <p:cNvSpPr>
              <a:spLocks/>
            </p:cNvSpPr>
            <p:nvPr/>
          </p:nvSpPr>
          <p:spPr bwMode="auto">
            <a:xfrm>
              <a:off x="819150" y="2981325"/>
              <a:ext cx="542925" cy="2057400"/>
            </a:xfrm>
            <a:custGeom>
              <a:avLst/>
              <a:gdLst>
                <a:gd name="T0" fmla="*/ 0 w 342"/>
                <a:gd name="T1" fmla="*/ 0 h 1296"/>
                <a:gd name="T2" fmla="*/ 2147483647 w 342"/>
                <a:gd name="T3" fmla="*/ 2147483647 h 1296"/>
                <a:gd name="T4" fmla="*/ 2147483647 w 342"/>
                <a:gd name="T5" fmla="*/ 2147483647 h 1296"/>
                <a:gd name="T6" fmla="*/ 2147483647 w 342"/>
                <a:gd name="T7" fmla="*/ 2147483647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2"/>
                <a:gd name="T13" fmla="*/ 0 h 1296"/>
                <a:gd name="T14" fmla="*/ 342 w 342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2" h="1296">
                  <a:moveTo>
                    <a:pt x="0" y="0"/>
                  </a:moveTo>
                  <a:cubicBezTo>
                    <a:pt x="19" y="80"/>
                    <a:pt x="38" y="160"/>
                    <a:pt x="66" y="294"/>
                  </a:cubicBezTo>
                  <a:cubicBezTo>
                    <a:pt x="94" y="428"/>
                    <a:pt x="122" y="637"/>
                    <a:pt x="168" y="804"/>
                  </a:cubicBezTo>
                  <a:cubicBezTo>
                    <a:pt x="214" y="971"/>
                    <a:pt x="278" y="1133"/>
                    <a:pt x="342" y="129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Rectangle 57"/>
            <p:cNvSpPr>
              <a:spLocks noChangeArrowheads="1"/>
            </p:cNvSpPr>
            <p:nvPr/>
          </p:nvSpPr>
          <p:spPr bwMode="auto">
            <a:xfrm>
              <a:off x="1215930" y="1920875"/>
              <a:ext cx="166688" cy="3083777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797607" y="2731806"/>
              <a:ext cx="501354" cy="71214"/>
            </a:xfrm>
            <a:custGeom>
              <a:avLst/>
              <a:gdLst>
                <a:gd name="connsiteX0" fmla="*/ 0 w 501354"/>
                <a:gd name="connsiteY0" fmla="*/ 59820 h 71214"/>
                <a:gd name="connsiteX1" fmla="*/ 125339 w 501354"/>
                <a:gd name="connsiteY1" fmla="*/ 68366 h 71214"/>
                <a:gd name="connsiteX2" fmla="*/ 262072 w 501354"/>
                <a:gd name="connsiteY2" fmla="*/ 42729 h 71214"/>
                <a:gd name="connsiteX3" fmla="*/ 501354 w 501354"/>
                <a:gd name="connsiteY3" fmla="*/ 0 h 7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354" h="71214">
                  <a:moveTo>
                    <a:pt x="0" y="59820"/>
                  </a:moveTo>
                  <a:cubicBezTo>
                    <a:pt x="40830" y="65517"/>
                    <a:pt x="81660" y="71214"/>
                    <a:pt x="125339" y="68366"/>
                  </a:cubicBezTo>
                  <a:cubicBezTo>
                    <a:pt x="169018" y="65518"/>
                    <a:pt x="262072" y="42729"/>
                    <a:pt x="262072" y="42729"/>
                  </a:cubicBezTo>
                  <a:lnTo>
                    <a:pt x="501354" y="0"/>
                  </a:ln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91" name="Freeform 90"/>
          <p:cNvSpPr/>
          <p:nvPr/>
        </p:nvSpPr>
        <p:spPr bwMode="auto">
          <a:xfrm>
            <a:off x="7259968" y="2678762"/>
            <a:ext cx="1159876" cy="46027"/>
          </a:xfrm>
          <a:custGeom>
            <a:avLst/>
            <a:gdLst>
              <a:gd name="connsiteX0" fmla="*/ 0 w 1159876"/>
              <a:gd name="connsiteY0" fmla="*/ 46027 h 46027"/>
              <a:gd name="connsiteX1" fmla="*/ 190244 w 1159876"/>
              <a:gd name="connsiteY1" fmla="*/ 24548 h 46027"/>
              <a:gd name="connsiteX2" fmla="*/ 294572 w 1159876"/>
              <a:gd name="connsiteY2" fmla="*/ 18411 h 46027"/>
              <a:gd name="connsiteX3" fmla="*/ 429584 w 1159876"/>
              <a:gd name="connsiteY3" fmla="*/ 21480 h 46027"/>
              <a:gd name="connsiteX4" fmla="*/ 484816 w 1159876"/>
              <a:gd name="connsiteY4" fmla="*/ 9206 h 46027"/>
              <a:gd name="connsiteX5" fmla="*/ 589143 w 1159876"/>
              <a:gd name="connsiteY5" fmla="*/ 6137 h 46027"/>
              <a:gd name="connsiteX6" fmla="*/ 705745 w 1159876"/>
              <a:gd name="connsiteY6" fmla="*/ 12274 h 46027"/>
              <a:gd name="connsiteX7" fmla="*/ 843825 w 1159876"/>
              <a:gd name="connsiteY7" fmla="*/ 15343 h 46027"/>
              <a:gd name="connsiteX8" fmla="*/ 969632 w 1159876"/>
              <a:gd name="connsiteY8" fmla="*/ 15343 h 46027"/>
              <a:gd name="connsiteX9" fmla="*/ 1061686 w 1159876"/>
              <a:gd name="connsiteY9" fmla="*/ 6137 h 46027"/>
              <a:gd name="connsiteX10" fmla="*/ 1159876 w 1159876"/>
              <a:gd name="connsiteY10" fmla="*/ 0 h 4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876" h="46027">
                <a:moveTo>
                  <a:pt x="0" y="46027"/>
                </a:moveTo>
                <a:lnTo>
                  <a:pt x="190244" y="24548"/>
                </a:lnTo>
                <a:cubicBezTo>
                  <a:pt x="239339" y="19945"/>
                  <a:pt x="294572" y="18411"/>
                  <a:pt x="294572" y="18411"/>
                </a:cubicBezTo>
                <a:cubicBezTo>
                  <a:pt x="334462" y="17900"/>
                  <a:pt x="397877" y="23014"/>
                  <a:pt x="429584" y="21480"/>
                </a:cubicBezTo>
                <a:cubicBezTo>
                  <a:pt x="461291" y="19946"/>
                  <a:pt x="458223" y="11763"/>
                  <a:pt x="484816" y="9206"/>
                </a:cubicBezTo>
                <a:cubicBezTo>
                  <a:pt x="511409" y="6649"/>
                  <a:pt x="552322" y="5626"/>
                  <a:pt x="589143" y="6137"/>
                </a:cubicBezTo>
                <a:cubicBezTo>
                  <a:pt x="625964" y="6648"/>
                  <a:pt x="663298" y="10740"/>
                  <a:pt x="705745" y="12274"/>
                </a:cubicBezTo>
                <a:cubicBezTo>
                  <a:pt x="748192" y="13808"/>
                  <a:pt x="799844" y="14832"/>
                  <a:pt x="843825" y="15343"/>
                </a:cubicBezTo>
                <a:cubicBezTo>
                  <a:pt x="887806" y="15855"/>
                  <a:pt x="933322" y="16877"/>
                  <a:pt x="969632" y="15343"/>
                </a:cubicBezTo>
                <a:cubicBezTo>
                  <a:pt x="1005942" y="13809"/>
                  <a:pt x="1029979" y="8694"/>
                  <a:pt x="1061686" y="6137"/>
                </a:cubicBezTo>
                <a:cubicBezTo>
                  <a:pt x="1093393" y="3580"/>
                  <a:pt x="1126634" y="1790"/>
                  <a:pt x="1159876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Line 68"/>
          <p:cNvSpPr>
            <a:spLocks noChangeShapeType="1"/>
          </p:cNvSpPr>
          <p:nvPr/>
        </p:nvSpPr>
        <p:spPr bwMode="auto">
          <a:xfrm rot="5400000">
            <a:off x="1041797" y="5822398"/>
            <a:ext cx="44492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96 -3.06358E-6 L 0.64688 -3.0635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4"/>
          <p:cNvGrpSpPr/>
          <p:nvPr/>
        </p:nvGrpSpPr>
        <p:grpSpPr>
          <a:xfrm>
            <a:off x="4579698" y="1773288"/>
            <a:ext cx="4177226" cy="3608609"/>
            <a:chOff x="2615738" y="1805263"/>
            <a:chExt cx="3633201" cy="3625273"/>
          </a:xfrm>
        </p:grpSpPr>
        <p:pic>
          <p:nvPicPr>
            <p:cNvPr id="96" name="Picture 5"/>
            <p:cNvPicPr preferRelativeResize="0">
              <a:picLocks noChangeArrowheads="1"/>
            </p:cNvPicPr>
            <p:nvPr/>
          </p:nvPicPr>
          <p:blipFill>
            <a:blip r:embed="rId3" cstate="print"/>
            <a:srcRect t="1740" b="25493"/>
            <a:stretch>
              <a:fillRect/>
            </a:stretch>
          </p:blipFill>
          <p:spPr bwMode="auto">
            <a:xfrm>
              <a:off x="2615738" y="1805263"/>
              <a:ext cx="3633201" cy="359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0"/>
            <p:cNvGrpSpPr>
              <a:grpSpLocks/>
            </p:cNvGrpSpPr>
            <p:nvPr/>
          </p:nvGrpSpPr>
          <p:grpSpPr>
            <a:xfrm>
              <a:off x="4254058" y="1995488"/>
              <a:ext cx="694788" cy="3435048"/>
              <a:chOff x="5024910" y="1995488"/>
              <a:chExt cx="1116125" cy="4138612"/>
            </a:xfrm>
          </p:grpSpPr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>
                <a:off x="5996383" y="1995488"/>
                <a:ext cx="0" cy="41386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9" name="Freeform 32"/>
              <p:cNvSpPr>
                <a:spLocks/>
              </p:cNvSpPr>
              <p:nvPr/>
            </p:nvSpPr>
            <p:spPr bwMode="auto">
              <a:xfrm>
                <a:off x="5024910" y="2782888"/>
                <a:ext cx="1116125" cy="3170237"/>
              </a:xfrm>
              <a:custGeom>
                <a:avLst/>
                <a:gdLst>
                  <a:gd name="T0" fmla="*/ 2147483647 w 901"/>
                  <a:gd name="T1" fmla="*/ 0 h 1997"/>
                  <a:gd name="T2" fmla="*/ 2147483647 w 901"/>
                  <a:gd name="T3" fmla="*/ 2147483647 h 1997"/>
                  <a:gd name="T4" fmla="*/ 2147483647 w 901"/>
                  <a:gd name="T5" fmla="*/ 2147483647 h 1997"/>
                  <a:gd name="T6" fmla="*/ 2147483647 w 901"/>
                  <a:gd name="T7" fmla="*/ 2147483647 h 19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1"/>
                  <a:gd name="T13" fmla="*/ 0 h 1997"/>
                  <a:gd name="T14" fmla="*/ 901 w 901"/>
                  <a:gd name="T15" fmla="*/ 1997 h 19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1" h="1997">
                    <a:moveTo>
                      <a:pt x="8" y="0"/>
                    </a:moveTo>
                    <a:cubicBezTo>
                      <a:pt x="4" y="47"/>
                      <a:pt x="0" y="95"/>
                      <a:pt x="66" y="279"/>
                    </a:cubicBezTo>
                    <a:cubicBezTo>
                      <a:pt x="132" y="463"/>
                      <a:pt x="263" y="818"/>
                      <a:pt x="402" y="1104"/>
                    </a:cubicBezTo>
                    <a:cubicBezTo>
                      <a:pt x="541" y="1390"/>
                      <a:pt x="818" y="1850"/>
                      <a:pt x="901" y="1997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Interpret Lines 201</a:t>
            </a:r>
            <a:endParaRPr lang="en-US" dirty="0"/>
          </a:p>
        </p:txBody>
      </p:sp>
      <p:grpSp>
        <p:nvGrpSpPr>
          <p:cNvPr id="5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21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43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37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4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25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26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27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28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29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30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31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32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33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34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35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9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64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69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70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71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3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5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6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7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5189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201</a:t>
            </a: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2" name="Rectangle 60"/>
          <p:cNvSpPr>
            <a:spLocks noChangeArrowheads="1"/>
          </p:cNvSpPr>
          <p:nvPr/>
        </p:nvSpPr>
        <p:spPr bwMode="auto">
          <a:xfrm>
            <a:off x="716121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106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7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8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9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0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13" name="Line 88"/>
          <p:cNvSpPr>
            <a:spLocks noChangeShapeType="1"/>
          </p:cNvSpPr>
          <p:nvPr/>
        </p:nvSpPr>
        <p:spPr bwMode="auto">
          <a:xfrm rot="16200000">
            <a:off x="866450" y="5993781"/>
            <a:ext cx="7889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1" name="Freeform 90"/>
          <p:cNvSpPr/>
          <p:nvPr/>
        </p:nvSpPr>
        <p:spPr bwMode="auto">
          <a:xfrm>
            <a:off x="7259968" y="2678762"/>
            <a:ext cx="1159876" cy="46027"/>
          </a:xfrm>
          <a:custGeom>
            <a:avLst/>
            <a:gdLst>
              <a:gd name="connsiteX0" fmla="*/ 0 w 1159876"/>
              <a:gd name="connsiteY0" fmla="*/ 46027 h 46027"/>
              <a:gd name="connsiteX1" fmla="*/ 190244 w 1159876"/>
              <a:gd name="connsiteY1" fmla="*/ 24548 h 46027"/>
              <a:gd name="connsiteX2" fmla="*/ 294572 w 1159876"/>
              <a:gd name="connsiteY2" fmla="*/ 18411 h 46027"/>
              <a:gd name="connsiteX3" fmla="*/ 429584 w 1159876"/>
              <a:gd name="connsiteY3" fmla="*/ 21480 h 46027"/>
              <a:gd name="connsiteX4" fmla="*/ 484816 w 1159876"/>
              <a:gd name="connsiteY4" fmla="*/ 9206 h 46027"/>
              <a:gd name="connsiteX5" fmla="*/ 589143 w 1159876"/>
              <a:gd name="connsiteY5" fmla="*/ 6137 h 46027"/>
              <a:gd name="connsiteX6" fmla="*/ 705745 w 1159876"/>
              <a:gd name="connsiteY6" fmla="*/ 12274 h 46027"/>
              <a:gd name="connsiteX7" fmla="*/ 843825 w 1159876"/>
              <a:gd name="connsiteY7" fmla="*/ 15343 h 46027"/>
              <a:gd name="connsiteX8" fmla="*/ 969632 w 1159876"/>
              <a:gd name="connsiteY8" fmla="*/ 15343 h 46027"/>
              <a:gd name="connsiteX9" fmla="*/ 1061686 w 1159876"/>
              <a:gd name="connsiteY9" fmla="*/ 6137 h 46027"/>
              <a:gd name="connsiteX10" fmla="*/ 1159876 w 1159876"/>
              <a:gd name="connsiteY10" fmla="*/ 0 h 4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876" h="46027">
                <a:moveTo>
                  <a:pt x="0" y="46027"/>
                </a:moveTo>
                <a:lnTo>
                  <a:pt x="190244" y="24548"/>
                </a:lnTo>
                <a:cubicBezTo>
                  <a:pt x="239339" y="19945"/>
                  <a:pt x="294572" y="18411"/>
                  <a:pt x="294572" y="18411"/>
                </a:cubicBezTo>
                <a:cubicBezTo>
                  <a:pt x="334462" y="17900"/>
                  <a:pt x="397877" y="23014"/>
                  <a:pt x="429584" y="21480"/>
                </a:cubicBezTo>
                <a:cubicBezTo>
                  <a:pt x="461291" y="19946"/>
                  <a:pt x="458223" y="11763"/>
                  <a:pt x="484816" y="9206"/>
                </a:cubicBezTo>
                <a:cubicBezTo>
                  <a:pt x="511409" y="6649"/>
                  <a:pt x="552322" y="5626"/>
                  <a:pt x="589143" y="6137"/>
                </a:cubicBezTo>
                <a:cubicBezTo>
                  <a:pt x="625964" y="6648"/>
                  <a:pt x="663298" y="10740"/>
                  <a:pt x="705745" y="12274"/>
                </a:cubicBezTo>
                <a:cubicBezTo>
                  <a:pt x="748192" y="13808"/>
                  <a:pt x="799844" y="14832"/>
                  <a:pt x="843825" y="15343"/>
                </a:cubicBezTo>
                <a:cubicBezTo>
                  <a:pt x="887806" y="15855"/>
                  <a:pt x="933322" y="16877"/>
                  <a:pt x="969632" y="15343"/>
                </a:cubicBezTo>
                <a:cubicBezTo>
                  <a:pt x="1005942" y="13809"/>
                  <a:pt x="1029979" y="8694"/>
                  <a:pt x="1061686" y="6137"/>
                </a:cubicBezTo>
                <a:cubicBezTo>
                  <a:pt x="1093393" y="3580"/>
                  <a:pt x="1126634" y="1790"/>
                  <a:pt x="1159876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Line 68"/>
          <p:cNvSpPr>
            <a:spLocks noChangeShapeType="1"/>
          </p:cNvSpPr>
          <p:nvPr/>
        </p:nvSpPr>
        <p:spPr bwMode="auto">
          <a:xfrm rot="5400000">
            <a:off x="1038483" y="5822398"/>
            <a:ext cx="44492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0" name="Freeform 79"/>
          <p:cNvSpPr/>
          <p:nvPr/>
        </p:nvSpPr>
        <p:spPr bwMode="auto">
          <a:xfrm>
            <a:off x="6518031" y="2711938"/>
            <a:ext cx="719015" cy="84016"/>
          </a:xfrm>
          <a:custGeom>
            <a:avLst/>
            <a:gdLst>
              <a:gd name="connsiteX0" fmla="*/ 719015 w 719015"/>
              <a:gd name="connsiteY0" fmla="*/ 0 h 84016"/>
              <a:gd name="connsiteX1" fmla="*/ 570523 w 719015"/>
              <a:gd name="connsiteY1" fmla="*/ 42985 h 84016"/>
              <a:gd name="connsiteX2" fmla="*/ 406400 w 719015"/>
              <a:gd name="connsiteY2" fmla="*/ 58616 h 84016"/>
              <a:gd name="connsiteX3" fmla="*/ 316523 w 719015"/>
              <a:gd name="connsiteY3" fmla="*/ 54708 h 84016"/>
              <a:gd name="connsiteX4" fmla="*/ 207107 w 719015"/>
              <a:gd name="connsiteY4" fmla="*/ 82062 h 84016"/>
              <a:gd name="connsiteX5" fmla="*/ 144584 w 719015"/>
              <a:gd name="connsiteY5" fmla="*/ 66431 h 84016"/>
              <a:gd name="connsiteX6" fmla="*/ 0 w 719015"/>
              <a:gd name="connsiteY6" fmla="*/ 54708 h 8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015" h="84016">
                <a:moveTo>
                  <a:pt x="719015" y="0"/>
                </a:moveTo>
                <a:cubicBezTo>
                  <a:pt x="670820" y="16608"/>
                  <a:pt x="622625" y="33216"/>
                  <a:pt x="570523" y="42985"/>
                </a:cubicBezTo>
                <a:cubicBezTo>
                  <a:pt x="518421" y="52754"/>
                  <a:pt x="448733" y="56662"/>
                  <a:pt x="406400" y="58616"/>
                </a:cubicBezTo>
                <a:cubicBezTo>
                  <a:pt x="364067" y="60570"/>
                  <a:pt x="349738" y="50800"/>
                  <a:pt x="316523" y="54708"/>
                </a:cubicBezTo>
                <a:cubicBezTo>
                  <a:pt x="283308" y="58616"/>
                  <a:pt x="235763" y="80108"/>
                  <a:pt x="207107" y="82062"/>
                </a:cubicBezTo>
                <a:cubicBezTo>
                  <a:pt x="178451" y="84016"/>
                  <a:pt x="179102" y="70990"/>
                  <a:pt x="144584" y="66431"/>
                </a:cubicBezTo>
                <a:cubicBezTo>
                  <a:pt x="110066" y="61872"/>
                  <a:pt x="55033" y="58290"/>
                  <a:pt x="0" y="54708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1" name="Freeform 80"/>
          <p:cNvSpPr/>
          <p:nvPr/>
        </p:nvSpPr>
        <p:spPr bwMode="auto">
          <a:xfrm>
            <a:off x="4915877" y="2657231"/>
            <a:ext cx="1524000" cy="76851"/>
          </a:xfrm>
          <a:custGeom>
            <a:avLst/>
            <a:gdLst>
              <a:gd name="connsiteX0" fmla="*/ 1524000 w 1524000"/>
              <a:gd name="connsiteY0" fmla="*/ 0 h 76851"/>
              <a:gd name="connsiteX1" fmla="*/ 1371600 w 1524000"/>
              <a:gd name="connsiteY1" fmla="*/ 7815 h 76851"/>
              <a:gd name="connsiteX2" fmla="*/ 1133231 w 1524000"/>
              <a:gd name="connsiteY2" fmla="*/ 23446 h 76851"/>
              <a:gd name="connsiteX3" fmla="*/ 965200 w 1524000"/>
              <a:gd name="connsiteY3" fmla="*/ 23446 h 76851"/>
              <a:gd name="connsiteX4" fmla="*/ 832338 w 1524000"/>
              <a:gd name="connsiteY4" fmla="*/ 39077 h 76851"/>
              <a:gd name="connsiteX5" fmla="*/ 683846 w 1524000"/>
              <a:gd name="connsiteY5" fmla="*/ 50800 h 76851"/>
              <a:gd name="connsiteX6" fmla="*/ 449385 w 1524000"/>
              <a:gd name="connsiteY6" fmla="*/ 74246 h 76851"/>
              <a:gd name="connsiteX7" fmla="*/ 250092 w 1524000"/>
              <a:gd name="connsiteY7" fmla="*/ 66431 h 76851"/>
              <a:gd name="connsiteX8" fmla="*/ 97692 w 1524000"/>
              <a:gd name="connsiteY8" fmla="*/ 70338 h 76851"/>
              <a:gd name="connsiteX9" fmla="*/ 0 w 1524000"/>
              <a:gd name="connsiteY9" fmla="*/ 35169 h 7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4000" h="76851">
                <a:moveTo>
                  <a:pt x="1524000" y="0"/>
                </a:moveTo>
                <a:lnTo>
                  <a:pt x="1371600" y="7815"/>
                </a:lnTo>
                <a:cubicBezTo>
                  <a:pt x="1306472" y="11723"/>
                  <a:pt x="1200964" y="20841"/>
                  <a:pt x="1133231" y="23446"/>
                </a:cubicBezTo>
                <a:cubicBezTo>
                  <a:pt x="1065498" y="26051"/>
                  <a:pt x="1015349" y="20841"/>
                  <a:pt x="965200" y="23446"/>
                </a:cubicBezTo>
                <a:cubicBezTo>
                  <a:pt x="915051" y="26051"/>
                  <a:pt x="879230" y="34518"/>
                  <a:pt x="832338" y="39077"/>
                </a:cubicBezTo>
                <a:cubicBezTo>
                  <a:pt x="785446" y="43636"/>
                  <a:pt x="683846" y="50800"/>
                  <a:pt x="683846" y="50800"/>
                </a:cubicBezTo>
                <a:cubicBezTo>
                  <a:pt x="620021" y="56661"/>
                  <a:pt x="521677" y="71641"/>
                  <a:pt x="449385" y="74246"/>
                </a:cubicBezTo>
                <a:cubicBezTo>
                  <a:pt x="377093" y="76851"/>
                  <a:pt x="308707" y="67082"/>
                  <a:pt x="250092" y="66431"/>
                </a:cubicBezTo>
                <a:cubicBezTo>
                  <a:pt x="191477" y="65780"/>
                  <a:pt x="139374" y="75548"/>
                  <a:pt x="97692" y="70338"/>
                </a:cubicBezTo>
                <a:cubicBezTo>
                  <a:pt x="56010" y="65128"/>
                  <a:pt x="28005" y="50148"/>
                  <a:pt x="0" y="35169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4" name="Line 68"/>
          <p:cNvSpPr>
            <a:spLocks noChangeShapeType="1"/>
          </p:cNvSpPr>
          <p:nvPr/>
        </p:nvSpPr>
        <p:spPr bwMode="auto">
          <a:xfrm rot="5400000">
            <a:off x="867139" y="5999043"/>
            <a:ext cx="787611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the Loop Close</a:t>
            </a:r>
            <a:r>
              <a:rPr lang="en-US" dirty="0" smtClean="0"/>
              <a:t>?</a:t>
            </a:r>
            <a:endParaRPr lang="en-US" dirty="0"/>
          </a:p>
        </p:txBody>
      </p:sp>
      <p:grpSp>
        <p:nvGrpSpPr>
          <p:cNvPr id="2" name="Group 94"/>
          <p:cNvGrpSpPr/>
          <p:nvPr/>
        </p:nvGrpSpPr>
        <p:grpSpPr>
          <a:xfrm>
            <a:off x="4579698" y="1773288"/>
            <a:ext cx="4177226" cy="3608609"/>
            <a:chOff x="2615738" y="1805263"/>
            <a:chExt cx="3633201" cy="3625273"/>
          </a:xfrm>
        </p:grpSpPr>
        <p:pic>
          <p:nvPicPr>
            <p:cNvPr id="5" name="Picture 5"/>
            <p:cNvPicPr preferRelativeResize="0">
              <a:picLocks noChangeArrowheads="1"/>
            </p:cNvPicPr>
            <p:nvPr/>
          </p:nvPicPr>
          <p:blipFill>
            <a:blip r:embed="rId3" cstate="print"/>
            <a:srcRect t="1740" b="25493"/>
            <a:stretch>
              <a:fillRect/>
            </a:stretch>
          </p:blipFill>
          <p:spPr bwMode="auto">
            <a:xfrm>
              <a:off x="2615738" y="1805263"/>
              <a:ext cx="3633201" cy="359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0"/>
            <p:cNvGrpSpPr>
              <a:grpSpLocks/>
            </p:cNvGrpSpPr>
            <p:nvPr/>
          </p:nvGrpSpPr>
          <p:grpSpPr>
            <a:xfrm>
              <a:off x="4254058" y="1995488"/>
              <a:ext cx="694788" cy="3435048"/>
              <a:chOff x="5024910" y="1995488"/>
              <a:chExt cx="1116125" cy="4138612"/>
            </a:xfrm>
          </p:grpSpPr>
          <p:sp>
            <p:nvSpPr>
              <p:cNvPr id="7" name="Line 25"/>
              <p:cNvSpPr>
                <a:spLocks noChangeShapeType="1"/>
              </p:cNvSpPr>
              <p:nvPr/>
            </p:nvSpPr>
            <p:spPr bwMode="auto">
              <a:xfrm>
                <a:off x="5996383" y="1995488"/>
                <a:ext cx="0" cy="41386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" name="Freeform 32"/>
              <p:cNvSpPr>
                <a:spLocks/>
              </p:cNvSpPr>
              <p:nvPr/>
            </p:nvSpPr>
            <p:spPr bwMode="auto">
              <a:xfrm>
                <a:off x="5024910" y="2782888"/>
                <a:ext cx="1116125" cy="3170237"/>
              </a:xfrm>
              <a:custGeom>
                <a:avLst/>
                <a:gdLst>
                  <a:gd name="T0" fmla="*/ 2147483647 w 901"/>
                  <a:gd name="T1" fmla="*/ 0 h 1997"/>
                  <a:gd name="T2" fmla="*/ 2147483647 w 901"/>
                  <a:gd name="T3" fmla="*/ 2147483647 h 1997"/>
                  <a:gd name="T4" fmla="*/ 2147483647 w 901"/>
                  <a:gd name="T5" fmla="*/ 2147483647 h 1997"/>
                  <a:gd name="T6" fmla="*/ 2147483647 w 901"/>
                  <a:gd name="T7" fmla="*/ 2147483647 h 19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1"/>
                  <a:gd name="T13" fmla="*/ 0 h 1997"/>
                  <a:gd name="T14" fmla="*/ 901 w 901"/>
                  <a:gd name="T15" fmla="*/ 1997 h 19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1" h="1997">
                    <a:moveTo>
                      <a:pt x="8" y="0"/>
                    </a:moveTo>
                    <a:cubicBezTo>
                      <a:pt x="4" y="47"/>
                      <a:pt x="0" y="95"/>
                      <a:pt x="66" y="279"/>
                    </a:cubicBezTo>
                    <a:cubicBezTo>
                      <a:pt x="132" y="463"/>
                      <a:pt x="263" y="818"/>
                      <a:pt x="402" y="1104"/>
                    </a:cubicBezTo>
                    <a:cubicBezTo>
                      <a:pt x="541" y="1390"/>
                      <a:pt x="818" y="1850"/>
                      <a:pt x="901" y="1997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5189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201</a:t>
            </a: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654706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3" name="Freeform 32"/>
          <p:cNvSpPr/>
          <p:nvPr/>
        </p:nvSpPr>
        <p:spPr bwMode="auto">
          <a:xfrm>
            <a:off x="7259968" y="2678762"/>
            <a:ext cx="1159876" cy="46027"/>
          </a:xfrm>
          <a:custGeom>
            <a:avLst/>
            <a:gdLst>
              <a:gd name="connsiteX0" fmla="*/ 0 w 1159876"/>
              <a:gd name="connsiteY0" fmla="*/ 46027 h 46027"/>
              <a:gd name="connsiteX1" fmla="*/ 190244 w 1159876"/>
              <a:gd name="connsiteY1" fmla="*/ 24548 h 46027"/>
              <a:gd name="connsiteX2" fmla="*/ 294572 w 1159876"/>
              <a:gd name="connsiteY2" fmla="*/ 18411 h 46027"/>
              <a:gd name="connsiteX3" fmla="*/ 429584 w 1159876"/>
              <a:gd name="connsiteY3" fmla="*/ 21480 h 46027"/>
              <a:gd name="connsiteX4" fmla="*/ 484816 w 1159876"/>
              <a:gd name="connsiteY4" fmla="*/ 9206 h 46027"/>
              <a:gd name="connsiteX5" fmla="*/ 589143 w 1159876"/>
              <a:gd name="connsiteY5" fmla="*/ 6137 h 46027"/>
              <a:gd name="connsiteX6" fmla="*/ 705745 w 1159876"/>
              <a:gd name="connsiteY6" fmla="*/ 12274 h 46027"/>
              <a:gd name="connsiteX7" fmla="*/ 843825 w 1159876"/>
              <a:gd name="connsiteY7" fmla="*/ 15343 h 46027"/>
              <a:gd name="connsiteX8" fmla="*/ 969632 w 1159876"/>
              <a:gd name="connsiteY8" fmla="*/ 15343 h 46027"/>
              <a:gd name="connsiteX9" fmla="*/ 1061686 w 1159876"/>
              <a:gd name="connsiteY9" fmla="*/ 6137 h 46027"/>
              <a:gd name="connsiteX10" fmla="*/ 1159876 w 1159876"/>
              <a:gd name="connsiteY10" fmla="*/ 0 h 4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876" h="46027">
                <a:moveTo>
                  <a:pt x="0" y="46027"/>
                </a:moveTo>
                <a:lnTo>
                  <a:pt x="190244" y="24548"/>
                </a:lnTo>
                <a:cubicBezTo>
                  <a:pt x="239339" y="19945"/>
                  <a:pt x="294572" y="18411"/>
                  <a:pt x="294572" y="18411"/>
                </a:cubicBezTo>
                <a:cubicBezTo>
                  <a:pt x="334462" y="17900"/>
                  <a:pt x="397877" y="23014"/>
                  <a:pt x="429584" y="21480"/>
                </a:cubicBezTo>
                <a:cubicBezTo>
                  <a:pt x="461291" y="19946"/>
                  <a:pt x="458223" y="11763"/>
                  <a:pt x="484816" y="9206"/>
                </a:cubicBezTo>
                <a:cubicBezTo>
                  <a:pt x="511409" y="6649"/>
                  <a:pt x="552322" y="5626"/>
                  <a:pt x="589143" y="6137"/>
                </a:cubicBezTo>
                <a:cubicBezTo>
                  <a:pt x="625964" y="6648"/>
                  <a:pt x="663298" y="10740"/>
                  <a:pt x="705745" y="12274"/>
                </a:cubicBezTo>
                <a:cubicBezTo>
                  <a:pt x="748192" y="13808"/>
                  <a:pt x="799844" y="14832"/>
                  <a:pt x="843825" y="15343"/>
                </a:cubicBezTo>
                <a:cubicBezTo>
                  <a:pt x="887806" y="15855"/>
                  <a:pt x="933322" y="16877"/>
                  <a:pt x="969632" y="15343"/>
                </a:cubicBezTo>
                <a:cubicBezTo>
                  <a:pt x="1005942" y="13809"/>
                  <a:pt x="1029979" y="8694"/>
                  <a:pt x="1061686" y="6137"/>
                </a:cubicBezTo>
                <a:cubicBezTo>
                  <a:pt x="1093393" y="3580"/>
                  <a:pt x="1126634" y="1790"/>
                  <a:pt x="1159876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6518031" y="2711938"/>
            <a:ext cx="719015" cy="84016"/>
          </a:xfrm>
          <a:custGeom>
            <a:avLst/>
            <a:gdLst>
              <a:gd name="connsiteX0" fmla="*/ 719015 w 719015"/>
              <a:gd name="connsiteY0" fmla="*/ 0 h 84016"/>
              <a:gd name="connsiteX1" fmla="*/ 570523 w 719015"/>
              <a:gd name="connsiteY1" fmla="*/ 42985 h 84016"/>
              <a:gd name="connsiteX2" fmla="*/ 406400 w 719015"/>
              <a:gd name="connsiteY2" fmla="*/ 58616 h 84016"/>
              <a:gd name="connsiteX3" fmla="*/ 316523 w 719015"/>
              <a:gd name="connsiteY3" fmla="*/ 54708 h 84016"/>
              <a:gd name="connsiteX4" fmla="*/ 207107 w 719015"/>
              <a:gd name="connsiteY4" fmla="*/ 82062 h 84016"/>
              <a:gd name="connsiteX5" fmla="*/ 144584 w 719015"/>
              <a:gd name="connsiteY5" fmla="*/ 66431 h 84016"/>
              <a:gd name="connsiteX6" fmla="*/ 0 w 719015"/>
              <a:gd name="connsiteY6" fmla="*/ 54708 h 8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015" h="84016">
                <a:moveTo>
                  <a:pt x="719015" y="0"/>
                </a:moveTo>
                <a:cubicBezTo>
                  <a:pt x="670820" y="16608"/>
                  <a:pt x="622625" y="33216"/>
                  <a:pt x="570523" y="42985"/>
                </a:cubicBezTo>
                <a:cubicBezTo>
                  <a:pt x="518421" y="52754"/>
                  <a:pt x="448733" y="56662"/>
                  <a:pt x="406400" y="58616"/>
                </a:cubicBezTo>
                <a:cubicBezTo>
                  <a:pt x="364067" y="60570"/>
                  <a:pt x="349738" y="50800"/>
                  <a:pt x="316523" y="54708"/>
                </a:cubicBezTo>
                <a:cubicBezTo>
                  <a:pt x="283308" y="58616"/>
                  <a:pt x="235763" y="80108"/>
                  <a:pt x="207107" y="82062"/>
                </a:cubicBezTo>
                <a:cubicBezTo>
                  <a:pt x="178451" y="84016"/>
                  <a:pt x="179102" y="70990"/>
                  <a:pt x="144584" y="66431"/>
                </a:cubicBezTo>
                <a:cubicBezTo>
                  <a:pt x="110066" y="61872"/>
                  <a:pt x="55033" y="58290"/>
                  <a:pt x="0" y="54708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4915877" y="2657231"/>
            <a:ext cx="1524000" cy="76851"/>
          </a:xfrm>
          <a:custGeom>
            <a:avLst/>
            <a:gdLst>
              <a:gd name="connsiteX0" fmla="*/ 1524000 w 1524000"/>
              <a:gd name="connsiteY0" fmla="*/ 0 h 76851"/>
              <a:gd name="connsiteX1" fmla="*/ 1371600 w 1524000"/>
              <a:gd name="connsiteY1" fmla="*/ 7815 h 76851"/>
              <a:gd name="connsiteX2" fmla="*/ 1133231 w 1524000"/>
              <a:gd name="connsiteY2" fmla="*/ 23446 h 76851"/>
              <a:gd name="connsiteX3" fmla="*/ 965200 w 1524000"/>
              <a:gd name="connsiteY3" fmla="*/ 23446 h 76851"/>
              <a:gd name="connsiteX4" fmla="*/ 832338 w 1524000"/>
              <a:gd name="connsiteY4" fmla="*/ 39077 h 76851"/>
              <a:gd name="connsiteX5" fmla="*/ 683846 w 1524000"/>
              <a:gd name="connsiteY5" fmla="*/ 50800 h 76851"/>
              <a:gd name="connsiteX6" fmla="*/ 449385 w 1524000"/>
              <a:gd name="connsiteY6" fmla="*/ 74246 h 76851"/>
              <a:gd name="connsiteX7" fmla="*/ 250092 w 1524000"/>
              <a:gd name="connsiteY7" fmla="*/ 66431 h 76851"/>
              <a:gd name="connsiteX8" fmla="*/ 97692 w 1524000"/>
              <a:gd name="connsiteY8" fmla="*/ 70338 h 76851"/>
              <a:gd name="connsiteX9" fmla="*/ 0 w 1524000"/>
              <a:gd name="connsiteY9" fmla="*/ 35169 h 7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4000" h="76851">
                <a:moveTo>
                  <a:pt x="1524000" y="0"/>
                </a:moveTo>
                <a:lnTo>
                  <a:pt x="1371600" y="7815"/>
                </a:lnTo>
                <a:cubicBezTo>
                  <a:pt x="1306472" y="11723"/>
                  <a:pt x="1200964" y="20841"/>
                  <a:pt x="1133231" y="23446"/>
                </a:cubicBezTo>
                <a:cubicBezTo>
                  <a:pt x="1065498" y="26051"/>
                  <a:pt x="1015349" y="20841"/>
                  <a:pt x="965200" y="23446"/>
                </a:cubicBezTo>
                <a:cubicBezTo>
                  <a:pt x="915051" y="26051"/>
                  <a:pt x="879230" y="34518"/>
                  <a:pt x="832338" y="39077"/>
                </a:cubicBezTo>
                <a:cubicBezTo>
                  <a:pt x="785446" y="43636"/>
                  <a:pt x="683846" y="50800"/>
                  <a:pt x="683846" y="50800"/>
                </a:cubicBezTo>
                <a:cubicBezTo>
                  <a:pt x="620021" y="56661"/>
                  <a:pt x="521677" y="71641"/>
                  <a:pt x="449385" y="74246"/>
                </a:cubicBezTo>
                <a:cubicBezTo>
                  <a:pt x="377093" y="76851"/>
                  <a:pt x="308707" y="67082"/>
                  <a:pt x="250092" y="66431"/>
                </a:cubicBezTo>
                <a:cubicBezTo>
                  <a:pt x="191477" y="65780"/>
                  <a:pt x="139374" y="75548"/>
                  <a:pt x="97692" y="70338"/>
                </a:cubicBezTo>
                <a:cubicBezTo>
                  <a:pt x="56010" y="65128"/>
                  <a:pt x="28005" y="50148"/>
                  <a:pt x="0" y="35169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4" cstate="print"/>
          <a:srcRect t="-2675" r="40593" b="26465"/>
          <a:stretch>
            <a:fillRect/>
          </a:stretch>
        </p:blipFill>
        <p:spPr bwMode="auto">
          <a:xfrm>
            <a:off x="565150" y="1692275"/>
            <a:ext cx="3336925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Freeform 9"/>
          <p:cNvSpPr>
            <a:spLocks noChangeAspect="1"/>
          </p:cNvSpPr>
          <p:nvPr/>
        </p:nvSpPr>
        <p:spPr bwMode="auto">
          <a:xfrm>
            <a:off x="1201738" y="2309813"/>
            <a:ext cx="390525" cy="2633662"/>
          </a:xfrm>
          <a:custGeom>
            <a:avLst/>
            <a:gdLst>
              <a:gd name="T0" fmla="*/ 0 w 384"/>
              <a:gd name="T1" fmla="*/ 0 h 2073"/>
              <a:gd name="T2" fmla="*/ 2147483647 w 384"/>
              <a:gd name="T3" fmla="*/ 2147483647 h 2073"/>
              <a:gd name="T4" fmla="*/ 2147483647 w 384"/>
              <a:gd name="T5" fmla="*/ 2147483647 h 2073"/>
              <a:gd name="T6" fmla="*/ 0 60000 65536"/>
              <a:gd name="T7" fmla="*/ 0 60000 65536"/>
              <a:gd name="T8" fmla="*/ 0 60000 65536"/>
              <a:gd name="T9" fmla="*/ 0 w 384"/>
              <a:gd name="T10" fmla="*/ 0 h 2073"/>
              <a:gd name="T11" fmla="*/ 384 w 384"/>
              <a:gd name="T12" fmla="*/ 2073 h 20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073">
                <a:moveTo>
                  <a:pt x="0" y="0"/>
                </a:moveTo>
                <a:cubicBezTo>
                  <a:pt x="30" y="216"/>
                  <a:pt x="60" y="432"/>
                  <a:pt x="124" y="777"/>
                </a:cubicBezTo>
                <a:cubicBezTo>
                  <a:pt x="188" y="1122"/>
                  <a:pt x="286" y="1597"/>
                  <a:pt x="384" y="2073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60388" y="5006975"/>
            <a:ext cx="1042987" cy="304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103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20526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203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527300" y="1349375"/>
            <a:ext cx="64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204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1498600" y="1349375"/>
            <a:ext cx="56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202</a:t>
            </a: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54768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200</a:t>
            </a:r>
          </a:p>
        </p:txBody>
      </p:sp>
      <p:sp>
        <p:nvSpPr>
          <p:cNvPr id="43" name="Text Box 15"/>
          <p:cNvSpPr txBox="1">
            <a:spLocks noChangeArrowheads="1"/>
          </p:cNvSpPr>
          <p:nvPr/>
        </p:nvSpPr>
        <p:spPr bwMode="auto">
          <a:xfrm>
            <a:off x="10239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201</a:t>
            </a:r>
          </a:p>
        </p:txBody>
      </p:sp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793750" y="1717675"/>
            <a:ext cx="2046288" cy="250825"/>
            <a:chOff x="500" y="902"/>
            <a:chExt cx="1355" cy="158"/>
          </a:xfrm>
        </p:grpSpPr>
        <p:sp>
          <p:nvSpPr>
            <p:cNvPr id="45" name="Line 17"/>
            <p:cNvSpPr>
              <a:spLocks noChangeShapeType="1"/>
            </p:cNvSpPr>
            <p:nvPr/>
          </p:nvSpPr>
          <p:spPr bwMode="auto">
            <a:xfrm flipV="1">
              <a:off x="1516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" name="Line 18"/>
            <p:cNvSpPr>
              <a:spLocks noChangeShapeType="1"/>
            </p:cNvSpPr>
            <p:nvPr/>
          </p:nvSpPr>
          <p:spPr bwMode="auto">
            <a:xfrm flipV="1">
              <a:off x="1855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" name="Line 19"/>
            <p:cNvSpPr>
              <a:spLocks noChangeShapeType="1"/>
            </p:cNvSpPr>
            <p:nvPr/>
          </p:nvSpPr>
          <p:spPr bwMode="auto">
            <a:xfrm flipV="1">
              <a:off x="1177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8" name="Line 20"/>
            <p:cNvSpPr>
              <a:spLocks noChangeShapeType="1"/>
            </p:cNvSpPr>
            <p:nvPr/>
          </p:nvSpPr>
          <p:spPr bwMode="auto">
            <a:xfrm flipV="1">
              <a:off x="500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9" name="Line 21"/>
            <p:cNvSpPr>
              <a:spLocks noChangeShapeType="1"/>
            </p:cNvSpPr>
            <p:nvPr/>
          </p:nvSpPr>
          <p:spPr bwMode="auto">
            <a:xfrm flipV="1">
              <a:off x="838" y="902"/>
              <a:ext cx="0" cy="15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" name="Text Box 2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sp>
        <p:nvSpPr>
          <p:cNvPr id="51" name="Text Box 23"/>
          <p:cNvSpPr txBox="1">
            <a:spLocks noChangeArrowheads="1"/>
          </p:cNvSpPr>
          <p:nvPr/>
        </p:nvSpPr>
        <p:spPr bwMode="auto">
          <a:xfrm>
            <a:off x="3517521" y="1333649"/>
            <a:ext cx="37382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E</a:t>
            </a:r>
          </a:p>
        </p:txBody>
      </p:sp>
      <p:sp>
        <p:nvSpPr>
          <p:cNvPr id="52" name="Freeform 55"/>
          <p:cNvSpPr>
            <a:spLocks/>
          </p:cNvSpPr>
          <p:nvPr/>
        </p:nvSpPr>
        <p:spPr bwMode="auto">
          <a:xfrm>
            <a:off x="800100" y="2636838"/>
            <a:ext cx="425450" cy="42862"/>
          </a:xfrm>
          <a:custGeom>
            <a:avLst/>
            <a:gdLst>
              <a:gd name="T0" fmla="*/ 0 w 268"/>
              <a:gd name="T1" fmla="*/ 2147483647 h 27"/>
              <a:gd name="T2" fmla="*/ 2147483647 w 268"/>
              <a:gd name="T3" fmla="*/ 2147483647 h 27"/>
              <a:gd name="T4" fmla="*/ 2147483647 w 268"/>
              <a:gd name="T5" fmla="*/ 2147483647 h 27"/>
              <a:gd name="T6" fmla="*/ 2147483647 w 268"/>
              <a:gd name="T7" fmla="*/ 2147483647 h 27"/>
              <a:gd name="T8" fmla="*/ 2147483647 w 268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8"/>
              <a:gd name="T16" fmla="*/ 0 h 27"/>
              <a:gd name="T17" fmla="*/ 268 w 268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8" h="27">
                <a:moveTo>
                  <a:pt x="0" y="27"/>
                </a:moveTo>
                <a:cubicBezTo>
                  <a:pt x="38" y="25"/>
                  <a:pt x="77" y="23"/>
                  <a:pt x="104" y="19"/>
                </a:cubicBezTo>
                <a:cubicBezTo>
                  <a:pt x="131" y="15"/>
                  <a:pt x="149" y="6"/>
                  <a:pt x="164" y="3"/>
                </a:cubicBezTo>
                <a:cubicBezTo>
                  <a:pt x="179" y="0"/>
                  <a:pt x="179" y="0"/>
                  <a:pt x="196" y="3"/>
                </a:cubicBezTo>
                <a:cubicBezTo>
                  <a:pt x="213" y="6"/>
                  <a:pt x="240" y="14"/>
                  <a:pt x="268" y="23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" name="Freeform 56"/>
          <p:cNvSpPr>
            <a:spLocks/>
          </p:cNvSpPr>
          <p:nvPr/>
        </p:nvSpPr>
        <p:spPr bwMode="auto">
          <a:xfrm>
            <a:off x="1276350" y="2597150"/>
            <a:ext cx="2616200" cy="165100"/>
          </a:xfrm>
          <a:custGeom>
            <a:avLst/>
            <a:gdLst>
              <a:gd name="T0" fmla="*/ 0 w 1648"/>
              <a:gd name="T1" fmla="*/ 2147483647 h 104"/>
              <a:gd name="T2" fmla="*/ 2147483647 w 1648"/>
              <a:gd name="T3" fmla="*/ 2147483647 h 104"/>
              <a:gd name="T4" fmla="*/ 2147483647 w 1648"/>
              <a:gd name="T5" fmla="*/ 2147483647 h 104"/>
              <a:gd name="T6" fmla="*/ 2147483647 w 1648"/>
              <a:gd name="T7" fmla="*/ 2147483647 h 104"/>
              <a:gd name="T8" fmla="*/ 2147483647 w 1648"/>
              <a:gd name="T9" fmla="*/ 2147483647 h 104"/>
              <a:gd name="T10" fmla="*/ 2147483647 w 1648"/>
              <a:gd name="T11" fmla="*/ 2147483647 h 104"/>
              <a:gd name="T12" fmla="*/ 2147483647 w 1648"/>
              <a:gd name="T13" fmla="*/ 2147483647 h 104"/>
              <a:gd name="T14" fmla="*/ 2147483647 w 1648"/>
              <a:gd name="T15" fmla="*/ 2147483647 h 104"/>
              <a:gd name="T16" fmla="*/ 2147483647 w 1648"/>
              <a:gd name="T17" fmla="*/ 2147483647 h 104"/>
              <a:gd name="T18" fmla="*/ 2147483647 w 1648"/>
              <a:gd name="T19" fmla="*/ 2147483647 h 104"/>
              <a:gd name="T20" fmla="*/ 2147483647 w 1648"/>
              <a:gd name="T21" fmla="*/ 2147483647 h 104"/>
              <a:gd name="T22" fmla="*/ 2147483647 w 1648"/>
              <a:gd name="T23" fmla="*/ 2147483647 h 104"/>
              <a:gd name="T24" fmla="*/ 2147483647 w 1648"/>
              <a:gd name="T25" fmla="*/ 2147483647 h 104"/>
              <a:gd name="T26" fmla="*/ 2147483647 w 1648"/>
              <a:gd name="T27" fmla="*/ 2147483647 h 104"/>
              <a:gd name="T28" fmla="*/ 2147483647 w 1648"/>
              <a:gd name="T29" fmla="*/ 2147483647 h 104"/>
              <a:gd name="T30" fmla="*/ 2147483647 w 1648"/>
              <a:gd name="T31" fmla="*/ 2147483647 h 104"/>
              <a:gd name="T32" fmla="*/ 2147483647 w 1648"/>
              <a:gd name="T33" fmla="*/ 0 h 10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648"/>
              <a:gd name="T52" fmla="*/ 0 h 104"/>
              <a:gd name="T53" fmla="*/ 1648 w 1648"/>
              <a:gd name="T54" fmla="*/ 104 h 10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648" h="104">
                <a:moveTo>
                  <a:pt x="0" y="104"/>
                </a:moveTo>
                <a:cubicBezTo>
                  <a:pt x="49" y="95"/>
                  <a:pt x="99" y="87"/>
                  <a:pt x="152" y="76"/>
                </a:cubicBezTo>
                <a:cubicBezTo>
                  <a:pt x="205" y="65"/>
                  <a:pt x="257" y="46"/>
                  <a:pt x="316" y="40"/>
                </a:cubicBezTo>
                <a:cubicBezTo>
                  <a:pt x="375" y="34"/>
                  <a:pt x="449" y="41"/>
                  <a:pt x="504" y="40"/>
                </a:cubicBezTo>
                <a:cubicBezTo>
                  <a:pt x="559" y="39"/>
                  <a:pt x="606" y="40"/>
                  <a:pt x="644" y="36"/>
                </a:cubicBezTo>
                <a:cubicBezTo>
                  <a:pt x="682" y="32"/>
                  <a:pt x="701" y="11"/>
                  <a:pt x="732" y="16"/>
                </a:cubicBezTo>
                <a:cubicBezTo>
                  <a:pt x="763" y="21"/>
                  <a:pt x="788" y="56"/>
                  <a:pt x="828" y="64"/>
                </a:cubicBezTo>
                <a:cubicBezTo>
                  <a:pt x="868" y="72"/>
                  <a:pt x="927" y="64"/>
                  <a:pt x="972" y="64"/>
                </a:cubicBezTo>
                <a:cubicBezTo>
                  <a:pt x="1017" y="64"/>
                  <a:pt x="1061" y="62"/>
                  <a:pt x="1100" y="64"/>
                </a:cubicBezTo>
                <a:cubicBezTo>
                  <a:pt x="1139" y="66"/>
                  <a:pt x="1182" y="81"/>
                  <a:pt x="1208" y="76"/>
                </a:cubicBezTo>
                <a:cubicBezTo>
                  <a:pt x="1234" y="71"/>
                  <a:pt x="1240" y="40"/>
                  <a:pt x="1256" y="32"/>
                </a:cubicBezTo>
                <a:cubicBezTo>
                  <a:pt x="1272" y="24"/>
                  <a:pt x="1286" y="26"/>
                  <a:pt x="1304" y="28"/>
                </a:cubicBezTo>
                <a:cubicBezTo>
                  <a:pt x="1322" y="30"/>
                  <a:pt x="1344" y="38"/>
                  <a:pt x="1364" y="44"/>
                </a:cubicBezTo>
                <a:cubicBezTo>
                  <a:pt x="1384" y="50"/>
                  <a:pt x="1400" y="63"/>
                  <a:pt x="1424" y="64"/>
                </a:cubicBezTo>
                <a:cubicBezTo>
                  <a:pt x="1448" y="65"/>
                  <a:pt x="1481" y="60"/>
                  <a:pt x="1508" y="52"/>
                </a:cubicBezTo>
                <a:cubicBezTo>
                  <a:pt x="1535" y="44"/>
                  <a:pt x="1561" y="25"/>
                  <a:pt x="1584" y="16"/>
                </a:cubicBezTo>
                <a:cubicBezTo>
                  <a:pt x="1607" y="7"/>
                  <a:pt x="1627" y="3"/>
                  <a:pt x="1648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4" name="Rectangle 57"/>
          <p:cNvSpPr>
            <a:spLocks noChangeArrowheads="1"/>
          </p:cNvSpPr>
          <p:nvPr/>
        </p:nvSpPr>
        <p:spPr bwMode="auto">
          <a:xfrm>
            <a:off x="1229578" y="1920876"/>
            <a:ext cx="166688" cy="3068294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sp>
        <p:nvSpPr>
          <p:cNvPr id="55" name="Text Box 68"/>
          <p:cNvSpPr txBox="1">
            <a:spLocks noChangeArrowheads="1"/>
          </p:cNvSpPr>
          <p:nvPr/>
        </p:nvSpPr>
        <p:spPr bwMode="auto">
          <a:xfrm>
            <a:off x="1446213" y="3124200"/>
            <a:ext cx="876300" cy="3048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 Black" pitchFamily="34" charset="0"/>
              </a:rPr>
              <a:t>Fault A</a:t>
            </a:r>
          </a:p>
        </p:txBody>
      </p:sp>
      <p:grpSp>
        <p:nvGrpSpPr>
          <p:cNvPr id="44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57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79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0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1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73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61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62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63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64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65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66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67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68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69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70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71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4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5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6" name="Line 88"/>
          <p:cNvSpPr>
            <a:spLocks noChangeShapeType="1"/>
          </p:cNvSpPr>
          <p:nvPr/>
        </p:nvSpPr>
        <p:spPr bwMode="auto">
          <a:xfrm rot="16200000">
            <a:off x="866450" y="5993781"/>
            <a:ext cx="7889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7" name="Line 68"/>
          <p:cNvSpPr>
            <a:spLocks noChangeShapeType="1"/>
          </p:cNvSpPr>
          <p:nvPr/>
        </p:nvSpPr>
        <p:spPr bwMode="auto">
          <a:xfrm rot="5400000">
            <a:off x="1038483" y="5822398"/>
            <a:ext cx="44492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8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9" name="Line 68"/>
          <p:cNvSpPr>
            <a:spLocks noChangeShapeType="1"/>
          </p:cNvSpPr>
          <p:nvPr/>
        </p:nvSpPr>
        <p:spPr bwMode="auto">
          <a:xfrm rot="5400000">
            <a:off x="867139" y="5999043"/>
            <a:ext cx="787611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60218" y="872837"/>
            <a:ext cx="68549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33CC"/>
                </a:solidFill>
                <a:latin typeface="Arial"/>
                <a:cs typeface="Arial"/>
              </a:rPr>
              <a:t>Does the yellow horizon tie where Line 201 intersects with Line 103?</a:t>
            </a:r>
            <a:endParaRPr lang="en-US" sz="1600" b="1" dirty="0">
              <a:solidFill>
                <a:srgbClr val="0033CC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the Loop Close</a:t>
            </a:r>
            <a:r>
              <a:rPr lang="en-US" dirty="0" smtClean="0"/>
              <a:t>?</a:t>
            </a:r>
            <a:endParaRPr lang="en-US" dirty="0"/>
          </a:p>
        </p:txBody>
      </p:sp>
      <p:grpSp>
        <p:nvGrpSpPr>
          <p:cNvPr id="2" name="Group 94"/>
          <p:cNvGrpSpPr/>
          <p:nvPr/>
        </p:nvGrpSpPr>
        <p:grpSpPr>
          <a:xfrm>
            <a:off x="4579698" y="1773288"/>
            <a:ext cx="4177226" cy="3608609"/>
            <a:chOff x="2615738" y="1805263"/>
            <a:chExt cx="3633201" cy="3625273"/>
          </a:xfrm>
        </p:grpSpPr>
        <p:pic>
          <p:nvPicPr>
            <p:cNvPr id="5" name="Picture 5"/>
            <p:cNvPicPr preferRelativeResize="0">
              <a:picLocks noChangeArrowheads="1"/>
            </p:cNvPicPr>
            <p:nvPr/>
          </p:nvPicPr>
          <p:blipFill>
            <a:blip r:embed="rId3" cstate="print"/>
            <a:srcRect t="1740" b="25493"/>
            <a:stretch>
              <a:fillRect/>
            </a:stretch>
          </p:blipFill>
          <p:spPr bwMode="auto">
            <a:xfrm>
              <a:off x="2615738" y="1805263"/>
              <a:ext cx="3633201" cy="359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0"/>
            <p:cNvGrpSpPr>
              <a:grpSpLocks/>
            </p:cNvGrpSpPr>
            <p:nvPr/>
          </p:nvGrpSpPr>
          <p:grpSpPr>
            <a:xfrm>
              <a:off x="4254058" y="1995488"/>
              <a:ext cx="694788" cy="3435048"/>
              <a:chOff x="5024910" y="1995488"/>
              <a:chExt cx="1116125" cy="4138612"/>
            </a:xfrm>
          </p:grpSpPr>
          <p:sp>
            <p:nvSpPr>
              <p:cNvPr id="7" name="Line 25"/>
              <p:cNvSpPr>
                <a:spLocks noChangeShapeType="1"/>
              </p:cNvSpPr>
              <p:nvPr/>
            </p:nvSpPr>
            <p:spPr bwMode="auto">
              <a:xfrm>
                <a:off x="5996383" y="1995488"/>
                <a:ext cx="0" cy="41386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" name="Freeform 32"/>
              <p:cNvSpPr>
                <a:spLocks/>
              </p:cNvSpPr>
              <p:nvPr/>
            </p:nvSpPr>
            <p:spPr bwMode="auto">
              <a:xfrm>
                <a:off x="5024910" y="2782888"/>
                <a:ext cx="1116125" cy="3170237"/>
              </a:xfrm>
              <a:custGeom>
                <a:avLst/>
                <a:gdLst>
                  <a:gd name="T0" fmla="*/ 2147483647 w 901"/>
                  <a:gd name="T1" fmla="*/ 0 h 1997"/>
                  <a:gd name="T2" fmla="*/ 2147483647 w 901"/>
                  <a:gd name="T3" fmla="*/ 2147483647 h 1997"/>
                  <a:gd name="T4" fmla="*/ 2147483647 w 901"/>
                  <a:gd name="T5" fmla="*/ 2147483647 h 1997"/>
                  <a:gd name="T6" fmla="*/ 2147483647 w 901"/>
                  <a:gd name="T7" fmla="*/ 2147483647 h 19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1"/>
                  <a:gd name="T13" fmla="*/ 0 h 1997"/>
                  <a:gd name="T14" fmla="*/ 901 w 901"/>
                  <a:gd name="T15" fmla="*/ 1997 h 19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1" h="1997">
                    <a:moveTo>
                      <a:pt x="8" y="0"/>
                    </a:moveTo>
                    <a:cubicBezTo>
                      <a:pt x="4" y="47"/>
                      <a:pt x="0" y="95"/>
                      <a:pt x="66" y="279"/>
                    </a:cubicBezTo>
                    <a:cubicBezTo>
                      <a:pt x="132" y="463"/>
                      <a:pt x="263" y="818"/>
                      <a:pt x="402" y="1104"/>
                    </a:cubicBezTo>
                    <a:cubicBezTo>
                      <a:pt x="541" y="1390"/>
                      <a:pt x="818" y="1850"/>
                      <a:pt x="901" y="1997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177890" y="1333649"/>
            <a:ext cx="380233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8698095" y="1333649"/>
            <a:ext cx="42191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N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81699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100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4087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103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992938" y="1349375"/>
            <a:ext cx="49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102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58571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101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803900" y="1349375"/>
            <a:ext cx="490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104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620260" y="1347758"/>
            <a:ext cx="492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106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202238" y="1349375"/>
            <a:ext cx="488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1000" b="1" dirty="0">
                <a:latin typeface="Tahoma" pitchFamily="34" charset="0"/>
              </a:rPr>
              <a:t>Line </a:t>
            </a:r>
          </a:p>
          <a:p>
            <a:pPr algn="ctr" eaLnBrk="0" hangingPunct="0"/>
            <a:r>
              <a:rPr lang="en-US" sz="1000" b="1" dirty="0">
                <a:latin typeface="Tahoma" pitchFamily="34" charset="0"/>
              </a:rPr>
              <a:t>105</a:t>
            </a: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84185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6643688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V="1">
            <a:off x="723582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V="1">
            <a:off x="7826375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V="1">
            <a:off x="605631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 flipV="1">
            <a:off x="4881563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 flipV="1">
            <a:off x="5467350" y="1695450"/>
            <a:ext cx="0" cy="2508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7743825" y="5022850"/>
            <a:ext cx="1051891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Line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201</a:t>
            </a: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5467350" y="1930400"/>
            <a:ext cx="2357438" cy="3408363"/>
            <a:chOff x="1858" y="903"/>
            <a:chExt cx="1532" cy="3610"/>
          </a:xfrm>
        </p:grpSpPr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1858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2624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3007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>
              <a:off x="3390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>
              <a:off x="2241" y="903"/>
              <a:ext cx="0" cy="36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3" name="Freeform 32"/>
          <p:cNvSpPr/>
          <p:nvPr/>
        </p:nvSpPr>
        <p:spPr bwMode="auto">
          <a:xfrm>
            <a:off x="7259968" y="2678762"/>
            <a:ext cx="1159876" cy="46027"/>
          </a:xfrm>
          <a:custGeom>
            <a:avLst/>
            <a:gdLst>
              <a:gd name="connsiteX0" fmla="*/ 0 w 1159876"/>
              <a:gd name="connsiteY0" fmla="*/ 46027 h 46027"/>
              <a:gd name="connsiteX1" fmla="*/ 190244 w 1159876"/>
              <a:gd name="connsiteY1" fmla="*/ 24548 h 46027"/>
              <a:gd name="connsiteX2" fmla="*/ 294572 w 1159876"/>
              <a:gd name="connsiteY2" fmla="*/ 18411 h 46027"/>
              <a:gd name="connsiteX3" fmla="*/ 429584 w 1159876"/>
              <a:gd name="connsiteY3" fmla="*/ 21480 h 46027"/>
              <a:gd name="connsiteX4" fmla="*/ 484816 w 1159876"/>
              <a:gd name="connsiteY4" fmla="*/ 9206 h 46027"/>
              <a:gd name="connsiteX5" fmla="*/ 589143 w 1159876"/>
              <a:gd name="connsiteY5" fmla="*/ 6137 h 46027"/>
              <a:gd name="connsiteX6" fmla="*/ 705745 w 1159876"/>
              <a:gd name="connsiteY6" fmla="*/ 12274 h 46027"/>
              <a:gd name="connsiteX7" fmla="*/ 843825 w 1159876"/>
              <a:gd name="connsiteY7" fmla="*/ 15343 h 46027"/>
              <a:gd name="connsiteX8" fmla="*/ 969632 w 1159876"/>
              <a:gd name="connsiteY8" fmla="*/ 15343 h 46027"/>
              <a:gd name="connsiteX9" fmla="*/ 1061686 w 1159876"/>
              <a:gd name="connsiteY9" fmla="*/ 6137 h 46027"/>
              <a:gd name="connsiteX10" fmla="*/ 1159876 w 1159876"/>
              <a:gd name="connsiteY10" fmla="*/ 0 h 4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876" h="46027">
                <a:moveTo>
                  <a:pt x="0" y="46027"/>
                </a:moveTo>
                <a:lnTo>
                  <a:pt x="190244" y="24548"/>
                </a:lnTo>
                <a:cubicBezTo>
                  <a:pt x="239339" y="19945"/>
                  <a:pt x="294572" y="18411"/>
                  <a:pt x="294572" y="18411"/>
                </a:cubicBezTo>
                <a:cubicBezTo>
                  <a:pt x="334462" y="17900"/>
                  <a:pt x="397877" y="23014"/>
                  <a:pt x="429584" y="21480"/>
                </a:cubicBezTo>
                <a:cubicBezTo>
                  <a:pt x="461291" y="19946"/>
                  <a:pt x="458223" y="11763"/>
                  <a:pt x="484816" y="9206"/>
                </a:cubicBezTo>
                <a:cubicBezTo>
                  <a:pt x="511409" y="6649"/>
                  <a:pt x="552322" y="5626"/>
                  <a:pt x="589143" y="6137"/>
                </a:cubicBezTo>
                <a:cubicBezTo>
                  <a:pt x="625964" y="6648"/>
                  <a:pt x="663298" y="10740"/>
                  <a:pt x="705745" y="12274"/>
                </a:cubicBezTo>
                <a:cubicBezTo>
                  <a:pt x="748192" y="13808"/>
                  <a:pt x="799844" y="14832"/>
                  <a:pt x="843825" y="15343"/>
                </a:cubicBezTo>
                <a:cubicBezTo>
                  <a:pt x="887806" y="15855"/>
                  <a:pt x="933322" y="16877"/>
                  <a:pt x="969632" y="15343"/>
                </a:cubicBezTo>
                <a:cubicBezTo>
                  <a:pt x="1005942" y="13809"/>
                  <a:pt x="1029979" y="8694"/>
                  <a:pt x="1061686" y="6137"/>
                </a:cubicBezTo>
                <a:cubicBezTo>
                  <a:pt x="1093393" y="3580"/>
                  <a:pt x="1126634" y="1790"/>
                  <a:pt x="1159876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6518031" y="2711938"/>
            <a:ext cx="719015" cy="84016"/>
          </a:xfrm>
          <a:custGeom>
            <a:avLst/>
            <a:gdLst>
              <a:gd name="connsiteX0" fmla="*/ 719015 w 719015"/>
              <a:gd name="connsiteY0" fmla="*/ 0 h 84016"/>
              <a:gd name="connsiteX1" fmla="*/ 570523 w 719015"/>
              <a:gd name="connsiteY1" fmla="*/ 42985 h 84016"/>
              <a:gd name="connsiteX2" fmla="*/ 406400 w 719015"/>
              <a:gd name="connsiteY2" fmla="*/ 58616 h 84016"/>
              <a:gd name="connsiteX3" fmla="*/ 316523 w 719015"/>
              <a:gd name="connsiteY3" fmla="*/ 54708 h 84016"/>
              <a:gd name="connsiteX4" fmla="*/ 207107 w 719015"/>
              <a:gd name="connsiteY4" fmla="*/ 82062 h 84016"/>
              <a:gd name="connsiteX5" fmla="*/ 144584 w 719015"/>
              <a:gd name="connsiteY5" fmla="*/ 66431 h 84016"/>
              <a:gd name="connsiteX6" fmla="*/ 0 w 719015"/>
              <a:gd name="connsiteY6" fmla="*/ 54708 h 8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015" h="84016">
                <a:moveTo>
                  <a:pt x="719015" y="0"/>
                </a:moveTo>
                <a:cubicBezTo>
                  <a:pt x="670820" y="16608"/>
                  <a:pt x="622625" y="33216"/>
                  <a:pt x="570523" y="42985"/>
                </a:cubicBezTo>
                <a:cubicBezTo>
                  <a:pt x="518421" y="52754"/>
                  <a:pt x="448733" y="56662"/>
                  <a:pt x="406400" y="58616"/>
                </a:cubicBezTo>
                <a:cubicBezTo>
                  <a:pt x="364067" y="60570"/>
                  <a:pt x="349738" y="50800"/>
                  <a:pt x="316523" y="54708"/>
                </a:cubicBezTo>
                <a:cubicBezTo>
                  <a:pt x="283308" y="58616"/>
                  <a:pt x="235763" y="80108"/>
                  <a:pt x="207107" y="82062"/>
                </a:cubicBezTo>
                <a:cubicBezTo>
                  <a:pt x="178451" y="84016"/>
                  <a:pt x="179102" y="70990"/>
                  <a:pt x="144584" y="66431"/>
                </a:cubicBezTo>
                <a:cubicBezTo>
                  <a:pt x="110066" y="61872"/>
                  <a:pt x="55033" y="58290"/>
                  <a:pt x="0" y="54708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4915877" y="2657231"/>
            <a:ext cx="1524000" cy="76851"/>
          </a:xfrm>
          <a:custGeom>
            <a:avLst/>
            <a:gdLst>
              <a:gd name="connsiteX0" fmla="*/ 1524000 w 1524000"/>
              <a:gd name="connsiteY0" fmla="*/ 0 h 76851"/>
              <a:gd name="connsiteX1" fmla="*/ 1371600 w 1524000"/>
              <a:gd name="connsiteY1" fmla="*/ 7815 h 76851"/>
              <a:gd name="connsiteX2" fmla="*/ 1133231 w 1524000"/>
              <a:gd name="connsiteY2" fmla="*/ 23446 h 76851"/>
              <a:gd name="connsiteX3" fmla="*/ 965200 w 1524000"/>
              <a:gd name="connsiteY3" fmla="*/ 23446 h 76851"/>
              <a:gd name="connsiteX4" fmla="*/ 832338 w 1524000"/>
              <a:gd name="connsiteY4" fmla="*/ 39077 h 76851"/>
              <a:gd name="connsiteX5" fmla="*/ 683846 w 1524000"/>
              <a:gd name="connsiteY5" fmla="*/ 50800 h 76851"/>
              <a:gd name="connsiteX6" fmla="*/ 449385 w 1524000"/>
              <a:gd name="connsiteY6" fmla="*/ 74246 h 76851"/>
              <a:gd name="connsiteX7" fmla="*/ 250092 w 1524000"/>
              <a:gd name="connsiteY7" fmla="*/ 66431 h 76851"/>
              <a:gd name="connsiteX8" fmla="*/ 97692 w 1524000"/>
              <a:gd name="connsiteY8" fmla="*/ 70338 h 76851"/>
              <a:gd name="connsiteX9" fmla="*/ 0 w 1524000"/>
              <a:gd name="connsiteY9" fmla="*/ 35169 h 7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4000" h="76851">
                <a:moveTo>
                  <a:pt x="1524000" y="0"/>
                </a:moveTo>
                <a:lnTo>
                  <a:pt x="1371600" y="7815"/>
                </a:lnTo>
                <a:cubicBezTo>
                  <a:pt x="1306472" y="11723"/>
                  <a:pt x="1200964" y="20841"/>
                  <a:pt x="1133231" y="23446"/>
                </a:cubicBezTo>
                <a:cubicBezTo>
                  <a:pt x="1065498" y="26051"/>
                  <a:pt x="1015349" y="20841"/>
                  <a:pt x="965200" y="23446"/>
                </a:cubicBezTo>
                <a:cubicBezTo>
                  <a:pt x="915051" y="26051"/>
                  <a:pt x="879230" y="34518"/>
                  <a:pt x="832338" y="39077"/>
                </a:cubicBezTo>
                <a:cubicBezTo>
                  <a:pt x="785446" y="43636"/>
                  <a:pt x="683846" y="50800"/>
                  <a:pt x="683846" y="50800"/>
                </a:cubicBezTo>
                <a:cubicBezTo>
                  <a:pt x="620021" y="56661"/>
                  <a:pt x="521677" y="71641"/>
                  <a:pt x="449385" y="74246"/>
                </a:cubicBezTo>
                <a:cubicBezTo>
                  <a:pt x="377093" y="76851"/>
                  <a:pt x="308707" y="67082"/>
                  <a:pt x="250092" y="66431"/>
                </a:cubicBezTo>
                <a:cubicBezTo>
                  <a:pt x="191477" y="65780"/>
                  <a:pt x="139374" y="75548"/>
                  <a:pt x="97692" y="70338"/>
                </a:cubicBezTo>
                <a:cubicBezTo>
                  <a:pt x="56010" y="65128"/>
                  <a:pt x="28005" y="50148"/>
                  <a:pt x="0" y="35169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Text Box 22"/>
          <p:cNvSpPr txBox="1">
            <a:spLocks noChangeArrowheads="1"/>
          </p:cNvSpPr>
          <p:nvPr/>
        </p:nvSpPr>
        <p:spPr bwMode="auto">
          <a:xfrm>
            <a:off x="21234" y="1333649"/>
            <a:ext cx="500458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 dirty="0">
                <a:latin typeface="Tahoma" pitchFamily="34" charset="0"/>
              </a:rPr>
              <a:t>W</a:t>
            </a:r>
          </a:p>
        </p:txBody>
      </p:sp>
      <p:grpSp>
        <p:nvGrpSpPr>
          <p:cNvPr id="26" name="Group 91"/>
          <p:cNvGrpSpPr>
            <a:grpSpLocks/>
          </p:cNvGrpSpPr>
          <p:nvPr/>
        </p:nvGrpSpPr>
        <p:grpSpPr bwMode="auto">
          <a:xfrm>
            <a:off x="654050" y="5403850"/>
            <a:ext cx="1592263" cy="1055688"/>
            <a:chOff x="412" y="3404"/>
            <a:chExt cx="1003" cy="665"/>
          </a:xfrm>
        </p:grpSpPr>
        <p:sp>
          <p:nvSpPr>
            <p:cNvPr id="57" name="AutoShape 64"/>
            <p:cNvSpPr>
              <a:spLocks noChangeAspect="1" noChangeArrowheads="1" noTextEdit="1"/>
            </p:cNvSpPr>
            <p:nvPr/>
          </p:nvSpPr>
          <p:spPr bwMode="auto">
            <a:xfrm>
              <a:off x="588" y="3511"/>
              <a:ext cx="807" cy="558"/>
            </a:xfrm>
            <a:prstGeom prst="rect">
              <a:avLst/>
            </a:prstGeom>
            <a:solidFill>
              <a:srgbClr val="FFF4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7" name="Group 65"/>
            <p:cNvGrpSpPr>
              <a:grpSpLocks/>
            </p:cNvGrpSpPr>
            <p:nvPr/>
          </p:nvGrpSpPr>
          <p:grpSpPr bwMode="auto">
            <a:xfrm>
              <a:off x="609" y="3582"/>
              <a:ext cx="765" cy="416"/>
              <a:chOff x="643" y="1323"/>
              <a:chExt cx="3523" cy="1501"/>
            </a:xfrm>
          </p:grpSpPr>
          <p:sp>
            <p:nvSpPr>
              <p:cNvPr id="79" name="Line 66"/>
              <p:cNvSpPr>
                <a:spLocks noChangeShapeType="1"/>
              </p:cNvSpPr>
              <p:nvPr/>
            </p:nvSpPr>
            <p:spPr bwMode="auto">
              <a:xfrm>
                <a:off x="643" y="132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0" name="Line 67"/>
              <p:cNvSpPr>
                <a:spLocks noChangeShapeType="1"/>
              </p:cNvSpPr>
              <p:nvPr/>
            </p:nvSpPr>
            <p:spPr bwMode="auto">
              <a:xfrm>
                <a:off x="643" y="169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1" name="Line 68"/>
              <p:cNvSpPr>
                <a:spLocks noChangeShapeType="1"/>
              </p:cNvSpPr>
              <p:nvPr/>
            </p:nvSpPr>
            <p:spPr bwMode="auto">
              <a:xfrm>
                <a:off x="643" y="2073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" name="Line 69"/>
              <p:cNvSpPr>
                <a:spLocks noChangeShapeType="1"/>
              </p:cNvSpPr>
              <p:nvPr/>
            </p:nvSpPr>
            <p:spPr bwMode="auto">
              <a:xfrm>
                <a:off x="643" y="2448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Line 70"/>
              <p:cNvSpPr>
                <a:spLocks noChangeShapeType="1"/>
              </p:cNvSpPr>
              <p:nvPr/>
            </p:nvSpPr>
            <p:spPr bwMode="auto">
              <a:xfrm>
                <a:off x="643" y="2824"/>
                <a:ext cx="352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" name="Group 71"/>
            <p:cNvGrpSpPr>
              <a:grpSpLocks/>
            </p:cNvGrpSpPr>
            <p:nvPr/>
          </p:nvGrpSpPr>
          <p:grpSpPr bwMode="auto">
            <a:xfrm>
              <a:off x="664" y="3535"/>
              <a:ext cx="654" cy="510"/>
              <a:chOff x="840" y="1188"/>
              <a:chExt cx="2078" cy="1842"/>
            </a:xfrm>
          </p:grpSpPr>
          <p:sp>
            <p:nvSpPr>
              <p:cNvPr id="73" name="Line 72"/>
              <p:cNvSpPr>
                <a:spLocks noChangeShapeType="1"/>
              </p:cNvSpPr>
              <p:nvPr/>
            </p:nvSpPr>
            <p:spPr bwMode="auto">
              <a:xfrm rot="-5400000">
                <a:off x="-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" name="Line 73"/>
              <p:cNvSpPr>
                <a:spLocks noChangeShapeType="1"/>
              </p:cNvSpPr>
              <p:nvPr/>
            </p:nvSpPr>
            <p:spPr bwMode="auto">
              <a:xfrm rot="-5400000">
                <a:off x="334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" name="Line 74"/>
              <p:cNvSpPr>
                <a:spLocks noChangeShapeType="1"/>
              </p:cNvSpPr>
              <p:nvPr/>
            </p:nvSpPr>
            <p:spPr bwMode="auto">
              <a:xfrm rot="-5400000">
                <a:off x="1997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" name="Line 75"/>
              <p:cNvSpPr>
                <a:spLocks noChangeShapeType="1"/>
              </p:cNvSpPr>
              <p:nvPr/>
            </p:nvSpPr>
            <p:spPr bwMode="auto">
              <a:xfrm rot="-5400000">
                <a:off x="1581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" name="Line 76"/>
              <p:cNvSpPr>
                <a:spLocks noChangeShapeType="1"/>
              </p:cNvSpPr>
              <p:nvPr/>
            </p:nvSpPr>
            <p:spPr bwMode="auto">
              <a:xfrm rot="-5400000">
                <a:off x="1165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" name="Line 77"/>
              <p:cNvSpPr>
                <a:spLocks noChangeShapeType="1"/>
              </p:cNvSpPr>
              <p:nvPr/>
            </p:nvSpPr>
            <p:spPr bwMode="auto">
              <a:xfrm rot="-5400000">
                <a:off x="750" y="2109"/>
                <a:ext cx="18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" name="Text Box 78"/>
            <p:cNvSpPr txBox="1">
              <a:spLocks noChangeArrowheads="1"/>
            </p:cNvSpPr>
            <p:nvPr/>
          </p:nvSpPr>
          <p:spPr bwMode="auto">
            <a:xfrm>
              <a:off x="412" y="351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100</a:t>
              </a:r>
            </a:p>
          </p:txBody>
        </p:sp>
        <p:sp>
          <p:nvSpPr>
            <p:cNvPr id="61" name="Text Box 79"/>
            <p:cNvSpPr txBox="1">
              <a:spLocks noChangeArrowheads="1"/>
            </p:cNvSpPr>
            <p:nvPr/>
          </p:nvSpPr>
          <p:spPr bwMode="auto">
            <a:xfrm>
              <a:off x="55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200</a:t>
              </a:r>
            </a:p>
          </p:txBody>
        </p:sp>
        <p:sp>
          <p:nvSpPr>
            <p:cNvPr id="62" name="Text Box 80"/>
            <p:cNvSpPr txBox="1">
              <a:spLocks noChangeArrowheads="1"/>
            </p:cNvSpPr>
            <p:nvPr/>
          </p:nvSpPr>
          <p:spPr bwMode="auto">
            <a:xfrm>
              <a:off x="412" y="362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101</a:t>
              </a:r>
            </a:p>
          </p:txBody>
        </p:sp>
        <p:sp>
          <p:nvSpPr>
            <p:cNvPr id="63" name="Text Box 81"/>
            <p:cNvSpPr txBox="1">
              <a:spLocks noChangeArrowheads="1"/>
            </p:cNvSpPr>
            <p:nvPr/>
          </p:nvSpPr>
          <p:spPr bwMode="auto">
            <a:xfrm>
              <a:off x="412" y="3728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102</a:t>
              </a:r>
            </a:p>
          </p:txBody>
        </p:sp>
        <p:sp>
          <p:nvSpPr>
            <p:cNvPr id="64" name="Text Box 82"/>
            <p:cNvSpPr txBox="1">
              <a:spLocks noChangeArrowheads="1"/>
            </p:cNvSpPr>
            <p:nvPr/>
          </p:nvSpPr>
          <p:spPr bwMode="auto">
            <a:xfrm>
              <a:off x="412" y="383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103</a:t>
              </a:r>
            </a:p>
          </p:txBody>
        </p:sp>
        <p:sp>
          <p:nvSpPr>
            <p:cNvPr id="65" name="Text Box 83"/>
            <p:cNvSpPr txBox="1">
              <a:spLocks noChangeArrowheads="1"/>
            </p:cNvSpPr>
            <p:nvPr/>
          </p:nvSpPr>
          <p:spPr bwMode="auto">
            <a:xfrm>
              <a:off x="412" y="3939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104</a:t>
              </a:r>
            </a:p>
          </p:txBody>
        </p:sp>
        <p:sp>
          <p:nvSpPr>
            <p:cNvPr id="66" name="Text Box 84"/>
            <p:cNvSpPr txBox="1">
              <a:spLocks noChangeArrowheads="1"/>
            </p:cNvSpPr>
            <p:nvPr/>
          </p:nvSpPr>
          <p:spPr bwMode="auto">
            <a:xfrm>
              <a:off x="1206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205</a:t>
              </a:r>
            </a:p>
          </p:txBody>
        </p:sp>
        <p:sp>
          <p:nvSpPr>
            <p:cNvPr id="67" name="Text Box 85"/>
            <p:cNvSpPr txBox="1">
              <a:spLocks noChangeArrowheads="1"/>
            </p:cNvSpPr>
            <p:nvPr/>
          </p:nvSpPr>
          <p:spPr bwMode="auto">
            <a:xfrm>
              <a:off x="1074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204</a:t>
              </a:r>
            </a:p>
          </p:txBody>
        </p:sp>
        <p:sp>
          <p:nvSpPr>
            <p:cNvPr id="68" name="Text Box 86"/>
            <p:cNvSpPr txBox="1">
              <a:spLocks noChangeArrowheads="1"/>
            </p:cNvSpPr>
            <p:nvPr/>
          </p:nvSpPr>
          <p:spPr bwMode="auto">
            <a:xfrm>
              <a:off x="94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203</a:t>
              </a:r>
            </a:p>
          </p:txBody>
        </p:sp>
        <p:sp>
          <p:nvSpPr>
            <p:cNvPr id="69" name="Text Box 87"/>
            <p:cNvSpPr txBox="1">
              <a:spLocks noChangeArrowheads="1"/>
            </p:cNvSpPr>
            <p:nvPr/>
          </p:nvSpPr>
          <p:spPr bwMode="auto">
            <a:xfrm>
              <a:off x="813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202</a:t>
              </a:r>
            </a:p>
          </p:txBody>
        </p:sp>
        <p:sp>
          <p:nvSpPr>
            <p:cNvPr id="70" name="Text Box 88"/>
            <p:cNvSpPr txBox="1">
              <a:spLocks noChangeArrowheads="1"/>
            </p:cNvSpPr>
            <p:nvPr/>
          </p:nvSpPr>
          <p:spPr bwMode="auto">
            <a:xfrm>
              <a:off x="682" y="3404"/>
              <a:ext cx="2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 b="1" dirty="0"/>
                <a:t>201</a:t>
              </a:r>
            </a:p>
          </p:txBody>
        </p:sp>
        <p:sp>
          <p:nvSpPr>
            <p:cNvPr id="71" name="Line 89"/>
            <p:cNvSpPr>
              <a:spLocks noChangeShapeType="1"/>
            </p:cNvSpPr>
            <p:nvPr/>
          </p:nvSpPr>
          <p:spPr bwMode="auto">
            <a:xfrm>
              <a:off x="611" y="3783"/>
              <a:ext cx="753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Line 90"/>
            <p:cNvSpPr>
              <a:spLocks noChangeShapeType="1"/>
            </p:cNvSpPr>
            <p:nvPr/>
          </p:nvSpPr>
          <p:spPr bwMode="auto">
            <a:xfrm rot="-5400000">
              <a:off x="941" y="3792"/>
              <a:ext cx="497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4" name="Line 68"/>
          <p:cNvSpPr>
            <a:spLocks noChangeShapeType="1"/>
          </p:cNvSpPr>
          <p:nvPr/>
        </p:nvSpPr>
        <p:spPr bwMode="auto">
          <a:xfrm rot="5400000">
            <a:off x="1475979" y="6006277"/>
            <a:ext cx="824533" cy="138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5" name="Line 68"/>
          <p:cNvSpPr>
            <a:spLocks noChangeShapeType="1"/>
          </p:cNvSpPr>
          <p:nvPr/>
        </p:nvSpPr>
        <p:spPr bwMode="auto">
          <a:xfrm>
            <a:off x="975678" y="6181776"/>
            <a:ext cx="1181533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6" name="Line 88"/>
          <p:cNvSpPr>
            <a:spLocks noChangeShapeType="1"/>
          </p:cNvSpPr>
          <p:nvPr/>
        </p:nvSpPr>
        <p:spPr bwMode="auto">
          <a:xfrm rot="16200000">
            <a:off x="866450" y="5993781"/>
            <a:ext cx="7889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7" name="Line 68"/>
          <p:cNvSpPr>
            <a:spLocks noChangeShapeType="1"/>
          </p:cNvSpPr>
          <p:nvPr/>
        </p:nvSpPr>
        <p:spPr bwMode="auto">
          <a:xfrm rot="5400000">
            <a:off x="1038483" y="5822398"/>
            <a:ext cx="444922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8" name="Line 68"/>
          <p:cNvSpPr>
            <a:spLocks noChangeShapeType="1"/>
          </p:cNvSpPr>
          <p:nvPr/>
        </p:nvSpPr>
        <p:spPr bwMode="auto">
          <a:xfrm flipV="1">
            <a:off x="989886" y="6008914"/>
            <a:ext cx="1184353" cy="524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9" name="Line 68"/>
          <p:cNvSpPr>
            <a:spLocks noChangeShapeType="1"/>
          </p:cNvSpPr>
          <p:nvPr/>
        </p:nvSpPr>
        <p:spPr bwMode="auto">
          <a:xfrm rot="5400000">
            <a:off x="867139" y="5999043"/>
            <a:ext cx="787611" cy="0"/>
          </a:xfrm>
          <a:prstGeom prst="line">
            <a:avLst/>
          </a:prstGeom>
          <a:noFill/>
          <a:ln w="57150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0" name="Rectangle 60"/>
          <p:cNvSpPr>
            <a:spLocks noChangeArrowheads="1"/>
          </p:cNvSpPr>
          <p:nvPr/>
        </p:nvSpPr>
        <p:spPr bwMode="auto">
          <a:xfrm>
            <a:off x="6547063" y="1951038"/>
            <a:ext cx="166687" cy="3382962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 dirty="0"/>
          </a:p>
        </p:txBody>
      </p:sp>
      <p:grpSp>
        <p:nvGrpSpPr>
          <p:cNvPr id="39" name="Group 93"/>
          <p:cNvGrpSpPr/>
          <p:nvPr/>
        </p:nvGrpSpPr>
        <p:grpSpPr>
          <a:xfrm>
            <a:off x="547688" y="1349375"/>
            <a:ext cx="1055687" cy="3962400"/>
            <a:chOff x="547688" y="1349375"/>
            <a:chExt cx="1055687" cy="3962400"/>
          </a:xfrm>
        </p:grpSpPr>
        <p:pic>
          <p:nvPicPr>
            <p:cNvPr id="3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 t="-2675" r="86280" b="26465"/>
            <a:stretch>
              <a:fillRect/>
            </a:stretch>
          </p:blipFill>
          <p:spPr bwMode="auto">
            <a:xfrm>
              <a:off x="565150" y="1692275"/>
              <a:ext cx="770632" cy="361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Text Box 10"/>
            <p:cNvSpPr txBox="1">
              <a:spLocks noChangeArrowheads="1"/>
            </p:cNvSpPr>
            <p:nvPr/>
          </p:nvSpPr>
          <p:spPr bwMode="auto">
            <a:xfrm>
              <a:off x="560388" y="5006975"/>
              <a:ext cx="1042987" cy="3048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Verdana" pitchFamily="34" charset="0"/>
                </a:rPr>
                <a:t>Line 103</a:t>
              </a:r>
            </a:p>
          </p:txBody>
        </p:sp>
        <p:sp>
          <p:nvSpPr>
            <p:cNvPr id="42" name="Text Box 14"/>
            <p:cNvSpPr txBox="1">
              <a:spLocks noChangeArrowheads="1"/>
            </p:cNvSpPr>
            <p:nvPr/>
          </p:nvSpPr>
          <p:spPr bwMode="auto">
            <a:xfrm>
              <a:off x="547688" y="1349375"/>
              <a:ext cx="4889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200</a:t>
              </a:r>
            </a:p>
          </p:txBody>
        </p:sp>
        <p:sp>
          <p:nvSpPr>
            <p:cNvPr id="43" name="Text Box 15"/>
            <p:cNvSpPr txBox="1">
              <a:spLocks noChangeArrowheads="1"/>
            </p:cNvSpPr>
            <p:nvPr/>
          </p:nvSpPr>
          <p:spPr bwMode="auto">
            <a:xfrm>
              <a:off x="1023938" y="1349375"/>
              <a:ext cx="4889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Line </a:t>
              </a:r>
            </a:p>
            <a:p>
              <a:pPr algn="ctr" eaLnBrk="0" hangingPunct="0"/>
              <a:r>
                <a:rPr lang="en-US" sz="1000" b="1" dirty="0">
                  <a:latin typeface="Tahoma" pitchFamily="34" charset="0"/>
                </a:rPr>
                <a:t>201</a:t>
              </a:r>
            </a:p>
          </p:txBody>
        </p:sp>
        <p:sp>
          <p:nvSpPr>
            <p:cNvPr id="48" name="Line 20"/>
            <p:cNvSpPr>
              <a:spLocks noChangeShapeType="1"/>
            </p:cNvSpPr>
            <p:nvPr/>
          </p:nvSpPr>
          <p:spPr bwMode="auto">
            <a:xfrm flipV="1">
              <a:off x="793750" y="1717675"/>
              <a:ext cx="0" cy="25082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9" name="Line 21"/>
            <p:cNvSpPr>
              <a:spLocks noChangeShapeType="1"/>
            </p:cNvSpPr>
            <p:nvPr/>
          </p:nvSpPr>
          <p:spPr bwMode="auto">
            <a:xfrm flipV="1">
              <a:off x="1304189" y="1717675"/>
              <a:ext cx="0" cy="25082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800100" y="2636838"/>
              <a:ext cx="425450" cy="42862"/>
            </a:xfrm>
            <a:custGeom>
              <a:avLst/>
              <a:gdLst>
                <a:gd name="T0" fmla="*/ 0 w 268"/>
                <a:gd name="T1" fmla="*/ 2147483647 h 27"/>
                <a:gd name="T2" fmla="*/ 2147483647 w 268"/>
                <a:gd name="T3" fmla="*/ 2147483647 h 27"/>
                <a:gd name="T4" fmla="*/ 2147483647 w 268"/>
                <a:gd name="T5" fmla="*/ 2147483647 h 27"/>
                <a:gd name="T6" fmla="*/ 2147483647 w 268"/>
                <a:gd name="T7" fmla="*/ 2147483647 h 27"/>
                <a:gd name="T8" fmla="*/ 2147483647 w 268"/>
                <a:gd name="T9" fmla="*/ 214748364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8"/>
                <a:gd name="T16" fmla="*/ 0 h 27"/>
                <a:gd name="T17" fmla="*/ 268 w 268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8" h="27">
                  <a:moveTo>
                    <a:pt x="0" y="27"/>
                  </a:moveTo>
                  <a:cubicBezTo>
                    <a:pt x="38" y="25"/>
                    <a:pt x="77" y="23"/>
                    <a:pt x="104" y="19"/>
                  </a:cubicBezTo>
                  <a:cubicBezTo>
                    <a:pt x="131" y="15"/>
                    <a:pt x="149" y="6"/>
                    <a:pt x="164" y="3"/>
                  </a:cubicBezTo>
                  <a:cubicBezTo>
                    <a:pt x="179" y="0"/>
                    <a:pt x="179" y="0"/>
                    <a:pt x="196" y="3"/>
                  </a:cubicBezTo>
                  <a:cubicBezTo>
                    <a:pt x="213" y="6"/>
                    <a:pt x="240" y="14"/>
                    <a:pt x="268" y="23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Rectangle 57"/>
            <p:cNvSpPr>
              <a:spLocks noChangeArrowheads="1"/>
            </p:cNvSpPr>
            <p:nvPr/>
          </p:nvSpPr>
          <p:spPr bwMode="auto">
            <a:xfrm>
              <a:off x="1229578" y="1920876"/>
              <a:ext cx="166688" cy="3068294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1243079" y="2789552"/>
              <a:ext cx="130628" cy="21069"/>
            </a:xfrm>
            <a:custGeom>
              <a:avLst/>
              <a:gdLst>
                <a:gd name="connsiteX0" fmla="*/ 0 w 130628"/>
                <a:gd name="connsiteY0" fmla="*/ 21069 h 21069"/>
                <a:gd name="connsiteX1" fmla="*/ 130628 w 130628"/>
                <a:gd name="connsiteY1" fmla="*/ 0 h 2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628" h="21069">
                  <a:moveTo>
                    <a:pt x="0" y="21069"/>
                  </a:moveTo>
                  <a:lnTo>
                    <a:pt x="130628" y="0"/>
                  </a:lnTo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1203960" y="2316480"/>
              <a:ext cx="127000" cy="1082040"/>
            </a:xfrm>
            <a:custGeom>
              <a:avLst/>
              <a:gdLst>
                <a:gd name="connsiteX0" fmla="*/ 0 w 127000"/>
                <a:gd name="connsiteY0" fmla="*/ 0 h 1082040"/>
                <a:gd name="connsiteX1" fmla="*/ 30480 w 127000"/>
                <a:gd name="connsiteY1" fmla="*/ 308610 h 1082040"/>
                <a:gd name="connsiteX2" fmla="*/ 114300 w 127000"/>
                <a:gd name="connsiteY2" fmla="*/ 971550 h 1082040"/>
                <a:gd name="connsiteX3" fmla="*/ 106680 w 127000"/>
                <a:gd name="connsiteY3" fmla="*/ 971550 h 1082040"/>
                <a:gd name="connsiteX4" fmla="*/ 125730 w 127000"/>
                <a:gd name="connsiteY4" fmla="*/ 971550 h 108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1082040">
                  <a:moveTo>
                    <a:pt x="0" y="0"/>
                  </a:moveTo>
                  <a:cubicBezTo>
                    <a:pt x="5715" y="73342"/>
                    <a:pt x="11430" y="146685"/>
                    <a:pt x="30480" y="308610"/>
                  </a:cubicBezTo>
                  <a:cubicBezTo>
                    <a:pt x="49530" y="470535"/>
                    <a:pt x="101600" y="861060"/>
                    <a:pt x="114300" y="971550"/>
                  </a:cubicBezTo>
                  <a:cubicBezTo>
                    <a:pt x="127000" y="1082040"/>
                    <a:pt x="106680" y="971550"/>
                    <a:pt x="106680" y="971550"/>
                  </a:cubicBezTo>
                  <a:lnTo>
                    <a:pt x="125730" y="971550"/>
                  </a:lnTo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60218" y="872837"/>
            <a:ext cx="68549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33CC"/>
                </a:solidFill>
                <a:latin typeface="Arial"/>
                <a:cs typeface="Arial"/>
              </a:rPr>
              <a:t>Does the yellow horizon tie where Line 201 intersects with Line 103?</a:t>
            </a:r>
            <a:endParaRPr lang="en-US" sz="1600" b="1" dirty="0">
              <a:solidFill>
                <a:srgbClr val="0033CC"/>
              </a:solidFill>
              <a:latin typeface="Arial"/>
              <a:cs typeface="Arial"/>
            </a:endParaRPr>
          </a:p>
        </p:txBody>
      </p:sp>
      <p:sp>
        <p:nvSpPr>
          <p:cNvPr id="94" name="WordArt 56"/>
          <p:cNvSpPr>
            <a:spLocks noChangeArrowheads="1" noChangeShapeType="1" noTextEdit="1"/>
          </p:cNvSpPr>
          <p:nvPr/>
        </p:nvSpPr>
        <p:spPr bwMode="auto">
          <a:xfrm>
            <a:off x="2332886" y="3889963"/>
            <a:ext cx="169545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Yes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0.5786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Remember Our Goal</a:t>
            </a:r>
          </a:p>
        </p:txBody>
      </p:sp>
      <p:sp>
        <p:nvSpPr>
          <p:cNvPr id="318467" name="Rectangle 3"/>
          <p:cNvSpPr>
            <a:spLocks noChangeArrowheads="1"/>
          </p:cNvSpPr>
          <p:nvPr/>
        </p:nvSpPr>
        <p:spPr bwMode="auto">
          <a:xfrm>
            <a:off x="696396" y="1178156"/>
            <a:ext cx="8229600" cy="108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25000"/>
              </a:spcBef>
              <a:buFontTx/>
              <a:buAutoNum type="arabicPeriod"/>
            </a:pPr>
            <a:r>
              <a:rPr lang="en-US" altLang="en-US" sz="2400" b="1" dirty="0">
                <a:solidFill>
                  <a:schemeClr val="tx1"/>
                </a:solidFill>
              </a:rPr>
              <a:t>Build a Geologic Framework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Structural Framework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Stratigraphic Framework</a:t>
            </a:r>
          </a:p>
          <a:p>
            <a:pPr>
              <a:spcBef>
                <a:spcPct val="25000"/>
              </a:spcBef>
              <a:buFontTx/>
              <a:buAutoNum type="arabicPeriod"/>
            </a:pPr>
            <a:r>
              <a:rPr lang="en-US" altLang="en-US" sz="2400" b="1" dirty="0">
                <a:solidFill>
                  <a:schemeClr val="tx1"/>
                </a:solidFill>
              </a:rPr>
              <a:t>Identify Prospect Elements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Source, Migration, Reservoir, Trap, Seal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Where are all elements favorable </a:t>
            </a:r>
          </a:p>
          <a:p>
            <a:pPr>
              <a:spcBef>
                <a:spcPct val="25000"/>
              </a:spcBef>
              <a:buFontTx/>
              <a:buAutoNum type="arabicPeriod"/>
            </a:pPr>
            <a:r>
              <a:rPr lang="en-US" altLang="en-US" sz="2400" b="1" dirty="0">
                <a:solidFill>
                  <a:schemeClr val="tx1"/>
                </a:solidFill>
              </a:rPr>
              <a:t>Assess Highest-Potential Prospects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How much oil/gas do we expect?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How certain are we?</a:t>
            </a:r>
          </a:p>
          <a:p>
            <a:pPr>
              <a:spcBef>
                <a:spcPct val="25000"/>
              </a:spcBef>
              <a:buFontTx/>
              <a:buAutoNum type="arabicPeriod"/>
            </a:pPr>
            <a:r>
              <a:rPr lang="en-US" altLang="en-US" sz="2400" b="1" dirty="0">
                <a:solidFill>
                  <a:schemeClr val="tx1"/>
                </a:solidFill>
              </a:rPr>
              <a:t> Economic Analysis</a:t>
            </a:r>
          </a:p>
          <a:p>
            <a:pPr marL="1146175" lvl="2" indent="-231775">
              <a:spcBef>
                <a:spcPct val="2500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Value of the HCs minus the total costs</a:t>
            </a:r>
          </a:p>
        </p:txBody>
      </p:sp>
    </p:spTree>
    <p:extLst>
      <p:ext uri="{BB962C8B-B14F-4D97-AF65-F5344CB8AC3E}">
        <p14:creationId xmlns:p14="http://schemas.microsoft.com/office/powerpoint/2010/main" val="74967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Interpretation Process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577653" y="2704144"/>
            <a:ext cx="2011680" cy="1845675"/>
            <a:chOff x="591721" y="3000645"/>
            <a:chExt cx="2011680" cy="1845675"/>
          </a:xfrm>
        </p:grpSpPr>
        <p:sp>
          <p:nvSpPr>
            <p:cNvPr id="4" name="Rectangle 3"/>
            <p:cNvSpPr/>
            <p:nvPr/>
          </p:nvSpPr>
          <p:spPr bwMode="auto">
            <a:xfrm>
              <a:off x="591721" y="3000645"/>
              <a:ext cx="2011680" cy="1845675"/>
            </a:xfrm>
            <a:prstGeom prst="rect">
              <a:avLst/>
            </a:prstGeom>
            <a:solidFill>
              <a:schemeClr val="bg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2756" y="3261763"/>
              <a:ext cx="1789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Arial Rounded MT Bold" panose="020F0704030504030204" pitchFamily="34" charset="0"/>
                </a:rPr>
                <a:t>Theory behind Reflection Seismology</a:t>
              </a:r>
              <a:endParaRPr lang="en-US" sz="2000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550709" y="2066946"/>
            <a:ext cx="3120289" cy="3166236"/>
            <a:chOff x="5550709" y="2066946"/>
            <a:chExt cx="3120289" cy="3166236"/>
          </a:xfrm>
        </p:grpSpPr>
        <p:grpSp>
          <p:nvGrpSpPr>
            <p:cNvPr id="13" name="Group 12"/>
            <p:cNvGrpSpPr/>
            <p:nvPr/>
          </p:nvGrpSpPr>
          <p:grpSpPr>
            <a:xfrm>
              <a:off x="6659318" y="2704144"/>
              <a:ext cx="2011680" cy="1845675"/>
              <a:chOff x="6529693" y="3579034"/>
              <a:chExt cx="2011680" cy="1845675"/>
            </a:xfrm>
          </p:grpSpPr>
          <p:sp>
            <p:nvSpPr>
              <p:cNvPr id="14" name="Rectangle 13"/>
              <p:cNvSpPr/>
              <p:nvPr/>
            </p:nvSpPr>
            <p:spPr bwMode="auto">
              <a:xfrm>
                <a:off x="6529693" y="3579034"/>
                <a:ext cx="2011680" cy="1845675"/>
              </a:xfrm>
              <a:prstGeom prst="rect">
                <a:avLst/>
              </a:prstGeom>
              <a:solidFill>
                <a:schemeClr val="bg1"/>
              </a:solidFill>
              <a:ln w="762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640728" y="4147928"/>
                <a:ext cx="17896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 Rounded MT Bold" panose="020F0704030504030204" pitchFamily="34" charset="0"/>
                  </a:rPr>
                  <a:t>Geologic Framework</a:t>
                </a:r>
                <a:endParaRPr lang="en-US" sz="2000" dirty="0">
                  <a:latin typeface="Arial Rounded MT Bold" panose="020F0704030504030204" pitchFamily="34" charset="0"/>
                </a:endParaRPr>
              </a:p>
            </p:txBody>
          </p:sp>
        </p:grpSp>
        <p:sp>
          <p:nvSpPr>
            <p:cNvPr id="19" name="Freeform 18"/>
            <p:cNvSpPr/>
            <p:nvPr/>
          </p:nvSpPr>
          <p:spPr bwMode="auto">
            <a:xfrm>
              <a:off x="5550709" y="2066946"/>
              <a:ext cx="391886" cy="3166236"/>
            </a:xfrm>
            <a:custGeom>
              <a:avLst/>
              <a:gdLst>
                <a:gd name="connsiteX0" fmla="*/ 0 w 391886"/>
                <a:gd name="connsiteY0" fmla="*/ 0 h 2664823"/>
                <a:gd name="connsiteX1" fmla="*/ 391886 w 391886"/>
                <a:gd name="connsiteY1" fmla="*/ 0 h 2664823"/>
                <a:gd name="connsiteX2" fmla="*/ 391886 w 391886"/>
                <a:gd name="connsiteY2" fmla="*/ 2664823 h 2664823"/>
                <a:gd name="connsiteX3" fmla="*/ 78377 w 391886"/>
                <a:gd name="connsiteY3" fmla="*/ 2664823 h 266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886" h="2664823">
                  <a:moveTo>
                    <a:pt x="0" y="0"/>
                  </a:moveTo>
                  <a:lnTo>
                    <a:pt x="391886" y="0"/>
                  </a:lnTo>
                  <a:lnTo>
                    <a:pt x="391886" y="2664823"/>
                  </a:lnTo>
                  <a:lnTo>
                    <a:pt x="78377" y="2664823"/>
                  </a:lnTo>
                </a:path>
              </a:pathLst>
            </a:cu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0" name="Straight Arrow Connector 19"/>
            <p:cNvCxnSpPr/>
            <p:nvPr/>
          </p:nvCxnSpPr>
          <p:spPr bwMode="auto">
            <a:xfrm>
              <a:off x="5904484" y="3626981"/>
              <a:ext cx="650330" cy="1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oup 21"/>
          <p:cNvGrpSpPr/>
          <p:nvPr/>
        </p:nvGrpSpPr>
        <p:grpSpPr>
          <a:xfrm>
            <a:off x="2589333" y="1619367"/>
            <a:ext cx="2968986" cy="4058023"/>
            <a:chOff x="2589333" y="1619367"/>
            <a:chExt cx="2968986" cy="4058023"/>
          </a:xfrm>
        </p:grpSpPr>
        <p:grpSp>
          <p:nvGrpSpPr>
            <p:cNvPr id="21" name="Group 20"/>
            <p:cNvGrpSpPr/>
            <p:nvPr/>
          </p:nvGrpSpPr>
          <p:grpSpPr>
            <a:xfrm>
              <a:off x="3546639" y="1619367"/>
              <a:ext cx="2011680" cy="922735"/>
              <a:chOff x="3546639" y="1877011"/>
              <a:chExt cx="2011680" cy="922735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3546639" y="1877011"/>
                <a:ext cx="2011680" cy="884368"/>
              </a:xfrm>
              <a:prstGeom prst="rect">
                <a:avLst/>
              </a:prstGeom>
              <a:solidFill>
                <a:schemeClr val="bg1"/>
              </a:solidFill>
              <a:ln w="76200" cap="flat" cmpd="sng" algn="ctr">
                <a:solidFill>
                  <a:srgbClr val="99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657674" y="2091860"/>
                <a:ext cx="17896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 Rounded MT Bold" panose="020F0704030504030204" pitchFamily="34" charset="0"/>
                  </a:rPr>
                  <a:t>Interpret Faults</a:t>
                </a:r>
                <a:endParaRPr lang="en-US" sz="2000" dirty="0">
                  <a:latin typeface="Arial Rounded MT Bold" panose="020F0704030504030204" pitchFamily="3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 bwMode="auto">
            <a:xfrm>
              <a:off x="3546639" y="4793022"/>
              <a:ext cx="2011680" cy="884368"/>
            </a:xfrm>
            <a:prstGeom prst="rect">
              <a:avLst/>
            </a:prstGeom>
            <a:solidFill>
              <a:schemeClr val="bg1"/>
            </a:solidFill>
            <a:ln w="762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57674" y="4887661"/>
              <a:ext cx="17896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Arial Rounded MT Bold" panose="020F0704030504030204" pitchFamily="34" charset="0"/>
                </a:rPr>
                <a:t>Interpret Horizons</a:t>
              </a:r>
              <a:endParaRPr lang="en-US" sz="2000" dirty="0">
                <a:latin typeface="Arial Rounded MT Bold" panose="020F0704030504030204" pitchFamily="34" charset="0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flipH="1">
              <a:off x="2589333" y="2319195"/>
              <a:ext cx="957306" cy="953843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/>
            <p:cNvCxnSpPr/>
            <p:nvPr/>
          </p:nvCxnSpPr>
          <p:spPr bwMode="auto">
            <a:xfrm flipH="1" flipV="1">
              <a:off x="2589333" y="4015661"/>
              <a:ext cx="957306" cy="953843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/>
            <p:cNvCxnSpPr>
              <a:stCxn id="11" idx="2"/>
              <a:endCxn id="9" idx="0"/>
            </p:cNvCxnSpPr>
            <p:nvPr/>
          </p:nvCxnSpPr>
          <p:spPr bwMode="auto">
            <a:xfrm>
              <a:off x="4552479" y="2503735"/>
              <a:ext cx="0" cy="2289287"/>
            </a:xfrm>
            <a:prstGeom prst="line">
              <a:avLst/>
            </a:prstGeom>
            <a:solidFill>
              <a:schemeClr val="accent1"/>
            </a:solidFill>
            <a:ln w="127000" cap="flat" cmpd="tri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Oval 23"/>
            <p:cNvSpPr/>
            <p:nvPr/>
          </p:nvSpPr>
          <p:spPr bwMode="auto">
            <a:xfrm>
              <a:off x="3838657" y="3352661"/>
              <a:ext cx="1427643" cy="548640"/>
            </a:xfrm>
            <a:prstGeom prst="ellipse">
              <a:avLst/>
            </a:prstGeom>
            <a:solidFill>
              <a:srgbClr val="F9DBA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Iterate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9566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Geologic Framework</a:t>
            </a:r>
          </a:p>
        </p:txBody>
      </p:sp>
      <p:sp>
        <p:nvSpPr>
          <p:cNvPr id="296968" name="Text Box 8"/>
          <p:cNvSpPr txBox="1">
            <a:spLocks noChangeArrowheads="1"/>
          </p:cNvSpPr>
          <p:nvPr/>
        </p:nvSpPr>
        <p:spPr bwMode="auto">
          <a:xfrm>
            <a:off x="1052512" y="2195477"/>
            <a:ext cx="61245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FFFF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25000"/>
              </a:spcBef>
              <a:buFont typeface="Wingdings" panose="05000000000000000000" pitchFamily="2" charset="2"/>
              <a:buChar char="Ø"/>
            </a:pPr>
            <a:r>
              <a:rPr lang="en-US" altLang="en-US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Structural Interpretation</a:t>
            </a:r>
            <a:endParaRPr lang="en-US" altLang="en-US" sz="2400" b="1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Faults &amp;  Folds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Subsidence &amp; Uplift 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Structural Trends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Structural Features</a:t>
            </a:r>
          </a:p>
          <a:p>
            <a:pPr lvl="2">
              <a:spcBef>
                <a:spcPct val="25000"/>
              </a:spcBef>
            </a:pPr>
            <a:endParaRPr lang="en-US" altLang="en-US" sz="800" b="1" dirty="0">
              <a:latin typeface="Tahoma" panose="020B0604030504040204" pitchFamily="34" charset="0"/>
            </a:endParaRPr>
          </a:p>
          <a:p>
            <a:pPr>
              <a:spcBef>
                <a:spcPct val="25000"/>
              </a:spcBef>
              <a:buFont typeface="Wingdings" panose="05000000000000000000" pitchFamily="2" charset="2"/>
              <a:buChar char="Ø"/>
            </a:pPr>
            <a:r>
              <a:rPr lang="en-US" altLang="en-US" sz="2400" b="1" dirty="0">
                <a:solidFill>
                  <a:srgbClr val="FF0000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Stratigraphic Interpretation</a:t>
            </a:r>
            <a:endParaRPr lang="en-US" altLang="en-US" sz="2400" b="1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Unconformities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Stratal Packages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Environments / Facies / Lithologies</a:t>
            </a:r>
          </a:p>
          <a:p>
            <a:pPr lvl="2">
              <a:spcBef>
                <a:spcPct val="25000"/>
              </a:spcBef>
              <a:buFontTx/>
              <a:buChar char="•"/>
            </a:pPr>
            <a:r>
              <a:rPr lang="en-US" altLang="en-US" sz="1800" b="1" dirty="0">
                <a:latin typeface="Tahoma" panose="020B0604030504040204" pitchFamily="34" charset="0"/>
              </a:rPr>
              <a:t> Ages</a:t>
            </a:r>
          </a:p>
        </p:txBody>
      </p:sp>
      <p:sp>
        <p:nvSpPr>
          <p:cNvPr id="296973" name="Text Box 13"/>
          <p:cNvSpPr txBox="1">
            <a:spLocks noChangeArrowheads="1"/>
          </p:cNvSpPr>
          <p:nvPr/>
        </p:nvSpPr>
        <p:spPr bwMode="auto">
          <a:xfrm>
            <a:off x="608013" y="1009650"/>
            <a:ext cx="714328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200" dirty="0">
                <a:latin typeface="Tahoma" panose="020B0604030504040204" pitchFamily="34" charset="0"/>
              </a:rPr>
              <a:t>Using all available data (wells, seismic, outcrop, regional studies, gravity, magnetics, etc.) build a framework of present-day structure and stratigraphy</a:t>
            </a:r>
          </a:p>
        </p:txBody>
      </p:sp>
    </p:spTree>
    <p:extLst>
      <p:ext uri="{BB962C8B-B14F-4D97-AF65-F5344CB8AC3E}">
        <p14:creationId xmlns:p14="http://schemas.microsoft.com/office/powerpoint/2010/main" val="1177488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6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69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69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69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69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69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69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69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69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Geologic Framework: Structural Analysis</a:t>
            </a:r>
          </a:p>
        </p:txBody>
      </p:sp>
      <p:sp>
        <p:nvSpPr>
          <p:cNvPr id="302083" name="Text Box 3"/>
          <p:cNvSpPr txBox="1">
            <a:spLocks noChangeArrowheads="1"/>
          </p:cNvSpPr>
          <p:nvPr/>
        </p:nvSpPr>
        <p:spPr bwMode="auto">
          <a:xfrm>
            <a:off x="1862138" y="1262063"/>
            <a:ext cx="109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Faults</a:t>
            </a:r>
          </a:p>
        </p:txBody>
      </p:sp>
      <p:sp>
        <p:nvSpPr>
          <p:cNvPr id="302084" name="Text Box 4"/>
          <p:cNvSpPr txBox="1">
            <a:spLocks noChangeArrowheads="1"/>
          </p:cNvSpPr>
          <p:nvPr/>
        </p:nvSpPr>
        <p:spPr bwMode="auto">
          <a:xfrm>
            <a:off x="5422900" y="3867150"/>
            <a:ext cx="25619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Detached Faults</a:t>
            </a:r>
          </a:p>
        </p:txBody>
      </p:sp>
      <p:sp>
        <p:nvSpPr>
          <p:cNvPr id="302085" name="Text Box 5"/>
          <p:cNvSpPr txBox="1">
            <a:spLocks noChangeArrowheads="1"/>
          </p:cNvSpPr>
          <p:nvPr/>
        </p:nvSpPr>
        <p:spPr bwMode="auto">
          <a:xfrm>
            <a:off x="1806575" y="3867150"/>
            <a:ext cx="12282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Diapirs</a:t>
            </a:r>
          </a:p>
        </p:txBody>
      </p:sp>
      <p:sp>
        <p:nvSpPr>
          <p:cNvPr id="302086" name="Text Box 6"/>
          <p:cNvSpPr txBox="1">
            <a:spLocks noChangeArrowheads="1"/>
          </p:cNvSpPr>
          <p:nvPr/>
        </p:nvSpPr>
        <p:spPr bwMode="auto">
          <a:xfrm>
            <a:off x="6064250" y="1262063"/>
            <a:ext cx="10038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Folds</a:t>
            </a:r>
          </a:p>
        </p:txBody>
      </p:sp>
      <p:pic>
        <p:nvPicPr>
          <p:cNvPr id="302087" name="Picture 7"/>
          <p:cNvPicPr>
            <a:picLocks noChangeArrowheads="1"/>
          </p:cNvPicPr>
          <p:nvPr/>
        </p:nvPicPr>
        <p:blipFill>
          <a:blip r:embed="rId4" cstate="print">
            <a:lum bright="-2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" t="20456" r="63791" b="5809"/>
          <a:stretch>
            <a:fillRect/>
          </a:stretch>
        </p:blipFill>
        <p:spPr bwMode="auto">
          <a:xfrm>
            <a:off x="717550" y="1766888"/>
            <a:ext cx="3213100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2088" name="Freeform 8"/>
          <p:cNvSpPr>
            <a:spLocks/>
          </p:cNvSpPr>
          <p:nvPr/>
        </p:nvSpPr>
        <p:spPr bwMode="auto">
          <a:xfrm>
            <a:off x="1362075" y="2082800"/>
            <a:ext cx="1085850" cy="15716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089" name="Freeform 9"/>
          <p:cNvSpPr>
            <a:spLocks/>
          </p:cNvSpPr>
          <p:nvPr/>
        </p:nvSpPr>
        <p:spPr bwMode="auto">
          <a:xfrm>
            <a:off x="2266950" y="2301875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090" name="Freeform 10"/>
          <p:cNvSpPr>
            <a:spLocks/>
          </p:cNvSpPr>
          <p:nvPr/>
        </p:nvSpPr>
        <p:spPr bwMode="auto">
          <a:xfrm>
            <a:off x="1962150" y="2301875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02091" name="Picture 11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27464" r="24756" b="32394"/>
          <a:stretch>
            <a:fillRect/>
          </a:stretch>
        </p:blipFill>
        <p:spPr bwMode="auto">
          <a:xfrm>
            <a:off x="4895850" y="4432300"/>
            <a:ext cx="32004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2092" name="Freeform 12"/>
          <p:cNvSpPr>
            <a:spLocks/>
          </p:cNvSpPr>
          <p:nvPr/>
        </p:nvSpPr>
        <p:spPr bwMode="auto">
          <a:xfrm rot="8286369" flipV="1">
            <a:off x="6172200" y="5299075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5715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302093" name="Object 13">
            <a:hlinkClick r:id="" action="ppaction://ole?verb=0"/>
          </p:cNvPr>
          <p:cNvGraphicFramePr>
            <a:graphicFrameLocks/>
          </p:cNvGraphicFramePr>
          <p:nvPr/>
        </p:nvGraphicFramePr>
        <p:xfrm>
          <a:off x="692150" y="4448175"/>
          <a:ext cx="321945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Slide" r:id="rId6" imgW="6870700" imgH="5022850" progId="PowerPoint.Slide.8">
                  <p:embed/>
                </p:oleObj>
              </mc:Choice>
              <mc:Fallback>
                <p:oleObj name="Slide" r:id="rId6" imgW="6870700" imgH="5022850" progId="PowerPoint.Slide.8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433" t="18710" r="34750" b="17194"/>
                      <a:stretch>
                        <a:fillRect/>
                      </a:stretch>
                    </p:blipFill>
                    <p:spPr bwMode="auto">
                      <a:xfrm>
                        <a:off x="692150" y="4448175"/>
                        <a:ext cx="3219450" cy="187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2094" name="Freeform 14"/>
          <p:cNvSpPr>
            <a:spLocks/>
          </p:cNvSpPr>
          <p:nvPr/>
        </p:nvSpPr>
        <p:spPr bwMode="auto">
          <a:xfrm>
            <a:off x="960438" y="5843588"/>
            <a:ext cx="333375" cy="377825"/>
          </a:xfrm>
          <a:custGeom>
            <a:avLst/>
            <a:gdLst>
              <a:gd name="T0" fmla="*/ 0 w 174"/>
              <a:gd name="T1" fmla="*/ 0 h 408"/>
              <a:gd name="T2" fmla="*/ 90 w 174"/>
              <a:gd name="T3" fmla="*/ 222 h 408"/>
              <a:gd name="T4" fmla="*/ 174 w 174"/>
              <a:gd name="T5" fmla="*/ 40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4" h="408">
                <a:moveTo>
                  <a:pt x="0" y="0"/>
                </a:moveTo>
                <a:lnTo>
                  <a:pt x="90" y="222"/>
                </a:lnTo>
                <a:lnTo>
                  <a:pt x="174" y="408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095" name="Freeform 15"/>
          <p:cNvSpPr>
            <a:spLocks/>
          </p:cNvSpPr>
          <p:nvPr/>
        </p:nvSpPr>
        <p:spPr bwMode="auto">
          <a:xfrm>
            <a:off x="1182688" y="4703763"/>
            <a:ext cx="2246312" cy="1620837"/>
          </a:xfrm>
          <a:custGeom>
            <a:avLst/>
            <a:gdLst>
              <a:gd name="T0" fmla="*/ 0 w 1172"/>
              <a:gd name="T1" fmla="*/ 1752 h 1752"/>
              <a:gd name="T2" fmla="*/ 112 w 1172"/>
              <a:gd name="T3" fmla="*/ 1608 h 1752"/>
              <a:gd name="T4" fmla="*/ 196 w 1172"/>
              <a:gd name="T5" fmla="*/ 1504 h 1752"/>
              <a:gd name="T6" fmla="*/ 248 w 1172"/>
              <a:gd name="T7" fmla="*/ 1296 h 1752"/>
              <a:gd name="T8" fmla="*/ 284 w 1172"/>
              <a:gd name="T9" fmla="*/ 996 h 1752"/>
              <a:gd name="T10" fmla="*/ 344 w 1172"/>
              <a:gd name="T11" fmla="*/ 600 h 1752"/>
              <a:gd name="T12" fmla="*/ 420 w 1172"/>
              <a:gd name="T13" fmla="*/ 268 h 1752"/>
              <a:gd name="T14" fmla="*/ 572 w 1172"/>
              <a:gd name="T15" fmla="*/ 96 h 1752"/>
              <a:gd name="T16" fmla="*/ 612 w 1172"/>
              <a:gd name="T17" fmla="*/ 12 h 1752"/>
              <a:gd name="T18" fmla="*/ 696 w 1172"/>
              <a:gd name="T19" fmla="*/ 0 h 1752"/>
              <a:gd name="T20" fmla="*/ 776 w 1172"/>
              <a:gd name="T21" fmla="*/ 20 h 1752"/>
              <a:gd name="T22" fmla="*/ 876 w 1172"/>
              <a:gd name="T23" fmla="*/ 196 h 1752"/>
              <a:gd name="T24" fmla="*/ 936 w 1172"/>
              <a:gd name="T25" fmla="*/ 364 h 1752"/>
              <a:gd name="T26" fmla="*/ 964 w 1172"/>
              <a:gd name="T27" fmla="*/ 584 h 1752"/>
              <a:gd name="T28" fmla="*/ 1032 w 1172"/>
              <a:gd name="T29" fmla="*/ 1104 h 1752"/>
              <a:gd name="T30" fmla="*/ 1068 w 1172"/>
              <a:gd name="T31" fmla="*/ 1448 h 1752"/>
              <a:gd name="T32" fmla="*/ 1084 w 1172"/>
              <a:gd name="T33" fmla="*/ 1608 h 1752"/>
              <a:gd name="T34" fmla="*/ 1172 w 1172"/>
              <a:gd name="T35" fmla="*/ 1752 h 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2" h="1752">
                <a:moveTo>
                  <a:pt x="0" y="1752"/>
                </a:moveTo>
                <a:lnTo>
                  <a:pt x="112" y="1608"/>
                </a:lnTo>
                <a:lnTo>
                  <a:pt x="196" y="1504"/>
                </a:lnTo>
                <a:lnTo>
                  <a:pt x="248" y="1296"/>
                </a:lnTo>
                <a:lnTo>
                  <a:pt x="284" y="996"/>
                </a:lnTo>
                <a:lnTo>
                  <a:pt x="344" y="600"/>
                </a:lnTo>
                <a:lnTo>
                  <a:pt x="420" y="268"/>
                </a:lnTo>
                <a:lnTo>
                  <a:pt x="572" y="96"/>
                </a:lnTo>
                <a:lnTo>
                  <a:pt x="612" y="12"/>
                </a:lnTo>
                <a:lnTo>
                  <a:pt x="696" y="0"/>
                </a:lnTo>
                <a:lnTo>
                  <a:pt x="776" y="20"/>
                </a:lnTo>
                <a:lnTo>
                  <a:pt x="876" y="196"/>
                </a:lnTo>
                <a:lnTo>
                  <a:pt x="936" y="364"/>
                </a:lnTo>
                <a:lnTo>
                  <a:pt x="964" y="584"/>
                </a:lnTo>
                <a:lnTo>
                  <a:pt x="1032" y="1104"/>
                </a:lnTo>
                <a:lnTo>
                  <a:pt x="1068" y="1448"/>
                </a:lnTo>
                <a:lnTo>
                  <a:pt x="1084" y="1608"/>
                </a:lnTo>
                <a:lnTo>
                  <a:pt x="1172" y="1752"/>
                </a:lnTo>
              </a:path>
            </a:pathLst>
          </a:custGeom>
          <a:solidFill>
            <a:srgbClr val="FF99FF">
              <a:alpha val="50000"/>
            </a:srgbClr>
          </a:solidFill>
          <a:ln w="28575" cap="flat" cmpd="sng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096" name="Text Box 16"/>
          <p:cNvSpPr txBox="1">
            <a:spLocks noChangeArrowheads="1"/>
          </p:cNvSpPr>
          <p:nvPr/>
        </p:nvSpPr>
        <p:spPr bwMode="auto">
          <a:xfrm>
            <a:off x="2232025" y="5368925"/>
            <a:ext cx="481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200" b="1" dirty="0">
                <a:latin typeface="Tahoma" panose="020B0604030504040204" pitchFamily="34" charset="0"/>
              </a:rPr>
              <a:t>Salt</a:t>
            </a:r>
          </a:p>
        </p:txBody>
      </p:sp>
      <p:sp>
        <p:nvSpPr>
          <p:cNvPr id="302097" name="Freeform 17"/>
          <p:cNvSpPr>
            <a:spLocks/>
          </p:cNvSpPr>
          <p:nvPr/>
        </p:nvSpPr>
        <p:spPr bwMode="auto">
          <a:xfrm>
            <a:off x="1844675" y="5813425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098" name="Freeform 18"/>
          <p:cNvSpPr>
            <a:spLocks/>
          </p:cNvSpPr>
          <p:nvPr/>
        </p:nvSpPr>
        <p:spPr bwMode="auto">
          <a:xfrm flipH="1">
            <a:off x="2892425" y="5813425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02099" name="Picture 19" descr="97812_cro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9" t="37326" r="43884" b="29904"/>
          <a:stretch>
            <a:fillRect/>
          </a:stretch>
        </p:blipFill>
        <p:spPr bwMode="auto">
          <a:xfrm>
            <a:off x="4927600" y="1757363"/>
            <a:ext cx="3201988" cy="190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2100" name="Freeform 20"/>
          <p:cNvSpPr>
            <a:spLocks/>
          </p:cNvSpPr>
          <p:nvPr/>
        </p:nvSpPr>
        <p:spPr bwMode="auto">
          <a:xfrm>
            <a:off x="5683250" y="2695575"/>
            <a:ext cx="2441575" cy="476250"/>
          </a:xfrm>
          <a:custGeom>
            <a:avLst/>
            <a:gdLst>
              <a:gd name="T0" fmla="*/ 0 w 1538"/>
              <a:gd name="T1" fmla="*/ 88 h 300"/>
              <a:gd name="T2" fmla="*/ 116 w 1538"/>
              <a:gd name="T3" fmla="*/ 48 h 300"/>
              <a:gd name="T4" fmla="*/ 134 w 1538"/>
              <a:gd name="T5" fmla="*/ 58 h 300"/>
              <a:gd name="T6" fmla="*/ 290 w 1538"/>
              <a:gd name="T7" fmla="*/ 20 h 300"/>
              <a:gd name="T8" fmla="*/ 348 w 1538"/>
              <a:gd name="T9" fmla="*/ 6 h 300"/>
              <a:gd name="T10" fmla="*/ 428 w 1538"/>
              <a:gd name="T11" fmla="*/ 6 h 300"/>
              <a:gd name="T12" fmla="*/ 528 w 1538"/>
              <a:gd name="T13" fmla="*/ 14 h 300"/>
              <a:gd name="T14" fmla="*/ 614 w 1538"/>
              <a:gd name="T15" fmla="*/ 8 h 300"/>
              <a:gd name="T16" fmla="*/ 696 w 1538"/>
              <a:gd name="T17" fmla="*/ 0 h 300"/>
              <a:gd name="T18" fmla="*/ 780 w 1538"/>
              <a:gd name="T19" fmla="*/ 16 h 300"/>
              <a:gd name="T20" fmla="*/ 926 w 1538"/>
              <a:gd name="T21" fmla="*/ 62 h 300"/>
              <a:gd name="T22" fmla="*/ 1006 w 1538"/>
              <a:gd name="T23" fmla="*/ 76 h 300"/>
              <a:gd name="T24" fmla="*/ 1136 w 1538"/>
              <a:gd name="T25" fmla="*/ 128 h 300"/>
              <a:gd name="T26" fmla="*/ 1266 w 1538"/>
              <a:gd name="T27" fmla="*/ 182 h 300"/>
              <a:gd name="T28" fmla="*/ 1364 w 1538"/>
              <a:gd name="T29" fmla="*/ 232 h 300"/>
              <a:gd name="T30" fmla="*/ 1478 w 1538"/>
              <a:gd name="T31" fmla="*/ 280 h 300"/>
              <a:gd name="T32" fmla="*/ 1538 w 1538"/>
              <a:gd name="T3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38" h="300">
                <a:moveTo>
                  <a:pt x="0" y="88"/>
                </a:moveTo>
                <a:lnTo>
                  <a:pt x="116" y="48"/>
                </a:lnTo>
                <a:lnTo>
                  <a:pt x="134" y="58"/>
                </a:lnTo>
                <a:lnTo>
                  <a:pt x="290" y="20"/>
                </a:lnTo>
                <a:lnTo>
                  <a:pt x="348" y="6"/>
                </a:lnTo>
                <a:lnTo>
                  <a:pt x="428" y="6"/>
                </a:lnTo>
                <a:lnTo>
                  <a:pt x="528" y="14"/>
                </a:lnTo>
                <a:lnTo>
                  <a:pt x="614" y="8"/>
                </a:lnTo>
                <a:lnTo>
                  <a:pt x="696" y="0"/>
                </a:lnTo>
                <a:lnTo>
                  <a:pt x="780" y="16"/>
                </a:lnTo>
                <a:lnTo>
                  <a:pt x="926" y="62"/>
                </a:lnTo>
                <a:lnTo>
                  <a:pt x="1006" y="76"/>
                </a:lnTo>
                <a:lnTo>
                  <a:pt x="1136" y="128"/>
                </a:lnTo>
                <a:lnTo>
                  <a:pt x="1266" y="182"/>
                </a:lnTo>
                <a:lnTo>
                  <a:pt x="1364" y="232"/>
                </a:lnTo>
                <a:lnTo>
                  <a:pt x="1478" y="280"/>
                </a:lnTo>
                <a:lnTo>
                  <a:pt x="1538" y="300"/>
                </a:lnTo>
              </a:path>
            </a:pathLst>
          </a:custGeom>
          <a:noFill/>
          <a:ln w="19050" cmpd="sng">
            <a:solidFill>
              <a:srgbClr val="66FF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1" name="Freeform 21"/>
          <p:cNvSpPr>
            <a:spLocks/>
          </p:cNvSpPr>
          <p:nvPr/>
        </p:nvSpPr>
        <p:spPr bwMode="auto">
          <a:xfrm>
            <a:off x="4921250" y="2828925"/>
            <a:ext cx="781050" cy="311150"/>
          </a:xfrm>
          <a:custGeom>
            <a:avLst/>
            <a:gdLst>
              <a:gd name="T0" fmla="*/ 492 w 492"/>
              <a:gd name="T1" fmla="*/ 0 h 196"/>
              <a:gd name="T2" fmla="*/ 408 w 492"/>
              <a:gd name="T3" fmla="*/ 36 h 196"/>
              <a:gd name="T4" fmla="*/ 264 w 492"/>
              <a:gd name="T5" fmla="*/ 78 h 196"/>
              <a:gd name="T6" fmla="*/ 258 w 492"/>
              <a:gd name="T7" fmla="*/ 96 h 196"/>
              <a:gd name="T8" fmla="*/ 186 w 492"/>
              <a:gd name="T9" fmla="*/ 122 h 196"/>
              <a:gd name="T10" fmla="*/ 76 w 492"/>
              <a:gd name="T11" fmla="*/ 160 h 196"/>
              <a:gd name="T12" fmla="*/ 0 w 492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2" h="196">
                <a:moveTo>
                  <a:pt x="492" y="0"/>
                </a:moveTo>
                <a:lnTo>
                  <a:pt x="408" y="36"/>
                </a:lnTo>
                <a:lnTo>
                  <a:pt x="264" y="78"/>
                </a:lnTo>
                <a:lnTo>
                  <a:pt x="258" y="96"/>
                </a:lnTo>
                <a:lnTo>
                  <a:pt x="186" y="122"/>
                </a:lnTo>
                <a:lnTo>
                  <a:pt x="76" y="160"/>
                </a:lnTo>
                <a:lnTo>
                  <a:pt x="0" y="196"/>
                </a:lnTo>
              </a:path>
            </a:pathLst>
          </a:custGeom>
          <a:noFill/>
          <a:ln w="19050" cmpd="sng">
            <a:solidFill>
              <a:srgbClr val="66FF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2" name="Freeform 22"/>
          <p:cNvSpPr>
            <a:spLocks/>
          </p:cNvSpPr>
          <p:nvPr/>
        </p:nvSpPr>
        <p:spPr bwMode="auto">
          <a:xfrm>
            <a:off x="5781675" y="2466975"/>
            <a:ext cx="425450" cy="1069975"/>
          </a:xfrm>
          <a:custGeom>
            <a:avLst/>
            <a:gdLst>
              <a:gd name="T0" fmla="*/ 0 w 268"/>
              <a:gd name="T1" fmla="*/ 0 h 674"/>
              <a:gd name="T2" fmla="*/ 52 w 268"/>
              <a:gd name="T3" fmla="*/ 178 h 674"/>
              <a:gd name="T4" fmla="*/ 136 w 268"/>
              <a:gd name="T5" fmla="*/ 366 h 674"/>
              <a:gd name="T6" fmla="*/ 268 w 268"/>
              <a:gd name="T7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674">
                <a:moveTo>
                  <a:pt x="0" y="0"/>
                </a:moveTo>
                <a:lnTo>
                  <a:pt x="52" y="178"/>
                </a:lnTo>
                <a:lnTo>
                  <a:pt x="136" y="366"/>
                </a:lnTo>
                <a:lnTo>
                  <a:pt x="268" y="67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3" name="Freeform 23"/>
          <p:cNvSpPr>
            <a:spLocks/>
          </p:cNvSpPr>
          <p:nvPr/>
        </p:nvSpPr>
        <p:spPr bwMode="auto">
          <a:xfrm>
            <a:off x="5216525" y="2533650"/>
            <a:ext cx="228600" cy="882650"/>
          </a:xfrm>
          <a:custGeom>
            <a:avLst/>
            <a:gdLst>
              <a:gd name="T0" fmla="*/ 144 w 144"/>
              <a:gd name="T1" fmla="*/ 0 h 556"/>
              <a:gd name="T2" fmla="*/ 110 w 144"/>
              <a:gd name="T3" fmla="*/ 178 h 556"/>
              <a:gd name="T4" fmla="*/ 0 w 144"/>
              <a:gd name="T5" fmla="*/ 556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" h="556">
                <a:moveTo>
                  <a:pt x="144" y="0"/>
                </a:moveTo>
                <a:lnTo>
                  <a:pt x="110" y="178"/>
                </a:lnTo>
                <a:lnTo>
                  <a:pt x="0" y="55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4" name="Freeform 24"/>
          <p:cNvSpPr>
            <a:spLocks/>
          </p:cNvSpPr>
          <p:nvPr/>
        </p:nvSpPr>
        <p:spPr bwMode="auto">
          <a:xfrm>
            <a:off x="6438900" y="2609850"/>
            <a:ext cx="193675" cy="717550"/>
          </a:xfrm>
          <a:custGeom>
            <a:avLst/>
            <a:gdLst>
              <a:gd name="T0" fmla="*/ 0 w 122"/>
              <a:gd name="T1" fmla="*/ 0 h 452"/>
              <a:gd name="T2" fmla="*/ 42 w 122"/>
              <a:gd name="T3" fmla="*/ 174 h 452"/>
              <a:gd name="T4" fmla="*/ 122 w 122"/>
              <a:gd name="T5" fmla="*/ 45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2" h="452">
                <a:moveTo>
                  <a:pt x="0" y="0"/>
                </a:moveTo>
                <a:lnTo>
                  <a:pt x="42" y="174"/>
                </a:lnTo>
                <a:lnTo>
                  <a:pt x="122" y="45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5" name="Freeform 25"/>
          <p:cNvSpPr>
            <a:spLocks/>
          </p:cNvSpPr>
          <p:nvPr/>
        </p:nvSpPr>
        <p:spPr bwMode="auto">
          <a:xfrm>
            <a:off x="7118350" y="2886075"/>
            <a:ext cx="269875" cy="587375"/>
          </a:xfrm>
          <a:custGeom>
            <a:avLst/>
            <a:gdLst>
              <a:gd name="T0" fmla="*/ 0 w 170"/>
              <a:gd name="T1" fmla="*/ 370 h 370"/>
              <a:gd name="T2" fmla="*/ 86 w 170"/>
              <a:gd name="T3" fmla="*/ 194 h 370"/>
              <a:gd name="T4" fmla="*/ 170 w 170"/>
              <a:gd name="T5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" h="370">
                <a:moveTo>
                  <a:pt x="0" y="370"/>
                </a:moveTo>
                <a:lnTo>
                  <a:pt x="86" y="194"/>
                </a:lnTo>
                <a:lnTo>
                  <a:pt x="17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106" name="Freeform 26"/>
          <p:cNvSpPr>
            <a:spLocks/>
          </p:cNvSpPr>
          <p:nvPr/>
        </p:nvSpPr>
        <p:spPr bwMode="auto">
          <a:xfrm>
            <a:off x="6280150" y="2746375"/>
            <a:ext cx="209550" cy="584200"/>
          </a:xfrm>
          <a:custGeom>
            <a:avLst/>
            <a:gdLst>
              <a:gd name="T0" fmla="*/ 0 w 132"/>
              <a:gd name="T1" fmla="*/ 0 h 368"/>
              <a:gd name="T2" fmla="*/ 66 w 132"/>
              <a:gd name="T3" fmla="*/ 222 h 368"/>
              <a:gd name="T4" fmla="*/ 132 w 132"/>
              <a:gd name="T5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2" h="368">
                <a:moveTo>
                  <a:pt x="0" y="0"/>
                </a:moveTo>
                <a:lnTo>
                  <a:pt x="66" y="222"/>
                </a:lnTo>
                <a:lnTo>
                  <a:pt x="132" y="36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 rot="8286369" flipV="1">
            <a:off x="6071382" y="5507747"/>
            <a:ext cx="190500" cy="352425"/>
          </a:xfrm>
          <a:custGeom>
            <a:avLst/>
            <a:gdLst>
              <a:gd name="T0" fmla="*/ 684 w 684"/>
              <a:gd name="T1" fmla="*/ 0 h 990"/>
              <a:gd name="T2" fmla="*/ 492 w 684"/>
              <a:gd name="T3" fmla="*/ 342 h 990"/>
              <a:gd name="T4" fmla="*/ 252 w 684"/>
              <a:gd name="T5" fmla="*/ 690 h 990"/>
              <a:gd name="T6" fmla="*/ 0 w 684"/>
              <a:gd name="T7" fmla="*/ 99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4" h="990">
                <a:moveTo>
                  <a:pt x="684" y="0"/>
                </a:moveTo>
                <a:cubicBezTo>
                  <a:pt x="624" y="113"/>
                  <a:pt x="564" y="227"/>
                  <a:pt x="492" y="342"/>
                </a:cubicBezTo>
                <a:cubicBezTo>
                  <a:pt x="420" y="457"/>
                  <a:pt x="334" y="582"/>
                  <a:pt x="252" y="690"/>
                </a:cubicBezTo>
                <a:cubicBezTo>
                  <a:pt x="170" y="798"/>
                  <a:pt x="85" y="894"/>
                  <a:pt x="0" y="990"/>
                </a:cubicBezTo>
              </a:path>
            </a:pathLst>
          </a:custGeom>
          <a:noFill/>
          <a:ln w="5715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14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Interpreting </a:t>
            </a:r>
            <a:r>
              <a:rPr lang="en-US" altLang="en-US" dirty="0" smtClean="0"/>
              <a:t>Structure</a:t>
            </a:r>
            <a:endParaRPr lang="en-US" altLang="en-US" dirty="0"/>
          </a:p>
        </p:txBody>
      </p:sp>
      <p:grpSp>
        <p:nvGrpSpPr>
          <p:cNvPr id="308227" name="Group 3"/>
          <p:cNvGrpSpPr>
            <a:grpSpLocks/>
          </p:cNvGrpSpPr>
          <p:nvPr/>
        </p:nvGrpSpPr>
        <p:grpSpPr bwMode="auto">
          <a:xfrm>
            <a:off x="627063" y="1592263"/>
            <a:ext cx="7859712" cy="4160837"/>
            <a:chOff x="530" y="1192"/>
            <a:chExt cx="4951" cy="2621"/>
          </a:xfrm>
        </p:grpSpPr>
        <p:grpSp>
          <p:nvGrpSpPr>
            <p:cNvPr id="308228" name="Group 4"/>
            <p:cNvGrpSpPr>
              <a:grpSpLocks/>
            </p:cNvGrpSpPr>
            <p:nvPr/>
          </p:nvGrpSpPr>
          <p:grpSpPr bwMode="auto">
            <a:xfrm>
              <a:off x="530" y="1917"/>
              <a:ext cx="2135" cy="1130"/>
              <a:chOff x="561" y="2190"/>
              <a:chExt cx="2135" cy="1130"/>
            </a:xfrm>
          </p:grpSpPr>
          <p:sp>
            <p:nvSpPr>
              <p:cNvPr id="308229" name="Oval 5"/>
              <p:cNvSpPr>
                <a:spLocks noChangeArrowheads="1"/>
              </p:cNvSpPr>
              <p:nvPr/>
            </p:nvSpPr>
            <p:spPr bwMode="auto">
              <a:xfrm>
                <a:off x="561" y="2190"/>
                <a:ext cx="2135" cy="1130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8230" name="Text Box 6"/>
              <p:cNvSpPr txBox="1">
                <a:spLocks noChangeArrowheads="1"/>
              </p:cNvSpPr>
              <p:nvPr/>
            </p:nvSpPr>
            <p:spPr bwMode="auto">
              <a:xfrm>
                <a:off x="972" y="2496"/>
                <a:ext cx="1314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Structural</a:t>
                </a:r>
              </a:p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Observations</a:t>
                </a:r>
              </a:p>
            </p:txBody>
          </p:sp>
        </p:grpSp>
        <p:grpSp>
          <p:nvGrpSpPr>
            <p:cNvPr id="308231" name="Group 7"/>
            <p:cNvGrpSpPr>
              <a:grpSpLocks/>
            </p:cNvGrpSpPr>
            <p:nvPr/>
          </p:nvGrpSpPr>
          <p:grpSpPr bwMode="auto">
            <a:xfrm>
              <a:off x="3346" y="1917"/>
              <a:ext cx="2135" cy="1130"/>
              <a:chOff x="3377" y="2294"/>
              <a:chExt cx="2135" cy="1130"/>
            </a:xfrm>
          </p:grpSpPr>
          <p:sp>
            <p:nvSpPr>
              <p:cNvPr id="308232" name="Oval 8"/>
              <p:cNvSpPr>
                <a:spLocks noChangeArrowheads="1"/>
              </p:cNvSpPr>
              <p:nvPr/>
            </p:nvSpPr>
            <p:spPr bwMode="auto">
              <a:xfrm>
                <a:off x="3377" y="2294"/>
                <a:ext cx="2135" cy="1130"/>
              </a:xfrm>
              <a:prstGeom prst="ellipse">
                <a:avLst/>
              </a:prstGeom>
              <a:solidFill>
                <a:srgbClr val="66FF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8233" name="Text Box 9"/>
              <p:cNvSpPr txBox="1">
                <a:spLocks noChangeArrowheads="1"/>
              </p:cNvSpPr>
              <p:nvPr/>
            </p:nvSpPr>
            <p:spPr bwMode="auto">
              <a:xfrm>
                <a:off x="3909" y="2600"/>
                <a:ext cx="1072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Structural</a:t>
                </a:r>
              </a:p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Concepts</a:t>
                </a:r>
              </a:p>
            </p:txBody>
          </p:sp>
        </p:grpSp>
        <p:sp>
          <p:nvSpPr>
            <p:cNvPr id="308234" name="AutoShape 10"/>
            <p:cNvSpPr>
              <a:spLocks noChangeArrowheads="1"/>
            </p:cNvSpPr>
            <p:nvPr/>
          </p:nvSpPr>
          <p:spPr bwMode="auto">
            <a:xfrm>
              <a:off x="1495" y="1192"/>
              <a:ext cx="3397" cy="764"/>
            </a:xfrm>
            <a:prstGeom prst="curvedDownArrow">
              <a:avLst>
                <a:gd name="adj1" fmla="val 88927"/>
                <a:gd name="adj2" fmla="val 177853"/>
                <a:gd name="adj3" fmla="val 33333"/>
              </a:avLst>
            </a:pr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8235" name="AutoShape 11"/>
            <p:cNvSpPr>
              <a:spLocks noChangeArrowheads="1"/>
            </p:cNvSpPr>
            <p:nvPr/>
          </p:nvSpPr>
          <p:spPr bwMode="auto">
            <a:xfrm flipH="1" flipV="1">
              <a:off x="1165" y="3049"/>
              <a:ext cx="3397" cy="764"/>
            </a:xfrm>
            <a:prstGeom prst="curvedDownArrow">
              <a:avLst>
                <a:gd name="adj1" fmla="val 88927"/>
                <a:gd name="adj2" fmla="val 177853"/>
                <a:gd name="adj3" fmla="val 33333"/>
              </a:avLst>
            </a:pr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87232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750300" cy="444500"/>
          </a:xfrm>
        </p:spPr>
        <p:txBody>
          <a:bodyPr/>
          <a:lstStyle/>
          <a:p>
            <a:r>
              <a:rPr lang="en-US" altLang="en-US" dirty="0"/>
              <a:t>Geologic Framework: Stratigraphic Analysis</a:t>
            </a:r>
          </a:p>
        </p:txBody>
      </p:sp>
      <p:graphicFrame>
        <p:nvGraphicFramePr>
          <p:cNvPr id="3092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707552"/>
              </p:ext>
            </p:extLst>
          </p:nvPr>
        </p:nvGraphicFramePr>
        <p:xfrm>
          <a:off x="936625" y="4299338"/>
          <a:ext cx="2913063" cy="171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Slide" r:id="rId4" imgW="4533840" imgH="3390840" progId="PowerPoint.Slide.8">
                  <p:embed/>
                </p:oleObj>
              </mc:Choice>
              <mc:Fallback>
                <p:oleObj name="Slide" r:id="rId4" imgW="4533840" imgH="3390840" progId="PowerPoint.Slide.8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0597" t="18871" r="17485" b="63371"/>
                      <a:stretch>
                        <a:fillRect/>
                      </a:stretch>
                    </p:blipFill>
                    <p:spPr bwMode="auto">
                      <a:xfrm>
                        <a:off x="936625" y="4299338"/>
                        <a:ext cx="2913063" cy="171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191612"/>
              </p:ext>
            </p:extLst>
          </p:nvPr>
        </p:nvGraphicFramePr>
        <p:xfrm>
          <a:off x="952500" y="1527563"/>
          <a:ext cx="2879725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Slide" r:id="rId6" imgW="4533840" imgH="3390840" progId="PowerPoint.Slide.8">
                  <p:embed/>
                </p:oleObj>
              </mc:Choice>
              <mc:Fallback>
                <p:oleObj name="Slide" r:id="rId6" imgW="4533840" imgH="3390840" progId="PowerPoint.Slide.8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7264" t="30048" r="35764" b="34583"/>
                      <a:stretch>
                        <a:fillRect/>
                      </a:stretch>
                    </p:blipFill>
                    <p:spPr bwMode="auto">
                      <a:xfrm>
                        <a:off x="952500" y="1527563"/>
                        <a:ext cx="2879725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9253" name="Picture 5"/>
          <p:cNvPicPr>
            <a:picLocks noChangeAspect="1" noChangeArrowheads="1"/>
          </p:cNvPicPr>
          <p:nvPr/>
        </p:nvPicPr>
        <p:blipFill>
          <a:blip r:embed="rId8" cstate="print">
            <a:lum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3" t="30943" r="78183" b="62674"/>
          <a:stretch>
            <a:fillRect/>
          </a:stretch>
        </p:blipFill>
        <p:spPr bwMode="auto">
          <a:xfrm>
            <a:off x="5067300" y="1529151"/>
            <a:ext cx="2881313" cy="16875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254" name="Text Box 6"/>
          <p:cNvSpPr txBox="1">
            <a:spLocks noChangeArrowheads="1"/>
          </p:cNvSpPr>
          <p:nvPr/>
        </p:nvSpPr>
        <p:spPr bwMode="auto">
          <a:xfrm>
            <a:off x="735013" y="1019345"/>
            <a:ext cx="76739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1800" b="1" dirty="0">
                <a:latin typeface="Tahoma" panose="020B0604030504040204" pitchFamily="34" charset="0"/>
              </a:rPr>
              <a:t>Terminations Mark Unconformities and define Seismic Sequences</a:t>
            </a:r>
          </a:p>
        </p:txBody>
      </p:sp>
      <p:sp>
        <p:nvSpPr>
          <p:cNvPr id="309255" name="Text Box 7"/>
          <p:cNvSpPr txBox="1">
            <a:spLocks noChangeArrowheads="1"/>
          </p:cNvSpPr>
          <p:nvPr/>
        </p:nvSpPr>
        <p:spPr bwMode="auto">
          <a:xfrm>
            <a:off x="1025525" y="3235713"/>
            <a:ext cx="272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b="1" dirty="0">
                <a:latin typeface="Arial" panose="020B0604020202020204" pitchFamily="34" charset="0"/>
              </a:rPr>
              <a:t>Erosional Terminations</a:t>
            </a:r>
          </a:p>
        </p:txBody>
      </p:sp>
      <p:sp>
        <p:nvSpPr>
          <p:cNvPr id="309256" name="Text Box 8"/>
          <p:cNvSpPr txBox="1">
            <a:spLocks noChangeArrowheads="1"/>
          </p:cNvSpPr>
          <p:nvPr/>
        </p:nvSpPr>
        <p:spPr bwMode="auto">
          <a:xfrm>
            <a:off x="5341938" y="3235713"/>
            <a:ext cx="233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b="1" dirty="0">
                <a:latin typeface="Arial" panose="020B0604020202020204" pitchFamily="34" charset="0"/>
              </a:rPr>
              <a:t>Onlap Terminations</a:t>
            </a:r>
          </a:p>
        </p:txBody>
      </p:sp>
      <p:sp>
        <p:nvSpPr>
          <p:cNvPr id="309257" name="Text Box 9"/>
          <p:cNvSpPr txBox="1">
            <a:spLocks noChangeArrowheads="1"/>
          </p:cNvSpPr>
          <p:nvPr/>
        </p:nvSpPr>
        <p:spPr bwMode="auto">
          <a:xfrm>
            <a:off x="1082675" y="6015426"/>
            <a:ext cx="2609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b="1" dirty="0">
                <a:latin typeface="Arial" panose="020B0604020202020204" pitchFamily="34" charset="0"/>
              </a:rPr>
              <a:t>Reflection Geometries</a:t>
            </a:r>
          </a:p>
        </p:txBody>
      </p:sp>
      <p:sp>
        <p:nvSpPr>
          <p:cNvPr id="309258" name="Text Box 10"/>
          <p:cNvSpPr txBox="1">
            <a:spLocks noChangeArrowheads="1"/>
          </p:cNvSpPr>
          <p:nvPr/>
        </p:nvSpPr>
        <p:spPr bwMode="auto">
          <a:xfrm>
            <a:off x="5399088" y="6015426"/>
            <a:ext cx="221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b="1" dirty="0">
                <a:latin typeface="Arial" panose="020B0604020202020204" pitchFamily="34" charset="0"/>
              </a:rPr>
              <a:t>Horizon Amplitude</a:t>
            </a:r>
          </a:p>
        </p:txBody>
      </p:sp>
      <p:sp>
        <p:nvSpPr>
          <p:cNvPr id="309259" name="Text Box 11"/>
          <p:cNvSpPr txBox="1">
            <a:spLocks noChangeArrowheads="1"/>
          </p:cNvSpPr>
          <p:nvPr/>
        </p:nvSpPr>
        <p:spPr bwMode="auto">
          <a:xfrm>
            <a:off x="1990725" y="3904051"/>
            <a:ext cx="51514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b="1" dirty="0">
                <a:latin typeface="Tahoma" panose="020B0604030504040204" pitchFamily="34" charset="0"/>
              </a:rPr>
              <a:t>Individual Seismic Sequences Are Analyzed</a:t>
            </a:r>
          </a:p>
        </p:txBody>
      </p:sp>
      <p:pic>
        <p:nvPicPr>
          <p:cNvPr id="30926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4" t="50151" r="38327" b="23480"/>
          <a:stretch>
            <a:fillRect/>
          </a:stretch>
        </p:blipFill>
        <p:spPr bwMode="auto">
          <a:xfrm>
            <a:off x="5059363" y="4324738"/>
            <a:ext cx="2838450" cy="16319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61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4" t="8983" r="232" b="858"/>
          <a:stretch>
            <a:fillRect/>
          </a:stretch>
        </p:blipFill>
        <p:spPr bwMode="auto">
          <a:xfrm>
            <a:off x="7988300" y="4342201"/>
            <a:ext cx="84138" cy="16335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262" name="Text Box 14"/>
          <p:cNvSpPr txBox="1">
            <a:spLocks noChangeArrowheads="1"/>
          </p:cNvSpPr>
          <p:nvPr/>
        </p:nvSpPr>
        <p:spPr bwMode="auto">
          <a:xfrm>
            <a:off x="8108072" y="4288226"/>
            <a:ext cx="577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dirty="0">
                <a:latin typeface="Arial" panose="020B0604020202020204" pitchFamily="34" charset="0"/>
              </a:rPr>
              <a:t>High</a:t>
            </a:r>
          </a:p>
        </p:txBody>
      </p:sp>
      <p:sp>
        <p:nvSpPr>
          <p:cNvPr id="309263" name="Text Box 15"/>
          <p:cNvSpPr txBox="1">
            <a:spLocks noChangeArrowheads="1"/>
          </p:cNvSpPr>
          <p:nvPr/>
        </p:nvSpPr>
        <p:spPr bwMode="auto">
          <a:xfrm>
            <a:off x="8108072" y="5710626"/>
            <a:ext cx="538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dirty="0">
                <a:latin typeface="Arial" panose="020B0604020202020204" pitchFamily="34" charset="0"/>
              </a:rPr>
              <a:t>Low</a:t>
            </a:r>
          </a:p>
        </p:txBody>
      </p:sp>
      <p:sp>
        <p:nvSpPr>
          <p:cNvPr id="309264" name="Freeform 16"/>
          <p:cNvSpPr>
            <a:spLocks/>
          </p:cNvSpPr>
          <p:nvPr/>
        </p:nvSpPr>
        <p:spPr bwMode="auto">
          <a:xfrm>
            <a:off x="923925" y="4573976"/>
            <a:ext cx="2905125" cy="876300"/>
          </a:xfrm>
          <a:custGeom>
            <a:avLst/>
            <a:gdLst>
              <a:gd name="T0" fmla="*/ 0 w 1830"/>
              <a:gd name="T1" fmla="*/ 0 h 552"/>
              <a:gd name="T2" fmla="*/ 342 w 1830"/>
              <a:gd name="T3" fmla="*/ 12 h 552"/>
              <a:gd name="T4" fmla="*/ 744 w 1830"/>
              <a:gd name="T5" fmla="*/ 54 h 552"/>
              <a:gd name="T6" fmla="*/ 1038 w 1830"/>
              <a:gd name="T7" fmla="*/ 78 h 552"/>
              <a:gd name="T8" fmla="*/ 1230 w 1830"/>
              <a:gd name="T9" fmla="*/ 192 h 552"/>
              <a:gd name="T10" fmla="*/ 1476 w 1830"/>
              <a:gd name="T11" fmla="*/ 360 h 552"/>
              <a:gd name="T12" fmla="*/ 1584 w 1830"/>
              <a:gd name="T13" fmla="*/ 474 h 552"/>
              <a:gd name="T14" fmla="*/ 1734 w 1830"/>
              <a:gd name="T15" fmla="*/ 522 h 552"/>
              <a:gd name="T16" fmla="*/ 1830 w 1830"/>
              <a:gd name="T17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0" h="552">
                <a:moveTo>
                  <a:pt x="0" y="0"/>
                </a:moveTo>
                <a:cubicBezTo>
                  <a:pt x="109" y="1"/>
                  <a:pt x="218" y="3"/>
                  <a:pt x="342" y="12"/>
                </a:cubicBezTo>
                <a:cubicBezTo>
                  <a:pt x="466" y="21"/>
                  <a:pt x="628" y="43"/>
                  <a:pt x="744" y="54"/>
                </a:cubicBezTo>
                <a:cubicBezTo>
                  <a:pt x="860" y="65"/>
                  <a:pt x="957" y="55"/>
                  <a:pt x="1038" y="78"/>
                </a:cubicBezTo>
                <a:cubicBezTo>
                  <a:pt x="1119" y="101"/>
                  <a:pt x="1157" y="145"/>
                  <a:pt x="1230" y="192"/>
                </a:cubicBezTo>
                <a:cubicBezTo>
                  <a:pt x="1303" y="239"/>
                  <a:pt x="1417" y="313"/>
                  <a:pt x="1476" y="360"/>
                </a:cubicBezTo>
                <a:cubicBezTo>
                  <a:pt x="1535" y="407"/>
                  <a:pt x="1541" y="447"/>
                  <a:pt x="1584" y="474"/>
                </a:cubicBezTo>
                <a:cubicBezTo>
                  <a:pt x="1627" y="501"/>
                  <a:pt x="1693" y="509"/>
                  <a:pt x="1734" y="522"/>
                </a:cubicBezTo>
                <a:cubicBezTo>
                  <a:pt x="1775" y="535"/>
                  <a:pt x="1814" y="546"/>
                  <a:pt x="1830" y="552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9265" name="Freeform 17"/>
          <p:cNvSpPr>
            <a:spLocks/>
          </p:cNvSpPr>
          <p:nvPr/>
        </p:nvSpPr>
        <p:spPr bwMode="auto">
          <a:xfrm>
            <a:off x="933450" y="5431226"/>
            <a:ext cx="2914650" cy="276225"/>
          </a:xfrm>
          <a:custGeom>
            <a:avLst/>
            <a:gdLst>
              <a:gd name="T0" fmla="*/ 0 w 1806"/>
              <a:gd name="T1" fmla="*/ 0 h 174"/>
              <a:gd name="T2" fmla="*/ 228 w 1806"/>
              <a:gd name="T3" fmla="*/ 48 h 174"/>
              <a:gd name="T4" fmla="*/ 402 w 1806"/>
              <a:gd name="T5" fmla="*/ 78 h 174"/>
              <a:gd name="T6" fmla="*/ 726 w 1806"/>
              <a:gd name="T7" fmla="*/ 114 h 174"/>
              <a:gd name="T8" fmla="*/ 1044 w 1806"/>
              <a:gd name="T9" fmla="*/ 132 h 174"/>
              <a:gd name="T10" fmla="*/ 1182 w 1806"/>
              <a:gd name="T11" fmla="*/ 114 h 174"/>
              <a:gd name="T12" fmla="*/ 1476 w 1806"/>
              <a:gd name="T13" fmla="*/ 132 h 174"/>
              <a:gd name="T14" fmla="*/ 1602 w 1806"/>
              <a:gd name="T15" fmla="*/ 168 h 174"/>
              <a:gd name="T16" fmla="*/ 1806 w 1806"/>
              <a:gd name="T17" fmla="*/ 16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6" h="174">
                <a:moveTo>
                  <a:pt x="0" y="0"/>
                </a:moveTo>
                <a:cubicBezTo>
                  <a:pt x="80" y="17"/>
                  <a:pt x="161" y="35"/>
                  <a:pt x="228" y="48"/>
                </a:cubicBezTo>
                <a:cubicBezTo>
                  <a:pt x="295" y="61"/>
                  <a:pt x="319" y="67"/>
                  <a:pt x="402" y="78"/>
                </a:cubicBezTo>
                <a:cubicBezTo>
                  <a:pt x="485" y="89"/>
                  <a:pt x="619" y="105"/>
                  <a:pt x="726" y="114"/>
                </a:cubicBezTo>
                <a:cubicBezTo>
                  <a:pt x="833" y="123"/>
                  <a:pt x="968" y="132"/>
                  <a:pt x="1044" y="132"/>
                </a:cubicBezTo>
                <a:cubicBezTo>
                  <a:pt x="1120" y="132"/>
                  <a:pt x="1110" y="114"/>
                  <a:pt x="1182" y="114"/>
                </a:cubicBezTo>
                <a:cubicBezTo>
                  <a:pt x="1254" y="114"/>
                  <a:pt x="1406" y="123"/>
                  <a:pt x="1476" y="132"/>
                </a:cubicBezTo>
                <a:cubicBezTo>
                  <a:pt x="1546" y="141"/>
                  <a:pt x="1547" y="162"/>
                  <a:pt x="1602" y="168"/>
                </a:cubicBezTo>
                <a:cubicBezTo>
                  <a:pt x="1657" y="174"/>
                  <a:pt x="1731" y="171"/>
                  <a:pt x="1806" y="168"/>
                </a:cubicBezTo>
              </a:path>
            </a:pathLst>
          </a:custGeom>
          <a:noFill/>
          <a:ln w="57150" cmpd="sng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10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Interpreting Stratigraphy</a:t>
            </a:r>
          </a:p>
        </p:txBody>
      </p:sp>
      <p:grpSp>
        <p:nvGrpSpPr>
          <p:cNvPr id="317443" name="Group 3"/>
          <p:cNvGrpSpPr>
            <a:grpSpLocks/>
          </p:cNvGrpSpPr>
          <p:nvPr/>
        </p:nvGrpSpPr>
        <p:grpSpPr bwMode="auto">
          <a:xfrm>
            <a:off x="627063" y="1592263"/>
            <a:ext cx="7859712" cy="4160837"/>
            <a:chOff x="530" y="1192"/>
            <a:chExt cx="4951" cy="2621"/>
          </a:xfrm>
        </p:grpSpPr>
        <p:grpSp>
          <p:nvGrpSpPr>
            <p:cNvPr id="317444" name="Group 4"/>
            <p:cNvGrpSpPr>
              <a:grpSpLocks/>
            </p:cNvGrpSpPr>
            <p:nvPr/>
          </p:nvGrpSpPr>
          <p:grpSpPr bwMode="auto">
            <a:xfrm>
              <a:off x="530" y="1917"/>
              <a:ext cx="2135" cy="1130"/>
              <a:chOff x="561" y="2190"/>
              <a:chExt cx="2135" cy="1130"/>
            </a:xfrm>
          </p:grpSpPr>
          <p:sp>
            <p:nvSpPr>
              <p:cNvPr id="317445" name="Oval 5"/>
              <p:cNvSpPr>
                <a:spLocks noChangeArrowheads="1"/>
              </p:cNvSpPr>
              <p:nvPr/>
            </p:nvSpPr>
            <p:spPr bwMode="auto">
              <a:xfrm>
                <a:off x="561" y="2190"/>
                <a:ext cx="2135" cy="1130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7446" name="Text Box 6"/>
              <p:cNvSpPr txBox="1">
                <a:spLocks noChangeArrowheads="1"/>
              </p:cNvSpPr>
              <p:nvPr/>
            </p:nvSpPr>
            <p:spPr bwMode="auto">
              <a:xfrm>
                <a:off x="913" y="2496"/>
                <a:ext cx="1433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Stratigraphic </a:t>
                </a:r>
              </a:p>
              <a:p>
                <a:pPr algn="ctr"/>
                <a:r>
                  <a:rPr lang="en-US" altLang="en-US" sz="2400" b="1" i="1" dirty="0">
                    <a:latin typeface="Comic Sans MS" panose="030F0702030302020204" pitchFamily="66" charset="0"/>
                  </a:rPr>
                  <a:t>Observations</a:t>
                </a:r>
              </a:p>
            </p:txBody>
          </p:sp>
        </p:grpSp>
        <p:grpSp>
          <p:nvGrpSpPr>
            <p:cNvPr id="317447" name="Group 7"/>
            <p:cNvGrpSpPr>
              <a:grpSpLocks/>
            </p:cNvGrpSpPr>
            <p:nvPr/>
          </p:nvGrpSpPr>
          <p:grpSpPr bwMode="auto">
            <a:xfrm>
              <a:off x="3346" y="1917"/>
              <a:ext cx="2135" cy="1130"/>
              <a:chOff x="3377" y="2294"/>
              <a:chExt cx="2135" cy="1130"/>
            </a:xfrm>
          </p:grpSpPr>
          <p:sp>
            <p:nvSpPr>
              <p:cNvPr id="317448" name="Oval 8"/>
              <p:cNvSpPr>
                <a:spLocks noChangeArrowheads="1"/>
              </p:cNvSpPr>
              <p:nvPr/>
            </p:nvSpPr>
            <p:spPr bwMode="auto">
              <a:xfrm>
                <a:off x="3377" y="2294"/>
                <a:ext cx="2135" cy="1130"/>
              </a:xfrm>
              <a:prstGeom prst="ellipse">
                <a:avLst/>
              </a:prstGeom>
              <a:solidFill>
                <a:srgbClr val="66FF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7449" name="Text Box 9"/>
              <p:cNvSpPr txBox="1">
                <a:spLocks noChangeArrowheads="1"/>
              </p:cNvSpPr>
              <p:nvPr/>
            </p:nvSpPr>
            <p:spPr bwMode="auto">
              <a:xfrm>
                <a:off x="3729" y="2600"/>
                <a:ext cx="1433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r>
                  <a:rPr lang="en-US" altLang="en-US" sz="2400" b="1" i="1" dirty="0">
                    <a:latin typeface="Comic Sans MS" panose="030F0702030302020204" pitchFamily="66" charset="0"/>
                  </a:rPr>
                  <a:t>Stratigraphic </a:t>
                </a:r>
              </a:p>
              <a:p>
                <a:r>
                  <a:rPr lang="en-US" altLang="en-US" sz="2400" b="1" i="1" dirty="0">
                    <a:latin typeface="Comic Sans MS" panose="030F0702030302020204" pitchFamily="66" charset="0"/>
                  </a:rPr>
                  <a:t>  Concepts</a:t>
                </a:r>
              </a:p>
            </p:txBody>
          </p:sp>
        </p:grpSp>
        <p:sp>
          <p:nvSpPr>
            <p:cNvPr id="317450" name="AutoShape 10"/>
            <p:cNvSpPr>
              <a:spLocks noChangeArrowheads="1"/>
            </p:cNvSpPr>
            <p:nvPr/>
          </p:nvSpPr>
          <p:spPr bwMode="auto">
            <a:xfrm>
              <a:off x="1495" y="1192"/>
              <a:ext cx="3397" cy="764"/>
            </a:xfrm>
            <a:prstGeom prst="curvedDownArrow">
              <a:avLst>
                <a:gd name="adj1" fmla="val 88927"/>
                <a:gd name="adj2" fmla="val 177853"/>
                <a:gd name="adj3" fmla="val 33333"/>
              </a:avLst>
            </a:pr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451" name="AutoShape 11"/>
            <p:cNvSpPr>
              <a:spLocks noChangeArrowheads="1"/>
            </p:cNvSpPr>
            <p:nvPr/>
          </p:nvSpPr>
          <p:spPr bwMode="auto">
            <a:xfrm flipH="1" flipV="1">
              <a:off x="1165" y="3049"/>
              <a:ext cx="3397" cy="764"/>
            </a:xfrm>
            <a:prstGeom prst="curvedDownArrow">
              <a:avLst>
                <a:gd name="adj1" fmla="val 88927"/>
                <a:gd name="adj2" fmla="val 177853"/>
                <a:gd name="adj3" fmla="val 33333"/>
              </a:avLst>
            </a:prstGeom>
            <a:solidFill>
              <a:srgbClr val="FFFF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36337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24631</TotalTime>
  <Words>3708</Words>
  <Application>Microsoft Macintosh PowerPoint</Application>
  <PresentationFormat>On-screen Show (4:3)</PresentationFormat>
  <Paragraphs>893</Paragraphs>
  <Slides>36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Default Design</vt:lpstr>
      <vt:lpstr>Slide</vt:lpstr>
      <vt:lpstr>Petroleum Geology &amp; Geophysics</vt:lpstr>
      <vt:lpstr>Acoustic Structure of the Earth</vt:lpstr>
      <vt:lpstr>Marking Faults and Horizons</vt:lpstr>
      <vt:lpstr>Interpretation Process</vt:lpstr>
      <vt:lpstr>Geologic Framework</vt:lpstr>
      <vt:lpstr>Geologic Framework: Structural Analysis</vt:lpstr>
      <vt:lpstr>Interpreting Structure</vt:lpstr>
      <vt:lpstr>Geologic Framework: Stratigraphic Analysis</vt:lpstr>
      <vt:lpstr>Interpreting Stratigraphy</vt:lpstr>
      <vt:lpstr>Structure Maps</vt:lpstr>
      <vt:lpstr>Remainder of this Course</vt:lpstr>
      <vt:lpstr>Exploration Workflow: Overview</vt:lpstr>
      <vt:lpstr>Tying Loops</vt:lpstr>
      <vt:lpstr>Tying a Fault</vt:lpstr>
      <vt:lpstr>Fault A on Line 102</vt:lpstr>
      <vt:lpstr>Intersection of Lines 103 &amp; 201</vt:lpstr>
      <vt:lpstr>Mark Tie Point on Line 201</vt:lpstr>
      <vt:lpstr>Intersection of 102 &amp; 201</vt:lpstr>
      <vt:lpstr>Mark Tie Point on Line 201</vt:lpstr>
      <vt:lpstr>Interpret Line 201</vt:lpstr>
      <vt:lpstr>Keep Track on the Basemap</vt:lpstr>
      <vt:lpstr>Two-Monitor Computer</vt:lpstr>
      <vt:lpstr>Tying a Horizon</vt:lpstr>
      <vt:lpstr>Intersection 103 &amp; 204</vt:lpstr>
      <vt:lpstr>Intersection Lines 103 &amp; 204</vt:lpstr>
      <vt:lpstr>Interpretation of Line 204</vt:lpstr>
      <vt:lpstr>Intersection of Lines 204 &amp; 102</vt:lpstr>
      <vt:lpstr>Intersection of Lines 204 &amp; 102</vt:lpstr>
      <vt:lpstr>Interpretation of Line 102</vt:lpstr>
      <vt:lpstr>Intersection of Lines 102 &amp; 201</vt:lpstr>
      <vt:lpstr>Intersection of Lines 102 &amp; 201</vt:lpstr>
      <vt:lpstr>Interpret Lines 201</vt:lpstr>
      <vt:lpstr>Does the Loop Close?</vt:lpstr>
      <vt:lpstr>Does the Loop Close?</vt:lpstr>
      <vt:lpstr>Remember Our Goal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226</cp:revision>
  <cp:lastPrinted>2001-11-26T19:56:19Z</cp:lastPrinted>
  <dcterms:created xsi:type="dcterms:W3CDTF">2001-11-20T13:29:42Z</dcterms:created>
  <dcterms:modified xsi:type="dcterms:W3CDTF">2015-09-17T01:53:51Z</dcterms:modified>
</cp:coreProperties>
</file>